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20" r:id="rId2"/>
    <p:sldId id="321" r:id="rId3"/>
    <p:sldId id="322" r:id="rId4"/>
    <p:sldId id="314" r:id="rId5"/>
    <p:sldId id="298" r:id="rId6"/>
    <p:sldId id="327" r:id="rId7"/>
    <p:sldId id="300" r:id="rId8"/>
    <p:sldId id="323" r:id="rId9"/>
    <p:sldId id="324" r:id="rId10"/>
    <p:sldId id="303" r:id="rId11"/>
    <p:sldId id="302" r:id="rId12"/>
    <p:sldId id="304" r:id="rId13"/>
    <p:sldId id="306" r:id="rId14"/>
    <p:sldId id="307" r:id="rId15"/>
    <p:sldId id="308" r:id="rId16"/>
    <p:sldId id="309" r:id="rId17"/>
    <p:sldId id="325" r:id="rId18"/>
    <p:sldId id="315" r:id="rId19"/>
    <p:sldId id="310" r:id="rId20"/>
    <p:sldId id="326" r:id="rId21"/>
    <p:sldId id="316" r:id="rId22"/>
    <p:sldId id="311" r:id="rId23"/>
    <p:sldId id="312" r:id="rId24"/>
  </p:sldIdLst>
  <p:sldSz cx="18288000" cy="10287000"/>
  <p:notesSz cx="6858000" cy="9144000"/>
  <p:embeddedFontLst>
    <p:embeddedFont>
      <p:font typeface="Arima Madurai Medium" panose="020B0604020202020204" charset="0"/>
      <p:regular r:id="rId26"/>
      <p:bold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325" autoAdjust="0"/>
  </p:normalViewPr>
  <p:slideViewPr>
    <p:cSldViewPr>
      <p:cViewPr varScale="1">
        <p:scale>
          <a:sx n="34" d="100"/>
          <a:sy n="34" d="100"/>
        </p:scale>
        <p:origin x="11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5591C-6E53-497E-ACEA-CEB20501081C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4A709-30E3-45B8-9B28-A2E2CF7E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A709-30E3-45B8-9B28-A2E2CF7E4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86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6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4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10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0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AAD98-D35C-41BF-9602-BB05A9188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01D9C9F-24D2-111D-8F01-CBF6BAA82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41C77AD-CAA4-95E7-47B9-A758C006E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8D136B-5A7A-DC87-F686-A97FC1A0F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95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A709-30E3-45B8-9B28-A2E2CF7E41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85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7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EF8D3-38C9-6547-AAFF-20F6FCA6D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AA44EC-1F3F-CCF0-122D-64DFA1A5E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E15220D-41C3-C26F-18EC-58CB225D6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708DCA-BAE2-EB20-CC5C-23EE0F4F2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81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A709-30E3-45B8-9B28-A2E2CF7E41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1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A709-30E3-45B8-9B28-A2E2CF7E41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A709-30E3-45B8-9B28-A2E2CF7E41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c</a:t>
            </a:r>
            <a:r>
              <a:rPr lang="vi-VN" dirty="0"/>
              <a:t>ách diễn đạt đặc biệt, nhân lên rất nhiều lần, thậm chí đến mức phi lí những đặc điểm, thuộc tính của đối tượng.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A709-30E3-45B8-9B28-A2E2CF7E41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1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5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735E6-55E3-C276-1F82-36A9B5372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9DB669-ED3D-BDE9-FD49-D80CABB47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669024-37DE-60F0-1419-2167F41BF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Nói quá thường xuất hiện trong ngôn ngữ sinh hoạt hằng ngày. Nhiều tục ngữ, thành ngữ cũng sử dụng biện pháp tu từ nói quá, ví dụ: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E98FDC-3ED8-8059-2D2D-5B4EA02AA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4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8FC7C-3FAD-50AF-E7C6-AA43413A9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9C31479-82F1-1792-2141-32498AD28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767911F-2806-E9B9-50F7-FE2862C21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332F80-46D8-3A0B-A5C5-E382A697B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2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9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4035A-4E57-0668-8BB0-B6CE7F6F78F5}"/>
              </a:ext>
            </a:extLst>
          </p:cNvPr>
          <p:cNvSpPr txBox="1"/>
          <p:nvPr/>
        </p:nvSpPr>
        <p:spPr>
          <a:xfrm>
            <a:off x="3733800" y="353150"/>
            <a:ext cx="14325600" cy="9899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vi-VN" sz="54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 sánh về </a:t>
            </a:r>
            <a:r>
              <a:rPr lang="vi-VN" sz="5400" b="1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 diễn đạt</a:t>
            </a:r>
            <a:r>
              <a:rPr lang="vi-VN" sz="54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trường hợp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54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sau: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endParaRPr lang="en-US" sz="20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buNone/>
            </a:pPr>
            <a:r>
              <a:rPr lang="vi-VN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*Trường hợp thứ 1: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vi-VN" sz="4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A1. Trời rét thế này mà cậu mặc áo cộc tay. Cậu đúng là khoẻ thật đấy.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vi-VN" sz="4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A2. Trời rét cắt da cắt thịt thế này mà cậu mặc áo cộc tay. Cậu đúng là khoẻ như voi.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endParaRPr lang="en-US" sz="32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buNone/>
            </a:pPr>
            <a:r>
              <a:rPr lang="vi-VN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fr-FR" sz="4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fr-FR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4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fr-FR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4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fr-FR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vi-VN" sz="4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B1</a:t>
            </a:r>
            <a:r>
              <a:rPr lang="fr-FR" sz="4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vi-VN" sz="4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 ấy rất ki bo, không bao giờ cho ai cái gì đâu.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vi-VN" sz="4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B2. Ông ấy vắt cổ chày ra nước, không bao giờ cho ai cái gì đâu.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Nữ Giáo Viên Hoạt Hình Với Con Trỏ Hình minh họa Sẵn có - Tải xuống Hình ảnh  Ngay bây giờ - Giáo viên, Con gái - Nữ, Hoạt hình - Sản">
            <a:extLst>
              <a:ext uri="{FF2B5EF4-FFF2-40B4-BE49-F238E27FC236}">
                <a16:creationId xmlns:a16="http://schemas.microsoft.com/office/drawing/2014/main" id="{1C5327F3-979C-CC85-0573-DA749CF6A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6680" l="2990" r="95017">
                        <a14:foregroundMark x1="60797" y1="29492" x2="53322" y2="2734"/>
                        <a14:foregroundMark x1="53322" y1="2734" x2="92193" y2="12109"/>
                        <a14:foregroundMark x1="92193" y1="12109" x2="91860" y2="32324"/>
                        <a14:foregroundMark x1="91860" y1="32324" x2="89867" y2="35840"/>
                        <a14:foregroundMark x1="89867" y1="12988" x2="80897" y2="10742"/>
                        <a14:foregroundMark x1="80897" y1="10742" x2="59635" y2="14941"/>
                        <a14:foregroundMark x1="59635" y1="14941" x2="67608" y2="34180"/>
                        <a14:foregroundMark x1="67608" y1="34180" x2="92691" y2="25488"/>
                        <a14:foregroundMark x1="92691" y1="25488" x2="90532" y2="10352"/>
                        <a14:foregroundMark x1="90532" y1="10352" x2="82392" y2="1758"/>
                        <a14:foregroundMark x1="82392" y1="1758" x2="70930" y2="1270"/>
                        <a14:foregroundMark x1="70930" y1="1270" x2="57973" y2="6738"/>
                        <a14:foregroundMark x1="57973" y1="6738" x2="65449" y2="10742"/>
                        <a14:foregroundMark x1="84219" y1="7227" x2="76910" y2="195"/>
                        <a14:foregroundMark x1="76910" y1="195" x2="55316" y2="3418"/>
                        <a14:foregroundMark x1="55316" y1="3418" x2="81728" y2="4785"/>
                        <a14:foregroundMark x1="81728" y1="4785" x2="88870" y2="3027"/>
                        <a14:foregroundMark x1="87043" y1="31152" x2="87209" y2="25098"/>
                        <a14:foregroundMark x1="87209" y1="25098" x2="71262" y2="23633"/>
                        <a14:foregroundMark x1="71262" y1="23633" x2="73256" y2="40527"/>
                        <a14:foregroundMark x1="73256" y1="40527" x2="95349" y2="47266"/>
                        <a14:foregroundMark x1="95349" y1="47266" x2="93189" y2="28027"/>
                        <a14:foregroundMark x1="93189" y1="28027" x2="89867" y2="25977"/>
                        <a14:foregroundMark x1="88040" y1="6934" x2="77741" y2="12695"/>
                        <a14:foregroundMark x1="77741" y1="12695" x2="87542" y2="12891"/>
                        <a14:foregroundMark x1="87542" y1="12891" x2="68771" y2="10254"/>
                        <a14:foregroundMark x1="80897" y1="9668" x2="78571" y2="15039"/>
                        <a14:foregroundMark x1="78571" y1="15039" x2="90033" y2="19922"/>
                        <a14:foregroundMark x1="90033" y1="19922" x2="95017" y2="10254"/>
                        <a14:foregroundMark x1="95017" y1="10254" x2="75249" y2="5176"/>
                        <a14:foregroundMark x1="75249" y1="5176" x2="68771" y2="4980"/>
                        <a14:foregroundMark x1="77243" y1="11035" x2="88538" y2="11621"/>
                        <a14:foregroundMark x1="88538" y1="11621" x2="85548" y2="30762"/>
                        <a14:foregroundMark x1="85548" y1="30762" x2="54153" y2="25098"/>
                        <a14:foregroundMark x1="54153" y1="25098" x2="61628" y2="9961"/>
                        <a14:foregroundMark x1="61628" y1="9961" x2="80066" y2="9375"/>
                        <a14:foregroundMark x1="80066" y1="9375" x2="80565" y2="9375"/>
                        <a14:foregroundMark x1="77741" y1="81934" x2="59801" y2="85645"/>
                        <a14:foregroundMark x1="59801" y1="85645" x2="46346" y2="96777"/>
                        <a14:foregroundMark x1="46346" y1="96777" x2="63621" y2="79492"/>
                        <a14:foregroundMark x1="63621" y1="79492" x2="54651" y2="71973"/>
                        <a14:foregroundMark x1="30233" y1="29492" x2="25581" y2="19922"/>
                        <a14:foregroundMark x1="25581" y1="19922" x2="6146" y2="5566"/>
                        <a14:foregroundMark x1="6146" y1="5566" x2="2990" y2="12695"/>
                        <a14:foregroundMark x1="2990" y1="12695" x2="15615" y2="27930"/>
                        <a14:foregroundMark x1="15615" y1="27930" x2="23754" y2="23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8"/>
          <a:stretch>
            <a:fillRect/>
          </a:stretch>
        </p:blipFill>
        <p:spPr bwMode="auto">
          <a:xfrm flipH="1">
            <a:off x="-304800" y="1943100"/>
            <a:ext cx="4038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5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66700"/>
            <a:ext cx="13877862" cy="162569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4277"/>
              </p:ext>
            </p:extLst>
          </p:nvPr>
        </p:nvGraphicFramePr>
        <p:xfrm>
          <a:off x="539371" y="1806668"/>
          <a:ext cx="17291429" cy="5627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3174">
                <a:tc>
                  <a:txBody>
                    <a:bodyPr/>
                    <a:lstStyle/>
                    <a:p>
                      <a:pPr algn="ctr"/>
                      <a:r>
                        <a:rPr lang="en-US" sz="4800" b="1" i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endParaRPr lang="en-US" sz="48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i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4800" b="1" i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endParaRPr lang="en-US" sz="48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028">
                <a:tc>
                  <a:txBody>
                    <a:bodyPr/>
                    <a:lstStyle/>
                    <a:p>
                      <a:pPr marL="0" indent="341313">
                        <a:lnSpc>
                          <a:spcPct val="150000"/>
                        </a:lnSpc>
                      </a:pP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420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341313">
                        <a:lnSpc>
                          <a:spcPct val="150000"/>
                        </a:lnSpc>
                      </a:pP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60425">
                        <a:lnSpc>
                          <a:spcPct val="150000"/>
                        </a:lnSpc>
                      </a:pP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200" b="1" i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endParaRPr lang="en-US" sz="420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860425">
                        <a:lnSpc>
                          <a:spcPct val="150000"/>
                        </a:lnSpc>
                      </a:pP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4200" b="1" i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20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thót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42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42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rơi</a:t>
                      </a:r>
                      <a:r>
                        <a:rPr lang="en-US" sz="4200" b="1" i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4200" b="1" i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200" b="1" i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4200" b="1" i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4200" b="1" i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20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4892723" y="8004419"/>
            <a:ext cx="839337" cy="79839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6454" y="8717340"/>
            <a:ext cx="771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685800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kumimoji="1" lang="zh-CN" alt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3207620" y="8007835"/>
            <a:ext cx="839337" cy="631199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96947" y="8717340"/>
            <a:ext cx="7000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685800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kumimoji="1" lang="zh-CN" alt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8160" y="3314700"/>
            <a:ext cx="5978432" cy="6000251"/>
          </a:xfrm>
          <a:prstGeom prst="rect">
            <a:avLst/>
          </a:prstGeom>
        </p:spPr>
      </p:pic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-533400" y="517608"/>
            <a:ext cx="11272696" cy="805395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04575" y="1621720"/>
            <a:ext cx="110388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709027" y="4393577"/>
            <a:ext cx="11210813" cy="3462486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7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Google Shape;527;p20" descr="Ba Mẹ phải làm gì khi trẻ nói quá nhiều? - CMS Edu Việt Nam"/>
          <p:cNvPicPr preferRelativeResize="0"/>
          <p:nvPr/>
        </p:nvPicPr>
        <p:blipFill rotWithShape="1">
          <a:blip r:embed="rId4">
            <a:alphaModFix/>
          </a:blip>
          <a:srcRect t="12781"/>
          <a:stretch/>
        </p:blipFill>
        <p:spPr>
          <a:xfrm>
            <a:off x="730595" y="4205430"/>
            <a:ext cx="5296049" cy="414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1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966024" y="448806"/>
            <a:ext cx="14355952" cy="1085555"/>
          </a:xfrm>
          <a:solidFill>
            <a:schemeClr val="accent2"/>
          </a:solidFill>
        </p:spPr>
        <p:txBody>
          <a:bodyPr anchor="b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5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81000" y="1811115"/>
            <a:ext cx="11038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2111836" y="405306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458200" y="7617430"/>
            <a:ext cx="6425588" cy="1246495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7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458200" y="5320842"/>
            <a:ext cx="9014037" cy="1246495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7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458199" y="3032730"/>
            <a:ext cx="9014037" cy="1246495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Tăng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7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7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3295165"/>
            <a:ext cx="5978432" cy="6000251"/>
          </a:xfrm>
          <a:prstGeom prst="rect">
            <a:avLst/>
          </a:prstGeom>
        </p:spPr>
      </p:pic>
      <p:pic>
        <p:nvPicPr>
          <p:cNvPr id="11" name="Google Shape;527;p20" descr="Ba Mẹ phải làm gì khi trẻ nói quá nhiều? - CMS Edu Việt Nam"/>
          <p:cNvPicPr preferRelativeResize="0"/>
          <p:nvPr/>
        </p:nvPicPr>
        <p:blipFill rotWithShape="1">
          <a:blip r:embed="rId4">
            <a:alphaModFix/>
          </a:blip>
          <a:srcRect t="12781"/>
          <a:stretch/>
        </p:blipFill>
        <p:spPr>
          <a:xfrm>
            <a:off x="1942951" y="4053061"/>
            <a:ext cx="5296049" cy="414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0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14401" y="323730"/>
            <a:ext cx="3505200" cy="3517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418" y="1164631"/>
            <a:ext cx="8542838" cy="183619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76256" y="1002484"/>
            <a:ext cx="12378343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2761">
            <a:off x="961884" y="2908334"/>
            <a:ext cx="1467070" cy="27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-2514600" y="11206"/>
            <a:ext cx="11038856" cy="1408956"/>
          </a:xfrm>
          <a:noFill/>
        </p:spPr>
        <p:txBody>
          <a:bodyPr anchor="b">
            <a:norm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anose="02020603050405020304" pitchFamily="18" charset="0"/>
              </a:rPr>
              <a:t>II. 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oogle Shape;289;p18"/>
          <p:cNvGraphicFramePr/>
          <p:nvPr>
            <p:extLst>
              <p:ext uri="{D42A27DB-BD31-4B8C-83A1-F6EECF244321}">
                <p14:modId xmlns:p14="http://schemas.microsoft.com/office/powerpoint/2010/main" val="2550882231"/>
              </p:ext>
            </p:extLst>
          </p:nvPr>
        </p:nvGraphicFramePr>
        <p:xfrm>
          <a:off x="609600" y="2776612"/>
          <a:ext cx="17068800" cy="589512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09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3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60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60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60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60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60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60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60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Biểu</a:t>
                      </a:r>
                      <a:r>
                        <a:rPr lang="en-US" sz="60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60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hiện</a:t>
                      </a:r>
                      <a:r>
                        <a:rPr lang="en-US" sz="60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60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60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60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60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60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60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60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endParaRPr sz="60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9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chẳng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đầy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</a:t>
                      </a:r>
                      <a:endParaRPr sz="54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60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60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vợ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chồng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bể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54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r>
                        <a:rPr lang="en-US" sz="54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4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60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60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09600" y="1579025"/>
            <a:ext cx="110388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95;p19"/>
          <p:cNvGraphicFramePr/>
          <p:nvPr>
            <p:extLst>
              <p:ext uri="{D42A27DB-BD31-4B8C-83A1-F6EECF244321}">
                <p14:modId xmlns:p14="http://schemas.microsoft.com/office/powerpoint/2010/main" val="3165029135"/>
              </p:ext>
            </p:extLst>
          </p:nvPr>
        </p:nvGraphicFramePr>
        <p:xfrm>
          <a:off x="381000" y="266700"/>
          <a:ext cx="17373600" cy="929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2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8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8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8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8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800" b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Biểu hiện nói quá</a:t>
                      </a:r>
                      <a:endParaRPr sz="4800" b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8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48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48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8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8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05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chẳng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đầy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</a:t>
                      </a:r>
                      <a:endParaRPr sz="48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lang="en-US" sz="48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80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5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vợ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thuận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chồng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bể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8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r>
                        <a:rPr lang="en-US" sz="48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8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endParaRPr lang="en-US" sz="4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80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23FB4B-81A4-DDCB-A847-33404FABBB36}"/>
              </a:ext>
            </a:extLst>
          </p:cNvPr>
          <p:cNvSpPr txBox="1"/>
          <p:nvPr/>
        </p:nvSpPr>
        <p:spPr>
          <a:xfrm>
            <a:off x="4762501" y="1284906"/>
            <a:ext cx="5562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ngày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gang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tay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=&gt; Nghĩa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mẩu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73D44-2E9E-62A5-F894-8E19BBA8CBFD}"/>
              </a:ext>
            </a:extLst>
          </p:cNvPr>
          <p:cNvSpPr txBox="1"/>
          <p:nvPr/>
        </p:nvSpPr>
        <p:spPr>
          <a:xfrm>
            <a:off x="10744200" y="1317889"/>
            <a:ext cx="6705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vi-VN" sz="48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 vui cảm thấy thời gian chóng qua, có cảm giác ngày giờ ngắn hơn bình thường.</a:t>
            </a:r>
            <a:endParaRPr lang="vi-VN" sz="4800" u="none" strike="noStrike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mbr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vi-VN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Để tạo ấn tượng.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25D22-FD6C-92FA-F906-274534C3C601}"/>
              </a:ext>
            </a:extLst>
          </p:cNvPr>
          <p:cNvSpPr txBox="1"/>
          <p:nvPr/>
        </p:nvSpPr>
        <p:spPr>
          <a:xfrm>
            <a:off x="4572000" y="5276314"/>
            <a:ext cx="5562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Tát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bể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đông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400" u="none" strike="noStrike" cap="none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cạn</a:t>
            </a:r>
            <a:r>
              <a:rPr lang="en-US" sz="5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vi-VN" sz="5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chuyện không thể. </a:t>
            </a:r>
            <a:endParaRPr lang="en-US" sz="5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A02EB-2A59-9E61-5488-3F0BD982EE0F}"/>
              </a:ext>
            </a:extLst>
          </p:cNvPr>
          <p:cNvSpPr txBox="1"/>
          <p:nvPr/>
        </p:nvSpPr>
        <p:spPr>
          <a:xfrm>
            <a:off x="10634546" y="5559587"/>
            <a:ext cx="71200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vi-VN" sz="4400" u="none" strike="noStrike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 nói phóng đại đến mức phi lí bởi không ai có thể “tát cạn bể đông”</a:t>
            </a:r>
            <a:endParaRPr lang="vi-VN" sz="4400" u="none" strike="noStrike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vi-VN" sz="44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4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Làm nổi bật tầm quan trọng của sự hòa thuận vợ chồng</a:t>
            </a:r>
          </a:p>
        </p:txBody>
      </p:sp>
    </p:spTree>
    <p:extLst>
      <p:ext uri="{BB962C8B-B14F-4D97-AF65-F5344CB8AC3E}">
        <p14:creationId xmlns:p14="http://schemas.microsoft.com/office/powerpoint/2010/main" val="4830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289;p18"/>
          <p:cNvGraphicFramePr/>
          <p:nvPr>
            <p:extLst>
              <p:ext uri="{D42A27DB-BD31-4B8C-83A1-F6EECF244321}">
                <p14:modId xmlns:p14="http://schemas.microsoft.com/office/powerpoint/2010/main" val="1313695425"/>
              </p:ext>
            </p:extLst>
          </p:nvPr>
        </p:nvGraphicFramePr>
        <p:xfrm>
          <a:off x="685799" y="2393273"/>
          <a:ext cx="16916401" cy="76009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9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9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vi-VN" sz="4200" b="1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khoác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078">
                <a:tc>
                  <a:txBody>
                    <a:bodyPr/>
                    <a:lstStyle/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) </a:t>
                      </a: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Cày đồng đang buổi ban trưa</a:t>
                      </a:r>
                    </a:p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Mồ hôi thánh thót như mưa ruộng cày</a:t>
                      </a: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tabLst/>
                        <a:defRPr/>
                      </a:pPr>
                      <a:r>
                        <a:rPr lang="vi-VN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) </a:t>
                      </a: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Trời nóng quá, mồ hôi nhỏ xuống ướt sũng cả sàn nhà.</a:t>
                      </a: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3646">
                <a:tc>
                  <a:txBody>
                    <a:bodyPr/>
                    <a:lstStyle/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Đời người có một gang tay</a:t>
                      </a:r>
                    </a:p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Ai hay ngủ ngày còn có nửa gang</a:t>
                      </a: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3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tabLst/>
                        <a:defRPr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d) Bài văn này tôi chỉ làm vèo trong năm phút, thế mà vẫn viết được ba trang</a:t>
                      </a: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81000" y="154300"/>
            <a:ext cx="37304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897C0-A7BE-BD18-4153-F40A8D7DE903}"/>
              </a:ext>
            </a:extLst>
          </p:cNvPr>
          <p:cNvSpPr txBox="1"/>
          <p:nvPr/>
        </p:nvSpPr>
        <p:spPr>
          <a:xfrm>
            <a:off x="3464859" y="292800"/>
            <a:ext cx="148231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E6345-890E-350E-62FD-557BF4C27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289;p18">
            <a:extLst>
              <a:ext uri="{FF2B5EF4-FFF2-40B4-BE49-F238E27FC236}">
                <a16:creationId xmlns:a16="http://schemas.microsoft.com/office/drawing/2014/main" id="{330F68AB-5FE7-93F8-63FA-122494FDE1EC}"/>
              </a:ext>
            </a:extLst>
          </p:cNvPr>
          <p:cNvGraphicFramePr/>
          <p:nvPr/>
        </p:nvGraphicFramePr>
        <p:xfrm>
          <a:off x="685800" y="2038373"/>
          <a:ext cx="16916401" cy="76009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9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9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vi-VN" sz="4200" b="1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khoác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078">
                <a:tc>
                  <a:txBody>
                    <a:bodyPr/>
                    <a:lstStyle/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) </a:t>
                      </a: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Cày đồng đang buổi ban trưa</a:t>
                      </a:r>
                    </a:p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Mồ hôi thánh thót như mưa ruộng cày</a:t>
                      </a: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tabLst/>
                        <a:defRPr/>
                      </a:pPr>
                      <a:r>
                        <a:rPr lang="vi-VN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) </a:t>
                      </a: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Trời nóng quá, mồ hôi nhỏ xuống ướt sũng cả sàn nhà.</a:t>
                      </a: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3646">
                <a:tc>
                  <a:txBody>
                    <a:bodyPr/>
                    <a:lstStyle/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Đời người có một gang tay</a:t>
                      </a:r>
                    </a:p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Ai hay ngủ ngày còn có nửa gang</a:t>
                      </a: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3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tabLst/>
                        <a:defRPr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d) Bài văn này tôi chỉ làm vèo trong năm phút, thế mà vẫn viết được ba trang</a:t>
                      </a: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16">
            <a:extLst>
              <a:ext uri="{FF2B5EF4-FFF2-40B4-BE49-F238E27FC236}">
                <a16:creationId xmlns:a16="http://schemas.microsoft.com/office/drawing/2014/main" id="{F217E2E2-E525-7B28-62E0-0E786B385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4300"/>
            <a:ext cx="37304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miley Face 1">
            <a:extLst>
              <a:ext uri="{FF2B5EF4-FFF2-40B4-BE49-F238E27FC236}">
                <a16:creationId xmlns:a16="http://schemas.microsoft.com/office/drawing/2014/main" id="{7CDE7A1F-4AEA-4F0A-B8EC-3D5AB8E296DC}"/>
              </a:ext>
            </a:extLst>
          </p:cNvPr>
          <p:cNvSpPr/>
          <p:nvPr/>
        </p:nvSpPr>
        <p:spPr>
          <a:xfrm>
            <a:off x="12602973" y="3521940"/>
            <a:ext cx="900753" cy="900752"/>
          </a:xfrm>
          <a:prstGeom prst="smileyFac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890946CF-07B9-4903-700C-D13DC251F293}"/>
              </a:ext>
            </a:extLst>
          </p:cNvPr>
          <p:cNvSpPr/>
          <p:nvPr/>
        </p:nvSpPr>
        <p:spPr>
          <a:xfrm>
            <a:off x="12506233" y="6765060"/>
            <a:ext cx="900753" cy="900752"/>
          </a:xfrm>
          <a:prstGeom prst="smileyFac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DB6CFAAA-9054-CAC4-64A0-54C54D5AA1F5}"/>
              </a:ext>
            </a:extLst>
          </p:cNvPr>
          <p:cNvSpPr/>
          <p:nvPr/>
        </p:nvSpPr>
        <p:spPr>
          <a:xfrm>
            <a:off x="15446054" y="8248627"/>
            <a:ext cx="900753" cy="900752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BBC90-130C-67A4-DA77-86EF64A720FF}"/>
              </a:ext>
            </a:extLst>
          </p:cNvPr>
          <p:cNvSpPr txBox="1"/>
          <p:nvPr/>
        </p:nvSpPr>
        <p:spPr>
          <a:xfrm>
            <a:off x="3469341" y="174990"/>
            <a:ext cx="148231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40F887A2-2CB6-22DF-3A47-61AB842CFC4F}"/>
              </a:ext>
            </a:extLst>
          </p:cNvPr>
          <p:cNvSpPr/>
          <p:nvPr/>
        </p:nvSpPr>
        <p:spPr>
          <a:xfrm>
            <a:off x="15446054" y="5154706"/>
            <a:ext cx="900753" cy="900752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2114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698" y="1028700"/>
            <a:ext cx="8132555" cy="822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9599A-12B5-E8E4-E1ED-B75B01D00AA8}"/>
              </a:ext>
            </a:extLst>
          </p:cNvPr>
          <p:cNvSpPr txBox="1"/>
          <p:nvPr/>
        </p:nvSpPr>
        <p:spPr>
          <a:xfrm>
            <a:off x="862396" y="2933700"/>
            <a:ext cx="8465158" cy="3722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 </a:t>
            </a:r>
            <a:r>
              <a:rPr lang="en-US" sz="8800" dirty="0" err="1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quá</a:t>
            </a:r>
            <a:r>
              <a:rPr lang="en-US" sz="8800" dirty="0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8800" dirty="0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8800" dirty="0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giống</a:t>
            </a:r>
            <a:r>
              <a:rPr lang="en-US" sz="8800" dirty="0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8800" dirty="0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khác</a:t>
            </a:r>
            <a:r>
              <a:rPr lang="en-US" sz="8800" dirty="0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 </a:t>
            </a:r>
            <a:r>
              <a:rPr lang="en-US" sz="8800" dirty="0" err="1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8800" dirty="0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8800" dirty="0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khoác</a:t>
            </a:r>
            <a:r>
              <a:rPr lang="en-US" sz="8800" dirty="0">
                <a:solidFill>
                  <a:srgbClr val="59595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4" name="Picture 2" descr="Nhân vật hoạt hình giáo viên">
            <a:extLst>
              <a:ext uri="{FF2B5EF4-FFF2-40B4-BE49-F238E27FC236}">
                <a16:creationId xmlns:a16="http://schemas.microsoft.com/office/drawing/2014/main" id="{A07700DE-A695-2DEC-7185-829BB0A06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r="2" b="2"/>
          <a:stretch>
            <a:fillRect/>
          </a:stretch>
        </p:blipFill>
        <p:spPr bwMode="auto">
          <a:xfrm>
            <a:off x="9161254" y="1028698"/>
            <a:ext cx="81153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3259">
            <a:off x="368649" y="561479"/>
            <a:ext cx="17597728" cy="948860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865728" y="5123329"/>
            <a:ext cx="64401" cy="4255512"/>
          </a:xfrm>
          <a:prstGeom prst="line">
            <a:avLst/>
          </a:prstGeom>
          <a:ln w="38100">
            <a:solidFill>
              <a:srgbClr val="A3C8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7ADF2B-E25F-4A5F-B0EC-85C282D06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156" y="4912534"/>
            <a:ext cx="3414084" cy="738664"/>
          </a:xfrm>
          <a:prstGeom prst="rect">
            <a:avLst/>
          </a:prstGeom>
          <a:solidFill>
            <a:srgbClr val="A3C8B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i="1" dirty="0">
                <a:solidFill>
                  <a:prstClr val="white"/>
                </a:solidFill>
                <a:cs typeface="Times New Roman" panose="02020603050405020304" pitchFamily="18" charset="0"/>
              </a:rPr>
              <a:t>NÓI QUÁ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0474C-85C9-4357-A82E-AD728762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0027" y="4774168"/>
            <a:ext cx="3414084" cy="738664"/>
          </a:xfrm>
          <a:prstGeom prst="rect">
            <a:avLst/>
          </a:prstGeom>
          <a:solidFill>
            <a:srgbClr val="A3C8B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i="1" dirty="0">
                <a:solidFill>
                  <a:prstClr val="white"/>
                </a:solidFill>
                <a:cs typeface="Times New Roman" panose="02020603050405020304" pitchFamily="18" charset="0"/>
              </a:rPr>
              <a:t>NÓI KHOÁC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37" y="1865317"/>
            <a:ext cx="3776799" cy="1124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727" y="3767835"/>
            <a:ext cx="3584759" cy="11248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67400" y="1240598"/>
            <a:ext cx="11594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Bef>
                <a:spcPct val="20000"/>
              </a:spcBef>
            </a:pP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10346868" y="6151028"/>
            <a:ext cx="69505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</a:t>
            </a:r>
            <a:r>
              <a:rPr lang="vi-VN" sz="60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ất chấp thực tế, không nói thành có</a:t>
            </a:r>
            <a:r>
              <a:rPr lang="en-US" sz="60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  <a:endParaRPr lang="vi-VN" sz="6000" kern="0" dirty="0">
              <a:solidFill>
                <a:srgbClr val="000000"/>
              </a:solidFill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3" name="Google Shape;541;p22"/>
          <p:cNvSpPr txBox="1"/>
          <p:nvPr/>
        </p:nvSpPr>
        <p:spPr>
          <a:xfrm>
            <a:off x="442328" y="5882086"/>
            <a:ext cx="9158871" cy="157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buClr>
                <a:srgbClr val="000000"/>
              </a:buClr>
              <a:buSzPts val="1100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ựa trên cơ sở có thật, có tác dụng nhấn mạnh, gây ấn tượng, tăng sức biểu cảm.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7A0B8-E9B5-51E6-41CD-475820305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CE8055-BAD1-FD23-D5E7-5FE828517938}"/>
              </a:ext>
            </a:extLst>
          </p:cNvPr>
          <p:cNvSpPr txBox="1"/>
          <p:nvPr/>
        </p:nvSpPr>
        <p:spPr>
          <a:xfrm>
            <a:off x="4038600" y="884064"/>
            <a:ext cx="13792200" cy="531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vi-VN" sz="6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*Trường hợp thứ 1: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vi-VN" sz="60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A1. Trời rét thế này mà cậu mặc áo cộc tay. Cậu đúng là khoẻ thật đấy.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vi-VN" sz="60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A2. Trời rét cắt da cắt thịt thế này mà cậu mặc áo cộc tay. Cậu đúng là khoẻ như voi.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A21B60-C16A-4895-64DF-BFE96A843B8E}"/>
              </a:ext>
            </a:extLst>
          </p:cNvPr>
          <p:cNvCxnSpPr>
            <a:cxnSpLocks/>
          </p:cNvCxnSpPr>
          <p:nvPr/>
        </p:nvCxnSpPr>
        <p:spPr>
          <a:xfrm>
            <a:off x="7955136" y="3924300"/>
            <a:ext cx="423686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0304C4-DAB6-CE36-B554-722A7F57CCE8}"/>
              </a:ext>
            </a:extLst>
          </p:cNvPr>
          <p:cNvCxnSpPr>
            <a:cxnSpLocks/>
          </p:cNvCxnSpPr>
          <p:nvPr/>
        </p:nvCxnSpPr>
        <p:spPr>
          <a:xfrm>
            <a:off x="12725400" y="6114412"/>
            <a:ext cx="423686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0808BD-75DF-7DC7-F1C5-2B7475D67986}"/>
              </a:ext>
            </a:extLst>
          </p:cNvPr>
          <p:cNvSpPr txBox="1"/>
          <p:nvPr/>
        </p:nvSpPr>
        <p:spPr>
          <a:xfrm>
            <a:off x="929568" y="7810500"/>
            <a:ext cx="63094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60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iễn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60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đạt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60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60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60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60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DE16C-3871-218F-7F6D-1FEBECA044A1}"/>
              </a:ext>
            </a:extLst>
          </p:cNvPr>
          <p:cNvSpPr txBox="1"/>
          <p:nvPr/>
        </p:nvSpPr>
        <p:spPr>
          <a:xfrm>
            <a:off x="10612491" y="7956176"/>
            <a:ext cx="6781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5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iễn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đạt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mức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5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02DD19-AAF7-8113-ED16-9BA182999BB0}"/>
              </a:ext>
            </a:extLst>
          </p:cNvPr>
          <p:cNvCxnSpPr/>
          <p:nvPr/>
        </p:nvCxnSpPr>
        <p:spPr>
          <a:xfrm flipH="1">
            <a:off x="4084284" y="4076700"/>
            <a:ext cx="5989284" cy="37338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4A6D00-0AFD-2D9A-C208-FAA80DD5C08B}"/>
              </a:ext>
            </a:extLst>
          </p:cNvPr>
          <p:cNvCxnSpPr>
            <a:cxnSpLocks/>
          </p:cNvCxnSpPr>
          <p:nvPr/>
        </p:nvCxnSpPr>
        <p:spPr>
          <a:xfrm flipH="1">
            <a:off x="14003391" y="6137358"/>
            <a:ext cx="1203942" cy="151727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" descr="Nữ Giáo Viên Hoạt Hình Với Con Trỏ Hình minh họa Sẵn có - Tải xuống Hình ảnh  Ngay bây giờ - Giáo viên, Con gái - Nữ, Hoạt hình - Sản">
            <a:extLst>
              <a:ext uri="{FF2B5EF4-FFF2-40B4-BE49-F238E27FC236}">
                <a16:creationId xmlns:a16="http://schemas.microsoft.com/office/drawing/2014/main" id="{C9511163-23BB-146B-A3CB-3BC47FDB8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6680" l="2990" r="95017">
                        <a14:foregroundMark x1="60797" y1="29492" x2="53322" y2="2734"/>
                        <a14:foregroundMark x1="53322" y1="2734" x2="92193" y2="12109"/>
                        <a14:foregroundMark x1="92193" y1="12109" x2="91860" y2="32324"/>
                        <a14:foregroundMark x1="91860" y1="32324" x2="89867" y2="35840"/>
                        <a14:foregroundMark x1="89867" y1="12988" x2="80897" y2="10742"/>
                        <a14:foregroundMark x1="80897" y1="10742" x2="59635" y2="14941"/>
                        <a14:foregroundMark x1="59635" y1="14941" x2="67608" y2="34180"/>
                        <a14:foregroundMark x1="67608" y1="34180" x2="92691" y2="25488"/>
                        <a14:foregroundMark x1="92691" y1="25488" x2="90532" y2="10352"/>
                        <a14:foregroundMark x1="90532" y1="10352" x2="82392" y2="1758"/>
                        <a14:foregroundMark x1="82392" y1="1758" x2="70930" y2="1270"/>
                        <a14:foregroundMark x1="70930" y1="1270" x2="57973" y2="6738"/>
                        <a14:foregroundMark x1="57973" y1="6738" x2="65449" y2="10742"/>
                        <a14:foregroundMark x1="84219" y1="7227" x2="76910" y2="195"/>
                        <a14:foregroundMark x1="76910" y1="195" x2="55316" y2="3418"/>
                        <a14:foregroundMark x1="55316" y1="3418" x2="81728" y2="4785"/>
                        <a14:foregroundMark x1="81728" y1="4785" x2="88870" y2="3027"/>
                        <a14:foregroundMark x1="87043" y1="31152" x2="87209" y2="25098"/>
                        <a14:foregroundMark x1="87209" y1="25098" x2="71262" y2="23633"/>
                        <a14:foregroundMark x1="71262" y1="23633" x2="73256" y2="40527"/>
                        <a14:foregroundMark x1="73256" y1="40527" x2="95349" y2="47266"/>
                        <a14:foregroundMark x1="95349" y1="47266" x2="93189" y2="28027"/>
                        <a14:foregroundMark x1="93189" y1="28027" x2="89867" y2="25977"/>
                        <a14:foregroundMark x1="88040" y1="6934" x2="77741" y2="12695"/>
                        <a14:foregroundMark x1="77741" y1="12695" x2="87542" y2="12891"/>
                        <a14:foregroundMark x1="87542" y1="12891" x2="68771" y2="10254"/>
                        <a14:foregroundMark x1="80897" y1="9668" x2="78571" y2="15039"/>
                        <a14:foregroundMark x1="78571" y1="15039" x2="90033" y2="19922"/>
                        <a14:foregroundMark x1="90033" y1="19922" x2="95017" y2="10254"/>
                        <a14:foregroundMark x1="95017" y1="10254" x2="75249" y2="5176"/>
                        <a14:foregroundMark x1="75249" y1="5176" x2="68771" y2="4980"/>
                        <a14:foregroundMark x1="77243" y1="11035" x2="88538" y2="11621"/>
                        <a14:foregroundMark x1="88538" y1="11621" x2="85548" y2="30762"/>
                        <a14:foregroundMark x1="85548" y1="30762" x2="54153" y2="25098"/>
                        <a14:foregroundMark x1="54153" y1="25098" x2="61628" y2="9961"/>
                        <a14:foregroundMark x1="61628" y1="9961" x2="80066" y2="9375"/>
                        <a14:foregroundMark x1="80066" y1="9375" x2="80565" y2="9375"/>
                        <a14:foregroundMark x1="77741" y1="81934" x2="59801" y2="85645"/>
                        <a14:foregroundMark x1="59801" y1="85645" x2="46346" y2="96777"/>
                        <a14:foregroundMark x1="46346" y1="96777" x2="63621" y2="79492"/>
                        <a14:foregroundMark x1="63621" y1="79492" x2="54651" y2="71973"/>
                        <a14:foregroundMark x1="30233" y1="29492" x2="25581" y2="19922"/>
                        <a14:foregroundMark x1="25581" y1="19922" x2="6146" y2="5566"/>
                        <a14:foregroundMark x1="6146" y1="5566" x2="2990" y2="12695"/>
                        <a14:foregroundMark x1="2990" y1="12695" x2="15615" y2="27930"/>
                        <a14:foregroundMark x1="15615" y1="27930" x2="23754" y2="23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 b="35290"/>
          <a:stretch>
            <a:fillRect/>
          </a:stretch>
        </p:blipFill>
        <p:spPr bwMode="auto">
          <a:xfrm flipH="1">
            <a:off x="-45864" y="884064"/>
            <a:ext cx="3741564" cy="6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17B70-A451-E2BB-94D3-15902711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59FF0E5-31C7-165D-9D8D-426CC0E990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3259">
            <a:off x="353813" y="1655231"/>
            <a:ext cx="17597728" cy="83946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41D454-2237-6E3D-ECE0-F38AC03699F3}"/>
              </a:ext>
            </a:extLst>
          </p:cNvPr>
          <p:cNvCxnSpPr/>
          <p:nvPr/>
        </p:nvCxnSpPr>
        <p:spPr>
          <a:xfrm flipH="1">
            <a:off x="8634486" y="4943255"/>
            <a:ext cx="64401" cy="4255512"/>
          </a:xfrm>
          <a:prstGeom prst="line">
            <a:avLst/>
          </a:prstGeom>
          <a:ln w="38100">
            <a:solidFill>
              <a:srgbClr val="A3C8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AB5EB6-A1FB-8C24-BFE1-8F80DD137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156" y="4912534"/>
            <a:ext cx="3414084" cy="738664"/>
          </a:xfrm>
          <a:prstGeom prst="rect">
            <a:avLst/>
          </a:prstGeom>
          <a:solidFill>
            <a:srgbClr val="A3C8B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i="1" dirty="0">
                <a:solidFill>
                  <a:prstClr val="white"/>
                </a:solidFill>
                <a:cs typeface="Times New Roman" panose="02020603050405020304" pitchFamily="18" charset="0"/>
              </a:rPr>
              <a:t>NÓI QUÁ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1B2C2-F4D6-C5FB-41CD-94067264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0027" y="4774168"/>
            <a:ext cx="3414084" cy="738664"/>
          </a:xfrm>
          <a:prstGeom prst="rect">
            <a:avLst/>
          </a:prstGeom>
          <a:solidFill>
            <a:srgbClr val="A3C8B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i="1" dirty="0">
                <a:solidFill>
                  <a:prstClr val="white"/>
                </a:solidFill>
                <a:cs typeface="Times New Roman" panose="02020603050405020304" pitchFamily="18" charset="0"/>
              </a:rPr>
              <a:t>NÓI KHOÁC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62FD39-991F-38E9-04ED-ECD063FF3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27" y="2546705"/>
            <a:ext cx="3776799" cy="1124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C07B1-BFD0-5C5A-9E8B-4DF5E28F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727" y="3767835"/>
            <a:ext cx="3584759" cy="1124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F64E71-B90D-CAA4-8CC1-90A9930B3F61}"/>
              </a:ext>
            </a:extLst>
          </p:cNvPr>
          <p:cNvSpPr/>
          <p:nvPr/>
        </p:nvSpPr>
        <p:spPr>
          <a:xfrm>
            <a:off x="5267899" y="2384993"/>
            <a:ext cx="12256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Bef>
                <a:spcPct val="20000"/>
              </a:spcBef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54">
            <a:extLst>
              <a:ext uri="{FF2B5EF4-FFF2-40B4-BE49-F238E27FC236}">
                <a16:creationId xmlns:a16="http://schemas.microsoft.com/office/drawing/2014/main" id="{8BA3963B-5F10-9DC1-40EF-B789B8AE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221" y="5871722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</a:t>
            </a:r>
            <a:r>
              <a:rPr lang="vi-VN" sz="60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hoe khoang một cách tầm thường, thu hút sự chú ý qua những câu chuyện mua vui, giải trí.</a:t>
            </a:r>
          </a:p>
        </p:txBody>
      </p:sp>
      <p:sp>
        <p:nvSpPr>
          <p:cNvPr id="13" name="Google Shape;541;p22">
            <a:extLst>
              <a:ext uri="{FF2B5EF4-FFF2-40B4-BE49-F238E27FC236}">
                <a16:creationId xmlns:a16="http://schemas.microsoft.com/office/drawing/2014/main" id="{5E6D8029-0C7F-C934-5A68-F0AF14679250}"/>
              </a:ext>
            </a:extLst>
          </p:cNvPr>
          <p:cNvSpPr txBox="1"/>
          <p:nvPr/>
        </p:nvSpPr>
        <p:spPr>
          <a:xfrm>
            <a:off x="767498" y="5871722"/>
            <a:ext cx="7490654" cy="157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buClr>
                <a:srgbClr val="000000"/>
              </a:buClr>
              <a:buSzPts val="1100"/>
            </a:pP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 nghệ thuật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ts val="1100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động mạnh đến người đọc, hiệu quả thẩm mĩ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7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77628"/>
            <a:ext cx="18288000" cy="1104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03D59F-EDA1-7B13-93B2-A4685B953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56713"/>
              </p:ext>
            </p:extLst>
          </p:nvPr>
        </p:nvGraphicFramePr>
        <p:xfrm>
          <a:off x="381000" y="2476500"/>
          <a:ext cx="17907000" cy="6885270"/>
        </p:xfrm>
        <a:graphic>
          <a:graphicData uri="http://schemas.openxmlformats.org/drawingml/2006/table">
            <a:tbl>
              <a:tblPr firstRow="1" firstCol="1" bandRow="1"/>
              <a:tblGrid>
                <a:gridCol w="4248384">
                  <a:extLst>
                    <a:ext uri="{9D8B030D-6E8A-4147-A177-3AD203B41FA5}">
                      <a16:colId xmlns:a16="http://schemas.microsoft.com/office/drawing/2014/main" val="2468238412"/>
                    </a:ext>
                  </a:extLst>
                </a:gridCol>
                <a:gridCol w="6876816">
                  <a:extLst>
                    <a:ext uri="{9D8B030D-6E8A-4147-A177-3AD203B41FA5}">
                      <a16:colId xmlns:a16="http://schemas.microsoft.com/office/drawing/2014/main" val="4133982582"/>
                    </a:ext>
                  </a:extLst>
                </a:gridCol>
                <a:gridCol w="785791">
                  <a:extLst>
                    <a:ext uri="{9D8B030D-6E8A-4147-A177-3AD203B41FA5}">
                      <a16:colId xmlns:a16="http://schemas.microsoft.com/office/drawing/2014/main" val="323155988"/>
                    </a:ext>
                  </a:extLst>
                </a:gridCol>
                <a:gridCol w="5996009">
                  <a:extLst>
                    <a:ext uri="{9D8B030D-6E8A-4147-A177-3AD203B41FA5}">
                      <a16:colId xmlns:a16="http://schemas.microsoft.com/office/drawing/2014/main" val="4094116745"/>
                    </a:ext>
                  </a:extLst>
                </a:gridCol>
              </a:tblGrid>
              <a:tr h="68702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5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54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vi-VN" sz="5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quá</a:t>
                      </a:r>
                      <a:endParaRPr lang="vi-VN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endParaRPr lang="vi-VN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buNone/>
                      </a:pPr>
                      <a:r>
                        <a:rPr lang="vi-VN" sz="5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khoác</a:t>
                      </a:r>
                      <a:endParaRPr lang="vi-VN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25368"/>
                  </a:ext>
                </a:extLst>
              </a:tr>
              <a:tr h="1458468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buNone/>
                        <a:tabLst>
                          <a:tab pos="2110105" algn="l"/>
                        </a:tabLst>
                      </a:pPr>
                      <a:r>
                        <a:rPr lang="pt-BR" sz="5400" b="0" i="0" u="none" strike="noStrike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Giống</a:t>
                      </a:r>
                      <a:endParaRPr lang="pt-BR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buNone/>
                      </a:pPr>
                      <a:r>
                        <a:rPr lang="en-US" sz="54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 </a:t>
                      </a:r>
                      <a:r>
                        <a:rPr lang="vi-VN" sz="54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phóng đại quy mô, mức độ, tính chất của sự vật, hiện tượng.</a:t>
                      </a:r>
                      <a:endParaRPr lang="vi-VN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5537" marR="215537" marT="107769" marB="1077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461597"/>
                  </a:ext>
                </a:extLst>
              </a:tr>
              <a:tr h="3414903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buNone/>
                        <a:tabLst>
                          <a:tab pos="2110105" algn="l"/>
                        </a:tabLst>
                      </a:pPr>
                      <a:r>
                        <a:rPr lang="pt-BR" sz="5400" b="0" i="0" u="none" strike="noStrike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Khác</a:t>
                      </a:r>
                      <a:endParaRPr lang="pt-BR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buNone/>
                      </a:pPr>
                      <a:r>
                        <a:rPr lang="en-US" sz="54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54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à phóng đại tính chất, quy mô,… của đối tượng nhằm nhấn mạnh, gây cười.</a:t>
                      </a:r>
                      <a:endParaRPr lang="vi-VN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buNone/>
                      </a:pPr>
                      <a:r>
                        <a:rPr lang="vi-VN" sz="54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 bịa đặt, “từ không nói thành có”, nhưng làm cho người khác tin</a:t>
                      </a:r>
                      <a:r>
                        <a:rPr lang="en-US" sz="54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buNone/>
                      </a:pPr>
                      <a:r>
                        <a:rPr lang="vi-VN" sz="5400" b="0" i="0" u="none" strike="noStrike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 bịa đặt, dựng chuyện, “từ không nói thành có”, nhưng có làm cho người khác tin</a:t>
                      </a:r>
                      <a:endParaRPr lang="vi-VN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653" marR="161653" marT="22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41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286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2452" y="1978051"/>
            <a:ext cx="10172148" cy="6515603"/>
          </a:xfrm>
          <a:prstGeom prst="rect">
            <a:avLst/>
          </a:prstGeom>
        </p:spPr>
      </p:pic>
      <p:sp>
        <p:nvSpPr>
          <p:cNvPr id="4" name="Google Shape;410;p8"/>
          <p:cNvSpPr/>
          <p:nvPr/>
        </p:nvSpPr>
        <p:spPr>
          <a:xfrm>
            <a:off x="2286000" y="2019300"/>
            <a:ext cx="2870975" cy="27322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39"/>
                </a:lnTo>
                <a:lnTo>
                  <a:pt x="10793" y="0"/>
                </a:lnTo>
                <a:lnTo>
                  <a:pt x="21600" y="8239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rgbClr val="819C6C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Google Shape;411;p8"/>
          <p:cNvSpPr/>
          <p:nvPr/>
        </p:nvSpPr>
        <p:spPr>
          <a:xfrm>
            <a:off x="4049103" y="3225733"/>
            <a:ext cx="2870975" cy="27286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21"/>
                </a:lnTo>
                <a:lnTo>
                  <a:pt x="10807" y="0"/>
                </a:lnTo>
                <a:lnTo>
                  <a:pt x="21600" y="8221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412;p8"/>
          <p:cNvSpPr/>
          <p:nvPr/>
        </p:nvSpPr>
        <p:spPr>
          <a:xfrm>
            <a:off x="3402998" y="5326486"/>
            <a:ext cx="2874626" cy="27286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42" y="21600"/>
                </a:moveTo>
                <a:lnTo>
                  <a:pt x="0" y="8250"/>
                </a:lnTo>
                <a:lnTo>
                  <a:pt x="10821" y="0"/>
                </a:lnTo>
                <a:lnTo>
                  <a:pt x="21600" y="8250"/>
                </a:lnTo>
                <a:lnTo>
                  <a:pt x="17458" y="21600"/>
                </a:lnTo>
                <a:lnTo>
                  <a:pt x="4142" y="21600"/>
                </a:lnTo>
                <a:close/>
              </a:path>
            </a:pathLst>
          </a:custGeom>
          <a:solidFill>
            <a:srgbClr val="DDD581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413;p8"/>
          <p:cNvSpPr/>
          <p:nvPr/>
        </p:nvSpPr>
        <p:spPr>
          <a:xfrm>
            <a:off x="1185424" y="5342914"/>
            <a:ext cx="2872800" cy="27286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17" y="21600"/>
                </a:moveTo>
                <a:lnTo>
                  <a:pt x="0" y="8264"/>
                </a:lnTo>
                <a:lnTo>
                  <a:pt x="10800" y="0"/>
                </a:lnTo>
                <a:lnTo>
                  <a:pt x="21600" y="8264"/>
                </a:lnTo>
                <a:lnTo>
                  <a:pt x="17483" y="21600"/>
                </a:lnTo>
                <a:lnTo>
                  <a:pt x="4117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Google Shape;414;p8"/>
          <p:cNvSpPr/>
          <p:nvPr/>
        </p:nvSpPr>
        <p:spPr>
          <a:xfrm>
            <a:off x="522897" y="3225733"/>
            <a:ext cx="2870975" cy="27286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21"/>
                </a:lnTo>
                <a:lnTo>
                  <a:pt x="10793" y="0"/>
                </a:lnTo>
                <a:lnTo>
                  <a:pt x="21600" y="8221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385" y="273938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929" y="4035524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626" y="4035524"/>
            <a:ext cx="2779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56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0187" y="6199247"/>
            <a:ext cx="1518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1249" y="6195764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01940" y="260436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7360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4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Buồn nẫu ruột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Rụng rời chân tay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Cười vỡ bụng</a:t>
            </a: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Mệt đứt hơi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oogle Shape;353;p23"/>
          <p:cNvGraphicFramePr/>
          <p:nvPr>
            <p:extLst>
              <p:ext uri="{D42A27DB-BD31-4B8C-83A1-F6EECF244321}">
                <p14:modId xmlns:p14="http://schemas.microsoft.com/office/powerpoint/2010/main" val="2079845905"/>
              </p:ext>
            </p:extLst>
          </p:nvPr>
        </p:nvGraphicFramePr>
        <p:xfrm>
          <a:off x="550722" y="876300"/>
          <a:ext cx="17280078" cy="72760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39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1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73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Cụm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từ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biện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pháp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Đặt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mbria"/>
                        <a:buNone/>
                      </a:pP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a)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buồn</a:t>
                      </a: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nẫu</a:t>
                      </a: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ruột</a:t>
                      </a:r>
                      <a:endParaRPr sz="4200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Đừng trêu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tớ nữa, bài kiểm tra toán vừa rồi tớ được có 4 điểm, tớ đang buồn nẫu ruột đây.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rụng</a:t>
                      </a: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rời</a:t>
                      </a: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chân</a:t>
                      </a: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tay</a:t>
                      </a:r>
                      <a:endParaRPr sz="4200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Bác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Hùng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rụng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chân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tay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vì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nay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bác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phải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khuân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gạch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cười</a:t>
                      </a: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vỡ</a:t>
                      </a: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bụng</a:t>
                      </a:r>
                      <a:endParaRPr sz="4200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Ngồi nghe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thầy kể chuyện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chúng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tôi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được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một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trận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cười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vỡ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bụng</a:t>
                      </a: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0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d)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mệt</a:t>
                      </a: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đứt</a:t>
                      </a:r>
                      <a:r>
                        <a:rPr lang="en-US" sz="420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hơi</a:t>
                      </a:r>
                      <a:endParaRPr sz="4200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Tiết Thể dục, chúng em thi chạy giữa các đội, đội em giành chiến thắng nhưng cũng mệt đứt hơi.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3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49634" y="-342900"/>
            <a:ext cx="1375496" cy="1480475"/>
          </a:xfrm>
          <a:prstGeom prst="rect">
            <a:avLst/>
          </a:prstGeom>
        </p:spPr>
      </p:pic>
      <p:pic>
        <p:nvPicPr>
          <p:cNvPr id="4" name="Picture 3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50723" y="9486900"/>
            <a:ext cx="1101445" cy="10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217C5-FF80-1AB7-51C4-878B7C6D9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715E6-4815-384D-B476-AFC3599E856F}"/>
              </a:ext>
            </a:extLst>
          </p:cNvPr>
          <p:cNvSpPr txBox="1"/>
          <p:nvPr/>
        </p:nvSpPr>
        <p:spPr>
          <a:xfrm>
            <a:off x="685800" y="419100"/>
            <a:ext cx="17068800" cy="744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vi-VN" sz="6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fr-FR" sz="6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fr-FR" sz="6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6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fr-FR" sz="6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6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fr-FR" sz="6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</a:p>
          <a:p>
            <a:pPr algn="just">
              <a:lnSpc>
                <a:spcPct val="115000"/>
              </a:lnSpc>
              <a:buNone/>
            </a:pP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vi-VN" sz="60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B1</a:t>
            </a:r>
            <a:r>
              <a:rPr lang="fr-FR" sz="60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vi-VN" sz="60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 ấy rất ki bo, không bao giờ cho ai cái gì đâu.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endParaRPr lang="en-US" sz="6000" i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buNone/>
            </a:pPr>
            <a:endParaRPr lang="en-US" sz="6000" i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buNone/>
            </a:pPr>
            <a:r>
              <a:rPr lang="vi-VN" sz="60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B2. Ông ấy vắt cổ chày ra nước, không bao giờ cho ai cái gì đâu.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D04E8E-69A8-ECCF-5CBD-C87B22F0A5B8}"/>
              </a:ext>
            </a:extLst>
          </p:cNvPr>
          <p:cNvCxnSpPr/>
          <p:nvPr/>
        </p:nvCxnSpPr>
        <p:spPr>
          <a:xfrm>
            <a:off x="4267200" y="3543300"/>
            <a:ext cx="2819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BAA85B-3C09-C374-0289-6BD5714B5A72}"/>
              </a:ext>
            </a:extLst>
          </p:cNvPr>
          <p:cNvCxnSpPr>
            <a:cxnSpLocks/>
          </p:cNvCxnSpPr>
          <p:nvPr/>
        </p:nvCxnSpPr>
        <p:spPr>
          <a:xfrm>
            <a:off x="4267200" y="6743700"/>
            <a:ext cx="6400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7123E0-9622-B610-7317-19065A217253}"/>
              </a:ext>
            </a:extLst>
          </p:cNvPr>
          <p:cNvSpPr txBox="1"/>
          <p:nvPr/>
        </p:nvSpPr>
        <p:spPr>
          <a:xfrm>
            <a:off x="2522184" y="3856691"/>
            <a:ext cx="63094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iễn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đạt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11ECD-1AE3-B21A-84D8-755C424C72AA}"/>
              </a:ext>
            </a:extLst>
          </p:cNvPr>
          <p:cNvSpPr txBox="1"/>
          <p:nvPr/>
        </p:nvSpPr>
        <p:spPr>
          <a:xfrm>
            <a:off x="4572000" y="694816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iễn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đạt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mức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844AF-80CB-8735-15BB-E91A31917B98}"/>
              </a:ext>
            </a:extLst>
          </p:cNvPr>
          <p:cNvSpPr txBox="1"/>
          <p:nvPr/>
        </p:nvSpPr>
        <p:spPr>
          <a:xfrm>
            <a:off x="1936992" y="-1638300"/>
            <a:ext cx="16351008" cy="5839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895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94860" algn="l"/>
              </a:tabLst>
            </a:pPr>
            <a:r>
              <a:rPr lang="en-US" sz="7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79: THỰC HÀNH TIẾNG VIỆT </a:t>
            </a:r>
          </a:p>
          <a:p>
            <a:pPr indent="8953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94860" algn="l"/>
              </a:tabLst>
            </a:pPr>
            <a:r>
              <a:rPr lang="en-US" sz="7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(BIỆN PHÁP NÓI QUÁ)</a:t>
            </a:r>
            <a:endParaRPr lang="en-US" sz="7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2" descr="Cô giáo hoạt hình | Canva">
            <a:extLst>
              <a:ext uri="{FF2B5EF4-FFF2-40B4-BE49-F238E27FC236}">
                <a16:creationId xmlns:a16="http://schemas.microsoft.com/office/drawing/2014/main" id="{513158AE-89DD-984D-7024-F1DB4471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437662"/>
            <a:ext cx="3719009" cy="7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0980" y="6613900"/>
            <a:ext cx="6365384" cy="41148"/>
          </a:xfrm>
          <a:custGeom>
            <a:avLst/>
            <a:gdLst>
              <a:gd name="csX0" fmla="*/ 0 w 6365384"/>
              <a:gd name="csY0" fmla="*/ 0 h 41148"/>
              <a:gd name="csX1" fmla="*/ 636538 w 6365384"/>
              <a:gd name="csY1" fmla="*/ 0 h 41148"/>
              <a:gd name="csX2" fmla="*/ 1273077 w 6365384"/>
              <a:gd name="csY2" fmla="*/ 0 h 41148"/>
              <a:gd name="csX3" fmla="*/ 1909615 w 6365384"/>
              <a:gd name="csY3" fmla="*/ 0 h 41148"/>
              <a:gd name="csX4" fmla="*/ 2673461 w 6365384"/>
              <a:gd name="csY4" fmla="*/ 0 h 41148"/>
              <a:gd name="csX5" fmla="*/ 3373654 w 6365384"/>
              <a:gd name="csY5" fmla="*/ 0 h 41148"/>
              <a:gd name="csX6" fmla="*/ 3819230 w 6365384"/>
              <a:gd name="csY6" fmla="*/ 0 h 41148"/>
              <a:gd name="csX7" fmla="*/ 4392115 w 6365384"/>
              <a:gd name="csY7" fmla="*/ 0 h 41148"/>
              <a:gd name="csX8" fmla="*/ 5155961 w 6365384"/>
              <a:gd name="csY8" fmla="*/ 0 h 41148"/>
              <a:gd name="csX9" fmla="*/ 5792499 w 6365384"/>
              <a:gd name="csY9" fmla="*/ 0 h 41148"/>
              <a:gd name="csX10" fmla="*/ 6365384 w 6365384"/>
              <a:gd name="csY10" fmla="*/ 0 h 41148"/>
              <a:gd name="csX11" fmla="*/ 6365384 w 6365384"/>
              <a:gd name="csY11" fmla="*/ 41148 h 41148"/>
              <a:gd name="csX12" fmla="*/ 5856153 w 6365384"/>
              <a:gd name="csY12" fmla="*/ 41148 h 41148"/>
              <a:gd name="csX13" fmla="*/ 5092307 w 6365384"/>
              <a:gd name="csY13" fmla="*/ 41148 h 41148"/>
              <a:gd name="csX14" fmla="*/ 4583076 w 6365384"/>
              <a:gd name="csY14" fmla="*/ 41148 h 41148"/>
              <a:gd name="csX15" fmla="*/ 4137500 w 6365384"/>
              <a:gd name="csY15" fmla="*/ 41148 h 41148"/>
              <a:gd name="csX16" fmla="*/ 3691923 w 6365384"/>
              <a:gd name="csY16" fmla="*/ 41148 h 41148"/>
              <a:gd name="csX17" fmla="*/ 2991730 w 6365384"/>
              <a:gd name="csY17" fmla="*/ 41148 h 41148"/>
              <a:gd name="csX18" fmla="*/ 2546154 w 6365384"/>
              <a:gd name="csY18" fmla="*/ 41148 h 41148"/>
              <a:gd name="csX19" fmla="*/ 1909615 w 6365384"/>
              <a:gd name="csY19" fmla="*/ 41148 h 41148"/>
              <a:gd name="csX20" fmla="*/ 1400384 w 6365384"/>
              <a:gd name="csY20" fmla="*/ 41148 h 41148"/>
              <a:gd name="csX21" fmla="*/ 763846 w 6365384"/>
              <a:gd name="csY21" fmla="*/ 41148 h 41148"/>
              <a:gd name="csX22" fmla="*/ 0 w 6365384"/>
              <a:gd name="csY22" fmla="*/ 41148 h 41148"/>
              <a:gd name="csX23" fmla="*/ 0 w 6365384"/>
              <a:gd name="csY23" fmla="*/ 0 h 411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6365384" h="41148" fill="none" extrusionOk="0">
                <a:moveTo>
                  <a:pt x="0" y="0"/>
                </a:moveTo>
                <a:cubicBezTo>
                  <a:pt x="305169" y="21509"/>
                  <a:pt x="334704" y="-24261"/>
                  <a:pt x="636538" y="0"/>
                </a:cubicBezTo>
                <a:cubicBezTo>
                  <a:pt x="938372" y="24261"/>
                  <a:pt x="1068606" y="2269"/>
                  <a:pt x="1273077" y="0"/>
                </a:cubicBezTo>
                <a:cubicBezTo>
                  <a:pt x="1477548" y="-2269"/>
                  <a:pt x="1738189" y="6272"/>
                  <a:pt x="1909615" y="0"/>
                </a:cubicBezTo>
                <a:cubicBezTo>
                  <a:pt x="2081041" y="-6272"/>
                  <a:pt x="2377015" y="16623"/>
                  <a:pt x="2673461" y="0"/>
                </a:cubicBezTo>
                <a:cubicBezTo>
                  <a:pt x="2969907" y="-16623"/>
                  <a:pt x="3125491" y="11823"/>
                  <a:pt x="3373654" y="0"/>
                </a:cubicBezTo>
                <a:cubicBezTo>
                  <a:pt x="3621817" y="-11823"/>
                  <a:pt x="3711452" y="18735"/>
                  <a:pt x="3819230" y="0"/>
                </a:cubicBezTo>
                <a:cubicBezTo>
                  <a:pt x="3927008" y="-18735"/>
                  <a:pt x="4138245" y="-11407"/>
                  <a:pt x="4392115" y="0"/>
                </a:cubicBezTo>
                <a:cubicBezTo>
                  <a:pt x="4645986" y="11407"/>
                  <a:pt x="4974507" y="12257"/>
                  <a:pt x="5155961" y="0"/>
                </a:cubicBezTo>
                <a:cubicBezTo>
                  <a:pt x="5337415" y="-12257"/>
                  <a:pt x="5591096" y="-21687"/>
                  <a:pt x="5792499" y="0"/>
                </a:cubicBezTo>
                <a:cubicBezTo>
                  <a:pt x="5993902" y="21687"/>
                  <a:pt x="6160118" y="-98"/>
                  <a:pt x="6365384" y="0"/>
                </a:cubicBezTo>
                <a:cubicBezTo>
                  <a:pt x="6364440" y="20356"/>
                  <a:pt x="6363778" y="26678"/>
                  <a:pt x="6365384" y="41148"/>
                </a:cubicBezTo>
                <a:cubicBezTo>
                  <a:pt x="6132223" y="42020"/>
                  <a:pt x="6011987" y="15787"/>
                  <a:pt x="5856153" y="41148"/>
                </a:cubicBezTo>
                <a:cubicBezTo>
                  <a:pt x="5700319" y="66509"/>
                  <a:pt x="5410733" y="19073"/>
                  <a:pt x="5092307" y="41148"/>
                </a:cubicBezTo>
                <a:cubicBezTo>
                  <a:pt x="4773881" y="63223"/>
                  <a:pt x="4710933" y="22872"/>
                  <a:pt x="4583076" y="41148"/>
                </a:cubicBezTo>
                <a:cubicBezTo>
                  <a:pt x="4455219" y="59424"/>
                  <a:pt x="4239501" y="47297"/>
                  <a:pt x="4137500" y="41148"/>
                </a:cubicBezTo>
                <a:cubicBezTo>
                  <a:pt x="4035499" y="34999"/>
                  <a:pt x="3883666" y="45728"/>
                  <a:pt x="3691923" y="41148"/>
                </a:cubicBezTo>
                <a:cubicBezTo>
                  <a:pt x="3500180" y="36568"/>
                  <a:pt x="3267574" y="13814"/>
                  <a:pt x="2991730" y="41148"/>
                </a:cubicBezTo>
                <a:cubicBezTo>
                  <a:pt x="2715886" y="68482"/>
                  <a:pt x="2749701" y="42484"/>
                  <a:pt x="2546154" y="41148"/>
                </a:cubicBezTo>
                <a:cubicBezTo>
                  <a:pt x="2342607" y="39812"/>
                  <a:pt x="2112433" y="15568"/>
                  <a:pt x="1909615" y="41148"/>
                </a:cubicBezTo>
                <a:cubicBezTo>
                  <a:pt x="1706797" y="66728"/>
                  <a:pt x="1634641" y="62032"/>
                  <a:pt x="1400384" y="41148"/>
                </a:cubicBezTo>
                <a:cubicBezTo>
                  <a:pt x="1166127" y="20264"/>
                  <a:pt x="1068288" y="29492"/>
                  <a:pt x="763846" y="41148"/>
                </a:cubicBezTo>
                <a:cubicBezTo>
                  <a:pt x="459404" y="52804"/>
                  <a:pt x="170017" y="28231"/>
                  <a:pt x="0" y="41148"/>
                </a:cubicBezTo>
                <a:cubicBezTo>
                  <a:pt x="672" y="31895"/>
                  <a:pt x="-1203" y="14238"/>
                  <a:pt x="0" y="0"/>
                </a:cubicBezTo>
                <a:close/>
              </a:path>
              <a:path w="6365384" h="41148" stroke="0" extrusionOk="0">
                <a:moveTo>
                  <a:pt x="0" y="0"/>
                </a:moveTo>
                <a:cubicBezTo>
                  <a:pt x="284299" y="-4796"/>
                  <a:pt x="337491" y="7899"/>
                  <a:pt x="572885" y="0"/>
                </a:cubicBezTo>
                <a:cubicBezTo>
                  <a:pt x="808280" y="-7899"/>
                  <a:pt x="840075" y="-3902"/>
                  <a:pt x="1018461" y="0"/>
                </a:cubicBezTo>
                <a:cubicBezTo>
                  <a:pt x="1196847" y="3902"/>
                  <a:pt x="1588872" y="4237"/>
                  <a:pt x="1782308" y="0"/>
                </a:cubicBezTo>
                <a:cubicBezTo>
                  <a:pt x="1975744" y="-4237"/>
                  <a:pt x="2153382" y="5526"/>
                  <a:pt x="2355192" y="0"/>
                </a:cubicBezTo>
                <a:cubicBezTo>
                  <a:pt x="2557002" y="-5526"/>
                  <a:pt x="2788412" y="22339"/>
                  <a:pt x="2928077" y="0"/>
                </a:cubicBezTo>
                <a:cubicBezTo>
                  <a:pt x="3067743" y="-22339"/>
                  <a:pt x="3321538" y="819"/>
                  <a:pt x="3691923" y="0"/>
                </a:cubicBezTo>
                <a:cubicBezTo>
                  <a:pt x="4062308" y="-819"/>
                  <a:pt x="4075359" y="-12992"/>
                  <a:pt x="4201153" y="0"/>
                </a:cubicBezTo>
                <a:cubicBezTo>
                  <a:pt x="4326947" y="12992"/>
                  <a:pt x="4768369" y="-35695"/>
                  <a:pt x="4965000" y="0"/>
                </a:cubicBezTo>
                <a:cubicBezTo>
                  <a:pt x="5161631" y="35695"/>
                  <a:pt x="5543916" y="6802"/>
                  <a:pt x="5728846" y="0"/>
                </a:cubicBezTo>
                <a:cubicBezTo>
                  <a:pt x="5913776" y="-6802"/>
                  <a:pt x="6142953" y="-21408"/>
                  <a:pt x="6365384" y="0"/>
                </a:cubicBezTo>
                <a:cubicBezTo>
                  <a:pt x="6365239" y="14326"/>
                  <a:pt x="6365102" y="32450"/>
                  <a:pt x="6365384" y="41148"/>
                </a:cubicBezTo>
                <a:cubicBezTo>
                  <a:pt x="6176932" y="14036"/>
                  <a:pt x="5998737" y="24960"/>
                  <a:pt x="5665192" y="41148"/>
                </a:cubicBezTo>
                <a:cubicBezTo>
                  <a:pt x="5331647" y="57336"/>
                  <a:pt x="5198012" y="42331"/>
                  <a:pt x="4901346" y="41148"/>
                </a:cubicBezTo>
                <a:cubicBezTo>
                  <a:pt x="4604680" y="39965"/>
                  <a:pt x="4422932" y="54333"/>
                  <a:pt x="4137500" y="41148"/>
                </a:cubicBezTo>
                <a:cubicBezTo>
                  <a:pt x="3852068" y="27963"/>
                  <a:pt x="3861940" y="40297"/>
                  <a:pt x="3628269" y="41148"/>
                </a:cubicBezTo>
                <a:cubicBezTo>
                  <a:pt x="3394598" y="41999"/>
                  <a:pt x="3177182" y="63967"/>
                  <a:pt x="2991730" y="41148"/>
                </a:cubicBezTo>
                <a:cubicBezTo>
                  <a:pt x="2806278" y="18329"/>
                  <a:pt x="2469344" y="38453"/>
                  <a:pt x="2227884" y="41148"/>
                </a:cubicBezTo>
                <a:cubicBezTo>
                  <a:pt x="1986424" y="43843"/>
                  <a:pt x="1748067" y="20075"/>
                  <a:pt x="1591346" y="41148"/>
                </a:cubicBezTo>
                <a:cubicBezTo>
                  <a:pt x="1434625" y="62221"/>
                  <a:pt x="1307456" y="53379"/>
                  <a:pt x="1145769" y="41148"/>
                </a:cubicBezTo>
                <a:cubicBezTo>
                  <a:pt x="984082" y="28917"/>
                  <a:pt x="800279" y="55363"/>
                  <a:pt x="636538" y="41148"/>
                </a:cubicBezTo>
                <a:cubicBezTo>
                  <a:pt x="472797" y="26933"/>
                  <a:pt x="160022" y="15929"/>
                  <a:pt x="0" y="41148"/>
                </a:cubicBezTo>
                <a:cubicBezTo>
                  <a:pt x="1880" y="28969"/>
                  <a:pt x="-459" y="1402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96527" y="2655417"/>
            <a:ext cx="10319073" cy="20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8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pt-BR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tháng năm </a:t>
            </a:r>
            <a:r>
              <a:rPr lang="pt-BR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nằm đã sáng</a:t>
            </a:r>
            <a:r>
              <a:rPr lang="pt-BR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</a:p>
          <a:p>
            <a:pPr algn="just"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Ngày tháng mười </a:t>
            </a:r>
            <a:r>
              <a:rPr lang="pt-BR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cười đã tối.</a:t>
            </a:r>
          </a:p>
          <a:p>
            <a:pPr algn="just"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8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(Tục ngữ)</a:t>
            </a:r>
            <a:endParaRPr lang="en-US" sz="48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6361" y="5306787"/>
            <a:ext cx="10169239" cy="34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b.   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Ai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algn="r"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ight Arrow 19"/>
          <p:cNvSpPr>
            <a:spLocks noChangeArrowheads="1"/>
          </p:cNvSpPr>
          <p:nvPr/>
        </p:nvSpPr>
        <p:spPr bwMode="auto">
          <a:xfrm>
            <a:off x="742252" y="9102218"/>
            <a:ext cx="1724025" cy="642938"/>
          </a:xfrm>
          <a:prstGeom prst="rightArrow">
            <a:avLst>
              <a:gd name="adj1" fmla="val 50000"/>
              <a:gd name="adj2" fmla="val 50079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sz="42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35222" y="8961931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quá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thật</a:t>
            </a:r>
            <a:endParaRPr lang="en-US" sz="4800" b="1" i="1" dirty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ent-Up Arrow 21"/>
          <p:cNvSpPr>
            <a:spLocks/>
          </p:cNvSpPr>
          <p:nvPr/>
        </p:nvSpPr>
        <p:spPr bwMode="auto">
          <a:xfrm>
            <a:off x="14189659" y="7719735"/>
            <a:ext cx="610906" cy="1220454"/>
          </a:xfrm>
          <a:custGeom>
            <a:avLst/>
            <a:gdLst>
              <a:gd name="T0" fmla="*/ 415528 w 554037"/>
              <a:gd name="T1" fmla="*/ 0 h 636588"/>
              <a:gd name="T2" fmla="*/ 277019 w 554037"/>
              <a:gd name="T3" fmla="*/ 138509 h 636588"/>
              <a:gd name="T4" fmla="*/ 0 w 554037"/>
              <a:gd name="T5" fmla="*/ 567333 h 636588"/>
              <a:gd name="T6" fmla="*/ 242391 w 554037"/>
              <a:gd name="T7" fmla="*/ 636588 h 636588"/>
              <a:gd name="T8" fmla="*/ 484782 w 554037"/>
              <a:gd name="T9" fmla="*/ 387548 h 636588"/>
              <a:gd name="T10" fmla="*/ 554037 w 554037"/>
              <a:gd name="T11" fmla="*/ 138509 h 636588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554037"/>
              <a:gd name="T19" fmla="*/ 498079 h 636588"/>
              <a:gd name="T20" fmla="*/ 484782 w 554037"/>
              <a:gd name="T21" fmla="*/ 636588 h 636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4037" h="636588">
                <a:moveTo>
                  <a:pt x="0" y="498079"/>
                </a:moveTo>
                <a:lnTo>
                  <a:pt x="346273" y="498079"/>
                </a:lnTo>
                <a:lnTo>
                  <a:pt x="346273" y="138509"/>
                </a:lnTo>
                <a:lnTo>
                  <a:pt x="277019" y="138509"/>
                </a:lnTo>
                <a:lnTo>
                  <a:pt x="415528" y="0"/>
                </a:lnTo>
                <a:lnTo>
                  <a:pt x="554037" y="138509"/>
                </a:lnTo>
                <a:lnTo>
                  <a:pt x="484782" y="138509"/>
                </a:lnTo>
                <a:lnTo>
                  <a:pt x="484782" y="636588"/>
                </a:lnTo>
                <a:lnTo>
                  <a:pt x="0" y="63658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sz="4200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1535342" y="9020702"/>
            <a:ext cx="5944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thật</a:t>
            </a:r>
            <a:endParaRPr lang="en-US" sz="4800" b="1" i="1" dirty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38"/>
          <p:cNvSpPr>
            <a:spLocks noChangeArrowheads="1"/>
          </p:cNvSpPr>
          <p:nvPr/>
        </p:nvSpPr>
        <p:spPr bwMode="auto">
          <a:xfrm>
            <a:off x="11135492" y="2616381"/>
            <a:ext cx="6360639" cy="94089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Đêm tháng năm rất ngắn</a:t>
            </a:r>
            <a:endParaRPr lang="en-US" sz="4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39"/>
          <p:cNvSpPr>
            <a:spLocks noChangeArrowheads="1"/>
          </p:cNvSpPr>
          <p:nvPr/>
        </p:nvSpPr>
        <p:spPr bwMode="auto">
          <a:xfrm>
            <a:off x="11161030" y="3873948"/>
            <a:ext cx="6396890" cy="94089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Ngày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tháng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mười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rất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ngắn</a:t>
            </a:r>
            <a:endParaRPr lang="en-US" sz="4200" b="1" i="1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40"/>
          <p:cNvSpPr>
            <a:spLocks noChangeArrowheads="1"/>
          </p:cNvSpPr>
          <p:nvPr/>
        </p:nvSpPr>
        <p:spPr bwMode="auto">
          <a:xfrm>
            <a:off x="11099241" y="6429274"/>
            <a:ext cx="6396890" cy="7286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Mồ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hôi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đổ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rất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nhiều</a:t>
            </a:r>
            <a:endParaRPr lang="en-US" sz="4200" b="1" i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426CC4-7C36-18D1-9304-F4E6CAC86F12}"/>
              </a:ext>
            </a:extLst>
          </p:cNvPr>
          <p:cNvSpPr txBox="1"/>
          <p:nvPr/>
        </p:nvSpPr>
        <p:spPr>
          <a:xfrm>
            <a:off x="223421" y="298253"/>
            <a:ext cx="17914745" cy="192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vi-VN" sz="5400" b="1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Nhận xét về đối tượng</a:t>
            </a:r>
            <a:r>
              <a:rPr lang="en-US" sz="5400" b="1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</a:t>
            </a:r>
            <a:r>
              <a:rPr lang="vi-VN" sz="5400" b="1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tính chất, đặc điểm, quy mô </a:t>
            </a:r>
            <a:r>
              <a:rPr lang="vi-VN" sz="5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Sans Serif" panose="020B0604020202020204" pitchFamily="34" charset="0"/>
              </a:rPr>
              <a:t>thực</a:t>
            </a:r>
            <a:r>
              <a:rPr lang="vi-VN" sz="5400" b="1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của </a:t>
            </a:r>
            <a:r>
              <a:rPr lang="vi-VN" sz="54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Sans Serif" panose="020B0604020202020204" pitchFamily="34" charset="0"/>
              </a:rPr>
              <a:t>đối tượng</a:t>
            </a:r>
            <a:r>
              <a:rPr lang="vi-VN" sz="5400" b="1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5400" b="1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so </a:t>
            </a:r>
            <a:r>
              <a:rPr lang="vi-VN" sz="5400" b="1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với </a:t>
            </a:r>
            <a:r>
              <a:rPr lang="vi-VN" sz="54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Sans Serif" panose="020B0604020202020204" pitchFamily="34" charset="0"/>
              </a:rPr>
              <a:t>hình ảnh được thể hiện </a:t>
            </a:r>
            <a:r>
              <a:rPr lang="vi-VN" sz="5400" b="1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trong câu ca dao</a:t>
            </a:r>
            <a:r>
              <a:rPr lang="en-US" sz="5400" b="1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5400" b="1" i="1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sau</a:t>
            </a:r>
            <a:r>
              <a:rPr lang="en-US" sz="5400" b="1" i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: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B01D01-0740-0C97-92D8-51B62D92A906}"/>
              </a:ext>
            </a:extLst>
          </p:cNvPr>
          <p:cNvSpPr txBox="1"/>
          <p:nvPr/>
        </p:nvSpPr>
        <p:spPr>
          <a:xfrm>
            <a:off x="6248400" y="723900"/>
            <a:ext cx="11658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8000" dirty="0">
                <a:latin typeface="+mj-lt"/>
              </a:rPr>
              <a:t>Từ ví dụ vừa phân tích, em hiểu </a:t>
            </a:r>
            <a:r>
              <a:rPr lang="vi-VN" sz="8000" b="1" dirty="0">
                <a:latin typeface="+mj-lt"/>
              </a:rPr>
              <a:t>nói quá là biện pháp tu từ </a:t>
            </a:r>
            <a:r>
              <a:rPr lang="vi-VN" sz="8000" dirty="0">
                <a:latin typeface="+mj-lt"/>
              </a:rPr>
              <a:t>như thế nào? </a:t>
            </a:r>
            <a:endParaRPr lang="en-US" sz="8000" dirty="0">
              <a:latin typeface="+mj-lt"/>
            </a:endParaRPr>
          </a:p>
        </p:txBody>
      </p:sp>
      <p:pic>
        <p:nvPicPr>
          <p:cNvPr id="5122" name="Picture 2" descr="Cô giáo hoạt hình | Canva">
            <a:extLst>
              <a:ext uri="{FF2B5EF4-FFF2-40B4-BE49-F238E27FC236}">
                <a16:creationId xmlns:a16="http://schemas.microsoft.com/office/drawing/2014/main" id="{5305A1FE-75BC-0A84-992F-052CF41A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2099"/>
            <a:ext cx="4804932" cy="92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66375" y="2212311"/>
            <a:ext cx="4705650" cy="5064789"/>
          </a:xfrm>
          <a:prstGeom prst="rect">
            <a:avLst/>
          </a:prstGeom>
        </p:spPr>
      </p:pic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29635" y="480337"/>
            <a:ext cx="14756012" cy="1216587"/>
          </a:xfrm>
          <a:noFill/>
        </p:spPr>
        <p:txBody>
          <a:bodyPr anchor="b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6000" b="1" dirty="0"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07982" y="2001089"/>
            <a:ext cx="9486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pic>
        <p:nvPicPr>
          <p:cNvPr id="11" name="Google Shape;527;p20" descr="Ba Mẹ phải làm gì khi trẻ nói quá nhiều? - CMS Edu Việt Nam"/>
          <p:cNvPicPr preferRelativeResize="0"/>
          <p:nvPr/>
        </p:nvPicPr>
        <p:blipFill rotWithShape="1">
          <a:blip r:embed="rId4">
            <a:alphaModFix/>
          </a:blip>
          <a:srcRect t="9687"/>
          <a:stretch/>
        </p:blipFill>
        <p:spPr>
          <a:xfrm rot="172500">
            <a:off x="13012964" y="3278828"/>
            <a:ext cx="4498770" cy="372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Google Shape;517;p19"/>
          <p:cNvSpPr txBox="1"/>
          <p:nvPr/>
        </p:nvSpPr>
        <p:spPr>
          <a:xfrm>
            <a:off x="0" y="3084432"/>
            <a:ext cx="12201107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tu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phóng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tính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mức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độ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quy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đối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tượng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để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nhấn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mạnh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tăng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sức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biểu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cảm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gây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cười</a:t>
            </a: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  <a:endParaRPr sz="5400" b="1" kern="0" dirty="0">
              <a:solidFill>
                <a:srgbClr val="000000"/>
              </a:solidFill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66241">
            <a:off x="16387024" y="1266400"/>
            <a:ext cx="1969996" cy="2473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5CA289-8824-3897-F910-4A828FCAF2A1}"/>
              </a:ext>
            </a:extLst>
          </p:cNvPr>
          <p:cNvSpPr txBox="1"/>
          <p:nvPr/>
        </p:nvSpPr>
        <p:spPr>
          <a:xfrm>
            <a:off x="473321" y="7718730"/>
            <a:ext cx="169166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khoa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xưng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phóng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cường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70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62D91-2D49-EA60-D53E-83E4FE8A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FCFD6F17-3286-5323-21F5-B46288CA6A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2330" y="1619574"/>
            <a:ext cx="5978432" cy="6000251"/>
          </a:xfrm>
          <a:prstGeom prst="rect">
            <a:avLst/>
          </a:prstGeom>
        </p:spPr>
      </p:pic>
      <p:pic>
        <p:nvPicPr>
          <p:cNvPr id="17" name="Google Shape;527;p20" descr="Ba Mẹ phải làm gì khi trẻ nói quá nhiều? - CMS Edu Việt Nam">
            <a:extLst>
              <a:ext uri="{FF2B5EF4-FFF2-40B4-BE49-F238E27FC236}">
                <a16:creationId xmlns:a16="http://schemas.microsoft.com/office/drawing/2014/main" id="{7DC98C80-1929-741A-52A2-9094457CC6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2781"/>
          <a:stretch/>
        </p:blipFill>
        <p:spPr>
          <a:xfrm>
            <a:off x="914400" y="2095500"/>
            <a:ext cx="5296049" cy="4143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5FA0B4-4B7C-0E28-F009-76E37C68B5AE}"/>
              </a:ext>
            </a:extLst>
          </p:cNvPr>
          <p:cNvSpPr txBox="1"/>
          <p:nvPr/>
        </p:nvSpPr>
        <p:spPr>
          <a:xfrm>
            <a:off x="6842220" y="1249545"/>
            <a:ext cx="1121718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+mj-lt"/>
              </a:rPr>
              <a:t> </a:t>
            </a:r>
            <a:r>
              <a:rPr lang="vi-VN" sz="5400" b="1" dirty="0">
                <a:latin typeface="+mj-lt"/>
              </a:rPr>
              <a:t>tục ngữ, thành ngữ</a:t>
            </a:r>
            <a:r>
              <a:rPr lang="en-US" sz="5400" b="1" dirty="0">
                <a:latin typeface="+mj-lt"/>
              </a:rPr>
              <a:t>:</a:t>
            </a:r>
          </a:p>
          <a:p>
            <a:pPr marL="857250" indent="-857250" algn="just">
              <a:buFontTx/>
              <a:buChar char="-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hưa ăn đã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uột để ngoài da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ắt cổ chảy ra nước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êm năm bằng năm ở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không rau như đau không thuốc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buFontTx/>
              <a:buChar char="-"/>
            </a:pP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F1B0E-2121-BA72-F57F-2358D2D9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3559CC99-5F49-58B9-9CDD-236B48D99B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2781300"/>
            <a:ext cx="4289470" cy="4305125"/>
          </a:xfrm>
          <a:prstGeom prst="rect">
            <a:avLst/>
          </a:prstGeom>
        </p:spPr>
      </p:pic>
      <p:pic>
        <p:nvPicPr>
          <p:cNvPr id="17" name="Google Shape;527;p20" descr="Ba Mẹ phải làm gì khi trẻ nói quá nhiều? - CMS Edu Việt Nam">
            <a:extLst>
              <a:ext uri="{FF2B5EF4-FFF2-40B4-BE49-F238E27FC236}">
                <a16:creationId xmlns:a16="http://schemas.microsoft.com/office/drawing/2014/main" id="{52CD29E7-AD9A-3CA2-4AF5-37E133E62D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2781"/>
          <a:stretch/>
        </p:blipFill>
        <p:spPr>
          <a:xfrm>
            <a:off x="823521" y="3314700"/>
            <a:ext cx="2986479" cy="29266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2E1C4-64AA-87DC-9CC1-2B4B8C89814C}"/>
              </a:ext>
            </a:extLst>
          </p:cNvPr>
          <p:cNvSpPr txBox="1"/>
          <p:nvPr/>
        </p:nvSpPr>
        <p:spPr>
          <a:xfrm>
            <a:off x="5293659" y="480685"/>
            <a:ext cx="12747812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hằm nhấn mạnh, tạo ấn tượng đặc biệt: 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công đỏ đuốc từng đoàn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chân nát đá, muôn tàn lửa bay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(Tố Hữu, Việt Bắc)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hẳng định một điều gần như tuyệt đối: 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 khôn thì khôn cả lông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 đến cái lông, người xách cũng khôn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 dao)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hài hước, gây cười: 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Lỗ mũi mười tám gánh lông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bảo: râu rồng trời cho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 dao)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22A9B-61D3-8D4C-76A0-106DB83141F6}"/>
              </a:ext>
            </a:extLst>
          </p:cNvPr>
          <p:cNvSpPr txBox="1"/>
          <p:nvPr/>
        </p:nvSpPr>
        <p:spPr>
          <a:xfrm>
            <a:off x="116470" y="300318"/>
            <a:ext cx="521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60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Trong văn học</a:t>
            </a:r>
            <a:r>
              <a:rPr lang="en-US" sz="60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3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1554</Words>
  <Application>Microsoft Office PowerPoint</Application>
  <PresentationFormat>Custom</PresentationFormat>
  <Paragraphs>194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Arima Madurai Medium</vt:lpstr>
      <vt:lpstr>Cambria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HÌNH THÀNH KIẾN THỨC:</vt:lpstr>
      <vt:lpstr>PowerPoint Presentation</vt:lpstr>
      <vt:lpstr>PowerPoint Presentation</vt:lpstr>
      <vt:lpstr>PowerPoint Presentation</vt:lpstr>
      <vt:lpstr>I. HÌNH THÀNH KIẾN THỨC:</vt:lpstr>
      <vt:lpstr>I. HÌNH THÀNH KIẾN THỨC:</vt:lpstr>
      <vt:lpstr>PowerPoint Presentation</vt:lpstr>
      <vt:lpstr>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học</dc:title>
  <dc:creator>Nguyen Ha</dc:creator>
  <cp:lastModifiedBy>Admin</cp:lastModifiedBy>
  <cp:revision>14</cp:revision>
  <dcterms:created xsi:type="dcterms:W3CDTF">2006-08-16T00:00:00Z</dcterms:created>
  <dcterms:modified xsi:type="dcterms:W3CDTF">2026-04-16T13:05:40Z</dcterms:modified>
  <dc:identifier>DAFSKhWvUk4</dc:identifier>
</cp:coreProperties>
</file>