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8556" r:id="rId2"/>
    <p:sldMasterId id="2147488568" r:id="rId3"/>
    <p:sldMasterId id="2147488593" r:id="rId4"/>
  </p:sldMasterIdLst>
  <p:notesMasterIdLst>
    <p:notesMasterId r:id="rId36"/>
  </p:notesMasterIdLst>
  <p:sldIdLst>
    <p:sldId id="333" r:id="rId5"/>
    <p:sldId id="384" r:id="rId6"/>
    <p:sldId id="505" r:id="rId7"/>
    <p:sldId id="406" r:id="rId8"/>
    <p:sldId id="506" r:id="rId9"/>
    <p:sldId id="507" r:id="rId10"/>
    <p:sldId id="502" r:id="rId11"/>
    <p:sldId id="365" r:id="rId12"/>
    <p:sldId id="471" r:id="rId13"/>
    <p:sldId id="504" r:id="rId14"/>
    <p:sldId id="391" r:id="rId15"/>
    <p:sldId id="400" r:id="rId16"/>
    <p:sldId id="412" r:id="rId17"/>
    <p:sldId id="414" r:id="rId18"/>
    <p:sldId id="473" r:id="rId19"/>
    <p:sldId id="416" r:id="rId20"/>
    <p:sldId id="425" r:id="rId21"/>
    <p:sldId id="371" r:id="rId22"/>
    <p:sldId id="422" r:id="rId23"/>
    <p:sldId id="386" r:id="rId24"/>
    <p:sldId id="431" r:id="rId25"/>
    <p:sldId id="484" r:id="rId26"/>
    <p:sldId id="387" r:id="rId27"/>
    <p:sldId id="437" r:id="rId28"/>
    <p:sldId id="488" r:id="rId29"/>
    <p:sldId id="445" r:id="rId30"/>
    <p:sldId id="447" r:id="rId31"/>
    <p:sldId id="390" r:id="rId32"/>
    <p:sldId id="435" r:id="rId33"/>
    <p:sldId id="490" r:id="rId34"/>
    <p:sldId id="3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91"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810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6756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wmf"/><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114800" y="414068"/>
            <a:ext cx="36144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6000" b="1" dirty="0" err="1">
                <a:solidFill>
                  <a:srgbClr val="0000FF"/>
                </a:solidFill>
                <a:latin typeface="#9Slide05 Fourth" panose="00000500000000000000" pitchFamily="2" charset="0"/>
                <a:ea typeface="Helvetica Neue"/>
                <a:cs typeface="Helvetica Neue"/>
              </a:rPr>
              <a:t>Bài</a:t>
            </a:r>
            <a:r>
              <a:rPr lang="en-US" altLang="en-US" sz="6000" b="1" dirty="0">
                <a:solidFill>
                  <a:srgbClr val="0000FF"/>
                </a:solidFill>
                <a:latin typeface="#9Slide05 Fourth" panose="00000500000000000000" pitchFamily="2" charset="0"/>
                <a:ea typeface="Helvetica Neue"/>
                <a:cs typeface="Helvetica Neue"/>
              </a:rPr>
              <a:t> 11:</a:t>
            </a:r>
            <a:r>
              <a:rPr lang="en-US" altLang="en-US" sz="6000" b="1" dirty="0">
                <a:solidFill>
                  <a:srgbClr val="FF0000"/>
                </a:solidFill>
                <a:latin typeface="#9Slide05 Fourth" panose="00000500000000000000" pitchFamily="2" charset="0"/>
                <a:ea typeface="Helvetica Neue"/>
                <a:cs typeface="Helvetica Neue"/>
              </a:rPr>
              <a:t> QUYỀN TRẺ EM</a:t>
            </a:r>
            <a:endParaRPr lang="en-SG" altLang="en-US" sz="6000" b="1" dirty="0">
              <a:solidFill>
                <a:srgbClr val="0000FF"/>
              </a:solidFill>
              <a:latin typeface="#9Slide05 Fourth" panose="00000500000000000000" pitchFamily="2" charset="0"/>
            </a:endParaRPr>
          </a:p>
        </p:txBody>
      </p:sp>
      <p:pic>
        <p:nvPicPr>
          <p:cNvPr id="3" name="Picture 2"/>
          <p:cNvPicPr>
            <a:picLocks noChangeAspect="1"/>
          </p:cNvPicPr>
          <p:nvPr/>
        </p:nvPicPr>
        <p:blipFill>
          <a:blip r:embed="rId2"/>
          <a:stretch>
            <a:fillRect/>
          </a:stretch>
        </p:blipFill>
        <p:spPr>
          <a:xfrm>
            <a:off x="455197" y="3276390"/>
            <a:ext cx="4237574" cy="3089904"/>
          </a:xfrm>
          <a:prstGeom prst="rect">
            <a:avLst/>
          </a:prstGeom>
        </p:spPr>
      </p:pic>
      <p:pic>
        <p:nvPicPr>
          <p:cNvPr id="4" name="Picture 3"/>
          <p:cNvPicPr>
            <a:picLocks noChangeAspect="1"/>
          </p:cNvPicPr>
          <p:nvPr/>
        </p:nvPicPr>
        <p:blipFill>
          <a:blip r:embed="rId3"/>
          <a:stretch>
            <a:fillRect/>
          </a:stretch>
        </p:blipFill>
        <p:spPr>
          <a:xfrm>
            <a:off x="5981543" y="3276390"/>
            <a:ext cx="5158628" cy="3089904"/>
          </a:xfrm>
          <a:prstGeom prst="rect">
            <a:avLst/>
          </a:prstGeom>
        </p:spPr>
      </p:pic>
      <p:pic>
        <p:nvPicPr>
          <p:cNvPr id="5" name="Picture 4"/>
          <p:cNvPicPr>
            <a:picLocks noChangeAspect="1"/>
          </p:cNvPicPr>
          <p:nvPr/>
        </p:nvPicPr>
        <p:blipFill>
          <a:blip r:embed="rId4"/>
          <a:stretch>
            <a:fillRect/>
          </a:stretch>
        </p:blipFill>
        <p:spPr>
          <a:xfrm>
            <a:off x="77639" y="155277"/>
            <a:ext cx="4037161" cy="2642222"/>
          </a:xfrm>
          <a:prstGeom prst="rect">
            <a:avLst/>
          </a:prstGeom>
        </p:spPr>
      </p:pic>
      <p:pic>
        <p:nvPicPr>
          <p:cNvPr id="6" name="Picture 5"/>
          <p:cNvPicPr>
            <a:picLocks noChangeAspect="1"/>
          </p:cNvPicPr>
          <p:nvPr/>
        </p:nvPicPr>
        <p:blipFill>
          <a:blip r:embed="rId5"/>
          <a:stretch>
            <a:fillRect/>
          </a:stretch>
        </p:blipFill>
        <p:spPr>
          <a:xfrm>
            <a:off x="7867291" y="155276"/>
            <a:ext cx="3252157" cy="2570671"/>
          </a:xfrm>
          <a:prstGeom prst="rect">
            <a:avLst/>
          </a:prstGeom>
        </p:spPr>
      </p:pic>
      <p:pic>
        <p:nvPicPr>
          <p:cNvPr id="8" name="Shape 1">
            <a:extLst>
              <a:ext uri="{FF2B5EF4-FFF2-40B4-BE49-F238E27FC236}">
                <a16:creationId xmlns:a16="http://schemas.microsoft.com/office/drawing/2014/main" xmlns="" id="{F695248C-D0BD-4BF6-9ACA-6EC78BEBEC5D}"/>
              </a:ext>
            </a:extLst>
          </p:cNvPr>
          <p:cNvPicPr/>
          <p:nvPr/>
        </p:nvPicPr>
        <p:blipFill>
          <a:blip r:embed="rId6"/>
          <a:stretch/>
        </p:blipFill>
        <p:spPr>
          <a:xfrm>
            <a:off x="10840551" y="155276"/>
            <a:ext cx="1273810" cy="104267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769383" y="1495368"/>
            <a:ext cx="1462078" cy="7925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125739" y="2175568"/>
            <a:ext cx="2451870" cy="11232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sống</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còn</a:t>
            </a:r>
            <a:r>
              <a:rPr lang="en-US" sz="2400" b="1" i="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2967857" y="2243729"/>
            <a:ext cx="2787756" cy="114127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bảo</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vệ</a:t>
            </a:r>
            <a:r>
              <a:rPr lang="en-US" sz="2400" b="1" i="1"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125739" y="4019620"/>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129175" y="40099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448409" y="4030091"/>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a:endCxn id="8" idx="0"/>
          </p:cNvCxnSpPr>
          <p:nvPr/>
        </p:nvCxnSpPr>
        <p:spPr>
          <a:xfrm flipH="1">
            <a:off x="1351674" y="1454745"/>
            <a:ext cx="2879820" cy="72082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a:endCxn id="9" idx="0"/>
          </p:cNvCxnSpPr>
          <p:nvPr/>
        </p:nvCxnSpPr>
        <p:spPr>
          <a:xfrm flipH="1">
            <a:off x="4361735" y="1509949"/>
            <a:ext cx="1400644" cy="7337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a:stCxn id="8" idx="2"/>
            <a:endCxn id="11" idx="0"/>
          </p:cNvCxnSpPr>
          <p:nvPr/>
        </p:nvCxnSpPr>
        <p:spPr>
          <a:xfrm>
            <a:off x="1351674" y="3298797"/>
            <a:ext cx="0" cy="72082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stCxn id="9" idx="2"/>
          </p:cNvCxnSpPr>
          <p:nvPr/>
        </p:nvCxnSpPr>
        <p:spPr>
          <a:xfrm>
            <a:off x="4361735" y="3385000"/>
            <a:ext cx="1" cy="62498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flipH="1">
            <a:off x="7790536" y="3329796"/>
            <a:ext cx="19570" cy="611395"/>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6435306" y="2231304"/>
            <a:ext cx="2626939"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phát</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triển</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238226" y="1454745"/>
            <a:ext cx="2450691" cy="911064"/>
          </a:xfrm>
          <a:prstGeom prst="rect">
            <a:avLst/>
          </a:prstGeom>
        </p:spPr>
      </p:pic>
      <p:sp>
        <p:nvSpPr>
          <p:cNvPr id="21" name="Rectangle: Rounded Corners 15">
            <a:extLst>
              <a:ext uri="{FF2B5EF4-FFF2-40B4-BE49-F238E27FC236}">
                <a16:creationId xmlns:a16="http://schemas.microsoft.com/office/drawing/2014/main" xmlns="" id="{F00E3249-ACD5-4D11-8D94-2D016D6532E8}"/>
              </a:ext>
            </a:extLst>
          </p:cNvPr>
          <p:cNvSpPr/>
          <p:nvPr/>
        </p:nvSpPr>
        <p:spPr>
          <a:xfrm>
            <a:off x="9549442" y="2231304"/>
            <a:ext cx="2355010"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rPr>
              <a:t>Nhóm</a:t>
            </a:r>
            <a:r>
              <a:rPr lang="en-US" sz="2400" b="1" i="1" dirty="0">
                <a:solidFill>
                  <a:srgbClr val="FF0000"/>
                </a:solidFill>
              </a:rPr>
              <a:t> </a:t>
            </a:r>
            <a:r>
              <a:rPr lang="en-US" sz="2400" b="1" i="1" dirty="0" err="1">
                <a:solidFill>
                  <a:srgbClr val="FF0000"/>
                </a:solidFill>
              </a:rPr>
              <a:t>quyền</a:t>
            </a:r>
            <a:r>
              <a:rPr lang="en-US" sz="2400" b="1" i="1" dirty="0">
                <a:solidFill>
                  <a:srgbClr val="FF0000"/>
                </a:solidFill>
              </a:rPr>
              <a:t> </a:t>
            </a:r>
            <a:r>
              <a:rPr lang="en-US" sz="2400" b="1" i="1" dirty="0" err="1">
                <a:solidFill>
                  <a:srgbClr val="FF0000"/>
                </a:solidFill>
              </a:rPr>
              <a:t>được</a:t>
            </a:r>
            <a:r>
              <a:rPr lang="en-US" sz="2400" b="1" i="1" dirty="0">
                <a:solidFill>
                  <a:srgbClr val="FF0000"/>
                </a:solidFill>
              </a:rPr>
              <a:t> </a:t>
            </a:r>
            <a:r>
              <a:rPr lang="en-US" sz="2400" b="1" i="1" dirty="0" err="1">
                <a:solidFill>
                  <a:srgbClr val="FF0000"/>
                </a:solidFill>
              </a:rPr>
              <a:t>tham</a:t>
            </a:r>
            <a:r>
              <a:rPr lang="en-US" sz="2400" b="1" i="1" dirty="0">
                <a:solidFill>
                  <a:srgbClr val="FF0000"/>
                </a:solidFill>
              </a:rPr>
              <a:t> </a:t>
            </a:r>
            <a:r>
              <a:rPr lang="en-US" sz="2400" b="1" i="1" dirty="0" err="1">
                <a:solidFill>
                  <a:srgbClr val="FF0000"/>
                </a:solidFill>
              </a:rPr>
              <a:t>gia</a:t>
            </a:r>
            <a:endParaRPr lang="en-US" dirty="0">
              <a:solidFill>
                <a:srgbClr val="FF0000"/>
              </a:solidFill>
              <a:ea typeface="Times New Roman" panose="02020603050405020304" pitchFamily="18" charset="0"/>
            </a:endParaRPr>
          </a:p>
        </p:txBody>
      </p:sp>
      <p:pic>
        <p:nvPicPr>
          <p:cNvPr id="32" name="Picture 31"/>
          <p:cNvPicPr>
            <a:picLocks noChangeAspect="1"/>
          </p:cNvPicPr>
          <p:nvPr/>
        </p:nvPicPr>
        <p:blipFill>
          <a:blip r:embed="rId3"/>
          <a:stretch>
            <a:fillRect/>
          </a:stretch>
        </p:blipFill>
        <p:spPr>
          <a:xfrm>
            <a:off x="9684992" y="3941191"/>
            <a:ext cx="2231209" cy="2726574"/>
          </a:xfrm>
          <a:prstGeom prst="rect">
            <a:avLst/>
          </a:prstGeom>
        </p:spPr>
      </p:pic>
      <p:cxnSp>
        <p:nvCxnSpPr>
          <p:cNvPr id="33" name="Straight Connector 32">
            <a:extLst>
              <a:ext uri="{FF2B5EF4-FFF2-40B4-BE49-F238E27FC236}">
                <a16:creationId xmlns:a16="http://schemas.microsoft.com/office/drawing/2014/main" xmlns="" id="{06C6F0E5-34EA-4A9B-B75B-08619F47AE1E}"/>
              </a:ext>
            </a:extLst>
          </p:cNvPr>
          <p:cNvCxnSpPr>
            <a:cxnSpLocks/>
          </p:cNvCxnSpPr>
          <p:nvPr/>
        </p:nvCxnSpPr>
        <p:spPr>
          <a:xfrm>
            <a:off x="10800597"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9825487" y="4106355"/>
            <a:ext cx="2067628" cy="400110"/>
          </a:xfrm>
          <a:prstGeom prst="rect">
            <a:avLst/>
          </a:prstGeom>
        </p:spPr>
        <p:txBody>
          <a:bodyPr wrap="square">
            <a:spAutoFit/>
          </a:bodyPr>
          <a:lstStyle/>
          <a:p>
            <a:endParaRPr lang="en-US" sz="2000" b="1" dirty="0"/>
          </a:p>
        </p:txBody>
      </p:sp>
      <p:sp>
        <p:nvSpPr>
          <p:cNvPr id="20" name="Rectangle: Rounded Corners 23">
            <a:extLst>
              <a:ext uri="{FF2B5EF4-FFF2-40B4-BE49-F238E27FC236}">
                <a16:creationId xmlns:a16="http://schemas.microsoft.com/office/drawing/2014/main" xmlns="" id="{C3A49D42-77BB-4A72-8F70-DB9B2EC103AF}"/>
              </a:ext>
            </a:extLst>
          </p:cNvPr>
          <p:cNvSpPr/>
          <p:nvPr/>
        </p:nvSpPr>
        <p:spPr>
          <a:xfrm>
            <a:off x="124582" y="4023595"/>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khai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sinh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bảo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vệ</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tính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mạng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chăm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sóc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tốt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nhất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về</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sức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khỏe</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sống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chung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với</a:t>
            </a:r>
            <a:r>
              <a:rPr lang="en-US" b="1" i="1" dirty="0">
                <a:solidFill>
                  <a:schemeClr val="tx1"/>
                </a:solidFill>
                <a:latin typeface="Times New Roman" panose="02020603050405020304" pitchFamily="18" charset="0"/>
                <a:cs typeface="Times New Roman" panose="02020603050405020304" pitchFamily="18" charset="0"/>
              </a:rPr>
              <a:t> cha </a:t>
            </a:r>
            <a:r>
              <a:rPr lang="en-US" b="1" i="1" dirty="0" err="1">
                <a:solidFill>
                  <a:schemeClr val="tx1"/>
                </a:solidFill>
                <a:latin typeface="Times New Roman" panose="02020603050405020304" pitchFamily="18" charset="0"/>
                <a:cs typeface="Times New Roman" panose="02020603050405020304" pitchFamily="18" charset="0"/>
              </a:rPr>
              <a:t>mẹ</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ưu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tiên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tiếp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sử</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dụng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dịch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phòng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khám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chữa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22" name="Rectangle: Rounded Corners 24">
            <a:extLst>
              <a:ext uri="{FF2B5EF4-FFF2-40B4-BE49-F238E27FC236}">
                <a16:creationId xmlns:a16="http://schemas.microsoft.com/office/drawing/2014/main" xmlns="" id="{F054518C-C1D8-4492-995F-84FD44C6CFD8}"/>
              </a:ext>
            </a:extLst>
          </p:cNvPr>
          <p:cNvSpPr/>
          <p:nvPr/>
        </p:nvSpPr>
        <p:spPr>
          <a:xfrm>
            <a:off x="3116475" y="40226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Được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bảo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vệ</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dưới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mọi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hình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thức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không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bạo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lực</a:t>
            </a:r>
            <a:r>
              <a:rPr lang="en-US" sz="2000" b="1" i="1" dirty="0">
                <a:solidFill>
                  <a:schemeClr val="tx1"/>
                </a:solidFill>
                <a:latin typeface="Times New Roman" panose="02020603050405020304" pitchFamily="18" charset="0"/>
                <a:cs typeface="Times New Roman" panose="02020603050405020304" pitchFamily="18" charset="0"/>
              </a:rPr>
              <a:t> , </a:t>
            </a:r>
            <a:r>
              <a:rPr lang="en-US" sz="2000" b="1" i="1" dirty="0" err="1">
                <a:solidFill>
                  <a:schemeClr val="tx1"/>
                </a:solidFill>
                <a:latin typeface="Times New Roman" panose="02020603050405020304" pitchFamily="18" charset="0"/>
                <a:cs typeface="Times New Roman" panose="02020603050405020304" pitchFamily="18" charset="0"/>
              </a:rPr>
              <a:t>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rơi,bỏ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mặc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bóc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lột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xâm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tổn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đến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sự</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phát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triển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toàn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diện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trẻ</a:t>
            </a:r>
            <a:r>
              <a:rPr lang="en-US" sz="2000" b="1" i="1"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5">
            <a:extLst>
              <a:ext uri="{FF2B5EF4-FFF2-40B4-BE49-F238E27FC236}">
                <a16:creationId xmlns:a16="http://schemas.microsoft.com/office/drawing/2014/main" xmlns="" id="{67735CDC-29E5-48CE-96ED-5DEECB4AD21C}"/>
              </a:ext>
            </a:extLst>
          </p:cNvPr>
          <p:cNvSpPr/>
          <p:nvPr/>
        </p:nvSpPr>
        <p:spPr>
          <a:xfrm>
            <a:off x="6435306" y="4025207"/>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Quyền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các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động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hóa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nghệ</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2A9E5811-73F2-4A5A-A275-704D81D979EA}"/>
              </a:ext>
            </a:extLst>
          </p:cNvPr>
          <p:cNvSpPr/>
          <p:nvPr/>
        </p:nvSpPr>
        <p:spPr>
          <a:xfrm>
            <a:off x="9825487" y="4106355"/>
            <a:ext cx="2067628" cy="2554545"/>
          </a:xfrm>
          <a:prstGeom prst="rect">
            <a:avLst/>
          </a:prstGeom>
        </p:spPr>
        <p:txBody>
          <a:bodyPr wrap="square">
            <a:spAutoFit/>
          </a:bodyPr>
          <a:lstStyle/>
          <a:p>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tiếp</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cận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thông</a:t>
            </a:r>
            <a:r>
              <a:rPr lang="en-US" sz="2000" b="1" i="1" dirty="0">
                <a:solidFill>
                  <a:srgbClr val="000000"/>
                </a:solidFill>
                <a:latin typeface="Times New Roman" panose="02020603050405020304" pitchFamily="18" charset="0"/>
                <a:ea typeface="Cambria" panose="02040503050406030204" pitchFamily="18" charset="0"/>
              </a:rPr>
              <a:t> tin, </a:t>
            </a:r>
            <a:r>
              <a:rPr lang="en-US" sz="2000" b="1" i="1" dirty="0" err="1">
                <a:solidFill>
                  <a:srgbClr val="000000"/>
                </a:solidFill>
                <a:latin typeface="Times New Roman" panose="02020603050405020304" pitchFamily="18" charset="0"/>
                <a:ea typeface="Cambria" panose="02040503050406030204" pitchFamily="18" charset="0"/>
              </a:rPr>
              <a:t>tham</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gia</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hoạt</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động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xã</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hội</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bày</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tỏ</a:t>
            </a:r>
            <a:r>
              <a:rPr lang="en-US" sz="2000" b="1" i="1" dirty="0">
                <a:solidFill>
                  <a:srgbClr val="000000"/>
                </a:solidFill>
                <a:latin typeface="Times New Roman" panose="02020603050405020304" pitchFamily="18" charset="0"/>
                <a:ea typeface="Cambria" panose="02040503050406030204" pitchFamily="18" charset="0"/>
              </a:rPr>
              <a:t> ý </a:t>
            </a:r>
            <a:r>
              <a:rPr lang="en-US" sz="2000" b="1" i="1" dirty="0" err="1">
                <a:solidFill>
                  <a:srgbClr val="000000"/>
                </a:solidFill>
                <a:latin typeface="Times New Roman" panose="02020603050405020304" pitchFamily="18" charset="0"/>
                <a:ea typeface="Cambria" panose="02040503050406030204" pitchFamily="18" charset="0"/>
              </a:rPr>
              <a:t>kiến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nguyện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vọng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vấn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liên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quan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quyền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trẻ</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em</a:t>
            </a:r>
            <a:r>
              <a:rPr lang="en-US" sz="2000" b="1" i="1" dirty="0">
                <a:solidFill>
                  <a:srgbClr val="000000"/>
                </a:solidFill>
                <a:latin typeface="Times New Roman" panose="02020603050405020304" pitchFamily="18" charset="0"/>
                <a:ea typeface="Cambria" panose="02040503050406030204" pitchFamily="18" charset="0"/>
              </a:rPr>
              <a:t>.</a:t>
            </a:r>
            <a:endParaRPr lang="en-US" sz="2000" b="1" dirty="0"/>
          </a:p>
        </p:txBody>
      </p:sp>
    </p:spTree>
    <p:extLst>
      <p:ext uri="{BB962C8B-B14F-4D97-AF65-F5344CB8AC3E}">
        <p14:creationId xmlns:p14="http://schemas.microsoft.com/office/powerpoint/2010/main" val="2243670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3600" dirty="0">
              <a:solidFill>
                <a:srgbClr val="FF0000"/>
              </a:solidFill>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24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00835" y="860261"/>
            <a:ext cx="5784065" cy="257083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57567" y="1173192"/>
            <a:ext cx="7705564" cy="1200329"/>
          </a:xfrm>
          <a:prstGeom prst="rect">
            <a:avLst/>
          </a:prstGeom>
          <a:noFill/>
        </p:spPr>
        <p:txBody>
          <a:bodyPr wrap="square" rtlCol="0">
            <a:spAutoFit/>
          </a:bodyPr>
          <a:lstStyle/>
          <a:p>
            <a:r>
              <a:rPr lang="vi-VN" sz="1800" b="1" dirty="0">
                <a:effectLst/>
                <a:latin typeface="+mj-lt"/>
                <a:ea typeface="Arial" panose="020B0604020202020204" pitchFamily="34" charset="0"/>
                <a:cs typeface="Cambria" panose="02040503050406030204" pitchFamily="18" charset="0"/>
              </a:rPr>
              <a:t>T</a:t>
            </a:r>
            <a:r>
              <a:rPr lang="en-US" b="1" dirty="0">
                <a:latin typeface="+mj-lt"/>
                <a:ea typeface="Arial" panose="020B0604020202020204" pitchFamily="34" charset="0"/>
                <a:cs typeface="Cambria" panose="02040503050406030204" pitchFamily="18" charset="0"/>
              </a:rPr>
              <a:t>ì</a:t>
            </a:r>
            <a:r>
              <a:rPr lang="vi-VN" sz="1800" b="1" dirty="0">
                <a:effectLst/>
                <a:latin typeface="+mj-lt"/>
                <a:ea typeface="Arial" panose="020B0604020202020204" pitchFamily="34" charset="0"/>
                <a:cs typeface="Cambria" panose="02040503050406030204" pitchFamily="18" charset="0"/>
              </a:rPr>
              <a:t>nh huống 1: </a:t>
            </a:r>
            <a:r>
              <a:rPr lang="vi-VN" sz="1800" dirty="0">
                <a:effectLst/>
                <a:latin typeface="+mj-lt"/>
                <a:ea typeface="Cambria" panose="02040503050406030204" pitchFamily="18" charset="0"/>
                <a:cs typeface="Cambria" panose="02040503050406030204" pitchFamily="18" charset="0"/>
              </a:rPr>
              <a:t>Thắm có một tủ sách rất quý. Mùa hè vừa qua, Thắm được thưởng khá nhiều sách mới. Nhân dịp trường Thắm có phong trào tặng sách cho các bạn vùng s</a:t>
            </a:r>
            <a:r>
              <a:rPr lang="en-US" dirty="0">
                <a:latin typeface="+mj-lt"/>
                <a:ea typeface="Cambria" panose="02040503050406030204" pitchFamily="18" charset="0"/>
                <a:cs typeface="Cambria" panose="02040503050406030204" pitchFamily="18" charset="0"/>
              </a:rPr>
              <a:t>â</a:t>
            </a:r>
            <a:r>
              <a:rPr lang="vi-VN" sz="1800" dirty="0">
                <a:effectLst/>
                <a:latin typeface="+mj-lt"/>
                <a:ea typeface="Cambria" panose="02040503050406030204" pitchFamily="18" charset="0"/>
                <a:cs typeface="Cambria" panose="02040503050406030204" pitchFamily="18" charset="0"/>
              </a:rPr>
              <a:t>u vùng xa, Thắm mang một ít sách tặng các bạn. Chị của Thắm không đồng ý với Thắm.</a:t>
            </a:r>
            <a:endParaRPr lang="en-US" sz="1800" dirty="0">
              <a:effectLst/>
              <a:latin typeface="+mj-lt"/>
              <a:ea typeface="Cambria" panose="02040503050406030204" pitchFamily="18" charset="0"/>
              <a:cs typeface="Cambria" panose="020405030504060302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969830" y="3948306"/>
            <a:ext cx="7585708" cy="244622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4A2B2CD6-C914-4178-8AE9-4B9B0617546C}"/>
              </a:ext>
            </a:extLst>
          </p:cNvPr>
          <p:cNvSpPr txBox="1"/>
          <p:nvPr/>
        </p:nvSpPr>
        <p:spPr>
          <a:xfrm>
            <a:off x="3636293" y="2373521"/>
            <a:ext cx="8028796" cy="1084849"/>
          </a:xfrm>
          <a:prstGeom prst="rect">
            <a:avLst/>
          </a:prstGeom>
          <a:noFill/>
        </p:spPr>
        <p:txBody>
          <a:bodyPr wrap="square" rtlCol="0">
            <a:spAutoFit/>
          </a:bodyPr>
          <a:lstStyle/>
          <a:p>
            <a:pPr marL="647700" indent="12700">
              <a:lnSpc>
                <a:spcPct val="75000"/>
              </a:lnSpc>
              <a:spcAft>
                <a:spcPts val="200"/>
              </a:spcAft>
            </a:pP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p>
            <a:pPr marL="647700" indent="12700">
              <a:lnSpc>
                <a:spcPct val="75000"/>
              </a:lnSpc>
              <a:spcAft>
                <a:spcPts val="2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Theo em, Th</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ắ</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m có quy</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ề</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647700" indent="12700" algn="just">
              <a:lnSpc>
                <a:spcPct val="127000"/>
              </a:lnSpc>
              <a:spcAft>
                <a:spcPts val="16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2. Chị của Thắm có quyền can ngăn việc làm của Thắm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D3C3828-72E5-4F76-89CC-422F2B1229B1}"/>
              </a:ext>
            </a:extLst>
          </p:cNvPr>
          <p:cNvSpPr txBox="1"/>
          <p:nvPr/>
        </p:nvSpPr>
        <p:spPr>
          <a:xfrm>
            <a:off x="3909902" y="3909308"/>
            <a:ext cx="7871281" cy="2862322"/>
          </a:xfrm>
          <a:prstGeom prst="rect">
            <a:avLst/>
          </a:prstGeom>
          <a:noFill/>
        </p:spPr>
        <p:txBody>
          <a:bodyPr wrap="square" rtlCol="0">
            <a:spAutoFit/>
          </a:bodyPr>
          <a:lstStyle/>
          <a:p>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T</a:t>
            </a:r>
            <a:r>
              <a:rPr lang="en-US" b="1" dirty="0">
                <a:latin typeface="Times New Roman" panose="02020603050405020304" pitchFamily="18" charset="0"/>
                <a:ea typeface="Arial" panose="020B0604020202020204" pitchFamily="34" charset="0"/>
                <a:cs typeface="Times New Roman" panose="02020603050405020304" pitchFamily="18" charset="0"/>
              </a:rPr>
              <a:t>ì</a:t>
            </a:r>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nh huống 2: </a:t>
            </a:r>
            <a:r>
              <a:rPr lang="vi-VN" sz="1800" dirty="0">
                <a:effectLst/>
                <a:latin typeface="Cambria" panose="02040503050406030204" pitchFamily="18" charset="0"/>
                <a:ea typeface="Cambria" panose="02040503050406030204" pitchFamily="18" charset="0"/>
                <a:cs typeface="Cambria" panose="02040503050406030204" pitchFamily="18" charset="0"/>
              </a:rPr>
              <a:t>Thời gian gần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bố mẹ thường xuyên tranh luận về việc học tập của Hùng dù em luôn ở trong nhóm học tốt nhất lớp. Nguyên nhân do bố Hùng muốn em tham gia học thêm đủ các ngày trong tuần để thi vào trường Trung học phổ thông chuyên của tỉnh. Song, mẹ Hùng lại muốn dành thời gian để Hùng tham gia các hoạt động ngoại khoá khác. Biết chuyện, ông nội của Hùng đã khuyên bố Hùng nên dành cho bạn thời gian để vui chơi, giải trí vì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cũng là quyền của trẻ em.</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Câu</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hỏi</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vi-VN"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Theo em, trong gia đình Hùng, ai thực hiện tốt quyền trẻ em? Vì sao?</a:t>
            </a:r>
            <a:endParaRPr lang="en-US" sz="1800" dirty="0">
              <a:solidFill>
                <a:srgbClr val="0000FF"/>
              </a:solidFill>
              <a:effectLst/>
              <a:latin typeface="Cambria" panose="02040503050406030204" pitchFamily="18" charset="0"/>
              <a:ea typeface="Cambria" panose="02040503050406030204" pitchFamily="18" charset="0"/>
              <a:cs typeface="Cambria" panose="02040503050406030204" pitchFamily="18" charset="0"/>
            </a:endParaRPr>
          </a:p>
          <a:p>
            <a:endParaRPr lang="en-US" dirty="0"/>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13004" y="1315503"/>
            <a:ext cx="6351429" cy="210010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9524" y="1173192"/>
            <a:ext cx="7705563" cy="2616101"/>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1:</a:t>
            </a:r>
          </a:p>
          <a:p>
            <a:pPr marL="457200" indent="-457200">
              <a:buAutoNum type="arabicPeriod"/>
            </a:pP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ắ</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 có quy</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ề</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sz="24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Chị của Thắm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 quyền can ngăn việc làm của 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sẻ</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614477" y="3574091"/>
            <a:ext cx="7981589" cy="2797234"/>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1" name="TextBox 20"/>
          <p:cNvSpPr txBox="1"/>
          <p:nvPr/>
        </p:nvSpPr>
        <p:spPr>
          <a:xfrm>
            <a:off x="4132053" y="4299757"/>
            <a:ext cx="7209502" cy="1938992"/>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2:</a:t>
            </a:r>
          </a:p>
          <a:p>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trong gia đình Hùng,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nội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thực hiện tốt quyền trẻ em?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phát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triển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bầu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yêu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đối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vụ</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tập</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vui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giải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481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638355" y="64878"/>
            <a:ext cx="10196422" cy="6585527"/>
          </a:xfrm>
          <a:prstGeom prst="rect">
            <a:avLst/>
          </a:prstGeom>
        </p:spPr>
      </p:pic>
      <p:sp>
        <p:nvSpPr>
          <p:cNvPr id="14" name="Text Box 5"/>
          <p:cNvSpPr txBox="1">
            <a:spLocks noChangeArrowheads="1"/>
          </p:cNvSpPr>
          <p:nvPr/>
        </p:nvSpPr>
        <p:spPr bwMode="auto">
          <a:xfrm>
            <a:off x="2208362" y="833014"/>
            <a:ext cx="71480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dirty="0"/>
              <a:t>2. Ý </a:t>
            </a:r>
            <a:r>
              <a:rPr lang="en-US" b="1" dirty="0" err="1"/>
              <a:t>nghĩa</a:t>
            </a:r>
            <a:r>
              <a:rPr lang="en-US" b="1" dirty="0"/>
              <a:t> </a:t>
            </a:r>
            <a:r>
              <a:rPr lang="en-US" b="1" dirty="0" err="1"/>
              <a:t>của</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r>
              <a:rPr lang="en-US" b="1" dirty="0" err="1"/>
              <a:t>và</a:t>
            </a:r>
            <a:r>
              <a:rPr lang="en-US" b="1" dirty="0"/>
              <a:t> </a:t>
            </a:r>
            <a:r>
              <a:rPr lang="en-US" b="1" dirty="0" err="1"/>
              <a:t>việc</a:t>
            </a:r>
            <a:r>
              <a:rPr lang="en-US" b="1" dirty="0"/>
              <a:t> </a:t>
            </a:r>
            <a:r>
              <a:rPr lang="en-US" b="1" dirty="0" err="1"/>
              <a:t>thực</a:t>
            </a:r>
            <a:r>
              <a:rPr lang="en-US" b="1" dirty="0"/>
              <a:t> </a:t>
            </a:r>
            <a:r>
              <a:rPr lang="en-US" b="1" dirty="0" err="1"/>
              <a:t>hiện</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endParaRPr lang="en-US"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3472" y="1932316"/>
            <a:ext cx="7418718" cy="3046988"/>
          </a:xfrm>
          <a:prstGeom prst="rect">
            <a:avLst/>
          </a:prstGeom>
          <a:noFill/>
        </p:spPr>
        <p:txBody>
          <a:bodyPr wrap="square" rtlCol="0">
            <a:spAutoFit/>
          </a:bodyPr>
          <a:lstStyle/>
          <a:p>
            <a:pPr lvl="0"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nay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mai</a:t>
            </a:r>
            <a:r>
              <a:rPr lang="en-US" sz="2400" dirty="0">
                <a:latin typeface="Arial" panose="020B0604020202020204" pitchFamily="34" charset="0"/>
                <a:cs typeface="Arial" panose="020B0604020202020204" pitchFamily="34" charset="0"/>
              </a:rPr>
              <a:t>. </a:t>
            </a:r>
          </a:p>
          <a:p>
            <a:pPr lvl="0"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89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6418" y="624234"/>
            <a:ext cx="11011081" cy="5604731"/>
            <a:chOff x="396418" y="624234"/>
            <a:chExt cx="11011081"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396418" y="624234"/>
              <a:ext cx="11011081" cy="5051947"/>
            </a:xfrm>
            <a:prstGeom prst="rect">
              <a:avLst/>
            </a:prstGeom>
            <a:blipFill>
              <a:blip r:embed="rId4">
                <a:alphaModFix amt="1000"/>
              </a:blip>
              <a:stretch>
                <a:fillRect/>
              </a:stretch>
            </a:blipFill>
            <a:ln>
              <a:noFill/>
            </a:ln>
          </p:spPr>
        </p:pic>
      </p:grpSp>
      <p:sp>
        <p:nvSpPr>
          <p:cNvPr id="11" name="Rectangle 10"/>
          <p:cNvSpPr/>
          <p:nvPr/>
        </p:nvSpPr>
        <p:spPr>
          <a:xfrm>
            <a:off x="3252158" y="2173858"/>
            <a:ext cx="5607170" cy="2062103"/>
          </a:xfrm>
          <a:prstGeom prst="rect">
            <a:avLst/>
          </a:prstGeom>
        </p:spPr>
        <p:txBody>
          <a:bodyPr wrap="square">
            <a:spAutoFit/>
          </a:bodyPr>
          <a:lstStyle/>
          <a:p>
            <a:pPr algn="just"/>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Tìm hiểu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4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7586" y="491706"/>
            <a:ext cx="5469146" cy="5779531"/>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Thảo</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nhóm</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Kĩ</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thuật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mảnh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ghép</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gian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7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phút</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1</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thảo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luận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câu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hỏi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1: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1</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2: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2</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3</a:t>
            </a:r>
          </a:p>
          <a:p>
            <a:pPr algn="ctr">
              <a:lnSpc>
                <a:spcPct val="115000"/>
              </a:lnSpc>
              <a:spcAft>
                <a:spcPts val="500"/>
              </a:spcAft>
              <a:buClr>
                <a:srgbClr val="000000"/>
              </a:buClr>
              <a:buSzPts val="1200"/>
              <a:tabLst>
                <a:tab pos="252730" algn="l"/>
              </a:tabLst>
            </a:pP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2</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mới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nhiệm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xã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hội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vệc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bổn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113417" y="1570009"/>
            <a:ext cx="5603966" cy="3761116"/>
          </a:xfrm>
          <a:prstGeom prst="rect">
            <a:avLst/>
          </a:prstGeom>
        </p:spPr>
      </p:pic>
    </p:spTree>
    <p:extLst>
      <p:ext uri="{BB962C8B-B14F-4D97-AF65-F5344CB8AC3E}">
        <p14:creationId xmlns:p14="http://schemas.microsoft.com/office/powerpoint/2010/main" val="1464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981" y="569345"/>
            <a:ext cx="5322498" cy="3893374"/>
          </a:xfrm>
          <a:prstGeom prst="rect">
            <a:avLst/>
          </a:prstGeom>
          <a:noFill/>
        </p:spPr>
        <p:txBody>
          <a:bodyPr wrap="square" rtlCol="0">
            <a:spAutoFit/>
          </a:bodyPr>
          <a:lstStyle/>
          <a:p>
            <a:pPr algn="just"/>
            <a:r>
              <a:rPr lang="vi-VN" sz="1900" b="1" dirty="0">
                <a:solidFill>
                  <a:srgbClr val="FF0000"/>
                </a:solidFill>
              </a:rPr>
              <a:t>Thông tin 1:</a:t>
            </a:r>
            <a:r>
              <a:rPr lang="en-US" sz="1900" b="1" dirty="0">
                <a:solidFill>
                  <a:srgbClr val="FF0000"/>
                </a:solidFill>
              </a:rPr>
              <a:t> </a:t>
            </a:r>
            <a:r>
              <a:rPr lang="vi-VN" sz="1900" dirty="0"/>
              <a:t>Là một xã </a:t>
            </a:r>
            <a:r>
              <a:rPr lang="en-US" sz="1900" dirty="0"/>
              <a:t>ở</a:t>
            </a:r>
            <a:r>
              <a:rPr lang="vi-VN" sz="1900" dirty="0"/>
              <a:t> Đồng bằng sông Cửu Long, mặc dù đ</a:t>
            </a:r>
            <a:r>
              <a:rPr lang="en-US" sz="1900" dirty="0" err="1"/>
              <a:t>i</a:t>
            </a:r>
            <a:r>
              <a:rPr lang="vi-VN" sz="1900" dirty="0"/>
              <a:t>ều kiện kinh tế - xã hội còn có khó khăn, nhưng Uỷ ban nhân dân xã T luôn quan tâm đến việc thực hiện quyền trẻ em. Xã đã huy động nguồn lực trong xã hội để có kinh phi sửa sang trường l</a:t>
            </a:r>
            <a:r>
              <a:rPr lang="en-US" sz="1900" dirty="0"/>
              <a:t>ớ</a:t>
            </a:r>
            <a:r>
              <a:rPr lang="vi-VN" sz="1900" dirty="0"/>
              <a:t>p, mua trang </a:t>
            </a:r>
            <a:r>
              <a:rPr lang="en-US" sz="1900" dirty="0" err="1"/>
              <a:t>thiết</a:t>
            </a:r>
            <a:r>
              <a:rPr lang="vi-VN" sz="1900" dirty="0"/>
              <a:t> bị và đồ dùng học tập cho trư</a:t>
            </a:r>
            <a:r>
              <a:rPr lang="en-US" sz="1900" dirty="0"/>
              <a:t>ờ</a:t>
            </a:r>
            <a:r>
              <a:rPr lang="vi-VN" sz="1900" dirty="0"/>
              <a:t>ng trung học cơ sở và hai trường ti</a:t>
            </a:r>
            <a:r>
              <a:rPr lang="en-US" sz="1900" dirty="0"/>
              <a:t>ể</a:t>
            </a:r>
            <a:r>
              <a:rPr lang="vi-VN" sz="1900" dirty="0"/>
              <a:t>u học. Phong trào học tập c</a:t>
            </a:r>
            <a:r>
              <a:rPr lang="en-US" sz="1900" dirty="0"/>
              <a:t>ủ</a:t>
            </a:r>
            <a:r>
              <a:rPr lang="vi-VN" sz="1900" dirty="0"/>
              <a:t>a xã được đẩy mạnh đến mỗi gia đinh có trẻ em. Vi vậy 100% trẻ em trong xã đều đến trường đúng tuổi quy định, trong đó nhiều cháu là học sinh giỏi c</a:t>
            </a:r>
            <a:r>
              <a:rPr lang="en-US" sz="1900" dirty="0"/>
              <a:t>ủ</a:t>
            </a:r>
            <a:r>
              <a:rPr lang="vi-VN" sz="1900" dirty="0"/>
              <a:t>a lớp, của trường và đạt danh hiệu trong các ki t</a:t>
            </a:r>
            <a:r>
              <a:rPr lang="en-US" sz="1900" dirty="0"/>
              <a:t>hi</a:t>
            </a:r>
            <a:r>
              <a:rPr lang="vi-VN" sz="1900" dirty="0"/>
              <a:t> học sinh giỏi cấp huyện và cấp tỉnh.</a:t>
            </a:r>
            <a:endParaRPr lang="en-US" sz="1900" dirty="0"/>
          </a:p>
        </p:txBody>
      </p:sp>
      <p:sp>
        <p:nvSpPr>
          <p:cNvPr id="5" name="TextBox 4"/>
          <p:cNvSpPr txBox="1"/>
          <p:nvPr/>
        </p:nvSpPr>
        <p:spPr>
          <a:xfrm>
            <a:off x="6222522" y="440190"/>
            <a:ext cx="5305245" cy="3016210"/>
          </a:xfrm>
          <a:prstGeom prst="rect">
            <a:avLst/>
          </a:prstGeom>
          <a:noFill/>
        </p:spPr>
        <p:txBody>
          <a:bodyPr wrap="square" rtlCol="0">
            <a:spAutoFit/>
          </a:bodyPr>
          <a:lstStyle/>
          <a:p>
            <a:pPr algn="just"/>
            <a:r>
              <a:rPr lang="vi-VN" sz="1900" b="1" dirty="0">
                <a:solidFill>
                  <a:srgbClr val="FF0000"/>
                </a:solidFill>
              </a:rPr>
              <a:t>Thông tin 2:</a:t>
            </a:r>
            <a:r>
              <a:rPr lang="en-US" sz="1900" b="1" dirty="0">
                <a:solidFill>
                  <a:srgbClr val="FF0000"/>
                </a:solidFill>
              </a:rPr>
              <a:t> </a:t>
            </a:r>
            <a:r>
              <a:rPr lang="vi-VN" sz="1900" dirty="0">
                <a:effectLst/>
                <a:ea typeface="Cambria" panose="02040503050406030204" pitchFamily="18" charset="0"/>
                <a:cs typeface="Cambria" panose="02040503050406030204" pitchFamily="18" charset="0"/>
              </a:rPr>
              <a:t>Gần cuối năm, Thanh Ngân rất muốn cùng bạn bè trong lớp tham gia hoạt động trải nghiệm ở một khu di tích văn hoá quốc gia. Thanh Ngân trình bày với bố mẹ mong muốn của mình và xin phép đăng kí để đi cùng. Thế nhưng bố mẹ bạn ấy không đồng ý, nói rằng nơi đó rất xa và không an toàn. Bố mẹ Thanh Ngân xin phép cô giáo cho bạn ấy ở nhà vì bị say xe. Thanh Ngân rất buồn và có ý không hài lòng với bố mẹ.</a:t>
            </a:r>
            <a:endParaRPr lang="en-US" sz="1900" dirty="0">
              <a:effectLst/>
              <a:ea typeface="Cambria" panose="02040503050406030204" pitchFamily="18" charset="0"/>
              <a:cs typeface="Cambria" panose="02040503050406030204" pitchFamily="18" charset="0"/>
            </a:endParaRPr>
          </a:p>
        </p:txBody>
      </p:sp>
      <p:sp>
        <p:nvSpPr>
          <p:cNvPr id="6" name="TextBox 5"/>
          <p:cNvSpPr txBox="1"/>
          <p:nvPr/>
        </p:nvSpPr>
        <p:spPr>
          <a:xfrm>
            <a:off x="6222521" y="3560576"/>
            <a:ext cx="5305245" cy="2723823"/>
          </a:xfrm>
          <a:prstGeom prst="rect">
            <a:avLst/>
          </a:prstGeom>
          <a:noFill/>
        </p:spPr>
        <p:txBody>
          <a:bodyPr wrap="square" rtlCol="0">
            <a:spAutoFit/>
          </a:bodyPr>
          <a:lstStyle/>
          <a:p>
            <a:pPr algn="just"/>
            <a:r>
              <a:rPr lang="vi-VN" sz="1900" b="1" dirty="0">
                <a:solidFill>
                  <a:srgbClr val="FF0000"/>
                </a:solidFill>
              </a:rPr>
              <a:t>Thông </a:t>
            </a:r>
            <a:r>
              <a:rPr lang="en-US" sz="1900" b="1" dirty="0">
                <a:solidFill>
                  <a:srgbClr val="FF0000"/>
                </a:solidFill>
              </a:rPr>
              <a:t>tin </a:t>
            </a:r>
            <a:r>
              <a:rPr lang="vi-VN" sz="1900" b="1" dirty="0">
                <a:solidFill>
                  <a:srgbClr val="FF0000"/>
                </a:solidFill>
              </a:rPr>
              <a:t>3:</a:t>
            </a:r>
            <a:r>
              <a:rPr lang="vi-VN" sz="1900" dirty="0">
                <a:solidFill>
                  <a:srgbClr val="000000"/>
                </a:solidFill>
                <a:effectLst/>
                <a:ea typeface="Courier New" panose="02070309020205020404" pitchFamily="49" charset="0"/>
              </a:rPr>
              <a:t> Ngày nào mẹ cũng cho tiền Tùng để ăn sáng. Nhưng Tùng thường nhịn ăn để dành tiền chơi điện tử. Đến giờ tan học, Tùng lại đi chơi đến muộn mới về nhà. Biết chuyện, chị gái của Tùng khuyên em không nên như thế nữa, dành thời gian học hành và phụ giúp mẹ việc nhà. Tùng giận dỗi, cho là chị đã vi phạm đến quyền trẻ em của Tùng, vì trẻ em có quyền vui chơi, giải trí,...</a:t>
            </a:r>
            <a:endParaRPr lang="en-US" sz="1900" b="1" dirty="0">
              <a:solidFill>
                <a:srgbClr val="FF0000"/>
              </a:solidFill>
            </a:endParaRPr>
          </a:p>
        </p:txBody>
      </p:sp>
    </p:spTree>
    <p:extLst>
      <p:ext uri="{BB962C8B-B14F-4D97-AF65-F5344CB8AC3E}">
        <p14:creationId xmlns:p14="http://schemas.microsoft.com/office/powerpoint/2010/main" val="35954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634800" y="0"/>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565509" y="6039904"/>
            <a:ext cx="8340435" cy="407035"/>
          </a:xfrm>
          <a:prstGeom prst="rect">
            <a:avLst/>
          </a:prstGeom>
        </p:spPr>
        <p:txBody>
          <a:bodyPr wrap="square">
            <a:spAutoFit/>
          </a:bodyPr>
          <a:lstStyle/>
          <a:p>
            <a:pPr algn="just">
              <a:lnSpc>
                <a:spcPct val="107000"/>
              </a:lnSpc>
            </a:pPr>
            <a:endParaRPr lang="en-US" sz="2000" dirty="0">
              <a:solidFill>
                <a:srgbClr val="0000FF"/>
              </a:solidFill>
              <a:effectLst/>
              <a:latin typeface="SVN-Clementine" panose="020F050202020403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65509" y="4783328"/>
            <a:ext cx="11289886"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2193565" y="1940205"/>
            <a:ext cx="184731"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a:stretch>
            <a:fillRect/>
          </a:stretch>
        </p:blipFill>
        <p:spPr>
          <a:xfrm>
            <a:off x="369277" y="1269678"/>
            <a:ext cx="2883877" cy="4225514"/>
          </a:xfrm>
          <a:prstGeom prst="rect">
            <a:avLst/>
          </a:prstGeom>
        </p:spPr>
      </p:pic>
      <p:sp>
        <p:nvSpPr>
          <p:cNvPr id="16" name="TextBox 15"/>
          <p:cNvSpPr txBox="1"/>
          <p:nvPr/>
        </p:nvSpPr>
        <p:spPr>
          <a:xfrm>
            <a:off x="3449386" y="727897"/>
            <a:ext cx="7708052" cy="2031325"/>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T.H 1: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Uỷ</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uỷ</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3449386" y="2647694"/>
            <a:ext cx="7708052" cy="226094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 2: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a:t>
            </a:r>
          </a:p>
          <a:p>
            <a:pPr lvl="0">
              <a:lnSpc>
                <a:spcPct val="107000"/>
              </a:lnSpc>
              <a:spcAft>
                <a:spcPts val="800"/>
              </a:spcAf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dồi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1670538" y="5913782"/>
            <a:ext cx="9100039"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GĐ,NT,XH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Bổn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a:t>
            </a:r>
          </a:p>
        </p:txBody>
      </p:sp>
      <p:sp>
        <p:nvSpPr>
          <p:cNvPr id="12" name="Right Arrow 11"/>
          <p:cNvSpPr/>
          <p:nvPr/>
        </p:nvSpPr>
        <p:spPr>
          <a:xfrm>
            <a:off x="808894" y="6065530"/>
            <a:ext cx="817684" cy="390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DF24EC57-ADEB-4EB2-AE7D-E2CD4D25A282}"/>
              </a:ext>
            </a:extLst>
          </p:cNvPr>
          <p:cNvSpPr txBox="1"/>
          <p:nvPr/>
        </p:nvSpPr>
        <p:spPr>
          <a:xfrm>
            <a:off x="3449386" y="4990107"/>
            <a:ext cx="7708051" cy="923330"/>
          </a:xfrm>
          <a:prstGeom prst="rect">
            <a:avLst/>
          </a:prstGeom>
          <a:noFill/>
        </p:spPr>
        <p:txBody>
          <a:bodyPr wrap="square" rtlCol="0">
            <a:spAutoFit/>
          </a:bodyPr>
          <a:lstStyle/>
          <a:p>
            <a:r>
              <a:rPr lang="en-US" b="1" dirty="0"/>
              <a:t>TH3</a:t>
            </a:r>
            <a:r>
              <a:rPr lang="en-US" dirty="0"/>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11" grpId="0"/>
      <p:bldP spid="12"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3" y="845389"/>
            <a:ext cx="5201728" cy="4524315"/>
          </a:xfrm>
          <a:prstGeom prst="rect">
            <a:avLst/>
          </a:prstGeom>
          <a:noFill/>
        </p:spPr>
        <p:txBody>
          <a:bodyPr wrap="square" rtlCol="0">
            <a:spAutoFit/>
          </a:bodyPr>
          <a:lstStyle/>
          <a:p>
            <a:pPr marL="342900" lvl="0" indent="-342900">
              <a:buAutoNum type="alphaLcPeriod"/>
            </a:pP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a:t>
            </a:r>
            <a:r>
              <a:rPr lang="vi-VN" sz="2400" b="1" dirty="0">
                <a:latin typeface="Times New Roman" panose="02020603050405020304" pitchFamily="18" charset="0"/>
                <a:cs typeface="Times New Roman" panose="02020603050405020304" pitchFamily="18" charset="0"/>
              </a:rPr>
              <a:t>ia đình, nhà trường và xã hội </a:t>
            </a:r>
            <a:r>
              <a:rPr lang="en-US" sz="2400" b="1" dirty="0">
                <a:latin typeface="Times New Roman" panose="02020603050405020304" pitchFamily="18" charset="0"/>
                <a:cs typeface="Times New Roman" panose="02020603050405020304" pitchFamily="18" charset="0"/>
              </a:rPr>
              <a:t>:</a:t>
            </a:r>
          </a:p>
          <a:p>
            <a:pPr marL="285750" lvl="0" indent="-285750">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ó trách nhiệm chăm sóc, nuôi dưỡng, giáo dục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ành điều kiện tốt nhất và tạo môi trường lành mạnh cho sự phát triển toàn diện của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ảo đảm cho trẻ em được học tập và phát triển;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iáo dục và giúp đỡ để trẻ em hiểu và thực hiện được q</a:t>
            </a:r>
            <a:r>
              <a:rPr lang="en-US" sz="2400" dirty="0">
                <a:latin typeface="Times New Roman" panose="02020603050405020304" pitchFamily="18" charset="0"/>
                <a:cs typeface="Times New Roman" panose="02020603050405020304" pitchFamily="18" charset="0"/>
              </a:rPr>
              <a:t>u</a:t>
            </a:r>
            <a:r>
              <a:rPr lang="vi-VN" sz="2400" dirty="0">
                <a:latin typeface="Times New Roman" panose="02020603050405020304" pitchFamily="18" charset="0"/>
                <a:cs typeface="Times New Roman" panose="02020603050405020304" pitchFamily="18" charset="0"/>
              </a:rPr>
              <a:t>yền và bổn phận của trẻ em.</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05909" y="845389"/>
            <a:ext cx="5080959" cy="544764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b. </a:t>
            </a:r>
            <a:r>
              <a:rPr lang="vi-VN" sz="2400" b="1" dirty="0">
                <a:latin typeface="Times New Roman" panose="02020603050405020304" pitchFamily="18" charset="0"/>
                <a:cs typeface="Times New Roman" panose="02020603050405020304" pitchFamily="18" charset="0"/>
              </a:rPr>
              <a:t>Bổn phận của trẻ em </a:t>
            </a:r>
            <a:endParaRPr lang="en-US" sz="2400" b="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gia đình:</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trọng, lễ phép, hiếu thảo với ông bà, cha mẹ.</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Học tập, rèn lụyện, giữ gìn nê nếp gia đình.</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nhà trường:</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Tôn trọng giáo viên, cán bộ, nhân viên nhà trường.</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Rèn luyện đạo đức, thực hiện tốt nhiệm vụ học tập.</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Chấp hành đầy đủ nội qụy, qụy định của nhà trường.</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bản thân:</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Sống trung thực, khiêm tốn.</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Không đánh bạc; không mua, bán, sử dụng rượu, bia, thuốc lá và chất gây nghiện, chất kích thích khác.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1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02257" y="629728"/>
            <a:ext cx="10575986" cy="5435282"/>
            <a:chOff x="1259802" y="248268"/>
            <a:chExt cx="10115170"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557128" cy="15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r>
                <a:rPr lang="en-US" altLang="en-US" sz="4400" b="1" dirty="0">
                  <a:solidFill>
                    <a:srgbClr val="FF0000"/>
                  </a:solidFill>
                  <a:latin typeface="#9Slide05 Fourth" panose="00000500000000000000" pitchFamily="2" charset="0"/>
                </a:rPr>
                <a:t>QUYỀN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926465" cy="5016625"/>
            </a:xfrm>
            <a:prstGeom prst="rect">
              <a:avLst/>
            </a:prstGeom>
            <a:noFill/>
            <a:ln w="9525">
              <a:noFill/>
              <a:miter lim="800000"/>
              <a:headEnd/>
              <a:tailEnd/>
            </a:ln>
          </p:spPr>
        </p:pic>
        <p:sp>
          <p:nvSpPr>
            <p:cNvPr id="16" name="Rectangle 189"/>
            <p:cNvSpPr>
              <a:spLocks noChangeArrowheads="1"/>
            </p:cNvSpPr>
            <p:nvPr/>
          </p:nvSpPr>
          <p:spPr bwMode="auto">
            <a:xfrm>
              <a:off x="7257948" y="2369740"/>
              <a:ext cx="3093955" cy="1679822"/>
            </a:xfrm>
            <a:prstGeom prst="rect">
              <a:avLst/>
            </a:prstGeom>
            <a:noFill/>
            <a:ln>
              <a:noFill/>
            </a:ln>
            <a:effectLst/>
          </p:spPr>
          <p:txBody>
            <a:bodyPr wrap="square"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KHỞI ĐỘNG</a:t>
              </a:r>
            </a:p>
            <a:p>
              <a:pPr algn="ctr">
                <a:defRPr/>
              </a:pP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spTree>
    <p:extLst>
      <p:ext uri="{BB962C8B-B14F-4D97-AF65-F5344CB8AC3E}">
        <p14:creationId xmlns:p14="http://schemas.microsoft.com/office/powerpoint/2010/main" val="14386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1176" y="769385"/>
            <a:ext cx="9893833" cy="5608283"/>
            <a:chOff x="1259802" y="248268"/>
            <a:chExt cx="9893833" cy="5608283"/>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 </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298964" y="839926"/>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LUYỆN TẬP</a:t>
              </a:r>
            </a:p>
          </p:txBody>
        </p:sp>
      </p:grpSp>
    </p:spTree>
    <p:extLst>
      <p:ext uri="{BB962C8B-B14F-4D97-AF65-F5344CB8AC3E}">
        <p14:creationId xmlns:p14="http://schemas.microsoft.com/office/powerpoint/2010/main" val="34701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242867" y="85124"/>
            <a:ext cx="8445261"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p>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2473643" y="2257557"/>
            <a:ext cx="3478584" cy="112242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trường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lớp</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2406770" y="3941192"/>
            <a:ext cx="3286663" cy="27265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hòm thư góp ý </a:t>
            </a: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sinh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dục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thao</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endParaRPr lang="vi-VN"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trường , lớp học dành cho trẻ khuyết tật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a:off x="4074912" y="1434846"/>
            <a:ext cx="0"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3969464" y="3385000"/>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Rounded Corners 15">
            <a:extLst>
              <a:ext uri="{FF2B5EF4-FFF2-40B4-BE49-F238E27FC236}">
                <a16:creationId xmlns:a16="http://schemas.microsoft.com/office/drawing/2014/main" xmlns="" id="{F00E3249-ACD5-4D11-8D94-2D016D6532E8}"/>
              </a:ext>
            </a:extLst>
          </p:cNvPr>
          <p:cNvSpPr/>
          <p:nvPr/>
        </p:nvSpPr>
        <p:spPr>
          <a:xfrm>
            <a:off x="7487728" y="2287916"/>
            <a:ext cx="3295292" cy="11072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nơi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6776049" y="4156416"/>
            <a:ext cx="4718649" cy="2533475"/>
          </a:xfrm>
          <a:prstGeom prst="rect">
            <a:avLst/>
          </a:prstGeom>
        </p:spPr>
      </p:pic>
      <p:cxnSp>
        <p:nvCxnSpPr>
          <p:cNvPr id="33" name="Straight Connector 32">
            <a:extLst>
              <a:ext uri="{FF2B5EF4-FFF2-40B4-BE49-F238E27FC236}">
                <a16:creationId xmlns:a16="http://schemas.microsoft.com/office/drawing/2014/main" xmlns="" id="{06C6F0E5-34EA-4A9B-B75B-08619F47AE1E}"/>
              </a:ext>
            </a:extLst>
          </p:cNvPr>
          <p:cNvCxnSpPr>
            <a:cxnSpLocks/>
          </p:cNvCxnSpPr>
          <p:nvPr/>
        </p:nvCxnSpPr>
        <p:spPr>
          <a:xfrm>
            <a:off x="9270125" y="339517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6862314" y="4309306"/>
            <a:ext cx="4839418" cy="2554545"/>
          </a:xfrm>
          <a:prstGeom prst="rect">
            <a:avLst/>
          </a:prstGeom>
        </p:spPr>
        <p:txBody>
          <a:bodyPr wrap="square">
            <a:spAutoFit/>
          </a:bodyPr>
          <a:lstStyle/>
          <a:p>
            <a:pPr marL="342900" lvl="0" indent="-342900">
              <a:buFontTx/>
              <a:buChar char="-"/>
            </a:pP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Tiêm</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vắc</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xin</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endParaRPr lang="vi-VN" sz="2000" b="1" i="1" dirty="0">
              <a:latin typeface="Times New Roman" panose="02020603050405020304" pitchFamily="18" charset="0"/>
              <a:cs typeface="Times New Roman" panose="02020603050405020304" pitchFamily="18" charset="0"/>
            </a:endParaRPr>
          </a:p>
          <a:p>
            <a:pPr marL="342900" lvl="0" indent="-342900">
              <a:buFontTx/>
              <a:buChar char="-"/>
            </a:pPr>
            <a:r>
              <a:rPr lang="vi-VN" sz="2000" b="1" i="1" dirty="0">
                <a:latin typeface="Times New Roman" panose="02020603050405020304" pitchFamily="18" charset="0"/>
                <a:cs typeface="Times New Roman" panose="02020603050405020304" pitchFamily="18" charset="0"/>
              </a:rPr>
              <a:t>Mở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vui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endParaRPr lang="en-US" sz="2000" b="1" i="1" dirty="0">
              <a:latin typeface="Times New Roman" panose="02020603050405020304" pitchFamily="18" charset="0"/>
              <a:cs typeface="Times New Roman" panose="02020603050405020304" pitchFamily="18" charset="0"/>
            </a:endParaRPr>
          </a:p>
          <a:p>
            <a:pPr marL="342900" lvl="0" indent="-342900">
              <a:buFontTx/>
              <a:buChar char="-"/>
            </a:pPr>
            <a:r>
              <a:rPr lang="en-US" sz="2000" b="1" i="1" dirty="0" err="1">
                <a:latin typeface="Times New Roman" panose="02020603050405020304" pitchFamily="18" charset="0"/>
                <a:cs typeface="Times New Roman" panose="02020603050405020304" pitchFamily="18" charset="0"/>
              </a:rPr>
              <a:t>Tặng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trung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thiếu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nhi</a:t>
            </a:r>
            <a:endParaRPr lang="en-US" sz="2000" b="1" i="1" dirty="0">
              <a:latin typeface="Times New Roman" panose="02020603050405020304" pitchFamily="18" charset="0"/>
              <a:cs typeface="Times New Roman" panose="02020603050405020304" pitchFamily="18" charset="0"/>
            </a:endParaRPr>
          </a:p>
          <a:p>
            <a:pPr lvl="0"/>
            <a:r>
              <a:rPr lang="vi-VN"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Lập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quỹ</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khuyến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giúp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hoàn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khăn</a:t>
            </a:r>
            <a:r>
              <a:rPr lang="en-US" sz="2000" b="1" i="1" dirty="0">
                <a:latin typeface="Times New Roman" panose="02020603050405020304" pitchFamily="18" charset="0"/>
                <a:cs typeface="Times New Roman" panose="02020603050405020304" pitchFamily="18" charset="0"/>
              </a:rPr>
              <a:t>.</a:t>
            </a:r>
          </a:p>
          <a:p>
            <a:pPr lvl="0"/>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Tổ</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chức</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tạo công ăn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a:t>
            </a:r>
            <a:r>
              <a:rPr lang="vi-VN" sz="2000" b="1" i="1" dirty="0">
                <a:latin typeface="Times New Roman" panose="02020603050405020304" pitchFamily="18" charset="0"/>
                <a:cs typeface="Times New Roman" panose="02020603050405020304" pitchFamily="18" charset="0"/>
              </a:rPr>
              <a:t>o tr</a:t>
            </a:r>
            <a:r>
              <a:rPr lang="en-US" sz="2000" b="1" i="1" dirty="0">
                <a:latin typeface="Times New Roman" panose="02020603050405020304" pitchFamily="18" charset="0"/>
                <a:cs typeface="Times New Roman" panose="02020603050405020304" pitchFamily="18" charset="0"/>
              </a:rPr>
              <a:t>ẻ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nương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a:t>
            </a:r>
            <a:r>
              <a:rPr lang="en-US" sz="2000" b="1" i="1" dirty="0">
                <a:latin typeface="Times New Roman" panose="02020603050405020304" pitchFamily="18" charset="0"/>
                <a:cs typeface="Times New Roman" panose="02020603050405020304" pitchFamily="18" charset="0"/>
              </a:rPr>
              <a:t>.</a:t>
            </a:r>
          </a:p>
          <a:p>
            <a:pPr marL="342900" indent="-342900">
              <a:buFontTx/>
              <a:buChar char="-"/>
            </a:pPr>
            <a:endParaRPr lang="en-US" sz="2000" b="1" dirty="0"/>
          </a:p>
        </p:txBody>
      </p:sp>
      <p:cxnSp>
        <p:nvCxnSpPr>
          <p:cNvPr id="26" name="Straight Arrow Connector 25">
            <a:extLst>
              <a:ext uri="{FF2B5EF4-FFF2-40B4-BE49-F238E27FC236}">
                <a16:creationId xmlns:a16="http://schemas.microsoft.com/office/drawing/2014/main" xmlns="" id="{9661016A-ACC6-42C5-A502-28ED3A37D021}"/>
              </a:ext>
            </a:extLst>
          </p:cNvPr>
          <p:cNvCxnSpPr>
            <a:cxnSpLocks/>
          </p:cNvCxnSpPr>
          <p:nvPr/>
        </p:nvCxnSpPr>
        <p:spPr>
          <a:xfrm flipH="1">
            <a:off x="9270125" y="1434846"/>
            <a:ext cx="11898"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569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21"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ình ảnh Khung ảnh Thỏ Khung Khung Khung, Khung ảnh Thỏ, Củ Cải Tươi, Phim  Hoạt Hình Minh Họa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011"/>
            <a:ext cx="12288838" cy="662907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Box 3"/>
          <p:cNvSpPr txBox="1">
            <a:spLocks noChangeArrowheads="1"/>
          </p:cNvSpPr>
          <p:nvPr/>
        </p:nvSpPr>
        <p:spPr bwMode="auto">
          <a:xfrm>
            <a:off x="0" y="193675"/>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solidFill>
                  <a:srgbClr val="FF0000"/>
                </a:solidFill>
                <a:latin typeface="Arial" panose="020B0604020202020204" pitchFamily="34" charset="0"/>
              </a:rPr>
              <a:t>Bài</a:t>
            </a:r>
            <a:r>
              <a:rPr lang="en-US" altLang="en-US" b="1" dirty="0">
                <a:solidFill>
                  <a:srgbClr val="FF0000"/>
                </a:solidFill>
                <a:latin typeface="Arial" panose="020B0604020202020204" pitchFamily="34" charset="0"/>
              </a:rPr>
              <a:t> 2:</a:t>
            </a:r>
          </a:p>
        </p:txBody>
      </p:sp>
      <p:sp>
        <p:nvSpPr>
          <p:cNvPr id="31749" name="Rectangle 5"/>
          <p:cNvSpPr>
            <a:spLocks noChangeArrowheads="1"/>
          </p:cNvSpPr>
          <p:nvPr/>
        </p:nvSpPr>
        <p:spPr bwMode="auto">
          <a:xfrm>
            <a:off x="1095555" y="3545457"/>
            <a:ext cx="8281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VnTime" pitchFamily="34" charset="0"/>
              <a:cs typeface="Times New Roman" panose="02020603050405020304" pitchFamily="18" charset="0"/>
            </a:endParaRPr>
          </a:p>
        </p:txBody>
      </p:sp>
      <p:sp>
        <p:nvSpPr>
          <p:cNvPr id="2" name="TextBox 1"/>
          <p:cNvSpPr txBox="1">
            <a:spLocks noChangeArrowheads="1"/>
          </p:cNvSpPr>
          <p:nvPr/>
        </p:nvSpPr>
        <p:spPr bwMode="auto">
          <a:xfrm>
            <a:off x="819509" y="3474934"/>
            <a:ext cx="3515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b="1" dirty="0">
                <a:solidFill>
                  <a:srgbClr val="FF0000"/>
                </a:solidFill>
              </a:rPr>
              <a:t>TRÒ CHƠI SẮM VAI</a:t>
            </a:r>
          </a:p>
        </p:txBody>
      </p:sp>
      <p:sp>
        <p:nvSpPr>
          <p:cNvPr id="4" name="AutoShape 2" descr="Bắt 15 thanh thiếu niên đánh bài trong quán cà phê, thu giữ 72 triệu đ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utre 407">
            <a:extLst>
              <a:ext uri="{FF2B5EF4-FFF2-40B4-BE49-F238E27FC236}">
                <a16:creationId xmlns:a16="http://schemas.microsoft.com/office/drawing/2014/main" xmlns="" id="{D9F44361-644D-477F-9180-579E30681F3D}"/>
              </a:ext>
            </a:extLst>
          </p:cNvPr>
          <p:cNvPicPr/>
          <p:nvPr/>
        </p:nvPicPr>
        <p:blipFill>
          <a:blip r:embed="rId3"/>
          <a:stretch/>
        </p:blipFill>
        <p:spPr>
          <a:xfrm>
            <a:off x="4094922" y="3545457"/>
            <a:ext cx="5055521" cy="2566670"/>
          </a:xfrm>
          <a:prstGeom prst="rect">
            <a:avLst/>
          </a:prstGeom>
        </p:spPr>
      </p:pic>
      <p:sp>
        <p:nvSpPr>
          <p:cNvPr id="6" name="TextBox 5">
            <a:extLst>
              <a:ext uri="{FF2B5EF4-FFF2-40B4-BE49-F238E27FC236}">
                <a16:creationId xmlns:a16="http://schemas.microsoft.com/office/drawing/2014/main" xmlns="" id="{7315E68A-E34E-4010-8B73-1990BB929BEA}"/>
              </a:ext>
            </a:extLst>
          </p:cNvPr>
          <p:cNvSpPr txBox="1"/>
          <p:nvPr/>
        </p:nvSpPr>
        <p:spPr>
          <a:xfrm>
            <a:off x="3127513" y="878707"/>
            <a:ext cx="8534400" cy="1754326"/>
          </a:xfrm>
          <a:prstGeom prst="rect">
            <a:avLst/>
          </a:prstGeom>
          <a:noFill/>
        </p:spPr>
        <p:txBody>
          <a:bodyPr wrap="square" rtlCol="0">
            <a:spAutoFit/>
          </a:bodyPr>
          <a:lstStyle/>
          <a:p>
            <a:r>
              <a:rPr lang="vi-VN" sz="3600" b="1" dirty="0">
                <a:solidFill>
                  <a:srgbClr val="0000FF"/>
                </a:solidFill>
                <a:effectLst/>
                <a:latin typeface="+mj-lt"/>
                <a:ea typeface="Arial" panose="020B0604020202020204" pitchFamily="34" charset="0"/>
              </a:rPr>
              <a:t>Em sẽ làm gì để phòng tránh trường hợp như hình ảnh dưới đây.</a:t>
            </a:r>
            <a:endParaRPr lang="en-US" sz="3600" b="1" dirty="0">
              <a:solidFill>
                <a:srgbClr val="0000FF"/>
              </a:solidFill>
              <a:effectLst/>
              <a:latin typeface="+mj-lt"/>
              <a:ea typeface="Arial" panose="020B0604020202020204" pitchFamily="34" charset="0"/>
            </a:endParaRPr>
          </a:p>
          <a:p>
            <a:endParaRPr lang="en-US" sz="3600" dirty="0">
              <a:solidFill>
                <a:srgbClr val="0000FF"/>
              </a:solidFill>
              <a:latin typeface="+mj-lt"/>
            </a:endParaRPr>
          </a:p>
        </p:txBody>
      </p:sp>
    </p:spTree>
    <p:extLst>
      <p:ext uri="{BB962C8B-B14F-4D97-AF65-F5344CB8AC3E}">
        <p14:creationId xmlns:p14="http://schemas.microsoft.com/office/powerpoint/2010/main" val="1357380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fade">
                                      <p:cBhvr>
                                        <p:cTn id="17" dur="1000"/>
                                        <p:tgtEl>
                                          <p:spTgt spid="31749"/>
                                        </p:tgtEl>
                                      </p:cBhvr>
                                    </p:animEffect>
                                    <p:anim calcmode="lin" valueType="num">
                                      <p:cBhvr>
                                        <p:cTn id="18" dur="1000" fill="hold"/>
                                        <p:tgtEl>
                                          <p:spTgt spid="31749"/>
                                        </p:tgtEl>
                                        <p:attrNameLst>
                                          <p:attrName>ppt_x</p:attrName>
                                        </p:attrNameLst>
                                      </p:cBhvr>
                                      <p:tavLst>
                                        <p:tav tm="0">
                                          <p:val>
                                            <p:strVal val="#ppt_x"/>
                                          </p:val>
                                        </p:tav>
                                        <p:tav tm="100000">
                                          <p:val>
                                            <p:strVal val="#ppt_x"/>
                                          </p:val>
                                        </p:tav>
                                      </p:tavLst>
                                    </p:anim>
                                    <p:anim calcmode="lin" valueType="num">
                                      <p:cBhvr>
                                        <p:cTn id="19"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IV.</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VẬN DỤNG</a:t>
              </a:r>
            </a:p>
          </p:txBody>
        </p:sp>
      </p:grpSp>
    </p:spTree>
    <p:extLst>
      <p:ext uri="{BB962C8B-B14F-4D97-AF65-F5344CB8AC3E}">
        <p14:creationId xmlns:p14="http://schemas.microsoft.com/office/powerpoint/2010/main" val="76960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0" y="13716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3200" b="1">
              <a:latin typeface=".VnTime" pitchFamily="2" charset="0"/>
              <a:cs typeface="Arial" panose="020B0604020202020204" pitchFamily="34" charset="0"/>
            </a:endParaRPr>
          </a:p>
        </p:txBody>
      </p:sp>
      <p:sp>
        <p:nvSpPr>
          <p:cNvPr id="27651" name="Rectangle 3"/>
          <p:cNvSpPr>
            <a:spLocks noChangeArrowheads="1"/>
          </p:cNvSpPr>
          <p:nvPr/>
        </p:nvSpPr>
        <p:spPr bwMode="auto">
          <a:xfrm>
            <a:off x="1524000" y="0"/>
            <a:ext cx="9144000" cy="6858000"/>
          </a:xfrm>
          <a:prstGeom prst="rect">
            <a:avLst/>
          </a:prstGeom>
          <a:noFill/>
          <a:ln w="76200" cap="rnd" cmpd="sng">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5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
            <a:ext cx="990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7653"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20574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7654" name="Text Box 6"/>
          <p:cNvSpPr txBox="1">
            <a:spLocks noChangeArrowheads="1"/>
          </p:cNvSpPr>
          <p:nvPr/>
        </p:nvSpPr>
        <p:spPr bwMode="auto">
          <a:xfrm>
            <a:off x="2667000" y="2582863"/>
            <a:ext cx="594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latin typeface=".VnTime" pitchFamily="2" charset="0"/>
              <a:cs typeface="Arial" panose="020B0604020202020204" pitchFamily="34" charset="0"/>
            </a:endParaRPr>
          </a:p>
        </p:txBody>
      </p:sp>
      <p:sp>
        <p:nvSpPr>
          <p:cNvPr id="27655" name="Text Box 7"/>
          <p:cNvSpPr txBox="1">
            <a:spLocks noChangeArrowheads="1"/>
          </p:cNvSpPr>
          <p:nvPr/>
        </p:nvSpPr>
        <p:spPr bwMode="auto">
          <a:xfrm>
            <a:off x="2514600" y="2743201"/>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anose="020B0604020202020204" pitchFamily="34" charset="0"/>
            </a:endParaRPr>
          </a:p>
        </p:txBody>
      </p:sp>
      <p:sp>
        <p:nvSpPr>
          <p:cNvPr id="27656" name="Text Box 8"/>
          <p:cNvSpPr txBox="1">
            <a:spLocks noChangeArrowheads="1"/>
          </p:cNvSpPr>
          <p:nvPr/>
        </p:nvSpPr>
        <p:spPr bwMode="auto">
          <a:xfrm>
            <a:off x="2438400" y="2133601"/>
            <a:ext cx="6934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FF"/>
                </a:solidFill>
                <a:latin typeface=".VnTime" pitchFamily="2" charset="0"/>
                <a:cs typeface="Arial" panose="020B0604020202020204" pitchFamily="34" charset="0"/>
              </a:rPr>
              <a:t> </a:t>
            </a:r>
          </a:p>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27657" name="Rectangle 9"/>
          <p:cNvSpPr>
            <a:spLocks noChangeArrowheads="1"/>
          </p:cNvSpPr>
          <p:nvPr/>
        </p:nvSpPr>
        <p:spPr bwMode="auto">
          <a:xfrm>
            <a:off x="3352799" y="439947"/>
            <a:ext cx="54720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 </a:t>
            </a:r>
            <a:r>
              <a:rPr lang="en-US" altLang="en-US" sz="3600"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“TIẾP SỨC</a:t>
            </a:r>
            <a:r>
              <a:rPr lang="en-US" altLang="en-US" sz="5400"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27658" name="Rectangle 10"/>
          <p:cNvSpPr>
            <a:spLocks noChangeArrowheads="1"/>
          </p:cNvSpPr>
          <p:nvPr/>
        </p:nvSpPr>
        <p:spPr bwMode="auto">
          <a:xfrm>
            <a:off x="2209800" y="1371599"/>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0000CC"/>
                </a:solidFill>
                <a:latin typeface="Times New Roman" panose="02020603050405020304" pitchFamily="18" charset="0"/>
                <a:cs typeface="Times New Roman" panose="02020603050405020304" pitchFamily="18" charset="0"/>
              </a:rPr>
              <a:t>Chia </a:t>
            </a:r>
            <a:r>
              <a:rPr lang="en-US" altLang="en-US" sz="2800" b="1" dirty="0" err="1">
                <a:solidFill>
                  <a:srgbClr val="0000CC"/>
                </a:solidFill>
                <a:latin typeface="Times New Roman" panose="02020603050405020304" pitchFamily="18" charset="0"/>
                <a:cs typeface="Times New Roman" panose="02020603050405020304" pitchFamily="18" charset="0"/>
              </a:rPr>
              <a:t>lớp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3 </a:t>
            </a:r>
            <a:r>
              <a:rPr lang="vi-VN" altLang="en-US" sz="2800" b="1" dirty="0" err="1">
                <a:solidFill>
                  <a:srgbClr val="0000CC"/>
                </a:solidFill>
                <a:latin typeface="Times New Roman" panose="02020603050405020304" pitchFamily="18" charset="0"/>
                <a:cs typeface="Times New Roman" panose="02020603050405020304" pitchFamily="18" charset="0"/>
              </a:rPr>
              <a:t>đ</a:t>
            </a:r>
            <a:r>
              <a:rPr lang="en-US" altLang="en-US" sz="2800" b="1" dirty="0" err="1">
                <a:solidFill>
                  <a:srgbClr val="0000CC"/>
                </a:solidFill>
                <a:latin typeface="Times New Roman" panose="02020603050405020304" pitchFamily="18" charset="0"/>
                <a:cs typeface="Times New Roman" panose="02020603050405020304" pitchFamily="18" charset="0"/>
              </a:rPr>
              <a:t>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thảo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luận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trong</a:t>
            </a:r>
            <a:r>
              <a:rPr lang="en-US" altLang="en-US" sz="2800" b="1" dirty="0">
                <a:solidFill>
                  <a:srgbClr val="0000CC"/>
                </a:solidFill>
                <a:latin typeface="Times New Roman" panose="02020603050405020304" pitchFamily="18" charset="0"/>
                <a:cs typeface="Times New Roman" panose="02020603050405020304" pitchFamily="18" charset="0"/>
              </a:rPr>
              <a:t> (2 </a:t>
            </a:r>
            <a:r>
              <a:rPr lang="en-US" altLang="en-US" sz="2800" b="1" dirty="0" err="1">
                <a:solidFill>
                  <a:srgbClr val="0000CC"/>
                </a:solidFill>
                <a:latin typeface="Times New Roman" panose="02020603050405020304" pitchFamily="18" charset="0"/>
                <a:cs typeface="Times New Roman" panose="02020603050405020304" pitchFamily="18" charset="0"/>
              </a:rPr>
              <a:t>phút</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ctr"/>
            <a:r>
              <a:rPr lang="en-US" altLang="en-US" sz="2800" b="1" dirty="0">
                <a:solidFill>
                  <a:srgbClr val="0000CC"/>
                </a:solidFill>
                <a:latin typeface="Times New Roman" panose="02020603050405020304" pitchFamily="18" charset="0"/>
                <a:cs typeface="Times New Roman" panose="02020603050405020304" pitchFamily="18" charset="0"/>
              </a:rPr>
              <a:t>3 </a:t>
            </a:r>
            <a:r>
              <a:rPr lang="en-US" altLang="en-US" sz="2800" b="1" dirty="0" err="1">
                <a:solidFill>
                  <a:srgbClr val="0000CC"/>
                </a:solidFill>
                <a:latin typeface="Times New Roman" panose="02020603050405020304" pitchFamily="18" charset="0"/>
                <a:cs typeface="Times New Roman" panose="02020603050405020304" pitchFamily="18" charset="0"/>
              </a:rPr>
              <a:t>Đội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cử</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diện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bảng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viết</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1</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3</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ngoài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9156209"/>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blinds(horizontal)">
                                      <p:cBhvr>
                                        <p:cTn id="7" dur="500"/>
                                        <p:tgtEl>
                                          <p:spTgt spid="27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8">
                                            <p:txEl>
                                              <p:pRg st="0" end="0"/>
                                            </p:txEl>
                                          </p:spTgt>
                                        </p:tgtEl>
                                        <p:attrNameLst>
                                          <p:attrName>style.visibility</p:attrName>
                                        </p:attrNameLst>
                                      </p:cBhvr>
                                      <p:to>
                                        <p:strVal val="visible"/>
                                      </p:to>
                                    </p:set>
                                    <p:animEffect transition="in" filter="wedge">
                                      <p:cBhvr>
                                        <p:cTn id="12" dur="2000"/>
                                        <p:tgtEl>
                                          <p:spTgt spid="27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7658">
                                            <p:txEl>
                                              <p:pRg st="1" end="1"/>
                                            </p:txEl>
                                          </p:spTgt>
                                        </p:tgtEl>
                                        <p:attrNameLst>
                                          <p:attrName>style.visibility</p:attrName>
                                        </p:attrNameLst>
                                      </p:cBhvr>
                                      <p:to>
                                        <p:strVal val="visible"/>
                                      </p:to>
                                    </p:set>
                                    <p:animEffect transition="in" filter="wedge">
                                      <p:cBhvr>
                                        <p:cTn id="17" dur="2000"/>
                                        <p:tgtEl>
                                          <p:spTgt spid="27658">
                                            <p:txEl>
                                              <p:pRg st="1" end="1"/>
                                            </p:txEl>
                                          </p:spTgt>
                                        </p:tgtEl>
                                      </p:cBhvr>
                                    </p:animEffect>
                                  </p:childTnLst>
                                </p:cTn>
                              </p:par>
                            </p:childTnLst>
                          </p:cTn>
                        </p:par>
                        <p:par>
                          <p:cTn id="18" fill="hold" nodeType="afterGroup">
                            <p:stCondLst>
                              <p:cond delay="2000"/>
                            </p:stCondLst>
                            <p:childTnLst>
                              <p:par>
                                <p:cTn id="19" presetID="20" presetClass="entr" presetSubtype="0" fill="hold" nodeType="afterEffect">
                                  <p:stCondLst>
                                    <p:cond delay="0"/>
                                  </p:stCondLst>
                                  <p:childTnLst>
                                    <p:set>
                                      <p:cBhvr>
                                        <p:cTn id="20" dur="1" fill="hold">
                                          <p:stCondLst>
                                            <p:cond delay="0"/>
                                          </p:stCondLst>
                                        </p:cTn>
                                        <p:tgtEl>
                                          <p:spTgt spid="27658">
                                            <p:txEl>
                                              <p:pRg st="2" end="2"/>
                                            </p:txEl>
                                          </p:spTgt>
                                        </p:tgtEl>
                                        <p:attrNameLst>
                                          <p:attrName>style.visibility</p:attrName>
                                        </p:attrNameLst>
                                      </p:cBhvr>
                                      <p:to>
                                        <p:strVal val="visible"/>
                                      </p:to>
                                    </p:set>
                                    <p:animEffect transition="in" filter="wedge">
                                      <p:cBhvr>
                                        <p:cTn id="21" dur="2000"/>
                                        <p:tgtEl>
                                          <p:spTgt spid="27658">
                                            <p:txEl>
                                              <p:pRg st="2" end="2"/>
                                            </p:txEl>
                                          </p:spTgt>
                                        </p:tgtEl>
                                      </p:cBhvr>
                                    </p:animEffect>
                                  </p:childTnLst>
                                </p:cTn>
                              </p:par>
                            </p:childTnLst>
                          </p:cTn>
                        </p:par>
                        <p:par>
                          <p:cTn id="22" fill="hold" nodeType="afterGroup">
                            <p:stCondLst>
                              <p:cond delay="4000"/>
                            </p:stCondLst>
                            <p:childTnLst>
                              <p:par>
                                <p:cTn id="23" presetID="20" presetClass="entr" presetSubtype="0" fill="hold" nodeType="afterEffect">
                                  <p:stCondLst>
                                    <p:cond delay="0"/>
                                  </p:stCondLst>
                                  <p:childTnLst>
                                    <p:set>
                                      <p:cBhvr>
                                        <p:cTn id="24" dur="1" fill="hold">
                                          <p:stCondLst>
                                            <p:cond delay="0"/>
                                          </p:stCondLst>
                                        </p:cTn>
                                        <p:tgtEl>
                                          <p:spTgt spid="27658">
                                            <p:txEl>
                                              <p:pRg st="4" end="4"/>
                                            </p:txEl>
                                          </p:spTgt>
                                        </p:tgtEl>
                                        <p:attrNameLst>
                                          <p:attrName>style.visibility</p:attrName>
                                        </p:attrNameLst>
                                      </p:cBhvr>
                                      <p:to>
                                        <p:strVal val="visible"/>
                                      </p:to>
                                    </p:set>
                                    <p:animEffect transition="in" filter="wedge">
                                      <p:cBhvr>
                                        <p:cTn id="25" dur="2000"/>
                                        <p:tgtEl>
                                          <p:spTgt spid="27658">
                                            <p:txEl>
                                              <p:pRg st="4" end="4"/>
                                            </p:txEl>
                                          </p:spTgt>
                                        </p:tgtEl>
                                      </p:cBhvr>
                                    </p:animEffect>
                                  </p:childTnLst>
                                </p:cTn>
                              </p:par>
                            </p:childTnLst>
                          </p:cTn>
                        </p:par>
                        <p:par>
                          <p:cTn id="26" fill="hold" nodeType="afterGroup">
                            <p:stCondLst>
                              <p:cond delay="6000"/>
                            </p:stCondLst>
                            <p:childTnLst>
                              <p:par>
                                <p:cTn id="27" presetID="20" presetClass="entr" presetSubtype="0" fill="hold" nodeType="afterEffect">
                                  <p:stCondLst>
                                    <p:cond delay="0"/>
                                  </p:stCondLst>
                                  <p:childTnLst>
                                    <p:set>
                                      <p:cBhvr>
                                        <p:cTn id="28" dur="1" fill="hold">
                                          <p:stCondLst>
                                            <p:cond delay="0"/>
                                          </p:stCondLst>
                                        </p:cTn>
                                        <p:tgtEl>
                                          <p:spTgt spid="27658">
                                            <p:txEl>
                                              <p:pRg st="6" end="6"/>
                                            </p:txEl>
                                          </p:spTgt>
                                        </p:tgtEl>
                                        <p:attrNameLst>
                                          <p:attrName>style.visibility</p:attrName>
                                        </p:attrNameLst>
                                      </p:cBhvr>
                                      <p:to>
                                        <p:strVal val="visible"/>
                                      </p:to>
                                    </p:set>
                                    <p:animEffect transition="in" filter="wedge">
                                      <p:cBhvr>
                                        <p:cTn id="29" dur="2000"/>
                                        <p:tgtEl>
                                          <p:spTgt spid="27658">
                                            <p:txEl>
                                              <p:pRg st="6" end="6"/>
                                            </p:txEl>
                                          </p:spTgt>
                                        </p:tgtEl>
                                      </p:cBhvr>
                                    </p:animEffect>
                                  </p:childTnLst>
                                </p:cTn>
                              </p:par>
                            </p:childTnLst>
                          </p:cTn>
                        </p:par>
                        <p:par>
                          <p:cTn id="30" fill="hold" nodeType="afterGroup">
                            <p:stCondLst>
                              <p:cond delay="8000"/>
                            </p:stCondLst>
                            <p:childTnLst>
                              <p:par>
                                <p:cTn id="31" presetID="20" presetClass="entr" presetSubtype="0" fill="hold" nodeType="afterEffect">
                                  <p:stCondLst>
                                    <p:cond delay="0"/>
                                  </p:stCondLst>
                                  <p:childTnLst>
                                    <p:set>
                                      <p:cBhvr>
                                        <p:cTn id="32" dur="1" fill="hold">
                                          <p:stCondLst>
                                            <p:cond delay="0"/>
                                          </p:stCondLst>
                                        </p:cTn>
                                        <p:tgtEl>
                                          <p:spTgt spid="27658">
                                            <p:txEl>
                                              <p:pRg st="7" end="7"/>
                                            </p:txEl>
                                          </p:spTgt>
                                        </p:tgtEl>
                                        <p:attrNameLst>
                                          <p:attrName>style.visibility</p:attrName>
                                        </p:attrNameLst>
                                      </p:cBhvr>
                                      <p:to>
                                        <p:strVal val="visible"/>
                                      </p:to>
                                    </p:set>
                                    <p:animEffect transition="in" filter="wedge">
                                      <p:cBhvr>
                                        <p:cTn id="33" dur="2000"/>
                                        <p:tgtEl>
                                          <p:spTgt spid="27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allAtOnce"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trắng, background trắng nghệ thuật - VN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86906" y="85650"/>
            <a:ext cx="5737225" cy="13160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rPr>
              <a:t>Bổn</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trẻ</a:t>
            </a:r>
            <a:r>
              <a:rPr lang="en-US" sz="2800" b="1" dirty="0">
                <a:solidFill>
                  <a:srgbClr val="FF0000"/>
                </a:solidFill>
              </a:rPr>
              <a:t> </a:t>
            </a:r>
            <a:r>
              <a:rPr lang="en-US" sz="2800" b="1" dirty="0" err="1">
                <a:solidFill>
                  <a:srgbClr val="FF0000"/>
                </a:solidFill>
              </a:rPr>
              <a:t>em</a:t>
            </a:r>
            <a:endParaRPr lang="en-US" sz="2800" b="1" dirty="0">
              <a:solidFill>
                <a:srgbClr val="FF0000"/>
              </a:solidFill>
            </a:endParaRPr>
          </a:p>
        </p:txBody>
      </p:sp>
      <p:sp>
        <p:nvSpPr>
          <p:cNvPr id="6" name="Rounded Rectangle 5"/>
          <p:cNvSpPr/>
          <p:nvPr/>
        </p:nvSpPr>
        <p:spPr>
          <a:xfrm>
            <a:off x="242888" y="1820174"/>
            <a:ext cx="3646487"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Trong</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đình</a:t>
            </a:r>
            <a:endParaRPr lang="en-US" sz="2400" dirty="0">
              <a:solidFill>
                <a:schemeClr val="tx1"/>
              </a:solidFill>
            </a:endParaRPr>
          </a:p>
        </p:txBody>
      </p:sp>
      <p:sp>
        <p:nvSpPr>
          <p:cNvPr id="7" name="Rounded Rectangle 6"/>
          <p:cNvSpPr/>
          <p:nvPr/>
        </p:nvSpPr>
        <p:spPr>
          <a:xfrm>
            <a:off x="4378325" y="1820174"/>
            <a:ext cx="3698875"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Ở </a:t>
            </a:r>
            <a:r>
              <a:rPr lang="en-US" sz="2400" dirty="0" err="1">
                <a:solidFill>
                  <a:schemeClr val="tx1"/>
                </a:solidFill>
              </a:rPr>
              <a:t>nhà</a:t>
            </a:r>
            <a:r>
              <a:rPr lang="en-US" sz="2400" dirty="0">
                <a:solidFill>
                  <a:schemeClr val="tx1"/>
                </a:solidFill>
              </a:rPr>
              <a:t> </a:t>
            </a:r>
            <a:r>
              <a:rPr lang="en-US" sz="2400" dirty="0" err="1">
                <a:solidFill>
                  <a:schemeClr val="tx1"/>
                </a:solidFill>
              </a:rPr>
              <a:t>trường</a:t>
            </a:r>
            <a:r>
              <a:rPr lang="en-US" sz="2400" dirty="0">
                <a:solidFill>
                  <a:schemeClr val="tx1"/>
                </a:solidFill>
              </a:rPr>
              <a:t> </a:t>
            </a:r>
          </a:p>
        </p:txBody>
      </p:sp>
      <p:sp>
        <p:nvSpPr>
          <p:cNvPr id="8" name="Rounded Rectangle 7"/>
          <p:cNvSpPr/>
          <p:nvPr/>
        </p:nvSpPr>
        <p:spPr>
          <a:xfrm>
            <a:off x="8278813" y="1751162"/>
            <a:ext cx="3270250" cy="6124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Ngoài</a:t>
            </a:r>
            <a:r>
              <a:rPr lang="en-US" sz="2400" dirty="0">
                <a:solidFill>
                  <a:schemeClr val="tx1"/>
                </a:solidFill>
              </a:rPr>
              <a:t> </a:t>
            </a:r>
            <a:r>
              <a:rPr lang="en-US" sz="2400" dirty="0" err="1">
                <a:solidFill>
                  <a:schemeClr val="tx1"/>
                </a:solidFill>
              </a:rPr>
              <a:t>xã</a:t>
            </a:r>
            <a:r>
              <a:rPr lang="en-US" sz="2400" dirty="0">
                <a:solidFill>
                  <a:schemeClr val="tx1"/>
                </a:solidFill>
              </a:rPr>
              <a:t> </a:t>
            </a:r>
            <a:r>
              <a:rPr lang="en-US" sz="2400" dirty="0" err="1">
                <a:solidFill>
                  <a:schemeClr val="tx1"/>
                </a:solidFill>
              </a:rPr>
              <a:t>hội</a:t>
            </a:r>
            <a:endParaRPr lang="en-US" sz="2400" dirty="0">
              <a:solidFill>
                <a:schemeClr val="tx1"/>
              </a:solidFill>
            </a:endParaRPr>
          </a:p>
        </p:txBody>
      </p:sp>
      <p:sp>
        <p:nvSpPr>
          <p:cNvPr id="9" name="Rounded Rectangle 8"/>
          <p:cNvSpPr/>
          <p:nvPr/>
        </p:nvSpPr>
        <p:spPr>
          <a:xfrm>
            <a:off x="223839" y="3001993"/>
            <a:ext cx="3563158" cy="3692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Vâng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bà</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chỉ</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tự</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giác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học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tập</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sóc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em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nhỏ</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vắng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Làm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tốt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việc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Xin </a:t>
            </a:r>
            <a:r>
              <a:rPr lang="en-US" altLang="en-US" sz="2000" dirty="0" err="1">
                <a:solidFill>
                  <a:srgbClr val="0000CC"/>
                </a:solidFill>
                <a:latin typeface="Times New Roman" panose="02020603050405020304" pitchFamily="18" charset="0"/>
                <a:cs typeface="Times New Roman" panose="02020603050405020304" pitchFamily="18" charset="0"/>
              </a:rPr>
              <a:t>phép</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trước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ra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ngoài</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378325" y="3001992"/>
            <a:ext cx="3526630" cy="376111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sz="2400" dirty="0">
                <a:solidFill>
                  <a:schemeClr val="tx1"/>
                </a:solidFill>
              </a:rPr>
              <a:t> </a:t>
            </a:r>
            <a:r>
              <a:rPr lang="en-US" altLang="en-US" sz="2000" dirty="0">
                <a:solidFill>
                  <a:srgbClr val="0000CC"/>
                </a:solidFill>
                <a:latin typeface="Arial" panose="020B0604020202020204" pitchFamily="34" charset="0"/>
              </a:rPr>
              <a:t>- </a:t>
            </a:r>
            <a:r>
              <a:rPr lang="en-US" altLang="en-US" sz="2000" dirty="0" err="1">
                <a:solidFill>
                  <a:srgbClr val="0000CC"/>
                </a:solidFill>
                <a:latin typeface="Times New Roman" panose="02020603050405020304" pitchFamily="18" charset="0"/>
              </a:rPr>
              <a:t>Thực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hiện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nội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quy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Nhà</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trường</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Học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tập</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Kính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trọng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thầy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cô</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giáo</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Giữ</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gìn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lối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sống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đạo</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đức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đánh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nhau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chửi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tục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nói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xấu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lấy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đồ</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dùng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của</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p:txBody>
      </p:sp>
      <p:sp>
        <p:nvSpPr>
          <p:cNvPr id="11" name="Rounded Rectangle 10"/>
          <p:cNvSpPr/>
          <p:nvPr/>
        </p:nvSpPr>
        <p:spPr>
          <a:xfrm>
            <a:off x="8278813" y="3001993"/>
            <a:ext cx="3729157" cy="37611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Yêu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quê</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hương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Tôn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trọng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chấp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hành</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Pháp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luật</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Thực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hiện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nếp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sống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văn</a:t>
            </a:r>
            <a:r>
              <a:rPr lang="en-US" altLang="en-US" sz="2000" dirty="0">
                <a:solidFill>
                  <a:srgbClr val="0000CC"/>
                </a:solidFill>
                <a:latin typeface="Times New Roman" panose="02020603050405020304" pitchFamily="18" charset="0"/>
                <a:cs typeface="Times New Roman" panose="02020603050405020304" pitchFamily="18" charset="0"/>
              </a:rPr>
              <a:t> minh.</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Bảo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vệ</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tài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nguyên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môi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trường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nghe</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theo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bạn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xấu</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nhận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tiền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của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người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quen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biết</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2" name="Down Arrow 11"/>
          <p:cNvSpPr/>
          <p:nvPr/>
        </p:nvSpPr>
        <p:spPr>
          <a:xfrm rot="2524904">
            <a:off x="3673153" y="1369912"/>
            <a:ext cx="522288" cy="56618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5702298" y="1401687"/>
            <a:ext cx="517347" cy="41848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9161750">
            <a:off x="8412439" y="1386878"/>
            <a:ext cx="415925" cy="4481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5969088" y="2363639"/>
            <a:ext cx="517347" cy="63835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1720731" y="2363638"/>
            <a:ext cx="599775" cy="63835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9755184" y="2363638"/>
            <a:ext cx="602637" cy="638354"/>
          </a:xfrm>
          <a:prstGeom prst="downArrow">
            <a:avLst>
              <a:gd name="adj1" fmla="val 50000"/>
              <a:gd name="adj2" fmla="val 510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0058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0" y="175260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lnSpc>
                <a:spcPct val="90000"/>
              </a:lnSpc>
              <a:buFontTx/>
              <a:buNone/>
            </a:pPr>
            <a:r>
              <a:rPr lang="en-US" altLang="en-US">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cs typeface="Times New Roman" panose="02020603050405020304" pitchFamily="18" charset="0"/>
              </a:rPr>
              <a:t>Có 4 ô hàng ngang, và 1 ô chìa khóa. Trong mỗi ô hàng ngang sẽ có các con chữ tạo thành ô chìa khóa. Các em có thể lựa chọn 1 ô hàng ngang, nếu trả lời đúng sẽ nhận một phần quà ý nghĩa .Nếu tìm ra đáp án cho ô chìa khóa , quà tặng của em sẽ là một chuyến du lịch bất ngờ dành cho 01 người.</a:t>
            </a:r>
            <a:r>
              <a:rPr lang="en-US" altLang="en-US" sz="4000">
                <a:latin typeface="Times New Roman" panose="02020603050405020304" pitchFamily="18" charset="0"/>
                <a:cs typeface="Times New Roman" panose="02020603050405020304" pitchFamily="18" charset="0"/>
              </a:rPr>
              <a:t> </a:t>
            </a:r>
            <a:endParaRPr lang="en-US" altLang="en-US" sz="4400">
              <a:latin typeface="Times New Roman" panose="02020603050405020304" pitchFamily="18" charset="0"/>
              <a:cs typeface="Times New Roman" panose="02020603050405020304" pitchFamily="18" charset="0"/>
            </a:endParaRPr>
          </a:p>
          <a:p>
            <a:pPr algn="ctr">
              <a:lnSpc>
                <a:spcPct val="90000"/>
              </a:lnSpc>
              <a:buFontTx/>
              <a:buNone/>
            </a:pPr>
            <a:r>
              <a:rPr lang="en-US" altLang="en-US" sz="3600" b="1" i="1">
                <a:solidFill>
                  <a:srgbClr val="FF0000"/>
                </a:solidFill>
                <a:latin typeface="Times New Roman" panose="02020603050405020304" pitchFamily="18" charset="0"/>
                <a:cs typeface="Times New Roman" panose="02020603050405020304" pitchFamily="18" charset="0"/>
              </a:rPr>
              <a:t>CHÚC CÁC EM MAY MẮN !</a:t>
            </a:r>
          </a:p>
        </p:txBody>
      </p:sp>
      <p:sp>
        <p:nvSpPr>
          <p:cNvPr id="32771" name="AutoShape 3"/>
          <p:cNvSpPr>
            <a:spLocks noGrp="1" noChangeArrowheads="1"/>
          </p:cNvSpPr>
          <p:nvPr>
            <p:ph type="title"/>
          </p:nvPr>
        </p:nvSpPr>
        <p:spPr>
          <a:xfrm>
            <a:off x="1524000" y="228600"/>
            <a:ext cx="9144000" cy="1462088"/>
          </a:xfrm>
          <a:prstGeom prst="irregularSeal1">
            <a:avLst/>
          </a:prstGeom>
          <a:gradFill rotWithShape="1">
            <a:gsLst>
              <a:gs pos="0">
                <a:srgbClr val="CC00CC"/>
              </a:gs>
              <a:gs pos="100000">
                <a:srgbClr val="FF9933"/>
              </a:gs>
            </a:gsLst>
            <a:path path="shape">
              <a:fillToRect l="50000" t="50000" r="50000" b="50000"/>
            </a:path>
          </a:gradFill>
          <a:ln>
            <a:solidFill>
              <a:schemeClr val="tx1"/>
            </a:solidFill>
            <a:miter lim="800000"/>
            <a:headEnd/>
            <a:tailEnd/>
          </a:ln>
        </p:spPr>
        <p:txBody>
          <a:bodyPr>
            <a:normAutofit fontScale="90000"/>
          </a:bodyPr>
          <a:lstStyle/>
          <a:p>
            <a:pPr eaLnBrk="0" hangingPunct="0"/>
            <a:r>
              <a:rPr lang="en-US" altLang="en-US" b="1">
                <a:latin typeface="Times New Roman" panose="02020603050405020304" pitchFamily="18" charset="0"/>
              </a:rPr>
              <a:t>TRÒ CHƠI Ô CHỮ</a:t>
            </a:r>
          </a:p>
        </p:txBody>
      </p:sp>
    </p:spTree>
    <p:extLst>
      <p:ext uri="{BB962C8B-B14F-4D97-AF65-F5344CB8AC3E}">
        <p14:creationId xmlns:p14="http://schemas.microsoft.com/office/powerpoint/2010/main" val="85397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par>
                                <p:cTn id="8" presetID="20" presetClass="entr" presetSubtype="0" fill="hold" nodeType="withEffect">
                                  <p:stCondLst>
                                    <p:cond delay="0"/>
                                  </p:stCondLst>
                                  <p:childTnLst>
                                    <p:set>
                                      <p:cBhvr>
                                        <p:cTn id="9" dur="1" fill="hold">
                                          <p:stCondLst>
                                            <p:cond delay="0"/>
                                          </p:stCondLst>
                                        </p:cTn>
                                        <p:tgtEl>
                                          <p:spTgt spid="32770">
                                            <p:txEl>
                                              <p:pRg st="0" end="0"/>
                                            </p:txEl>
                                          </p:spTgt>
                                        </p:tgtEl>
                                        <p:attrNameLst>
                                          <p:attrName>style.visibility</p:attrName>
                                        </p:attrNameLst>
                                      </p:cBhvr>
                                      <p:to>
                                        <p:strVal val="visible"/>
                                      </p:to>
                                    </p:set>
                                    <p:animEffect transition="in" filter="wedge">
                                      <p:cBhvr>
                                        <p:cTn id="10" dur="2000"/>
                                        <p:tgtEl>
                                          <p:spTgt spid="32770">
                                            <p:txEl>
                                              <p:pRg st="0" end="0"/>
                                            </p:txEl>
                                          </p:spTgt>
                                        </p:tgtEl>
                                      </p:cBhvr>
                                    </p:animEffect>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wedge">
                                      <p:cBhvr>
                                        <p:cTn id="14" dur="20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524000" y="214314"/>
            <a:ext cx="9144000" cy="1462087"/>
          </a:xfrm>
          <a:prstGeom prst="irregularSeal1">
            <a:avLst/>
          </a:prstGeom>
          <a:gradFill rotWithShape="1">
            <a:gsLst>
              <a:gs pos="0">
                <a:srgbClr val="FF9933"/>
              </a:gs>
              <a:gs pos="100000">
                <a:srgbClr val="CC00CC"/>
              </a:gs>
            </a:gsLst>
            <a:lin ang="5400000" scaled="1"/>
          </a:gradFill>
          <a:ln>
            <a:solidFill>
              <a:schemeClr val="tx1"/>
            </a:solidFill>
            <a:miter lim="800000"/>
            <a:headEnd/>
            <a:tailEnd/>
          </a:ln>
        </p:spPr>
        <p:txBody>
          <a:bodyPr>
            <a:normAutofit fontScale="90000"/>
          </a:bodyPr>
          <a:lstStyle/>
          <a:p>
            <a:pPr eaLnBrk="0" hangingPunct="0"/>
            <a:r>
              <a:rPr lang="en-US" altLang="en-US" sz="4000" b="1">
                <a:latin typeface="Times New Roman" panose="02020603050405020304" pitchFamily="18" charset="0"/>
                <a:cs typeface="Times New Roman" panose="02020603050405020304" pitchFamily="18" charset="0"/>
              </a:rPr>
              <a:t>TRÒ CHƠI Ô CHỮ</a:t>
            </a:r>
          </a:p>
        </p:txBody>
      </p:sp>
      <p:grpSp>
        <p:nvGrpSpPr>
          <p:cNvPr id="33795" name="Group 3"/>
          <p:cNvGrpSpPr>
            <a:grpSpLocks/>
          </p:cNvGrpSpPr>
          <p:nvPr/>
        </p:nvGrpSpPr>
        <p:grpSpPr bwMode="auto">
          <a:xfrm>
            <a:off x="3048000" y="1600200"/>
            <a:ext cx="5486400" cy="528638"/>
            <a:chOff x="0" y="0"/>
            <a:chExt cx="3456" cy="333"/>
          </a:xfrm>
        </p:grpSpPr>
        <p:sp>
          <p:nvSpPr>
            <p:cNvPr id="33796" name="Text Box 4"/>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7" name="Text Box 5"/>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8" name="Text Box 6"/>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9" name="Text Box 7"/>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0" name="Text Box 8"/>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1" name="Text Box 9"/>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2" name="Text Box 10"/>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3" name="Text Box 11"/>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04" name="Group 12"/>
          <p:cNvGrpSpPr>
            <a:grpSpLocks/>
          </p:cNvGrpSpPr>
          <p:nvPr/>
        </p:nvGrpSpPr>
        <p:grpSpPr bwMode="auto">
          <a:xfrm>
            <a:off x="3048000" y="1600200"/>
            <a:ext cx="5486400" cy="528638"/>
            <a:chOff x="0" y="0"/>
            <a:chExt cx="3456" cy="333"/>
          </a:xfrm>
        </p:grpSpPr>
        <p:sp>
          <p:nvSpPr>
            <p:cNvPr id="33805" name="Text Box 1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6" name="Text Box 14"/>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7" name="Text Box 1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8" name="Text Box 1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9" name="Text Box 1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0" name="Text Box 1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11" name="Text Box 1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2" name="Text Box 2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13" name="Oval 21"/>
          <p:cNvSpPr>
            <a:spLocks noChangeArrowheads="1"/>
          </p:cNvSpPr>
          <p:nvPr/>
        </p:nvSpPr>
        <p:spPr bwMode="auto">
          <a:xfrm>
            <a:off x="1752600" y="1524000"/>
            <a:ext cx="685800" cy="685800"/>
          </a:xfrm>
          <a:prstGeom prst="ellipse">
            <a:avLst/>
          </a:prstGeom>
          <a:solidFill>
            <a:srgbClr val="00FF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00"/>
                </a:solidFill>
                <a:latin typeface="Times New Roman" panose="02020603050405020304" pitchFamily="18" charset="0"/>
                <a:cs typeface="Arial" panose="020B0604020202020204" pitchFamily="34" charset="0"/>
              </a:rPr>
              <a:t>1</a:t>
            </a:r>
          </a:p>
        </p:txBody>
      </p:sp>
      <p:grpSp>
        <p:nvGrpSpPr>
          <p:cNvPr id="33814" name="Group 22"/>
          <p:cNvGrpSpPr>
            <a:grpSpLocks/>
          </p:cNvGrpSpPr>
          <p:nvPr/>
        </p:nvGrpSpPr>
        <p:grpSpPr bwMode="auto">
          <a:xfrm>
            <a:off x="3048000" y="1600200"/>
            <a:ext cx="5486400" cy="528638"/>
            <a:chOff x="0" y="0"/>
            <a:chExt cx="3456" cy="333"/>
          </a:xfrm>
        </p:grpSpPr>
        <p:sp>
          <p:nvSpPr>
            <p:cNvPr id="33815" name="Text Box 2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B</a:t>
              </a:r>
            </a:p>
          </p:txBody>
        </p:sp>
        <p:sp>
          <p:nvSpPr>
            <p:cNvPr id="33816" name="Text Box 24"/>
            <p:cNvSpPr txBox="1">
              <a:spLocks noChangeArrowheads="1"/>
            </p:cNvSpPr>
            <p:nvPr/>
          </p:nvSpPr>
          <p:spPr bwMode="auto">
            <a:xfrm>
              <a:off x="43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817" name="Text Box 2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818" name="Text Box 2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19" name="Text Box 2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Đ</a:t>
              </a:r>
            </a:p>
          </p:txBody>
        </p:sp>
        <p:sp>
          <p:nvSpPr>
            <p:cNvPr id="33820" name="Text Box 2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Ẳ</a:t>
              </a:r>
            </a:p>
          </p:txBody>
        </p:sp>
        <p:sp>
          <p:nvSpPr>
            <p:cNvPr id="33821" name="Text Box 2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sp>
          <p:nvSpPr>
            <p:cNvPr id="33822" name="Text Box 3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G</a:t>
              </a:r>
            </a:p>
          </p:txBody>
        </p:sp>
      </p:grpSp>
      <p:sp>
        <p:nvSpPr>
          <p:cNvPr id="33823" name="Text Box 31"/>
          <p:cNvSpPr txBox="1">
            <a:spLocks noChangeArrowheads="1"/>
          </p:cNvSpPr>
          <p:nvPr/>
        </p:nvSpPr>
        <p:spPr bwMode="auto">
          <a:xfrm>
            <a:off x="1524000" y="541020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1:  Ô chữ gồm 8 chữ cái: Tất cả mọi người trên Thế giới không phân biệt màu da sắc tộc hay nam nữ đều phải sống như thế nào?</a:t>
            </a:r>
          </a:p>
          <a:p>
            <a:pPr>
              <a:spcBef>
                <a:spcPct val="50000"/>
              </a:spcBef>
            </a:pPr>
            <a:endParaRPr lang="en-US" altLang="en-US" sz="2800" b="1">
              <a:solidFill>
                <a:srgbClr val="0000CC"/>
              </a:solidFill>
              <a:cs typeface="Arial" panose="020B0604020202020204" pitchFamily="34" charset="0"/>
            </a:endParaRPr>
          </a:p>
        </p:txBody>
      </p:sp>
      <p:grpSp>
        <p:nvGrpSpPr>
          <p:cNvPr id="33824" name="Group 32"/>
          <p:cNvGrpSpPr>
            <a:grpSpLocks/>
          </p:cNvGrpSpPr>
          <p:nvPr/>
        </p:nvGrpSpPr>
        <p:grpSpPr bwMode="auto">
          <a:xfrm>
            <a:off x="3810000" y="4572000"/>
            <a:ext cx="4800600" cy="528638"/>
            <a:chOff x="0" y="0"/>
            <a:chExt cx="3024" cy="333"/>
          </a:xfrm>
        </p:grpSpPr>
        <p:sp>
          <p:nvSpPr>
            <p:cNvPr id="33825" name="Text Box 33"/>
            <p:cNvSpPr txBox="1">
              <a:spLocks noChangeArrowheads="1"/>
            </p:cNvSpPr>
            <p:nvPr/>
          </p:nvSpPr>
          <p:spPr bwMode="auto">
            <a:xfrm>
              <a:off x="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6" name="Text Box 34"/>
            <p:cNvSpPr txBox="1">
              <a:spLocks noChangeArrowheads="1"/>
            </p:cNvSpPr>
            <p:nvPr/>
          </p:nvSpPr>
          <p:spPr bwMode="auto">
            <a:xfrm>
              <a:off x="43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7" name="Text Box 35"/>
            <p:cNvSpPr txBox="1">
              <a:spLocks noChangeArrowheads="1"/>
            </p:cNvSpPr>
            <p:nvPr/>
          </p:nvSpPr>
          <p:spPr bwMode="auto">
            <a:xfrm>
              <a:off x="864"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8" name="Text Box 36"/>
            <p:cNvSpPr txBox="1">
              <a:spLocks noChangeArrowheads="1"/>
            </p:cNvSpPr>
            <p:nvPr/>
          </p:nvSpPr>
          <p:spPr bwMode="auto">
            <a:xfrm>
              <a:off x="1296"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9" name="Text Box 37"/>
            <p:cNvSpPr txBox="1">
              <a:spLocks noChangeArrowheads="1"/>
            </p:cNvSpPr>
            <p:nvPr/>
          </p:nvSpPr>
          <p:spPr bwMode="auto">
            <a:xfrm>
              <a:off x="1728"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0" name="Text Box 38"/>
            <p:cNvSpPr txBox="1">
              <a:spLocks noChangeArrowheads="1"/>
            </p:cNvSpPr>
            <p:nvPr/>
          </p:nvSpPr>
          <p:spPr bwMode="auto">
            <a:xfrm>
              <a:off x="216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1" name="Text Box 39"/>
            <p:cNvSpPr txBox="1">
              <a:spLocks noChangeArrowheads="1"/>
            </p:cNvSpPr>
            <p:nvPr/>
          </p:nvSpPr>
          <p:spPr bwMode="auto">
            <a:xfrm>
              <a:off x="259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32" name="Group 40"/>
          <p:cNvGrpSpPr>
            <a:grpSpLocks/>
          </p:cNvGrpSpPr>
          <p:nvPr/>
        </p:nvGrpSpPr>
        <p:grpSpPr bwMode="auto">
          <a:xfrm>
            <a:off x="3733800" y="2286000"/>
            <a:ext cx="3429000" cy="528638"/>
            <a:chOff x="0" y="0"/>
            <a:chExt cx="2160" cy="333"/>
          </a:xfrm>
        </p:grpSpPr>
        <p:sp>
          <p:nvSpPr>
            <p:cNvPr id="33833" name="Text Box 4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4" name="Text Box 4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5" name="Text Box 4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6" name="Text Box 4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7" name="Text Box 4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38" name="Oval 46"/>
          <p:cNvSpPr>
            <a:spLocks noChangeArrowheads="1"/>
          </p:cNvSpPr>
          <p:nvPr/>
        </p:nvSpPr>
        <p:spPr bwMode="auto">
          <a:xfrm>
            <a:off x="1752600" y="2209800"/>
            <a:ext cx="685800" cy="685800"/>
          </a:xfrm>
          <a:prstGeom prst="ellipse">
            <a:avLst/>
          </a:prstGeom>
          <a:solidFill>
            <a:srgbClr val="CC00CC">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chemeClr val="bg1"/>
                </a:solidFill>
                <a:latin typeface="Times New Roman" panose="02020603050405020304" pitchFamily="18" charset="0"/>
                <a:cs typeface="Arial" panose="020B0604020202020204" pitchFamily="34" charset="0"/>
              </a:rPr>
              <a:t>2</a:t>
            </a:r>
          </a:p>
        </p:txBody>
      </p:sp>
      <p:grpSp>
        <p:nvGrpSpPr>
          <p:cNvPr id="33839" name="Group 47"/>
          <p:cNvGrpSpPr>
            <a:grpSpLocks/>
          </p:cNvGrpSpPr>
          <p:nvPr/>
        </p:nvGrpSpPr>
        <p:grpSpPr bwMode="auto">
          <a:xfrm>
            <a:off x="3733800" y="2286000"/>
            <a:ext cx="3429000" cy="528638"/>
            <a:chOff x="0" y="0"/>
            <a:chExt cx="2160" cy="333"/>
          </a:xfrm>
        </p:grpSpPr>
        <p:sp>
          <p:nvSpPr>
            <p:cNvPr id="33840" name="Text Box 48"/>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1" name="Text Box 49"/>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2" name="Text Box 50"/>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3" name="Text Box 51"/>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4" name="Text Box 52"/>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45" name="Group 53"/>
          <p:cNvGrpSpPr>
            <a:grpSpLocks/>
          </p:cNvGrpSpPr>
          <p:nvPr/>
        </p:nvGrpSpPr>
        <p:grpSpPr bwMode="auto">
          <a:xfrm>
            <a:off x="3733800" y="2286000"/>
            <a:ext cx="3429000" cy="528638"/>
            <a:chOff x="0" y="0"/>
            <a:chExt cx="2160" cy="333"/>
          </a:xfrm>
        </p:grpSpPr>
        <p:sp>
          <p:nvSpPr>
            <p:cNvPr id="33846" name="Text Box 54"/>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47" name="Text Box 55"/>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R</a:t>
              </a:r>
            </a:p>
          </p:txBody>
        </p:sp>
        <p:sp>
          <p:nvSpPr>
            <p:cNvPr id="33848" name="Text Box 56"/>
            <p:cNvSpPr txBox="1">
              <a:spLocks noChangeArrowheads="1"/>
            </p:cNvSpPr>
            <p:nvPr/>
          </p:nvSpPr>
          <p:spPr bwMode="auto">
            <a:xfrm>
              <a:off x="864"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VNI-Times" pitchFamily="2" charset="0"/>
                  <a:cs typeface="Arial" panose="020B0604020202020204" pitchFamily="34" charset="0"/>
                </a:rPr>
                <a:t>Ẻ</a:t>
              </a:r>
            </a:p>
          </p:txBody>
        </p:sp>
        <p:sp>
          <p:nvSpPr>
            <p:cNvPr id="33849" name="Text Box 57"/>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850" name="Text Box 58"/>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M</a:t>
              </a:r>
            </a:p>
          </p:txBody>
        </p:sp>
      </p:grpSp>
      <p:sp>
        <p:nvSpPr>
          <p:cNvPr id="33851" name="Oval 59"/>
          <p:cNvSpPr>
            <a:spLocks noChangeArrowheads="1"/>
          </p:cNvSpPr>
          <p:nvPr/>
        </p:nvSpPr>
        <p:spPr bwMode="auto">
          <a:xfrm>
            <a:off x="1752600" y="2895600"/>
            <a:ext cx="685800" cy="685800"/>
          </a:xfrm>
          <a:prstGeom prst="ellipse">
            <a:avLst/>
          </a:prstGeom>
          <a:solidFill>
            <a:schemeClr val="bg2">
              <a:alpha val="79999"/>
            </a:scheme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9933"/>
                </a:solidFill>
                <a:latin typeface="Times New Roman" panose="02020603050405020304" pitchFamily="18" charset="0"/>
                <a:cs typeface="Arial" panose="020B0604020202020204" pitchFamily="34" charset="0"/>
              </a:rPr>
              <a:t>3</a:t>
            </a:r>
          </a:p>
        </p:txBody>
      </p:sp>
      <p:grpSp>
        <p:nvGrpSpPr>
          <p:cNvPr id="33852" name="Group 60"/>
          <p:cNvGrpSpPr>
            <a:grpSpLocks/>
          </p:cNvGrpSpPr>
          <p:nvPr/>
        </p:nvGrpSpPr>
        <p:grpSpPr bwMode="auto">
          <a:xfrm>
            <a:off x="3048000" y="2971800"/>
            <a:ext cx="6172200" cy="528638"/>
            <a:chOff x="0" y="0"/>
            <a:chExt cx="3888" cy="333"/>
          </a:xfrm>
        </p:grpSpPr>
        <p:sp>
          <p:nvSpPr>
            <p:cNvPr id="33853" name="Text Box 6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4" name="Text Box 6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5" name="Text Box 6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6" name="Text Box 6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7" name="Text Box 6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8" name="Text Box 66"/>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9" name="Text Box 6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0" name="Text Box 6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1" name="Text Box 6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62" name="Group 70"/>
          <p:cNvGrpSpPr>
            <a:grpSpLocks/>
          </p:cNvGrpSpPr>
          <p:nvPr/>
        </p:nvGrpSpPr>
        <p:grpSpPr bwMode="auto">
          <a:xfrm>
            <a:off x="3048000" y="2971800"/>
            <a:ext cx="6172200" cy="528638"/>
            <a:chOff x="0" y="0"/>
            <a:chExt cx="3888" cy="333"/>
          </a:xfrm>
        </p:grpSpPr>
        <p:sp>
          <p:nvSpPr>
            <p:cNvPr id="33863" name="Text Box 71"/>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4" name="Text Box 72"/>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5" name="Text Box 73"/>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6" name="Text Box 74"/>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7" name="Text Box 75"/>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8" name="Text Box 76"/>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9" name="Text Box 77"/>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0" name="Text Box 78"/>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1" name="Text Box 79"/>
            <p:cNvSpPr txBox="1">
              <a:spLocks noChangeArrowheads="1"/>
            </p:cNvSpPr>
            <p:nvPr/>
          </p:nvSpPr>
          <p:spPr bwMode="auto">
            <a:xfrm>
              <a:off x="345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72" name="Group 80"/>
          <p:cNvGrpSpPr>
            <a:grpSpLocks/>
          </p:cNvGrpSpPr>
          <p:nvPr/>
        </p:nvGrpSpPr>
        <p:grpSpPr bwMode="auto">
          <a:xfrm>
            <a:off x="3048000" y="2971800"/>
            <a:ext cx="6172200" cy="528638"/>
            <a:chOff x="0" y="0"/>
            <a:chExt cx="3888" cy="333"/>
          </a:xfrm>
        </p:grpSpPr>
        <p:sp>
          <p:nvSpPr>
            <p:cNvPr id="33873" name="Text Box 8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P</a:t>
              </a:r>
            </a:p>
          </p:txBody>
        </p:sp>
        <p:sp>
          <p:nvSpPr>
            <p:cNvPr id="33874" name="Text Box 8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75" name="Text Box 8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Á</a:t>
              </a:r>
            </a:p>
          </p:txBody>
        </p:sp>
        <p:sp>
          <p:nvSpPr>
            <p:cNvPr id="33876" name="Text Box 84"/>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877" name="Text Box 8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78" name="Text Box 86"/>
            <p:cNvSpPr txBox="1">
              <a:spLocks noChangeArrowheads="1"/>
            </p:cNvSpPr>
            <p:nvPr/>
          </p:nvSpPr>
          <p:spPr bwMode="auto">
            <a:xfrm>
              <a:off x="216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879" name="Text Box 8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I</a:t>
              </a:r>
            </a:p>
          </p:txBody>
        </p:sp>
        <p:sp>
          <p:nvSpPr>
            <p:cNvPr id="33880" name="Text Box 8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Ể</a:t>
              </a:r>
            </a:p>
          </p:txBody>
        </p:sp>
        <p:sp>
          <p:nvSpPr>
            <p:cNvPr id="33881" name="Text Box 8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grpSp>
      <p:sp>
        <p:nvSpPr>
          <p:cNvPr id="33882" name="Oval 90"/>
          <p:cNvSpPr>
            <a:spLocks noChangeArrowheads="1"/>
          </p:cNvSpPr>
          <p:nvPr/>
        </p:nvSpPr>
        <p:spPr bwMode="auto">
          <a:xfrm>
            <a:off x="1752600" y="3581400"/>
            <a:ext cx="685800" cy="685800"/>
          </a:xfrm>
          <a:prstGeom prst="ellipse">
            <a:avLst/>
          </a:prstGeom>
          <a:solidFill>
            <a:srgbClr val="FF99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66"/>
                </a:solidFill>
                <a:latin typeface="Times New Roman" panose="02020603050405020304" pitchFamily="18" charset="0"/>
                <a:cs typeface="Arial" panose="020B0604020202020204" pitchFamily="34" charset="0"/>
              </a:rPr>
              <a:t>4</a:t>
            </a:r>
          </a:p>
        </p:txBody>
      </p:sp>
      <p:grpSp>
        <p:nvGrpSpPr>
          <p:cNvPr id="33883" name="Group 91"/>
          <p:cNvGrpSpPr>
            <a:grpSpLocks/>
          </p:cNvGrpSpPr>
          <p:nvPr/>
        </p:nvGrpSpPr>
        <p:grpSpPr bwMode="auto">
          <a:xfrm>
            <a:off x="3048000" y="3657600"/>
            <a:ext cx="4800600" cy="528638"/>
            <a:chOff x="0" y="0"/>
            <a:chExt cx="3024" cy="333"/>
          </a:xfrm>
        </p:grpSpPr>
        <p:sp>
          <p:nvSpPr>
            <p:cNvPr id="33884" name="Text Box 92"/>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5" name="Text Box 93"/>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6" name="Text Box 94"/>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7" name="Text Box 95"/>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8" name="Text Box 96"/>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0000"/>
                </a:solidFill>
                <a:latin typeface=".VnTime" pitchFamily="2" charset="0"/>
                <a:cs typeface="Arial" panose="020B0604020202020204" pitchFamily="34" charset="0"/>
              </a:endParaRPr>
            </a:p>
          </p:txBody>
        </p:sp>
        <p:sp>
          <p:nvSpPr>
            <p:cNvPr id="33889" name="Text Box 97"/>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90" name="Text Box 98"/>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91" name="Group 99"/>
          <p:cNvGrpSpPr>
            <a:grpSpLocks/>
          </p:cNvGrpSpPr>
          <p:nvPr/>
        </p:nvGrpSpPr>
        <p:grpSpPr bwMode="auto">
          <a:xfrm>
            <a:off x="3048000" y="3657600"/>
            <a:ext cx="4800600" cy="528638"/>
            <a:chOff x="0" y="0"/>
            <a:chExt cx="3024" cy="333"/>
          </a:xfrm>
        </p:grpSpPr>
        <p:sp>
          <p:nvSpPr>
            <p:cNvPr id="33892" name="Text Box 100"/>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3" name="Text Box 101"/>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4" name="Text Box 102"/>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5" name="Text Box 103"/>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6" name="Text Box 104"/>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7" name="Text Box 105"/>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latin typeface=".VnTime" pitchFamily="2" charset="0"/>
                <a:cs typeface="Arial" panose="020B0604020202020204" pitchFamily="34" charset="0"/>
              </a:endParaRPr>
            </a:p>
          </p:txBody>
        </p:sp>
        <p:sp>
          <p:nvSpPr>
            <p:cNvPr id="33898" name="Text Box 106"/>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grpSp>
      <p:grpSp>
        <p:nvGrpSpPr>
          <p:cNvPr id="33899" name="Group 107"/>
          <p:cNvGrpSpPr>
            <a:grpSpLocks/>
          </p:cNvGrpSpPr>
          <p:nvPr/>
        </p:nvGrpSpPr>
        <p:grpSpPr bwMode="auto">
          <a:xfrm>
            <a:off x="3048000" y="3657600"/>
            <a:ext cx="4800600" cy="528638"/>
            <a:chOff x="0" y="0"/>
            <a:chExt cx="3024" cy="333"/>
          </a:xfrm>
        </p:grpSpPr>
        <p:sp>
          <p:nvSpPr>
            <p:cNvPr id="33900" name="Text Box 108"/>
            <p:cNvSpPr txBox="1">
              <a:spLocks noChangeArrowheads="1"/>
            </p:cNvSpPr>
            <p:nvPr/>
          </p:nvSpPr>
          <p:spPr bwMode="auto">
            <a:xfrm>
              <a:off x="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1" name="Text Box 109"/>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I</a:t>
              </a:r>
            </a:p>
          </p:txBody>
        </p:sp>
        <p:sp>
          <p:nvSpPr>
            <p:cNvPr id="33902" name="Text Box 110"/>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Ệ</a:t>
              </a:r>
            </a:p>
          </p:txBody>
        </p:sp>
        <p:sp>
          <p:nvSpPr>
            <p:cNvPr id="33903" name="Text Box 111"/>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T</a:t>
              </a:r>
            </a:p>
          </p:txBody>
        </p:sp>
        <p:sp>
          <p:nvSpPr>
            <p:cNvPr id="33904" name="Text Box 112"/>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905" name="Text Box 113"/>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A</a:t>
              </a:r>
            </a:p>
          </p:txBody>
        </p:sp>
        <p:sp>
          <p:nvSpPr>
            <p:cNvPr id="33906" name="Text Box 114"/>
            <p:cNvSpPr txBox="1">
              <a:spLocks noChangeArrowheads="1"/>
            </p:cNvSpPr>
            <p:nvPr/>
          </p:nvSpPr>
          <p:spPr bwMode="auto">
            <a:xfrm>
              <a:off x="259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grpSp>
        <p:nvGrpSpPr>
          <p:cNvPr id="33907" name="Group 115"/>
          <p:cNvGrpSpPr>
            <a:grpSpLocks/>
          </p:cNvGrpSpPr>
          <p:nvPr/>
        </p:nvGrpSpPr>
        <p:grpSpPr bwMode="auto">
          <a:xfrm>
            <a:off x="3810000" y="4572000"/>
            <a:ext cx="4800600" cy="528638"/>
            <a:chOff x="0" y="0"/>
            <a:chExt cx="3024" cy="333"/>
          </a:xfrm>
        </p:grpSpPr>
        <p:sp>
          <p:nvSpPr>
            <p:cNvPr id="33908" name="Text Box 116"/>
            <p:cNvSpPr txBox="1">
              <a:spLocks noChangeArrowheads="1"/>
            </p:cNvSpPr>
            <p:nvPr/>
          </p:nvSpPr>
          <p:spPr bwMode="auto">
            <a:xfrm>
              <a:off x="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9" name="Text Box 117"/>
            <p:cNvSpPr txBox="1">
              <a:spLocks noChangeArrowheads="1"/>
            </p:cNvSpPr>
            <p:nvPr/>
          </p:nvSpPr>
          <p:spPr bwMode="auto">
            <a:xfrm>
              <a:off x="43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910" name="Text Box 118"/>
            <p:cNvSpPr txBox="1">
              <a:spLocks noChangeArrowheads="1"/>
            </p:cNvSpPr>
            <p:nvPr/>
          </p:nvSpPr>
          <p:spPr bwMode="auto">
            <a:xfrm>
              <a:off x="864"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911" name="Text Box 119"/>
            <p:cNvSpPr txBox="1">
              <a:spLocks noChangeArrowheads="1"/>
            </p:cNvSpPr>
            <p:nvPr/>
          </p:nvSpPr>
          <p:spPr bwMode="auto">
            <a:xfrm>
              <a:off x="1296"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912" name="Text Box 120"/>
            <p:cNvSpPr txBox="1">
              <a:spLocks noChangeArrowheads="1"/>
            </p:cNvSpPr>
            <p:nvPr/>
          </p:nvSpPr>
          <p:spPr bwMode="auto">
            <a:xfrm>
              <a:off x="1728"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Ẻ</a:t>
              </a:r>
            </a:p>
          </p:txBody>
        </p:sp>
        <p:sp>
          <p:nvSpPr>
            <p:cNvPr id="33913" name="Text Box 121"/>
            <p:cNvSpPr txBox="1">
              <a:spLocks noChangeArrowheads="1"/>
            </p:cNvSpPr>
            <p:nvPr/>
          </p:nvSpPr>
          <p:spPr bwMode="auto">
            <a:xfrm>
              <a:off x="216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914" name="Text Box 122"/>
            <p:cNvSpPr txBox="1">
              <a:spLocks noChangeArrowheads="1"/>
            </p:cNvSpPr>
            <p:nvPr/>
          </p:nvSpPr>
          <p:spPr bwMode="auto">
            <a:xfrm>
              <a:off x="259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pic>
        <p:nvPicPr>
          <p:cNvPr id="33915" name="Picture 18" descr="Cau 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1"/>
            <a:ext cx="1143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16" name="Text Box 124"/>
          <p:cNvSpPr txBox="1">
            <a:spLocks noChangeArrowheads="1"/>
          </p:cNvSpPr>
          <p:nvPr/>
        </p:nvSpPr>
        <p:spPr bwMode="auto">
          <a:xfrm>
            <a:off x="1524000" y="5562600"/>
            <a:ext cx="91440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2: Ô chữ gồm 5 chữ cái:</a:t>
            </a:r>
          </a:p>
          <a:p>
            <a:pPr>
              <a:spcBef>
                <a:spcPct val="50000"/>
              </a:spcBef>
            </a:pPr>
            <a:r>
              <a:rPr lang="en-US" altLang="en-US" sz="2800" b="1">
                <a:solidFill>
                  <a:srgbClr val="0000CC"/>
                </a:solidFill>
                <a:cs typeface="Arial" panose="020B0604020202020204" pitchFamily="34" charset="0"/>
              </a:rPr>
              <a:t>	</a:t>
            </a:r>
            <a:r>
              <a:rPr lang="en-US" altLang="en-US" sz="3200" b="1">
                <a:solidFill>
                  <a:srgbClr val="0000CC"/>
                </a:solidFill>
                <a:cs typeface="Arial" panose="020B0604020202020204" pitchFamily="34" charset="0"/>
              </a:rPr>
              <a:t>Ai được Bác Hồ</a:t>
            </a:r>
            <a:r>
              <a:rPr lang="en-US" altLang="en-US" sz="3200">
                <a:solidFill>
                  <a:srgbClr val="0000CC"/>
                </a:solidFill>
                <a:cs typeface="Arial" panose="020B0604020202020204" pitchFamily="34" charset="0"/>
              </a:rPr>
              <a:t> </a:t>
            </a:r>
            <a:r>
              <a:rPr lang="en-US" altLang="en-US" sz="3200" b="1">
                <a:solidFill>
                  <a:srgbClr val="0000CC"/>
                </a:solidFill>
                <a:cs typeface="Arial" panose="020B0604020202020204" pitchFamily="34" charset="0"/>
              </a:rPr>
              <a:t>ví như búp trên cành?</a:t>
            </a:r>
          </a:p>
        </p:txBody>
      </p:sp>
      <p:sp>
        <p:nvSpPr>
          <p:cNvPr id="33917" name="Text Box 125"/>
          <p:cNvSpPr txBox="1">
            <a:spLocks noChangeArrowheads="1"/>
          </p:cNvSpPr>
          <p:nvPr/>
        </p:nvSpPr>
        <p:spPr bwMode="auto">
          <a:xfrm>
            <a:off x="1524000" y="5410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3:Ô chữ gồm 9 chữ cái:Được học tập, được vui chơi giải trí, tham gia các hoạt động văn hóa, nghệ thuật….Thuộc nhóm quyền nào?</a:t>
            </a:r>
          </a:p>
        </p:txBody>
      </p:sp>
      <p:sp>
        <p:nvSpPr>
          <p:cNvPr id="33918" name="Text Box 126"/>
          <p:cNvSpPr txBox="1">
            <a:spLocks noChangeArrowheads="1"/>
          </p:cNvSpPr>
          <p:nvPr/>
        </p:nvSpPr>
        <p:spPr bwMode="auto">
          <a:xfrm>
            <a:off x="1524000" y="5484814"/>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4:Ô chữ gồm 7 chữ cái: Nước nào là nước thứ 2 trên Thế giới kí và phê chuẩn Công ước Liên hợp quốc về quyền trẻ em?</a:t>
            </a:r>
          </a:p>
        </p:txBody>
      </p:sp>
    </p:spTree>
    <p:extLst>
      <p:ext uri="{BB962C8B-B14F-4D97-AF65-F5344CB8AC3E}">
        <p14:creationId xmlns:p14="http://schemas.microsoft.com/office/powerpoint/2010/main" val="88010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23"/>
                                        </p:tgtEl>
                                        <p:attrNameLst>
                                          <p:attrName>style.visibility</p:attrName>
                                        </p:attrNameLst>
                                      </p:cBhvr>
                                      <p:to>
                                        <p:strVal val="visible"/>
                                      </p:to>
                                    </p:set>
                                    <p:animEffect transition="in" filter="blinds(horizontal)">
                                      <p:cBhvr>
                                        <p:cTn id="10" dur="500"/>
                                        <p:tgtEl>
                                          <p:spTgt spid="33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814"/>
                                        </p:tgtEl>
                                        <p:attrNameLst>
                                          <p:attrName>style.visibility</p:attrName>
                                        </p:attrNameLst>
                                      </p:cBhvr>
                                      <p:to>
                                        <p:strVal val="visible"/>
                                      </p:to>
                                    </p:set>
                                    <p:animEffect transition="in" filter="blinds(horizontal)">
                                      <p:cBhvr>
                                        <p:cTn id="15" dur="500"/>
                                        <p:tgtEl>
                                          <p:spTgt spid="33814"/>
                                        </p:tgtEl>
                                      </p:cBhvr>
                                    </p:animEffect>
                                  </p:childTnLst>
                                </p:cTn>
                              </p:par>
                              <p:par>
                                <p:cTn id="16" presetID="4" presetClass="exit" presetSubtype="16" fill="hold" grpId="1" nodeType="withEffect">
                                  <p:stCondLst>
                                    <p:cond delay="0"/>
                                  </p:stCondLst>
                                  <p:childTnLst>
                                    <p:animEffect transition="out" filter="box(in)">
                                      <p:cBhvr>
                                        <p:cTn id="17" dur="500"/>
                                        <p:tgtEl>
                                          <p:spTgt spid="33823"/>
                                        </p:tgtEl>
                                      </p:cBhvr>
                                    </p:animEffect>
                                    <p:set>
                                      <p:cBhvr>
                                        <p:cTn id="18" dur="1" fill="hold">
                                          <p:stCondLst>
                                            <p:cond delay="499"/>
                                          </p:stCondLst>
                                        </p:cTn>
                                        <p:tgtEl>
                                          <p:spTgt spid="33823"/>
                                        </p:tgtEl>
                                        <p:attrNameLst>
                                          <p:attrName>style.visibility</p:attrName>
                                        </p:attrNameLst>
                                      </p:cBhvr>
                                      <p:to>
                                        <p:strVal val="hidden"/>
                                      </p:to>
                                    </p:set>
                                  </p:childTnLst>
                                </p:cTn>
                              </p:par>
                            </p:childTnLst>
                          </p:cTn>
                        </p:par>
                      </p:childTnLst>
                    </p:cTn>
                  </p:par>
                </p:childTnLst>
              </p:cTn>
              <p:nextCondLst>
                <p:cond evt="onClick" delay="0">
                  <p:tgtEl>
                    <p:spTgt spid="33813"/>
                  </p:tgtEl>
                </p:cond>
              </p:nextCondLst>
            </p:seq>
            <p:seq concurrent="1" nextAc="seek">
              <p:cTn id="19" restart="whenNotActive" fill="hold" evtFilter="cancelBubble" nodeType="interactiveSeq">
                <p:stCondLst>
                  <p:cond evt="onClick" delay="0">
                    <p:tgtEl>
                      <p:spTgt spid="3383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3839"/>
                                        </p:tgtEl>
                                        <p:attrNameLst>
                                          <p:attrName>style.visibility</p:attrName>
                                        </p:attrNameLst>
                                      </p:cBhvr>
                                      <p:to>
                                        <p:strVal val="visible"/>
                                      </p:to>
                                    </p:set>
                                    <p:animEffect transition="in" filter="blinds(horizontal)">
                                      <p:cBhvr>
                                        <p:cTn id="24" dur="500"/>
                                        <p:tgtEl>
                                          <p:spTgt spid="338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916"/>
                                        </p:tgtEl>
                                        <p:attrNameLst>
                                          <p:attrName>style.visibility</p:attrName>
                                        </p:attrNameLst>
                                      </p:cBhvr>
                                      <p:to>
                                        <p:strVal val="visible"/>
                                      </p:to>
                                    </p:set>
                                    <p:animEffect transition="in" filter="blinds(horizontal)">
                                      <p:cBhvr>
                                        <p:cTn id="27" dur="500"/>
                                        <p:tgtEl>
                                          <p:spTgt spid="33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845"/>
                                        </p:tgtEl>
                                        <p:attrNameLst>
                                          <p:attrName>style.visibility</p:attrName>
                                        </p:attrNameLst>
                                      </p:cBhvr>
                                      <p:to>
                                        <p:strVal val="visible"/>
                                      </p:to>
                                    </p:set>
                                    <p:animEffect transition="in" filter="blinds(horizontal)">
                                      <p:cBhvr>
                                        <p:cTn id="32" dur="500"/>
                                        <p:tgtEl>
                                          <p:spTgt spid="33845"/>
                                        </p:tgtEl>
                                      </p:cBhvr>
                                    </p:animEffect>
                                  </p:childTnLst>
                                </p:cTn>
                              </p:par>
                              <p:par>
                                <p:cTn id="33" presetID="4" presetClass="exit" presetSubtype="16" fill="hold" grpId="1" nodeType="withEffect">
                                  <p:stCondLst>
                                    <p:cond delay="0"/>
                                  </p:stCondLst>
                                  <p:childTnLst>
                                    <p:animEffect transition="out" filter="box(in)">
                                      <p:cBhvr>
                                        <p:cTn id="34" dur="500"/>
                                        <p:tgtEl>
                                          <p:spTgt spid="33916"/>
                                        </p:tgtEl>
                                      </p:cBhvr>
                                    </p:animEffect>
                                    <p:set>
                                      <p:cBhvr>
                                        <p:cTn id="35" dur="1" fill="hold">
                                          <p:stCondLst>
                                            <p:cond delay="499"/>
                                          </p:stCondLst>
                                        </p:cTn>
                                        <p:tgtEl>
                                          <p:spTgt spid="33916"/>
                                        </p:tgtEl>
                                        <p:attrNameLst>
                                          <p:attrName>style.visibility</p:attrName>
                                        </p:attrNameLst>
                                      </p:cBhvr>
                                      <p:to>
                                        <p:strVal val="hidden"/>
                                      </p:to>
                                    </p:set>
                                  </p:childTnLst>
                                </p:cTn>
                              </p:par>
                            </p:childTnLst>
                          </p:cTn>
                        </p:par>
                      </p:childTnLst>
                    </p:cTn>
                  </p:par>
                </p:childTnLst>
              </p:cTn>
              <p:nextCondLst>
                <p:cond evt="onClick" delay="0">
                  <p:tgtEl>
                    <p:spTgt spid="33838"/>
                  </p:tgtEl>
                </p:cond>
              </p:nextCondLst>
            </p:seq>
            <p:seq concurrent="1" nextAc="seek">
              <p:cTn id="36" restart="whenNotActive" fill="hold" evtFilter="cancelBubble" nodeType="interactiveSeq">
                <p:stCondLst>
                  <p:cond evt="onClick" delay="0">
                    <p:tgtEl>
                      <p:spTgt spid="33851"/>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3862"/>
                                        </p:tgtEl>
                                        <p:attrNameLst>
                                          <p:attrName>style.visibility</p:attrName>
                                        </p:attrNameLst>
                                      </p:cBhvr>
                                      <p:to>
                                        <p:strVal val="visible"/>
                                      </p:to>
                                    </p:set>
                                    <p:animEffect transition="in" filter="blinds(horizontal)">
                                      <p:cBhvr>
                                        <p:cTn id="41" dur="500"/>
                                        <p:tgtEl>
                                          <p:spTgt spid="3386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917"/>
                                        </p:tgtEl>
                                        <p:attrNameLst>
                                          <p:attrName>style.visibility</p:attrName>
                                        </p:attrNameLst>
                                      </p:cBhvr>
                                      <p:to>
                                        <p:strVal val="visible"/>
                                      </p:to>
                                    </p:set>
                                    <p:animEffect transition="in" filter="blinds(horizontal)">
                                      <p:cBhvr>
                                        <p:cTn id="44" dur="500"/>
                                        <p:tgtEl>
                                          <p:spTgt spid="339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3872"/>
                                        </p:tgtEl>
                                        <p:attrNameLst>
                                          <p:attrName>style.visibility</p:attrName>
                                        </p:attrNameLst>
                                      </p:cBhvr>
                                      <p:to>
                                        <p:strVal val="visible"/>
                                      </p:to>
                                    </p:set>
                                    <p:animEffect transition="in" filter="blinds(horizontal)">
                                      <p:cBhvr>
                                        <p:cTn id="49" dur="500"/>
                                        <p:tgtEl>
                                          <p:spTgt spid="33872"/>
                                        </p:tgtEl>
                                      </p:cBhvr>
                                    </p:animEffect>
                                  </p:childTnLst>
                                </p:cTn>
                              </p:par>
                              <p:par>
                                <p:cTn id="50" presetID="4" presetClass="exit" presetSubtype="16" fill="hold" grpId="1" nodeType="withEffect">
                                  <p:stCondLst>
                                    <p:cond delay="0"/>
                                  </p:stCondLst>
                                  <p:childTnLst>
                                    <p:animEffect transition="out" filter="box(in)">
                                      <p:cBhvr>
                                        <p:cTn id="51" dur="500"/>
                                        <p:tgtEl>
                                          <p:spTgt spid="33917"/>
                                        </p:tgtEl>
                                      </p:cBhvr>
                                    </p:animEffect>
                                    <p:set>
                                      <p:cBhvr>
                                        <p:cTn id="52" dur="1" fill="hold">
                                          <p:stCondLst>
                                            <p:cond delay="499"/>
                                          </p:stCondLst>
                                        </p:cTn>
                                        <p:tgtEl>
                                          <p:spTgt spid="33917"/>
                                        </p:tgtEl>
                                        <p:attrNameLst>
                                          <p:attrName>style.visibility</p:attrName>
                                        </p:attrNameLst>
                                      </p:cBhvr>
                                      <p:to>
                                        <p:strVal val="hidden"/>
                                      </p:to>
                                    </p:set>
                                  </p:childTnLst>
                                </p:cTn>
                              </p:par>
                            </p:childTnLst>
                          </p:cTn>
                        </p:par>
                      </p:childTnLst>
                    </p:cTn>
                  </p:par>
                </p:childTnLst>
              </p:cTn>
              <p:nextCondLst>
                <p:cond evt="onClick" delay="0">
                  <p:tgtEl>
                    <p:spTgt spid="33851"/>
                  </p:tgtEl>
                </p:cond>
              </p:nextCondLst>
            </p:seq>
            <p:seq concurrent="1" nextAc="seek">
              <p:cTn id="53" restart="whenNotActive" fill="hold" evtFilter="cancelBubble" nodeType="interactiveSeq">
                <p:stCondLst>
                  <p:cond evt="onClick" delay="0">
                    <p:tgtEl>
                      <p:spTgt spid="3388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33891"/>
                                        </p:tgtEl>
                                        <p:attrNameLst>
                                          <p:attrName>style.visibility</p:attrName>
                                        </p:attrNameLst>
                                      </p:cBhvr>
                                      <p:to>
                                        <p:strVal val="visible"/>
                                      </p:to>
                                    </p:set>
                                    <p:animEffect transition="in" filter="blinds(horizontal)">
                                      <p:cBhvr>
                                        <p:cTn id="58" dur="500"/>
                                        <p:tgtEl>
                                          <p:spTgt spid="33891"/>
                                        </p:tgtEl>
                                      </p:cBhvr>
                                    </p:animEffect>
                                  </p:childTnLst>
                                </p:cTn>
                              </p:par>
                              <p:par>
                                <p:cTn id="59" presetID="3" presetClass="entr" presetSubtype="10" fill="hold" nodeType="withEffect">
                                  <p:stCondLst>
                                    <p:cond delay="0"/>
                                  </p:stCondLst>
                                  <p:childTnLst>
                                    <p:set>
                                      <p:cBhvr>
                                        <p:cTn id="60" dur="1" fill="hold">
                                          <p:stCondLst>
                                            <p:cond delay="0"/>
                                          </p:stCondLst>
                                        </p:cTn>
                                        <p:tgtEl>
                                          <p:spTgt spid="33918">
                                            <p:txEl>
                                              <p:pRg st="0" end="0"/>
                                            </p:txEl>
                                          </p:spTgt>
                                        </p:tgtEl>
                                        <p:attrNameLst>
                                          <p:attrName>style.visibility</p:attrName>
                                        </p:attrNameLst>
                                      </p:cBhvr>
                                      <p:to>
                                        <p:strVal val="visible"/>
                                      </p:to>
                                    </p:set>
                                    <p:animEffect transition="in" filter="blinds(horizontal)">
                                      <p:cBhvr>
                                        <p:cTn id="61" dur="500"/>
                                        <p:tgtEl>
                                          <p:spTgt spid="33918">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3899"/>
                                        </p:tgtEl>
                                        <p:attrNameLst>
                                          <p:attrName>style.visibility</p:attrName>
                                        </p:attrNameLst>
                                      </p:cBhvr>
                                      <p:to>
                                        <p:strVal val="visible"/>
                                      </p:to>
                                    </p:set>
                                    <p:animEffect transition="in" filter="blinds(horizontal)">
                                      <p:cBhvr>
                                        <p:cTn id="66" dur="500"/>
                                        <p:tgtEl>
                                          <p:spTgt spid="33899"/>
                                        </p:tgtEl>
                                      </p:cBhvr>
                                    </p:animEffect>
                                  </p:childTnLst>
                                </p:cTn>
                              </p:par>
                              <p:par>
                                <p:cTn id="67" presetID="4" presetClass="exit" presetSubtype="16" fill="hold" grpId="0" nodeType="withEffect">
                                  <p:stCondLst>
                                    <p:cond delay="0"/>
                                  </p:stCondLst>
                                  <p:childTnLst>
                                    <p:animEffect transition="out" filter="box(in)">
                                      <p:cBhvr>
                                        <p:cTn id="68" dur="500"/>
                                        <p:tgtEl>
                                          <p:spTgt spid="33918">
                                            <p:txEl>
                                              <p:pRg st="0" end="0"/>
                                            </p:txEl>
                                          </p:spTgt>
                                        </p:tgtEl>
                                      </p:cBhvr>
                                    </p:animEffect>
                                    <p:set>
                                      <p:cBhvr>
                                        <p:cTn id="69" dur="1" fill="hold">
                                          <p:stCondLst>
                                            <p:cond delay="499"/>
                                          </p:stCondLst>
                                        </p:cTn>
                                        <p:tgtEl>
                                          <p:spTgt spid="33918">
                                            <p:txEl>
                                              <p:pRg st="0" end="0"/>
                                            </p:txEl>
                                          </p:spTgt>
                                        </p:tgtEl>
                                        <p:attrNameLst>
                                          <p:attrName>style.visibility</p:attrName>
                                        </p:attrNameLst>
                                      </p:cBhvr>
                                      <p:to>
                                        <p:strVal val="hidden"/>
                                      </p:to>
                                    </p:set>
                                  </p:childTnLst>
                                </p:cTn>
                              </p:par>
                            </p:childTnLst>
                          </p:cTn>
                        </p:par>
                      </p:childTnLst>
                    </p:cTn>
                  </p:par>
                </p:childTnLst>
              </p:cTn>
              <p:nextCondLst>
                <p:cond evt="onClick" delay="0">
                  <p:tgtEl>
                    <p:spTgt spid="33882"/>
                  </p:tgtEl>
                </p:cond>
              </p:nextCondLst>
            </p:seq>
            <p:seq concurrent="1" nextAc="seek">
              <p:cTn id="70" restart="whenNotActive" fill="hold" evtFilter="cancelBubble" nodeType="interactiveSeq">
                <p:stCondLst>
                  <p:cond evt="onClick" delay="0">
                    <p:tgtEl>
                      <p:spTgt spid="339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33907"/>
                                        </p:tgtEl>
                                        <p:attrNameLst>
                                          <p:attrName>style.visibility</p:attrName>
                                        </p:attrNameLst>
                                      </p:cBhvr>
                                      <p:to>
                                        <p:strVal val="visible"/>
                                      </p:to>
                                    </p:set>
                                    <p:animEffect transition="in" filter="blinds(horizontal)">
                                      <p:cBhvr>
                                        <p:cTn id="75" dur="500"/>
                                        <p:tgtEl>
                                          <p:spTgt spid="33907"/>
                                        </p:tgtEl>
                                      </p:cBhvr>
                                    </p:animEffect>
                                  </p:childTnLst>
                                </p:cTn>
                              </p:par>
                            </p:childTnLst>
                          </p:cTn>
                        </p:par>
                      </p:childTnLst>
                    </p:cTn>
                  </p:par>
                </p:childTnLst>
              </p:cTn>
              <p:nextCondLst>
                <p:cond evt="onClick" delay="0">
                  <p:tgtEl>
                    <p:spTgt spid="33915"/>
                  </p:tgtEl>
                </p:cond>
              </p:nextCondLst>
            </p:seq>
          </p:childTnLst>
        </p:cTn>
      </p:par>
    </p:tnLst>
    <p:bldLst>
      <p:bldP spid="33823" grpId="0" autoUpdateAnimBg="0"/>
      <p:bldP spid="33823" grpId="1" autoUpdateAnimBg="0"/>
      <p:bldP spid="33916" grpId="0" autoUpdateAnimBg="0"/>
      <p:bldP spid="33916" grpId="1" autoUpdateAnimBg="0"/>
      <p:bldP spid="33917" grpId="0" autoUpdateAnimBg="0"/>
      <p:bldP spid="33917" grpId="1" autoUpdateAnimBg="0"/>
      <p:bldP spid="33918" grpId="0" build="allAtOnce"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708694" y="328545"/>
            <a:ext cx="5322498"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430822" y="1022759"/>
            <a:ext cx="5554914" cy="5914372"/>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40858951"/>
              </p:ext>
            </p:extLst>
          </p:nvPr>
        </p:nvGraphicFramePr>
        <p:xfrm>
          <a:off x="590550" y="2730137"/>
          <a:ext cx="4115067" cy="1214845"/>
        </p:xfrm>
        <a:graphic>
          <a:graphicData uri="http://schemas.openxmlformats.org/drawingml/2006/table">
            <a:tbl>
              <a:tblPr/>
              <a:tblGrid>
                <a:gridCol w="4115067">
                  <a:extLst>
                    <a:ext uri="{9D8B030D-6E8A-4147-A177-3AD203B41FA5}">
                      <a16:colId xmlns:a16="http://schemas.microsoft.com/office/drawing/2014/main" xmlns="" val="20000"/>
                    </a:ext>
                  </a:extLst>
                </a:gridCol>
              </a:tblGrid>
              <a:tr h="1214845">
                <a:tc>
                  <a:txBody>
                    <a:bodyPr/>
                    <a:lstStyle/>
                    <a:p>
                      <a:pPr algn="just"/>
                      <a:r>
                        <a:rPr lang="en-US" sz="3200" kern="1200" dirty="0">
                          <a:solidFill>
                            <a:srgbClr val="0000FF"/>
                          </a:solidFill>
                          <a:effectLst/>
                          <a:latin typeface="Arial" panose="020B0604020202020204" pitchFamily="34" charset="0"/>
                          <a:ea typeface="+mn-ea"/>
                          <a:cs typeface="Arial" panose="020B0604020202020204" pitchFamily="34" charset="0"/>
                        </a:rPr>
                        <a:t>1.</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dirty="0" err="1">
                          <a:solidFill>
                            <a:srgbClr val="0000FF"/>
                          </a:solidFill>
                          <a:effectLst/>
                          <a:latin typeface="Arial" panose="020B0604020202020204" pitchFamily="34" charset="0"/>
                          <a:ea typeface="+mn-ea"/>
                          <a:cs typeface="Arial" panose="020B0604020202020204" pitchFamily="34" charset="0"/>
                        </a:rPr>
                        <a:t>Vẽ</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tranh</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với</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chủ</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đề</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quyền</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trẻ</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em</a:t>
                      </a:r>
                      <a:r>
                        <a:rPr lang="en-US" sz="3200" kern="1200" baseline="0" dirty="0">
                          <a:solidFill>
                            <a:srgbClr val="0000FF"/>
                          </a:solidFill>
                          <a:effectLst/>
                          <a:latin typeface="Arial" panose="020B0604020202020204" pitchFamily="34" charset="0"/>
                          <a:ea typeface="+mn-ea"/>
                          <a:cs typeface="Arial" panose="020B0604020202020204" pitchFamily="34" charset="0"/>
                        </a:rPr>
                        <a:t>”</a:t>
                      </a:r>
                      <a:endParaRPr lang="en-US" sz="3200"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7819856"/>
              </p:ext>
            </p:extLst>
          </p:nvPr>
        </p:nvGraphicFramePr>
        <p:xfrm>
          <a:off x="5124091" y="1828800"/>
          <a:ext cx="5589917" cy="3976777"/>
        </p:xfrm>
        <a:graphic>
          <a:graphicData uri="http://schemas.openxmlformats.org/drawingml/2006/table">
            <a:tbl>
              <a:tblPr/>
              <a:tblGrid>
                <a:gridCol w="5589917">
                  <a:extLst>
                    <a:ext uri="{9D8B030D-6E8A-4147-A177-3AD203B41FA5}">
                      <a16:colId xmlns:a16="http://schemas.microsoft.com/office/drawing/2014/main" xmlns="" val="20000"/>
                    </a:ext>
                  </a:extLst>
                </a:gridCol>
              </a:tblGrid>
              <a:tr h="3976777">
                <a:tc>
                  <a:txBody>
                    <a:bodyPr/>
                    <a:lstStyle/>
                    <a:p>
                      <a:r>
                        <a:rPr lang="en-US" sz="2400" b="1" kern="1200" dirty="0">
                          <a:solidFill>
                            <a:schemeClr val="tx1"/>
                          </a:solidFill>
                          <a:effectLst/>
                          <a:latin typeface="Arial" panose="020B0604020202020204" pitchFamily="34" charset="0"/>
                          <a:ea typeface="+mn-ea"/>
                          <a:cs typeface="Arial" panose="020B0604020202020204" pitchFamily="34" charset="0"/>
                        </a:rPr>
                        <a:t> </a:t>
                      </a:r>
                    </a:p>
                    <a:p>
                      <a:r>
                        <a:rPr lang="en-US" sz="2400" b="1" kern="1200" dirty="0">
                          <a:solidFill>
                            <a:schemeClr val="tx1"/>
                          </a:solidFill>
                          <a:effectLst/>
                          <a:latin typeface="Arial" panose="020B0604020202020204" pitchFamily="34" charset="0"/>
                          <a:ea typeface="+mn-ea"/>
                          <a:cs typeface="Arial" panose="020B0604020202020204" pitchFamily="34" charset="0"/>
                        </a:rPr>
                        <a:t> 2</a:t>
                      </a:r>
                      <a:r>
                        <a:rPr lang="en-US" sz="2800" kern="1200" dirty="0">
                          <a:solidFill>
                            <a:schemeClr val="tx1"/>
                          </a:solidFill>
                          <a:effectLst/>
                          <a:latin typeface="Arial" panose="020B0604020202020204" pitchFamily="34" charset="0"/>
                          <a:ea typeface="+mn-ea"/>
                          <a:cs typeface="Arial" panose="020B0604020202020204" pitchFamily="34" charset="0"/>
                        </a:rPr>
                        <a:t>.</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Xây</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dựng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kế</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hoạch</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thực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hiện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quyền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trẻ</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em</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của</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bản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thân</a:t>
                      </a:r>
                      <a:endParaRPr lang="en-US" sz="2800" kern="1200" baseline="0" dirty="0">
                        <a:solidFill>
                          <a:schemeClr val="tx1"/>
                        </a:solidFill>
                        <a:effectLst/>
                        <a:latin typeface="Arial" panose="020B0604020202020204" pitchFamily="34" charset="0"/>
                        <a:ea typeface="+mn-ea"/>
                        <a:cs typeface="Arial" panose="020B0604020202020204" pitchFamily="34" charset="0"/>
                      </a:endParaRPr>
                    </a:p>
                    <a:p>
                      <a:pPr marL="285750" indent="-285750">
                        <a:buFontTx/>
                        <a:buChar char="-"/>
                      </a:pPr>
                      <a:r>
                        <a:rPr lang="en-US" sz="2800" kern="1200" baseline="0" dirty="0" err="1">
                          <a:solidFill>
                            <a:schemeClr val="tx1"/>
                          </a:solidFill>
                          <a:effectLst/>
                          <a:latin typeface="Arial" panose="020B0604020202020204" pitchFamily="34" charset="0"/>
                          <a:ea typeface="+mn-ea"/>
                          <a:cs typeface="Arial" panose="020B0604020202020204" pitchFamily="34" charset="0"/>
                        </a:rPr>
                        <a:t>Những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công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việc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cần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làm</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trong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học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tập</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trong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quan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hệ</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với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mọi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người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xung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quanh</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nhà</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trường</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ngoài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xã</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hội</a:t>
                      </a:r>
                      <a:r>
                        <a:rPr lang="en-US" sz="2800" kern="1200" baseline="0" dirty="0">
                          <a:solidFill>
                            <a:schemeClr val="tx1"/>
                          </a:solidFill>
                          <a:effectLst/>
                          <a:latin typeface="Arial" panose="020B0604020202020204" pitchFamily="34" charset="0"/>
                          <a:ea typeface="+mn-ea"/>
                          <a:cs typeface="Arial" panose="020B0604020202020204" pitchFamily="34" charset="0"/>
                        </a:rPr>
                        <a:t>.</a:t>
                      </a:r>
                    </a:p>
                    <a:p>
                      <a:pPr marL="285750" indent="-285750">
                        <a:buFontTx/>
                        <a:buChar char="-"/>
                      </a:pPr>
                      <a:r>
                        <a:rPr lang="en-US" sz="2800" kern="1200" baseline="0" dirty="0" err="1">
                          <a:solidFill>
                            <a:schemeClr val="tx1"/>
                          </a:solidFill>
                          <a:effectLst/>
                          <a:latin typeface="Arial" panose="020B0604020202020204" pitchFamily="34" charset="0"/>
                          <a:ea typeface="+mn-ea"/>
                          <a:cs typeface="Arial" panose="020B0604020202020204" pitchFamily="34" charset="0"/>
                        </a:rPr>
                        <a:t>Biện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pháp</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thực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hiện</a:t>
                      </a:r>
                      <a:r>
                        <a:rPr lang="en-US" sz="2800" kern="1200" baseline="0" dirty="0">
                          <a:solidFill>
                            <a:schemeClr val="tx1"/>
                          </a:solidFill>
                          <a:effectLst/>
                          <a:latin typeface="Arial" panose="020B0604020202020204" pitchFamily="34" charset="0"/>
                          <a:ea typeface="+mn-ea"/>
                          <a:cs typeface="Arial" panose="020B0604020202020204" pitchFamily="34" charset="0"/>
                        </a:rPr>
                        <a:t>.</a:t>
                      </a:r>
                      <a:endParaRPr lang="en-US" sz="28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3" name="TextBox 2"/>
          <p:cNvSpPr txBox="1"/>
          <p:nvPr/>
        </p:nvSpPr>
        <p:spPr>
          <a:xfrm>
            <a:off x="1768415" y="2251494"/>
            <a:ext cx="3985678" cy="2794959"/>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1242204" y="1296026"/>
            <a:ext cx="4278702" cy="4129989"/>
          </a:xfrm>
          <a:prstGeom prst="rect">
            <a:avLst/>
          </a:prstGeom>
        </p:spPr>
      </p:pic>
      <p:pic>
        <p:nvPicPr>
          <p:cNvPr id="6" name="Picture 5"/>
          <p:cNvPicPr>
            <a:picLocks noChangeAspect="1"/>
          </p:cNvPicPr>
          <p:nvPr/>
        </p:nvPicPr>
        <p:blipFill>
          <a:blip r:embed="rId5"/>
          <a:stretch>
            <a:fillRect/>
          </a:stretch>
        </p:blipFill>
        <p:spPr>
          <a:xfrm>
            <a:off x="6440729" y="1296026"/>
            <a:ext cx="4593031" cy="4190374"/>
          </a:xfrm>
          <a:prstGeom prst="rect">
            <a:avLst/>
          </a:prstGeom>
        </p:spPr>
      </p:pic>
    </p:spTree>
    <p:extLst>
      <p:ext uri="{BB962C8B-B14F-4D97-AF65-F5344CB8AC3E}">
        <p14:creationId xmlns:p14="http://schemas.microsoft.com/office/powerpoint/2010/main" val="139540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Shape 393">
            <a:extLst>
              <a:ext uri="{FF2B5EF4-FFF2-40B4-BE49-F238E27FC236}">
                <a16:creationId xmlns:a16="http://schemas.microsoft.com/office/drawing/2014/main" xmlns="" id="{4165B43D-81DD-4349-BB0A-B96482444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3" y="2115047"/>
            <a:ext cx="2114950" cy="26457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3">
            <a:extLst>
              <a:ext uri="{FF2B5EF4-FFF2-40B4-BE49-F238E27FC236}">
                <a16:creationId xmlns:a16="http://schemas.microsoft.com/office/drawing/2014/main" xmlns="" id="{684C0E6B-E4FA-4223-9851-74AAC947B0B2}"/>
              </a:ext>
            </a:extLst>
          </p:cNvPr>
          <p:cNvSpPr>
            <a:spLocks noChangeArrowheads="1"/>
          </p:cNvSpPr>
          <p:nvPr/>
        </p:nvSpPr>
        <p:spPr bwMode="auto">
          <a:xfrm>
            <a:off x="0" y="-46167"/>
            <a:ext cx="6241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eaLnBrk="1" fontAlgn="auto" hangingPunct="1">
              <a:spcBef>
                <a:spcPts val="0"/>
              </a:spcBef>
              <a:spcAft>
                <a:spcPts val="0"/>
              </a:spcAft>
            </a:pPr>
            <a:r>
              <a:rPr lang="vi-VN" altLang="en-US" sz="2000" b="1" bmk="">
                <a:solidFill>
                  <a:prstClr val="black"/>
                </a:solidFill>
                <a:latin typeface="Times New Roman" panose="02020603050405020304" pitchFamily="18" charset="0"/>
                <a:ea typeface="Arial" panose="020B0604020202020204" pitchFamily="34" charset="0"/>
              </a:rPr>
              <a:t>Em hãy đọc bức thư sau đây và trả lời câu hỏi:</a:t>
            </a:r>
            <a:endParaRPr lang="en-US" altLang="en-US" sz="2000" dirty="0">
              <a:solidFill>
                <a:prstClr val="black"/>
              </a:solidFill>
              <a:latin typeface="Calibri Light" panose="020F0302020204030204"/>
            </a:endParaRPr>
          </a:p>
        </p:txBody>
      </p:sp>
      <p:sp>
        <p:nvSpPr>
          <p:cNvPr id="21" name="Rectangle 24">
            <a:extLst>
              <a:ext uri="{FF2B5EF4-FFF2-40B4-BE49-F238E27FC236}">
                <a16:creationId xmlns:a16="http://schemas.microsoft.com/office/drawing/2014/main" xmlns="" id="{27CA3A6E-3F1D-4EE3-8A67-3E4FE4490941}"/>
              </a:ext>
            </a:extLst>
          </p:cNvPr>
          <p:cNvSpPr>
            <a:spLocks noChangeArrowheads="1"/>
          </p:cNvSpPr>
          <p:nvPr/>
        </p:nvSpPr>
        <p:spPr bwMode="auto">
          <a:xfrm>
            <a:off x="2369489" y="541177"/>
            <a:ext cx="968468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Kính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thưa thầy/cô Hiệu trưởng.</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là Nguyễn Nguyệt Linh, chuẩn bị năm nay là con lên lớp 6. Năm lớp 5 con là học sinh 5M2, Trường </a:t>
            </a:r>
            <a:r>
              <a:rPr kumimoji="0" lang="en-US"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Marie Curie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Hà Nội.</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biết là hằng năm khi bắt đầu khai giảng, nhà trường thường cho các lớp thả bóng bay lên trời. Sau những thông tin con tìm thấy được thì bóng bay được làm từ nilon, tức là từ nhựa và khi thả bóng bay lên thì các chú chim hoặc các động vật khác khi nuốt vào, nó có thể bị chặn đường ruột và dẫn đến chết đói. Còn khi bóng bay rơi xuống đất hoặc biển thì những chú rùa biển và các loài sinh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vật</a:t>
            </a:r>
            <a:r>
              <a:rPr lang="en-US" altLang="en-US" sz="2000" dirty="0">
                <a:latin typeface="+mj-lt"/>
              </a:rPr>
              <a:t>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biển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khác được biết là đã bị nhầm lẫn giữa bóng bay và sứa biển. Ruy băng và dây buộc bóng có thể khiến chúng mắc kẹt và dẫn tới cái chết ạ.</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Vậy nên bây giờ con nghĩ rằng trường mình có thể dừng thả bóng bay vào hôm khai giảng hoặc hạn chế số lượng bóng bay, có được không ạ? Con chỉ muốn gửi thông điệp: “Thả bóng bay lên trời: bay cao ước mơ của các học sinh - giết ước mơ của bao chú chim và rùa biển”.</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Hiện nay, thế hệ chúng con bắt đầu quan tâm đến các vấn đề liên quan đến môi trường. Con rất mong nhận được sự quan tâm và giúp đỡ của các thầy cô ạ.</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Con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xin chân thành cảm ơn</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a:t>
            </a:r>
            <a:r>
              <a:rPr kumimoji="0" lang="en-US" altLang="en-US" sz="2000" b="0"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(Theo báo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tuoitre.vn)</a:t>
            </a:r>
            <a:endParaRPr kumimoji="0" lang="vi-VN" altLang="en-US" sz="2000" b="0" i="0" u="none" strike="noStrike" cap="none" normalizeH="0" baseline="0" dirty="0">
              <a:ln>
                <a:noFill/>
              </a:ln>
              <a:solidFill>
                <a:schemeClr val="tx1"/>
              </a:solidFill>
              <a:effectLst/>
              <a:latin typeface="+mj-lt"/>
            </a:endParaRPr>
          </a:p>
        </p:txBody>
      </p:sp>
      <p:sp>
        <p:nvSpPr>
          <p:cNvPr id="27" name="TextBox 26">
            <a:extLst>
              <a:ext uri="{FF2B5EF4-FFF2-40B4-BE49-F238E27FC236}">
                <a16:creationId xmlns:a16="http://schemas.microsoft.com/office/drawing/2014/main" xmlns="" id="{54ECD11A-F939-46E4-97EB-6B7673CE4DD7}"/>
              </a:ext>
            </a:extLst>
          </p:cNvPr>
          <p:cNvSpPr txBox="1"/>
          <p:nvPr/>
        </p:nvSpPr>
        <p:spPr>
          <a:xfrm>
            <a:off x="1388828" y="5661533"/>
            <a:ext cx="8945218" cy="1007648"/>
          </a:xfrm>
          <a:prstGeom prst="rect">
            <a:avLst/>
          </a:prstGeom>
          <a:noFill/>
        </p:spPr>
        <p:txBody>
          <a:bodyPr wrap="square" rtlCol="0">
            <a:spAutoFit/>
          </a:bodyPr>
          <a:lstStyle/>
          <a:p>
            <a:pPr lvl="0">
              <a:lnSpc>
                <a:spcPct val="127000"/>
              </a:lnSpc>
              <a:spcAft>
                <a:spcPts val="600"/>
              </a:spcAft>
              <a:buClr>
                <a:srgbClr val="FD5C15"/>
              </a:buClr>
              <a:buSzPts val="1000"/>
              <a:tabLst>
                <a:tab pos="670560" algn="l"/>
              </a:tabLst>
            </a:pPr>
            <a:r>
              <a:rPr lang="en-US" sz="2400" b="1"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2400" b="1"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Bạn Nguyệt Linh có quyền viết bức thư trên không? Vì sao?</a:t>
            </a:r>
            <a:endParaRPr lang="en-US" sz="2400"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24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2. </a:t>
            </a:r>
            <a:r>
              <a:rPr lang="vi-VN" sz="24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Hãy nêu các quyền cơ bản của trẻ em mà em biết.</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36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87413" y="679450"/>
            <a:ext cx="1047273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200" b="1" dirty="0" err="1">
                <a:solidFill>
                  <a:srgbClr val="FF0000"/>
                </a:solidFill>
              </a:rPr>
              <a:t>Dự</a:t>
            </a:r>
            <a:r>
              <a:rPr lang="en-US" altLang="en-US" sz="3200" b="1" dirty="0">
                <a:solidFill>
                  <a:srgbClr val="FF0000"/>
                </a:solidFill>
              </a:rPr>
              <a:t> </a:t>
            </a:r>
            <a:r>
              <a:rPr lang="en-US" altLang="en-US" sz="3200" b="1" dirty="0" err="1">
                <a:solidFill>
                  <a:srgbClr val="FF0000"/>
                </a:solidFill>
              </a:rPr>
              <a:t>án</a:t>
            </a:r>
            <a:endParaRPr lang="en-US" altLang="en-US" sz="3200" b="1" dirty="0">
              <a:solidFill>
                <a:srgbClr val="FF0000"/>
              </a:solidFill>
            </a:endParaRPr>
          </a:p>
          <a:p>
            <a:r>
              <a:rPr lang="en-US" altLang="en-US" sz="2400" dirty="0"/>
              <a:t>2. </a:t>
            </a:r>
            <a:r>
              <a:rPr lang="en-US" altLang="en-US" sz="2400" dirty="0" err="1">
                <a:cs typeface="Times New Roman" panose="02020603050405020304" pitchFamily="18" charset="0"/>
              </a:rPr>
              <a:t>Hãy</a:t>
            </a:r>
            <a:r>
              <a:rPr lang="en-US" altLang="en-US" sz="2400" dirty="0">
                <a:cs typeface="Times New Roman" panose="02020603050405020304" pitchFamily="18" charset="0"/>
              </a:rPr>
              <a:t> </a:t>
            </a:r>
            <a:r>
              <a:rPr lang="en-US" altLang="en-US" sz="2400" dirty="0" err="1">
                <a:cs typeface="Times New Roman" panose="02020603050405020304" pitchFamily="18" charset="0"/>
              </a:rPr>
              <a:t>xây</a:t>
            </a:r>
            <a:r>
              <a:rPr lang="en-US" altLang="en-US" sz="2400" dirty="0">
                <a:cs typeface="Times New Roman" panose="02020603050405020304" pitchFamily="18" charset="0"/>
              </a:rPr>
              <a:t> </a:t>
            </a:r>
            <a:r>
              <a:rPr lang="en-US" altLang="en-US" sz="2400" dirty="0" err="1">
                <a:cs typeface="Times New Roman" panose="02020603050405020304" pitchFamily="18" charset="0"/>
              </a:rPr>
              <a:t>dựng</a:t>
            </a:r>
            <a:r>
              <a:rPr lang="en-US" altLang="en-US" sz="2400" dirty="0">
                <a:cs typeface="Times New Roman" panose="02020603050405020304" pitchFamily="18" charset="0"/>
              </a:rPr>
              <a:t> </a:t>
            </a:r>
            <a:r>
              <a:rPr lang="en-US" altLang="en-US" sz="2400" dirty="0" err="1">
                <a:cs typeface="Times New Roman" panose="02020603050405020304" pitchFamily="18" charset="0"/>
              </a:rPr>
              <a:t>kế</a:t>
            </a:r>
            <a:r>
              <a:rPr lang="en-US" altLang="en-US" sz="2400" dirty="0">
                <a:cs typeface="Times New Roman" panose="02020603050405020304" pitchFamily="18" charset="0"/>
              </a:rPr>
              <a:t> </a:t>
            </a:r>
            <a:r>
              <a:rPr lang="en-US" altLang="en-US" sz="2400" dirty="0" err="1">
                <a:cs typeface="Times New Roman" panose="02020603050405020304" pitchFamily="18" charset="0"/>
              </a:rPr>
              <a:t>hoạch</a:t>
            </a:r>
            <a:r>
              <a:rPr lang="en-US" altLang="en-US" sz="2400" dirty="0">
                <a:cs typeface="Times New Roman" panose="02020603050405020304" pitchFamily="18" charset="0"/>
              </a:rPr>
              <a:t> </a:t>
            </a:r>
            <a:r>
              <a:rPr lang="en-US" altLang="en-US" sz="2400" dirty="0" err="1">
                <a:cs typeface="Times New Roman" panose="02020603050405020304" pitchFamily="18" charset="0"/>
              </a:rPr>
              <a:t>thực</a:t>
            </a:r>
            <a:r>
              <a:rPr lang="en-US" altLang="en-US" sz="2400" dirty="0">
                <a:cs typeface="Times New Roman" panose="02020603050405020304" pitchFamily="18" charset="0"/>
              </a:rPr>
              <a:t> </a:t>
            </a:r>
            <a:r>
              <a:rPr lang="en-US" altLang="en-US" sz="2400" dirty="0" err="1">
                <a:cs typeface="Times New Roman" panose="02020603050405020304" pitchFamily="18" charset="0"/>
              </a:rPr>
              <a:t>hiện</a:t>
            </a:r>
            <a:r>
              <a:rPr lang="en-US" altLang="en-US" sz="2400" dirty="0">
                <a:cs typeface="Times New Roman" panose="02020603050405020304" pitchFamily="18" charset="0"/>
              </a:rPr>
              <a:t> </a:t>
            </a:r>
            <a:r>
              <a:rPr lang="en-US" altLang="en-US" sz="2400" dirty="0" err="1">
                <a:cs typeface="Times New Roman" panose="02020603050405020304" pitchFamily="18" charset="0"/>
              </a:rPr>
              <a:t>quyền</a:t>
            </a:r>
            <a:r>
              <a:rPr lang="en-US" altLang="en-US" sz="2400" dirty="0">
                <a:cs typeface="Times New Roman" panose="02020603050405020304" pitchFamily="18" charset="0"/>
              </a:rPr>
              <a:t> </a:t>
            </a:r>
            <a:r>
              <a:rPr lang="en-US" altLang="en-US" sz="2400" dirty="0" err="1">
                <a:cs typeface="Times New Roman" panose="02020603050405020304" pitchFamily="18" charset="0"/>
              </a:rPr>
              <a:t>trẻ</a:t>
            </a:r>
            <a:r>
              <a:rPr lang="en-US" altLang="en-US" sz="2400" dirty="0">
                <a:cs typeface="Times New Roman" panose="02020603050405020304" pitchFamily="18" charset="0"/>
              </a:rPr>
              <a:t> </a:t>
            </a:r>
            <a:r>
              <a:rPr lang="en-US" altLang="en-US" sz="2400" dirty="0" err="1">
                <a:cs typeface="Times New Roman" panose="02020603050405020304" pitchFamily="18" charset="0"/>
              </a:rPr>
              <a:t>em</a:t>
            </a:r>
            <a:r>
              <a:rPr lang="en-US" altLang="en-US" sz="2400" dirty="0">
                <a:cs typeface="Times New Roman" panose="02020603050405020304" pitchFamily="18" charset="0"/>
              </a:rPr>
              <a:t> </a:t>
            </a:r>
            <a:r>
              <a:rPr lang="en-US" altLang="en-US" sz="2400" dirty="0" err="1">
                <a:cs typeface="Times New Roman" panose="02020603050405020304" pitchFamily="18" charset="0"/>
              </a:rPr>
              <a:t>theo</a:t>
            </a:r>
            <a:r>
              <a:rPr lang="en-US" altLang="en-US" sz="2400" dirty="0">
                <a:cs typeface="Times New Roman" panose="02020603050405020304" pitchFamily="18" charset="0"/>
              </a:rPr>
              <a:t> </a:t>
            </a:r>
            <a:r>
              <a:rPr lang="en-US" altLang="en-US" sz="2400" dirty="0" err="1">
                <a:cs typeface="Times New Roman" panose="02020603050405020304" pitchFamily="18" charset="0"/>
              </a:rPr>
              <a:t>bảng</a:t>
            </a:r>
            <a:r>
              <a:rPr lang="en-US" altLang="en-US" sz="2400" dirty="0">
                <a:cs typeface="Times New Roman" panose="02020603050405020304" pitchFamily="18" charset="0"/>
              </a:rPr>
              <a:t> </a:t>
            </a:r>
            <a:r>
              <a:rPr lang="en-US" altLang="en-US" sz="2400" dirty="0" err="1">
                <a:cs typeface="Times New Roman" panose="02020603050405020304" pitchFamily="18" charset="0"/>
              </a:rPr>
              <a:t>hương</a:t>
            </a:r>
            <a:r>
              <a:rPr lang="en-US" altLang="en-US" sz="2400" dirty="0">
                <a:cs typeface="Times New Roman" panose="02020603050405020304" pitchFamily="18" charset="0"/>
              </a:rPr>
              <a:t> </a:t>
            </a:r>
            <a:r>
              <a:rPr lang="en-US" altLang="en-US" sz="2400" dirty="0" err="1">
                <a:cs typeface="Times New Roman" panose="02020603050405020304" pitchFamily="18" charset="0"/>
              </a:rPr>
              <a:t>dẫn</a:t>
            </a:r>
            <a:r>
              <a:rPr lang="en-US" altLang="en-US" sz="2400" dirty="0">
                <a:cs typeface="Times New Roman" panose="02020603050405020304" pitchFamily="18" charset="0"/>
              </a:rPr>
              <a:t> </a:t>
            </a:r>
            <a:r>
              <a:rPr lang="en-US" altLang="en-US" sz="2400" dirty="0" err="1">
                <a:cs typeface="Times New Roman" panose="02020603050405020304" pitchFamily="18" charset="0"/>
              </a:rPr>
              <a:t>dưới</a:t>
            </a:r>
            <a:r>
              <a:rPr lang="en-US" altLang="en-US" sz="2400" dirty="0">
                <a:cs typeface="Times New Roman" panose="02020603050405020304" pitchFamily="18" charset="0"/>
              </a:rPr>
              <a:t> </a:t>
            </a:r>
            <a:r>
              <a:rPr lang="en-US" altLang="en-US" sz="2400" dirty="0" err="1">
                <a:cs typeface="Times New Roman" panose="02020603050405020304" pitchFamily="18" charset="0"/>
              </a:rPr>
              <a:t>đây</a:t>
            </a:r>
            <a:r>
              <a:rPr lang="en-US" altLang="en-US" sz="2400" dirty="0">
                <a:cs typeface="Times New Roman" panose="02020603050405020304" pitchFamily="18" charset="0"/>
              </a:rPr>
              <a:t> </a:t>
            </a:r>
            <a:r>
              <a:rPr lang="en-US" altLang="en-US" sz="2400" dirty="0" err="1">
                <a:cs typeface="Times New Roman" panose="02020603050405020304" pitchFamily="18" charset="0"/>
              </a:rPr>
              <a:t>và</a:t>
            </a:r>
            <a:r>
              <a:rPr lang="en-US" altLang="en-US" sz="2400" dirty="0">
                <a:cs typeface="Times New Roman" panose="02020603050405020304" pitchFamily="18" charset="0"/>
              </a:rPr>
              <a:t> chia </a:t>
            </a:r>
            <a:r>
              <a:rPr lang="en-US" altLang="en-US" sz="2400" dirty="0" err="1">
                <a:cs typeface="Times New Roman" panose="02020603050405020304" pitchFamily="18" charset="0"/>
              </a:rPr>
              <a:t>sẻ</a:t>
            </a:r>
            <a:r>
              <a:rPr lang="en-US" altLang="en-US" sz="2400" dirty="0">
                <a:cs typeface="Times New Roman" panose="02020603050405020304" pitchFamily="18" charset="0"/>
              </a:rPr>
              <a:t> </a:t>
            </a:r>
            <a:r>
              <a:rPr lang="en-US" altLang="en-US" sz="2400" dirty="0" err="1">
                <a:cs typeface="Times New Roman" panose="02020603050405020304" pitchFamily="18" charset="0"/>
              </a:rPr>
              <a:t>cùng</a:t>
            </a:r>
            <a:r>
              <a:rPr lang="en-US" altLang="en-US" sz="2400" dirty="0">
                <a:cs typeface="Times New Roman" panose="02020603050405020304" pitchFamily="18" charset="0"/>
              </a:rPr>
              <a:t> </a:t>
            </a:r>
            <a:r>
              <a:rPr lang="en-US" altLang="en-US" sz="2400" dirty="0" err="1">
                <a:cs typeface="Times New Roman" panose="02020603050405020304" pitchFamily="18" charset="0"/>
              </a:rPr>
              <a:t>các</a:t>
            </a:r>
            <a:r>
              <a:rPr lang="en-US" altLang="en-US" sz="2400" dirty="0">
                <a:cs typeface="Times New Roman" panose="02020603050405020304" pitchFamily="18" charset="0"/>
              </a:rPr>
              <a:t> </a:t>
            </a:r>
            <a:r>
              <a:rPr lang="en-US" altLang="en-US" sz="2400" dirty="0" err="1">
                <a:cs typeface="Times New Roman" panose="02020603050405020304" pitchFamily="18" charset="0"/>
              </a:rPr>
              <a:t>bạn</a:t>
            </a:r>
            <a:r>
              <a:rPr lang="en-US" altLang="en-US" sz="2400" dirty="0">
                <a:cs typeface="Times New Roman" panose="02020603050405020304" pitchFamily="18" charset="0"/>
              </a:rPr>
              <a:t> </a:t>
            </a:r>
            <a:r>
              <a:rPr lang="en-US" altLang="en-US" sz="2400" dirty="0" err="1">
                <a:cs typeface="Times New Roman" panose="02020603050405020304" pitchFamily="18" charset="0"/>
              </a:rPr>
              <a:t>trong</a:t>
            </a:r>
            <a:r>
              <a:rPr lang="en-US" altLang="en-US" sz="2400" dirty="0">
                <a:cs typeface="Times New Roman" panose="02020603050405020304" pitchFamily="18" charset="0"/>
              </a:rPr>
              <a:t> </a:t>
            </a:r>
            <a:r>
              <a:rPr lang="en-US" altLang="en-US" sz="2400" dirty="0" err="1">
                <a:cs typeface="Times New Roman" panose="02020603050405020304" pitchFamily="18" charset="0"/>
              </a:rPr>
              <a:t>nhóm</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33460340"/>
              </p:ext>
            </p:extLst>
          </p:nvPr>
        </p:nvGraphicFramePr>
        <p:xfrm>
          <a:off x="1656271" y="2285998"/>
          <a:ext cx="9178506" cy="3312544"/>
        </p:xfrm>
        <a:graphic>
          <a:graphicData uri="http://schemas.openxmlformats.org/drawingml/2006/table">
            <a:tbl>
              <a:tblPr firstRow="1" bandRow="1">
                <a:tableStyleId>{5C22544A-7EE6-4342-B048-85BDC9FD1C3A}</a:tableStyleId>
              </a:tblPr>
              <a:tblGrid>
                <a:gridCol w="888521">
                  <a:extLst>
                    <a:ext uri="{9D8B030D-6E8A-4147-A177-3AD203B41FA5}">
                      <a16:colId xmlns:a16="http://schemas.microsoft.com/office/drawing/2014/main" xmlns="" val="20000"/>
                    </a:ext>
                  </a:extLst>
                </a:gridCol>
                <a:gridCol w="3068624">
                  <a:extLst>
                    <a:ext uri="{9D8B030D-6E8A-4147-A177-3AD203B41FA5}">
                      <a16:colId xmlns:a16="http://schemas.microsoft.com/office/drawing/2014/main" xmlns="" val="20001"/>
                    </a:ext>
                  </a:extLst>
                </a:gridCol>
                <a:gridCol w="5221361">
                  <a:extLst>
                    <a:ext uri="{9D8B030D-6E8A-4147-A177-3AD203B41FA5}">
                      <a16:colId xmlns:a16="http://schemas.microsoft.com/office/drawing/2014/main" xmlns="" val="20002"/>
                    </a:ext>
                  </a:extLst>
                </a:gridCol>
              </a:tblGrid>
              <a:tr h="575081">
                <a:tc>
                  <a:txBody>
                    <a:bodyPr/>
                    <a:lstStyle/>
                    <a:p>
                      <a:pPr algn="ctr"/>
                      <a:r>
                        <a:rPr lang="en-US" dirty="0"/>
                        <a:t>STT</a:t>
                      </a:r>
                    </a:p>
                  </a:txBody>
                  <a:tcPr/>
                </a:tc>
                <a:tc>
                  <a:txBody>
                    <a:bodyPr/>
                    <a:lstStyle/>
                    <a:p>
                      <a:pPr algn="ctr"/>
                      <a:r>
                        <a:rPr lang="en-US" dirty="0"/>
                        <a:t>THỜI</a:t>
                      </a:r>
                      <a:r>
                        <a:rPr lang="en-US" baseline="0" dirty="0"/>
                        <a:t> ĐIỂM</a:t>
                      </a:r>
                      <a:endParaRPr lang="en-US" dirty="0"/>
                    </a:p>
                  </a:txBody>
                  <a:tcPr/>
                </a:tc>
                <a:tc>
                  <a:txBody>
                    <a:bodyPr/>
                    <a:lstStyle/>
                    <a:p>
                      <a:pPr algn="ctr"/>
                      <a:r>
                        <a:rPr lang="en-US" dirty="0"/>
                        <a:t>NHỮNG</a:t>
                      </a:r>
                      <a:r>
                        <a:rPr lang="en-US" baseline="0" dirty="0"/>
                        <a:t> VIỆC CẦN LÀM THỂ HIỆN QUYỀN TRẺ EM</a:t>
                      </a:r>
                      <a:endParaRPr lang="en-US" dirty="0"/>
                    </a:p>
                  </a:txBody>
                  <a:tcPr/>
                </a:tc>
                <a:extLst>
                  <a:ext uri="{0D108BD9-81ED-4DB2-BD59-A6C34878D82A}">
                    <a16:rowId xmlns:a16="http://schemas.microsoft.com/office/drawing/2014/main" xmlns="" val="10000"/>
                  </a:ext>
                </a:extLst>
              </a:tr>
              <a:tr h="575081">
                <a:tc>
                  <a:txBody>
                    <a:bodyPr/>
                    <a:lstStyle/>
                    <a:p>
                      <a:pPr algn="ctr"/>
                      <a:r>
                        <a:rPr lang="en-US" dirty="0"/>
                        <a:t>1</a:t>
                      </a:r>
                    </a:p>
                  </a:txBody>
                  <a:tcPr/>
                </a:tc>
                <a:tc>
                  <a:txBody>
                    <a:bodyPr/>
                    <a:lstStyle/>
                    <a:p>
                      <a:pPr algn="l"/>
                      <a:r>
                        <a:rPr lang="en-US" dirty="0" err="1"/>
                        <a:t>Trong</a:t>
                      </a:r>
                      <a:r>
                        <a:rPr lang="en-US" baseline="0" dirty="0"/>
                        <a:t> </a:t>
                      </a:r>
                      <a:r>
                        <a:rPr lang="en-US" baseline="0" dirty="0" err="1"/>
                        <a:t>học</a:t>
                      </a:r>
                      <a:r>
                        <a:rPr lang="en-US" baseline="0" dirty="0"/>
                        <a:t> </a:t>
                      </a:r>
                      <a:r>
                        <a:rPr lang="en-US" baseline="0" dirty="0" err="1"/>
                        <a:t>tập</a:t>
                      </a:r>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720794">
                <a:tc>
                  <a:txBody>
                    <a:bodyPr/>
                    <a:lstStyle/>
                    <a:p>
                      <a:pPr algn="ctr"/>
                      <a:r>
                        <a:rPr lang="en-US" dirty="0"/>
                        <a:t>2</a:t>
                      </a:r>
                    </a:p>
                  </a:txBody>
                  <a:tcPr/>
                </a:tc>
                <a:tc>
                  <a:txBody>
                    <a:bodyPr/>
                    <a:lstStyle/>
                    <a:p>
                      <a:pPr algn="l"/>
                      <a:r>
                        <a:rPr lang="en-US" dirty="0" err="1"/>
                        <a:t>Trong</a:t>
                      </a:r>
                      <a:r>
                        <a:rPr lang="en-US" baseline="0" dirty="0"/>
                        <a:t> </a:t>
                      </a:r>
                      <a:r>
                        <a:rPr lang="en-US" baseline="0" dirty="0" err="1"/>
                        <a:t>quan</a:t>
                      </a:r>
                      <a:r>
                        <a:rPr lang="en-US" baseline="0" dirty="0"/>
                        <a:t> </a:t>
                      </a:r>
                      <a:r>
                        <a:rPr lang="en-US" baseline="0"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nhà</a:t>
                      </a:r>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720794">
                <a:tc>
                  <a:txBody>
                    <a:bodyPr/>
                    <a:lstStyle/>
                    <a:p>
                      <a:pPr algn="ctr"/>
                      <a:r>
                        <a:rPr lang="en-US" dirty="0"/>
                        <a:t>3</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trường</a:t>
                      </a:r>
                      <a:endParaRPr lang="en-US" dirty="0"/>
                    </a:p>
                  </a:txBody>
                  <a:tcPr/>
                </a:tc>
                <a:tc>
                  <a:txBody>
                    <a:bodyPr/>
                    <a:lstStyle/>
                    <a:p>
                      <a:endParaRPr lang="en-US"/>
                    </a:p>
                  </a:txBody>
                  <a:tcPr/>
                </a:tc>
                <a:extLst>
                  <a:ext uri="{0D108BD9-81ED-4DB2-BD59-A6C34878D82A}">
                    <a16:rowId xmlns:a16="http://schemas.microsoft.com/office/drawing/2014/main" xmlns="" val="10003"/>
                  </a:ext>
                </a:extLst>
              </a:tr>
              <a:tr h="720794">
                <a:tc>
                  <a:txBody>
                    <a:bodyPr/>
                    <a:lstStyle/>
                    <a:p>
                      <a:pPr algn="ctr"/>
                      <a:r>
                        <a:rPr lang="en-US" dirty="0"/>
                        <a:t>4</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ở </a:t>
                      </a:r>
                      <a:r>
                        <a:rPr lang="en-US" baseline="0" dirty="0" err="1"/>
                        <a:t>ngoài</a:t>
                      </a:r>
                      <a:r>
                        <a:rPr lang="en-US" baseline="0" dirty="0"/>
                        <a:t> </a:t>
                      </a:r>
                      <a:r>
                        <a:rPr lang="en-US" baseline="0" dirty="0" err="1"/>
                        <a:t>xã</a:t>
                      </a:r>
                      <a:r>
                        <a:rPr lang="en-US" baseline="0" dirty="0"/>
                        <a:t> </a:t>
                      </a:r>
                      <a:r>
                        <a:rPr lang="en-US" baseline="0" dirty="0" err="1"/>
                        <a:t>hội</a:t>
                      </a:r>
                      <a:endParaRPr lang="en-US" dirty="0"/>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7903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401220" y="3162782"/>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vi-VN" altLang="en-US" sz="5400" b="1" dirty="0">
                <a:solidFill>
                  <a:srgbClr val="FF0000"/>
                </a:solidFill>
                <a:latin typeface="#9Slide05 Fourth" panose="00000500000000000000" pitchFamily="2" charset="0"/>
                <a:ea typeface="Helvetica Neue"/>
                <a:cs typeface="Helvetica Neue"/>
              </a:rPr>
              <a:t>QUYỀN TRẺ EM</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2"/>
          <a:stretch>
            <a:fillRect/>
          </a:stretch>
        </p:blipFill>
        <p:spPr>
          <a:xfrm>
            <a:off x="401220" y="118615"/>
            <a:ext cx="3269411" cy="2819401"/>
          </a:xfrm>
          <a:prstGeom prst="rect">
            <a:avLst/>
          </a:prstGeom>
        </p:spPr>
      </p:pic>
      <p:pic>
        <p:nvPicPr>
          <p:cNvPr id="3" name="Picture 2"/>
          <p:cNvPicPr>
            <a:picLocks noChangeAspect="1"/>
          </p:cNvPicPr>
          <p:nvPr/>
        </p:nvPicPr>
        <p:blipFill>
          <a:blip r:embed="rId3"/>
          <a:stretch>
            <a:fillRect/>
          </a:stretch>
        </p:blipFill>
        <p:spPr>
          <a:xfrm>
            <a:off x="4093043" y="152401"/>
            <a:ext cx="3722490" cy="2819400"/>
          </a:xfrm>
          <a:prstGeom prst="rect">
            <a:avLst/>
          </a:prstGeom>
        </p:spPr>
      </p:pic>
      <p:pic>
        <p:nvPicPr>
          <p:cNvPr id="4" name="Picture 3"/>
          <p:cNvPicPr>
            <a:picLocks noChangeAspect="1"/>
          </p:cNvPicPr>
          <p:nvPr/>
        </p:nvPicPr>
        <p:blipFill>
          <a:blip r:embed="rId4"/>
          <a:stretch>
            <a:fillRect/>
          </a:stretch>
        </p:blipFill>
        <p:spPr>
          <a:xfrm>
            <a:off x="8105687" y="236500"/>
            <a:ext cx="3681577" cy="2819401"/>
          </a:xfrm>
          <a:prstGeom prst="rect">
            <a:avLst/>
          </a:prstGeom>
        </p:spPr>
      </p:pic>
      <p:pic>
        <p:nvPicPr>
          <p:cNvPr id="5" name="Picture 4"/>
          <p:cNvPicPr>
            <a:picLocks noChangeAspect="1"/>
          </p:cNvPicPr>
          <p:nvPr/>
        </p:nvPicPr>
        <p:blipFill>
          <a:blip r:embed="rId5"/>
          <a:stretch>
            <a:fillRect/>
          </a:stretch>
        </p:blipFill>
        <p:spPr>
          <a:xfrm>
            <a:off x="401220" y="3939148"/>
            <a:ext cx="3269411" cy="2867407"/>
          </a:xfrm>
          <a:prstGeom prst="rect">
            <a:avLst/>
          </a:prstGeom>
        </p:spPr>
      </p:pic>
      <p:pic>
        <p:nvPicPr>
          <p:cNvPr id="6" name="Picture 5"/>
          <p:cNvPicPr>
            <a:picLocks noChangeAspect="1"/>
          </p:cNvPicPr>
          <p:nvPr/>
        </p:nvPicPr>
        <p:blipFill>
          <a:blip r:embed="rId6"/>
          <a:stretch>
            <a:fillRect/>
          </a:stretch>
        </p:blipFill>
        <p:spPr>
          <a:xfrm>
            <a:off x="4093042" y="4086112"/>
            <a:ext cx="3722490" cy="2573480"/>
          </a:xfrm>
          <a:prstGeom prst="rect">
            <a:avLst/>
          </a:prstGeom>
        </p:spPr>
      </p:pic>
      <p:pic>
        <p:nvPicPr>
          <p:cNvPr id="7" name="Picture 6"/>
          <p:cNvPicPr>
            <a:picLocks noChangeAspect="1"/>
          </p:cNvPicPr>
          <p:nvPr/>
        </p:nvPicPr>
        <p:blipFill>
          <a:blip r:embed="rId7"/>
          <a:stretch>
            <a:fillRect/>
          </a:stretch>
        </p:blipFill>
        <p:spPr>
          <a:xfrm>
            <a:off x="8124083" y="4081549"/>
            <a:ext cx="3644787" cy="2745382"/>
          </a:xfrm>
          <a:prstGeom prst="rect">
            <a:avLst/>
          </a:prstGeom>
        </p:spPr>
      </p:pic>
    </p:spTree>
    <p:extLst>
      <p:ext uri="{BB962C8B-B14F-4D97-AF65-F5344CB8AC3E}">
        <p14:creationId xmlns:p14="http://schemas.microsoft.com/office/powerpoint/2010/main" val="15463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KHÁM PHÁ</a:t>
              </a:r>
            </a:p>
          </p:txBody>
        </p:sp>
      </p:grpSp>
    </p:spTree>
    <p:extLst>
      <p:ext uri="{BB962C8B-B14F-4D97-AF65-F5344CB8AC3E}">
        <p14:creationId xmlns:p14="http://schemas.microsoft.com/office/powerpoint/2010/main" val="34353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0487"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808892" y="3909202"/>
            <a:ext cx="10242281" cy="472630"/>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endParaRPr lang="en-US" sz="2400" dirty="0">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B4480A0-2269-40DA-B4D4-4F73227DE1A4}"/>
              </a:ext>
            </a:extLst>
          </p:cNvPr>
          <p:cNvSpPr txBox="1"/>
          <p:nvPr/>
        </p:nvSpPr>
        <p:spPr>
          <a:xfrm>
            <a:off x="1590260" y="894159"/>
            <a:ext cx="9661116" cy="954107"/>
          </a:xfrm>
          <a:prstGeom prst="rect">
            <a:avLst/>
          </a:prstGeom>
          <a:noFill/>
        </p:spPr>
        <p:txBody>
          <a:bodyPr wrap="square" rtlCol="0">
            <a:spAutoFit/>
          </a:bodyPr>
          <a:lstStyle/>
          <a:p>
            <a:r>
              <a:rPr lang="vi-VN" sz="2800" b="1" dirty="0">
                <a:solidFill>
                  <a:srgbClr val="FF0000"/>
                </a:solidFill>
                <a:effectLst/>
                <a:latin typeface="+mj-lt"/>
                <a:ea typeface="Arial" panose="020B0604020202020204" pitchFamily="34" charset="0"/>
              </a:rPr>
              <a:t>Em hãy quan sát và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đặt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tên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FF0000"/>
                </a:solidFill>
                <a:effectLst/>
                <a:latin typeface="+mj-lt"/>
                <a:ea typeface="Arial" panose="020B0604020202020204" pitchFamily="34" charset="0"/>
              </a:rPr>
              <a:t>hình ảnh dưới đây</a:t>
            </a:r>
            <a:r>
              <a:rPr lang="en-US" sz="2800" b="1" dirty="0">
                <a:solidFill>
                  <a:srgbClr val="FF0000"/>
                </a:solidFill>
                <a:effectLst/>
                <a:latin typeface="+mj-lt"/>
                <a:ea typeface="Arial" panose="020B0604020202020204" pitchFamily="34" charset="0"/>
              </a:rPr>
              <a:t>?</a:t>
            </a:r>
          </a:p>
          <a:p>
            <a:endParaRPr lang="en-US" sz="2800" dirty="0">
              <a:solidFill>
                <a:srgbClr val="FF0000"/>
              </a:solidFill>
              <a:latin typeface="+mj-lt"/>
            </a:endParaRPr>
          </a:p>
        </p:txBody>
      </p:sp>
      <p:pic>
        <p:nvPicPr>
          <p:cNvPr id="11" name="Picutre 395">
            <a:extLst>
              <a:ext uri="{FF2B5EF4-FFF2-40B4-BE49-F238E27FC236}">
                <a16:creationId xmlns:a16="http://schemas.microsoft.com/office/drawing/2014/main" xmlns="" id="{E7AC7F90-5104-4C4D-88FD-68A44CD35F0F}"/>
              </a:ext>
            </a:extLst>
          </p:cNvPr>
          <p:cNvPicPr/>
          <p:nvPr/>
        </p:nvPicPr>
        <p:blipFill>
          <a:blip r:embed="rId3"/>
          <a:stretch/>
        </p:blipFill>
        <p:spPr>
          <a:xfrm>
            <a:off x="1782101" y="1933750"/>
            <a:ext cx="8581099" cy="2030095"/>
          </a:xfrm>
          <a:prstGeom prst="rect">
            <a:avLst/>
          </a:prstGeom>
        </p:spPr>
      </p:pic>
      <p:pic>
        <p:nvPicPr>
          <p:cNvPr id="13" name="Picutre 396">
            <a:extLst>
              <a:ext uri="{FF2B5EF4-FFF2-40B4-BE49-F238E27FC236}">
                <a16:creationId xmlns:a16="http://schemas.microsoft.com/office/drawing/2014/main" xmlns="" id="{CF5AF6EC-6676-4BB4-8431-B80D1E64A68B}"/>
              </a:ext>
            </a:extLst>
          </p:cNvPr>
          <p:cNvPicPr/>
          <p:nvPr/>
        </p:nvPicPr>
        <p:blipFill>
          <a:blip r:embed="rId4"/>
          <a:stretch/>
        </p:blipFill>
        <p:spPr>
          <a:xfrm>
            <a:off x="1782101" y="4250988"/>
            <a:ext cx="8581098" cy="2035810"/>
          </a:xfrm>
          <a:prstGeom prst="rect">
            <a:avLst/>
          </a:prstGeom>
        </p:spPr>
      </p:pic>
    </p:spTree>
    <p:extLst>
      <p:ext uri="{BB962C8B-B14F-4D97-AF65-F5344CB8AC3E}">
        <p14:creationId xmlns:p14="http://schemas.microsoft.com/office/powerpoint/2010/main" val="1693669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360安全浏览器下载\六一\Nipic_2531170_60e991fb751d3f8f\Nipic_2531170_20140501162158900000 [转换].png">
            <a:extLst>
              <a:ext uri="{FF2B5EF4-FFF2-40B4-BE49-F238E27FC236}">
                <a16:creationId xmlns:a16="http://schemas.microsoft.com/office/drawing/2014/main" xmlns="" id="{574DCC9E-632F-4547-ACE0-FE02DD671ECE}"/>
              </a:ext>
            </a:extLst>
          </p:cNvPr>
          <p:cNvPicPr>
            <a:picLocks noChangeAspect="1" noChangeArrowheads="1"/>
          </p:cNvPicPr>
          <p:nvPr/>
        </p:nvPicPr>
        <p:blipFill>
          <a:blip r:embed="rId2"/>
          <a:srcRect/>
          <a:stretch>
            <a:fillRect/>
          </a:stretch>
        </p:blipFill>
        <p:spPr bwMode="auto">
          <a:xfrm>
            <a:off x="-132966" y="222015"/>
            <a:ext cx="4854671" cy="4204212"/>
          </a:xfrm>
          <a:prstGeom prst="rect">
            <a:avLst/>
          </a:prstGeom>
          <a:noFill/>
          <a:ln w="9525">
            <a:noFill/>
            <a:miter lim="800000"/>
            <a:headEnd/>
            <a:tailEnd/>
          </a:ln>
        </p:spPr>
      </p:pic>
      <p:sp>
        <p:nvSpPr>
          <p:cNvPr id="5" name="TextBox 4">
            <a:extLst>
              <a:ext uri="{FF2B5EF4-FFF2-40B4-BE49-F238E27FC236}">
                <a16:creationId xmlns:a16="http://schemas.microsoft.com/office/drawing/2014/main" xmlns="" id="{639097F9-4A66-448C-A221-B621F68B5CE6}"/>
              </a:ext>
            </a:extLst>
          </p:cNvPr>
          <p:cNvSpPr txBox="1"/>
          <p:nvPr/>
        </p:nvSpPr>
        <p:spPr>
          <a:xfrm>
            <a:off x="1101673" y="1577009"/>
            <a:ext cx="2385391"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THẢO LUẬN NHÓM</a:t>
            </a:r>
          </a:p>
        </p:txBody>
      </p:sp>
      <p:sp>
        <p:nvSpPr>
          <p:cNvPr id="7" name="TextBox 3">
            <a:extLst>
              <a:ext uri="{FF2B5EF4-FFF2-40B4-BE49-F238E27FC236}">
                <a16:creationId xmlns:a16="http://schemas.microsoft.com/office/drawing/2014/main" xmlns="" id="{1CF50D31-C383-4601-BFB6-026CA2E373B4}"/>
              </a:ext>
            </a:extLst>
          </p:cNvPr>
          <p:cNvSpPr txBox="1">
            <a:spLocks noChangeArrowheads="1"/>
          </p:cNvSpPr>
          <p:nvPr/>
        </p:nvSpPr>
        <p:spPr bwMode="auto">
          <a:xfrm>
            <a:off x="4890052" y="527050"/>
            <a:ext cx="7063409" cy="564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rial" panose="020B0604020202020204" pitchFamily="34" charset="0"/>
                <a:cs typeface="Arial" panose="020B0604020202020204" pitchFamily="34" charset="0"/>
              </a:rPr>
              <a:t>PHIẾU HỌC </a:t>
            </a:r>
            <a:r>
              <a:rPr lang="en-US" altLang="en-US" sz="3200" b="1" dirty="0" err="1">
                <a:solidFill>
                  <a:srgbClr val="FF0000"/>
                </a:solidFill>
                <a:latin typeface="Arial" panose="020B0604020202020204" pitchFamily="34" charset="0"/>
                <a:cs typeface="Arial" panose="020B0604020202020204" pitchFamily="34" charset="0"/>
              </a:rPr>
              <a:t>TẬp</a:t>
            </a:r>
            <a:endParaRPr lang="en-US" altLang="en-US" sz="3200" b="1" dirty="0">
              <a:solidFill>
                <a:srgbClr val="FF0000"/>
              </a:solidFill>
              <a:latin typeface="Arial" panose="020B0604020202020204" pitchFamily="34" charset="0"/>
              <a:cs typeface="Arial" panose="020B0604020202020204" pitchFamily="34" charset="0"/>
            </a:endParaRPr>
          </a:p>
          <a:p>
            <a:pPr algn="ctr">
              <a:lnSpc>
                <a:spcPct val="100000"/>
              </a:lnSpc>
              <a:spcBef>
                <a:spcPct val="0"/>
              </a:spcBef>
              <a:buFontTx/>
              <a:buNone/>
            </a:pPr>
            <a:r>
              <a:rPr lang="en-US" altLang="en-US" dirty="0" err="1">
                <a:solidFill>
                  <a:srgbClr val="FF0000"/>
                </a:solidFill>
                <a:latin typeface="Arial" panose="020B0604020202020204" pitchFamily="34" charset="0"/>
                <a:cs typeface="Arial" panose="020B0604020202020204" pitchFamily="34" charset="0"/>
              </a:rPr>
              <a:t>Họ</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và</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tên</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Tổ</a:t>
            </a:r>
            <a:r>
              <a:rPr lang="en-US" altLang="en-US" dirty="0">
                <a:solidFill>
                  <a:srgbClr val="FF0000"/>
                </a:solidFill>
                <a:latin typeface="Arial" panose="020B0604020202020204" pitchFamily="34" charset="0"/>
                <a:cs typeface="Arial" panose="020B0604020202020204" pitchFamily="34" charset="0"/>
              </a:rPr>
              <a:t>:……………</a:t>
            </a:r>
          </a:p>
          <a:p>
            <a:pPr>
              <a:buNone/>
            </a:pPr>
            <a:r>
              <a:rPr lang="vi-VN" sz="2400" dirty="0">
                <a:latin typeface="Arial" panose="020B0604020202020204" pitchFamily="34" charset="0"/>
                <a:cs typeface="Arial" panose="020B0604020202020204" pitchFamily="34" charset="0"/>
              </a:rPr>
              <a:t>1. </a:t>
            </a:r>
            <a:r>
              <a:rPr lang="en-US" altLang="en-US" sz="2400" dirty="0" err="1">
                <a:solidFill>
                  <a:srgbClr val="000000"/>
                </a:solidFill>
                <a:latin typeface="Arial" panose="020B0604020202020204" pitchFamily="34" charset="0"/>
                <a:cs typeface="Arial" panose="020B0604020202020204" pitchFamily="34" charset="0"/>
              </a:rPr>
              <a:t>Đặt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tên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các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hình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ảnh</a:t>
            </a:r>
            <a:r>
              <a:rPr lang="en-US" altLang="en-US" sz="2400" dirty="0">
                <a:solidFill>
                  <a:srgbClr val="0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a:p>
            <a:pPr>
              <a:buNone/>
            </a:pPr>
            <a:r>
              <a:rPr lang="en-US" altLang="en-US" sz="2400" dirty="0">
                <a:solidFill>
                  <a:srgbClr val="000000"/>
                </a:solidFill>
                <a:latin typeface="Arial" panose="020B0604020202020204" pitchFamily="34" charset="0"/>
                <a:cs typeface="Arial" panose="020B0604020202020204" pitchFamily="34" charset="0"/>
              </a:rPr>
              <a:t>2. </a:t>
            </a:r>
            <a:r>
              <a:rPr lang="vi-VN" sz="2400" dirty="0">
                <a:latin typeface="Arial" panose="020B0604020202020204" pitchFamily="34" charset="0"/>
                <a:cs typeface="Arial" panose="020B0604020202020204" pitchFamily="34" charset="0"/>
              </a:rPr>
              <a:t>Hãy cho biết gia đình, 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a:t>
            </a:r>
            <a:r>
              <a:rPr lang="vi-VN" sz="2400" dirty="0">
                <a:latin typeface="Arial" panose="020B0604020202020204" pitchFamily="34" charset="0"/>
                <a:cs typeface="Arial" panose="020B0604020202020204" pitchFamily="34" charset="0"/>
              </a:rPr>
              <a:t>ờng, xã hội xung quanh em đã thực hiện quyền trẻ em như th</a:t>
            </a:r>
            <a:r>
              <a:rPr lang="en-US" sz="2400" dirty="0">
                <a:latin typeface="Arial" panose="020B0604020202020204" pitchFamily="34" charset="0"/>
                <a:cs typeface="Arial" panose="020B0604020202020204" pitchFamily="34" charset="0"/>
              </a:rPr>
              <a:t>ế</a:t>
            </a:r>
            <a:r>
              <a:rPr lang="vi-VN" sz="2400" dirty="0">
                <a:latin typeface="Arial" panose="020B0604020202020204" pitchFamily="34" charset="0"/>
                <a:cs typeface="Arial" panose="020B0604020202020204" pitchFamily="34" charset="0"/>
              </a:rPr>
              <a:t> nào?</a:t>
            </a:r>
            <a:endParaRPr lang="en-US" sz="2400" dirty="0">
              <a:latin typeface="Arial" panose="020B0604020202020204" pitchFamily="34" charset="0"/>
              <a:cs typeface="Arial" panose="020B0604020202020204" pitchFamily="34" charset="0"/>
            </a:endParaRPr>
          </a:p>
          <a:p>
            <a:pPr>
              <a:buNone/>
            </a:pPr>
            <a:r>
              <a:rPr lang="en-US" altLang="en-US" sz="2400" dirty="0">
                <a:solidFill>
                  <a:srgbClr val="000000"/>
                </a:solidFill>
                <a:latin typeface="Arial" panose="020B0604020202020204" pitchFamily="34" charset="0"/>
                <a:cs typeface="Arial" panose="020B0604020202020204" pitchFamily="34" charset="0"/>
              </a:rPr>
              <a:t>………………………………………………………………………………………………………………………………………………………………………….</a:t>
            </a:r>
          </a:p>
          <a:p>
            <a:pPr>
              <a:buNone/>
            </a:pPr>
            <a:endParaRPr lang="en-US" sz="2400" dirty="0">
              <a:latin typeface="Arial" panose="020B0604020202020204" pitchFamily="34" charset="0"/>
              <a:cs typeface="Arial" panose="020B0604020202020204" pitchFamily="34" charset="0"/>
            </a:endParaRPr>
          </a:p>
          <a:p>
            <a:pPr>
              <a:buNone/>
            </a:pPr>
            <a:r>
              <a:rPr lang="en-US" altLang="en-US" sz="2400" dirty="0">
                <a:solidFill>
                  <a:srgbClr val="0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7625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81487" y="527050"/>
            <a:ext cx="10679502" cy="19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lgerian" panose="04020705040A02060702" pitchFamily="82" charset="0"/>
              </a:rPr>
              <a:t>PHIẾU HỌC TẬP</a:t>
            </a:r>
          </a:p>
          <a:p>
            <a:pPr algn="ctr">
              <a:lnSpc>
                <a:spcPct val="100000"/>
              </a:lnSpc>
              <a:spcBef>
                <a:spcPct val="0"/>
              </a:spcBef>
              <a:buFontTx/>
              <a:buNone/>
            </a:pPr>
            <a:r>
              <a:rPr lang="en-US" altLang="en-US" dirty="0" err="1">
                <a:solidFill>
                  <a:srgbClr val="FF0000"/>
                </a:solidFill>
                <a:latin typeface="Amazone" pitchFamily="66" charset="0"/>
              </a:rPr>
              <a:t>Họ</a:t>
            </a:r>
            <a:r>
              <a:rPr lang="en-US" altLang="en-US" dirty="0">
                <a:solidFill>
                  <a:srgbClr val="FF0000"/>
                </a:solidFill>
                <a:latin typeface="Amazone" pitchFamily="66" charset="0"/>
              </a:rPr>
              <a:t> </a:t>
            </a:r>
            <a:r>
              <a:rPr lang="en-US" altLang="en-US" dirty="0" err="1">
                <a:solidFill>
                  <a:srgbClr val="FF0000"/>
                </a:solidFill>
                <a:latin typeface="Amazone" pitchFamily="66" charset="0"/>
              </a:rPr>
              <a:t>và</a:t>
            </a:r>
            <a:r>
              <a:rPr lang="en-US" altLang="en-US" dirty="0">
                <a:solidFill>
                  <a:srgbClr val="FF0000"/>
                </a:solidFill>
                <a:latin typeface="Amazone" pitchFamily="66" charset="0"/>
              </a:rPr>
              <a:t> </a:t>
            </a:r>
            <a:r>
              <a:rPr lang="en-US" altLang="en-US" dirty="0" err="1">
                <a:solidFill>
                  <a:srgbClr val="FF0000"/>
                </a:solidFill>
                <a:latin typeface="Amazone" pitchFamily="66" charset="0"/>
              </a:rPr>
              <a:t>tên</a:t>
            </a:r>
            <a:r>
              <a:rPr lang="en-US" altLang="en-US" dirty="0">
                <a:solidFill>
                  <a:srgbClr val="FF0000"/>
                </a:solidFill>
                <a:latin typeface="Amazone" pitchFamily="66" charset="0"/>
              </a:rPr>
              <a:t>: …………………………..</a:t>
            </a:r>
            <a:r>
              <a:rPr lang="en-US" altLang="en-US" dirty="0" err="1">
                <a:solidFill>
                  <a:srgbClr val="FF0000"/>
                </a:solidFill>
                <a:latin typeface="Amazone" pitchFamily="66" charset="0"/>
              </a:rPr>
              <a:t>Tổ</a:t>
            </a:r>
            <a:r>
              <a:rPr lang="en-US" altLang="en-US" dirty="0">
                <a:solidFill>
                  <a:srgbClr val="FF0000"/>
                </a:solidFill>
                <a:latin typeface="Amazone" pitchFamily="66" charset="0"/>
              </a:rPr>
              <a:t>:……………………………</a:t>
            </a:r>
          </a:p>
          <a:p>
            <a:pPr>
              <a:buNone/>
            </a:pPr>
            <a:endParaRPr lang="en-US" sz="3200" i="1" dirty="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2400" dirty="0">
              <a:solidFill>
                <a:srgbClr val="000000"/>
              </a:solidFill>
              <a:latin typeface="Arial" panose="020B0604020202020204" pitchFamily="34" charset="0"/>
            </a:endParaRPr>
          </a:p>
        </p:txBody>
      </p:sp>
      <p:sp>
        <p:nvSpPr>
          <p:cNvPr id="5" name="TextBox 3">
            <a:extLst>
              <a:ext uri="{FF2B5EF4-FFF2-40B4-BE49-F238E27FC236}">
                <a16:creationId xmlns:a16="http://schemas.microsoft.com/office/drawing/2014/main" xmlns="" id="{34768C15-EE34-4B80-B30F-91F7D9DB3632}"/>
              </a:ext>
            </a:extLst>
          </p:cNvPr>
          <p:cNvSpPr txBox="1">
            <a:spLocks noChangeArrowheads="1"/>
          </p:cNvSpPr>
          <p:nvPr/>
        </p:nvSpPr>
        <p:spPr bwMode="auto">
          <a:xfrm>
            <a:off x="681487" y="527050"/>
            <a:ext cx="11271975" cy="5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3200" b="1" dirty="0">
              <a:solidFill>
                <a:srgbClr val="FF0000"/>
              </a:solidFill>
              <a:latin typeface="Algerian" panose="04020705040A02060702" pitchFamily="82" charset="0"/>
            </a:endParaRPr>
          </a:p>
          <a:p>
            <a:pPr algn="ctr">
              <a:lnSpc>
                <a:spcPct val="100000"/>
              </a:lnSpc>
              <a:spcBef>
                <a:spcPct val="0"/>
              </a:spcBef>
              <a:buFontTx/>
              <a:buNone/>
            </a:pPr>
            <a:endParaRPr lang="en-US" altLang="en-US" dirty="0">
              <a:solidFill>
                <a:srgbClr val="FF0000"/>
              </a:solidFill>
              <a:latin typeface="Amazone" pitchFamily="66" charset="0"/>
            </a:endParaRPr>
          </a:p>
          <a:p>
            <a:pPr marL="457200" indent="-457200">
              <a:buAutoNum type="arabicPeriod"/>
            </a:pPr>
            <a:r>
              <a:rPr lang="en-US" altLang="en-US" sz="2400" b="1" dirty="0" err="1">
                <a:solidFill>
                  <a:srgbClr val="000000"/>
                </a:solidFill>
                <a:latin typeface="Times New Roman" panose="02020603050405020304" pitchFamily="18" charset="0"/>
                <a:cs typeface="Times New Roman" panose="02020603050405020304" pitchFamily="18" charset="0"/>
              </a:rPr>
              <a:t>Đặt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cho</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hình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ảnh</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4: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sóc</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mj-lt"/>
            </a:endParaRPr>
          </a:p>
          <a:p>
            <a:pPr>
              <a:buNone/>
            </a:pPr>
            <a:r>
              <a:rPr lang="en-US" altLang="en-US" sz="2400" b="1" dirty="0">
                <a:solidFill>
                  <a:srgbClr val="000000"/>
                </a:solidFill>
                <a:latin typeface="Times New Roman" panose="02020603050405020304" pitchFamily="18" charset="0"/>
                <a:cs typeface="Times New Roman" panose="02020603050405020304" pitchFamily="18" charset="0"/>
              </a:rPr>
              <a:t>2. </a:t>
            </a:r>
            <a:r>
              <a:rPr lang="vi-VN" sz="2400" b="1" dirty="0">
                <a:latin typeface="Times New Roman" panose="02020603050405020304" pitchFamily="18" charset="0"/>
                <a:cs typeface="Times New Roman" panose="02020603050405020304" pitchFamily="18" charset="0"/>
              </a:rPr>
              <a:t>Hãy cho biết gia đình, 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a:t>
            </a:r>
            <a:r>
              <a:rPr lang="vi-VN" sz="2400" b="1" dirty="0">
                <a:latin typeface="Times New Roman" panose="02020603050405020304" pitchFamily="18" charset="0"/>
                <a:cs typeface="Times New Roman" panose="02020603050405020304" pitchFamily="18" charset="0"/>
              </a:rPr>
              <a:t>ờng, xã hội xung quanh em đã thực hiện quyền trẻ em như th</a:t>
            </a:r>
            <a:r>
              <a:rPr lang="en-US" sz="2400" b="1" dirty="0">
                <a:latin typeface="Times New Roman" panose="02020603050405020304" pitchFamily="18" charset="0"/>
                <a:cs typeface="Times New Roman" panose="02020603050405020304" pitchFamily="18" charset="0"/>
              </a:rPr>
              <a:t>ế</a:t>
            </a:r>
            <a:r>
              <a:rPr lang="vi-VN" sz="2400" b="1" dirty="0">
                <a:latin typeface="Times New Roman" panose="02020603050405020304" pitchFamily="18" charset="0"/>
                <a:cs typeface="Times New Roman" panose="02020603050405020304" pitchFamily="18" charset="0"/>
              </a:rPr>
              <a:t> nào?</a:t>
            </a:r>
            <a:endParaRPr lang="en-US" sz="2400" b="1" dirty="0">
              <a:latin typeface="Times New Roman" panose="02020603050405020304" pitchFamily="18" charset="0"/>
              <a:cs typeface="Times New Roman" panose="02020603050405020304" pitchFamily="18" charset="0"/>
            </a:endParaRPr>
          </a:p>
          <a:p>
            <a:pPr>
              <a:buNone/>
            </a:pPr>
            <a:r>
              <a:rPr lang="en-US" sz="2400" dirty="0"/>
              <a:t>Gia </a:t>
            </a:r>
            <a:r>
              <a:rPr lang="en-US" sz="2400" dirty="0" err="1"/>
              <a:t>đình</a:t>
            </a:r>
            <a:r>
              <a:rPr lang="en-US" sz="2400" dirty="0"/>
              <a:t>, </a:t>
            </a:r>
            <a:r>
              <a:rPr lang="en-US" sz="2400" dirty="0" err="1"/>
              <a:t>nhà</a:t>
            </a:r>
            <a:r>
              <a:rPr lang="en-US" sz="2400" dirty="0"/>
              <a:t> </a:t>
            </a:r>
            <a:r>
              <a:rPr lang="en-US" sz="2400" dirty="0" err="1"/>
              <a:t>trường</a:t>
            </a:r>
            <a:r>
              <a:rPr lang="en-US" sz="2400" dirty="0"/>
              <a:t>, </a:t>
            </a:r>
            <a:r>
              <a:rPr lang="en-US" sz="2400" dirty="0" err="1"/>
              <a:t>xã</a:t>
            </a:r>
            <a:r>
              <a:rPr lang="en-US" sz="2400" dirty="0"/>
              <a:t> </a:t>
            </a:r>
            <a:r>
              <a:rPr lang="en-US" sz="2400" dirty="0" err="1"/>
              <a:t>hội</a:t>
            </a:r>
            <a:r>
              <a:rPr lang="en-US" sz="2400" dirty="0"/>
              <a:t> </a:t>
            </a:r>
            <a:r>
              <a:rPr lang="en-US" sz="2400" dirty="0" err="1"/>
              <a:t>xung</a:t>
            </a:r>
            <a:r>
              <a:rPr lang="en-US" sz="2400" dirty="0"/>
              <a:t> </a:t>
            </a:r>
            <a:r>
              <a:rPr lang="en-US" sz="2400" dirty="0" err="1"/>
              <a:t>quanh</a:t>
            </a:r>
            <a:r>
              <a:rPr lang="en-US" sz="2400" dirty="0"/>
              <a:t> </a:t>
            </a:r>
            <a:r>
              <a:rPr lang="en-US" sz="2400" dirty="0" err="1"/>
              <a:t>em</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rất</a:t>
            </a:r>
            <a:r>
              <a:rPr lang="en-US" sz="2400" dirty="0"/>
              <a:t> </a:t>
            </a:r>
            <a:r>
              <a:rPr lang="en-US" sz="2400" dirty="0" err="1"/>
              <a:t>tốt</a:t>
            </a:r>
            <a:r>
              <a:rPr lang="en-US" sz="2400" dirty="0"/>
              <a:t> </a:t>
            </a:r>
            <a:r>
              <a:rPr lang="en-US" sz="2400" dirty="0" err="1"/>
              <a:t>quyền</a:t>
            </a:r>
            <a:r>
              <a:rPr lang="en-US" sz="2400" dirty="0"/>
              <a:t> </a:t>
            </a:r>
            <a:r>
              <a:rPr lang="en-US" sz="2400" dirty="0" err="1"/>
              <a:t>của</a:t>
            </a:r>
            <a:r>
              <a:rPr lang="en-US" sz="2400" dirty="0"/>
              <a:t> </a:t>
            </a:r>
            <a:r>
              <a:rPr lang="en-US" sz="2400" dirty="0" err="1"/>
              <a:t>trẻ</a:t>
            </a:r>
            <a:r>
              <a:rPr lang="en-US" sz="2400" dirty="0"/>
              <a:t> </a:t>
            </a:r>
            <a:r>
              <a:rPr lang="en-US" sz="2400" dirty="0" err="1"/>
              <a:t>em</a:t>
            </a:r>
            <a:r>
              <a:rPr lang="en-US" sz="2400" dirty="0"/>
              <a:t>. </a:t>
            </a:r>
            <a:r>
              <a:rPr lang="en-US" sz="2400" dirty="0" err="1"/>
              <a:t>Tuy</a:t>
            </a:r>
            <a:r>
              <a:rPr lang="en-US" sz="2400" dirty="0"/>
              <a:t> </a:t>
            </a:r>
            <a:r>
              <a:rPr lang="en-US" sz="2400" dirty="0" err="1"/>
              <a:t>nhiên</a:t>
            </a:r>
            <a:r>
              <a:rPr lang="en-US" sz="2400" dirty="0"/>
              <a:t> </a:t>
            </a:r>
            <a:r>
              <a:rPr lang="en-US" sz="2400" dirty="0" err="1"/>
              <a:t>còn</a:t>
            </a:r>
            <a:r>
              <a:rPr lang="en-US" sz="2400" dirty="0"/>
              <a:t> </a:t>
            </a:r>
            <a:r>
              <a:rPr lang="en-US" sz="2400" dirty="0" err="1"/>
              <a:t>có</a:t>
            </a:r>
            <a:r>
              <a:rPr lang="en-US" sz="2400" dirty="0"/>
              <a:t> </a:t>
            </a:r>
            <a:r>
              <a:rPr lang="en-US" sz="2400" dirty="0" err="1"/>
              <a:t>một</a:t>
            </a:r>
            <a:r>
              <a:rPr lang="en-US" sz="2400" dirty="0"/>
              <a:t> </a:t>
            </a:r>
            <a:r>
              <a:rPr lang="en-US" sz="2400" dirty="0" err="1"/>
              <a:t>vài</a:t>
            </a:r>
            <a:r>
              <a:rPr lang="en-US" sz="2400" dirty="0"/>
              <a:t> </a:t>
            </a:r>
            <a:r>
              <a:rPr lang="en-US" sz="2400" dirty="0" err="1"/>
              <a:t>trường</a:t>
            </a:r>
            <a:r>
              <a:rPr lang="en-US" sz="2400" dirty="0"/>
              <a:t> </a:t>
            </a:r>
            <a:r>
              <a:rPr lang="en-US" sz="2400" dirty="0" err="1"/>
              <a:t>hợp</a:t>
            </a:r>
            <a:r>
              <a:rPr lang="en-US" sz="2400" dirty="0"/>
              <a:t>, </a:t>
            </a:r>
            <a:r>
              <a:rPr lang="en-US" sz="2400" dirty="0" err="1"/>
              <a:t>gia</a:t>
            </a:r>
            <a:r>
              <a:rPr lang="en-US" sz="2400" dirty="0"/>
              <a:t> </a:t>
            </a:r>
            <a:r>
              <a:rPr lang="en-US" sz="2400" dirty="0" err="1"/>
              <a:t>đình</a:t>
            </a:r>
            <a:r>
              <a:rPr lang="en-US" sz="2400" dirty="0"/>
              <a:t> </a:t>
            </a:r>
            <a:r>
              <a:rPr lang="en-US" sz="2400" dirty="0" err="1"/>
              <a:t>cho</a:t>
            </a:r>
            <a:r>
              <a:rPr lang="en-US" sz="2400" dirty="0"/>
              <a:t> con </a:t>
            </a:r>
            <a:r>
              <a:rPr lang="en-US" sz="2400" dirty="0" err="1"/>
              <a:t>em</a:t>
            </a:r>
            <a:r>
              <a:rPr lang="en-US" sz="2400" dirty="0"/>
              <a:t> </a:t>
            </a:r>
            <a:r>
              <a:rPr lang="en-US" sz="2400" dirty="0" err="1"/>
              <a:t>đi</a:t>
            </a:r>
            <a:r>
              <a:rPr lang="en-US" sz="2400" dirty="0"/>
              <a:t> </a:t>
            </a:r>
            <a:r>
              <a:rPr lang="en-US" sz="2400" dirty="0" err="1"/>
              <a:t>học</a:t>
            </a:r>
            <a:r>
              <a:rPr lang="en-US" sz="2400" dirty="0"/>
              <a:t> </a:t>
            </a:r>
            <a:r>
              <a:rPr lang="en-US" sz="2400" dirty="0" err="1"/>
              <a:t>trễ</a:t>
            </a:r>
            <a:r>
              <a:rPr lang="en-US" sz="2400" dirty="0"/>
              <a:t> so </a:t>
            </a:r>
            <a:r>
              <a:rPr lang="en-US" sz="2400" dirty="0" err="1"/>
              <a:t>với</a:t>
            </a:r>
            <a:r>
              <a:rPr lang="en-US" sz="2400" dirty="0"/>
              <a:t> </a:t>
            </a:r>
            <a:r>
              <a:rPr lang="en-US" sz="2400" dirty="0" err="1"/>
              <a:t>độ</a:t>
            </a:r>
            <a:r>
              <a:rPr lang="en-US" sz="2400" dirty="0"/>
              <a:t> </a:t>
            </a:r>
            <a:r>
              <a:rPr lang="en-US" sz="2400" dirty="0" err="1"/>
              <a:t>tuổi</a:t>
            </a:r>
            <a:r>
              <a:rPr lang="en-US" sz="2400" dirty="0"/>
              <a:t> </a:t>
            </a:r>
            <a:r>
              <a:rPr lang="en-US" sz="2400" dirty="0" err="1"/>
              <a:t>và</a:t>
            </a:r>
            <a:r>
              <a:rPr lang="en-US" sz="2400" dirty="0"/>
              <a:t> </a:t>
            </a:r>
            <a:r>
              <a:rPr lang="en-US" sz="2400" dirty="0" err="1"/>
              <a:t>trẻ</a:t>
            </a:r>
            <a:r>
              <a:rPr lang="en-US" sz="2400" dirty="0"/>
              <a:t> </a:t>
            </a:r>
            <a:r>
              <a:rPr lang="en-US" sz="2400" dirty="0" err="1"/>
              <a:t>em</a:t>
            </a:r>
            <a:r>
              <a:rPr lang="en-US" sz="2400" dirty="0"/>
              <a:t> </a:t>
            </a:r>
            <a:r>
              <a:rPr lang="en-US" sz="2400" dirty="0" err="1"/>
              <a:t>chưa</a:t>
            </a:r>
            <a:r>
              <a:rPr lang="en-US" sz="2400" dirty="0"/>
              <a:t> </a:t>
            </a:r>
            <a:r>
              <a:rPr lang="en-US" sz="2400" dirty="0" err="1"/>
              <a:t>được</a:t>
            </a:r>
            <a:r>
              <a:rPr lang="en-US" sz="2400" dirty="0"/>
              <a:t> </a:t>
            </a:r>
            <a:r>
              <a:rPr lang="en-US" sz="2400" dirty="0" err="1"/>
              <a:t>bày</a:t>
            </a:r>
            <a:r>
              <a:rPr lang="en-US" sz="2400" dirty="0"/>
              <a:t> </a:t>
            </a:r>
            <a:r>
              <a:rPr lang="en-US" sz="2400" dirty="0" err="1"/>
              <a:t>tỏ</a:t>
            </a:r>
            <a:r>
              <a:rPr lang="en-US" sz="2400" dirty="0"/>
              <a:t> </a:t>
            </a:r>
            <a:r>
              <a:rPr lang="en-US" sz="2400" dirty="0" err="1"/>
              <a:t>nguyện</a:t>
            </a:r>
            <a:r>
              <a:rPr lang="en-US" sz="2400" dirty="0"/>
              <a:t> </a:t>
            </a:r>
            <a:r>
              <a:rPr lang="en-US" sz="2400" dirty="0" err="1"/>
              <a:t>vọng</a:t>
            </a:r>
            <a:r>
              <a:rPr lang="en-US" sz="2400" dirty="0"/>
              <a:t> </a:t>
            </a:r>
            <a:r>
              <a:rPr lang="en-US" sz="2400" dirty="0" err="1"/>
              <a:t>của</a:t>
            </a:r>
            <a:r>
              <a:rPr lang="en-US" sz="2400" dirty="0"/>
              <a:t> </a:t>
            </a:r>
            <a:r>
              <a:rPr lang="en-US" sz="2400" dirty="0" err="1"/>
              <a:t>mình</a:t>
            </a:r>
            <a:r>
              <a:rPr lang="en-US" sz="2400" dirty="0"/>
              <a:t>.</a:t>
            </a:r>
          </a:p>
          <a:p>
            <a:pPr>
              <a:buNone/>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D3AFF353-C4E7-4371-BE60-3915A0F9CB75}"/>
              </a:ext>
            </a:extLst>
          </p:cNvPr>
          <p:cNvPicPr>
            <a:picLocks noChangeAspect="1"/>
          </p:cNvPicPr>
          <p:nvPr/>
        </p:nvPicPr>
        <p:blipFill>
          <a:blip r:embed="rId3"/>
          <a:stretch>
            <a:fillRect/>
          </a:stretch>
        </p:blipFill>
        <p:spPr>
          <a:xfrm>
            <a:off x="6355353" y="1648622"/>
            <a:ext cx="4145192" cy="1956433"/>
          </a:xfrm>
          <a:prstGeom prst="rect">
            <a:avLst/>
          </a:prstGeom>
        </p:spPr>
      </p:pic>
      <p:pic>
        <p:nvPicPr>
          <p:cNvPr id="3" name="Picture 2">
            <a:extLst>
              <a:ext uri="{FF2B5EF4-FFF2-40B4-BE49-F238E27FC236}">
                <a16:creationId xmlns:a16="http://schemas.microsoft.com/office/drawing/2014/main" xmlns="" id="{809813BD-5510-40FA-A49D-56BA07189277}"/>
              </a:ext>
            </a:extLst>
          </p:cNvPr>
          <p:cNvPicPr>
            <a:picLocks noChangeAspect="1"/>
          </p:cNvPicPr>
          <p:nvPr/>
        </p:nvPicPr>
        <p:blipFill>
          <a:blip r:embed="rId4"/>
          <a:stretch>
            <a:fillRect/>
          </a:stretch>
        </p:blipFill>
        <p:spPr>
          <a:xfrm>
            <a:off x="6261100" y="1648622"/>
            <a:ext cx="4239445" cy="2100852"/>
          </a:xfrm>
          <a:prstGeom prst="rect">
            <a:avLst/>
          </a:prstGeom>
        </p:spPr>
      </p:pic>
      <p:pic>
        <p:nvPicPr>
          <p:cNvPr id="4" name="Picture 3">
            <a:extLst>
              <a:ext uri="{FF2B5EF4-FFF2-40B4-BE49-F238E27FC236}">
                <a16:creationId xmlns:a16="http://schemas.microsoft.com/office/drawing/2014/main" xmlns="" id="{C3C2DB8D-8973-415F-BE57-52B5965214E5}"/>
              </a:ext>
            </a:extLst>
          </p:cNvPr>
          <p:cNvPicPr>
            <a:picLocks noChangeAspect="1"/>
          </p:cNvPicPr>
          <p:nvPr/>
        </p:nvPicPr>
        <p:blipFill>
          <a:blip r:embed="rId5"/>
          <a:stretch>
            <a:fillRect/>
          </a:stretch>
        </p:blipFill>
        <p:spPr>
          <a:xfrm>
            <a:off x="5668628" y="1545276"/>
            <a:ext cx="4594102" cy="2212423"/>
          </a:xfrm>
          <a:prstGeom prst="rect">
            <a:avLst/>
          </a:prstGeom>
        </p:spPr>
      </p:pic>
      <p:pic>
        <p:nvPicPr>
          <p:cNvPr id="7" name="Picture 6">
            <a:extLst>
              <a:ext uri="{FF2B5EF4-FFF2-40B4-BE49-F238E27FC236}">
                <a16:creationId xmlns:a16="http://schemas.microsoft.com/office/drawing/2014/main" xmlns="" id="{91F779F0-2FC6-425D-B35B-A6766661FBC3}"/>
              </a:ext>
            </a:extLst>
          </p:cNvPr>
          <p:cNvPicPr>
            <a:picLocks noChangeAspect="1"/>
          </p:cNvPicPr>
          <p:nvPr/>
        </p:nvPicPr>
        <p:blipFill>
          <a:blip r:embed="rId6"/>
          <a:stretch>
            <a:fillRect/>
          </a:stretch>
        </p:blipFill>
        <p:spPr>
          <a:xfrm>
            <a:off x="5829282" y="1696738"/>
            <a:ext cx="4527701" cy="2065074"/>
          </a:xfrm>
          <a:prstGeom prst="rect">
            <a:avLst/>
          </a:prstGeom>
        </p:spPr>
      </p:pic>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nodeType="clickEffect">
                                  <p:stCondLst>
                                    <p:cond delay="0"/>
                                  </p:stCondLst>
                                  <p:childTnLst>
                                    <p:animEffect transition="out" filter="wheel(1)">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wipe(left)">
                                      <p:cBhvr>
                                        <p:cTn id="66" dur="500"/>
                                        <p:tgtEl>
                                          <p:spTgt spid="5">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7"/>
                                        </p:tgtEl>
                                      </p:cBhvr>
                                    </p:animEffect>
                                    <p:set>
                                      <p:cBhvr>
                                        <p:cTn id="71" dur="1" fill="hold">
                                          <p:stCondLst>
                                            <p:cond delay="19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wipe(left)">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Effect transition="in" filter="wipe(left)">
                                      <p:cBhvr>
                                        <p:cTn id="8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389" y="2320506"/>
            <a:ext cx="6009667"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và</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các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nhóm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98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260786" y="1794295"/>
            <a:ext cx="56196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3600" b="1" i="1" dirty="0">
                <a:latin typeface="Times New Roman" panose="02020603050405020304" pitchFamily="18" charset="0"/>
                <a:cs typeface="Times New Roman" panose="02020603050405020304" pitchFamily="18" charset="0"/>
              </a:rPr>
              <a:t>a. </a:t>
            </a:r>
            <a:r>
              <a:rPr lang="en-US" sz="3600" b="1" i="1" dirty="0" err="1">
                <a:latin typeface="Times New Roman" panose="02020603050405020304" pitchFamily="18" charset="0"/>
                <a:cs typeface="Times New Roman" panose="02020603050405020304" pitchFamily="18" charset="0"/>
              </a:rPr>
              <a:t>Quyền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trẻ</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lợi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ích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trẻ</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hưởng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sống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triển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toàn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tinh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thần</a:t>
            </a:r>
            <a:r>
              <a:rPr lang="vi-VN"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9425</TotalTime>
  <Words>3002</Words>
  <Application>Microsoft Office PowerPoint</Application>
  <PresentationFormat>Widescreen</PresentationFormat>
  <Paragraphs>238</Paragraphs>
  <Slides>31</Slides>
  <Notes>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31</vt:i4>
      </vt:variant>
    </vt:vector>
  </HeadingPairs>
  <TitlesOfParts>
    <vt:vector size="51" baseType="lpstr">
      <vt:lpstr>微软雅黑</vt:lpstr>
      <vt:lpstr>#9Slide05 Fourth</vt:lpstr>
      <vt:lpstr>#9Slide06 SVNSlow Attack</vt:lpstr>
      <vt:lpstr>.VnTime</vt:lpstr>
      <vt:lpstr>Algerian</vt:lpstr>
      <vt:lpstr>Amazone</vt:lpstr>
      <vt:lpstr>Arial</vt:lpstr>
      <vt:lpstr>Calibri</vt:lpstr>
      <vt:lpstr>Calibri Light</vt:lpstr>
      <vt:lpstr>Cambria</vt:lpstr>
      <vt:lpstr>Courier New</vt:lpstr>
      <vt:lpstr>Helvetica Neue</vt:lpstr>
      <vt:lpstr>SVN-Clementine</vt:lpstr>
      <vt:lpstr>SVN-Vanilla Daisy Pro</vt:lpstr>
      <vt:lpstr>Times New Roman</vt:lpstr>
      <vt:lpstr>VNI-Times</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CHỮ</vt:lpstr>
      <vt:lpstr>TRÒ CHƠI Ô CHỮ</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296</cp:revision>
  <dcterms:created xsi:type="dcterms:W3CDTF">2021-06-28T15:32:15Z</dcterms:created>
  <dcterms:modified xsi:type="dcterms:W3CDTF">2021-07-24T11:26:06Z</dcterms:modified>
</cp:coreProperties>
</file>