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8" r:id="rId2"/>
    <p:sldMasterId id="2147483690" r:id="rId3"/>
  </p:sldMasterIdLst>
  <p:sldIdLst>
    <p:sldId id="257" r:id="rId4"/>
    <p:sldId id="288" r:id="rId5"/>
    <p:sldId id="289" r:id="rId6"/>
    <p:sldId id="290" r:id="rId7"/>
    <p:sldId id="291" r:id="rId8"/>
    <p:sldId id="258" r:id="rId9"/>
    <p:sldId id="259" r:id="rId10"/>
    <p:sldId id="260" r:id="rId11"/>
    <p:sldId id="261" r:id="rId12"/>
    <p:sldId id="262" r:id="rId13"/>
    <p:sldId id="263" r:id="rId14"/>
    <p:sldId id="264" r:id="rId15"/>
    <p:sldId id="265" r:id="rId16"/>
    <p:sldId id="267" r:id="rId17"/>
    <p:sldId id="266" r:id="rId18"/>
    <p:sldId id="269"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92" r:id="rId39"/>
    <p:sldId id="293" r:id="rId40"/>
    <p:sldId id="294" r:id="rId41"/>
    <p:sldId id="295" r:id="rId42"/>
    <p:sldId id="297" r:id="rId43"/>
    <p:sldId id="296" r:id="rId44"/>
    <p:sldId id="298" r:id="rId45"/>
    <p:sldId id="299" r:id="rId46"/>
    <p:sldId id="300" r:id="rId47"/>
    <p:sldId id="301" r:id="rId48"/>
    <p:sldId id="302" r:id="rId49"/>
    <p:sldId id="303" r:id="rId50"/>
    <p:sldId id="304" r:id="rId51"/>
    <p:sldId id="305" r:id="rId52"/>
    <p:sldId id="306" r:id="rId53"/>
    <p:sldId id="307" r:id="rId54"/>
    <p:sldId id="309" r:id="rId55"/>
    <p:sldId id="308" r:id="rId56"/>
    <p:sldId id="310" r:id="rId57"/>
    <p:sldId id="311" r:id="rId58"/>
    <p:sldId id="313" r:id="rId59"/>
    <p:sldId id="312" r:id="rId60"/>
    <p:sldId id="314" r:id="rId61"/>
    <p:sldId id="316" r:id="rId62"/>
    <p:sldId id="315" r:id="rId63"/>
    <p:sldId id="317" r:id="rId64"/>
    <p:sldId id="318" r:id="rId65"/>
    <p:sldId id="319" r:id="rId66"/>
    <p:sldId id="320" r:id="rId67"/>
    <p:sldId id="321" r:id="rId68"/>
    <p:sldId id="322" r:id="rId69"/>
    <p:sldId id="323" r:id="rId70"/>
    <p:sldId id="324" r:id="rId71"/>
    <p:sldId id="325" r:id="rId72"/>
    <p:sldId id="327" r:id="rId73"/>
    <p:sldId id="326" r:id="rId74"/>
    <p:sldId id="328" r:id="rId75"/>
    <p:sldId id="330" r:id="rId76"/>
    <p:sldId id="329" r:id="rId77"/>
    <p:sldId id="331" r:id="rId78"/>
    <p:sldId id="332" r:id="rId79"/>
    <p:sldId id="333" r:id="rId80"/>
    <p:sldId id="335" r:id="rId81"/>
    <p:sldId id="336" r:id="rId82"/>
    <p:sldId id="337" r:id="rId83"/>
    <p:sldId id="338" r:id="rId84"/>
    <p:sldId id="339" r:id="rId85"/>
    <p:sldId id="334" r:id="rId86"/>
    <p:sldId id="340" r:id="rId87"/>
    <p:sldId id="341" r:id="rId88"/>
    <p:sldId id="342" r:id="rId89"/>
    <p:sldId id="343" r:id="rId90"/>
    <p:sldId id="344" r:id="rId91"/>
    <p:sldId id="345" r:id="rId92"/>
    <p:sldId id="346" r:id="rId93"/>
  </p:sldIdLst>
  <p:sldSz cx="12192000" cy="6858000"/>
  <p:notesSz cx="6858000" cy="91440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32" userDrawn="1">
          <p15:clr>
            <a:srgbClr val="A4A3A4"/>
          </p15:clr>
        </p15:guide>
        <p15:guide id="2" pos="7256" userDrawn="1">
          <p15:clr>
            <a:srgbClr val="A4A3A4"/>
          </p15:clr>
        </p15:guide>
        <p15:guide id="3" orient="horz" pos="672" userDrawn="1">
          <p15:clr>
            <a:srgbClr val="A4A3A4"/>
          </p15:clr>
        </p15:guide>
        <p15:guide id="4" orient="horz" pos="744" userDrawn="1">
          <p15:clr>
            <a:srgbClr val="A4A3A4"/>
          </p15:clr>
        </p15:guide>
        <p15:guide id="5" orient="horz" pos="3960"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82" y="-90"/>
      </p:cViewPr>
      <p:guideLst>
        <p:guide orient="horz" pos="672"/>
        <p:guide orient="horz" pos="744"/>
        <p:guide orient="horz" pos="3960"/>
        <p:guide orient="horz" pos="3840"/>
        <p:guide pos="432"/>
        <p:guide pos="7256"/>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slideMaster" Target="slideMasters/slideMaster3.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slide" Target="slides/slide82.xml" /><Relationship Id="rId86" Type="http://schemas.openxmlformats.org/officeDocument/2006/relationships/slide" Target="slides/slide83.xml" /><Relationship Id="rId87" Type="http://schemas.openxmlformats.org/officeDocument/2006/relationships/slide" Target="slides/slide84.xml" /><Relationship Id="rId88" Type="http://schemas.openxmlformats.org/officeDocument/2006/relationships/slide" Target="slides/slide85.xml" /><Relationship Id="rId89" Type="http://schemas.openxmlformats.org/officeDocument/2006/relationships/slide" Target="slides/slide86.xml" /><Relationship Id="rId9" Type="http://schemas.openxmlformats.org/officeDocument/2006/relationships/slide" Target="slides/slide6.xml" /><Relationship Id="rId90" Type="http://schemas.openxmlformats.org/officeDocument/2006/relationships/slide" Target="slides/slide87.xml" /><Relationship Id="rId91" Type="http://schemas.openxmlformats.org/officeDocument/2006/relationships/slide" Target="slides/slide88.xml" /><Relationship Id="rId92" Type="http://schemas.openxmlformats.org/officeDocument/2006/relationships/slide" Target="slides/slide89.xml" /><Relationship Id="rId93" Type="http://schemas.openxmlformats.org/officeDocument/2006/relationships/slide" Target="slides/slide90.xml" /><Relationship Id="rId94" Type="http://schemas.openxmlformats.org/officeDocument/2006/relationships/tags" Target="tags/tag1.xml" /><Relationship Id="rId95" Type="http://schemas.openxmlformats.org/officeDocument/2006/relationships/presProps" Target="presProps.xml" /><Relationship Id="rId96" Type="http://schemas.openxmlformats.org/officeDocument/2006/relationships/viewProps" Target="viewProps.xml" /><Relationship Id="rId97" Type="http://schemas.openxmlformats.org/officeDocument/2006/relationships/theme" Target="theme/theme1.xml" /><Relationship Id="rId98" Type="http://schemas.openxmlformats.org/officeDocument/2006/relationships/tableStyles" Target="tableStyles.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p:txBody>
        </p:sp>
        <p:pic>
          <p:nvPicPr>
            <p:cNvPr id="17" name="Picture 16" descr="HDRibbonTitle-UniformTr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3/29/2022</a:t>
            </a:fld>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8054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3/29/2022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1031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29/03/2022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21104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 Id="rId3"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p:txBody>
        </p:sp>
        <p:pic>
          <p:nvPicPr>
            <p:cNvPr id="10" name="Picture 9" descr="HDRibbonContent-UniformTr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3/29/2022</a:t>
            </a:fld>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prstClr val="black"/>
              </a:solidFill>
              <a:effectLst/>
              <a:uLnTx/>
              <a:uFillTx/>
              <a:latin typeface="Garamond"/>
              <a:ea typeface="+mn-ea"/>
              <a:cs typeface="+mn-cs"/>
            </a:endParaRPr>
          </a:p>
        </p:txBody>
      </p:sp>
    </p:spTree>
    <p:extLst>
      <p:ext uri="{BB962C8B-B14F-4D97-AF65-F5344CB8AC3E}">
        <p14:creationId xmlns:p14="http://schemas.microsoft.com/office/powerpoint/2010/main" val="1150066948"/>
      </p:ext>
    </p:extLst>
  </p:cSld>
  <p:clrMap bg1="lt1" tx1="dk1" bg2="lt2" tx2="dk2" accent1="accent1" accent2="accent2" accent3="accent3" accent4="accent4" accent5="accent5" accent6="accent6" hlink="hlink" folHlink="folHlink"/>
  <p:sldLayoutIdLst>
    <p:sldLayoutId id="2147483661" r:id="rId1"/>
  </p:sldLayoutIdLst>
  <p:transition/>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3/29/2022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43451"/>
      </p:ext>
    </p:extLst>
  </p:cSld>
  <p:clrMap bg1="lt1" tx1="dk1" bg2="lt2" tx2="dk2" accent1="accent1" accent2="accent2" accent3="accent3" accent4="accent4" accent5="accent5" accent6="accent6" hlink="hlink" folHlink="folHlink"/>
  <p:sldLayoutIdLst>
    <p:sldLayoutId id="2147483680"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29/03/2022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662019"/>
      </p:ext>
    </p:extLst>
  </p:cSld>
  <p:clrMap bg1="lt1" tx1="dk1" bg2="lt2" tx2="dk2" accent1="accent1" accent2="accent2" accent3="accent3" accent4="accent4" accent5="accent5" accent6="accent6" hlink="hlink" folHlink="folHlink"/>
  <p:sldLayoutIdLst>
    <p:sldLayoutId id="2147483691"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16.wdp" /><Relationship Id="rId11" Type="http://schemas.microsoft.com/office/2007/relationships/hdphoto" Target="../media/image17.wdp" /><Relationship Id="rId12" Type="http://schemas.microsoft.com/office/2007/relationships/hdphoto" Target="../media/image18.wdp" /><Relationship Id="rId13" Type="http://schemas.microsoft.com/office/2007/relationships/hdphoto" Target="../media/image19.wdp" /><Relationship Id="rId14" Type="http://schemas.microsoft.com/office/2007/relationships/hdphoto" Target="../media/image20.wdp" /><Relationship Id="rId15" Type="http://schemas.microsoft.com/office/2007/relationships/hdphoto" Target="../media/image21.wdp" /><Relationship Id="rId16" Type="http://schemas.microsoft.com/office/2007/relationships/hdphoto" Target="../media/image22.wdp" /><Relationship Id="rId17" Type="http://schemas.openxmlformats.org/officeDocument/2006/relationships/image" Target="../media/image23.png" /><Relationship Id="rId18" Type="http://schemas.microsoft.com/office/2007/relationships/hdphoto" Target="../media/image24.wdp" /><Relationship Id="rId19" Type="http://schemas.openxmlformats.org/officeDocument/2006/relationships/image" Target="../media/image25.jpeg" /><Relationship Id="rId2" Type="http://schemas.openxmlformats.org/officeDocument/2006/relationships/image" Target="../media/image8.png" /><Relationship Id="rId3" Type="http://schemas.openxmlformats.org/officeDocument/2006/relationships/image" Target="../media/image9.png" /><Relationship Id="rId4" Type="http://schemas.microsoft.com/office/2007/relationships/hdphoto" Target="../media/image10.wdp" /><Relationship Id="rId5" Type="http://schemas.openxmlformats.org/officeDocument/2006/relationships/image" Target="../media/image11.jpeg" /><Relationship Id="rId6" Type="http://schemas.microsoft.com/office/2007/relationships/hdphoto" Target="../media/image12.wdp" /><Relationship Id="rId7" Type="http://schemas.microsoft.com/office/2007/relationships/hdphoto" Target="../media/image13.wdp" /><Relationship Id="rId8" Type="http://schemas.microsoft.com/office/2007/relationships/hdphoto" Target="../media/image14.wdp" /><Relationship Id="rId9" Type="http://schemas.microsoft.com/office/2007/relationships/hdphoto" Target="../media/image15.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40.jpeg" /><Relationship Id="rId5" Type="http://schemas.openxmlformats.org/officeDocument/2006/relationships/image" Target="../media/image41.jpeg" /><Relationship Id="rId6" Type="http://schemas.openxmlformats.org/officeDocument/2006/relationships/image" Target="../media/image4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3.jpeg" /><Relationship Id="rId4" Type="http://schemas.openxmlformats.org/officeDocument/2006/relationships/image" Target="../media/image3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4.jpeg" /><Relationship Id="rId4" Type="http://schemas.openxmlformats.org/officeDocument/2006/relationships/image" Target="../media/image4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7.jpeg" /><Relationship Id="rId4" Type="http://schemas.openxmlformats.org/officeDocument/2006/relationships/image" Target="../media/image28.jpeg" /><Relationship Id="rId5" Type="http://schemas.openxmlformats.org/officeDocument/2006/relationships/image" Target="../media/image29.jpeg" /><Relationship Id="rId6" Type="http://schemas.openxmlformats.org/officeDocument/2006/relationships/image" Target="../media/image30.jpeg" /><Relationship Id="rId7" Type="http://schemas.openxmlformats.org/officeDocument/2006/relationships/image" Target="../media/image3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6.jpeg" /><Relationship Id="rId4" Type="http://schemas.openxmlformats.org/officeDocument/2006/relationships/image" Target="../media/image47.jpeg" /><Relationship Id="rId5" Type="http://schemas.openxmlformats.org/officeDocument/2006/relationships/image" Target="../media/image4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49.jpeg" /><Relationship Id="rId4" Type="http://schemas.openxmlformats.org/officeDocument/2006/relationships/image" Target="../media/image5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51.jpeg" /><Relationship Id="rId4" Type="http://schemas.openxmlformats.org/officeDocument/2006/relationships/image" Target="../media/image52.jpeg" /><Relationship Id="rId5" Type="http://schemas.microsoft.com/office/2007/relationships/hdphoto" Target="../media/image53.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54.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5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56.jpeg" /><Relationship Id="rId4" Type="http://schemas.openxmlformats.org/officeDocument/2006/relationships/image" Target="../media/image57.jpeg" /><Relationship Id="rId5" Type="http://schemas.openxmlformats.org/officeDocument/2006/relationships/video" Target="https://www.youtube.com/embed/mXlkSmDNhUE" TargetMode="Ex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58.jpeg" /><Relationship Id="rId4" Type="http://schemas.openxmlformats.org/officeDocument/2006/relationships/image" Target="../media/image5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7.jpeg" /><Relationship Id="rId4" Type="http://schemas.openxmlformats.org/officeDocument/2006/relationships/image" Target="../media/image32.jpeg" /><Relationship Id="rId5" Type="http://schemas.openxmlformats.org/officeDocument/2006/relationships/image" Target="../media/image3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0.jpeg" /><Relationship Id="rId4" Type="http://schemas.openxmlformats.org/officeDocument/2006/relationships/image" Target="../media/image61.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2.jpeg" /><Relationship Id="rId4" Type="http://schemas.openxmlformats.org/officeDocument/2006/relationships/image" Target="../media/image6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4.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5.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7.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7.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5.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 Id="rId4" Type="http://schemas.openxmlformats.org/officeDocument/2006/relationships/image" Target="../media/image68.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 Id="rId4" Type="http://schemas.openxmlformats.org/officeDocument/2006/relationships/image" Target="../media/image69.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5.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67.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0.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1.png" /><Relationship Id="rId4" Type="http://schemas.openxmlformats.org/officeDocument/2006/relationships/image" Target="../media/image72.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3.jpeg" /><Relationship Id="rId4" Type="http://schemas.openxmlformats.org/officeDocument/2006/relationships/image" Target="../media/image74.jpeg" /><Relationship Id="rId5" Type="http://schemas.openxmlformats.org/officeDocument/2006/relationships/image" Target="../media/image75.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6.jpeg" /><Relationship Id="rId4" Type="http://schemas.openxmlformats.org/officeDocument/2006/relationships/image" Target="../media/image77.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3.jpeg" /><Relationship Id="rId4" Type="http://schemas.openxmlformats.org/officeDocument/2006/relationships/image" Target="../media/image74.jpeg" /><Relationship Id="rId5" Type="http://schemas.openxmlformats.org/officeDocument/2006/relationships/image" Target="../media/image75.jpeg" /><Relationship Id="rId6" Type="http://schemas.openxmlformats.org/officeDocument/2006/relationships/image" Target="../media/image76.jpeg" /><Relationship Id="rId7" Type="http://schemas.openxmlformats.org/officeDocument/2006/relationships/image" Target="../media/image7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6.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78.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7.jpeg" /><Relationship Id="rId5" Type="http://schemas.openxmlformats.org/officeDocument/2006/relationships/image" Target="../media/image38.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87.png" /><Relationship Id="rId11" Type="http://schemas.openxmlformats.org/officeDocument/2006/relationships/slide" Target="slide16.xml" TargetMode="Internal" /><Relationship Id="rId12" Type="http://schemas.openxmlformats.org/officeDocument/2006/relationships/image" Target="../media/image88.jpeg" /><Relationship Id="rId13" Type="http://schemas.openxmlformats.org/officeDocument/2006/relationships/image" Target="../media/image89.png" /><Relationship Id="rId14" Type="http://schemas.openxmlformats.org/officeDocument/2006/relationships/audio" Target="../media/audio11.wav" /><Relationship Id="rId15" Type="http://schemas.openxmlformats.org/officeDocument/2006/relationships/audio" Target="../media/audio22.wav" /><Relationship Id="rId16" Type="http://schemas.openxmlformats.org/officeDocument/2006/relationships/audio" Target="../media/audio33.wav" /><Relationship Id="rId17" Type="http://schemas.openxmlformats.org/officeDocument/2006/relationships/audio" Target="../media/audio44.wav" /><Relationship Id="rId18" Type="http://schemas.openxmlformats.org/officeDocument/2006/relationships/audio" Target="../media/audio55.wav" /><Relationship Id="rId2" Type="http://schemas.openxmlformats.org/officeDocument/2006/relationships/image" Target="../media/image79.png" /><Relationship Id="rId3" Type="http://schemas.microsoft.com/office/2007/relationships/hdphoto" Target="../media/image80.wdp" /><Relationship Id="rId4" Type="http://schemas.openxmlformats.org/officeDocument/2006/relationships/image" Target="../media/image81.png" /><Relationship Id="rId5" Type="http://schemas.microsoft.com/office/2007/relationships/hdphoto" Target="../media/image82.wdp" /><Relationship Id="rId6" Type="http://schemas.openxmlformats.org/officeDocument/2006/relationships/image" Target="../media/image83.png" /><Relationship Id="rId7" Type="http://schemas.microsoft.com/office/2007/relationships/hdphoto" Target="../media/image84.wdp" /><Relationship Id="rId8" Type="http://schemas.openxmlformats.org/officeDocument/2006/relationships/image" Target="../media/image85.png" /><Relationship Id="rId9" Type="http://schemas.openxmlformats.org/officeDocument/2006/relationships/image" Target="../media/image86.pn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93.png" /><Relationship Id="rId11" Type="http://schemas.openxmlformats.org/officeDocument/2006/relationships/slide" Target="slide16.xml" TargetMode="Internal" /><Relationship Id="rId12" Type="http://schemas.openxmlformats.org/officeDocument/2006/relationships/image" Target="../media/image88.jpeg" /><Relationship Id="rId13" Type="http://schemas.openxmlformats.org/officeDocument/2006/relationships/image" Target="../media/image89.png" /><Relationship Id="rId14" Type="http://schemas.openxmlformats.org/officeDocument/2006/relationships/audio" Target="../media/audio11.wav" /><Relationship Id="rId15" Type="http://schemas.openxmlformats.org/officeDocument/2006/relationships/audio" Target="../media/audio33.wav" /><Relationship Id="rId16" Type="http://schemas.openxmlformats.org/officeDocument/2006/relationships/audio" Target="../media/audio22.wav" /><Relationship Id="rId17" Type="http://schemas.openxmlformats.org/officeDocument/2006/relationships/audio" Target="../media/audio44.wav" /><Relationship Id="rId18" Type="http://schemas.openxmlformats.org/officeDocument/2006/relationships/audio" Target="../media/audio55.wav" /><Relationship Id="rId2" Type="http://schemas.openxmlformats.org/officeDocument/2006/relationships/image" Target="../media/image79.png" /><Relationship Id="rId3" Type="http://schemas.microsoft.com/office/2007/relationships/hdphoto" Target="../media/image90.wdp" /><Relationship Id="rId4" Type="http://schemas.openxmlformats.org/officeDocument/2006/relationships/image" Target="../media/image81.png" /><Relationship Id="rId5" Type="http://schemas.microsoft.com/office/2007/relationships/hdphoto" Target="../media/image91.wdp" /><Relationship Id="rId6" Type="http://schemas.openxmlformats.org/officeDocument/2006/relationships/image" Target="../media/image83.png" /><Relationship Id="rId7" Type="http://schemas.microsoft.com/office/2007/relationships/hdphoto" Target="../media/image92.wdp" /><Relationship Id="rId8" Type="http://schemas.openxmlformats.org/officeDocument/2006/relationships/image" Target="../media/image87.png" /><Relationship Id="rId9" Type="http://schemas.openxmlformats.org/officeDocument/2006/relationships/image" Target="../media/image86.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89.png" /><Relationship Id="rId11" Type="http://schemas.openxmlformats.org/officeDocument/2006/relationships/audio" Target="../media/audio44.wav" /><Relationship Id="rId12" Type="http://schemas.openxmlformats.org/officeDocument/2006/relationships/audio" Target="../media/audio55.wav" /><Relationship Id="rId2" Type="http://schemas.openxmlformats.org/officeDocument/2006/relationships/image" Target="../media/image79.png" /><Relationship Id="rId3" Type="http://schemas.microsoft.com/office/2007/relationships/hdphoto" Target="../media/image94.wdp" /><Relationship Id="rId4" Type="http://schemas.openxmlformats.org/officeDocument/2006/relationships/image" Target="../media/image81.png" /><Relationship Id="rId5" Type="http://schemas.microsoft.com/office/2007/relationships/hdphoto" Target="../media/image95.wdp" /><Relationship Id="rId6" Type="http://schemas.openxmlformats.org/officeDocument/2006/relationships/image" Target="../media/image83.png" /><Relationship Id="rId7" Type="http://schemas.microsoft.com/office/2007/relationships/hdphoto" Target="../media/image96.wdp" /><Relationship Id="rId8" Type="http://schemas.openxmlformats.org/officeDocument/2006/relationships/slide" Target="slide16.xml" TargetMode="Internal" /><Relationship Id="rId9" Type="http://schemas.openxmlformats.org/officeDocument/2006/relationships/image" Target="../media/image88.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34.jpeg" /><Relationship Id="rId4" Type="http://schemas.openxmlformats.org/officeDocument/2006/relationships/image" Target="../media/image37.jpeg" /><Relationship Id="rId5" Type="http://schemas.openxmlformats.org/officeDocument/2006/relationships/image" Target="../media/image38.jpe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p:cNvSpPr/>
          <p:nvPr/>
        </p:nvSpPr>
        <p:spPr>
          <a:xfrm>
            <a:off x="2418276" y="1601787"/>
            <a:ext cx="7412607" cy="1754326"/>
          </a:xfrm>
          <a:prstGeom prst="rect">
            <a:avLst/>
          </a:prstGeom>
          <a:noFill/>
        </p:spPr>
        <p:txBody>
          <a:bodyPr wrap="none" lIns="91440" tIns="45720" rIns="91440" bIns="45720">
            <a:spAutoFit/>
          </a:bodyPr>
          <a:lstStyle/>
          <a:p>
            <a:pPr algn="ctr"/>
            <a:r>
              <a:rPr lang="en-US" sz="5400" b="1"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10</a:t>
            </a:r>
          </a:p>
          <a:p>
            <a:pPr algn="ctr"/>
            <a:r>
              <a:rPr lang="en-US" sz="54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CUỐN SÁCH TÔI YÊU</a:t>
            </a:r>
            <a:endParaRPr lang="en-US" sz="54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Picture 6"/>
          <p:cNvPicPr>
            <a:picLocks noChangeAspect="1"/>
          </p:cNvPicPr>
          <p:nvPr/>
        </p:nvPicPr>
        <p:blipFill>
          <a:blip r:embed="rId2"/>
          <a:stretch>
            <a:fillRect/>
          </a:stretch>
        </p:blipFill>
        <p:spPr>
          <a:xfrm>
            <a:off x="129043" y="198745"/>
            <a:ext cx="1347333" cy="1353429"/>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6250" l="2969" r="95313">
                        <a14:foregroundMark x1="25000" y1="57031" x2="25000" y2="57031"/>
                        <a14:foregroundMark x1="30156" y1="54688" x2="30156" y2="54688"/>
                        <a14:foregroundMark x1="31406" y1="53125" x2="31406" y2="53125"/>
                        <a14:foregroundMark x1="32344" y1="52812" x2="32344" y2="52812"/>
                        <a14:foregroundMark x1="52500" y1="54219" x2="52500" y2="54219"/>
                        <a14:foregroundMark x1="56250" y1="54219" x2="56250" y2="54219"/>
                        <a14:foregroundMark x1="71250" y1="54219" x2="71250" y2="54219"/>
                        <a14:foregroundMark x1="74219" y1="53594" x2="74219" y2="53594"/>
                        <a14:foregroundMark x1="78438" y1="52344" x2="78438" y2="52344"/>
                        <a14:foregroundMark x1="82188" y1="51250" x2="82188" y2="51250"/>
                        <a14:foregroundMark x1="77813" y1="69063" x2="77813" y2="69063"/>
                        <a14:foregroundMark x1="67969" y1="71875" x2="67969" y2="71875"/>
                        <a14:foregroundMark x1="67500" y1="72031" x2="64844" y2="74219"/>
                        <a14:foregroundMark x1="59062" y1="74844" x2="59062" y2="74844"/>
                        <a14:foregroundMark x1="51719" y1="75625" x2="51719" y2="75625"/>
                        <a14:foregroundMark x1="47031" y1="76094" x2="45938" y2="76563"/>
                        <a14:foregroundMark x1="30469" y1="76094" x2="30469" y2="76094"/>
                        <a14:foregroundMark x1="29688" y1="75625" x2="29688" y2="75625"/>
                        <a14:foregroundMark x1="23438" y1="71875" x2="23438" y2="71875"/>
                        <a14:foregroundMark x1="22188" y1="70625" x2="22188" y2="70625"/>
                        <a14:foregroundMark x1="15156" y1="66875" x2="15156" y2="66875"/>
                        <a14:foregroundMark x1="17031" y1="66719" x2="17031" y2="66719"/>
                        <a14:foregroundMark x1="18750" y1="66719" x2="18750" y2="66719"/>
                        <a14:foregroundMark x1="24844" y1="67344" x2="24844" y2="67344"/>
                        <a14:foregroundMark x1="35156" y1="71875" x2="35156" y2="71875"/>
                        <a14:foregroundMark x1="35313" y1="72031" x2="35313" y2="72031"/>
                        <a14:foregroundMark x1="21563" y1="62969" x2="21563" y2="62969"/>
                        <a14:foregroundMark x1="14688" y1="61094" x2="14688" y2="61094"/>
                        <a14:foregroundMark x1="12812" y1="59219" x2="12812" y2="59219"/>
                        <a14:foregroundMark x1="10469" y1="59219" x2="10469" y2="59219"/>
                        <a14:foregroundMark x1="39531" y1="64844" x2="39531" y2="64844"/>
                        <a14:foregroundMark x1="41250" y1="64063" x2="41250" y2="64063"/>
                        <a14:foregroundMark x1="51250" y1="62656" x2="51250" y2="62656"/>
                        <a14:foregroundMark x1="62813" y1="62500" x2="62813" y2="62500"/>
                        <a14:foregroundMark x1="71406" y1="61563" x2="71406" y2="61563"/>
                        <a14:foregroundMark x1="76875" y1="61250" x2="76875" y2="61250"/>
                        <a14:foregroundMark x1="17031" y1="53281" x2="17031" y2="53281"/>
                        <a14:foregroundMark x1="13281" y1="49375" x2="13281" y2="49375"/>
                        <a14:foregroundMark x1="12812" y1="47656" x2="12812" y2="47656"/>
                      </a14:backgroundRemoval>
                    </a14:imgEffect>
                  </a14:imgLayer>
                </a14:imgProps>
              </a:ext>
            </a:extLst>
          </a:blip>
          <a:stretch>
            <a:fillRect/>
          </a:stretch>
        </p:blipFill>
        <p:spPr>
          <a:xfrm>
            <a:off x="2418276" y="3009899"/>
            <a:ext cx="2738438" cy="2738438"/>
          </a:xfrm>
          <a:prstGeom prst="rect">
            <a:avLst/>
          </a:prstGeom>
        </p:spPr>
      </p:pic>
      <p:sp>
        <p:nvSpPr>
          <p:cNvPr id="9" name="Rectangle 8"/>
          <p:cNvSpPr/>
          <p:nvPr/>
        </p:nvSpPr>
        <p:spPr>
          <a:xfrm>
            <a:off x="5280079" y="4013616"/>
            <a:ext cx="4060727" cy="1077218"/>
          </a:xfrm>
          <a:prstGeom prst="rect">
            <a:avLst/>
          </a:prstGeom>
          <a:noFill/>
        </p:spPr>
        <p:txBody>
          <a:bodyPr wrap="none" lIns="91440" tIns="45720" rIns="91440" bIns="45720">
            <a:spAutoFit/>
          </a:bodyPr>
          <a:lstStyle/>
          <a:p>
            <a:pPr algn="ctr"/>
            <a:r>
              <a:rPr lang="en-US" sz="3200" b="1" smtClean="0">
                <a:ln w="22225">
                  <a:solidFill>
                    <a:schemeClr val="accent2"/>
                  </a:solidFill>
                  <a:prstDash val="solid"/>
                </a:ln>
                <a:solidFill>
                  <a:schemeClr val="accent2">
                    <a:lumMod val="40000"/>
                    <a:lumOff val="60000"/>
                  </a:schemeClr>
                </a:solidFill>
              </a:rPr>
              <a:t>NGỮ VĂN 6</a:t>
            </a:r>
          </a:p>
          <a:p>
            <a:pPr algn="ctr"/>
            <a:r>
              <a:rPr lang="en-US" sz="3200" b="1" smtClean="0">
                <a:ln w="22225">
                  <a:solidFill>
                    <a:schemeClr val="accent2"/>
                  </a:solidFill>
                  <a:prstDash val="solid"/>
                </a:ln>
                <a:solidFill>
                  <a:schemeClr val="accent2">
                    <a:lumMod val="40000"/>
                    <a:lumOff val="60000"/>
                  </a:schemeClr>
                </a:solidFill>
              </a:rPr>
              <a:t>KẾT NỐI TRI THỨC</a:t>
            </a:r>
            <a:endParaRPr lang="en-US" sz="3200" b="1">
              <a:ln w="22225">
                <a:solidFill>
                  <a:schemeClr val="accent2"/>
                </a:solidFill>
                <a:prstDash val="solid"/>
              </a:ln>
              <a:solidFill>
                <a:schemeClr val="accent2">
                  <a:lumMod val="40000"/>
                  <a:lumOff val="60000"/>
                </a:schemeClr>
              </a:solidFill>
            </a:endParaRPr>
          </a:p>
        </p:txBody>
      </p:sp>
      <p:pic>
        <p:nvPicPr>
          <p:cNvPr id="15" name="Picture 14"/>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6">
                    <a14:imgEffect>
                      <a14:colorTemperature colorTemp="5300"/>
                    </a14:imgEffect>
                  </a14:imgLayer>
                </a14:imgProps>
              </a:ext>
            </a:extLst>
          </a:blip>
          <a:srcRect l="44516" t="-8070" r="50000" b="100000"/>
          <a:stretch>
            <a:fillRect/>
          </a:stretch>
        </p:blipFill>
        <p:spPr>
          <a:xfrm>
            <a:off x="1314451" y="4552226"/>
            <a:ext cx="161925" cy="172175"/>
          </a:xfrm>
          <a:custGeom>
            <a:gdLst>
              <a:gd name="connsiteX0" fmla="*/ 0 w 161925"/>
              <a:gd name="connsiteY0" fmla="*/ 0 h 172175"/>
              <a:gd name="connsiteX1" fmla="*/ 161925 w 161925"/>
              <a:gd name="connsiteY1" fmla="*/ 0 h 172175"/>
              <a:gd name="connsiteX2" fmla="*/ 161925 w 161925"/>
              <a:gd name="connsiteY2" fmla="*/ 172175 h 172175"/>
              <a:gd name="connsiteX3" fmla="*/ 0 w 161925"/>
              <a:gd name="connsiteY3" fmla="*/ 172175 h 172175"/>
              <a:gd name="connsiteX4" fmla="*/ 0 w 161925"/>
              <a:gd name="connsiteY4" fmla="*/ 0 h 1721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72175">
                <a:moveTo>
                  <a:pt x="0" y="0"/>
                </a:moveTo>
                <a:lnTo>
                  <a:pt x="161925" y="0"/>
                </a:lnTo>
                <a:lnTo>
                  <a:pt x="161925" y="172175"/>
                </a:lnTo>
                <a:lnTo>
                  <a:pt x="0" y="172175"/>
                </a:lnTo>
                <a:lnTo>
                  <a:pt x="0" y="0"/>
                </a:lnTo>
                <a:close/>
              </a:path>
            </a:pathLst>
          </a:custGeom>
        </p:spPr>
      </p:pic>
      <p:pic>
        <p:nvPicPr>
          <p:cNvPr id="32" name="Picture 31"/>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7">
                    <a14:imgEffect>
                      <a14:colorTemperature colorTemp="5300"/>
                    </a14:imgEffect>
                  </a14:imgLayer>
                </a14:imgProps>
              </a:ext>
            </a:extLst>
          </a:blip>
          <a:srcRect r="55484"/>
          <a:stretch>
            <a:fillRect/>
          </a:stretch>
        </p:blipFill>
        <p:spPr>
          <a:xfrm>
            <a:off x="0" y="3735386"/>
            <a:ext cx="2185989" cy="3122614"/>
          </a:xfrm>
          <a:custGeom>
            <a:gdLst>
              <a:gd name="connsiteX0" fmla="*/ 0 w 2185989"/>
              <a:gd name="connsiteY0" fmla="*/ 0 h 3122614"/>
              <a:gd name="connsiteX1" fmla="*/ 668598 w 2185989"/>
              <a:gd name="connsiteY1" fmla="*/ 0 h 3122614"/>
              <a:gd name="connsiteX2" fmla="*/ 971041 w 2185989"/>
              <a:gd name="connsiteY2" fmla="*/ 408568 h 3122614"/>
              <a:gd name="connsiteX3" fmla="*/ 967992 w 2185989"/>
              <a:gd name="connsiteY3" fmla="*/ 443885 h 3122614"/>
              <a:gd name="connsiteX4" fmla="*/ 957264 w 2185989"/>
              <a:gd name="connsiteY4" fmla="*/ 493713 h 3122614"/>
              <a:gd name="connsiteX5" fmla="*/ 885826 w 2185989"/>
              <a:gd name="connsiteY5" fmla="*/ 579438 h 3122614"/>
              <a:gd name="connsiteX6" fmla="*/ 871539 w 2185989"/>
              <a:gd name="connsiteY6" fmla="*/ 622301 h 3122614"/>
              <a:gd name="connsiteX7" fmla="*/ 900114 w 2185989"/>
              <a:gd name="connsiteY7" fmla="*/ 708026 h 3122614"/>
              <a:gd name="connsiteX8" fmla="*/ 914401 w 2185989"/>
              <a:gd name="connsiteY8" fmla="*/ 750888 h 3122614"/>
              <a:gd name="connsiteX9" fmla="*/ 1143001 w 2185989"/>
              <a:gd name="connsiteY9" fmla="*/ 793751 h 3122614"/>
              <a:gd name="connsiteX10" fmla="*/ 1243014 w 2185989"/>
              <a:gd name="connsiteY10" fmla="*/ 822326 h 3122614"/>
              <a:gd name="connsiteX11" fmla="*/ 1297134 w 2185989"/>
              <a:gd name="connsiteY11" fmla="*/ 857155 h 3122614"/>
              <a:gd name="connsiteX12" fmla="*/ 1309560 w 2185989"/>
              <a:gd name="connsiteY12" fmla="*/ 865872 h 3122614"/>
              <a:gd name="connsiteX13" fmla="*/ 1365343 w 2185989"/>
              <a:gd name="connsiteY13" fmla="*/ 941229 h 3122614"/>
              <a:gd name="connsiteX14" fmla="*/ 1376644 w 2185989"/>
              <a:gd name="connsiteY14" fmla="*/ 967820 h 3122614"/>
              <a:gd name="connsiteX15" fmla="*/ 1414464 w 2185989"/>
              <a:gd name="connsiteY15" fmla="*/ 1050926 h 3122614"/>
              <a:gd name="connsiteX16" fmla="*/ 1414464 w 2185989"/>
              <a:gd name="connsiteY16" fmla="*/ 1208088 h 3122614"/>
              <a:gd name="connsiteX17" fmla="*/ 1371601 w 2185989"/>
              <a:gd name="connsiteY17" fmla="*/ 1236663 h 3122614"/>
              <a:gd name="connsiteX18" fmla="*/ 1400176 w 2185989"/>
              <a:gd name="connsiteY18" fmla="*/ 1308101 h 3122614"/>
              <a:gd name="connsiteX19" fmla="*/ 1428751 w 2185989"/>
              <a:gd name="connsiteY19" fmla="*/ 1350963 h 3122614"/>
              <a:gd name="connsiteX20" fmla="*/ 1514476 w 2185989"/>
              <a:gd name="connsiteY20" fmla="*/ 1379538 h 3122614"/>
              <a:gd name="connsiteX21" fmla="*/ 1543051 w 2185989"/>
              <a:gd name="connsiteY21" fmla="*/ 1422401 h 3122614"/>
              <a:gd name="connsiteX22" fmla="*/ 1585914 w 2185989"/>
              <a:gd name="connsiteY22" fmla="*/ 1450976 h 3122614"/>
              <a:gd name="connsiteX23" fmla="*/ 1614489 w 2185989"/>
              <a:gd name="connsiteY23" fmla="*/ 1536701 h 3122614"/>
              <a:gd name="connsiteX24" fmla="*/ 1600201 w 2185989"/>
              <a:gd name="connsiteY24" fmla="*/ 1636713 h 3122614"/>
              <a:gd name="connsiteX25" fmla="*/ 1514476 w 2185989"/>
              <a:gd name="connsiteY25" fmla="*/ 1708151 h 3122614"/>
              <a:gd name="connsiteX26" fmla="*/ 1443039 w 2185989"/>
              <a:gd name="connsiteY26" fmla="*/ 1836738 h 3122614"/>
              <a:gd name="connsiteX27" fmla="*/ 1385889 w 2185989"/>
              <a:gd name="connsiteY27" fmla="*/ 1851026 h 3122614"/>
              <a:gd name="connsiteX28" fmla="*/ 1428751 w 2185989"/>
              <a:gd name="connsiteY28" fmla="*/ 1951038 h 3122614"/>
              <a:gd name="connsiteX29" fmla="*/ 1471614 w 2185989"/>
              <a:gd name="connsiteY29" fmla="*/ 1965326 h 3122614"/>
              <a:gd name="connsiteX30" fmla="*/ 1557339 w 2185989"/>
              <a:gd name="connsiteY30" fmla="*/ 2008188 h 3122614"/>
              <a:gd name="connsiteX31" fmla="*/ 1585914 w 2185989"/>
              <a:gd name="connsiteY31" fmla="*/ 2051051 h 3122614"/>
              <a:gd name="connsiteX32" fmla="*/ 1614489 w 2185989"/>
              <a:gd name="connsiteY32" fmla="*/ 2136776 h 3122614"/>
              <a:gd name="connsiteX33" fmla="*/ 1643064 w 2185989"/>
              <a:gd name="connsiteY33" fmla="*/ 2179638 h 3122614"/>
              <a:gd name="connsiteX34" fmla="*/ 1671639 w 2185989"/>
              <a:gd name="connsiteY34" fmla="*/ 2136776 h 3122614"/>
              <a:gd name="connsiteX35" fmla="*/ 1685926 w 2185989"/>
              <a:gd name="connsiteY35" fmla="*/ 2093913 h 3122614"/>
              <a:gd name="connsiteX36" fmla="*/ 1728789 w 2185989"/>
              <a:gd name="connsiteY36" fmla="*/ 2065338 h 3122614"/>
              <a:gd name="connsiteX37" fmla="*/ 2014539 w 2185989"/>
              <a:gd name="connsiteY37" fmla="*/ 2079626 h 3122614"/>
              <a:gd name="connsiteX38" fmla="*/ 2114551 w 2185989"/>
              <a:gd name="connsiteY38" fmla="*/ 2108201 h 3122614"/>
              <a:gd name="connsiteX39" fmla="*/ 2185989 w 2185989"/>
              <a:gd name="connsiteY39" fmla="*/ 2236788 h 3122614"/>
              <a:gd name="connsiteX40" fmla="*/ 2185989 w 2185989"/>
              <a:gd name="connsiteY40" fmla="*/ 3122614 h 3122614"/>
              <a:gd name="connsiteX41" fmla="*/ 0 w 2185989"/>
              <a:gd name="connsiteY41" fmla="*/ 3122614 h 3122614"/>
              <a:gd name="connsiteX42" fmla="*/ 0 w 2185989"/>
              <a:gd name="connsiteY42" fmla="*/ 0 h 31226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85989" h="3122614">
                <a:moveTo>
                  <a:pt x="0" y="0"/>
                </a:moveTo>
                <a:lnTo>
                  <a:pt x="668598" y="0"/>
                </a:lnTo>
                <a:lnTo>
                  <a:pt x="971041" y="408568"/>
                </a:lnTo>
                <a:lnTo>
                  <a:pt x="967992" y="443885"/>
                </a:lnTo>
                <a:cubicBezTo>
                  <a:pt x="965680" y="459206"/>
                  <a:pt x="962206" y="475595"/>
                  <a:pt x="957264" y="493713"/>
                </a:cubicBezTo>
                <a:cubicBezTo>
                  <a:pt x="949804" y="521066"/>
                  <a:pt x="902797" y="562467"/>
                  <a:pt x="885826" y="579438"/>
                </a:cubicBezTo>
                <a:cubicBezTo>
                  <a:pt x="881064" y="593726"/>
                  <a:pt x="869876" y="607333"/>
                  <a:pt x="871539" y="622301"/>
                </a:cubicBezTo>
                <a:cubicBezTo>
                  <a:pt x="874865" y="652237"/>
                  <a:pt x="890589" y="679451"/>
                  <a:pt x="900114" y="708026"/>
                </a:cubicBezTo>
                <a:cubicBezTo>
                  <a:pt x="904876" y="722313"/>
                  <a:pt x="901870" y="742534"/>
                  <a:pt x="914401" y="750888"/>
                </a:cubicBezTo>
                <a:cubicBezTo>
                  <a:pt x="1008931" y="813907"/>
                  <a:pt x="940143" y="778146"/>
                  <a:pt x="1143001" y="793751"/>
                </a:cubicBezTo>
                <a:cubicBezTo>
                  <a:pt x="1156457" y="797115"/>
                  <a:pt x="1226241" y="813008"/>
                  <a:pt x="1243014" y="822326"/>
                </a:cubicBezTo>
                <a:cubicBezTo>
                  <a:pt x="1258025" y="830665"/>
                  <a:pt x="1279456" y="844953"/>
                  <a:pt x="1297134" y="857155"/>
                </a:cubicBezTo>
                <a:lnTo>
                  <a:pt x="1309560" y="865872"/>
                </a:lnTo>
                <a:lnTo>
                  <a:pt x="1365343" y="941229"/>
                </a:lnTo>
                <a:lnTo>
                  <a:pt x="1376644" y="967820"/>
                </a:lnTo>
                <a:cubicBezTo>
                  <a:pt x="1408634" y="1048416"/>
                  <a:pt x="1357878" y="966046"/>
                  <a:pt x="1414464" y="1050926"/>
                </a:cubicBezTo>
                <a:cubicBezTo>
                  <a:pt x="1434556" y="1111204"/>
                  <a:pt x="1446774" y="1127312"/>
                  <a:pt x="1414464" y="1208088"/>
                </a:cubicBezTo>
                <a:cubicBezTo>
                  <a:pt x="1408087" y="1224031"/>
                  <a:pt x="1385889" y="1227138"/>
                  <a:pt x="1371601" y="1236663"/>
                </a:cubicBezTo>
                <a:cubicBezTo>
                  <a:pt x="1345867" y="1339602"/>
                  <a:pt x="1344663" y="1263691"/>
                  <a:pt x="1400176" y="1308101"/>
                </a:cubicBezTo>
                <a:cubicBezTo>
                  <a:pt x="1413584" y="1318828"/>
                  <a:pt x="1414190" y="1341862"/>
                  <a:pt x="1428751" y="1350963"/>
                </a:cubicBezTo>
                <a:cubicBezTo>
                  <a:pt x="1454293" y="1366927"/>
                  <a:pt x="1514476" y="1379538"/>
                  <a:pt x="1514476" y="1379538"/>
                </a:cubicBezTo>
                <a:cubicBezTo>
                  <a:pt x="1524001" y="1393826"/>
                  <a:pt x="1530909" y="1410259"/>
                  <a:pt x="1543051" y="1422401"/>
                </a:cubicBezTo>
                <a:cubicBezTo>
                  <a:pt x="1555193" y="1434543"/>
                  <a:pt x="1576813" y="1436415"/>
                  <a:pt x="1585914" y="1450976"/>
                </a:cubicBezTo>
                <a:cubicBezTo>
                  <a:pt x="1601878" y="1476518"/>
                  <a:pt x="1614489" y="1536701"/>
                  <a:pt x="1614489" y="1536701"/>
                </a:cubicBezTo>
                <a:cubicBezTo>
                  <a:pt x="1609726" y="1570038"/>
                  <a:pt x="1612708" y="1605446"/>
                  <a:pt x="1600201" y="1636713"/>
                </a:cubicBezTo>
                <a:cubicBezTo>
                  <a:pt x="1590199" y="1661717"/>
                  <a:pt x="1535906" y="1693864"/>
                  <a:pt x="1514476" y="1708151"/>
                </a:cubicBezTo>
                <a:cubicBezTo>
                  <a:pt x="1502385" y="1744423"/>
                  <a:pt x="1478769" y="1827805"/>
                  <a:pt x="1443039" y="1836738"/>
                </a:cubicBezTo>
                <a:lnTo>
                  <a:pt x="1385889" y="1851026"/>
                </a:lnTo>
                <a:cubicBezTo>
                  <a:pt x="1394468" y="1885344"/>
                  <a:pt x="1397917" y="1926371"/>
                  <a:pt x="1428751" y="1951038"/>
                </a:cubicBezTo>
                <a:cubicBezTo>
                  <a:pt x="1440511" y="1960446"/>
                  <a:pt x="1458143" y="1958591"/>
                  <a:pt x="1471614" y="1965326"/>
                </a:cubicBezTo>
                <a:cubicBezTo>
                  <a:pt x="1582394" y="2020716"/>
                  <a:pt x="1449608" y="1972279"/>
                  <a:pt x="1557339" y="2008188"/>
                </a:cubicBezTo>
                <a:cubicBezTo>
                  <a:pt x="1566864" y="2022476"/>
                  <a:pt x="1578940" y="2035359"/>
                  <a:pt x="1585914" y="2051051"/>
                </a:cubicBezTo>
                <a:cubicBezTo>
                  <a:pt x="1598147" y="2078576"/>
                  <a:pt x="1597781" y="2111714"/>
                  <a:pt x="1614489" y="2136776"/>
                </a:cubicBezTo>
                <a:lnTo>
                  <a:pt x="1643064" y="2179638"/>
                </a:lnTo>
                <a:cubicBezTo>
                  <a:pt x="1652589" y="2165351"/>
                  <a:pt x="1663960" y="2152135"/>
                  <a:pt x="1671639" y="2136776"/>
                </a:cubicBezTo>
                <a:cubicBezTo>
                  <a:pt x="1678374" y="2123305"/>
                  <a:pt x="1676518" y="2105673"/>
                  <a:pt x="1685926" y="2093913"/>
                </a:cubicBezTo>
                <a:cubicBezTo>
                  <a:pt x="1696653" y="2080504"/>
                  <a:pt x="1714501" y="2074863"/>
                  <a:pt x="1728789" y="2065338"/>
                </a:cubicBezTo>
                <a:cubicBezTo>
                  <a:pt x="1824039" y="2070101"/>
                  <a:pt x="1919499" y="2071706"/>
                  <a:pt x="2014539" y="2079626"/>
                </a:cubicBezTo>
                <a:cubicBezTo>
                  <a:pt x="2038465" y="2081620"/>
                  <a:pt x="2089748" y="2099933"/>
                  <a:pt x="2114551" y="2108201"/>
                </a:cubicBezTo>
                <a:cubicBezTo>
                  <a:pt x="2139700" y="2183644"/>
                  <a:pt x="2120485" y="2138531"/>
                  <a:pt x="2185989" y="2236788"/>
                </a:cubicBezTo>
                <a:lnTo>
                  <a:pt x="2185989" y="3122614"/>
                </a:lnTo>
                <a:lnTo>
                  <a:pt x="0" y="3122614"/>
                </a:lnTo>
                <a:lnTo>
                  <a:pt x="0" y="0"/>
                </a:lnTo>
                <a:close/>
              </a:path>
            </a:pathLst>
          </a:custGeom>
        </p:spPr>
      </p:pic>
      <p:pic>
        <p:nvPicPr>
          <p:cNvPr id="49" name="Picture 48"/>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8">
                    <a14:imgEffect>
                      <a14:colorTemperature colorTemp="5300"/>
                    </a14:imgEffect>
                  </a14:imgLayer>
                </a14:imgProps>
              </a:ext>
            </a:extLst>
          </a:blip>
          <a:srcRect l="94746" r="3264" b="97101"/>
          <a:stretch>
            <a:fillRect/>
          </a:stretch>
        </p:blipFill>
        <p:spPr>
          <a:xfrm>
            <a:off x="8989999" y="233500"/>
            <a:ext cx="87180" cy="90534"/>
          </a:xfrm>
          <a:custGeom>
            <a:gdLst>
              <a:gd name="connsiteX0" fmla="*/ 74789 w 87180"/>
              <a:gd name="connsiteY0" fmla="*/ 0 h 90534"/>
              <a:gd name="connsiteX1" fmla="*/ 87180 w 87180"/>
              <a:gd name="connsiteY1" fmla="*/ 0 h 90534"/>
              <a:gd name="connsiteX2" fmla="*/ 68276 w 87180"/>
              <a:gd name="connsiteY2" fmla="*/ 52250 h 90534"/>
              <a:gd name="connsiteX3" fmla="*/ 25414 w 87180"/>
              <a:gd name="connsiteY3" fmla="*/ 80825 h 90534"/>
              <a:gd name="connsiteX4" fmla="*/ 4641 w 87180"/>
              <a:gd name="connsiteY4" fmla="*/ 89316 h 90534"/>
              <a:gd name="connsiteX5" fmla="*/ 0 w 87180"/>
              <a:gd name="connsiteY5" fmla="*/ 90534 h 90534"/>
              <a:gd name="connsiteX6" fmla="*/ 74789 w 87180"/>
              <a:gd name="connsiteY6" fmla="*/ 0 h 90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80" h="90534">
                <a:moveTo>
                  <a:pt x="74789" y="0"/>
                </a:moveTo>
                <a:lnTo>
                  <a:pt x="87180" y="0"/>
                </a:lnTo>
                <a:lnTo>
                  <a:pt x="68276" y="52250"/>
                </a:lnTo>
                <a:lnTo>
                  <a:pt x="25414" y="80825"/>
                </a:lnTo>
                <a:cubicBezTo>
                  <a:pt x="19149" y="85002"/>
                  <a:pt x="12005" y="87383"/>
                  <a:pt x="4641" y="89316"/>
                </a:cubicBezTo>
                <a:lnTo>
                  <a:pt x="0" y="90534"/>
                </a:lnTo>
                <a:lnTo>
                  <a:pt x="74789" y="0"/>
                </a:lnTo>
                <a:close/>
              </a:path>
            </a:pathLst>
          </a:custGeom>
        </p:spPr>
      </p:pic>
      <p:pic>
        <p:nvPicPr>
          <p:cNvPr id="46" name="Picture 45"/>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9">
                    <a14:imgEffect>
                      <a14:colorTemperature colorTemp="5300"/>
                    </a14:imgEffect>
                  </a14:imgLayer>
                </a14:imgProps>
              </a:ext>
            </a:extLst>
          </a:blip>
          <a:srcRect l="88569" t="15565" r="11390" b="84354"/>
          <a:stretch>
            <a:fillRect/>
          </a:stretch>
        </p:blipFill>
        <p:spPr>
          <a:xfrm>
            <a:off x="8719344" y="719537"/>
            <a:ext cx="1824" cy="2518"/>
          </a:xfrm>
          <a:custGeom>
            <a:gdLst>
              <a:gd name="connsiteX0" fmla="*/ 0 w 1824"/>
              <a:gd name="connsiteY0" fmla="*/ 0 h 2518"/>
              <a:gd name="connsiteX1" fmla="*/ 1408 w 1824"/>
              <a:gd name="connsiteY1" fmla="*/ 1886 h 2518"/>
              <a:gd name="connsiteX2" fmla="*/ 383 w 1824"/>
              <a:gd name="connsiteY2" fmla="*/ 555 h 2518"/>
              <a:gd name="connsiteX3" fmla="*/ 0 w 1824"/>
              <a:gd name="connsiteY3" fmla="*/ 0 h 2518"/>
            </a:gdLst>
            <a:cxnLst>
              <a:cxn ang="0">
                <a:pos x="connsiteX0" y="connsiteY0"/>
              </a:cxn>
              <a:cxn ang="0">
                <a:pos x="connsiteX1" y="connsiteY1"/>
              </a:cxn>
              <a:cxn ang="0">
                <a:pos x="connsiteX2" y="connsiteY2"/>
              </a:cxn>
              <a:cxn ang="0">
                <a:pos x="connsiteX3" y="connsiteY3"/>
              </a:cxn>
            </a:cxnLst>
            <a:rect l="l" t="t" r="r" b="b"/>
            <a:pathLst>
              <a:path w="1824" h="2518">
                <a:moveTo>
                  <a:pt x="0" y="0"/>
                </a:moveTo>
                <a:lnTo>
                  <a:pt x="1408" y="1886"/>
                </a:lnTo>
                <a:cubicBezTo>
                  <a:pt x="2123" y="2915"/>
                  <a:pt x="2001" y="2831"/>
                  <a:pt x="383" y="555"/>
                </a:cubicBezTo>
                <a:lnTo>
                  <a:pt x="0" y="0"/>
                </a:lnTo>
                <a:close/>
              </a:path>
            </a:pathLst>
          </a:custGeom>
        </p:spPr>
      </p:pic>
      <p:pic>
        <p:nvPicPr>
          <p:cNvPr id="45" name="Picture 44"/>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0">
                    <a14:imgEffect>
                      <a14:colorTemperature colorTemp="5300"/>
                    </a14:imgEffect>
                  </a14:imgLayer>
                </a14:imgProps>
              </a:ext>
            </a:extLst>
          </a:blip>
          <a:srcRect l="84004" t="32952" r="15955" b="66967"/>
          <a:stretch>
            <a:fillRect/>
          </a:stretch>
        </p:blipFill>
        <p:spPr>
          <a:xfrm>
            <a:off x="8519319" y="1262462"/>
            <a:ext cx="1824" cy="2518"/>
          </a:xfrm>
          <a:custGeom>
            <a:gdLst>
              <a:gd name="connsiteX0" fmla="*/ 0 w 1824"/>
              <a:gd name="connsiteY0" fmla="*/ 0 h 2518"/>
              <a:gd name="connsiteX1" fmla="*/ 1408 w 1824"/>
              <a:gd name="connsiteY1" fmla="*/ 1886 h 2518"/>
              <a:gd name="connsiteX2" fmla="*/ 383 w 1824"/>
              <a:gd name="connsiteY2" fmla="*/ 555 h 2518"/>
              <a:gd name="connsiteX3" fmla="*/ 0 w 1824"/>
              <a:gd name="connsiteY3" fmla="*/ 0 h 2518"/>
            </a:gdLst>
            <a:cxnLst>
              <a:cxn ang="0">
                <a:pos x="connsiteX0" y="connsiteY0"/>
              </a:cxn>
              <a:cxn ang="0">
                <a:pos x="connsiteX1" y="connsiteY1"/>
              </a:cxn>
              <a:cxn ang="0">
                <a:pos x="connsiteX2" y="connsiteY2"/>
              </a:cxn>
              <a:cxn ang="0">
                <a:pos x="connsiteX3" y="connsiteY3"/>
              </a:cxn>
            </a:cxnLst>
            <a:rect l="l" t="t" r="r" b="b"/>
            <a:pathLst>
              <a:path w="1824" h="2518">
                <a:moveTo>
                  <a:pt x="0" y="0"/>
                </a:moveTo>
                <a:lnTo>
                  <a:pt x="1408" y="1886"/>
                </a:lnTo>
                <a:cubicBezTo>
                  <a:pt x="2123" y="2915"/>
                  <a:pt x="2001" y="2831"/>
                  <a:pt x="383" y="555"/>
                </a:cubicBezTo>
                <a:lnTo>
                  <a:pt x="0" y="0"/>
                </a:lnTo>
                <a:close/>
              </a:path>
            </a:pathLst>
          </a:custGeom>
        </p:spPr>
      </p:pic>
      <p:pic>
        <p:nvPicPr>
          <p:cNvPr id="44" name="Picture 43"/>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Lst>
          </a:blip>
          <a:srcRect l="97732" t="-4732" r="761" b="102173"/>
          <a:stretch>
            <a:fillRect/>
          </a:stretch>
        </p:blipFill>
        <p:spPr>
          <a:xfrm>
            <a:off x="9120847" y="85725"/>
            <a:ext cx="66017" cy="79916"/>
          </a:xfrm>
          <a:custGeom>
            <a:gdLst>
              <a:gd name="connsiteX0" fmla="*/ 66017 w 66017"/>
              <a:gd name="connsiteY0" fmla="*/ 0 h 79916"/>
              <a:gd name="connsiteX1" fmla="*/ 51729 w 66017"/>
              <a:gd name="connsiteY1" fmla="*/ 42863 h 79916"/>
              <a:gd name="connsiteX2" fmla="*/ 8867 w 66017"/>
              <a:gd name="connsiteY2" fmla="*/ 71438 h 79916"/>
              <a:gd name="connsiteX3" fmla="*/ 0 w 66017"/>
              <a:gd name="connsiteY3" fmla="*/ 79916 h 79916"/>
              <a:gd name="connsiteX4" fmla="*/ 66017 w 66017"/>
              <a:gd name="connsiteY4" fmla="*/ 0 h 799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017" h="79916">
                <a:moveTo>
                  <a:pt x="66017" y="0"/>
                </a:moveTo>
                <a:lnTo>
                  <a:pt x="51729" y="42863"/>
                </a:lnTo>
                <a:lnTo>
                  <a:pt x="8867" y="71438"/>
                </a:lnTo>
                <a:lnTo>
                  <a:pt x="0" y="79916"/>
                </a:lnTo>
                <a:lnTo>
                  <a:pt x="66017" y="0"/>
                </a:lnTo>
                <a:close/>
              </a:path>
            </a:pathLst>
          </a:custGeom>
        </p:spPr>
      </p:pic>
      <p:pic>
        <p:nvPicPr>
          <p:cNvPr id="43" name="Picture 42"/>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2">
                    <a14:imgEffect>
                      <a14:colorTemperature colorTemp="5300"/>
                    </a14:imgEffect>
                  </a14:imgLayer>
                </a14:imgProps>
              </a:ext>
            </a:extLst>
          </a:blip>
          <a:srcRect l="97108" t="-2173" r="2268" b="101113"/>
          <a:stretch>
            <a:fillRect/>
          </a:stretch>
        </p:blipFill>
        <p:spPr>
          <a:xfrm>
            <a:off x="9093500" y="165641"/>
            <a:ext cx="27347" cy="33104"/>
          </a:xfrm>
          <a:custGeom>
            <a:gdLst>
              <a:gd name="connsiteX0" fmla="*/ 27347 w 27347"/>
              <a:gd name="connsiteY0" fmla="*/ 0 h 33104"/>
              <a:gd name="connsiteX1" fmla="*/ 0 w 27347"/>
              <a:gd name="connsiteY1" fmla="*/ 33104 h 33104"/>
              <a:gd name="connsiteX2" fmla="*/ 9381 w 27347"/>
              <a:gd name="connsiteY2" fmla="*/ 17176 h 33104"/>
              <a:gd name="connsiteX3" fmla="*/ 27347 w 27347"/>
              <a:gd name="connsiteY3" fmla="*/ 0 h 33104"/>
            </a:gdLst>
            <a:cxnLst>
              <a:cxn ang="0">
                <a:pos x="connsiteX0" y="connsiteY0"/>
              </a:cxn>
              <a:cxn ang="0">
                <a:pos x="connsiteX1" y="connsiteY1"/>
              </a:cxn>
              <a:cxn ang="0">
                <a:pos x="connsiteX2" y="connsiteY2"/>
              </a:cxn>
              <a:cxn ang="0">
                <a:pos x="connsiteX3" y="connsiteY3"/>
              </a:cxn>
            </a:cxnLst>
            <a:rect l="l" t="t" r="r" b="b"/>
            <a:pathLst>
              <a:path w="27346" h="33104">
                <a:moveTo>
                  <a:pt x="27347" y="0"/>
                </a:moveTo>
                <a:lnTo>
                  <a:pt x="0" y="33104"/>
                </a:lnTo>
                <a:lnTo>
                  <a:pt x="9381" y="17176"/>
                </a:lnTo>
                <a:lnTo>
                  <a:pt x="27347" y="0"/>
                </a:lnTo>
                <a:close/>
              </a:path>
            </a:pathLst>
          </a:custGeom>
        </p:spPr>
      </p:pic>
      <p:pic>
        <p:nvPicPr>
          <p:cNvPr id="42" name="Picture 41"/>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3">
                    <a14:imgEffect>
                      <a14:colorTemperature colorTemp="5300"/>
                    </a14:imgEffect>
                  </a14:imgLayer>
                </a14:imgProps>
              </a:ext>
            </a:extLst>
          </a:blip>
          <a:srcRect l="96453" t="-1113" r="2892" b="100000"/>
          <a:stretch>
            <a:fillRect/>
          </a:stretch>
        </p:blipFill>
        <p:spPr>
          <a:xfrm>
            <a:off x="9064789" y="198745"/>
            <a:ext cx="28711" cy="34755"/>
          </a:xfrm>
          <a:custGeom>
            <a:gdLst>
              <a:gd name="connsiteX0" fmla="*/ 28711 w 28711"/>
              <a:gd name="connsiteY0" fmla="*/ 0 h 34755"/>
              <a:gd name="connsiteX1" fmla="*/ 18999 w 28711"/>
              <a:gd name="connsiteY1" fmla="*/ 16489 h 34755"/>
              <a:gd name="connsiteX2" fmla="*/ 12391 w 28711"/>
              <a:gd name="connsiteY2" fmla="*/ 34755 h 34755"/>
              <a:gd name="connsiteX3" fmla="*/ 0 w 28711"/>
              <a:gd name="connsiteY3" fmla="*/ 34755 h 34755"/>
              <a:gd name="connsiteX4" fmla="*/ 28711 w 28711"/>
              <a:gd name="connsiteY4" fmla="*/ 0 h 347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711" h="34755">
                <a:moveTo>
                  <a:pt x="28711" y="0"/>
                </a:moveTo>
                <a:lnTo>
                  <a:pt x="18999" y="16489"/>
                </a:lnTo>
                <a:lnTo>
                  <a:pt x="12391" y="34755"/>
                </a:lnTo>
                <a:lnTo>
                  <a:pt x="0" y="34755"/>
                </a:lnTo>
                <a:lnTo>
                  <a:pt x="28711" y="0"/>
                </a:lnTo>
                <a:close/>
              </a:path>
            </a:pathLst>
          </a:custGeom>
        </p:spPr>
      </p:pic>
      <p:pic>
        <p:nvPicPr>
          <p:cNvPr id="40" name="Picture 39"/>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4">
                    <a14:imgEffect>
                      <a14:colorTemperature colorTemp="5300"/>
                    </a14:imgEffect>
                  </a14:imgLayer>
                </a14:imgProps>
              </a:ext>
            </a:extLst>
          </a:blip>
          <a:srcRect l="50000"/>
          <a:stretch>
            <a:fillRect/>
          </a:stretch>
        </p:blipFill>
        <p:spPr>
          <a:xfrm>
            <a:off x="10024262" y="3781901"/>
            <a:ext cx="2190750" cy="3122613"/>
          </a:xfrm>
          <a:custGeom>
            <a:gdLst>
              <a:gd name="connsiteX0" fmla="*/ 2047728 w 2190750"/>
              <a:gd name="connsiteY0" fmla="*/ 0 h 3122613"/>
              <a:gd name="connsiteX1" fmla="*/ 2190750 w 2190750"/>
              <a:gd name="connsiteY1" fmla="*/ 0 h 3122613"/>
              <a:gd name="connsiteX2" fmla="*/ 2190750 w 2190750"/>
              <a:gd name="connsiteY2" fmla="*/ 3122613 h 3122613"/>
              <a:gd name="connsiteX3" fmla="*/ 0 w 2190750"/>
              <a:gd name="connsiteY3" fmla="*/ 3122613 h 3122613"/>
              <a:gd name="connsiteX4" fmla="*/ 0 w 2190750"/>
              <a:gd name="connsiteY4" fmla="*/ 2812479 h 3122613"/>
              <a:gd name="connsiteX5" fmla="*/ 14287 w 2190750"/>
              <a:gd name="connsiteY5" fmla="*/ 2809738 h 3122613"/>
              <a:gd name="connsiteX6" fmla="*/ 85724 w 2190750"/>
              <a:gd name="connsiteY6" fmla="*/ 2738300 h 3122613"/>
              <a:gd name="connsiteX7" fmla="*/ 157162 w 2190750"/>
              <a:gd name="connsiteY7" fmla="*/ 2609713 h 3122613"/>
              <a:gd name="connsiteX8" fmla="*/ 200024 w 2190750"/>
              <a:gd name="connsiteY8" fmla="*/ 2581138 h 3122613"/>
              <a:gd name="connsiteX9" fmla="*/ 228599 w 2190750"/>
              <a:gd name="connsiteY9" fmla="*/ 2538275 h 3122613"/>
              <a:gd name="connsiteX10" fmla="*/ 314324 w 2190750"/>
              <a:gd name="connsiteY10" fmla="*/ 2481125 h 3122613"/>
              <a:gd name="connsiteX11" fmla="*/ 342899 w 2190750"/>
              <a:gd name="connsiteY11" fmla="*/ 2438263 h 3122613"/>
              <a:gd name="connsiteX12" fmla="*/ 371474 w 2190750"/>
              <a:gd name="connsiteY12" fmla="*/ 2209663 h 3122613"/>
              <a:gd name="connsiteX13" fmla="*/ 428624 w 2190750"/>
              <a:gd name="connsiteY13" fmla="*/ 2081075 h 3122613"/>
              <a:gd name="connsiteX14" fmla="*/ 557212 w 2190750"/>
              <a:gd name="connsiteY14" fmla="*/ 2052500 h 3122613"/>
              <a:gd name="connsiteX15" fmla="*/ 685799 w 2190750"/>
              <a:gd name="connsiteY15" fmla="*/ 2038213 h 3122613"/>
              <a:gd name="connsiteX16" fmla="*/ 728662 w 2190750"/>
              <a:gd name="connsiteY16" fmla="*/ 2009638 h 3122613"/>
              <a:gd name="connsiteX17" fmla="*/ 771524 w 2190750"/>
              <a:gd name="connsiteY17" fmla="*/ 1995350 h 3122613"/>
              <a:gd name="connsiteX18" fmla="*/ 800099 w 2190750"/>
              <a:gd name="connsiteY18" fmla="*/ 1952488 h 3122613"/>
              <a:gd name="connsiteX19" fmla="*/ 842962 w 2190750"/>
              <a:gd name="connsiteY19" fmla="*/ 1923913 h 3122613"/>
              <a:gd name="connsiteX20" fmla="*/ 885534 w 2190750"/>
              <a:gd name="connsiteY20" fmla="*/ 1881174 h 3122613"/>
              <a:gd name="connsiteX21" fmla="*/ 878975 w 2190750"/>
              <a:gd name="connsiteY21" fmla="*/ 1884702 h 3122613"/>
              <a:gd name="connsiteX22" fmla="*/ 890733 w 2190750"/>
              <a:gd name="connsiteY22" fmla="*/ 1877177 h 3122613"/>
              <a:gd name="connsiteX23" fmla="*/ 971549 w 2190750"/>
              <a:gd name="connsiteY23" fmla="*/ 1823900 h 3122613"/>
              <a:gd name="connsiteX24" fmla="*/ 1100137 w 2190750"/>
              <a:gd name="connsiteY24" fmla="*/ 1766750 h 3122613"/>
              <a:gd name="connsiteX25" fmla="*/ 1142999 w 2190750"/>
              <a:gd name="connsiteY25" fmla="*/ 1752463 h 3122613"/>
              <a:gd name="connsiteX26" fmla="*/ 1185862 w 2190750"/>
              <a:gd name="connsiteY26" fmla="*/ 1723888 h 3122613"/>
              <a:gd name="connsiteX27" fmla="*/ 1200149 w 2190750"/>
              <a:gd name="connsiteY27" fmla="*/ 1523863 h 3122613"/>
              <a:gd name="connsiteX28" fmla="*/ 1171574 w 2190750"/>
              <a:gd name="connsiteY28" fmla="*/ 1366700 h 3122613"/>
              <a:gd name="connsiteX29" fmla="*/ 1185862 w 2190750"/>
              <a:gd name="connsiteY29" fmla="*/ 1295263 h 3122613"/>
              <a:gd name="connsiteX30" fmla="*/ 1243012 w 2190750"/>
              <a:gd name="connsiteY30" fmla="*/ 1280975 h 3122613"/>
              <a:gd name="connsiteX31" fmla="*/ 1285874 w 2190750"/>
              <a:gd name="connsiteY31" fmla="*/ 1266688 h 3122613"/>
              <a:gd name="connsiteX32" fmla="*/ 1543049 w 2190750"/>
              <a:gd name="connsiteY32" fmla="*/ 1266688 h 3122613"/>
              <a:gd name="connsiteX33" fmla="*/ 1557337 w 2190750"/>
              <a:gd name="connsiteY33" fmla="*/ 1223825 h 3122613"/>
              <a:gd name="connsiteX34" fmla="*/ 1528762 w 2190750"/>
              <a:gd name="connsiteY34" fmla="*/ 1109525 h 3122613"/>
              <a:gd name="connsiteX35" fmla="*/ 1500187 w 2190750"/>
              <a:gd name="connsiteY35" fmla="*/ 1066663 h 3122613"/>
              <a:gd name="connsiteX36" fmla="*/ 1487282 w 2190750"/>
              <a:gd name="connsiteY36" fmla="*/ 1025499 h 3122613"/>
              <a:gd name="connsiteX37" fmla="*/ 1489868 w 2190750"/>
              <a:gd name="connsiteY37" fmla="*/ 1028962 h 3122613"/>
              <a:gd name="connsiteX38" fmla="*/ 1490251 w 2190750"/>
              <a:gd name="connsiteY38" fmla="*/ 1029517 h 3122613"/>
              <a:gd name="connsiteX39" fmla="*/ 1491276 w 2190750"/>
              <a:gd name="connsiteY39" fmla="*/ 1030848 h 3122613"/>
              <a:gd name="connsiteX40" fmla="*/ 1489868 w 2190750"/>
              <a:gd name="connsiteY40" fmla="*/ 1028962 h 3122613"/>
              <a:gd name="connsiteX41" fmla="*/ 1480251 w 2190750"/>
              <a:gd name="connsiteY41" fmla="*/ 1015036 h 3122613"/>
              <a:gd name="connsiteX42" fmla="*/ 1457324 w 2190750"/>
              <a:gd name="connsiteY42" fmla="*/ 980938 h 3122613"/>
              <a:gd name="connsiteX43" fmla="*/ 1457324 w 2190750"/>
              <a:gd name="connsiteY43" fmla="*/ 766625 h 3122613"/>
              <a:gd name="connsiteX44" fmla="*/ 1514474 w 2190750"/>
              <a:gd name="connsiteY44" fmla="*/ 723763 h 3122613"/>
              <a:gd name="connsiteX45" fmla="*/ 1628774 w 2190750"/>
              <a:gd name="connsiteY45" fmla="*/ 666613 h 3122613"/>
              <a:gd name="connsiteX46" fmla="*/ 1714499 w 2190750"/>
              <a:gd name="connsiteY46" fmla="*/ 609463 h 3122613"/>
              <a:gd name="connsiteX47" fmla="*/ 1728787 w 2190750"/>
              <a:gd name="connsiteY47" fmla="*/ 566600 h 3122613"/>
              <a:gd name="connsiteX48" fmla="*/ 1700212 w 2190750"/>
              <a:gd name="connsiteY48" fmla="*/ 523738 h 3122613"/>
              <a:gd name="connsiteX49" fmla="*/ 1687307 w 2190750"/>
              <a:gd name="connsiteY49" fmla="*/ 482574 h 3122613"/>
              <a:gd name="connsiteX50" fmla="*/ 1689893 w 2190750"/>
              <a:gd name="connsiteY50" fmla="*/ 486037 h 3122613"/>
              <a:gd name="connsiteX51" fmla="*/ 1690276 w 2190750"/>
              <a:gd name="connsiteY51" fmla="*/ 486592 h 3122613"/>
              <a:gd name="connsiteX52" fmla="*/ 1691301 w 2190750"/>
              <a:gd name="connsiteY52" fmla="*/ 487923 h 3122613"/>
              <a:gd name="connsiteX53" fmla="*/ 1689893 w 2190750"/>
              <a:gd name="connsiteY53" fmla="*/ 486037 h 3122613"/>
              <a:gd name="connsiteX54" fmla="*/ 1680276 w 2190750"/>
              <a:gd name="connsiteY54" fmla="*/ 472111 h 3122613"/>
              <a:gd name="connsiteX55" fmla="*/ 1664596 w 2190750"/>
              <a:gd name="connsiteY55" fmla="*/ 448791 h 3122613"/>
              <a:gd name="connsiteX56" fmla="*/ 1960548 w 2190750"/>
              <a:gd name="connsiteY56" fmla="*/ 90534 h 3122613"/>
              <a:gd name="connsiteX57" fmla="*/ 1965189 w 2190750"/>
              <a:gd name="connsiteY57" fmla="*/ 89316 h 3122613"/>
              <a:gd name="connsiteX58" fmla="*/ 1985962 w 2190750"/>
              <a:gd name="connsiteY58" fmla="*/ 80825 h 3122613"/>
              <a:gd name="connsiteX59" fmla="*/ 2028824 w 2190750"/>
              <a:gd name="connsiteY59" fmla="*/ 52250 h 3122613"/>
              <a:gd name="connsiteX60" fmla="*/ 2047728 w 2190750"/>
              <a:gd name="connsiteY60" fmla="*/ 0 h 3122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90750" h="3122613">
                <a:moveTo>
                  <a:pt x="2047728" y="0"/>
                </a:moveTo>
                <a:lnTo>
                  <a:pt x="2190750" y="0"/>
                </a:lnTo>
                <a:lnTo>
                  <a:pt x="2190750" y="3122613"/>
                </a:lnTo>
                <a:lnTo>
                  <a:pt x="0" y="3122613"/>
                </a:lnTo>
                <a:lnTo>
                  <a:pt x="0" y="2812479"/>
                </a:lnTo>
                <a:lnTo>
                  <a:pt x="14287" y="2809738"/>
                </a:lnTo>
                <a:cubicBezTo>
                  <a:pt x="57150" y="2781162"/>
                  <a:pt x="61911" y="2785926"/>
                  <a:pt x="85724" y="2738300"/>
                </a:cubicBezTo>
                <a:cubicBezTo>
                  <a:pt x="111779" y="2686191"/>
                  <a:pt x="89592" y="2654760"/>
                  <a:pt x="157162" y="2609713"/>
                </a:cubicBezTo>
                <a:lnTo>
                  <a:pt x="200024" y="2581138"/>
                </a:lnTo>
                <a:cubicBezTo>
                  <a:pt x="209549" y="2566850"/>
                  <a:pt x="215676" y="2549583"/>
                  <a:pt x="228599" y="2538275"/>
                </a:cubicBezTo>
                <a:cubicBezTo>
                  <a:pt x="254445" y="2515660"/>
                  <a:pt x="314324" y="2481125"/>
                  <a:pt x="314324" y="2481125"/>
                </a:cubicBezTo>
                <a:cubicBezTo>
                  <a:pt x="323849" y="2466838"/>
                  <a:pt x="335220" y="2453621"/>
                  <a:pt x="342899" y="2438263"/>
                </a:cubicBezTo>
                <a:cubicBezTo>
                  <a:pt x="374758" y="2374547"/>
                  <a:pt x="364550" y="2253514"/>
                  <a:pt x="371474" y="2209663"/>
                </a:cubicBezTo>
                <a:cubicBezTo>
                  <a:pt x="374945" y="2187678"/>
                  <a:pt x="400748" y="2103375"/>
                  <a:pt x="428624" y="2081075"/>
                </a:cubicBezTo>
                <a:cubicBezTo>
                  <a:pt x="447111" y="2066285"/>
                  <a:pt x="556383" y="2052611"/>
                  <a:pt x="557212" y="2052500"/>
                </a:cubicBezTo>
                <a:cubicBezTo>
                  <a:pt x="599960" y="2046800"/>
                  <a:pt x="642937" y="2042975"/>
                  <a:pt x="685799" y="2038213"/>
                </a:cubicBezTo>
                <a:cubicBezTo>
                  <a:pt x="700087" y="2028688"/>
                  <a:pt x="713303" y="2017317"/>
                  <a:pt x="728662" y="2009638"/>
                </a:cubicBezTo>
                <a:cubicBezTo>
                  <a:pt x="742132" y="2002903"/>
                  <a:pt x="759764" y="2004758"/>
                  <a:pt x="771524" y="1995350"/>
                </a:cubicBezTo>
                <a:cubicBezTo>
                  <a:pt x="784932" y="1984623"/>
                  <a:pt x="787957" y="1964630"/>
                  <a:pt x="800099" y="1952488"/>
                </a:cubicBezTo>
                <a:cubicBezTo>
                  <a:pt x="812241" y="1940346"/>
                  <a:pt x="829770" y="1934906"/>
                  <a:pt x="842962" y="1923913"/>
                </a:cubicBezTo>
                <a:cubicBezTo>
                  <a:pt x="893322" y="1881946"/>
                  <a:pt x="893526" y="1877702"/>
                  <a:pt x="885534" y="1881174"/>
                </a:cubicBezTo>
                <a:lnTo>
                  <a:pt x="878975" y="1884702"/>
                </a:lnTo>
                <a:lnTo>
                  <a:pt x="890733" y="1877177"/>
                </a:lnTo>
                <a:cubicBezTo>
                  <a:pt x="905734" y="1867492"/>
                  <a:pt x="930924" y="1850983"/>
                  <a:pt x="971549" y="1823900"/>
                </a:cubicBezTo>
                <a:cubicBezTo>
                  <a:pt x="1039473" y="1778618"/>
                  <a:pt x="998124" y="1800754"/>
                  <a:pt x="1100137" y="1766750"/>
                </a:cubicBezTo>
                <a:lnTo>
                  <a:pt x="1142999" y="1752463"/>
                </a:lnTo>
                <a:cubicBezTo>
                  <a:pt x="1157287" y="1742938"/>
                  <a:pt x="1173720" y="1736030"/>
                  <a:pt x="1185862" y="1723888"/>
                </a:cubicBezTo>
                <a:cubicBezTo>
                  <a:pt x="1245628" y="1664122"/>
                  <a:pt x="1209829" y="1615824"/>
                  <a:pt x="1200149" y="1523863"/>
                </a:cubicBezTo>
                <a:cubicBezTo>
                  <a:pt x="1187721" y="1405800"/>
                  <a:pt x="1196542" y="1441603"/>
                  <a:pt x="1171574" y="1366700"/>
                </a:cubicBezTo>
                <a:cubicBezTo>
                  <a:pt x="1176337" y="1342888"/>
                  <a:pt x="1170316" y="1313918"/>
                  <a:pt x="1185862" y="1295263"/>
                </a:cubicBezTo>
                <a:cubicBezTo>
                  <a:pt x="1198433" y="1280178"/>
                  <a:pt x="1224131" y="1286370"/>
                  <a:pt x="1243012" y="1280975"/>
                </a:cubicBezTo>
                <a:cubicBezTo>
                  <a:pt x="1257493" y="1276838"/>
                  <a:pt x="1271587" y="1271450"/>
                  <a:pt x="1285874" y="1266688"/>
                </a:cubicBezTo>
                <a:cubicBezTo>
                  <a:pt x="1348620" y="1272962"/>
                  <a:pt x="1476187" y="1296404"/>
                  <a:pt x="1543049" y="1266688"/>
                </a:cubicBezTo>
                <a:cubicBezTo>
                  <a:pt x="1556812" y="1260571"/>
                  <a:pt x="1552574" y="1238113"/>
                  <a:pt x="1557337" y="1223825"/>
                </a:cubicBezTo>
                <a:cubicBezTo>
                  <a:pt x="1551904" y="1196660"/>
                  <a:pt x="1543405" y="1138810"/>
                  <a:pt x="1528762" y="1109525"/>
                </a:cubicBezTo>
                <a:cubicBezTo>
                  <a:pt x="1521083" y="1094166"/>
                  <a:pt x="1507866" y="1082021"/>
                  <a:pt x="1500187" y="1066663"/>
                </a:cubicBezTo>
                <a:cubicBezTo>
                  <a:pt x="1470611" y="1007511"/>
                  <a:pt x="1480367" y="1016788"/>
                  <a:pt x="1487282" y="1025499"/>
                </a:cubicBezTo>
                <a:lnTo>
                  <a:pt x="1489868" y="1028962"/>
                </a:lnTo>
                <a:lnTo>
                  <a:pt x="1490251" y="1029517"/>
                </a:lnTo>
                <a:cubicBezTo>
                  <a:pt x="1491869" y="1031793"/>
                  <a:pt x="1491991" y="1031877"/>
                  <a:pt x="1491276" y="1030848"/>
                </a:cubicBezTo>
                <a:lnTo>
                  <a:pt x="1489868" y="1028962"/>
                </a:lnTo>
                <a:lnTo>
                  <a:pt x="1480251" y="1015036"/>
                </a:lnTo>
                <a:cubicBezTo>
                  <a:pt x="1474983" y="1007299"/>
                  <a:pt x="1467560" y="996292"/>
                  <a:pt x="1457324" y="980938"/>
                </a:cubicBezTo>
                <a:cubicBezTo>
                  <a:pt x="1431023" y="902033"/>
                  <a:pt x="1418479" y="883159"/>
                  <a:pt x="1457324" y="766625"/>
                </a:cubicBezTo>
                <a:cubicBezTo>
                  <a:pt x="1464854" y="744035"/>
                  <a:pt x="1493905" y="735761"/>
                  <a:pt x="1514474" y="723763"/>
                </a:cubicBezTo>
                <a:cubicBezTo>
                  <a:pt x="1551269" y="702300"/>
                  <a:pt x="1593331" y="690242"/>
                  <a:pt x="1628774" y="666613"/>
                </a:cubicBezTo>
                <a:lnTo>
                  <a:pt x="1714499" y="609463"/>
                </a:lnTo>
                <a:cubicBezTo>
                  <a:pt x="1719262" y="595175"/>
                  <a:pt x="1731263" y="581456"/>
                  <a:pt x="1728787" y="566600"/>
                </a:cubicBezTo>
                <a:cubicBezTo>
                  <a:pt x="1725964" y="549662"/>
                  <a:pt x="1707891" y="539096"/>
                  <a:pt x="1700212" y="523738"/>
                </a:cubicBezTo>
                <a:cubicBezTo>
                  <a:pt x="1670635" y="464586"/>
                  <a:pt x="1680393" y="473863"/>
                  <a:pt x="1687307" y="482574"/>
                </a:cubicBezTo>
                <a:lnTo>
                  <a:pt x="1689893" y="486037"/>
                </a:lnTo>
                <a:lnTo>
                  <a:pt x="1690276" y="486592"/>
                </a:lnTo>
                <a:cubicBezTo>
                  <a:pt x="1691894" y="488868"/>
                  <a:pt x="1692016" y="488952"/>
                  <a:pt x="1691301" y="487923"/>
                </a:cubicBezTo>
                <a:lnTo>
                  <a:pt x="1689893" y="486037"/>
                </a:lnTo>
                <a:lnTo>
                  <a:pt x="1680276" y="472111"/>
                </a:lnTo>
                <a:lnTo>
                  <a:pt x="1664596" y="448791"/>
                </a:lnTo>
                <a:lnTo>
                  <a:pt x="1960548" y="90534"/>
                </a:lnTo>
                <a:lnTo>
                  <a:pt x="1965189" y="89316"/>
                </a:lnTo>
                <a:cubicBezTo>
                  <a:pt x="1972553" y="87383"/>
                  <a:pt x="1979697" y="85002"/>
                  <a:pt x="1985962" y="80825"/>
                </a:cubicBezTo>
                <a:lnTo>
                  <a:pt x="2028824" y="52250"/>
                </a:lnTo>
                <a:lnTo>
                  <a:pt x="2047728" y="0"/>
                </a:lnTo>
                <a:close/>
              </a:path>
            </a:pathLst>
          </a:custGeom>
        </p:spPr>
      </p:pic>
      <p:pic>
        <p:nvPicPr>
          <p:cNvPr id="39" name="Picture 38"/>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5">
                    <a14:imgEffect>
                      <a14:colorTemperature colorTemp="5300"/>
                    </a14:imgEffect>
                  </a14:imgLayer>
                </a14:imgProps>
              </a:ext>
            </a:extLst>
          </a:blip>
          <a:srcRect l="69880" t="60357" r="29939" b="39489"/>
          <a:stretch>
            <a:fillRect/>
          </a:stretch>
        </p:blipFill>
        <p:spPr>
          <a:xfrm>
            <a:off x="7900506" y="2118202"/>
            <a:ext cx="7921" cy="4821"/>
          </a:xfrm>
          <a:custGeom>
            <a:gdLst>
              <a:gd name="connsiteX0" fmla="*/ 7921 w 7921"/>
              <a:gd name="connsiteY0" fmla="*/ 0 h 4821"/>
              <a:gd name="connsiteX1" fmla="*/ 7882 w 7921"/>
              <a:gd name="connsiteY1" fmla="*/ 25 h 4821"/>
              <a:gd name="connsiteX2" fmla="*/ 5311 w 7921"/>
              <a:gd name="connsiteY2" fmla="*/ 1404 h 4821"/>
              <a:gd name="connsiteX3" fmla="*/ 7921 w 7921"/>
              <a:gd name="connsiteY3" fmla="*/ 0 h 4821"/>
            </a:gdLst>
            <a:cxnLst>
              <a:cxn ang="0">
                <a:pos x="connsiteX0" y="connsiteY0"/>
              </a:cxn>
              <a:cxn ang="0">
                <a:pos x="connsiteX1" y="connsiteY1"/>
              </a:cxn>
              <a:cxn ang="0">
                <a:pos x="connsiteX2" y="connsiteY2"/>
              </a:cxn>
              <a:cxn ang="0">
                <a:pos x="connsiteX3" y="connsiteY3"/>
              </a:cxn>
            </a:cxnLst>
            <a:rect l="l" t="t" r="r" b="b"/>
            <a:pathLst>
              <a:path w="7920" h="4821">
                <a:moveTo>
                  <a:pt x="7921" y="0"/>
                </a:moveTo>
                <a:lnTo>
                  <a:pt x="7882" y="25"/>
                </a:lnTo>
                <a:cubicBezTo>
                  <a:pt x="-3838" y="7429"/>
                  <a:pt x="-550" y="4924"/>
                  <a:pt x="5311" y="1404"/>
                </a:cubicBezTo>
                <a:lnTo>
                  <a:pt x="7921" y="0"/>
                </a:lnTo>
                <a:close/>
              </a:path>
            </a:pathLst>
          </a:custGeom>
        </p:spPr>
      </p:pic>
      <p:pic>
        <p:nvPicPr>
          <p:cNvPr id="12" name="Picture 11"/>
          <p:cNvPicPr>
            <a:picLocks noChangeAspect="1"/>
          </p:cNvPicPr>
          <p:nvPr/>
        </p:nvPicPr>
        <p:blipFill>
          <a:blip r:embed="rId5">
            <a:duotone>
              <a:prstClr val="black"/>
              <a:schemeClr val="accent6">
                <a:lumMod val="75000"/>
                <a:tint val="45000"/>
                <a:satMod val="400000"/>
              </a:schemeClr>
            </a:duotone>
            <a:extLst>
              <a:ext uri="{BEBA8EAE-BF5A-486C-A8C5-ECC9F3942E4B}">
                <a14:imgProps xmlns:a14="http://schemas.microsoft.com/office/drawing/2010/main">
                  <a14:imgLayer r:embed="rId16">
                    <a14:imgEffect>
                      <a14:colorTemperature colorTemp="5300"/>
                    </a14:imgEffect>
                  </a14:imgLayer>
                </a14:imgProps>
              </a:ext>
            </a:extLst>
          </a:blip>
          <a:srcRect l="44516" t="100000" r="50000" b="-8036"/>
          <a:stretch>
            <a:fillRect/>
          </a:stretch>
        </p:blipFill>
        <p:spPr>
          <a:xfrm>
            <a:off x="1314451" y="6858000"/>
            <a:ext cx="161925" cy="171450"/>
          </a:xfrm>
          <a:custGeom>
            <a:gdLst>
              <a:gd name="connsiteX0" fmla="*/ 0 w 161925"/>
              <a:gd name="connsiteY0" fmla="*/ 0 h 171450"/>
              <a:gd name="connsiteX1" fmla="*/ 161925 w 161925"/>
              <a:gd name="connsiteY1" fmla="*/ 0 h 171450"/>
              <a:gd name="connsiteX2" fmla="*/ 161925 w 161925"/>
              <a:gd name="connsiteY2" fmla="*/ 171450 h 171450"/>
              <a:gd name="connsiteX3" fmla="*/ 0 w 161925"/>
              <a:gd name="connsiteY3" fmla="*/ 171450 h 171450"/>
              <a:gd name="connsiteX4" fmla="*/ 0 w 161925"/>
              <a:gd name="connsiteY4" fmla="*/ 0 h 171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71450">
                <a:moveTo>
                  <a:pt x="0" y="0"/>
                </a:moveTo>
                <a:lnTo>
                  <a:pt x="161925" y="0"/>
                </a:lnTo>
                <a:lnTo>
                  <a:pt x="161925" y="171450"/>
                </a:lnTo>
                <a:lnTo>
                  <a:pt x="0" y="171450"/>
                </a:lnTo>
                <a:lnTo>
                  <a:pt x="0" y="0"/>
                </a:lnTo>
                <a:close/>
              </a:path>
            </a:pathLst>
          </a:custGeom>
        </p:spPr>
      </p:pic>
      <p:pic>
        <p:nvPicPr>
          <p:cNvPr id="51" name="Picture 50"/>
          <p:cNvPicPr>
            <a:picLocks noChangeAspect="1"/>
          </p:cNvPicPr>
          <p:nvPr/>
        </p:nvPicPr>
        <p:blipFill>
          <a:blip r:embed="rId2"/>
          <a:stretch>
            <a:fillRect/>
          </a:stretch>
        </p:blipFill>
        <p:spPr>
          <a:xfrm>
            <a:off x="10600575" y="225421"/>
            <a:ext cx="1347333" cy="1353429"/>
          </a:xfrm>
          <a:prstGeom prst="rect">
            <a:avLst/>
          </a:prstGeom>
        </p:spPr>
      </p:pic>
      <p:pic>
        <p:nvPicPr>
          <p:cNvPr id="52" name="Picture 51"/>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Lst>
          </a:blip>
          <a:stretch>
            <a:fillRect/>
          </a:stretch>
        </p:blipFill>
        <p:spPr>
          <a:xfrm>
            <a:off x="10956586" y="-122771"/>
            <a:ext cx="1771930" cy="1536595"/>
          </a:xfrm>
          <a:prstGeom prst="rect">
            <a:avLst/>
          </a:prstGeom>
        </p:spPr>
      </p:pic>
      <p:sp>
        <p:nvSpPr>
          <p:cNvPr id="53" name="Oval 52"/>
          <p:cNvSpPr/>
          <p:nvPr/>
        </p:nvSpPr>
        <p:spPr>
          <a:xfrm>
            <a:off x="5077931" y="3872528"/>
            <a:ext cx="4430402" cy="149107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9"/>
          <a:stretch>
            <a:fillRect/>
          </a:stretch>
        </p:blipFill>
        <p:spPr>
          <a:xfrm>
            <a:off x="5209958" y="-19559"/>
            <a:ext cx="1784785" cy="1433383"/>
          </a:xfrm>
          <a:prstGeom prst="rect">
            <a:avLst/>
          </a:prstGeom>
        </p:spPr>
      </p:pic>
    </p:spTree>
    <p:extLst>
      <p:ext uri="{BB962C8B-B14F-4D97-AF65-F5344CB8AC3E}">
        <p14:creationId xmlns:p14="http://schemas.microsoft.com/office/powerpoint/2010/main" val="2814104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repeatCount="indefinite" fill="hold" nodeType="withEffect">
                                  <p:stCondLst>
                                    <p:cond delay="50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0" fill="hold"/>
                                        <p:tgtEl>
                                          <p:spTgt spid="52"/>
                                        </p:tgtEl>
                                        <p:attrNameLst>
                                          <p:attrName>ppt_x</p:attrName>
                                        </p:attrNameLst>
                                      </p:cBhvr>
                                      <p:tavLst>
                                        <p:tav tm="0">
                                          <p:val>
                                            <p:strVal val="0-#ppt_w/2"/>
                                          </p:val>
                                        </p:tav>
                                        <p:tav tm="100000">
                                          <p:val>
                                            <p:strVal val="#ppt_x"/>
                                          </p:val>
                                        </p:tav>
                                      </p:tavLst>
                                    </p:anim>
                                    <p:anim calcmode="lin" valueType="num">
                                      <p:cBhvr additive="base">
                                        <p:cTn id="8" dur="5000" fill="hold"/>
                                        <p:tgtEl>
                                          <p:spTgt spid="52"/>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500"/>
                                  </p:stCondLst>
                                  <p:childTnLst>
                                    <p:animRot by="21600000">
                                      <p:cBhvr>
                                        <p:cTn id="10" dur="5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6" name="Pentagon 5"/>
          <p:cNvSpPr/>
          <p:nvPr/>
        </p:nvSpPr>
        <p:spPr>
          <a:xfrm>
            <a:off x="3229895" y="2405827"/>
            <a:ext cx="5032614" cy="2861187"/>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6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chia </a:t>
            </a:r>
            <a:r>
              <a:rPr lang="en-US" sz="36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sẻ những điều thú vị nhất mà em cảm nhận được từ một cuốn sách mà các em đã </a:t>
            </a:r>
            <a:r>
              <a:rPr lang="en-US" sz="360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364123" y="1263842"/>
            <a:ext cx="1467068" cy="685124"/>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Câu 2</a:t>
            </a:r>
            <a:r>
              <a:rPr lang="en-US"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8482594" y="1238866"/>
            <a:ext cx="3145497" cy="5206178"/>
          </a:xfrm>
          <a:prstGeom prst="rect">
            <a:avLst/>
          </a:prstGeom>
        </p:spPr>
      </p:pic>
    </p:spTree>
    <p:extLst>
      <p:ext uri="{BB962C8B-B14F-4D97-AF65-F5344CB8AC3E}">
        <p14:creationId xmlns:p14="http://schemas.microsoft.com/office/powerpoint/2010/main" val="10386601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2" name="Rectangle 1"/>
          <p:cNvSpPr/>
          <p:nvPr/>
        </p:nvSpPr>
        <p:spPr>
          <a:xfrm>
            <a:off x="2364123" y="1263842"/>
            <a:ext cx="1467068" cy="685124"/>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ts val="800"/>
              </a:spcAft>
              <a:buClrTx/>
              <a:buSzTx/>
              <a:buFontTx/>
              <a:buNone/>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2</a:t>
            </a: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8482594" y="1238866"/>
            <a:ext cx="3145497" cy="5206178"/>
          </a:xfrm>
          <a:prstGeom prst="rect">
            <a:avLst/>
          </a:prstGeom>
        </p:spPr>
      </p:pic>
      <p:sp>
        <p:nvSpPr>
          <p:cNvPr id="15" name="Pentagon 14"/>
          <p:cNvSpPr/>
          <p:nvPr/>
        </p:nvSpPr>
        <p:spPr>
          <a:xfrm>
            <a:off x="2713811" y="1982633"/>
            <a:ext cx="6474434" cy="3530062"/>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US" sz="2800" b="1" err="1">
                <a:solidFill>
                  <a:srgbClr val="000000"/>
                </a:solidFill>
                <a:latin typeface="Times New Roman" panose="02020603050405020304" pitchFamily="18" charset="0"/>
                <a:ea typeface="Calibri" panose="020f0502020204030204" pitchFamily="34" charset="0"/>
              </a:rPr>
              <a:t>Ví dụ: </a:t>
            </a:r>
            <a:r>
              <a:rPr lang="en-US" sz="2800" err="1">
                <a:solidFill>
                  <a:srgbClr val="000000"/>
                </a:solidFill>
                <a:latin typeface="Times New Roman" panose="02020603050405020304" pitchFamily="18" charset="0"/>
                <a:ea typeface="Calibri" panose="020f0502020204030204" pitchFamily="34" charset="0"/>
              </a:rPr>
              <a:t>Hạt giống tâm hồn: Cuốn </a:t>
            </a:r>
            <a:endParaRPr lang="en-US" sz="2800" smtClean="0">
              <a:solidFill>
                <a:srgbClr val="000000"/>
              </a:solidFill>
              <a:latin typeface="Times New Roman" panose="02020603050405020304" pitchFamily="18" charset="0"/>
              <a:ea typeface="Calibri" panose="020f0502020204030204" pitchFamily="34" charset="0"/>
            </a:endParaRPr>
          </a:p>
          <a:p>
            <a:pPr lvl="0">
              <a:lnSpc>
                <a:spcPct val="107000"/>
              </a:lnSpc>
              <a:spcAft>
                <a:spcPts val="800"/>
              </a:spcAft>
            </a:pPr>
            <a:r>
              <a:rPr lang="en-US" sz="2800" err="1" smtClean="0">
                <a:solidFill>
                  <a:srgbClr val="000000"/>
                </a:solidFill>
                <a:latin typeface="Times New Roman" panose="02020603050405020304" pitchFamily="18" charset="0"/>
                <a:ea typeface="Calibri" panose="020f0502020204030204" pitchFamily="34" charset="0"/>
              </a:rPr>
              <a:t>sách </a:t>
            </a:r>
            <a:r>
              <a:rPr lang="en-US" sz="2800" err="1">
                <a:solidFill>
                  <a:srgbClr val="000000"/>
                </a:solidFill>
                <a:latin typeface="Times New Roman" panose="02020603050405020304" pitchFamily="18" charset="0"/>
                <a:ea typeface="Calibri" panose="020f0502020204030204" pitchFamily="34" charset="0"/>
              </a:rPr>
              <a:t>là tổng hợp những câu chuyện để nuôi dưỡng tâm hồn của mỗi người, bất cứ ai cũng có thể tìm thấy bản thân mình trong những mẩu chuyện giản dị, bình thường nhưng đầy triết lí nhân sinh</a:t>
            </a:r>
            <a:r>
              <a:rPr lang="en-US" sz="2800" smtClean="0">
                <a:solidFill>
                  <a:srgbClr val="000000"/>
                </a:solidFill>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94698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2" name="Rectangle 1"/>
          <p:cNvSpPr/>
          <p:nvPr/>
        </p:nvSpPr>
        <p:spPr>
          <a:xfrm>
            <a:off x="2364123" y="1263842"/>
            <a:ext cx="1467068" cy="685124"/>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ts val="800"/>
              </a:spcAft>
              <a:buClrTx/>
              <a:buSzTx/>
              <a:buFontTx/>
              <a:buNone/>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2</a:t>
            </a: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8618514" y="1197336"/>
            <a:ext cx="2728650" cy="2933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a:stretch>
            <a:fillRect/>
          </a:stretch>
        </p:blipFill>
        <p:spPr>
          <a:xfrm>
            <a:off x="9047549" y="3350174"/>
            <a:ext cx="2523069" cy="30653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6"/>
          <a:stretch>
            <a:fillRect/>
          </a:stretch>
        </p:blipFill>
        <p:spPr>
          <a:xfrm flipH="1">
            <a:off x="7560174" y="2422970"/>
            <a:ext cx="2748910" cy="3337739"/>
          </a:xfrm>
          <a:prstGeom prst="rect">
            <a:avLst/>
          </a:prstGeom>
        </p:spPr>
      </p:pic>
      <p:sp>
        <p:nvSpPr>
          <p:cNvPr id="18" name="Pentagon 17"/>
          <p:cNvSpPr/>
          <p:nvPr/>
        </p:nvSpPr>
        <p:spPr>
          <a:xfrm>
            <a:off x="2713812" y="1828275"/>
            <a:ext cx="6474434" cy="3530062"/>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 tên một cuốn sách mà em cho là cần đọc trong tuần này và thuyết phục các bạn cùng đọc:</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err="1">
                <a:solidFill>
                  <a:srgbClr val="000000"/>
                </a:solidFill>
                <a:latin typeface="Times New Roman" panose="02020603050405020304" pitchFamily="18" charset="0"/>
                <a:ea typeface="Calibri" panose="020f0502020204030204" pitchFamily="34" charset="0"/>
              </a:rPr>
              <a:t>Ví dụ: </a:t>
            </a:r>
            <a:r>
              <a:rPr lang="en-US" sz="32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 tử bé</a:t>
            </a:r>
            <a:r>
              <a:rPr lang="en-US" sz="3200">
                <a:solidFill>
                  <a:srgbClr val="000000"/>
                </a:solidFill>
                <a:latin typeface="Times New Roman" panose="02020603050405020304" pitchFamily="18" charset="0"/>
                <a:ea typeface="Calibri" panose="020f0502020204030204" pitchFamily="34" charset="0"/>
              </a:rPr>
              <a:t>, </a:t>
            </a:r>
            <a:r>
              <a:rPr lang="en-US" sz="3200" i="1" err="1">
                <a:solidFill>
                  <a:srgbClr val="000000"/>
                </a:solidFill>
                <a:latin typeface="Times New Roman" panose="02020603050405020304" pitchFamily="18" charset="0"/>
                <a:ea typeface="Calibri" panose="020f0502020204030204" pitchFamily="34" charset="0"/>
              </a:rPr>
              <a:t>Dế Mèn phiêu lưu kí, Truyện cổ An-đéc-xen,…</a:t>
            </a: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40284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r>
              <a:rPr lang="en-US" sz="2800" b="1" err="1">
                <a:solidFill>
                  <a:srgbClr val="0000FF"/>
                </a:solidFill>
                <a:latin typeface="Times New Roman" panose="02020603050405020304" pitchFamily="18" charset="0"/>
                <a:ea typeface="Times New Roman" panose="02020603050405020304" pitchFamily="18" charset="0"/>
              </a:rPr>
              <a:t>Cùng đọc và trải nghiệm</a:t>
            </a:r>
            <a:endParaRPr lang="en-US" sz="2800"/>
          </a:p>
        </p:txBody>
      </p:sp>
      <p:sp>
        <p:nvSpPr>
          <p:cNvPr id="2" name="Rectangle 1"/>
          <p:cNvSpPr/>
          <p:nvPr/>
        </p:nvSpPr>
        <p:spPr>
          <a:xfrm>
            <a:off x="511004" y="1238866"/>
            <a:ext cx="10833100" cy="1384995"/>
          </a:xfrm>
          <a:prstGeom prst="rect">
            <a:avLst/>
          </a:prstGeom>
        </p:spPr>
        <p:txBody>
          <a:bodyPr>
            <a:spAutoFit/>
          </a:bodyPr>
          <a:lstStyle/>
          <a:p>
            <a:pPr algn="just">
              <a:spcAft>
                <a:spcPct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SÁCH HAY CÙNG ĐỌC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spcAft>
                <a:spcPct val="0"/>
              </a:spcAft>
            </a:pPr>
            <a:r>
              <a:rPr lang="pt-BR"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Chọn chủ đề cùng đọc: Cùng chọn 2 chủ đề trong 9 chủ đề đã học.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11004" y="2201468"/>
            <a:ext cx="6330579" cy="310341"/>
          </a:xfrm>
          <a:prstGeom prst="rect">
            <a:avLst/>
          </a:prstGeom>
        </p:spPr>
        <p:txBody>
          <a:bodyPr wrap="none">
            <a:spAutoFit/>
          </a:bodyPr>
          <a:lstStyle/>
          <a:p>
            <a:pPr>
              <a:lnSpc>
                <a:spcPts val="1650"/>
              </a:lnSpc>
              <a:spcAft>
                <a:spcPct val="0"/>
              </a:spcAft>
            </a:pPr>
            <a:r>
              <a:rPr lang="pt-BR"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Ví dụ về tên sách theo các chủ đề đã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33138331"/>
              </p:ext>
            </p:extLst>
          </p:nvPr>
        </p:nvGraphicFramePr>
        <p:xfrm>
          <a:off x="690886" y="2571744"/>
          <a:ext cx="10833100" cy="3657600"/>
        </p:xfrm>
        <a:graphic>
          <a:graphicData uri="http://schemas.openxmlformats.org/drawingml/2006/table">
            <a:tbl>
              <a:tblPr firstRow="1" firstCol="1" bandRow="1"/>
              <a:tblGrid>
                <a:gridCol w="946185">
                  <a:extLst>
                    <a:ext uri="{9D8B030D-6E8A-4147-A177-3AD203B41FA5}">
                      <a16:colId xmlns="" xmlns:a16="http://schemas.microsoft.com/office/drawing/2014/main" val="1573476227"/>
                    </a:ext>
                  </a:extLst>
                </a:gridCol>
                <a:gridCol w="5648632">
                  <a:extLst>
                    <a:ext uri="{9D8B030D-6E8A-4147-A177-3AD203B41FA5}">
                      <a16:colId xmlns="" xmlns:a16="http://schemas.microsoft.com/office/drawing/2014/main" val="3350935181"/>
                    </a:ext>
                  </a:extLst>
                </a:gridCol>
                <a:gridCol w="4238283">
                  <a:extLst>
                    <a:ext uri="{9D8B030D-6E8A-4147-A177-3AD203B41FA5}">
                      <a16:colId xmlns="" xmlns:a16="http://schemas.microsoft.com/office/drawing/2014/main" val="3474193796"/>
                    </a:ext>
                  </a:extLst>
                </a:gridCol>
              </a:tblGrid>
              <a:tr h="0">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 đề</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sách (gợi 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5747037"/>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và các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5825768"/>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Gõ cửa trái tim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66062"/>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thương và chia sẻ,</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0968783"/>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 yêu dấu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2721995"/>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nẻo đường xứ sở</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4168695"/>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 kể về những người anh hùng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93169755"/>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 giới cổ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7764499"/>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Khác biệt và gần gũi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4327774"/>
                  </a:ext>
                </a:extLst>
              </a:tr>
              <a:tr h="0">
                <a:tc>
                  <a:txBody>
                    <a:bodyPr vert="horz" wrap="square"/>
                    <a:lstStyle/>
                    <a:p>
                      <a:pPr>
                        <a:lnSpc>
                          <a:spcPct val="100000"/>
                        </a:lnSpc>
                        <a:spcAft>
                          <a:spcPct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en-US" sz="2400" i="1"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 Đất - ngôi nhà chung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0000"/>
                        </a:lnSpc>
                        <a:spcAft>
                          <a:spcPct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50475184"/>
                  </a:ext>
                </a:extLst>
              </a:tr>
            </a:tbl>
          </a:graphicData>
        </a:graphic>
      </p:graphicFrame>
    </p:spTree>
    <p:extLst>
      <p:ext uri="{BB962C8B-B14F-4D97-AF65-F5344CB8AC3E}">
        <p14:creationId xmlns:p14="http://schemas.microsoft.com/office/powerpoint/2010/main" val="21700046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38866"/>
            <a:ext cx="4832798"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pt-BR"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Giới thiệu về cuốn sách hay.</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345025" y="1589284"/>
            <a:ext cx="5514651" cy="553357"/>
          </a:xfrm>
          <a:prstGeom prst="rect">
            <a:avLst/>
          </a:prstGeom>
        </p:spPr>
        <p:txBody>
          <a:bodyPr wrap="none">
            <a:spAutoFit/>
          </a:bodyPr>
          <a:lstStyle/>
          <a:p>
            <a:pPr>
              <a:lnSpc>
                <a:spcPct val="107000"/>
              </a:lnSpc>
              <a:spcAft>
                <a:spcPct val="0"/>
              </a:spcAft>
            </a:pPr>
            <a:r>
              <a:rPr lang="en-US" sz="28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đọc số 1: </a:t>
            </a:r>
            <a:r>
              <a:rPr lang="en-US" sz="2800" b="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 hay cùng đọc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99453629"/>
              </p:ext>
            </p:extLst>
          </p:nvPr>
        </p:nvGraphicFramePr>
        <p:xfrm>
          <a:off x="685799" y="2124065"/>
          <a:ext cx="10833100" cy="4304995"/>
        </p:xfrm>
        <a:graphic>
          <a:graphicData uri="http://schemas.openxmlformats.org/drawingml/2006/table">
            <a:tbl>
              <a:tblPr firstRow="1" firstCol="1" bandRow="1"/>
              <a:tblGrid>
                <a:gridCol w="837291">
                  <a:extLst>
                    <a:ext uri="{9D8B030D-6E8A-4147-A177-3AD203B41FA5}">
                      <a16:colId xmlns="" xmlns:a16="http://schemas.microsoft.com/office/drawing/2014/main" val="623580417"/>
                    </a:ext>
                  </a:extLst>
                </a:gridCol>
                <a:gridCol w="3895376">
                  <a:extLst>
                    <a:ext uri="{9D8B030D-6E8A-4147-A177-3AD203B41FA5}">
                      <a16:colId xmlns="" xmlns:a16="http://schemas.microsoft.com/office/drawing/2014/main" val="1411797657"/>
                    </a:ext>
                  </a:extLst>
                </a:gridCol>
                <a:gridCol w="6100433">
                  <a:extLst>
                    <a:ext uri="{9D8B030D-6E8A-4147-A177-3AD203B41FA5}">
                      <a16:colId xmlns="" xmlns:a16="http://schemas.microsoft.com/office/drawing/2014/main" val="4149984655"/>
                    </a:ext>
                  </a:extLst>
                </a:gridCol>
              </a:tblGrid>
              <a:tr h="0">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tt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9742735"/>
                  </a:ext>
                </a:extLst>
              </a:tr>
              <a:tr h="0">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rõ tên sách, tên tác giả, nhà xuất bản, năm xuất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379199"/>
                  </a:ext>
                </a:extLst>
              </a:tr>
              <a:tr h="0">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Tóm tắt nội dung: đề tài, chủ đề, bố cục, nhân vật, sự kiện, chi </a:t>
                      </a:r>
                      <a:r>
                        <a:rPr lang="en-US" sz="240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447956"/>
                  </a:ext>
                </a:extLst>
              </a:tr>
              <a:tr h="0">
                <a:tc>
                  <a:txBody>
                    <a:bodyPr vert="horz" wrap="square"/>
                    <a:lstStyle/>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ct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câu văn, đoạn văn yêu thích dẫn từ cuốn sách hoặc những câu nhận định về cuốn sách.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9752339"/>
                  </a:ext>
                </a:extLst>
              </a:tr>
            </a:tbl>
          </a:graphicData>
        </a:graphic>
      </p:graphicFrame>
    </p:spTree>
    <p:extLst>
      <p:ext uri="{BB962C8B-B14F-4D97-AF65-F5344CB8AC3E}">
        <p14:creationId xmlns:p14="http://schemas.microsoft.com/office/powerpoint/2010/main" val="286295847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38866"/>
            <a:ext cx="4832798" cy="553357"/>
          </a:xfrm>
          <a:prstGeom prst="rect">
            <a:avLst/>
          </a:prstGeom>
        </p:spPr>
        <p:txBody>
          <a:bodyPr wrap="none">
            <a:spAutoFit/>
          </a:bodyPr>
          <a:lstStyle/>
          <a:p>
            <a:pPr>
              <a:lnSpc>
                <a:spcPct val="107000"/>
              </a:lnSpc>
              <a:spcAft>
                <a:spcPct val="0"/>
              </a:spcAft>
            </a:pPr>
            <a:r>
              <a:rPr lang="pt-BR"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Giới thiệu về cuốn sách hay.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60400" y="1716432"/>
            <a:ext cx="6550191" cy="522259"/>
          </a:xfrm>
          <a:prstGeom prst="rect">
            <a:avLst/>
          </a:prstGeom>
        </p:spPr>
        <p:txBody>
          <a:bodyPr wrap="none">
            <a:spAutoFit/>
          </a:bodyPr>
          <a:lstStyle/>
          <a:p>
            <a:pPr>
              <a:lnSpc>
                <a:spcPct val="107000"/>
              </a:lnSpc>
              <a:spcAft>
                <a:spcPct val="0"/>
              </a:spcAft>
            </a:pPr>
            <a:r>
              <a:rPr lang="pt-BR"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Phiếu đánh giá tiêu chí giới thiệu về sách: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283780931"/>
              </p:ext>
            </p:extLst>
          </p:nvPr>
        </p:nvGraphicFramePr>
        <p:xfrm>
          <a:off x="673099" y="2395751"/>
          <a:ext cx="10833100" cy="3196133"/>
        </p:xfrm>
        <a:graphic>
          <a:graphicData uri="http://schemas.openxmlformats.org/drawingml/2006/table">
            <a:tbl>
              <a:tblPr firstRow="1" firstCol="1" bandRow="1"/>
              <a:tblGrid>
                <a:gridCol w="1126204">
                  <a:extLst>
                    <a:ext uri="{9D8B030D-6E8A-4147-A177-3AD203B41FA5}">
                      <a16:colId xmlns="" xmlns:a16="http://schemas.microsoft.com/office/drawing/2014/main" val="3855342668"/>
                    </a:ext>
                  </a:extLst>
                </a:gridCol>
                <a:gridCol w="6144021">
                  <a:extLst>
                    <a:ext uri="{9D8B030D-6E8A-4147-A177-3AD203B41FA5}">
                      <a16:colId xmlns="" xmlns:a16="http://schemas.microsoft.com/office/drawing/2014/main" val="3649369153"/>
                    </a:ext>
                  </a:extLst>
                </a:gridCol>
                <a:gridCol w="1829166">
                  <a:extLst>
                    <a:ext uri="{9D8B030D-6E8A-4147-A177-3AD203B41FA5}">
                      <a16:colId xmlns="" xmlns:a16="http://schemas.microsoft.com/office/drawing/2014/main" val="1677498480"/>
                    </a:ext>
                  </a:extLst>
                </a:gridCol>
                <a:gridCol w="1733709">
                  <a:extLst>
                    <a:ext uri="{9D8B030D-6E8A-4147-A177-3AD203B41FA5}">
                      <a16:colId xmlns="" xmlns:a16="http://schemas.microsoft.com/office/drawing/2014/main" val="3660355688"/>
                    </a:ext>
                  </a:extLst>
                </a:gridCol>
              </a:tblGrid>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3135857"/>
                  </a:ext>
                </a:extLst>
              </a:tr>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8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 tên sách, tên tác giả, năm xuất </a:t>
                      </a:r>
                      <a:r>
                        <a:rPr lang="en-US" sz="280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4152548"/>
                  </a:ext>
                </a:extLst>
              </a:tr>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 tắt được mạch lạc nội dung cuốn sách: chủ đề, cốt truyện, nhân vật,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0949939"/>
                  </a:ext>
                </a:extLst>
              </a:tr>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đánh giá, nhận định về cuốn sách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2389821"/>
                  </a:ext>
                </a:extLst>
              </a:tr>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sự sáng tạo trong thể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5858635"/>
                  </a:ext>
                </a:extLst>
              </a:tr>
              <a:tr h="0">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 thái tự tin, nói năng rõ ràng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4190898"/>
                  </a:ext>
                </a:extLst>
              </a:tr>
            </a:tbl>
          </a:graphicData>
        </a:graphic>
      </p:graphicFrame>
    </p:spTree>
    <p:extLst>
      <p:ext uri="{BB962C8B-B14F-4D97-AF65-F5344CB8AC3E}">
        <p14:creationId xmlns:p14="http://schemas.microsoft.com/office/powerpoint/2010/main" val="19645750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531465" y="1275737"/>
            <a:ext cx="4903330"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CUỐN SÁCH YÊU THÍCH</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622616" y="2818782"/>
            <a:ext cx="2959465" cy="522259"/>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nl-NL"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189126" y="3569639"/>
            <a:ext cx="3965862" cy="2118013"/>
          </a:xfrm>
          <a:prstGeom prst="rect">
            <a:avLst/>
          </a:prstGeom>
          <a:ln>
            <a:noFill/>
          </a:ln>
          <a:effectLst>
            <a:outerShdw blurRad="292100" dist="139700" dir="2700000" algn="tl" rotWithShape="0">
              <a:srgbClr val="333333">
                <a:alpha val="65000"/>
              </a:srgbClr>
            </a:outerShdw>
          </a:effectLst>
        </p:spPr>
      </p:pic>
      <p:sp>
        <p:nvSpPr>
          <p:cNvPr id="18" name="Rounded Rectangular Callout 17"/>
          <p:cNvSpPr/>
          <p:nvPr/>
        </p:nvSpPr>
        <p:spPr>
          <a:xfrm>
            <a:off x="7820997" y="1731630"/>
            <a:ext cx="3414114" cy="1553034"/>
          </a:xfrm>
          <a:prstGeom prst="wedgeRoundRectCallout">
            <a:avLst>
              <a:gd name="adj1" fmla="val -43296"/>
              <a:gd name="adj2" fmla="val 95738"/>
              <a:gd name="adj3" fmla="val 16667"/>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pt-BR" sz="2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 mở đầu cuốn sách có điều gì đáng chú ý? Vì sao?</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ounded Rectangular Callout 18"/>
          <p:cNvSpPr/>
          <p:nvPr/>
        </p:nvSpPr>
        <p:spPr>
          <a:xfrm>
            <a:off x="835194" y="1908607"/>
            <a:ext cx="3414114" cy="1553034"/>
          </a:xfrm>
          <a:prstGeom prst="wedgeRoundRectCallout">
            <a:avLst>
              <a:gd name="adj1" fmla="val 52172"/>
              <a:gd name="adj2" fmla="val 83393"/>
              <a:gd name="adj3" fmla="val 16667"/>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pt-BR" sz="2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Vì sao cuốn sách có nhan đề như vậy?</a:t>
            </a: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ular Callout 19"/>
          <p:cNvSpPr/>
          <p:nvPr/>
        </p:nvSpPr>
        <p:spPr>
          <a:xfrm>
            <a:off x="8294525" y="4058217"/>
            <a:ext cx="3414114" cy="1553034"/>
          </a:xfrm>
          <a:prstGeom prst="wedgeRoundRectCallout">
            <a:avLst>
              <a:gd name="adj1" fmla="val -61007"/>
              <a:gd name="adj2" fmla="val -3026"/>
              <a:gd name="adj3" fmla="val 16667"/>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pt-BR" sz="2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 gì còn đọng lại trong tâm trí em?</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ounded Rectangular Callout 20"/>
          <p:cNvSpPr/>
          <p:nvPr/>
        </p:nvSpPr>
        <p:spPr>
          <a:xfrm>
            <a:off x="660400" y="3943454"/>
            <a:ext cx="3111431" cy="1908183"/>
          </a:xfrm>
          <a:prstGeom prst="wedgeRoundRectCallout">
            <a:avLst>
              <a:gd name="adj1" fmla="val 62750"/>
              <a:gd name="adj2" fmla="val 22"/>
              <a:gd name="adj3" fmla="val 16667"/>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pt-BR" sz="28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 đã gặp gỡ những ai và đến nơi đâu qua trang sách đã đọc?</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263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1"/>
      <p:bldP spid="20" grpId="2"/>
      <p:bldP spid="21" grpId="3"/>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531465" y="1275737"/>
            <a:ext cx="4903330" cy="522259"/>
          </a:xfrm>
          <a:prstGeom prst="rect">
            <a:avLst/>
          </a:prstGeom>
        </p:spPr>
        <p:txBody>
          <a:bodyPr wrap="none">
            <a:spAutoFit/>
          </a:bodyPr>
          <a:lstStyle/>
          <a:p>
            <a:pPr>
              <a:lnSpc>
                <a:spcPct val="107000"/>
              </a:lnSpc>
              <a:spcAft>
                <a:spcPct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CUỐN SÁCH YÊU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3"/>
          <a:srcRect t="2028" r="17205"/>
          <a:stretch>
            <a:fillRect/>
          </a:stretch>
        </p:blipFill>
        <p:spPr>
          <a:xfrm>
            <a:off x="2348624" y="1887794"/>
            <a:ext cx="8377084" cy="4338537"/>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24" name="Rectangle 23"/>
          <p:cNvSpPr/>
          <p:nvPr/>
        </p:nvSpPr>
        <p:spPr>
          <a:xfrm>
            <a:off x="1226156" y="1871736"/>
            <a:ext cx="4735824" cy="4414763"/>
          </a:xfrm>
          <a:custGeom>
            <a:gdLst>
              <a:gd name="connsiteX0" fmla="*/ 0 w 4482987"/>
              <a:gd name="connsiteY0" fmla="*/ 0 h 4488504"/>
              <a:gd name="connsiteX1" fmla="*/ 3288367 w 4482987"/>
              <a:gd name="connsiteY1" fmla="*/ 14748 h 4488504"/>
              <a:gd name="connsiteX2" fmla="*/ 4482987 w 4482987"/>
              <a:gd name="connsiteY2" fmla="*/ 4488504 h 4488504"/>
              <a:gd name="connsiteX3" fmla="*/ 0 w 4482987"/>
              <a:gd name="connsiteY3" fmla="*/ 4488504 h 4488504"/>
              <a:gd name="connsiteX4" fmla="*/ 0 w 4482987"/>
              <a:gd name="connsiteY4" fmla="*/ 0 h 44885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82987" h="4488504">
                <a:moveTo>
                  <a:pt x="0" y="0"/>
                </a:moveTo>
                <a:lnTo>
                  <a:pt x="3288367" y="14748"/>
                </a:lnTo>
                <a:cubicBezTo>
                  <a:pt x="1828278" y="2154929"/>
                  <a:pt x="4084780" y="2997252"/>
                  <a:pt x="4482987" y="4488504"/>
                </a:cubicBezTo>
                <a:lnTo>
                  <a:pt x="0" y="4488504"/>
                </a:lnTo>
                <a:lnTo>
                  <a:pt x="0" y="0"/>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p:cNvSpPr txBox="1"/>
          <p:nvPr/>
        </p:nvSpPr>
        <p:spPr>
          <a:xfrm>
            <a:off x="1316410" y="1968890"/>
            <a:ext cx="6556410" cy="5232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none" rtlCol="0">
            <a:spAutoFit/>
          </a:bodyPr>
          <a:lstStyle/>
          <a:p>
            <a:r>
              <a:rPr lang="en-US" sz="2800" b="1" smtClean="0">
                <a:latin typeface="Times New Roman" panose="02020603050405020304" pitchFamily="18" charset="0"/>
                <a:cs typeface="Times New Roman" panose="02020603050405020304" pitchFamily="18" charset="0"/>
              </a:rPr>
              <a:t>THUYẾT MINH VỀ MỘT CUỐN SÁCH</a:t>
            </a:r>
            <a:endParaRPr lang="en-US" sz="2800" b="1">
              <a:latin typeface="Times New Roman" panose="02020603050405020304" pitchFamily="18" charset="0"/>
              <a:cs typeface="Times New Roman" panose="02020603050405020304" pitchFamily="18" charset="0"/>
            </a:endParaRPr>
          </a:p>
        </p:txBody>
      </p:sp>
      <p:sp>
        <p:nvSpPr>
          <p:cNvPr id="26" name="Rectangle 25"/>
          <p:cNvSpPr/>
          <p:nvPr/>
        </p:nvSpPr>
        <p:spPr>
          <a:xfrm>
            <a:off x="2288068" y="2851293"/>
            <a:ext cx="1390124" cy="553357"/>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none">
            <a:spAutoFit/>
          </a:bodyPr>
          <a:lstStyle/>
          <a:p>
            <a:pPr>
              <a:lnSpc>
                <a:spcPct val="107000"/>
              </a:lnSpc>
              <a:spcAft>
                <a:spcPts val="80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Nhan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p:cNvSpPr/>
          <p:nvPr/>
        </p:nvSpPr>
        <p:spPr>
          <a:xfrm>
            <a:off x="1316410" y="3763833"/>
            <a:ext cx="3581430" cy="5232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none">
            <a:spAutoFit/>
          </a:bodyPr>
          <a:lstStyle/>
          <a:p>
            <a:r>
              <a:rPr lang="pt-BR" sz="2800">
                <a:latin typeface="Times New Roman" panose="02020603050405020304" pitchFamily="18" charset="0"/>
                <a:ea typeface="Times New Roman" panose="02020603050405020304" pitchFamily="18" charset="0"/>
              </a:rPr>
              <a:t>Phần mở đầu cuốn sách</a:t>
            </a:r>
            <a:endParaRPr lang="en-US" sz="2800"/>
          </a:p>
        </p:txBody>
      </p:sp>
      <p:sp>
        <p:nvSpPr>
          <p:cNvPr id="28" name="Rectangle 27"/>
          <p:cNvSpPr/>
          <p:nvPr/>
        </p:nvSpPr>
        <p:spPr>
          <a:xfrm>
            <a:off x="1316408" y="4646236"/>
            <a:ext cx="3581432" cy="5232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p>
            <a:r>
              <a:rPr lang="pt-BR" sz="2800">
                <a:latin typeface="Times New Roman" panose="02020603050405020304" pitchFamily="18" charset="0"/>
                <a:ea typeface="Times New Roman" panose="02020603050405020304" pitchFamily="18" charset="0"/>
              </a:rPr>
              <a:t>Thế giới từ trang sách</a:t>
            </a:r>
            <a:endParaRPr lang="en-US" sz="2800"/>
          </a:p>
        </p:txBody>
      </p:sp>
      <p:sp>
        <p:nvSpPr>
          <p:cNvPr id="29" name="Rectangle 28"/>
          <p:cNvSpPr/>
          <p:nvPr/>
        </p:nvSpPr>
        <p:spPr>
          <a:xfrm>
            <a:off x="1494342" y="5528639"/>
            <a:ext cx="3225563" cy="5232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wrap="none">
            <a:spAutoFit/>
          </a:bodyPr>
          <a:lstStyle/>
          <a:p>
            <a:r>
              <a:rPr lang="pt-BR" sz="2800">
                <a:solidFill>
                  <a:srgbClr val="000000"/>
                </a:solidFill>
                <a:latin typeface="Times New Roman" panose="02020603050405020304" pitchFamily="18" charset="0"/>
                <a:ea typeface="Calibri" panose="020f0502020204030204" pitchFamily="34" charset="0"/>
              </a:rPr>
              <a:t>Bài học từ trang sách</a:t>
            </a:r>
            <a:endParaRPr lang="en-US" sz="2800"/>
          </a:p>
        </p:txBody>
      </p:sp>
      <p:sp>
        <p:nvSpPr>
          <p:cNvPr id="30" name="Down Arrow 29"/>
          <p:cNvSpPr/>
          <p:nvPr/>
        </p:nvSpPr>
        <p:spPr>
          <a:xfrm>
            <a:off x="2610465" y="2595716"/>
            <a:ext cx="707922" cy="132736"/>
          </a:xfrm>
          <a:prstGeom prst="down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2610465" y="3485583"/>
            <a:ext cx="707922" cy="132736"/>
          </a:xfrm>
          <a:prstGeom prst="down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2610465" y="4375450"/>
            <a:ext cx="707922" cy="132736"/>
          </a:xfrm>
          <a:prstGeom prst="down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2610465" y="5265318"/>
            <a:ext cx="707922" cy="132736"/>
          </a:xfrm>
          <a:prstGeom prst="down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503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2000"/>
                                        <p:tgtEl>
                                          <p:spTgt spid="2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ircle(in)">
                                      <p:cBhvr>
                                        <p:cTn id="4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1"/>
      <p:bldP spid="27" grpId="2"/>
      <p:bldP spid="28" grpId="3"/>
      <p:bldP spid="29" grpId="4"/>
      <p:bldP spid="30" grpId="5"/>
      <p:bldP spid="31" grpId="6"/>
      <p:bldP spid="32" grpId="7"/>
      <p:bldP spid="33" grpId="8"/>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lvl="1">
              <a:spcAft>
                <a:spcPct val="0"/>
              </a:spcAft>
              <a:buClr>
                <a:srgbClr val="000000"/>
              </a:buClr>
              <a:buSzPts val="1400"/>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GẶP GỠ TÁC GIẢ</a:t>
            </a:r>
            <a:r>
              <a:rPr lang="pt-BR"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err="1">
                <a:solidFill>
                  <a:srgbClr val="000000"/>
                </a:solidFill>
                <a:latin typeface="Times New Roman" panose="02020603050405020304" pitchFamily="18" charset="0"/>
                <a:ea typeface="MS Mincho"/>
                <a:cs typeface="Times New Roman" panose="02020603050405020304" pitchFamily="18" charset="0"/>
              </a:rPr>
              <a:t>Nhà thơ Lò Ngân Sủn- người con của núi.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20475" y="1199438"/>
            <a:ext cx="3777957" cy="553357"/>
          </a:xfrm>
          <a:prstGeom prst="rect">
            <a:avLst/>
          </a:prstGeom>
        </p:spPr>
        <p:txBody>
          <a:bodyPr wrap="none">
            <a:spAutoFit/>
          </a:bodyPr>
          <a:lstStyle/>
          <a:p>
            <a:pPr>
              <a:lnSpc>
                <a:spcPct val="107000"/>
              </a:lnSpc>
              <a:spcAft>
                <a:spcPts val="120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GẶP GỠ TÁC GIẢ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1284269" y="1826535"/>
            <a:ext cx="3564808" cy="43796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Left Arrow 13"/>
          <p:cNvSpPr/>
          <p:nvPr/>
        </p:nvSpPr>
        <p:spPr>
          <a:xfrm>
            <a:off x="5139062" y="2800350"/>
            <a:ext cx="5781368" cy="2286000"/>
          </a:xfrm>
          <a:prstGeom prst="leftArrow">
            <a:avLst>
              <a:gd name="adj1" fmla="val 69355"/>
              <a:gd name="adj2" fmla="val 39032"/>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ct val="0"/>
              </a:spcAft>
            </a:pPr>
            <a:r>
              <a:rPr lang="en-US" sz="3200" kern="100" err="1"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Trình </a:t>
            </a:r>
            <a:r>
              <a:rPr lang="en-US" sz="3200" kern="100" err="1">
                <a:solidFill>
                  <a:schemeClr val="tx1"/>
                </a:solidFill>
                <a:latin typeface="Times New Roman" panose="02020603050405020304" pitchFamily="18" charset="0"/>
                <a:ea typeface="SimSun" panose="02010600030101010101" pitchFamily="2" charset="-122"/>
                <a:cs typeface="Times New Roman" panose="02020603050405020304" pitchFamily="18" charset="0"/>
              </a:rPr>
              <a:t>bày những thông tin về nhà </a:t>
            </a:r>
            <a:r>
              <a:rPr lang="en-US" sz="3200" kern="100" err="1"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thơ Lò Ngân Sủn.</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34690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20475" y="1199438"/>
            <a:ext cx="3777957"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GẶP GỠ TÁC GIẢ</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1148950" y="1822577"/>
            <a:ext cx="3564808" cy="43796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043035" y="1822577"/>
            <a:ext cx="6475865" cy="4210448"/>
          </a:xfrm>
          <a:prstGeom prst="rect">
            <a:avLst/>
          </a:prstGeom>
        </p:spPr>
        <p:txBody>
          <a:bodyPr wrap="square">
            <a:spAutoFit/>
          </a:bodyPr>
          <a:lstStyle/>
          <a:p>
            <a:pPr algn="just">
              <a:lnSpc>
                <a:spcPct val="107000"/>
              </a:lnSpc>
              <a:spcAft>
                <a:spcPct val="0"/>
              </a:spcAft>
            </a:pPr>
            <a:r>
              <a:rPr lang="en-US" sz="2800" err="1">
                <a:latin typeface="Times New Roman" panose="02020603050405020304" pitchFamily="18" charset="0"/>
                <a:ea typeface="Calibri" panose="020f0502020204030204" pitchFamily="34" charset="0"/>
                <a:cs typeface="Times New Roman" panose="02020603050405020304" pitchFamily="18" charset="0"/>
              </a:rPr>
              <a:t>Nhà thơ Lò Ngân Sủn (1945 – 2013), dân tộc Giáy, quê Bản Qua, huyện Bát Xát, tỉnh Lào Cai. Ông nguyên là Tổng thư ký Hội Văn học Nghệ thuật các dân tộc thiểu số Việt Nam, nguyên ủy viên Ban chấp hành Hội Nhà văn Việt Nam và nguyên Chủ tịch Hội Văn học nghệ thuật Lào Cai. Sinh thời, nhà thơ Lò Ngân Sủn đã cho ra đời 17 tập thơ với nhiều giải </a:t>
            </a:r>
            <a:r>
              <a:rPr lang="en-US" sz="2800" err="1" smtClean="0">
                <a:latin typeface="Times New Roman" panose="02020603050405020304" pitchFamily="18" charset="0"/>
                <a:ea typeface="Calibri" panose="020f0502020204030204" pitchFamily="34" charset="0"/>
                <a:cs typeface="Times New Roman" panose="02020603050405020304" pitchFamily="18" charset="0"/>
              </a:rPr>
              <a:t>thưởng.</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82834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143588" y="136771"/>
            <a:ext cx="9917523" cy="523220"/>
          </a:xfrm>
          <a:prstGeom prst="rect">
            <a:avLst/>
          </a:prstGeom>
        </p:spPr>
        <p:txBody>
          <a:bodyPr wrap="none">
            <a:spAutoFit/>
          </a:bodyPr>
          <a:lstStyle/>
          <a:p>
            <a:r>
              <a:rPr lang="fr-FR" sz="2800" b="1">
                <a:solidFill>
                  <a:srgbClr val="002060"/>
                </a:solidFill>
                <a:latin typeface="Times New Roman" panose="02020603050405020304" pitchFamily="18" charset="0"/>
                <a:ea typeface="Times New Roman" panose="02020603050405020304" pitchFamily="18" charset="0"/>
              </a:rPr>
              <a:t>GIAI ĐOẠN 1:  KHỞI ĐỘNG DỰ ÁN </a:t>
            </a:r>
            <a:r>
              <a:rPr lang="en-US" sz="2800" b="1">
                <a:solidFill>
                  <a:srgbClr val="002060"/>
                </a:solidFill>
                <a:latin typeface="Times New Roman" panose="02020603050405020304" pitchFamily="18" charset="0"/>
                <a:ea typeface="Times New Roman" panose="02020603050405020304" pitchFamily="18" charset="0"/>
              </a:rPr>
              <a:t>CUỐN SÁCH TÔI YÊU</a:t>
            </a:r>
            <a:endParaRPr lang="en-US" sz="2800"/>
          </a:p>
        </p:txBody>
      </p:sp>
      <p:sp>
        <p:nvSpPr>
          <p:cNvPr id="6" name="Rectangle 5"/>
          <p:cNvSpPr/>
          <p:nvPr/>
        </p:nvSpPr>
        <p:spPr>
          <a:xfrm>
            <a:off x="4227564" y="777201"/>
            <a:ext cx="3833101" cy="461665"/>
          </a:xfrm>
          <a:prstGeom prst="rect">
            <a:avLst/>
          </a:prstGeom>
        </p:spPr>
        <p:txBody>
          <a:bodyPr wrap="none">
            <a:spAutoFit/>
          </a:bodyPr>
          <a:lstStyle/>
          <a:p>
            <a:r>
              <a:rPr lang="en-US" sz="2400" b="1" err="1">
                <a:solidFill>
                  <a:srgbClr val="0000FF"/>
                </a:solidFill>
                <a:latin typeface="Times New Roman" panose="02020603050405020304" pitchFamily="18" charset="0"/>
                <a:ea typeface="Times New Roman" panose="02020603050405020304" pitchFamily="18" charset="0"/>
              </a:rPr>
              <a:t>Khởi động chung cho dự án</a:t>
            </a:r>
            <a:endParaRPr lang="en-US" sz="2400"/>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3" name="Rectangle 12"/>
          <p:cNvSpPr/>
          <p:nvPr/>
        </p:nvSpPr>
        <p:spPr>
          <a:xfrm>
            <a:off x="4877046" y="1177091"/>
            <a:ext cx="2450607" cy="769441"/>
          </a:xfrm>
          <a:prstGeom prst="rect">
            <a:avLst/>
          </a:prstGeom>
          <a:noFill/>
        </p:spPr>
        <p:txBody>
          <a:bodyPr wrap="none" lIns="91440" tIns="45720" rIns="91440" bIns="45720">
            <a:spAutoFit/>
          </a:bodyPr>
          <a:lstStyle/>
          <a:p>
            <a:pPr algn="ctr"/>
            <a:r>
              <a:rPr lang="en-US" sz="4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TRÒ CHƠI</a:t>
            </a:r>
            <a:endParaRPr lang="en-US" sz="4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p:cNvSpPr/>
          <p:nvPr/>
        </p:nvSpPr>
        <p:spPr>
          <a:xfrm>
            <a:off x="1741416" y="1788700"/>
            <a:ext cx="8721868" cy="509909"/>
          </a:xfrm>
          <a:prstGeom prst="rect">
            <a:avLst/>
          </a:prstGeom>
          <a:noFill/>
        </p:spPr>
        <p:txBody>
          <a:bodyPr wrap="none" lIns="91440" tIns="45720" rIns="91440" bIns="45720">
            <a:prstTxWarp prst="textTriangleInverted">
              <a:avLst/>
            </a:prstTxWarp>
            <a:spAutoFit/>
            <a:scene3d>
              <a:camera prst="orthographicFront"/>
              <a:lightRig rig="soft" dir="t">
                <a:rot lat="0" lon="0" rev="15600000"/>
              </a:lightRig>
            </a:scene3d>
            <a:sp3d extrusionH="57150" prstMaterial="softEdge">
              <a:bevelT w="25400" h="38100"/>
            </a:sp3d>
          </a:bodyPr>
          <a:lstStyle/>
          <a:p>
            <a:pPr algn="ctr"/>
            <a:r>
              <a:rPr lang="en-US" sz="3600" b="1" cap="none" spc="0" smtClean="0">
                <a:solidFill>
                  <a:schemeClr val="accent4"/>
                </a:solidFill>
                <a:effectLst/>
              </a:rPr>
              <a:t>NGÔI NHÀ CHUNG CỦA NHỮNG NGƯỜI YÊU SÁCH</a:t>
            </a:r>
            <a:endParaRPr lang="en-US" sz="3600" b="1" cap="none" spc="0">
              <a:solidFill>
                <a:schemeClr val="accent4"/>
              </a:solidFill>
              <a:effectLst/>
            </a:endParaRPr>
          </a:p>
        </p:txBody>
      </p:sp>
      <p:grpSp>
        <p:nvGrpSpPr>
          <p:cNvPr id="32" name="Group 31"/>
          <p:cNvGrpSpPr/>
          <p:nvPr/>
        </p:nvGrpSpPr>
        <p:grpSpPr>
          <a:xfrm>
            <a:off x="1171077" y="2567522"/>
            <a:ext cx="9946073" cy="2389666"/>
            <a:chOff x="1206302" y="3008637"/>
            <a:chExt cx="8820094" cy="1785094"/>
          </a:xfrm>
        </p:grpSpPr>
        <p:sp>
          <p:nvSpPr>
            <p:cNvPr id="33" name="Rectangle 32"/>
            <p:cNvSpPr/>
            <p:nvPr/>
          </p:nvSpPr>
          <p:spPr>
            <a:xfrm>
              <a:off x="1206302" y="3008637"/>
              <a:ext cx="2048330" cy="1755661"/>
            </a:xfrm>
            <a:prstGeom prst="rect">
              <a:avLst/>
            </a:prstGeom>
            <a:blipFill>
              <a:blip r:embed="rId4"/>
              <a:stretch>
                <a:fillRect t="-47000" b="-4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34" name="Freeform 33"/>
            <p:cNvSpPr/>
            <p:nvPr/>
          </p:nvSpPr>
          <p:spPr>
            <a:xfrm>
              <a:off x="1206302" y="4372373"/>
              <a:ext cx="2048330" cy="421358"/>
            </a:xfrm>
            <a:custGeom>
              <a:gdLst>
                <a:gd name="connsiteX0" fmla="*/ 0 w 2048330"/>
                <a:gd name="connsiteY0" fmla="*/ 0 h 421358"/>
                <a:gd name="connsiteX1" fmla="*/ 2048330 w 2048330"/>
                <a:gd name="connsiteY1" fmla="*/ 0 h 421358"/>
                <a:gd name="connsiteX2" fmla="*/ 2048330 w 2048330"/>
                <a:gd name="connsiteY2" fmla="*/ 421358 h 421358"/>
                <a:gd name="connsiteX3" fmla="*/ 0 w 2048330"/>
                <a:gd name="connsiteY3" fmla="*/ 421358 h 421358"/>
                <a:gd name="connsiteX4" fmla="*/ 0 w 2048330"/>
                <a:gd name="connsiteY4" fmla="*/ 0 h 421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48330" h="421358">
                  <a:moveTo>
                    <a:pt x="0" y="0"/>
                  </a:moveTo>
                  <a:lnTo>
                    <a:pt x="2048330" y="0"/>
                  </a:lnTo>
                  <a:lnTo>
                    <a:pt x="2048330" y="421358"/>
                  </a:lnTo>
                  <a:lnTo>
                    <a:pt x="0" y="421358"/>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smtClean="0">
                  <a:solidFill>
                    <a:srgbClr val="FF0000"/>
                  </a:solidFill>
                </a:rPr>
                <a:t>1</a:t>
              </a:r>
              <a:endParaRPr lang="en-US" sz="2200" b="1" kern="1200">
                <a:solidFill>
                  <a:srgbClr val="FF0000"/>
                </a:solidFill>
              </a:endParaRPr>
            </a:p>
          </p:txBody>
        </p:sp>
        <p:sp>
          <p:nvSpPr>
            <p:cNvPr id="35" name="Rectangle 34"/>
            <p:cNvSpPr/>
            <p:nvPr/>
          </p:nvSpPr>
          <p:spPr>
            <a:xfrm>
              <a:off x="3463557" y="3008637"/>
              <a:ext cx="2048330" cy="1755661"/>
            </a:xfrm>
            <a:prstGeom prst="rect">
              <a:avLst/>
            </a:prstGeom>
            <a:blipFill>
              <a:blip r:embed="rId5"/>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36" name="Freeform 35"/>
            <p:cNvSpPr/>
            <p:nvPr/>
          </p:nvSpPr>
          <p:spPr>
            <a:xfrm>
              <a:off x="3463557" y="4372373"/>
              <a:ext cx="2048330" cy="421358"/>
            </a:xfrm>
            <a:custGeom>
              <a:gdLst>
                <a:gd name="connsiteX0" fmla="*/ 0 w 2048330"/>
                <a:gd name="connsiteY0" fmla="*/ 0 h 421358"/>
                <a:gd name="connsiteX1" fmla="*/ 2048330 w 2048330"/>
                <a:gd name="connsiteY1" fmla="*/ 0 h 421358"/>
                <a:gd name="connsiteX2" fmla="*/ 2048330 w 2048330"/>
                <a:gd name="connsiteY2" fmla="*/ 421358 h 421358"/>
                <a:gd name="connsiteX3" fmla="*/ 0 w 2048330"/>
                <a:gd name="connsiteY3" fmla="*/ 421358 h 421358"/>
                <a:gd name="connsiteX4" fmla="*/ 0 w 2048330"/>
                <a:gd name="connsiteY4" fmla="*/ 0 h 421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48330" h="421358">
                  <a:moveTo>
                    <a:pt x="0" y="0"/>
                  </a:moveTo>
                  <a:lnTo>
                    <a:pt x="2048330" y="0"/>
                  </a:lnTo>
                  <a:lnTo>
                    <a:pt x="2048330" y="421358"/>
                  </a:lnTo>
                  <a:lnTo>
                    <a:pt x="0" y="421358"/>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smtClean="0">
                  <a:solidFill>
                    <a:srgbClr val="FF0000"/>
                  </a:solidFill>
                </a:rPr>
                <a:t>2</a:t>
              </a:r>
              <a:endParaRPr lang="en-US" sz="2200" b="1" kern="1200">
                <a:solidFill>
                  <a:srgbClr val="FF0000"/>
                </a:solidFill>
              </a:endParaRPr>
            </a:p>
          </p:txBody>
        </p:sp>
        <p:sp>
          <p:nvSpPr>
            <p:cNvPr id="37" name="Rectangle 36" descr="Quet diem lan 4"/>
            <p:cNvSpPr/>
            <p:nvPr/>
          </p:nvSpPr>
          <p:spPr>
            <a:xfrm>
              <a:off x="5720811" y="3008637"/>
              <a:ext cx="2048330" cy="1755661"/>
            </a:xfrm>
            <a:prstGeom prst="rect">
              <a:avLst/>
            </a:prstGeom>
            <a:blipFill>
              <a:blip r:embed="rId6"/>
              <a:stretch>
                <a:fillRect l="-4000" r="-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38" name="Freeform 37"/>
            <p:cNvSpPr/>
            <p:nvPr/>
          </p:nvSpPr>
          <p:spPr>
            <a:xfrm>
              <a:off x="5720811" y="4372373"/>
              <a:ext cx="2048330" cy="421358"/>
            </a:xfrm>
            <a:custGeom>
              <a:gdLst>
                <a:gd name="connsiteX0" fmla="*/ 0 w 2048330"/>
                <a:gd name="connsiteY0" fmla="*/ 0 h 421358"/>
                <a:gd name="connsiteX1" fmla="*/ 2048330 w 2048330"/>
                <a:gd name="connsiteY1" fmla="*/ 0 h 421358"/>
                <a:gd name="connsiteX2" fmla="*/ 2048330 w 2048330"/>
                <a:gd name="connsiteY2" fmla="*/ 421358 h 421358"/>
                <a:gd name="connsiteX3" fmla="*/ 0 w 2048330"/>
                <a:gd name="connsiteY3" fmla="*/ 421358 h 421358"/>
                <a:gd name="connsiteX4" fmla="*/ 0 w 2048330"/>
                <a:gd name="connsiteY4" fmla="*/ 0 h 421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48330" h="421358">
                  <a:moveTo>
                    <a:pt x="0" y="0"/>
                  </a:moveTo>
                  <a:lnTo>
                    <a:pt x="2048330" y="0"/>
                  </a:lnTo>
                  <a:lnTo>
                    <a:pt x="2048330" y="421358"/>
                  </a:lnTo>
                  <a:lnTo>
                    <a:pt x="0" y="421358"/>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a:solidFill>
                    <a:srgbClr val="FF0000"/>
                  </a:solidFill>
                </a:rPr>
                <a:t>3</a:t>
              </a:r>
              <a:endParaRPr lang="en-US" sz="2200" b="1" kern="1200">
                <a:solidFill>
                  <a:srgbClr val="FF0000"/>
                </a:solidFill>
              </a:endParaRPr>
            </a:p>
          </p:txBody>
        </p:sp>
        <p:sp>
          <p:nvSpPr>
            <p:cNvPr id="39" name="Rectangle 38"/>
            <p:cNvSpPr/>
            <p:nvPr/>
          </p:nvSpPr>
          <p:spPr>
            <a:xfrm>
              <a:off x="7978066" y="3008637"/>
              <a:ext cx="2048330" cy="1755661"/>
            </a:xfrm>
            <a:prstGeom prst="rect">
              <a:avLst/>
            </a:prstGeom>
            <a:blipFill>
              <a:blip r:embed="rId7"/>
              <a:stretch>
                <a:fillRect t="-56000" b="-5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40" name="Freeform 39"/>
            <p:cNvSpPr/>
            <p:nvPr/>
          </p:nvSpPr>
          <p:spPr>
            <a:xfrm>
              <a:off x="7978066" y="4372373"/>
              <a:ext cx="2048330" cy="421358"/>
            </a:xfrm>
            <a:custGeom>
              <a:gdLst>
                <a:gd name="connsiteX0" fmla="*/ 0 w 2048330"/>
                <a:gd name="connsiteY0" fmla="*/ 0 h 421358"/>
                <a:gd name="connsiteX1" fmla="*/ 2048330 w 2048330"/>
                <a:gd name="connsiteY1" fmla="*/ 0 h 421358"/>
                <a:gd name="connsiteX2" fmla="*/ 2048330 w 2048330"/>
                <a:gd name="connsiteY2" fmla="*/ 421358 h 421358"/>
                <a:gd name="connsiteX3" fmla="*/ 0 w 2048330"/>
                <a:gd name="connsiteY3" fmla="*/ 421358 h 421358"/>
                <a:gd name="connsiteX4" fmla="*/ 0 w 2048330"/>
                <a:gd name="connsiteY4" fmla="*/ 0 h 421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48330" h="421358">
                  <a:moveTo>
                    <a:pt x="0" y="0"/>
                  </a:moveTo>
                  <a:lnTo>
                    <a:pt x="2048330" y="0"/>
                  </a:lnTo>
                  <a:lnTo>
                    <a:pt x="2048330" y="421358"/>
                  </a:lnTo>
                  <a:lnTo>
                    <a:pt x="0" y="421358"/>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smtClean="0">
                  <a:solidFill>
                    <a:srgbClr val="FF0000"/>
                  </a:solidFill>
                </a:rPr>
                <a:t>4</a:t>
              </a:r>
              <a:endParaRPr lang="en-US" sz="2200" b="1" kern="1200">
                <a:solidFill>
                  <a:srgbClr val="FF0000"/>
                </a:solidFill>
              </a:endParaRPr>
            </a:p>
          </p:txBody>
        </p:sp>
      </p:grpSp>
      <p:sp>
        <p:nvSpPr>
          <p:cNvPr id="41" name="Plaque 40"/>
          <p:cNvSpPr/>
          <p:nvPr/>
        </p:nvSpPr>
        <p:spPr>
          <a:xfrm>
            <a:off x="918696" y="5117690"/>
            <a:ext cx="10600204" cy="1168810"/>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Những hình ảnh trên cho em liên tưởng đến những các văn bản, hay tác phẩm nào? Của ai? VB hay tác phẩm đó thuộc chủ đề gì?</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39633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20475" y="1199438"/>
            <a:ext cx="3777957"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GẶP GỠ TÁC GIẢ</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1148950" y="1822577"/>
            <a:ext cx="3564808" cy="43796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5181175" y="1769491"/>
            <a:ext cx="5168932" cy="29747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5"/>
          <a:srcRect b="18898"/>
          <a:stretch>
            <a:fillRect/>
          </a:stretch>
        </p:blipFill>
        <p:spPr>
          <a:xfrm>
            <a:off x="6102349" y="3563262"/>
            <a:ext cx="3510116" cy="2362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16244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20475" y="1199438"/>
            <a:ext cx="3777957"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GẶP GỠ TÁC GIẢ</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20475" y="1603540"/>
            <a:ext cx="8888972" cy="553357"/>
          </a:xfrm>
          <a:prstGeom prst="rect">
            <a:avLst/>
          </a:prstGeom>
        </p:spPr>
        <p:txBody>
          <a:bodyPr wrap="none">
            <a:spAutoFit/>
          </a:bodyPr>
          <a:lstStyle/>
          <a:p>
            <a:pPr>
              <a:lnSpc>
                <a:spcPct val="107000"/>
              </a:lnSpc>
              <a:spcAft>
                <a:spcPts val="1200"/>
              </a:spcAft>
            </a:pPr>
            <a:r>
              <a:rPr lang="en-US" sz="2800">
                <a:latin typeface="Times New Roman" panose="02020603050405020304" pitchFamily="18" charset="0"/>
                <a:ea typeface="MS Mincho"/>
                <a:cs typeface="Times New Roman" panose="02020603050405020304" pitchFamily="18" charset="0"/>
              </a:rPr>
              <a:t>1. Đọc văn bản: </a:t>
            </a:r>
            <a:r>
              <a:rPr lang="en-US" sz="2800" b="1" i="1" err="1">
                <a:latin typeface="Times New Roman" panose="02020603050405020304" pitchFamily="18" charset="0"/>
                <a:ea typeface="MS Mincho"/>
                <a:cs typeface="Times New Roman" panose="02020603050405020304" pitchFamily="18" charset="0"/>
              </a:rPr>
              <a:t>Nhà thơ Lò Ngân Sủn- người con của núi.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rcRect t="-826"/>
          <a:stretch>
            <a:fillRect/>
          </a:stretch>
        </p:blipFill>
        <p:spPr>
          <a:xfrm>
            <a:off x="660400" y="2480279"/>
            <a:ext cx="5891981" cy="36157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Picture 18"/>
          <p:cNvPicPr>
            <a:picLocks noChangeAspect="1"/>
          </p:cNvPicPr>
          <p:nvPr/>
        </p:nvPicPr>
        <p:blipFill>
          <a:blip r:embed="rId4"/>
          <a:stretch>
            <a:fillRect/>
          </a:stretch>
        </p:blipFill>
        <p:spPr>
          <a:xfrm>
            <a:off x="660401" y="2312530"/>
            <a:ext cx="1935316" cy="9763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 name="Rounded Rectangle 19"/>
          <p:cNvSpPr/>
          <p:nvPr/>
        </p:nvSpPr>
        <p:spPr>
          <a:xfrm>
            <a:off x="5595317" y="2990959"/>
            <a:ext cx="1626630" cy="66112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MS Mincho"/>
              </a:rPr>
              <a:t>Xuất xứ:</a:t>
            </a:r>
            <a:endParaRPr lang="en-US" sz="2800">
              <a:solidFill>
                <a:schemeClr val="tx1"/>
              </a:solidFill>
            </a:endParaRPr>
          </a:p>
        </p:txBody>
      </p:sp>
      <p:sp>
        <p:nvSpPr>
          <p:cNvPr id="21" name="Rounded Rectangle 20"/>
          <p:cNvSpPr/>
          <p:nvPr/>
        </p:nvSpPr>
        <p:spPr>
          <a:xfrm>
            <a:off x="7437895" y="2331811"/>
            <a:ext cx="4194333" cy="66112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err="1">
                <a:solidFill>
                  <a:schemeClr val="tx1"/>
                </a:solidFill>
                <a:latin typeface="Times New Roman" panose="02020603050405020304" pitchFamily="18" charset="0"/>
                <a:ea typeface="MS Mincho"/>
              </a:rPr>
              <a:t>Tác giả: Minh Khoa</a:t>
            </a:r>
            <a:endParaRPr lang="en-US" sz="2800">
              <a:solidFill>
                <a:schemeClr val="tx1"/>
              </a:solidFill>
            </a:endParaRPr>
          </a:p>
        </p:txBody>
      </p:sp>
      <p:sp>
        <p:nvSpPr>
          <p:cNvPr id="22" name="Rounded Rectangle 21"/>
          <p:cNvSpPr/>
          <p:nvPr/>
        </p:nvSpPr>
        <p:spPr>
          <a:xfrm>
            <a:off x="7437896" y="3128745"/>
            <a:ext cx="4194332" cy="1263422"/>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2800">
                <a:solidFill>
                  <a:schemeClr val="tx1"/>
                </a:solidFill>
                <a:latin typeface="Times New Roman" panose="02020603050405020304" pitchFamily="18" charset="0"/>
                <a:ea typeface="MS Mincho"/>
                <a:cs typeface="Times New Roman" panose="02020603050405020304" pitchFamily="18" charset="0"/>
              </a:rPr>
              <a:t>Theo Báo điện tử Giáo dục Việt Nam, tháng 12/ 2020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p:cNvSpPr/>
          <p:nvPr/>
        </p:nvSpPr>
        <p:spPr>
          <a:xfrm>
            <a:off x="5645565" y="4527974"/>
            <a:ext cx="5574890" cy="745036"/>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2800" b="1" err="1">
                <a:solidFill>
                  <a:schemeClr val="tx1"/>
                </a:solidFill>
                <a:latin typeface="Times New Roman" panose="02020603050405020304" pitchFamily="18" charset="0"/>
                <a:ea typeface="MS Mincho"/>
                <a:cs typeface="Times New Roman" panose="02020603050405020304" pitchFamily="18" charset="0"/>
              </a:rPr>
              <a:t>Thể loại: </a:t>
            </a:r>
            <a:r>
              <a:rPr lang="en-US" sz="2800" err="1">
                <a:solidFill>
                  <a:schemeClr val="tx1"/>
                </a:solidFill>
                <a:latin typeface="Times New Roman" panose="02020603050405020304" pitchFamily="18" charset="0"/>
                <a:ea typeface="MS Mincho"/>
                <a:cs typeface="Times New Roman" panose="02020603050405020304" pitchFamily="18" charset="0"/>
              </a:rPr>
              <a:t>Văn bản nghị luận văn học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ounded Rectangle 23"/>
          <p:cNvSpPr/>
          <p:nvPr/>
        </p:nvSpPr>
        <p:spPr>
          <a:xfrm>
            <a:off x="4940710" y="5408816"/>
            <a:ext cx="6691518" cy="1065726"/>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2800" b="1" err="1">
                <a:solidFill>
                  <a:schemeClr val="tx1"/>
                </a:solidFill>
                <a:latin typeface="Times New Roman" panose="02020603050405020304" pitchFamily="18" charset="0"/>
                <a:ea typeface="MS Mincho"/>
                <a:cs typeface="Times New Roman" panose="02020603050405020304" pitchFamily="18" charset="0"/>
              </a:rPr>
              <a:t>Vấn đề bàn luận:</a:t>
            </a:r>
            <a:r>
              <a:rPr lang="en-US" sz="2800">
                <a:solidFill>
                  <a:schemeClr val="tx1"/>
                </a:solidFill>
                <a:latin typeface="Times New Roman" panose="02020603050405020304" pitchFamily="18" charset="0"/>
                <a:ea typeface="MS Mincho"/>
                <a:cs typeface="Times New Roman" panose="02020603050405020304" pitchFamily="18" charset="0"/>
              </a:rPr>
              <a:t> Bàn về hồn thơ thấm đẫm tình yêu núi rừng của nhà thơ Lò Ngân Sủn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423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1"/>
      <p:bldP spid="22" grpId="2"/>
      <p:bldP spid="23" grpId="3"/>
      <p:bldP spid="24" grpId="4"/>
    </p:bld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20475" y="1199438"/>
            <a:ext cx="3777957"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GẶP GỠ TÁC GIẢ</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20475" y="1603540"/>
            <a:ext cx="8888972"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S Mincho"/>
                <a:cs typeface="Times New Roman" panose="02020603050405020304" pitchFamily="18" charset="0"/>
              </a:rPr>
              <a:t>1. Đọc văn bản: </a:t>
            </a:r>
            <a:r>
              <a:rPr kumimoji="0" lang="en-US" sz="2800" b="1" i="1" u="none" strike="noStrike" kern="1200" cap="none" spc="0" normalizeH="0" baseline="0" noProof="0" err="1">
                <a:ln>
                  <a:noFill/>
                </a:ln>
                <a:solidFill>
                  <a:prstClr val="black"/>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Arrow 2"/>
          <p:cNvSpPr/>
          <p:nvPr/>
        </p:nvSpPr>
        <p:spPr>
          <a:xfrm>
            <a:off x="818660" y="1987643"/>
            <a:ext cx="2724156" cy="1184688"/>
          </a:xfrm>
          <a:prstGeom prst="rightArrow">
            <a:avLst>
              <a:gd name="adj1" fmla="val 64939"/>
              <a:gd name="adj2" fmla="val 35061"/>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2800" b="1" err="1">
                <a:latin typeface="Times New Roman" panose="02020603050405020304" pitchFamily="18" charset="0"/>
                <a:ea typeface="MS Mincho"/>
                <a:cs typeface="Times New Roman" panose="02020603050405020304" pitchFamily="18" charset="0"/>
              </a:rPr>
              <a:t>Bố cục</a:t>
            </a:r>
            <a:r>
              <a:rPr lang="en-US" sz="2800">
                <a:latin typeface="Times New Roman" panose="02020603050405020304" pitchFamily="18" charset="0"/>
                <a:ea typeface="MS Mincho"/>
                <a:cs typeface="Times New Roman" panose="02020603050405020304" pitchFamily="18" charset="0"/>
              </a:rPr>
              <a:t>: 3 phần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Group 13"/>
          <p:cNvGrpSpPr/>
          <p:nvPr/>
        </p:nvGrpSpPr>
        <p:grpSpPr>
          <a:xfrm>
            <a:off x="810225" y="3172331"/>
            <a:ext cx="10584250" cy="3000632"/>
            <a:chOff x="2330767" y="3047235"/>
            <a:chExt cx="7828280" cy="959113"/>
          </a:xfrm>
        </p:grpSpPr>
        <p:sp>
          <p:nvSpPr>
            <p:cNvPr id="15" name="Chevron 14"/>
            <p:cNvSpPr/>
            <p:nvPr/>
          </p:nvSpPr>
          <p:spPr>
            <a:xfrm>
              <a:off x="2330767" y="3047236"/>
              <a:ext cx="2095341" cy="728173"/>
            </a:xfrm>
            <a:prstGeom prst="chevron">
              <a:avLst>
                <a:gd name="adj" fmla="val 40000"/>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7" name="Freeform 16"/>
            <p:cNvSpPr/>
            <p:nvPr/>
          </p:nvSpPr>
          <p:spPr>
            <a:xfrm>
              <a:off x="2671127" y="3082590"/>
              <a:ext cx="2249224" cy="923758"/>
            </a:xfrm>
            <a:custGeom>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6"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Phần 1: nêu vấn đề cần bàn luận: Thơ Lò Ngân Sủn người đọc được khám phá những đỉnh núi xa thơ mộng, mãnh liệt.</a:t>
              </a:r>
              <a:endParaRPr lang="en-US" sz="2800" kern="1200">
                <a:latin typeface="Times New Roman" panose="02020603050405020304" pitchFamily="18" charset="0"/>
                <a:cs typeface="Times New Roman" panose="02020603050405020304" pitchFamily="18" charset="0"/>
              </a:endParaRPr>
            </a:p>
          </p:txBody>
        </p:sp>
        <p:sp>
          <p:nvSpPr>
            <p:cNvPr id="25" name="Chevron 24"/>
            <p:cNvSpPr/>
            <p:nvPr/>
          </p:nvSpPr>
          <p:spPr>
            <a:xfrm>
              <a:off x="5064283" y="3047235"/>
              <a:ext cx="2095341" cy="728173"/>
            </a:xfrm>
            <a:prstGeom prst="chevron">
              <a:avLst>
                <a:gd name="adj" fmla="val 40000"/>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6" name="Freeform 25"/>
            <p:cNvSpPr/>
            <p:nvPr/>
          </p:nvSpPr>
          <p:spPr>
            <a:xfrm>
              <a:off x="5260710" y="3251156"/>
              <a:ext cx="2239273" cy="504019"/>
            </a:xfrm>
            <a:custGeom>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6"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Phần 2: Làm rõ vấn đề </a:t>
              </a:r>
              <a:endParaRPr lang="en-US" sz="2800" kern="1200">
                <a:latin typeface="Times New Roman" panose="02020603050405020304" pitchFamily="18" charset="0"/>
                <a:cs typeface="Times New Roman" panose="02020603050405020304" pitchFamily="18" charset="0"/>
              </a:endParaRPr>
            </a:p>
          </p:txBody>
        </p:sp>
        <p:sp>
          <p:nvSpPr>
            <p:cNvPr id="27" name="Chevron 26"/>
            <p:cNvSpPr/>
            <p:nvPr/>
          </p:nvSpPr>
          <p:spPr>
            <a:xfrm>
              <a:off x="7797799" y="3047236"/>
              <a:ext cx="2095341" cy="728173"/>
            </a:xfrm>
            <a:prstGeom prst="chevron">
              <a:avLst>
                <a:gd name="adj" fmla="val 40000"/>
              </a:avLst>
            </a:pr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8" name="Freeform 27"/>
            <p:cNvSpPr/>
            <p:nvPr/>
          </p:nvSpPr>
          <p:spPr>
            <a:xfrm>
              <a:off x="7911798" y="3082590"/>
              <a:ext cx="2247249" cy="923758"/>
            </a:xfrm>
            <a:custGeom>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6"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Phần 3: Kết thúc vấn đề: khẳng định tình yêu núi rừng, quê hương trong thơ Lò Ngân Sủn.</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86703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58052" y="1171728"/>
            <a:ext cx="3491661" cy="522259"/>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2. Khám phá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542646" y="3459316"/>
            <a:ext cx="3954954" cy="2776384"/>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t="11756"/>
          <a:stretch>
            <a:fillRect/>
          </a:stretch>
        </p:blipFill>
        <p:spPr>
          <a:xfrm>
            <a:off x="1422451" y="1767727"/>
            <a:ext cx="1988613" cy="1600148"/>
          </a:xfrm>
          <a:prstGeom prst="rect">
            <a:avLst/>
          </a:prstGeom>
        </p:spPr>
      </p:pic>
      <p:sp>
        <p:nvSpPr>
          <p:cNvPr id="20" name="Rectangle 19"/>
          <p:cNvSpPr/>
          <p:nvPr/>
        </p:nvSpPr>
        <p:spPr>
          <a:xfrm>
            <a:off x="6729701" y="1580019"/>
            <a:ext cx="2438488" cy="769441"/>
          </a:xfrm>
          <a:prstGeom prst="rect">
            <a:avLst/>
          </a:prstGeom>
          <a:noFill/>
        </p:spPr>
        <p:txBody>
          <a:bodyPr wrap="none" lIns="91440" tIns="45720" rIns="91440" bIns="45720">
            <a:spAutoFit/>
          </a:bodyPr>
          <a:lstStyle/>
          <a:p>
            <a:pPr algn="ctr"/>
            <a:r>
              <a:rPr lang="en-US" sz="4400" b="1" cap="none" spc="0" err="1" smtClean="0">
                <a:ln w="6600">
                  <a:solidFill>
                    <a:schemeClr val="accent2"/>
                  </a:solidFill>
                  <a:prstDash val="solid"/>
                </a:ln>
                <a:solidFill>
                  <a:srgbClr val="FFFFFF"/>
                </a:solidFill>
                <a:effectLst>
                  <a:outerShdw dist="38100" dir="2700000" algn="tl" rotWithShape="0">
                    <a:schemeClr val="accent2"/>
                  </a:outerShdw>
                </a:effectLst>
              </a:rPr>
              <a:t>Nhiệm vụ</a:t>
            </a:r>
            <a:endParaRPr lang="en-US" sz="4400" b="1" cap="none" spc="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Rectangle 20"/>
          <p:cNvSpPr/>
          <p:nvPr/>
        </p:nvSpPr>
        <p:spPr>
          <a:xfrm>
            <a:off x="4751058" y="2407193"/>
            <a:ext cx="6843661" cy="2616101"/>
          </a:xfrm>
          <a:prstGeom prst="rect">
            <a:avLst/>
          </a:prstGeom>
        </p:spPr>
        <p:txBody>
          <a:bodyPr wrap="square">
            <a:spAutoFit/>
          </a:bodyPr>
          <a:lstStyle/>
          <a:p>
            <a:pPr marR="30480" algn="just">
              <a:spcAft>
                <a:spcPts val="1200"/>
              </a:spcAft>
            </a:pPr>
            <a:r>
              <a:rPr lang="en-US" sz="2400" i="1">
                <a:solidFill>
                  <a:srgbClr val="000000"/>
                </a:solidFill>
                <a:latin typeface="Times New Roman" panose="02020603050405020304" pitchFamily="18" charset="0"/>
                <a:ea typeface="Calibri" panose="020f0502020204030204" pitchFamily="34" charset="0"/>
              </a:rPr>
              <a:t>a. </a:t>
            </a:r>
            <a:r>
              <a:rPr lang="vi-VN" sz="2400" i="1">
                <a:solidFill>
                  <a:srgbClr val="000000"/>
                </a:solidFill>
                <a:latin typeface="Times New Roman" panose="02020603050405020304" pitchFamily="18" charset="0"/>
                <a:ea typeface="Calibri" panose="020f0502020204030204" pitchFamily="34" charset="0"/>
              </a:rPr>
              <a:t>Vì sao nhà thơ Lò Ngân Sủn được tác giả bài viết gọi là "người con của núi”?</a:t>
            </a:r>
            <a:endParaRPr lang="en-US" sz="2400">
              <a:latin typeface="Times New Roman" panose="02020603050405020304" pitchFamily="18" charset="0"/>
              <a:ea typeface="Calibri" panose="020f0502020204030204" pitchFamily="34" charset="0"/>
            </a:endParaRPr>
          </a:p>
          <a:p>
            <a:pPr marR="30480" algn="just">
              <a:spcAft>
                <a:spcPts val="1200"/>
              </a:spcAft>
            </a:pPr>
            <a:r>
              <a:rPr lang="en-US" sz="2400" i="1">
                <a:solidFill>
                  <a:srgbClr val="000000"/>
                </a:solidFill>
                <a:latin typeface="Times New Roman" panose="02020603050405020304" pitchFamily="18" charset="0"/>
                <a:ea typeface="Calibri" panose="020f0502020204030204" pitchFamily="34" charset="0"/>
              </a:rPr>
              <a:t>b. </a:t>
            </a:r>
            <a:r>
              <a:rPr lang="vi-VN" sz="2400" i="1">
                <a:solidFill>
                  <a:srgbClr val="000000"/>
                </a:solidFill>
                <a:latin typeface="Times New Roman" panose="02020603050405020304" pitchFamily="18" charset="0"/>
                <a:ea typeface="Calibri" panose="020f0502020204030204" pitchFamily="34" charset="0"/>
              </a:rPr>
              <a:t>Xác định câu văn nêu vấn đề chính được bàn luận trong bài</a:t>
            </a:r>
            <a:r>
              <a:rPr lang="en-US" sz="2400" i="1">
                <a:solidFill>
                  <a:srgbClr val="000000"/>
                </a:solidFill>
                <a:latin typeface="Times New Roman" panose="02020603050405020304" pitchFamily="18" charset="0"/>
                <a:ea typeface="Calibri" panose="020f0502020204030204" pitchFamily="34" charset="0"/>
              </a:rPr>
              <a:t>?</a:t>
            </a:r>
            <a:endParaRPr lang="en-US" sz="2400">
              <a:latin typeface="Times New Roman" panose="02020603050405020304" pitchFamily="18" charset="0"/>
              <a:ea typeface="Calibri" panose="020f0502020204030204" pitchFamily="34" charset="0"/>
            </a:endParaRPr>
          </a:p>
          <a:p>
            <a:pPr marR="30480" algn="just">
              <a:spcAft>
                <a:spcPts val="1200"/>
              </a:spcAft>
            </a:pPr>
            <a:r>
              <a:rPr lang="en-US" sz="2400" i="1">
                <a:solidFill>
                  <a:srgbClr val="000000"/>
                </a:solidFill>
                <a:latin typeface="Times New Roman" panose="02020603050405020304" pitchFamily="18" charset="0"/>
                <a:ea typeface="Calibri" panose="020f0502020204030204" pitchFamily="34" charset="0"/>
              </a:rPr>
              <a:t>c. </a:t>
            </a:r>
            <a:r>
              <a:rPr lang="vi-VN" sz="2400" i="1">
                <a:solidFill>
                  <a:srgbClr val="000000"/>
                </a:solidFill>
                <a:latin typeface="Times New Roman" panose="02020603050405020304" pitchFamily="18" charset="0"/>
                <a:ea typeface="Calibri" panose="020f0502020204030204" pitchFamily="34" charset="0"/>
              </a:rPr>
              <a:t>Những đoạn thơ được dẫn đóng vai trò gì trong bài viết?</a:t>
            </a:r>
            <a:endParaRPr lang="en-US" sz="2400">
              <a:effectLst/>
              <a:latin typeface="Times New Roman" panose="02020603050405020304" pitchFamily="18" charset="0"/>
              <a:ea typeface="Calibri" panose="020f0502020204030204" pitchFamily="34" charset="0"/>
            </a:endParaRPr>
          </a:p>
        </p:txBody>
      </p:sp>
      <p:sp>
        <p:nvSpPr>
          <p:cNvPr id="22" name="Rectangle 21"/>
          <p:cNvSpPr/>
          <p:nvPr/>
        </p:nvSpPr>
        <p:spPr>
          <a:xfrm>
            <a:off x="4740219" y="5104410"/>
            <a:ext cx="6854500" cy="830997"/>
          </a:xfrm>
          <a:prstGeom prst="rect">
            <a:avLst/>
          </a:prstGeom>
        </p:spPr>
        <p:txBody>
          <a:bodyPr wrap="square">
            <a:spAutoFit/>
          </a:bodyPr>
          <a:lstStyle/>
          <a:p>
            <a:pPr marR="30480" algn="just">
              <a:spcAft>
                <a:spcPts val="1200"/>
              </a:spcAft>
            </a:pPr>
            <a:r>
              <a:rPr lang="en-US" sz="2400" i="1">
                <a:solidFill>
                  <a:srgbClr val="000000"/>
                </a:solidFill>
                <a:latin typeface="Times New Roman" panose="02020603050405020304" pitchFamily="18" charset="0"/>
                <a:ea typeface="Times New Roman" panose="02020603050405020304" pitchFamily="18" charset="0"/>
              </a:rPr>
              <a:t>d. </a:t>
            </a:r>
            <a:r>
              <a:rPr lang="vi-VN" sz="2400" i="1">
                <a:solidFill>
                  <a:srgbClr val="000000"/>
                </a:solidFill>
                <a:latin typeface="Times New Roman" panose="02020603050405020304" pitchFamily="18" charset="0"/>
                <a:ea typeface="Times New Roman" panose="02020603050405020304" pitchFamily="18" charset="0"/>
              </a:rPr>
              <a:t>Câu cuối cùng của bài viết có mối quan hệ như </a:t>
            </a:r>
            <a:r>
              <a:rPr lang="vi-VN" sz="2400" i="1">
                <a:solidFill>
                  <a:srgbClr val="000000"/>
                </a:solidFill>
                <a:latin typeface="Times New Roman" panose="02020603050405020304" pitchFamily="18" charset="0"/>
                <a:ea typeface="Calibri" panose="020f0502020204030204" pitchFamily="34" charset="0"/>
              </a:rPr>
              <a:t>thế nào với câu nêu vấn để ở phầ</a:t>
            </a:r>
            <a:r>
              <a:rPr lang="vi-VN" sz="2400" i="1">
                <a:solidFill>
                  <a:srgbClr val="000000"/>
                </a:solidFill>
                <a:latin typeface="Times New Roman" panose="02020603050405020304" pitchFamily="18" charset="0"/>
                <a:ea typeface="Times New Roman" panose="02020603050405020304" pitchFamily="18" charset="0"/>
              </a:rPr>
              <a:t>n</a:t>
            </a:r>
            <a:r>
              <a:rPr lang="vi-VN" sz="2400" i="1">
                <a:solidFill>
                  <a:srgbClr val="000000"/>
                </a:solidFill>
                <a:latin typeface="Times New Roman" panose="02020603050405020304" pitchFamily="18" charset="0"/>
                <a:ea typeface="Calibri" panose="020f0502020204030204" pitchFamily="34" charset="0"/>
              </a:rPr>
              <a:t> </a:t>
            </a:r>
            <a:r>
              <a:rPr lang="vi-VN" sz="2400" i="1">
                <a:solidFill>
                  <a:srgbClr val="000000"/>
                </a:solidFill>
                <a:latin typeface="Times New Roman" panose="02020603050405020304" pitchFamily="18" charset="0"/>
                <a:ea typeface="Times New Roman" panose="02020603050405020304" pitchFamily="18" charset="0"/>
              </a:rPr>
              <a:t>mở đầu?</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65434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circle(in)">
                                      <p:cBhvr>
                                        <p:cTn id="22" dur="2000"/>
                                        <p:tgtEl>
                                          <p:spTgt spid="21">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circle(in)">
                                      <p:cBhvr>
                                        <p:cTn id="27" dur="2000"/>
                                        <p:tgtEl>
                                          <p:spTgt spid="21">
                                            <p:txEl>
                                              <p:pRg st="1" end="1"/>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circle(in)">
                                      <p:cBhvr>
                                        <p:cTn id="32" dur="2000"/>
                                        <p:tgtEl>
                                          <p:spTgt spid="21">
                                            <p:txEl>
                                              <p:pRg st="2" end="2"/>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circle(in)">
                                      <p:cBhvr>
                                        <p:cTn id="37"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58052" y="1171728"/>
            <a:ext cx="3491661" cy="522259"/>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ts val="80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Khám phá văn bản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1338620" y="1923341"/>
            <a:ext cx="9527458" cy="3871645"/>
            <a:chOff x="2025649" y="2155195"/>
            <a:chExt cx="8134351" cy="3871645"/>
          </a:xfrm>
        </p:grpSpPr>
        <p:sp>
          <p:nvSpPr>
            <p:cNvPr id="8" name="Freeform 7"/>
            <p:cNvSpPr/>
            <p:nvPr/>
          </p:nvSpPr>
          <p:spPr>
            <a:xfrm>
              <a:off x="2025649" y="2155195"/>
              <a:ext cx="8128000" cy="898084"/>
            </a:xfrm>
            <a:custGeom>
              <a:gdLst>
                <a:gd name="connsiteX0" fmla="*/ 0 w 8128000"/>
                <a:gd name="connsiteY0" fmla="*/ 0 h 1179632"/>
                <a:gd name="connsiteX1" fmla="*/ 8128000 w 8128000"/>
                <a:gd name="connsiteY1" fmla="*/ 0 h 1179632"/>
                <a:gd name="connsiteX2" fmla="*/ 8128000 w 8128000"/>
                <a:gd name="connsiteY2" fmla="*/ 1179632 h 1179632"/>
                <a:gd name="connsiteX3" fmla="*/ 0 w 8128000"/>
                <a:gd name="connsiteY3" fmla="*/ 1179632 h 1179632"/>
                <a:gd name="connsiteX4" fmla="*/ 0 w 8128000"/>
                <a:gd name="connsiteY4" fmla="*/ 0 h 11796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179632">
                  <a:moveTo>
                    <a:pt x="0" y="0"/>
                  </a:moveTo>
                  <a:lnTo>
                    <a:pt x="8128000" y="0"/>
                  </a:lnTo>
                  <a:lnTo>
                    <a:pt x="8128000" y="1179632"/>
                  </a:lnTo>
                  <a:lnTo>
                    <a:pt x="0" y="1179632"/>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i="1" kern="1200" err="1" smtClean="0">
                  <a:latin typeface="Times New Roman" panose="02020603050405020304" pitchFamily="18" charset="0"/>
                  <a:cs typeface="Times New Roman" panose="02020603050405020304" pitchFamily="18" charset="0"/>
                </a:rPr>
                <a:t>Lí lẽ</a:t>
              </a:r>
              <a:r>
                <a:rPr lang="en-US" sz="3400" i="1" kern="1200" smtClean="0">
                  <a:latin typeface="Times New Roman" panose="02020603050405020304" pitchFamily="18" charset="0"/>
                  <a:cs typeface="Times New Roman" panose="02020603050405020304" pitchFamily="18" charset="0"/>
                </a:rPr>
                <a:t>: </a:t>
              </a:r>
              <a:r>
                <a:rPr lang="en-US" sz="3400" kern="1200" err="1" smtClean="0">
                  <a:latin typeface="Times New Roman" panose="02020603050405020304" pitchFamily="18" charset="0"/>
                  <a:cs typeface="Times New Roman" panose="02020603050405020304" pitchFamily="18" charset="0"/>
                </a:rPr>
                <a:t>nhà thơ Lò Ngân Sủn được tác giả bài viết gọi là "người con của núi” vì:</a:t>
              </a:r>
              <a:endParaRPr lang="en-US" sz="3400" kern="1200">
                <a:latin typeface="Times New Roman" panose="02020603050405020304" pitchFamily="18" charset="0"/>
                <a:cs typeface="Times New Roman" panose="02020603050405020304" pitchFamily="18" charset="0"/>
              </a:endParaRPr>
            </a:p>
          </p:txBody>
        </p:sp>
        <p:sp>
          <p:nvSpPr>
            <p:cNvPr id="14" name="Freeform 13"/>
            <p:cNvSpPr/>
            <p:nvPr/>
          </p:nvSpPr>
          <p:spPr>
            <a:xfrm>
              <a:off x="2035968" y="3052769"/>
              <a:ext cx="2706687" cy="2477229"/>
            </a:xfrm>
            <a:custGeom>
              <a:gdLst>
                <a:gd name="connsiteX0" fmla="*/ 0 w 2706687"/>
                <a:gd name="connsiteY0" fmla="*/ 0 h 2477229"/>
                <a:gd name="connsiteX1" fmla="*/ 2706687 w 2706687"/>
                <a:gd name="connsiteY1" fmla="*/ 0 h 2477229"/>
                <a:gd name="connsiteX2" fmla="*/ 2706687 w 2706687"/>
                <a:gd name="connsiteY2" fmla="*/ 2477229 h 2477229"/>
                <a:gd name="connsiteX3" fmla="*/ 0 w 2706687"/>
                <a:gd name="connsiteY3" fmla="*/ 2477229 h 2477229"/>
                <a:gd name="connsiteX4" fmla="*/ 0 w 2706687"/>
                <a:gd name="connsiteY4" fmla="*/ 0 h 2477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2477229">
                  <a:moveTo>
                    <a:pt x="0" y="0"/>
                  </a:moveTo>
                  <a:lnTo>
                    <a:pt x="2706687" y="0"/>
                  </a:lnTo>
                  <a:lnTo>
                    <a:pt x="2706687" y="2477229"/>
                  </a:lnTo>
                  <a:lnTo>
                    <a:pt x="0" y="247722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Vì nhà thơ sinh ra và lớn lên ở Bản Qua, huyện Bát Xát, tỉnh Lào Cai và từ nhỏ đã đắm mình trong hơi thở của núi rừng.</a:t>
              </a:r>
              <a:endParaRPr lang="en-US" sz="2800" kern="1200">
                <a:latin typeface="Times New Roman" panose="02020603050405020304" pitchFamily="18" charset="0"/>
                <a:cs typeface="Times New Roman" panose="02020603050405020304" pitchFamily="18" charset="0"/>
              </a:endParaRPr>
            </a:p>
          </p:txBody>
        </p:sp>
        <p:sp>
          <p:nvSpPr>
            <p:cNvPr id="15" name="Freeform 14"/>
            <p:cNvSpPr/>
            <p:nvPr/>
          </p:nvSpPr>
          <p:spPr>
            <a:xfrm>
              <a:off x="4753269" y="3052768"/>
              <a:ext cx="1476086" cy="2477229"/>
            </a:xfrm>
            <a:custGeom>
              <a:gdLst>
                <a:gd name="connsiteX0" fmla="*/ 0 w 2706687"/>
                <a:gd name="connsiteY0" fmla="*/ 0 h 2477229"/>
                <a:gd name="connsiteX1" fmla="*/ 2706687 w 2706687"/>
                <a:gd name="connsiteY1" fmla="*/ 0 h 2477229"/>
                <a:gd name="connsiteX2" fmla="*/ 2706687 w 2706687"/>
                <a:gd name="connsiteY2" fmla="*/ 2477229 h 2477229"/>
                <a:gd name="connsiteX3" fmla="*/ 0 w 2706687"/>
                <a:gd name="connsiteY3" fmla="*/ 2477229 h 2477229"/>
                <a:gd name="connsiteX4" fmla="*/ 0 w 2706687"/>
                <a:gd name="connsiteY4" fmla="*/ 0 h 2477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2477229">
                  <a:moveTo>
                    <a:pt x="0" y="0"/>
                  </a:moveTo>
                  <a:lnTo>
                    <a:pt x="2706687" y="0"/>
                  </a:lnTo>
                  <a:lnTo>
                    <a:pt x="2706687" y="2477229"/>
                  </a:lnTo>
                  <a:lnTo>
                    <a:pt x="0" y="247722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Núi là hình ảnh được nói đến trong thơ ông</a:t>
              </a:r>
              <a:endParaRPr lang="en-US" sz="2800" kern="1200">
                <a:latin typeface="Times New Roman" panose="02020603050405020304" pitchFamily="18" charset="0"/>
                <a:cs typeface="Times New Roman" panose="02020603050405020304" pitchFamily="18" charset="0"/>
              </a:endParaRPr>
            </a:p>
          </p:txBody>
        </p:sp>
        <p:sp>
          <p:nvSpPr>
            <p:cNvPr id="17" name="Freeform 16"/>
            <p:cNvSpPr/>
            <p:nvPr/>
          </p:nvSpPr>
          <p:spPr>
            <a:xfrm>
              <a:off x="6239969" y="3052769"/>
              <a:ext cx="3916061" cy="2477229"/>
            </a:xfrm>
            <a:custGeom>
              <a:gdLst>
                <a:gd name="connsiteX0" fmla="*/ 0 w 2706687"/>
                <a:gd name="connsiteY0" fmla="*/ 0 h 2477229"/>
                <a:gd name="connsiteX1" fmla="*/ 2706687 w 2706687"/>
                <a:gd name="connsiteY1" fmla="*/ 0 h 2477229"/>
                <a:gd name="connsiteX2" fmla="*/ 2706687 w 2706687"/>
                <a:gd name="connsiteY2" fmla="*/ 2477229 h 2477229"/>
                <a:gd name="connsiteX3" fmla="*/ 0 w 2706687"/>
                <a:gd name="connsiteY3" fmla="*/ 2477229 h 2477229"/>
                <a:gd name="connsiteX4" fmla="*/ 0 w 2706687"/>
                <a:gd name="connsiteY4" fmla="*/ 0 h 2477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2477229">
                  <a:moveTo>
                    <a:pt x="0" y="0"/>
                  </a:moveTo>
                  <a:lnTo>
                    <a:pt x="2706687" y="0"/>
                  </a:lnTo>
                  <a:lnTo>
                    <a:pt x="2706687" y="2477229"/>
                  </a:lnTo>
                  <a:lnTo>
                    <a:pt x="0" y="247722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Là phần hồn trong thơ ông với nhiều bài thơ tiêu biểu đều mang âm vang của núi như:</a:t>
              </a:r>
              <a:r>
                <a:rPr lang="en-US" sz="2800" i="1" kern="1200" smtClean="0">
                  <a:latin typeface="Times New Roman" panose="02020603050405020304" pitchFamily="18" charset="0"/>
                  <a:cs typeface="Times New Roman" panose="02020603050405020304" pitchFamily="18" charset="0"/>
                </a:rPr>
                <a:t> Chiều Biên giới, Trời và đất, Đi trên chín khúc Bản Xèo, …</a:t>
              </a:r>
              <a:endParaRPr lang="en-US" sz="2800" kern="1200">
                <a:latin typeface="Times New Roman" panose="02020603050405020304" pitchFamily="18" charset="0"/>
                <a:cs typeface="Times New Roman" panose="02020603050405020304" pitchFamily="18" charset="0"/>
              </a:endParaRPr>
            </a:p>
          </p:txBody>
        </p:sp>
        <p:sp>
          <p:nvSpPr>
            <p:cNvPr id="23" name="Rectangle 22"/>
            <p:cNvSpPr/>
            <p:nvPr/>
          </p:nvSpPr>
          <p:spPr>
            <a:xfrm>
              <a:off x="2032000" y="5647534"/>
              <a:ext cx="8128000" cy="379306"/>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a:lstStyle/>
            <a:p/>
          </p:txBody>
        </p:sp>
      </p:grpSp>
    </p:spTree>
    <p:extLst>
      <p:ext uri="{BB962C8B-B14F-4D97-AF65-F5344CB8AC3E}">
        <p14:creationId xmlns:p14="http://schemas.microsoft.com/office/powerpoint/2010/main" val="1170155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58052" y="1171728"/>
            <a:ext cx="3491661" cy="522259"/>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ts val="80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Khám phá văn bản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Group 17"/>
          <p:cNvGrpSpPr/>
          <p:nvPr/>
        </p:nvGrpSpPr>
        <p:grpSpPr>
          <a:xfrm>
            <a:off x="558052" y="1879326"/>
            <a:ext cx="10182181" cy="3865473"/>
            <a:chOff x="1410680" y="942421"/>
            <a:chExt cx="10182181" cy="4865255"/>
          </a:xfrm>
        </p:grpSpPr>
        <p:sp>
          <p:nvSpPr>
            <p:cNvPr id="19" name="Isosceles Triangle 18"/>
            <p:cNvSpPr/>
            <p:nvPr/>
          </p:nvSpPr>
          <p:spPr>
            <a:xfrm>
              <a:off x="1410680" y="942421"/>
              <a:ext cx="5418667" cy="4351296"/>
            </a:xfrm>
            <a:prstGeom prst="triangle">
              <a:avLst>
                <a:gd name="adj" fmla="val 71502"/>
              </a:avLst>
            </a:pr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0" name="Freeform 19"/>
            <p:cNvSpPr/>
            <p:nvPr/>
          </p:nvSpPr>
          <p:spPr>
            <a:xfrm>
              <a:off x="3324736" y="988830"/>
              <a:ext cx="8210115" cy="1558315"/>
            </a:xfrm>
            <a:custGeom>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196" tIns="131196" rIns="131196" bIns="131196" numCol="1" spcCol="1270" anchor="ctr" anchorCtr="0">
              <a:noAutofit/>
            </a:bodyPr>
            <a:lstStyle/>
            <a:p>
              <a:pPr lvl="0" algn="ctr" defTabSz="800100">
                <a:lnSpc>
                  <a:spcPct val="90000"/>
                </a:lnSpc>
                <a:spcBef>
                  <a:spcPct val="0"/>
                </a:spcBef>
                <a:spcAft>
                  <a:spcPct val="35000"/>
                </a:spcAft>
              </a:pPr>
              <a:r>
                <a:rPr lang="en-US" sz="2800" b="1" i="1" kern="1200" err="1" smtClean="0">
                  <a:latin typeface="Times New Roman" panose="02020603050405020304" pitchFamily="18" charset="0"/>
                  <a:cs typeface="Times New Roman" panose="02020603050405020304" pitchFamily="18" charset="0"/>
                </a:rPr>
                <a:t>Bằng chứng của bài văn nghị luận</a:t>
              </a:r>
              <a:r>
                <a:rPr lang="en-US" sz="2800" kern="1200" smtClean="0">
                  <a:latin typeface="Times New Roman" panose="02020603050405020304" pitchFamily="18" charset="0"/>
                  <a:cs typeface="Times New Roman" panose="02020603050405020304" pitchFamily="18" charset="0"/>
                </a:rPr>
                <a:t>: chính là những câu thơ của Lò Ngân Sủn được trích dẫn trong bài viết.</a:t>
              </a:r>
              <a:endParaRPr lang="en-US" sz="2800" kern="1200">
                <a:latin typeface="Times New Roman" panose="02020603050405020304" pitchFamily="18" charset="0"/>
                <a:cs typeface="Times New Roman" panose="02020603050405020304" pitchFamily="18" charset="0"/>
              </a:endParaRPr>
            </a:p>
          </p:txBody>
        </p:sp>
        <p:sp>
          <p:nvSpPr>
            <p:cNvPr id="21" name="Freeform 20"/>
            <p:cNvSpPr/>
            <p:nvPr/>
          </p:nvSpPr>
          <p:spPr>
            <a:xfrm>
              <a:off x="3324737" y="2707479"/>
              <a:ext cx="8268124" cy="1657162"/>
            </a:xfrm>
            <a:custGeom>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196" tIns="131196" rIns="131196" bIns="131196" numCol="1" spcCol="1270" anchor="ctr" anchorCtr="0">
              <a:noAutofit/>
            </a:bodyPr>
            <a:lstStyle/>
            <a:p>
              <a:pPr lvl="0" algn="ctr" defTabSz="8001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Đoạn văn mở đầu nêu vấn đề chính được bàn luận: “Đọc thơ Lò Ngân Sủn ta như được khám phá những đỉnh núi xa thơ mộng và mãnh liệt”</a:t>
              </a:r>
              <a:endParaRPr lang="en-US" sz="2800" kern="1200">
                <a:latin typeface="Times New Roman" panose="02020603050405020304" pitchFamily="18" charset="0"/>
                <a:cs typeface="Times New Roman" panose="02020603050405020304" pitchFamily="18" charset="0"/>
              </a:endParaRPr>
            </a:p>
          </p:txBody>
        </p:sp>
        <p:sp>
          <p:nvSpPr>
            <p:cNvPr id="22" name="Freeform 21"/>
            <p:cNvSpPr/>
            <p:nvPr/>
          </p:nvSpPr>
          <p:spPr>
            <a:xfrm>
              <a:off x="3296679" y="4524977"/>
              <a:ext cx="8268124" cy="1282699"/>
            </a:xfrm>
            <a:custGeom>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196" tIns="131196" rIns="131196" bIns="131196" numCol="1" spcCol="1270" anchor="ctr" anchorCtr="0">
              <a:noAutofit/>
            </a:bodyPr>
            <a:lstStyle/>
            <a:p>
              <a:pPr lvl="0" algn="ctr" defTabSz="8001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Đoạn văn cuối: Tổng hợp và kết luận về vấn đề đã được nêu ra để bàn luận</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7490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0400" y="1130300"/>
            <a:ext cx="2004010" cy="553357"/>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3. Tổng kết</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a:off x="2774947" y="1432858"/>
            <a:ext cx="7728155" cy="3419285"/>
          </a:xfrm>
          <a:prstGeom prst="cloud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R="30480" algn="just">
              <a:lnSpc>
                <a:spcPct val="107000"/>
              </a:lnSpc>
              <a:spcAft>
                <a:spcPts val="1200"/>
              </a:spcAft>
            </a:pPr>
            <a:r>
              <a:rPr lang="en-US" sz="24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 ra những yếu tố cơ bản cho thấy VB Nhà thơ Lò Ngân Sủn- người con của núi.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07000"/>
              </a:lnSpc>
              <a:spcAft>
                <a:spcPts val="1200"/>
              </a:spcAft>
            </a:pPr>
            <a:r>
              <a:rPr lang="en-US" sz="2400" i="1"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4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 bài viết đã giúp em được gặp gỡ ai? Em cảm nhận thêm gì về thơ của 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836630" y="4439660"/>
            <a:ext cx="1876633" cy="1876633"/>
          </a:xfrm>
          <a:prstGeom prst="rect">
            <a:avLst/>
          </a:prstGeom>
        </p:spPr>
      </p:pic>
    </p:spTree>
    <p:extLst>
      <p:ext uri="{BB962C8B-B14F-4D97-AF65-F5344CB8AC3E}">
        <p14:creationId xmlns:p14="http://schemas.microsoft.com/office/powerpoint/2010/main" val="4197262238"/>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Group 13"/>
          <p:cNvGrpSpPr/>
          <p:nvPr/>
        </p:nvGrpSpPr>
        <p:grpSpPr>
          <a:xfrm>
            <a:off x="1967898" y="1566174"/>
            <a:ext cx="8488708" cy="3860792"/>
            <a:chOff x="3111910" y="1803204"/>
            <a:chExt cx="8488708" cy="3860792"/>
          </a:xfrm>
        </p:grpSpPr>
        <p:sp>
          <p:nvSpPr>
            <p:cNvPr id="15" name="Freeform 14"/>
            <p:cNvSpPr/>
            <p:nvPr/>
          </p:nvSpPr>
          <p:spPr>
            <a:xfrm>
              <a:off x="5726906" y="3428999"/>
              <a:ext cx="738187" cy="793551"/>
            </a:xfrm>
            <a:custGeom>
              <a:rect l="0" t="0" r="0" b="0"/>
              <a:pathLst>
                <a:path>
                  <a:moveTo>
                    <a:pt x="0" y="0"/>
                  </a:moveTo>
                  <a:lnTo>
                    <a:pt x="369093" y="0"/>
                  </a:lnTo>
                  <a:lnTo>
                    <a:pt x="369093" y="793551"/>
                  </a:lnTo>
                  <a:lnTo>
                    <a:pt x="738187" y="79355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7" name="Freeform 16"/>
            <p:cNvSpPr/>
            <p:nvPr/>
          </p:nvSpPr>
          <p:spPr>
            <a:xfrm>
              <a:off x="5726906" y="2635447"/>
              <a:ext cx="738187" cy="793551"/>
            </a:xfrm>
            <a:custGeom>
              <a:rect l="0" t="0" r="0" b="0"/>
              <a:pathLst>
                <a:path>
                  <a:moveTo>
                    <a:pt x="0" y="793551"/>
                  </a:moveTo>
                  <a:lnTo>
                    <a:pt x="369093" y="793551"/>
                  </a:lnTo>
                  <a:lnTo>
                    <a:pt x="369093" y="0"/>
                  </a:lnTo>
                  <a:lnTo>
                    <a:pt x="73818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8" name="Freeform 17"/>
            <p:cNvSpPr/>
            <p:nvPr/>
          </p:nvSpPr>
          <p:spPr>
            <a:xfrm>
              <a:off x="3111910" y="2866130"/>
              <a:ext cx="2747731" cy="1125735"/>
            </a:xfrm>
            <a:custGeom>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3. Tổng kết</a:t>
              </a:r>
              <a:r>
                <a:rPr lang="en-US" sz="2800" kern="1200" smtClean="0">
                  <a:latin typeface="Times New Roman" panose="02020603050405020304" pitchFamily="18" charset="0"/>
                  <a:cs typeface="Times New Roman" panose="02020603050405020304" pitchFamily="18" charset="0"/>
                </a:rPr>
                <a:t>:</a:t>
              </a:r>
              <a:endParaRPr lang="en-US" sz="2800" kern="1200">
                <a:latin typeface="Times New Roman" panose="02020603050405020304" pitchFamily="18" charset="0"/>
                <a:cs typeface="Times New Roman" panose="02020603050405020304" pitchFamily="18" charset="0"/>
              </a:endParaRPr>
            </a:p>
          </p:txBody>
        </p:sp>
        <p:sp>
          <p:nvSpPr>
            <p:cNvPr id="19" name="Freeform 18"/>
            <p:cNvSpPr/>
            <p:nvPr/>
          </p:nvSpPr>
          <p:spPr>
            <a:xfrm>
              <a:off x="6327005" y="1803204"/>
              <a:ext cx="5273613" cy="1664485"/>
            </a:xfrm>
            <a:custGeom>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Nghệ thuật: lập luận chặt chẽ, bằng chứng cụ thể, lí lẽ thuyết phục, lời văn giàu cảm xúc.</a:t>
              </a:r>
              <a:endParaRPr lang="en-US" sz="2800" kern="1200">
                <a:latin typeface="Times New Roman" panose="02020603050405020304" pitchFamily="18" charset="0"/>
                <a:cs typeface="Times New Roman" panose="02020603050405020304" pitchFamily="18" charset="0"/>
              </a:endParaRPr>
            </a:p>
          </p:txBody>
        </p:sp>
        <p:sp>
          <p:nvSpPr>
            <p:cNvPr id="20" name="Freeform 19"/>
            <p:cNvSpPr/>
            <p:nvPr/>
          </p:nvSpPr>
          <p:spPr>
            <a:xfrm>
              <a:off x="6327006" y="3630802"/>
              <a:ext cx="5273612" cy="2033194"/>
            </a:xfrm>
            <a:custGeom>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Nội dung: Bài văn nghị luận bàn về thơ của Lò Ngân Sủn là hồn thơ của núi rừng, thể hiện sự gắn bó và tình yêu mãnh liệt của nhà thơ với quê hương mình.</a:t>
              </a:r>
              <a:endParaRPr lang="en-US" sz="2800" kern="1200">
                <a:latin typeface="Times New Roman" panose="02020603050405020304" pitchFamily="18" charset="0"/>
                <a:cs typeface="Times New Roman" panose="02020603050405020304" pitchFamily="18" charset="0"/>
              </a:endParaRPr>
            </a:p>
          </p:txBody>
        </p:sp>
      </p:grpSp>
      <p:pic>
        <p:nvPicPr>
          <p:cNvPr id="21" name="Picture 20"/>
          <p:cNvPicPr>
            <a:picLocks noChangeAspect="1"/>
          </p:cNvPicPr>
          <p:nvPr/>
        </p:nvPicPr>
        <p:blipFill>
          <a:blip r:embed="rId3"/>
          <a:stretch>
            <a:fillRect/>
          </a:stretch>
        </p:blipFill>
        <p:spPr>
          <a:xfrm>
            <a:off x="1935727" y="4059260"/>
            <a:ext cx="2767659" cy="1854843"/>
          </a:xfrm>
          <a:prstGeom prst="rect">
            <a:avLst/>
          </a:prstGeom>
        </p:spPr>
      </p:pic>
    </p:spTree>
    <p:extLst>
      <p:ext uri="{BB962C8B-B14F-4D97-AF65-F5344CB8AC3E}">
        <p14:creationId xmlns:p14="http://schemas.microsoft.com/office/powerpoint/2010/main" val="256205664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0400" y="1349477"/>
            <a:ext cx="6343531" cy="523220"/>
          </a:xfrm>
          <a:prstGeom prst="rect">
            <a:avLst/>
          </a:prstGeom>
        </p:spPr>
        <p:txBody>
          <a:bodyPr wrap="none">
            <a:spAutoFit/>
          </a:bodyPr>
          <a:lstStyle/>
          <a:p>
            <a:pPr algn="just">
              <a:spcAft>
                <a:spcPct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IV. </a:t>
            </a:r>
            <a:r>
              <a:rPr lang="en-US" sz="2800" b="1">
                <a:latin typeface="Times New Roman" panose="02020603050405020304" pitchFamily="18" charset="0"/>
                <a:ea typeface="Times New Roman" panose="02020603050405020304" pitchFamily="18" charset="0"/>
                <a:cs typeface="Times New Roman" panose="02020603050405020304" pitchFamily="18" charset="0"/>
              </a:rPr>
              <a:t>PHIÊU LƯU CÙNG TRANG SÁCH</a:t>
            </a:r>
            <a:endParaRPr lang="en-US" sz="280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530475" y="1946437"/>
            <a:ext cx="7143750" cy="4462861"/>
          </a:xfrm>
          <a:prstGeom prst="rect">
            <a:avLst/>
          </a:prstGeom>
        </p:spPr>
      </p:pic>
      <p:pic>
        <p:nvPicPr>
          <p:cNvPr id="13" name="mXlkSmDNhUE">
            <a:hlinkClick action="ppaction://media"/>
          </p:cNvPr>
          <p:cNvPicPr>
            <a:picLocks noRot="1" noChangeAspect="1"/>
          </p:cNvPicPr>
          <p:nvPr>
            <a:videoFile r:link="rId5"/>
          </p:nvPr>
        </p:nvPicPr>
        <p:blipFill>
          <a:blip r:embed="rId4"/>
          <a:stretch>
            <a:fillRect/>
          </a:stretch>
        </p:blipFill>
        <p:spPr>
          <a:xfrm>
            <a:off x="2949677" y="2278279"/>
            <a:ext cx="6341807" cy="3444771"/>
          </a:xfrm>
          <a:prstGeom prst="rect">
            <a:avLst/>
          </a:prstGeom>
        </p:spPr>
      </p:pic>
      <p:sp>
        <p:nvSpPr>
          <p:cNvPr id="22" name="Rectangle 21"/>
          <p:cNvSpPr/>
          <p:nvPr/>
        </p:nvSpPr>
        <p:spPr>
          <a:xfrm>
            <a:off x="685800" y="2751812"/>
            <a:ext cx="2008242"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smtClean="0">
                <a:solidFill>
                  <a:schemeClr val="accent4"/>
                </a:solidFill>
                <a:effectLst/>
              </a:rPr>
              <a:t>XEM </a:t>
            </a:r>
          </a:p>
          <a:p>
            <a:pPr algn="ctr"/>
            <a:r>
              <a:rPr lang="en-US" sz="5400" b="1" cap="none" spc="0" smtClean="0">
                <a:solidFill>
                  <a:schemeClr val="accent4"/>
                </a:solidFill>
                <a:effectLst/>
              </a:rPr>
              <a:t>VIDEO</a:t>
            </a:r>
            <a:endParaRPr lang="en-US" sz="5400" b="1" cap="none" spc="0">
              <a:solidFill>
                <a:schemeClr val="accent4"/>
              </a:solidFill>
              <a:effectLst/>
            </a:endParaRPr>
          </a:p>
        </p:txBody>
      </p:sp>
    </p:spTree>
    <p:extLst>
      <p:ext uri="{BB962C8B-B14F-4D97-AF65-F5344CB8AC3E}">
        <p14:creationId xmlns:p14="http://schemas.microsoft.com/office/powerpoint/2010/main" val="2124934580"/>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0400" y="1349477"/>
            <a:ext cx="6343531" cy="523220"/>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IV.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PHIÊU LƯU CÙNG TRANG SÁCH</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Plaque 7"/>
          <p:cNvSpPr/>
          <p:nvPr/>
        </p:nvSpPr>
        <p:spPr>
          <a:xfrm>
            <a:off x="139392" y="2225335"/>
            <a:ext cx="3185653" cy="840658"/>
          </a:xfrm>
          <a:prstGeom prst="plaque">
            <a:avLst/>
          </a:prstGeom>
          <a:blipFill>
            <a:blip r:embed="rId3"/>
            <a:tile tx="0" ty="0" sx="100000" sy="100000" flip="none" algn="tl"/>
          </a:blip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THẢO LUẬN NHÓM</a:t>
            </a:r>
            <a:endParaRPr lang="en-US" sz="2400" b="1">
              <a:latin typeface="Times New Roman" panose="02020603050405020304" pitchFamily="18" charset="0"/>
              <a:cs typeface="Times New Roman" panose="02020603050405020304" pitchFamily="18" charset="0"/>
            </a:endParaRPr>
          </a:p>
        </p:txBody>
      </p:sp>
      <p:sp>
        <p:nvSpPr>
          <p:cNvPr id="14" name="Rectangle 13"/>
          <p:cNvSpPr/>
          <p:nvPr/>
        </p:nvSpPr>
        <p:spPr>
          <a:xfrm>
            <a:off x="4265489" y="1722351"/>
            <a:ext cx="7005444" cy="983283"/>
          </a:xfrm>
          <a:prstGeom prst="rect">
            <a:avLst/>
          </a:prstGeom>
        </p:spPr>
        <p:txBody>
          <a:bodyPr wrap="none">
            <a:spAutoFit/>
          </a:bodyPr>
          <a:lstStyle/>
          <a:p>
            <a:pPr algn="ctr">
              <a:lnSpc>
                <a:spcPct val="107000"/>
              </a:lnSpc>
              <a:spcAft>
                <a:spcPct val="0"/>
              </a:spcAft>
              <a:tabLst>
                <a:tab pos="1386840"/>
              </a:tabLst>
            </a:pPr>
            <a:r>
              <a:rPr lang="en-US" sz="28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4: </a:t>
            </a:r>
            <a:endParaRPr lang="en-US" sz="2800" b="1" smtClean="0">
              <a:solidFill>
                <a:srgbClr val="FF0000"/>
              </a:solidFill>
              <a:latin typeface="Times New Roman" panose="02020603050405020304" pitchFamily="18" charset="0"/>
              <a:ea typeface="Times New Roman" pitchFamily="18" charset="0"/>
              <a:cs typeface="Times New Roman" panose="02020603050405020304" pitchFamily="18" charset="0"/>
            </a:endParaRPr>
          </a:p>
          <a:p>
            <a:pPr algn="ctr">
              <a:lnSpc>
                <a:spcPct val="107000"/>
              </a:lnSpc>
              <a:spcAft>
                <a:spcPct val="0"/>
              </a:spcAft>
              <a:tabLst>
                <a:tab pos="1386840"/>
              </a:tabLst>
            </a:pPr>
            <a:r>
              <a:rPr lang="en-US" sz="2800" b="1"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 sánh phim ảnh và tác phẩm văn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811079673"/>
              </p:ext>
            </p:extLst>
          </p:nvPr>
        </p:nvGraphicFramePr>
        <p:xfrm>
          <a:off x="4017522" y="2816245"/>
          <a:ext cx="7501378" cy="4565904"/>
        </p:xfrm>
        <a:graphic>
          <a:graphicData uri="http://schemas.openxmlformats.org/drawingml/2006/table">
            <a:tbl>
              <a:tblPr firstRow="1" firstCol="1" bandRow="1"/>
              <a:tblGrid>
                <a:gridCol w="1767832">
                  <a:extLst>
                    <a:ext uri="{9D8B030D-6E8A-4147-A177-3AD203B41FA5}">
                      <a16:colId xmlns="" xmlns:a16="http://schemas.microsoft.com/office/drawing/2014/main" val="2646780305"/>
                    </a:ext>
                  </a:extLst>
                </a:gridCol>
                <a:gridCol w="1767832">
                  <a:extLst>
                    <a:ext uri="{9D8B030D-6E8A-4147-A177-3AD203B41FA5}">
                      <a16:colId xmlns="" xmlns:a16="http://schemas.microsoft.com/office/drawing/2014/main" val="3252013767"/>
                    </a:ext>
                  </a:extLst>
                </a:gridCol>
                <a:gridCol w="1982857">
                  <a:extLst>
                    <a:ext uri="{9D8B030D-6E8A-4147-A177-3AD203B41FA5}">
                      <a16:colId xmlns="" xmlns:a16="http://schemas.microsoft.com/office/drawing/2014/main" val="2802679258"/>
                    </a:ext>
                  </a:extLst>
                </a:gridCol>
                <a:gridCol w="1982857">
                  <a:extLst>
                    <a:ext uri="{9D8B030D-6E8A-4147-A177-3AD203B41FA5}">
                      <a16:colId xmlns="" xmlns:a16="http://schemas.microsoft.com/office/drawing/2014/main" val="2879642131"/>
                    </a:ext>
                  </a:extLst>
                </a:gridCol>
              </a:tblGrid>
              <a:tr h="0">
                <a:tc rowSpan="2">
                  <a:txBody>
                    <a:bodyPr vert="horz" wrap="square"/>
                    <a:lstStyle/>
                    <a:p>
                      <a:pP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vert="horz" wrap="square"/>
                    <a:lstStyle/>
                    <a:p>
                      <a:pP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Điểm tương đồng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Điểm khác biệt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vert="horz" wrap="square"/>
                    <a:lstStyle/>
                    <a:p>
                      <a:endParaRPr lang="en-US"/>
                    </a:p>
                  </a:txBody>
                  <a:tcPr/>
                </a:tc>
                <a:extLst>
                  <a:ext uri="{0D108BD9-81ED-4DB2-BD59-A6C34878D82A}">
                    <a16:rowId xmlns="" xmlns:a16="http://schemas.microsoft.com/office/drawing/2014/main" val="288397838"/>
                  </a:ext>
                </a:extLst>
              </a:tr>
              <a:tr h="0">
                <a:tc vMerge="1">
                  <a:txBody>
                    <a:bodyPr vert="horz" wrap="square"/>
                    <a:lstStyle/>
                    <a:p>
                      <a:endParaRPr lang="en-US"/>
                    </a:p>
                  </a:txBody>
                  <a:tcPr/>
                </a:tc>
                <a:tc vMerge="1">
                  <a:txBody>
                    <a:bodyPr vert="horz" wrap="square"/>
                    <a:lstStyle/>
                    <a:p>
                      <a:endParaRPr lang="en-US"/>
                    </a:p>
                  </a:txBody>
                  <a:tcPr/>
                </a:tc>
                <a:tc>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Phim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Sách (tác phẩm văn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151302036"/>
                  </a:ext>
                </a:extLst>
              </a:tr>
              <a:tr h="0">
                <a:tc>
                  <a:txBody>
                    <a:bodyPr vert="horz" wrap="square"/>
                    <a:lstStyle/>
                    <a:p>
                      <a:pP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0976857"/>
                  </a:ext>
                </a:extLst>
              </a:tr>
              <a:tr h="0">
                <a:tc>
                  <a:txBody>
                    <a:bodyPr vert="horz" wrap="square"/>
                    <a:lstStyle/>
                    <a:p>
                      <a:pP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pPr>
                      <a:r>
                        <a:rPr lang="pt-BR" sz="28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2321897"/>
                  </a:ext>
                </a:extLst>
              </a:tr>
            </a:tbl>
          </a:graphicData>
        </a:graphic>
      </p:graphicFrame>
      <p:pic>
        <p:nvPicPr>
          <p:cNvPr id="17" name="Picture 16"/>
          <p:cNvPicPr>
            <a:picLocks noChangeAspect="1"/>
          </p:cNvPicPr>
          <p:nvPr/>
        </p:nvPicPr>
        <p:blipFill>
          <a:blip r:embed="rId4"/>
          <a:stretch>
            <a:fillRect/>
          </a:stretch>
        </p:blipFill>
        <p:spPr>
          <a:xfrm>
            <a:off x="660400" y="3598261"/>
            <a:ext cx="3086555" cy="2383971"/>
          </a:xfrm>
          <a:prstGeom prst="rect">
            <a:avLst/>
          </a:prstGeom>
        </p:spPr>
      </p:pic>
    </p:spTree>
    <p:extLst>
      <p:ext uri="{BB962C8B-B14F-4D97-AF65-F5344CB8AC3E}">
        <p14:creationId xmlns:p14="http://schemas.microsoft.com/office/powerpoint/2010/main" val="101134078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143588" y="136771"/>
            <a:ext cx="9917523"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FR"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GIAI ĐOẠN 1:  KHỞI ĐỘNG DỰ ÁN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CUỐN SÁCH TÔI YÊU</a:t>
            </a: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4227564" y="777201"/>
            <a:ext cx="3833101" cy="46166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Khởi động chung cho dự án</a:t>
            </a: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3" name="Rectangle 12"/>
          <p:cNvSpPr/>
          <p:nvPr/>
        </p:nvSpPr>
        <p:spPr>
          <a:xfrm>
            <a:off x="527463" y="1066800"/>
            <a:ext cx="2450607"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400" b="0" i="0" u="none" strike="noStrike" kern="1200" cap="none" spc="0" normalizeH="0" baseline="0" noProof="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TRÒ CHƠI</a:t>
            </a:r>
            <a:endParaRPr kumimoji="0" lang="en-US" sz="4400" b="0" i="0" u="none" strike="noStrike" kern="1200" cap="none" spc="0" normalizeH="0" baseline="0" noProof="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a:ea typeface="+mn-ea"/>
              <a:cs typeface="+mn-cs"/>
            </a:endParaRPr>
          </a:p>
        </p:txBody>
      </p:sp>
      <p:pic>
        <p:nvPicPr>
          <p:cNvPr id="3" name="Picture 2"/>
          <p:cNvPicPr>
            <a:picLocks noChangeAspect="1"/>
          </p:cNvPicPr>
          <p:nvPr/>
        </p:nvPicPr>
        <p:blipFill>
          <a:blip r:embed="rId4"/>
          <a:srcRect t="22955" b="20890"/>
          <a:stretch>
            <a:fillRect/>
          </a:stretch>
        </p:blipFill>
        <p:spPr>
          <a:xfrm>
            <a:off x="3182170" y="1312606"/>
            <a:ext cx="5840361" cy="1415846"/>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7" name="Horizontal Scroll 6"/>
          <p:cNvSpPr/>
          <p:nvPr/>
        </p:nvSpPr>
        <p:spPr>
          <a:xfrm>
            <a:off x="2468919" y="3037076"/>
            <a:ext cx="7241458" cy="2647334"/>
          </a:xfrm>
          <a:prstGeom prst="horizontalScroll">
            <a:avLst>
              <a:gd name="adj" fmla="val 742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a:solidFill>
                  <a:schemeClr val="tx1"/>
                </a:solidFill>
                <a:latin typeface="Times New Roman" panose="02020603050405020304" pitchFamily="18" charset="0"/>
                <a:ea typeface="Times New Roman" panose="02020603050405020304" pitchFamily="18" charset="0"/>
              </a:rPr>
              <a:t>Chia lớp thành 4 </a:t>
            </a:r>
            <a:r>
              <a:rPr lang="en-US" sz="2800" err="1" smtClean="0">
                <a:solidFill>
                  <a:schemeClr val="tx1"/>
                </a:solidFill>
                <a:latin typeface="Times New Roman" panose="02020603050405020304" pitchFamily="18" charset="0"/>
                <a:ea typeface="Times New Roman" panose="02020603050405020304" pitchFamily="18" charset="0"/>
              </a:rPr>
              <a:t>nhóm.</a:t>
            </a:r>
          </a:p>
          <a:p>
            <a:pPr marL="457200" indent="-457200">
              <a:buFont typeface="Wingdings" panose="05000000000000000000" pitchFamily="2" charset="2"/>
              <a:buChar char="v"/>
            </a:pPr>
            <a:r>
              <a:rPr lang="en-US" sz="2800" err="1" smtClean="0">
                <a:solidFill>
                  <a:schemeClr val="tx1"/>
                </a:solidFill>
                <a:latin typeface="Times New Roman" panose="02020603050405020304" pitchFamily="18" charset="0"/>
                <a:ea typeface="Times New Roman" panose="02020603050405020304" pitchFamily="18" charset="0"/>
              </a:rPr>
              <a:t>Viết </a:t>
            </a:r>
            <a:r>
              <a:rPr lang="en-US" sz="2800" err="1">
                <a:solidFill>
                  <a:schemeClr val="tx1"/>
                </a:solidFill>
                <a:latin typeface="Times New Roman" panose="02020603050405020304" pitchFamily="18" charset="0"/>
                <a:ea typeface="Times New Roman" panose="02020603050405020304" pitchFamily="18" charset="0"/>
              </a:rPr>
              <a:t>tên các tác phẩm, hoặc cuốn sách mà em đã lựa chọn đọc và em muốn giới thiệu cho các bạn</a:t>
            </a:r>
            <a:r>
              <a:rPr lang="en-US" sz="2800" smtClean="0">
                <a:solidFill>
                  <a:schemeClr val="tx1"/>
                </a:solidFill>
                <a:latin typeface="Times New Roman" panose="02020603050405020304" pitchFamily="18" charset="0"/>
                <a:ea typeface="Times New Roman" panose="02020603050405020304" pitchFamily="18" charset="0"/>
              </a:rPr>
              <a:t>?</a:t>
            </a:r>
            <a:endParaRPr lang="en-US" sz="2400">
              <a:solidFill>
                <a:schemeClr val="tx1"/>
              </a:solidFill>
              <a:latin typeface="Times New Roman" panose="02020603050405020304" pitchFamily="18" charset="0"/>
              <a:ea typeface="Times New Roman" pitchFamily="18" charset="0"/>
            </a:endParaRPr>
          </a:p>
        </p:txBody>
      </p:sp>
      <p:pic>
        <p:nvPicPr>
          <p:cNvPr id="8" name="Picture 7"/>
          <p:cNvPicPr>
            <a:picLocks noChangeAspect="1"/>
          </p:cNvPicPr>
          <p:nvPr/>
        </p:nvPicPr>
        <p:blipFill>
          <a:blip r:embed="rId5"/>
          <a:srcRect t="9467" b="74282"/>
          <a:stretch>
            <a:fillRect/>
          </a:stretch>
        </p:blipFill>
        <p:spPr>
          <a:xfrm>
            <a:off x="4944489" y="2839063"/>
            <a:ext cx="2598098" cy="621009"/>
          </a:xfrm>
          <a:prstGeom prst="rect">
            <a:avLst/>
          </a:prstGeom>
        </p:spPr>
      </p:pic>
    </p:spTree>
    <p:extLst>
      <p:ext uri="{BB962C8B-B14F-4D97-AF65-F5344CB8AC3E}">
        <p14:creationId xmlns:p14="http://schemas.microsoft.com/office/powerpoint/2010/main" val="320936671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0400" y="1285518"/>
            <a:ext cx="6343531" cy="523220"/>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IV.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PHIÊU LƯU CÙNG TRANG SÁCH</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766257046"/>
              </p:ext>
            </p:extLst>
          </p:nvPr>
        </p:nvGraphicFramePr>
        <p:xfrm>
          <a:off x="660400" y="2664777"/>
          <a:ext cx="10833100" cy="3652724"/>
        </p:xfrm>
        <a:graphic>
          <a:graphicData uri="http://schemas.openxmlformats.org/drawingml/2006/table">
            <a:tbl>
              <a:tblPr firstRow="1" firstCol="1" bandRow="1"/>
              <a:tblGrid>
                <a:gridCol w="3721920">
                  <a:extLst>
                    <a:ext uri="{9D8B030D-6E8A-4147-A177-3AD203B41FA5}">
                      <a16:colId xmlns="" xmlns:a16="http://schemas.microsoft.com/office/drawing/2014/main" val="3252013767"/>
                    </a:ext>
                  </a:extLst>
                </a:gridCol>
                <a:gridCol w="3274142">
                  <a:extLst>
                    <a:ext uri="{9D8B030D-6E8A-4147-A177-3AD203B41FA5}">
                      <a16:colId xmlns="" xmlns:a16="http://schemas.microsoft.com/office/drawing/2014/main" val="2802679258"/>
                    </a:ext>
                  </a:extLst>
                </a:gridCol>
                <a:gridCol w="3837038">
                  <a:extLst>
                    <a:ext uri="{9D8B030D-6E8A-4147-A177-3AD203B41FA5}">
                      <a16:colId xmlns="" xmlns:a16="http://schemas.microsoft.com/office/drawing/2014/main" val="2879642131"/>
                    </a:ext>
                  </a:extLst>
                </a:gridCol>
              </a:tblGrid>
              <a:tr h="0">
                <a:tc rowSpan="2">
                  <a:txBody>
                    <a:bodyPr vert="horz" wrap="square"/>
                    <a:lstStyle/>
                    <a:p>
                      <a:pP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Điểm tương đồng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Điểm khác biệt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vert="horz" wrap="square"/>
                    <a:lstStyle/>
                    <a:p>
                      <a:endParaRPr lang="en-US"/>
                    </a:p>
                  </a:txBody>
                  <a:tcPr/>
                </a:tc>
                <a:extLst>
                  <a:ext uri="{0D108BD9-81ED-4DB2-BD59-A6C34878D82A}">
                    <a16:rowId xmlns="" xmlns:a16="http://schemas.microsoft.com/office/drawing/2014/main" val="288397838"/>
                  </a:ext>
                </a:extLst>
              </a:tr>
              <a:tr h="0">
                <a:tc vMerge="1">
                  <a:txBody>
                    <a:bodyPr vert="horz" wrap="square"/>
                    <a:lstStyle/>
                    <a:p>
                      <a:endParaRPr lang="en-US"/>
                    </a:p>
                  </a:txBody>
                  <a:tcPr/>
                </a:tc>
                <a:tc>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Phim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vert="horz" wrap="square"/>
                    <a:lstStyle/>
                    <a:p>
                      <a:pPr algn="ctr">
                        <a:lnSpc>
                          <a:spcPct val="107000"/>
                        </a:lnSpc>
                        <a:spcAft>
                          <a:spcPct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Sách (tác phẩm văn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151302036"/>
                  </a:ext>
                </a:extLst>
              </a:tr>
              <a:tr h="0">
                <a:tc>
                  <a:txBody>
                    <a:bodyPr vert="horz" wrap="square"/>
                    <a:lstStyle/>
                    <a:p>
                      <a:pPr algn="just">
                        <a:lnSpc>
                          <a:spcPct val="107000"/>
                        </a:lnSpc>
                        <a:spcAft>
                          <a:spcPct val="0"/>
                        </a:spcAft>
                      </a:pPr>
                      <a:r>
                        <a:rPr lang="en-US" sz="2800" err="1" smtClean="0">
                          <a:effectLst/>
                          <a:latin typeface="Times New Roman" panose="02020603050405020304" pitchFamily="18" charset="0"/>
                          <a:ea typeface="Calibri" panose="020f0502020204030204" pitchFamily="34" charset="0"/>
                          <a:cs typeface="Times New Roman" panose="02020603050405020304" pitchFamily="18" charset="0"/>
                        </a:rPr>
                        <a:t>Phim giữ nguyên cốt truyện, kể về sự ra đời, lớn lên và chiến công của Thánh Gióng.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gn="just">
                        <a:lnSpc>
                          <a:spcPct val="107000"/>
                        </a:lnSpc>
                        <a:spcAft>
                          <a:spcPct val="0"/>
                        </a:spcAft>
                      </a:pPr>
                      <a:r>
                        <a:rPr lang="en-US" sz="2800" err="1" smtClean="0">
                          <a:effectLst/>
                          <a:latin typeface="Times New Roman" panose="02020603050405020304" pitchFamily="18" charset="0"/>
                          <a:ea typeface="Calibri" panose="020f0502020204030204" pitchFamily="34" charset="0"/>
                          <a:cs typeface="Times New Roman" panose="02020603050405020304" pitchFamily="18" charset="0"/>
                        </a:rPr>
                        <a:t>Phim có sử dụng âm nhạc, đầu tư hình ảnh, diễn viên,..-&gt; hấp dẫn thu hút người xem.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en-US" sz="2800" err="1" smtClean="0">
                          <a:effectLst/>
                          <a:latin typeface="Times New Roman" panose="02020603050405020304" pitchFamily="18" charset="0"/>
                          <a:ea typeface="Calibri" panose="020f0502020204030204" pitchFamily="34" charset="0"/>
                          <a:cs typeface="Times New Roman" panose="02020603050405020304" pitchFamily="18" charset="0"/>
                        </a:rPr>
                        <a:t>Truyện: lời kể ngắn gọn, giàu ý nghĩa, nhiều chi tiết kì ảo có thể khơi gợi trí tưởng tượng muôn màu của người đọc.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10976857"/>
                  </a:ext>
                </a:extLst>
              </a:tr>
            </a:tbl>
          </a:graphicData>
        </a:graphic>
      </p:graphicFrame>
      <p:sp>
        <p:nvSpPr>
          <p:cNvPr id="3" name="Right Arrow 2"/>
          <p:cNvSpPr/>
          <p:nvPr/>
        </p:nvSpPr>
        <p:spPr>
          <a:xfrm>
            <a:off x="998609" y="1703191"/>
            <a:ext cx="8160139" cy="800734"/>
          </a:xfrm>
          <a:prstGeom prst="rightArrow">
            <a:avLst>
              <a:gd name="adj1" fmla="val 76993"/>
              <a:gd name="adj2" fmla="val 50000"/>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ct val="0"/>
              </a:spcAft>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sánh sự khác biệt giữa sách và phim chuyển thể</a:t>
            </a:r>
            <a:endParaRPr lang="en-US" sz="280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90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13664" y="724299"/>
            <a:ext cx="397737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Cùng đọc và trải nghiệm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0400" y="1285518"/>
            <a:ext cx="6343531" cy="523220"/>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IV.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PHIÊU LƯU CÙNG TRANG SÁCH</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Pentagon 12"/>
          <p:cNvSpPr/>
          <p:nvPr/>
        </p:nvSpPr>
        <p:spPr>
          <a:xfrm>
            <a:off x="3832165" y="1808738"/>
            <a:ext cx="4144296" cy="589936"/>
          </a:xfrm>
          <a:prstGeom prst="homePlat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pt-B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Phiếu đánh giá tiêu chí</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181242810"/>
              </p:ext>
            </p:extLst>
          </p:nvPr>
        </p:nvGraphicFramePr>
        <p:xfrm>
          <a:off x="689007" y="2509285"/>
          <a:ext cx="10801283" cy="3913632"/>
        </p:xfrm>
        <a:graphic>
          <a:graphicData uri="http://schemas.openxmlformats.org/drawingml/2006/table">
            <a:tbl>
              <a:tblPr firstRow="1" firstCol="1" bandRow="1"/>
              <a:tblGrid>
                <a:gridCol w="1133837">
                  <a:extLst>
                    <a:ext uri="{9D8B030D-6E8A-4147-A177-3AD203B41FA5}">
                      <a16:colId xmlns="" xmlns:a16="http://schemas.microsoft.com/office/drawing/2014/main" val="23563574"/>
                    </a:ext>
                  </a:extLst>
                </a:gridCol>
                <a:gridCol w="7691061">
                  <a:extLst>
                    <a:ext uri="{9D8B030D-6E8A-4147-A177-3AD203B41FA5}">
                      <a16:colId xmlns="" xmlns:a16="http://schemas.microsoft.com/office/drawing/2014/main" val="1654794393"/>
                    </a:ext>
                  </a:extLst>
                </a:gridCol>
                <a:gridCol w="1018718">
                  <a:extLst>
                    <a:ext uri="{9D8B030D-6E8A-4147-A177-3AD203B41FA5}">
                      <a16:colId xmlns="" xmlns:a16="http://schemas.microsoft.com/office/drawing/2014/main" val="1177287334"/>
                    </a:ext>
                  </a:extLst>
                </a:gridCol>
                <a:gridCol w="957667">
                  <a:extLst>
                    <a:ext uri="{9D8B030D-6E8A-4147-A177-3AD203B41FA5}">
                      <a16:colId xmlns="" xmlns:a16="http://schemas.microsoft.com/office/drawing/2014/main" val="2006008301"/>
                    </a:ext>
                  </a:extLst>
                </a:gridCol>
              </a:tblGrid>
              <a:tr h="0">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Các mức độ đánh giá điểm tương đồng và khác biệt biệt giữa phim và tác phẩm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419703763"/>
                  </a:ext>
                </a:extLst>
              </a:tr>
              <a:tr h="0">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Chỉ ra sự tương đồng cơ bản giữa phim và tác phẩm văn học về hình thức và nội dung thể hiện.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670739459"/>
                  </a:ext>
                </a:extLst>
              </a:tr>
              <a:tr h="0">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Chỉ ra một vài sự khác biệt giữa hai thể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274092307"/>
                  </a:ext>
                </a:extLst>
              </a:tr>
              <a:tr h="0">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Phát hiện được một số chi tiết cơ bản về nội dung, cốt truyện ...đã thay đổi trong phim so với tác phẩm văn học được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249274825"/>
                  </a:ext>
                </a:extLst>
              </a:tr>
              <a:tr h="0">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Bày tỏ ý kiến đánh giá riêng về giá trị của từng hình thức phim và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461070331"/>
                  </a:ext>
                </a:extLst>
              </a:tr>
            </a:tbl>
          </a:graphicData>
        </a:graphic>
      </p:graphicFrame>
    </p:spTree>
    <p:extLst>
      <p:ext uri="{BB962C8B-B14F-4D97-AF65-F5344CB8AC3E}">
        <p14:creationId xmlns:p14="http://schemas.microsoft.com/office/powerpoint/2010/main" val="1760526352"/>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226148" y="707575"/>
            <a:ext cx="1752403" cy="523220"/>
          </a:xfrm>
          <a:prstGeom prst="rect">
            <a:avLst/>
          </a:prstGeom>
        </p:spPr>
        <p:txBody>
          <a:bodyPr wrap="none">
            <a:spAutoFit/>
          </a:bodyPr>
          <a:lstStyle/>
          <a:p>
            <a:r>
              <a:rPr lang="pt-BR" sz="2800" b="1">
                <a:solidFill>
                  <a:srgbClr val="0000FF"/>
                </a:solidFill>
                <a:latin typeface="Times New Roman" panose="02020603050405020304" pitchFamily="18" charset="0"/>
                <a:ea typeface="Times New Roman" panose="02020603050405020304" pitchFamily="18" charset="0"/>
              </a:rPr>
              <a:t>Luyện tập</a:t>
            </a:r>
            <a:endParaRPr lang="en-US" sz="2800"/>
          </a:p>
        </p:txBody>
      </p:sp>
      <p:pic>
        <p:nvPicPr>
          <p:cNvPr id="8" name="Picture 7"/>
          <p:cNvPicPr>
            <a:picLocks noChangeAspect="1"/>
          </p:cNvPicPr>
          <p:nvPr/>
        </p:nvPicPr>
        <p:blipFill>
          <a:blip r:embed="rId3"/>
          <a:stretch>
            <a:fillRect/>
          </a:stretch>
        </p:blipFill>
        <p:spPr>
          <a:xfrm>
            <a:off x="6089649" y="2949678"/>
            <a:ext cx="4242842" cy="25762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 name="Rectangle 14"/>
          <p:cNvSpPr/>
          <p:nvPr/>
        </p:nvSpPr>
        <p:spPr>
          <a:xfrm>
            <a:off x="835194" y="1349477"/>
            <a:ext cx="10683706" cy="10143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ct val="0"/>
              </a:spcAft>
            </a:pPr>
            <a:r>
              <a:rPr lang="en-US" sz="280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Nhiệm vụ: T</a:t>
            </a: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hực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 đóng phân vai cho một tác phẩm</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trích đoạn trong một tác phẩm thuộc chủ đề đã chọn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1529834" y="2506470"/>
            <a:ext cx="3696314" cy="24085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Rectangle 17"/>
          <p:cNvSpPr/>
          <p:nvPr/>
        </p:nvSpPr>
        <p:spPr>
          <a:xfrm>
            <a:off x="1340131" y="5179993"/>
            <a:ext cx="4317768" cy="954107"/>
          </a:xfrm>
          <a:prstGeom prst="rect">
            <a:avLst/>
          </a:prstGeom>
        </p:spPr>
        <p:txBody>
          <a:bodyPr wrap="square">
            <a:spAutoFit/>
          </a:bodyPr>
          <a:lstStyle/>
          <a:p>
            <a:r>
              <a:rPr lang="pt-BR" sz="2800" smtClean="0">
                <a:latin typeface="Times New Roman" panose="02020603050405020304" pitchFamily="18" charset="0"/>
                <a:ea typeface="Times New Roman" panose="02020603050405020304" pitchFamily="18" charset="0"/>
              </a:rPr>
              <a:t>Thảo luận nhóm: phân </a:t>
            </a:r>
            <a:r>
              <a:rPr lang="pt-BR" sz="2800">
                <a:latin typeface="Times New Roman" panose="02020603050405020304" pitchFamily="18" charset="0"/>
                <a:ea typeface="Times New Roman" panose="02020603050405020304" pitchFamily="18" charset="0"/>
              </a:rPr>
              <a:t>vai, diễn xuất, tập lời thoại...)</a:t>
            </a:r>
            <a:endParaRPr lang="en-US" sz="2800"/>
          </a:p>
        </p:txBody>
      </p:sp>
      <p:sp>
        <p:nvSpPr>
          <p:cNvPr id="19" name="Rectangle 18"/>
          <p:cNvSpPr/>
          <p:nvPr/>
        </p:nvSpPr>
        <p:spPr>
          <a:xfrm>
            <a:off x="6680041" y="5639154"/>
            <a:ext cx="3062057" cy="523220"/>
          </a:xfrm>
          <a:prstGeom prst="rect">
            <a:avLst/>
          </a:prstGeom>
        </p:spPr>
        <p:txBody>
          <a:bodyPr wrap="none">
            <a:spAutoFit/>
          </a:bodyPr>
          <a:lstStyle/>
          <a:p>
            <a:r>
              <a:rPr lang="en-US" sz="2800" err="1" smtClean="0">
                <a:latin typeface="Times New Roman" panose="02020603050405020304" pitchFamily="18" charset="0"/>
                <a:ea typeface="Calibri" panose="020f0502020204030204" pitchFamily="34" charset="0"/>
              </a:rPr>
              <a:t>Các nhóm </a:t>
            </a:r>
            <a:r>
              <a:rPr lang="vi-VN" sz="2800" smtClean="0">
                <a:latin typeface="Times New Roman" panose="02020603050405020304" pitchFamily="18" charset="0"/>
                <a:ea typeface="Calibri" panose="020f0502020204030204" pitchFamily="34" charset="0"/>
              </a:rPr>
              <a:t>biểu </a:t>
            </a:r>
            <a:r>
              <a:rPr lang="vi-VN" sz="2800">
                <a:latin typeface="Times New Roman" panose="02020603050405020304" pitchFamily="18" charset="0"/>
                <a:ea typeface="Calibri" panose="020f0502020204030204" pitchFamily="34" charset="0"/>
              </a:rPr>
              <a:t>diễn</a:t>
            </a:r>
            <a:endParaRPr lang="en-US" sz="2800"/>
          </a:p>
        </p:txBody>
      </p:sp>
    </p:spTree>
    <p:extLst>
      <p:ext uri="{BB962C8B-B14F-4D97-AF65-F5344CB8AC3E}">
        <p14:creationId xmlns:p14="http://schemas.microsoft.com/office/powerpoint/2010/main" val="1860928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1"/>
    </p:bldLst>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056231" y="767090"/>
            <a:ext cx="209223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VẬN</a:t>
            </a:r>
            <a:r>
              <a:rPr kumimoji="0" 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DỤNG</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69774" y="1607896"/>
            <a:ext cx="3605111" cy="40219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Flowchart: Display 6"/>
          <p:cNvSpPr/>
          <p:nvPr/>
        </p:nvSpPr>
        <p:spPr>
          <a:xfrm>
            <a:off x="4222790" y="2491872"/>
            <a:ext cx="3733718" cy="2571107"/>
          </a:xfrm>
          <a:prstGeom prst="flowChartDisplay">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pt-BR"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Sản phẩm </a:t>
            </a:r>
            <a:r>
              <a:rPr lang="en-US" sz="280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thiết kế pô-xtơ, hoặc vẽ bìa cho sách của HS </a:t>
            </a:r>
          </a:p>
        </p:txBody>
      </p:sp>
      <p:pic>
        <p:nvPicPr>
          <p:cNvPr id="8" name="Picture 7"/>
          <p:cNvPicPr>
            <a:picLocks noChangeAspect="1"/>
          </p:cNvPicPr>
          <p:nvPr/>
        </p:nvPicPr>
        <p:blipFill>
          <a:blip r:embed="rId4"/>
          <a:srcRect l="17903" t="8619" r="28226" b="8370"/>
          <a:stretch>
            <a:fillRect/>
          </a:stretch>
        </p:blipFill>
        <p:spPr>
          <a:xfrm>
            <a:off x="496092" y="1793720"/>
            <a:ext cx="3432942" cy="39674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195812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smtClean="0">
                <a:ln>
                  <a:noFill/>
                </a:ln>
                <a:solidFill>
                  <a:srgbClr val="FF0000"/>
                </a:solidFill>
                <a:effectLst/>
                <a:uLnTx/>
                <a:uFillTx/>
                <a:latin typeface="Lucida Handwriting" panose="03010101010101010101" pitchFamily="66" charset="0"/>
                <a:cs typeface="Times New Roman" panose="02020603050405020304" pitchFamily="18" charset="0"/>
              </a:rPr>
              <a:t>CHUẨN</a:t>
            </a:r>
            <a:r>
              <a:rPr kumimoji="0" lang="en-US" sz="2800" b="0" i="0" u="none" strike="noStrike" kern="1200" cap="none" spc="0" normalizeH="0" noProof="0" smtClean="0">
                <a:ln>
                  <a:noFill/>
                </a:ln>
                <a:solidFill>
                  <a:srgbClr val="FF0000"/>
                </a:solidFill>
                <a:effectLst/>
                <a:uLnTx/>
                <a:uFillTx/>
                <a:latin typeface="Lucida Handwriting" panose="03010101010101010101" pitchFamily="66" charset="0"/>
                <a:cs typeface="Times New Roman" panose="02020603050405020304" pitchFamily="18" charset="0"/>
              </a:rPr>
              <a:t> BỊ Ở NHÀ</a:t>
            </a: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cs typeface="Times New Roman" panose="02020603050405020304" pitchFamily="18" charset="0"/>
            </a:endParaRPr>
          </a:p>
        </p:txBody>
      </p:sp>
      <p:sp>
        <p:nvSpPr>
          <p:cNvPr id="6" name="Rectangle 5"/>
          <p:cNvSpPr/>
          <p:nvPr/>
        </p:nvSpPr>
        <p:spPr>
          <a:xfrm>
            <a:off x="998609" y="125708"/>
            <a:ext cx="10194779" cy="523220"/>
          </a:xfrm>
          <a:prstGeom prst="rect">
            <a:avLst/>
          </a:prstGeom>
        </p:spPr>
        <p:txBody>
          <a:bodyPr wrap="none">
            <a:spAutoFit/>
          </a:bodyPr>
          <a:lstStyle/>
          <a:p>
            <a:pPr marL="457200" marR="0" lvl="1" indent="0" algn="l" defTabSz="914400" rtl="0" eaLnBrk="1" fontAlgn="auto" latinLnBrk="0" hangingPunct="1">
              <a:lnSpc>
                <a:spcPct val="100000"/>
              </a:lnSpc>
              <a:spcBef>
                <a:spcPct val="0"/>
              </a:spcBef>
              <a:spcAft>
                <a:spcPct val="0"/>
              </a:spcAft>
              <a:buClr>
                <a:srgbClr val="000000"/>
              </a:buClr>
              <a:buSzPts val="1400"/>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GẶP GỠ TÁC GIẢ</a:t>
            </a:r>
            <a:r>
              <a:rPr kumimoji="0" lang="pt-BR"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err="1">
                <a:ln>
                  <a:noFill/>
                </a:ln>
                <a:solidFill>
                  <a:srgbClr val="000000"/>
                </a:solidFill>
                <a:effectLst/>
                <a:uLnTx/>
                <a:uFillTx/>
                <a:latin typeface="Times New Roman" panose="02020603050405020304" pitchFamily="18" charset="0"/>
                <a:ea typeface="MS Mincho"/>
                <a:cs typeface="Times New Roman" panose="02020603050405020304" pitchFamily="18" charset="0"/>
              </a:rPr>
              <a:t>Nhà thơ Lò Ngân Sủn- người con của núi.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85800" y="1312606"/>
            <a:ext cx="10833100" cy="5233356"/>
          </a:xfrm>
          <a:prstGeom prst="rect">
            <a:avLst/>
          </a:prstGeom>
        </p:spPr>
        <p:txBody>
          <a:bodyPr>
            <a:spAutoFit/>
          </a:bodyPr>
          <a:lstStyle/>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1. Tạo một sản phẩm sáng tạo về cuốn sách (tác phẩm đã đọc, học)</a:t>
            </a:r>
          </a:p>
          <a:p>
            <a:pPr algn="just">
              <a:lnSpc>
                <a:spcPct val="107000"/>
              </a:lnSpc>
              <a:spcAft>
                <a:spcPts val="800"/>
              </a:spcAft>
            </a:pP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Sáng tác thơ (</a:t>
            </a:r>
            <a:r>
              <a:rPr lang="en-US" sz="24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 xúc của em về nội dung, ý nghĩa, …liên quan đến tác phẩm văn học một cuốn sách em đã đọc</a:t>
            </a: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Kể chuyện sáng tạo (chọn một đoạn truyện)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Dựng </a:t>
            </a:r>
            <a:r>
              <a:rPr lang="en-US" sz="24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 </a:t>
            </a: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ngắn (chọn đoạn truyện tiêu biểu)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t>
            </a: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hiết kế bìa minh họa cho cuốn sách em yêu thích trong lần tái bản sắp tới</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Vẽ hình ảnh nhân vật em yêu thích</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vi-VN"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iết lời tựa cho cuốn sách em yêu thích trong lần tái bản sắp tới</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cuối tiết học trước GV giao nhiệm vụ cho HS chuẩn bị sản phẩm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Times New Roman" panose="02020603050405020304" pitchFamily="18" charset="0"/>
                <a:ea typeface="MS Mincho"/>
                <a:cs typeface="Times New Roman" panose="02020603050405020304" pitchFamily="18" charset="0"/>
              </a:rPr>
              <a:t>2. Chuẩn bị phần viết bài văn trình bày ý kiến về một vấn đề đời sống được tạo ra từ cuốn sách em đã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515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after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after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8" end="8"/>
                                            </p:txEl>
                                          </p:spTgt>
                                        </p:tgtEl>
                                        <p:attrNameLst>
                                          <p:attrName>style.visibility</p:attrName>
                                        </p:attrNameLst>
                                      </p:cBhvr>
                                      <p:to>
                                        <p:strVal val="visible"/>
                                      </p:to>
                                    </p:set>
                                    <p:animEffect transition="in" filter="fade">
                                      <p:cBhvr>
                                        <p:cTn id="63" dur="1000"/>
                                        <p:tgtEl>
                                          <p:spTgt spid="13">
                                            <p:txEl>
                                              <p:pRg st="8" end="8"/>
                                            </p:txEl>
                                          </p:spTgt>
                                        </p:tgtEl>
                                      </p:cBhvr>
                                    </p:animEffect>
                                    <p:anim calcmode="lin" valueType="num">
                                      <p:cBhvr>
                                        <p:cTn id="64"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algn="ctr">
              <a:lnSpc>
                <a:spcPct val="107000"/>
              </a:lnSpc>
              <a:spcAft>
                <a:spcPct val="0"/>
              </a:spcAft>
            </a:pPr>
            <a:r>
              <a:rPr lang="en-US" sz="2800" b="1" err="1">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Viết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a:lnSpc>
                <a:spcPct val="107000"/>
              </a:lnSpc>
              <a:spcAft>
                <a:spcPct val="0"/>
              </a:spcAft>
            </a:pPr>
            <a:r>
              <a:rPr lang="en-US" sz="2800" b="1" i="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196493" y="750494"/>
            <a:ext cx="1811714" cy="523220"/>
          </a:xfrm>
          <a:prstGeom prst="rect">
            <a:avLst/>
          </a:prstGeom>
        </p:spPr>
        <p:txBody>
          <a:bodyPr wrap="none">
            <a:spAutoFit/>
          </a:bodyPr>
          <a:lstStyle/>
          <a:p>
            <a:r>
              <a:rPr lang="pt-BR" sz="2800" b="1">
                <a:solidFill>
                  <a:srgbClr val="0000FF"/>
                </a:solidFill>
                <a:latin typeface="Times New Roman" panose="02020603050405020304" pitchFamily="18" charset="0"/>
                <a:ea typeface="Times New Roman" panose="02020603050405020304" pitchFamily="18" charset="0"/>
              </a:rPr>
              <a:t>Khởi động</a:t>
            </a:r>
            <a:endParaRPr lang="en-US" sz="2800"/>
          </a:p>
        </p:txBody>
      </p:sp>
      <p:pic>
        <p:nvPicPr>
          <p:cNvPr id="8" name="Picture 7"/>
          <p:cNvPicPr>
            <a:picLocks noChangeAspect="1"/>
          </p:cNvPicPr>
          <p:nvPr/>
        </p:nvPicPr>
        <p:blipFill>
          <a:blip r:embed="rId3"/>
          <a:stretch>
            <a:fillRect/>
          </a:stretch>
        </p:blipFill>
        <p:spPr>
          <a:xfrm>
            <a:off x="785556" y="3022343"/>
            <a:ext cx="3264157" cy="3264157"/>
          </a:xfrm>
          <a:prstGeom prst="rect">
            <a:avLst/>
          </a:prstGeom>
        </p:spPr>
      </p:pic>
      <p:sp>
        <p:nvSpPr>
          <p:cNvPr id="14" name="Cloud Callout 13"/>
          <p:cNvSpPr/>
          <p:nvPr/>
        </p:nvSpPr>
        <p:spPr>
          <a:xfrm>
            <a:off x="3347885" y="1502312"/>
            <a:ext cx="7226710" cy="3152109"/>
          </a:xfrm>
          <a:prstGeom prst="cloudCallout">
            <a:avLst>
              <a:gd name="adj1" fmla="val -50017"/>
              <a:gd name="adj2" fmla="val 5127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Em đã đọc cuốn sách nào rồi? Hãy chia sẻ về cuốn sách ấy? Sau khi đọc xong, để chia sẻ về cuốn sách, em có những hình thức nào?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48754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r>
              <a:rPr lang="pt-BR" sz="2800" b="1">
                <a:solidFill>
                  <a:srgbClr val="0000FF"/>
                </a:solidFill>
                <a:latin typeface="Times New Roman" panose="02020603050405020304" pitchFamily="18" charset="0"/>
                <a:ea typeface="Times New Roman" panose="02020603050405020304" pitchFamily="18" charset="0"/>
              </a:rPr>
              <a:t>Hình thành kiến thức</a:t>
            </a:r>
            <a:endParaRPr lang="en-US" sz="2800"/>
          </a:p>
        </p:txBody>
      </p:sp>
      <p:sp>
        <p:nvSpPr>
          <p:cNvPr id="13" name="Rectangle 12"/>
          <p:cNvSpPr/>
          <p:nvPr/>
        </p:nvSpPr>
        <p:spPr>
          <a:xfrm>
            <a:off x="557474" y="1256950"/>
            <a:ext cx="6984476" cy="553357"/>
          </a:xfrm>
          <a:prstGeom prst="rect">
            <a:avLst/>
          </a:prstGeom>
        </p:spPr>
        <p:txBody>
          <a:bodyPr wrap="none">
            <a:spAutoFit/>
          </a:bodyPr>
          <a:lstStyle/>
          <a:p>
            <a:pPr algn="just">
              <a:lnSpc>
                <a:spcPct val="107000"/>
              </a:lnSpc>
              <a:spcAft>
                <a:spcPts val="800"/>
              </a:spcAft>
            </a:pPr>
            <a:r>
              <a:rPr lang="fr-FR" sz="2800" b="1">
                <a:latin typeface="Times New Roman" panose="02020603050405020304" pitchFamily="18" charset="0"/>
                <a:ea typeface="Calibri" panose="020f0502020204030204" pitchFamily="34" charset="0"/>
                <a:cs typeface="Times New Roman" panose="02020603050405020304" pitchFamily="18" charset="0"/>
              </a:rPr>
              <a:t>A. SÁNG TẠO SẢN PHẨM NGHỆ THUẬT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3642361" y="2705067"/>
            <a:ext cx="4642829" cy="2692841"/>
          </a:xfrm>
          <a:prstGeom prst="ellipse">
            <a:avLst/>
          </a:prstGeom>
          <a:ln>
            <a:noFill/>
          </a:ln>
          <a:effectLst>
            <a:softEdge rad="112500"/>
          </a:effectLst>
        </p:spPr>
      </p:pic>
      <p:sp>
        <p:nvSpPr>
          <p:cNvPr id="18" name="Right Arrow 17"/>
          <p:cNvSpPr/>
          <p:nvPr/>
        </p:nvSpPr>
        <p:spPr>
          <a:xfrm>
            <a:off x="1073355" y="1935010"/>
            <a:ext cx="3389312" cy="1238864"/>
          </a:xfrm>
          <a:prstGeom prst="rightArrow">
            <a:avLst>
              <a:gd name="adj1" fmla="val 66667"/>
              <a:gd name="adj2" fmla="val 39286"/>
            </a:avLst>
          </a:prstGeom>
          <a:solidFill>
            <a:schemeClr val="accent2">
              <a:lumMod val="40000"/>
              <a:lumOff val="60000"/>
            </a:schemeClr>
          </a:solid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000000"/>
                </a:solidFill>
                <a:latin typeface="Times New Roman" panose="02020603050405020304" pitchFamily="18" charset="0"/>
                <a:ea typeface="Calibri" panose="020f0502020204030204" pitchFamily="34" charset="0"/>
              </a:rPr>
              <a:t>Sáng tác thơ </a:t>
            </a:r>
            <a:endParaRPr lang="en-US" sz="3200"/>
          </a:p>
        </p:txBody>
      </p:sp>
      <p:sp>
        <p:nvSpPr>
          <p:cNvPr id="19" name="Right Arrow 18"/>
          <p:cNvSpPr/>
          <p:nvPr/>
        </p:nvSpPr>
        <p:spPr>
          <a:xfrm>
            <a:off x="772836" y="3356242"/>
            <a:ext cx="3389312" cy="1238864"/>
          </a:xfrm>
          <a:prstGeom prst="rightArrow">
            <a:avLst>
              <a:gd name="adj1" fmla="val 66667"/>
              <a:gd name="adj2" fmla="val 39286"/>
            </a:avLst>
          </a:prstGeom>
          <a:solidFill>
            <a:schemeClr val="accent2">
              <a:lumMod val="40000"/>
              <a:lumOff val="60000"/>
            </a:schemeClr>
          </a:solid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000000"/>
                </a:solidFill>
                <a:latin typeface="Times New Roman" panose="02020603050405020304" pitchFamily="18" charset="0"/>
                <a:ea typeface="Calibri" panose="020f0502020204030204" pitchFamily="34" charset="0"/>
              </a:rPr>
              <a:t>Kể chuyện sáng tạo </a:t>
            </a:r>
            <a:endParaRPr lang="en-US" sz="3200"/>
          </a:p>
        </p:txBody>
      </p:sp>
      <p:sp>
        <p:nvSpPr>
          <p:cNvPr id="20" name="Right Arrow 19"/>
          <p:cNvSpPr/>
          <p:nvPr/>
        </p:nvSpPr>
        <p:spPr>
          <a:xfrm>
            <a:off x="1073355" y="4816326"/>
            <a:ext cx="3389312" cy="1238864"/>
          </a:xfrm>
          <a:prstGeom prst="rightArrow">
            <a:avLst>
              <a:gd name="adj1" fmla="val 66667"/>
              <a:gd name="adj2" fmla="val 39286"/>
            </a:avLst>
          </a:prstGeom>
          <a:solidFill>
            <a:schemeClr val="accent2">
              <a:lumMod val="40000"/>
              <a:lumOff val="60000"/>
            </a:schemeClr>
          </a:solid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000000"/>
                </a:solidFill>
                <a:latin typeface="Times New Roman" panose="02020603050405020304" pitchFamily="18" charset="0"/>
                <a:ea typeface="Calibri" panose="020f0502020204030204" pitchFamily="34" charset="0"/>
              </a:rPr>
              <a:t>Dựng </a:t>
            </a:r>
            <a:r>
              <a:rPr lang="en-US" sz="3200" i="1" err="1">
                <a:solidFill>
                  <a:srgbClr val="000000"/>
                </a:solidFill>
                <a:latin typeface="Times New Roman" panose="02020603050405020304" pitchFamily="18" charset="0"/>
                <a:ea typeface="Calibri" panose="020f0502020204030204" pitchFamily="34" charset="0"/>
              </a:rPr>
              <a:t>kịch </a:t>
            </a:r>
            <a:r>
              <a:rPr lang="vi-VN" sz="3200" i="1">
                <a:solidFill>
                  <a:srgbClr val="000000"/>
                </a:solidFill>
                <a:latin typeface="Times New Roman" panose="02020603050405020304" pitchFamily="18" charset="0"/>
                <a:ea typeface="Calibri" panose="020f0502020204030204" pitchFamily="34" charset="0"/>
              </a:rPr>
              <a:t>ngắn </a:t>
            </a:r>
            <a:endParaRPr lang="en-US" sz="3200"/>
          </a:p>
        </p:txBody>
      </p:sp>
      <p:sp>
        <p:nvSpPr>
          <p:cNvPr id="21" name="Left Arrow 20"/>
          <p:cNvSpPr/>
          <p:nvPr/>
        </p:nvSpPr>
        <p:spPr>
          <a:xfrm>
            <a:off x="7119783" y="1800793"/>
            <a:ext cx="4011562" cy="1421233"/>
          </a:xfrm>
          <a:prstGeom prst="leftArrow">
            <a:avLst>
              <a:gd name="adj1" fmla="val 64750"/>
              <a:gd name="adj2" fmla="val 35250"/>
            </a:avLst>
          </a:prstGeom>
          <a:solidFill>
            <a:schemeClr val="accent2">
              <a:lumMod val="40000"/>
              <a:lumOff val="60000"/>
            </a:schemeClr>
          </a:soli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solidFill>
                  <a:srgbClr val="000000"/>
                </a:solidFill>
                <a:latin typeface="Times New Roman" panose="02020603050405020304" pitchFamily="18" charset="0"/>
                <a:ea typeface="Calibri" panose="020f0502020204030204" pitchFamily="34" charset="0"/>
              </a:rPr>
              <a:t>T</a:t>
            </a:r>
            <a:r>
              <a:rPr lang="vi-VN" sz="3200" i="1">
                <a:solidFill>
                  <a:srgbClr val="000000"/>
                </a:solidFill>
                <a:latin typeface="Times New Roman" panose="02020603050405020304" pitchFamily="18" charset="0"/>
                <a:ea typeface="Calibri" panose="020f0502020204030204" pitchFamily="34" charset="0"/>
              </a:rPr>
              <a:t>hiết kế bìa minh họa cho cuốn </a:t>
            </a:r>
            <a:r>
              <a:rPr lang="vi-VN" sz="3200" i="1" smtClean="0">
                <a:solidFill>
                  <a:srgbClr val="000000"/>
                </a:solidFill>
                <a:latin typeface="Times New Roman" panose="02020603050405020304" pitchFamily="18" charset="0"/>
                <a:ea typeface="Calibri" panose="020f0502020204030204" pitchFamily="34" charset="0"/>
              </a:rPr>
              <a:t>sách</a:t>
            </a:r>
            <a:r>
              <a:rPr lang="en-US" sz="3200" i="1" smtClean="0">
                <a:solidFill>
                  <a:srgbClr val="000000"/>
                </a:solidFill>
                <a:latin typeface="Times New Roman" panose="02020603050405020304" pitchFamily="18" charset="0"/>
                <a:ea typeface="Calibri" panose="020f0502020204030204" pitchFamily="34" charset="0"/>
              </a:rPr>
              <a:t>.</a:t>
            </a:r>
            <a:r>
              <a:rPr lang="vi-VN" sz="3200" i="1" smtClean="0">
                <a:solidFill>
                  <a:srgbClr val="000000"/>
                </a:solidFill>
                <a:latin typeface="Times New Roman" panose="02020603050405020304" pitchFamily="18" charset="0"/>
                <a:ea typeface="Calibri" panose="020f0502020204030204" pitchFamily="34" charset="0"/>
              </a:rPr>
              <a:t> </a:t>
            </a:r>
            <a:endParaRPr lang="en-US" sz="3200"/>
          </a:p>
        </p:txBody>
      </p:sp>
      <p:sp>
        <p:nvSpPr>
          <p:cNvPr id="22" name="Left Arrow 21"/>
          <p:cNvSpPr/>
          <p:nvPr/>
        </p:nvSpPr>
        <p:spPr>
          <a:xfrm>
            <a:off x="7651606" y="3422220"/>
            <a:ext cx="4011562" cy="1421233"/>
          </a:xfrm>
          <a:prstGeom prst="leftArrow">
            <a:avLst>
              <a:gd name="adj1" fmla="val 64750"/>
              <a:gd name="adj2" fmla="val 35250"/>
            </a:avLst>
          </a:prstGeom>
          <a:solidFill>
            <a:schemeClr val="accent2">
              <a:lumMod val="40000"/>
              <a:lumOff val="60000"/>
            </a:schemeClr>
          </a:soli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 hình ảnh nhân vật em yêu thích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Left Arrow 22"/>
          <p:cNvSpPr/>
          <p:nvPr/>
        </p:nvSpPr>
        <p:spPr>
          <a:xfrm>
            <a:off x="7119783" y="5056811"/>
            <a:ext cx="4011562" cy="1421233"/>
          </a:xfrm>
          <a:prstGeom prst="leftArrow">
            <a:avLst>
              <a:gd name="adj1" fmla="val 64750"/>
              <a:gd name="adj2" fmla="val 35250"/>
            </a:avLst>
          </a:prstGeom>
          <a:solidFill>
            <a:schemeClr val="accent2">
              <a:lumMod val="40000"/>
              <a:lumOff val="60000"/>
            </a:schemeClr>
          </a:soli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i="1">
                <a:solidFill>
                  <a:srgbClr val="000000"/>
                </a:solidFill>
                <a:latin typeface="Times New Roman" panose="02020603050405020304" pitchFamily="18" charset="0"/>
                <a:ea typeface="Calibri" panose="020f0502020204030204" pitchFamily="34" charset="0"/>
              </a:rPr>
              <a:t>V</a:t>
            </a:r>
            <a:r>
              <a:rPr lang="vi-VN" sz="3200" i="1">
                <a:solidFill>
                  <a:srgbClr val="000000"/>
                </a:solidFill>
                <a:latin typeface="Times New Roman" panose="02020603050405020304" pitchFamily="18" charset="0"/>
                <a:ea typeface="Calibri" panose="020f0502020204030204" pitchFamily="34" charset="0"/>
              </a:rPr>
              <a:t>iết lời tựa cho cuốn sách em yêu </a:t>
            </a:r>
            <a:r>
              <a:rPr lang="vi-VN" sz="3200" i="1" smtClean="0">
                <a:solidFill>
                  <a:srgbClr val="000000"/>
                </a:solidFill>
                <a:latin typeface="Times New Roman" panose="02020603050405020304" pitchFamily="18" charset="0"/>
                <a:ea typeface="Calibri" panose="020f0502020204030204" pitchFamily="34" charset="0"/>
              </a:rPr>
              <a:t>thích</a:t>
            </a:r>
            <a:r>
              <a:rPr lang="en-US" sz="3200" i="1" smtClean="0">
                <a:solidFill>
                  <a:srgbClr val="000000"/>
                </a:solidFill>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003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1"/>
      <p:bldP spid="20" grpId="2"/>
      <p:bldP spid="21" grpId="3"/>
      <p:bldP spid="22" grpId="4"/>
      <p:bldP spid="23" grpId="5"/>
    </p:bldLst>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557474" y="1256950"/>
            <a:ext cx="6984476" cy="553357"/>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ts val="800"/>
              </a:spcAft>
              <a:buClrTx/>
              <a:buSzTx/>
              <a:buFontTx/>
              <a:buNone/>
              <a:defRPr/>
            </a:pPr>
            <a:r>
              <a:rPr kumimoji="0" lang="fr-FR"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SÁNG TẠO SẢN PHẨM NGHỆ THUẬT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05480380"/>
              </p:ext>
            </p:extLst>
          </p:nvPr>
        </p:nvGraphicFramePr>
        <p:xfrm>
          <a:off x="685799" y="1825625"/>
          <a:ext cx="10833100" cy="4109314"/>
        </p:xfrm>
        <a:graphic>
          <a:graphicData uri="http://schemas.openxmlformats.org/drawingml/2006/table">
            <a:tbl>
              <a:tblPr firstRow="1" firstCol="1" bandRow="1"/>
              <a:tblGrid>
                <a:gridCol w="7774437">
                  <a:extLst>
                    <a:ext uri="{9D8B030D-6E8A-4147-A177-3AD203B41FA5}">
                      <a16:colId xmlns="" xmlns:a16="http://schemas.microsoft.com/office/drawing/2014/main" val="2086689628"/>
                    </a:ext>
                  </a:extLst>
                </a:gridCol>
                <a:gridCol w="1494925">
                  <a:extLst>
                    <a:ext uri="{9D8B030D-6E8A-4147-A177-3AD203B41FA5}">
                      <a16:colId xmlns="" xmlns:a16="http://schemas.microsoft.com/office/drawing/2014/main" val="1894230642"/>
                    </a:ext>
                  </a:extLst>
                </a:gridCol>
                <a:gridCol w="1563738">
                  <a:extLst>
                    <a:ext uri="{9D8B030D-6E8A-4147-A177-3AD203B41FA5}">
                      <a16:colId xmlns="" xmlns:a16="http://schemas.microsoft.com/office/drawing/2014/main" val="3269638625"/>
                    </a:ext>
                  </a:extLst>
                </a:gridCol>
              </a:tblGrid>
              <a:tr h="122571">
                <a:tc>
                  <a:txBody>
                    <a:bodyPr vert="horz" wrap="square"/>
                    <a:lstStyle/>
                    <a:p>
                      <a:pPr>
                        <a:lnSpc>
                          <a:spcPct val="107000"/>
                        </a:lnSpc>
                        <a:spcAft>
                          <a:spcPct val="0"/>
                        </a:spcAft>
                        <a:tabLst>
                          <a:tab pos="1386840"/>
                        </a:tabLst>
                      </a:pPr>
                      <a:r>
                        <a:rPr lang="en-US" sz="2800" err="1">
                          <a:effectLst/>
                          <a:latin typeface="Times New Roman" panose="02020603050405020304" pitchFamily="18" charset="0"/>
                          <a:ea typeface="MS Mincho"/>
                          <a:cs typeface="Times New Roman" panose="02020603050405020304" pitchFamily="18" charset="0"/>
                        </a:rPr>
                        <a:t>Tiêu chí đánh giá sản phẩm sáng tạo nghệ thuật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vert="horz" wrap="square"/>
                    <a:lstStyle/>
                    <a:p>
                      <a:pPr>
                        <a:lnSpc>
                          <a:spcPct val="107000"/>
                        </a:lnSpc>
                        <a:spcAft>
                          <a:spcPct val="0"/>
                        </a:spcAft>
                        <a:tabLst>
                          <a:tab pos="1386840"/>
                        </a:tabLst>
                      </a:pPr>
                      <a:r>
                        <a:rPr lang="en-US" sz="2800" err="1">
                          <a:effectLst/>
                          <a:latin typeface="Times New Roman" panose="02020603050405020304" pitchFamily="18" charset="0"/>
                          <a:ea typeface="MS Mincho"/>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869552390"/>
                  </a:ext>
                </a:extLst>
              </a:tr>
              <a:tr h="81714">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1. Nội dung: phù hợp, phản ánh được nội dung cơ bản với tác phẩm văn học (cuốn sách)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048998167"/>
                  </a:ext>
                </a:extLst>
              </a:tr>
              <a:tr h="157413">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2. Hình thức: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Hài hòa, sáng tạo, có sức cuốn hút. Lời văn (đường nét, màu sắc) dễ hiểu, phù hợp loại hình thể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394189842"/>
                  </a:ext>
                </a:extLst>
              </a:tr>
              <a:tr h="81714">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3. Lời giới thiệu sản phẩm tự tin, dễ hiểu, có lời chào, lời kết, lời văn có cảm xúc.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56266325"/>
                  </a:ext>
                </a:extLst>
              </a:tr>
              <a:tr h="75958">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4. Phong cách tự tin, đĩnh đạc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vert="horz" wrap="square"/>
                    <a:lstStyle/>
                    <a:p>
                      <a:pPr>
                        <a:lnSpc>
                          <a:spcPct val="107000"/>
                        </a:lnSpc>
                        <a:spcAft>
                          <a:spcPct val="0"/>
                        </a:spcAft>
                        <a:tabLst>
                          <a:tab pos="1386840"/>
                        </a:tabLst>
                      </a:pPr>
                      <a:r>
                        <a:rPr lang="en-US" sz="2800">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4" marR="63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739606013"/>
                  </a:ext>
                </a:extLst>
              </a:tr>
            </a:tbl>
          </a:graphicData>
        </a:graphic>
      </p:graphicFrame>
    </p:spTree>
    <p:extLst>
      <p:ext uri="{BB962C8B-B14F-4D97-AF65-F5344CB8AC3E}">
        <p14:creationId xmlns:p14="http://schemas.microsoft.com/office/powerpoint/2010/main" val="3393468788"/>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4355" y="1261974"/>
            <a:ext cx="10833100" cy="1014380"/>
          </a:xfrm>
          <a:prstGeom prst="rect">
            <a:avLst/>
          </a:prstGeom>
        </p:spPr>
        <p:txBody>
          <a:bodyPr>
            <a:spAutoFit/>
          </a:bodyPr>
          <a:lstStyle/>
          <a:p>
            <a:pPr algn="ctr">
              <a:lnSpc>
                <a:spcPct val="107000"/>
              </a:lnSpc>
              <a:spcAft>
                <a:spcPct val="0"/>
              </a:spcAft>
            </a:pPr>
            <a:r>
              <a:rPr lang="en-US" sz="2800" b="1">
                <a:solidFill>
                  <a:srgbClr val="800000"/>
                </a:solidFill>
                <a:latin typeface="Times New Roman" panose="02020603050405020304" pitchFamily="18" charset="0"/>
                <a:ea typeface="MS Mincho"/>
                <a:cs typeface="Times New Roman" panose="02020603050405020304" pitchFamily="18" charset="0"/>
              </a:rPr>
              <a:t> </a:t>
            </a:r>
            <a:r>
              <a:rPr lang="en-US" sz="2800" b="1">
                <a:latin typeface="Times New Roman" panose="02020603050405020304" pitchFamily="18" charset="0"/>
                <a:ea typeface="MS Mincho"/>
                <a:cs typeface="Times New Roman" panose="02020603050405020304" pitchFamily="18" charset="0"/>
              </a:rPr>
              <a:t>B</a:t>
            </a:r>
            <a:r>
              <a:rPr lang="en-US" sz="2800" b="1">
                <a:solidFill>
                  <a:srgbClr val="800000"/>
                </a:solidFill>
                <a:latin typeface="Times New Roman" panose="02020603050405020304" pitchFamily="18" charset="0"/>
                <a:ea typeface="MS Mincho"/>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VIẾT BÀI BÀI VĂN TRÌNH BÀY Ý KIẾN VỀ MỘT HIỆN TƯỢNG ĐỜI SỐNG ĐƯỢC GỢI RA TỪ CUỐN SÁCH ĐÃ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85800" y="2244752"/>
            <a:ext cx="10833100" cy="1014380"/>
          </a:xfrm>
          <a:prstGeom prst="rect">
            <a:avLst/>
          </a:prstGeom>
        </p:spPr>
        <p:txBody>
          <a:bodyPr>
            <a:spAutoFit/>
          </a:bodyPr>
          <a:lstStyle/>
          <a:p>
            <a:pPr fontAlgn="base">
              <a:lnSpc>
                <a:spcPct val="107000"/>
              </a:lnSpc>
              <a:spcAft>
                <a:spcPct val="0"/>
              </a:spcAft>
            </a:pPr>
            <a:r>
              <a:rPr lang="en-US" sz="2800" b="1">
                <a:solidFill>
                  <a:srgbClr val="791811"/>
                </a:solidFill>
                <a:latin typeface="Times New Roman" panose="02020603050405020304" pitchFamily="18" charset="0"/>
                <a:ea typeface="Times New Roman" panose="02020603050405020304" pitchFamily="18" charset="0"/>
                <a:cs typeface="Times New Roman" panose="02020603050405020304" pitchFamily="18" charset="0"/>
              </a:rPr>
              <a:t>I. Yêu cầu đối với bài văn trình bày ý kiến về một hiện tượng đời sống được gợi ra từ cuốn sách đã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p:cNvGrpSpPr/>
          <p:nvPr/>
        </p:nvGrpSpPr>
        <p:grpSpPr>
          <a:xfrm>
            <a:off x="2340847" y="3487730"/>
            <a:ext cx="7523006" cy="2454259"/>
            <a:chOff x="2469996" y="3455698"/>
            <a:chExt cx="7523006" cy="2454259"/>
          </a:xfrm>
        </p:grpSpPr>
        <p:sp>
          <p:nvSpPr>
            <p:cNvPr id="18" name="Oval 17"/>
            <p:cNvSpPr/>
            <p:nvPr/>
          </p:nvSpPr>
          <p:spPr>
            <a:xfrm>
              <a:off x="7539197" y="3455698"/>
              <a:ext cx="2453805" cy="245425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9" name="Freeform 18"/>
            <p:cNvSpPr/>
            <p:nvPr/>
          </p:nvSpPr>
          <p:spPr>
            <a:xfrm>
              <a:off x="7620671" y="3537521"/>
              <a:ext cx="2290857" cy="2290613"/>
            </a:xfrm>
            <a:custGeom>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2894" tIns="352692" rIns="352893" bIns="352692" numCol="1" spcCol="1270" anchor="ctr" anchorCtr="0">
              <a:noAutofit/>
            </a:bodyPr>
            <a:lstStyle/>
            <a:p>
              <a:pPr lvl="0" algn="ctr" defTabSz="8890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Yếu tố cơ bản: Lí lẽ và bằng chứng </a:t>
              </a:r>
              <a:endParaRPr lang="en-US" sz="2800" kern="1200">
                <a:latin typeface="Times New Roman" panose="02020603050405020304" pitchFamily="18" charset="0"/>
                <a:cs typeface="Times New Roman" panose="02020603050405020304" pitchFamily="18" charset="0"/>
              </a:endParaRPr>
            </a:p>
          </p:txBody>
        </p:sp>
        <p:sp>
          <p:nvSpPr>
            <p:cNvPr id="20" name="Teardrop 19"/>
            <p:cNvSpPr/>
            <p:nvPr/>
          </p:nvSpPr>
          <p:spPr>
            <a:xfrm rot="2700000">
              <a:off x="5006074" y="3458665"/>
              <a:ext cx="2447894" cy="2447894"/>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1" name="Freeform 20"/>
            <p:cNvSpPr/>
            <p:nvPr/>
          </p:nvSpPr>
          <p:spPr>
            <a:xfrm>
              <a:off x="5084593" y="3537521"/>
              <a:ext cx="2290857" cy="2290613"/>
            </a:xfrm>
            <a:custGeom>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2894" tIns="352692" rIns="352893" bIns="352692" numCol="1" spcCol="1270" anchor="ctr" anchorCtr="0">
              <a:noAutofit/>
            </a:bodyPr>
            <a:lstStyle/>
            <a:p>
              <a:pPr lvl="0" algn="ctr" defTabSz="889000">
                <a:lnSpc>
                  <a:spcPct val="90000"/>
                </a:lnSpc>
                <a:spcBef>
                  <a:spcPct val="0"/>
                </a:spcBef>
                <a:spcAft>
                  <a:spcPct val="35000"/>
                </a:spcAft>
              </a:pPr>
              <a:r>
                <a:rPr lang="en-US" sz="2400" kern="1200" err="1" smtClean="0">
                  <a:latin typeface="Times New Roman" panose="02020603050405020304" pitchFamily="18" charset="0"/>
                  <a:cs typeface="Times New Roman" panose="02020603050405020304" pitchFamily="18" charset="0"/>
                </a:rPr>
                <a:t>Vấn đề bàn luận: hiện tượng đời sống được gợi ra từ cuốn sách.</a:t>
              </a:r>
              <a:endParaRPr lang="en-US" sz="2400" kern="1200">
                <a:latin typeface="Times New Roman" panose="02020603050405020304" pitchFamily="18" charset="0"/>
                <a:cs typeface="Times New Roman" panose="02020603050405020304" pitchFamily="18" charset="0"/>
              </a:endParaRPr>
            </a:p>
          </p:txBody>
        </p:sp>
        <p:sp>
          <p:nvSpPr>
            <p:cNvPr id="22" name="Teardrop 21"/>
            <p:cNvSpPr/>
            <p:nvPr/>
          </p:nvSpPr>
          <p:spPr>
            <a:xfrm rot="2700000">
              <a:off x="2469996" y="3458665"/>
              <a:ext cx="2447894" cy="2447894"/>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3" name="Freeform 22"/>
            <p:cNvSpPr/>
            <p:nvPr/>
          </p:nvSpPr>
          <p:spPr>
            <a:xfrm>
              <a:off x="2548515" y="3537521"/>
              <a:ext cx="2290857" cy="2290613"/>
            </a:xfrm>
            <a:custGeom>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2894" tIns="352692" rIns="352893" bIns="352692" numCol="1" spcCol="1270" anchor="ctr" anchorCtr="0">
              <a:noAutofit/>
            </a:bodyPr>
            <a:lstStyle/>
            <a:p>
              <a:pPr lvl="0" algn="ctr" defTabSz="8890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Thể loại: Văn bản nghị luận xã hội</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23486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4355" y="1261974"/>
            <a:ext cx="10833100" cy="1014380"/>
          </a:xfrm>
          <a:prstGeom prst="rect">
            <a:avLst/>
          </a:prstGeom>
        </p:spPr>
        <p:txBody>
          <a:bodyPr>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80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S Mincho"/>
                <a:cs typeface="Times New Roman" panose="02020603050405020304" pitchFamily="18" charset="0"/>
              </a:rPr>
              <a:t>B</a:t>
            </a:r>
            <a:r>
              <a:rPr kumimoji="0" lang="en-US" sz="2800" b="1" i="0" u="none" strike="noStrike" kern="1200" cap="none" spc="0" normalizeH="0" baseline="0" noProof="0">
                <a:ln>
                  <a:noFill/>
                </a:ln>
                <a:solidFill>
                  <a:srgbClr val="800000"/>
                </a:solidFill>
                <a:effectLst/>
                <a:uLnTx/>
                <a:uFillTx/>
                <a:latin typeface="Times New Roman" panose="02020603050405020304" pitchFamily="18" charset="0"/>
                <a:ea typeface="MS Mincho"/>
                <a:cs typeface="Times New Roman" panose="02020603050405020304" pitchFamily="18" charset="0"/>
              </a:rPr>
              <a:t>. </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 BÀI BÀI VĂN TRÌNH BÀY Ý KIẾN VỀ MỘT HIỆN TƯỢNG ĐỜI SỐNG ĐƯỢC GỢI RA TỪ CUỐN SÁCH ĐÃ ĐỌC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85800" y="2244752"/>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7918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Yêu cầu đối với bài văn trình bày ý kiến về một hiện tượng đời sống được gợi ra từ cuốn sách đã đọc: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0" name="Group 29"/>
          <p:cNvGrpSpPr/>
          <p:nvPr/>
        </p:nvGrpSpPr>
        <p:grpSpPr>
          <a:xfrm>
            <a:off x="1940697" y="3332872"/>
            <a:ext cx="8297903" cy="3106417"/>
            <a:chOff x="2484741" y="3356743"/>
            <a:chExt cx="5238912" cy="3106417"/>
          </a:xfrm>
        </p:grpSpPr>
        <p:sp>
          <p:nvSpPr>
            <p:cNvPr id="31" name="Freeform 30"/>
            <p:cNvSpPr/>
            <p:nvPr/>
          </p:nvSpPr>
          <p:spPr>
            <a:xfrm>
              <a:off x="4111869" y="4846899"/>
              <a:ext cx="494109" cy="1062335"/>
            </a:xfrm>
            <a:custGeom>
              <a:rect l="0" t="0" r="0" b="0"/>
              <a:pathLst>
                <a:path>
                  <a:moveTo>
                    <a:pt x="0" y="0"/>
                  </a:moveTo>
                  <a:lnTo>
                    <a:pt x="247054" y="0"/>
                  </a:lnTo>
                  <a:lnTo>
                    <a:pt x="247054" y="1062335"/>
                  </a:lnTo>
                  <a:lnTo>
                    <a:pt x="494109" y="106233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32" name="Freeform 31"/>
            <p:cNvSpPr/>
            <p:nvPr/>
          </p:nvSpPr>
          <p:spPr>
            <a:xfrm>
              <a:off x="4111869" y="4801179"/>
              <a:ext cx="494109" cy="91440"/>
            </a:xfrm>
            <a:custGeom>
              <a:rect l="0" t="0" r="0" b="0"/>
              <a:pathLst>
                <a:path>
                  <a:moveTo>
                    <a:pt x="0" y="45720"/>
                  </a:moveTo>
                  <a:lnTo>
                    <a:pt x="494109" y="457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33" name="Freeform 32"/>
            <p:cNvSpPr/>
            <p:nvPr/>
          </p:nvSpPr>
          <p:spPr>
            <a:xfrm>
              <a:off x="4111869" y="3784564"/>
              <a:ext cx="494109" cy="1062335"/>
            </a:xfrm>
            <a:custGeom>
              <a:rect l="0" t="0" r="0" b="0"/>
              <a:pathLst>
                <a:path>
                  <a:moveTo>
                    <a:pt x="0" y="1062335"/>
                  </a:moveTo>
                  <a:lnTo>
                    <a:pt x="247054" y="1062335"/>
                  </a:lnTo>
                  <a:lnTo>
                    <a:pt x="247054" y="0"/>
                  </a:lnTo>
                  <a:lnTo>
                    <a:pt x="494109"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34" name="Freeform 33"/>
            <p:cNvSpPr/>
            <p:nvPr/>
          </p:nvSpPr>
          <p:spPr>
            <a:xfrm>
              <a:off x="2484741" y="4470141"/>
              <a:ext cx="1627127" cy="753516"/>
            </a:xfrm>
            <a:custGeom>
              <a:gdLst>
                <a:gd name="connsiteX0" fmla="*/ 0 w 2470546"/>
                <a:gd name="connsiteY0" fmla="*/ 0 h 753516"/>
                <a:gd name="connsiteX1" fmla="*/ 2470546 w 2470546"/>
                <a:gd name="connsiteY1" fmla="*/ 0 h 753516"/>
                <a:gd name="connsiteX2" fmla="*/ 2470546 w 2470546"/>
                <a:gd name="connsiteY2" fmla="*/ 753516 h 753516"/>
                <a:gd name="connsiteX3" fmla="*/ 0 w 2470546"/>
                <a:gd name="connsiteY3" fmla="*/ 753516 h 753516"/>
                <a:gd name="connsiteX4" fmla="*/ 0 w 2470546"/>
                <a:gd name="connsiteY4" fmla="*/ 0 h 7535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70546" h="753516">
                  <a:moveTo>
                    <a:pt x="0" y="0"/>
                  </a:moveTo>
                  <a:lnTo>
                    <a:pt x="2470546" y="0"/>
                  </a:lnTo>
                  <a:lnTo>
                    <a:pt x="2470546" y="753516"/>
                  </a:lnTo>
                  <a:lnTo>
                    <a:pt x="0" y="753516"/>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nl-NL" sz="2800" kern="1200" smtClean="0">
                  <a:latin typeface="Times New Roman" panose="02020603050405020304" pitchFamily="18" charset="0"/>
                  <a:cs typeface="Times New Roman" panose="02020603050405020304" pitchFamily="18" charset="0"/>
                </a:rPr>
                <a:t>Yêu cầu cơ bản: </a:t>
              </a:r>
              <a:endParaRPr lang="en-US" sz="2800" kern="1200">
                <a:latin typeface="Times New Roman" panose="02020603050405020304" pitchFamily="18" charset="0"/>
                <a:cs typeface="Times New Roman" panose="02020603050405020304" pitchFamily="18" charset="0"/>
              </a:endParaRPr>
            </a:p>
          </p:txBody>
        </p:sp>
        <p:sp>
          <p:nvSpPr>
            <p:cNvPr id="35" name="Freeform 34"/>
            <p:cNvSpPr/>
            <p:nvPr/>
          </p:nvSpPr>
          <p:spPr>
            <a:xfrm>
              <a:off x="4360033" y="3356743"/>
              <a:ext cx="3363620" cy="766578"/>
            </a:xfrm>
            <a:custGeom>
              <a:gdLst>
                <a:gd name="connsiteX0" fmla="*/ 0 w 2470546"/>
                <a:gd name="connsiteY0" fmla="*/ 0 h 753516"/>
                <a:gd name="connsiteX1" fmla="*/ 2470546 w 2470546"/>
                <a:gd name="connsiteY1" fmla="*/ 0 h 753516"/>
                <a:gd name="connsiteX2" fmla="*/ 2470546 w 2470546"/>
                <a:gd name="connsiteY2" fmla="*/ 753516 h 753516"/>
                <a:gd name="connsiteX3" fmla="*/ 0 w 2470546"/>
                <a:gd name="connsiteY3" fmla="*/ 753516 h 753516"/>
                <a:gd name="connsiteX4" fmla="*/ 0 w 2470546"/>
                <a:gd name="connsiteY4" fmla="*/ 0 h 7535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70546" h="753516">
                  <a:moveTo>
                    <a:pt x="0" y="0"/>
                  </a:moveTo>
                  <a:lnTo>
                    <a:pt x="2470546" y="0"/>
                  </a:lnTo>
                  <a:lnTo>
                    <a:pt x="2470546" y="753516"/>
                  </a:lnTo>
                  <a:lnTo>
                    <a:pt x="0" y="753516"/>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Nêu được tên sách và tác giả.</a:t>
              </a:r>
              <a:endParaRPr lang="en-US" sz="2800" kern="1200">
                <a:latin typeface="Times New Roman" panose="02020603050405020304" pitchFamily="18" charset="0"/>
                <a:cs typeface="Times New Roman" panose="02020603050405020304" pitchFamily="18" charset="0"/>
              </a:endParaRPr>
            </a:p>
          </p:txBody>
        </p:sp>
        <p:sp>
          <p:nvSpPr>
            <p:cNvPr id="36" name="Freeform 35"/>
            <p:cNvSpPr/>
            <p:nvPr/>
          </p:nvSpPr>
          <p:spPr>
            <a:xfrm>
              <a:off x="4360033" y="4228910"/>
              <a:ext cx="3363620" cy="1171916"/>
            </a:xfrm>
            <a:custGeom>
              <a:gdLst>
                <a:gd name="connsiteX0" fmla="*/ 0 w 2470546"/>
                <a:gd name="connsiteY0" fmla="*/ 0 h 753516"/>
                <a:gd name="connsiteX1" fmla="*/ 2470546 w 2470546"/>
                <a:gd name="connsiteY1" fmla="*/ 0 h 753516"/>
                <a:gd name="connsiteX2" fmla="*/ 2470546 w 2470546"/>
                <a:gd name="connsiteY2" fmla="*/ 753516 h 753516"/>
                <a:gd name="connsiteX3" fmla="*/ 0 w 2470546"/>
                <a:gd name="connsiteY3" fmla="*/ 753516 h 753516"/>
                <a:gd name="connsiteX4" fmla="*/ 0 w 2470546"/>
                <a:gd name="connsiteY4" fmla="*/ 0 h 7535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70546" h="753516">
                  <a:moveTo>
                    <a:pt x="0" y="0"/>
                  </a:moveTo>
                  <a:lnTo>
                    <a:pt x="2470546" y="0"/>
                  </a:lnTo>
                  <a:lnTo>
                    <a:pt x="2470546" y="753516"/>
                  </a:lnTo>
                  <a:lnTo>
                    <a:pt x="0" y="753516"/>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Nêu được hiện tượng đời sống gợi ra từ cuốn sách và ý kiến của em về hiện tượng đó.</a:t>
              </a:r>
              <a:endParaRPr lang="en-US" sz="2800" kern="1200">
                <a:latin typeface="Times New Roman" panose="02020603050405020304" pitchFamily="18" charset="0"/>
                <a:cs typeface="Times New Roman" panose="02020603050405020304" pitchFamily="18" charset="0"/>
              </a:endParaRPr>
            </a:p>
          </p:txBody>
        </p:sp>
        <p:sp>
          <p:nvSpPr>
            <p:cNvPr id="37" name="Freeform 36"/>
            <p:cNvSpPr/>
            <p:nvPr/>
          </p:nvSpPr>
          <p:spPr>
            <a:xfrm>
              <a:off x="4360033" y="5481413"/>
              <a:ext cx="3363620" cy="981747"/>
            </a:xfrm>
            <a:custGeom>
              <a:gdLst>
                <a:gd name="connsiteX0" fmla="*/ 0 w 2470546"/>
                <a:gd name="connsiteY0" fmla="*/ 0 h 753516"/>
                <a:gd name="connsiteX1" fmla="*/ 2470546 w 2470546"/>
                <a:gd name="connsiteY1" fmla="*/ 0 h 753516"/>
                <a:gd name="connsiteX2" fmla="*/ 2470546 w 2470546"/>
                <a:gd name="connsiteY2" fmla="*/ 753516 h 753516"/>
                <a:gd name="connsiteX3" fmla="*/ 0 w 2470546"/>
                <a:gd name="connsiteY3" fmla="*/ 753516 h 753516"/>
                <a:gd name="connsiteX4" fmla="*/ 0 w 2470546"/>
                <a:gd name="connsiteY4" fmla="*/ 0 h 7535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70546" h="753516">
                  <a:moveTo>
                    <a:pt x="0" y="0"/>
                  </a:moveTo>
                  <a:lnTo>
                    <a:pt x="2470546" y="0"/>
                  </a:lnTo>
                  <a:lnTo>
                    <a:pt x="2470546" y="753516"/>
                  </a:lnTo>
                  <a:lnTo>
                    <a:pt x="0" y="753516"/>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Sử dụng được lí lẽ và bằng chứng để làm rõ hiện tượng</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44944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143588" y="136771"/>
            <a:ext cx="9917523"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FR"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GIAI ĐOẠN 1:  KHỞI ĐỘNG DỰ ÁN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CUỐN SÁCH TÔI YÊU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4" name="Rectangle 13"/>
          <p:cNvSpPr/>
          <p:nvPr/>
        </p:nvSpPr>
        <p:spPr>
          <a:xfrm>
            <a:off x="4198684" y="752435"/>
            <a:ext cx="3794629" cy="461665"/>
          </a:xfrm>
          <a:prstGeom prst="rect">
            <a:avLst/>
          </a:prstGeom>
        </p:spPr>
        <p:txBody>
          <a:bodyPr wrap="none">
            <a:spAutoFit/>
          </a:bodyPr>
          <a:lstStyle/>
          <a:p>
            <a:r>
              <a:rPr lang="vi-VN" sz="2400" b="1">
                <a:solidFill>
                  <a:srgbClr val="0000FF"/>
                </a:solidFill>
                <a:latin typeface="Times New Roman" panose="02020603050405020304" pitchFamily="18" charset="0"/>
                <a:ea typeface="Times New Roman" panose="02020603050405020304" pitchFamily="18" charset="0"/>
              </a:rPr>
              <a:t>Khám phá tri thức ngữ văn</a:t>
            </a:r>
            <a:endParaRPr lang="en-US" sz="2400"/>
          </a:p>
        </p:txBody>
      </p:sp>
      <p:sp>
        <p:nvSpPr>
          <p:cNvPr id="15" name="Rectangle 14"/>
          <p:cNvSpPr/>
          <p:nvPr/>
        </p:nvSpPr>
        <p:spPr>
          <a:xfrm>
            <a:off x="660400" y="1130300"/>
            <a:ext cx="6096000" cy="1014380"/>
          </a:xfrm>
          <a:prstGeom prst="rect">
            <a:avLst/>
          </a:prstGeom>
        </p:spPr>
        <p:txBody>
          <a:bodyPr>
            <a:spAutoFit/>
          </a:bodyPr>
          <a:lstStyle/>
          <a:p>
            <a:pPr>
              <a:lnSpc>
                <a:spcPct val="107000"/>
              </a:lnSpc>
              <a:spcAft>
                <a:spcPct val="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 Tri thức ngữ văn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1. V</a:t>
            </a:r>
            <a:r>
              <a:rPr lang="en-US" sz="2800" b="1" err="1">
                <a:latin typeface="Times New Roman" panose="02020603050405020304" pitchFamily="18" charset="0"/>
                <a:ea typeface="Times New Roman" panose="02020603050405020304" pitchFamily="18" charset="0"/>
                <a:cs typeface="Times New Roman" panose="02020603050405020304" pitchFamily="18" charset="0"/>
              </a:rPr>
              <a:t>ăn bản nghị luận văn học</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orizontal Scroll 17"/>
          <p:cNvSpPr/>
          <p:nvPr/>
        </p:nvSpPr>
        <p:spPr>
          <a:xfrm>
            <a:off x="2050026" y="2005782"/>
            <a:ext cx="7934632" cy="3982064"/>
          </a:xfrm>
          <a:prstGeom prst="horizontalScroll">
            <a:avLst>
              <a:gd name="adj" fmla="val 91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 một loại văn bản nghị luận, có nội dung bàn về một vấn đề văn học như tác giả, tác phẩm, thể loại, ...Nghị luận văn học sử dụng lí lẽ và bằng chứng để làm sáng tỏ vấn đề văn học được nói tới.</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Cloud Callout 19"/>
          <p:cNvSpPr/>
          <p:nvPr/>
        </p:nvSpPr>
        <p:spPr>
          <a:xfrm>
            <a:off x="2153264" y="2079012"/>
            <a:ext cx="7610167" cy="3525375"/>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07000"/>
              </a:lnSpc>
              <a:spcAft>
                <a:spcPct val="0"/>
              </a:spcAft>
            </a:pPr>
            <a:r>
              <a:rPr lang="de-DE"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800" i="1">
                <a:latin typeface="Times New Roman" panose="02020603050405020304" pitchFamily="18" charset="0"/>
                <a:ea typeface="Calibri" panose="020f0502020204030204" pitchFamily="34" charset="0"/>
                <a:cs typeface="Times New Roman" panose="02020603050405020304" pitchFamily="18" charset="0"/>
              </a:rPr>
              <a:t>Văn bản nghị luận văn học là kiểu văn bản bàn luận về đối tượng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a:t>
            </a:r>
            <a:r>
              <a:rPr lang="vi-VN" sz="2800" i="1" smtClean="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Lí lẽ, bằng chứng trong văn bản nghị luận văn học có đặc điểm gì?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233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xit" presetSubtype="32" fill="hold" grpId="0" nodeType="clickEffect">
                                  <p:stCondLst>
                                    <p:cond delay="0"/>
                                  </p:stCondLst>
                                  <p:childTnLst>
                                    <p:animEffect transition="out" filter="circle(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1"/>
    </p:bldLst>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521012"/>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1363581" y="2883280"/>
            <a:ext cx="4104843" cy="3078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Horizontal Scroll 17"/>
          <p:cNvSpPr/>
          <p:nvPr/>
        </p:nvSpPr>
        <p:spPr>
          <a:xfrm>
            <a:off x="5947240" y="2762895"/>
            <a:ext cx="4893879" cy="3319402"/>
          </a:xfrm>
          <a:prstGeom prst="horizontalScroll">
            <a:avLst>
              <a:gd name="adj" fmla="val 716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spcAft>
                <a:spcPct val="0"/>
              </a:spcAft>
              <a:buFont typeface="Wingdings" panose="05000000000000000000" pitchFamily="2" charset="2"/>
              <a:buChar char="v"/>
            </a:pPr>
            <a:r>
              <a:rPr lang="vi-VN" sz="2800" smtClean="0">
                <a:solidFill>
                  <a:srgbClr val="7030A0"/>
                </a:solidFill>
                <a:latin typeface="Times New Roman" panose="02020603050405020304" pitchFamily="18" charset="0"/>
                <a:ea typeface="Calibri" panose="020f0502020204030204" pitchFamily="34" charset="0"/>
              </a:rPr>
              <a:t>Chia </a:t>
            </a:r>
            <a:r>
              <a:rPr lang="vi-VN" sz="2800">
                <a:solidFill>
                  <a:srgbClr val="7030A0"/>
                </a:solidFill>
                <a:latin typeface="Times New Roman" panose="02020603050405020304" pitchFamily="18" charset="0"/>
                <a:ea typeface="Calibri" panose="020f0502020204030204" pitchFamily="34" charset="0"/>
              </a:rPr>
              <a:t>lớp ra làm </a:t>
            </a:r>
            <a:r>
              <a:rPr lang="en-US" sz="2800">
                <a:solidFill>
                  <a:srgbClr val="7030A0"/>
                </a:solidFill>
                <a:latin typeface="Times New Roman" panose="02020603050405020304" pitchFamily="18" charset="0"/>
                <a:ea typeface="Calibri" panose="020f0502020204030204" pitchFamily="34" charset="0"/>
              </a:rPr>
              <a:t>4</a:t>
            </a:r>
            <a:r>
              <a:rPr lang="vi-VN" sz="2800">
                <a:solidFill>
                  <a:srgbClr val="7030A0"/>
                </a:solidFill>
                <a:latin typeface="Times New Roman" panose="02020603050405020304" pitchFamily="18" charset="0"/>
                <a:ea typeface="Calibri" panose="020f0502020204030204" pitchFamily="34" charset="0"/>
              </a:rPr>
              <a:t> nhóm hoặc 6 nhóm:</a:t>
            </a:r>
            <a:endParaRPr lang="en-US" sz="2400">
              <a:solidFill>
                <a:srgbClr val="7030A0"/>
              </a:solidFill>
              <a:latin typeface="Times New Roman" panose="02020603050405020304" pitchFamily="18" charset="0"/>
              <a:ea typeface="Calibri" panose="020f0502020204030204" pitchFamily="34" charset="0"/>
            </a:endParaRPr>
          </a:p>
          <a:p>
            <a:pPr marL="457200" indent="-457200" algn="just">
              <a:spcAft>
                <a:spcPct val="0"/>
              </a:spcAft>
              <a:buFont typeface="Wingdings" panose="05000000000000000000" pitchFamily="2" charset="2"/>
              <a:buChar char="v"/>
            </a:pPr>
            <a:r>
              <a:rPr lang="vi-VN" sz="2800" smtClean="0">
                <a:solidFill>
                  <a:srgbClr val="7030A0"/>
                </a:solidFill>
                <a:latin typeface="Times New Roman" panose="02020603050405020304" pitchFamily="18" charset="0"/>
                <a:ea typeface="Calibri" panose="020f0502020204030204" pitchFamily="34" charset="0"/>
              </a:rPr>
              <a:t>Yêu </a:t>
            </a:r>
            <a:r>
              <a:rPr lang="vi-VN" sz="2800">
                <a:solidFill>
                  <a:srgbClr val="7030A0"/>
                </a:solidFill>
                <a:latin typeface="Times New Roman" panose="02020603050405020304" pitchFamily="18" charset="0"/>
                <a:ea typeface="Calibri" panose="020f0502020204030204" pitchFamily="34" charset="0"/>
              </a:rPr>
              <a:t>cầu các em ở mỗi nhóm đánh số 1,2,3… (nếu 3 nhóm) hoặc 1,2,3,4,5,6 (nếu 6 nhóm)...</a:t>
            </a:r>
            <a:endParaRPr lang="en-US" sz="2400">
              <a:solidFill>
                <a:srgbClr val="7030A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835694"/>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fontAlgn="base">
              <a:lnSpc>
                <a:spcPct val="107000"/>
              </a:lnSpc>
              <a:spcAft>
                <a:spcPts val="8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II. </a:t>
            </a:r>
            <a:r>
              <a:rPr lang="en-US" sz="2800" b="1" err="1">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orizontal Scroll 17"/>
          <p:cNvSpPr/>
          <p:nvPr/>
        </p:nvSpPr>
        <p:spPr>
          <a:xfrm>
            <a:off x="641499" y="2186755"/>
            <a:ext cx="4299617" cy="829697"/>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smtClean="0">
                <a:solidFill>
                  <a:srgbClr val="7030A0"/>
                </a:solidFill>
                <a:latin typeface="Times New Roman" panose="02020603050405020304" pitchFamily="18" charset="0"/>
                <a:cs typeface="Times New Roman" panose="02020603050405020304" pitchFamily="18" charset="0"/>
              </a:rPr>
              <a:t>Vòng chuyên sâu (5 phút)</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105755" y="2649400"/>
            <a:ext cx="3049233" cy="553357"/>
          </a:xfrm>
          <a:prstGeom prst="rect">
            <a:avLst/>
          </a:prstGeom>
        </p:spPr>
        <p:txBody>
          <a:bodyPr wrap="none">
            <a:spAutoFit/>
          </a:bodyPr>
          <a:lstStyle/>
          <a:p>
            <a:pPr algn="ctr">
              <a:lnSpc>
                <a:spcPct val="107000"/>
              </a:lnSpc>
              <a:spcAft>
                <a:spcPct val="0"/>
              </a:spcAft>
            </a:pPr>
            <a:r>
              <a:rPr lang="en-US" sz="2800" b="1" err="1">
                <a:latin typeface="Times New Roman" panose="02020603050405020304" pitchFamily="18" charset="0"/>
                <a:ea typeface="Times New Roman" panose="02020603050405020304" pitchFamily="18" charset="0"/>
                <a:cs typeface="Times New Roman" panose="02020603050405020304" pitchFamily="18" charset="0"/>
              </a:rPr>
              <a:t>P</a:t>
            </a:r>
            <a:r>
              <a:rPr lang="en-US" sz="2800" b="1" kern="100" err="1">
                <a:latin typeface="Times New Roman" panose="02020603050405020304" pitchFamily="18" charset="0"/>
                <a:ea typeface="SimSun" panose="02010600030101010101" pitchFamily="2" charset="-122"/>
                <a:cs typeface="Times New Roman" panose="02020603050405020304" pitchFamily="18" charset="0"/>
              </a:rPr>
              <a:t>hiếu học tập số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268988853"/>
              </p:ext>
            </p:extLst>
          </p:nvPr>
        </p:nvGraphicFramePr>
        <p:xfrm>
          <a:off x="660400" y="3317057"/>
          <a:ext cx="10833100" cy="3147342"/>
        </p:xfrm>
        <a:graphic>
          <a:graphicData uri="http://schemas.openxmlformats.org/drawingml/2006/table">
            <a:tbl>
              <a:tblPr firstRow="1" firstCol="1" bandRow="1"/>
              <a:tblGrid>
                <a:gridCol w="850597">
                  <a:extLst>
                    <a:ext uri="{9D8B030D-6E8A-4147-A177-3AD203B41FA5}">
                      <a16:colId xmlns="" xmlns:a16="http://schemas.microsoft.com/office/drawing/2014/main" val="3448369611"/>
                    </a:ext>
                  </a:extLst>
                </a:gridCol>
                <a:gridCol w="5104785">
                  <a:extLst>
                    <a:ext uri="{9D8B030D-6E8A-4147-A177-3AD203B41FA5}">
                      <a16:colId xmlns="" xmlns:a16="http://schemas.microsoft.com/office/drawing/2014/main" val="1780900837"/>
                    </a:ext>
                  </a:extLst>
                </a:gridCol>
                <a:gridCol w="4877718">
                  <a:extLst>
                    <a:ext uri="{9D8B030D-6E8A-4147-A177-3AD203B41FA5}">
                      <a16:colId xmlns="" xmlns:a16="http://schemas.microsoft.com/office/drawing/2014/main" val="2372075151"/>
                    </a:ext>
                  </a:extLst>
                </a:gridCol>
              </a:tblGrid>
              <a:tr h="313459">
                <a:tc>
                  <a:txBody>
                    <a:bodyPr vert="horz" wrap="square"/>
                    <a:lstStyle/>
                    <a:p>
                      <a:pPr algn="ctr">
                        <a:lnSpc>
                          <a:spcPct val="107000"/>
                        </a:lnSpc>
                        <a:spcAft>
                          <a:spcPct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vert="horz" wrap="square"/>
                    <a:lstStyle/>
                    <a:p>
                      <a:pPr algn="ctr">
                        <a:lnSpc>
                          <a:spcPct val="107000"/>
                        </a:lnSpc>
                        <a:spcAft>
                          <a:spcPct val="0"/>
                        </a:spcAft>
                      </a:pPr>
                      <a:r>
                        <a:rPr lang="en-US" sz="2400" b="1" err="1">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vert="horz" wrap="square"/>
                    <a:lstStyle/>
                    <a:p>
                      <a:pPr algn="ctr">
                        <a:lnSpc>
                          <a:spcPct val="107000"/>
                        </a:lnSpc>
                        <a:spcAft>
                          <a:spcPct val="0"/>
                        </a:spcAft>
                      </a:pPr>
                      <a:r>
                        <a:rPr lang="en-US" sz="2400" b="1" err="1">
                          <a:effectLst/>
                          <a:latin typeface="Times New Roman" panose="02020603050405020304" pitchFamily="18" charset="0"/>
                          <a:ea typeface="Times New Roman" panose="02020603050405020304" pitchFamily="18" charset="0"/>
                          <a:cs typeface="Times New Roman" panose="02020603050405020304" pitchFamily="18" charset="0"/>
                        </a:rPr>
                        <a:t>Nôi dung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3777247017"/>
                  </a:ext>
                </a:extLst>
              </a:tr>
              <a:tr h="649550">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Tên sách, tác giả, sự việc đã gợi suy nghĩ cho người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216608629"/>
                  </a:ext>
                </a:extLst>
              </a:tr>
              <a:tr h="493313">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Hiện tượng đời sống được bàn luận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vert="horz" wrap="square"/>
                    <a:lstStyle/>
                    <a:p>
                      <a:pPr>
                        <a:lnSpc>
                          <a:spcPct val="107000"/>
                        </a:lnSpc>
                        <a:spcAft>
                          <a:spcPct val="0"/>
                        </a:spcAf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288669443"/>
                  </a:ext>
                </a:extLst>
              </a:tr>
              <a:tr h="493313">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Ý kiến của người viết về hiện tượng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289019709"/>
                  </a:ext>
                </a:extLst>
              </a:tr>
              <a:tr h="493313">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Lí lẽ</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vert="horz" wrap="square"/>
                    <a:lstStyle/>
                    <a:p>
                      <a:pPr>
                        <a:lnSpc>
                          <a:spcPct val="107000"/>
                        </a:lnSpc>
                        <a:spcAft>
                          <a:spcPct val="0"/>
                        </a:spcAf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3008283"/>
                  </a:ext>
                </a:extLst>
              </a:tr>
              <a:tr h="493313">
                <a:tc>
                  <a:txBody>
                    <a:bodyPr vert="horz" wrap="square"/>
                    <a:lstStyle/>
                    <a:p>
                      <a:pPr>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Bằng chứng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vert="horz" wrap="square"/>
                    <a:lstStyle/>
                    <a:p>
                      <a:pPr>
                        <a:lnSpc>
                          <a:spcPct val="107000"/>
                        </a:lnSpc>
                        <a:spcAft>
                          <a:spcPct val="0"/>
                        </a:spcAf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924392402"/>
                  </a:ext>
                </a:extLst>
              </a:tr>
            </a:tbl>
          </a:graphicData>
        </a:graphic>
      </p:graphicFrame>
    </p:spTree>
    <p:extLst>
      <p:ext uri="{BB962C8B-B14F-4D97-AF65-F5344CB8AC3E}">
        <p14:creationId xmlns:p14="http://schemas.microsoft.com/office/powerpoint/2010/main" val="3705341332"/>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orizontal Scroll 17"/>
          <p:cNvSpPr/>
          <p:nvPr/>
        </p:nvSpPr>
        <p:spPr>
          <a:xfrm>
            <a:off x="660400" y="2109279"/>
            <a:ext cx="4299617" cy="829697"/>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Vòng mảnh</a:t>
            </a:r>
            <a:r>
              <a:rPr kumimoji="0" lang="en-US" sz="2800" b="1" i="0" u="none" strike="noStrike" kern="1200" cap="none" spc="0" normalizeH="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ghép</a:t>
            </a:r>
            <a:r>
              <a:rPr kumimoji="0" lang="en-US" sz="2800" b="1" i="0" u="none" strike="noStrike" kern="1200" cap="none" spc="0" normalizeH="0" baseline="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(5 phút)</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1363581" y="3043956"/>
            <a:ext cx="4104843" cy="3078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Horizontal Scroll 20"/>
          <p:cNvSpPr/>
          <p:nvPr/>
        </p:nvSpPr>
        <p:spPr>
          <a:xfrm>
            <a:off x="5947240" y="2601604"/>
            <a:ext cx="5313363" cy="3480693"/>
          </a:xfrm>
          <a:prstGeom prst="horizontalScroll">
            <a:avLst>
              <a:gd name="adj" fmla="val 716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ct val="0"/>
              </a:spcAft>
            </a:pPr>
            <a:r>
              <a:rPr lang="vi-VN" sz="3200">
                <a:solidFill>
                  <a:srgbClr val="7030A0"/>
                </a:solidFill>
                <a:latin typeface="Times New Roman" panose="02020603050405020304" pitchFamily="18" charset="0"/>
                <a:ea typeface="Calibri" panose="020f0502020204030204" pitchFamily="34" charset="0"/>
              </a:rPr>
              <a:t>1. Chia sẻ kết quả thảo luận ở vòng chuyên sâu?</a:t>
            </a:r>
            <a:endParaRPr lang="en-US" sz="3200">
              <a:solidFill>
                <a:srgbClr val="7030A0"/>
              </a:solidFill>
              <a:latin typeface="Times New Roman" panose="02020603050405020304" pitchFamily="18" charset="0"/>
              <a:ea typeface="Calibri" panose="020f0502020204030204" pitchFamily="34" charset="0"/>
            </a:endParaRPr>
          </a:p>
          <a:p>
            <a:pPr>
              <a:lnSpc>
                <a:spcPct val="107000"/>
              </a:lnSpc>
              <a:spcAft>
                <a:spcPct val="0"/>
              </a:spcAft>
            </a:pPr>
            <a:r>
              <a:rPr lang="en-US" sz="32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Nhiệm vụ mới:</a:t>
            </a:r>
          </a:p>
          <a:p>
            <a:pPr>
              <a:lnSpc>
                <a:spcPct val="107000"/>
              </a:lnSpc>
              <a:spcAft>
                <a:spcPts val="800"/>
              </a:spcAft>
            </a:pPr>
            <a:r>
              <a:rPr lang="nl-NL" sz="3200" i="1" kern="100">
                <a:solidFill>
                  <a:srgbClr val="7030A0"/>
                </a:solidFill>
                <a:latin typeface="Times New Roman" panose="02020603050405020304" pitchFamily="18" charset="0"/>
                <a:ea typeface="SimSun" panose="02010600030101010101" pitchFamily="2" charset="-122"/>
                <a:cs typeface="Times New Roman" panose="02020603050405020304" pitchFamily="18" charset="0"/>
              </a:rPr>
              <a:t>- Bài viết có bố cục mấy phần, nêu nhiệm vụ của mỗi phần?.</a:t>
            </a:r>
            <a:endParaRPr lang="en-US" sz="3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1433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703848" y="2446843"/>
            <a:ext cx="8797004" cy="3176588"/>
            <a:chOff x="2032614" y="1840705"/>
            <a:chExt cx="8126771" cy="3176588"/>
          </a:xfrm>
        </p:grpSpPr>
        <p:sp>
          <p:nvSpPr>
            <p:cNvPr id="14" name="Freeform 13"/>
            <p:cNvSpPr/>
            <p:nvPr/>
          </p:nvSpPr>
          <p:spPr>
            <a:xfrm rot="16200000">
              <a:off x="1767899" y="2105420"/>
              <a:ext cx="3176588" cy="2647157"/>
            </a:xfrm>
            <a:custGeom>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a:p>
          </p:txBody>
        </p:sp>
        <p:sp>
          <p:nvSpPr>
            <p:cNvPr id="15" name="Freeform 14"/>
            <p:cNvSpPr/>
            <p:nvPr/>
          </p:nvSpPr>
          <p:spPr>
            <a:xfrm>
              <a:off x="2297329" y="1995466"/>
              <a:ext cx="2236848" cy="3021826"/>
            </a:xfrm>
            <a:custGeom>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Vấn đề nghị luận: </a:t>
              </a:r>
              <a:r>
                <a:rPr lang="vi-VN" sz="2800" kern="1200" smtClean="0">
                  <a:latin typeface="Times New Roman" panose="02020603050405020304" pitchFamily="18" charset="0"/>
                  <a:cs typeface="Times New Roman" panose="02020603050405020304" pitchFamily="18" charset="0"/>
                </a:rPr>
                <a:t>hiện tượng ô nhiễm môi trường</a:t>
              </a:r>
              <a:r>
                <a:rPr lang="en-US" sz="2800" kern="1200" smtClean="0">
                  <a:latin typeface="Times New Roman" panose="02020603050405020304" pitchFamily="18" charset="0"/>
                  <a:cs typeface="Times New Roman" panose="02020603050405020304" pitchFamily="18" charset="0"/>
                </a:rPr>
                <a:t>- một hiện tượng phổ biến, đáng lo ngại.</a:t>
              </a:r>
              <a:endParaRPr lang="en-US" sz="2800" kern="1200">
                <a:latin typeface="Times New Roman" panose="02020603050405020304" pitchFamily="18" charset="0"/>
                <a:cs typeface="Times New Roman" panose="02020603050405020304" pitchFamily="18" charset="0"/>
              </a:endParaRPr>
            </a:p>
          </p:txBody>
        </p:sp>
        <p:sp>
          <p:nvSpPr>
            <p:cNvPr id="19" name="Freeform 18"/>
            <p:cNvSpPr/>
            <p:nvPr/>
          </p:nvSpPr>
          <p:spPr>
            <a:xfrm rot="16200000">
              <a:off x="4507705" y="2105420"/>
              <a:ext cx="3176588" cy="2647157"/>
            </a:xfrm>
            <a:custGeom>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en-US" sz="3000" kern="1200"/>
            </a:p>
          </p:txBody>
        </p:sp>
        <p:sp>
          <p:nvSpPr>
            <p:cNvPr id="20" name="Flowchart: Extract 19"/>
            <p:cNvSpPr/>
            <p:nvPr/>
          </p:nvSpPr>
          <p:spPr>
            <a:xfrm rot="5400000">
              <a:off x="4552299" y="4364677"/>
              <a:ext cx="466715" cy="397073"/>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2" name="Freeform 21"/>
            <p:cNvSpPr/>
            <p:nvPr/>
          </p:nvSpPr>
          <p:spPr>
            <a:xfrm>
              <a:off x="4984193" y="1840705"/>
              <a:ext cx="2342734" cy="3176587"/>
            </a:xfrm>
            <a:custGeom>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400" kern="1200" err="1" smtClean="0">
                  <a:latin typeface="Times New Roman" panose="02020603050405020304" pitchFamily="18" charset="0"/>
                  <a:cs typeface="Times New Roman" panose="02020603050405020304" pitchFamily="18" charset="0"/>
                </a:rPr>
                <a:t>Cơ sở để có suy nghĩ về hiện tượng: chi tiết cái chết của Ken-ga do ngộ độc váng dầu trong cuốn sách “Chuyện con mèo dạy hải âu bay” của Lu-I Xe-pun-ve-da.</a:t>
              </a:r>
              <a:endParaRPr lang="en-US" sz="2400" kern="1200">
                <a:latin typeface="Times New Roman" panose="02020603050405020304" pitchFamily="18" charset="0"/>
                <a:cs typeface="Times New Roman" panose="02020603050405020304" pitchFamily="18" charset="0"/>
              </a:endParaRPr>
            </a:p>
          </p:txBody>
        </p:sp>
        <p:sp>
          <p:nvSpPr>
            <p:cNvPr id="23" name="Freeform 22"/>
            <p:cNvSpPr/>
            <p:nvPr/>
          </p:nvSpPr>
          <p:spPr>
            <a:xfrm rot="16200000">
              <a:off x="7247513" y="2105420"/>
              <a:ext cx="3176588" cy="2647157"/>
            </a:xfrm>
            <a:custGeom>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a:p>
          </p:txBody>
        </p:sp>
        <p:sp>
          <p:nvSpPr>
            <p:cNvPr id="24" name="Flowchart: Extract 23"/>
            <p:cNvSpPr/>
            <p:nvPr/>
          </p:nvSpPr>
          <p:spPr>
            <a:xfrm rot="5400000">
              <a:off x="7292106" y="4364677"/>
              <a:ext cx="466715" cy="397073"/>
            </a:xfrm>
            <a:prstGeom prst="flowChartExtract">
              <a:avLst/>
            </a:prstGeom>
          </p:spPr>
          <p:style>
            <a:lnRef idx="2">
              <a:schemeClr val="accent2">
                <a:hueOff val="-1455363"/>
                <a:satOff val="-83928"/>
                <a:lumOff val="8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5" name="Freeform 24"/>
            <p:cNvSpPr/>
            <p:nvPr/>
          </p:nvSpPr>
          <p:spPr>
            <a:xfrm>
              <a:off x="7724001" y="2181307"/>
              <a:ext cx="2289789" cy="2835985"/>
            </a:xfrm>
            <a:custGeom>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Thái độ của người viết: lo lắng, băn khoăn, muốn tìm cách khắc phục.</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65527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p:cNvGrpSpPr/>
          <p:nvPr/>
        </p:nvGrpSpPr>
        <p:grpSpPr>
          <a:xfrm>
            <a:off x="1625262" y="2319122"/>
            <a:ext cx="8954177" cy="3938560"/>
            <a:chOff x="1201618" y="2598444"/>
            <a:chExt cx="8954177" cy="3938560"/>
          </a:xfrm>
        </p:grpSpPr>
        <p:sp>
          <p:nvSpPr>
            <p:cNvPr id="18" name="Freeform 17"/>
            <p:cNvSpPr/>
            <p:nvPr/>
          </p:nvSpPr>
          <p:spPr>
            <a:xfrm>
              <a:off x="6096000" y="3244861"/>
              <a:ext cx="3182949" cy="368275"/>
            </a:xfrm>
            <a:custGeom>
              <a:rect l="0" t="0" r="0" b="0"/>
              <a:pathLst>
                <a:path>
                  <a:moveTo>
                    <a:pt x="0" y="0"/>
                  </a:moveTo>
                  <a:lnTo>
                    <a:pt x="0" y="184137"/>
                  </a:lnTo>
                  <a:lnTo>
                    <a:pt x="3182949" y="184137"/>
                  </a:lnTo>
                  <a:lnTo>
                    <a:pt x="3182949"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1" name="Freeform 20"/>
            <p:cNvSpPr/>
            <p:nvPr/>
          </p:nvSpPr>
          <p:spPr>
            <a:xfrm>
              <a:off x="6096000" y="3244861"/>
              <a:ext cx="1060983" cy="368275"/>
            </a:xfrm>
            <a:custGeom>
              <a:rect l="0" t="0" r="0" b="0"/>
              <a:pathLst>
                <a:path>
                  <a:moveTo>
                    <a:pt x="0" y="0"/>
                  </a:moveTo>
                  <a:lnTo>
                    <a:pt x="0" y="184137"/>
                  </a:lnTo>
                  <a:lnTo>
                    <a:pt x="1060983" y="184137"/>
                  </a:lnTo>
                  <a:lnTo>
                    <a:pt x="1060983"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6" name="Freeform 25"/>
            <p:cNvSpPr/>
            <p:nvPr/>
          </p:nvSpPr>
          <p:spPr>
            <a:xfrm>
              <a:off x="5035016" y="3244861"/>
              <a:ext cx="1060983" cy="368275"/>
            </a:xfrm>
            <a:custGeom>
              <a:rect l="0" t="0" r="0" b="0"/>
              <a:pathLst>
                <a:path>
                  <a:moveTo>
                    <a:pt x="1060983" y="0"/>
                  </a:moveTo>
                  <a:lnTo>
                    <a:pt x="1060983" y="184137"/>
                  </a:lnTo>
                  <a:lnTo>
                    <a:pt x="0" y="184137"/>
                  </a:lnTo>
                  <a:lnTo>
                    <a:pt x="0"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7" name="Freeform 26"/>
            <p:cNvSpPr/>
            <p:nvPr/>
          </p:nvSpPr>
          <p:spPr>
            <a:xfrm>
              <a:off x="2913050" y="3244861"/>
              <a:ext cx="3182949" cy="368275"/>
            </a:xfrm>
            <a:custGeom>
              <a:rect l="0" t="0" r="0" b="0"/>
              <a:pathLst>
                <a:path>
                  <a:moveTo>
                    <a:pt x="3182949" y="0"/>
                  </a:moveTo>
                  <a:lnTo>
                    <a:pt x="3182949" y="184137"/>
                  </a:lnTo>
                  <a:lnTo>
                    <a:pt x="0" y="184137"/>
                  </a:lnTo>
                  <a:lnTo>
                    <a:pt x="0" y="36827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8" name="Freeform 27"/>
            <p:cNvSpPr/>
            <p:nvPr/>
          </p:nvSpPr>
          <p:spPr>
            <a:xfrm>
              <a:off x="4992420" y="2598444"/>
              <a:ext cx="2121966" cy="632670"/>
            </a:xfrm>
            <a:custGeom>
              <a:gdLst>
                <a:gd name="connsiteX0" fmla="*/ 0 w 1753691"/>
                <a:gd name="connsiteY0" fmla="*/ 0 h 632670"/>
                <a:gd name="connsiteX1" fmla="*/ 1753691 w 1753691"/>
                <a:gd name="connsiteY1" fmla="*/ 0 h 632670"/>
                <a:gd name="connsiteX2" fmla="*/ 1753691 w 1753691"/>
                <a:gd name="connsiteY2" fmla="*/ 632670 h 632670"/>
                <a:gd name="connsiteX3" fmla="*/ 0 w 1753691"/>
                <a:gd name="connsiteY3" fmla="*/ 632670 h 632670"/>
                <a:gd name="connsiteX4" fmla="*/ 0 w 1753691"/>
                <a:gd name="connsiteY4" fmla="*/ 0 h 632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632670">
                  <a:moveTo>
                    <a:pt x="0" y="0"/>
                  </a:moveTo>
                  <a:lnTo>
                    <a:pt x="1753691" y="0"/>
                  </a:lnTo>
                  <a:lnTo>
                    <a:pt x="1753691" y="632670"/>
                  </a:lnTo>
                  <a:lnTo>
                    <a:pt x="0" y="632670"/>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Lí lẽ: </a:t>
              </a:r>
              <a:endParaRPr lang="en-US" sz="2800" kern="1200">
                <a:latin typeface="Times New Roman" panose="02020603050405020304" pitchFamily="18" charset="0"/>
                <a:cs typeface="Times New Roman" panose="02020603050405020304" pitchFamily="18" charset="0"/>
              </a:endParaRPr>
            </a:p>
          </p:txBody>
        </p:sp>
        <p:sp>
          <p:nvSpPr>
            <p:cNvPr id="29" name="Freeform 28"/>
            <p:cNvSpPr/>
            <p:nvPr/>
          </p:nvSpPr>
          <p:spPr>
            <a:xfrm>
              <a:off x="1201618" y="3584319"/>
              <a:ext cx="2588277" cy="2952685"/>
            </a:xfrm>
            <a:custGeom>
              <a:gdLst>
                <a:gd name="connsiteX0" fmla="*/ 0 w 1753691"/>
                <a:gd name="connsiteY0" fmla="*/ 0 h 632670"/>
                <a:gd name="connsiteX1" fmla="*/ 1753691 w 1753691"/>
                <a:gd name="connsiteY1" fmla="*/ 0 h 632670"/>
                <a:gd name="connsiteX2" fmla="*/ 1753691 w 1753691"/>
                <a:gd name="connsiteY2" fmla="*/ 632670 h 632670"/>
                <a:gd name="connsiteX3" fmla="*/ 0 w 1753691"/>
                <a:gd name="connsiteY3" fmla="*/ 632670 h 632670"/>
                <a:gd name="connsiteX4" fmla="*/ 0 w 1753691"/>
                <a:gd name="connsiteY4" fmla="*/ 0 h 632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632670">
                  <a:moveTo>
                    <a:pt x="0" y="0"/>
                  </a:moveTo>
                  <a:lnTo>
                    <a:pt x="1753691" y="0"/>
                  </a:lnTo>
                  <a:lnTo>
                    <a:pt x="1753691" y="632670"/>
                  </a:lnTo>
                  <a:lnTo>
                    <a:pt x="0" y="632670"/>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1- Thực trạng về hiện tượng ô nhiễm môi trường, nhất là ô nhiễm váng dầu do con người gây ra khá phổ biến ở nhiều vùng biển.</a:t>
              </a:r>
              <a:endParaRPr lang="en-US" sz="2600" kern="1200">
                <a:latin typeface="Times New Roman" panose="02020603050405020304" pitchFamily="18" charset="0"/>
                <a:cs typeface="Times New Roman" panose="02020603050405020304" pitchFamily="18" charset="0"/>
              </a:endParaRPr>
            </a:p>
          </p:txBody>
        </p:sp>
        <p:sp>
          <p:nvSpPr>
            <p:cNvPr id="30" name="Freeform 29"/>
            <p:cNvSpPr/>
            <p:nvPr/>
          </p:nvSpPr>
          <p:spPr>
            <a:xfrm>
              <a:off x="3924559" y="3584319"/>
              <a:ext cx="2086249" cy="2952685"/>
            </a:xfrm>
            <a:custGeom>
              <a:gdLst>
                <a:gd name="connsiteX0" fmla="*/ 0 w 1753691"/>
                <a:gd name="connsiteY0" fmla="*/ 0 h 632670"/>
                <a:gd name="connsiteX1" fmla="*/ 1753691 w 1753691"/>
                <a:gd name="connsiteY1" fmla="*/ 0 h 632670"/>
                <a:gd name="connsiteX2" fmla="*/ 1753691 w 1753691"/>
                <a:gd name="connsiteY2" fmla="*/ 632670 h 632670"/>
                <a:gd name="connsiteX3" fmla="*/ 0 w 1753691"/>
                <a:gd name="connsiteY3" fmla="*/ 632670 h 632670"/>
                <a:gd name="connsiteX4" fmla="*/ 0 w 1753691"/>
                <a:gd name="connsiteY4" fmla="*/ 0 h 632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632670">
                  <a:moveTo>
                    <a:pt x="0" y="0"/>
                  </a:moveTo>
                  <a:lnTo>
                    <a:pt x="1753691" y="0"/>
                  </a:lnTo>
                  <a:lnTo>
                    <a:pt x="1753691" y="632670"/>
                  </a:lnTo>
                  <a:lnTo>
                    <a:pt x="0" y="632670"/>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2- Hậu quả nghiêm trọng là hủy hoại môi trường, de dọa sự sống của nhiều sinh vật</a:t>
              </a:r>
              <a:endParaRPr lang="en-US" sz="2800" kern="1200">
                <a:latin typeface="Times New Roman" panose="02020603050405020304" pitchFamily="18" charset="0"/>
                <a:cs typeface="Times New Roman" panose="02020603050405020304" pitchFamily="18" charset="0"/>
              </a:endParaRPr>
            </a:p>
          </p:txBody>
        </p:sp>
        <p:sp>
          <p:nvSpPr>
            <p:cNvPr id="31" name="Freeform 30"/>
            <p:cNvSpPr/>
            <p:nvPr/>
          </p:nvSpPr>
          <p:spPr>
            <a:xfrm>
              <a:off x="6145472" y="3584319"/>
              <a:ext cx="1937829" cy="2952685"/>
            </a:xfrm>
            <a:custGeom>
              <a:gdLst>
                <a:gd name="connsiteX0" fmla="*/ 0 w 1753691"/>
                <a:gd name="connsiteY0" fmla="*/ 0 h 632670"/>
                <a:gd name="connsiteX1" fmla="*/ 1753691 w 1753691"/>
                <a:gd name="connsiteY1" fmla="*/ 0 h 632670"/>
                <a:gd name="connsiteX2" fmla="*/ 1753691 w 1753691"/>
                <a:gd name="connsiteY2" fmla="*/ 632670 h 632670"/>
                <a:gd name="connsiteX3" fmla="*/ 0 w 1753691"/>
                <a:gd name="connsiteY3" fmla="*/ 632670 h 632670"/>
                <a:gd name="connsiteX4" fmla="*/ 0 w 1753691"/>
                <a:gd name="connsiteY4" fmla="*/ 0 h 632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632670">
                  <a:moveTo>
                    <a:pt x="0" y="0"/>
                  </a:moveTo>
                  <a:lnTo>
                    <a:pt x="1753691" y="0"/>
                  </a:lnTo>
                  <a:lnTo>
                    <a:pt x="1753691" y="632670"/>
                  </a:lnTo>
                  <a:lnTo>
                    <a:pt x="0" y="632670"/>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3- Nguyên nhân của hiện tượng là do hành vi của con người</a:t>
              </a:r>
              <a:endParaRPr lang="en-US" sz="2800" kern="1200">
                <a:latin typeface="Times New Roman" panose="02020603050405020304" pitchFamily="18" charset="0"/>
                <a:cs typeface="Times New Roman" panose="02020603050405020304" pitchFamily="18" charset="0"/>
              </a:endParaRPr>
            </a:p>
          </p:txBody>
        </p:sp>
        <p:sp>
          <p:nvSpPr>
            <p:cNvPr id="32" name="Freeform 31"/>
            <p:cNvSpPr/>
            <p:nvPr/>
          </p:nvSpPr>
          <p:spPr>
            <a:xfrm>
              <a:off x="8217966" y="3584319"/>
              <a:ext cx="1937829" cy="2952685"/>
            </a:xfrm>
            <a:custGeom>
              <a:gdLst>
                <a:gd name="connsiteX0" fmla="*/ 0 w 1753691"/>
                <a:gd name="connsiteY0" fmla="*/ 0 h 632670"/>
                <a:gd name="connsiteX1" fmla="*/ 1753691 w 1753691"/>
                <a:gd name="connsiteY1" fmla="*/ 0 h 632670"/>
                <a:gd name="connsiteX2" fmla="*/ 1753691 w 1753691"/>
                <a:gd name="connsiteY2" fmla="*/ 632670 h 632670"/>
                <a:gd name="connsiteX3" fmla="*/ 0 w 1753691"/>
                <a:gd name="connsiteY3" fmla="*/ 632670 h 632670"/>
                <a:gd name="connsiteX4" fmla="*/ 0 w 1753691"/>
                <a:gd name="connsiteY4" fmla="*/ 0 h 632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632670">
                  <a:moveTo>
                    <a:pt x="0" y="0"/>
                  </a:moveTo>
                  <a:lnTo>
                    <a:pt x="1753691" y="0"/>
                  </a:lnTo>
                  <a:lnTo>
                    <a:pt x="1753691" y="632670"/>
                  </a:lnTo>
                  <a:lnTo>
                    <a:pt x="0" y="632670"/>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4- Giải pháp khắc phục hiện tượng ô nhiễm môi trường</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70634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ight Arrow 6"/>
          <p:cNvSpPr/>
          <p:nvPr/>
        </p:nvSpPr>
        <p:spPr>
          <a:xfrm>
            <a:off x="660400" y="3274141"/>
            <a:ext cx="2893961" cy="1327355"/>
          </a:xfrm>
          <a:prstGeom prst="rightArrow">
            <a:avLst>
              <a:gd name="adj1" fmla="val 62699"/>
              <a:gd name="adj2" fmla="val 38889"/>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ea typeface="Times New Roman" panose="02020603050405020304" pitchFamily="18" charset="0"/>
              </a:rPr>
              <a:t>Bằng chứng:</a:t>
            </a:r>
            <a:endParaRPr lang="en-US" sz="3200">
              <a:solidFill>
                <a:schemeClr val="tx1"/>
              </a:solidFill>
            </a:endParaRPr>
          </a:p>
        </p:txBody>
      </p:sp>
      <p:sp>
        <p:nvSpPr>
          <p:cNvPr id="8" name="Rounded Rectangle 7"/>
          <p:cNvSpPr/>
          <p:nvPr/>
        </p:nvSpPr>
        <p:spPr>
          <a:xfrm>
            <a:off x="3878826" y="2446843"/>
            <a:ext cx="7241458" cy="929149"/>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err="1">
                <a:solidFill>
                  <a:schemeClr val="tx1"/>
                </a:solidFill>
                <a:latin typeface="Times New Roman" panose="02020603050405020304" pitchFamily="18" charset="0"/>
                <a:ea typeface="Times New Roman" panose="02020603050405020304" pitchFamily="18" charset="0"/>
              </a:rPr>
              <a:t>Hiện tượng tràn dầu, rác thải nhựa, nước thải;</a:t>
            </a:r>
            <a:endParaRPr lang="en-US" sz="2800">
              <a:solidFill>
                <a:schemeClr val="tx1"/>
              </a:solidFill>
            </a:endParaRPr>
          </a:p>
        </p:txBody>
      </p:sp>
      <p:sp>
        <p:nvSpPr>
          <p:cNvPr id="25" name="Rounded Rectangle 24"/>
          <p:cNvSpPr/>
          <p:nvPr/>
        </p:nvSpPr>
        <p:spPr>
          <a:xfrm>
            <a:off x="3878826" y="3531851"/>
            <a:ext cx="7241458" cy="929149"/>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Hiện tượng ô nhiễm môi trường: mặt biển, không khí, bầu trời..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ounded Rectangle 32"/>
          <p:cNvSpPr/>
          <p:nvPr/>
        </p:nvSpPr>
        <p:spPr>
          <a:xfrm>
            <a:off x="3878826" y="4616859"/>
            <a:ext cx="7241458" cy="929149"/>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 việc người viết đã làm khi đi du lịch biển, lúc ở nhà,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329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25" grpId="2"/>
      <p:bldP spid="33" grpId="3"/>
    </p:bldLst>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1247124"/>
            <a:ext cx="10833100" cy="1014380"/>
          </a:xfrm>
          <a:prstGeom prst="rect">
            <a:avLst/>
          </a:prstGeom>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II</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tích bài viết tham khảo: Nỗi đau của Ken-ga (Kengah) và trách nhiệm của con người với môi trường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ound Diagonal Corner Rectangle 13"/>
          <p:cNvSpPr/>
          <p:nvPr/>
        </p:nvSpPr>
        <p:spPr>
          <a:xfrm>
            <a:off x="2695472" y="2734339"/>
            <a:ext cx="6813755" cy="2536723"/>
          </a:xfrm>
          <a:prstGeom prst="round2DiagRect">
            <a:avLst>
              <a:gd name="adj1" fmla="val 44299"/>
              <a:gd name="adj2" fmla="val 0"/>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Times New Roman" panose="02020603050405020304" pitchFamily="18" charset="0"/>
                <a:ea typeface="Times New Roman" panose="02020603050405020304" pitchFamily="18" charset="0"/>
              </a:rPr>
              <a:t>Bố cục: 3 phần mở bài, thân bài, kết bài. Phần thân bài được trình bày thành nhiều đoạn văn, mỗi đoạn văn đảm bảo ý chính</a:t>
            </a:r>
            <a:endParaRPr lang="en-US" sz="3200">
              <a:solidFill>
                <a:schemeClr val="tx1"/>
              </a:solidFill>
            </a:endParaRPr>
          </a:p>
        </p:txBody>
      </p:sp>
    </p:spTree>
    <p:extLst>
      <p:ext uri="{BB962C8B-B14F-4D97-AF65-F5344CB8AC3E}">
        <p14:creationId xmlns:p14="http://schemas.microsoft.com/office/powerpoint/2010/main" val="1674262929"/>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60400" y="1424205"/>
            <a:ext cx="5304594" cy="553357"/>
          </a:xfrm>
          <a:prstGeom prst="rect">
            <a:avLst/>
          </a:prstGeom>
        </p:spPr>
        <p:txBody>
          <a:bodyPr wrap="none">
            <a:spAutoFit/>
          </a:bodyPr>
          <a:lstStyle/>
          <a:p>
            <a:pPr>
              <a:lnSpc>
                <a:spcPct val="107000"/>
              </a:lnSpc>
              <a:spcAft>
                <a:spcPts val="1200"/>
              </a:spcAft>
            </a:pPr>
            <a:r>
              <a:rPr lang="en-US" sz="2800" b="1">
                <a:latin typeface="Times New Roman" panose="02020603050405020304" pitchFamily="18" charset="0"/>
                <a:ea typeface="MS Mincho"/>
                <a:cs typeface="Times New Roman" panose="02020603050405020304" pitchFamily="18" charset="0"/>
              </a:rPr>
              <a:t>III. Thực hành viết theo các bước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olded Corner 7"/>
          <p:cNvSpPr/>
          <p:nvPr/>
        </p:nvSpPr>
        <p:spPr>
          <a:xfrm>
            <a:off x="2742564" y="2098662"/>
            <a:ext cx="6719572" cy="2873391"/>
          </a:xfrm>
          <a:custGeom>
            <a:gdLst>
              <a:gd name="connsiteX0" fmla="*/ 5525720 w 5928851"/>
              <a:gd name="connsiteY0" fmla="*/ 2418736 h 2831732"/>
              <a:gd name="connsiteX1" fmla="*/ 5606346 w 5928851"/>
              <a:gd name="connsiteY1" fmla="*/ 2096231 h 2831732"/>
              <a:gd name="connsiteX2" fmla="*/ 5928851 w 5928851"/>
              <a:gd name="connsiteY2" fmla="*/ 2015605 h 2831732"/>
              <a:gd name="connsiteX3" fmla="*/ 5525720 w 5928851"/>
              <a:gd name="connsiteY3" fmla="*/ 2418736 h 2831732"/>
              <a:gd name="connsiteX4" fmla="*/ 2905432 w 5928851"/>
              <a:gd name="connsiteY4" fmla="*/ 2831690 h 2831732"/>
              <a:gd name="connsiteX5" fmla="*/ 244470 w 5928851"/>
              <a:gd name="connsiteY5" fmla="*/ 2418736 h 2831732"/>
              <a:gd name="connsiteX6" fmla="*/ 0 w 5928851"/>
              <a:gd name="connsiteY6" fmla="*/ 1209368 h 2831732"/>
              <a:gd name="connsiteX7" fmla="*/ 244470 w 5928851"/>
              <a:gd name="connsiteY7" fmla="*/ 0 h 2831732"/>
              <a:gd name="connsiteX8" fmla="*/ 5928851 w 5928851"/>
              <a:gd name="connsiteY8" fmla="*/ 0 h 2831732"/>
              <a:gd name="connsiteX9" fmla="*/ 5928851 w 5928851"/>
              <a:gd name="connsiteY9" fmla="*/ 2015605 h 2831732"/>
              <a:gd name="connsiteX10" fmla="*/ 5442154 w 5928851"/>
              <a:gd name="connsiteY10" fmla="*/ 0 h 28317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8851" h="2831732" stroke="0" extrusionOk="0">
                <a:moveTo>
                  <a:pt x="244470" y="0"/>
                </a:moveTo>
                <a:lnTo>
                  <a:pt x="5928851" y="0"/>
                </a:lnTo>
                <a:lnTo>
                  <a:pt x="5928851" y="2015605"/>
                </a:lnTo>
                <a:lnTo>
                  <a:pt x="5525720" y="2418736"/>
                </a:lnTo>
                <a:lnTo>
                  <a:pt x="244470" y="2418736"/>
                </a:lnTo>
                <a:lnTo>
                  <a:pt x="244470" y="0"/>
                </a:lnTo>
                <a:close/>
              </a:path>
              <a:path w="5928851" h="2831732" fill="darkenLess" stroke="0" extrusionOk="0">
                <a:moveTo>
                  <a:pt x="5525720" y="2418736"/>
                </a:moveTo>
                <a:lnTo>
                  <a:pt x="5606346" y="2096231"/>
                </a:lnTo>
                <a:lnTo>
                  <a:pt x="5928851" y="2015605"/>
                </a:lnTo>
                <a:lnTo>
                  <a:pt x="5525720" y="2418736"/>
                </a:lnTo>
                <a:close/>
              </a:path>
              <a:path w="5928851" h="2831732" fill="none" extrusionOk="0">
                <a:moveTo>
                  <a:pt x="5525720" y="2418736"/>
                </a:moveTo>
                <a:lnTo>
                  <a:pt x="5606346" y="2096231"/>
                </a:lnTo>
                <a:lnTo>
                  <a:pt x="5928851" y="2015605"/>
                </a:lnTo>
                <a:lnTo>
                  <a:pt x="5525720" y="2418736"/>
                </a:lnTo>
                <a:cubicBezTo>
                  <a:pt x="4652291" y="2413820"/>
                  <a:pt x="3778861" y="2836606"/>
                  <a:pt x="2905432" y="2831690"/>
                </a:cubicBezTo>
                <a:lnTo>
                  <a:pt x="244470" y="2418736"/>
                </a:lnTo>
                <a:cubicBezTo>
                  <a:pt x="236722" y="2015613"/>
                  <a:pt x="7748" y="1612491"/>
                  <a:pt x="0" y="1209368"/>
                </a:cubicBezTo>
                <a:lnTo>
                  <a:pt x="244470" y="0"/>
                </a:lnTo>
                <a:lnTo>
                  <a:pt x="5928851" y="0"/>
                </a:lnTo>
                <a:lnTo>
                  <a:pt x="5928851" y="2015605"/>
                </a:lnTo>
                <a:cubicBezTo>
                  <a:pt x="5535561" y="2217166"/>
                  <a:pt x="5933767" y="167966"/>
                  <a:pt x="5442154" y="0"/>
                </a:cubicBezTo>
              </a:path>
            </a:pathLst>
          </a:cu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2800" b="1"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 bài: </a:t>
            </a:r>
            <a:r>
              <a:rPr lang="en-US" sz="2800" b="1" i="1"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 hãy viết </a:t>
            </a:r>
            <a:r>
              <a:rPr lang="en-US" sz="2800" b="1" i="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 văn trình bày ý </a:t>
            </a:r>
            <a:endParaRPr lang="en-US" sz="2800" b="1" i="1" smtClean="0">
              <a:solidFill>
                <a:schemeClr val="tx1"/>
              </a:solidFill>
              <a:latin typeface="Times New Roman" panose="02020603050405020304" pitchFamily="18" charset="0"/>
              <a:ea typeface="Times New Roman" pitchFamily="18" charset="0"/>
              <a:cs typeface="Times New Roman" panose="02020603050405020304" pitchFamily="18" charset="0"/>
            </a:endParaRPr>
          </a:p>
          <a:p>
            <a:pPr algn="ctr">
              <a:lnSpc>
                <a:spcPct val="107000"/>
              </a:lnSpc>
              <a:spcAft>
                <a:spcPts val="1200"/>
              </a:spcAft>
            </a:pPr>
            <a:r>
              <a:rPr lang="en-US" sz="2800" b="1" i="1"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kiến </a:t>
            </a:r>
            <a:r>
              <a:rPr lang="en-US" sz="2800" b="1" i="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 một hiện tượng đời sống được </a:t>
            </a:r>
            <a:endParaRPr lang="en-US" sz="2800" b="1" i="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200"/>
              </a:spcAft>
            </a:pPr>
            <a:r>
              <a:rPr lang="en-US" sz="2800" b="1" i="1"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 </a:t>
            </a:r>
            <a:r>
              <a:rPr lang="en-US" sz="2800" b="1" i="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 từ </a:t>
            </a:r>
            <a:r>
              <a:rPr lang="en-US" sz="2800" b="1" i="1"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cuốn </a:t>
            </a:r>
            <a:r>
              <a:rPr lang="en-US" sz="2800" b="1" i="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sách đã đọc</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70451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60400" y="1256950"/>
            <a:ext cx="5304594"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S Mincho"/>
                <a:cs typeface="Times New Roman" panose="02020603050405020304" pitchFamily="18" charset="0"/>
              </a:rPr>
              <a:t>III. Thực hành viết theo các bước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85800" y="1695172"/>
            <a:ext cx="10833100" cy="4378314"/>
          </a:xfrm>
          <a:prstGeom prst="rect">
            <a:avLst/>
          </a:prstGeom>
        </p:spPr>
        <p:txBody>
          <a:bodyPr>
            <a:spAutoFit/>
          </a:bodyPr>
          <a:lstStyle/>
          <a:p>
            <a:pPr>
              <a:lnSpc>
                <a:spcPct val="107000"/>
              </a:lnSpc>
              <a:spcAft>
                <a:spcPts val="1200"/>
              </a:spcAft>
            </a:pPr>
            <a:r>
              <a:rPr lang="en-US" sz="2600" b="1">
                <a:latin typeface="Times New Roman" panose="02020603050405020304" pitchFamily="18" charset="0"/>
                <a:ea typeface="MS Mincho"/>
                <a:cs typeface="Times New Roman" panose="02020603050405020304" pitchFamily="18" charset="0"/>
              </a:rPr>
              <a:t>1. Trước khi viết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ct val="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a. </a:t>
            </a:r>
            <a:r>
              <a:rPr lang="en-US" sz="2600" i="1" err="1">
                <a:latin typeface="Times New Roman" panose="02020603050405020304" pitchFamily="18" charset="0"/>
                <a:ea typeface="Times New Roman" panose="02020603050405020304" pitchFamily="18" charset="0"/>
                <a:cs typeface="Times New Roman" panose="02020603050405020304" pitchFamily="18" charset="0"/>
              </a:rPr>
              <a:t>Lựa chọn đề tài:</a:t>
            </a:r>
            <a:r>
              <a:rPr lang="en-US" sz="2600">
                <a:latin typeface="Times New Roman" panose="02020603050405020304" pitchFamily="18" charset="0"/>
                <a:ea typeface="Times New Roman" panose="02020603050405020304" pitchFamily="18" charset="0"/>
                <a:cs typeface="Times New Roman" panose="02020603050405020304" pitchFamily="18" charset="0"/>
              </a:rPr>
              <a:t> Chọn một cuốn sách em yêu thích và suy nghĩ về một hiện tượng đời sống mà cuốn sách gợi ra.</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ct val="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b. </a:t>
            </a:r>
            <a:r>
              <a:rPr lang="en-US" sz="2600" i="1" err="1">
                <a:latin typeface="Times New Roman" panose="02020603050405020304" pitchFamily="18" charset="0"/>
                <a:ea typeface="Times New Roman" panose="02020603050405020304" pitchFamily="18" charset="0"/>
                <a:cs typeface="Times New Roman" panose="02020603050405020304" pitchFamily="18" charset="0"/>
              </a:rPr>
              <a:t>Tìm ý:</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Điều em muốn viết liên quan tới cuốn sách nào? Ai là tác giả của cuốn sách đó?</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Chi tiết, sự việc, nhân vật nào trong sách để lại cho em ấn tượng sâu sắc nhất?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Chi tiết, sự việc, nhân vật đó khiến em suy nghĩ đến hiện tượng đời sống nào?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Em có ý kiến như thế nào về hiện tượng đó?</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440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1000"/>
                                        <p:tgtEl>
                                          <p:spTgt spid="13">
                                            <p:txEl>
                                              <p:pRg st="4" end="4"/>
                                            </p:txEl>
                                          </p:spTgt>
                                        </p:tgtEl>
                                      </p:cBhvr>
                                    </p:animEffect>
                                    <p:anim calcmode="lin" valueType="num">
                                      <p:cBhvr>
                                        <p:cTn id="2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1000"/>
                                        <p:tgtEl>
                                          <p:spTgt spid="13">
                                            <p:txEl>
                                              <p:pRg st="6" end="6"/>
                                            </p:txEl>
                                          </p:spTgt>
                                        </p:tgtEl>
                                      </p:cBhvr>
                                    </p:animEffect>
                                    <p:anim calcmode="lin" valueType="num">
                                      <p:cBhvr>
                                        <p:cTn id="4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60400" y="1256950"/>
            <a:ext cx="5304594"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S Mincho"/>
                <a:cs typeface="Times New Roman" panose="02020603050405020304" pitchFamily="18" charset="0"/>
              </a:rPr>
              <a:t>III. Thực hành viết theo các bước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85800" y="1695172"/>
            <a:ext cx="10833100" cy="491609"/>
          </a:xfrm>
          <a:prstGeom prst="rect">
            <a:avLst/>
          </a:prstGeom>
        </p:spPr>
        <p:txBody>
          <a:bodyPr>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S Mincho"/>
                <a:cs typeface="Times New Roman" panose="02020603050405020304" pitchFamily="18" charset="0"/>
              </a:rPr>
              <a:t>1. Trước khi </a:t>
            </a:r>
            <a:r>
              <a:rPr kumimoji="0" lang="en-US" sz="2600" b="1" i="0" u="none" strike="noStrike" kern="1200" cap="none" spc="0" normalizeH="0" baseline="0" noProof="0" err="1" smtClean="0">
                <a:ln>
                  <a:noFill/>
                </a:ln>
                <a:solidFill>
                  <a:prstClr val="black"/>
                </a:solidFill>
                <a:effectLst/>
                <a:uLnTx/>
                <a:uFillTx/>
                <a:latin typeface="Times New Roman" panose="02020603050405020304" pitchFamily="18" charset="0"/>
                <a:ea typeface="MS Mincho"/>
                <a:cs typeface="Times New Roman" panose="02020603050405020304" pitchFamily="18" charset="0"/>
              </a:rPr>
              <a:t>viết</a:t>
            </a:r>
            <a:endParaRPr kumimoji="0" lang="en-US" sz="2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3099" y="2160233"/>
            <a:ext cx="10833100" cy="4429611"/>
          </a:xfrm>
          <a:prstGeom prst="rect">
            <a:avLst/>
          </a:prstGeom>
        </p:spPr>
        <p:txBody>
          <a:bodyPr>
            <a:spAutoFit/>
          </a:bodyPr>
          <a:lstStyle/>
          <a:p>
            <a:pPr fontAlgn="base">
              <a:lnSpc>
                <a:spcPct val="107000"/>
              </a:lnSpc>
              <a:spcAft>
                <a:spcPct val="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c. </a:t>
            </a:r>
            <a:r>
              <a:rPr lang="en-US" sz="2600" i="1" err="1">
                <a:latin typeface="Times New Roman" panose="02020603050405020304" pitchFamily="18" charset="0"/>
                <a:ea typeface="Times New Roman" panose="02020603050405020304" pitchFamily="18" charset="0"/>
                <a:cs typeface="Times New Roman" panose="02020603050405020304" pitchFamily="18" charset="0"/>
              </a:rPr>
              <a:t>Lập dàn ý:</a:t>
            </a:r>
            <a:r>
              <a:rPr lang="en-US" sz="2600">
                <a:latin typeface="Times New Roman" panose="02020603050405020304" pitchFamily="18" charset="0"/>
                <a:ea typeface="Times New Roman" panose="02020603050405020304" pitchFamily="18" charset="0"/>
                <a:cs typeface="Times New Roman" panose="02020603050405020304" pitchFamily="18" charset="0"/>
              </a:rPr>
              <a:t> sắp xếp các thông tin và ý tưởng theo một trật tự phù hợp.</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Mở bài: Giới thiệu tên sách, tác giả và hiện tượng đời sống mà cuốn sách gợi ra.</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Thân bài:</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Nêu ý kiến (suy nghĩ) về hiện tượng.</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Nêu lí lẽ và bằng chứng để làm rõ ý kiến về hiện tượng cần bàn luận.</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Trình bày cụ thể về chi tiết, sự việc, nhân vật gợi lên hiện tượng cần bàn.</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 Kết bài: Nêu tầm quan trọng, ý nghĩa thực tế của hiện tượng đời sống được gợi ra từ cuốn sách.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016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143588" y="136771"/>
            <a:ext cx="9917523"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FR"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GIAI ĐOẠN 1:  KHỞI ĐỘNG DỰ ÁN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rPr>
              <a:t>CUỐN SÁCH TÔI YÊU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4" name="Rectangle 13"/>
          <p:cNvSpPr/>
          <p:nvPr/>
        </p:nvSpPr>
        <p:spPr>
          <a:xfrm>
            <a:off x="4198684" y="752435"/>
            <a:ext cx="3794629" cy="46166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4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Khám phá tri thức ngữ văn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660400" y="1361070"/>
            <a:ext cx="7043916" cy="553357"/>
          </a:xfrm>
          <a:prstGeom prst="rect">
            <a:avLst/>
          </a:prstGeom>
        </p:spPr>
        <p:txBody>
          <a:bodyPr wrap="none">
            <a:spAutoFit/>
          </a:bodyPr>
          <a:lstStyle/>
          <a:p>
            <a:pPr>
              <a:lnSpc>
                <a:spcPct val="107000"/>
              </a:lnSpc>
              <a:spcAft>
                <a:spcPts val="8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2. Các yếu tố</a:t>
            </a:r>
            <a:r>
              <a:rPr lang="vi-VN" sz="2800" b="1">
                <a:latin typeface="Times New Roman" panose="02020603050405020304" pitchFamily="18" charset="0"/>
                <a:ea typeface="Times New Roman" panose="02020603050405020304" pitchFamily="18" charset="0"/>
                <a:cs typeface="Times New Roman" panose="02020603050405020304" pitchFamily="18" charset="0"/>
              </a:rPr>
              <a:t> của văn bản nghị luận văn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ound Diagonal Corner Rectangle 5"/>
          <p:cNvSpPr/>
          <p:nvPr/>
        </p:nvSpPr>
        <p:spPr>
          <a:xfrm>
            <a:off x="1996447" y="2368474"/>
            <a:ext cx="3797122" cy="2852456"/>
          </a:xfrm>
          <a:prstGeom prst="round2DiagRect">
            <a:avLst>
              <a:gd name="adj1" fmla="val 39838"/>
              <a:gd name="adj2" fmla="val 0"/>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Lí lẽ: chính là những nhận xét cụ thể của người viết tác giả, tác phẩm, thể loại, ...</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ound Diagonal Corner Rectangle 16"/>
          <p:cNvSpPr/>
          <p:nvPr/>
        </p:nvSpPr>
        <p:spPr>
          <a:xfrm>
            <a:off x="6411131" y="2227805"/>
            <a:ext cx="3797122" cy="2852456"/>
          </a:xfrm>
          <a:prstGeom prst="round2DiagRect">
            <a:avLst>
              <a:gd name="adj1" fmla="val 39838"/>
              <a:gd name="adj2" fmla="val 0"/>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Bằng chứng: thường lấy từ tác phẩm văn học.</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593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1"/>
    </p:bldLst>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ounded Rectangle 14"/>
          <p:cNvSpPr/>
          <p:nvPr/>
        </p:nvSpPr>
        <p:spPr>
          <a:xfrm>
            <a:off x="2592896" y="1953709"/>
            <a:ext cx="7176773" cy="3904839"/>
          </a:xfrm>
          <a:custGeom>
            <a:gdLst>
              <a:gd name="connsiteX0" fmla="*/ 0 w 6179575"/>
              <a:gd name="connsiteY0" fmla="*/ 555534 h 3402511"/>
              <a:gd name="connsiteX1" fmla="*/ 894747 w 6179575"/>
              <a:gd name="connsiteY1" fmla="*/ 265471 h 3402511"/>
              <a:gd name="connsiteX2" fmla="*/ 5373318 w 6179575"/>
              <a:gd name="connsiteY2" fmla="*/ 0 h 3402511"/>
              <a:gd name="connsiteX3" fmla="*/ 5928852 w 6179575"/>
              <a:gd name="connsiteY3" fmla="*/ 555534 h 3402511"/>
              <a:gd name="connsiteX4" fmla="*/ 6179575 w 6179575"/>
              <a:gd name="connsiteY4" fmla="*/ 2836595 h 3402511"/>
              <a:gd name="connsiteX5" fmla="*/ 5373318 w 6179575"/>
              <a:gd name="connsiteY5" fmla="*/ 3333135 h 3402511"/>
              <a:gd name="connsiteX6" fmla="*/ 703018 w 6179575"/>
              <a:gd name="connsiteY6" fmla="*/ 3215148 h 3402511"/>
              <a:gd name="connsiteX7" fmla="*/ 0 w 6179575"/>
              <a:gd name="connsiteY7" fmla="*/ 2777601 h 3402511"/>
              <a:gd name="connsiteX8" fmla="*/ 0 w 6179575"/>
              <a:gd name="connsiteY8" fmla="*/ 555534 h 34025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575" h="3402511">
                <a:moveTo>
                  <a:pt x="0" y="555534"/>
                </a:moveTo>
                <a:cubicBezTo>
                  <a:pt x="0" y="248721"/>
                  <a:pt x="587934" y="265471"/>
                  <a:pt x="894747" y="265471"/>
                </a:cubicBezTo>
                <a:cubicBezTo>
                  <a:pt x="2500675" y="265471"/>
                  <a:pt x="3767390" y="0"/>
                  <a:pt x="5373318" y="0"/>
                </a:cubicBezTo>
                <a:cubicBezTo>
                  <a:pt x="5680131" y="0"/>
                  <a:pt x="5928852" y="248721"/>
                  <a:pt x="5928852" y="555534"/>
                </a:cubicBezTo>
                <a:lnTo>
                  <a:pt x="6179575" y="2836595"/>
                </a:lnTo>
                <a:cubicBezTo>
                  <a:pt x="6179575" y="3143408"/>
                  <a:pt x="5680131" y="3333135"/>
                  <a:pt x="5373318" y="3333135"/>
                </a:cubicBezTo>
                <a:cubicBezTo>
                  <a:pt x="3816551" y="3293806"/>
                  <a:pt x="2230288" y="3578941"/>
                  <a:pt x="703018" y="3215148"/>
                </a:cubicBezTo>
                <a:cubicBezTo>
                  <a:pt x="396205" y="3215148"/>
                  <a:pt x="0" y="3084414"/>
                  <a:pt x="0" y="2777601"/>
                </a:cubicBezTo>
                <a:lnTo>
                  <a:pt x="0" y="555534"/>
                </a:lnTo>
                <a:close/>
              </a:path>
            </a:pathLst>
          </a:cu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07000"/>
              </a:lnSpc>
              <a:spcAft>
                <a:spcPts val="75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 viết bài văn trình bày ý kiến về một hiện tượng đời sống được gợi ra từ cuốn sách đã đọc, em cần lưu ý: triển khai cụ thể các ý đã nêu trong dàn ý; phân biệt các phần mở bài, thân bài, kết bài; có thể tách ý chính trong thân bài thành các đoạn văn.</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592896" y="1953709"/>
            <a:ext cx="1989122" cy="553357"/>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a:spAutoFit/>
          </a:bodyPr>
          <a:lstStyle/>
          <a:p>
            <a:pPr fontAlgn="base">
              <a:lnSpc>
                <a:spcPct val="107000"/>
              </a:lnSpc>
              <a:spcBef>
                <a:spcPts val="375"/>
              </a:spcBef>
              <a:spcAft>
                <a:spcPts val="75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2. Viết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917874"/>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358924" y="733730"/>
            <a:ext cx="3486852"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60400" y="1181100"/>
            <a:ext cx="6096000" cy="1014380"/>
          </a:xfrm>
          <a:prstGeom prst="rect">
            <a:avLst/>
          </a:prstGeom>
        </p:spPr>
        <p:txBody>
          <a:bodyPr>
            <a:spAutoFit/>
          </a:bodyPr>
          <a:lstStyle/>
          <a:p>
            <a:pPr>
              <a:lnSpc>
                <a:spcPct val="107000"/>
              </a:lnSpc>
              <a:spcAft>
                <a:spcPct val="0"/>
              </a:spcAft>
            </a:pPr>
            <a:r>
              <a:rPr lang="en-US" sz="2800" b="1">
                <a:solidFill>
                  <a:srgbClr val="791811"/>
                </a:solidFill>
                <a:latin typeface="Times New Roman" panose="02020603050405020304" pitchFamily="18" charset="0"/>
                <a:ea typeface="Times New Roman" panose="02020603050405020304" pitchFamily="18" charset="0"/>
                <a:cs typeface="Times New Roman" panose="02020603050405020304" pitchFamily="18" charset="0"/>
              </a:rPr>
              <a:t>3. Chỉnh sửa bài viết</a:t>
            </a:r>
            <a:r>
              <a:rPr lang="en-US" sz="2800" b="1" i="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Đọc lại và điều chỉnh: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laque 7"/>
          <p:cNvSpPr/>
          <p:nvPr/>
        </p:nvSpPr>
        <p:spPr>
          <a:xfrm>
            <a:off x="1858298" y="2451543"/>
            <a:ext cx="8775290" cy="3320419"/>
          </a:xfrm>
          <a:prstGeom prst="plaque">
            <a:avLst/>
          </a:prstGeom>
          <a:blipFill>
            <a:blip r:embed="rId3"/>
            <a:tile tx="0" ty="0" sx="100000" sy="100000" flip="none" algn="tl"/>
          </a:blip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spcAft>
                <a:spcPct val="0"/>
              </a:spcAft>
            </a:pPr>
            <a:r>
              <a:rPr lang="vi-VN" sz="3200">
                <a:solidFill>
                  <a:schemeClr val="tx1"/>
                </a:solidFill>
                <a:latin typeface="Times New Roman" panose="02020603050405020304" pitchFamily="18" charset="0"/>
                <a:ea typeface="Calibri" panose="020f0502020204030204" pitchFamily="34" charset="0"/>
              </a:rPr>
              <a:t>Đọc lại bài văn đã viết để đảm bảo</a:t>
            </a:r>
            <a:r>
              <a:rPr lang="vi-VN" sz="3200" smtClean="0">
                <a:solidFill>
                  <a:schemeClr val="tx1"/>
                </a:solidFill>
                <a:latin typeface="Times New Roman" panose="02020603050405020304" pitchFamily="18" charset="0"/>
                <a:ea typeface="Calibri" panose="020f0502020204030204" pitchFamily="34" charset="0"/>
              </a:rPr>
              <a:t>:</a:t>
            </a:r>
            <a:endParaRPr lang="en-US" sz="3200" smtClean="0">
              <a:solidFill>
                <a:schemeClr val="tx1"/>
              </a:solidFill>
              <a:latin typeface="Times New Roman" panose="02020603050405020304" pitchFamily="18" charset="0"/>
              <a:ea typeface="Calibri" panose="020f0502020204030204" pitchFamily="34" charset="0"/>
            </a:endParaRPr>
          </a:p>
          <a:p>
            <a:pPr marL="457200">
              <a:spcAft>
                <a:spcPct val="0"/>
              </a:spcAft>
            </a:pPr>
            <a:r>
              <a:rPr lang="vi-VN" sz="3200" smtClean="0">
                <a:solidFill>
                  <a:schemeClr val="tx1"/>
                </a:solidFill>
                <a:latin typeface="Times New Roman" panose="02020603050405020304" pitchFamily="18" charset="0"/>
                <a:ea typeface="Calibri" panose="020f0502020204030204" pitchFamily="34" charset="0"/>
              </a:rPr>
              <a:t>- </a:t>
            </a:r>
            <a:r>
              <a:rPr lang="vi-VN" sz="3200">
                <a:solidFill>
                  <a:schemeClr val="tx1"/>
                </a:solidFill>
                <a:latin typeface="Times New Roman" panose="02020603050405020304" pitchFamily="18" charset="0"/>
                <a:ea typeface="Calibri" panose="020f0502020204030204" pitchFamily="34" charset="0"/>
              </a:rPr>
              <a:t>Tính chính xác của tên sách, tên tác giả và các chi tiết, sự việc, nhân vật.</a:t>
            </a:r>
            <a:endParaRPr lang="en-US" sz="3200">
              <a:solidFill>
                <a:schemeClr val="tx1"/>
              </a:solidFill>
              <a:latin typeface="Times New Roman" panose="02020603050405020304" pitchFamily="18" charset="0"/>
              <a:ea typeface="Calibri" panose="020f0502020204030204" pitchFamily="34" charset="0"/>
            </a:endParaRPr>
          </a:p>
          <a:p>
            <a:pPr>
              <a:lnSpc>
                <a:spcPct val="107000"/>
              </a:lnSpc>
              <a:spcAft>
                <a:spcPts val="1200"/>
              </a:spcAft>
            </a:pPr>
            <a:r>
              <a:rPr lang="en-US" sz="32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Viết đúng chính tả, dùng từ ngữ và câu phù hợp, sắp xếp các ý chặt chẽ.</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86403"/>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p:cNvSpPr/>
          <p:nvPr/>
        </p:nvSpPr>
        <p:spPr>
          <a:xfrm>
            <a:off x="-390833" y="379419"/>
            <a:ext cx="10833100" cy="2500043"/>
          </a:xfrm>
          <a:prstGeom prst="rect">
            <a:avLst/>
          </a:prstGeom>
        </p:spPr>
        <p:txBody>
          <a:bodyPr>
            <a:spAutoFit/>
          </a:bodyPr>
          <a:lstStyle/>
          <a:p>
            <a:pPr algn="ctr">
              <a:lnSpc>
                <a:spcPct val="107000"/>
              </a:lnSpc>
              <a:spcAft>
                <a:spcPts val="800"/>
              </a:spcAft>
              <a:tabLst>
                <a:tab pos="1386840"/>
              </a:tabLst>
            </a:pPr>
            <a:r>
              <a:rPr lang="en-US" sz="2800" b="1" err="1">
                <a:latin typeface="Times New Roman" panose="02020603050405020304" pitchFamily="18" charset="0"/>
                <a:ea typeface="MS Mincho"/>
                <a:cs typeface="Times New Roman" panose="02020603050405020304" pitchFamily="18" charset="0"/>
              </a:rPr>
              <a:t>Họ tên bạn được sửa:..........................................................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386840"/>
              </a:tabLst>
            </a:pPr>
            <a:r>
              <a:rPr lang="en-US" sz="2800" b="1" err="1">
                <a:latin typeface="Times New Roman" panose="02020603050405020304" pitchFamily="18" charset="0"/>
                <a:ea typeface="MS Mincho"/>
                <a:cs typeface="Times New Roman" panose="02020603050405020304" pitchFamily="18" charset="0"/>
              </a:rPr>
              <a:t>Họ tên người sửa:.................................................................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054350" y="-205793"/>
            <a:ext cx="6096000" cy="752770"/>
          </a:xfrm>
          <a:prstGeom prst="rect">
            <a:avLst/>
          </a:prstGeom>
        </p:spPr>
        <p:txBody>
          <a:bodyPr>
            <a:spAutoFit/>
          </a:bodyPr>
          <a:lstStyle/>
          <a:p>
            <a:pPr marL="457200">
              <a:lnSpc>
                <a:spcPct val="107000"/>
              </a:lnSpc>
              <a:spcAft>
                <a:spcPct val="0"/>
              </a:spcAft>
            </a:pPr>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386840"/>
              </a:tabLst>
            </a:pPr>
            <a:r>
              <a:rPr lang="en-US" sz="2800" b="1" err="1">
                <a:latin typeface="Times New Roman" panose="02020603050405020304" pitchFamily="18" charset="0"/>
                <a:ea typeface="MS Mincho"/>
                <a:cs typeface="Times New Roman" panose="02020603050405020304" pitchFamily="18" charset="0"/>
              </a:rPr>
              <a:t>Phiếu chỉnh sửa bài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38660931"/>
              </p:ext>
            </p:extLst>
          </p:nvPr>
        </p:nvGraphicFramePr>
        <p:xfrm>
          <a:off x="313608" y="1511724"/>
          <a:ext cx="11577483" cy="4892039"/>
        </p:xfrm>
        <a:graphic>
          <a:graphicData uri="http://schemas.openxmlformats.org/drawingml/2006/table">
            <a:tbl>
              <a:tblPr/>
              <a:tblGrid>
                <a:gridCol w="4763729">
                  <a:extLst>
                    <a:ext uri="{9D8B030D-6E8A-4147-A177-3AD203B41FA5}">
                      <a16:colId xmlns="" xmlns:a16="http://schemas.microsoft.com/office/drawing/2014/main" val="1187659562"/>
                    </a:ext>
                  </a:extLst>
                </a:gridCol>
                <a:gridCol w="4387406">
                  <a:extLst>
                    <a:ext uri="{9D8B030D-6E8A-4147-A177-3AD203B41FA5}">
                      <a16:colId xmlns="" xmlns:a16="http://schemas.microsoft.com/office/drawing/2014/main" val="1008662648"/>
                    </a:ext>
                  </a:extLst>
                </a:gridCol>
                <a:gridCol w="2426348">
                  <a:extLst>
                    <a:ext uri="{9D8B030D-6E8A-4147-A177-3AD203B41FA5}">
                      <a16:colId xmlns="" xmlns:a16="http://schemas.microsoft.com/office/drawing/2014/main" val="2400830067"/>
                    </a:ext>
                  </a:extLst>
                </a:gridCol>
              </a:tblGrid>
              <a:tr h="145246">
                <a:tc>
                  <a:txBody>
                    <a:bodyPr vert="horz" wrap="square"/>
                    <a:lstStyle/>
                    <a:p>
                      <a:pPr algn="ctr">
                        <a:lnSpc>
                          <a:spcPct val="107000"/>
                        </a:lnSpc>
                        <a:spcAft>
                          <a:spcPts val="1000"/>
                        </a:spcAft>
                      </a:pPr>
                      <a:r>
                        <a:rPr lang="en-US" sz="2000" b="1" err="1">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ts val="10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Gợi ý chỉnh sửa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ts val="10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ND nhận xét/chỉnh sửa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8446258"/>
                  </a:ext>
                </a:extLst>
              </a:tr>
              <a:tr h="300989">
                <a:tc>
                  <a:txBody>
                    <a:bodyPr vert="horz" wrap="square"/>
                    <a:lstStyle/>
                    <a:p>
                      <a:pPr>
                        <a:lnSpc>
                          <a:spcPct val="107000"/>
                        </a:lnSpc>
                        <a:spcAft>
                          <a:spcPts val="1000"/>
                        </a:spcAft>
                      </a:pPr>
                      <a:r>
                        <a:rPr lang="en-US" sz="2000" err="1">
                          <a:effectLst/>
                          <a:latin typeface="Times New Roman" panose="02020603050405020304" pitchFamily="18" charset="0"/>
                          <a:ea typeface="Calibri" panose="020f0502020204030204" pitchFamily="34" charset="0"/>
                          <a:cs typeface="Times New Roman" panose="02020603050405020304" pitchFamily="18" charset="0"/>
                        </a:rPr>
                        <a:t>Nêu được cuốn sách, tác giả, chi tiết gợi đến hiện tượng cần bàn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err="1">
                          <a:effectLst/>
                          <a:latin typeface="Times New Roman" panose="02020603050405020304" pitchFamily="18" charset="0"/>
                          <a:ea typeface="Calibri" panose="020f0502020204030204" pitchFamily="34" charset="0"/>
                          <a:cs typeface="Times New Roman" panose="02020603050405020304" pitchFamily="18" charset="0"/>
                        </a:rPr>
                        <a:t>Ðọc lại phần MB, nếu chưa thấy hiện tượng (vấn đề) cần bàn luận thì phải nêu cho rõ.</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6296009"/>
                  </a:ext>
                </a:extLst>
              </a:tr>
              <a:tr h="456733">
                <a:tc>
                  <a:txBody>
                    <a:bodyPr vert="horz" wrap="square"/>
                    <a:lstStyle/>
                    <a:p>
                      <a:pPr>
                        <a:lnSpc>
                          <a:spcPct val="107000"/>
                        </a:lnSpc>
                        <a:spcAft>
                          <a:spcPts val="1000"/>
                        </a:spcAft>
                      </a:pPr>
                      <a:r>
                        <a:rPr lang="en-US" sz="2000" err="1">
                          <a:effectLst/>
                          <a:latin typeface="Times New Roman" panose="02020603050405020304" pitchFamily="18" charset="0"/>
                          <a:ea typeface="Calibri" panose="020f0502020204030204" pitchFamily="34" charset="0"/>
                          <a:cs typeface="Times New Roman" panose="02020603050405020304" pitchFamily="18" charset="0"/>
                        </a:rPr>
                        <a:t>Thể hiện được ý kiến (đánh giá về thực trạng, nguyên nhân, hậu quả, giải pháp khắc phục hiện tượng; có tình cảm, thái độ,… của người viết về hiện tượng </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Bổ sung những câu tình cảm, thái độ, cách đánh giá về hiện tượng (vấn đề) nếu thấy còn thiếu.</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3541795"/>
                  </a:ext>
                </a:extLst>
              </a:tr>
              <a:tr h="456733">
                <a:tc>
                  <a:txBody>
                    <a:bodyPr vert="horz" wrap="square"/>
                    <a:lstStyle/>
                    <a:p>
                      <a:pPr>
                        <a:lnSpc>
                          <a:spcPct val="107000"/>
                        </a:lnSpc>
                        <a:spcAft>
                          <a:spcPts val="1000"/>
                        </a:spcAft>
                      </a:pPr>
                      <a:r>
                        <a:rPr lang="en-US" sz="2000" err="1">
                          <a:effectLst/>
                          <a:latin typeface="Times New Roman" panose="02020603050405020304" pitchFamily="18" charset="0"/>
                          <a:ea typeface="Calibri" panose="020f0502020204030204" pitchFamily="34" charset="0"/>
                          <a:cs typeface="Times New Roman" panose="02020603050405020304" pitchFamily="18" charset="0"/>
                        </a:rPr>
                        <a:t>Ðưa ra được những lí lẽ, bằng chứng  để bài viết có sức thuyết phục.</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Kiểm tra các lí lẽ bằng chứng, nếu lí lẽ chưa chắc chắn, bằng chứng chưa tiêu biểu hoặc còn thiếu thì phải chỉnh sửa, thay thế, bổ sung.</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0846600"/>
                  </a:ext>
                </a:extLst>
              </a:tr>
              <a:tr h="300989">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Ðảm bảo các yêu cầu về chính tả và diễn đạt</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Phát hiện lỗi về chính tả và diễn đạt để sửa lại cho phù hợp</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7041" marR="67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659941"/>
                  </a:ext>
                </a:extLst>
              </a:tr>
            </a:tbl>
          </a:graphicData>
        </a:graphic>
      </p:graphicFrame>
    </p:spTree>
    <p:extLst>
      <p:ext uri="{BB962C8B-B14F-4D97-AF65-F5344CB8AC3E}">
        <p14:creationId xmlns:p14="http://schemas.microsoft.com/office/powerpoint/2010/main" val="3638415376"/>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r>
              <a:rPr lang="en-US" sz="2800" b="1" err="1">
                <a:solidFill>
                  <a:srgbClr val="0000FF"/>
                </a:solidFill>
                <a:latin typeface="Times New Roman" panose="02020603050405020304" pitchFamily="18" charset="0"/>
                <a:ea typeface="MS Mincho"/>
              </a:rPr>
              <a:t>Vận dụng</a:t>
            </a:r>
            <a:endParaRPr lang="en-US" sz="2800"/>
          </a:p>
        </p:txBody>
      </p:sp>
      <p:pic>
        <p:nvPicPr>
          <p:cNvPr id="34" name="Picture 33"/>
          <p:cNvPicPr>
            <a:picLocks noChangeAspect="1"/>
          </p:cNvPicPr>
          <p:nvPr/>
        </p:nvPicPr>
        <p:blipFill>
          <a:blip r:embed="rId3"/>
          <a:srcRect l="1405" r="5878"/>
          <a:stretch>
            <a:fillRect/>
          </a:stretch>
        </p:blipFill>
        <p:spPr>
          <a:xfrm>
            <a:off x="660401" y="1472746"/>
            <a:ext cx="5651910" cy="4661354"/>
          </a:xfrm>
          <a:custGeom>
            <a:gdLst>
              <a:gd name="connsiteX0" fmla="*/ 1018417 w 5651997"/>
              <a:gd name="connsiteY0" fmla="*/ 0 h 4661354"/>
              <a:gd name="connsiteX1" fmla="*/ 5651997 w 5651997"/>
              <a:gd name="connsiteY1" fmla="*/ 0 h 4661354"/>
              <a:gd name="connsiteX2" fmla="*/ 4633580 w 5651997"/>
              <a:gd name="connsiteY2" fmla="*/ 4661354 h 4661354"/>
              <a:gd name="connsiteX3" fmla="*/ 0 w 5651997"/>
              <a:gd name="connsiteY3" fmla="*/ 4661354 h 4661354"/>
              <a:gd name="connsiteX4" fmla="*/ 1018417 w 5651997"/>
              <a:gd name="connsiteY4" fmla="*/ 0 h 46613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51997" h="4661354">
                <a:moveTo>
                  <a:pt x="1018417" y="0"/>
                </a:moveTo>
                <a:lnTo>
                  <a:pt x="5651997" y="0"/>
                </a:lnTo>
                <a:lnTo>
                  <a:pt x="4633580" y="4661354"/>
                </a:lnTo>
                <a:lnTo>
                  <a:pt x="0" y="4661354"/>
                </a:lnTo>
                <a:lnTo>
                  <a:pt x="1018417"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40" name="Flowchart: Data 39"/>
          <p:cNvSpPr/>
          <p:nvPr/>
        </p:nvSpPr>
        <p:spPr>
          <a:xfrm>
            <a:off x="6312311" y="1804588"/>
            <a:ext cx="4505842" cy="4130779"/>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0"/>
              </a:spcAft>
            </a:pPr>
            <a:r>
              <a:rPr lang="vi-VN" sz="2800">
                <a:solidFill>
                  <a:schemeClr val="tx1"/>
                </a:solidFill>
                <a:latin typeface="Times New Roman" panose="02020603050405020304" pitchFamily="18" charset="0"/>
                <a:ea typeface="Calibri" panose="020f0502020204030204" pitchFamily="34" charset="0"/>
              </a:rPr>
              <a:t>Đề bài: </a:t>
            </a:r>
            <a:r>
              <a:rPr lang="en-US" sz="2800" err="1">
                <a:solidFill>
                  <a:schemeClr val="tx1"/>
                </a:solidFill>
                <a:latin typeface="Times New Roman" panose="02020603050405020304" pitchFamily="18" charset="0"/>
                <a:ea typeface="Times New Roman" panose="02020603050405020304" pitchFamily="18" charset="0"/>
              </a:rPr>
              <a:t>Đọc truyện cổ tích “</a:t>
            </a:r>
            <a:r>
              <a:rPr lang="en-US" sz="2800" i="1" err="1">
                <a:solidFill>
                  <a:schemeClr val="tx1"/>
                </a:solidFill>
                <a:latin typeface="Times New Roman" panose="02020603050405020304" pitchFamily="18" charset="0"/>
                <a:ea typeface="Times New Roman" panose="02020603050405020304" pitchFamily="18" charset="0"/>
              </a:rPr>
              <a:t>Vua chích chòe</a:t>
            </a:r>
            <a:r>
              <a:rPr lang="en-US" sz="2800">
                <a:solidFill>
                  <a:schemeClr val="tx1"/>
                </a:solidFill>
                <a:latin typeface="Times New Roman" panose="02020603050405020304" pitchFamily="18" charset="0"/>
                <a:ea typeface="Times New Roman" panose="02020603050405020304" pitchFamily="18" charset="0"/>
              </a:rPr>
              <a:t>” em hãy viết bài văn nêu suy nghĩ về một hiện tượng đời sống được đặt ra từ câu chuyện?</a:t>
            </a:r>
            <a:endParaRPr lang="en-US" sz="2800" b="1">
              <a:solidFill>
                <a:schemeClr val="tx1"/>
              </a:solidFill>
              <a:effectLst/>
              <a:latin typeface="Times New Roman" panose="02020603050405020304" pitchFamily="18" charset="0"/>
              <a:ea typeface="Times New Roman" pitchFamily="18" charset="0"/>
            </a:endParaRPr>
          </a:p>
        </p:txBody>
      </p:sp>
      <p:sp>
        <p:nvSpPr>
          <p:cNvPr id="41" name="Striped Right Arrow 40"/>
          <p:cNvSpPr/>
          <p:nvPr/>
        </p:nvSpPr>
        <p:spPr>
          <a:xfrm>
            <a:off x="6089648" y="2908504"/>
            <a:ext cx="384893" cy="1737850"/>
          </a:xfrm>
          <a:prstGeom prst="strip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28949"/>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6" name="Rectangle 5"/>
          <p:cNvSpPr/>
          <p:nvPr/>
        </p:nvSpPr>
        <p:spPr>
          <a:xfrm>
            <a:off x="589998" y="1238866"/>
            <a:ext cx="3618811" cy="553357"/>
          </a:xfrm>
          <a:prstGeom prst="rect">
            <a:avLst/>
          </a:prstGeom>
        </p:spPr>
        <p:txBody>
          <a:bodyPr wrap="none">
            <a:spAutoFit/>
          </a:bodyPr>
          <a:lstStyle/>
          <a:p>
            <a:pPr>
              <a:lnSpc>
                <a:spcPct val="107000"/>
              </a:lnSpc>
              <a:spcAft>
                <a:spcPts val="1200"/>
              </a:spcAft>
            </a:pPr>
            <a:r>
              <a:rPr lang="en-US" sz="2800" b="1" err="1">
                <a:solidFill>
                  <a:srgbClr val="0000FF"/>
                </a:solidFill>
                <a:latin typeface="Times New Roman" panose="02020603050405020304" pitchFamily="18" charset="0"/>
                <a:ea typeface="MS Mincho"/>
                <a:cs typeface="Times New Roman" panose="02020603050405020304" pitchFamily="18" charset="0"/>
              </a:rPr>
              <a:t>Bước 1. Trước khi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057979" y="1818608"/>
            <a:ext cx="2939374" cy="4417092"/>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13" name="Flowchart: Stored Data 12"/>
          <p:cNvSpPr/>
          <p:nvPr/>
        </p:nvSpPr>
        <p:spPr>
          <a:xfrm>
            <a:off x="4445644" y="2239731"/>
            <a:ext cx="6814959" cy="3451123"/>
          </a:xfrm>
          <a:prstGeom prst="flowChartOnlineStorag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07000"/>
              </a:lnSpc>
              <a:spcAft>
                <a:spcPct val="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Lựa chọn đề tài:</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Đọc truyện cổ tích</a:t>
            </a:r>
            <a:r>
              <a:rPr lang="en-US" sz="28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a:solidFill>
                  <a:schemeClr val="tx1"/>
                </a:solidFill>
                <a:latin typeface="Times New Roman" panose="02020603050405020304" pitchFamily="18" charset="0"/>
                <a:ea typeface="Calibri" panose="020f0502020204030204" pitchFamily="34" charset="0"/>
                <a:cs typeface="Times New Roman" panose="02020603050405020304" pitchFamily="18" charset="0"/>
              </a:rPr>
              <a:t>Vua chích chòe</a:t>
            </a:r>
            <a:r>
              <a:rPr lang="en-US" sz="28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và suy nghĩ về một hiện tượng chê bai, miệt thị nét ngoại hình hay khiếm khuyết cơ thể của người khác trong đời sống.</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772638"/>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6" name="Rectangle 5"/>
          <p:cNvSpPr/>
          <p:nvPr/>
        </p:nvSpPr>
        <p:spPr>
          <a:xfrm>
            <a:off x="589998" y="1238866"/>
            <a:ext cx="3618811"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ts val="120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Times New Roman" panose="02020603050405020304" pitchFamily="18" charset="0"/>
              </a:rPr>
              <a:t>Bước 1. Trước khi viết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673099" y="1594130"/>
            <a:ext cx="10833100" cy="4714304"/>
          </a:xfrm>
          <a:prstGeom prst="rect">
            <a:avLst/>
          </a:prstGeom>
        </p:spPr>
        <p:txBody>
          <a:bodyPr>
            <a:spAutoFit/>
          </a:bodyPr>
          <a:lstStyle/>
          <a:p>
            <a:pPr fontAlgn="base">
              <a:lnSpc>
                <a:spcPct val="107000"/>
              </a:lnSpc>
              <a:spcAft>
                <a:spcPct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err="1">
                <a:latin typeface="Times New Roman" panose="02020603050405020304" pitchFamily="18" charset="0"/>
                <a:ea typeface="Times New Roman" panose="02020603050405020304" pitchFamily="18" charset="0"/>
                <a:cs typeface="Times New Roman" panose="02020603050405020304" pitchFamily="18" charset="0"/>
              </a:rPr>
              <a:t>Tìm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base">
              <a:lnSpc>
                <a:spcPct val="107000"/>
              </a:lnSpc>
              <a:spcAft>
                <a:spcPts val="750"/>
              </a:spcAft>
              <a:buFont typeface="Wingdings" panose="05000000000000000000" pitchFamily="2" charset="2"/>
              <a:buChar char="ü"/>
            </a:pPr>
            <a:r>
              <a:rPr lang="en-US" sz="2600" err="1" smtClean="0">
                <a:latin typeface="Times New Roman" panose="02020603050405020304" pitchFamily="18" charset="0"/>
                <a:ea typeface="Times New Roman" panose="02020603050405020304" pitchFamily="18" charset="0"/>
                <a:cs typeface="Times New Roman" panose="02020603050405020304" pitchFamily="18" charset="0"/>
              </a:rPr>
              <a:t>Điều </a:t>
            </a:r>
            <a:r>
              <a:rPr lang="en-US" sz="2600" err="1">
                <a:latin typeface="Times New Roman" panose="02020603050405020304" pitchFamily="18" charset="0"/>
                <a:ea typeface="Times New Roman" panose="02020603050405020304" pitchFamily="18" charset="0"/>
                <a:cs typeface="Times New Roman" panose="02020603050405020304" pitchFamily="18" charset="0"/>
              </a:rPr>
              <a:t>em muốn viết liên quan tới cuốn sách (tác phẩm văn học) nào? Ai là tác giả của cuốn sách (tác phẩm văn học)  đó?</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base">
              <a:lnSpc>
                <a:spcPct val="107000"/>
              </a:lnSpc>
              <a:spcAft>
                <a:spcPts val="750"/>
              </a:spcAft>
              <a:buFont typeface="Wingdings" panose="05000000000000000000" pitchFamily="2" charset="2"/>
              <a:buChar char="ü"/>
            </a:pPr>
            <a:r>
              <a:rPr lang="en-US" sz="2600" smtClean="0">
                <a:latin typeface="Times New Roman" panose="02020603050405020304" pitchFamily="18" charset="0"/>
                <a:ea typeface="Times New Roman" panose="02020603050405020304" pitchFamily="18" charset="0"/>
                <a:cs typeface="Times New Roman" panose="02020603050405020304" pitchFamily="18" charset="0"/>
              </a:rPr>
              <a:t>Chi </a:t>
            </a:r>
            <a:r>
              <a:rPr lang="en-US" sz="2600" err="1">
                <a:latin typeface="Times New Roman" panose="02020603050405020304" pitchFamily="18" charset="0"/>
                <a:ea typeface="Times New Roman" panose="02020603050405020304" pitchFamily="18" charset="0"/>
                <a:cs typeface="Times New Roman" panose="02020603050405020304" pitchFamily="18" charset="0"/>
              </a:rPr>
              <a:t>tiết, sự việc, nhân vật nào trong sách (tác phẩm văn học) để lại cho em ấn tượng sâu sắc nhất? – Chi tiết đầu câu chuyện, trong bữa tiệc kén phò mã của nhà vua, công chúa chê bai mọi người, nhất là vua chích chòe.</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base">
              <a:lnSpc>
                <a:spcPct val="107000"/>
              </a:lnSpc>
              <a:spcAft>
                <a:spcPts val="750"/>
              </a:spcAft>
              <a:buFont typeface="Wingdings" panose="05000000000000000000" pitchFamily="2" charset="2"/>
              <a:buChar char="ü"/>
            </a:pPr>
            <a:r>
              <a:rPr lang="en-US" sz="2600" smtClean="0">
                <a:latin typeface="Times New Roman" panose="02020603050405020304" pitchFamily="18" charset="0"/>
                <a:ea typeface="Times New Roman" panose="02020603050405020304" pitchFamily="18" charset="0"/>
                <a:cs typeface="Times New Roman" panose="02020603050405020304" pitchFamily="18" charset="0"/>
              </a:rPr>
              <a:t>Chi </a:t>
            </a:r>
            <a:r>
              <a:rPr lang="en-US" sz="2600" err="1">
                <a:latin typeface="Times New Roman" panose="02020603050405020304" pitchFamily="18" charset="0"/>
                <a:ea typeface="Times New Roman" panose="02020603050405020304" pitchFamily="18" charset="0"/>
                <a:cs typeface="Times New Roman" panose="02020603050405020304" pitchFamily="18" charset="0"/>
              </a:rPr>
              <a:t>tiết, sự việc, nhân vật đó khiến em suy nghĩ đến hiện tượng đời sống nào?- Hiện tượng chê bai, miệt thị cơ thể, ngoại hình của người khác</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base">
              <a:lnSpc>
                <a:spcPct val="107000"/>
              </a:lnSpc>
              <a:spcAft>
                <a:spcPts val="750"/>
              </a:spcAft>
              <a:buFont typeface="Wingdings" panose="05000000000000000000" pitchFamily="2" charset="2"/>
              <a:buChar char="ü"/>
            </a:pPr>
            <a:r>
              <a:rPr lang="en-US" sz="2600" err="1" smtClean="0">
                <a:latin typeface="Times New Roman" panose="02020603050405020304" pitchFamily="18" charset="0"/>
                <a:ea typeface="Times New Roman" panose="02020603050405020304" pitchFamily="18" charset="0"/>
                <a:cs typeface="Times New Roman" panose="02020603050405020304" pitchFamily="18" charset="0"/>
              </a:rPr>
              <a:t>Em </a:t>
            </a:r>
            <a:r>
              <a:rPr lang="en-US" sz="2600" err="1">
                <a:latin typeface="Times New Roman" panose="02020603050405020304" pitchFamily="18" charset="0"/>
                <a:ea typeface="Times New Roman" panose="02020603050405020304" pitchFamily="18" charset="0"/>
                <a:cs typeface="Times New Roman" panose="02020603050405020304" pitchFamily="18" charset="0"/>
              </a:rPr>
              <a:t>có ý kiến như thế nào về hiện tượng đó?- em phản đối, lên án hiện tượng và mong muốn loại bỏ hành vi chê bai, miệt thị cơ thể người khác.</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53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fade">
                                      <p:cBhvr>
                                        <p:cTn id="14" dur="1000"/>
                                        <p:tgtEl>
                                          <p:spTgt spid="20">
                                            <p:txEl>
                                              <p:pRg st="2" end="2"/>
                                            </p:txEl>
                                          </p:spTgt>
                                        </p:tgtEl>
                                      </p:cBhvr>
                                    </p:animEffect>
                                    <p:anim calcmode="lin" valueType="num">
                                      <p:cBhvr>
                                        <p:cTn id="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1000"/>
                                        <p:tgtEl>
                                          <p:spTgt spid="20">
                                            <p:txEl>
                                              <p:pRg st="3" end="3"/>
                                            </p:txEl>
                                          </p:spTgt>
                                        </p:tgtEl>
                                      </p:cBhvr>
                                    </p:animEffect>
                                    <p:anim calcmode="lin" valueType="num">
                                      <p:cBhvr>
                                        <p:cTn id="22"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animEffect transition="in" filter="fade">
                                      <p:cBhvr>
                                        <p:cTn id="28" dur="1000"/>
                                        <p:tgtEl>
                                          <p:spTgt spid="20">
                                            <p:txEl>
                                              <p:pRg st="4" end="4"/>
                                            </p:txEl>
                                          </p:spTgt>
                                        </p:tgtEl>
                                      </p:cBhvr>
                                    </p:animEffect>
                                    <p:anim calcmode="lin" valueType="num">
                                      <p:cBhvr>
                                        <p:cTn id="2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13" name="Rectangle 12"/>
          <p:cNvSpPr/>
          <p:nvPr/>
        </p:nvSpPr>
        <p:spPr>
          <a:xfrm>
            <a:off x="685800" y="1460089"/>
            <a:ext cx="10833100" cy="4513030"/>
          </a:xfrm>
          <a:prstGeom prst="rect">
            <a:avLst/>
          </a:prstGeom>
        </p:spPr>
        <p:txBody>
          <a:bodyPr>
            <a:spAutoFit/>
          </a:bodyPr>
          <a:lstStyle/>
          <a:p>
            <a:pPr fontAlgn="base">
              <a:lnSpc>
                <a:spcPct val="107000"/>
              </a:lnSpc>
              <a:spcAft>
                <a:spcPts val="75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Nêu lí lẽ  và bằng chứng để làm rõ ý kiến về hiện tượng chê bai, miệt thị ngoại hình ( chỉ ra các biểu hiện của hiện tượng chê bai, miệt thị cơ thể người khác; nguyên nhân; hậu quả và cách khắc phục khi gặp hiện tượng)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Trình bày cụ thể về chi tiết, sự việc, nhân vật gợi lên hiện tượng chê bai chế nhạo ngoại hình của người khác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75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Kết bài: Khẳng định quan điểm chê bai chế nhạo ngoại hình của người khác là hành vi xấu, cần loại bỏ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430927"/>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8" name="Rectangle 7"/>
          <p:cNvSpPr/>
          <p:nvPr/>
        </p:nvSpPr>
        <p:spPr>
          <a:xfrm>
            <a:off x="850588" y="1238866"/>
            <a:ext cx="1730987" cy="553357"/>
          </a:xfrm>
          <a:prstGeom prst="rect">
            <a:avLst/>
          </a:prstGeom>
        </p:spPr>
        <p:txBody>
          <a:bodyPr wrap="none">
            <a:spAutoFit/>
          </a:bodyPr>
          <a:lstStyle/>
          <a:p>
            <a:pPr fontAlgn="base">
              <a:lnSpc>
                <a:spcPct val="107000"/>
              </a:lnSpc>
              <a:spcBef>
                <a:spcPts val="375"/>
              </a:spcBef>
              <a:spcAft>
                <a:spcPts val="75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2. Viết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ound Diagonal Corner Rectangle 5"/>
          <p:cNvSpPr/>
          <p:nvPr/>
        </p:nvSpPr>
        <p:spPr>
          <a:xfrm>
            <a:off x="1994223" y="1901967"/>
            <a:ext cx="8216254" cy="3437812"/>
          </a:xfrm>
          <a:prstGeom prst="round2DiagRect">
            <a:avLst>
              <a:gd name="adj1" fmla="val 50000"/>
              <a:gd name="adj2" fmla="val 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07000"/>
              </a:lnSpc>
              <a:spcAft>
                <a:spcPts val="750"/>
              </a:spcAft>
            </a:pPr>
            <a:r>
              <a:rPr lang="en-US" sz="280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Cần lưu ý: triển khai cụ thể các ý đã nêu trong dàn ý; phân biệt các phần mở bài, thân bài, kết bài; có thể tách ý chính trong thân bài thành các đoạn văn</a:t>
            </a:r>
            <a:r>
              <a:rPr lang="en-US"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920988"/>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15" name="Snip Diagonal Corner Rectangle 14"/>
          <p:cNvSpPr/>
          <p:nvPr/>
        </p:nvSpPr>
        <p:spPr>
          <a:xfrm>
            <a:off x="2747091" y="2294073"/>
            <a:ext cx="6710516" cy="1231844"/>
          </a:xfrm>
          <a:prstGeom prst="snip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287655"/>
              </a:tabLst>
            </a:pP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 tra, nhận biết các l</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ỗ</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về dàn ý.</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Snip Diagonal Corner Rectangle 19"/>
          <p:cNvSpPr/>
          <p:nvPr/>
        </p:nvSpPr>
        <p:spPr>
          <a:xfrm>
            <a:off x="2205305" y="3881467"/>
            <a:ext cx="7794087" cy="1690449"/>
          </a:xfrm>
          <a:prstGeom prst="snip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1386840"/>
              </a:tabLs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 tra, nhận biết các lỗi về hình thức (chính tả, ngữ pháp, dùng từ, liên kết đoạn,...). Chỉnh sửa các lỗi đó trong bài viết.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651343" y="1467464"/>
            <a:ext cx="6342314" cy="523220"/>
          </a:xfrm>
          <a:prstGeom prst="rect">
            <a:avLst/>
          </a:prstGeom>
        </p:spPr>
        <p:txBody>
          <a:bodyPr wrap="none">
            <a:spAutoFit/>
          </a:bodyPr>
          <a:lstStyle/>
          <a:p>
            <a:r>
              <a:rPr lang="en-US" sz="2800" b="1">
                <a:solidFill>
                  <a:srgbClr val="0070C0"/>
                </a:solidFill>
                <a:latin typeface="Times New Roman" panose="02020603050405020304" pitchFamily="18" charset="0"/>
                <a:ea typeface="MS Mincho"/>
              </a:rPr>
              <a:t>3. Trả bài (</a:t>
            </a:r>
            <a:r>
              <a:rPr lang="vi-VN" sz="2800" b="1">
                <a:solidFill>
                  <a:srgbClr val="0070C0"/>
                </a:solidFill>
                <a:latin typeface="Times New Roman" panose="02020603050405020304" pitchFamily="18" charset="0"/>
                <a:ea typeface="MS Mincho"/>
              </a:rPr>
              <a:t> Kiểm tra, chỉnh sửa bài văn)</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36028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1"/>
    </p:bldLst>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p:cNvSpPr/>
          <p:nvPr/>
        </p:nvSpPr>
        <p:spPr>
          <a:xfrm>
            <a:off x="3191938" y="149158"/>
            <a:ext cx="5820824" cy="522259"/>
          </a:xfrm>
          <a:prstGeom prst="rect">
            <a:avLst/>
          </a:prstGeom>
        </p:spPr>
        <p:txBody>
          <a:bodyPr wrap="none">
            <a:spAutoFit/>
          </a:bodyPr>
          <a:lstStyle/>
          <a:p>
            <a:pPr>
              <a:lnSpc>
                <a:spcPct val="107000"/>
              </a:lnSpc>
              <a:spcAft>
                <a:spcPct val="0"/>
              </a:spcAft>
              <a:tabLst>
                <a:tab pos="602615"/>
              </a:tabLst>
            </a:pPr>
            <a:r>
              <a:rPr lang="en-US" sz="2800" b="1">
                <a:solidFill>
                  <a:srgbClr val="172103"/>
                </a:solidFill>
                <a:latin typeface="Times New Roman" panose="02020603050405020304" pitchFamily="18" charset="0"/>
                <a:ea typeface="Times New Roman" panose="02020603050405020304" pitchFamily="18" charset="0"/>
                <a:cs typeface="Times New Roman" panose="02020603050405020304" pitchFamily="18" charset="0"/>
              </a:rPr>
              <a:t>Rubric 2: Đánh giá thực hiện bài tập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1722874"/>
              </p:ext>
            </p:extLst>
          </p:nvPr>
        </p:nvGraphicFramePr>
        <p:xfrm>
          <a:off x="685799" y="821488"/>
          <a:ext cx="10833101" cy="5087722"/>
        </p:xfrm>
        <a:graphic>
          <a:graphicData uri="http://schemas.openxmlformats.org/drawingml/2006/table">
            <a:tbl>
              <a:tblPr firstRow="1" firstCol="1" bandRow="1" bandCol="1"/>
              <a:tblGrid>
                <a:gridCol w="2804452">
                  <a:extLst>
                    <a:ext uri="{9D8B030D-6E8A-4147-A177-3AD203B41FA5}">
                      <a16:colId xmlns="" xmlns:a16="http://schemas.microsoft.com/office/drawing/2014/main" val="654724937"/>
                    </a:ext>
                  </a:extLst>
                </a:gridCol>
                <a:gridCol w="2709669">
                  <a:extLst>
                    <a:ext uri="{9D8B030D-6E8A-4147-A177-3AD203B41FA5}">
                      <a16:colId xmlns="" xmlns:a16="http://schemas.microsoft.com/office/drawing/2014/main" val="3731577796"/>
                    </a:ext>
                  </a:extLst>
                </a:gridCol>
                <a:gridCol w="2408595">
                  <a:extLst>
                    <a:ext uri="{9D8B030D-6E8A-4147-A177-3AD203B41FA5}">
                      <a16:colId xmlns="" xmlns:a16="http://schemas.microsoft.com/office/drawing/2014/main" val="1697041207"/>
                    </a:ext>
                  </a:extLst>
                </a:gridCol>
                <a:gridCol w="2910385">
                  <a:extLst>
                    <a:ext uri="{9D8B030D-6E8A-4147-A177-3AD203B41FA5}">
                      <a16:colId xmlns="" xmlns:a16="http://schemas.microsoft.com/office/drawing/2014/main" val="2696972005"/>
                    </a:ext>
                  </a:extLst>
                </a:gridCol>
              </a:tblGrid>
              <a:tr h="0">
                <a:tc>
                  <a:txBody>
                    <a:bodyPr vert="horz" wrap="square"/>
                    <a:lstStyle/>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độ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vert="horz" wrap="square"/>
                    <a:lstStyle/>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vert="horz" wrap="square"/>
                    <a:lstStyle/>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vert="horz" wrap="square"/>
                    <a:lstStyle/>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extLst>
                  <a:ext uri="{0D108BD9-81ED-4DB2-BD59-A6C34878D82A}">
                    <a16:rowId xmlns="" xmlns:a16="http://schemas.microsoft.com/office/drawing/2014/main" val="3585391488"/>
                  </a:ext>
                </a:extLst>
              </a:tr>
              <a:tr h="0">
                <a:tc>
                  <a:txBody>
                    <a:bodyPr vert="horz" wrap="square"/>
                    <a:lstStyle/>
                    <a:p>
                      <a:pPr>
                        <a:lnSpc>
                          <a:spcPct val="107000"/>
                        </a:lnSpc>
                        <a:spcAft>
                          <a:spcPct val="0"/>
                        </a:spcAft>
                        <a:tabLst>
                          <a:tab pos="602615"/>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Bài văn trình bày ý kiến về một hiện tượng đời sống được gợi ra từ cuốn sách phù hợp với yêu cầu về dạng bài</a:t>
                      </a:r>
                    </a:p>
                    <a:p>
                      <a:pPr>
                        <a:lnSpc>
                          <a:spcPct val="107000"/>
                        </a:lnSpc>
                        <a:spcAft>
                          <a:spcPct val="0"/>
                        </a:spcAft>
                        <a:tabLst>
                          <a:tab pos="602615"/>
                        </a:tabLs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vert="horz" wrap="square"/>
                    <a:lstStyle/>
                    <a:p>
                      <a:pPr>
                        <a:lnSpc>
                          <a:spcPct val="107000"/>
                        </a:lnSpc>
                        <a:spcAft>
                          <a:spcPct val="0"/>
                        </a:spcAft>
                        <a:tabLst>
                          <a:tab pos="602615"/>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văn đoạn văn còn sơ sài; ý kiến chung chung, chưa có sức thuyết phục, mắc một số lỗi chính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( 5 – 6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tabLst>
                          <a:tab pos="602615"/>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viết tương đối chi tiết; trình bày được suy nghĩ, ý kiến </a:t>
                      </a:r>
                      <a:r>
                        <a:rPr lang="en-US" sz="2400">
                          <a:effectLst/>
                          <a:latin typeface="Times New Roman" panose="02020603050405020304" pitchFamily="18" charset="0"/>
                          <a:ea typeface="Calibri" panose="020f0502020204030204" pitchFamily="34" charset="0"/>
                          <a:cs typeface="Times New Roman" panose="02020603050405020304" pitchFamily="18" charset="0"/>
                        </a:rPr>
                        <a:t>một hiện tượng đời sống được gợi ra từ cuốn sách phù hợp, </a:t>
                      </a: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không mắc lỗi chính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602615"/>
                        </a:tabLs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(7- 8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ct val="0"/>
                        </a:spcAft>
                        <a:tabLst>
                          <a:tab pos="602615"/>
                        </a:tabLst>
                      </a:pPr>
                      <a:r>
                        <a:rPr lang="en-US" sz="240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viết trình bày được suy nghĩ riêng có sức thuyết phục về </a:t>
                      </a:r>
                      <a:r>
                        <a:rPr lang="en-US" sz="2400" err="1">
                          <a:effectLst/>
                          <a:latin typeface="Times New Roman" panose="02020603050405020304" pitchFamily="18" charset="0"/>
                          <a:ea typeface="Calibri" panose="020f0502020204030204" pitchFamily="34" charset="0"/>
                          <a:cs typeface="Times New Roman" panose="02020603050405020304" pitchFamily="18" charset="0"/>
                        </a:rPr>
                        <a:t>một hiện tượng đời sống được gợi ra từ cuốn sách phù hợp</a:t>
                      </a: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diễn đạt sáng tạo, có cảm xúc, không mắc lỗi chính tả</a:t>
                      </a:r>
                      <a:r>
                        <a:rPr lang="en-US" sz="240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9- 10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2459377"/>
                  </a:ext>
                </a:extLst>
              </a:tr>
            </a:tbl>
          </a:graphicData>
        </a:graphic>
      </p:graphicFrame>
    </p:spTree>
    <p:extLst>
      <p:ext uri="{BB962C8B-B14F-4D97-AF65-F5344CB8AC3E}">
        <p14:creationId xmlns:p14="http://schemas.microsoft.com/office/powerpoint/2010/main" val="89811407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cs typeface="Times New Roman" panose="02020603050405020304" pitchFamily="18" charset="0"/>
              </a:rPr>
              <a:t>Ngữ</a:t>
            </a:r>
            <a:r>
              <a:rPr kumimoji="0" lang="en-US" sz="1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indent="342265" algn="ctr">
              <a:lnSpc>
                <a:spcPct val="107000"/>
              </a:lnSpc>
              <a:spcAft>
                <a:spcPct val="0"/>
              </a:spcAft>
            </a:pPr>
            <a:r>
              <a:rPr lang="en-US" sz="2800" b="1" i="1" err="1">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lang="en-US" sz="2800" b="1">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29305" y="700549"/>
            <a:ext cx="2346091" cy="523220"/>
          </a:xfrm>
          <a:prstGeom prst="rect">
            <a:avLst/>
          </a:prstGeom>
        </p:spPr>
        <p:txBody>
          <a:bodyPr wrap="none">
            <a:spAutoFit/>
          </a:bodyPr>
          <a:lstStyle/>
          <a:p>
            <a:r>
              <a:rPr lang="vi-VN" sz="2800" b="1">
                <a:solidFill>
                  <a:srgbClr val="0000FF"/>
                </a:solidFill>
                <a:latin typeface="Times New Roman" panose="02020603050405020304" pitchFamily="18" charset="0"/>
                <a:ea typeface="Times New Roman" panose="02020603050405020304" pitchFamily="18" charset="0"/>
              </a:rPr>
              <a:t>Trước khi đọc</a:t>
            </a:r>
            <a:endParaRPr lang="en-US" sz="2800"/>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26" name="Plaque 25"/>
          <p:cNvSpPr/>
          <p:nvPr/>
        </p:nvSpPr>
        <p:spPr>
          <a:xfrm>
            <a:off x="4100865" y="1719338"/>
            <a:ext cx="6930928" cy="1259714"/>
          </a:xfrm>
          <a:prstGeom prst="plaqu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a:solidFill>
                  <a:schemeClr val="tx1"/>
                </a:solidFill>
                <a:latin typeface="Times New Roman" panose="02020603050405020304" pitchFamily="18" charset="0"/>
                <a:ea typeface="Times New Roman" panose="02020603050405020304" pitchFamily="18" charset="0"/>
              </a:rPr>
              <a:t>1. Cùng thiết kế một góc đọc sách nhỏ trong lớp học. Hãy mang đến lớp một vài cuốn sách mà em muốn cùng đọc với các bạn.</a:t>
            </a:r>
            <a:endParaRPr lang="en-US" sz="2800">
              <a:solidFill>
                <a:schemeClr val="tx1"/>
              </a:solidFill>
              <a:effectLst/>
              <a:latin typeface="Times New Roman" panose="02020603050405020304" pitchFamily="18" charset="0"/>
              <a:ea typeface="Calibri" panose="020f0502020204030204" pitchFamily="34" charset="0"/>
            </a:endParaRPr>
          </a:p>
        </p:txBody>
      </p:sp>
      <p:sp>
        <p:nvSpPr>
          <p:cNvPr id="27" name="Plaque 26"/>
          <p:cNvSpPr/>
          <p:nvPr/>
        </p:nvSpPr>
        <p:spPr>
          <a:xfrm>
            <a:off x="3480618" y="3216366"/>
            <a:ext cx="7153377" cy="1092691"/>
          </a:xfrm>
          <a:prstGeom prst="plaqu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800" i="1">
                <a:solidFill>
                  <a:schemeClr val="tx1"/>
                </a:solidFill>
                <a:latin typeface="Times New Roman" panose="02020603050405020304" pitchFamily="18" charset="0"/>
                <a:ea typeface="Calibri" panose="020f0502020204030204" pitchFamily="34" charset="0"/>
                <a:cs typeface="Times New Roman" panose="02020603050405020304" pitchFamily="18" charset="0"/>
              </a:rPr>
              <a:t>2. Chia sẻ những điều thú vị nhất mà em cảm nhận được từ cuốn sách mới đọc.</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Plaque 27"/>
          <p:cNvSpPr/>
          <p:nvPr/>
        </p:nvSpPr>
        <p:spPr>
          <a:xfrm>
            <a:off x="4100865" y="4546372"/>
            <a:ext cx="7153377" cy="1266249"/>
          </a:xfrm>
          <a:prstGeom prst="plaqu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800" i="1">
                <a:solidFill>
                  <a:schemeClr val="tx1"/>
                </a:solidFill>
                <a:latin typeface="Times New Roman" panose="02020603050405020304" pitchFamily="18" charset="0"/>
                <a:ea typeface="Calibri" panose="020f0502020204030204" pitchFamily="34" charset="0"/>
                <a:cs typeface="Times New Roman" panose="02020603050405020304" pitchFamily="18" charset="0"/>
              </a:rPr>
              <a:t>3. Kể tên một cuốn sách mà em cho là cần đọc trong tuần này và thuyết phục các bạn cùng đọc</a:t>
            </a:r>
            <a:r>
              <a:rPr lang="en-US" sz="2800" i="1">
                <a:solidFill>
                  <a:schemeClr val="tx1"/>
                </a:solidFill>
                <a:latin typeface="Open Sans" panose="020b0606030504020204" pitchFamily="34" charset="0"/>
                <a:ea typeface="Calibri" panose="020f0502020204030204" pitchFamily="34" charset="0"/>
                <a:cs typeface="Times New Roman" panose="02020603050405020304" pitchFamily="18" charset="0"/>
              </a:rPr>
              <a:t>.</a:t>
            </a:r>
            <a:endPar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1152510" y="66889"/>
            <a:ext cx="942887" cy="523220"/>
          </a:xfrm>
          <a:prstGeom prst="rect">
            <a:avLst/>
          </a:prstGeom>
          <a:noFill/>
        </p:spPr>
        <p:txBody>
          <a:bodyPr wrap="none" rtlCol="0">
            <a:spAutoFit/>
          </a:bodyPr>
          <a:lstStyle/>
          <a:p>
            <a:r>
              <a:rPr lang="en-US" sz="2800" smtClean="0">
                <a:solidFill>
                  <a:srgbClr val="C00000"/>
                </a:solidFill>
                <a:latin typeface="Times New Roman" panose="02020603050405020304" pitchFamily="18" charset="0"/>
                <a:cs typeface="Times New Roman" panose="02020603050405020304" pitchFamily="18" charset="0"/>
              </a:rPr>
              <a:t>ĐỌC</a:t>
            </a:r>
            <a:endParaRPr lang="en-US" sz="28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256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1"/>
      <p:bldP spid="28" grpId="2"/>
    </p:bldLst>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pic>
        <p:nvPicPr>
          <p:cNvPr id="30" name="Picture 29"/>
          <p:cNvPicPr>
            <a:picLocks noChangeAspect="1"/>
          </p:cNvPicPr>
          <p:nvPr/>
        </p:nvPicPr>
        <p:blipFill>
          <a:blip r:embed="rId3"/>
          <a:srcRect t="100000" r="22585" b="-8411"/>
          <a:stretch>
            <a:fillRect/>
          </a:stretch>
        </p:blipFill>
        <p:spPr>
          <a:xfrm>
            <a:off x="2527666" y="6111977"/>
            <a:ext cx="4719238" cy="392062"/>
          </a:xfrm>
          <a:custGeom>
            <a:gdLst>
              <a:gd name="connsiteX0" fmla="*/ 85658 w 4719238"/>
              <a:gd name="connsiteY0" fmla="*/ 0 h 392062"/>
              <a:gd name="connsiteX1" fmla="*/ 4719238 w 4719238"/>
              <a:gd name="connsiteY1" fmla="*/ 0 h 392062"/>
              <a:gd name="connsiteX2" fmla="*/ 4633580 w 4719238"/>
              <a:gd name="connsiteY2" fmla="*/ 392062 h 392062"/>
              <a:gd name="connsiteX3" fmla="*/ 0 w 4719238"/>
              <a:gd name="connsiteY3" fmla="*/ 392062 h 392062"/>
              <a:gd name="connsiteX4" fmla="*/ 85658 w 4719238"/>
              <a:gd name="connsiteY4" fmla="*/ 0 h 3920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19238" h="392062">
                <a:moveTo>
                  <a:pt x="85658" y="0"/>
                </a:moveTo>
                <a:lnTo>
                  <a:pt x="4719238" y="0"/>
                </a:lnTo>
                <a:lnTo>
                  <a:pt x="4633580" y="392062"/>
                </a:lnTo>
                <a:lnTo>
                  <a:pt x="0" y="392062"/>
                </a:lnTo>
                <a:lnTo>
                  <a:pt x="85658" y="0"/>
                </a:lnTo>
                <a:close/>
              </a:path>
            </a:pathLst>
          </a:custGeom>
        </p:spPr>
      </p:pic>
      <p:sp>
        <p:nvSpPr>
          <p:cNvPr id="6" name="Rectangle 5"/>
          <p:cNvSpPr/>
          <p:nvPr/>
        </p:nvSpPr>
        <p:spPr>
          <a:xfrm>
            <a:off x="543918" y="1130300"/>
            <a:ext cx="2675284" cy="523220"/>
          </a:xfrm>
          <a:prstGeom prst="rect">
            <a:avLst/>
          </a:prstGeom>
          <a:noFill/>
        </p:spPr>
        <p:txBody>
          <a:bodyPr wrap="none" lIns="91440" tIns="45720" rIns="91440" bIns="45720">
            <a:spAutoFit/>
          </a:bodyPr>
          <a:lstStyle/>
          <a:p>
            <a:pPr algn="ctr"/>
            <a:r>
              <a:rPr lang="en-US" sz="2800" b="1" cap="none" spc="0" smtClean="0">
                <a:ln w="22225">
                  <a:solidFill>
                    <a:schemeClr val="accent2"/>
                  </a:solidFill>
                  <a:prstDash val="solid"/>
                </a:ln>
                <a:solidFill>
                  <a:schemeClr val="accent2">
                    <a:lumMod val="40000"/>
                    <a:lumOff val="60000"/>
                  </a:schemeClr>
                </a:solidFill>
                <a:effectLst/>
              </a:rPr>
              <a:t>BÀI THAM KHẢO</a:t>
            </a:r>
            <a:endParaRPr lang="en-US" sz="2800" b="1" cap="none" spc="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660400" y="1640909"/>
            <a:ext cx="10833100" cy="4834785"/>
          </a:xfrm>
          <a:prstGeom prst="rect">
            <a:avLst/>
          </a:prstGeom>
        </p:spPr>
        <p:txBody>
          <a:bodyPr>
            <a:spAutoFit/>
          </a:bodyPr>
          <a:lstStyle/>
          <a:p>
            <a:pPr algn="just">
              <a:lnSpc>
                <a:spcPct val="107000"/>
              </a:lnSpc>
              <a:spcAft>
                <a:spcPts val="1800"/>
              </a:spcAft>
            </a:pPr>
            <a:r>
              <a:rPr lang="en-US" sz="32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truyện cổ tích “Vua chích chòe”  của anh em Gơ-rim kể lại, chi tiết mở đầu kể về nàng công chúa có tính kiêu ngạo và ngông cuồng, thường chê bai nét ngoại hình của người khác, trong buổi kén chồng có lẽ ai cùng khó chịu. Hình ảnh vua chích chòe với cằm hơi cong như mỏ con chích chòe bị công chúa chế diễu thật đáng thương. Chi tiết ấy khiến tôi liên tưởng đến hiện tượng miệt thị cơ thể người khác đã và đang là vấn nạn nhức nhối trong xã hội suốt thời gian qua. Chúng ta đều vô tình hoặc cố ý trở thành nạn nhân của hiện tượng này.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809143"/>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sp>
        <p:nvSpPr>
          <p:cNvPr id="6" name="Rectangle 5"/>
          <p:cNvSpPr/>
          <p:nvPr/>
        </p:nvSpPr>
        <p:spPr>
          <a:xfrm>
            <a:off x="543918" y="1130300"/>
            <a:ext cx="267528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BÀI THAM KHẢO</a:t>
            </a:r>
            <a:endParaRPr kumimoji="0" 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7" name="Rectangle 6"/>
          <p:cNvSpPr/>
          <p:nvPr/>
        </p:nvSpPr>
        <p:spPr>
          <a:xfrm>
            <a:off x="685800" y="1707524"/>
            <a:ext cx="10833100" cy="4439229"/>
          </a:xfrm>
          <a:prstGeom prst="rect">
            <a:avLst/>
          </a:prstGeom>
        </p:spPr>
        <p:txBody>
          <a:bodyPr>
            <a:spAutoFit/>
          </a:bodyPr>
          <a:lstStyle/>
          <a:p>
            <a:pPr algn="just">
              <a:lnSpc>
                <a:spcPct val="107000"/>
              </a:lnSpc>
              <a:spcAft>
                <a:spcPts val="1800"/>
              </a:spcAft>
            </a:pPr>
            <a:r>
              <a:rPr lang="en-US" sz="24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Miệt thi, chê bai cơ thể người khác là hình thức dùng ngôn ngữ để chê bai, chế giễu về ngoại hình của người khác, khiến họ cảm thấy khó chịu hoặc bị xúc phạm. Đó có thể là miệt thị thân hình, làn da, màu da, khuôn mặt hay làn da trên khuôn mặt… Trong đó, phổ biến nhất là miệt thị về cân nặng như bị chê bai vì quá gầy hay quá mập, béo phì. Nếu bạn nghĩ rằng, chỉ có những người mập, béo, thân hình quá cỡ mới bị  miệt thị, chê bai thì bạn đã lầm to rồi! Hiện nay, ai cũng có thể trở thành nạn nhân của hiện tượng miệt thị, chê bai cơ thể : bạn, tôi, những người khuyết tật, người không có ngoại hình đẹp, những người nổi tiếng…Ai cũng có thể là nạn nhân củahiện tượng này.Thậm chí khi bạn rất bình thường vẫn cứ bị chê bai, miệt thị về những nét ngoại hình vì người ta thấy bạn không vừa mắt. Họ sẽ tìm mọi cách “vạch lá tìm sâu” để tìm ra bằng được điểm xấu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274385"/>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sp>
        <p:nvSpPr>
          <p:cNvPr id="6" name="Rectangle 5"/>
          <p:cNvSpPr/>
          <p:nvPr/>
        </p:nvSpPr>
        <p:spPr>
          <a:xfrm>
            <a:off x="543918" y="1130300"/>
            <a:ext cx="267528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BÀI THAM KHẢO</a:t>
            </a:r>
            <a:endParaRPr kumimoji="0" 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8" name="Rectangle 7"/>
          <p:cNvSpPr/>
          <p:nvPr/>
        </p:nvSpPr>
        <p:spPr>
          <a:xfrm>
            <a:off x="685800" y="1561234"/>
            <a:ext cx="10833100" cy="4616648"/>
          </a:xfrm>
          <a:prstGeom prst="rect">
            <a:avLst/>
          </a:prstGeom>
        </p:spPr>
        <p:txBody>
          <a:bodyPr>
            <a:spAutoFit/>
          </a:bodyPr>
          <a:lstStyle/>
          <a:p>
            <a:pPr>
              <a:lnSpc>
                <a:spcPct val="150000"/>
              </a:lnSpc>
              <a:spcAft>
                <a:spcPct val="0"/>
              </a:spcAft>
            </a:pPr>
            <a:r>
              <a:rPr lang="en-US" sz="28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 xã hội là nơi hiện tượng trên tung hoành. Đặc biệt, với sự phát triển của Internet, các mạng xã hội như Facebook, Twitter, Instagram đã trở thành nơi lý tưởng cho việc chê bai, miệt thị ngoại hình người khác. Người ta có thể ngang nhiên miệt thị, công kích người khác mà không phải chịu trách nhiệm gì. Thậm chí, có những kẻ còn coi đó là thú vui giải trí của mình. Đây là những “anh hùng bàn phím” đầy rẫy trên mạng cần phải tránh xa.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33580"/>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srcRect l="18111" t="-5334" r="4987" b="100000"/>
          <a:stretch>
            <a:fillRect/>
          </a:stretch>
        </p:blipFill>
        <p:spPr>
          <a:xfrm>
            <a:off x="3631741" y="1201995"/>
            <a:ext cx="4687900" cy="248628"/>
          </a:xfrm>
          <a:custGeom>
            <a:gdLst>
              <a:gd name="connsiteX0" fmla="*/ 54320 w 4687900"/>
              <a:gd name="connsiteY0" fmla="*/ 0 h 248628"/>
              <a:gd name="connsiteX1" fmla="*/ 4687900 w 4687900"/>
              <a:gd name="connsiteY1" fmla="*/ 0 h 248628"/>
              <a:gd name="connsiteX2" fmla="*/ 4633580 w 4687900"/>
              <a:gd name="connsiteY2" fmla="*/ 248628 h 248628"/>
              <a:gd name="connsiteX3" fmla="*/ 0 w 4687900"/>
              <a:gd name="connsiteY3" fmla="*/ 248628 h 248628"/>
              <a:gd name="connsiteX4" fmla="*/ 54320 w 4687900"/>
              <a:gd name="connsiteY4" fmla="*/ 0 h 2486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87900" h="248628">
                <a:moveTo>
                  <a:pt x="54320" y="0"/>
                </a:moveTo>
                <a:lnTo>
                  <a:pt x="4687900" y="0"/>
                </a:lnTo>
                <a:lnTo>
                  <a:pt x="4633580" y="248628"/>
                </a:lnTo>
                <a:lnTo>
                  <a:pt x="0" y="248628"/>
                </a:lnTo>
                <a:lnTo>
                  <a:pt x="54320" y="0"/>
                </a:lnTo>
                <a:close/>
              </a:path>
            </a:pathLst>
          </a:custGeom>
        </p:spPr>
      </p:pic>
      <p:sp>
        <p:nvSpPr>
          <p:cNvPr id="6" name="Rectangle 5"/>
          <p:cNvSpPr/>
          <p:nvPr/>
        </p:nvSpPr>
        <p:spPr>
          <a:xfrm>
            <a:off x="543918" y="1025011"/>
            <a:ext cx="267528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BÀI THAM KHẢO</a:t>
            </a:r>
            <a:endParaRPr kumimoji="0" 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Rectangle 6"/>
          <p:cNvSpPr/>
          <p:nvPr/>
        </p:nvSpPr>
        <p:spPr>
          <a:xfrm>
            <a:off x="685800" y="1462142"/>
            <a:ext cx="10833100" cy="5202963"/>
          </a:xfrm>
          <a:prstGeom prst="rect">
            <a:avLst/>
          </a:prstGeom>
        </p:spPr>
        <p:txBody>
          <a:bodyPr>
            <a:spAutoFit/>
          </a:bodyPr>
          <a:lstStyle/>
          <a:p>
            <a:pPr algn="just">
              <a:lnSpc>
                <a:spcPct val="107000"/>
              </a:lnSpc>
              <a:spcBef>
                <a:spcPts val="1080"/>
              </a:spcBef>
              <a:spcAft>
                <a:spcPts val="1080"/>
              </a:spcAft>
            </a:pPr>
            <a:r>
              <a:rPr lang="en-US" sz="24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 quả của hiện tượng miệt thi, chê bai ngoại hình của người khác là rất lớn. Nạn nhân thường cảm thấy tự ti về ngoại hình. Liên tục đối mặt với nhiều sự chỉ trích về ngoại hình hàng ngày, sẽ khiến nhiều người rơi vào tình trạng nhút nhát, tự ti, dễ bị tổn thương về tâm hồn. Nhất là ở giai đoạn tuổi dậy thì, tâm lý nhạy cảm thì những câu nói đùa ác ý cũng có thể khiến họ trở nên mặc cảm, trầm cảm, thậm chí tìm đến cái chết. Người bị chê bai khiến ta luôn sống trong bóng tối tự ti. Lúc đầu, các nạn nhân chỉ cảm thấy buồn bã, thất vọng, nhưng lâu dần sẽ tạo nên áp lực, tổn thương nặng nề về thể xác và tinh thần. Họ sẽ bị ám ảnh và dần dần tin tưởng vào những lời chỉ trích của người xung quanh về ngoại hình của bản thân mà dẫn đến suy sụp tinh thần hoàn toàn. Ví dụ, người bị chê béo quá thường tìm cách giảm cân bằng chế độ ăn kiêng quá đà như nhịn ăn hoặc dùng các loại thuốc giảm cân kém chất lượng… gây ảnh hưởng nghiêm trọng đến sức khỏe, sự trao đổi chất của cơ thể bị chậm lại, làm mất cơ thay vì mỡ, hại gan thận…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398716"/>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543918" y="1025011"/>
            <a:ext cx="267528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BÀI THAM KHẢO</a:t>
            </a:r>
            <a:endParaRPr kumimoji="0" 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8" name="Rectangle 7"/>
          <p:cNvSpPr/>
          <p:nvPr/>
        </p:nvSpPr>
        <p:spPr>
          <a:xfrm>
            <a:off x="685800" y="1541842"/>
            <a:ext cx="10833100" cy="4643451"/>
          </a:xfrm>
          <a:prstGeom prst="rect">
            <a:avLst/>
          </a:prstGeom>
        </p:spPr>
        <p:txBody>
          <a:bodyPr>
            <a:spAutoFit/>
          </a:bodyPr>
          <a:lstStyle/>
          <a:p>
            <a:pPr algn="just">
              <a:lnSpc>
                <a:spcPct val="107000"/>
              </a:lnSpc>
              <a:spcAft>
                <a:spcPts val="180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các nghiên cứu thì cứ hai người lại có một người không hài lòng về cơ thể của mình, nghĩa là một nửa thế giới tự ti về ngoại hình. Bản thân những kẻ hay chỉ trích người khác cũng thường xuyên thấy mặc cảm về diện mạo của mình.</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0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lẽ rất khó để bỏ ngoài tai mọi lời nhận xét tiêu cực về ngoại hình nhưng nếu bạn biết cách yêu thương bản thân thì bạn sẽ tiếp nhận mọi thứ nhẹ nhàng hơn. Dù bạn là người mũm mĩm, dễ tăng cân hay người gầy gò, khó tăng cân thì cũng không sao cả, miễn là bạn đã nỗ lực để hoàn thiện chính mình. Nói rõ cảm giác của bạn. Đôi khi những lời nhận xét không hay về ngoại hình chỉ là một trò đùa. Nếu là người thân, bạn bè thì bạn nên nói rõ rằng mình cảm thấy không vui hay khó chịu. Có thể họ không biết những lời nói đùa lại làm bạn thấy tồi tệ như thế nào. Nếu những người thực sự quan tâm, yêu thương bạn thì họ sẽ không lặp lại điều đó nữa.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401890"/>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78120" y="-2"/>
            <a:ext cx="899092" cy="522259"/>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6664" y="137731"/>
            <a:ext cx="6591869" cy="522259"/>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Thách thức thứ hai: Sáng tạo cùng tác giả</a:t>
            </a: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MS Mincho"/>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543918" y="1025011"/>
            <a:ext cx="267528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BÀI THAM KHẢO</a:t>
            </a:r>
            <a:endParaRPr kumimoji="0" 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Rectangle 6"/>
          <p:cNvSpPr/>
          <p:nvPr/>
        </p:nvSpPr>
        <p:spPr>
          <a:xfrm>
            <a:off x="719873" y="1733570"/>
            <a:ext cx="5784645" cy="3970318"/>
          </a:xfrm>
          <a:prstGeom prst="rect">
            <a:avLst/>
          </a:prstGeom>
        </p:spPr>
        <p:txBody>
          <a:bodyPr wrap="square">
            <a:spAutoFit/>
          </a:bodyPr>
          <a:lstStyle/>
          <a:p>
            <a:pPr algn="just">
              <a:lnSpc>
                <a:spcPct val="150000"/>
              </a:lnSpc>
              <a:spcAft>
                <a:spcPts val="1800"/>
              </a:spcAft>
            </a:pPr>
            <a:r>
              <a:rPr lang="en-US" sz="28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 vậy, cần suy nghĩ thật kỹ trước khi đưa ra bất cứ lời bình luận về ngoại hình của người khác cũng như phải mạnh mẽ đối mặt, đừng để lời chê bai, miệt thị ngoại hình của bạn khiến bạn tổn thương nhé.</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6719728" y="1869675"/>
            <a:ext cx="4913239" cy="3698107"/>
          </a:xfrm>
          <a:prstGeom prst="rect">
            <a:avLst/>
          </a:prstGeom>
        </p:spPr>
      </p:pic>
    </p:spTree>
    <p:extLst>
      <p:ext uri="{BB962C8B-B14F-4D97-AF65-F5344CB8AC3E}">
        <p14:creationId xmlns:p14="http://schemas.microsoft.com/office/powerpoint/2010/main" val="113759763"/>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lang="en-US" sz="2800" b="1"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NÓI VÀ NGHE</a:t>
            </a: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R="30480" algn="ctr">
              <a:lnSpc>
                <a:spcPct val="107000"/>
              </a:lnSpc>
              <a:spcBef>
                <a:spcPts val="1500"/>
              </a:spcBef>
              <a:spcAft>
                <a:spcPts val="750"/>
              </a:spcAft>
            </a:pPr>
            <a:r>
              <a:rPr lang="en-US" sz="3200" spc="-75"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 đích: </a:t>
            </a:r>
            <a:r>
              <a:rPr lang="en-US" sz="32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5183792" y="744633"/>
            <a:ext cx="1811714" cy="523220"/>
          </a:xfrm>
          <a:prstGeom prst="rect">
            <a:avLst/>
          </a:prstGeom>
        </p:spPr>
        <p:txBody>
          <a:bodyPr wrap="none">
            <a:spAutoFit/>
          </a:bodyPr>
          <a:lstStyle/>
          <a:p>
            <a:r>
              <a:rPr lang="pt-BR" sz="2800" b="1">
                <a:solidFill>
                  <a:srgbClr val="0000FF"/>
                </a:solidFill>
                <a:latin typeface="Times New Roman" panose="02020603050405020304" pitchFamily="18" charset="0"/>
                <a:ea typeface="Times New Roman" panose="02020603050405020304" pitchFamily="18" charset="0"/>
              </a:rPr>
              <a:t>Khởi động</a:t>
            </a:r>
            <a:endParaRPr lang="en-US" sz="2800"/>
          </a:p>
        </p:txBody>
      </p:sp>
      <p:grpSp>
        <p:nvGrpSpPr>
          <p:cNvPr id="19" name="Group 18"/>
          <p:cNvGrpSpPr/>
          <p:nvPr/>
        </p:nvGrpSpPr>
        <p:grpSpPr>
          <a:xfrm>
            <a:off x="2153266" y="1349477"/>
            <a:ext cx="8804786" cy="4829376"/>
            <a:chOff x="2153266" y="1349477"/>
            <a:chExt cx="8804786" cy="4829376"/>
          </a:xfrm>
        </p:grpSpPr>
        <p:pic>
          <p:nvPicPr>
            <p:cNvPr id="15" name="Picture 14"/>
            <p:cNvPicPr>
              <a:picLocks noChangeAspect="1"/>
            </p:cNvPicPr>
            <p:nvPr/>
          </p:nvPicPr>
          <p:blipFill>
            <a:blip r:embed="rId3"/>
            <a:stretch>
              <a:fillRect/>
            </a:stretch>
          </p:blipFill>
          <p:spPr>
            <a:xfrm>
              <a:off x="2153266" y="1349477"/>
              <a:ext cx="8804786" cy="4829376"/>
            </a:xfrm>
            <a:prstGeom prst="rect">
              <a:avLst/>
            </a:prstGeom>
          </p:spPr>
        </p:pic>
        <p:sp>
          <p:nvSpPr>
            <p:cNvPr id="18" name="Rectangle 17"/>
            <p:cNvSpPr/>
            <p:nvPr/>
          </p:nvSpPr>
          <p:spPr>
            <a:xfrm>
              <a:off x="3790335" y="1681319"/>
              <a:ext cx="5809186" cy="2397451"/>
            </a:xfrm>
            <a:prstGeom prst="rect">
              <a:avLst/>
            </a:prstGeom>
          </p:spPr>
          <p:txBody>
            <a:bodyPr wrap="square">
              <a:spAutoFit/>
            </a:bodyPr>
            <a:lstStyle/>
            <a:p>
              <a:pPr algn="just">
                <a:lnSpc>
                  <a:spcPct val="107000"/>
                </a:lnSpc>
                <a:spcAft>
                  <a:spcPct val="0"/>
                </a:spcAft>
              </a:pPr>
              <a:r>
                <a:rPr lang="en-US" sz="2800" err="1">
                  <a:solidFill>
                    <a:srgbClr val="0D0D0D"/>
                  </a:solidFill>
                  <a:latin typeface="Times New Roman" panose="02020603050405020304" pitchFamily="18" charset="0"/>
                  <a:ea typeface="MS Mincho"/>
                  <a:cs typeface="Times New Roman" panose="02020603050405020304" pitchFamily="18" charset="0"/>
                </a:rPr>
                <a:t>Các em đã chuẩn bị những gì cho dự án đọc sách của chúng ta. Đây là giai đoạn quan trọng nhất của dự án: Báo cáo kết quả dự án. Vậy em định chia sẻ điều gì về dự án của mình?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0" name="Picture 19"/>
          <p:cNvPicPr>
            <a:picLocks noChangeAspect="1"/>
          </p:cNvPicPr>
          <p:nvPr/>
        </p:nvPicPr>
        <p:blipFill>
          <a:blip r:embed="rId4"/>
          <a:stretch>
            <a:fillRect/>
          </a:stretch>
        </p:blipFill>
        <p:spPr>
          <a:xfrm>
            <a:off x="1045793" y="4078770"/>
            <a:ext cx="2214945" cy="22077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88773524"/>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5183792" y="744633"/>
            <a:ext cx="1811714"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Khởi động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rcRect l="15879" t="3094" r="17380" b="5414"/>
          <a:stretch>
            <a:fillRect/>
          </a:stretch>
        </p:blipFill>
        <p:spPr>
          <a:xfrm>
            <a:off x="660400" y="1529930"/>
            <a:ext cx="3316938" cy="3836320"/>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pic>
        <p:nvPicPr>
          <p:cNvPr id="6" name="Picture 5"/>
          <p:cNvPicPr>
            <a:picLocks noChangeAspect="1"/>
          </p:cNvPicPr>
          <p:nvPr/>
        </p:nvPicPr>
        <p:blipFill>
          <a:blip r:embed="rId4"/>
          <a:stretch>
            <a:fillRect/>
          </a:stretch>
        </p:blipFill>
        <p:spPr>
          <a:xfrm>
            <a:off x="4246878" y="1477751"/>
            <a:ext cx="2699874" cy="3355768"/>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pic>
        <p:nvPicPr>
          <p:cNvPr id="7" name="Picture 6"/>
          <p:cNvPicPr>
            <a:picLocks noChangeAspect="1"/>
          </p:cNvPicPr>
          <p:nvPr/>
        </p:nvPicPr>
        <p:blipFill>
          <a:blip r:embed="rId5"/>
          <a:stretch>
            <a:fillRect/>
          </a:stretch>
        </p:blipFill>
        <p:spPr>
          <a:xfrm>
            <a:off x="7319436" y="1505687"/>
            <a:ext cx="3997283" cy="2913317"/>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13" name="Rectangle 12"/>
          <p:cNvSpPr/>
          <p:nvPr/>
        </p:nvSpPr>
        <p:spPr>
          <a:xfrm>
            <a:off x="483997" y="5426111"/>
            <a:ext cx="3762881" cy="1014380"/>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107000"/>
              </a:lnSpc>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Tranh vẽ minh họa sách hoặc truyện tranh.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4342442" y="4949058"/>
            <a:ext cx="2604310" cy="954107"/>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800">
                <a:latin typeface="Times New Roman" panose="02020603050405020304" pitchFamily="18" charset="0"/>
                <a:ea typeface="Calibri" panose="020f0502020204030204" pitchFamily="34" charset="0"/>
              </a:rPr>
              <a:t>Nhật kí đọc sách của cá nhân.</a:t>
            </a:r>
            <a:endParaRPr lang="en-US" sz="2800"/>
          </a:p>
        </p:txBody>
      </p:sp>
      <p:sp>
        <p:nvSpPr>
          <p:cNvPr id="21" name="Rectangle 20"/>
          <p:cNvSpPr/>
          <p:nvPr/>
        </p:nvSpPr>
        <p:spPr>
          <a:xfrm>
            <a:off x="7311856" y="4618625"/>
            <a:ext cx="3948747" cy="1475404"/>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gn="just">
              <a:lnSpc>
                <a:spcPct val="107000"/>
              </a:lnSpc>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Đoạn băng hình ghi hình ảnh thuyết trình của một số cá nhân, nhóm.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934940"/>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5183792" y="744633"/>
            <a:ext cx="1811714"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Khởi động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835194" y="1430594"/>
            <a:ext cx="3107300" cy="3107300"/>
          </a:xfrm>
          <a:prstGeom prst="rect">
            <a:avLst/>
          </a:prstGeom>
        </p:spPr>
      </p:pic>
      <p:pic>
        <p:nvPicPr>
          <p:cNvPr id="18" name="Picture 17"/>
          <p:cNvPicPr>
            <a:picLocks noChangeAspect="1"/>
          </p:cNvPicPr>
          <p:nvPr/>
        </p:nvPicPr>
        <p:blipFill>
          <a:blip r:embed="rId4"/>
          <a:stretch>
            <a:fillRect/>
          </a:stretch>
        </p:blipFill>
        <p:spPr>
          <a:xfrm>
            <a:off x="4137834" y="1591197"/>
            <a:ext cx="5135291" cy="2441626"/>
          </a:xfrm>
          <a:prstGeom prst="rect">
            <a:avLst/>
          </a:prstGeom>
        </p:spPr>
      </p:pic>
      <p:sp>
        <p:nvSpPr>
          <p:cNvPr id="19" name="Rectangle 18"/>
          <p:cNvSpPr/>
          <p:nvPr/>
        </p:nvSpPr>
        <p:spPr>
          <a:xfrm>
            <a:off x="685800" y="4723233"/>
            <a:ext cx="3427090" cy="1014380"/>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lnSpc>
                <a:spcPct val="107000"/>
              </a:lnSpc>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Các cuốn sách đã đọc trong dự 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4876432" y="4173054"/>
            <a:ext cx="3881029" cy="1014380"/>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lnSpc>
                <a:spcPct val="107000"/>
              </a:lnSpc>
              <a:spcAft>
                <a:spcPts val="800"/>
              </a:spcAft>
            </a:pPr>
            <a:r>
              <a:rPr lang="vi-VN" sz="2800">
                <a:latin typeface="Times New Roman" panose="02020603050405020304" pitchFamily="18" charset="0"/>
                <a:ea typeface="Calibri" panose="020f0502020204030204" pitchFamily="34" charset="0"/>
                <a:cs typeface="Times New Roman" panose="02020603050405020304" pitchFamily="18" charset="0"/>
              </a:rPr>
              <a:t>Bài giới thiệu sách dưới các hình thức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Plaque 22"/>
          <p:cNvSpPr/>
          <p:nvPr/>
        </p:nvSpPr>
        <p:spPr>
          <a:xfrm>
            <a:off x="9468465" y="1430595"/>
            <a:ext cx="2050435" cy="2627698"/>
          </a:xfrm>
          <a:prstGeom prst="plaque">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2800">
                <a:latin typeface="Times New Roman" panose="02020603050405020304" pitchFamily="18" charset="0"/>
                <a:ea typeface="Calibri" panose="020f0502020204030204" pitchFamily="34" charset="0"/>
              </a:rPr>
              <a:t>Phiếu đánh giá theo tiêu chí HĐ nói.</a:t>
            </a:r>
            <a:endParaRPr lang="en-US" sz="2800"/>
          </a:p>
        </p:txBody>
      </p:sp>
      <p:sp>
        <p:nvSpPr>
          <p:cNvPr id="24" name="Plaque 23"/>
          <p:cNvSpPr/>
          <p:nvPr/>
        </p:nvSpPr>
        <p:spPr>
          <a:xfrm>
            <a:off x="9468464" y="4368136"/>
            <a:ext cx="2050435" cy="1724574"/>
          </a:xfrm>
          <a:prstGeom prst="plaque">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2800">
                <a:latin typeface="Times New Roman" panose="02020603050405020304" pitchFamily="18" charset="0"/>
                <a:ea typeface="Calibri" panose="020f0502020204030204" pitchFamily="34" charset="0"/>
              </a:rPr>
              <a:t>Danh mục sách.</a:t>
            </a:r>
            <a:endParaRPr lang="en-US" sz="2800"/>
          </a:p>
        </p:txBody>
      </p:sp>
    </p:spTree>
    <p:extLst>
      <p:ext uri="{BB962C8B-B14F-4D97-AF65-F5344CB8AC3E}">
        <p14:creationId xmlns:p14="http://schemas.microsoft.com/office/powerpoint/2010/main" val="739840654"/>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r>
              <a:rPr lang="en-US" sz="2800" b="1">
                <a:solidFill>
                  <a:srgbClr val="0000FF"/>
                </a:solidFill>
                <a:latin typeface="Times New Roman" panose="02020603050405020304" pitchFamily="18" charset="0"/>
                <a:ea typeface="Times New Roman" panose="02020603050405020304" pitchFamily="18" charset="0"/>
              </a:rPr>
              <a:t>NÓI VÀ NGHE</a:t>
            </a:r>
            <a:endParaRPr lang="en-US" sz="2800"/>
          </a:p>
        </p:txBody>
      </p:sp>
      <p:sp>
        <p:nvSpPr>
          <p:cNvPr id="6" name="Rectangle 5"/>
          <p:cNvSpPr/>
          <p:nvPr/>
        </p:nvSpPr>
        <p:spPr>
          <a:xfrm>
            <a:off x="555936" y="1313952"/>
            <a:ext cx="7746993" cy="553357"/>
          </a:xfrm>
          <a:prstGeom prst="rect">
            <a:avLst/>
          </a:prstGeom>
        </p:spPr>
        <p:txBody>
          <a:bodyPr wrap="none">
            <a:spAutoFit/>
          </a:bodyPr>
          <a:lstStyle/>
          <a:p>
            <a:pPr algn="just">
              <a:lnSpc>
                <a:spcPct val="107000"/>
              </a:lnSpc>
              <a:spcAft>
                <a:spcPct val="0"/>
              </a:spcAft>
            </a:pP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a:t>
            </a:r>
            <a:r>
              <a:rPr lang="vi-VN"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GIỚI THIỆU SẢN PHẨM MINH HỌA SÁCH</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1" name="Group 20"/>
          <p:cNvGrpSpPr/>
          <p:nvPr/>
        </p:nvGrpSpPr>
        <p:grpSpPr>
          <a:xfrm>
            <a:off x="820174" y="2297549"/>
            <a:ext cx="10645844" cy="4105167"/>
            <a:chOff x="2184523" y="2055654"/>
            <a:chExt cx="7791413" cy="4105167"/>
          </a:xfrm>
        </p:grpSpPr>
        <p:sp>
          <p:nvSpPr>
            <p:cNvPr id="29" name="Freeform 28"/>
            <p:cNvSpPr/>
            <p:nvPr/>
          </p:nvSpPr>
          <p:spPr>
            <a:xfrm>
              <a:off x="2535322" y="2193523"/>
              <a:ext cx="3516734" cy="1150623"/>
            </a:xfrm>
            <a:custGeom>
              <a:gdLst>
                <a:gd name="connsiteX0" fmla="*/ 0 w 3681994"/>
                <a:gd name="connsiteY0" fmla="*/ 0 h 1150623"/>
                <a:gd name="connsiteX1" fmla="*/ 3681994 w 3681994"/>
                <a:gd name="connsiteY1" fmla="*/ 0 h 1150623"/>
                <a:gd name="connsiteX2" fmla="*/ 3681994 w 3681994"/>
                <a:gd name="connsiteY2" fmla="*/ 1150623 h 1150623"/>
                <a:gd name="connsiteX3" fmla="*/ 0 w 3681994"/>
                <a:gd name="connsiteY3" fmla="*/ 1150623 h 1150623"/>
                <a:gd name="connsiteX4" fmla="*/ 0 w 3681994"/>
                <a:gd name="connsiteY4" fmla="*/ 0 h 11506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1993" h="1150623">
                  <a:moveTo>
                    <a:pt x="0" y="0"/>
                  </a:moveTo>
                  <a:lnTo>
                    <a:pt x="3681994" y="0"/>
                  </a:lnTo>
                  <a:lnTo>
                    <a:pt x="3681994" y="1150623"/>
                  </a:lnTo>
                  <a:lnTo>
                    <a:pt x="0" y="1150623"/>
                  </a:lnTo>
                  <a:lnTo>
                    <a:pt x="0" y="0"/>
                  </a:lnTo>
                  <a:close/>
                </a:path>
              </a:pathLst>
            </a:custGeom>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9355" tIns="106680" rIns="106680" bIns="106680" numCol="1" spcCol="1270" anchor="ctr" anchorCtr="0">
              <a:noAutofit/>
            </a:bodyPr>
            <a:lstStyle/>
            <a:p>
              <a:pPr lvl="0" algn="l" defTabSz="1244600">
                <a:lnSpc>
                  <a:spcPct val="90000"/>
                </a:lnSpc>
                <a:spcBef>
                  <a:spcPct val="0"/>
                </a:spcBef>
                <a:spcAft>
                  <a:spcPct val="35000"/>
                </a:spcAft>
              </a:pPr>
              <a:r>
                <a:rPr lang="vi-VN" sz="2800" kern="1200" smtClean="0">
                  <a:latin typeface="+mj-lt"/>
                </a:rPr>
                <a:t>Tranh vẽ minh họa sách hoặc truyện tranh.</a:t>
              </a:r>
              <a:endParaRPr lang="en-US" sz="2800" kern="1200">
                <a:latin typeface="+mj-lt"/>
              </a:endParaRPr>
            </a:p>
          </p:txBody>
        </p:sp>
        <p:sp>
          <p:nvSpPr>
            <p:cNvPr id="30" name="Rectangle 29"/>
            <p:cNvSpPr/>
            <p:nvPr/>
          </p:nvSpPr>
          <p:spPr>
            <a:xfrm>
              <a:off x="2184523" y="2055654"/>
              <a:ext cx="864703" cy="1208154"/>
            </a:xfrm>
            <a:prstGeom prst="rect">
              <a:avLst/>
            </a:prstGeom>
            <a:blipFill rotWithShape="1">
              <a:blip r:embed="rId3"/>
              <a:stretch>
                <a:fillRect l="-25000" r="-25000"/>
              </a:stretch>
            </a:blipFill>
            <a:ln w="2857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31" name="Freeform 30"/>
            <p:cNvSpPr/>
            <p:nvPr/>
          </p:nvSpPr>
          <p:spPr>
            <a:xfrm>
              <a:off x="6543219" y="2206222"/>
              <a:ext cx="3432717" cy="1150623"/>
            </a:xfrm>
            <a:custGeom>
              <a:gdLst>
                <a:gd name="connsiteX0" fmla="*/ 0 w 3681994"/>
                <a:gd name="connsiteY0" fmla="*/ 0 h 1150623"/>
                <a:gd name="connsiteX1" fmla="*/ 3681994 w 3681994"/>
                <a:gd name="connsiteY1" fmla="*/ 0 h 1150623"/>
                <a:gd name="connsiteX2" fmla="*/ 3681994 w 3681994"/>
                <a:gd name="connsiteY2" fmla="*/ 1150623 h 1150623"/>
                <a:gd name="connsiteX3" fmla="*/ 0 w 3681994"/>
                <a:gd name="connsiteY3" fmla="*/ 1150623 h 1150623"/>
                <a:gd name="connsiteX4" fmla="*/ 0 w 3681994"/>
                <a:gd name="connsiteY4" fmla="*/ 0 h 11506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1993" h="1150623">
                  <a:moveTo>
                    <a:pt x="0" y="0"/>
                  </a:moveTo>
                  <a:lnTo>
                    <a:pt x="3681994" y="0"/>
                  </a:lnTo>
                  <a:lnTo>
                    <a:pt x="3681994" y="1150623"/>
                  </a:lnTo>
                  <a:lnTo>
                    <a:pt x="0" y="1150623"/>
                  </a:lnTo>
                  <a:lnTo>
                    <a:pt x="0" y="0"/>
                  </a:lnTo>
                  <a:close/>
                </a:path>
              </a:pathLst>
            </a:custGeom>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9355" tIns="106680" rIns="106680" bIns="106680" numCol="1" spcCol="1270" anchor="ctr" anchorCtr="0">
              <a:noAutofit/>
            </a:bodyPr>
            <a:lstStyle/>
            <a:p>
              <a:pPr lvl="0" algn="l" defTabSz="1244600">
                <a:lnSpc>
                  <a:spcPct val="90000"/>
                </a:lnSpc>
                <a:spcBef>
                  <a:spcPct val="0"/>
                </a:spcBef>
                <a:spcAft>
                  <a:spcPct val="35000"/>
                </a:spcAft>
              </a:pPr>
              <a:r>
                <a:rPr lang="vi-VN" sz="2800" kern="1200" smtClean="0">
                  <a:latin typeface="+mj-lt"/>
                </a:rPr>
                <a:t>Nhật kí đọc sách của cá nhân.</a:t>
              </a:r>
              <a:endParaRPr lang="en-US" sz="2800" kern="1200">
                <a:latin typeface="+mj-lt"/>
              </a:endParaRPr>
            </a:p>
          </p:txBody>
        </p:sp>
        <p:sp>
          <p:nvSpPr>
            <p:cNvPr id="32" name="Rectangle 31"/>
            <p:cNvSpPr/>
            <p:nvPr/>
          </p:nvSpPr>
          <p:spPr>
            <a:xfrm>
              <a:off x="6227502" y="2055654"/>
              <a:ext cx="805436" cy="1208154"/>
            </a:xfrm>
            <a:prstGeom prst="rect">
              <a:avLst/>
            </a:prstGeom>
            <a:blipFill>
              <a:blip r:embed="rId4"/>
              <a:stretch>
                <a:fillRect l="-5000" r="-5000"/>
              </a:stretch>
            </a:blipFill>
            <a:ln w="2857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33" name="Freeform 32"/>
            <p:cNvSpPr/>
            <p:nvPr/>
          </p:nvSpPr>
          <p:spPr>
            <a:xfrm>
              <a:off x="2535322" y="3656195"/>
              <a:ext cx="3516735" cy="1150623"/>
            </a:xfrm>
            <a:custGeom>
              <a:gdLst>
                <a:gd name="connsiteX0" fmla="*/ 0 w 3681994"/>
                <a:gd name="connsiteY0" fmla="*/ 0 h 1150623"/>
                <a:gd name="connsiteX1" fmla="*/ 3681994 w 3681994"/>
                <a:gd name="connsiteY1" fmla="*/ 0 h 1150623"/>
                <a:gd name="connsiteX2" fmla="*/ 3681994 w 3681994"/>
                <a:gd name="connsiteY2" fmla="*/ 1150623 h 1150623"/>
                <a:gd name="connsiteX3" fmla="*/ 0 w 3681994"/>
                <a:gd name="connsiteY3" fmla="*/ 1150623 h 1150623"/>
                <a:gd name="connsiteX4" fmla="*/ 0 w 3681994"/>
                <a:gd name="connsiteY4" fmla="*/ 0 h 11506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1993" h="1150623">
                  <a:moveTo>
                    <a:pt x="0" y="0"/>
                  </a:moveTo>
                  <a:lnTo>
                    <a:pt x="3681994" y="0"/>
                  </a:lnTo>
                  <a:lnTo>
                    <a:pt x="3681994" y="1150623"/>
                  </a:lnTo>
                  <a:lnTo>
                    <a:pt x="0" y="1150623"/>
                  </a:lnTo>
                  <a:lnTo>
                    <a:pt x="0" y="0"/>
                  </a:lnTo>
                  <a:close/>
                </a:path>
              </a:pathLst>
            </a:custGeom>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9355" tIns="106680" rIns="106680" bIns="106680" numCol="1" spcCol="1270" anchor="ctr" anchorCtr="0">
              <a:noAutofit/>
            </a:bodyPr>
            <a:lstStyle/>
            <a:p>
              <a:pPr lvl="0" algn="l" defTabSz="1244600">
                <a:lnSpc>
                  <a:spcPct val="90000"/>
                </a:lnSpc>
                <a:spcBef>
                  <a:spcPct val="0"/>
                </a:spcBef>
                <a:spcAft>
                  <a:spcPct val="35000"/>
                </a:spcAft>
              </a:pPr>
              <a:r>
                <a:rPr lang="vi-VN" sz="2800" kern="1200" smtClean="0">
                  <a:latin typeface="+mj-lt"/>
                </a:rPr>
                <a:t>Đoạn băng hình ghi hình ảnh thuyết trình của một số cá nhân, nhóm.</a:t>
              </a:r>
              <a:endParaRPr lang="en-US" sz="2800" kern="1200">
                <a:latin typeface="+mj-lt"/>
              </a:endParaRPr>
            </a:p>
          </p:txBody>
        </p:sp>
        <p:sp>
          <p:nvSpPr>
            <p:cNvPr id="34" name="Rectangle 33"/>
            <p:cNvSpPr/>
            <p:nvPr/>
          </p:nvSpPr>
          <p:spPr>
            <a:xfrm>
              <a:off x="2243790" y="3504160"/>
              <a:ext cx="805436" cy="1208154"/>
            </a:xfrm>
            <a:prstGeom prst="rect">
              <a:avLst/>
            </a:prstGeom>
            <a:blipFill>
              <a:blip r:embed="rId5"/>
              <a:stretch>
                <a:fillRect l="-63000" r="-63000"/>
              </a:stretch>
            </a:blipFill>
            <a:ln w="2857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35" name="Freeform 34"/>
            <p:cNvSpPr/>
            <p:nvPr/>
          </p:nvSpPr>
          <p:spPr>
            <a:xfrm>
              <a:off x="6602863" y="3656194"/>
              <a:ext cx="3373073" cy="1150623"/>
            </a:xfrm>
            <a:custGeom>
              <a:gdLst>
                <a:gd name="connsiteX0" fmla="*/ 0 w 3681994"/>
                <a:gd name="connsiteY0" fmla="*/ 0 h 1150623"/>
                <a:gd name="connsiteX1" fmla="*/ 3681994 w 3681994"/>
                <a:gd name="connsiteY1" fmla="*/ 0 h 1150623"/>
                <a:gd name="connsiteX2" fmla="*/ 3681994 w 3681994"/>
                <a:gd name="connsiteY2" fmla="*/ 1150623 h 1150623"/>
                <a:gd name="connsiteX3" fmla="*/ 0 w 3681994"/>
                <a:gd name="connsiteY3" fmla="*/ 1150623 h 1150623"/>
                <a:gd name="connsiteX4" fmla="*/ 0 w 3681994"/>
                <a:gd name="connsiteY4" fmla="*/ 0 h 11506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1993" h="1150623">
                  <a:moveTo>
                    <a:pt x="0" y="0"/>
                  </a:moveTo>
                  <a:lnTo>
                    <a:pt x="3681994" y="0"/>
                  </a:lnTo>
                  <a:lnTo>
                    <a:pt x="3681994" y="1150623"/>
                  </a:lnTo>
                  <a:lnTo>
                    <a:pt x="0" y="1150623"/>
                  </a:lnTo>
                  <a:lnTo>
                    <a:pt x="0" y="0"/>
                  </a:lnTo>
                  <a:close/>
                </a:path>
              </a:pathLst>
            </a:custGeom>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9355" tIns="106680" rIns="106680" bIns="106680" numCol="1" spcCol="1270" anchor="ctr" anchorCtr="0">
              <a:noAutofit/>
            </a:bodyPr>
            <a:lstStyle/>
            <a:p>
              <a:pPr lvl="0" algn="l" defTabSz="1244600">
                <a:lnSpc>
                  <a:spcPct val="90000"/>
                </a:lnSpc>
                <a:spcBef>
                  <a:spcPct val="0"/>
                </a:spcBef>
                <a:spcAft>
                  <a:spcPct val="35000"/>
                </a:spcAft>
              </a:pPr>
              <a:r>
                <a:rPr lang="vi-VN" sz="2800" kern="1200" smtClean="0">
                  <a:latin typeface="+mj-lt"/>
                </a:rPr>
                <a:t>Các cuốn sách đã đọc trong dự án.</a:t>
              </a:r>
              <a:endParaRPr lang="en-US" sz="2800" kern="1200">
                <a:latin typeface="+mj-lt"/>
              </a:endParaRPr>
            </a:p>
          </p:txBody>
        </p:sp>
        <p:sp>
          <p:nvSpPr>
            <p:cNvPr id="36" name="Rectangle 35"/>
            <p:cNvSpPr/>
            <p:nvPr/>
          </p:nvSpPr>
          <p:spPr>
            <a:xfrm>
              <a:off x="6227502" y="3504160"/>
              <a:ext cx="805436" cy="1208154"/>
            </a:xfrm>
            <a:prstGeom prst="rect">
              <a:avLst/>
            </a:prstGeom>
            <a:blipFill>
              <a:blip r:embed="rId6"/>
              <a:stretch>
                <a:fillRect l="-25000" r="-25000"/>
              </a:stretch>
            </a:blipFill>
            <a:ln w="2857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37" name="Freeform 36"/>
            <p:cNvSpPr/>
            <p:nvPr/>
          </p:nvSpPr>
          <p:spPr>
            <a:xfrm>
              <a:off x="4539922" y="5090416"/>
              <a:ext cx="3465838" cy="1070405"/>
            </a:xfrm>
            <a:custGeom>
              <a:gdLst>
                <a:gd name="connsiteX0" fmla="*/ 0 w 3681994"/>
                <a:gd name="connsiteY0" fmla="*/ 0 h 1150623"/>
                <a:gd name="connsiteX1" fmla="*/ 3681994 w 3681994"/>
                <a:gd name="connsiteY1" fmla="*/ 0 h 1150623"/>
                <a:gd name="connsiteX2" fmla="*/ 3681994 w 3681994"/>
                <a:gd name="connsiteY2" fmla="*/ 1150623 h 1150623"/>
                <a:gd name="connsiteX3" fmla="*/ 0 w 3681994"/>
                <a:gd name="connsiteY3" fmla="*/ 1150623 h 1150623"/>
                <a:gd name="connsiteX4" fmla="*/ 0 w 3681994"/>
                <a:gd name="connsiteY4" fmla="*/ 0 h 11506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81993" h="1150623">
                  <a:moveTo>
                    <a:pt x="0" y="0"/>
                  </a:moveTo>
                  <a:lnTo>
                    <a:pt x="3681994" y="0"/>
                  </a:lnTo>
                  <a:lnTo>
                    <a:pt x="3681994" y="1150623"/>
                  </a:lnTo>
                  <a:lnTo>
                    <a:pt x="0" y="1150623"/>
                  </a:lnTo>
                  <a:lnTo>
                    <a:pt x="0" y="0"/>
                  </a:lnTo>
                  <a:close/>
                </a:path>
              </a:pathLst>
            </a:custGeom>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9355" tIns="106680" rIns="106680" bIns="106680" numCol="1" spcCol="1270" anchor="ctr" anchorCtr="0">
              <a:noAutofit/>
            </a:bodyPr>
            <a:lstStyle/>
            <a:p>
              <a:pPr lvl="0" algn="l" defTabSz="1244600">
                <a:lnSpc>
                  <a:spcPct val="90000"/>
                </a:lnSpc>
                <a:spcBef>
                  <a:spcPct val="0"/>
                </a:spcBef>
                <a:spcAft>
                  <a:spcPct val="35000"/>
                </a:spcAft>
              </a:pPr>
              <a:r>
                <a:rPr lang="vi-VN" sz="2800" kern="1200" smtClean="0">
                  <a:latin typeface="+mj-lt"/>
                </a:rPr>
                <a:t>Bài giới thiệu sách dưới các hình thức </a:t>
              </a:r>
              <a:endParaRPr lang="en-US" sz="2800" kern="1200">
                <a:latin typeface="+mj-lt"/>
              </a:endParaRPr>
            </a:p>
          </p:txBody>
        </p:sp>
        <p:sp>
          <p:nvSpPr>
            <p:cNvPr id="38" name="Rectangle 37"/>
            <p:cNvSpPr/>
            <p:nvPr/>
          </p:nvSpPr>
          <p:spPr>
            <a:xfrm>
              <a:off x="4235646" y="4952667"/>
              <a:ext cx="805436" cy="1208154"/>
            </a:xfrm>
            <a:prstGeom prst="rect">
              <a:avLst/>
            </a:prstGeom>
            <a:blipFill>
              <a:blip r:embed="rId7"/>
              <a:stretch>
                <a:fillRect l="-108000" r="-108000"/>
              </a:stretch>
            </a:blipFill>
            <a:ln w="28575">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39" name="Rectangle 38"/>
          <p:cNvSpPr/>
          <p:nvPr/>
        </p:nvSpPr>
        <p:spPr>
          <a:xfrm>
            <a:off x="3991837" y="1701550"/>
            <a:ext cx="4221027" cy="522259"/>
          </a:xfrm>
          <a:prstGeom prst="rect">
            <a:avLst/>
          </a:prstGeom>
        </p:spPr>
        <p:txBody>
          <a:bodyPr wrap="none">
            <a:spAutoFit/>
          </a:bodyPr>
          <a:lstStyle/>
          <a:p>
            <a:pPr>
              <a:lnSpc>
                <a:spcPct val="107000"/>
              </a:lnSpc>
              <a:spcAft>
                <a:spcPct val="0"/>
              </a:spcAft>
            </a:pPr>
            <a:r>
              <a:rPr lang="en-US" sz="2800" b="1" err="1">
                <a:solidFill>
                  <a:srgbClr val="C00000"/>
                </a:solidFill>
                <a:latin typeface="Times New Roman" panose="02020603050405020304" pitchFamily="18" charset="0"/>
                <a:ea typeface="MS Mincho"/>
                <a:cs typeface="Times New Roman" panose="02020603050405020304" pitchFamily="18" charset="0"/>
              </a:rPr>
              <a:t>Sản phẩm minh họa sách </a:t>
            </a:r>
            <a:r>
              <a:rPr lang="en-US" sz="2800" b="1" smtClean="0">
                <a:solidFill>
                  <a:srgbClr val="C00000"/>
                </a:solidFill>
                <a:latin typeface="Times New Roman" panose="02020603050405020304" pitchFamily="18" charset="0"/>
                <a:ea typeface="MS Mincho"/>
                <a:cs typeface="Times New Roman" panose="02020603050405020304" pitchFamily="18" charset="0"/>
              </a:rPr>
              <a:t> </a:t>
            </a:r>
            <a:endParaRPr lang="en-US" sz="2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46742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pic>
        <p:nvPicPr>
          <p:cNvPr id="2" name="Picture 1"/>
          <p:cNvPicPr>
            <a:picLocks noChangeAspect="1"/>
          </p:cNvPicPr>
          <p:nvPr/>
        </p:nvPicPr>
        <p:blipFill>
          <a:blip r:embed="rId4"/>
          <a:stretch>
            <a:fillRect/>
          </a:stretch>
        </p:blipFill>
        <p:spPr>
          <a:xfrm>
            <a:off x="8351001" y="1297508"/>
            <a:ext cx="3237477" cy="5147535"/>
          </a:xfrm>
          <a:prstGeom prst="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6" name="Pentagon 5"/>
          <p:cNvSpPr/>
          <p:nvPr/>
        </p:nvSpPr>
        <p:spPr>
          <a:xfrm>
            <a:off x="3229895" y="2405827"/>
            <a:ext cx="5032614" cy="2861187"/>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900"/>
              </a:spcAft>
            </a:pPr>
            <a:r>
              <a:rPr lang="en-US" sz="3600" smtClean="0">
                <a:solidFill>
                  <a:srgbClr val="FF0000"/>
                </a:solidFill>
                <a:latin typeface="Times New Roman" panose="02020603050405020304" pitchFamily="18" charset="0"/>
                <a:ea typeface="Calibri" panose="020f0502020204030204" pitchFamily="34" charset="0"/>
              </a:rPr>
              <a:t>Chia </a:t>
            </a:r>
            <a:r>
              <a:rPr lang="en-US" sz="3600" err="1">
                <a:solidFill>
                  <a:srgbClr val="FF0000"/>
                </a:solidFill>
                <a:latin typeface="Times New Roman" panose="02020603050405020304" pitchFamily="18" charset="0"/>
                <a:ea typeface="Calibri" panose="020f0502020204030204" pitchFamily="34" charset="0"/>
              </a:rPr>
              <a:t>sẻ về việc mình</a:t>
            </a:r>
            <a:r>
              <a:rPr lang="en-US" sz="3600">
                <a:solidFill>
                  <a:srgbClr val="FF0000"/>
                </a:solidFill>
                <a:latin typeface="Times New Roman" panose="02020603050405020304" pitchFamily="18" charset="0"/>
                <a:ea typeface="Times New Roman" panose="02020603050405020304" pitchFamily="18" charset="0"/>
              </a:rPr>
              <a:t> và các bạn thiết kế một không gian nhỏ trong lớp để chứa sách.</a:t>
            </a:r>
            <a:endParaRPr lang="en-US" sz="3600">
              <a:solidFill>
                <a:srgbClr val="FF0000"/>
              </a:solidFill>
              <a:effectLst/>
              <a:latin typeface="Times New Roman" panose="02020603050405020304" pitchFamily="18" charset="0"/>
              <a:ea typeface="Calibri" panose="020f0502020204030204" pitchFamily="34" charset="0"/>
            </a:endParaRPr>
          </a:p>
        </p:txBody>
      </p:sp>
      <p:sp>
        <p:nvSpPr>
          <p:cNvPr id="7" name="Rectangle 6"/>
          <p:cNvSpPr/>
          <p:nvPr/>
        </p:nvSpPr>
        <p:spPr>
          <a:xfrm>
            <a:off x="2398933" y="1499649"/>
            <a:ext cx="1221809" cy="352019"/>
          </a:xfrm>
          <a:prstGeom prst="rect">
            <a:avLst/>
          </a:prstGeom>
        </p:spPr>
        <p:txBody>
          <a:bodyPr wrap="none">
            <a:spAutoFit/>
          </a:bodyPr>
          <a:lstStyle/>
          <a:p>
            <a:pPr>
              <a:lnSpc>
                <a:spcPts val="1650"/>
              </a:lnSpc>
              <a:spcAft>
                <a:spcPts val="900"/>
              </a:spcAft>
            </a:pPr>
            <a:r>
              <a:rPr lang="vi-VN" sz="3200" b="1">
                <a:latin typeface="Times New Roman" panose="02020603050405020304" pitchFamily="18" charset="0"/>
                <a:ea typeface="Calibri" panose="020f0502020204030204" pitchFamily="34" charset="0"/>
              </a:rPr>
              <a:t>Câu 1</a:t>
            </a:r>
            <a:endParaRPr lang="en-US" sz="32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59098828"/>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44207" y="1238866"/>
            <a:ext cx="10833100" cy="954107"/>
          </a:xfrm>
          <a:prstGeom prst="rect">
            <a:avLst/>
          </a:prstGeom>
        </p:spPr>
        <p:txBody>
          <a:bodyPr>
            <a:spAutoFit/>
          </a:bodyPr>
          <a:lstStyle/>
          <a:p>
            <a:pPr marL="45720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mn-cs"/>
              </a:rPr>
              <a:t>II.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mn-cs"/>
              </a:rPr>
              <a:t>TRÌNH BÀY Ý KIẾN VỀ MỘT VẤN ĐỀ TRONG ĐỜI SỐNG ĐƯỢC </a:t>
            </a:r>
            <a:r>
              <a:rPr kumimoji="0" lang="vi-VN" sz="2800" b="1" i="0" u="none" strike="noStrike" kern="1200" cap="none" spc="0" normalizeH="0" baseline="0" noProof="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RA TỪ CUỐN SÁCH ĐÃ ĐỌC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35060" y="2101633"/>
            <a:ext cx="3414653" cy="553357"/>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TRƯỚC KHI NÓI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52964" y="2617253"/>
            <a:ext cx="7298772" cy="3731064"/>
          </a:xfrm>
          <a:prstGeom prst="rect">
            <a:avLst/>
          </a:prstGeom>
        </p:spPr>
      </p:pic>
      <p:sp>
        <p:nvSpPr>
          <p:cNvPr id="15" name="Rectangle 14"/>
          <p:cNvSpPr/>
          <p:nvPr/>
        </p:nvSpPr>
        <p:spPr>
          <a:xfrm>
            <a:off x="2905432" y="3037849"/>
            <a:ext cx="5058697" cy="2677656"/>
          </a:xfrm>
          <a:prstGeom prst="rect">
            <a:avLst/>
          </a:prstGeom>
        </p:spPr>
        <p:txBody>
          <a:bodyPr wrap="square">
            <a:spAutoFit/>
          </a:bodyPr>
          <a:lstStyle/>
          <a:p>
            <a:pPr>
              <a:spcAft>
                <a:spcPct val="0"/>
              </a:spcAft>
            </a:pPr>
            <a:r>
              <a:rPr lang="vi-VN" sz="2800" b="1">
                <a:solidFill>
                  <a:srgbClr val="0D0D0D"/>
                </a:solidFill>
                <a:latin typeface="Times New Roman" panose="02020603050405020304" pitchFamily="18" charset="0"/>
                <a:ea typeface="MS Mincho"/>
              </a:rPr>
              <a:t>Đề bài:</a:t>
            </a:r>
            <a:r>
              <a:rPr lang="vi-VN"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Sau khi đọc xong một cuốn sách, có bao vấn đề đời sống được gợi lên, cần chia sẻ, trao đổi. Em hãy trình bày ý kiến về một vấn đề trong đời sống được gợi ra từ cuốn sách đã đọc.</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4091734"/>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44207" y="1238866"/>
            <a:ext cx="10833100" cy="954107"/>
          </a:xfrm>
          <a:prstGeom prst="rect">
            <a:avLst/>
          </a:prstGeom>
        </p:spPr>
        <p:txBody>
          <a:bodyPr>
            <a:spAutoFit/>
          </a:bodyPr>
          <a:lstStyle/>
          <a:p>
            <a:pPr marL="457200">
              <a:spcAft>
                <a:spcPct val="0"/>
              </a:spcAft>
            </a:pPr>
            <a:r>
              <a:rPr lang="en-US" sz="2800" b="1">
                <a:solidFill>
                  <a:srgbClr val="002060"/>
                </a:solidFill>
                <a:latin typeface="Times New Roman" panose="02020603050405020304" pitchFamily="18" charset="0"/>
                <a:ea typeface="Calibri" panose="020f0502020204030204" pitchFamily="34" charset="0"/>
              </a:rPr>
              <a:t>II. </a:t>
            </a:r>
            <a:r>
              <a:rPr lang="vi-VN" sz="2800" b="1">
                <a:solidFill>
                  <a:srgbClr val="002060"/>
                </a:solidFill>
                <a:latin typeface="Times New Roman" panose="02020603050405020304" pitchFamily="18" charset="0"/>
                <a:ea typeface="Calibri" panose="020f0502020204030204" pitchFamily="34" charset="0"/>
              </a:rPr>
              <a:t>TRÌNH BÀY Ý KIẾN VỀ MỘT VẤN ĐỀ TRONG ĐỜI SỐNG ĐƯỢC </a:t>
            </a:r>
            <a:r>
              <a:rPr lang="vi-VN"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GỢI </a:t>
            </a:r>
            <a:r>
              <a:rPr lang="vi-VN"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 TỪ CUỐN SÁCH ĐÃ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35060" y="2101633"/>
            <a:ext cx="3414653" cy="553357"/>
          </a:xfrm>
          <a:prstGeom prst="rect">
            <a:avLst/>
          </a:prstGeom>
        </p:spPr>
        <p:txBody>
          <a:bodyPr wrap="none">
            <a:spAutoFit/>
          </a:bodyPr>
          <a:lstStyle/>
          <a:p>
            <a:pPr algn="just">
              <a:lnSpc>
                <a:spcPct val="107000"/>
              </a:lnSpc>
              <a:spcAft>
                <a:spcPct val="0"/>
              </a:spcAf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TRƯỚC KHI NÓI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loud Callout 13"/>
          <p:cNvSpPr/>
          <p:nvPr/>
        </p:nvSpPr>
        <p:spPr>
          <a:xfrm>
            <a:off x="2225672" y="2421571"/>
            <a:ext cx="7753356" cy="3609285"/>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07000"/>
              </a:lnSpc>
              <a:spcAft>
                <a:spcPct val="0"/>
              </a:spcAft>
            </a:pPr>
            <a:r>
              <a:rPr lang="en-US" sz="2800" smtClean="0">
                <a:solidFill>
                  <a:srgbClr val="0D0D0D"/>
                </a:solidFill>
                <a:latin typeface="Times New Roman" panose="02020603050405020304" pitchFamily="18" charset="0"/>
                <a:ea typeface="MS Mincho"/>
                <a:cs typeface="Times New Roman" panose="02020603050405020304" pitchFamily="18" charset="0"/>
              </a:rPr>
              <a:t>- Bài </a:t>
            </a:r>
            <a:r>
              <a:rPr lang="en-US" sz="2800" err="1">
                <a:solidFill>
                  <a:srgbClr val="0D0D0D"/>
                </a:solidFill>
                <a:latin typeface="Times New Roman" panose="02020603050405020304" pitchFamily="18" charset="0"/>
                <a:ea typeface="MS Mincho"/>
                <a:cs typeface="Times New Roman" panose="02020603050405020304" pitchFamily="18" charset="0"/>
              </a:rPr>
              <a:t>nói nhằm mục đích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a:solidFill>
                  <a:srgbClr val="0D0D0D"/>
                </a:solidFill>
                <a:latin typeface="Times New Roman" panose="02020603050405020304" pitchFamily="18" charset="0"/>
                <a:ea typeface="MS Mincho"/>
                <a:cs typeface="Times New Roman" panose="02020603050405020304" pitchFamily="18" charset="0"/>
              </a:rPr>
              <a:t>- Người nghe là ai?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a:solidFill>
                  <a:srgbClr val="0D0D0D"/>
                </a:solidFill>
                <a:latin typeface="Times New Roman" panose="02020603050405020304" pitchFamily="18" charset="0"/>
                <a:ea typeface="MS Mincho"/>
                <a:cs typeface="Times New Roman" panose="02020603050405020304" pitchFamily="18" charset="0"/>
              </a:rPr>
              <a:t>- Em chọn không gian nào để thực hiện bài nói (trình bày?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a:solidFill>
                  <a:srgbClr val="0D0D0D"/>
                </a:solidFill>
                <a:latin typeface="Times New Roman" panose="02020603050405020304" pitchFamily="18" charset="0"/>
                <a:ea typeface="MS Mincho"/>
                <a:cs typeface="Times New Roman" panose="02020603050405020304" pitchFamily="18" charset="0"/>
              </a:rPr>
              <a:t>- Em dự định trình bày trong bao nhiêu phút?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057531"/>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483091" y="1130300"/>
            <a:ext cx="3414653" cy="553357"/>
          </a:xfrm>
          <a:prstGeom prst="rect">
            <a:avLst/>
          </a:prstGeom>
        </p:spPr>
        <p:txBody>
          <a:bodyPr wrap="none">
            <a:spAutoFit/>
          </a:bodyP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TRƯỚC KHI NÓI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60400" y="1607866"/>
            <a:ext cx="7330853" cy="522259"/>
          </a:xfrm>
          <a:prstGeom prst="rect">
            <a:avLst/>
          </a:prstGeom>
        </p:spPr>
        <p:txBody>
          <a:bodyPr wrap="none">
            <a:spAutoFit/>
          </a:bodyPr>
          <a:lstStyle/>
          <a:p>
            <a:pPr>
              <a:lnSpc>
                <a:spcPct val="107000"/>
              </a:lnSpc>
              <a:spcAft>
                <a:spcPct val="0"/>
              </a:spcAft>
            </a:pPr>
            <a:r>
              <a:rPr lang="en-US" sz="2800" b="1">
                <a:solidFill>
                  <a:srgbClr val="0D0D0D"/>
                </a:solidFill>
                <a:latin typeface="Times New Roman" panose="02020603050405020304" pitchFamily="18" charset="0"/>
                <a:ea typeface="MS Mincho"/>
                <a:cs typeface="Times New Roman" panose="02020603050405020304" pitchFamily="18" charset="0"/>
              </a:rPr>
              <a:t>a. Xác định mục đích người nói và người nghe</a:t>
            </a:r>
            <a:r>
              <a:rPr lang="en-US" sz="2800">
                <a:solidFill>
                  <a:srgbClr val="0D0D0D"/>
                </a:solidFill>
                <a:latin typeface="Times New Roman" panose="02020603050405020304" pitchFamily="18" charset="0"/>
                <a:ea typeface="MS Mincho"/>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ound Diagonal Corner Rectangle 14"/>
          <p:cNvSpPr/>
          <p:nvPr/>
        </p:nvSpPr>
        <p:spPr>
          <a:xfrm>
            <a:off x="1893708" y="2403987"/>
            <a:ext cx="3369725" cy="589936"/>
          </a:xfrm>
          <a:prstGeom prst="round2Diag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latin typeface="Times New Roman" panose="02020603050405020304" pitchFamily="18" charset="0"/>
                <a:ea typeface="Times New Roman" panose="02020603050405020304" pitchFamily="18" charset="0"/>
              </a:rPr>
              <a:t>Mục đích nói</a:t>
            </a:r>
            <a:endParaRPr lang="en-US" sz="2800">
              <a:solidFill>
                <a:srgbClr val="C00000"/>
              </a:solidFill>
            </a:endParaRPr>
          </a:p>
        </p:txBody>
      </p:sp>
      <p:sp>
        <p:nvSpPr>
          <p:cNvPr id="17" name="Round Diagonal Corner Rectangle 16"/>
          <p:cNvSpPr/>
          <p:nvPr/>
        </p:nvSpPr>
        <p:spPr>
          <a:xfrm>
            <a:off x="6941267" y="2403987"/>
            <a:ext cx="3369725" cy="589936"/>
          </a:xfrm>
          <a:prstGeom prst="round2Diag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ct val="0"/>
              </a:spcAft>
              <a:buSzPts val="1400"/>
            </a:pPr>
            <a:r>
              <a:rPr lang="en-US" sz="2800" b="1" err="1">
                <a:solidFill>
                  <a:srgbClr val="C00000"/>
                </a:solidFill>
                <a:latin typeface="Times New Roman" panose="02020603050405020304" pitchFamily="18" charset="0"/>
                <a:ea typeface="Times New Roman" panose="02020603050405020304" pitchFamily="18" charset="0"/>
              </a:rPr>
              <a:t>Người nghe</a:t>
            </a:r>
            <a:endParaRPr lang="en-US" sz="2800">
              <a:solidFill>
                <a:srgbClr val="C00000"/>
              </a:solidFill>
              <a:effectLst/>
              <a:latin typeface="Times New Roman" panose="02020603050405020304" pitchFamily="18" charset="0"/>
              <a:ea typeface="Times New Roman" pitchFamily="18" charset="0"/>
            </a:endParaRPr>
          </a:p>
        </p:txBody>
      </p:sp>
      <p:sp>
        <p:nvSpPr>
          <p:cNvPr id="18" name="Plaque 17"/>
          <p:cNvSpPr/>
          <p:nvPr/>
        </p:nvSpPr>
        <p:spPr>
          <a:xfrm>
            <a:off x="1065374" y="3611511"/>
            <a:ext cx="4793225" cy="1550424"/>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Chia sẻ mối quan tâm về một vấn đề gợi ra từ cuốn sách.</a:t>
            </a:r>
            <a:endPar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Plaque 18"/>
          <p:cNvSpPr/>
          <p:nvPr/>
        </p:nvSpPr>
        <p:spPr>
          <a:xfrm>
            <a:off x="6346102" y="3611511"/>
            <a:ext cx="4793225" cy="1550424"/>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280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Thầy cô, bạn bè và những người cùng quan tâm đến vấn đề trong đời sống</a:t>
            </a:r>
            <a:endPar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Down Arrow 19"/>
          <p:cNvSpPr/>
          <p:nvPr/>
        </p:nvSpPr>
        <p:spPr>
          <a:xfrm>
            <a:off x="2672947" y="3160514"/>
            <a:ext cx="1578077" cy="23597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991253" y="3160514"/>
            <a:ext cx="1578077" cy="23597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124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1"/>
      <p:bldP spid="18" grpId="2"/>
      <p:bldP spid="19" grpId="3"/>
      <p:bldP spid="20" grpId="4"/>
      <p:bldP spid="21" grpId="5"/>
    </p:bldLst>
  </p:timing>
</p:sld>
</file>

<file path=ppt/slides/slide7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457692" y="1238866"/>
            <a:ext cx="400301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 Chuẩn bị nội dung nói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2" name="Round Diagonal Corner Rectangle 21"/>
          <p:cNvSpPr/>
          <p:nvPr/>
        </p:nvSpPr>
        <p:spPr>
          <a:xfrm>
            <a:off x="1434299" y="2029571"/>
            <a:ext cx="3369725" cy="589936"/>
          </a:xfrm>
          <a:prstGeom prst="round2Diag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Lựa chọn vấn đề</a:t>
            </a:r>
            <a:endParaRPr kumimoji="0" lang="en-US" sz="2800" b="0" i="0" u="none" strike="noStrike" kern="1200" cap="none" spc="0" normalizeH="0" baseline="0" noProof="0">
              <a:ln>
                <a:noFill/>
              </a:ln>
              <a:solidFill>
                <a:srgbClr val="C00000"/>
              </a:solidFill>
              <a:effectLst/>
              <a:uLnTx/>
              <a:uFillTx/>
              <a:latin typeface="Calibri"/>
              <a:ea typeface="+mn-ea"/>
              <a:cs typeface="+mn-cs"/>
            </a:endParaRPr>
          </a:p>
        </p:txBody>
      </p:sp>
      <p:sp>
        <p:nvSpPr>
          <p:cNvPr id="23" name="Plaque 22"/>
          <p:cNvSpPr/>
          <p:nvPr/>
        </p:nvSpPr>
        <p:spPr>
          <a:xfrm>
            <a:off x="605965" y="3237094"/>
            <a:ext cx="4793225" cy="2858905"/>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các vấn đề đời sống mà cuốn sách đã gợi lên, em hãy chọn một vấn đề mà mình có nhiều ý kiến muốn chia sẻ nhất để chuẩn bị bài nói.</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Down Arrow 23"/>
          <p:cNvSpPr/>
          <p:nvPr/>
        </p:nvSpPr>
        <p:spPr>
          <a:xfrm>
            <a:off x="2213538" y="2786098"/>
            <a:ext cx="1578077" cy="23597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 Diagonal Corner Rectangle 24"/>
          <p:cNvSpPr/>
          <p:nvPr/>
        </p:nvSpPr>
        <p:spPr>
          <a:xfrm>
            <a:off x="6940555" y="1329172"/>
            <a:ext cx="3369725" cy="589936"/>
          </a:xfrm>
          <a:prstGeom prst="round2Diag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ý</a:t>
            </a:r>
            <a:r>
              <a:rPr kumimoji="0" 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Plaque 25"/>
          <p:cNvSpPr/>
          <p:nvPr/>
        </p:nvSpPr>
        <p:spPr>
          <a:xfrm>
            <a:off x="5900306" y="2335321"/>
            <a:ext cx="5700181"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ct val="0"/>
              </a:spcBef>
              <a:spcAft>
                <a:spcPct val="0"/>
              </a:spcAft>
              <a:buClrTx/>
              <a:buSzTx/>
              <a:buFontTx/>
              <a:buNone/>
              <a:tabLst>
                <a:tab pos="1386840"/>
              </a:tabLst>
              <a:defRPr/>
            </a:pPr>
            <a:r>
              <a:rPr kumimoji="0" lang="en-US" sz="2800" b="0" i="0" u="none" strike="noStrike" kern="1200" cap="none" spc="0" normalizeH="0" baseline="0" noProof="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 đề đời sống được gợi ra từ cuốn sách là gì?</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Down Arrow 26"/>
          <p:cNvSpPr/>
          <p:nvPr/>
        </p:nvSpPr>
        <p:spPr>
          <a:xfrm>
            <a:off x="7836378" y="2041238"/>
            <a:ext cx="1578077" cy="23597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Plaque 27"/>
          <p:cNvSpPr/>
          <p:nvPr/>
        </p:nvSpPr>
        <p:spPr>
          <a:xfrm>
            <a:off x="5907201" y="3367534"/>
            <a:ext cx="5693286"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Chi tiết, sự việc nào trong cuốn sách cho thấy rõ vấn đề ấy?</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29" name="Plaque 28"/>
          <p:cNvSpPr/>
          <p:nvPr/>
        </p:nvSpPr>
        <p:spPr>
          <a:xfrm>
            <a:off x="5900306" y="4368476"/>
            <a:ext cx="5693286"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Ý kiến của em về vấn đề đó: Em đồng ý hay không đồng ý? Vì sao?</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30" name="Plaque 29"/>
          <p:cNvSpPr/>
          <p:nvPr/>
        </p:nvSpPr>
        <p:spPr>
          <a:xfrm>
            <a:off x="5907201" y="5369418"/>
            <a:ext cx="5693286"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Hành động của em trước vấn đề cuốn sách đặt ra?</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94378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1"/>
      <p:bldP spid="24" grpId="2"/>
      <p:bldP spid="25" grpId="3"/>
      <p:bldP spid="26" grpId="4"/>
      <p:bldP spid="27" grpId="5"/>
      <p:bldP spid="28" grpId="6"/>
      <p:bldP spid="29" grpId="7"/>
      <p:bldP spid="30" grpId="8"/>
    </p:bldLst>
  </p:timing>
</p:sld>
</file>

<file path=ppt/slides/slide7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ound Diagonal Corner Rectangle 24"/>
          <p:cNvSpPr/>
          <p:nvPr/>
        </p:nvSpPr>
        <p:spPr>
          <a:xfrm>
            <a:off x="2149256" y="1467463"/>
            <a:ext cx="7906187" cy="1354973"/>
          </a:xfrm>
          <a:prstGeom prst="round2Diag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2800" b="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 xếp ý:</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Sắp xếp các ý đã tìm ở trên theo một trật tự lô-gic và bổ sung, sửa chữa nếu cần để tạo thành đề cương của bài nói với các thông tin cụ thể sau: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Plaque 25"/>
          <p:cNvSpPr/>
          <p:nvPr/>
        </p:nvSpPr>
        <p:spPr>
          <a:xfrm>
            <a:off x="2211672" y="3330517"/>
            <a:ext cx="7781355"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tabLst>
                <a:tab pos="1386840"/>
              </a:tabLst>
            </a:pPr>
            <a:r>
              <a:rPr lang="en-US" sz="2800">
                <a:solidFill>
                  <a:srgbClr val="000000"/>
                </a:solidFill>
                <a:latin typeface="Times New Roman" panose="02020603050405020304" pitchFamily="18" charset="0"/>
                <a:ea typeface="Times New Roman" panose="02020603050405020304" pitchFamily="18" charset="0"/>
              </a:rPr>
              <a:t>Tên sách và tác giả của cuốn sách đã gợi lên vấn đề đời sống mà em muốn bày tỏ ý kiến.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Down Arrow 26"/>
          <p:cNvSpPr/>
          <p:nvPr/>
        </p:nvSpPr>
        <p:spPr>
          <a:xfrm>
            <a:off x="5313311" y="2936736"/>
            <a:ext cx="1578077" cy="279482"/>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27"/>
          <p:cNvSpPr/>
          <p:nvPr/>
        </p:nvSpPr>
        <p:spPr>
          <a:xfrm>
            <a:off x="2211672" y="4411435"/>
            <a:ext cx="7771942" cy="883199"/>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32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 đề đời sống mà em muốn bàn.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Plaque 28"/>
          <p:cNvSpPr/>
          <p:nvPr/>
        </p:nvSpPr>
        <p:spPr>
          <a:xfrm>
            <a:off x="2216379" y="5363672"/>
            <a:ext cx="7771943" cy="958473"/>
          </a:xfrm>
          <a:prstGeom prst="plaqu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ct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nghĩa của cuốn sách trong việc giúp em có cái nhìn sâu sắc, toàn diện hơn về các vấn đề đời sống.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127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1"/>
      <p:bldP spid="27" grpId="2"/>
      <p:bldP spid="28" grpId="3"/>
      <p:bldP spid="29" grpId="4"/>
    </p:bldLst>
  </p:timing>
</p:sld>
</file>

<file path=ppt/slides/slide7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685800" y="1238516"/>
            <a:ext cx="3195618" cy="553357"/>
          </a:xfrm>
          <a:prstGeom prst="rect">
            <a:avLst/>
          </a:prstGeom>
        </p:spPr>
        <p:txBody>
          <a:bodyPr wrap="none">
            <a:spAutoFit/>
          </a:bodyPr>
          <a:lstStyle/>
          <a:p>
            <a:pPr>
              <a:lnSpc>
                <a:spcPct val="107000"/>
              </a:lnSpc>
              <a:spcAft>
                <a:spcPct val="0"/>
              </a:spcAft>
            </a:pPr>
            <a:r>
              <a:rPr lang="en-US" sz="2800" b="1">
                <a:solidFill>
                  <a:srgbClr val="0D0D0D"/>
                </a:solidFill>
                <a:latin typeface="Times New Roman" panose="02020603050405020304" pitchFamily="18" charset="0"/>
                <a:ea typeface="MS Mincho"/>
                <a:cs typeface="Times New Roman" panose="02020603050405020304" pitchFamily="18" charset="0"/>
              </a:rPr>
              <a:t>2. Trình bày bài nói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roup 12"/>
          <p:cNvGrpSpPr/>
          <p:nvPr/>
        </p:nvGrpSpPr>
        <p:grpSpPr>
          <a:xfrm>
            <a:off x="530942" y="2118492"/>
            <a:ext cx="4572000" cy="3279418"/>
            <a:chOff x="1178634" y="3217648"/>
            <a:chExt cx="4572000" cy="3279418"/>
          </a:xfrm>
        </p:grpSpPr>
        <p:sp>
          <p:nvSpPr>
            <p:cNvPr id="14" name="Freeform 13"/>
            <p:cNvSpPr/>
            <p:nvPr/>
          </p:nvSpPr>
          <p:spPr>
            <a:xfrm>
              <a:off x="1918686" y="3217648"/>
              <a:ext cx="2987788" cy="776659"/>
            </a:xfrm>
            <a:custGeom>
              <a:gdLst>
                <a:gd name="connsiteX0" fmla="*/ 0 w 2987788"/>
                <a:gd name="connsiteY0" fmla="*/ 143990 h 1439897"/>
                <a:gd name="connsiteX1" fmla="*/ 143990 w 2987788"/>
                <a:gd name="connsiteY1" fmla="*/ 0 h 1439897"/>
                <a:gd name="connsiteX2" fmla="*/ 2843798 w 2987788"/>
                <a:gd name="connsiteY2" fmla="*/ 0 h 1439897"/>
                <a:gd name="connsiteX3" fmla="*/ 2987788 w 2987788"/>
                <a:gd name="connsiteY3" fmla="*/ 143990 h 1439897"/>
                <a:gd name="connsiteX4" fmla="*/ 2987788 w 2987788"/>
                <a:gd name="connsiteY4" fmla="*/ 1295907 h 1439897"/>
                <a:gd name="connsiteX5" fmla="*/ 2843798 w 2987788"/>
                <a:gd name="connsiteY5" fmla="*/ 1439897 h 1439897"/>
                <a:gd name="connsiteX6" fmla="*/ 143990 w 2987788"/>
                <a:gd name="connsiteY6" fmla="*/ 1439897 h 1439897"/>
                <a:gd name="connsiteX7" fmla="*/ 0 w 2987788"/>
                <a:gd name="connsiteY7" fmla="*/ 1295907 h 1439897"/>
                <a:gd name="connsiteX8" fmla="*/ 0 w 2987788"/>
                <a:gd name="connsiteY8" fmla="*/ 143990 h 14398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788" h="1439897">
                  <a:moveTo>
                    <a:pt x="0" y="143990"/>
                  </a:moveTo>
                  <a:cubicBezTo>
                    <a:pt x="0" y="64467"/>
                    <a:pt x="64467" y="0"/>
                    <a:pt x="143990" y="0"/>
                  </a:cubicBezTo>
                  <a:lnTo>
                    <a:pt x="2843798" y="0"/>
                  </a:lnTo>
                  <a:cubicBezTo>
                    <a:pt x="2923321" y="0"/>
                    <a:pt x="2987788" y="64467"/>
                    <a:pt x="2987788" y="143990"/>
                  </a:cubicBezTo>
                  <a:lnTo>
                    <a:pt x="2987788" y="1295907"/>
                  </a:lnTo>
                  <a:cubicBezTo>
                    <a:pt x="2987788" y="1375430"/>
                    <a:pt x="2923321" y="1439897"/>
                    <a:pt x="2843798" y="1439897"/>
                  </a:cubicBezTo>
                  <a:lnTo>
                    <a:pt x="143990" y="1439897"/>
                  </a:lnTo>
                  <a:cubicBezTo>
                    <a:pt x="64467" y="1439897"/>
                    <a:pt x="0" y="1375430"/>
                    <a:pt x="0" y="1295907"/>
                  </a:cubicBezTo>
                  <a:lnTo>
                    <a:pt x="0" y="14399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753" tIns="110753" rIns="110753" bIns="110753" numCol="1" spcCol="1270" anchor="ctr" anchorCtr="0">
              <a:noAutofit/>
            </a:bodyPr>
            <a:lstStyle/>
            <a:p>
              <a:pPr lvl="0" algn="ctr" defTabSz="8001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 Mở đầu: </a:t>
              </a:r>
              <a:endParaRPr lang="en-US" sz="2800" kern="1200">
                <a:latin typeface="Times New Roman" panose="02020603050405020304" pitchFamily="18" charset="0"/>
                <a:cs typeface="Times New Roman" panose="02020603050405020304" pitchFamily="18" charset="0"/>
              </a:endParaRPr>
            </a:p>
          </p:txBody>
        </p:sp>
        <p:sp>
          <p:nvSpPr>
            <p:cNvPr id="15" name="Freeform 14"/>
            <p:cNvSpPr/>
            <p:nvPr/>
          </p:nvSpPr>
          <p:spPr>
            <a:xfrm>
              <a:off x="2846439" y="4247573"/>
              <a:ext cx="890120" cy="376689"/>
            </a:xfrm>
            <a:custGeom>
              <a:gdLst>
                <a:gd name="connsiteX0" fmla="*/ 0 w 539961"/>
                <a:gd name="connsiteY0" fmla="*/ 129591 h 647954"/>
                <a:gd name="connsiteX1" fmla="*/ 269981 w 539961"/>
                <a:gd name="connsiteY1" fmla="*/ 129591 h 647954"/>
                <a:gd name="connsiteX2" fmla="*/ 269981 w 539961"/>
                <a:gd name="connsiteY2" fmla="*/ 0 h 647954"/>
                <a:gd name="connsiteX3" fmla="*/ 539961 w 539961"/>
                <a:gd name="connsiteY3" fmla="*/ 323977 h 647954"/>
                <a:gd name="connsiteX4" fmla="*/ 269981 w 539961"/>
                <a:gd name="connsiteY4" fmla="*/ 647954 h 647954"/>
                <a:gd name="connsiteX5" fmla="*/ 269981 w 539961"/>
                <a:gd name="connsiteY5" fmla="*/ 518363 h 647954"/>
                <a:gd name="connsiteX6" fmla="*/ 0 w 539961"/>
                <a:gd name="connsiteY6" fmla="*/ 518363 h 647954"/>
                <a:gd name="connsiteX7" fmla="*/ 0 w 539961"/>
                <a:gd name="connsiteY7" fmla="*/ 129591 h 647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961" h="647954">
                  <a:moveTo>
                    <a:pt x="431968" y="1"/>
                  </a:moveTo>
                  <a:lnTo>
                    <a:pt x="431968" y="323978"/>
                  </a:lnTo>
                  <a:lnTo>
                    <a:pt x="539961" y="323978"/>
                  </a:lnTo>
                  <a:lnTo>
                    <a:pt x="269981" y="647953"/>
                  </a:lnTo>
                  <a:lnTo>
                    <a:pt x="0" y="323978"/>
                  </a:lnTo>
                  <a:lnTo>
                    <a:pt x="107993" y="323978"/>
                  </a:lnTo>
                  <a:lnTo>
                    <a:pt x="107993" y="1"/>
                  </a:lnTo>
                  <a:lnTo>
                    <a:pt x="431968" y="1"/>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92" tIns="0" rIns="129591" bIns="161989" numCol="1" spcCol="1270" anchor="ctr" anchorCtr="0">
              <a:noAutofit/>
            </a:bodyPr>
            <a:lstStyle/>
            <a:p>
              <a:pPr lvl="0" algn="ctr" defTabSz="622300">
                <a:lnSpc>
                  <a:spcPct val="90000"/>
                </a:lnSpc>
                <a:spcBef>
                  <a:spcPct val="0"/>
                </a:spcBef>
                <a:spcAft>
                  <a:spcPct val="35000"/>
                </a:spcAft>
              </a:pPr>
              <a:endParaRPr lang="en-US" sz="1400" kern="1200"/>
            </a:p>
          </p:txBody>
        </p:sp>
        <p:sp>
          <p:nvSpPr>
            <p:cNvPr id="17" name="Freeform 16"/>
            <p:cNvSpPr/>
            <p:nvPr/>
          </p:nvSpPr>
          <p:spPr>
            <a:xfrm>
              <a:off x="1178634" y="4741254"/>
              <a:ext cx="4572000" cy="1755812"/>
            </a:xfrm>
            <a:custGeom>
              <a:gdLst>
                <a:gd name="connsiteX0" fmla="*/ 0 w 2987788"/>
                <a:gd name="connsiteY0" fmla="*/ 143990 h 1439897"/>
                <a:gd name="connsiteX1" fmla="*/ 143990 w 2987788"/>
                <a:gd name="connsiteY1" fmla="*/ 0 h 1439897"/>
                <a:gd name="connsiteX2" fmla="*/ 2843798 w 2987788"/>
                <a:gd name="connsiteY2" fmla="*/ 0 h 1439897"/>
                <a:gd name="connsiteX3" fmla="*/ 2987788 w 2987788"/>
                <a:gd name="connsiteY3" fmla="*/ 143990 h 1439897"/>
                <a:gd name="connsiteX4" fmla="*/ 2987788 w 2987788"/>
                <a:gd name="connsiteY4" fmla="*/ 1295907 h 1439897"/>
                <a:gd name="connsiteX5" fmla="*/ 2843798 w 2987788"/>
                <a:gd name="connsiteY5" fmla="*/ 1439897 h 1439897"/>
                <a:gd name="connsiteX6" fmla="*/ 143990 w 2987788"/>
                <a:gd name="connsiteY6" fmla="*/ 1439897 h 1439897"/>
                <a:gd name="connsiteX7" fmla="*/ 0 w 2987788"/>
                <a:gd name="connsiteY7" fmla="*/ 1295907 h 1439897"/>
                <a:gd name="connsiteX8" fmla="*/ 0 w 2987788"/>
                <a:gd name="connsiteY8" fmla="*/ 143990 h 14398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788" h="1439897">
                  <a:moveTo>
                    <a:pt x="0" y="143990"/>
                  </a:moveTo>
                  <a:cubicBezTo>
                    <a:pt x="0" y="64467"/>
                    <a:pt x="64467" y="0"/>
                    <a:pt x="143990" y="0"/>
                  </a:cubicBezTo>
                  <a:lnTo>
                    <a:pt x="2843798" y="0"/>
                  </a:lnTo>
                  <a:cubicBezTo>
                    <a:pt x="2923321" y="0"/>
                    <a:pt x="2987788" y="64467"/>
                    <a:pt x="2987788" y="143990"/>
                  </a:cubicBezTo>
                  <a:lnTo>
                    <a:pt x="2987788" y="1295907"/>
                  </a:lnTo>
                  <a:cubicBezTo>
                    <a:pt x="2987788" y="1375430"/>
                    <a:pt x="2923321" y="1439897"/>
                    <a:pt x="2843798" y="1439897"/>
                  </a:cubicBezTo>
                  <a:lnTo>
                    <a:pt x="143990" y="1439897"/>
                  </a:lnTo>
                  <a:cubicBezTo>
                    <a:pt x="64467" y="1439897"/>
                    <a:pt x="0" y="1375430"/>
                    <a:pt x="0" y="1295907"/>
                  </a:cubicBezTo>
                  <a:lnTo>
                    <a:pt x="0" y="14399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10753" tIns="110753" rIns="110753" bIns="110753" numCol="1" spcCol="1270" anchor="ctr" anchorCtr="0">
              <a:noAutofit/>
            </a:bodyPr>
            <a:lstStyle/>
            <a:p>
              <a:pPr lvl="0" algn="ctr" defTabSz="80010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Lời chào, lời giới thiệu về bản thân và vấn đề trình bày là vấn đề gì, vấn đề ấy được gợi ra từ cuốn sách nào, của ai.</a:t>
              </a:r>
              <a:endParaRPr lang="en-US" sz="2800" kern="120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264781" y="1604833"/>
            <a:ext cx="6254119" cy="3812514"/>
            <a:chOff x="5278258" y="1791873"/>
            <a:chExt cx="6254119" cy="3812514"/>
          </a:xfrm>
        </p:grpSpPr>
        <p:sp>
          <p:nvSpPr>
            <p:cNvPr id="20" name="Freeform 19"/>
            <p:cNvSpPr/>
            <p:nvPr/>
          </p:nvSpPr>
          <p:spPr>
            <a:xfrm>
              <a:off x="8578255" y="2474060"/>
              <a:ext cx="2212714" cy="384024"/>
            </a:xfrm>
            <a:custGeom>
              <a:rect l="0" t="0" r="0" b="0"/>
              <a:pathLst>
                <a:path>
                  <a:moveTo>
                    <a:pt x="0" y="0"/>
                  </a:moveTo>
                  <a:lnTo>
                    <a:pt x="0" y="192012"/>
                  </a:lnTo>
                  <a:lnTo>
                    <a:pt x="2212714" y="192012"/>
                  </a:lnTo>
                  <a:lnTo>
                    <a:pt x="2212714" y="38402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1" name="Freeform 20"/>
            <p:cNvSpPr/>
            <p:nvPr/>
          </p:nvSpPr>
          <p:spPr>
            <a:xfrm>
              <a:off x="8532535" y="2474060"/>
              <a:ext cx="91440" cy="384024"/>
            </a:xfrm>
            <a:custGeom>
              <a:rect l="0" t="0" r="0" b="0"/>
              <a:pathLst>
                <a:path>
                  <a:moveTo>
                    <a:pt x="45720" y="0"/>
                  </a:moveTo>
                  <a:lnTo>
                    <a:pt x="45720" y="38402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2" name="Freeform 21"/>
            <p:cNvSpPr/>
            <p:nvPr/>
          </p:nvSpPr>
          <p:spPr>
            <a:xfrm>
              <a:off x="6365540" y="2474060"/>
              <a:ext cx="2212714" cy="384024"/>
            </a:xfrm>
            <a:custGeom>
              <a:rect l="0" t="0" r="0" b="0"/>
              <a:pathLst>
                <a:path>
                  <a:moveTo>
                    <a:pt x="2212714" y="0"/>
                  </a:moveTo>
                  <a:lnTo>
                    <a:pt x="2212714" y="192012"/>
                  </a:lnTo>
                  <a:lnTo>
                    <a:pt x="0" y="192012"/>
                  </a:lnTo>
                  <a:lnTo>
                    <a:pt x="0" y="38402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p:txBody>
        </p:sp>
        <p:sp>
          <p:nvSpPr>
            <p:cNvPr id="23" name="Freeform 22"/>
            <p:cNvSpPr/>
            <p:nvPr/>
          </p:nvSpPr>
          <p:spPr>
            <a:xfrm>
              <a:off x="7279884" y="1791873"/>
              <a:ext cx="2596741" cy="682186"/>
            </a:xfrm>
            <a:custGeom>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3">
                  <a:moveTo>
                    <a:pt x="0" y="0"/>
                  </a:moveTo>
                  <a:lnTo>
                    <a:pt x="1828689" y="0"/>
                  </a:lnTo>
                  <a:lnTo>
                    <a:pt x="1828689" y="914344"/>
                  </a:lnTo>
                  <a:lnTo>
                    <a:pt x="0" y="914344"/>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 Triển khai</a:t>
              </a:r>
              <a:endParaRPr lang="en-US" sz="2800" kern="1200">
                <a:latin typeface="Times New Roman" panose="02020603050405020304" pitchFamily="18" charset="0"/>
                <a:cs typeface="Times New Roman" panose="02020603050405020304" pitchFamily="18" charset="0"/>
              </a:endParaRPr>
            </a:p>
          </p:txBody>
        </p:sp>
        <p:sp>
          <p:nvSpPr>
            <p:cNvPr id="24" name="Freeform 23"/>
            <p:cNvSpPr/>
            <p:nvPr/>
          </p:nvSpPr>
          <p:spPr>
            <a:xfrm>
              <a:off x="5278258" y="2808216"/>
              <a:ext cx="2069852" cy="2796171"/>
            </a:xfrm>
            <a:custGeom>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3">
                  <a:moveTo>
                    <a:pt x="0" y="0"/>
                  </a:moveTo>
                  <a:lnTo>
                    <a:pt x="1828689" y="0"/>
                  </a:lnTo>
                  <a:lnTo>
                    <a:pt x="1828689" y="914344"/>
                  </a:lnTo>
                  <a:lnTo>
                    <a:pt x="0" y="914344"/>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Trình bày lần lượt các ý đã được xác định trong đề cương bài nói.</a:t>
              </a:r>
              <a:endParaRPr lang="en-US" sz="2800" kern="1200">
                <a:latin typeface="Times New Roman" panose="02020603050405020304" pitchFamily="18" charset="0"/>
                <a:cs typeface="Times New Roman" panose="02020603050405020304" pitchFamily="18" charset="0"/>
              </a:endParaRPr>
            </a:p>
          </p:txBody>
        </p:sp>
        <p:sp>
          <p:nvSpPr>
            <p:cNvPr id="30" name="Freeform 29"/>
            <p:cNvSpPr/>
            <p:nvPr/>
          </p:nvSpPr>
          <p:spPr>
            <a:xfrm>
              <a:off x="7377606" y="2808216"/>
              <a:ext cx="2309857" cy="2796171"/>
            </a:xfrm>
            <a:custGeom>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3">
                  <a:moveTo>
                    <a:pt x="0" y="0"/>
                  </a:moveTo>
                  <a:lnTo>
                    <a:pt x="1828689" y="0"/>
                  </a:lnTo>
                  <a:lnTo>
                    <a:pt x="1828689" y="914344"/>
                  </a:lnTo>
                  <a:lnTo>
                    <a:pt x="0" y="914344"/>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Sử dụng lí lẽ và bằng chứng cụ thể (dẫn từ sách hoặc đời sống thực) để làm rõ vấn đề.</a:t>
              </a:r>
              <a:endParaRPr lang="en-US" sz="2800" kern="1200">
                <a:latin typeface="Times New Roman" panose="02020603050405020304" pitchFamily="18" charset="0"/>
                <a:cs typeface="Times New Roman" panose="02020603050405020304" pitchFamily="18" charset="0"/>
              </a:endParaRPr>
            </a:p>
          </p:txBody>
        </p:sp>
        <p:sp>
          <p:nvSpPr>
            <p:cNvPr id="31" name="Freeform 30"/>
            <p:cNvSpPr/>
            <p:nvPr/>
          </p:nvSpPr>
          <p:spPr>
            <a:xfrm>
              <a:off x="9703688" y="2808216"/>
              <a:ext cx="1828689" cy="2796171"/>
            </a:xfrm>
            <a:custGeom>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3">
                  <a:moveTo>
                    <a:pt x="0" y="0"/>
                  </a:moveTo>
                  <a:lnTo>
                    <a:pt x="1828689" y="0"/>
                  </a:lnTo>
                  <a:lnTo>
                    <a:pt x="1828689" y="914344"/>
                  </a:lnTo>
                  <a:lnTo>
                    <a:pt x="0" y="914344"/>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kern="1200" err="1" smtClean="0">
                  <a:latin typeface="Times New Roman" panose="02020603050405020304" pitchFamily="18" charset="0"/>
                  <a:cs typeface="Times New Roman" panose="02020603050405020304" pitchFamily="18" charset="0"/>
                </a:rPr>
                <a:t>Bộc lộ được cảm xúc, thái độ phù hợp</a:t>
              </a:r>
              <a:endParaRPr lang="en-US" sz="2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8303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685800" y="1238516"/>
            <a:ext cx="3195618" cy="553357"/>
          </a:xfrm>
          <a:prstGeom prst="rect">
            <a:avLst/>
          </a:prstGeom>
        </p:spPr>
        <p:txBody>
          <a:bodyPr wrap="none">
            <a:spAutoFit/>
          </a:bodyPr>
          <a:lstStyle/>
          <a:p>
            <a:pPr marL="0" marR="0" lvl="0" indent="0" algn="l"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2. Trình bày bài nói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ight Arrow 6"/>
          <p:cNvSpPr/>
          <p:nvPr/>
        </p:nvSpPr>
        <p:spPr>
          <a:xfrm>
            <a:off x="1580670" y="2305123"/>
            <a:ext cx="2469043" cy="1533833"/>
          </a:xfrm>
          <a:prstGeom prst="rightArrow">
            <a:avLst>
              <a:gd name="adj1" fmla="val 65493"/>
              <a:gd name="adj2" fmla="val 34559"/>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Kết luận</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Plaque 17"/>
          <p:cNvSpPr/>
          <p:nvPr/>
        </p:nvSpPr>
        <p:spPr>
          <a:xfrm>
            <a:off x="4351939" y="2200730"/>
            <a:ext cx="6333152" cy="1742620"/>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err="1">
                <a:solidFill>
                  <a:srgbClr val="000000"/>
                </a:solidFill>
                <a:latin typeface="Times New Roman" panose="02020603050405020304" pitchFamily="18" charset="0"/>
                <a:ea typeface="Calibri" panose="020f0502020204030204" pitchFamily="34" charset="0"/>
              </a:rPr>
              <a:t>Khái quát lại nội dung ý kiến vừa trình bày. Lời cảm ơn thầy/ cô và các bạn đã lắng nghe.</a:t>
            </a:r>
            <a:endParaRPr lang="en-US" sz="32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5554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1"/>
    </p:bldLst>
  </p:timing>
</p:sld>
</file>

<file path=ppt/slides/slide7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96575" y="737419"/>
            <a:ext cx="2611549"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660400" y="997682"/>
            <a:ext cx="6096000" cy="1014380"/>
          </a:xfrm>
          <a:prstGeom prst="rect">
            <a:avLst/>
          </a:prstGeom>
        </p:spPr>
        <p:txBody>
          <a:bodyPr>
            <a:spAutoFit/>
          </a:bodyPr>
          <a:lstStyle/>
          <a:p>
            <a:pPr>
              <a:lnSpc>
                <a:spcPct val="107000"/>
              </a:lnSpc>
              <a:spcAft>
                <a:spcPct val="0"/>
              </a:spcAft>
            </a:pPr>
            <a:r>
              <a:rPr lang="en-US" sz="2800" b="1">
                <a:solidFill>
                  <a:srgbClr val="0D0D0D"/>
                </a:solidFill>
                <a:latin typeface="Times New Roman" panose="02020603050405020304" pitchFamily="18" charset="0"/>
                <a:ea typeface="MS Mincho"/>
                <a:cs typeface="Times New Roman" panose="02020603050405020304" pitchFamily="18" charset="0"/>
              </a:rPr>
              <a:t>3. Sau khi nói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b="1" err="1">
                <a:latin typeface="Times New Roman" panose="02020603050405020304" pitchFamily="18" charset="0"/>
                <a:ea typeface="MS Mincho"/>
                <a:cs typeface="Times New Roman" panose="02020603050405020304" pitchFamily="18" charset="0"/>
              </a:rPr>
              <a:t>Trao đổi, đánh giá.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893931" y="1604409"/>
            <a:ext cx="5950668" cy="553357"/>
          </a:xfrm>
          <a:prstGeom prst="rect">
            <a:avLst/>
          </a:prstGeom>
        </p:spPr>
        <p:txBody>
          <a:bodyPr wrap="none">
            <a:spAutoFit/>
          </a:bodyPr>
          <a:lstStyle/>
          <a:p>
            <a:pPr>
              <a:lnSpc>
                <a:spcPct val="107000"/>
              </a:lnSpc>
              <a:spcAft>
                <a:spcPct val="0"/>
              </a:spcAft>
            </a:pPr>
            <a:r>
              <a:rPr lang="en-US" sz="2800">
                <a:latin typeface="Times New Roman" panose="02020603050405020304" pitchFamily="18" charset="0"/>
                <a:ea typeface="MS Mincho"/>
                <a:cs typeface="Times New Roman" panose="02020603050405020304" pitchFamily="18" charset="0"/>
              </a:rPr>
              <a:t>* </a:t>
            </a:r>
            <a:r>
              <a:rPr lang="en-US" sz="2800" b="1" err="1">
                <a:latin typeface="Times New Roman" panose="02020603050405020304" pitchFamily="18" charset="0"/>
                <a:ea typeface="MS Mincho"/>
                <a:cs typeface="Times New Roman" panose="02020603050405020304" pitchFamily="18" charset="0"/>
              </a:rPr>
              <a:t>Bảng tự kiểm tra kĩ năng nói-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101215287"/>
              </p:ext>
            </p:extLst>
          </p:nvPr>
        </p:nvGraphicFramePr>
        <p:xfrm>
          <a:off x="660400" y="2195958"/>
          <a:ext cx="10833100" cy="4303776"/>
        </p:xfrm>
        <a:graphic>
          <a:graphicData uri="http://schemas.openxmlformats.org/drawingml/2006/table">
            <a:tbl>
              <a:tblPr firstRow="1" firstCol="1" bandRow="1"/>
              <a:tblGrid>
                <a:gridCol w="5257801">
                  <a:extLst>
                    <a:ext uri="{9D8B030D-6E8A-4147-A177-3AD203B41FA5}">
                      <a16:colId xmlns="" xmlns:a16="http://schemas.microsoft.com/office/drawing/2014/main" val="1885811344"/>
                    </a:ext>
                  </a:extLst>
                </a:gridCol>
                <a:gridCol w="5575299">
                  <a:extLst>
                    <a:ext uri="{9D8B030D-6E8A-4147-A177-3AD203B41FA5}">
                      <a16:colId xmlns="" xmlns:a16="http://schemas.microsoft.com/office/drawing/2014/main" val="1659736564"/>
                    </a:ext>
                  </a:extLst>
                </a:gridCol>
              </a:tblGrid>
              <a:tr h="148543">
                <a:tc>
                  <a:txBody>
                    <a:bodyPr vert="horz" wrap="square"/>
                    <a:lstStyle/>
                    <a:p>
                      <a:pPr algn="ctr">
                        <a:lnSpc>
                          <a:spcPct val="107000"/>
                        </a:lnSpc>
                        <a:spcAft>
                          <a:spcPct val="0"/>
                        </a:spcAft>
                      </a:pPr>
                      <a:r>
                        <a:rPr lang="en-US" sz="2400" b="1" err="1">
                          <a:effectLst/>
                          <a:latin typeface="Times New Roman" panose="02020603050405020304" pitchFamily="18" charset="0"/>
                          <a:ea typeface="MS Mincho"/>
                          <a:cs typeface="Times New Roman" panose="02020603050405020304" pitchFamily="18" charset="0"/>
                        </a:rPr>
                        <a:t>Người 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en-US" sz="2400" b="1" err="1">
                          <a:effectLst/>
                          <a:latin typeface="Times New Roman" panose="02020603050405020304" pitchFamily="18" charset="0"/>
                          <a:ea typeface="MS Mincho"/>
                          <a:cs typeface="Times New Roman" panose="02020603050405020304" pitchFamily="18" charset="0"/>
                        </a:rPr>
                        <a:t>Người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5791230"/>
                  </a:ext>
                </a:extLst>
              </a:tr>
              <a:tr h="1089731">
                <a:tc>
                  <a:txBody>
                    <a:bodyPr vert="horz" wrap="square"/>
                    <a:lstStyle/>
                    <a:p>
                      <a:pPr marL="0" lvl="0" indent="0">
                        <a:spcAft>
                          <a:spcPct val="0"/>
                        </a:spcAft>
                        <a:buSzPts val="1400"/>
                        <a:buFont typeface="Times New Roman" panose="02020603050405020304" pitchFamily="18" charset="0"/>
                        <a:buNone/>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effectLst/>
                          <a:latin typeface="Times New Roman" panose="02020603050405020304" pitchFamily="18" charset="0"/>
                          <a:ea typeface="Times New Roman" panose="02020603050405020304" pitchFamily="18" charset="0"/>
                          <a:cs typeface="Times New Roman" panose="02020603050405020304" pitchFamily="18" charset="0"/>
                        </a:rPr>
                        <a:t>Lắng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nghe những chia sẻ của người nói và có thể ghi lại những điểm cần trao đổi, tranh luận.</a:t>
                      </a:r>
                      <a:endParaRPr lang="en-US" sz="2400">
                        <a:effectLst/>
                        <a:latin typeface="Times New Roman" panose="02020603050405020304" pitchFamily="18" charset="0"/>
                        <a:ea typeface="Times New Roman" pitchFamily="18" charset="0"/>
                        <a:cs typeface="Times New Roman" panose="02020603050405020304" pitchFamily="18" charset="0"/>
                      </a:endParaRPr>
                    </a:p>
                    <a:p>
                      <a:pPr>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Có thể nêu ý kiến, đặt câu hỏi để tìm hiểu rõ hơn về vấn đề đời sống được gợi ra từ cuốn sách.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Nêu được điều tâm đắc của em về ý kiến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Nêu những điều em chưa đồng tình với ý kiến của bạn</a:t>
                      </a: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07000"/>
                        </a:lnSpc>
                        <a:spcAft>
                          <a:spcPts val="1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-Lắng nghe ý kiến, câu hỏi mà người nghe nêu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Làm rõ một số điểm mà người nghe có thể thắc mắc hoặc có thể thảo luận để tìm hiểu thêm.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Bảo vệ những nội dung trong ý kiến của bản thân mà em cho là hợp lí</a:t>
                      </a: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8987006"/>
                  </a:ext>
                </a:extLst>
              </a:tr>
            </a:tbl>
          </a:graphicData>
        </a:graphic>
      </p:graphicFrame>
    </p:spTree>
    <p:extLst>
      <p:ext uri="{BB962C8B-B14F-4D97-AF65-F5344CB8AC3E}">
        <p14:creationId xmlns:p14="http://schemas.microsoft.com/office/powerpoint/2010/main" val="4203555453"/>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Table 3"/>
          <p:cNvGraphicFramePr>
            <a:graphicFrameLocks noGrp="1"/>
          </p:cNvGraphicFramePr>
          <p:nvPr>
            <p:extLst>
              <p:ext uri="{D42A27DB-BD31-4B8C-83A1-F6EECF244321}">
                <p14:modId xmlns:p14="http://schemas.microsoft.com/office/powerpoint/2010/main" val="721438017"/>
              </p:ext>
            </p:extLst>
          </p:nvPr>
        </p:nvGraphicFramePr>
        <p:xfrm>
          <a:off x="685800" y="523557"/>
          <a:ext cx="10833100" cy="5870449"/>
        </p:xfrm>
        <a:graphic>
          <a:graphicData uri="http://schemas.openxmlformats.org/drawingml/2006/table">
            <a:tbl>
              <a:tblPr firstRow="1" firstCol="1" bandRow="1" bandCol="1"/>
              <a:tblGrid>
                <a:gridCol w="2708275">
                  <a:extLst>
                    <a:ext uri="{9D8B030D-6E8A-4147-A177-3AD203B41FA5}">
                      <a16:colId xmlns="" xmlns:a16="http://schemas.microsoft.com/office/drawing/2014/main" val="1426318444"/>
                    </a:ext>
                  </a:extLst>
                </a:gridCol>
                <a:gridCol w="2708275">
                  <a:extLst>
                    <a:ext uri="{9D8B030D-6E8A-4147-A177-3AD203B41FA5}">
                      <a16:colId xmlns="" xmlns:a16="http://schemas.microsoft.com/office/drawing/2014/main" val="3241945813"/>
                    </a:ext>
                  </a:extLst>
                </a:gridCol>
                <a:gridCol w="2708275">
                  <a:extLst>
                    <a:ext uri="{9D8B030D-6E8A-4147-A177-3AD203B41FA5}">
                      <a16:colId xmlns="" xmlns:a16="http://schemas.microsoft.com/office/drawing/2014/main" val="3844523651"/>
                    </a:ext>
                  </a:extLst>
                </a:gridCol>
                <a:gridCol w="2708275">
                  <a:extLst>
                    <a:ext uri="{9D8B030D-6E8A-4147-A177-3AD203B41FA5}">
                      <a16:colId xmlns="" xmlns:a16="http://schemas.microsoft.com/office/drawing/2014/main" val="3344493602"/>
                    </a:ext>
                  </a:extLst>
                </a:gridCol>
              </a:tblGrid>
              <a:tr h="0">
                <a:tc gridSpan="4">
                  <a:txBody>
                    <a:bodyPr vert="horz" wrap="square"/>
                    <a:lstStyle/>
                    <a:p>
                      <a:pPr algn="ctr">
                        <a:lnSpc>
                          <a:spcPct val="107000"/>
                        </a:lnSpc>
                        <a:spcAft>
                          <a:spcPct val="0"/>
                        </a:spcAft>
                      </a:pPr>
                      <a:r>
                        <a:rPr lang="vi-VN" sz="24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1802334284"/>
                  </a:ext>
                </a:extLst>
              </a:tr>
              <a:tr h="0">
                <a:tc gridSpan="4">
                  <a:txBody>
                    <a:bodyPr vert="horz" wrap="square"/>
                    <a:lstStyle/>
                    <a:p>
                      <a:pPr algn="ctr">
                        <a:lnSpc>
                          <a:spcPct val="107000"/>
                        </a:lnSpc>
                        <a:spcAft>
                          <a:spcPct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3253947427"/>
                  </a:ext>
                </a:extLst>
              </a:tr>
              <a:tr h="0">
                <a:tc rowSpan="2">
                  <a:txBody>
                    <a:bodyPr vert="horz" wrap="square"/>
                    <a:lstStyle/>
                    <a:p>
                      <a:pPr algn="ctr">
                        <a:lnSpc>
                          <a:spcPct val="107000"/>
                        </a:lnSpc>
                        <a:spcAft>
                          <a:spcPct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3653183123"/>
                  </a:ext>
                </a:extLst>
              </a:tr>
              <a:tr h="0">
                <a:tc vMerge="1">
                  <a:txBody>
                    <a:bodyPr vert="horz" wrap="square"/>
                    <a:lstStyle/>
                    <a:p>
                      <a:endParaRPr lang="en-US"/>
                    </a:p>
                  </a:txBody>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5939865"/>
                  </a:ext>
                </a:extLst>
              </a:tr>
              <a:tr h="106616">
                <a:tc>
                  <a:txBody>
                    <a:bodyPr vert="horz" wrap="square"/>
                    <a:lstStyle/>
                    <a:p>
                      <a:pPr algn="just">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1.Vấn đề đưa ra là vấn đề cố ý nghĩa trong đời sống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Không đưa ra được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400" err="1">
                          <a:effectLst/>
                          <a:latin typeface="Times New Roman" panose="02020603050405020304" pitchFamily="18" charset="0"/>
                          <a:ea typeface="Times New Roman" panose="02020603050405020304" pitchFamily="18" charset="0"/>
                          <a:cs typeface="Times New Roman" panose="02020603050405020304" pitchFamily="18" charset="0"/>
                        </a:rPr>
                        <a:t>vấn đề phù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Vấn đề mang tính thời sự</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vấn đề phù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Vấn đề nóng bỏng trong XH hiện nay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3358588"/>
                  </a:ext>
                </a:extLst>
              </a:tr>
              <a:tr h="272188">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ND sơ sài, không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bám vào vấn đề đặt ra từ cuốn sách đã đọc, hoặc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nêu được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quan điểm của cá nhân và không biết bảo vệ quan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HS đưa ra lí lẽ, bằng chứng thuyết phục</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biết bảo vệ quan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Có sức thuyết phục sử dụng lí lẽ và bằng chứng từ thực tế trong đời sống</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quan điểm rõ ràng, hướng tới hành động cụ thể của bản thân, có sức thuyết phục.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7882283"/>
                  </a:ext>
                </a:extLst>
              </a:tr>
            </a:tbl>
          </a:graphicData>
        </a:graphic>
      </p:graphicFrame>
    </p:spTree>
    <p:extLst>
      <p:ext uri="{BB962C8B-B14F-4D97-AF65-F5344CB8AC3E}">
        <p14:creationId xmlns:p14="http://schemas.microsoft.com/office/powerpoint/2010/main" val="3897638125"/>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Table 3"/>
          <p:cNvGraphicFramePr>
            <a:graphicFrameLocks noGrp="1"/>
          </p:cNvGraphicFramePr>
          <p:nvPr>
            <p:extLst>
              <p:ext uri="{D42A27DB-BD31-4B8C-83A1-F6EECF244321}">
                <p14:modId xmlns:p14="http://schemas.microsoft.com/office/powerpoint/2010/main" val="3804033273"/>
              </p:ext>
            </p:extLst>
          </p:nvPr>
        </p:nvGraphicFramePr>
        <p:xfrm>
          <a:off x="685800" y="380285"/>
          <a:ext cx="10833100" cy="6261812"/>
        </p:xfrm>
        <a:graphic>
          <a:graphicData uri="http://schemas.openxmlformats.org/drawingml/2006/table">
            <a:tbl>
              <a:tblPr firstRow="1" firstCol="1" bandRow="1" bandCol="1"/>
              <a:tblGrid>
                <a:gridCol w="2708275">
                  <a:extLst>
                    <a:ext uri="{9D8B030D-6E8A-4147-A177-3AD203B41FA5}">
                      <a16:colId xmlns="" xmlns:a16="http://schemas.microsoft.com/office/drawing/2014/main" val="1426318444"/>
                    </a:ext>
                  </a:extLst>
                </a:gridCol>
                <a:gridCol w="2708275">
                  <a:extLst>
                    <a:ext uri="{9D8B030D-6E8A-4147-A177-3AD203B41FA5}">
                      <a16:colId xmlns="" xmlns:a16="http://schemas.microsoft.com/office/drawing/2014/main" val="3241945813"/>
                    </a:ext>
                  </a:extLst>
                </a:gridCol>
                <a:gridCol w="2708275">
                  <a:extLst>
                    <a:ext uri="{9D8B030D-6E8A-4147-A177-3AD203B41FA5}">
                      <a16:colId xmlns="" xmlns:a16="http://schemas.microsoft.com/office/drawing/2014/main" val="3844523651"/>
                    </a:ext>
                  </a:extLst>
                </a:gridCol>
                <a:gridCol w="2708275">
                  <a:extLst>
                    <a:ext uri="{9D8B030D-6E8A-4147-A177-3AD203B41FA5}">
                      <a16:colId xmlns="" xmlns:a16="http://schemas.microsoft.com/office/drawing/2014/main" val="3344493602"/>
                    </a:ext>
                  </a:extLst>
                </a:gridCol>
              </a:tblGrid>
              <a:tr h="0">
                <a:tc gridSpan="4">
                  <a:txBody>
                    <a:bodyPr vert="horz" wrap="square"/>
                    <a:lstStyle/>
                    <a:p>
                      <a:pPr algn="ctr">
                        <a:lnSpc>
                          <a:spcPct val="107000"/>
                        </a:lnSpc>
                        <a:spcAft>
                          <a:spcPct val="0"/>
                        </a:spcAft>
                      </a:pPr>
                      <a:r>
                        <a:rPr lang="vi-VN" sz="24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1802334284"/>
                  </a:ext>
                </a:extLst>
              </a:tr>
              <a:tr h="0">
                <a:tc gridSpan="4">
                  <a:txBody>
                    <a:bodyPr vert="horz" wrap="square"/>
                    <a:lstStyle/>
                    <a:p>
                      <a:pPr algn="ctr">
                        <a:lnSpc>
                          <a:spcPct val="107000"/>
                        </a:lnSpc>
                        <a:spcAft>
                          <a:spcPct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3253947427"/>
                  </a:ext>
                </a:extLst>
              </a:tr>
              <a:tr h="0">
                <a:tc rowSpan="2">
                  <a:txBody>
                    <a:bodyPr vert="horz" wrap="square"/>
                    <a:lstStyle/>
                    <a:p>
                      <a:pPr algn="ctr">
                        <a:lnSpc>
                          <a:spcPct val="107000"/>
                        </a:lnSpc>
                        <a:spcAft>
                          <a:spcPct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en-US"/>
                    </a:p>
                  </a:txBody>
                  <a:tcPr/>
                </a:tc>
                <a:tc hMerge="1">
                  <a:txBody>
                    <a:bodyPr vert="horz" wrap="square"/>
                    <a:lstStyle/>
                    <a:p>
                      <a:endParaRPr lang="en-US"/>
                    </a:p>
                  </a:txBody>
                  <a:tcPr/>
                </a:tc>
                <a:extLst>
                  <a:ext uri="{0D108BD9-81ED-4DB2-BD59-A6C34878D82A}">
                    <a16:rowId xmlns="" xmlns:a16="http://schemas.microsoft.com/office/drawing/2014/main" val="3653183123"/>
                  </a:ext>
                </a:extLst>
              </a:tr>
              <a:tr h="0">
                <a:tc vMerge="1">
                  <a:txBody>
                    <a:bodyPr vert="horz" wrap="square"/>
                    <a:lstStyle/>
                    <a:p>
                      <a:endParaRPr lang="en-US"/>
                    </a:p>
                  </a:txBody>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7000"/>
                        </a:lnSpc>
                        <a:spcAft>
                          <a:spcPct val="0"/>
                        </a:spcAft>
                      </a:pPr>
                      <a:r>
                        <a:rPr lang="vi-VN" sz="2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5939865"/>
                  </a:ext>
                </a:extLst>
              </a:tr>
              <a:tr h="120972">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3. Nói to, rõ ràng, truyền cảm.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Nói nhỏ, khó nghe; nói lắp, ngập ngừng…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Nói to nhưng đôi chỗ lặp lại hoặc ngập ngừng 1 vài câu.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Nói to, truyền cảm, hầu như không lặp lại hoặc ngập ngừng.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0298831"/>
                  </a:ext>
                </a:extLst>
              </a:tr>
              <a:tr h="181459">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4. Sử dụng yếu tố phi ngôn ngữ phù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Điệu bộ rất tự tin, mắt nhìn vào người nghe; nét mặt sinh động.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8218583"/>
                  </a:ext>
                </a:extLst>
              </a:tr>
              <a:tr h="90729">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5. Mở đầu và kết thúc hợp lí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Không chào hỏi/ và không có lời kết thúc bài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Có chào hỏi/ và có lời kết thúc bài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7000"/>
                        </a:lnSpc>
                        <a:spcAft>
                          <a:spcPct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Chào hỏi/ và kết thúc bài nói một cách hấp dẫn.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547" marR="48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7458384"/>
                  </a:ext>
                </a:extLst>
              </a:tr>
            </a:tbl>
          </a:graphicData>
        </a:graphic>
      </p:graphicFrame>
    </p:spTree>
    <p:extLst>
      <p:ext uri="{BB962C8B-B14F-4D97-AF65-F5344CB8AC3E}">
        <p14:creationId xmlns:p14="http://schemas.microsoft.com/office/powerpoint/2010/main" val="382995758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6" name="Pentagon 5"/>
          <p:cNvSpPr/>
          <p:nvPr/>
        </p:nvSpPr>
        <p:spPr>
          <a:xfrm>
            <a:off x="3229895" y="2405827"/>
            <a:ext cx="5032614" cy="2861187"/>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900"/>
              </a:spcAft>
            </a:pPr>
            <a:r>
              <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thể mang đến lớp vài cuốn sách em yêu thích và muốn các bạn cùng đọc.</a:t>
            </a:r>
            <a:endParaRPr lang="en-US" sz="36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8366467" y="1223769"/>
            <a:ext cx="3206545" cy="4954112"/>
          </a:xfrm>
          <a:prstGeom prst="rect">
            <a:avLst/>
          </a:prstGeom>
        </p:spPr>
      </p:pic>
      <p:pic>
        <p:nvPicPr>
          <p:cNvPr id="19" name="Picture 18"/>
          <p:cNvPicPr>
            <a:picLocks noChangeAspect="1"/>
          </p:cNvPicPr>
          <p:nvPr/>
        </p:nvPicPr>
        <p:blipFill>
          <a:blip r:embed="rId5"/>
          <a:srcRect l="14547" r="14958"/>
          <a:stretch>
            <a:fillRect/>
          </a:stretch>
        </p:blipFill>
        <p:spPr>
          <a:xfrm>
            <a:off x="9291484" y="3937818"/>
            <a:ext cx="2308742" cy="2556808"/>
          </a:xfrm>
          <a:prstGeom prst="rect">
            <a:avLst/>
          </a:prstGeom>
        </p:spPr>
      </p:pic>
    </p:spTree>
    <p:extLst>
      <p:ext uri="{BB962C8B-B14F-4D97-AF65-F5344CB8AC3E}">
        <p14:creationId xmlns:p14="http://schemas.microsoft.com/office/powerpoint/2010/main" val="3927316872"/>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200"/>
              </a:spcAft>
            </a:pPr>
            <a:r>
              <a:rPr lang="en-US" sz="3200" b="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Đâu </a:t>
            </a:r>
            <a:r>
              <a:rPr lang="en-US" sz="3200" b="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en-US" sz="320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phải câu hỏi giúp tìm ý cho bài nói trình bày ý kiến về một vấn đề đời sống được gợi ra từ cuốn sách đã đọc?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110220" y="1949345"/>
            <a:ext cx="4906798" cy="11838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ct val="0"/>
              </a:spcAft>
              <a:buFont typeface="+mj-lt"/>
              <a:buAutoNum type="alphaUcPeriod"/>
            </a:pPr>
            <a:r>
              <a:rPr lang="en-US" sz="2800" smtClean="0">
                <a:solidFill>
                  <a:schemeClr val="tx1"/>
                </a:solidFill>
                <a:latin typeface="Times New Roman" panose="02020603050405020304" pitchFamily="18" charset="0"/>
                <a:ea typeface="Times New Roman" panose="02020603050405020304" pitchFamily="18" charset="0"/>
              </a:rPr>
              <a:t> </a:t>
            </a:r>
            <a:r>
              <a:rPr lang="en-US" sz="2400" err="1" smtClean="0">
                <a:solidFill>
                  <a:schemeClr val="tx1"/>
                </a:solidFill>
                <a:latin typeface="Times New Roman" panose="02020603050405020304" pitchFamily="18" charset="0"/>
                <a:ea typeface="Times New Roman" panose="02020603050405020304" pitchFamily="18" charset="0"/>
              </a:rPr>
              <a:t>Em </a:t>
            </a:r>
            <a:r>
              <a:rPr lang="en-US" sz="2400" err="1">
                <a:solidFill>
                  <a:schemeClr val="tx1"/>
                </a:solidFill>
                <a:latin typeface="Times New Roman" panose="02020603050405020304" pitchFamily="18" charset="0"/>
                <a:ea typeface="Times New Roman" panose="02020603050405020304" pitchFamily="18" charset="0"/>
              </a:rPr>
              <a:t>muốn trình bày bài nói bằng các </a:t>
            </a:r>
            <a:r>
              <a:rPr lang="en-US" sz="2400" err="1" smtClean="0">
                <a:solidFill>
                  <a:schemeClr val="tx1"/>
                </a:solidFill>
                <a:latin typeface="Times New Roman" panose="02020603050405020304" pitchFamily="18" charset="0"/>
                <a:ea typeface="Times New Roman" panose="02020603050405020304" pitchFamily="18" charset="0"/>
              </a:rPr>
              <a:t>phương pháp</a:t>
            </a:r>
            <a:r>
              <a:rPr lang="en-US" sz="2400">
                <a:solidFill>
                  <a:schemeClr val="tx1"/>
                </a:solidFill>
                <a:latin typeface="Times New Roman" panose="02020603050405020304" pitchFamily="18" charset="0"/>
                <a:ea typeface="Times New Roman" panose="02020603050405020304" pitchFamily="18" charset="0"/>
              </a:rPr>
              <a:t>, phương tiện nào?</a:t>
            </a:r>
            <a:endParaRPr lang="en-US" sz="240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0"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2128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a:solidFill>
                  <a:schemeClr val="tx1"/>
                </a:solidFill>
                <a:latin typeface="Times New Roman" panose="02020603050405020304" pitchFamily="18" charset="0"/>
                <a:ea typeface="Times New Roman" panose="02020603050405020304" pitchFamily="18" charset="0"/>
              </a:rPr>
              <a:t>B</a:t>
            </a:r>
            <a:r>
              <a:rPr lang="en-US" sz="2400" smtClean="0">
                <a:solidFill>
                  <a:schemeClr val="tx1"/>
                </a:solidFill>
                <a:latin typeface="Times New Roman" panose="02020603050405020304" pitchFamily="18" charset="0"/>
                <a:ea typeface="Times New Roman" panose="02020603050405020304" pitchFamily="18" charset="0"/>
              </a:rPr>
              <a:t>. Hành </a:t>
            </a:r>
            <a:r>
              <a:rPr lang="en-US" sz="2400" err="1">
                <a:solidFill>
                  <a:schemeClr val="tx1"/>
                </a:solidFill>
                <a:latin typeface="Times New Roman" panose="02020603050405020304" pitchFamily="18" charset="0"/>
                <a:ea typeface="Times New Roman" panose="02020603050405020304" pitchFamily="18" charset="0"/>
              </a:rPr>
              <a:t>động của em trước vấn đề cuốn sách đặt ra?</a:t>
            </a:r>
            <a:endParaRPr lang="en-US" sz="2400">
              <a:solidFill>
                <a:schemeClr val="tx1"/>
              </a:solidFill>
              <a:effectLst/>
              <a:latin typeface="Times New Roman" panose="02020603050405020304" pitchFamily="18" charset="0"/>
              <a:ea typeface="Calibri" panose="020f0502020204030204" pitchFamily="34" charset="0"/>
            </a:endParaRPr>
          </a:p>
        </p:txBody>
      </p:sp>
      <p:sp>
        <p:nvSpPr>
          <p:cNvPr id="43" name="Rectangle 42"/>
          <p:cNvSpPr/>
          <p:nvPr/>
        </p:nvSpPr>
        <p:spPr>
          <a:xfrm>
            <a:off x="1110220" y="3423730"/>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smtClean="0">
                <a:solidFill>
                  <a:schemeClr val="tx1"/>
                </a:solidFill>
                <a:latin typeface="Times New Roman" panose="02020603050405020304" pitchFamily="18" charset="0"/>
                <a:ea typeface="Times New Roman" panose="02020603050405020304" pitchFamily="18" charset="0"/>
              </a:rPr>
              <a:t>C. Vấn </a:t>
            </a:r>
            <a:r>
              <a:rPr lang="en-US" sz="2400" err="1">
                <a:solidFill>
                  <a:schemeClr val="tx1"/>
                </a:solidFill>
                <a:latin typeface="Times New Roman" panose="02020603050405020304" pitchFamily="18" charset="0"/>
                <a:ea typeface="Times New Roman" panose="02020603050405020304" pitchFamily="18" charset="0"/>
              </a:rPr>
              <a:t>đề đời sống được gợi ra từ cuốn sách là gì?</a:t>
            </a:r>
            <a:endParaRPr lang="en-US" sz="240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157442" y="3423730"/>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smtClean="0">
                <a:solidFill>
                  <a:schemeClr val="tx1"/>
                </a:solidFill>
                <a:latin typeface="Times New Roman" panose="02020603050405020304" pitchFamily="18" charset="0"/>
                <a:ea typeface="Times New Roman" panose="02020603050405020304" pitchFamily="18" charset="0"/>
              </a:rPr>
              <a:t>D. Chi </a:t>
            </a:r>
            <a:r>
              <a:rPr lang="en-US" sz="2400" err="1">
                <a:solidFill>
                  <a:schemeClr val="tx1"/>
                </a:solidFill>
                <a:latin typeface="Times New Roman" panose="02020603050405020304" pitchFamily="18" charset="0"/>
                <a:ea typeface="Times New Roman" panose="02020603050405020304" pitchFamily="18" charset="0"/>
              </a:rPr>
              <a:t>tiết, sự việc nào trong cuốn sách cho thấy rõ vấn đề ấy?</a:t>
            </a:r>
            <a:endParaRPr lang="en-US" sz="2400">
              <a:solidFill>
                <a:schemeClr val="tx1"/>
              </a:solidFill>
              <a:effectLst/>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5245478" y="2277586"/>
            <a:ext cx="885137" cy="708059"/>
          </a:xfrm>
          <a:prstGeom prst="rect">
            <a:avLst/>
          </a:prstGeom>
        </p:spPr>
      </p:pic>
      <p:pic>
        <p:nvPicPr>
          <p:cNvPr id="51" name="Picture 50"/>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91464" y="3769131"/>
            <a:ext cx="804536" cy="704088"/>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3946" y="3689009"/>
            <a:ext cx="804742" cy="707197"/>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1"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sp>
        <p:nvSpPr>
          <p:cNvPr id="6" name="TextBox 5"/>
          <p:cNvSpPr txBox="1"/>
          <p:nvPr/>
        </p:nvSpPr>
        <p:spPr>
          <a:xfrm>
            <a:off x="10318236" y="651964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5" name="Picture 4" descr="n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rot="16200000" flipV="1">
            <a:off x="177564" y="5879773"/>
            <a:ext cx="806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15" descr="ALRMCLOK"/>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02157" y="5612280"/>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60</a:t>
            </a:r>
          </a:p>
        </p:txBody>
      </p:sp>
      <p:sp>
        <p:nvSpPr>
          <p:cNvPr id="6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59</a:t>
            </a:r>
          </a:p>
        </p:txBody>
      </p:sp>
      <p:sp>
        <p:nvSpPr>
          <p:cNvPr id="6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58</a:t>
            </a:r>
          </a:p>
        </p:txBody>
      </p:sp>
      <p:sp>
        <p:nvSpPr>
          <p:cNvPr id="7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57</a:t>
            </a:r>
          </a:p>
        </p:txBody>
      </p:sp>
      <p:sp>
        <p:nvSpPr>
          <p:cNvPr id="7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56</a:t>
            </a:r>
          </a:p>
        </p:txBody>
      </p:sp>
      <p:sp>
        <p:nvSpPr>
          <p:cNvPr id="7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55</a:t>
            </a:r>
          </a:p>
        </p:txBody>
      </p:sp>
      <p:sp>
        <p:nvSpPr>
          <p:cNvPr id="7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54</a:t>
            </a:r>
          </a:p>
        </p:txBody>
      </p:sp>
      <p:sp>
        <p:nvSpPr>
          <p:cNvPr id="7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53</a:t>
            </a:r>
          </a:p>
        </p:txBody>
      </p:sp>
      <p:sp>
        <p:nvSpPr>
          <p:cNvPr id="7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52</a:t>
            </a:r>
          </a:p>
        </p:txBody>
      </p:sp>
      <p:sp>
        <p:nvSpPr>
          <p:cNvPr id="7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51</a:t>
            </a:r>
          </a:p>
        </p:txBody>
      </p:sp>
      <p:sp>
        <p:nvSpPr>
          <p:cNvPr id="7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50</a:t>
            </a:r>
          </a:p>
        </p:txBody>
      </p:sp>
      <p:sp>
        <p:nvSpPr>
          <p:cNvPr id="7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49</a:t>
            </a:r>
          </a:p>
        </p:txBody>
      </p:sp>
      <p:sp>
        <p:nvSpPr>
          <p:cNvPr id="7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48</a:t>
            </a:r>
          </a:p>
        </p:txBody>
      </p:sp>
      <p:sp>
        <p:nvSpPr>
          <p:cNvPr id="8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47</a:t>
            </a:r>
          </a:p>
        </p:txBody>
      </p:sp>
      <p:sp>
        <p:nvSpPr>
          <p:cNvPr id="8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46</a:t>
            </a:r>
          </a:p>
        </p:txBody>
      </p:sp>
      <p:sp>
        <p:nvSpPr>
          <p:cNvPr id="8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45</a:t>
            </a:r>
          </a:p>
        </p:txBody>
      </p:sp>
      <p:sp>
        <p:nvSpPr>
          <p:cNvPr id="8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44</a:t>
            </a:r>
          </a:p>
        </p:txBody>
      </p:sp>
      <p:sp>
        <p:nvSpPr>
          <p:cNvPr id="8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43</a:t>
            </a:r>
          </a:p>
        </p:txBody>
      </p:sp>
      <p:sp>
        <p:nvSpPr>
          <p:cNvPr id="8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42</a:t>
            </a:r>
          </a:p>
        </p:txBody>
      </p:sp>
      <p:sp>
        <p:nvSpPr>
          <p:cNvPr id="8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41</a:t>
            </a:r>
          </a:p>
        </p:txBody>
      </p:sp>
      <p:sp>
        <p:nvSpPr>
          <p:cNvPr id="8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40</a:t>
            </a:r>
          </a:p>
        </p:txBody>
      </p:sp>
      <p:sp>
        <p:nvSpPr>
          <p:cNvPr id="8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39</a:t>
            </a:r>
          </a:p>
        </p:txBody>
      </p:sp>
      <p:sp>
        <p:nvSpPr>
          <p:cNvPr id="8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38</a:t>
            </a:r>
          </a:p>
        </p:txBody>
      </p:sp>
      <p:sp>
        <p:nvSpPr>
          <p:cNvPr id="9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37</a:t>
            </a:r>
          </a:p>
        </p:txBody>
      </p:sp>
      <p:sp>
        <p:nvSpPr>
          <p:cNvPr id="9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36</a:t>
            </a:r>
          </a:p>
        </p:txBody>
      </p:sp>
      <p:sp>
        <p:nvSpPr>
          <p:cNvPr id="9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35</a:t>
            </a:r>
          </a:p>
        </p:txBody>
      </p:sp>
      <p:sp>
        <p:nvSpPr>
          <p:cNvPr id="9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34</a:t>
            </a:r>
          </a:p>
        </p:txBody>
      </p:sp>
      <p:sp>
        <p:nvSpPr>
          <p:cNvPr id="9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33</a:t>
            </a:r>
          </a:p>
        </p:txBody>
      </p:sp>
      <p:sp>
        <p:nvSpPr>
          <p:cNvPr id="9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32</a:t>
            </a:r>
          </a:p>
        </p:txBody>
      </p:sp>
      <p:sp>
        <p:nvSpPr>
          <p:cNvPr id="9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31</a:t>
            </a:r>
          </a:p>
        </p:txBody>
      </p:sp>
      <p:sp>
        <p:nvSpPr>
          <p:cNvPr id="9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30</a:t>
            </a:r>
          </a:p>
        </p:txBody>
      </p:sp>
      <p:sp>
        <p:nvSpPr>
          <p:cNvPr id="9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29</a:t>
            </a:r>
          </a:p>
        </p:txBody>
      </p:sp>
      <p:sp>
        <p:nvSpPr>
          <p:cNvPr id="9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28</a:t>
            </a:r>
          </a:p>
        </p:txBody>
      </p:sp>
      <p:sp>
        <p:nvSpPr>
          <p:cNvPr id="10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27</a:t>
            </a:r>
          </a:p>
        </p:txBody>
      </p:sp>
      <p:sp>
        <p:nvSpPr>
          <p:cNvPr id="10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26</a:t>
            </a:r>
          </a:p>
        </p:txBody>
      </p:sp>
      <p:sp>
        <p:nvSpPr>
          <p:cNvPr id="10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25</a:t>
            </a:r>
          </a:p>
        </p:txBody>
      </p:sp>
      <p:sp>
        <p:nvSpPr>
          <p:cNvPr id="10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24</a:t>
            </a:r>
          </a:p>
        </p:txBody>
      </p:sp>
      <p:sp>
        <p:nvSpPr>
          <p:cNvPr id="10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23</a:t>
            </a:r>
          </a:p>
        </p:txBody>
      </p:sp>
      <p:sp>
        <p:nvSpPr>
          <p:cNvPr id="10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22</a:t>
            </a:r>
          </a:p>
        </p:txBody>
      </p:sp>
      <p:sp>
        <p:nvSpPr>
          <p:cNvPr id="10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21</a:t>
            </a:r>
          </a:p>
        </p:txBody>
      </p:sp>
      <p:sp>
        <p:nvSpPr>
          <p:cNvPr id="10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20</a:t>
            </a:r>
          </a:p>
        </p:txBody>
      </p:sp>
      <p:sp>
        <p:nvSpPr>
          <p:cNvPr id="10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19</a:t>
            </a:r>
          </a:p>
        </p:txBody>
      </p:sp>
      <p:sp>
        <p:nvSpPr>
          <p:cNvPr id="10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18</a:t>
            </a:r>
          </a:p>
        </p:txBody>
      </p:sp>
      <p:sp>
        <p:nvSpPr>
          <p:cNvPr id="11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17</a:t>
            </a:r>
          </a:p>
        </p:txBody>
      </p:sp>
      <p:sp>
        <p:nvSpPr>
          <p:cNvPr id="11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16</a:t>
            </a:r>
          </a:p>
        </p:txBody>
      </p:sp>
      <p:sp>
        <p:nvSpPr>
          <p:cNvPr id="11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15</a:t>
            </a:r>
          </a:p>
        </p:txBody>
      </p:sp>
      <p:sp>
        <p:nvSpPr>
          <p:cNvPr id="11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14</a:t>
            </a:r>
          </a:p>
        </p:txBody>
      </p:sp>
      <p:sp>
        <p:nvSpPr>
          <p:cNvPr id="11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13</a:t>
            </a:r>
          </a:p>
        </p:txBody>
      </p:sp>
      <p:sp>
        <p:nvSpPr>
          <p:cNvPr id="11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12</a:t>
            </a:r>
          </a:p>
        </p:txBody>
      </p:sp>
      <p:sp>
        <p:nvSpPr>
          <p:cNvPr id="11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11</a:t>
            </a:r>
          </a:p>
        </p:txBody>
      </p:sp>
      <p:sp>
        <p:nvSpPr>
          <p:cNvPr id="11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10</a:t>
            </a:r>
          </a:p>
        </p:txBody>
      </p:sp>
      <p:sp>
        <p:nvSpPr>
          <p:cNvPr id="118"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9</a:t>
            </a:r>
          </a:p>
        </p:txBody>
      </p:sp>
      <p:sp>
        <p:nvSpPr>
          <p:cNvPr id="119"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8</a:t>
            </a:r>
          </a:p>
        </p:txBody>
      </p:sp>
      <p:sp>
        <p:nvSpPr>
          <p:cNvPr id="120"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7</a:t>
            </a:r>
          </a:p>
        </p:txBody>
      </p:sp>
      <p:sp>
        <p:nvSpPr>
          <p:cNvPr id="121"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6</a:t>
            </a:r>
          </a:p>
        </p:txBody>
      </p:sp>
      <p:sp>
        <p:nvSpPr>
          <p:cNvPr id="122"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a:t>
            </a:r>
          </a:p>
        </p:txBody>
      </p:sp>
      <p:sp>
        <p:nvSpPr>
          <p:cNvPr id="123"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a:t>
            </a:r>
          </a:p>
        </p:txBody>
      </p:sp>
      <p:sp>
        <p:nvSpPr>
          <p:cNvPr id="124"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a:t>
            </a:r>
          </a:p>
        </p:txBody>
      </p:sp>
      <p:sp>
        <p:nvSpPr>
          <p:cNvPr id="125"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a:t>
            </a:r>
          </a:p>
        </p:txBody>
      </p:sp>
      <p:sp>
        <p:nvSpPr>
          <p:cNvPr id="126"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a:t>
            </a:r>
          </a:p>
        </p:txBody>
      </p:sp>
      <p:sp>
        <p:nvSpPr>
          <p:cNvPr id="127" name="Oval 176"/>
          <p:cNvSpPr>
            <a:spLocks noChangeArrowheads="1"/>
          </p:cNvSpPr>
          <p:nvPr/>
        </p:nvSpPr>
        <p:spPr bwMode="auto">
          <a:xfrm>
            <a:off x="330757" y="5993280"/>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0" cap="none" spc="0" normalizeH="0" baseline="0" noProof="0">
                <a:ln>
                  <a:noFill/>
                </a:ln>
                <a:solidFill>
                  <a:srgbClr val="DC2608"/>
                </a:solidFill>
                <a:effectLst/>
                <a:uLnTx/>
                <a:uFillTx/>
                <a:latin typeface=".VnBlack" pitchFamily="34" charset="0"/>
                <a:ea typeface="+mn-ea"/>
                <a:cs typeface="Arial" panose="020b0604020202020204" pitchFamily="34" charset="0"/>
              </a:rPr>
              <a:t>0</a:t>
            </a:r>
          </a:p>
        </p:txBody>
      </p:sp>
    </p:spTree>
    <p:extLst>
      <p:ext uri="{BB962C8B-B14F-4D97-AF65-F5344CB8AC3E}">
        <p14:creationId xmlns:p14="http://schemas.microsoft.com/office/powerpoint/2010/main" val="3865583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indefinite"/>
                      </p:stCondLst>
                      <p:childTnLst>
                        <p:par>
                          <p:cTn id="46" fill="hold" nodeType="afterGroup">
                            <p:stCondLst>
                              <p:cond delay="0"/>
                            </p:stCondLst>
                            <p:childTnLst>
                              <p:par>
                                <p:cTn id="47" presetID="1" presetClass="emph" presetSubtype="2" fill="hold" grpId="1"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1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15" name="Check mark.wav"/>
                                        </p:tgtEl>
                                      </p:cMediaNode>
                                    </p:audio>
                                  </p:subTnLst>
                                </p:cTn>
                              </p:par>
                              <p:par>
                                <p:cTn id="55" presetID="1" presetClass="emph" presetSubtype="2" fill="hold" grpId="1"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nodeType="clickPar">
                      <p:stCondLst>
                        <p:cond delay="indefinite"/>
                      </p:stCondLst>
                      <p:childTnLst>
                        <p:par>
                          <p:cTn id="61" fill="hold" nodeType="afterGroup">
                            <p:stCondLst>
                              <p:cond delay="0"/>
                            </p:stCondLst>
                            <p:childTnLst>
                              <p:par>
                                <p:cTn id="62" presetID="1" presetClass="emph" presetSubtype="2" fill="hold" grpId="4"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1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16" name="Wrong Buzzer.wav"/>
                                        </p:tgtEl>
                                      </p:cMediaNode>
                                    </p:audio>
                                  </p:subTnLst>
                                </p:cTn>
                              </p:par>
                              <p:par>
                                <p:cTn id="70" presetID="1" presetClass="emph" presetSubtype="2" fill="hold" grpId="4"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nodeType="clickPar">
                      <p:stCondLst>
                        <p:cond delay="indefinite"/>
                      </p:stCondLst>
                      <p:childTnLst>
                        <p:par>
                          <p:cTn id="76" fill="hold" nodeType="afterGroup">
                            <p:stCondLst>
                              <p:cond delay="0"/>
                            </p:stCondLst>
                            <p:childTnLst>
                              <p:par>
                                <p:cTn id="77" presetID="1" presetClass="emph" presetSubtype="2" fill="hold" grpId="5"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1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16" name="Wrong Buzzer.wav"/>
                                        </p:tgtEl>
                                      </p:cMediaNode>
                                    </p:audio>
                                  </p:subTnLst>
                                </p:cTn>
                              </p:par>
                              <p:par>
                                <p:cTn id="85" presetID="1" presetClass="emph" presetSubtype="2" fill="hold" grpId="5"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nodeType="clickPar">
                      <p:stCondLst>
                        <p:cond delay="indefinite"/>
                      </p:stCondLst>
                      <p:childTnLst>
                        <p:par>
                          <p:cTn id="91" fill="hold" nodeType="afterGroup">
                            <p:stCondLst>
                              <p:cond delay="0"/>
                            </p:stCondLst>
                            <p:childTnLst>
                              <p:par>
                                <p:cTn id="92" presetID="1" presetClass="emph" presetSubtype="2" fill="hold" grpId="6"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1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16" name="Wrong Buzzer.wav"/>
                                        </p:tgtEl>
                                      </p:cMediaNode>
                                    </p:audio>
                                  </p:subTnLst>
                                </p:cTn>
                              </p:par>
                              <p:par>
                                <p:cTn id="100" presetID="1" presetClass="emph" presetSubtype="2" fill="hold" grpId="6"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104" restart="whenNotActive" fill="hold" evtFilter="cancelBubble" nodeType="interactiveSeq">
                <p:stCondLst>
                  <p:cond evt="onClick" delay="0">
                    <p:tgtEl>
                      <p:spTgt spid="66"/>
                    </p:tgtEl>
                  </p:cond>
                </p:stCondLst>
                <p:endSync evt="end" delay="0">
                  <p:rtn val="all"/>
                </p:endSync>
                <p:childTnLst>
                  <p:par>
                    <p:cTn id="105" fill="hold" nodeType="clickPar">
                      <p:stCondLst>
                        <p:cond delay="indefinite"/>
                        <p:cond evt="onBegin" delay="0">
                          <p:tn val="104"/>
                        </p:cond>
                      </p:stCondLst>
                      <p:childTnLst>
                        <p:par>
                          <p:cTn id="106" fill="hold" nodeType="afterGroup">
                            <p:stCondLst>
                              <p:cond delay="0"/>
                            </p:stCondLst>
                            <p:childTnLst>
                              <p:par>
                                <p:cTn id="107" presetID="1" presetClass="entr" presetSubtype="0" fill="hold" grpId="0" nodeType="afterEffect">
                                  <p:stCondLst>
                                    <p:cond delay="1000"/>
                                  </p:stCondLst>
                                  <p:childTnLst>
                                    <p:set>
                                      <p:cBhvr>
                                        <p:cTn id="10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17" name="beep.wav"/>
                                        </p:tgtEl>
                                      </p:cMediaNode>
                                    </p:audio>
                                  </p:subTnLst>
                                </p:cTn>
                              </p:par>
                            </p:childTnLst>
                          </p:cTn>
                        </p:par>
                        <p:par>
                          <p:cTn id="109" fill="hold" nodeType="afterGroup">
                            <p:stCondLst>
                              <p:cond delay="1001"/>
                            </p:stCondLst>
                            <p:childTnLst>
                              <p:par>
                                <p:cTn id="110" presetID="1" presetClass="entr" presetSubtype="0" fill="hold" grpId="0" nodeType="afterEffect">
                                  <p:stCondLst>
                                    <p:cond delay="1000"/>
                                  </p:stCondLst>
                                  <p:childTnLst>
                                    <p:set>
                                      <p:cBhvr>
                                        <p:cTn id="111"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17" name="beep.wav"/>
                                        </p:tgtEl>
                                      </p:cMediaNode>
                                    </p:audio>
                                  </p:subTnLst>
                                </p:cTn>
                              </p:par>
                            </p:childTnLst>
                          </p:cTn>
                        </p:par>
                        <p:par>
                          <p:cTn id="112" fill="hold" nodeType="afterGroup">
                            <p:stCondLst>
                              <p:cond delay="2002"/>
                            </p:stCondLst>
                            <p:childTnLst>
                              <p:par>
                                <p:cTn id="113" presetID="1" presetClass="entr" presetSubtype="0" fill="hold" grpId="0" nodeType="afterEffect">
                                  <p:stCondLst>
                                    <p:cond delay="1000"/>
                                  </p:stCondLst>
                                  <p:childTnLst>
                                    <p:set>
                                      <p:cBhvr>
                                        <p:cTn id="114"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17" name="beep.wav"/>
                                        </p:tgtEl>
                                      </p:cMediaNode>
                                    </p:audio>
                                  </p:subTnLst>
                                </p:cTn>
                              </p:par>
                            </p:childTnLst>
                          </p:cTn>
                        </p:par>
                        <p:par>
                          <p:cTn id="115" fill="hold" nodeType="afterGroup">
                            <p:stCondLst>
                              <p:cond delay="3003"/>
                            </p:stCondLst>
                            <p:childTnLst>
                              <p:par>
                                <p:cTn id="116" presetID="1" presetClass="entr" presetSubtype="0" fill="hold" grpId="0" nodeType="afterEffect">
                                  <p:stCondLst>
                                    <p:cond delay="1000"/>
                                  </p:stCondLst>
                                  <p:childTnLst>
                                    <p:set>
                                      <p:cBhvr>
                                        <p:cTn id="117"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17" name="beep.wav"/>
                                        </p:tgtEl>
                                      </p:cMediaNode>
                                    </p:audio>
                                  </p:subTnLst>
                                </p:cTn>
                              </p:par>
                            </p:childTnLst>
                          </p:cTn>
                        </p:par>
                        <p:par>
                          <p:cTn id="118" fill="hold" nodeType="afterGroup">
                            <p:stCondLst>
                              <p:cond delay="4004"/>
                            </p:stCondLst>
                            <p:childTnLst>
                              <p:par>
                                <p:cTn id="119" presetID="1" presetClass="entr" presetSubtype="0" fill="hold" grpId="0" nodeType="afterEffect">
                                  <p:stCondLst>
                                    <p:cond delay="1000"/>
                                  </p:stCondLst>
                                  <p:childTnLst>
                                    <p:set>
                                      <p:cBhvr>
                                        <p:cTn id="120"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7" name="beep.wav"/>
                                        </p:tgtEl>
                                      </p:cMediaNode>
                                    </p:audio>
                                  </p:subTnLst>
                                </p:cTn>
                              </p:par>
                            </p:childTnLst>
                          </p:cTn>
                        </p:par>
                        <p:par>
                          <p:cTn id="121" fill="hold" nodeType="afterGroup">
                            <p:stCondLst>
                              <p:cond delay="5005"/>
                            </p:stCondLst>
                            <p:childTnLst>
                              <p:par>
                                <p:cTn id="122" presetID="1" presetClass="entr" presetSubtype="0" fill="hold" grpId="0" nodeType="afterEffect">
                                  <p:stCondLst>
                                    <p:cond delay="1000"/>
                                  </p:stCondLst>
                                  <p:childTnLst>
                                    <p:set>
                                      <p:cBhvr>
                                        <p:cTn id="123"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17" name="beep.wav"/>
                                        </p:tgtEl>
                                      </p:cMediaNode>
                                    </p:audio>
                                  </p:subTnLst>
                                </p:cTn>
                              </p:par>
                            </p:childTnLst>
                          </p:cTn>
                        </p:par>
                        <p:par>
                          <p:cTn id="124" fill="hold" nodeType="afterGroup">
                            <p:stCondLst>
                              <p:cond delay="6006"/>
                            </p:stCondLst>
                            <p:childTnLst>
                              <p:par>
                                <p:cTn id="125" presetID="1" presetClass="entr" presetSubtype="0" fill="hold" grpId="0" nodeType="afterEffect">
                                  <p:stCondLst>
                                    <p:cond delay="1000"/>
                                  </p:stCondLst>
                                  <p:childTnLst>
                                    <p:set>
                                      <p:cBhvr>
                                        <p:cTn id="126"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17" name="beep.wav"/>
                                        </p:tgtEl>
                                      </p:cMediaNode>
                                    </p:audio>
                                  </p:subTnLst>
                                </p:cTn>
                              </p:par>
                            </p:childTnLst>
                          </p:cTn>
                        </p:par>
                        <p:par>
                          <p:cTn id="127" fill="hold" nodeType="afterGroup">
                            <p:stCondLst>
                              <p:cond delay="7007"/>
                            </p:stCondLst>
                            <p:childTnLst>
                              <p:par>
                                <p:cTn id="128" presetID="1" presetClass="entr" presetSubtype="0" fill="hold" grpId="0" nodeType="afterEffect">
                                  <p:stCondLst>
                                    <p:cond delay="1000"/>
                                  </p:stCondLst>
                                  <p:childTnLst>
                                    <p:set>
                                      <p:cBhvr>
                                        <p:cTn id="129"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7" name="beep.wav"/>
                                        </p:tgtEl>
                                      </p:cMediaNode>
                                    </p:audio>
                                  </p:subTnLst>
                                </p:cTn>
                              </p:par>
                            </p:childTnLst>
                          </p:cTn>
                        </p:par>
                        <p:par>
                          <p:cTn id="130" fill="hold" nodeType="afterGroup">
                            <p:stCondLst>
                              <p:cond delay="8008"/>
                            </p:stCondLst>
                            <p:childTnLst>
                              <p:par>
                                <p:cTn id="131" presetID="1" presetClass="entr" presetSubtype="0" fill="hold" grpId="0" nodeType="afterEffect">
                                  <p:stCondLst>
                                    <p:cond delay="1000"/>
                                  </p:stCondLst>
                                  <p:childTnLst>
                                    <p:set>
                                      <p:cBhvr>
                                        <p:cTn id="132"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17" name="beep.wav"/>
                                        </p:tgtEl>
                                      </p:cMediaNode>
                                    </p:audio>
                                  </p:subTnLst>
                                </p:cTn>
                              </p:par>
                            </p:childTnLst>
                          </p:cTn>
                        </p:par>
                        <p:par>
                          <p:cTn id="133" fill="hold" nodeType="afterGroup">
                            <p:stCondLst>
                              <p:cond delay="9009"/>
                            </p:stCondLst>
                            <p:childTnLst>
                              <p:par>
                                <p:cTn id="134" presetID="1" presetClass="entr" presetSubtype="0" fill="hold" grpId="0" nodeType="afterEffect">
                                  <p:stCondLst>
                                    <p:cond delay="1000"/>
                                  </p:stCondLst>
                                  <p:childTnLst>
                                    <p:set>
                                      <p:cBhvr>
                                        <p:cTn id="135"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17" name="beep.wav"/>
                                        </p:tgtEl>
                                      </p:cMediaNode>
                                    </p:audio>
                                  </p:subTnLst>
                                </p:cTn>
                              </p:par>
                            </p:childTnLst>
                          </p:cTn>
                        </p:par>
                        <p:par>
                          <p:cTn id="136" fill="hold" nodeType="afterGroup">
                            <p:stCondLst>
                              <p:cond delay="10010"/>
                            </p:stCondLst>
                            <p:childTnLst>
                              <p:par>
                                <p:cTn id="137" presetID="1" presetClass="entr" presetSubtype="0" fill="hold" grpId="0" nodeType="afterEffect">
                                  <p:stCondLst>
                                    <p:cond delay="1000"/>
                                  </p:stCondLst>
                                  <p:childTnLst>
                                    <p:set>
                                      <p:cBhvr>
                                        <p:cTn id="138"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7" name="beep.wav"/>
                                        </p:tgtEl>
                                      </p:cMediaNode>
                                    </p:audio>
                                  </p:subTnLst>
                                </p:cTn>
                              </p:par>
                            </p:childTnLst>
                          </p:cTn>
                        </p:par>
                        <p:par>
                          <p:cTn id="139" fill="hold" nodeType="afterGroup">
                            <p:stCondLst>
                              <p:cond delay="11011"/>
                            </p:stCondLst>
                            <p:childTnLst>
                              <p:par>
                                <p:cTn id="140" presetID="1" presetClass="entr" presetSubtype="0" fill="hold" grpId="0" nodeType="afterEffect">
                                  <p:stCondLst>
                                    <p:cond delay="1000"/>
                                  </p:stCondLst>
                                  <p:childTnLst>
                                    <p:set>
                                      <p:cBhvr>
                                        <p:cTn id="141"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17" name="beep.wav"/>
                                        </p:tgtEl>
                                      </p:cMediaNode>
                                    </p:audio>
                                  </p:subTnLst>
                                </p:cTn>
                              </p:par>
                            </p:childTnLst>
                          </p:cTn>
                        </p:par>
                        <p:par>
                          <p:cTn id="142" fill="hold" nodeType="afterGroup">
                            <p:stCondLst>
                              <p:cond delay="12012"/>
                            </p:stCondLst>
                            <p:childTnLst>
                              <p:par>
                                <p:cTn id="143" presetID="1" presetClass="entr" presetSubtype="0" fill="hold" grpId="0" nodeType="afterEffect">
                                  <p:stCondLst>
                                    <p:cond delay="1000"/>
                                  </p:stCondLst>
                                  <p:childTnLst>
                                    <p:set>
                                      <p:cBhvr>
                                        <p:cTn id="144"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17" name="beep.wav"/>
                                        </p:tgtEl>
                                      </p:cMediaNode>
                                    </p:audio>
                                  </p:subTnLst>
                                </p:cTn>
                              </p:par>
                            </p:childTnLst>
                          </p:cTn>
                        </p:par>
                        <p:par>
                          <p:cTn id="145" fill="hold" nodeType="afterGroup">
                            <p:stCondLst>
                              <p:cond delay="13013"/>
                            </p:stCondLst>
                            <p:childTnLst>
                              <p:par>
                                <p:cTn id="146" presetID="1" presetClass="entr" presetSubtype="0" fill="hold" grpId="0" nodeType="afterEffect">
                                  <p:stCondLst>
                                    <p:cond delay="1000"/>
                                  </p:stCondLst>
                                  <p:childTnLst>
                                    <p:set>
                                      <p:cBhvr>
                                        <p:cTn id="147"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7" name="beep.wav"/>
                                        </p:tgtEl>
                                      </p:cMediaNode>
                                    </p:audio>
                                  </p:subTnLst>
                                </p:cTn>
                              </p:par>
                            </p:childTnLst>
                          </p:cTn>
                        </p:par>
                        <p:par>
                          <p:cTn id="148" fill="hold" nodeType="afterGroup">
                            <p:stCondLst>
                              <p:cond delay="14014"/>
                            </p:stCondLst>
                            <p:childTnLst>
                              <p:par>
                                <p:cTn id="149" presetID="1" presetClass="entr" presetSubtype="0" fill="hold" grpId="0" nodeType="afterEffect">
                                  <p:stCondLst>
                                    <p:cond delay="1000"/>
                                  </p:stCondLst>
                                  <p:childTnLst>
                                    <p:set>
                                      <p:cBhvr>
                                        <p:cTn id="150"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17" name="beep.wav"/>
                                        </p:tgtEl>
                                      </p:cMediaNode>
                                    </p:audio>
                                  </p:subTnLst>
                                </p:cTn>
                              </p:par>
                            </p:childTnLst>
                          </p:cTn>
                        </p:par>
                        <p:par>
                          <p:cTn id="151" fill="hold" nodeType="afterGroup">
                            <p:stCondLst>
                              <p:cond delay="15015"/>
                            </p:stCondLst>
                            <p:childTnLst>
                              <p:par>
                                <p:cTn id="152" presetID="1" presetClass="entr" presetSubtype="0" fill="hold" grpId="0" nodeType="afterEffect">
                                  <p:stCondLst>
                                    <p:cond delay="1000"/>
                                  </p:stCondLst>
                                  <p:childTnLst>
                                    <p:set>
                                      <p:cBhvr>
                                        <p:cTn id="153"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17" name="beep.wav"/>
                                        </p:tgtEl>
                                      </p:cMediaNode>
                                    </p:audio>
                                  </p:subTnLst>
                                </p:cTn>
                              </p:par>
                            </p:childTnLst>
                          </p:cTn>
                        </p:par>
                        <p:par>
                          <p:cTn id="154" fill="hold" nodeType="afterGroup">
                            <p:stCondLst>
                              <p:cond delay="16016"/>
                            </p:stCondLst>
                            <p:childTnLst>
                              <p:par>
                                <p:cTn id="155" presetID="1" presetClass="entr" presetSubtype="0" fill="hold" grpId="0" nodeType="afterEffect">
                                  <p:stCondLst>
                                    <p:cond delay="1000"/>
                                  </p:stCondLst>
                                  <p:childTnLst>
                                    <p:set>
                                      <p:cBhvr>
                                        <p:cTn id="15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7" name="beep.wav"/>
                                        </p:tgtEl>
                                      </p:cMediaNode>
                                    </p:audio>
                                  </p:subTnLst>
                                </p:cTn>
                              </p:par>
                            </p:childTnLst>
                          </p:cTn>
                        </p:par>
                        <p:par>
                          <p:cTn id="157" fill="hold" nodeType="afterGroup">
                            <p:stCondLst>
                              <p:cond delay="17017"/>
                            </p:stCondLst>
                            <p:childTnLst>
                              <p:par>
                                <p:cTn id="158" presetID="1" presetClass="entr" presetSubtype="0" fill="hold" grpId="0" nodeType="afterEffect">
                                  <p:stCondLst>
                                    <p:cond delay="1000"/>
                                  </p:stCondLst>
                                  <p:childTnLst>
                                    <p:set>
                                      <p:cBhvr>
                                        <p:cTn id="159"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17" name="beep.wav"/>
                                        </p:tgtEl>
                                      </p:cMediaNode>
                                    </p:audio>
                                  </p:subTnLst>
                                </p:cTn>
                              </p:par>
                            </p:childTnLst>
                          </p:cTn>
                        </p:par>
                        <p:par>
                          <p:cTn id="160" fill="hold" nodeType="afterGroup">
                            <p:stCondLst>
                              <p:cond delay="18018"/>
                            </p:stCondLst>
                            <p:childTnLst>
                              <p:par>
                                <p:cTn id="161" presetID="1" presetClass="entr" presetSubtype="0" fill="hold" grpId="0" nodeType="afterEffect">
                                  <p:stCondLst>
                                    <p:cond delay="1000"/>
                                  </p:stCondLst>
                                  <p:childTnLst>
                                    <p:set>
                                      <p:cBhvr>
                                        <p:cTn id="162"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17" name="beep.wav"/>
                                        </p:tgtEl>
                                      </p:cMediaNode>
                                    </p:audio>
                                  </p:subTnLst>
                                </p:cTn>
                              </p:par>
                            </p:childTnLst>
                          </p:cTn>
                        </p:par>
                        <p:par>
                          <p:cTn id="163" fill="hold" nodeType="afterGroup">
                            <p:stCondLst>
                              <p:cond delay="19019"/>
                            </p:stCondLst>
                            <p:childTnLst>
                              <p:par>
                                <p:cTn id="164" presetID="1" presetClass="entr" presetSubtype="0" fill="hold" grpId="0" nodeType="afterEffect">
                                  <p:stCondLst>
                                    <p:cond delay="1000"/>
                                  </p:stCondLst>
                                  <p:childTnLst>
                                    <p:set>
                                      <p:cBhvr>
                                        <p:cTn id="165"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17" name="beep.wav"/>
                                        </p:tgtEl>
                                      </p:cMediaNode>
                                    </p:audio>
                                  </p:subTnLst>
                                </p:cTn>
                              </p:par>
                            </p:childTnLst>
                          </p:cTn>
                        </p:par>
                        <p:par>
                          <p:cTn id="166" fill="hold" nodeType="afterGroup">
                            <p:stCondLst>
                              <p:cond delay="20020"/>
                            </p:stCondLst>
                            <p:childTnLst>
                              <p:par>
                                <p:cTn id="167" presetID="1" presetClass="entr" presetSubtype="0" fill="hold" grpId="0" nodeType="afterEffect">
                                  <p:stCondLst>
                                    <p:cond delay="1000"/>
                                  </p:stCondLst>
                                  <p:childTnLst>
                                    <p:set>
                                      <p:cBhvr>
                                        <p:cTn id="168"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17" name="beep.wav"/>
                                        </p:tgtEl>
                                      </p:cMediaNode>
                                    </p:audio>
                                  </p:subTnLst>
                                </p:cTn>
                              </p:par>
                            </p:childTnLst>
                          </p:cTn>
                        </p:par>
                        <p:par>
                          <p:cTn id="169" fill="hold" nodeType="afterGroup">
                            <p:stCondLst>
                              <p:cond delay="21021"/>
                            </p:stCondLst>
                            <p:childTnLst>
                              <p:par>
                                <p:cTn id="170" presetID="1" presetClass="entr" presetSubtype="0" fill="hold" grpId="0" nodeType="afterEffect">
                                  <p:stCondLst>
                                    <p:cond delay="1000"/>
                                  </p:stCondLst>
                                  <p:childTnLst>
                                    <p:set>
                                      <p:cBhvr>
                                        <p:cTn id="171"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17" name="beep.wav"/>
                                        </p:tgtEl>
                                      </p:cMediaNode>
                                    </p:audio>
                                  </p:subTnLst>
                                </p:cTn>
                              </p:par>
                            </p:childTnLst>
                          </p:cTn>
                        </p:par>
                        <p:par>
                          <p:cTn id="172" fill="hold" nodeType="afterGroup">
                            <p:stCondLst>
                              <p:cond delay="22022"/>
                            </p:stCondLst>
                            <p:childTnLst>
                              <p:par>
                                <p:cTn id="173" presetID="1" presetClass="entr" presetSubtype="0" fill="hold" grpId="0" nodeType="afterEffect">
                                  <p:stCondLst>
                                    <p:cond delay="1000"/>
                                  </p:stCondLst>
                                  <p:childTnLst>
                                    <p:set>
                                      <p:cBhvr>
                                        <p:cTn id="174"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17" name="beep.wav"/>
                                        </p:tgtEl>
                                      </p:cMediaNode>
                                    </p:audio>
                                  </p:subTnLst>
                                </p:cTn>
                              </p:par>
                            </p:childTnLst>
                          </p:cTn>
                        </p:par>
                        <p:par>
                          <p:cTn id="175" fill="hold" nodeType="afterGroup">
                            <p:stCondLst>
                              <p:cond delay="23023"/>
                            </p:stCondLst>
                            <p:childTnLst>
                              <p:par>
                                <p:cTn id="176" presetID="1" presetClass="entr" presetSubtype="0" fill="hold" grpId="0" nodeType="afterEffect">
                                  <p:stCondLst>
                                    <p:cond delay="1000"/>
                                  </p:stCondLst>
                                  <p:childTnLst>
                                    <p:set>
                                      <p:cBhvr>
                                        <p:cTn id="177"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17" name="beep.wav"/>
                                        </p:tgtEl>
                                      </p:cMediaNode>
                                    </p:audio>
                                  </p:subTnLst>
                                </p:cTn>
                              </p:par>
                            </p:childTnLst>
                          </p:cTn>
                        </p:par>
                        <p:par>
                          <p:cTn id="178" fill="hold" nodeType="afterGroup">
                            <p:stCondLst>
                              <p:cond delay="24024"/>
                            </p:stCondLst>
                            <p:childTnLst>
                              <p:par>
                                <p:cTn id="179" presetID="1" presetClass="entr" presetSubtype="0" fill="hold" grpId="0" nodeType="afterEffect">
                                  <p:stCondLst>
                                    <p:cond delay="1000"/>
                                  </p:stCondLst>
                                  <p:childTnLst>
                                    <p:set>
                                      <p:cBhvr>
                                        <p:cTn id="180"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17" name="beep.wav"/>
                                        </p:tgtEl>
                                      </p:cMediaNode>
                                    </p:audio>
                                  </p:subTnLst>
                                </p:cTn>
                              </p:par>
                            </p:childTnLst>
                          </p:cTn>
                        </p:par>
                        <p:par>
                          <p:cTn id="181" fill="hold" nodeType="afterGroup">
                            <p:stCondLst>
                              <p:cond delay="25025"/>
                            </p:stCondLst>
                            <p:childTnLst>
                              <p:par>
                                <p:cTn id="182" presetID="1" presetClass="entr" presetSubtype="0" fill="hold" grpId="0" nodeType="afterEffect">
                                  <p:stCondLst>
                                    <p:cond delay="1000"/>
                                  </p:stCondLst>
                                  <p:childTnLst>
                                    <p:set>
                                      <p:cBhvr>
                                        <p:cTn id="183"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17" name="beep.wav"/>
                                        </p:tgtEl>
                                      </p:cMediaNode>
                                    </p:audio>
                                  </p:subTnLst>
                                </p:cTn>
                              </p:par>
                            </p:childTnLst>
                          </p:cTn>
                        </p:par>
                        <p:par>
                          <p:cTn id="184" fill="hold" nodeType="afterGroup">
                            <p:stCondLst>
                              <p:cond delay="26026"/>
                            </p:stCondLst>
                            <p:childTnLst>
                              <p:par>
                                <p:cTn id="185" presetID="1" presetClass="entr" presetSubtype="0" fill="hold" grpId="0" nodeType="afterEffect">
                                  <p:stCondLst>
                                    <p:cond delay="1000"/>
                                  </p:stCondLst>
                                  <p:childTnLst>
                                    <p:set>
                                      <p:cBhvr>
                                        <p:cTn id="186"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17" name="beep.wav"/>
                                        </p:tgtEl>
                                      </p:cMediaNode>
                                    </p:audio>
                                  </p:subTnLst>
                                </p:cTn>
                              </p:par>
                            </p:childTnLst>
                          </p:cTn>
                        </p:par>
                        <p:par>
                          <p:cTn id="187" fill="hold" nodeType="afterGroup">
                            <p:stCondLst>
                              <p:cond delay="27027"/>
                            </p:stCondLst>
                            <p:childTnLst>
                              <p:par>
                                <p:cTn id="188" presetID="1" presetClass="entr" presetSubtype="0" fill="hold" grpId="0" nodeType="afterEffect">
                                  <p:stCondLst>
                                    <p:cond delay="1000"/>
                                  </p:stCondLst>
                                  <p:childTnLst>
                                    <p:set>
                                      <p:cBhvr>
                                        <p:cTn id="189"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17" name="beep.wav"/>
                                        </p:tgtEl>
                                      </p:cMediaNode>
                                    </p:audio>
                                  </p:subTnLst>
                                </p:cTn>
                              </p:par>
                            </p:childTnLst>
                          </p:cTn>
                        </p:par>
                        <p:par>
                          <p:cTn id="190" fill="hold" nodeType="afterGroup">
                            <p:stCondLst>
                              <p:cond delay="28028"/>
                            </p:stCondLst>
                            <p:childTnLst>
                              <p:par>
                                <p:cTn id="191" presetID="1" presetClass="entr" presetSubtype="0" fill="hold" grpId="0" nodeType="afterEffect">
                                  <p:stCondLst>
                                    <p:cond delay="1000"/>
                                  </p:stCondLst>
                                  <p:childTnLst>
                                    <p:set>
                                      <p:cBhvr>
                                        <p:cTn id="192"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17" name="beep.wav"/>
                                        </p:tgtEl>
                                      </p:cMediaNode>
                                    </p:audio>
                                  </p:subTnLst>
                                </p:cTn>
                              </p:par>
                            </p:childTnLst>
                          </p:cTn>
                        </p:par>
                        <p:par>
                          <p:cTn id="193" fill="hold" nodeType="afterGroup">
                            <p:stCondLst>
                              <p:cond delay="29029"/>
                            </p:stCondLst>
                            <p:childTnLst>
                              <p:par>
                                <p:cTn id="194" presetID="1" presetClass="entr" presetSubtype="0" fill="hold" grpId="0" nodeType="afterEffect">
                                  <p:stCondLst>
                                    <p:cond delay="1000"/>
                                  </p:stCondLst>
                                  <p:childTnLst>
                                    <p:set>
                                      <p:cBhvr>
                                        <p:cTn id="195"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17" name="beep.wav"/>
                                        </p:tgtEl>
                                      </p:cMediaNode>
                                    </p:audio>
                                  </p:subTnLst>
                                </p:cTn>
                              </p:par>
                            </p:childTnLst>
                          </p:cTn>
                        </p:par>
                        <p:par>
                          <p:cTn id="196" fill="hold" nodeType="afterGroup">
                            <p:stCondLst>
                              <p:cond delay="30030"/>
                            </p:stCondLst>
                            <p:childTnLst>
                              <p:par>
                                <p:cTn id="197" presetID="1" presetClass="entr" presetSubtype="0" fill="hold" grpId="0" nodeType="afterEffect">
                                  <p:stCondLst>
                                    <p:cond delay="1000"/>
                                  </p:stCondLst>
                                  <p:childTnLst>
                                    <p:set>
                                      <p:cBhvr>
                                        <p:cTn id="198"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17" name="beep.wav"/>
                                        </p:tgtEl>
                                      </p:cMediaNode>
                                    </p:audio>
                                  </p:subTnLst>
                                </p:cTn>
                              </p:par>
                            </p:childTnLst>
                          </p:cTn>
                        </p:par>
                        <p:par>
                          <p:cTn id="199" fill="hold" nodeType="afterGroup">
                            <p:stCondLst>
                              <p:cond delay="31031"/>
                            </p:stCondLst>
                            <p:childTnLst>
                              <p:par>
                                <p:cTn id="200" presetID="1" presetClass="entr" presetSubtype="0" fill="hold" grpId="0" nodeType="afterEffect">
                                  <p:stCondLst>
                                    <p:cond delay="1000"/>
                                  </p:stCondLst>
                                  <p:childTnLst>
                                    <p:set>
                                      <p:cBhvr>
                                        <p:cTn id="201"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17" name="beep.wav"/>
                                        </p:tgtEl>
                                      </p:cMediaNode>
                                    </p:audio>
                                  </p:subTnLst>
                                </p:cTn>
                              </p:par>
                            </p:childTnLst>
                          </p:cTn>
                        </p:par>
                        <p:par>
                          <p:cTn id="202" fill="hold" nodeType="afterGroup">
                            <p:stCondLst>
                              <p:cond delay="32032"/>
                            </p:stCondLst>
                            <p:childTnLst>
                              <p:par>
                                <p:cTn id="203" presetID="1" presetClass="entr" presetSubtype="0" fill="hold" grpId="0" nodeType="afterEffect">
                                  <p:stCondLst>
                                    <p:cond delay="1000"/>
                                  </p:stCondLst>
                                  <p:childTnLst>
                                    <p:set>
                                      <p:cBhvr>
                                        <p:cTn id="204"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17" name="beep.wav"/>
                                        </p:tgtEl>
                                      </p:cMediaNode>
                                    </p:audio>
                                  </p:subTnLst>
                                </p:cTn>
                              </p:par>
                            </p:childTnLst>
                          </p:cTn>
                        </p:par>
                        <p:par>
                          <p:cTn id="205" fill="hold" nodeType="afterGroup">
                            <p:stCondLst>
                              <p:cond delay="33033"/>
                            </p:stCondLst>
                            <p:childTnLst>
                              <p:par>
                                <p:cTn id="206" presetID="1" presetClass="entr" presetSubtype="0" fill="hold" grpId="0" nodeType="afterEffect">
                                  <p:stCondLst>
                                    <p:cond delay="1000"/>
                                  </p:stCondLst>
                                  <p:childTnLst>
                                    <p:set>
                                      <p:cBhvr>
                                        <p:cTn id="207"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17" name="beep.wav"/>
                                        </p:tgtEl>
                                      </p:cMediaNode>
                                    </p:audio>
                                  </p:subTnLst>
                                </p:cTn>
                              </p:par>
                            </p:childTnLst>
                          </p:cTn>
                        </p:par>
                        <p:par>
                          <p:cTn id="208" fill="hold" nodeType="afterGroup">
                            <p:stCondLst>
                              <p:cond delay="34034"/>
                            </p:stCondLst>
                            <p:childTnLst>
                              <p:par>
                                <p:cTn id="209" presetID="1" presetClass="entr" presetSubtype="0" fill="hold" grpId="0" nodeType="afterEffect">
                                  <p:stCondLst>
                                    <p:cond delay="1000"/>
                                  </p:stCondLst>
                                  <p:childTnLst>
                                    <p:set>
                                      <p:cBhvr>
                                        <p:cTn id="210"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17" name="beep.wav"/>
                                        </p:tgtEl>
                                      </p:cMediaNode>
                                    </p:audio>
                                  </p:subTnLst>
                                </p:cTn>
                              </p:par>
                            </p:childTnLst>
                          </p:cTn>
                        </p:par>
                        <p:par>
                          <p:cTn id="211" fill="hold" nodeType="afterGroup">
                            <p:stCondLst>
                              <p:cond delay="35035"/>
                            </p:stCondLst>
                            <p:childTnLst>
                              <p:par>
                                <p:cTn id="212" presetID="1" presetClass="entr" presetSubtype="0" fill="hold" grpId="0" nodeType="afterEffect">
                                  <p:stCondLst>
                                    <p:cond delay="1000"/>
                                  </p:stCondLst>
                                  <p:childTnLst>
                                    <p:set>
                                      <p:cBhvr>
                                        <p:cTn id="213"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17" name="beep.wav"/>
                                        </p:tgtEl>
                                      </p:cMediaNode>
                                    </p:audio>
                                  </p:subTnLst>
                                </p:cTn>
                              </p:par>
                            </p:childTnLst>
                          </p:cTn>
                        </p:par>
                        <p:par>
                          <p:cTn id="214" fill="hold" nodeType="afterGroup">
                            <p:stCondLst>
                              <p:cond delay="36036"/>
                            </p:stCondLst>
                            <p:childTnLst>
                              <p:par>
                                <p:cTn id="215" presetID="1" presetClass="entr" presetSubtype="0" fill="hold" grpId="0" nodeType="afterEffect">
                                  <p:stCondLst>
                                    <p:cond delay="1000"/>
                                  </p:stCondLst>
                                  <p:childTnLst>
                                    <p:set>
                                      <p:cBhvr>
                                        <p:cTn id="216"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17" name="beep.wav"/>
                                        </p:tgtEl>
                                      </p:cMediaNode>
                                    </p:audio>
                                  </p:subTnLst>
                                </p:cTn>
                              </p:par>
                            </p:childTnLst>
                          </p:cTn>
                        </p:par>
                        <p:par>
                          <p:cTn id="217" fill="hold" nodeType="afterGroup">
                            <p:stCondLst>
                              <p:cond delay="37037"/>
                            </p:stCondLst>
                            <p:childTnLst>
                              <p:par>
                                <p:cTn id="218" presetID="1" presetClass="entr" presetSubtype="0" fill="hold" grpId="0" nodeType="afterEffect">
                                  <p:stCondLst>
                                    <p:cond delay="1000"/>
                                  </p:stCondLst>
                                  <p:childTnLst>
                                    <p:set>
                                      <p:cBhvr>
                                        <p:cTn id="219"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17" name="beep.wav"/>
                                        </p:tgtEl>
                                      </p:cMediaNode>
                                    </p:audio>
                                  </p:subTnLst>
                                </p:cTn>
                              </p:par>
                            </p:childTnLst>
                          </p:cTn>
                        </p:par>
                        <p:par>
                          <p:cTn id="220" fill="hold" nodeType="afterGroup">
                            <p:stCondLst>
                              <p:cond delay="38038"/>
                            </p:stCondLst>
                            <p:childTnLst>
                              <p:par>
                                <p:cTn id="221" presetID="1" presetClass="entr" presetSubtype="0" fill="hold" grpId="0" nodeType="afterEffect">
                                  <p:stCondLst>
                                    <p:cond delay="1000"/>
                                  </p:stCondLst>
                                  <p:childTnLst>
                                    <p:set>
                                      <p:cBhvr>
                                        <p:cTn id="222"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17" name="beep.wav"/>
                                        </p:tgtEl>
                                      </p:cMediaNode>
                                    </p:audio>
                                  </p:subTnLst>
                                </p:cTn>
                              </p:par>
                            </p:childTnLst>
                          </p:cTn>
                        </p:par>
                        <p:par>
                          <p:cTn id="223" fill="hold" nodeType="afterGroup">
                            <p:stCondLst>
                              <p:cond delay="39039"/>
                            </p:stCondLst>
                            <p:childTnLst>
                              <p:par>
                                <p:cTn id="224" presetID="1" presetClass="entr" presetSubtype="0" fill="hold" grpId="0" nodeType="afterEffect">
                                  <p:stCondLst>
                                    <p:cond delay="1000"/>
                                  </p:stCondLst>
                                  <p:childTnLst>
                                    <p:set>
                                      <p:cBhvr>
                                        <p:cTn id="225"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17" name="beep.wav"/>
                                        </p:tgtEl>
                                      </p:cMediaNode>
                                    </p:audio>
                                  </p:subTnLst>
                                </p:cTn>
                              </p:par>
                            </p:childTnLst>
                          </p:cTn>
                        </p:par>
                        <p:par>
                          <p:cTn id="226" fill="hold" nodeType="afterGroup">
                            <p:stCondLst>
                              <p:cond delay="40040"/>
                            </p:stCondLst>
                            <p:childTnLst>
                              <p:par>
                                <p:cTn id="227" presetID="1" presetClass="entr" presetSubtype="0" fill="hold" grpId="0" nodeType="afterEffect">
                                  <p:stCondLst>
                                    <p:cond delay="1000"/>
                                  </p:stCondLst>
                                  <p:childTnLst>
                                    <p:set>
                                      <p:cBhvr>
                                        <p:cTn id="228"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17" name="beep.wav"/>
                                        </p:tgtEl>
                                      </p:cMediaNode>
                                    </p:audio>
                                  </p:subTnLst>
                                </p:cTn>
                              </p:par>
                            </p:childTnLst>
                          </p:cTn>
                        </p:par>
                        <p:par>
                          <p:cTn id="229" fill="hold" nodeType="afterGroup">
                            <p:stCondLst>
                              <p:cond delay="41041"/>
                            </p:stCondLst>
                            <p:childTnLst>
                              <p:par>
                                <p:cTn id="230" presetID="1" presetClass="entr" presetSubtype="0" fill="hold" grpId="0" nodeType="afterEffect">
                                  <p:stCondLst>
                                    <p:cond delay="1000"/>
                                  </p:stCondLst>
                                  <p:childTnLst>
                                    <p:set>
                                      <p:cBhvr>
                                        <p:cTn id="231"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17" name="beep.wav"/>
                                        </p:tgtEl>
                                      </p:cMediaNode>
                                    </p:audio>
                                  </p:subTnLst>
                                </p:cTn>
                              </p:par>
                            </p:childTnLst>
                          </p:cTn>
                        </p:par>
                        <p:par>
                          <p:cTn id="232" fill="hold" nodeType="afterGroup">
                            <p:stCondLst>
                              <p:cond delay="42042"/>
                            </p:stCondLst>
                            <p:childTnLst>
                              <p:par>
                                <p:cTn id="233" presetID="1" presetClass="entr" presetSubtype="0" fill="hold" grpId="0" nodeType="afterEffect">
                                  <p:stCondLst>
                                    <p:cond delay="1000"/>
                                  </p:stCondLst>
                                  <p:childTnLst>
                                    <p:set>
                                      <p:cBhvr>
                                        <p:cTn id="234"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17" name="beep.wav"/>
                                        </p:tgtEl>
                                      </p:cMediaNode>
                                    </p:audio>
                                  </p:subTnLst>
                                </p:cTn>
                              </p:par>
                            </p:childTnLst>
                          </p:cTn>
                        </p:par>
                        <p:par>
                          <p:cTn id="235" fill="hold" nodeType="afterGroup">
                            <p:stCondLst>
                              <p:cond delay="43043"/>
                            </p:stCondLst>
                            <p:childTnLst>
                              <p:par>
                                <p:cTn id="236" presetID="1" presetClass="entr" presetSubtype="0" fill="hold" grpId="0" nodeType="afterEffect">
                                  <p:stCondLst>
                                    <p:cond delay="1000"/>
                                  </p:stCondLst>
                                  <p:childTnLst>
                                    <p:set>
                                      <p:cBhvr>
                                        <p:cTn id="237"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17" name="beep.wav"/>
                                        </p:tgtEl>
                                      </p:cMediaNode>
                                    </p:audio>
                                  </p:subTnLst>
                                </p:cTn>
                              </p:par>
                            </p:childTnLst>
                          </p:cTn>
                        </p:par>
                        <p:par>
                          <p:cTn id="238" fill="hold" nodeType="afterGroup">
                            <p:stCondLst>
                              <p:cond delay="44044"/>
                            </p:stCondLst>
                            <p:childTnLst>
                              <p:par>
                                <p:cTn id="239" presetID="1" presetClass="entr" presetSubtype="0" fill="hold" grpId="0" nodeType="afterEffect">
                                  <p:stCondLst>
                                    <p:cond delay="1000"/>
                                  </p:stCondLst>
                                  <p:childTnLst>
                                    <p:set>
                                      <p:cBhvr>
                                        <p:cTn id="240"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17" name="beep.wav"/>
                                        </p:tgtEl>
                                      </p:cMediaNode>
                                    </p:audio>
                                  </p:subTnLst>
                                </p:cTn>
                              </p:par>
                            </p:childTnLst>
                          </p:cTn>
                        </p:par>
                        <p:par>
                          <p:cTn id="241" fill="hold" nodeType="afterGroup">
                            <p:stCondLst>
                              <p:cond delay="45045"/>
                            </p:stCondLst>
                            <p:childTnLst>
                              <p:par>
                                <p:cTn id="242" presetID="1" presetClass="entr" presetSubtype="0" fill="hold" grpId="0" nodeType="afterEffect">
                                  <p:stCondLst>
                                    <p:cond delay="1000"/>
                                  </p:stCondLst>
                                  <p:childTnLst>
                                    <p:set>
                                      <p:cBhvr>
                                        <p:cTn id="243"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17" name="beep.wav"/>
                                        </p:tgtEl>
                                      </p:cMediaNode>
                                    </p:audio>
                                  </p:subTnLst>
                                </p:cTn>
                              </p:par>
                            </p:childTnLst>
                          </p:cTn>
                        </p:par>
                        <p:par>
                          <p:cTn id="244" fill="hold" nodeType="afterGroup">
                            <p:stCondLst>
                              <p:cond delay="46046"/>
                            </p:stCondLst>
                            <p:childTnLst>
                              <p:par>
                                <p:cTn id="245" presetID="1" presetClass="entr" presetSubtype="0" fill="hold" grpId="0" nodeType="afterEffect">
                                  <p:stCondLst>
                                    <p:cond delay="1000"/>
                                  </p:stCondLst>
                                  <p:childTnLst>
                                    <p:set>
                                      <p:cBhvr>
                                        <p:cTn id="246"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17" name="beep.wav"/>
                                        </p:tgtEl>
                                      </p:cMediaNode>
                                    </p:audio>
                                  </p:subTnLst>
                                </p:cTn>
                              </p:par>
                            </p:childTnLst>
                          </p:cTn>
                        </p:par>
                        <p:par>
                          <p:cTn id="247" fill="hold" nodeType="afterGroup">
                            <p:stCondLst>
                              <p:cond delay="47047"/>
                            </p:stCondLst>
                            <p:childTnLst>
                              <p:par>
                                <p:cTn id="248" presetID="1" presetClass="entr" presetSubtype="0" fill="hold" grpId="0" nodeType="afterEffect">
                                  <p:stCondLst>
                                    <p:cond delay="1000"/>
                                  </p:stCondLst>
                                  <p:childTnLst>
                                    <p:set>
                                      <p:cBhvr>
                                        <p:cTn id="249"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17" name="beep.wav"/>
                                        </p:tgtEl>
                                      </p:cMediaNode>
                                    </p:audio>
                                  </p:subTnLst>
                                </p:cTn>
                              </p:par>
                            </p:childTnLst>
                          </p:cTn>
                        </p:par>
                        <p:par>
                          <p:cTn id="250" fill="hold" nodeType="afterGroup">
                            <p:stCondLst>
                              <p:cond delay="48048"/>
                            </p:stCondLst>
                            <p:childTnLst>
                              <p:par>
                                <p:cTn id="251" presetID="1" presetClass="entr" presetSubtype="0" fill="hold" grpId="0" nodeType="afterEffect">
                                  <p:stCondLst>
                                    <p:cond delay="1000"/>
                                  </p:stCondLst>
                                  <p:childTnLst>
                                    <p:set>
                                      <p:cBhvr>
                                        <p:cTn id="252"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17" name="beep.wav"/>
                                        </p:tgtEl>
                                      </p:cMediaNode>
                                    </p:audio>
                                  </p:subTnLst>
                                </p:cTn>
                              </p:par>
                            </p:childTnLst>
                          </p:cTn>
                        </p:par>
                        <p:par>
                          <p:cTn id="253" fill="hold" nodeType="afterGroup">
                            <p:stCondLst>
                              <p:cond delay="49049"/>
                            </p:stCondLst>
                            <p:childTnLst>
                              <p:par>
                                <p:cTn id="254" presetID="1" presetClass="entr" presetSubtype="0" fill="hold" grpId="0" nodeType="afterEffect">
                                  <p:stCondLst>
                                    <p:cond delay="1000"/>
                                  </p:stCondLst>
                                  <p:childTnLst>
                                    <p:set>
                                      <p:cBhvr>
                                        <p:cTn id="255"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17" name="beep.wav"/>
                                        </p:tgtEl>
                                      </p:cMediaNode>
                                    </p:audio>
                                  </p:subTnLst>
                                </p:cTn>
                              </p:par>
                            </p:childTnLst>
                          </p:cTn>
                        </p:par>
                        <p:par>
                          <p:cTn id="256" fill="hold" nodeType="afterGroup">
                            <p:stCondLst>
                              <p:cond delay="50050"/>
                            </p:stCondLst>
                            <p:childTnLst>
                              <p:par>
                                <p:cTn id="257" presetID="1" presetClass="entr" presetSubtype="0" fill="hold" grpId="0" nodeType="afterEffect">
                                  <p:stCondLst>
                                    <p:cond delay="1000"/>
                                  </p:stCondLst>
                                  <p:childTnLst>
                                    <p:set>
                                      <p:cBhvr>
                                        <p:cTn id="258"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17" name="beep.wav"/>
                                        </p:tgtEl>
                                      </p:cMediaNode>
                                    </p:audio>
                                  </p:subTnLst>
                                </p:cTn>
                              </p:par>
                            </p:childTnLst>
                          </p:cTn>
                        </p:par>
                        <p:par>
                          <p:cTn id="259" fill="hold" nodeType="afterGroup">
                            <p:stCondLst>
                              <p:cond delay="51051"/>
                            </p:stCondLst>
                            <p:childTnLst>
                              <p:par>
                                <p:cTn id="260" presetID="1" presetClass="entr" presetSubtype="0" fill="hold" grpId="0" nodeType="afterEffect">
                                  <p:stCondLst>
                                    <p:cond delay="1000"/>
                                  </p:stCondLst>
                                  <p:childTnLst>
                                    <p:set>
                                      <p:cBhvr>
                                        <p:cTn id="261"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17" name="beep.wav"/>
                                        </p:tgtEl>
                                      </p:cMediaNode>
                                    </p:audio>
                                  </p:subTnLst>
                                </p:cTn>
                              </p:par>
                            </p:childTnLst>
                          </p:cTn>
                        </p:par>
                        <p:par>
                          <p:cTn id="262" fill="hold" nodeType="afterGroup">
                            <p:stCondLst>
                              <p:cond delay="52052"/>
                            </p:stCondLst>
                            <p:childTnLst>
                              <p:par>
                                <p:cTn id="263" presetID="1" presetClass="entr" presetSubtype="0" fill="hold" grpId="0" nodeType="afterEffect">
                                  <p:stCondLst>
                                    <p:cond delay="1000"/>
                                  </p:stCondLst>
                                  <p:childTnLst>
                                    <p:set>
                                      <p:cBhvr>
                                        <p:cTn id="264"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17" name="beep.wav"/>
                                        </p:tgtEl>
                                      </p:cMediaNode>
                                    </p:audio>
                                  </p:subTnLst>
                                </p:cTn>
                              </p:par>
                            </p:childTnLst>
                          </p:cTn>
                        </p:par>
                        <p:par>
                          <p:cTn id="265" fill="hold" nodeType="afterGroup">
                            <p:stCondLst>
                              <p:cond delay="53053"/>
                            </p:stCondLst>
                            <p:childTnLst>
                              <p:par>
                                <p:cTn id="266" presetID="1" presetClass="entr" presetSubtype="0" fill="hold" grpId="0" nodeType="afterEffect">
                                  <p:stCondLst>
                                    <p:cond delay="1000"/>
                                  </p:stCondLst>
                                  <p:childTnLst>
                                    <p:set>
                                      <p:cBhvr>
                                        <p:cTn id="267"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17" name="beep.wav"/>
                                        </p:tgtEl>
                                      </p:cMediaNode>
                                    </p:audio>
                                  </p:subTnLst>
                                </p:cTn>
                              </p:par>
                            </p:childTnLst>
                          </p:cTn>
                        </p:par>
                        <p:par>
                          <p:cTn id="268" fill="hold" nodeType="afterGroup">
                            <p:stCondLst>
                              <p:cond delay="54054"/>
                            </p:stCondLst>
                            <p:childTnLst>
                              <p:par>
                                <p:cTn id="269" presetID="1" presetClass="entr" presetSubtype="0" fill="hold" grpId="0" nodeType="afterEffect">
                                  <p:stCondLst>
                                    <p:cond delay="1000"/>
                                  </p:stCondLst>
                                  <p:childTnLst>
                                    <p:set>
                                      <p:cBhvr>
                                        <p:cTn id="270"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17" name="beep.wav"/>
                                        </p:tgtEl>
                                      </p:cMediaNode>
                                    </p:audio>
                                  </p:subTnLst>
                                </p:cTn>
                              </p:par>
                            </p:childTnLst>
                          </p:cTn>
                        </p:par>
                        <p:par>
                          <p:cTn id="271" fill="hold" nodeType="afterGroup">
                            <p:stCondLst>
                              <p:cond delay="55055"/>
                            </p:stCondLst>
                            <p:childTnLst>
                              <p:par>
                                <p:cTn id="272" presetID="1" presetClass="entr" presetSubtype="0" fill="hold" grpId="0" nodeType="afterEffect">
                                  <p:stCondLst>
                                    <p:cond delay="1000"/>
                                  </p:stCondLst>
                                  <p:childTnLst>
                                    <p:set>
                                      <p:cBhvr>
                                        <p:cTn id="273"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17" name="beep.wav"/>
                                        </p:tgtEl>
                                      </p:cMediaNode>
                                    </p:audio>
                                  </p:subTnLst>
                                </p:cTn>
                              </p:par>
                            </p:childTnLst>
                          </p:cTn>
                        </p:par>
                        <p:par>
                          <p:cTn id="274" fill="hold" nodeType="afterGroup">
                            <p:stCondLst>
                              <p:cond delay="56056"/>
                            </p:stCondLst>
                            <p:childTnLst>
                              <p:par>
                                <p:cTn id="275" presetID="1" presetClass="entr" presetSubtype="0" fill="hold" grpId="0" nodeType="afterEffect">
                                  <p:stCondLst>
                                    <p:cond delay="1000"/>
                                  </p:stCondLst>
                                  <p:childTnLst>
                                    <p:set>
                                      <p:cBhvr>
                                        <p:cTn id="276"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17" name="beep.wav"/>
                                        </p:tgtEl>
                                      </p:cMediaNode>
                                    </p:audio>
                                  </p:subTnLst>
                                </p:cTn>
                              </p:par>
                            </p:childTnLst>
                          </p:cTn>
                        </p:par>
                        <p:par>
                          <p:cTn id="277" fill="hold" nodeType="afterGroup">
                            <p:stCondLst>
                              <p:cond delay="57057"/>
                            </p:stCondLst>
                            <p:childTnLst>
                              <p:par>
                                <p:cTn id="278" presetID="1" presetClass="entr" presetSubtype="0" fill="hold" grpId="0" nodeType="afterEffect">
                                  <p:stCondLst>
                                    <p:cond delay="1000"/>
                                  </p:stCondLst>
                                  <p:childTnLst>
                                    <p:set>
                                      <p:cBhvr>
                                        <p:cTn id="279"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17" name="beep.wav"/>
                                        </p:tgtEl>
                                      </p:cMediaNode>
                                    </p:audio>
                                  </p:subTnLst>
                                </p:cTn>
                              </p:par>
                            </p:childTnLst>
                          </p:cTn>
                        </p:par>
                        <p:par>
                          <p:cTn id="280" fill="hold" nodeType="afterGroup">
                            <p:stCondLst>
                              <p:cond delay="58058"/>
                            </p:stCondLst>
                            <p:childTnLst>
                              <p:par>
                                <p:cTn id="281" presetID="1" presetClass="entr" presetSubtype="0" fill="hold" grpId="0" nodeType="afterEffect">
                                  <p:stCondLst>
                                    <p:cond delay="1000"/>
                                  </p:stCondLst>
                                  <p:childTnLst>
                                    <p:set>
                                      <p:cBhvr>
                                        <p:cTn id="282"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17" name="beep.wav"/>
                                        </p:tgtEl>
                                      </p:cMediaNode>
                                    </p:audio>
                                  </p:subTnLst>
                                </p:cTn>
                              </p:par>
                            </p:childTnLst>
                          </p:cTn>
                        </p:par>
                        <p:par>
                          <p:cTn id="283" fill="hold" nodeType="afterGroup">
                            <p:stCondLst>
                              <p:cond delay="59059"/>
                            </p:stCondLst>
                            <p:childTnLst>
                              <p:par>
                                <p:cTn id="284" presetID="1" presetClass="entr" presetSubtype="0" fill="hold" grpId="0" nodeType="afterEffect">
                                  <p:stCondLst>
                                    <p:cond delay="1000"/>
                                  </p:stCondLst>
                                  <p:childTnLst>
                                    <p:set>
                                      <p:cBhvr>
                                        <p:cTn id="285"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17" name="beep.wav"/>
                                        </p:tgtEl>
                                      </p:cMediaNode>
                                    </p:audio>
                                  </p:subTnLst>
                                </p:cTn>
                              </p:par>
                            </p:childTnLst>
                          </p:cTn>
                        </p:par>
                        <p:par>
                          <p:cTn id="286" fill="hold" nodeType="afterGroup">
                            <p:stCondLst>
                              <p:cond delay="60060"/>
                            </p:stCondLst>
                            <p:childTnLst>
                              <p:par>
                                <p:cTn id="287" presetID="1" presetClass="entr" presetSubtype="0" fill="hold" grpId="0" nodeType="afterEffect">
                                  <p:stCondLst>
                                    <p:cond delay="1000"/>
                                  </p:stCondLst>
                                  <p:childTnLst>
                                    <p:set>
                                      <p:cBhvr>
                                        <p:cTn id="288"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18" name="GUN.wav"/>
                                        </p:tgtEl>
                                      </p:cMediaNode>
                                    </p:audio>
                                  </p:subTnLst>
                                </p:cTn>
                              </p:par>
                            </p:childTnLst>
                          </p:cTn>
                        </p:par>
                      </p:childTnLst>
                    </p:cTn>
                  </p:par>
                </p:childTnLst>
              </p:cTn>
              <p:nextCondLst>
                <p:cond evt="onClick" delay="0">
                  <p:tgtEl>
                    <p:spTgt spid="66"/>
                  </p:tgtEl>
                </p:cond>
              </p:nextCondLst>
            </p:seq>
          </p:childTnLst>
        </p:cTn>
      </p:par>
    </p:tnLst>
    <p:bldLst>
      <p:bldP spid="4" grpId="0"/>
      <p:bldP spid="26" grpId="1" uiExpand="1"/>
      <p:bldP spid="40" grpId="2"/>
      <p:bldP spid="41" grpId="3"/>
      <p:bldP spid="42" grpId="4" uiExpand="1"/>
      <p:bldP spid="43" grpId="5" uiExpand="1"/>
      <p:bldP spid="44" grpId="6" uiExpand="1"/>
      <p:bldP spid="67" grpId="7"/>
      <p:bldP spid="68" grpId="8"/>
      <p:bldP spid="69" grpId="9"/>
      <p:bldP spid="70" grpId="10"/>
      <p:bldP spid="71" grpId="11"/>
      <p:bldP spid="72" grpId="12"/>
      <p:bldP spid="73" grpId="13"/>
      <p:bldP spid="74" grpId="14"/>
      <p:bldP spid="75" grpId="15"/>
      <p:bldP spid="76" grpId="16"/>
      <p:bldP spid="77" grpId="17"/>
      <p:bldP spid="78" grpId="18"/>
      <p:bldP spid="79" grpId="19"/>
      <p:bldP spid="80" grpId="20"/>
      <p:bldP spid="81" grpId="21"/>
      <p:bldP spid="82" grpId="22"/>
      <p:bldP spid="83" grpId="23"/>
      <p:bldP spid="84" grpId="24"/>
      <p:bldP spid="85" grpId="25"/>
      <p:bldP spid="86" grpId="26"/>
      <p:bldP spid="87" grpId="27"/>
      <p:bldP spid="88" grpId="28"/>
      <p:bldP spid="89" grpId="29"/>
      <p:bldP spid="90" grpId="30"/>
      <p:bldP spid="91" grpId="31"/>
      <p:bldP spid="92" grpId="32"/>
      <p:bldP spid="93" grpId="33"/>
      <p:bldP spid="94" grpId="34"/>
      <p:bldP spid="95" grpId="35"/>
      <p:bldP spid="96" grpId="36"/>
      <p:bldP spid="97" grpId="37"/>
      <p:bldP spid="98" grpId="38"/>
      <p:bldP spid="99" grpId="39"/>
      <p:bldP spid="100" grpId="40"/>
      <p:bldP spid="101" grpId="41"/>
      <p:bldP spid="102" grpId="42"/>
      <p:bldP spid="103" grpId="43"/>
      <p:bldP spid="104" grpId="44"/>
      <p:bldP spid="105" grpId="45"/>
      <p:bldP spid="106" grpId="46"/>
      <p:bldP spid="107" grpId="47"/>
      <p:bldP spid="108" grpId="48"/>
      <p:bldP spid="109" grpId="49"/>
      <p:bldP spid="110" grpId="50"/>
      <p:bldP spid="111" grpId="51"/>
      <p:bldP spid="112" grpId="52"/>
      <p:bldP spid="113" grpId="53"/>
      <p:bldP spid="114" grpId="54"/>
      <p:bldP spid="115" grpId="55"/>
      <p:bldP spid="116" grpId="56"/>
      <p:bldP spid="117" grpId="57"/>
      <p:bldP spid="118" grpId="58"/>
      <p:bldP spid="119" grpId="59"/>
      <p:bldP spid="120" grpId="60"/>
      <p:bldP spid="121" grpId="61"/>
      <p:bldP spid="122" grpId="62"/>
      <p:bldP spid="123" grpId="63"/>
      <p:bldP spid="124" grpId="64"/>
      <p:bldP spid="125" grpId="65"/>
      <p:bldP spid="126" grpId="66"/>
      <p:bldP spid="127" grpId="67"/>
    </p:bldLst>
  </p:timing>
</p:sld>
</file>

<file path=ppt/slides/slide8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vi-VN" sz="3200" b="1">
                <a:solidFill>
                  <a:schemeClr val="tx1"/>
                </a:solidFill>
                <a:latin typeface="Times New Roman" panose="02020603050405020304" pitchFamily="18" charset="0"/>
                <a:ea typeface="Times New Roman" panose="02020603050405020304" pitchFamily="18" charset="0"/>
              </a:rPr>
              <a:t>Câu 2:</a:t>
            </a:r>
            <a:r>
              <a:rPr lang="vi-VN" sz="3200">
                <a:solidFill>
                  <a:schemeClr val="tx1"/>
                </a:solidFill>
                <a:latin typeface="Times New Roman" panose="02020603050405020304" pitchFamily="18" charset="0"/>
                <a:ea typeface="Times New Roman" panose="02020603050405020304" pitchFamily="18" charset="0"/>
              </a:rPr>
              <a:t> </a:t>
            </a:r>
            <a:r>
              <a:rPr lang="en-US" sz="3200">
                <a:solidFill>
                  <a:schemeClr val="tx1"/>
                </a:solidFill>
                <a:latin typeface="Times New Roman" panose="02020603050405020304" pitchFamily="18" charset="0"/>
                <a:ea typeface="Times New Roman" panose="02020603050405020304" pitchFamily="18" charset="0"/>
              </a:rPr>
              <a:t>Đâu </a:t>
            </a:r>
            <a:r>
              <a:rPr lang="en-US" sz="3200" b="1">
                <a:solidFill>
                  <a:schemeClr val="tx1"/>
                </a:solidFill>
                <a:latin typeface="Times New Roman" panose="02020603050405020304" pitchFamily="18" charset="0"/>
                <a:ea typeface="Times New Roman" panose="02020603050405020304" pitchFamily="18" charset="0"/>
              </a:rPr>
              <a:t>không </a:t>
            </a:r>
            <a:r>
              <a:rPr lang="en-US" sz="3200">
                <a:solidFill>
                  <a:schemeClr val="tx1"/>
                </a:solidFill>
                <a:latin typeface="Times New Roman" panose="02020603050405020304" pitchFamily="18" charset="0"/>
                <a:ea typeface="Times New Roman" panose="02020603050405020304" pitchFamily="18" charset="0"/>
              </a:rPr>
              <a:t>phải lưu ý khi trình bày bài nói trình bày ý kiến về một vấn đề đời sống được gợi ra từ cuốn sách đã đọc?</a:t>
            </a:r>
            <a:endParaRPr lang="en-US" sz="320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26910" y="1949345"/>
            <a:ext cx="5020189" cy="11898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ct val="0"/>
              </a:spcAft>
              <a:buFont typeface="+mj-lt"/>
              <a:buAutoNum type="alphaUcPeriod"/>
            </a:pPr>
            <a:r>
              <a:rPr lang="en-US" sz="2400">
                <a:solidFill>
                  <a:schemeClr val="tx1"/>
                </a:solidFill>
                <a:latin typeface="Times New Roman" panose="02020603050405020304" pitchFamily="18" charset="0"/>
                <a:ea typeface="Times New Roman" panose="02020603050405020304" pitchFamily="18" charset="0"/>
              </a:rPr>
              <a:t>Bộc lộ được cảm xúc, thái độ phù hợp.</a:t>
            </a:r>
            <a:endParaRPr lang="en-US" sz="200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0"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5"/>
            <a:ext cx="5228749" cy="11856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smtClean="0">
                <a:solidFill>
                  <a:schemeClr val="tx1"/>
                </a:solidFill>
                <a:latin typeface="Times New Roman" panose="02020603050405020304" pitchFamily="18" charset="0"/>
                <a:ea typeface="Times New Roman" panose="02020603050405020304" pitchFamily="18" charset="0"/>
              </a:rPr>
              <a:t>B. Chú </a:t>
            </a:r>
            <a:r>
              <a:rPr lang="en-US" sz="2400">
                <a:solidFill>
                  <a:schemeClr val="tx1"/>
                </a:solidFill>
                <a:latin typeface="Times New Roman" panose="02020603050405020304" pitchFamily="18" charset="0"/>
                <a:ea typeface="Times New Roman" panose="02020603050405020304" pitchFamily="18" charset="0"/>
              </a:rPr>
              <a:t>ý tương tác với người nghe trong quá trình nói.</a:t>
            </a:r>
            <a:endParaRPr lang="en-US" sz="2000">
              <a:solidFill>
                <a:schemeClr val="tx1"/>
              </a:solidFill>
              <a:effectLst/>
              <a:latin typeface="Times New Roman" panose="02020603050405020304" pitchFamily="18" charset="0"/>
              <a:ea typeface="Calibri" panose="020f0502020204030204" pitchFamily="34" charset="0"/>
            </a:endParaRPr>
          </a:p>
        </p:txBody>
      </p:sp>
      <p:sp>
        <p:nvSpPr>
          <p:cNvPr id="43" name="Rectangle 42"/>
          <p:cNvSpPr/>
          <p:nvPr/>
        </p:nvSpPr>
        <p:spPr>
          <a:xfrm>
            <a:off x="826910" y="3438676"/>
            <a:ext cx="5076717" cy="126382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smtClean="0">
                <a:solidFill>
                  <a:schemeClr val="tx1"/>
                </a:solidFill>
                <a:latin typeface="Times New Roman" panose="02020603050405020304" pitchFamily="18" charset="0"/>
                <a:ea typeface="Times New Roman" panose="02020603050405020304" pitchFamily="18" charset="0"/>
              </a:rPr>
              <a:t>C. Sử </a:t>
            </a:r>
            <a:r>
              <a:rPr lang="en-US" sz="2400" err="1">
                <a:solidFill>
                  <a:schemeClr val="tx1"/>
                </a:solidFill>
                <a:latin typeface="Times New Roman" panose="02020603050405020304" pitchFamily="18" charset="0"/>
                <a:ea typeface="Times New Roman" panose="02020603050405020304" pitchFamily="18" charset="0"/>
              </a:rPr>
              <a:t>dụng lí lẽ và bằng chứng cụ thể để làm rõ vấn đề.</a:t>
            </a:r>
            <a:endParaRPr lang="en-US" sz="200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044506" y="3412094"/>
            <a:ext cx="5263363" cy="12904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0"/>
              </a:spcAft>
            </a:pPr>
            <a:r>
              <a:rPr lang="en-US" sz="2400" smtClean="0">
                <a:solidFill>
                  <a:schemeClr val="tx1"/>
                </a:solidFill>
                <a:latin typeface="Times New Roman" panose="02020603050405020304" pitchFamily="18" charset="0"/>
                <a:ea typeface="Times New Roman" panose="02020603050405020304" pitchFamily="18" charset="0"/>
              </a:rPr>
              <a:t>D. Trình </a:t>
            </a:r>
            <a:r>
              <a:rPr lang="en-US" sz="2400" err="1">
                <a:solidFill>
                  <a:schemeClr val="tx1"/>
                </a:solidFill>
                <a:latin typeface="Times New Roman" panose="02020603050405020304" pitchFamily="18" charset="0"/>
                <a:ea typeface="Times New Roman" panose="02020603050405020304" pitchFamily="18" charset="0"/>
              </a:rPr>
              <a:t>bày lần lượt các ý đã được xác định trong đề cương bài nói.</a:t>
            </a:r>
            <a:endParaRPr lang="en-US" sz="2000">
              <a:solidFill>
                <a:schemeClr val="tx1"/>
              </a:solidFill>
              <a:effectLst/>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1376" y="2190258"/>
            <a:ext cx="898617" cy="789694"/>
          </a:xfrm>
          <a:prstGeom prst="rect">
            <a:avLst/>
          </a:prstGeom>
        </p:spPr>
      </p:pic>
      <p:pic>
        <p:nvPicPr>
          <p:cNvPr id="51" name="Picture 50"/>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4985694" y="3730588"/>
            <a:ext cx="897294" cy="785265"/>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776" y="3716988"/>
            <a:ext cx="897523" cy="788732"/>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89825" y="2277626"/>
            <a:ext cx="897523" cy="718018"/>
          </a:xfrm>
          <a:prstGeom prst="rect">
            <a:avLst/>
          </a:prstGeom>
        </p:spPr>
      </p:pic>
      <p:sp>
        <p:nvSpPr>
          <p:cNvPr id="18" name="Cloud 17">
            <a:hlinkClick r:id="rId11"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pic>
        <p:nvPicPr>
          <p:cNvPr id="17" name="Picture 4" descr="n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rot="16200000" flipV="1">
            <a:off x="261937" y="5805621"/>
            <a:ext cx="806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5" descr="ALRMCLOK"/>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81768" y="5487327"/>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30</a:t>
            </a:r>
          </a:p>
        </p:txBody>
      </p:sp>
      <p:sp>
        <p:nvSpPr>
          <p:cNvPr id="21"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29</a:t>
            </a:r>
          </a:p>
        </p:txBody>
      </p:sp>
      <p:sp>
        <p:nvSpPr>
          <p:cNvPr id="22"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28</a:t>
            </a:r>
          </a:p>
        </p:txBody>
      </p:sp>
      <p:sp>
        <p:nvSpPr>
          <p:cNvPr id="23"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27</a:t>
            </a:r>
          </a:p>
        </p:txBody>
      </p:sp>
      <p:sp>
        <p:nvSpPr>
          <p:cNvPr id="24"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26</a:t>
            </a:r>
          </a:p>
        </p:txBody>
      </p:sp>
      <p:sp>
        <p:nvSpPr>
          <p:cNvPr id="25"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25</a:t>
            </a:r>
          </a:p>
        </p:txBody>
      </p:sp>
      <p:sp>
        <p:nvSpPr>
          <p:cNvPr id="27"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24</a:t>
            </a:r>
          </a:p>
        </p:txBody>
      </p:sp>
      <p:sp>
        <p:nvSpPr>
          <p:cNvPr id="28"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23</a:t>
            </a:r>
          </a:p>
        </p:txBody>
      </p:sp>
      <p:sp>
        <p:nvSpPr>
          <p:cNvPr id="29"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22</a:t>
            </a:r>
          </a:p>
        </p:txBody>
      </p:sp>
      <p:sp>
        <p:nvSpPr>
          <p:cNvPr id="30"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21</a:t>
            </a:r>
          </a:p>
        </p:txBody>
      </p:sp>
      <p:sp>
        <p:nvSpPr>
          <p:cNvPr id="31"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20</a:t>
            </a:r>
          </a:p>
        </p:txBody>
      </p:sp>
      <p:sp>
        <p:nvSpPr>
          <p:cNvPr id="32"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19</a:t>
            </a:r>
          </a:p>
        </p:txBody>
      </p:sp>
      <p:sp>
        <p:nvSpPr>
          <p:cNvPr id="33"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18</a:t>
            </a:r>
          </a:p>
        </p:txBody>
      </p:sp>
      <p:sp>
        <p:nvSpPr>
          <p:cNvPr id="34"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17</a:t>
            </a:r>
          </a:p>
        </p:txBody>
      </p:sp>
      <p:sp>
        <p:nvSpPr>
          <p:cNvPr id="35"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16</a:t>
            </a:r>
          </a:p>
        </p:txBody>
      </p:sp>
      <p:sp>
        <p:nvSpPr>
          <p:cNvPr id="36"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15</a:t>
            </a:r>
          </a:p>
        </p:txBody>
      </p:sp>
      <p:sp>
        <p:nvSpPr>
          <p:cNvPr id="37"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14</a:t>
            </a:r>
          </a:p>
        </p:txBody>
      </p:sp>
      <p:sp>
        <p:nvSpPr>
          <p:cNvPr id="38"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13</a:t>
            </a:r>
          </a:p>
        </p:txBody>
      </p:sp>
      <p:sp>
        <p:nvSpPr>
          <p:cNvPr id="39"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12</a:t>
            </a:r>
          </a:p>
        </p:txBody>
      </p:sp>
      <p:sp>
        <p:nvSpPr>
          <p:cNvPr id="45"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11</a:t>
            </a:r>
          </a:p>
        </p:txBody>
      </p:sp>
      <p:sp>
        <p:nvSpPr>
          <p:cNvPr id="46"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10</a:t>
            </a:r>
          </a:p>
        </p:txBody>
      </p:sp>
      <p:sp>
        <p:nvSpPr>
          <p:cNvPr id="48"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9</a:t>
            </a:r>
          </a:p>
        </p:txBody>
      </p:sp>
      <p:sp>
        <p:nvSpPr>
          <p:cNvPr id="50"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8</a:t>
            </a:r>
          </a:p>
        </p:txBody>
      </p:sp>
      <p:sp>
        <p:nvSpPr>
          <p:cNvPr id="52"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7</a:t>
            </a:r>
          </a:p>
        </p:txBody>
      </p:sp>
      <p:sp>
        <p:nvSpPr>
          <p:cNvPr id="54"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6</a:t>
            </a:r>
          </a:p>
        </p:txBody>
      </p:sp>
      <p:sp>
        <p:nvSpPr>
          <p:cNvPr id="55"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a:t>
            </a:r>
          </a:p>
        </p:txBody>
      </p:sp>
      <p:sp>
        <p:nvSpPr>
          <p:cNvPr id="56"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a:t>
            </a:r>
          </a:p>
        </p:txBody>
      </p:sp>
      <p:sp>
        <p:nvSpPr>
          <p:cNvPr id="57"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a:t>
            </a:r>
          </a:p>
        </p:txBody>
      </p:sp>
      <p:sp>
        <p:nvSpPr>
          <p:cNvPr id="58"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a:t>
            </a:r>
          </a:p>
        </p:txBody>
      </p:sp>
      <p:sp>
        <p:nvSpPr>
          <p:cNvPr id="59"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a:t>
            </a:r>
          </a:p>
        </p:txBody>
      </p:sp>
      <p:sp>
        <p:nvSpPr>
          <p:cNvPr id="60" name="Oval 176"/>
          <p:cNvSpPr>
            <a:spLocks noChangeArrowheads="1"/>
          </p:cNvSpPr>
          <p:nvPr/>
        </p:nvSpPr>
        <p:spPr bwMode="auto">
          <a:xfrm>
            <a:off x="410368" y="586832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0" cap="none" spc="0" normalizeH="0" baseline="0" noProof="0">
                <a:ln>
                  <a:noFill/>
                </a:ln>
                <a:solidFill>
                  <a:srgbClr val="DC2608"/>
                </a:solidFill>
                <a:effectLst/>
                <a:uLnTx/>
                <a:uFillTx/>
                <a:latin typeface=".VnBlack" pitchFamily="34" charset="0"/>
                <a:ea typeface="+mn-ea"/>
                <a:cs typeface="Arial" panose="020b0604020202020204" pitchFamily="34" charset="0"/>
              </a:rPr>
              <a:t>0</a:t>
            </a:r>
          </a:p>
        </p:txBody>
      </p:sp>
    </p:spTree>
    <p:extLst>
      <p:ext uri="{BB962C8B-B14F-4D97-AF65-F5344CB8AC3E}">
        <p14:creationId xmlns:p14="http://schemas.microsoft.com/office/powerpoint/2010/main" val="3013188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indefinite"/>
                      </p:stCondLst>
                      <p:childTnLst>
                        <p:par>
                          <p:cTn id="46" fill="hold" nodeType="afterGroup">
                            <p:stCondLst>
                              <p:cond delay="0"/>
                            </p:stCondLst>
                            <p:childTnLst>
                              <p:par>
                                <p:cTn id="47" presetID="1" presetClass="emph" presetSubtype="2" fill="hold" grpId="1"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1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15" name="Wrong Buzzer.wav"/>
                                        </p:tgtEl>
                                      </p:cMediaNode>
                                    </p:audio>
                                  </p:subTnLst>
                                </p:cTn>
                              </p:par>
                              <p:par>
                                <p:cTn id="55" presetID="1" presetClass="emph" presetSubtype="2" fill="hold" grpId="1"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nodeType="clickPar">
                      <p:stCondLst>
                        <p:cond delay="indefinite"/>
                      </p:stCondLst>
                      <p:childTnLst>
                        <p:par>
                          <p:cTn id="61" fill="hold" nodeType="afterGroup">
                            <p:stCondLst>
                              <p:cond delay="0"/>
                            </p:stCondLst>
                            <p:childTnLst>
                              <p:par>
                                <p:cTn id="62" presetID="1" presetClass="emph" presetSubtype="2" fill="hold" grpId="4"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1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16" name="Check mark.wav"/>
                                        </p:tgtEl>
                                      </p:cMediaNode>
                                    </p:audio>
                                  </p:subTnLst>
                                </p:cTn>
                              </p:par>
                              <p:par>
                                <p:cTn id="70" presetID="1" presetClass="emph" presetSubtype="2" fill="hold" grpId="4"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nodeType="clickPar">
                      <p:stCondLst>
                        <p:cond delay="indefinite"/>
                      </p:stCondLst>
                      <p:childTnLst>
                        <p:par>
                          <p:cTn id="76" fill="hold" nodeType="afterGroup">
                            <p:stCondLst>
                              <p:cond delay="0"/>
                            </p:stCondLst>
                            <p:childTnLst>
                              <p:par>
                                <p:cTn id="77" presetID="1" presetClass="emph" presetSubtype="2" fill="hold" grpId="5"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1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15" name="Wrong Buzzer.wav"/>
                                        </p:tgtEl>
                                      </p:cMediaNode>
                                    </p:audio>
                                  </p:subTnLst>
                                </p:cTn>
                              </p:par>
                              <p:par>
                                <p:cTn id="85" presetID="1" presetClass="emph" presetSubtype="2" fill="hold" grpId="5"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nodeType="clickPar">
                      <p:stCondLst>
                        <p:cond delay="indefinite"/>
                      </p:stCondLst>
                      <p:childTnLst>
                        <p:par>
                          <p:cTn id="91" fill="hold" nodeType="afterGroup">
                            <p:stCondLst>
                              <p:cond delay="0"/>
                            </p:stCondLst>
                            <p:childTnLst>
                              <p:par>
                                <p:cTn id="92" presetID="1" presetClass="emph" presetSubtype="2" fill="hold" grpId="6"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1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15" name="Wrong Buzzer.wav"/>
                                        </p:tgtEl>
                                      </p:cMediaNode>
                                    </p:audio>
                                  </p:subTnLst>
                                </p:cTn>
                              </p:par>
                              <p:par>
                                <p:cTn id="100" presetID="1" presetClass="emph" presetSubtype="2" fill="hold" grpId="6"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104" restart="whenNotActive" fill="hold" evtFilter="cancelBubble" nodeType="interactiveSeq">
                <p:stCondLst>
                  <p:cond evt="onClick" delay="0">
                    <p:tgtEl>
                      <p:spTgt spid="19"/>
                    </p:tgtEl>
                  </p:cond>
                </p:stCondLst>
                <p:endSync evt="end" delay="0">
                  <p:rtn val="all"/>
                </p:endSync>
                <p:childTnLst>
                  <p:par>
                    <p:cTn id="105" fill="hold" nodeType="clickPar">
                      <p:stCondLst>
                        <p:cond delay="indefinite"/>
                        <p:cond evt="onBegin" delay="0">
                          <p:tn val="104"/>
                        </p:cond>
                      </p:stCondLst>
                      <p:childTnLst>
                        <p:par>
                          <p:cTn id="106" fill="hold" nodeType="afterGroup">
                            <p:stCondLst>
                              <p:cond delay="0"/>
                            </p:stCondLst>
                            <p:childTnLst>
                              <p:par>
                                <p:cTn id="107" presetID="1" presetClass="entr" presetSubtype="0" fill="hold" grpId="0" nodeType="afterEffect">
                                  <p:stCondLst>
                                    <p:cond delay="1000"/>
                                  </p:stCondLst>
                                  <p:childTnLst>
                                    <p:set>
                                      <p:cBhvr>
                                        <p:cTn id="10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17" name="beep.wav"/>
                                        </p:tgtEl>
                                      </p:cMediaNode>
                                    </p:audio>
                                  </p:subTnLst>
                                </p:cTn>
                              </p:par>
                            </p:childTnLst>
                          </p:cTn>
                        </p:par>
                        <p:par>
                          <p:cTn id="109" fill="hold" nodeType="afterGroup">
                            <p:stCondLst>
                              <p:cond delay="1001"/>
                            </p:stCondLst>
                            <p:childTnLst>
                              <p:par>
                                <p:cTn id="110" presetID="1" presetClass="entr" presetSubtype="0" fill="hold" grpId="0" nodeType="afterEffect">
                                  <p:stCondLst>
                                    <p:cond delay="1000"/>
                                  </p:stCondLst>
                                  <p:childTnLst>
                                    <p:set>
                                      <p:cBhvr>
                                        <p:cTn id="111"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17" name="beep.wav"/>
                                        </p:tgtEl>
                                      </p:cMediaNode>
                                    </p:audio>
                                  </p:subTnLst>
                                </p:cTn>
                              </p:par>
                            </p:childTnLst>
                          </p:cTn>
                        </p:par>
                        <p:par>
                          <p:cTn id="112" fill="hold" nodeType="afterGroup">
                            <p:stCondLst>
                              <p:cond delay="2002"/>
                            </p:stCondLst>
                            <p:childTnLst>
                              <p:par>
                                <p:cTn id="113" presetID="1" presetClass="entr" presetSubtype="0" fill="hold" grpId="0" nodeType="afterEffect">
                                  <p:stCondLst>
                                    <p:cond delay="1000"/>
                                  </p:stCondLst>
                                  <p:childTnLst>
                                    <p:set>
                                      <p:cBhvr>
                                        <p:cTn id="11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17" name="beep.wav"/>
                                        </p:tgtEl>
                                      </p:cMediaNode>
                                    </p:audio>
                                  </p:subTnLst>
                                </p:cTn>
                              </p:par>
                            </p:childTnLst>
                          </p:cTn>
                        </p:par>
                        <p:par>
                          <p:cTn id="115" fill="hold" nodeType="afterGroup">
                            <p:stCondLst>
                              <p:cond delay="3003"/>
                            </p:stCondLst>
                            <p:childTnLst>
                              <p:par>
                                <p:cTn id="116" presetID="1" presetClass="entr" presetSubtype="0" fill="hold" grpId="0" nodeType="afterEffect">
                                  <p:stCondLst>
                                    <p:cond delay="1000"/>
                                  </p:stCondLst>
                                  <p:childTnLst>
                                    <p:set>
                                      <p:cBhvr>
                                        <p:cTn id="11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17" name="beep.wav"/>
                                        </p:tgtEl>
                                      </p:cMediaNode>
                                    </p:audio>
                                  </p:subTnLst>
                                </p:cTn>
                              </p:par>
                            </p:childTnLst>
                          </p:cTn>
                        </p:par>
                        <p:par>
                          <p:cTn id="118" fill="hold" nodeType="afterGroup">
                            <p:stCondLst>
                              <p:cond delay="4004"/>
                            </p:stCondLst>
                            <p:childTnLst>
                              <p:par>
                                <p:cTn id="119" presetID="1" presetClass="entr" presetSubtype="0" fill="hold" grpId="0" nodeType="afterEffect">
                                  <p:stCondLst>
                                    <p:cond delay="1000"/>
                                  </p:stCondLst>
                                  <p:childTnLst>
                                    <p:set>
                                      <p:cBhvr>
                                        <p:cTn id="12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7" name="beep.wav"/>
                                        </p:tgtEl>
                                      </p:cMediaNode>
                                    </p:audio>
                                  </p:subTnLst>
                                </p:cTn>
                              </p:par>
                            </p:childTnLst>
                          </p:cTn>
                        </p:par>
                        <p:par>
                          <p:cTn id="121" fill="hold" nodeType="afterGroup">
                            <p:stCondLst>
                              <p:cond delay="5005"/>
                            </p:stCondLst>
                            <p:childTnLst>
                              <p:par>
                                <p:cTn id="122" presetID="1" presetClass="entr"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17" name="beep.wav"/>
                                        </p:tgtEl>
                                      </p:cMediaNode>
                                    </p:audio>
                                  </p:subTnLst>
                                </p:cTn>
                              </p:par>
                            </p:childTnLst>
                          </p:cTn>
                        </p:par>
                        <p:par>
                          <p:cTn id="124" fill="hold" nodeType="afterGroup">
                            <p:stCondLst>
                              <p:cond delay="6006"/>
                            </p:stCondLst>
                            <p:childTnLst>
                              <p:par>
                                <p:cTn id="125" presetID="1" presetClass="entr" presetSubtype="0" fill="hold" grpId="0" nodeType="afterEffect">
                                  <p:stCondLst>
                                    <p:cond delay="1000"/>
                                  </p:stCondLst>
                                  <p:childTnLst>
                                    <p:set>
                                      <p:cBhvr>
                                        <p:cTn id="12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17" name="beep.wav"/>
                                        </p:tgtEl>
                                      </p:cMediaNode>
                                    </p:audio>
                                  </p:subTnLst>
                                </p:cTn>
                              </p:par>
                            </p:childTnLst>
                          </p:cTn>
                        </p:par>
                        <p:par>
                          <p:cTn id="127" fill="hold" nodeType="afterGroup">
                            <p:stCondLst>
                              <p:cond delay="7007"/>
                            </p:stCondLst>
                            <p:childTnLst>
                              <p:par>
                                <p:cTn id="128" presetID="1" presetClass="entr" presetSubtype="0" fill="hold" grpId="0" nodeType="afterEffect">
                                  <p:stCondLst>
                                    <p:cond delay="1000"/>
                                  </p:stCondLst>
                                  <p:childTnLst>
                                    <p:set>
                                      <p:cBhvr>
                                        <p:cTn id="12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7" name="beep.wav"/>
                                        </p:tgtEl>
                                      </p:cMediaNode>
                                    </p:audio>
                                  </p:subTnLst>
                                </p:cTn>
                              </p:par>
                            </p:childTnLst>
                          </p:cTn>
                        </p:par>
                        <p:par>
                          <p:cTn id="130" fill="hold" nodeType="afterGroup">
                            <p:stCondLst>
                              <p:cond delay="8008"/>
                            </p:stCondLst>
                            <p:childTnLst>
                              <p:par>
                                <p:cTn id="131" presetID="1" presetClass="entr" presetSubtype="0" fill="hold" grpId="0" nodeType="afterEffect">
                                  <p:stCondLst>
                                    <p:cond delay="1000"/>
                                  </p:stCondLst>
                                  <p:childTnLst>
                                    <p:set>
                                      <p:cBhvr>
                                        <p:cTn id="13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17" name="beep.wav"/>
                                        </p:tgtEl>
                                      </p:cMediaNode>
                                    </p:audio>
                                  </p:subTnLst>
                                </p:cTn>
                              </p:par>
                            </p:childTnLst>
                          </p:cTn>
                        </p:par>
                        <p:par>
                          <p:cTn id="133" fill="hold" nodeType="afterGroup">
                            <p:stCondLst>
                              <p:cond delay="9009"/>
                            </p:stCondLst>
                            <p:childTnLst>
                              <p:par>
                                <p:cTn id="134" presetID="1" presetClass="entr" presetSubtype="0" fill="hold" grpId="0" nodeType="afterEffect">
                                  <p:stCondLst>
                                    <p:cond delay="1000"/>
                                  </p:stCondLst>
                                  <p:childTnLst>
                                    <p:set>
                                      <p:cBhvr>
                                        <p:cTn id="13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17" name="beep.wav"/>
                                        </p:tgtEl>
                                      </p:cMediaNode>
                                    </p:audio>
                                  </p:subTnLst>
                                </p:cTn>
                              </p:par>
                            </p:childTnLst>
                          </p:cTn>
                        </p:par>
                        <p:par>
                          <p:cTn id="136" fill="hold" nodeType="afterGroup">
                            <p:stCondLst>
                              <p:cond delay="10010"/>
                            </p:stCondLst>
                            <p:childTnLst>
                              <p:par>
                                <p:cTn id="137" presetID="1" presetClass="entr" presetSubtype="0" fill="hold" grpId="0" nodeType="afterEffect">
                                  <p:stCondLst>
                                    <p:cond delay="1000"/>
                                  </p:stCondLst>
                                  <p:childTnLst>
                                    <p:set>
                                      <p:cBhvr>
                                        <p:cTn id="13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7" name="beep.wav"/>
                                        </p:tgtEl>
                                      </p:cMediaNode>
                                    </p:audio>
                                  </p:subTnLst>
                                </p:cTn>
                              </p:par>
                            </p:childTnLst>
                          </p:cTn>
                        </p:par>
                        <p:par>
                          <p:cTn id="139" fill="hold" nodeType="afterGroup">
                            <p:stCondLst>
                              <p:cond delay="11011"/>
                            </p:stCondLst>
                            <p:childTnLst>
                              <p:par>
                                <p:cTn id="140" presetID="1" presetClass="entr" presetSubtype="0" fill="hold" grpId="0" nodeType="afterEffect">
                                  <p:stCondLst>
                                    <p:cond delay="1000"/>
                                  </p:stCondLst>
                                  <p:childTnLst>
                                    <p:set>
                                      <p:cBhvr>
                                        <p:cTn id="14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17" name="beep.wav"/>
                                        </p:tgtEl>
                                      </p:cMediaNode>
                                    </p:audio>
                                  </p:subTnLst>
                                </p:cTn>
                              </p:par>
                            </p:childTnLst>
                          </p:cTn>
                        </p:par>
                        <p:par>
                          <p:cTn id="142" fill="hold" nodeType="afterGroup">
                            <p:stCondLst>
                              <p:cond delay="12012"/>
                            </p:stCondLst>
                            <p:childTnLst>
                              <p:par>
                                <p:cTn id="143" presetID="1" presetClass="entr" presetSubtype="0" fill="hold" grpId="0" nodeType="afterEffect">
                                  <p:stCondLst>
                                    <p:cond delay="1000"/>
                                  </p:stCondLst>
                                  <p:childTnLst>
                                    <p:set>
                                      <p:cBhvr>
                                        <p:cTn id="14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17" name="beep.wav"/>
                                        </p:tgtEl>
                                      </p:cMediaNode>
                                    </p:audio>
                                  </p:subTnLst>
                                </p:cTn>
                              </p:par>
                            </p:childTnLst>
                          </p:cTn>
                        </p:par>
                        <p:par>
                          <p:cTn id="145" fill="hold" nodeType="afterGroup">
                            <p:stCondLst>
                              <p:cond delay="13013"/>
                            </p:stCondLst>
                            <p:childTnLst>
                              <p:par>
                                <p:cTn id="146" presetID="1" presetClass="entr" presetSubtype="0" fill="hold" grpId="0" nodeType="afterEffect">
                                  <p:stCondLst>
                                    <p:cond delay="1000"/>
                                  </p:stCondLst>
                                  <p:childTnLst>
                                    <p:set>
                                      <p:cBhvr>
                                        <p:cTn id="147"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7" name="beep.wav"/>
                                        </p:tgtEl>
                                      </p:cMediaNode>
                                    </p:audio>
                                  </p:subTnLst>
                                </p:cTn>
                              </p:par>
                            </p:childTnLst>
                          </p:cTn>
                        </p:par>
                        <p:par>
                          <p:cTn id="148" fill="hold" nodeType="afterGroup">
                            <p:stCondLst>
                              <p:cond delay="14014"/>
                            </p:stCondLst>
                            <p:childTnLst>
                              <p:par>
                                <p:cTn id="149" presetID="1" presetClass="entr" presetSubtype="0" fill="hold" grpId="0" nodeType="afterEffect">
                                  <p:stCondLst>
                                    <p:cond delay="1000"/>
                                  </p:stCondLst>
                                  <p:childTnLst>
                                    <p:set>
                                      <p:cBhvr>
                                        <p:cTn id="15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17" name="beep.wav"/>
                                        </p:tgtEl>
                                      </p:cMediaNode>
                                    </p:audio>
                                  </p:subTnLst>
                                </p:cTn>
                              </p:par>
                            </p:childTnLst>
                          </p:cTn>
                        </p:par>
                        <p:par>
                          <p:cTn id="151" fill="hold" nodeType="afterGroup">
                            <p:stCondLst>
                              <p:cond delay="15015"/>
                            </p:stCondLst>
                            <p:childTnLst>
                              <p:par>
                                <p:cTn id="152" presetID="1" presetClass="entr" presetSubtype="0" fill="hold" grpId="0" nodeType="afterEffect">
                                  <p:stCondLst>
                                    <p:cond delay="1000"/>
                                  </p:stCondLst>
                                  <p:childTnLst>
                                    <p:set>
                                      <p:cBhvr>
                                        <p:cTn id="15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17" name="beep.wav"/>
                                        </p:tgtEl>
                                      </p:cMediaNode>
                                    </p:audio>
                                  </p:subTnLst>
                                </p:cTn>
                              </p:par>
                            </p:childTnLst>
                          </p:cTn>
                        </p:par>
                        <p:par>
                          <p:cTn id="154" fill="hold" nodeType="afterGroup">
                            <p:stCondLst>
                              <p:cond delay="16016"/>
                            </p:stCondLst>
                            <p:childTnLst>
                              <p:par>
                                <p:cTn id="155" presetID="1" presetClass="entr" presetSubtype="0" fill="hold" grpId="0" nodeType="afterEffect">
                                  <p:stCondLst>
                                    <p:cond delay="1000"/>
                                  </p:stCondLst>
                                  <p:childTnLst>
                                    <p:set>
                                      <p:cBhvr>
                                        <p:cTn id="15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7" name="beep.wav"/>
                                        </p:tgtEl>
                                      </p:cMediaNode>
                                    </p:audio>
                                  </p:subTnLst>
                                </p:cTn>
                              </p:par>
                            </p:childTnLst>
                          </p:cTn>
                        </p:par>
                        <p:par>
                          <p:cTn id="157" fill="hold" nodeType="afterGroup">
                            <p:stCondLst>
                              <p:cond delay="17017"/>
                            </p:stCondLst>
                            <p:childTnLst>
                              <p:par>
                                <p:cTn id="158" presetID="1" presetClass="entr" presetSubtype="0" fill="hold" grpId="0" nodeType="afterEffect">
                                  <p:stCondLst>
                                    <p:cond delay="1000"/>
                                  </p:stCondLst>
                                  <p:childTnLst>
                                    <p:set>
                                      <p:cBhvr>
                                        <p:cTn id="15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17" name="beep.wav"/>
                                        </p:tgtEl>
                                      </p:cMediaNode>
                                    </p:audio>
                                  </p:subTnLst>
                                </p:cTn>
                              </p:par>
                            </p:childTnLst>
                          </p:cTn>
                        </p:par>
                        <p:par>
                          <p:cTn id="160" fill="hold" nodeType="afterGroup">
                            <p:stCondLst>
                              <p:cond delay="18018"/>
                            </p:stCondLst>
                            <p:childTnLst>
                              <p:par>
                                <p:cTn id="161" presetID="1" presetClass="entr" presetSubtype="0" fill="hold" grpId="0" nodeType="afterEffect">
                                  <p:stCondLst>
                                    <p:cond delay="1000"/>
                                  </p:stCondLst>
                                  <p:childTnLst>
                                    <p:set>
                                      <p:cBhvr>
                                        <p:cTn id="162"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17" name="beep.wav"/>
                                        </p:tgtEl>
                                      </p:cMediaNode>
                                    </p:audio>
                                  </p:subTnLst>
                                </p:cTn>
                              </p:par>
                            </p:childTnLst>
                          </p:cTn>
                        </p:par>
                        <p:par>
                          <p:cTn id="163" fill="hold" nodeType="afterGroup">
                            <p:stCondLst>
                              <p:cond delay="19019"/>
                            </p:stCondLst>
                            <p:childTnLst>
                              <p:par>
                                <p:cTn id="164" presetID="1" presetClass="entr" presetSubtype="0" fill="hold" grpId="0" nodeType="afterEffect">
                                  <p:stCondLst>
                                    <p:cond delay="1000"/>
                                  </p:stCondLst>
                                  <p:childTnLst>
                                    <p:set>
                                      <p:cBhvr>
                                        <p:cTn id="16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17" name="beep.wav"/>
                                        </p:tgtEl>
                                      </p:cMediaNode>
                                    </p:audio>
                                  </p:subTnLst>
                                </p:cTn>
                              </p:par>
                            </p:childTnLst>
                          </p:cTn>
                        </p:par>
                        <p:par>
                          <p:cTn id="166" fill="hold" nodeType="afterGroup">
                            <p:stCondLst>
                              <p:cond delay="20020"/>
                            </p:stCondLst>
                            <p:childTnLst>
                              <p:par>
                                <p:cTn id="167" presetID="1" presetClass="entr" presetSubtype="0" fill="hold" grpId="0" nodeType="afterEffect">
                                  <p:stCondLst>
                                    <p:cond delay="1000"/>
                                  </p:stCondLst>
                                  <p:childTnLst>
                                    <p:set>
                                      <p:cBhvr>
                                        <p:cTn id="168"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17" name="beep.wav"/>
                                        </p:tgtEl>
                                      </p:cMediaNode>
                                    </p:audio>
                                  </p:subTnLst>
                                </p:cTn>
                              </p:par>
                            </p:childTnLst>
                          </p:cTn>
                        </p:par>
                        <p:par>
                          <p:cTn id="169" fill="hold" nodeType="afterGroup">
                            <p:stCondLst>
                              <p:cond delay="21021"/>
                            </p:stCondLst>
                            <p:childTnLst>
                              <p:par>
                                <p:cTn id="170" presetID="1" presetClass="entr" presetSubtype="0" fill="hold" grpId="0" nodeType="afterEffect">
                                  <p:stCondLst>
                                    <p:cond delay="1000"/>
                                  </p:stCondLst>
                                  <p:childTnLst>
                                    <p:set>
                                      <p:cBhvr>
                                        <p:cTn id="17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17" name="beep.wav"/>
                                        </p:tgtEl>
                                      </p:cMediaNode>
                                    </p:audio>
                                  </p:subTnLst>
                                </p:cTn>
                              </p:par>
                            </p:childTnLst>
                          </p:cTn>
                        </p:par>
                        <p:par>
                          <p:cTn id="172" fill="hold" nodeType="afterGroup">
                            <p:stCondLst>
                              <p:cond delay="22022"/>
                            </p:stCondLst>
                            <p:childTnLst>
                              <p:par>
                                <p:cTn id="173" presetID="1" presetClass="entr" presetSubtype="0" fill="hold" grpId="0" nodeType="afterEffect">
                                  <p:stCondLst>
                                    <p:cond delay="1000"/>
                                  </p:stCondLst>
                                  <p:childTnLst>
                                    <p:set>
                                      <p:cBhvr>
                                        <p:cTn id="1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17" name="beep.wav"/>
                                        </p:tgtEl>
                                      </p:cMediaNode>
                                    </p:audio>
                                  </p:subTnLst>
                                </p:cTn>
                              </p:par>
                            </p:childTnLst>
                          </p:cTn>
                        </p:par>
                        <p:par>
                          <p:cTn id="175" fill="hold" nodeType="afterGroup">
                            <p:stCondLst>
                              <p:cond delay="23023"/>
                            </p:stCondLst>
                            <p:childTnLst>
                              <p:par>
                                <p:cTn id="176" presetID="1" presetClass="entr" presetSubtype="0" fill="hold" grpId="0" nodeType="afterEffect">
                                  <p:stCondLst>
                                    <p:cond delay="1000"/>
                                  </p:stCondLst>
                                  <p:childTnLst>
                                    <p:set>
                                      <p:cBhvr>
                                        <p:cTn id="177"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17" name="beep.wav"/>
                                        </p:tgtEl>
                                      </p:cMediaNode>
                                    </p:audio>
                                  </p:subTnLst>
                                </p:cTn>
                              </p:par>
                            </p:childTnLst>
                          </p:cTn>
                        </p:par>
                        <p:par>
                          <p:cTn id="178" fill="hold" nodeType="afterGroup">
                            <p:stCondLst>
                              <p:cond delay="24024"/>
                            </p:stCondLst>
                            <p:childTnLst>
                              <p:par>
                                <p:cTn id="179" presetID="1" presetClass="entr" presetSubtype="0" fill="hold" grpId="0" nodeType="afterEffect">
                                  <p:stCondLst>
                                    <p:cond delay="1000"/>
                                  </p:stCondLst>
                                  <p:childTnLst>
                                    <p:set>
                                      <p:cBhvr>
                                        <p:cTn id="180"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17" name="beep.wav"/>
                                        </p:tgtEl>
                                      </p:cMediaNode>
                                    </p:audio>
                                  </p:subTnLst>
                                </p:cTn>
                              </p:par>
                            </p:childTnLst>
                          </p:cTn>
                        </p:par>
                        <p:par>
                          <p:cTn id="181" fill="hold" nodeType="afterGroup">
                            <p:stCondLst>
                              <p:cond delay="25025"/>
                            </p:stCondLst>
                            <p:childTnLst>
                              <p:par>
                                <p:cTn id="182" presetID="1" presetClass="entr" presetSubtype="0" fill="hold" grpId="0" nodeType="afterEffect">
                                  <p:stCondLst>
                                    <p:cond delay="1000"/>
                                  </p:stCondLst>
                                  <p:childTnLst>
                                    <p:set>
                                      <p:cBhvr>
                                        <p:cTn id="183"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17" name="beep.wav"/>
                                        </p:tgtEl>
                                      </p:cMediaNode>
                                    </p:audio>
                                  </p:subTnLst>
                                </p:cTn>
                              </p:par>
                            </p:childTnLst>
                          </p:cTn>
                        </p:par>
                        <p:par>
                          <p:cTn id="184" fill="hold" nodeType="afterGroup">
                            <p:stCondLst>
                              <p:cond delay="26026"/>
                            </p:stCondLst>
                            <p:childTnLst>
                              <p:par>
                                <p:cTn id="185" presetID="1" presetClass="entr" presetSubtype="0" fill="hold" grpId="0" nodeType="afterEffect">
                                  <p:stCondLst>
                                    <p:cond delay="1000"/>
                                  </p:stCondLst>
                                  <p:childTnLst>
                                    <p:set>
                                      <p:cBhvr>
                                        <p:cTn id="18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17" name="beep.wav"/>
                                        </p:tgtEl>
                                      </p:cMediaNode>
                                    </p:audio>
                                  </p:subTnLst>
                                </p:cTn>
                              </p:par>
                            </p:childTnLst>
                          </p:cTn>
                        </p:par>
                        <p:par>
                          <p:cTn id="187" fill="hold" nodeType="afterGroup">
                            <p:stCondLst>
                              <p:cond delay="27027"/>
                            </p:stCondLst>
                            <p:childTnLst>
                              <p:par>
                                <p:cTn id="188" presetID="1" presetClass="entr" presetSubtype="0" fill="hold" grpId="0" nodeType="afterEffect">
                                  <p:stCondLst>
                                    <p:cond delay="1000"/>
                                  </p:stCondLst>
                                  <p:childTnLst>
                                    <p:set>
                                      <p:cBhvr>
                                        <p:cTn id="189"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17" name="beep.wav"/>
                                        </p:tgtEl>
                                      </p:cMediaNode>
                                    </p:audio>
                                  </p:subTnLst>
                                </p:cTn>
                              </p:par>
                            </p:childTnLst>
                          </p:cTn>
                        </p:par>
                        <p:par>
                          <p:cTn id="190" fill="hold" nodeType="afterGroup">
                            <p:stCondLst>
                              <p:cond delay="28028"/>
                            </p:stCondLst>
                            <p:childTnLst>
                              <p:par>
                                <p:cTn id="191" presetID="1" presetClass="entr" presetSubtype="0" fill="hold" grpId="0" nodeType="afterEffect">
                                  <p:stCondLst>
                                    <p:cond delay="1000"/>
                                  </p:stCondLst>
                                  <p:childTnLst>
                                    <p:set>
                                      <p:cBhvr>
                                        <p:cTn id="192"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17" name="beep.wav"/>
                                        </p:tgtEl>
                                      </p:cMediaNode>
                                    </p:audio>
                                  </p:subTnLst>
                                </p:cTn>
                              </p:par>
                            </p:childTnLst>
                          </p:cTn>
                        </p:par>
                        <p:par>
                          <p:cTn id="193" fill="hold" nodeType="afterGroup">
                            <p:stCondLst>
                              <p:cond delay="29029"/>
                            </p:stCondLst>
                            <p:childTnLst>
                              <p:par>
                                <p:cTn id="194" presetID="1" presetClass="entr" presetSubtype="0" fill="hold" grpId="0" nodeType="afterEffect">
                                  <p:stCondLst>
                                    <p:cond delay="1000"/>
                                  </p:stCondLst>
                                  <p:childTnLst>
                                    <p:set>
                                      <p:cBhvr>
                                        <p:cTn id="195"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17" name="beep.wav"/>
                                        </p:tgtEl>
                                      </p:cMediaNode>
                                    </p:audio>
                                  </p:subTnLst>
                                </p:cTn>
                              </p:par>
                            </p:childTnLst>
                          </p:cTn>
                        </p:par>
                        <p:par>
                          <p:cTn id="196" fill="hold" nodeType="afterGroup">
                            <p:stCondLst>
                              <p:cond delay="30030"/>
                            </p:stCondLst>
                            <p:childTnLst>
                              <p:par>
                                <p:cTn id="197" presetID="1" presetClass="entr" presetSubtype="0" fill="hold" grpId="0" nodeType="afterEffect">
                                  <p:stCondLst>
                                    <p:cond delay="1000"/>
                                  </p:stCondLst>
                                  <p:childTnLst>
                                    <p:set>
                                      <p:cBhvr>
                                        <p:cTn id="198"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18" name="GUN.wav"/>
                                        </p:tgtEl>
                                      </p:cMediaNode>
                                    </p:audio>
                                  </p:subTnLst>
                                </p:cTn>
                              </p:par>
                            </p:childTnLst>
                          </p:cTn>
                        </p:par>
                      </p:childTnLst>
                    </p:cTn>
                  </p:par>
                </p:childTnLst>
              </p:cTn>
              <p:nextCondLst>
                <p:cond evt="onClick" delay="0">
                  <p:tgtEl>
                    <p:spTgt spid="19"/>
                  </p:tgtEl>
                </p:cond>
              </p:nextCondLst>
            </p:seq>
          </p:childTnLst>
        </p:cTn>
      </p:par>
    </p:tnLst>
    <p:bldLst>
      <p:bldP spid="4" grpId="0"/>
      <p:bldP spid="26" grpId="1" uiExpand="1"/>
      <p:bldP spid="40" grpId="2"/>
      <p:bldP spid="41" grpId="3"/>
      <p:bldP spid="42" grpId="4" uiExpand="1"/>
      <p:bldP spid="43" grpId="5" uiExpand="1"/>
      <p:bldP spid="44" grpId="6" uiExpand="1"/>
      <p:bldP spid="20" grpId="7"/>
      <p:bldP spid="21" grpId="8"/>
      <p:bldP spid="22" grpId="9"/>
      <p:bldP spid="23" grpId="10"/>
      <p:bldP spid="24" grpId="11"/>
      <p:bldP spid="25" grpId="12"/>
      <p:bldP spid="27" grpId="13"/>
      <p:bldP spid="28" grpId="14"/>
      <p:bldP spid="29" grpId="15"/>
      <p:bldP spid="30" grpId="16"/>
      <p:bldP spid="31" grpId="17"/>
      <p:bldP spid="32" grpId="18"/>
      <p:bldP spid="33" grpId="19"/>
      <p:bldP spid="34" grpId="20"/>
      <p:bldP spid="35" grpId="21"/>
      <p:bldP spid="36" grpId="22"/>
      <p:bldP spid="37" grpId="23"/>
      <p:bldP spid="38" grpId="24"/>
      <p:bldP spid="39" grpId="25"/>
      <p:bldP spid="45" grpId="26"/>
      <p:bldP spid="46" grpId="27"/>
      <p:bldP spid="48" grpId="28"/>
      <p:bldP spid="50" grpId="29"/>
      <p:bldP spid="52" grpId="30"/>
      <p:bldP spid="54" grpId="31"/>
      <p:bldP spid="55" grpId="32"/>
      <p:bldP spid="56" grpId="33"/>
      <p:bldP spid="57" grpId="34"/>
      <p:bldP spid="58" grpId="35"/>
      <p:bldP spid="59" grpId="36"/>
      <p:bldP spid="60" grpId="37"/>
    </p:bldLst>
  </p:timing>
</p:sld>
</file>

<file path=ppt/slides/slide8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992172" y="857090"/>
            <a:ext cx="10526728" cy="291204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b="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khi đọc xong cuốn truyện “</a:t>
            </a:r>
            <a:r>
              <a:rPr lang="en-US" sz="3200" i="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Mèn phiêu lưu kí”</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nhà văn Tô Hoài, em hãy trình bày ý kiến về một vấn đề được gợi ra từ cuốn sách đã đọc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0"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loud 16">
            <a:hlinkClick r:id="rId8"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sp>
        <p:nvSpPr>
          <p:cNvPr id="2" name="TextBox 1"/>
          <p:cNvSpPr txBox="1"/>
          <p:nvPr/>
        </p:nvSpPr>
        <p:spPr>
          <a:xfrm>
            <a:off x="10361978" y="656216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Picture 4" descr="n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16200000" flipV="1">
            <a:off x="75407" y="5855661"/>
            <a:ext cx="806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15" descr="ALRMCLOK"/>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0" y="5588168"/>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60</a:t>
            </a:r>
          </a:p>
        </p:txBody>
      </p:sp>
      <p:sp>
        <p:nvSpPr>
          <p:cNvPr id="6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59</a:t>
            </a:r>
          </a:p>
        </p:txBody>
      </p:sp>
      <p:sp>
        <p:nvSpPr>
          <p:cNvPr id="6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58</a:t>
            </a:r>
          </a:p>
        </p:txBody>
      </p:sp>
      <p:sp>
        <p:nvSpPr>
          <p:cNvPr id="6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57</a:t>
            </a:r>
          </a:p>
        </p:txBody>
      </p:sp>
      <p:sp>
        <p:nvSpPr>
          <p:cNvPr id="6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56</a:t>
            </a:r>
          </a:p>
        </p:txBody>
      </p:sp>
      <p:sp>
        <p:nvSpPr>
          <p:cNvPr id="6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55</a:t>
            </a:r>
          </a:p>
        </p:txBody>
      </p:sp>
      <p:sp>
        <p:nvSpPr>
          <p:cNvPr id="7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54</a:t>
            </a:r>
          </a:p>
        </p:txBody>
      </p:sp>
      <p:sp>
        <p:nvSpPr>
          <p:cNvPr id="7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53</a:t>
            </a:r>
          </a:p>
        </p:txBody>
      </p:sp>
      <p:sp>
        <p:nvSpPr>
          <p:cNvPr id="7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52</a:t>
            </a:r>
          </a:p>
        </p:txBody>
      </p:sp>
      <p:sp>
        <p:nvSpPr>
          <p:cNvPr id="7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51</a:t>
            </a:r>
          </a:p>
        </p:txBody>
      </p:sp>
      <p:sp>
        <p:nvSpPr>
          <p:cNvPr id="7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50</a:t>
            </a:r>
          </a:p>
        </p:txBody>
      </p:sp>
      <p:sp>
        <p:nvSpPr>
          <p:cNvPr id="7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49</a:t>
            </a:r>
          </a:p>
        </p:txBody>
      </p:sp>
      <p:sp>
        <p:nvSpPr>
          <p:cNvPr id="7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48</a:t>
            </a:r>
          </a:p>
        </p:txBody>
      </p:sp>
      <p:sp>
        <p:nvSpPr>
          <p:cNvPr id="7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47</a:t>
            </a:r>
          </a:p>
        </p:txBody>
      </p:sp>
      <p:sp>
        <p:nvSpPr>
          <p:cNvPr id="7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46</a:t>
            </a:r>
          </a:p>
        </p:txBody>
      </p:sp>
      <p:sp>
        <p:nvSpPr>
          <p:cNvPr id="7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45</a:t>
            </a:r>
          </a:p>
        </p:txBody>
      </p:sp>
      <p:sp>
        <p:nvSpPr>
          <p:cNvPr id="8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44</a:t>
            </a:r>
          </a:p>
        </p:txBody>
      </p:sp>
      <p:sp>
        <p:nvSpPr>
          <p:cNvPr id="8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43</a:t>
            </a:r>
          </a:p>
        </p:txBody>
      </p:sp>
      <p:sp>
        <p:nvSpPr>
          <p:cNvPr id="8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42</a:t>
            </a:r>
          </a:p>
        </p:txBody>
      </p:sp>
      <p:sp>
        <p:nvSpPr>
          <p:cNvPr id="8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41</a:t>
            </a:r>
          </a:p>
        </p:txBody>
      </p:sp>
      <p:sp>
        <p:nvSpPr>
          <p:cNvPr id="8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40</a:t>
            </a:r>
          </a:p>
        </p:txBody>
      </p:sp>
      <p:sp>
        <p:nvSpPr>
          <p:cNvPr id="8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39</a:t>
            </a:r>
          </a:p>
        </p:txBody>
      </p:sp>
      <p:sp>
        <p:nvSpPr>
          <p:cNvPr id="8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38</a:t>
            </a:r>
          </a:p>
        </p:txBody>
      </p:sp>
      <p:sp>
        <p:nvSpPr>
          <p:cNvPr id="8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37</a:t>
            </a:r>
          </a:p>
        </p:txBody>
      </p:sp>
      <p:sp>
        <p:nvSpPr>
          <p:cNvPr id="8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36</a:t>
            </a:r>
          </a:p>
        </p:txBody>
      </p:sp>
      <p:sp>
        <p:nvSpPr>
          <p:cNvPr id="8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35</a:t>
            </a:r>
          </a:p>
        </p:txBody>
      </p:sp>
      <p:sp>
        <p:nvSpPr>
          <p:cNvPr id="9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34</a:t>
            </a:r>
          </a:p>
        </p:txBody>
      </p:sp>
      <p:sp>
        <p:nvSpPr>
          <p:cNvPr id="9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33</a:t>
            </a:r>
          </a:p>
        </p:txBody>
      </p:sp>
      <p:sp>
        <p:nvSpPr>
          <p:cNvPr id="9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32</a:t>
            </a:r>
          </a:p>
        </p:txBody>
      </p:sp>
      <p:sp>
        <p:nvSpPr>
          <p:cNvPr id="9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31</a:t>
            </a:r>
          </a:p>
        </p:txBody>
      </p:sp>
      <p:sp>
        <p:nvSpPr>
          <p:cNvPr id="9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30</a:t>
            </a:r>
          </a:p>
        </p:txBody>
      </p:sp>
      <p:sp>
        <p:nvSpPr>
          <p:cNvPr id="9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29</a:t>
            </a:r>
          </a:p>
        </p:txBody>
      </p:sp>
      <p:sp>
        <p:nvSpPr>
          <p:cNvPr id="9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28</a:t>
            </a:r>
          </a:p>
        </p:txBody>
      </p:sp>
      <p:sp>
        <p:nvSpPr>
          <p:cNvPr id="9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27</a:t>
            </a:r>
          </a:p>
        </p:txBody>
      </p:sp>
      <p:sp>
        <p:nvSpPr>
          <p:cNvPr id="9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26</a:t>
            </a:r>
          </a:p>
        </p:txBody>
      </p:sp>
      <p:sp>
        <p:nvSpPr>
          <p:cNvPr id="9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25</a:t>
            </a:r>
          </a:p>
        </p:txBody>
      </p:sp>
      <p:sp>
        <p:nvSpPr>
          <p:cNvPr id="10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24</a:t>
            </a:r>
          </a:p>
        </p:txBody>
      </p:sp>
      <p:sp>
        <p:nvSpPr>
          <p:cNvPr id="10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23</a:t>
            </a:r>
          </a:p>
        </p:txBody>
      </p:sp>
      <p:sp>
        <p:nvSpPr>
          <p:cNvPr id="10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22</a:t>
            </a:r>
          </a:p>
        </p:txBody>
      </p:sp>
      <p:sp>
        <p:nvSpPr>
          <p:cNvPr id="10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21</a:t>
            </a:r>
          </a:p>
        </p:txBody>
      </p:sp>
      <p:sp>
        <p:nvSpPr>
          <p:cNvPr id="10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20</a:t>
            </a:r>
          </a:p>
        </p:txBody>
      </p:sp>
      <p:sp>
        <p:nvSpPr>
          <p:cNvPr id="10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19</a:t>
            </a:r>
          </a:p>
        </p:txBody>
      </p:sp>
      <p:sp>
        <p:nvSpPr>
          <p:cNvPr id="10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18</a:t>
            </a:r>
          </a:p>
        </p:txBody>
      </p:sp>
      <p:sp>
        <p:nvSpPr>
          <p:cNvPr id="10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17</a:t>
            </a:r>
          </a:p>
        </p:txBody>
      </p:sp>
      <p:sp>
        <p:nvSpPr>
          <p:cNvPr id="10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16</a:t>
            </a:r>
          </a:p>
        </p:txBody>
      </p:sp>
      <p:sp>
        <p:nvSpPr>
          <p:cNvPr id="10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15</a:t>
            </a:r>
          </a:p>
        </p:txBody>
      </p:sp>
      <p:sp>
        <p:nvSpPr>
          <p:cNvPr id="11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14</a:t>
            </a:r>
          </a:p>
        </p:txBody>
      </p:sp>
      <p:sp>
        <p:nvSpPr>
          <p:cNvPr id="11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13</a:t>
            </a:r>
          </a:p>
        </p:txBody>
      </p:sp>
      <p:sp>
        <p:nvSpPr>
          <p:cNvPr id="11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12</a:t>
            </a:r>
          </a:p>
        </p:txBody>
      </p:sp>
      <p:sp>
        <p:nvSpPr>
          <p:cNvPr id="11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11</a:t>
            </a:r>
          </a:p>
        </p:txBody>
      </p:sp>
      <p:sp>
        <p:nvSpPr>
          <p:cNvPr id="11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10</a:t>
            </a:r>
          </a:p>
        </p:txBody>
      </p:sp>
      <p:sp>
        <p:nvSpPr>
          <p:cNvPr id="115"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9</a:t>
            </a:r>
          </a:p>
        </p:txBody>
      </p:sp>
      <p:sp>
        <p:nvSpPr>
          <p:cNvPr id="116"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8</a:t>
            </a:r>
          </a:p>
        </p:txBody>
      </p:sp>
      <p:sp>
        <p:nvSpPr>
          <p:cNvPr id="117"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7</a:t>
            </a:r>
          </a:p>
        </p:txBody>
      </p:sp>
      <p:sp>
        <p:nvSpPr>
          <p:cNvPr id="118"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6</a:t>
            </a:r>
          </a:p>
        </p:txBody>
      </p:sp>
      <p:sp>
        <p:nvSpPr>
          <p:cNvPr id="119"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5</a:t>
            </a:r>
          </a:p>
        </p:txBody>
      </p:sp>
      <p:sp>
        <p:nvSpPr>
          <p:cNvPr id="120"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4</a:t>
            </a:r>
          </a:p>
        </p:txBody>
      </p:sp>
      <p:sp>
        <p:nvSpPr>
          <p:cNvPr id="121"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3</a:t>
            </a:r>
          </a:p>
        </p:txBody>
      </p:sp>
      <p:sp>
        <p:nvSpPr>
          <p:cNvPr id="122"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2</a:t>
            </a:r>
          </a:p>
        </p:txBody>
      </p:sp>
      <p:sp>
        <p:nvSpPr>
          <p:cNvPr id="123"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0" cap="none" spc="0" normalizeH="0" baseline="0" noProof="0" smtClean="0">
                <a:ln>
                  <a:noFill/>
                </a:ln>
                <a:solidFill>
                  <a:srgbClr val="DC2608"/>
                </a:solidFill>
                <a:effectLst/>
                <a:uLnTx/>
                <a:uFillTx/>
                <a:latin typeface=".VnBlack" pitchFamily="34" charset="0"/>
                <a:ea typeface="+mn-ea"/>
                <a:cs typeface="Arial" panose="020b0604020202020204" pitchFamily="34" charset="0"/>
              </a:rPr>
              <a:t>1</a:t>
            </a:r>
          </a:p>
        </p:txBody>
      </p:sp>
      <p:sp>
        <p:nvSpPr>
          <p:cNvPr id="124" name="Oval 176"/>
          <p:cNvSpPr>
            <a:spLocks noChangeArrowheads="1"/>
          </p:cNvSpPr>
          <p:nvPr/>
        </p:nvSpPr>
        <p:spPr bwMode="auto">
          <a:xfrm>
            <a:off x="228600" y="5969168"/>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0" cap="none" spc="0" normalizeH="0" baseline="0" noProof="0">
                <a:ln>
                  <a:noFill/>
                </a:ln>
                <a:solidFill>
                  <a:srgbClr val="DC2608"/>
                </a:solidFill>
                <a:effectLst/>
                <a:uLnTx/>
                <a:uFillTx/>
                <a:latin typeface=".VnBlack" pitchFamily="34" charset="0"/>
                <a:ea typeface="+mn-ea"/>
                <a:cs typeface="Arial" panose="020b0604020202020204" pitchFamily="34" charset="0"/>
              </a:rPr>
              <a:t>0</a:t>
            </a:r>
          </a:p>
        </p:txBody>
      </p:sp>
    </p:spTree>
    <p:extLst>
      <p:ext uri="{BB962C8B-B14F-4D97-AF65-F5344CB8AC3E}">
        <p14:creationId xmlns:p14="http://schemas.microsoft.com/office/powerpoint/2010/main" val="621747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3"/>
                    </p:tgtEl>
                  </p:cond>
                </p:stCondLst>
                <p:endSync evt="end" delay="0">
                  <p:rtn val="all"/>
                </p:endSync>
                <p:childTnLst>
                  <p:par>
                    <p:cTn id="25" fill="hold" nodeType="clickPar">
                      <p:stCondLst>
                        <p:cond delay="indefinite"/>
                        <p:cond evt="onBegin" delay="0">
                          <p:tn val="24"/>
                        </p:cond>
                      </p:stCondLst>
                      <p:childTnLst>
                        <p:par>
                          <p:cTn id="26" fill="hold" nodeType="afterGroup">
                            <p:stCondLst>
                              <p:cond delay="0"/>
                            </p:stCondLst>
                            <p:childTnLst>
                              <p:par>
                                <p:cTn id="27" presetID="1" presetClass="entr" presetSubtype="0" fill="hold" grpId="0" nodeType="afterEffect">
                                  <p:stCondLst>
                                    <p:cond delay="1000"/>
                                  </p:stCondLst>
                                  <p:childTnLst>
                                    <p:set>
                                      <p:cBhvr>
                                        <p:cTn id="28"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11" name="beep.wav"/>
                                        </p:tgtEl>
                                      </p:cMediaNode>
                                    </p:audio>
                                  </p:subTnLst>
                                </p:cTn>
                              </p:par>
                            </p:childTnLst>
                          </p:cTn>
                        </p:par>
                        <p:par>
                          <p:cTn id="29" fill="hold" nodeType="afterGroup">
                            <p:stCondLst>
                              <p:cond delay="1001"/>
                            </p:stCondLst>
                            <p:childTnLst>
                              <p:par>
                                <p:cTn id="30" presetID="1" presetClass="entr" presetSubtype="0" fill="hold" grpId="0" nodeType="afterEffect">
                                  <p:stCondLst>
                                    <p:cond delay="1000"/>
                                  </p:stCondLst>
                                  <p:childTnLst>
                                    <p:set>
                                      <p:cBhvr>
                                        <p:cTn id="31"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1" name="beep.wav"/>
                                        </p:tgtEl>
                                      </p:cMediaNode>
                                    </p:audio>
                                  </p:subTnLst>
                                </p:cTn>
                              </p:par>
                            </p:childTnLst>
                          </p:cTn>
                        </p:par>
                        <p:par>
                          <p:cTn id="32" fill="hold" nodeType="afterGroup">
                            <p:stCondLst>
                              <p:cond delay="2002"/>
                            </p:stCondLst>
                            <p:childTnLst>
                              <p:par>
                                <p:cTn id="33" presetID="1" presetClass="entr" presetSubtype="0" fill="hold" grpId="0" nodeType="afterEffect">
                                  <p:stCondLst>
                                    <p:cond delay="1000"/>
                                  </p:stCondLst>
                                  <p:childTnLst>
                                    <p:set>
                                      <p:cBhvr>
                                        <p:cTn id="3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1" name="beep.wav"/>
                                        </p:tgtEl>
                                      </p:cMediaNode>
                                    </p:audio>
                                  </p:subTnLst>
                                </p:cTn>
                              </p:par>
                            </p:childTnLst>
                          </p:cTn>
                        </p:par>
                        <p:par>
                          <p:cTn id="35" fill="hold" nodeType="afterGroup">
                            <p:stCondLst>
                              <p:cond delay="3003"/>
                            </p:stCondLst>
                            <p:childTnLst>
                              <p:par>
                                <p:cTn id="36" presetID="1" presetClass="entr" presetSubtype="0" fill="hold" grpId="0" nodeType="afterEffect">
                                  <p:stCondLst>
                                    <p:cond delay="1000"/>
                                  </p:stCondLst>
                                  <p:childTnLst>
                                    <p:set>
                                      <p:cBhvr>
                                        <p:cTn id="3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1" name="beep.wav"/>
                                        </p:tgtEl>
                                      </p:cMediaNode>
                                    </p:audio>
                                  </p:subTnLst>
                                </p:cTn>
                              </p:par>
                            </p:childTnLst>
                          </p:cTn>
                        </p:par>
                        <p:par>
                          <p:cTn id="38" fill="hold" nodeType="afterGroup">
                            <p:stCondLst>
                              <p:cond delay="4004"/>
                            </p:stCondLst>
                            <p:childTnLst>
                              <p:par>
                                <p:cTn id="39" presetID="1" presetClass="entr" presetSubtype="0" fill="hold" grpId="0" nodeType="afterEffect">
                                  <p:stCondLst>
                                    <p:cond delay="1000"/>
                                  </p:stCondLst>
                                  <p:childTnLst>
                                    <p:set>
                                      <p:cBhvr>
                                        <p:cTn id="40"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1" name="beep.wav"/>
                                        </p:tgtEl>
                                      </p:cMediaNode>
                                    </p:audio>
                                  </p:subTnLst>
                                </p:cTn>
                              </p:par>
                            </p:childTnLst>
                          </p:cTn>
                        </p:par>
                        <p:par>
                          <p:cTn id="41" fill="hold" nodeType="afterGroup">
                            <p:stCondLst>
                              <p:cond delay="5005"/>
                            </p:stCondLst>
                            <p:childTnLst>
                              <p:par>
                                <p:cTn id="42" presetID="1" presetClass="entr" presetSubtype="0" fill="hold" grpId="0" nodeType="afterEffect">
                                  <p:stCondLst>
                                    <p:cond delay="1000"/>
                                  </p:stCondLst>
                                  <p:childTnLst>
                                    <p:set>
                                      <p:cBhvr>
                                        <p:cTn id="4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1" name="beep.wav"/>
                                        </p:tgtEl>
                                      </p:cMediaNode>
                                    </p:audio>
                                  </p:subTnLst>
                                </p:cTn>
                              </p:par>
                            </p:childTnLst>
                          </p:cTn>
                        </p:par>
                        <p:par>
                          <p:cTn id="44" fill="hold" nodeType="afterGroup">
                            <p:stCondLst>
                              <p:cond delay="6006"/>
                            </p:stCondLst>
                            <p:childTnLst>
                              <p:par>
                                <p:cTn id="45" presetID="1" presetClass="entr" presetSubtype="0" fill="hold" grpId="0" nodeType="afterEffect">
                                  <p:stCondLst>
                                    <p:cond delay="1000"/>
                                  </p:stCondLst>
                                  <p:childTnLst>
                                    <p:set>
                                      <p:cBhvr>
                                        <p:cTn id="46"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1" name="beep.wav"/>
                                        </p:tgtEl>
                                      </p:cMediaNode>
                                    </p:audio>
                                  </p:subTnLst>
                                </p:cTn>
                              </p:par>
                            </p:childTnLst>
                          </p:cTn>
                        </p:par>
                        <p:par>
                          <p:cTn id="47" fill="hold" nodeType="afterGroup">
                            <p:stCondLst>
                              <p:cond delay="7007"/>
                            </p:stCondLst>
                            <p:childTnLst>
                              <p:par>
                                <p:cTn id="48" presetID="1" presetClass="entr" presetSubtype="0" fill="hold" grpId="0" nodeType="afterEffect">
                                  <p:stCondLst>
                                    <p:cond delay="1000"/>
                                  </p:stCondLst>
                                  <p:childTnLst>
                                    <p:set>
                                      <p:cBhvr>
                                        <p:cTn id="4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1" name="beep.wav"/>
                                        </p:tgtEl>
                                      </p:cMediaNode>
                                    </p:audio>
                                  </p:subTnLst>
                                </p:cTn>
                              </p:par>
                            </p:childTnLst>
                          </p:cTn>
                        </p:par>
                        <p:par>
                          <p:cTn id="50" fill="hold" nodeType="afterGroup">
                            <p:stCondLst>
                              <p:cond delay="8008"/>
                            </p:stCondLst>
                            <p:childTnLst>
                              <p:par>
                                <p:cTn id="51" presetID="1" presetClass="entr" presetSubtype="0" fill="hold" grpId="0" nodeType="afterEffect">
                                  <p:stCondLst>
                                    <p:cond delay="1000"/>
                                  </p:stCondLst>
                                  <p:childTnLst>
                                    <p:set>
                                      <p:cBhvr>
                                        <p:cTn id="52"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1" name="beep.wav"/>
                                        </p:tgtEl>
                                      </p:cMediaNode>
                                    </p:audio>
                                  </p:subTnLst>
                                </p:cTn>
                              </p:par>
                            </p:childTnLst>
                          </p:cTn>
                        </p:par>
                        <p:par>
                          <p:cTn id="53" fill="hold" nodeType="afterGroup">
                            <p:stCondLst>
                              <p:cond delay="9009"/>
                            </p:stCondLst>
                            <p:childTnLst>
                              <p:par>
                                <p:cTn id="54" presetID="1" presetClass="entr" presetSubtype="0" fill="hold" grpId="0" nodeType="afterEffect">
                                  <p:stCondLst>
                                    <p:cond delay="1000"/>
                                  </p:stCondLst>
                                  <p:childTnLst>
                                    <p:set>
                                      <p:cBhvr>
                                        <p:cTn id="55"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1" name="beep.wav"/>
                                        </p:tgtEl>
                                      </p:cMediaNode>
                                    </p:audio>
                                  </p:subTnLst>
                                </p:cTn>
                              </p:par>
                            </p:childTnLst>
                          </p:cTn>
                        </p:par>
                        <p:par>
                          <p:cTn id="56" fill="hold" nodeType="afterGroup">
                            <p:stCondLst>
                              <p:cond delay="10010"/>
                            </p:stCondLst>
                            <p:childTnLst>
                              <p:par>
                                <p:cTn id="57" presetID="1" presetClass="entr" presetSubtype="0" fill="hold" grpId="0" nodeType="afterEffect">
                                  <p:stCondLst>
                                    <p:cond delay="1000"/>
                                  </p:stCondLst>
                                  <p:childTnLst>
                                    <p:set>
                                      <p:cBhvr>
                                        <p:cTn id="58"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1" name="beep.wav"/>
                                        </p:tgtEl>
                                      </p:cMediaNode>
                                    </p:audio>
                                  </p:subTnLst>
                                </p:cTn>
                              </p:par>
                            </p:childTnLst>
                          </p:cTn>
                        </p:par>
                        <p:par>
                          <p:cTn id="59" fill="hold" nodeType="afterGroup">
                            <p:stCondLst>
                              <p:cond delay="11011"/>
                            </p:stCondLst>
                            <p:childTnLst>
                              <p:par>
                                <p:cTn id="60" presetID="1" presetClass="entr" presetSubtype="0" fill="hold" grpId="0" nodeType="afterEffect">
                                  <p:stCondLst>
                                    <p:cond delay="1000"/>
                                  </p:stCondLst>
                                  <p:childTnLst>
                                    <p:set>
                                      <p:cBhvr>
                                        <p:cTn id="61"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1" name="beep.wav"/>
                                        </p:tgtEl>
                                      </p:cMediaNode>
                                    </p:audio>
                                  </p:subTnLst>
                                </p:cTn>
                              </p:par>
                            </p:childTnLst>
                          </p:cTn>
                        </p:par>
                        <p:par>
                          <p:cTn id="62" fill="hold" nodeType="afterGroup">
                            <p:stCondLst>
                              <p:cond delay="12012"/>
                            </p:stCondLst>
                            <p:childTnLst>
                              <p:par>
                                <p:cTn id="63" presetID="1" presetClass="entr" presetSubtype="0" fill="hold" grpId="0" nodeType="afterEffect">
                                  <p:stCondLst>
                                    <p:cond delay="1000"/>
                                  </p:stCondLst>
                                  <p:childTnLst>
                                    <p:set>
                                      <p:cBhvr>
                                        <p:cTn id="64"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11" name="beep.wav"/>
                                        </p:tgtEl>
                                      </p:cMediaNode>
                                    </p:audio>
                                  </p:subTnLst>
                                </p:cTn>
                              </p:par>
                            </p:childTnLst>
                          </p:cTn>
                        </p:par>
                        <p:par>
                          <p:cTn id="65" fill="hold" nodeType="afterGroup">
                            <p:stCondLst>
                              <p:cond delay="13013"/>
                            </p:stCondLst>
                            <p:childTnLst>
                              <p:par>
                                <p:cTn id="66" presetID="1" presetClass="entr" presetSubtype="0" fill="hold" grpId="0" nodeType="afterEffect">
                                  <p:stCondLst>
                                    <p:cond delay="1000"/>
                                  </p:stCondLst>
                                  <p:childTnLst>
                                    <p:set>
                                      <p:cBhvr>
                                        <p:cTn id="67"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11" name="beep.wav"/>
                                        </p:tgtEl>
                                      </p:cMediaNode>
                                    </p:audio>
                                  </p:subTnLst>
                                </p:cTn>
                              </p:par>
                            </p:childTnLst>
                          </p:cTn>
                        </p:par>
                        <p:par>
                          <p:cTn id="68" fill="hold" nodeType="afterGroup">
                            <p:stCondLst>
                              <p:cond delay="14014"/>
                            </p:stCondLst>
                            <p:childTnLst>
                              <p:par>
                                <p:cTn id="69" presetID="1" presetClass="entr" presetSubtype="0" fill="hold" grpId="0" nodeType="afterEffect">
                                  <p:stCondLst>
                                    <p:cond delay="1000"/>
                                  </p:stCondLst>
                                  <p:childTnLst>
                                    <p:set>
                                      <p:cBhvr>
                                        <p:cTn id="70"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1" name="beep.wav"/>
                                        </p:tgtEl>
                                      </p:cMediaNode>
                                    </p:audio>
                                  </p:subTnLst>
                                </p:cTn>
                              </p:par>
                            </p:childTnLst>
                          </p:cTn>
                        </p:par>
                        <p:par>
                          <p:cTn id="71" fill="hold" nodeType="afterGroup">
                            <p:stCondLst>
                              <p:cond delay="15015"/>
                            </p:stCondLst>
                            <p:childTnLst>
                              <p:par>
                                <p:cTn id="72" presetID="1" presetClass="entr" presetSubtype="0" fill="hold" grpId="0" nodeType="afterEffect">
                                  <p:stCondLst>
                                    <p:cond delay="1000"/>
                                  </p:stCondLst>
                                  <p:childTnLst>
                                    <p:set>
                                      <p:cBhvr>
                                        <p:cTn id="73"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11" name="beep.wav"/>
                                        </p:tgtEl>
                                      </p:cMediaNode>
                                    </p:audio>
                                  </p:subTnLst>
                                </p:cTn>
                              </p:par>
                            </p:childTnLst>
                          </p:cTn>
                        </p:par>
                        <p:par>
                          <p:cTn id="74" fill="hold" nodeType="afterGroup">
                            <p:stCondLst>
                              <p:cond delay="16016"/>
                            </p:stCondLst>
                            <p:childTnLst>
                              <p:par>
                                <p:cTn id="75" presetID="1" presetClass="entr" presetSubtype="0" fill="hold" grpId="0" nodeType="afterEffect">
                                  <p:stCondLst>
                                    <p:cond delay="1000"/>
                                  </p:stCondLst>
                                  <p:childTnLst>
                                    <p:set>
                                      <p:cBhvr>
                                        <p:cTn id="76"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11" name="beep.wav"/>
                                        </p:tgtEl>
                                      </p:cMediaNode>
                                    </p:audio>
                                  </p:subTnLst>
                                </p:cTn>
                              </p:par>
                            </p:childTnLst>
                          </p:cTn>
                        </p:par>
                        <p:par>
                          <p:cTn id="77" fill="hold" nodeType="afterGroup">
                            <p:stCondLst>
                              <p:cond delay="17017"/>
                            </p:stCondLst>
                            <p:childTnLst>
                              <p:par>
                                <p:cTn id="78" presetID="1" presetClass="entr" presetSubtype="0" fill="hold" grpId="0" nodeType="afterEffect">
                                  <p:stCondLst>
                                    <p:cond delay="1000"/>
                                  </p:stCondLst>
                                  <p:childTnLst>
                                    <p:set>
                                      <p:cBhvr>
                                        <p:cTn id="79"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11" name="beep.wav"/>
                                        </p:tgtEl>
                                      </p:cMediaNode>
                                    </p:audio>
                                  </p:subTnLst>
                                </p:cTn>
                              </p:par>
                            </p:childTnLst>
                          </p:cTn>
                        </p:par>
                        <p:par>
                          <p:cTn id="80" fill="hold" nodeType="afterGroup">
                            <p:stCondLst>
                              <p:cond delay="18018"/>
                            </p:stCondLst>
                            <p:childTnLst>
                              <p:par>
                                <p:cTn id="81" presetID="1" presetClass="entr" presetSubtype="0" fill="hold" grpId="0" nodeType="afterEffect">
                                  <p:stCondLst>
                                    <p:cond delay="1000"/>
                                  </p:stCondLst>
                                  <p:childTnLst>
                                    <p:set>
                                      <p:cBhvr>
                                        <p:cTn id="82"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11" name="beep.wav"/>
                                        </p:tgtEl>
                                      </p:cMediaNode>
                                    </p:audio>
                                  </p:subTnLst>
                                </p:cTn>
                              </p:par>
                            </p:childTnLst>
                          </p:cTn>
                        </p:par>
                        <p:par>
                          <p:cTn id="83" fill="hold" nodeType="afterGroup">
                            <p:stCondLst>
                              <p:cond delay="19019"/>
                            </p:stCondLst>
                            <p:childTnLst>
                              <p:par>
                                <p:cTn id="84" presetID="1" presetClass="entr" presetSubtype="0" fill="hold" grpId="0" nodeType="afterEffect">
                                  <p:stCondLst>
                                    <p:cond delay="1000"/>
                                  </p:stCondLst>
                                  <p:childTnLst>
                                    <p:set>
                                      <p:cBhvr>
                                        <p:cTn id="85"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11" name="beep.wav"/>
                                        </p:tgtEl>
                                      </p:cMediaNode>
                                    </p:audio>
                                  </p:subTnLst>
                                </p:cTn>
                              </p:par>
                            </p:childTnLst>
                          </p:cTn>
                        </p:par>
                        <p:par>
                          <p:cTn id="86" fill="hold" nodeType="afterGroup">
                            <p:stCondLst>
                              <p:cond delay="20020"/>
                            </p:stCondLst>
                            <p:childTnLst>
                              <p:par>
                                <p:cTn id="87" presetID="1" presetClass="entr" presetSubtype="0" fill="hold" grpId="0" nodeType="afterEffect">
                                  <p:stCondLst>
                                    <p:cond delay="1000"/>
                                  </p:stCondLst>
                                  <p:childTnLst>
                                    <p:set>
                                      <p:cBhvr>
                                        <p:cTn id="88"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11" name="beep.wav"/>
                                        </p:tgtEl>
                                      </p:cMediaNode>
                                    </p:audio>
                                  </p:subTnLst>
                                </p:cTn>
                              </p:par>
                            </p:childTnLst>
                          </p:cTn>
                        </p:par>
                        <p:par>
                          <p:cTn id="89" fill="hold" nodeType="afterGroup">
                            <p:stCondLst>
                              <p:cond delay="21021"/>
                            </p:stCondLst>
                            <p:childTnLst>
                              <p:par>
                                <p:cTn id="90" presetID="1" presetClass="entr" presetSubtype="0" fill="hold" grpId="0" nodeType="afterEffect">
                                  <p:stCondLst>
                                    <p:cond delay="1000"/>
                                  </p:stCondLst>
                                  <p:childTnLst>
                                    <p:set>
                                      <p:cBhvr>
                                        <p:cTn id="91"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11" name="beep.wav"/>
                                        </p:tgtEl>
                                      </p:cMediaNode>
                                    </p:audio>
                                  </p:subTnLst>
                                </p:cTn>
                              </p:par>
                            </p:childTnLst>
                          </p:cTn>
                        </p:par>
                        <p:par>
                          <p:cTn id="92" fill="hold" nodeType="afterGroup">
                            <p:stCondLst>
                              <p:cond delay="22022"/>
                            </p:stCondLst>
                            <p:childTnLst>
                              <p:par>
                                <p:cTn id="93" presetID="1" presetClass="entr" presetSubtype="0" fill="hold" grpId="0" nodeType="afterEffect">
                                  <p:stCondLst>
                                    <p:cond delay="1000"/>
                                  </p:stCondLst>
                                  <p:childTnLst>
                                    <p:set>
                                      <p:cBhvr>
                                        <p:cTn id="94"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11" name="beep.wav"/>
                                        </p:tgtEl>
                                      </p:cMediaNode>
                                    </p:audio>
                                  </p:subTnLst>
                                </p:cTn>
                              </p:par>
                            </p:childTnLst>
                          </p:cTn>
                        </p:par>
                        <p:par>
                          <p:cTn id="95" fill="hold" nodeType="afterGroup">
                            <p:stCondLst>
                              <p:cond delay="23023"/>
                            </p:stCondLst>
                            <p:childTnLst>
                              <p:par>
                                <p:cTn id="96" presetID="1" presetClass="entr" presetSubtype="0" fill="hold" grpId="0" nodeType="afterEffect">
                                  <p:stCondLst>
                                    <p:cond delay="1000"/>
                                  </p:stCondLst>
                                  <p:childTnLst>
                                    <p:set>
                                      <p:cBhvr>
                                        <p:cTn id="97"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11" name="beep.wav"/>
                                        </p:tgtEl>
                                      </p:cMediaNode>
                                    </p:audio>
                                  </p:subTnLst>
                                </p:cTn>
                              </p:par>
                            </p:childTnLst>
                          </p:cTn>
                        </p:par>
                        <p:par>
                          <p:cTn id="98" fill="hold" nodeType="afterGroup">
                            <p:stCondLst>
                              <p:cond delay="24024"/>
                            </p:stCondLst>
                            <p:childTnLst>
                              <p:par>
                                <p:cTn id="99" presetID="1" presetClass="entr" presetSubtype="0" fill="hold" grpId="0" nodeType="afterEffect">
                                  <p:stCondLst>
                                    <p:cond delay="1000"/>
                                  </p:stCondLst>
                                  <p:childTnLst>
                                    <p:set>
                                      <p:cBhvr>
                                        <p:cTn id="100"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11" name="beep.wav"/>
                                        </p:tgtEl>
                                      </p:cMediaNode>
                                    </p:audio>
                                  </p:subTnLst>
                                </p:cTn>
                              </p:par>
                            </p:childTnLst>
                          </p:cTn>
                        </p:par>
                        <p:par>
                          <p:cTn id="101" fill="hold" nodeType="afterGroup">
                            <p:stCondLst>
                              <p:cond delay="25025"/>
                            </p:stCondLst>
                            <p:childTnLst>
                              <p:par>
                                <p:cTn id="102" presetID="1" presetClass="entr" presetSubtype="0" fill="hold" grpId="0" nodeType="afterEffect">
                                  <p:stCondLst>
                                    <p:cond delay="1000"/>
                                  </p:stCondLst>
                                  <p:childTnLst>
                                    <p:set>
                                      <p:cBhvr>
                                        <p:cTn id="103"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11" name="beep.wav"/>
                                        </p:tgtEl>
                                      </p:cMediaNode>
                                    </p:audio>
                                  </p:subTnLst>
                                </p:cTn>
                              </p:par>
                            </p:childTnLst>
                          </p:cTn>
                        </p:par>
                        <p:par>
                          <p:cTn id="104" fill="hold" nodeType="afterGroup">
                            <p:stCondLst>
                              <p:cond delay="26026"/>
                            </p:stCondLst>
                            <p:childTnLst>
                              <p:par>
                                <p:cTn id="105" presetID="1" presetClass="entr" presetSubtype="0" fill="hold" grpId="0" nodeType="afterEffect">
                                  <p:stCondLst>
                                    <p:cond delay="1000"/>
                                  </p:stCondLst>
                                  <p:childTnLst>
                                    <p:set>
                                      <p:cBhvr>
                                        <p:cTn id="106"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11" name="beep.wav"/>
                                        </p:tgtEl>
                                      </p:cMediaNode>
                                    </p:audio>
                                  </p:subTnLst>
                                </p:cTn>
                              </p:par>
                            </p:childTnLst>
                          </p:cTn>
                        </p:par>
                        <p:par>
                          <p:cTn id="107" fill="hold" nodeType="afterGroup">
                            <p:stCondLst>
                              <p:cond delay="27027"/>
                            </p:stCondLst>
                            <p:childTnLst>
                              <p:par>
                                <p:cTn id="108" presetID="1" presetClass="entr" presetSubtype="0" fill="hold" grpId="0" nodeType="afterEffect">
                                  <p:stCondLst>
                                    <p:cond delay="1000"/>
                                  </p:stCondLst>
                                  <p:childTnLst>
                                    <p:set>
                                      <p:cBhvr>
                                        <p:cTn id="109"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11" name="beep.wav"/>
                                        </p:tgtEl>
                                      </p:cMediaNode>
                                    </p:audio>
                                  </p:subTnLst>
                                </p:cTn>
                              </p:par>
                            </p:childTnLst>
                          </p:cTn>
                        </p:par>
                        <p:par>
                          <p:cTn id="110" fill="hold" nodeType="afterGroup">
                            <p:stCondLst>
                              <p:cond delay="28028"/>
                            </p:stCondLst>
                            <p:childTnLst>
                              <p:par>
                                <p:cTn id="111" presetID="1" presetClass="entr" presetSubtype="0" fill="hold" grpId="0" nodeType="afterEffect">
                                  <p:stCondLst>
                                    <p:cond delay="1000"/>
                                  </p:stCondLst>
                                  <p:childTnLst>
                                    <p:set>
                                      <p:cBhvr>
                                        <p:cTn id="112"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11" name="beep.wav"/>
                                        </p:tgtEl>
                                      </p:cMediaNode>
                                    </p:audio>
                                  </p:subTnLst>
                                </p:cTn>
                              </p:par>
                            </p:childTnLst>
                          </p:cTn>
                        </p:par>
                        <p:par>
                          <p:cTn id="113" fill="hold" nodeType="afterGroup">
                            <p:stCondLst>
                              <p:cond delay="29029"/>
                            </p:stCondLst>
                            <p:childTnLst>
                              <p:par>
                                <p:cTn id="114" presetID="1" presetClass="entr" presetSubtype="0" fill="hold" grpId="0" nodeType="afterEffect">
                                  <p:stCondLst>
                                    <p:cond delay="1000"/>
                                  </p:stCondLst>
                                  <p:childTnLst>
                                    <p:set>
                                      <p:cBhvr>
                                        <p:cTn id="115"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1" name="beep.wav"/>
                                        </p:tgtEl>
                                      </p:cMediaNode>
                                    </p:audio>
                                  </p:subTnLst>
                                </p:cTn>
                              </p:par>
                            </p:childTnLst>
                          </p:cTn>
                        </p:par>
                        <p:par>
                          <p:cTn id="116" fill="hold" nodeType="afterGroup">
                            <p:stCondLst>
                              <p:cond delay="30030"/>
                            </p:stCondLst>
                            <p:childTnLst>
                              <p:par>
                                <p:cTn id="117" presetID="1" presetClass="entr" presetSubtype="0" fill="hold" grpId="0" nodeType="afterEffect">
                                  <p:stCondLst>
                                    <p:cond delay="1000"/>
                                  </p:stCondLst>
                                  <p:childTnLst>
                                    <p:set>
                                      <p:cBhvr>
                                        <p:cTn id="118"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11" name="beep.wav"/>
                                        </p:tgtEl>
                                      </p:cMediaNode>
                                    </p:audio>
                                  </p:subTnLst>
                                </p:cTn>
                              </p:par>
                            </p:childTnLst>
                          </p:cTn>
                        </p:par>
                        <p:par>
                          <p:cTn id="119" fill="hold" nodeType="afterGroup">
                            <p:stCondLst>
                              <p:cond delay="31031"/>
                            </p:stCondLst>
                            <p:childTnLst>
                              <p:par>
                                <p:cTn id="120" presetID="1" presetClass="entr" presetSubtype="0" fill="hold" grpId="0" nodeType="afterEffect">
                                  <p:stCondLst>
                                    <p:cond delay="1000"/>
                                  </p:stCondLst>
                                  <p:childTnLst>
                                    <p:set>
                                      <p:cBhvr>
                                        <p:cTn id="121"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11" name="beep.wav"/>
                                        </p:tgtEl>
                                      </p:cMediaNode>
                                    </p:audio>
                                  </p:subTnLst>
                                </p:cTn>
                              </p:par>
                            </p:childTnLst>
                          </p:cTn>
                        </p:par>
                        <p:par>
                          <p:cTn id="122" fill="hold" nodeType="afterGroup">
                            <p:stCondLst>
                              <p:cond delay="32032"/>
                            </p:stCondLst>
                            <p:childTnLst>
                              <p:par>
                                <p:cTn id="123" presetID="1" presetClass="entr" presetSubtype="0" fill="hold" grpId="0" nodeType="afterEffect">
                                  <p:stCondLst>
                                    <p:cond delay="1000"/>
                                  </p:stCondLst>
                                  <p:childTnLst>
                                    <p:set>
                                      <p:cBhvr>
                                        <p:cTn id="124"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11" name="beep.wav"/>
                                        </p:tgtEl>
                                      </p:cMediaNode>
                                    </p:audio>
                                  </p:subTnLst>
                                </p:cTn>
                              </p:par>
                            </p:childTnLst>
                          </p:cTn>
                        </p:par>
                        <p:par>
                          <p:cTn id="125" fill="hold" nodeType="afterGroup">
                            <p:stCondLst>
                              <p:cond delay="33033"/>
                            </p:stCondLst>
                            <p:childTnLst>
                              <p:par>
                                <p:cTn id="126" presetID="1" presetClass="entr" presetSubtype="0" fill="hold" grpId="0" nodeType="afterEffect">
                                  <p:stCondLst>
                                    <p:cond delay="1000"/>
                                  </p:stCondLst>
                                  <p:childTnLst>
                                    <p:set>
                                      <p:cBhvr>
                                        <p:cTn id="127"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11" name="beep.wav"/>
                                        </p:tgtEl>
                                      </p:cMediaNode>
                                    </p:audio>
                                  </p:subTnLst>
                                </p:cTn>
                              </p:par>
                            </p:childTnLst>
                          </p:cTn>
                        </p:par>
                        <p:par>
                          <p:cTn id="128" fill="hold" nodeType="afterGroup">
                            <p:stCondLst>
                              <p:cond delay="34034"/>
                            </p:stCondLst>
                            <p:childTnLst>
                              <p:par>
                                <p:cTn id="129" presetID="1" presetClass="entr" presetSubtype="0" fill="hold" grpId="0" nodeType="afterEffect">
                                  <p:stCondLst>
                                    <p:cond delay="1000"/>
                                  </p:stCondLst>
                                  <p:childTnLst>
                                    <p:set>
                                      <p:cBhvr>
                                        <p:cTn id="130"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11" name="beep.wav"/>
                                        </p:tgtEl>
                                      </p:cMediaNode>
                                    </p:audio>
                                  </p:subTnLst>
                                </p:cTn>
                              </p:par>
                            </p:childTnLst>
                          </p:cTn>
                        </p:par>
                        <p:par>
                          <p:cTn id="131" fill="hold" nodeType="afterGroup">
                            <p:stCondLst>
                              <p:cond delay="35035"/>
                            </p:stCondLst>
                            <p:childTnLst>
                              <p:par>
                                <p:cTn id="132" presetID="1" presetClass="entr" presetSubtype="0" fill="hold" grpId="0" nodeType="afterEffect">
                                  <p:stCondLst>
                                    <p:cond delay="1000"/>
                                  </p:stCondLst>
                                  <p:childTnLst>
                                    <p:set>
                                      <p:cBhvr>
                                        <p:cTn id="133"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11" name="beep.wav"/>
                                        </p:tgtEl>
                                      </p:cMediaNode>
                                    </p:audio>
                                  </p:subTnLst>
                                </p:cTn>
                              </p:par>
                            </p:childTnLst>
                          </p:cTn>
                        </p:par>
                        <p:par>
                          <p:cTn id="134" fill="hold" nodeType="afterGroup">
                            <p:stCondLst>
                              <p:cond delay="36036"/>
                            </p:stCondLst>
                            <p:childTnLst>
                              <p:par>
                                <p:cTn id="135" presetID="1" presetClass="entr" presetSubtype="0" fill="hold" grpId="0" nodeType="afterEffect">
                                  <p:stCondLst>
                                    <p:cond delay="1000"/>
                                  </p:stCondLst>
                                  <p:childTnLst>
                                    <p:set>
                                      <p:cBhvr>
                                        <p:cTn id="136"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11" name="beep.wav"/>
                                        </p:tgtEl>
                                      </p:cMediaNode>
                                    </p:audio>
                                  </p:subTnLst>
                                </p:cTn>
                              </p:par>
                            </p:childTnLst>
                          </p:cTn>
                        </p:par>
                        <p:par>
                          <p:cTn id="137" fill="hold" nodeType="afterGroup">
                            <p:stCondLst>
                              <p:cond delay="37037"/>
                            </p:stCondLst>
                            <p:childTnLst>
                              <p:par>
                                <p:cTn id="138" presetID="1" presetClass="entr" presetSubtype="0" fill="hold" grpId="0" nodeType="afterEffect">
                                  <p:stCondLst>
                                    <p:cond delay="1000"/>
                                  </p:stCondLst>
                                  <p:childTnLst>
                                    <p:set>
                                      <p:cBhvr>
                                        <p:cTn id="139"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11" name="beep.wav"/>
                                        </p:tgtEl>
                                      </p:cMediaNode>
                                    </p:audio>
                                  </p:subTnLst>
                                </p:cTn>
                              </p:par>
                            </p:childTnLst>
                          </p:cTn>
                        </p:par>
                        <p:par>
                          <p:cTn id="140" fill="hold" nodeType="afterGroup">
                            <p:stCondLst>
                              <p:cond delay="38038"/>
                            </p:stCondLst>
                            <p:childTnLst>
                              <p:par>
                                <p:cTn id="141" presetID="1" presetClass="entr" presetSubtype="0" fill="hold" grpId="0" nodeType="afterEffect">
                                  <p:stCondLst>
                                    <p:cond delay="1000"/>
                                  </p:stCondLst>
                                  <p:childTnLst>
                                    <p:set>
                                      <p:cBhvr>
                                        <p:cTn id="142"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11" name="beep.wav"/>
                                        </p:tgtEl>
                                      </p:cMediaNode>
                                    </p:audio>
                                  </p:subTnLst>
                                </p:cTn>
                              </p:par>
                            </p:childTnLst>
                          </p:cTn>
                        </p:par>
                        <p:par>
                          <p:cTn id="143" fill="hold" nodeType="afterGroup">
                            <p:stCondLst>
                              <p:cond delay="39039"/>
                            </p:stCondLst>
                            <p:childTnLst>
                              <p:par>
                                <p:cTn id="144" presetID="1" presetClass="entr" presetSubtype="0" fill="hold" grpId="0" nodeType="afterEffect">
                                  <p:stCondLst>
                                    <p:cond delay="1000"/>
                                  </p:stCondLst>
                                  <p:childTnLst>
                                    <p:set>
                                      <p:cBhvr>
                                        <p:cTn id="145"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11" name="beep.wav"/>
                                        </p:tgtEl>
                                      </p:cMediaNode>
                                    </p:audio>
                                  </p:subTnLst>
                                </p:cTn>
                              </p:par>
                            </p:childTnLst>
                          </p:cTn>
                        </p:par>
                        <p:par>
                          <p:cTn id="146" fill="hold" nodeType="afterGroup">
                            <p:stCondLst>
                              <p:cond delay="40040"/>
                            </p:stCondLst>
                            <p:childTnLst>
                              <p:par>
                                <p:cTn id="147" presetID="1" presetClass="entr" presetSubtype="0" fill="hold" grpId="0" nodeType="afterEffect">
                                  <p:stCondLst>
                                    <p:cond delay="1000"/>
                                  </p:stCondLst>
                                  <p:childTnLst>
                                    <p:set>
                                      <p:cBhvr>
                                        <p:cTn id="148"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11" name="beep.wav"/>
                                        </p:tgtEl>
                                      </p:cMediaNode>
                                    </p:audio>
                                  </p:subTnLst>
                                </p:cTn>
                              </p:par>
                            </p:childTnLst>
                          </p:cTn>
                        </p:par>
                        <p:par>
                          <p:cTn id="149" fill="hold" nodeType="afterGroup">
                            <p:stCondLst>
                              <p:cond delay="41041"/>
                            </p:stCondLst>
                            <p:childTnLst>
                              <p:par>
                                <p:cTn id="150" presetID="1" presetClass="entr" presetSubtype="0" fill="hold" grpId="0" nodeType="afterEffect">
                                  <p:stCondLst>
                                    <p:cond delay="1000"/>
                                  </p:stCondLst>
                                  <p:childTnLst>
                                    <p:set>
                                      <p:cBhvr>
                                        <p:cTn id="151"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11" name="beep.wav"/>
                                        </p:tgtEl>
                                      </p:cMediaNode>
                                    </p:audio>
                                  </p:subTnLst>
                                </p:cTn>
                              </p:par>
                            </p:childTnLst>
                          </p:cTn>
                        </p:par>
                        <p:par>
                          <p:cTn id="152" fill="hold" nodeType="afterGroup">
                            <p:stCondLst>
                              <p:cond delay="42042"/>
                            </p:stCondLst>
                            <p:childTnLst>
                              <p:par>
                                <p:cTn id="153" presetID="1" presetClass="entr" presetSubtype="0" fill="hold" grpId="0" nodeType="afterEffect">
                                  <p:stCondLst>
                                    <p:cond delay="1000"/>
                                  </p:stCondLst>
                                  <p:childTnLst>
                                    <p:set>
                                      <p:cBhvr>
                                        <p:cTn id="154"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11" name="beep.wav"/>
                                        </p:tgtEl>
                                      </p:cMediaNode>
                                    </p:audio>
                                  </p:subTnLst>
                                </p:cTn>
                              </p:par>
                            </p:childTnLst>
                          </p:cTn>
                        </p:par>
                        <p:par>
                          <p:cTn id="155" fill="hold" nodeType="afterGroup">
                            <p:stCondLst>
                              <p:cond delay="43043"/>
                            </p:stCondLst>
                            <p:childTnLst>
                              <p:par>
                                <p:cTn id="156" presetID="1" presetClass="entr" presetSubtype="0" fill="hold" grpId="0" nodeType="afterEffect">
                                  <p:stCondLst>
                                    <p:cond delay="1000"/>
                                  </p:stCondLst>
                                  <p:childTnLst>
                                    <p:set>
                                      <p:cBhvr>
                                        <p:cTn id="157"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11" name="beep.wav"/>
                                        </p:tgtEl>
                                      </p:cMediaNode>
                                    </p:audio>
                                  </p:subTnLst>
                                </p:cTn>
                              </p:par>
                            </p:childTnLst>
                          </p:cTn>
                        </p:par>
                        <p:par>
                          <p:cTn id="158" fill="hold" nodeType="afterGroup">
                            <p:stCondLst>
                              <p:cond delay="44044"/>
                            </p:stCondLst>
                            <p:childTnLst>
                              <p:par>
                                <p:cTn id="159" presetID="1" presetClass="entr" presetSubtype="0" fill="hold" grpId="0" nodeType="afterEffect">
                                  <p:stCondLst>
                                    <p:cond delay="1000"/>
                                  </p:stCondLst>
                                  <p:childTnLst>
                                    <p:set>
                                      <p:cBhvr>
                                        <p:cTn id="160"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11" name="beep.wav"/>
                                        </p:tgtEl>
                                      </p:cMediaNode>
                                    </p:audio>
                                  </p:subTnLst>
                                </p:cTn>
                              </p:par>
                            </p:childTnLst>
                          </p:cTn>
                        </p:par>
                        <p:par>
                          <p:cTn id="161" fill="hold" nodeType="afterGroup">
                            <p:stCondLst>
                              <p:cond delay="45045"/>
                            </p:stCondLst>
                            <p:childTnLst>
                              <p:par>
                                <p:cTn id="162" presetID="1" presetClass="entr" presetSubtype="0" fill="hold" grpId="0" nodeType="afterEffect">
                                  <p:stCondLst>
                                    <p:cond delay="1000"/>
                                  </p:stCondLst>
                                  <p:childTnLst>
                                    <p:set>
                                      <p:cBhvr>
                                        <p:cTn id="163"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11" name="beep.wav"/>
                                        </p:tgtEl>
                                      </p:cMediaNode>
                                    </p:audio>
                                  </p:subTnLst>
                                </p:cTn>
                              </p:par>
                            </p:childTnLst>
                          </p:cTn>
                        </p:par>
                        <p:par>
                          <p:cTn id="164" fill="hold" nodeType="afterGroup">
                            <p:stCondLst>
                              <p:cond delay="46046"/>
                            </p:stCondLst>
                            <p:childTnLst>
                              <p:par>
                                <p:cTn id="165" presetID="1" presetClass="entr" presetSubtype="0" fill="hold" grpId="0" nodeType="afterEffect">
                                  <p:stCondLst>
                                    <p:cond delay="1000"/>
                                  </p:stCondLst>
                                  <p:childTnLst>
                                    <p:set>
                                      <p:cBhvr>
                                        <p:cTn id="166"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11" name="beep.wav"/>
                                        </p:tgtEl>
                                      </p:cMediaNode>
                                    </p:audio>
                                  </p:subTnLst>
                                </p:cTn>
                              </p:par>
                            </p:childTnLst>
                          </p:cTn>
                        </p:par>
                        <p:par>
                          <p:cTn id="167" fill="hold" nodeType="afterGroup">
                            <p:stCondLst>
                              <p:cond delay="47047"/>
                            </p:stCondLst>
                            <p:childTnLst>
                              <p:par>
                                <p:cTn id="168" presetID="1" presetClass="entr" presetSubtype="0" fill="hold" grpId="0" nodeType="afterEffect">
                                  <p:stCondLst>
                                    <p:cond delay="1000"/>
                                  </p:stCondLst>
                                  <p:childTnLst>
                                    <p:set>
                                      <p:cBhvr>
                                        <p:cTn id="169"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11" name="beep.wav"/>
                                        </p:tgtEl>
                                      </p:cMediaNode>
                                    </p:audio>
                                  </p:subTnLst>
                                </p:cTn>
                              </p:par>
                            </p:childTnLst>
                          </p:cTn>
                        </p:par>
                        <p:par>
                          <p:cTn id="170" fill="hold" nodeType="afterGroup">
                            <p:stCondLst>
                              <p:cond delay="48048"/>
                            </p:stCondLst>
                            <p:childTnLst>
                              <p:par>
                                <p:cTn id="171" presetID="1" presetClass="entr" presetSubtype="0" fill="hold" grpId="0" nodeType="afterEffect">
                                  <p:stCondLst>
                                    <p:cond delay="1000"/>
                                  </p:stCondLst>
                                  <p:childTnLst>
                                    <p:set>
                                      <p:cBhvr>
                                        <p:cTn id="172"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11" name="beep.wav"/>
                                        </p:tgtEl>
                                      </p:cMediaNode>
                                    </p:audio>
                                  </p:subTnLst>
                                </p:cTn>
                              </p:par>
                            </p:childTnLst>
                          </p:cTn>
                        </p:par>
                        <p:par>
                          <p:cTn id="173" fill="hold" nodeType="afterGroup">
                            <p:stCondLst>
                              <p:cond delay="49049"/>
                            </p:stCondLst>
                            <p:childTnLst>
                              <p:par>
                                <p:cTn id="174" presetID="1" presetClass="entr" presetSubtype="0" fill="hold" grpId="0" nodeType="afterEffect">
                                  <p:stCondLst>
                                    <p:cond delay="1000"/>
                                  </p:stCondLst>
                                  <p:childTnLst>
                                    <p:set>
                                      <p:cBhvr>
                                        <p:cTn id="175"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11" name="beep.wav"/>
                                        </p:tgtEl>
                                      </p:cMediaNode>
                                    </p:audio>
                                  </p:subTnLst>
                                </p:cTn>
                              </p:par>
                            </p:childTnLst>
                          </p:cTn>
                        </p:par>
                        <p:par>
                          <p:cTn id="176" fill="hold" nodeType="afterGroup">
                            <p:stCondLst>
                              <p:cond delay="50050"/>
                            </p:stCondLst>
                            <p:childTnLst>
                              <p:par>
                                <p:cTn id="177" presetID="1" presetClass="entr" presetSubtype="0" fill="hold" grpId="0" nodeType="afterEffect">
                                  <p:stCondLst>
                                    <p:cond delay="1000"/>
                                  </p:stCondLst>
                                  <p:childTnLst>
                                    <p:set>
                                      <p:cBhvr>
                                        <p:cTn id="178"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11" name="beep.wav"/>
                                        </p:tgtEl>
                                      </p:cMediaNode>
                                    </p:audio>
                                  </p:subTnLst>
                                </p:cTn>
                              </p:par>
                            </p:childTnLst>
                          </p:cTn>
                        </p:par>
                        <p:par>
                          <p:cTn id="179" fill="hold" nodeType="afterGroup">
                            <p:stCondLst>
                              <p:cond delay="51051"/>
                            </p:stCondLst>
                            <p:childTnLst>
                              <p:par>
                                <p:cTn id="180" presetID="1" presetClass="entr" presetSubtype="0" fill="hold" grpId="0" nodeType="afterEffect">
                                  <p:stCondLst>
                                    <p:cond delay="1000"/>
                                  </p:stCondLst>
                                  <p:childTnLst>
                                    <p:set>
                                      <p:cBhvr>
                                        <p:cTn id="181"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11" name="beep.wav"/>
                                        </p:tgtEl>
                                      </p:cMediaNode>
                                    </p:audio>
                                  </p:subTnLst>
                                </p:cTn>
                              </p:par>
                            </p:childTnLst>
                          </p:cTn>
                        </p:par>
                        <p:par>
                          <p:cTn id="182" fill="hold" nodeType="afterGroup">
                            <p:stCondLst>
                              <p:cond delay="52052"/>
                            </p:stCondLst>
                            <p:childTnLst>
                              <p:par>
                                <p:cTn id="183" presetID="1" presetClass="entr" presetSubtype="0" fill="hold" grpId="0" nodeType="afterEffect">
                                  <p:stCondLst>
                                    <p:cond delay="1000"/>
                                  </p:stCondLst>
                                  <p:childTnLst>
                                    <p:set>
                                      <p:cBhvr>
                                        <p:cTn id="184"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11" name="beep.wav"/>
                                        </p:tgtEl>
                                      </p:cMediaNode>
                                    </p:audio>
                                  </p:subTnLst>
                                </p:cTn>
                              </p:par>
                            </p:childTnLst>
                          </p:cTn>
                        </p:par>
                        <p:par>
                          <p:cTn id="185" fill="hold" nodeType="afterGroup">
                            <p:stCondLst>
                              <p:cond delay="53053"/>
                            </p:stCondLst>
                            <p:childTnLst>
                              <p:par>
                                <p:cTn id="186" presetID="1" presetClass="entr" presetSubtype="0" fill="hold" grpId="0" nodeType="afterEffect">
                                  <p:stCondLst>
                                    <p:cond delay="1000"/>
                                  </p:stCondLst>
                                  <p:childTnLst>
                                    <p:set>
                                      <p:cBhvr>
                                        <p:cTn id="18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11" name="beep.wav"/>
                                        </p:tgtEl>
                                      </p:cMediaNode>
                                    </p:audio>
                                  </p:subTnLst>
                                </p:cTn>
                              </p:par>
                            </p:childTnLst>
                          </p:cTn>
                        </p:par>
                        <p:par>
                          <p:cTn id="188" fill="hold" nodeType="afterGroup">
                            <p:stCondLst>
                              <p:cond delay="54054"/>
                            </p:stCondLst>
                            <p:childTnLst>
                              <p:par>
                                <p:cTn id="189" presetID="1" presetClass="entr" presetSubtype="0" fill="hold" grpId="0" nodeType="afterEffect">
                                  <p:stCondLst>
                                    <p:cond delay="1000"/>
                                  </p:stCondLst>
                                  <p:childTnLst>
                                    <p:set>
                                      <p:cBhvr>
                                        <p:cTn id="190"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11" name="beep.wav"/>
                                        </p:tgtEl>
                                      </p:cMediaNode>
                                    </p:audio>
                                  </p:subTnLst>
                                </p:cTn>
                              </p:par>
                            </p:childTnLst>
                          </p:cTn>
                        </p:par>
                        <p:par>
                          <p:cTn id="191" fill="hold" nodeType="afterGroup">
                            <p:stCondLst>
                              <p:cond delay="55055"/>
                            </p:stCondLst>
                            <p:childTnLst>
                              <p:par>
                                <p:cTn id="192" presetID="1" presetClass="entr" presetSubtype="0" fill="hold" grpId="0" nodeType="afterEffect">
                                  <p:stCondLst>
                                    <p:cond delay="1000"/>
                                  </p:stCondLst>
                                  <p:childTnLst>
                                    <p:set>
                                      <p:cBhvr>
                                        <p:cTn id="193"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11" name="beep.wav"/>
                                        </p:tgtEl>
                                      </p:cMediaNode>
                                    </p:audio>
                                  </p:subTnLst>
                                </p:cTn>
                              </p:par>
                            </p:childTnLst>
                          </p:cTn>
                        </p:par>
                        <p:par>
                          <p:cTn id="194" fill="hold" nodeType="afterGroup">
                            <p:stCondLst>
                              <p:cond delay="56056"/>
                            </p:stCondLst>
                            <p:childTnLst>
                              <p:par>
                                <p:cTn id="195" presetID="1" presetClass="entr" presetSubtype="0" fill="hold" grpId="0" nodeType="afterEffect">
                                  <p:stCondLst>
                                    <p:cond delay="1000"/>
                                  </p:stCondLst>
                                  <p:childTnLst>
                                    <p:set>
                                      <p:cBhvr>
                                        <p:cTn id="196"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11" name="beep.wav"/>
                                        </p:tgtEl>
                                      </p:cMediaNode>
                                    </p:audio>
                                  </p:subTnLst>
                                </p:cTn>
                              </p:par>
                            </p:childTnLst>
                          </p:cTn>
                        </p:par>
                        <p:par>
                          <p:cTn id="197" fill="hold" nodeType="afterGroup">
                            <p:stCondLst>
                              <p:cond delay="57057"/>
                            </p:stCondLst>
                            <p:childTnLst>
                              <p:par>
                                <p:cTn id="198" presetID="1" presetClass="entr" presetSubtype="0" fill="hold" grpId="0" nodeType="afterEffect">
                                  <p:stCondLst>
                                    <p:cond delay="1000"/>
                                  </p:stCondLst>
                                  <p:childTnLst>
                                    <p:set>
                                      <p:cBhvr>
                                        <p:cTn id="199"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11" name="beep.wav"/>
                                        </p:tgtEl>
                                      </p:cMediaNode>
                                    </p:audio>
                                  </p:subTnLst>
                                </p:cTn>
                              </p:par>
                            </p:childTnLst>
                          </p:cTn>
                        </p:par>
                        <p:par>
                          <p:cTn id="200" fill="hold" nodeType="afterGroup">
                            <p:stCondLst>
                              <p:cond delay="58058"/>
                            </p:stCondLst>
                            <p:childTnLst>
                              <p:par>
                                <p:cTn id="201" presetID="1" presetClass="entr" presetSubtype="0" fill="hold" grpId="0" nodeType="afterEffect">
                                  <p:stCondLst>
                                    <p:cond delay="1000"/>
                                  </p:stCondLst>
                                  <p:childTnLst>
                                    <p:set>
                                      <p:cBhvr>
                                        <p:cTn id="202"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11" name="beep.wav"/>
                                        </p:tgtEl>
                                      </p:cMediaNode>
                                    </p:audio>
                                  </p:subTnLst>
                                </p:cTn>
                              </p:par>
                            </p:childTnLst>
                          </p:cTn>
                        </p:par>
                        <p:par>
                          <p:cTn id="203" fill="hold" nodeType="afterGroup">
                            <p:stCondLst>
                              <p:cond delay="59059"/>
                            </p:stCondLst>
                            <p:childTnLst>
                              <p:par>
                                <p:cTn id="204" presetID="1" presetClass="entr" presetSubtype="0" fill="hold" grpId="0" nodeType="afterEffect">
                                  <p:stCondLst>
                                    <p:cond delay="1000"/>
                                  </p:stCondLst>
                                  <p:childTnLst>
                                    <p:set>
                                      <p:cBhvr>
                                        <p:cTn id="205"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11" name="beep.wav"/>
                                        </p:tgtEl>
                                      </p:cMediaNode>
                                    </p:audio>
                                  </p:subTnLst>
                                </p:cTn>
                              </p:par>
                            </p:childTnLst>
                          </p:cTn>
                        </p:par>
                        <p:par>
                          <p:cTn id="206" fill="hold" nodeType="afterGroup">
                            <p:stCondLst>
                              <p:cond delay="60060"/>
                            </p:stCondLst>
                            <p:childTnLst>
                              <p:par>
                                <p:cTn id="207" presetID="1" presetClass="entr" presetSubtype="0" fill="hold" grpId="0" nodeType="afterEffect">
                                  <p:stCondLst>
                                    <p:cond delay="1000"/>
                                  </p:stCondLst>
                                  <p:childTnLst>
                                    <p:set>
                                      <p:cBhvr>
                                        <p:cTn id="208"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12" name="GUN.wav"/>
                                        </p:tgtEl>
                                      </p:cMediaNode>
                                    </p:audio>
                                  </p:subTnLst>
                                </p:cTn>
                              </p:par>
                            </p:childTnLst>
                          </p:cTn>
                        </p:par>
                      </p:childTnLst>
                    </p:cTn>
                  </p:par>
                </p:childTnLst>
              </p:cTn>
              <p:nextCondLst>
                <p:cond evt="onClick" delay="0">
                  <p:tgtEl>
                    <p:spTgt spid="63"/>
                  </p:tgtEl>
                </p:cond>
              </p:nextCondLst>
            </p:seq>
          </p:childTnLst>
        </p:cTn>
      </p:par>
    </p:tnLst>
    <p:bldLst>
      <p:bldP spid="4" grpId="0"/>
      <p:bldP spid="40" grpId="1"/>
      <p:bldP spid="41" grpId="2"/>
      <p:bldP spid="64" grpId="3"/>
      <p:bldP spid="65" grpId="4"/>
      <p:bldP spid="66" grpId="5"/>
      <p:bldP spid="67" grpId="6"/>
      <p:bldP spid="68" grpId="7"/>
      <p:bldP spid="69" grpId="8"/>
      <p:bldP spid="70" grpId="9"/>
      <p:bldP spid="71" grpId="10"/>
      <p:bldP spid="72" grpId="11"/>
      <p:bldP spid="73" grpId="12"/>
      <p:bldP spid="74" grpId="13"/>
      <p:bldP spid="75" grpId="14"/>
      <p:bldP spid="76" grpId="15"/>
      <p:bldP spid="77" grpId="16"/>
      <p:bldP spid="78" grpId="17"/>
      <p:bldP spid="79" grpId="18"/>
      <p:bldP spid="80" grpId="19"/>
      <p:bldP spid="81" grpId="20"/>
      <p:bldP spid="82" grpId="21"/>
      <p:bldP spid="83" grpId="22"/>
      <p:bldP spid="84" grpId="23"/>
      <p:bldP spid="85" grpId="24"/>
      <p:bldP spid="86" grpId="25"/>
      <p:bldP spid="87" grpId="26"/>
      <p:bldP spid="88" grpId="27"/>
      <p:bldP spid="89" grpId="28"/>
      <p:bldP spid="90" grpId="29"/>
      <p:bldP spid="91" grpId="30"/>
      <p:bldP spid="92" grpId="31"/>
      <p:bldP spid="93" grpId="32"/>
      <p:bldP spid="94" grpId="33"/>
      <p:bldP spid="95" grpId="34"/>
      <p:bldP spid="96" grpId="35"/>
      <p:bldP spid="97" grpId="36"/>
      <p:bldP spid="98" grpId="37"/>
      <p:bldP spid="99" grpId="38"/>
      <p:bldP spid="100" grpId="39"/>
      <p:bldP spid="101" grpId="40"/>
      <p:bldP spid="102" grpId="41"/>
      <p:bldP spid="103" grpId="42"/>
      <p:bldP spid="104" grpId="43"/>
      <p:bldP spid="105" grpId="44"/>
      <p:bldP spid="106" grpId="45"/>
      <p:bldP spid="107" grpId="46"/>
      <p:bldP spid="108" grpId="47"/>
      <p:bldP spid="109" grpId="48"/>
      <p:bldP spid="110" grpId="49"/>
      <p:bldP spid="111" grpId="50"/>
      <p:bldP spid="112" grpId="51"/>
      <p:bldP spid="113" grpId="52"/>
      <p:bldP spid="114" grpId="53"/>
      <p:bldP spid="115" grpId="54"/>
      <p:bldP spid="116" grpId="55"/>
      <p:bldP spid="117" grpId="56"/>
      <p:bldP spid="118" grpId="57"/>
      <p:bldP spid="119" grpId="58"/>
      <p:bldP spid="120" grpId="59"/>
      <p:bldP spid="121" grpId="60"/>
      <p:bldP spid="122" grpId="61"/>
      <p:bldP spid="123" grpId="62"/>
      <p:bldP spid="124" grpId="63"/>
    </p:bldLst>
  </p:timing>
</p:sld>
</file>

<file path=ppt/slides/slide8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r>
              <a:rPr lang="en-US" sz="2800" b="1" err="1">
                <a:solidFill>
                  <a:srgbClr val="0000FF"/>
                </a:solidFill>
                <a:latin typeface="Times New Roman" panose="02020603050405020304" pitchFamily="18" charset="0"/>
                <a:ea typeface="Times New Roman" panose="02020603050405020304" pitchFamily="18" charset="0"/>
              </a:rPr>
              <a:t>Vận dụng</a:t>
            </a:r>
            <a:endParaRPr lang="en-US" sz="2800"/>
          </a:p>
        </p:txBody>
      </p:sp>
      <p:sp>
        <p:nvSpPr>
          <p:cNvPr id="7" name="Rectangle 6"/>
          <p:cNvSpPr/>
          <p:nvPr/>
        </p:nvSpPr>
        <p:spPr>
          <a:xfrm>
            <a:off x="685800" y="1349477"/>
            <a:ext cx="10833100" cy="4582024"/>
          </a:xfrm>
          <a:prstGeom prst="rect">
            <a:avLst/>
          </a:prstGeom>
        </p:spPr>
        <p:txBody>
          <a:bodyPr>
            <a:spAutoFit/>
          </a:bodyPr>
          <a:lstStyle/>
          <a:p>
            <a:pPr>
              <a:lnSpc>
                <a:spcPct val="107000"/>
              </a:lnSpc>
              <a:spcAft>
                <a:spcPct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Lựa chọn vấn đề</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các vấn đề đời sống mà cuốn sách đã gợi lên, em hãy chọn một vấn đề mà mình có nhiều ý kiến muốn chia sẻ nhất để chuẩn bị bài nói.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Tìm ý:</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tìm ý cho bài nói, cần tự đặt ra và trả lời các câu hỏi như:</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1386840"/>
              </a:tabLs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Vấn đề đời sống được gợi ra từ cuốn sách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Mèn phiêu lưu kí”</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nhà văn Tô Hoài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spcAft>
                <a:spcPct val="0"/>
              </a:spcAft>
            </a:pPr>
            <a:r>
              <a:rPr lang="vi-VN" sz="2800">
                <a:solidFill>
                  <a:srgbClr val="000000"/>
                </a:solidFill>
                <a:latin typeface="Times New Roman" panose="02020603050405020304" pitchFamily="18" charset="0"/>
                <a:ea typeface="Calibri" panose="020f0502020204030204" pitchFamily="34" charset="0"/>
              </a:rPr>
              <a:t>- Chi tiết, sự việc nào trong cuốn sách cho thấy rõ vấn đề</a:t>
            </a:r>
            <a:r>
              <a:rPr lang="en-US" sz="2800">
                <a:solidFill>
                  <a:srgbClr val="000000"/>
                </a:solidFill>
                <a:latin typeface="Times New Roman" panose="02020603050405020304" pitchFamily="18" charset="0"/>
                <a:ea typeface="Calibri" panose="020f0502020204030204" pitchFamily="34" charset="0"/>
              </a:rPr>
              <a:t>: Dế Mèn từ chối lời nhờ giúp đỡ của Dế Choắt và trêu chị Cốc gây ra cái chết cho Dế Choắt gợi cho em liên tưởng đến thói kêu ngạo tự mãn của con người trong đời sống. Chúng ta đừng nên tự mãn.</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2742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685800" y="1300581"/>
            <a:ext cx="10833100" cy="4121000"/>
          </a:xfrm>
          <a:prstGeom prst="rect">
            <a:avLst/>
          </a:prstGeom>
        </p:spPr>
        <p:txBody>
          <a:bodyPr>
            <a:spAutoFit/>
          </a:bodyPr>
          <a:lstStyle/>
          <a:p>
            <a:pPr algn="just">
              <a:spcAft>
                <a:spcPct val="0"/>
              </a:spcAft>
            </a:pPr>
            <a:r>
              <a:rPr lang="vi-VN" sz="2800">
                <a:solidFill>
                  <a:srgbClr val="000000"/>
                </a:solidFill>
                <a:latin typeface="Times New Roman" panose="02020603050405020304" pitchFamily="18" charset="0"/>
                <a:ea typeface="Calibri" panose="020f0502020204030204" pitchFamily="34" charset="0"/>
              </a:rPr>
              <a:t>- Ý kiến của em về vấn đề đó:</a:t>
            </a:r>
            <a:r>
              <a:rPr lang="en-US" sz="2800">
                <a:solidFill>
                  <a:srgbClr val="000000"/>
                </a:solidFill>
                <a:latin typeface="Times New Roman" panose="02020603050405020304" pitchFamily="18" charset="0"/>
                <a:ea typeface="Calibri" panose="020f0502020204030204" pitchFamily="34" charset="0"/>
              </a:rPr>
              <a:t> Em không đồng ý với cách cư xử của Dế Mèn. Chúng ta đừng nên tự mãn. Vì:</a:t>
            </a:r>
            <a:endParaRPr lang="en-US" sz="2800">
              <a:latin typeface="Times New Roman" panose="02020603050405020304" pitchFamily="18" charset="0"/>
              <a:ea typeface="Calibri" panose="020f0502020204030204" pitchFamily="34" charset="0"/>
            </a:endParaRPr>
          </a:p>
          <a:p>
            <a:pPr algn="just">
              <a:lnSpc>
                <a:spcPct val="107000"/>
              </a:lnSpc>
              <a:spcAft>
                <a:spcPct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Người kiêu căng và tự mãn sớm muộn cũng bị người khác xa lánh, không được tin tưởng, tín nhiệm, lâu dần trở nên cô lập, sẽ không nhận được sự giúp đỡ, tương trợ của mỗi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Tính kiêu căng, tự mãn sẽ kéo theo nhiều tính xấu khác như: ích kỉ, nhỏ mọn, luôn muốn trở thành tâm điểm của lời khen,…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ct val="0"/>
              </a:spcAft>
              <a:buSzPts val="1400"/>
            </a:pPr>
            <a:r>
              <a:rPr lang="en-US" sz="2800" smtClean="0">
                <a:latin typeface="Times New Roman" panose="02020603050405020304" pitchFamily="18" charset="0"/>
                <a:ea typeface="Times New Roman" panose="02020603050405020304" pitchFamily="18" charset="0"/>
              </a:rPr>
              <a:t>- Bằng </a:t>
            </a:r>
            <a:r>
              <a:rPr lang="en-US" sz="2800" err="1">
                <a:latin typeface="Times New Roman" panose="02020603050405020304" pitchFamily="18" charset="0"/>
                <a:ea typeface="Times New Roman" panose="02020603050405020304" pitchFamily="18" charset="0"/>
              </a:rPr>
              <a:t>chứng: thói kiêu căng tự mãn ở Dế Mèn khiến Dế Choắt chịu cái chết oan ức, Dế Mèn ân hận vô cùng. </a:t>
            </a:r>
            <a:endParaRPr lang="en-US" sz="2800">
              <a:effectLst/>
              <a:latin typeface="Times New Roman" panose="02020603050405020304" pitchFamily="18" charset="0"/>
              <a:ea typeface="Times New Roman" pitchFamily="18" charset="0"/>
            </a:endParaRPr>
          </a:p>
        </p:txBody>
      </p:sp>
      <p:sp>
        <p:nvSpPr>
          <p:cNvPr id="13" name="Rectangle 12"/>
          <p:cNvSpPr/>
          <p:nvPr/>
        </p:nvSpPr>
        <p:spPr>
          <a:xfrm>
            <a:off x="685800" y="5332393"/>
            <a:ext cx="10833100" cy="954107"/>
          </a:xfrm>
          <a:prstGeom prst="rect">
            <a:avLst/>
          </a:prstGeom>
        </p:spPr>
        <p:txBody>
          <a:bodyPr>
            <a:spAutoFit/>
          </a:bodyPr>
          <a:lstStyle/>
          <a:p>
            <a:pPr lvl="0" algn="just">
              <a:spcAft>
                <a:spcPct val="0"/>
              </a:spcAft>
              <a:buSzPts val="1400"/>
            </a:pPr>
            <a:r>
              <a:rPr lang="en-US" sz="2800" smtClean="0">
                <a:solidFill>
                  <a:srgbClr val="000000"/>
                </a:solidFill>
                <a:latin typeface="Times New Roman" panose="02020603050405020304" pitchFamily="18" charset="0"/>
                <a:ea typeface="Times New Roman" panose="02020603050405020304" pitchFamily="18" charset="0"/>
              </a:rPr>
              <a:t>- Hành </a:t>
            </a:r>
            <a:r>
              <a:rPr lang="en-US" sz="2800" err="1">
                <a:solidFill>
                  <a:srgbClr val="000000"/>
                </a:solidFill>
                <a:latin typeface="Times New Roman" panose="02020603050405020304" pitchFamily="18" charset="0"/>
                <a:ea typeface="Times New Roman" panose="02020603050405020304" pitchFamily="18" charset="0"/>
              </a:rPr>
              <a:t>động của em trước vấn đề cuốn sách đặt ra:</a:t>
            </a:r>
            <a:endParaRPr lang="en-US" sz="2800">
              <a:latin typeface="Times New Roman" panose="02020603050405020304" pitchFamily="18" charset="0"/>
              <a:ea typeface="Times New Roman" panose="02020603050405020304" pitchFamily="18" charset="0"/>
            </a:endParaRPr>
          </a:p>
          <a:p>
            <a:pPr>
              <a:spcAft>
                <a:spcPct val="0"/>
              </a:spcAft>
            </a:pPr>
            <a:r>
              <a:rPr lang="en-US" sz="2800" err="1">
                <a:solidFill>
                  <a:srgbClr val="000000"/>
                </a:solidFill>
                <a:latin typeface="Times New Roman" panose="02020603050405020304" pitchFamily="18" charset="0"/>
                <a:ea typeface="Calibri" panose="020f0502020204030204" pitchFamily="34" charset="0"/>
              </a:rPr>
              <a:t>Phải khiêm tốn, có ý thức lắng nghe, học hỏi để hoàn thiện bản thân  </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136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85800" y="1275737"/>
            <a:ext cx="10833100" cy="5185522"/>
          </a:xfrm>
          <a:prstGeom prst="rect">
            <a:avLst/>
          </a:prstGeom>
        </p:spPr>
        <p:txBody>
          <a:bodyPr>
            <a:spAutoFit/>
          </a:bodyPr>
          <a:lstStyle/>
          <a:p>
            <a:pPr>
              <a:lnSpc>
                <a:spcPct val="150000"/>
              </a:lnSpc>
              <a:spcAft>
                <a:spcPct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Sắp xếp ý:</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Sắp xếp các ý đã tìm ở trên theo một trật tự lô-gic và bổ sung, sửa chữa nếu cần để tạo thành đề cương của bài nói với các thông tin cụ thể sau: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ct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Tên sách và tác giả của cuốn sách đã gợi lên vấn đề đời sống mà em muốn bày tỏ ý kiến.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ct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Vấn đề đời sống mà em muốn bàn.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ct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nghĩa của cuốn sách trong việc giúp em có cái nhìn sâu sắc, toàn diện hơn về các vấn đề đời sống.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491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685800" y="1424205"/>
            <a:ext cx="10833100" cy="4210448"/>
          </a:xfrm>
          <a:prstGeom prst="rect">
            <a:avLst/>
          </a:prstGeom>
        </p:spPr>
        <p:txBody>
          <a:bodyPr>
            <a:spAutoFit/>
          </a:bodyPr>
          <a:lstStyle/>
          <a:p>
            <a:pPr>
              <a:lnSpc>
                <a:spcPct val="107000"/>
              </a:lnSpc>
              <a:spcAft>
                <a:spcPct val="0"/>
              </a:spcAft>
            </a:pPr>
            <a:r>
              <a:rPr lang="en-US" sz="2800" b="1">
                <a:solidFill>
                  <a:srgbClr val="0D0D0D"/>
                </a:solidFill>
                <a:latin typeface="Times New Roman" panose="02020603050405020304" pitchFamily="18" charset="0"/>
                <a:ea typeface="MS Mincho"/>
                <a:cs typeface="Times New Roman" panose="02020603050405020304" pitchFamily="18" charset="0"/>
              </a:rPr>
              <a:t>4. Dàn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1386840"/>
              </a:tabLs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err="1">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1386840"/>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Lời chào, lời giới thiệu về bản thân và giới thiệu vấn đề đời sống được gợi ra từ truyện “Dế Mèn phiêu lưu kí” của Tô Hoài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ct val="0"/>
              </a:spcAft>
              <a:tabLst>
                <a:tab pos="1386840"/>
              </a:tabLs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Đọc truyện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Mèn phiêu lưu kí”</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nhà văn Tô Hoài, mỗi chúng ta không quên được hình ảnh một Dế Mèn kiêu căng, xốc nổi ở đầu tác phẩm. nhất là chi tiết Dế Mèn kiêu ngạo, từ chối lời đề nghị giúp đỡ của Dế Choắt, rồi sau đó trêu chị Cốc gây ra cái chết cho Dế Choắt. Từ đó, em suy nghĩ vấn đề tự mãn trong đời sống.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119776"/>
      </p:ext>
    </p:extLst>
  </p:cSld>
  <p:clrMapOvr>
    <a:masterClrMapping/>
  </p:clrMapOvr>
  <p:transition/>
  <p:timing/>
</p:sld>
</file>

<file path=ppt/slides/slide8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85800" y="1424205"/>
            <a:ext cx="10833100" cy="4520789"/>
          </a:xfrm>
          <a:prstGeom prst="rect">
            <a:avLst/>
          </a:prstGeom>
        </p:spPr>
        <p:txBody>
          <a:bodyPr>
            <a:spAutoFit/>
          </a:bodyPr>
          <a:lstStyle/>
          <a:p>
            <a:pPr algn="just">
              <a:spcAft>
                <a:spcPct val="0"/>
              </a:spcAft>
            </a:pPr>
            <a:r>
              <a:rPr lang="en-US" sz="2800" b="1">
                <a:solidFill>
                  <a:srgbClr val="000000"/>
                </a:solidFill>
                <a:latin typeface="Times New Roman" panose="02020603050405020304" pitchFamily="18" charset="0"/>
                <a:ea typeface="Calibri" panose="020f0502020204030204" pitchFamily="34" charset="0"/>
              </a:rPr>
              <a:t>b. Thân bài:</a:t>
            </a:r>
            <a:endParaRPr lang="en-US" sz="2800">
              <a:latin typeface="Times New Roman" panose="02020603050405020304" pitchFamily="18" charset="0"/>
              <a:ea typeface="Calibri" panose="020f0502020204030204" pitchFamily="34" charset="0"/>
            </a:endParaRPr>
          </a:p>
          <a:p>
            <a:pPr algn="just">
              <a:spcAft>
                <a:spcPct val="0"/>
              </a:spcAft>
            </a:pPr>
            <a:r>
              <a:rPr lang="vi-VN" sz="2800">
                <a:solidFill>
                  <a:srgbClr val="000000"/>
                </a:solidFill>
                <a:latin typeface="Times New Roman" panose="02020603050405020304" pitchFamily="18" charset="0"/>
                <a:ea typeface="Calibri" panose="020f0502020204030204" pitchFamily="34" charset="0"/>
              </a:rPr>
              <a:t>- Ý kiến của em về vấn đề đó:</a:t>
            </a:r>
            <a:r>
              <a:rPr lang="en-US" sz="2800">
                <a:solidFill>
                  <a:srgbClr val="000000"/>
                </a:solidFill>
                <a:latin typeface="Times New Roman" panose="02020603050405020304" pitchFamily="18" charset="0"/>
                <a:ea typeface="Calibri" panose="020f0502020204030204" pitchFamily="34" charset="0"/>
              </a:rPr>
              <a:t> Em không đồng ý với cách cư xử của Dế Mèn. Chúng ta đừng nên tự mãn. </a:t>
            </a:r>
            <a:r>
              <a:rPr lang="vi-VN" sz="2800">
                <a:solidFill>
                  <a:srgbClr val="000000"/>
                </a:solidFill>
                <a:latin typeface="Times New Roman" panose="02020603050405020304" pitchFamily="18" charset="0"/>
                <a:ea typeface="Calibri" panose="020f0502020204030204" pitchFamily="34" charset="0"/>
              </a:rPr>
              <a:t>Vì </a:t>
            </a:r>
            <a:r>
              <a:rPr lang="en-US" sz="2800" err="1">
                <a:solidFill>
                  <a:srgbClr val="000000"/>
                </a:solidFill>
                <a:latin typeface="Times New Roman" panose="02020603050405020304" pitchFamily="18" charset="0"/>
                <a:ea typeface="Calibri" panose="020f0502020204030204" pitchFamily="34" charset="0"/>
              </a:rPr>
              <a:t>người </a:t>
            </a:r>
            <a:r>
              <a:rPr lang="vi-VN" sz="2800">
                <a:solidFill>
                  <a:srgbClr val="000000"/>
                </a:solidFill>
                <a:latin typeface="Times New Roman" panose="02020603050405020304" pitchFamily="18" charset="0"/>
                <a:ea typeface="Calibri" panose="020f0502020204030204" pitchFamily="34" charset="0"/>
              </a:rPr>
              <a:t>tự mãn </a:t>
            </a:r>
            <a:r>
              <a:rPr lang="en-US" sz="2800" err="1">
                <a:solidFill>
                  <a:srgbClr val="000000"/>
                </a:solidFill>
                <a:latin typeface="Times New Roman" panose="02020603050405020304" pitchFamily="18" charset="0"/>
                <a:ea typeface="Calibri" panose="020f0502020204030204" pitchFamily="34" charset="0"/>
              </a:rPr>
              <a:t>l</a:t>
            </a:r>
            <a:r>
              <a:rPr lang="en-US" sz="2800" err="1">
                <a:latin typeface="Times New Roman" panose="02020603050405020304" pitchFamily="18" charset="0"/>
                <a:ea typeface="Times New Roman" panose="02020603050405020304" pitchFamily="18" charset="0"/>
              </a:rPr>
              <a:t>uôn cho rằng bản thân mình hơn người, là nhất</a:t>
            </a:r>
            <a:r>
              <a:rPr lang="en-US" sz="2800">
                <a:latin typeface="Arial" panose="020b0604020202020204" pitchFamily="34"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Có ý định hoặc coi thường người khác vì họ không bằng mình.</a:t>
            </a:r>
            <a:endParaRPr lang="en-US" sz="2800">
              <a:latin typeface="Times New Roman" panose="02020603050405020304" pitchFamily="18" charset="0"/>
              <a:ea typeface="Calibri" panose="020f0502020204030204" pitchFamily="34" charset="0"/>
            </a:endParaRPr>
          </a:p>
          <a:p>
            <a:pPr algn="just">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Khi làm được một việc gì đó luôn muốn được người khác tán dương, khen ngợi và coi thường, khinh bỉ những người không làm được việc mình làm, không có được thứ mình có.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Người có tính kiêu căng tự mãn là những người nhỏ nhen, hẹp hòi, chỉ luôn biết đến bản thân mình, thậm chí là huênh hoang, cao ngạo.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782303"/>
      </p:ext>
    </p:extLst>
  </p:cSld>
  <p:clrMapOvr>
    <a:masterClrMapping/>
  </p:clrMapOvr>
  <p:transition/>
  <p:timing/>
</p:sld>
</file>

<file path=ppt/slides/slide8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685800" y="1433688"/>
            <a:ext cx="10833100" cy="4151136"/>
          </a:xfrm>
          <a:prstGeom prst="rect">
            <a:avLst/>
          </a:prstGeom>
        </p:spPr>
        <p:txBody>
          <a:bodyPr>
            <a:spAutoFit/>
          </a:bodyPr>
          <a:lstStyle/>
          <a:p>
            <a:pPr algn="just">
              <a:lnSpc>
                <a:spcPct val="107000"/>
              </a:lnSpc>
              <a:spcAft>
                <a:spcPct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Tác hại của việc kiêu căng, tự mãn: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Người kiêu căng và tự mãn sớm muộn cũng bị người khác xa lánh, không được tin tưởng, tín nhiệm, lâu dần trở nên cô lập, sẽ không nhận được sự giúp đỡ, tương trợ của mỗi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 kiêu căng, tự mãn sẽ kéo theo nhiều tính xấu khác như: ích kỉ, nhỏ mọn, luôn muốn trở thành tâm điểm của lời khen,…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ct val="0"/>
              </a:spcAft>
              <a:buSzPts val="1400"/>
            </a:pPr>
            <a:r>
              <a:rPr lang="en-US" sz="2800" smtClean="0">
                <a:latin typeface="Times New Roman" panose="02020603050405020304" pitchFamily="18" charset="0"/>
                <a:ea typeface="Times New Roman" panose="02020603050405020304" pitchFamily="18" charset="0"/>
              </a:rPr>
              <a:t>- Bằng </a:t>
            </a:r>
            <a:r>
              <a:rPr lang="en-US" sz="2800" err="1">
                <a:latin typeface="Times New Roman" panose="02020603050405020304" pitchFamily="18" charset="0"/>
                <a:ea typeface="Times New Roman" panose="02020603050405020304" pitchFamily="18" charset="0"/>
              </a:rPr>
              <a:t>chứng: thói kiêu căng tự mãn ở Dế Mèn khiến Dế Choắt chịu cái chết oan ức, Dế Mèn ân hận vô cùng. Trong cuộc sống vẫn có nhiều kẻ luôn tự mãn đâu biết rằng mình chỉ là “ếch ngồi đáy giếng” thôi.</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222510"/>
      </p:ext>
    </p:extLst>
  </p:cSld>
  <p:clrMapOvr>
    <a:masterClrMapping/>
  </p:clrMapOvr>
  <p:transition/>
  <p:timing/>
</p:sld>
</file>

<file path=ppt/slides/slide8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685800" y="1433688"/>
            <a:ext cx="10833100" cy="4151136"/>
          </a:xfrm>
          <a:prstGeom prst="rect">
            <a:avLst/>
          </a:prstGeom>
        </p:spPr>
        <p:txBody>
          <a:bodyPr>
            <a:spAutoFit/>
          </a:bodyPr>
          <a:lstStyle/>
          <a:p>
            <a:pPr marL="0" marR="0" lvl="0" indent="0" algn="just" defTabSz="914400" rtl="0" eaLnBrk="1" fontAlgn="auto" latinLnBrk="0" hangingPunct="1">
              <a:lnSpc>
                <a:spcPct val="107000"/>
              </a:lnSpc>
              <a:spcBef>
                <a:spcPct val="0"/>
              </a:spcBef>
              <a:spcAft>
                <a:spcPct val="0"/>
              </a:spcAft>
              <a:buClrTx/>
              <a:buSzTx/>
              <a:buFontTx/>
              <a:buNone/>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Tác hại của việc kiêu căng, tự mãn: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ct val="0"/>
              </a:spcBef>
              <a:spcAft>
                <a:spcPct val="0"/>
              </a:spcAft>
              <a:buClrTx/>
              <a:buSzTx/>
              <a:buFontTx/>
              <a:buNone/>
              <a:defRPr/>
            </a:pP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kiêu căng và tự mãn sớm muộn cũng bị người khác xa lánh, không được tin tưởng, tín nhiệm, lâu dần trở nên cô lập, sẽ không nhận được sự giúp đỡ, tương trợ của mỗi người.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ct val="0"/>
              </a:spcBef>
              <a:spcAft>
                <a:spcPct val="0"/>
              </a:spcAft>
              <a:buClrTx/>
              <a:buSzTx/>
              <a:buFontTx/>
              <a:buNone/>
              <a:defRPr/>
            </a:pP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 kiêu căng, tự mãn sẽ kéo theo nhiều tính xấu khác như: ích kỉ, nhỏ mọn, luôn muốn trở thành tâm điểm của lời khen,…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ct val="0"/>
              </a:spcBef>
              <a:spcAft>
                <a:spcPct val="0"/>
              </a:spcAft>
              <a:buClrTx/>
              <a:buSzPts val="1400"/>
              <a:buFontTx/>
              <a:buNone/>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 Bằng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 thói kiêu căng tự mãn ở Dế Mèn khiến Dế Choắt chịu cái chết oan ức, Dế Mèn ân hận vô cùng. Trong cuộc sống vẫn có nhiều kẻ luôn tự mãn đâu biết rằng mình chỉ là “ếch ngồi đáy giếng” thôi.</a:t>
            </a:r>
          </a:p>
        </p:txBody>
      </p:sp>
    </p:spTree>
    <p:extLst>
      <p:ext uri="{BB962C8B-B14F-4D97-AF65-F5344CB8AC3E}">
        <p14:creationId xmlns:p14="http://schemas.microsoft.com/office/powerpoint/2010/main" val="249200502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68554" y="132734"/>
            <a:ext cx="8067593" cy="522259"/>
          </a:xfrm>
          <a:prstGeom prst="rect">
            <a:avLst/>
          </a:prstGeom>
        </p:spPr>
        <p:txBody>
          <a:bodyPr wrap="none">
            <a:spAutoFit/>
          </a:bodyPr>
          <a:lstStyle/>
          <a:p>
            <a:pPr marL="0" marR="0" lvl="0" indent="342265" algn="ctr" defTabSz="914400" rtl="0" eaLnBrk="1" fontAlgn="auto" latinLnBrk="0" hangingPunct="1">
              <a:lnSpc>
                <a:spcPct val="107000"/>
              </a:lnSpc>
              <a:spcBef>
                <a:spcPct val="0"/>
              </a:spcBef>
              <a:spcAft>
                <a:spcPct val="0"/>
              </a:spcAft>
              <a:buClrTx/>
              <a:buSzTx/>
              <a:buFontTx/>
              <a:buNone/>
              <a:defRPr/>
            </a:pPr>
            <a:r>
              <a:rPr kumimoji="0" lang="en-US" sz="2800" b="1" i="1" u="none" strike="noStrike" kern="1200" cap="none" spc="0" normalizeH="0" baseline="0" noProof="0" err="1">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 thức lần đầu tiên: Mỗi ngày một cuốn sách</a:t>
            </a:r>
            <a:r>
              <a:rPr kumimoji="0" lang="en-US" sz="2800" b="1" i="0" u="none" strike="noStrike" kern="1200" cap="none" spc="0" normalizeH="0" baseline="0" noProof="0">
                <a:ln>
                  <a:noFill/>
                </a:ln>
                <a:solidFill>
                  <a:srgbClr val="3856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929305" y="700549"/>
            <a:ext cx="2346091"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Trước khi đọc</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srcRect r="10861"/>
          <a:stretch>
            <a:fillRect/>
          </a:stretch>
        </p:blipFill>
        <p:spPr>
          <a:xfrm>
            <a:off x="498318" y="1297509"/>
            <a:ext cx="4430987" cy="5147535"/>
          </a:xfrm>
          <a:custGeom>
            <a:gdLst>
              <a:gd name="connsiteX0" fmla="*/ 0 w 4430987"/>
              <a:gd name="connsiteY0" fmla="*/ 0 h 4877391"/>
              <a:gd name="connsiteX1" fmla="*/ 4141553 w 4430987"/>
              <a:gd name="connsiteY1" fmla="*/ 0 h 4877391"/>
              <a:gd name="connsiteX2" fmla="*/ 3993809 w 4430987"/>
              <a:gd name="connsiteY2" fmla="*/ 37080 h 4877391"/>
              <a:gd name="connsiteX3" fmla="*/ 2203584 w 4430987"/>
              <a:gd name="connsiteY3" fmla="*/ 2412219 h 4877391"/>
              <a:gd name="connsiteX4" fmla="*/ 4237985 w 4430987"/>
              <a:gd name="connsiteY4" fmla="*/ 4848640 h 4877391"/>
              <a:gd name="connsiteX5" fmla="*/ 4430987 w 4430987"/>
              <a:gd name="connsiteY5" fmla="*/ 4877391 h 4877391"/>
              <a:gd name="connsiteX6" fmla="*/ 0 w 4430987"/>
              <a:gd name="connsiteY6" fmla="*/ 4877391 h 4877391"/>
              <a:gd name="connsiteX7" fmla="*/ 0 w 4430987"/>
              <a:gd name="connsiteY7" fmla="*/ 0 h 48773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987" h="4877391">
                <a:moveTo>
                  <a:pt x="0" y="0"/>
                </a:moveTo>
                <a:lnTo>
                  <a:pt x="4141553" y="0"/>
                </a:lnTo>
                <a:lnTo>
                  <a:pt x="3993809" y="37080"/>
                </a:lnTo>
                <a:cubicBezTo>
                  <a:pt x="2956644" y="351956"/>
                  <a:pt x="2203584" y="1296248"/>
                  <a:pt x="2203584" y="2412219"/>
                </a:cubicBezTo>
                <a:cubicBezTo>
                  <a:pt x="2203584" y="3614034"/>
                  <a:pt x="3076955" y="4616742"/>
                  <a:pt x="4237985" y="4848640"/>
                </a:cubicBezTo>
                <a:lnTo>
                  <a:pt x="4430987" y="4877391"/>
                </a:lnTo>
                <a:lnTo>
                  <a:pt x="0" y="4877391"/>
                </a:lnTo>
                <a:lnTo>
                  <a:pt x="0" y="0"/>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pic>
      <p:sp>
        <p:nvSpPr>
          <p:cNvPr id="6" name="Pentagon 5"/>
          <p:cNvSpPr/>
          <p:nvPr/>
        </p:nvSpPr>
        <p:spPr>
          <a:xfrm>
            <a:off x="3229895" y="2405827"/>
            <a:ext cx="5032614" cy="2861187"/>
          </a:xfrm>
          <a:prstGeom prst="homePlate">
            <a:avLst>
              <a:gd name="adj" fmla="val 262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ts val="900"/>
              </a:spcAft>
              <a:buClrTx/>
              <a:buSzTx/>
              <a:buFontTx/>
              <a:buNone/>
              <a:defRPr/>
            </a:pPr>
            <a:r>
              <a:rPr kumimoji="0" lang="en-US" sz="3600" b="0" i="0" u="none" strike="noStrike" kern="1200" cap="none" spc="0" normalizeH="0" baseline="0" noProof="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 thể mang đến lớp vài cuốn sách em yêu thích và muốn các bạn cùng đọc.</a:t>
            </a:r>
          </a:p>
        </p:txBody>
      </p:sp>
      <p:pic>
        <p:nvPicPr>
          <p:cNvPr id="18" name="Picture 17"/>
          <p:cNvPicPr>
            <a:picLocks noChangeAspect="1"/>
          </p:cNvPicPr>
          <p:nvPr/>
        </p:nvPicPr>
        <p:blipFill>
          <a:blip r:embed="rId4"/>
          <a:stretch>
            <a:fillRect/>
          </a:stretch>
        </p:blipFill>
        <p:spPr>
          <a:xfrm>
            <a:off x="8366467" y="1223769"/>
            <a:ext cx="3206545" cy="4954112"/>
          </a:xfrm>
          <a:prstGeom prst="rect">
            <a:avLst/>
          </a:prstGeom>
        </p:spPr>
      </p:pic>
      <p:pic>
        <p:nvPicPr>
          <p:cNvPr id="19" name="Picture 18"/>
          <p:cNvPicPr>
            <a:picLocks noChangeAspect="1"/>
          </p:cNvPicPr>
          <p:nvPr/>
        </p:nvPicPr>
        <p:blipFill>
          <a:blip r:embed="rId5"/>
          <a:srcRect l="14547" r="14958"/>
          <a:stretch>
            <a:fillRect/>
          </a:stretch>
        </p:blipFill>
        <p:spPr>
          <a:xfrm>
            <a:off x="9291484" y="3937818"/>
            <a:ext cx="2308742" cy="2556808"/>
          </a:xfrm>
          <a:prstGeom prst="rect">
            <a:avLst/>
          </a:prstGeom>
        </p:spPr>
      </p:pic>
    </p:spTree>
    <p:extLst>
      <p:ext uri="{BB962C8B-B14F-4D97-AF65-F5344CB8AC3E}">
        <p14:creationId xmlns:p14="http://schemas.microsoft.com/office/powerpoint/2010/main" val="4147638213"/>
      </p:ext>
    </p:extLst>
  </p:cSld>
  <p:clrMapOvr>
    <a:masterClrMapping/>
  </p:clrMapOvr>
  <p:transition/>
  <p:timing/>
</p:sld>
</file>

<file path=ppt/slides/slide9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 văn 6</a:t>
            </a:r>
            <a:endPar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049713" y="833284"/>
            <a:ext cx="4105275"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FF0000"/>
              </a:solidFill>
              <a:effectLst/>
              <a:uLnTx/>
              <a:uFillTx/>
              <a:latin typeface="Lucida Handwriting" panose="03010101010101010101" pitchFamily="66" charset="0"/>
              <a:ea typeface="+mn-ea"/>
              <a:cs typeface="Times New Roman" panose="02020603050405020304" pitchFamily="18" charset="0"/>
            </a:endParaRPr>
          </a:p>
        </p:txBody>
      </p:sp>
      <p:sp>
        <p:nvSpPr>
          <p:cNvPr id="2" name="Rectangle 1"/>
          <p:cNvSpPr/>
          <p:nvPr/>
        </p:nvSpPr>
        <p:spPr>
          <a:xfrm>
            <a:off x="2037673" y="103240"/>
            <a:ext cx="2701317" cy="553357"/>
          </a:xfrm>
          <a:prstGeom prst="rect">
            <a:avLst/>
          </a:prstGeom>
        </p:spPr>
        <p:txBody>
          <a:bodyPr wrap="none">
            <a:spAutoFit/>
          </a:bodyPr>
          <a:lstStyle/>
          <a:p>
            <a:pPr marL="0" marR="0" lvl="0" indent="0" algn="ctr" defTabSz="914400" rtl="0" eaLnBrk="1" fontAlgn="auto" latinLnBrk="0" hangingPunct="1">
              <a:lnSpc>
                <a:spcPct val="107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 VÀ NGHE </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876432" y="118147"/>
            <a:ext cx="4723089" cy="619272"/>
          </a:xfrm>
          <a:prstGeom prst="rect">
            <a:avLst/>
          </a:prstGeom>
        </p:spPr>
        <p:txBody>
          <a:bodyPr wrap="none">
            <a:spAutoFit/>
          </a:bodyPr>
          <a:lstStyle/>
          <a:p>
            <a:pPr marL="0" marR="30480" lvl="0" indent="0" algn="ctr" defTabSz="914400" rtl="0" eaLnBrk="1" fontAlgn="auto" latinLnBrk="0" hangingPunct="1">
              <a:lnSpc>
                <a:spcPct val="107000"/>
              </a:lnSpc>
              <a:spcBef>
                <a:spcPts val="1500"/>
              </a:spcBef>
              <a:spcAft>
                <a:spcPts val="750"/>
              </a:spcAft>
              <a:buClrTx/>
              <a:buSzTx/>
              <a:buFontTx/>
              <a:buNone/>
              <a:defRPr/>
            </a:pPr>
            <a:r>
              <a:rPr kumimoji="0" lang="en-US" sz="3200" b="0" i="0" u="none" strike="noStrike" kern="1200" cap="none" spc="-75"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đích: </a:t>
            </a: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 hội với sách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55002" y="715646"/>
            <a:ext cx="1694695" cy="52322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err="1">
                <a:ln>
                  <a:noFill/>
                </a:ln>
                <a:solidFill>
                  <a:srgbClr val="0000FF"/>
                </a:solidFill>
                <a:effectLst/>
                <a:uLnTx/>
                <a:uFillTx/>
                <a:latin typeface="Times New Roman" panose="02020603050405020304" pitchFamily="18" charset="0"/>
                <a:ea typeface="Times New Roman" panose="02020603050405020304" pitchFamily="18" charset="0"/>
                <a:cs typeface="+mn-cs"/>
              </a:rPr>
              <a:t>Vận dụng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685800" y="1438953"/>
            <a:ext cx="10833100" cy="5012911"/>
          </a:xfrm>
          <a:prstGeom prst="rect">
            <a:avLst/>
          </a:prstGeom>
        </p:spPr>
        <p:txBody>
          <a:bodyPr>
            <a:spAutoFit/>
          </a:bodyPr>
          <a:lstStyle/>
          <a:p>
            <a:pPr>
              <a:spcAft>
                <a:spcPct val="0"/>
              </a:spcAft>
            </a:pPr>
            <a:r>
              <a:rPr lang="vi-VN" sz="2800">
                <a:solidFill>
                  <a:srgbClr val="000000"/>
                </a:solidFill>
                <a:latin typeface="Times New Roman" panose="02020603050405020304" pitchFamily="18" charset="0"/>
                <a:ea typeface="Calibri" panose="020f0502020204030204" pitchFamily="34" charset="0"/>
              </a:rPr>
              <a:t>+ Hành động của em trước vấn đề cuốn sách đặt ra</a:t>
            </a:r>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a:spcAft>
                <a:spcPct val="0"/>
              </a:spcAft>
            </a:pPr>
            <a:r>
              <a:rPr lang="en-US" sz="2800" err="1">
                <a:solidFill>
                  <a:srgbClr val="000000"/>
                </a:solidFill>
                <a:latin typeface="Times New Roman" panose="02020603050405020304" pitchFamily="18" charset="0"/>
                <a:ea typeface="Calibri" panose="020f0502020204030204" pitchFamily="34" charset="0"/>
              </a:rPr>
              <a:t>Bản thân phải có nhận thức đúng đắn sống là phải cố gắng nỗ lực không ngừng từng phút giây. Phải khiêm tốn, có ý thức lắng nghe, học hỏi để hoàn thiện bản thân. Gia đình cần có cách giáo dục phù hợp. Xã hội cần khen, chê phù hợp</a:t>
            </a:r>
            <a:r>
              <a:rPr lang="en-US" sz="2800"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3. Kết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en-US" sz="2800" err="1">
                <a:latin typeface="Times New Roman" panose="02020603050405020304" pitchFamily="18" charset="0"/>
                <a:ea typeface="Times New Roman" panose="02020603050405020304" pitchFamily="18" charset="0"/>
                <a:cs typeface="Times New Roman" panose="02020603050405020304" pitchFamily="18" charset="0"/>
              </a:rPr>
              <a:t>Khái quát lại vấn đề nghị luận: tính kiêu căng và tự mãn; đồng thời rút ra bài học và liên hệ bản thân.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err="1">
                <a:solidFill>
                  <a:srgbClr val="0D0D0D"/>
                </a:solidFill>
                <a:latin typeface="Times New Roman" panose="02020603050405020304" pitchFamily="18" charset="0"/>
                <a:ea typeface="MS Mincho"/>
                <a:cs typeface="Times New Roman" panose="02020603050405020304" pitchFamily="18" charset="0"/>
              </a:rPr>
              <a:t>Chú ý: GV cần định hướng HS về một số mặt như: tính đầy đủ, tính hấp dẫn, tính chính xác của  hiện tượng (vấn đề) được chọn trình bày. Chú ý đến ngữ điệu, cử chỉ, lời nói; thời gian trình bày.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40674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6.jpeg" /></Relationships>
</file>

<file path=ppt/theme/theme1.xml><?xml version="1.0" encoding="utf-8"?>
<a:theme xmlns:r="http://schemas.openxmlformats.org/officeDocument/2006/relationships"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fillRect/>
          </a:stretch>
        </a:blipFill>
      </a:bgFillStyleLst>
    </a:fmtScheme>
  </a:themeElements>
  <a:objectDefaults/>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Custom</PresentationFormat>
  <Paragraphs>782</Paragraphs>
  <Slides>90</Slides>
  <Notes>0</Notes>
  <TotalTime>2212</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90</vt:i4>
      </vt:variant>
    </vt:vector>
  </HeadingPairs>
  <TitlesOfParts>
    <vt:vector baseType="lpstr" size="102">
      <vt:lpstr>Arial</vt:lpstr>
      <vt:lpstr>Garamond</vt:lpstr>
      <vt:lpstr>Calibri</vt:lpstr>
      <vt:lpstr>Calibri Light</vt:lpstr>
      <vt:lpstr>Times New Roman</vt:lpstr>
      <vt:lpstr>Wingdings</vt:lpstr>
      <vt:lpstr>Open Sans</vt:lpstr>
      <vt:lpstr>MS Mincho</vt:lpstr>
      <vt:lpstr>SimSun</vt:lpstr>
      <vt:lpstr>Lucida Handwriting</vt:lpstr>
      <vt:lpstr>.VnBlack</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dc:creator>
  <cp:lastModifiedBy>THC</cp:lastModifiedBy>
  <cp:revision>82</cp:revision>
  <dcterms:created xsi:type="dcterms:W3CDTF">2021-09-08T04:34:40Z</dcterms:created>
  <dcterms:modified xsi:type="dcterms:W3CDTF">2026-04-17T01:43:20Z</dcterms:modified>
</cp:coreProperties>
</file>