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7" r:id="rId2"/>
    <p:sldId id="259" r:id="rId3"/>
    <p:sldId id="256" r:id="rId4"/>
    <p:sldId id="265" r:id="rId5"/>
    <p:sldId id="257" r:id="rId6"/>
    <p:sldId id="260" r:id="rId7"/>
    <p:sldId id="273" r:id="rId8"/>
    <p:sldId id="274" r:id="rId9"/>
    <p:sldId id="275" r:id="rId10"/>
    <p:sldId id="271" r:id="rId11"/>
    <p:sldId id="262" r:id="rId12"/>
    <p:sldId id="277" r:id="rId13"/>
    <p:sldId id="278" r:id="rId14"/>
    <p:sldId id="279" r:id="rId15"/>
    <p:sldId id="261" r:id="rId16"/>
    <p:sldId id="263" r:id="rId17"/>
    <p:sldId id="269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imSun" panose="02010600030101010101" pitchFamily="2" charset="-12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8BCD-1526-417A-8C65-0053A82AECF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50B61-5FFC-4BFC-A55A-BE2F98373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50B61-5FFC-4BFC-A55A-BE2F98373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9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3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5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4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16.png"/><Relationship Id="rId4" Type="http://schemas.openxmlformats.org/officeDocument/2006/relationships/image" Target="../media/image22.png"/><Relationship Id="rId9" Type="http://schemas.openxmlformats.org/officeDocument/2006/relationships/image" Target="../media/image4.sv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7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6.svg"/><Relationship Id="rId5" Type="http://schemas.openxmlformats.org/officeDocument/2006/relationships/image" Target="../media/image68.svg"/><Relationship Id="rId10" Type="http://schemas.openxmlformats.org/officeDocument/2006/relationships/image" Target="../media/image17.pn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7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6.svg"/><Relationship Id="rId5" Type="http://schemas.openxmlformats.org/officeDocument/2006/relationships/image" Target="../media/image68.svg"/><Relationship Id="rId10" Type="http://schemas.openxmlformats.org/officeDocument/2006/relationships/image" Target="../media/image17.png"/><Relationship Id="rId9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7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6.svg"/><Relationship Id="rId5" Type="http://schemas.openxmlformats.org/officeDocument/2006/relationships/image" Target="../media/image68.svg"/><Relationship Id="rId10" Type="http://schemas.openxmlformats.org/officeDocument/2006/relationships/image" Target="../media/image17.png"/><Relationship Id="rId9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7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6.svg"/><Relationship Id="rId5" Type="http://schemas.openxmlformats.org/officeDocument/2006/relationships/image" Target="../media/image68.svg"/><Relationship Id="rId10" Type="http://schemas.openxmlformats.org/officeDocument/2006/relationships/image" Target="../media/image17.png"/><Relationship Id="rId9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62.svg"/><Relationship Id="rId3" Type="http://schemas.openxmlformats.org/officeDocument/2006/relationships/image" Target="../media/image56.svg"/><Relationship Id="rId21" Type="http://schemas.openxmlformats.org/officeDocument/2006/relationships/image" Target="../media/image6.svg"/><Relationship Id="rId7" Type="http://schemas.openxmlformats.org/officeDocument/2006/relationships/image" Target="../media/image22.svg"/><Relationship Id="rId12" Type="http://schemas.openxmlformats.org/officeDocument/2006/relationships/image" Target="../media/image31.png"/><Relationship Id="rId2" Type="http://schemas.openxmlformats.org/officeDocument/2006/relationships/image" Target="../media/image29.png"/><Relationship Id="rId16" Type="http://schemas.openxmlformats.org/officeDocument/2006/relationships/image" Target="../media/image32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0.svg"/><Relationship Id="rId5" Type="http://schemas.openxmlformats.org/officeDocument/2006/relationships/image" Target="../media/image30.svg"/><Relationship Id="rId15" Type="http://schemas.openxmlformats.org/officeDocument/2006/relationships/image" Target="../media/image14.svg"/><Relationship Id="rId19" Type="http://schemas.openxmlformats.org/officeDocument/2006/relationships/image" Target="../media/image66.svg"/><Relationship Id="rId4" Type="http://schemas.openxmlformats.org/officeDocument/2006/relationships/image" Target="../media/image24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8.svg"/><Relationship Id="rId18" Type="http://schemas.openxmlformats.org/officeDocument/2006/relationships/image" Target="../media/image39.png"/><Relationship Id="rId3" Type="http://schemas.openxmlformats.org/officeDocument/2006/relationships/image" Target="../media/image72.svg"/><Relationship Id="rId7" Type="http://schemas.openxmlformats.org/officeDocument/2006/relationships/image" Target="../media/image74.svg"/><Relationship Id="rId12" Type="http://schemas.openxmlformats.org/officeDocument/2006/relationships/image" Target="../media/image37.png"/><Relationship Id="rId17" Type="http://schemas.openxmlformats.org/officeDocument/2006/relationships/image" Target="../media/image14.svg"/><Relationship Id="rId2" Type="http://schemas.openxmlformats.org/officeDocument/2006/relationships/image" Target="../media/image3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6.svg"/><Relationship Id="rId5" Type="http://schemas.openxmlformats.org/officeDocument/2006/relationships/image" Target="../media/image8.svg"/><Relationship Id="rId15" Type="http://schemas.openxmlformats.org/officeDocument/2006/relationships/image" Target="../media/image80.svg"/><Relationship Id="rId10" Type="http://schemas.openxmlformats.org/officeDocument/2006/relationships/image" Target="../media/image36.png"/><Relationship Id="rId19" Type="http://schemas.openxmlformats.org/officeDocument/2006/relationships/image" Target="../media/image82.svg"/><Relationship Id="rId4" Type="http://schemas.openxmlformats.org/officeDocument/2006/relationships/image" Target="../media/image13.png"/><Relationship Id="rId9" Type="http://schemas.openxmlformats.org/officeDocument/2006/relationships/image" Target="../media/image16.svg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3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5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2.svg"/><Relationship Id="rId7" Type="http://schemas.openxmlformats.org/officeDocument/2006/relationships/image" Target="../media/image42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0" Type="http://schemas.openxmlformats.org/officeDocument/2006/relationships/image" Target="../media/image9.png"/><Relationship Id="rId9" Type="http://schemas.openxmlformats.org/officeDocument/2006/relationships/image" Target="../media/image4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16.svg"/><Relationship Id="rId2" Type="http://schemas.openxmlformats.org/officeDocument/2006/relationships/image" Target="../media/image1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12" Type="http://schemas.openxmlformats.org/officeDocument/2006/relationships/image" Target="../media/image50.svg"/><Relationship Id="rId17" Type="http://schemas.openxmlformats.org/officeDocument/2006/relationships/image" Target="../media/image16.png"/><Relationship Id="rId7" Type="http://schemas.openxmlformats.org/officeDocument/2006/relationships/image" Target="../media/image9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5" Type="http://schemas.openxmlformats.org/officeDocument/2006/relationships/image" Target="../media/image7.png"/><Relationship Id="rId23" Type="http://schemas.openxmlformats.org/officeDocument/2006/relationships/image" Target="../media/image20.png"/><Relationship Id="rId10" Type="http://schemas.openxmlformats.org/officeDocument/2006/relationships/image" Target="../media/image26.svg"/><Relationship Id="rId14" Type="http://schemas.openxmlformats.org/officeDocument/2006/relationships/image" Target="../media/image40.svg"/><Relationship Id="rId22" Type="http://schemas.openxmlformats.org/officeDocument/2006/relationships/image" Target="../media/image8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4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svg"/><Relationship Id="rId5" Type="http://schemas.openxmlformats.org/officeDocument/2006/relationships/image" Target="../media/image20.svg"/><Relationship Id="rId15" Type="http://schemas.openxmlformats.org/officeDocument/2006/relationships/image" Target="../media/image16.svg"/><Relationship Id="rId10" Type="http://schemas.openxmlformats.org/officeDocument/2006/relationships/image" Target="../media/image16.png"/><Relationship Id="rId4" Type="http://schemas.openxmlformats.org/officeDocument/2006/relationships/image" Target="../media/image22.png"/><Relationship Id="rId9" Type="http://schemas.openxmlformats.org/officeDocument/2006/relationships/image" Target="../media/image4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04.svg"/><Relationship Id="rId5" Type="http://schemas.openxmlformats.org/officeDocument/2006/relationships/image" Target="../media/image30.svg"/><Relationship Id="rId1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0.svg"/><Relationship Id="rId1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1" Type="http://schemas.openxmlformats.org/officeDocument/2006/relationships/image" Target="../media/image112.svg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0.svg"/><Relationship Id="rId1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0.svg"/><Relationship Id="rId1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1632886"/>
            <a:ext cx="171450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  <a:r>
              <a:rPr lang="en-US" sz="7200" b="1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THẦY CÔ GIÁO VÀ CÁC EM HỌC SINH</a:t>
            </a:r>
            <a:r>
              <a:rPr lang="vi-VN" sz="7200" b="1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7142"/>
          <a:stretch>
            <a:fillRect/>
          </a:stretch>
        </p:blipFill>
        <p:spPr>
          <a:xfrm>
            <a:off x="4419600" y="5524500"/>
            <a:ext cx="9300676" cy="54826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5400000">
            <a:off x="66930" y="7513696"/>
            <a:ext cx="2706374" cy="28402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10800000">
            <a:off x="15709178" y="7580626"/>
            <a:ext cx="2578822" cy="27063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67052" y="5143500"/>
            <a:ext cx="1063075" cy="10298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8580" y="5143500"/>
            <a:ext cx="1063075" cy="10298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1435"/>
          <a:stretch>
            <a:fillRect/>
          </a:stretch>
        </p:blipFill>
        <p:spPr>
          <a:xfrm rot="5400000">
            <a:off x="15519315" y="-499038"/>
            <a:ext cx="1240947" cy="22390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41115"/>
          <a:stretch>
            <a:fillRect/>
          </a:stretch>
        </p:blipFill>
        <p:spPr>
          <a:xfrm rot="-10800000">
            <a:off x="1028700" y="0"/>
            <a:ext cx="2166604" cy="136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6188" y="1028700"/>
            <a:ext cx="14495624" cy="4642240"/>
            <a:chOff x="0" y="0"/>
            <a:chExt cx="7737151" cy="2477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37151" cy="2477831"/>
            </a:xfrm>
            <a:custGeom>
              <a:avLst/>
              <a:gdLst/>
              <a:ahLst/>
              <a:cxnLst/>
              <a:rect l="l" t="t" r="r" b="b"/>
              <a:pathLst>
                <a:path w="7737151" h="2477831">
                  <a:moveTo>
                    <a:pt x="7612691" y="2477831"/>
                  </a:moveTo>
                  <a:lnTo>
                    <a:pt x="124460" y="2477831"/>
                  </a:lnTo>
                  <a:cubicBezTo>
                    <a:pt x="55880" y="2477831"/>
                    <a:pt x="0" y="2421951"/>
                    <a:pt x="0" y="23533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612691" y="0"/>
                  </a:lnTo>
                  <a:cubicBezTo>
                    <a:pt x="7681271" y="0"/>
                    <a:pt x="7737151" y="55880"/>
                    <a:pt x="7737151" y="124460"/>
                  </a:cubicBezTo>
                  <a:lnTo>
                    <a:pt x="7737151" y="2353371"/>
                  </a:lnTo>
                  <a:cubicBezTo>
                    <a:pt x="7737151" y="2421951"/>
                    <a:pt x="7681271" y="2477831"/>
                    <a:pt x="7612691" y="24778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76315" y="0"/>
            <a:ext cx="4011685" cy="47655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092942" y="3430993"/>
            <a:ext cx="1712507" cy="34250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06970" y="4168253"/>
            <a:ext cx="1375984" cy="19504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5522"/>
          <a:stretch>
            <a:fillRect/>
          </a:stretch>
        </p:blipFill>
        <p:spPr>
          <a:xfrm rot="-5400000">
            <a:off x="1954760" y="-926060"/>
            <a:ext cx="1483671" cy="333579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38848" y="3217674"/>
            <a:ext cx="13010301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00"/>
              </a:lnSpc>
              <a:spcBef>
                <a:spcPct val="0"/>
              </a:spcBef>
            </a:pPr>
            <a:r>
              <a:rPr lang="vi-VN" sz="8600" b="1" dirty="0" smtClean="0">
                <a:solidFill>
                  <a:srgbClr val="0070C0"/>
                </a:solidFill>
              </a:rPr>
              <a:t>LUYỆN TẬP</a:t>
            </a:r>
            <a:endParaRPr lang="en-US" sz="8600" b="1" u="none" dirty="0">
              <a:solidFill>
                <a:srgbClr val="0070C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86862" y="1774566"/>
            <a:ext cx="331427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vi-VN" sz="6400" b="1" u="none" spc="24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2:</a:t>
            </a:r>
            <a:endParaRPr lang="en-US" sz="6400" b="1" u="none" spc="24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9039874"/>
            <a:ext cx="2245503" cy="436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19031"/>
          <a:stretch>
            <a:fillRect/>
          </a:stretch>
        </p:blipFill>
        <p:spPr>
          <a:xfrm>
            <a:off x="4792494" y="5143500"/>
            <a:ext cx="9075005" cy="5143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076966" y="8666661"/>
            <a:ext cx="1205191" cy="11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74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18723" y="800100"/>
            <a:ext cx="15898870" cy="8915400"/>
            <a:chOff x="0" y="0"/>
            <a:chExt cx="2386775" cy="26686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6775" cy="2668633"/>
            </a:xfrm>
            <a:custGeom>
              <a:avLst/>
              <a:gdLst/>
              <a:ahLst/>
              <a:cxnLst/>
              <a:rect l="l" t="t" r="r" b="b"/>
              <a:pathLst>
                <a:path w="2386775" h="2668633">
                  <a:moveTo>
                    <a:pt x="2262315" y="2668633"/>
                  </a:moveTo>
                  <a:lnTo>
                    <a:pt x="124460" y="2668633"/>
                  </a:lnTo>
                  <a:cubicBezTo>
                    <a:pt x="55880" y="2668633"/>
                    <a:pt x="0" y="2612753"/>
                    <a:pt x="0" y="25441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544173"/>
                  </a:lnTo>
                  <a:cubicBezTo>
                    <a:pt x="2386775" y="2612753"/>
                    <a:pt x="2330895" y="2668633"/>
                    <a:pt x="2262315" y="26686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8776">
            <a:off x="121273" y="8552290"/>
            <a:ext cx="2460646" cy="11453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31862" y="-963549"/>
            <a:ext cx="3555047" cy="376739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48146">
            <a:off x="15790621" y="-708832"/>
            <a:ext cx="3677146" cy="30750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17593" y="2080805"/>
            <a:ext cx="1472852" cy="14460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22996">
            <a:off x="16028977" y="8552290"/>
            <a:ext cx="2460646" cy="1145319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7442798" y="1191799"/>
            <a:ext cx="3450720" cy="1009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</a:pPr>
            <a:r>
              <a:rPr lang="vi-VN" sz="5600" b="1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  <a:endParaRPr lang="en-US" sz="56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17778" y="2228465"/>
            <a:ext cx="14100761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 smtClean="0"/>
              <a:t>Tìm số từ trong câu sau:</a:t>
            </a:r>
          </a:p>
          <a:p>
            <a:pPr marL="914400" indent="-914400" algn="just">
              <a:lnSpc>
                <a:spcPct val="150000"/>
              </a:lnSpc>
              <a:buAutoNum type="alphaLcPeriod"/>
            </a:pPr>
            <a:r>
              <a:rPr lang="vi-VN" sz="4500" dirty="0" smtClean="0"/>
              <a:t>Buổi chiều ra đồng về, bố thường dẫn tôi ra vườn, hai bố con thi nhau tưới.</a:t>
            </a:r>
          </a:p>
          <a:p>
            <a:pPr marL="914400" indent="-914400" algn="just">
              <a:lnSpc>
                <a:spcPct val="150000"/>
              </a:lnSpc>
              <a:buAutoNum type="alphaLcPeriod"/>
            </a:pPr>
            <a:r>
              <a:rPr lang="vi-VN" sz="4500" smtClean="0"/>
              <a:t>B</a:t>
            </a:r>
            <a:r>
              <a:rPr lang="en-US" sz="4500" smtClean="0"/>
              <a:t>ố</a:t>
            </a:r>
            <a:r>
              <a:rPr lang="vi-VN" sz="4500" smtClean="0"/>
              <a:t> </a:t>
            </a:r>
            <a:r>
              <a:rPr lang="vi-VN" sz="4500" dirty="0" smtClean="0"/>
              <a:t>làm cho tôi một bình tưới nhỏ bằng cái thùng đựng sơn rất vừa tay.</a:t>
            </a:r>
          </a:p>
          <a:p>
            <a:pPr marL="914400" indent="-914400" algn="just">
              <a:lnSpc>
                <a:spcPct val="150000"/>
              </a:lnSpc>
              <a:buAutoNum type="alphaLcPeriod"/>
            </a:pPr>
            <a:r>
              <a:rPr lang="vi-VN" sz="4500" smtClean="0"/>
              <a:t>Cách </a:t>
            </a:r>
            <a:r>
              <a:rPr lang="vi-VN" sz="4500" dirty="0" smtClean="0"/>
              <a:t>đây khoảng ba chục mét, hướng này!</a:t>
            </a:r>
            <a:endParaRPr lang="en-US" sz="45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124200" y="52197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62800" y="6286500"/>
            <a:ext cx="3450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16918" y="8343900"/>
            <a:ext cx="3276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18723" y="800100"/>
            <a:ext cx="15898870" cy="8915400"/>
            <a:chOff x="0" y="0"/>
            <a:chExt cx="2386775" cy="26686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6775" cy="2668633"/>
            </a:xfrm>
            <a:custGeom>
              <a:avLst/>
              <a:gdLst/>
              <a:ahLst/>
              <a:cxnLst/>
              <a:rect l="l" t="t" r="r" b="b"/>
              <a:pathLst>
                <a:path w="2386775" h="2668633">
                  <a:moveTo>
                    <a:pt x="2262315" y="2668633"/>
                  </a:moveTo>
                  <a:lnTo>
                    <a:pt x="124460" y="2668633"/>
                  </a:lnTo>
                  <a:cubicBezTo>
                    <a:pt x="55880" y="2668633"/>
                    <a:pt x="0" y="2612753"/>
                    <a:pt x="0" y="25441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544173"/>
                  </a:lnTo>
                  <a:cubicBezTo>
                    <a:pt x="2386775" y="2612753"/>
                    <a:pt x="2330895" y="2668633"/>
                    <a:pt x="2262315" y="26686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8776">
            <a:off x="121273" y="8552290"/>
            <a:ext cx="2460646" cy="11453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31862" y="-963549"/>
            <a:ext cx="3555047" cy="376739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48146">
            <a:off x="15790621" y="-708832"/>
            <a:ext cx="3677146" cy="30750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17593" y="2080805"/>
            <a:ext cx="1472852" cy="14460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22996">
            <a:off x="16028977" y="8552290"/>
            <a:ext cx="2460646" cy="1145319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7442798" y="1191799"/>
            <a:ext cx="345072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</a:pPr>
            <a:r>
              <a:rPr lang="vi-VN" sz="5600" b="1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  <a:endParaRPr lang="en-US" sz="56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68250" y="2244967"/>
            <a:ext cx="1499981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 smtClean="0"/>
              <a:t>Tìm số từ chỉ số lượng ước chừng trong các câu sau:</a:t>
            </a:r>
          </a:p>
          <a:p>
            <a:pPr marL="914400" indent="-914400" algn="just">
              <a:lnSpc>
                <a:spcPct val="150000"/>
              </a:lnSpc>
              <a:buAutoNum type="alphaLcPeriod"/>
            </a:pPr>
            <a:r>
              <a:rPr lang="vi-VN" sz="4500" dirty="0" smtClean="0"/>
              <a:t>Bố có thể lặn một hơi dài đến mấy phút.</a:t>
            </a:r>
          </a:p>
          <a:p>
            <a:pPr marL="914400" indent="-914400" algn="just">
              <a:lnSpc>
                <a:spcPct val="150000"/>
              </a:lnSpc>
              <a:buAutoNum type="alphaLcPeriod"/>
            </a:pPr>
            <a:r>
              <a:rPr lang="vi-VN" sz="4500" dirty="0" smtClean="0"/>
              <a:t>Tôi còn về vài ngày nữa là khác.</a:t>
            </a:r>
          </a:p>
          <a:p>
            <a:pPr marL="914400" indent="-914400" algn="just">
              <a:lnSpc>
                <a:spcPct val="150000"/>
              </a:lnSpc>
              <a:buAutoNum type="alphaLcPeriod"/>
            </a:pPr>
            <a:r>
              <a:rPr lang="vi-VN" sz="4500" dirty="0" smtClean="0"/>
              <a:t>Tôi nghe nói bà về đây một hai hôm rồi đi.</a:t>
            </a:r>
          </a:p>
          <a:p>
            <a:pPr algn="just">
              <a:lnSpc>
                <a:spcPct val="150000"/>
              </a:lnSpc>
            </a:pPr>
            <a:r>
              <a:rPr lang="vi-VN" sz="4500" dirty="0"/>
              <a:t>	</a:t>
            </a:r>
            <a:r>
              <a:rPr lang="vi-VN" sz="4500" i="1" dirty="0" smtClean="0"/>
              <a:t>Tìm thêm ba số từ chỉ số lượng ước chừng khác và đặt câu với mỗi từ.</a:t>
            </a:r>
            <a:endParaRPr lang="en-US" sz="4500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363200" y="4229100"/>
            <a:ext cx="228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6400" y="5295900"/>
            <a:ext cx="32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34400" y="6362700"/>
            <a:ext cx="32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9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18723" y="800100"/>
            <a:ext cx="15898870" cy="8915400"/>
            <a:chOff x="0" y="0"/>
            <a:chExt cx="2386775" cy="26686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6775" cy="2668633"/>
            </a:xfrm>
            <a:custGeom>
              <a:avLst/>
              <a:gdLst/>
              <a:ahLst/>
              <a:cxnLst/>
              <a:rect l="l" t="t" r="r" b="b"/>
              <a:pathLst>
                <a:path w="2386775" h="2668633">
                  <a:moveTo>
                    <a:pt x="2262315" y="2668633"/>
                  </a:moveTo>
                  <a:lnTo>
                    <a:pt x="124460" y="2668633"/>
                  </a:lnTo>
                  <a:cubicBezTo>
                    <a:pt x="55880" y="2668633"/>
                    <a:pt x="0" y="2612753"/>
                    <a:pt x="0" y="25441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544173"/>
                  </a:lnTo>
                  <a:cubicBezTo>
                    <a:pt x="2386775" y="2612753"/>
                    <a:pt x="2330895" y="2668633"/>
                    <a:pt x="2262315" y="26686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8776">
            <a:off x="121273" y="8552290"/>
            <a:ext cx="2460646" cy="11453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31862" y="-963549"/>
            <a:ext cx="3555047" cy="376739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48146">
            <a:off x="15790621" y="-708832"/>
            <a:ext cx="3677146" cy="30750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17593" y="2080805"/>
            <a:ext cx="1472852" cy="14460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22996">
            <a:off x="16028977" y="8552290"/>
            <a:ext cx="2460646" cy="1145319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7442798" y="1053482"/>
            <a:ext cx="345072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</a:pPr>
            <a:r>
              <a:rPr lang="vi-VN" sz="5600" b="1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</a:t>
            </a:r>
            <a:endParaRPr lang="en-US" sz="56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2825" y="2027470"/>
            <a:ext cx="14610666" cy="7363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dirty="0" smtClean="0"/>
              <a:t>	Trong câu: “</a:t>
            </a:r>
            <a:r>
              <a:rPr lang="vi-VN" sz="4500" b="1" i="1" dirty="0" smtClean="0"/>
              <a:t>Bụng nó đầy nước, bố phải nắm ngược hai chân dốc xuống như làm xiếc.</a:t>
            </a:r>
            <a:r>
              <a:rPr lang="vi-VN" sz="4500" dirty="0" smtClean="0"/>
              <a:t>”, có số từ </a:t>
            </a:r>
            <a:r>
              <a:rPr lang="vi-VN" sz="4500" i="1" dirty="0" smtClean="0"/>
              <a:t>hai</a:t>
            </a:r>
            <a:r>
              <a:rPr lang="vi-VN" sz="4500" dirty="0" smtClean="0"/>
              <a:t> kết hợp với chân (</a:t>
            </a:r>
            <a:r>
              <a:rPr lang="vi-VN" sz="4500" i="1" dirty="0" smtClean="0"/>
              <a:t>hai chân</a:t>
            </a:r>
            <a:r>
              <a:rPr lang="vi-VN" sz="4500" dirty="0" smtClean="0"/>
              <a:t>). Trong tiếng Việt, bên cạnh </a:t>
            </a:r>
            <a:r>
              <a:rPr lang="vi-VN" sz="4500" i="1" dirty="0" smtClean="0"/>
              <a:t>hai chân </a:t>
            </a:r>
            <a:r>
              <a:rPr lang="vi-VN" sz="4500" dirty="0" smtClean="0"/>
              <a:t>còn có </a:t>
            </a:r>
            <a:r>
              <a:rPr lang="vi-VN" sz="4500" i="1" dirty="0" smtClean="0"/>
              <a:t>đôi chân</a:t>
            </a:r>
            <a:r>
              <a:rPr lang="vi-VN" sz="4500" dirty="0" smtClean="0"/>
              <a:t>. Hãy tìm thêm những trường hợp tương tự và cho biết sự khác nhau về nghĩa giữa cụm từ có số từ </a:t>
            </a:r>
            <a:r>
              <a:rPr lang="vi-VN" sz="4500" i="1" dirty="0" smtClean="0"/>
              <a:t>hai</a:t>
            </a:r>
            <a:r>
              <a:rPr lang="vi-VN" sz="4500" dirty="0" smtClean="0"/>
              <a:t> và cụm từ có danh từ đơn vị </a:t>
            </a:r>
            <a:r>
              <a:rPr lang="vi-VN" sz="4500" i="1" dirty="0" smtClean="0"/>
              <a:t>đôi</a:t>
            </a:r>
            <a:r>
              <a:rPr lang="vi-VN" sz="4500" dirty="0" smtClean="0"/>
              <a:t> chỉ số lượng trong mỗi trường hợp.</a:t>
            </a:r>
            <a:endParaRPr lang="en-US" sz="4500" i="1" dirty="0"/>
          </a:p>
        </p:txBody>
      </p:sp>
    </p:spTree>
    <p:extLst>
      <p:ext uri="{BB962C8B-B14F-4D97-AF65-F5344CB8AC3E}">
        <p14:creationId xmlns:p14="http://schemas.microsoft.com/office/powerpoint/2010/main" val="13631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18723" y="800100"/>
            <a:ext cx="15898870" cy="8915400"/>
            <a:chOff x="0" y="0"/>
            <a:chExt cx="2386775" cy="26686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6775" cy="2668633"/>
            </a:xfrm>
            <a:custGeom>
              <a:avLst/>
              <a:gdLst/>
              <a:ahLst/>
              <a:cxnLst/>
              <a:rect l="l" t="t" r="r" b="b"/>
              <a:pathLst>
                <a:path w="2386775" h="2668633">
                  <a:moveTo>
                    <a:pt x="2262315" y="2668633"/>
                  </a:moveTo>
                  <a:lnTo>
                    <a:pt x="124460" y="2668633"/>
                  </a:lnTo>
                  <a:cubicBezTo>
                    <a:pt x="55880" y="2668633"/>
                    <a:pt x="0" y="2612753"/>
                    <a:pt x="0" y="25441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544173"/>
                  </a:lnTo>
                  <a:cubicBezTo>
                    <a:pt x="2386775" y="2612753"/>
                    <a:pt x="2330895" y="2668633"/>
                    <a:pt x="2262315" y="26686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8776">
            <a:off x="121273" y="8552290"/>
            <a:ext cx="2460646" cy="11453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31862" y="-963549"/>
            <a:ext cx="3555047" cy="376739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48146">
            <a:off x="15790621" y="-708832"/>
            <a:ext cx="3677146" cy="30750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17593" y="2080805"/>
            <a:ext cx="1472852" cy="14460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22996">
            <a:off x="16028977" y="8552290"/>
            <a:ext cx="2460646" cy="1145319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7442798" y="1053482"/>
            <a:ext cx="345072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</a:pPr>
            <a:r>
              <a:rPr lang="vi-VN" sz="5600" b="1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</a:t>
            </a:r>
            <a:endParaRPr lang="en-US" sz="56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2825" y="2080805"/>
            <a:ext cx="1461066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vi-VN" sz="4500" dirty="0" smtClean="0"/>
              <a:t>Những </a:t>
            </a:r>
            <a:r>
              <a:rPr lang="vi-VN" sz="4500" dirty="0"/>
              <a:t>trường hợp tương tự: hai mắt - đôi mắt, hai </a:t>
            </a:r>
            <a:r>
              <a:rPr lang="vi-VN" sz="4500" dirty="0" smtClean="0"/>
              <a:t>tay</a:t>
            </a:r>
            <a:r>
              <a:rPr lang="en-US" sz="4500" dirty="0"/>
              <a:t> </a:t>
            </a:r>
            <a:r>
              <a:rPr lang="vi-VN" sz="4500" dirty="0" smtClean="0"/>
              <a:t>- đôi </a:t>
            </a:r>
            <a:r>
              <a:rPr lang="vi-VN" sz="4500" dirty="0"/>
              <a:t>tay, hai tai - đôi </a:t>
            </a:r>
            <a:r>
              <a:rPr lang="vi-VN" sz="4500" dirty="0" smtClean="0"/>
              <a:t>tai, </a:t>
            </a:r>
            <a:r>
              <a:rPr lang="vi-VN" sz="4500" dirty="0"/>
              <a:t>hai chiếc đũa - đôi đũa. </a:t>
            </a: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vi-VN" sz="4500" dirty="0"/>
              <a:t>H</a:t>
            </a:r>
            <a:r>
              <a:rPr lang="vi-VN" sz="4500" dirty="0" smtClean="0"/>
              <a:t>ai </a:t>
            </a:r>
            <a:r>
              <a:rPr lang="vi-VN" sz="4500" dirty="0"/>
              <a:t>là số từ chỉ số lượng, dùng để đếm các sự </a:t>
            </a:r>
            <a:r>
              <a:rPr lang="vi-VN" sz="4500" dirty="0" smtClean="0"/>
              <a:t>vật.</a:t>
            </a:r>
            <a:endParaRPr lang="en-US" sz="4500" dirty="0" smtClean="0"/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vi-VN" sz="4500" dirty="0"/>
              <a:t>Đ</a:t>
            </a:r>
            <a:r>
              <a:rPr lang="vi-VN" sz="4500" dirty="0" smtClean="0"/>
              <a:t>ôi </a:t>
            </a:r>
            <a:r>
              <a:rPr lang="vi-VN" sz="4500" dirty="0"/>
              <a:t>là danh từ chỉ một tập hợp sự vật có hai yếu tố cùng loại, tương ứng với nhau và làm thành một đơn vị thống </a:t>
            </a:r>
            <a:r>
              <a:rPr lang="vi-VN" sz="4500"/>
              <a:t>nhất </a:t>
            </a:r>
            <a:r>
              <a:rPr lang="vi-VN" sz="4500" smtClean="0"/>
              <a:t>v</a:t>
            </a:r>
            <a:r>
              <a:rPr lang="en-US" sz="4500" smtClean="0"/>
              <a:t>ề</a:t>
            </a:r>
            <a:r>
              <a:rPr lang="vi-VN" sz="4500" smtClean="0"/>
              <a:t> </a:t>
            </a:r>
            <a:r>
              <a:rPr lang="vi-VN" sz="4500" dirty="0"/>
              <a:t>mặt chức năng, công dụng. </a:t>
            </a:r>
          </a:p>
        </p:txBody>
      </p:sp>
    </p:spTree>
    <p:extLst>
      <p:ext uri="{BB962C8B-B14F-4D97-AF65-F5344CB8AC3E}">
        <p14:creationId xmlns:p14="http://schemas.microsoft.com/office/powerpoint/2010/main" val="31927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71800" y="2298948"/>
            <a:ext cx="12588199" cy="6398054"/>
            <a:chOff x="0" y="0"/>
            <a:chExt cx="2386775" cy="2764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6775" cy="2764253"/>
            </a:xfrm>
            <a:custGeom>
              <a:avLst/>
              <a:gdLst/>
              <a:ahLst/>
              <a:cxnLst/>
              <a:rect l="l" t="t" r="r" b="b"/>
              <a:pathLst>
                <a:path w="2386775" h="2764253">
                  <a:moveTo>
                    <a:pt x="2262315" y="2764253"/>
                  </a:moveTo>
                  <a:lnTo>
                    <a:pt x="124460" y="2764253"/>
                  </a:lnTo>
                  <a:cubicBezTo>
                    <a:pt x="55880" y="2764253"/>
                    <a:pt x="0" y="2708373"/>
                    <a:pt x="0" y="2639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639793"/>
                  </a:lnTo>
                  <a:cubicBezTo>
                    <a:pt x="2386775" y="2708373"/>
                    <a:pt x="2330895" y="2764253"/>
                    <a:pt x="2262315" y="27642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865599" y="773114"/>
            <a:ext cx="4800600" cy="1033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vi-VN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0692" b="1627"/>
          <a:stretch>
            <a:fillRect/>
          </a:stretch>
        </p:blipFill>
        <p:spPr>
          <a:xfrm rot="-10800000">
            <a:off x="-236015" y="7084437"/>
            <a:ext cx="2640885" cy="43325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10800000" flipH="1">
            <a:off x="1146780" y="9104988"/>
            <a:ext cx="2516180" cy="11924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00000">
            <a:off x="16562804" y="-191750"/>
            <a:ext cx="1631770" cy="23130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48200"/>
          <a:stretch>
            <a:fillRect/>
          </a:stretch>
        </p:blipFill>
        <p:spPr>
          <a:xfrm rot="-5400000">
            <a:off x="-709555" y="5877856"/>
            <a:ext cx="2751405" cy="128269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59218">
            <a:off x="11737206" y="8755381"/>
            <a:ext cx="1690484" cy="10058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44062">
            <a:off x="3389626" y="947387"/>
            <a:ext cx="1619293" cy="3150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868400" y="5497975"/>
            <a:ext cx="4668562" cy="47994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662960" y="3191472"/>
            <a:ext cx="109940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Em hãy v</a:t>
            </a:r>
            <a:r>
              <a:rPr lang="nl-NL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iết 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 văn ngắn </a:t>
            </a:r>
            <a:r>
              <a:rPr lang="nl-NL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câu, về chủ đề về một mùa em yêu thích nhất trong năm. Trong đoạn văn, có sử dụng số từ </a:t>
            </a:r>
            <a:r>
              <a:rPr lang="nl-NL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(gạch chân và ghi chú thích)</a:t>
            </a:r>
            <a:endParaRPr lang="en-US" sz="45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822121" y="8588040"/>
            <a:ext cx="2887555" cy="1808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7250" y="0"/>
            <a:ext cx="9810750" cy="10287000"/>
            <a:chOff x="0" y="0"/>
            <a:chExt cx="331869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8698" cy="3479800"/>
            </a:xfrm>
            <a:custGeom>
              <a:avLst/>
              <a:gdLst/>
              <a:ahLst/>
              <a:cxnLst/>
              <a:rect l="l" t="t" r="r" b="b"/>
              <a:pathLst>
                <a:path w="3318698" h="3479800">
                  <a:moveTo>
                    <a:pt x="0" y="0"/>
                  </a:moveTo>
                  <a:lnTo>
                    <a:pt x="3318698" y="0"/>
                  </a:lnTo>
                  <a:lnTo>
                    <a:pt x="331869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B4E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664635" y="1028700"/>
            <a:ext cx="7435979" cy="2573657"/>
            <a:chOff x="0" y="0"/>
            <a:chExt cx="3969011" cy="13737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69011" cy="1373709"/>
            </a:xfrm>
            <a:custGeom>
              <a:avLst/>
              <a:gdLst/>
              <a:ahLst/>
              <a:cxnLst/>
              <a:rect l="l" t="t" r="r" b="b"/>
              <a:pathLst>
                <a:path w="3969011" h="1373709">
                  <a:moveTo>
                    <a:pt x="3844551" y="1373709"/>
                  </a:moveTo>
                  <a:lnTo>
                    <a:pt x="124460" y="1373709"/>
                  </a:lnTo>
                  <a:cubicBezTo>
                    <a:pt x="55880" y="1373709"/>
                    <a:pt x="0" y="1317829"/>
                    <a:pt x="0" y="1249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4551" y="0"/>
                  </a:lnTo>
                  <a:cubicBezTo>
                    <a:pt x="3913131" y="0"/>
                    <a:pt x="3969011" y="55880"/>
                    <a:pt x="3969011" y="124460"/>
                  </a:cubicBezTo>
                  <a:lnTo>
                    <a:pt x="3969011" y="1249249"/>
                  </a:lnTo>
                  <a:cubicBezTo>
                    <a:pt x="3969011" y="1317829"/>
                    <a:pt x="3913131" y="1373709"/>
                    <a:pt x="3844551" y="1373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664635" y="3856672"/>
            <a:ext cx="7435979" cy="2573657"/>
            <a:chOff x="0" y="0"/>
            <a:chExt cx="3969011" cy="13737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69011" cy="1373709"/>
            </a:xfrm>
            <a:custGeom>
              <a:avLst/>
              <a:gdLst/>
              <a:ahLst/>
              <a:cxnLst/>
              <a:rect l="l" t="t" r="r" b="b"/>
              <a:pathLst>
                <a:path w="3969011" h="1373709">
                  <a:moveTo>
                    <a:pt x="3844551" y="1373709"/>
                  </a:moveTo>
                  <a:lnTo>
                    <a:pt x="124460" y="1373709"/>
                  </a:lnTo>
                  <a:cubicBezTo>
                    <a:pt x="55880" y="1373709"/>
                    <a:pt x="0" y="1317829"/>
                    <a:pt x="0" y="1249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4551" y="0"/>
                  </a:lnTo>
                  <a:cubicBezTo>
                    <a:pt x="3913131" y="0"/>
                    <a:pt x="3969011" y="55880"/>
                    <a:pt x="3969011" y="124460"/>
                  </a:cubicBezTo>
                  <a:lnTo>
                    <a:pt x="3969011" y="1249249"/>
                  </a:lnTo>
                  <a:cubicBezTo>
                    <a:pt x="3969011" y="1317829"/>
                    <a:pt x="3913131" y="1373709"/>
                    <a:pt x="3844551" y="1373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664635" y="6684643"/>
            <a:ext cx="7435979" cy="2573657"/>
            <a:chOff x="0" y="0"/>
            <a:chExt cx="3969011" cy="13737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69011" cy="1373709"/>
            </a:xfrm>
            <a:custGeom>
              <a:avLst/>
              <a:gdLst/>
              <a:ahLst/>
              <a:cxnLst/>
              <a:rect l="l" t="t" r="r" b="b"/>
              <a:pathLst>
                <a:path w="3969011" h="1373709">
                  <a:moveTo>
                    <a:pt x="3844551" y="1373709"/>
                  </a:moveTo>
                  <a:lnTo>
                    <a:pt x="124460" y="1373709"/>
                  </a:lnTo>
                  <a:cubicBezTo>
                    <a:pt x="55880" y="1373709"/>
                    <a:pt x="0" y="1317829"/>
                    <a:pt x="0" y="1249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4551" y="0"/>
                  </a:lnTo>
                  <a:cubicBezTo>
                    <a:pt x="3913131" y="0"/>
                    <a:pt x="3969011" y="55880"/>
                    <a:pt x="3969011" y="124460"/>
                  </a:cubicBezTo>
                  <a:lnTo>
                    <a:pt x="3969011" y="1249249"/>
                  </a:lnTo>
                  <a:cubicBezTo>
                    <a:pt x="3969011" y="1317829"/>
                    <a:pt x="3913131" y="1373709"/>
                    <a:pt x="3844551" y="1373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1461"/>
          <a:stretch>
            <a:fillRect/>
          </a:stretch>
        </p:blipFill>
        <p:spPr>
          <a:xfrm>
            <a:off x="963104" y="6253480"/>
            <a:ext cx="6473614" cy="40434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1939818" cy="17822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7856760" y="-471352"/>
            <a:ext cx="1240981" cy="1759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83531" y="3164697"/>
            <a:ext cx="1151537" cy="1130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34598" y="1817182"/>
            <a:ext cx="1066641" cy="10666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836667" y="4591208"/>
            <a:ext cx="1066641" cy="10666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834597" y="7439104"/>
            <a:ext cx="1066641" cy="106664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659097" y="9572525"/>
            <a:ext cx="1866157" cy="36305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28700" y="2107581"/>
            <a:ext cx="6568989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</a:p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6400" b="1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TẬP</a:t>
            </a:r>
            <a:endParaRPr lang="en-US" sz="64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838976" y="5291542"/>
            <a:ext cx="948436" cy="5038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709950" y="1295342"/>
            <a:ext cx="7390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các bài </a:t>
            </a:r>
            <a:r>
              <a:rPr lang="nl-NL" sz="4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 </a:t>
            </a:r>
            <a:r>
              <a:rPr lang="nl-NL" sz="42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 lại.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1238" y="4503137"/>
            <a:ext cx="64444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 lại nội dung bài học.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1238" y="7015696"/>
            <a:ext cx="6782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Soạn bài: </a:t>
            </a:r>
            <a:r>
              <a:rPr lang="vi-VN" sz="4200" b="1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Người thầy đầu </a:t>
            </a:r>
            <a:r>
              <a:rPr lang="vi-VN" sz="4200" b="1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tiên </a:t>
            </a:r>
            <a:r>
              <a:rPr lang="en-US" sz="4200" b="1" i="1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4200" b="1" i="1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trang 65</a:t>
            </a:r>
            <a:r>
              <a:rPr lang="en-US" sz="4200" b="1" i="1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" y="1903283"/>
            <a:ext cx="174498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 dirty="0" smtClean="0">
                <a:solidFill>
                  <a:srgbClr val="2E2562"/>
                </a:solidFill>
                <a:cs typeface="Arial" panose="020B0604020202020204" pitchFamily="34" charset="0"/>
              </a:rPr>
              <a:t>BÀI HỌC KẾT THÚC, CẢM ƠN </a:t>
            </a:r>
            <a:r>
              <a:rPr lang="vi-VN" sz="7200" b="1" smtClean="0">
                <a:solidFill>
                  <a:srgbClr val="2E2562"/>
                </a:solidFill>
                <a:cs typeface="Arial" panose="020B0604020202020204" pitchFamily="34" charset="0"/>
              </a:rPr>
              <a:t>CÁC </a:t>
            </a:r>
            <a:r>
              <a:rPr lang="en-US" sz="7200" b="1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GIÁO VÀ CÁC </a:t>
            </a:r>
            <a:r>
              <a:rPr lang="vi-VN" sz="7200" b="1" smtClean="0">
                <a:solidFill>
                  <a:srgbClr val="2E2562"/>
                </a:solidFill>
                <a:cs typeface="Arial" panose="020B0604020202020204" pitchFamily="34" charset="0"/>
              </a:rPr>
              <a:t>EM </a:t>
            </a:r>
            <a:r>
              <a:rPr lang="vi-VN" sz="7200" b="1" dirty="0" smtClean="0">
                <a:solidFill>
                  <a:srgbClr val="2E2562"/>
                </a:solidFill>
                <a:cs typeface="Arial" panose="020B0604020202020204" pitchFamily="34" charset="0"/>
              </a:rPr>
              <a:t>ĐÃ LẮNG NGHE!</a:t>
            </a:r>
            <a:endParaRPr lang="en-US" sz="72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7142"/>
          <a:stretch>
            <a:fillRect/>
          </a:stretch>
        </p:blipFill>
        <p:spPr>
          <a:xfrm>
            <a:off x="4419600" y="5524500"/>
            <a:ext cx="9300676" cy="54826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5400000">
            <a:off x="66930" y="7513696"/>
            <a:ext cx="2706374" cy="28402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10800000">
            <a:off x="15709178" y="7580626"/>
            <a:ext cx="2578822" cy="27063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67052" y="5143500"/>
            <a:ext cx="1063075" cy="10298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8580" y="5143500"/>
            <a:ext cx="1063075" cy="10298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1435"/>
          <a:stretch>
            <a:fillRect/>
          </a:stretch>
        </p:blipFill>
        <p:spPr>
          <a:xfrm rot="5400000">
            <a:off x="15519315" y="-499038"/>
            <a:ext cx="1240947" cy="22390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41115"/>
          <a:stretch>
            <a:fillRect/>
          </a:stretch>
        </p:blipFill>
        <p:spPr>
          <a:xfrm rot="-10800000">
            <a:off x="1028700" y="0"/>
            <a:ext cx="2166604" cy="136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198" y="2019300"/>
            <a:ext cx="13639801" cy="7190400"/>
            <a:chOff x="0" y="0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54200" y="7830332"/>
            <a:ext cx="3309913" cy="211006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467600" y="641905"/>
            <a:ext cx="497834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vi-VN" sz="6400" b="1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5546530"/>
            <a:ext cx="1737982" cy="28166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12159"/>
          <a:stretch>
            <a:fillRect/>
          </a:stretch>
        </p:blipFill>
        <p:spPr>
          <a:xfrm>
            <a:off x="374076" y="5429393"/>
            <a:ext cx="3509062" cy="48576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0688" y="2417471"/>
            <a:ext cx="13044820" cy="639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vi-VN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ìm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từ chỉ số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 câu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</a:t>
            </a:r>
            <a:r>
              <a:rPr lang="en-US" sz="4500" i="1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 gọi dạ thưa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500" i="1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 xếp gọn gàng đồ chơi.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 </a:t>
            </a:r>
            <a:r>
              <a:rPr lang="en-US" sz="4500" i="1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 uống biết mời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 ngủ không chơi, thầm thì…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340" marR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Mười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1981">
            <a:off x="-796983" y="-778307"/>
            <a:ext cx="3911647" cy="327111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501252" y="2645997"/>
            <a:ext cx="552858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8000" b="1" smtClean="0">
                <a:solidFill>
                  <a:srgbClr val="FF0000"/>
                </a:solidFill>
              </a:rPr>
              <a:t>(</a:t>
            </a:r>
            <a:r>
              <a:rPr lang="vi-VN" sz="8000" b="1" smtClean="0">
                <a:solidFill>
                  <a:srgbClr val="FF0000"/>
                </a:solidFill>
              </a:rPr>
              <a:t>SỐ TỪ</a:t>
            </a:r>
            <a:r>
              <a:rPr lang="en-US" sz="8000" b="1" smtClean="0">
                <a:solidFill>
                  <a:srgbClr val="FF0000"/>
                </a:solidFill>
              </a:rPr>
              <a:t>)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46231"/>
          <a:stretch>
            <a:fillRect/>
          </a:stretch>
        </p:blipFill>
        <p:spPr>
          <a:xfrm rot="-10800000">
            <a:off x="0" y="6225227"/>
            <a:ext cx="1886072" cy="3507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158445" y="4771662"/>
            <a:ext cx="2618976" cy="16401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5997272" y="97002"/>
            <a:ext cx="2387730" cy="21937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3532" r="3001" b="64850"/>
          <a:stretch>
            <a:fillRect/>
          </a:stretch>
        </p:blipFill>
        <p:spPr>
          <a:xfrm>
            <a:off x="2558988" y="8144892"/>
            <a:ext cx="13170024" cy="21421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810000" y="6057900"/>
            <a:ext cx="10031649" cy="514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094273" y="9258300"/>
            <a:ext cx="2384985" cy="4639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56244" y="1648839"/>
            <a:ext cx="1205191" cy="118327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61435" y="1538001"/>
            <a:ext cx="1553596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vi-VN" sz="7200" b="1" u="none" spc="179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7200" b="1" u="none" spc="179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7200" b="1" spc="179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29: THỰC HÀNH TIẾNG VIỆT</a:t>
            </a:r>
            <a:endParaRPr lang="en-US" sz="7200" b="1" u="none" spc="179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00996" y="-484145"/>
            <a:ext cx="3714911" cy="35988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27908" y="-484145"/>
            <a:ext cx="3714911" cy="35988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5670"/>
          <a:stretch>
            <a:fillRect/>
          </a:stretch>
        </p:blipFill>
        <p:spPr>
          <a:xfrm>
            <a:off x="0" y="2024050"/>
            <a:ext cx="1633105" cy="26467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753298" y="269687"/>
            <a:ext cx="834204" cy="8722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r="50836"/>
          <a:stretch>
            <a:fillRect/>
          </a:stretch>
        </p:blipFill>
        <p:spPr>
          <a:xfrm>
            <a:off x="16733294" y="1625512"/>
            <a:ext cx="1554706" cy="29783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8809597">
            <a:off x="2562597" y="107210"/>
            <a:ext cx="1866157" cy="36305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836599" y="1239914"/>
            <a:ext cx="10853662" cy="1033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vi-VN" sz="6400" b="1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2"/>
          <p:cNvGrpSpPr/>
          <p:nvPr/>
        </p:nvGrpSpPr>
        <p:grpSpPr>
          <a:xfrm>
            <a:off x="3495675" y="2955431"/>
            <a:ext cx="11983721" cy="2743200"/>
            <a:chOff x="0" y="0"/>
            <a:chExt cx="2386775" cy="2764253"/>
          </a:xfrm>
        </p:grpSpPr>
        <p:sp>
          <p:nvSpPr>
            <p:cNvPr id="21" name="Freeform 3"/>
            <p:cNvSpPr/>
            <p:nvPr/>
          </p:nvSpPr>
          <p:spPr>
            <a:xfrm>
              <a:off x="0" y="0"/>
              <a:ext cx="2386775" cy="2764253"/>
            </a:xfrm>
            <a:custGeom>
              <a:avLst/>
              <a:gdLst/>
              <a:ahLst/>
              <a:cxnLst/>
              <a:rect l="l" t="t" r="r" b="b"/>
              <a:pathLst>
                <a:path w="2386775" h="2764253">
                  <a:moveTo>
                    <a:pt x="2262315" y="2764253"/>
                  </a:moveTo>
                  <a:lnTo>
                    <a:pt x="124460" y="2764253"/>
                  </a:lnTo>
                  <a:cubicBezTo>
                    <a:pt x="55880" y="2764253"/>
                    <a:pt x="0" y="2708373"/>
                    <a:pt x="0" y="2639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639793"/>
                  </a:lnTo>
                  <a:cubicBezTo>
                    <a:pt x="2386775" y="2708373"/>
                    <a:pt x="2330895" y="2764253"/>
                    <a:pt x="2262315" y="27642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2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5590914" y="4000500"/>
            <a:ext cx="2558010" cy="7069876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79" t="2518"/>
          <a:stretch>
            <a:fillRect/>
          </a:stretch>
        </p:blipFill>
        <p:spPr>
          <a:xfrm>
            <a:off x="-408688" y="4628290"/>
            <a:ext cx="4696485" cy="6210300"/>
          </a:xfrm>
          <a:prstGeom prst="rect">
            <a:avLst/>
          </a:prstGeom>
        </p:spPr>
      </p:pic>
      <p:grpSp>
        <p:nvGrpSpPr>
          <p:cNvPr id="24" name="Group 2"/>
          <p:cNvGrpSpPr/>
          <p:nvPr/>
        </p:nvGrpSpPr>
        <p:grpSpPr>
          <a:xfrm>
            <a:off x="3475836" y="6536661"/>
            <a:ext cx="11976002" cy="2743200"/>
            <a:chOff x="0" y="0"/>
            <a:chExt cx="2386775" cy="276425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2386775" cy="2764253"/>
            </a:xfrm>
            <a:custGeom>
              <a:avLst/>
              <a:gdLst/>
              <a:ahLst/>
              <a:cxnLst/>
              <a:rect l="l" t="t" r="r" b="b"/>
              <a:pathLst>
                <a:path w="2386775" h="2764253">
                  <a:moveTo>
                    <a:pt x="2262315" y="2764253"/>
                  </a:moveTo>
                  <a:lnTo>
                    <a:pt x="124460" y="2764253"/>
                  </a:lnTo>
                  <a:cubicBezTo>
                    <a:pt x="55880" y="2764253"/>
                    <a:pt x="0" y="2708373"/>
                    <a:pt x="0" y="2639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639793"/>
                  </a:lnTo>
                  <a:cubicBezTo>
                    <a:pt x="2386775" y="2708373"/>
                    <a:pt x="2330895" y="2764253"/>
                    <a:pt x="2262315" y="27642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6" name="TextBox 25"/>
          <p:cNvSpPr txBox="1"/>
          <p:nvPr/>
        </p:nvSpPr>
        <p:spPr>
          <a:xfrm>
            <a:off x="3836600" y="3897051"/>
            <a:ext cx="12059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200" b="1" dirty="0" smtClean="0"/>
              <a:t>Phần 1</a:t>
            </a:r>
            <a:r>
              <a:rPr lang="vi-VN" sz="5200" b="1" smtClean="0"/>
              <a:t>: </a:t>
            </a:r>
            <a:r>
              <a:rPr lang="en-US" sz="5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</a:t>
            </a:r>
            <a:r>
              <a:rPr lang="vi-VN" sz="5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lang="en-US" sz="5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8600" y="7489557"/>
            <a:ext cx="85444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200" b="1" dirty="0" smtClean="0"/>
              <a:t>Phần 2: </a:t>
            </a:r>
            <a:r>
              <a:rPr lang="vi-VN" sz="5200" b="1" dirty="0" smtClean="0">
                <a:solidFill>
                  <a:srgbClr val="0070C0"/>
                </a:solidFill>
                <a:latin typeface="+mj-lt"/>
              </a:rPr>
              <a:t>LUYỆN TẬP</a:t>
            </a:r>
            <a:endParaRPr lang="en-US" sz="52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6188" y="1028700"/>
            <a:ext cx="14495624" cy="4642240"/>
            <a:chOff x="0" y="0"/>
            <a:chExt cx="7737151" cy="2477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37151" cy="2477831"/>
            </a:xfrm>
            <a:custGeom>
              <a:avLst/>
              <a:gdLst/>
              <a:ahLst/>
              <a:cxnLst/>
              <a:rect l="l" t="t" r="r" b="b"/>
              <a:pathLst>
                <a:path w="7737151" h="2477831">
                  <a:moveTo>
                    <a:pt x="7612691" y="2477831"/>
                  </a:moveTo>
                  <a:lnTo>
                    <a:pt x="124460" y="2477831"/>
                  </a:lnTo>
                  <a:cubicBezTo>
                    <a:pt x="55880" y="2477831"/>
                    <a:pt x="0" y="2421951"/>
                    <a:pt x="0" y="23533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612691" y="0"/>
                  </a:lnTo>
                  <a:cubicBezTo>
                    <a:pt x="7681271" y="0"/>
                    <a:pt x="7737151" y="55880"/>
                    <a:pt x="7737151" y="124460"/>
                  </a:cubicBezTo>
                  <a:lnTo>
                    <a:pt x="7737151" y="2353371"/>
                  </a:lnTo>
                  <a:cubicBezTo>
                    <a:pt x="7737151" y="2421951"/>
                    <a:pt x="7681271" y="2477831"/>
                    <a:pt x="7612691" y="24778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76315" y="0"/>
            <a:ext cx="4011685" cy="47655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092942" y="3430993"/>
            <a:ext cx="1712507" cy="34250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06970" y="4168253"/>
            <a:ext cx="1375984" cy="19504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55522"/>
          <a:stretch>
            <a:fillRect/>
          </a:stretch>
        </p:blipFill>
        <p:spPr>
          <a:xfrm rot="-5400000">
            <a:off x="1954760" y="-926060"/>
            <a:ext cx="1483671" cy="333579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036502" y="3217674"/>
            <a:ext cx="14245655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400"/>
              </a:lnSpc>
              <a:spcBef>
                <a:spcPct val="0"/>
              </a:spcBef>
            </a:pPr>
            <a:r>
              <a:rPr lang="en-US" sz="8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</a:t>
            </a:r>
            <a:r>
              <a:rPr lang="vi-VN" sz="8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lang="en-US" sz="8600" b="1" u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86862" y="1774566"/>
            <a:ext cx="331427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vi-VN" sz="6400" b="1" u="none" spc="24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1:</a:t>
            </a:r>
            <a:endParaRPr lang="en-US" sz="6400" b="1" u="none" spc="24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9039874"/>
            <a:ext cx="2245503" cy="436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19031"/>
          <a:stretch>
            <a:fillRect/>
          </a:stretch>
        </p:blipFill>
        <p:spPr>
          <a:xfrm>
            <a:off x="4792494" y="5143500"/>
            <a:ext cx="9075005" cy="5143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076966" y="8666661"/>
            <a:ext cx="1205191" cy="1183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-5400000">
            <a:off x="400472" y="-400472"/>
            <a:ext cx="2562995" cy="33639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5400000" flipH="1">
            <a:off x="-634424" y="1944847"/>
            <a:ext cx="2411848" cy="1143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03337">
            <a:off x="-314541" y="7942599"/>
            <a:ext cx="2168995" cy="42196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363939" y="209443"/>
            <a:ext cx="1157126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800" b="1" dirty="0" err="1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</a:t>
            </a:r>
            <a:r>
              <a:rPr lang="en-US" sz="4800" b="1" dirty="0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en-US" sz="4800" b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 số </a:t>
            </a:r>
            <a:r>
              <a:rPr lang="en-US" sz="4800" b="1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4800" b="1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SGK/tr</a:t>
            </a:r>
            <a:r>
              <a:rPr lang="en-US" sz="4800" b="1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64-65 </a:t>
            </a:r>
            <a:r>
              <a:rPr lang="vi-VN" sz="4800" b="1" dirty="0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800" b="1" dirty="0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US" sz="4800" b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biết:</a:t>
            </a:r>
            <a:endParaRPr lang="en-US" sz="48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663479" y="8267700"/>
            <a:ext cx="1205191" cy="118327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-5400000" flipV="1">
            <a:off x="15414487" y="-390314"/>
            <a:ext cx="2497984" cy="3278611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5400000" flipH="1" flipV="1">
            <a:off x="16576134" y="1867323"/>
            <a:ext cx="2350671" cy="11140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067764" y="2288538"/>
            <a:ext cx="8129148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i="1" kern="1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 từ là gì? Có mấy loại số từ?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4" name="Group 2"/>
          <p:cNvGrpSpPr/>
          <p:nvPr/>
        </p:nvGrpSpPr>
        <p:grpSpPr>
          <a:xfrm>
            <a:off x="2133600" y="3742174"/>
            <a:ext cx="13563600" cy="2860910"/>
            <a:chOff x="0" y="0"/>
            <a:chExt cx="3907772" cy="2202117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3907772" cy="2202117"/>
            </a:xfrm>
            <a:custGeom>
              <a:avLst/>
              <a:gdLst/>
              <a:ahLst/>
              <a:cxnLst/>
              <a:rect l="l" t="t" r="r" b="b"/>
              <a:pathLst>
                <a:path w="3907772" h="2202117">
                  <a:moveTo>
                    <a:pt x="3783312" y="2202117"/>
                  </a:moveTo>
                  <a:lnTo>
                    <a:pt x="124460" y="2202117"/>
                  </a:lnTo>
                  <a:cubicBezTo>
                    <a:pt x="55880" y="2202117"/>
                    <a:pt x="0" y="2146237"/>
                    <a:pt x="0" y="20776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3312" y="0"/>
                  </a:lnTo>
                  <a:cubicBezTo>
                    <a:pt x="3851892" y="0"/>
                    <a:pt x="3907772" y="55880"/>
                    <a:pt x="3907772" y="124460"/>
                  </a:cubicBezTo>
                  <a:lnTo>
                    <a:pt x="3907772" y="2077657"/>
                  </a:lnTo>
                  <a:cubicBezTo>
                    <a:pt x="3907772" y="2146237"/>
                    <a:pt x="3851892" y="2202117"/>
                    <a:pt x="3783312" y="220211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6" name="Rectangle 25"/>
          <p:cNvSpPr/>
          <p:nvPr/>
        </p:nvSpPr>
        <p:spPr>
          <a:xfrm>
            <a:off x="2895600" y="3968788"/>
            <a:ext cx="1203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Khái niệm: </a:t>
            </a:r>
            <a:r>
              <a:rPr lang="nl-NL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</a:t>
            </a:r>
            <a:r>
              <a:rPr lang="nl-NL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là những từ chỉ số lượng hoặc thứ tự của sự vật.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360243" y="6277112"/>
            <a:ext cx="9779594" cy="43641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-5400000">
            <a:off x="400472" y="-400472"/>
            <a:ext cx="2562995" cy="33639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5400000" flipH="1">
            <a:off x="-634424" y="1944847"/>
            <a:ext cx="2411848" cy="1143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03337">
            <a:off x="-817642" y="8483636"/>
            <a:ext cx="2168995" cy="42196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200400" y="270875"/>
            <a:ext cx="1181808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800" b="1" dirty="0" err="1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</a:t>
            </a:r>
            <a:r>
              <a:rPr lang="en-US" sz="4800" b="1" dirty="0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en-US" sz="4800" b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 số </a:t>
            </a:r>
            <a:r>
              <a:rPr lang="en-US" sz="4800" b="1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4800" b="1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SGK/tr</a:t>
            </a:r>
            <a:r>
              <a:rPr lang="en-US" sz="4800" b="1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64-65 </a:t>
            </a:r>
            <a:r>
              <a:rPr lang="vi-VN" sz="4800" b="1" dirty="0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800" b="1" dirty="0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US" sz="4800" b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biết:</a:t>
            </a:r>
            <a:endParaRPr lang="en-US" sz="48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148873" y="8529900"/>
            <a:ext cx="1205191" cy="118327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-5400000" flipV="1">
            <a:off x="15414487" y="-390314"/>
            <a:ext cx="2497984" cy="3278611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5400000" flipH="1" flipV="1">
            <a:off x="16576134" y="1867323"/>
            <a:ext cx="2350671" cy="111400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12438" y="2491217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 loại: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32338" y="3599663"/>
            <a:ext cx="0" cy="58513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14400" y="3629043"/>
            <a:ext cx="74676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4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từ chỉ số lượng 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 các số từ chỉ số lượng xác định (một, hai, ba...) hoặc số từ chỉ số lượng ước chừng (vài, dăm</a:t>
            </a:r>
            <a:r>
              <a:rPr lang="nl-NL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,....)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25477" y="3599663"/>
            <a:ext cx="776898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 từ chỉ thứ tự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thường kết hợp với các từ thứ, hạng, loại, số đứng sau danh từ trung tâm, thể hiện thứ tự của sự vật được nêu ở danh từ trung tâm.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7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-5400000">
            <a:off x="400472" y="-400472"/>
            <a:ext cx="2562995" cy="33639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5400000" flipH="1">
            <a:off x="-634424" y="1944847"/>
            <a:ext cx="2411848" cy="1143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03337">
            <a:off x="-817642" y="8483636"/>
            <a:ext cx="2168995" cy="42196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52093" y="557461"/>
            <a:ext cx="102108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800" b="1" dirty="0" err="1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</a:t>
            </a:r>
            <a:r>
              <a:rPr lang="en-US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en-US" sz="4800" b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từ trong câu.</a:t>
            </a:r>
            <a:endParaRPr lang="en-US" sz="48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148873" y="8529900"/>
            <a:ext cx="1205191" cy="118327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-5400000" flipV="1">
            <a:off x="15414487" y="-390314"/>
            <a:ext cx="2497984" cy="3278611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5400000" flipH="1" flipV="1">
            <a:off x="16576134" y="1867323"/>
            <a:ext cx="2350671" cy="1114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1714500"/>
            <a:ext cx="118093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“Một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...lại </a:t>
            </a:r>
            <a:r>
              <a:rPr lang="en-US" sz="4800" i="1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8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i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Trằn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trọc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băn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khoăn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giấc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thành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năm vừa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chợp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mắt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vàng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 </a:t>
            </a:r>
            <a:r>
              <a:rPr lang="en-US" sz="4800" i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mộng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3990304" y="6591300"/>
            <a:ext cx="1035685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-5400000">
            <a:off x="400472" y="-400472"/>
            <a:ext cx="2562995" cy="33639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5400000" flipH="1">
            <a:off x="-634424" y="1944847"/>
            <a:ext cx="2411848" cy="1143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03337">
            <a:off x="-817642" y="8483636"/>
            <a:ext cx="2168995" cy="4219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148873" y="8529900"/>
            <a:ext cx="1205191" cy="118327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-5400000" flipV="1">
            <a:off x="15414487" y="-390314"/>
            <a:ext cx="2497984" cy="3278611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5400000" flipH="1" flipV="1">
            <a:off x="16576134" y="1867323"/>
            <a:ext cx="2350671" cy="1114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5963" y="369285"/>
            <a:ext cx="118093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“Một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...lại </a:t>
            </a:r>
            <a:r>
              <a:rPr lang="en-US" sz="4800" i="1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8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i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Trằn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trọc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băn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khoăn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giấc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thành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năm vừa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chợp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mắt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vàng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 </a:t>
            </a:r>
            <a:r>
              <a:rPr lang="en-US" sz="4800" i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mộng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40970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96200" y="140970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277600" y="140970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3600" y="3564975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86800" y="3599663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158264" y="5193343"/>
            <a:ext cx="50469" cy="3373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84145" y="5156380"/>
            <a:ext cx="7478855" cy="3208571"/>
          </a:xfrm>
          <a:prstGeom prst="rect">
            <a:avLst/>
          </a:prstGeom>
          <a:solidFill>
            <a:srgbClr val="E8F4F8"/>
          </a:solidFill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</a:t>
            </a:r>
            <a:r>
              <a:rPr lang="en-US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 để chỉ số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một,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25000" y="5125991"/>
            <a:ext cx="7848600" cy="2169825"/>
          </a:xfrm>
          <a:prstGeom prst="rect">
            <a:avLst/>
          </a:prstGeom>
          <a:solidFill>
            <a:srgbClr val="E8F4F8"/>
          </a:solidFill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 đứng sau danh </a:t>
            </a:r>
            <a:r>
              <a:rPr lang="vi-VN" sz="45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 </a:t>
            </a:r>
            <a:r>
              <a:rPr lang="vi-VN" sz="45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dùng để chỉ thứ tự: bốn, năm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745</Words>
  <Application>Microsoft Office PowerPoint</Application>
  <PresentationFormat>Custom</PresentationFormat>
  <Paragraphs>61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Calibri</vt:lpstr>
      <vt:lpstr>SimSun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Tuấn Anh</dc:creator>
  <cp:lastModifiedBy>nn</cp:lastModifiedBy>
  <cp:revision>41</cp:revision>
  <dcterms:created xsi:type="dcterms:W3CDTF">2006-08-16T00:00:00Z</dcterms:created>
  <dcterms:modified xsi:type="dcterms:W3CDTF">2026-04-17T03:51:50Z</dcterms:modified>
  <dc:identifier>DAEswOIwa4E</dc:identifier>
</cp:coreProperties>
</file>