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07" r:id="rId2"/>
    <p:sldId id="308" r:id="rId3"/>
    <p:sldId id="309" r:id="rId4"/>
    <p:sldId id="258" r:id="rId5"/>
    <p:sldId id="259" r:id="rId6"/>
    <p:sldId id="310" r:id="rId7"/>
    <p:sldId id="260" r:id="rId8"/>
    <p:sldId id="261" r:id="rId9"/>
    <p:sldId id="263" r:id="rId10"/>
    <p:sldId id="269" r:id="rId11"/>
    <p:sldId id="268" r:id="rId12"/>
    <p:sldId id="305" r:id="rId13"/>
    <p:sldId id="264" r:id="rId14"/>
    <p:sldId id="282" r:id="rId15"/>
    <p:sldId id="285" r:id="rId16"/>
    <p:sldId id="306" r:id="rId17"/>
    <p:sldId id="266" r:id="rId18"/>
    <p:sldId id="295" r:id="rId19"/>
    <p:sldId id="303" r:id="rId20"/>
    <p:sldId id="302" r:id="rId21"/>
    <p:sldId id="278" r:id="rId22"/>
    <p:sldId id="277" r:id="rId23"/>
    <p:sldId id="271" r:id="rId24"/>
    <p:sldId id="276" r:id="rId25"/>
    <p:sldId id="287" r:id="rId26"/>
    <p:sldId id="288" r:id="rId27"/>
    <p:sldId id="297" r:id="rId28"/>
    <p:sldId id="298" r:id="rId29"/>
    <p:sldId id="299" r:id="rId30"/>
    <p:sldId id="30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4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D2898E-1C17-4F2C-8852-302F17CFE68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D12D932-4960-4100-9E75-3830B89FBD0F}">
      <dgm:prSet custT="1"/>
      <dgm:spPr/>
      <dgm:t>
        <a:bodyPr/>
        <a:lstStyle/>
        <a:p>
          <a:r>
            <a:rPr lang="en-US" sz="3600" dirty="0">
              <a:latin typeface="Cambria" panose="02040503050406030204" pitchFamily="18" charset="0"/>
              <a:ea typeface="Cambria" panose="02040503050406030204" pitchFamily="18" charset="0"/>
            </a:rPr>
            <a:t>1. </a:t>
          </a:r>
          <a:r>
            <a:rPr lang="vi-VN" sz="3600" dirty="0">
              <a:latin typeface="Cambria" panose="02040503050406030204" pitchFamily="18" charset="0"/>
              <a:ea typeface="Cambria" panose="02040503050406030204" pitchFamily="18" charset="0"/>
            </a:rPr>
            <a:t>Nhân vật lịch sử</a:t>
          </a:r>
          <a:endParaRPr lang="en-US" sz="3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F7EAD6D-8C8F-4E50-AB10-E7954DEF04E9}" type="parTrans" cxnId="{A8F00AB5-C0AA-4CD6-9037-D2A222D4A351}">
      <dgm:prSet/>
      <dgm:spPr/>
      <dgm:t>
        <a:bodyPr/>
        <a:lstStyle/>
        <a:p>
          <a:endParaRPr lang="en-US"/>
        </a:p>
      </dgm:t>
    </dgm:pt>
    <dgm:pt modelId="{DA88812F-BB6D-4C36-827E-6D6060A41DE3}" type="sibTrans" cxnId="{A8F00AB5-C0AA-4CD6-9037-D2A222D4A351}">
      <dgm:prSet/>
      <dgm:spPr/>
      <dgm:t>
        <a:bodyPr/>
        <a:lstStyle/>
        <a:p>
          <a:endParaRPr lang="en-US"/>
        </a:p>
      </dgm:t>
    </dgm:pt>
    <dgm:pt modelId="{B98DD361-CD3E-449E-92A6-0D1282F61DBB}">
      <dgm:prSet custT="1"/>
      <dgm:spPr/>
      <dgm:t>
        <a:bodyPr/>
        <a:lstStyle/>
        <a:p>
          <a:r>
            <a:rPr lang="en-US" sz="3600" dirty="0">
              <a:latin typeface="Cambria" panose="02040503050406030204" pitchFamily="18" charset="0"/>
              <a:ea typeface="Cambria" panose="02040503050406030204" pitchFamily="18" charset="0"/>
            </a:rPr>
            <a:t>2. </a:t>
          </a:r>
          <a:r>
            <a:rPr lang="vi-VN" sz="3600" dirty="0">
              <a:latin typeface="Cambria" panose="02040503050406030204" pitchFamily="18" charset="0"/>
              <a:ea typeface="Cambria" panose="02040503050406030204" pitchFamily="18" charset="0"/>
            </a:rPr>
            <a:t>Nguyên nhân</a:t>
          </a:r>
          <a:endParaRPr lang="en-US" sz="3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B7DA243-FC28-4E88-A5D9-55F8E8C559D8}" type="parTrans" cxnId="{63C2BEF5-735A-4CBE-8FE2-6528D08FBDF2}">
      <dgm:prSet/>
      <dgm:spPr/>
      <dgm:t>
        <a:bodyPr/>
        <a:lstStyle/>
        <a:p>
          <a:endParaRPr lang="en-US"/>
        </a:p>
      </dgm:t>
    </dgm:pt>
    <dgm:pt modelId="{BBD04776-8AD9-43FF-86DE-38F39CB188C7}" type="sibTrans" cxnId="{63C2BEF5-735A-4CBE-8FE2-6528D08FBDF2}">
      <dgm:prSet/>
      <dgm:spPr/>
      <dgm:t>
        <a:bodyPr/>
        <a:lstStyle/>
        <a:p>
          <a:endParaRPr lang="en-US"/>
        </a:p>
      </dgm:t>
    </dgm:pt>
    <dgm:pt modelId="{D4A12CD4-DF64-452B-AD9E-2888AAE82C6C}">
      <dgm:prSet custT="1"/>
      <dgm:spPr/>
      <dgm:t>
        <a:bodyPr/>
        <a:lstStyle/>
        <a:p>
          <a:r>
            <a:rPr lang="en-US" sz="3600" dirty="0">
              <a:latin typeface="Cambria" panose="02040503050406030204" pitchFamily="18" charset="0"/>
              <a:ea typeface="Cambria" panose="02040503050406030204" pitchFamily="18" charset="0"/>
            </a:rPr>
            <a:t>3. </a:t>
          </a:r>
          <a:r>
            <a:rPr lang="vi-VN" sz="3600" dirty="0">
              <a:latin typeface="Cambria" panose="02040503050406030204" pitchFamily="18" charset="0"/>
              <a:ea typeface="Cambria" panose="02040503050406030204" pitchFamily="18" charset="0"/>
            </a:rPr>
            <a:t>Diễn biến và kết quả</a:t>
          </a:r>
          <a:endParaRPr lang="en-US" sz="3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568E1DD-646F-4A08-B127-E2E430CF0B63}" type="parTrans" cxnId="{FC368A99-0C2C-4CC1-93BC-2CEFAE0351B7}">
      <dgm:prSet/>
      <dgm:spPr/>
      <dgm:t>
        <a:bodyPr/>
        <a:lstStyle/>
        <a:p>
          <a:endParaRPr lang="en-US"/>
        </a:p>
      </dgm:t>
    </dgm:pt>
    <dgm:pt modelId="{973E70D8-02F2-47BA-BEC5-80CAF84E4D8C}" type="sibTrans" cxnId="{FC368A99-0C2C-4CC1-93BC-2CEFAE0351B7}">
      <dgm:prSet/>
      <dgm:spPr/>
      <dgm:t>
        <a:bodyPr/>
        <a:lstStyle/>
        <a:p>
          <a:endParaRPr lang="en-US"/>
        </a:p>
      </dgm:t>
    </dgm:pt>
    <dgm:pt modelId="{4A8C9274-5E51-4695-8046-D476EF29B572}">
      <dgm:prSet custT="1"/>
      <dgm:spPr/>
      <dgm:t>
        <a:bodyPr/>
        <a:lstStyle/>
        <a:p>
          <a:r>
            <a:rPr lang="en-US" sz="3600" dirty="0">
              <a:latin typeface="Cambria" panose="02040503050406030204" pitchFamily="18" charset="0"/>
              <a:ea typeface="Cambria" panose="02040503050406030204" pitchFamily="18" charset="0"/>
            </a:rPr>
            <a:t>3. </a:t>
          </a:r>
          <a:r>
            <a:rPr lang="vi-VN" sz="3600" dirty="0">
              <a:latin typeface="Cambria" panose="02040503050406030204" pitchFamily="18" charset="0"/>
              <a:ea typeface="Cambria" panose="02040503050406030204" pitchFamily="18" charset="0"/>
            </a:rPr>
            <a:t>Ý nghĩa</a:t>
          </a:r>
          <a:endParaRPr lang="en-US" sz="36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963A0FA-E25E-4C34-94C1-095951E1BAC1}" type="parTrans" cxnId="{BB50E303-A21B-49A7-9B2C-FC7F4C004871}">
      <dgm:prSet/>
      <dgm:spPr/>
      <dgm:t>
        <a:bodyPr/>
        <a:lstStyle/>
        <a:p>
          <a:endParaRPr lang="en-US"/>
        </a:p>
      </dgm:t>
    </dgm:pt>
    <dgm:pt modelId="{4E6798AE-EB5C-498D-A4AF-BD22E91281E9}" type="sibTrans" cxnId="{BB50E303-A21B-49A7-9B2C-FC7F4C004871}">
      <dgm:prSet/>
      <dgm:spPr/>
      <dgm:t>
        <a:bodyPr/>
        <a:lstStyle/>
        <a:p>
          <a:endParaRPr lang="en-US"/>
        </a:p>
      </dgm:t>
    </dgm:pt>
    <dgm:pt modelId="{A811F79D-F63D-474E-826A-9D9F3B3D60C3}" type="pres">
      <dgm:prSet presAssocID="{3AD2898E-1C17-4F2C-8852-302F17CFE6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1B5AE2-E86B-4695-B4B1-7F837E186BCC}" type="pres">
      <dgm:prSet presAssocID="{AD12D932-4960-4100-9E75-3830B89FBD0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D295B2-95A2-480C-A4E5-5F184CB7D0C8}" type="pres">
      <dgm:prSet presAssocID="{DA88812F-BB6D-4C36-827E-6D6060A41DE3}" presName="spacer" presStyleCnt="0"/>
      <dgm:spPr/>
    </dgm:pt>
    <dgm:pt modelId="{CF21D98B-0B73-42DC-A185-6122ABA2F646}" type="pres">
      <dgm:prSet presAssocID="{B98DD361-CD3E-449E-92A6-0D1282F61DB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9AE83D-A443-4FDB-BDAF-F29C28536502}" type="pres">
      <dgm:prSet presAssocID="{BBD04776-8AD9-43FF-86DE-38F39CB188C7}" presName="spacer" presStyleCnt="0"/>
      <dgm:spPr/>
    </dgm:pt>
    <dgm:pt modelId="{05EF1879-12E8-4329-8FD0-5F1BBC48DA56}" type="pres">
      <dgm:prSet presAssocID="{D4A12CD4-DF64-452B-AD9E-2888AAE82C6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85D21B-2C5D-40E7-8D18-8DAACB97AB98}" type="pres">
      <dgm:prSet presAssocID="{973E70D8-02F2-47BA-BEC5-80CAF84E4D8C}" presName="spacer" presStyleCnt="0"/>
      <dgm:spPr/>
    </dgm:pt>
    <dgm:pt modelId="{063308AC-695B-40A4-B9A9-70059D975A0F}" type="pres">
      <dgm:prSet presAssocID="{4A8C9274-5E51-4695-8046-D476EF29B57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50E303-A21B-49A7-9B2C-FC7F4C004871}" srcId="{3AD2898E-1C17-4F2C-8852-302F17CFE68F}" destId="{4A8C9274-5E51-4695-8046-D476EF29B572}" srcOrd="3" destOrd="0" parTransId="{C963A0FA-E25E-4C34-94C1-095951E1BAC1}" sibTransId="{4E6798AE-EB5C-498D-A4AF-BD22E91281E9}"/>
    <dgm:cxn modelId="{A1974EA2-4C5D-4FD0-A1AF-2C0BC39F3B58}" type="presOf" srcId="{3AD2898E-1C17-4F2C-8852-302F17CFE68F}" destId="{A811F79D-F63D-474E-826A-9D9F3B3D60C3}" srcOrd="0" destOrd="0" presId="urn:microsoft.com/office/officeart/2005/8/layout/vList2"/>
    <dgm:cxn modelId="{FC368A99-0C2C-4CC1-93BC-2CEFAE0351B7}" srcId="{3AD2898E-1C17-4F2C-8852-302F17CFE68F}" destId="{D4A12CD4-DF64-452B-AD9E-2888AAE82C6C}" srcOrd="2" destOrd="0" parTransId="{D568E1DD-646F-4A08-B127-E2E430CF0B63}" sibTransId="{973E70D8-02F2-47BA-BEC5-80CAF84E4D8C}"/>
    <dgm:cxn modelId="{63C2BEF5-735A-4CBE-8FE2-6528D08FBDF2}" srcId="{3AD2898E-1C17-4F2C-8852-302F17CFE68F}" destId="{B98DD361-CD3E-449E-92A6-0D1282F61DBB}" srcOrd="1" destOrd="0" parTransId="{9B7DA243-FC28-4E88-A5D9-55F8E8C559D8}" sibTransId="{BBD04776-8AD9-43FF-86DE-38F39CB188C7}"/>
    <dgm:cxn modelId="{84B87971-0394-4262-A552-364A64E94FA4}" type="presOf" srcId="{D4A12CD4-DF64-452B-AD9E-2888AAE82C6C}" destId="{05EF1879-12E8-4329-8FD0-5F1BBC48DA56}" srcOrd="0" destOrd="0" presId="urn:microsoft.com/office/officeart/2005/8/layout/vList2"/>
    <dgm:cxn modelId="{D441FC73-F6B6-4E7E-B959-2870C7D0513E}" type="presOf" srcId="{AD12D932-4960-4100-9E75-3830B89FBD0F}" destId="{C51B5AE2-E86B-4695-B4B1-7F837E186BCC}" srcOrd="0" destOrd="0" presId="urn:microsoft.com/office/officeart/2005/8/layout/vList2"/>
    <dgm:cxn modelId="{A0A83737-A0DB-4329-9EC9-7BB7360A443B}" type="presOf" srcId="{B98DD361-CD3E-449E-92A6-0D1282F61DBB}" destId="{CF21D98B-0B73-42DC-A185-6122ABA2F646}" srcOrd="0" destOrd="0" presId="urn:microsoft.com/office/officeart/2005/8/layout/vList2"/>
    <dgm:cxn modelId="{A8F00AB5-C0AA-4CD6-9037-D2A222D4A351}" srcId="{3AD2898E-1C17-4F2C-8852-302F17CFE68F}" destId="{AD12D932-4960-4100-9E75-3830B89FBD0F}" srcOrd="0" destOrd="0" parTransId="{7F7EAD6D-8C8F-4E50-AB10-E7954DEF04E9}" sibTransId="{DA88812F-BB6D-4C36-827E-6D6060A41DE3}"/>
    <dgm:cxn modelId="{E5AB775D-41F4-4B74-AA10-791DD36C313F}" type="presOf" srcId="{4A8C9274-5E51-4695-8046-D476EF29B572}" destId="{063308AC-695B-40A4-B9A9-70059D975A0F}" srcOrd="0" destOrd="0" presId="urn:microsoft.com/office/officeart/2005/8/layout/vList2"/>
    <dgm:cxn modelId="{5D7710EA-3D53-4160-87B8-2CB0D7D640AA}" type="presParOf" srcId="{A811F79D-F63D-474E-826A-9D9F3B3D60C3}" destId="{C51B5AE2-E86B-4695-B4B1-7F837E186BCC}" srcOrd="0" destOrd="0" presId="urn:microsoft.com/office/officeart/2005/8/layout/vList2"/>
    <dgm:cxn modelId="{D13F3B92-7907-4DCB-B8ED-8A04F27030EA}" type="presParOf" srcId="{A811F79D-F63D-474E-826A-9D9F3B3D60C3}" destId="{CFD295B2-95A2-480C-A4E5-5F184CB7D0C8}" srcOrd="1" destOrd="0" presId="urn:microsoft.com/office/officeart/2005/8/layout/vList2"/>
    <dgm:cxn modelId="{1921D6FF-91F6-49F4-AD34-2974A69DE058}" type="presParOf" srcId="{A811F79D-F63D-474E-826A-9D9F3B3D60C3}" destId="{CF21D98B-0B73-42DC-A185-6122ABA2F646}" srcOrd="2" destOrd="0" presId="urn:microsoft.com/office/officeart/2005/8/layout/vList2"/>
    <dgm:cxn modelId="{51E96122-1585-4349-9AC1-A1879058B1E5}" type="presParOf" srcId="{A811F79D-F63D-474E-826A-9D9F3B3D60C3}" destId="{D99AE83D-A443-4FDB-BDAF-F29C28536502}" srcOrd="3" destOrd="0" presId="urn:microsoft.com/office/officeart/2005/8/layout/vList2"/>
    <dgm:cxn modelId="{2FB17C7C-8C1D-4FB3-9809-639E9C60E3C7}" type="presParOf" srcId="{A811F79D-F63D-474E-826A-9D9F3B3D60C3}" destId="{05EF1879-12E8-4329-8FD0-5F1BBC48DA56}" srcOrd="4" destOrd="0" presId="urn:microsoft.com/office/officeart/2005/8/layout/vList2"/>
    <dgm:cxn modelId="{9534B5FE-F217-425E-8EB9-D34A371D1382}" type="presParOf" srcId="{A811F79D-F63D-474E-826A-9D9F3B3D60C3}" destId="{1585D21B-2C5D-40E7-8D18-8DAACB97AB98}" srcOrd="5" destOrd="0" presId="urn:microsoft.com/office/officeart/2005/8/layout/vList2"/>
    <dgm:cxn modelId="{88A41329-5735-497A-AE76-506AAA0129E9}" type="presParOf" srcId="{A811F79D-F63D-474E-826A-9D9F3B3D60C3}" destId="{063308AC-695B-40A4-B9A9-70059D975A0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B5AE2-E86B-4695-B4B1-7F837E186BCC}">
      <dsp:nvSpPr>
        <dsp:cNvPr id="0" name=""/>
        <dsp:cNvSpPr/>
      </dsp:nvSpPr>
      <dsp:spPr>
        <a:xfrm>
          <a:off x="0" y="127606"/>
          <a:ext cx="6140467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>
              <a:latin typeface="Cambria" panose="02040503050406030204" pitchFamily="18" charset="0"/>
              <a:ea typeface="Cambria" panose="02040503050406030204" pitchFamily="18" charset="0"/>
            </a:rPr>
            <a:t>1. </a:t>
          </a:r>
          <a:r>
            <a:rPr lang="vi-VN" sz="3600" kern="1200" dirty="0">
              <a:latin typeface="Cambria" panose="02040503050406030204" pitchFamily="18" charset="0"/>
              <a:ea typeface="Cambria" panose="02040503050406030204" pitchFamily="18" charset="0"/>
            </a:rPr>
            <a:t>Nhân vật lịch sử</a:t>
          </a:r>
          <a:endParaRPr lang="en-US" sz="3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9399" y="187005"/>
        <a:ext cx="6021669" cy="1098002"/>
      </dsp:txXfrm>
    </dsp:sp>
    <dsp:sp modelId="{CF21D98B-0B73-42DC-A185-6122ABA2F646}">
      <dsp:nvSpPr>
        <dsp:cNvPr id="0" name=""/>
        <dsp:cNvSpPr/>
      </dsp:nvSpPr>
      <dsp:spPr>
        <a:xfrm>
          <a:off x="0" y="1531606"/>
          <a:ext cx="6140467" cy="1216800"/>
        </a:xfrm>
        <a:prstGeom prst="roundRect">
          <a:avLst/>
        </a:prstGeom>
        <a:solidFill>
          <a:schemeClr val="accent2">
            <a:hueOff val="2122154"/>
            <a:satOff val="3600"/>
            <a:lumOff val="-1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>
              <a:latin typeface="Cambria" panose="02040503050406030204" pitchFamily="18" charset="0"/>
              <a:ea typeface="Cambria" panose="02040503050406030204" pitchFamily="18" charset="0"/>
            </a:rPr>
            <a:t>2. </a:t>
          </a:r>
          <a:r>
            <a:rPr lang="vi-VN" sz="3600" kern="1200" dirty="0">
              <a:latin typeface="Cambria" panose="02040503050406030204" pitchFamily="18" charset="0"/>
              <a:ea typeface="Cambria" panose="02040503050406030204" pitchFamily="18" charset="0"/>
            </a:rPr>
            <a:t>Nguyên nhân</a:t>
          </a:r>
          <a:endParaRPr lang="en-US" sz="3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9399" y="1591005"/>
        <a:ext cx="6021669" cy="1098002"/>
      </dsp:txXfrm>
    </dsp:sp>
    <dsp:sp modelId="{05EF1879-12E8-4329-8FD0-5F1BBC48DA56}">
      <dsp:nvSpPr>
        <dsp:cNvPr id="0" name=""/>
        <dsp:cNvSpPr/>
      </dsp:nvSpPr>
      <dsp:spPr>
        <a:xfrm>
          <a:off x="0" y="2935606"/>
          <a:ext cx="6140467" cy="1216800"/>
        </a:xfrm>
        <a:prstGeom prst="roundRect">
          <a:avLst/>
        </a:prstGeom>
        <a:solidFill>
          <a:schemeClr val="accent2">
            <a:hueOff val="4244308"/>
            <a:satOff val="7200"/>
            <a:lumOff val="-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>
              <a:latin typeface="Cambria" panose="02040503050406030204" pitchFamily="18" charset="0"/>
              <a:ea typeface="Cambria" panose="02040503050406030204" pitchFamily="18" charset="0"/>
            </a:rPr>
            <a:t>3. </a:t>
          </a:r>
          <a:r>
            <a:rPr lang="vi-VN" sz="3600" kern="1200" dirty="0">
              <a:latin typeface="Cambria" panose="02040503050406030204" pitchFamily="18" charset="0"/>
              <a:ea typeface="Cambria" panose="02040503050406030204" pitchFamily="18" charset="0"/>
            </a:rPr>
            <a:t>Diễn biến và kết quả</a:t>
          </a:r>
          <a:endParaRPr lang="en-US" sz="3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9399" y="2995005"/>
        <a:ext cx="6021669" cy="1098002"/>
      </dsp:txXfrm>
    </dsp:sp>
    <dsp:sp modelId="{063308AC-695B-40A4-B9A9-70059D975A0F}">
      <dsp:nvSpPr>
        <dsp:cNvPr id="0" name=""/>
        <dsp:cNvSpPr/>
      </dsp:nvSpPr>
      <dsp:spPr>
        <a:xfrm>
          <a:off x="0" y="4339606"/>
          <a:ext cx="6140467" cy="1216800"/>
        </a:xfrm>
        <a:prstGeom prst="roundRect">
          <a:avLst/>
        </a:prstGeom>
        <a:solidFill>
          <a:schemeClr val="accent2">
            <a:hueOff val="6366461"/>
            <a:satOff val="10800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>
              <a:latin typeface="Cambria" panose="02040503050406030204" pitchFamily="18" charset="0"/>
              <a:ea typeface="Cambria" panose="02040503050406030204" pitchFamily="18" charset="0"/>
            </a:rPr>
            <a:t>3. </a:t>
          </a:r>
          <a:r>
            <a:rPr lang="vi-VN" sz="3600" kern="1200" dirty="0">
              <a:latin typeface="Cambria" panose="02040503050406030204" pitchFamily="18" charset="0"/>
              <a:ea typeface="Cambria" panose="02040503050406030204" pitchFamily="18" charset="0"/>
            </a:rPr>
            <a:t>Ý nghĩa</a:t>
          </a:r>
          <a:endParaRPr lang="en-US" sz="3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9399" y="4399005"/>
        <a:ext cx="6021669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3A154-D176-4558-BEEF-330B66ACE33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D51F3-0C8E-49B7-B7A0-12A0DFC6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46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69E8-C849-4985-8FF6-10BA86D2116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B707-C846-4663-A754-E2BCA8B30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3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69E8-C849-4985-8FF6-10BA86D2116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B707-C846-4663-A754-E2BCA8B30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88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69E8-C849-4985-8FF6-10BA86D2116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B707-C846-4663-A754-E2BCA8B30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3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69E8-C849-4985-8FF6-10BA86D2116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B707-C846-4663-A754-E2BCA8B30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69E8-C849-4985-8FF6-10BA86D2116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B707-C846-4663-A754-E2BCA8B30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66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69E8-C849-4985-8FF6-10BA86D2116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B707-C846-4663-A754-E2BCA8B30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1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69E8-C849-4985-8FF6-10BA86D2116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B707-C846-4663-A754-E2BCA8B30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2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69E8-C849-4985-8FF6-10BA86D2116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B707-C846-4663-A754-E2BCA8B30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17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69E8-C849-4985-8FF6-10BA86D2116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B707-C846-4663-A754-E2BCA8B30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4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69E8-C849-4985-8FF6-10BA86D2116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B707-C846-4663-A754-E2BCA8B30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5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69E8-C849-4985-8FF6-10BA86D2116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B707-C846-4663-A754-E2BCA8B30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8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369E8-C849-4985-8FF6-10BA86D2116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2B707-C846-4663-A754-E2BCA8B30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8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2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slide" Target="slide29.xml"/><Relationship Id="rId4" Type="http://schemas.openxmlformats.org/officeDocument/2006/relationships/slide" Target="slide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openxmlformats.org/officeDocument/2006/relationships/slide" Target="slide20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slide" Target="slide20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slide" Target="slide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DCE044-0C02-7A5F-172D-24FBB4C65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74" y="0"/>
            <a:ext cx="12335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19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8425"/>
            <a:ext cx="3627215" cy="5135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3735" y="231006"/>
            <a:ext cx="7623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SVN-Good Dog" panose="02040603050506020204" pitchFamily="18" charset="0"/>
              </a:rPr>
              <a:t>THỬ TÀI SUY LUẬN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6812" y="2781701"/>
            <a:ext cx="7247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SVN-Bear" panose="02040603050506020204" pitchFamily="18" charset="0"/>
              </a:rPr>
              <a:t>Theo </a:t>
            </a:r>
            <a:r>
              <a:rPr lang="en-US" sz="4000" dirty="0" err="1">
                <a:solidFill>
                  <a:srgbClr val="C00000"/>
                </a:solidFill>
                <a:latin typeface="SVN-Bear" panose="02040603050506020204" pitchFamily="18" charset="0"/>
              </a:rPr>
              <a:t>em</a:t>
            </a:r>
            <a:r>
              <a:rPr lang="en-US" sz="4000" dirty="0">
                <a:solidFill>
                  <a:srgbClr val="C00000"/>
                </a:solidFill>
                <a:latin typeface="SVN-Bear" panose="02040603050506020204" pitchFamily="18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SVN-Bear" panose="02040603050506020204" pitchFamily="18" charset="0"/>
              </a:rPr>
              <a:t>Ngô</a:t>
            </a:r>
            <a:r>
              <a:rPr lang="en-US" sz="4000" dirty="0">
                <a:solidFill>
                  <a:srgbClr val="C00000"/>
                </a:solidFill>
                <a:latin typeface="SVN-Bear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Bear" panose="02040603050506020204" pitchFamily="18" charset="0"/>
              </a:rPr>
              <a:t>Quyền</a:t>
            </a:r>
            <a:r>
              <a:rPr lang="en-US" sz="4000" dirty="0">
                <a:solidFill>
                  <a:srgbClr val="C00000"/>
                </a:solidFill>
                <a:latin typeface="SVN-Bear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Bear" panose="02040603050506020204" pitchFamily="18" charset="0"/>
              </a:rPr>
              <a:t>cần</a:t>
            </a:r>
            <a:r>
              <a:rPr lang="en-US" sz="4000" dirty="0">
                <a:solidFill>
                  <a:srgbClr val="C00000"/>
                </a:solidFill>
                <a:latin typeface="SVN-Bear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Bear" panose="02040603050506020204" pitchFamily="18" charset="0"/>
              </a:rPr>
              <a:t>đóng</a:t>
            </a:r>
            <a:r>
              <a:rPr lang="en-US" sz="4000" dirty="0">
                <a:solidFill>
                  <a:srgbClr val="C00000"/>
                </a:solidFill>
                <a:latin typeface="SVN-Bear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Bear" panose="02040603050506020204" pitchFamily="18" charset="0"/>
              </a:rPr>
              <a:t>cọc</a:t>
            </a:r>
            <a:r>
              <a:rPr lang="en-US" sz="4000" dirty="0">
                <a:solidFill>
                  <a:srgbClr val="C00000"/>
                </a:solidFill>
                <a:latin typeface="SVN-Bear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Bear" panose="02040603050506020204" pitchFamily="18" charset="0"/>
              </a:rPr>
              <a:t>như</a:t>
            </a:r>
            <a:r>
              <a:rPr lang="en-US" sz="4000" dirty="0">
                <a:solidFill>
                  <a:srgbClr val="C00000"/>
                </a:solidFill>
                <a:latin typeface="SVN-Bear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Bear" panose="02040603050506020204" pitchFamily="18" charset="0"/>
              </a:rPr>
              <a:t>thế</a:t>
            </a:r>
            <a:r>
              <a:rPr lang="en-US" sz="4000" dirty="0">
                <a:solidFill>
                  <a:srgbClr val="C00000"/>
                </a:solidFill>
                <a:latin typeface="SVN-Bear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Bear" panose="02040603050506020204" pitchFamily="18" charset="0"/>
              </a:rPr>
              <a:t>nào</a:t>
            </a:r>
            <a:r>
              <a:rPr lang="en-US" sz="4000" dirty="0">
                <a:solidFill>
                  <a:srgbClr val="C00000"/>
                </a:solidFill>
                <a:latin typeface="SVN-Bear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Bear" panose="02040603050506020204" pitchFamily="18" charset="0"/>
              </a:rPr>
              <a:t>để</a:t>
            </a:r>
            <a:r>
              <a:rPr lang="en-US" sz="4000" dirty="0">
                <a:solidFill>
                  <a:srgbClr val="C00000"/>
                </a:solidFill>
                <a:latin typeface="SVN-Bear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Bear" panose="02040603050506020204" pitchFamily="18" charset="0"/>
              </a:rPr>
              <a:t>cho</a:t>
            </a:r>
            <a:r>
              <a:rPr lang="en-US" sz="4000" dirty="0">
                <a:solidFill>
                  <a:srgbClr val="C00000"/>
                </a:solidFill>
                <a:latin typeface="SVN-Bear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Bear" panose="02040603050506020204" pitchFamily="18" charset="0"/>
              </a:rPr>
              <a:t>kế</a:t>
            </a:r>
            <a:r>
              <a:rPr lang="en-US" sz="4000" dirty="0">
                <a:solidFill>
                  <a:srgbClr val="C00000"/>
                </a:solidFill>
                <a:latin typeface="SVN-Bear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Bear" panose="02040603050506020204" pitchFamily="18" charset="0"/>
              </a:rPr>
              <a:t>hoạch</a:t>
            </a:r>
            <a:r>
              <a:rPr lang="en-US" sz="4000" dirty="0">
                <a:solidFill>
                  <a:srgbClr val="C00000"/>
                </a:solidFill>
                <a:latin typeface="SVN-Bear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Bear" panose="02040603050506020204" pitchFamily="18" charset="0"/>
              </a:rPr>
              <a:t>hiệu</a:t>
            </a:r>
            <a:r>
              <a:rPr lang="en-US" sz="4000" dirty="0">
                <a:solidFill>
                  <a:srgbClr val="C00000"/>
                </a:solidFill>
                <a:latin typeface="SVN-Bear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Bear" panose="02040603050506020204" pitchFamily="18" charset="0"/>
              </a:rPr>
              <a:t>quả</a:t>
            </a:r>
            <a:r>
              <a:rPr lang="en-US" sz="4000" dirty="0">
                <a:solidFill>
                  <a:srgbClr val="C00000"/>
                </a:solidFill>
                <a:latin typeface="SVN-Bear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5535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ch cam coc tren song bach d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525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6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ED3E9-442D-1BAB-FBF5-95F47FBE6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58BA7C-7366-6B88-C3F8-75E418A5094C}"/>
              </a:ext>
            </a:extLst>
          </p:cNvPr>
          <p:cNvSpPr/>
          <p:nvPr/>
        </p:nvSpPr>
        <p:spPr>
          <a:xfrm>
            <a:off x="638355" y="1065655"/>
            <a:ext cx="11033760" cy="428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937,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938,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ta. 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Ngô Quyền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Bạch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756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20F55C-BA40-4D7B-8354-675E587F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Diễn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biến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70F8B9-3DCF-D109-5FAE-0FBFBA723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r="24598" b="-1"/>
          <a:stretch>
            <a:fillRect/>
          </a:stretch>
        </p:blipFill>
        <p:spPr>
          <a:xfrm>
            <a:off x="4433688" y="10"/>
            <a:ext cx="775679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16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Phan cong tran Bach D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903" y="166036"/>
            <a:ext cx="2971800" cy="2438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173255" y="2756839"/>
            <a:ext cx="30664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37" tIns="45720" rIns="91437" bIns="4572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391325" y="5903882"/>
            <a:ext cx="3429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20" rIns="91437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3" descr="Gia thua de du di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625" y="3555573"/>
            <a:ext cx="3200400" cy="2133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lide0089_image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3" y="3555573"/>
            <a:ext cx="2895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4103" y="5765383"/>
            <a:ext cx="2895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7" tIns="45720" rIns="91437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10" descr="slide0085_image0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00" y="166036"/>
            <a:ext cx="3400525" cy="243839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85482" y="2756838"/>
            <a:ext cx="364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5" descr="Chien thang Bach D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367" y="166036"/>
            <a:ext cx="3249328" cy="2438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8061959" y="2680637"/>
            <a:ext cx="3709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37" tIns="45720" rIns="91437" bIns="4572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445367" y="5903882"/>
            <a:ext cx="33279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20" rIns="91437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pic>
        <p:nvPicPr>
          <p:cNvPr id="13" name="Picture 10" descr="Khieu chien tai cua song Bach D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367" y="3403169"/>
            <a:ext cx="3249328" cy="228600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1694046" y="2233061"/>
            <a:ext cx="385011" cy="3713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6206690" y="2218094"/>
            <a:ext cx="385011" cy="3713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10060123" y="2233332"/>
            <a:ext cx="385011" cy="3713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1501540" y="5293209"/>
            <a:ext cx="385011" cy="3713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6014184" y="5317800"/>
            <a:ext cx="385011" cy="3713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9" name="Oval 18"/>
          <p:cNvSpPr/>
          <p:nvPr/>
        </p:nvSpPr>
        <p:spPr>
          <a:xfrm>
            <a:off x="10109334" y="5317799"/>
            <a:ext cx="385011" cy="3713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07094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lide0089_image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53" y="196356"/>
            <a:ext cx="2895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63353" y="2406166"/>
            <a:ext cx="2895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7" tIns="45720" rIns="91437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1520790" y="1933992"/>
            <a:ext cx="385011" cy="3713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911869" y="2683165"/>
            <a:ext cx="33279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20" rIns="91437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pic>
        <p:nvPicPr>
          <p:cNvPr id="8" name="Picture 10" descr="Khieu chien tai cua song Bach D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869" y="182452"/>
            <a:ext cx="3249328" cy="228600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575836" y="2097082"/>
            <a:ext cx="385011" cy="3713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892720" y="2530761"/>
            <a:ext cx="3429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20" rIns="91437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3" descr="Gia thua de du di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020" y="182452"/>
            <a:ext cx="3200400" cy="2133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9515579" y="1944679"/>
            <a:ext cx="385011" cy="3713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pic>
        <p:nvPicPr>
          <p:cNvPr id="13" name="Picture 16" descr="Phan cong tran Bach D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153" y="3620866"/>
            <a:ext cx="2971800" cy="2438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92505" y="6211669"/>
            <a:ext cx="30664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37" tIns="45720" rIns="91437" bIns="4572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Oval 14"/>
          <p:cNvSpPr/>
          <p:nvPr/>
        </p:nvSpPr>
        <p:spPr>
          <a:xfrm>
            <a:off x="1713296" y="5687891"/>
            <a:ext cx="385011" cy="3713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pic>
        <p:nvPicPr>
          <p:cNvPr id="16" name="Picture 15" descr="Chien thang Bach D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999" y="3620864"/>
            <a:ext cx="3249328" cy="2438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730591" y="6135465"/>
            <a:ext cx="3709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37" tIns="45720" rIns="91437" bIns="4572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728755" y="5688160"/>
            <a:ext cx="385011" cy="3713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pic>
        <p:nvPicPr>
          <p:cNvPr id="19" name="Picture 10" descr="slide0085_image0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038" y="3601729"/>
            <a:ext cx="3400525" cy="243839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892720" y="6192531"/>
            <a:ext cx="364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813928" y="5653787"/>
            <a:ext cx="385011" cy="3713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4917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 animBg="1"/>
      <p:bldP spid="10" grpId="0"/>
      <p:bldP spid="12" grpId="0" animBg="1"/>
      <p:bldP spid="14" grpId="0"/>
      <p:bldP spid="15" grpId="0" animBg="1"/>
      <p:bldP spid="17" grpId="0"/>
      <p:bldP spid="18" grpId="0" animBg="1"/>
      <p:bldP spid="2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37FF7-5E13-6A01-13FB-E4D39A750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9D0156-904A-1B72-39C0-9249E4C8CB74}"/>
              </a:ext>
            </a:extLst>
          </p:cNvPr>
          <p:cNvSpPr/>
          <p:nvPr/>
        </p:nvSpPr>
        <p:spPr>
          <a:xfrm>
            <a:off x="579120" y="1353203"/>
            <a:ext cx="11033760" cy="428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Ngô Quyền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Bạch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938, Lưu Hoàng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Bạch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Ngô Quyền  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 Lưu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Hán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032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0F55C-BA40-4D7B-8354-675E587F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59477"/>
            <a:ext cx="3896139" cy="5709931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Ý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F8CE683-462E-4E87-9B4B-45E97A8329D6}"/>
              </a:ext>
            </a:extLst>
          </p:cNvPr>
          <p:cNvSpPr/>
          <p:nvPr/>
        </p:nvSpPr>
        <p:spPr>
          <a:xfrm>
            <a:off x="4949490" y="559477"/>
            <a:ext cx="7165848" cy="2643836"/>
          </a:xfrm>
          <a:prstGeom prst="roundRect">
            <a:avLst>
              <a:gd name="adj" fmla="val 10000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" name="Rectangle 17" descr="Pyramid with Levels">
            <a:extLst>
              <a:ext uri="{FF2B5EF4-FFF2-40B4-BE49-F238E27FC236}">
                <a16:creationId xmlns:a16="http://schemas.microsoft.com/office/drawing/2014/main" id="{DF6949A9-D74A-4ABA-BD01-BE3AA57A26BB}"/>
              </a:ext>
            </a:extLst>
          </p:cNvPr>
          <p:cNvSpPr/>
          <p:nvPr/>
        </p:nvSpPr>
        <p:spPr>
          <a:xfrm>
            <a:off x="5120472" y="1292894"/>
            <a:ext cx="1086057" cy="1055388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C5091F-C27C-4F71-818C-69B760006E21}"/>
              </a:ext>
            </a:extLst>
          </p:cNvPr>
          <p:cNvGrpSpPr/>
          <p:nvPr/>
        </p:nvGrpSpPr>
        <p:grpSpPr>
          <a:xfrm>
            <a:off x="6096000" y="-145563"/>
            <a:ext cx="5767677" cy="3800250"/>
            <a:chOff x="1207009" y="814560"/>
            <a:chExt cx="5767677" cy="38002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91B0B5-F8DF-4916-AA76-F1BD6DF27464}"/>
                </a:ext>
              </a:extLst>
            </p:cNvPr>
            <p:cNvSpPr/>
            <p:nvPr/>
          </p:nvSpPr>
          <p:spPr>
            <a:xfrm>
              <a:off x="1685128" y="814560"/>
              <a:ext cx="5173946" cy="340963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472C6D-CC0A-465A-A0EC-D0EAF2F43862}"/>
                </a:ext>
              </a:extLst>
            </p:cNvPr>
            <p:cNvSpPr txBox="1"/>
            <p:nvPr/>
          </p:nvSpPr>
          <p:spPr>
            <a:xfrm>
              <a:off x="1207009" y="1205172"/>
              <a:ext cx="5767677" cy="34096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095" tIns="213095" rIns="213095" bIns="213095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SGK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3200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99,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trận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Đằng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3200" i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938?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11C43F-3E16-9AB3-7BC5-34B31543118B}"/>
              </a:ext>
            </a:extLst>
          </p:cNvPr>
          <p:cNvSpPr/>
          <p:nvPr/>
        </p:nvSpPr>
        <p:spPr>
          <a:xfrm>
            <a:off x="4949490" y="3654687"/>
            <a:ext cx="7165848" cy="2073253"/>
          </a:xfrm>
          <a:prstGeom prst="roundRect">
            <a:avLst>
              <a:gd name="adj" fmla="val 10000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dứt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1000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Bắc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83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409" y="1838426"/>
            <a:ext cx="94327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B050"/>
                </a:solidFill>
                <a:latin typeface="SVN-Dessert Menu Script" panose="00000500000000000000" pitchFamily="2" charset="0"/>
              </a:rPr>
              <a:t>TRÒ CHƠI</a:t>
            </a:r>
          </a:p>
          <a:p>
            <a:pPr algn="ctr"/>
            <a:r>
              <a:rPr lang="en-US" sz="8000" dirty="0" err="1">
                <a:solidFill>
                  <a:srgbClr val="C00000"/>
                </a:solidFill>
                <a:latin typeface="SVN-Dessert Menu Script" panose="00000500000000000000" pitchFamily="2" charset="0"/>
              </a:rPr>
              <a:t>Bức</a:t>
            </a:r>
            <a:r>
              <a:rPr lang="en-US" sz="8000" dirty="0">
                <a:solidFill>
                  <a:srgbClr val="C00000"/>
                </a:solidFill>
                <a:latin typeface="SVN-Dessert Menu Script" panose="00000500000000000000" pitchFamily="2" charset="0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SVN-Dessert Menu Script" panose="00000500000000000000" pitchFamily="2" charset="0"/>
              </a:rPr>
              <a:t>tranh</a:t>
            </a:r>
            <a:r>
              <a:rPr lang="en-US" sz="8000" dirty="0">
                <a:solidFill>
                  <a:srgbClr val="C00000"/>
                </a:solidFill>
                <a:latin typeface="SVN-Dessert Menu Script" panose="00000500000000000000" pitchFamily="2" charset="0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SVN-Dessert Menu Script" panose="00000500000000000000" pitchFamily="2" charset="0"/>
              </a:rPr>
              <a:t>bí</a:t>
            </a:r>
            <a:r>
              <a:rPr lang="en-US" sz="8000" dirty="0">
                <a:solidFill>
                  <a:srgbClr val="C00000"/>
                </a:solidFill>
                <a:latin typeface="SVN-Dessert Menu Script" panose="00000500000000000000" pitchFamily="2" charset="0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SVN-Dessert Menu Script" panose="00000500000000000000" pitchFamily="2" charset="0"/>
              </a:rPr>
              <a:t>ẩn</a:t>
            </a:r>
            <a:endParaRPr lang="en-US" sz="8000" dirty="0">
              <a:solidFill>
                <a:srgbClr val="C00000"/>
              </a:solidFill>
              <a:latin typeface="SVN-Dessert Menu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460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2">
            <a:extLst>
              <a:ext uri="{FF2B5EF4-FFF2-40B4-BE49-F238E27FC236}">
                <a16:creationId xmlns:a16="http://schemas.microsoft.com/office/drawing/2014/main" id="{1EFBA95A-14F6-4289-9EA0-693CF25A9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" y="0"/>
            <a:ext cx="12180015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11030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Gretoon" panose="02040603050506020204" pitchFamily="18" charset="0"/>
              </a:rPr>
              <a:t>LUẬT CHƠI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752600"/>
            <a:ext cx="1104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4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hỏi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tương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ứng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4 </a:t>
            </a:r>
            <a:r>
              <a:rPr lang="en-US" sz="3200" b="1" dirty="0" err="1">
                <a:solidFill>
                  <a:srgbClr val="002060"/>
                </a:solidFill>
              </a:rPr>
              <a:t>mảnh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ghép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một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Nhiệm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vụ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</a:rPr>
              <a:t>+ </a:t>
            </a:r>
            <a:r>
              <a:rPr lang="en-US" sz="3200" b="1" dirty="0" err="1">
                <a:solidFill>
                  <a:srgbClr val="002060"/>
                </a:solidFill>
              </a:rPr>
              <a:t>Mỗi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sinh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chọn</a:t>
            </a:r>
            <a:r>
              <a:rPr lang="en-US" sz="3200" b="1" dirty="0">
                <a:solidFill>
                  <a:srgbClr val="002060"/>
                </a:solidFill>
              </a:rPr>
              <a:t> 1 </a:t>
            </a:r>
            <a:r>
              <a:rPr lang="en-US" sz="3200" b="1" dirty="0" err="1">
                <a:solidFill>
                  <a:srgbClr val="002060"/>
                </a:solidFill>
              </a:rPr>
              <a:t>mảnh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ghép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trả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hỏi</a:t>
            </a:r>
            <a:r>
              <a:rPr lang="en-US" sz="3200" b="1" dirty="0">
                <a:solidFill>
                  <a:srgbClr val="002060"/>
                </a:solidFill>
              </a:rPr>
              <a:t>. 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</a:rPr>
              <a:t>+ </a:t>
            </a:r>
            <a:r>
              <a:rPr lang="en-US" sz="3200" b="1" dirty="0" err="1">
                <a:solidFill>
                  <a:srgbClr val="002060"/>
                </a:solidFill>
              </a:rPr>
              <a:t>Mỗi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trả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đúng</a:t>
            </a:r>
            <a:r>
              <a:rPr lang="en-US" sz="3200" b="1" dirty="0">
                <a:solidFill>
                  <a:srgbClr val="002060"/>
                </a:solidFill>
              </a:rPr>
              <a:t>, 1 </a:t>
            </a:r>
            <a:r>
              <a:rPr lang="en-US" sz="3200" b="1" dirty="0" err="1">
                <a:solidFill>
                  <a:srgbClr val="002060"/>
                </a:solidFill>
              </a:rPr>
              <a:t>mảnh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ghép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sẽ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mở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ra.</a:t>
            </a:r>
            <a:endParaRPr lang="en-US" sz="3200" b="1" dirty="0">
              <a:solidFill>
                <a:srgbClr val="002060"/>
              </a:solidFill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</a:rPr>
              <a:t>+ HS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quyền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tín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hiệu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xin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trả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đáp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án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nếu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đoán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ra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3880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F3E6D-00E3-E3C4-EFB9-3CC206B76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15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9B7E8-6ABF-05CE-4F4F-0A23C535A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0" y="3414624"/>
            <a:ext cx="4508740" cy="34433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7" name="Rectangle 6"/>
          <p:cNvSpPr/>
          <p:nvPr/>
        </p:nvSpPr>
        <p:spPr>
          <a:xfrm>
            <a:off x="6032740" y="3398520"/>
            <a:ext cx="4635260" cy="34594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8" name="Rectangle 7"/>
          <p:cNvSpPr/>
          <p:nvPr/>
        </p:nvSpPr>
        <p:spPr>
          <a:xfrm>
            <a:off x="1524000" y="45720"/>
            <a:ext cx="4508740" cy="3352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9" name="Rectangle 8"/>
          <p:cNvSpPr/>
          <p:nvPr/>
        </p:nvSpPr>
        <p:spPr>
          <a:xfrm>
            <a:off x="6032740" y="45720"/>
            <a:ext cx="4635260" cy="3352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10" name="Oval 9">
            <a:hlinkClick r:id="rId3" action="ppaction://hlinksldjump"/>
          </p:cNvPr>
          <p:cNvSpPr/>
          <p:nvPr/>
        </p:nvSpPr>
        <p:spPr>
          <a:xfrm>
            <a:off x="2863970" y="948762"/>
            <a:ext cx="1828800" cy="14478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/>
              <a:t>1</a:t>
            </a:r>
          </a:p>
        </p:txBody>
      </p:sp>
      <p:sp>
        <p:nvSpPr>
          <p:cNvPr id="11" name="Oval 10">
            <a:hlinkClick r:id="rId4" action="ppaction://hlinksldjump"/>
          </p:cNvPr>
          <p:cNvSpPr/>
          <p:nvPr/>
        </p:nvSpPr>
        <p:spPr>
          <a:xfrm>
            <a:off x="7435970" y="853896"/>
            <a:ext cx="1828800" cy="14478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/>
              <a:t>2</a:t>
            </a:r>
          </a:p>
        </p:txBody>
      </p:sp>
      <p:sp>
        <p:nvSpPr>
          <p:cNvPr id="12" name="Oval 11">
            <a:hlinkClick r:id="rId5" action="ppaction://hlinksldjump"/>
          </p:cNvPr>
          <p:cNvSpPr/>
          <p:nvPr/>
        </p:nvSpPr>
        <p:spPr>
          <a:xfrm>
            <a:off x="2880783" y="4252823"/>
            <a:ext cx="1828800" cy="14478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/>
              <a:t>3</a:t>
            </a:r>
          </a:p>
        </p:txBody>
      </p:sp>
      <p:sp>
        <p:nvSpPr>
          <p:cNvPr id="13" name="Oval 12">
            <a:hlinkClick r:id="rId6" action="ppaction://hlinksldjump"/>
          </p:cNvPr>
          <p:cNvSpPr/>
          <p:nvPr/>
        </p:nvSpPr>
        <p:spPr>
          <a:xfrm>
            <a:off x="7482417" y="4252823"/>
            <a:ext cx="1828800" cy="14478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226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0482" y="269507"/>
            <a:ext cx="9556348" cy="218717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SVN-Revolution" panose="02040603050506020204" pitchFamily="18" charset="0"/>
              </a:rPr>
              <a:t>DI TÍCH </a:t>
            </a:r>
            <a:br>
              <a:rPr lang="en-US" dirty="0">
                <a:solidFill>
                  <a:srgbClr val="C00000"/>
                </a:solidFill>
                <a:latin typeface="SVN-Revolution" panose="02040603050506020204" pitchFamily="18" charset="0"/>
              </a:rPr>
            </a:br>
            <a:r>
              <a:rPr lang="en-US" dirty="0">
                <a:solidFill>
                  <a:srgbClr val="C00000"/>
                </a:solidFill>
                <a:latin typeface="SVN-Revolution" panose="02040603050506020204" pitchFamily="18" charset="0"/>
              </a:rPr>
              <a:t>BẠCH ĐẰNG GIANG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228" y="2568156"/>
            <a:ext cx="6009020" cy="418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56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184" y="126632"/>
            <a:ext cx="8730143" cy="58410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98018" y="6131913"/>
            <a:ext cx="444647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Trụ</a:t>
            </a:r>
            <a:r>
              <a:rPr lang="en-US" b="0" i="1" dirty="0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Chiến</a:t>
            </a:r>
            <a:r>
              <a:rPr lang="en-US" b="0" i="1" dirty="0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Thắng</a:t>
            </a:r>
            <a:r>
              <a:rPr lang="en-US" b="0" i="1" dirty="0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Khu</a:t>
            </a:r>
            <a:r>
              <a:rPr lang="en-US" b="0" i="1" dirty="0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tích</a:t>
            </a:r>
            <a:r>
              <a:rPr lang="en-US" b="0" i="1" dirty="0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Tràng</a:t>
            </a:r>
            <a:r>
              <a:rPr lang="en-US" b="0" i="1" dirty="0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Kênh</a:t>
            </a:r>
            <a:endParaRPr lang="en-US" b="0" i="0" dirty="0">
              <a:solidFill>
                <a:srgbClr val="212529"/>
              </a:solidFill>
              <a:effectLst/>
              <a:latin typeface="Merriweather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BD96F3-CD85-FDAC-62E3-54E11BD2E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52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269507"/>
            <a:ext cx="8572500" cy="4857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77429" y="5467770"/>
            <a:ext cx="559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Đền</a:t>
            </a:r>
            <a:r>
              <a:rPr lang="en-US" b="0" i="1" dirty="0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Tràng</a:t>
            </a:r>
            <a:r>
              <a:rPr lang="en-US" b="0" i="1" dirty="0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Kênh</a:t>
            </a:r>
            <a:r>
              <a:rPr lang="en-US" b="0" i="1" dirty="0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Vọng</a:t>
            </a:r>
            <a:r>
              <a:rPr lang="en-US" b="0" i="1" dirty="0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Đế</a:t>
            </a:r>
            <a:r>
              <a:rPr lang="en-US" b="0" i="1" dirty="0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thờ</a:t>
            </a:r>
            <a:r>
              <a:rPr lang="en-US" b="0" i="1" dirty="0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Đức</a:t>
            </a:r>
            <a:r>
              <a:rPr lang="en-US" b="0" i="1" dirty="0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Vua</a:t>
            </a:r>
            <a:r>
              <a:rPr lang="en-US" b="0" i="1" dirty="0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Lê</a:t>
            </a:r>
            <a:r>
              <a:rPr lang="en-US" b="0" i="1" dirty="0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Đại</a:t>
            </a:r>
            <a:r>
              <a:rPr lang="en-US" b="0" i="1" dirty="0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980B9"/>
                </a:solidFill>
                <a:effectLst/>
                <a:latin typeface="Arial" panose="020B0604020202020204" pitchFamily="34" charset="0"/>
              </a:rPr>
              <a:t>Hành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0B2369-0223-3D3E-F65B-F60F59BFD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8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41" y="102419"/>
            <a:ext cx="10086267" cy="666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9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457201"/>
            <a:ext cx="7467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C00000"/>
                </a:solidFill>
                <a:latin typeface="SVN-Revolution" panose="02040603050506020204" pitchFamily="18" charset="0"/>
              </a:rPr>
              <a:t>Dặn</a:t>
            </a:r>
            <a:r>
              <a:rPr lang="en-US" sz="6000" dirty="0">
                <a:solidFill>
                  <a:srgbClr val="C00000"/>
                </a:solidFill>
                <a:latin typeface="SVN-Revolution" panose="020406030505060202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SVN-Revolution" panose="02040603050506020204" pitchFamily="18" charset="0"/>
              </a:rPr>
              <a:t>dò</a:t>
            </a:r>
            <a:endParaRPr lang="en-US" sz="6000" dirty="0">
              <a:solidFill>
                <a:srgbClr val="C00000"/>
              </a:solidFill>
              <a:latin typeface="SVN-Revolution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2388" y="1930065"/>
            <a:ext cx="116192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</p:spTree>
    <p:extLst>
      <p:ext uri="{BB962C8B-B14F-4D97-AF65-F5344CB8AC3E}">
        <p14:creationId xmlns:p14="http://schemas.microsoft.com/office/powerpoint/2010/main" val="3703248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92456"/>
          <a:stretch/>
        </p:blipFill>
        <p:spPr>
          <a:xfrm>
            <a:off x="-45656" y="2"/>
            <a:ext cx="12236069" cy="127434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369961" y="7101588"/>
            <a:ext cx="23588278" cy="260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87"/>
              </a:lnSpc>
            </a:pPr>
            <a:r>
              <a:rPr lang="en-US" sz="16100">
                <a:solidFill>
                  <a:srgbClr val="444440"/>
                </a:solidFill>
                <a:latin typeface="Fredoka One"/>
              </a:rPr>
              <a:t>Sunny's Daycare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19104" y="10566408"/>
            <a:ext cx="23551424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5"/>
              </a:lnSpc>
            </a:pPr>
            <a:r>
              <a:rPr lang="en-US" sz="4700" spc="420">
                <a:solidFill>
                  <a:srgbClr val="444440"/>
                </a:solidFill>
                <a:latin typeface="PT Sans"/>
              </a:rPr>
              <a:t>• San Diego, California •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92456"/>
          <a:stretch/>
        </p:blipFill>
        <p:spPr>
          <a:xfrm>
            <a:off x="-48018" y="5564166"/>
            <a:ext cx="12236069" cy="12743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1709678"/>
            <a:ext cx="1082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UTM Androgyne" panose="02040603050506020204" pitchFamily="18" charset="0"/>
              </a:rPr>
              <a:t>CẢM ƠN THẦY CÔ </a:t>
            </a:r>
          </a:p>
          <a:p>
            <a:pPr algn="ctr"/>
            <a:r>
              <a:rPr lang="en-US" sz="7200" dirty="0">
                <a:solidFill>
                  <a:srgbClr val="C00000"/>
                </a:solidFill>
                <a:latin typeface="UTM Androgyne" panose="02040603050506020204" pitchFamily="18" charset="0"/>
              </a:rPr>
              <a:t>VÀ CÁC EM HỌC SINH </a:t>
            </a:r>
          </a:p>
          <a:p>
            <a:pPr algn="ctr"/>
            <a:r>
              <a:rPr lang="en-US" sz="7200" dirty="0">
                <a:solidFill>
                  <a:srgbClr val="C00000"/>
                </a:solidFill>
                <a:latin typeface="UTM Androgyne" panose="02040603050506020204" pitchFamily="18" charset="0"/>
              </a:rPr>
              <a:t>ĐÃ ĐẾN DỰ TIẾT HỌC!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C2720-3F90-CB0C-1F18-7F4B1E416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21" y="0"/>
            <a:ext cx="12422521" cy="698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70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019" y="3769131"/>
            <a:ext cx="1086217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981" y="4515854"/>
            <a:ext cx="81267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869" y="5130391"/>
            <a:ext cx="520255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4008" y="199871"/>
            <a:ext cx="1052398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938, quân Nam Hán tiến vào xâm lược nước ta, dưới sự chỉ huy của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30607" y="2805154"/>
            <a:ext cx="490552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Hoằng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167" y="4902196"/>
            <a:ext cx="56696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226" y="4702501"/>
            <a:ext cx="891188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07" y="1953535"/>
            <a:ext cx="490552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1519" y="2838518"/>
            <a:ext cx="490552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11519" y="1931173"/>
            <a:ext cx="490552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050565" y="2836533"/>
            <a:ext cx="884906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713" y="2871882"/>
            <a:ext cx="804326" cy="7040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506" y="1971947"/>
            <a:ext cx="80453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594" y="1994793"/>
            <a:ext cx="804532" cy="707197"/>
          </a:xfrm>
          <a:prstGeom prst="rect">
            <a:avLst/>
          </a:prstGeom>
        </p:spPr>
      </p:pic>
      <p:sp>
        <p:nvSpPr>
          <p:cNvPr id="16" name="Cloud 15">
            <a:hlinkClick r:id="rId14" action="ppaction://hlinksldjump"/>
          </p:cNvPr>
          <p:cNvSpPr/>
          <p:nvPr/>
        </p:nvSpPr>
        <p:spPr>
          <a:xfrm>
            <a:off x="4540155" y="5144516"/>
            <a:ext cx="2358597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90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019" y="3769131"/>
            <a:ext cx="1086217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981" y="4515854"/>
            <a:ext cx="81267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869" y="5130391"/>
            <a:ext cx="520255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4008" y="199871"/>
            <a:ext cx="1052398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8"/>
              </a:lnSpc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3808"/>
              </a:lnSpc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1519" y="1949346"/>
            <a:ext cx="490552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3808"/>
              </a:lnSpc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Trạch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167" y="4902196"/>
            <a:ext cx="56696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226" y="4702501"/>
            <a:ext cx="891188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07" y="1953535"/>
            <a:ext cx="490552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3808"/>
              </a:lnSpc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1518" y="3070170"/>
            <a:ext cx="4905520" cy="10814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808"/>
              </a:lnSpc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06" y="3074359"/>
            <a:ext cx="4905520" cy="10772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3808"/>
              </a:lnSpc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01" y="1952488"/>
            <a:ext cx="80551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95787" y="3238634"/>
            <a:ext cx="80432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308" y="3281787"/>
            <a:ext cx="80453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111" y="2025066"/>
            <a:ext cx="804532" cy="643793"/>
          </a:xfrm>
          <a:prstGeom prst="rect">
            <a:avLst/>
          </a:prstGeom>
        </p:spPr>
      </p:pic>
      <p:sp>
        <p:nvSpPr>
          <p:cNvPr id="16" name="Cloud 15">
            <a:hlinkClick r:id="rId14" action="ppaction://hlinksldjump"/>
          </p:cNvPr>
          <p:cNvSpPr/>
          <p:nvPr/>
        </p:nvSpPr>
        <p:spPr>
          <a:xfrm>
            <a:off x="4540155" y="5144516"/>
            <a:ext cx="2358597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30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019" y="3769131"/>
            <a:ext cx="1086217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981" y="4515854"/>
            <a:ext cx="81267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869" y="5130391"/>
            <a:ext cx="520255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4008" y="199871"/>
            <a:ext cx="1052398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30606" y="1898824"/>
            <a:ext cx="490552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167" y="4902196"/>
            <a:ext cx="56696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226" y="4702501"/>
            <a:ext cx="891188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11519" y="1898824"/>
            <a:ext cx="490552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1519" y="2838518"/>
            <a:ext cx="490552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5474" y="2805154"/>
            <a:ext cx="490552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48" y="1893509"/>
            <a:ext cx="80551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713" y="2871882"/>
            <a:ext cx="80432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461" y="2845928"/>
            <a:ext cx="80453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506" y="1971784"/>
            <a:ext cx="804532" cy="643793"/>
          </a:xfrm>
          <a:prstGeom prst="rect">
            <a:avLst/>
          </a:prstGeom>
        </p:spPr>
      </p:pic>
      <p:sp>
        <p:nvSpPr>
          <p:cNvPr id="16" name="Cloud 15">
            <a:hlinkClick r:id="rId14" action="ppaction://hlinksldjump"/>
          </p:cNvPr>
          <p:cNvSpPr/>
          <p:nvPr/>
        </p:nvSpPr>
        <p:spPr>
          <a:xfrm>
            <a:off x="4540155" y="5144516"/>
            <a:ext cx="2358597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42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8495B-FDD3-055B-945E-3DFD1E325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7" b="62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79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886" y="4822215"/>
            <a:ext cx="1086217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981" y="4515854"/>
            <a:ext cx="81267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869" y="5130391"/>
            <a:ext cx="520255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4008" y="199871"/>
            <a:ext cx="1052398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đãChiến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1518" y="1967523"/>
            <a:ext cx="4905520" cy="13124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mở ra thời kì đấu tranh giành độc lập, tự chủ của người Việt.</a:t>
            </a:r>
          </a:p>
        </p:txBody>
      </p:sp>
      <p:sp>
        <p:nvSpPr>
          <p:cNvPr id="40" name="Cloud 39"/>
          <p:cNvSpPr/>
          <p:nvPr/>
        </p:nvSpPr>
        <p:spPr>
          <a:xfrm>
            <a:off x="-683167" y="4902196"/>
            <a:ext cx="56696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226" y="4702501"/>
            <a:ext cx="891188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06" y="1971712"/>
            <a:ext cx="4905520" cy="13124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vi-VN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1518" y="3559366"/>
            <a:ext cx="4905520" cy="13124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06" y="3563555"/>
            <a:ext cx="4905520" cy="13124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lật đổ ách cai trị của nhà Đường, khôi phục nền tự chủ của người Việt.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7" y="2197865"/>
            <a:ext cx="80551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0189" y="3878785"/>
            <a:ext cx="80432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933" y="3890778"/>
            <a:ext cx="80453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124" y="2257966"/>
            <a:ext cx="804532" cy="643793"/>
          </a:xfrm>
          <a:prstGeom prst="rect">
            <a:avLst/>
          </a:prstGeom>
        </p:spPr>
      </p:pic>
      <p:sp>
        <p:nvSpPr>
          <p:cNvPr id="16" name="Cloud 15">
            <a:hlinkClick r:id="rId14" action="ppaction://hlinksldjump"/>
          </p:cNvPr>
          <p:cNvSpPr/>
          <p:nvPr/>
        </p:nvSpPr>
        <p:spPr>
          <a:xfrm>
            <a:off x="4540155" y="5144516"/>
            <a:ext cx="2358597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7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76076-E8CB-461A-9C3E-B3DBADB7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 DUNG BÀI HỌC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3EDD4C-F4B0-4167-BBE5-CD49C139AD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8432330"/>
              </p:ext>
            </p:extLst>
          </p:nvPr>
        </p:nvGraphicFramePr>
        <p:xfrm>
          <a:off x="4846024" y="925901"/>
          <a:ext cx="6140467" cy="568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1166" y="180155"/>
            <a:ext cx="11970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SVN-Hemi Head" panose="02040603050506020204" pitchFamily="18" charset="0"/>
              </a:rPr>
              <a:t>II. NGÔ QUYỀN VÀ CHIẾN THẮNG BẠCH ĐẰNG NĂM 938</a:t>
            </a:r>
          </a:p>
        </p:txBody>
      </p:sp>
    </p:spTree>
    <p:extLst>
      <p:ext uri="{BB962C8B-B14F-4D97-AF65-F5344CB8AC3E}">
        <p14:creationId xmlns:p14="http://schemas.microsoft.com/office/powerpoint/2010/main" val="180507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2765" y="1133172"/>
            <a:ext cx="3135571" cy="459165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90268" y="1337931"/>
            <a:ext cx="2860563" cy="4182136"/>
          </a:xfrm>
          <a:prstGeom prst="rect">
            <a:avLst/>
          </a:prstGeom>
          <a:ln w="57150">
            <a:solidFill>
              <a:srgbClr val="0070C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002060"/>
                </a:solidFill>
                <a:latin typeface="SVN-Good Dog" panose="02040603050506020204" pitchFamily="18" charset="0"/>
              </a:rPr>
              <a:t>1. </a:t>
            </a:r>
            <a:r>
              <a:rPr lang="en-US" sz="5400" dirty="0">
                <a:solidFill>
                  <a:srgbClr val="002060"/>
                </a:solidFill>
                <a:latin typeface="SVN-Good Dog" panose="02040603050506020204" pitchFamily="18" charset="0"/>
              </a:rPr>
              <a:t>NHÂN VẬT </a:t>
            </a:r>
            <a:endParaRPr lang="vi-VN" sz="5400" dirty="0">
              <a:solidFill>
                <a:srgbClr val="002060"/>
              </a:solidFill>
              <a:latin typeface="SVN-Good Dog" panose="02040603050506020204" pitchFamily="18" charset="0"/>
            </a:endParaRPr>
          </a:p>
          <a:p>
            <a:pPr algn="ctr"/>
            <a:r>
              <a:rPr lang="en-US" sz="5400" dirty="0">
                <a:solidFill>
                  <a:srgbClr val="002060"/>
                </a:solidFill>
                <a:latin typeface="SVN-Good Dog" panose="02040603050506020204" pitchFamily="18" charset="0"/>
              </a:rPr>
              <a:t>LỊCH SỬ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D75CD6-4981-23E3-654C-E5E1DE4F4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50" y="228599"/>
            <a:ext cx="780042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0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05025-6A6A-7AD4-7664-8DA1252E9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88" y="0"/>
            <a:ext cx="12245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33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20F55C-BA40-4D7B-8354-675E587F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Nguyên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nhân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9961E9-6DD0-7E53-E731-E69BD5A79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r="17050" b="-1"/>
          <a:stretch>
            <a:fillRect/>
          </a:stretch>
        </p:blipFill>
        <p:spPr>
          <a:xfrm>
            <a:off x="4848626" y="10"/>
            <a:ext cx="7341852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987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500" y1="28333" x2="56917" y2="26667"/>
                        <a14:foregroundMark x1="57333" y1="28333" x2="57500" y2="26083"/>
                        <a14:foregroundMark x1="63333" y1="35500" x2="63333" y2="35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1099" y="1452362"/>
            <a:ext cx="6324600" cy="63246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716956" y="267102"/>
            <a:ext cx="6630202" cy="2209800"/>
          </a:xfrm>
          <a:prstGeom prst="wedgeRoundRectCallout">
            <a:avLst>
              <a:gd name="adj1" fmla="val -48204"/>
              <a:gd name="adj2" fmla="val 80098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SVN-Sarifa" panose="00000500000000000000" pitchFamily="50" charset="0"/>
                <a:cs typeface="Calibri" panose="020F0502020204030204" pitchFamily="34" charset="0"/>
              </a:rPr>
              <a:t>Vì</a:t>
            </a:r>
            <a:r>
              <a:rPr lang="en-US" sz="4000" dirty="0">
                <a:solidFill>
                  <a:srgbClr val="C00000"/>
                </a:solidFill>
                <a:latin typeface="SVN-Sarifa" panose="00000500000000000000" pitchFamily="50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Sarifa" panose="00000500000000000000" pitchFamily="50" charset="0"/>
                <a:cs typeface="Calibri" panose="020F0502020204030204" pitchFamily="34" charset="0"/>
              </a:rPr>
              <a:t>sao</a:t>
            </a:r>
            <a:r>
              <a:rPr lang="en-US" sz="4000" dirty="0">
                <a:solidFill>
                  <a:srgbClr val="C00000"/>
                </a:solidFill>
                <a:latin typeface="SVN-Sarifa" panose="00000500000000000000" pitchFamily="50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Sarifa" panose="00000500000000000000" pitchFamily="50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C00000"/>
                </a:solidFill>
                <a:latin typeface="SVN-Sarifa" panose="00000500000000000000" pitchFamily="50" charset="0"/>
                <a:cs typeface="Calibri" panose="020F0502020204030204" pitchFamily="34" charset="0"/>
              </a:rPr>
              <a:t> Nam </a:t>
            </a:r>
            <a:r>
              <a:rPr lang="en-US" sz="4000" dirty="0" err="1">
                <a:solidFill>
                  <a:srgbClr val="C00000"/>
                </a:solidFill>
                <a:latin typeface="SVN-Sarifa" panose="00000500000000000000" pitchFamily="50" charset="0"/>
                <a:cs typeface="Calibri" panose="020F0502020204030204" pitchFamily="34" charset="0"/>
              </a:rPr>
              <a:t>Hán</a:t>
            </a:r>
            <a:r>
              <a:rPr lang="en-US" sz="4000" dirty="0">
                <a:solidFill>
                  <a:srgbClr val="C00000"/>
                </a:solidFill>
                <a:latin typeface="SVN-Sarifa" panose="00000500000000000000" pitchFamily="50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Sarifa" panose="00000500000000000000" pitchFamily="50" charset="0"/>
                <a:cs typeface="Calibri" panose="020F0502020204030204" pitchFamily="34" charset="0"/>
              </a:rPr>
              <a:t>xâm</a:t>
            </a:r>
            <a:r>
              <a:rPr lang="en-US" sz="4000" dirty="0">
                <a:solidFill>
                  <a:srgbClr val="C00000"/>
                </a:solidFill>
                <a:latin typeface="SVN-Sarifa" panose="00000500000000000000" pitchFamily="50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Sarifa" panose="00000500000000000000" pitchFamily="50" charset="0"/>
                <a:cs typeface="Calibri" panose="020F0502020204030204" pitchFamily="34" charset="0"/>
              </a:rPr>
              <a:t>lược</a:t>
            </a:r>
            <a:r>
              <a:rPr lang="en-US" sz="4000" dirty="0">
                <a:solidFill>
                  <a:srgbClr val="C00000"/>
                </a:solidFill>
                <a:latin typeface="SVN-Sarifa" panose="00000500000000000000" pitchFamily="50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Sarifa" panose="00000500000000000000" pitchFamily="50" charset="0"/>
                <a:cs typeface="Calibri" panose="020F0502020204030204" pitchFamily="34" charset="0"/>
              </a:rPr>
              <a:t>nước</a:t>
            </a:r>
            <a:r>
              <a:rPr lang="en-US" sz="4000" dirty="0">
                <a:solidFill>
                  <a:srgbClr val="C00000"/>
                </a:solidFill>
                <a:latin typeface="SVN-Sarifa" panose="00000500000000000000" pitchFamily="50" charset="0"/>
                <a:cs typeface="Calibri" panose="020F0502020204030204" pitchFamily="34" charset="0"/>
              </a:rPr>
              <a:t> ta?</a:t>
            </a:r>
          </a:p>
        </p:txBody>
      </p:sp>
    </p:spTree>
    <p:extLst>
      <p:ext uri="{BB962C8B-B14F-4D97-AF65-F5344CB8AC3E}">
        <p14:creationId xmlns:p14="http://schemas.microsoft.com/office/powerpoint/2010/main" val="3892264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08" y="668526"/>
            <a:ext cx="3580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NHIỆM VỤ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63631" y="1540042"/>
            <a:ext cx="3234088" cy="91440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1. Theo </a:t>
            </a:r>
            <a:r>
              <a:rPr lang="en-US" sz="2400" dirty="0" err="1">
                <a:solidFill>
                  <a:srgbClr val="00B050"/>
                </a:solidFill>
              </a:rPr>
              <a:t>dõi</a:t>
            </a:r>
            <a:r>
              <a:rPr lang="en-US" sz="2400" dirty="0">
                <a:solidFill>
                  <a:srgbClr val="00B050"/>
                </a:solidFill>
              </a:rPr>
              <a:t> Video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3631" y="2618072"/>
            <a:ext cx="3279320" cy="2406315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2. </a:t>
            </a:r>
            <a:r>
              <a:rPr lang="en-US" sz="2400" dirty="0" err="1">
                <a:solidFill>
                  <a:srgbClr val="0070C0"/>
                </a:solidFill>
              </a:rPr>
              <a:t>Trả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lời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câu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hỏi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b="1" i="1" dirty="0" err="1">
                <a:solidFill>
                  <a:srgbClr val="0070C0"/>
                </a:solidFill>
              </a:rPr>
              <a:t>Vì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sao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Ngô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Quyền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chọn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sông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Bạch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Đằng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làm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trận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địa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mai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phục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và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quyết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chiến</a:t>
            </a:r>
            <a:r>
              <a:rPr lang="en-US" sz="2400" b="1" i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2" name="song bach d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6306" y="792480"/>
            <a:ext cx="8505392" cy="478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3833</TotalTime>
  <Words>897</Words>
  <Application>Microsoft Office PowerPoint</Application>
  <PresentationFormat>Widescreen</PresentationFormat>
  <Paragraphs>104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Arial</vt:lpstr>
      <vt:lpstr>Calibri</vt:lpstr>
      <vt:lpstr>Calibri Light</vt:lpstr>
      <vt:lpstr>Cambria</vt:lpstr>
      <vt:lpstr>Fredoka One</vt:lpstr>
      <vt:lpstr>Merriweather</vt:lpstr>
      <vt:lpstr>PT Sans</vt:lpstr>
      <vt:lpstr>SVN-Bear</vt:lpstr>
      <vt:lpstr>SVN-Dessert Menu Script</vt:lpstr>
      <vt:lpstr>SVN-Good Dog</vt:lpstr>
      <vt:lpstr>SVN-Gretoon</vt:lpstr>
      <vt:lpstr>SVN-Hemi Head</vt:lpstr>
      <vt:lpstr>SVN-Revolution</vt:lpstr>
      <vt:lpstr>SVN-Sarifa</vt:lpstr>
      <vt:lpstr>Times New Roman</vt:lpstr>
      <vt:lpstr>UTM Androgyne</vt:lpstr>
      <vt:lpstr>Office Theme</vt:lpstr>
      <vt:lpstr>PowerPoint Presentation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2. Nguyên nhân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Diễn biến, kết quả</vt:lpstr>
      <vt:lpstr>PowerPoint Presentation</vt:lpstr>
      <vt:lpstr>PowerPoint Presentation</vt:lpstr>
      <vt:lpstr>PowerPoint Presentation</vt:lpstr>
      <vt:lpstr>4. Ý nghĩa</vt:lpstr>
      <vt:lpstr>PowerPoint Presentation</vt:lpstr>
      <vt:lpstr>PowerPoint Presentation</vt:lpstr>
      <vt:lpstr>PowerPoint Presentation</vt:lpstr>
      <vt:lpstr>DI TÍCH  BẠCH ĐẰNG GIANG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Tròn</dc:creator>
  <cp:lastModifiedBy>Hà Tròn</cp:lastModifiedBy>
  <cp:revision>46</cp:revision>
  <dcterms:created xsi:type="dcterms:W3CDTF">2024-03-11T12:52:19Z</dcterms:created>
  <dcterms:modified xsi:type="dcterms:W3CDTF">2026-04-28T03:54:09Z</dcterms:modified>
</cp:coreProperties>
</file>