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61" r:id="rId3"/>
    <p:sldId id="258" r:id="rId4"/>
    <p:sldId id="259" r:id="rId5"/>
    <p:sldId id="272" r:id="rId6"/>
    <p:sldId id="262" r:id="rId7"/>
    <p:sldId id="263" r:id="rId8"/>
    <p:sldId id="264" r:id="rId9"/>
    <p:sldId id="260" r:id="rId10"/>
    <p:sldId id="266" r:id="rId11"/>
    <p:sldId id="267" r:id="rId12"/>
    <p:sldId id="268" r:id="rId13"/>
    <p:sldId id="270" r:id="rId14"/>
    <p:sldId id="269" r:id="rId15"/>
    <p:sldId id="283" r:id="rId16"/>
    <p:sldId id="273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75" r:id="rId25"/>
    <p:sldId id="282" r:id="rId26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788" y="60"/>
      </p:cViewPr>
      <p:guideLst>
        <p:guide orient="horz" pos="2160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8F068-19CA-455F-8B03-07A7424412E1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44FD9-D15B-4293-8E7B-7FE19F529E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0304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844FD9-D15B-4293-8E7B-7FE19F529E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84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2" y="2130426"/>
            <a:ext cx="10360501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324" y="3886200"/>
            <a:ext cx="8532178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1442-D344-4CB6-BDD9-17375CBB0E3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B223-0840-4B2B-9651-94AB383A4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326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1442-D344-4CB6-BDD9-17375CBB0E3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B223-0840-4B2B-9651-94AB383A4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59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0415" y="274639"/>
            <a:ext cx="3654531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589" y="274639"/>
            <a:ext cx="1076468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1442-D344-4CB6-BDD9-17375CBB0E3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B223-0840-4B2B-9651-94AB383A4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51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1442-D344-4CB6-BDD9-17375CBB0E3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B223-0840-4B2B-9651-94AB383A4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66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833" y="4406901"/>
            <a:ext cx="1036050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906713"/>
            <a:ext cx="1036050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1442-D344-4CB6-BDD9-17375CBB0E3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B223-0840-4B2B-9651-94AB383A4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2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589" y="1600201"/>
            <a:ext cx="720960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5341" y="1600201"/>
            <a:ext cx="720960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1442-D344-4CB6-BDD9-17375CBB0E3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B223-0840-4B2B-9651-94AB383A4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05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535113"/>
            <a:ext cx="538551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1" y="2174875"/>
            <a:ext cx="538551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535113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74875"/>
            <a:ext cx="538763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1442-D344-4CB6-BDD9-17375CBB0E3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B223-0840-4B2B-9651-94AB383A4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87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1442-D344-4CB6-BDD9-17375CBB0E3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B223-0840-4B2B-9651-94AB383A4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10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1442-D344-4CB6-BDD9-17375CBB0E3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B223-0840-4B2B-9651-94AB383A4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94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2" y="273050"/>
            <a:ext cx="401003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273051"/>
            <a:ext cx="681389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442" y="1435101"/>
            <a:ext cx="401003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1442-D344-4CB6-BDD9-17375CBB0E3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B223-0840-4B2B-9651-94AB383A4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60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612775"/>
            <a:ext cx="731329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B1442-D344-4CB6-BDD9-17375CBB0E3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27B223-0840-4B2B-9651-94AB383A4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698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1" y="1600201"/>
            <a:ext cx="1096994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441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B1442-D344-4CB6-BDD9-17375CBB0E3C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4515" y="6356351"/>
            <a:ext cx="38597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2844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27B223-0840-4B2B-9651-94AB383A4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541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3.svg"/><Relationship Id="rId18" Type="http://schemas.openxmlformats.org/officeDocument/2006/relationships/image" Target="../media/image9.svg"/><Relationship Id="rId3" Type="http://schemas.openxmlformats.org/officeDocument/2006/relationships/image" Target="../media/image1.jpeg"/><Relationship Id="rId21" Type="http://schemas.openxmlformats.org/officeDocument/2006/relationships/image" Target="../media/image25.svg"/><Relationship Id="rId7" Type="http://schemas.openxmlformats.org/officeDocument/2006/relationships/image" Target="../media/image3.png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7.sv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11" Type="http://schemas.openxmlformats.org/officeDocument/2006/relationships/image" Target="../media/image5.png"/><Relationship Id="rId15" Type="http://schemas.openxmlformats.org/officeDocument/2006/relationships/image" Target="../media/image8.png"/><Relationship Id="rId23" Type="http://schemas.openxmlformats.org/officeDocument/2006/relationships/image" Target="../media/image20.svg"/><Relationship Id="rId10" Type="http://schemas.openxmlformats.org/officeDocument/2006/relationships/image" Target="../media/image11.sv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6.png"/><Relationship Id="rId18" Type="http://schemas.openxmlformats.org/officeDocument/2006/relationships/image" Target="../media/image58.svg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image" Target="../media/image52.svg"/><Relationship Id="rId17" Type="http://schemas.openxmlformats.org/officeDocument/2006/relationships/image" Target="../media/image28.png"/><Relationship Id="rId2" Type="http://schemas.openxmlformats.org/officeDocument/2006/relationships/image" Target="../media/image20.png"/><Relationship Id="rId16" Type="http://schemas.openxmlformats.org/officeDocument/2006/relationships/image" Target="../media/image56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25.png"/><Relationship Id="rId24" Type="http://schemas.openxmlformats.org/officeDocument/2006/relationships/image" Target="../media/image62.sv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10" Type="http://schemas.openxmlformats.org/officeDocument/2006/relationships/image" Target="../media/image50.svg"/><Relationship Id="rId19" Type="http://schemas.openxmlformats.org/officeDocument/2006/relationships/image" Target="../media/image29.png"/><Relationship Id="rId4" Type="http://schemas.openxmlformats.org/officeDocument/2006/relationships/image" Target="../media/image44.svg"/><Relationship Id="rId9" Type="http://schemas.openxmlformats.org/officeDocument/2006/relationships/image" Target="../media/image24.png"/><Relationship Id="rId14" Type="http://schemas.openxmlformats.org/officeDocument/2006/relationships/image" Target="../media/image54.svg"/><Relationship Id="rId22" Type="http://schemas.openxmlformats.org/officeDocument/2006/relationships/image" Target="../media/image60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12" Type="http://schemas.openxmlformats.org/officeDocument/2006/relationships/image" Target="../media/image2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18.sv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26.png"/><Relationship Id="rId18" Type="http://schemas.openxmlformats.org/officeDocument/2006/relationships/image" Target="../media/image58.svg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image" Target="../media/image52.svg"/><Relationship Id="rId17" Type="http://schemas.openxmlformats.org/officeDocument/2006/relationships/image" Target="../media/image28.png"/><Relationship Id="rId2" Type="http://schemas.openxmlformats.org/officeDocument/2006/relationships/image" Target="../media/image20.png"/><Relationship Id="rId16" Type="http://schemas.openxmlformats.org/officeDocument/2006/relationships/image" Target="../media/image56.svg"/><Relationship Id="rId20" Type="http://schemas.openxmlformats.org/officeDocument/2006/relationships/image" Target="../media/image4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svg"/><Relationship Id="rId11" Type="http://schemas.openxmlformats.org/officeDocument/2006/relationships/image" Target="../media/image25.png"/><Relationship Id="rId24" Type="http://schemas.openxmlformats.org/officeDocument/2006/relationships/image" Target="../media/image62.svg"/><Relationship Id="rId5" Type="http://schemas.openxmlformats.org/officeDocument/2006/relationships/image" Target="../media/image22.png"/><Relationship Id="rId15" Type="http://schemas.openxmlformats.org/officeDocument/2006/relationships/image" Target="../media/image27.png"/><Relationship Id="rId23" Type="http://schemas.openxmlformats.org/officeDocument/2006/relationships/image" Target="../media/image31.png"/><Relationship Id="rId10" Type="http://schemas.openxmlformats.org/officeDocument/2006/relationships/image" Target="../media/image50.svg"/><Relationship Id="rId19" Type="http://schemas.openxmlformats.org/officeDocument/2006/relationships/image" Target="../media/image29.png"/><Relationship Id="rId4" Type="http://schemas.openxmlformats.org/officeDocument/2006/relationships/image" Target="../media/image44.svg"/><Relationship Id="rId9" Type="http://schemas.openxmlformats.org/officeDocument/2006/relationships/image" Target="../media/image24.png"/><Relationship Id="rId14" Type="http://schemas.openxmlformats.org/officeDocument/2006/relationships/image" Target="../media/image54.svg"/><Relationship Id="rId22" Type="http://schemas.openxmlformats.org/officeDocument/2006/relationships/image" Target="../media/image60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svg"/><Relationship Id="rId18" Type="http://schemas.openxmlformats.org/officeDocument/2006/relationships/image" Target="../media/image38.png"/><Relationship Id="rId3" Type="http://schemas.openxmlformats.org/officeDocument/2006/relationships/image" Target="../media/image1.jpeg"/><Relationship Id="rId21" Type="http://schemas.openxmlformats.org/officeDocument/2006/relationships/image" Target="../media/image20.svg"/><Relationship Id="rId7" Type="http://schemas.openxmlformats.org/officeDocument/2006/relationships/image" Target="../media/image5.svg"/><Relationship Id="rId12" Type="http://schemas.openxmlformats.org/officeDocument/2006/relationships/image" Target="../media/image9.png"/><Relationship Id="rId17" Type="http://schemas.openxmlformats.org/officeDocument/2006/relationships/image" Target="../media/image37.png"/><Relationship Id="rId2" Type="http://schemas.openxmlformats.org/officeDocument/2006/relationships/image" Target="../media/image34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image" Target="../media/image7.svg"/><Relationship Id="rId5" Type="http://schemas.openxmlformats.org/officeDocument/2006/relationships/image" Target="../media/image3.svg"/><Relationship Id="rId15" Type="http://schemas.openxmlformats.org/officeDocument/2006/relationships/image" Target="../media/image11.svg"/><Relationship Id="rId10" Type="http://schemas.openxmlformats.org/officeDocument/2006/relationships/image" Target="../media/image8.png"/><Relationship Id="rId19" Type="http://schemas.openxmlformats.org/officeDocument/2006/relationships/image" Target="../media/image18.svg"/><Relationship Id="rId4" Type="http://schemas.openxmlformats.org/officeDocument/2006/relationships/image" Target="../media/image35.png"/><Relationship Id="rId9" Type="http://schemas.openxmlformats.org/officeDocument/2006/relationships/image" Target="../media/image6.png"/><Relationship Id="rId1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67327" y="546252"/>
            <a:ext cx="11261672" cy="4836721"/>
            <a:chOff x="0" y="0"/>
            <a:chExt cx="7848531" cy="6989496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7854921" cy="6996099"/>
            </a:xfrm>
            <a:custGeom>
              <a:avLst/>
              <a:gdLst/>
              <a:ahLst/>
              <a:cxnLst/>
              <a:rect l="l" t="t" r="r" b="b"/>
              <a:pathLst>
                <a:path w="7854921" h="6996099">
                  <a:moveTo>
                    <a:pt x="7227144" y="6941621"/>
                  </a:moveTo>
                  <a:cubicBezTo>
                    <a:pt x="7227144" y="6941621"/>
                    <a:pt x="6496269" y="6996099"/>
                    <a:pt x="5468212" y="6993477"/>
                  </a:cubicBezTo>
                  <a:cubicBezTo>
                    <a:pt x="3036721" y="6991315"/>
                    <a:pt x="1057074" y="6983490"/>
                    <a:pt x="1057074" y="6983490"/>
                  </a:cubicBezTo>
                  <a:cubicBezTo>
                    <a:pt x="812932" y="6974656"/>
                    <a:pt x="449110" y="6953426"/>
                    <a:pt x="282371" y="6895248"/>
                  </a:cubicBezTo>
                  <a:cubicBezTo>
                    <a:pt x="4469" y="6798285"/>
                    <a:pt x="0" y="6625006"/>
                    <a:pt x="0" y="5403905"/>
                  </a:cubicBezTo>
                  <a:lnTo>
                    <a:pt x="0" y="540384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16491" y="15681"/>
                    <a:pt x="4571639" y="7673"/>
                  </a:cubicBezTo>
                  <a:cubicBezTo>
                    <a:pt x="6277342" y="0"/>
                    <a:pt x="6994075" y="6979"/>
                    <a:pt x="6994075" y="6979"/>
                  </a:cubicBezTo>
                  <a:cubicBezTo>
                    <a:pt x="7362382" y="14458"/>
                    <a:pt x="7500642" y="42638"/>
                    <a:pt x="7698383" y="165219"/>
                  </a:cubicBezTo>
                  <a:cubicBezTo>
                    <a:pt x="7849400" y="258836"/>
                    <a:pt x="7854921" y="476157"/>
                    <a:pt x="7845782" y="5403846"/>
                  </a:cubicBezTo>
                  <a:lnTo>
                    <a:pt x="7845782" y="5403905"/>
                  </a:lnTo>
                  <a:cubicBezTo>
                    <a:pt x="7845780" y="6742971"/>
                    <a:pt x="7802997" y="6891559"/>
                    <a:pt x="7227144" y="6941621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93812" y="623171"/>
            <a:ext cx="433179" cy="3975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990890" y="1192918"/>
            <a:ext cx="433179" cy="3975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05597" y="3252857"/>
            <a:ext cx="236588" cy="21900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567327" y="1806723"/>
            <a:ext cx="236588" cy="21900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2011752" y="3020708"/>
            <a:ext cx="227180" cy="2103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999412" y="4995226"/>
            <a:ext cx="4152976" cy="1783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1149257" y="4247206"/>
            <a:ext cx="236588" cy="21900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252378" y="3670456"/>
            <a:ext cx="195698" cy="18115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503109" y="-82671"/>
            <a:ext cx="243099" cy="225036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-1603399">
            <a:off x="10403253" y="4983073"/>
            <a:ext cx="179513" cy="372145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983420" y="1806723"/>
            <a:ext cx="104386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accent3">
                    <a:lumMod val="50000"/>
                  </a:schemeClr>
                </a:solidFill>
                <a:latin typeface="SVN-Appleberry" panose="02040603050506020204" pitchFamily="18" charset="0"/>
              </a:rPr>
              <a:t>CHÀO MỪNG CÁC EM HỌC SINH </a:t>
            </a:r>
          </a:p>
          <a:p>
            <a:pPr algn="ctr"/>
            <a:r>
              <a:rPr lang="en-US" sz="6600" dirty="0" smtClean="0">
                <a:solidFill>
                  <a:schemeClr val="accent3">
                    <a:lumMod val="50000"/>
                  </a:schemeClr>
                </a:solidFill>
                <a:latin typeface="SVN-Appleberry" panose="02040603050506020204" pitchFamily="18" charset="0"/>
              </a:rPr>
              <a:t>ĐẾN VỚI TIẾT HỌC MÔN LỊCH SỬ 7</a:t>
            </a:r>
            <a:endParaRPr lang="en-US" sz="6600" dirty="0">
              <a:solidFill>
                <a:schemeClr val="accent3">
                  <a:lumMod val="50000"/>
                </a:schemeClr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43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213" y="1758390"/>
            <a:ext cx="11017744" cy="489790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err="1" smtClean="0"/>
              <a:t>Về</a:t>
            </a:r>
            <a:r>
              <a:rPr lang="en-US" b="1" dirty="0" smtClean="0"/>
              <a:t> </a:t>
            </a:r>
            <a:r>
              <a:rPr lang="en-US" b="1" dirty="0" err="1" smtClean="0"/>
              <a:t>chính</a:t>
            </a:r>
            <a:r>
              <a:rPr lang="en-US" b="1" dirty="0" smtClean="0"/>
              <a:t> </a:t>
            </a:r>
            <a:r>
              <a:rPr lang="en-US" b="1" dirty="0" err="1" smtClean="0"/>
              <a:t>trị</a:t>
            </a:r>
            <a:r>
              <a:rPr lang="en-US" b="1" dirty="0" smtClean="0"/>
              <a:t>: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/>
              <a:t>Ngày</a:t>
            </a:r>
            <a:r>
              <a:rPr lang="en-US" dirty="0" smtClean="0"/>
              <a:t> </a:t>
            </a:r>
            <a:r>
              <a:rPr lang="en-US" dirty="0" err="1" smtClean="0"/>
              <a:t>càng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củng</a:t>
            </a:r>
            <a:r>
              <a:rPr lang="en-US" dirty="0" smtClean="0"/>
              <a:t> </a:t>
            </a:r>
            <a:r>
              <a:rPr lang="en-US" dirty="0" err="1" smtClean="0"/>
              <a:t>cố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triển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tổ</a:t>
            </a:r>
            <a:r>
              <a:rPr lang="en-US" dirty="0" smtClean="0"/>
              <a:t> </a:t>
            </a:r>
            <a:r>
              <a:rPr lang="en-US" dirty="0" err="1" smtClean="0"/>
              <a:t>chức</a:t>
            </a:r>
            <a:r>
              <a:rPr lang="en-US" dirty="0" smtClean="0"/>
              <a:t> </a:t>
            </a:r>
            <a:r>
              <a:rPr lang="en-US" dirty="0" err="1" smtClean="0"/>
              <a:t>hành</a:t>
            </a:r>
            <a:r>
              <a:rPr lang="en-US" dirty="0" smtClean="0"/>
              <a:t> </a:t>
            </a:r>
            <a:r>
              <a:rPr lang="en-US" dirty="0" err="1" smtClean="0"/>
              <a:t>chính</a:t>
            </a:r>
            <a:r>
              <a:rPr lang="en-US" dirty="0" smtClean="0"/>
              <a:t>, </a:t>
            </a:r>
            <a:r>
              <a:rPr lang="en-US" dirty="0" err="1" smtClean="0"/>
              <a:t>bộ</a:t>
            </a:r>
            <a:r>
              <a:rPr lang="en-US" dirty="0" smtClean="0"/>
              <a:t> </a:t>
            </a:r>
            <a:r>
              <a:rPr lang="en-US" dirty="0" err="1" smtClean="0"/>
              <a:t>máy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nước</a:t>
            </a:r>
            <a:r>
              <a:rPr lang="en-US" dirty="0" smtClean="0"/>
              <a:t>, </a:t>
            </a:r>
            <a:r>
              <a:rPr lang="en-US" dirty="0" err="1" smtClean="0"/>
              <a:t>pháp</a:t>
            </a:r>
            <a:r>
              <a:rPr lang="en-US" dirty="0" smtClean="0"/>
              <a:t> </a:t>
            </a:r>
            <a:r>
              <a:rPr lang="en-US" dirty="0" err="1" smtClean="0"/>
              <a:t>luật</a:t>
            </a:r>
            <a:r>
              <a:rPr lang="en-US" dirty="0" smtClean="0"/>
              <a:t>.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Tiêu</a:t>
            </a:r>
            <a:r>
              <a:rPr lang="en-US" dirty="0" smtClean="0"/>
              <a:t> </a:t>
            </a:r>
            <a:r>
              <a:rPr lang="en-US" dirty="0" err="1" smtClean="0"/>
              <a:t>biểu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Đại</a:t>
            </a:r>
            <a:r>
              <a:rPr lang="en-US" dirty="0" smtClean="0"/>
              <a:t> </a:t>
            </a:r>
            <a:r>
              <a:rPr lang="en-US" dirty="0" err="1" smtClean="0"/>
              <a:t>Việt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cải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Lê</a:t>
            </a:r>
            <a:r>
              <a:rPr lang="en-US" dirty="0" smtClean="0"/>
              <a:t> </a:t>
            </a:r>
            <a:r>
              <a:rPr lang="en-US" dirty="0" err="1" smtClean="0"/>
              <a:t>Thánh</a:t>
            </a:r>
            <a:r>
              <a:rPr lang="en-US" dirty="0" smtClean="0"/>
              <a:t> </a:t>
            </a:r>
            <a:r>
              <a:rPr lang="en-US" dirty="0" err="1" smtClean="0"/>
              <a:t>Tông</a:t>
            </a:r>
            <a:endParaRPr lang="en-US" dirty="0" smtClean="0"/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 </a:t>
            </a:r>
            <a:r>
              <a:rPr lang="en-US" dirty="0" err="1" smtClean="0"/>
              <a:t>Vương</a:t>
            </a:r>
            <a:r>
              <a:rPr lang="en-US" dirty="0" smtClean="0"/>
              <a:t> </a:t>
            </a:r>
            <a:r>
              <a:rPr lang="en-US" dirty="0" err="1" smtClean="0"/>
              <a:t>quốc</a:t>
            </a:r>
            <a:r>
              <a:rPr lang="en-US" dirty="0" smtClean="0"/>
              <a:t> </a:t>
            </a:r>
            <a:r>
              <a:rPr lang="en-US" dirty="0" err="1" smtClean="0"/>
              <a:t>Ayuthaya</a:t>
            </a:r>
            <a:r>
              <a:rPr lang="en-US" dirty="0" smtClean="0"/>
              <a:t> </a:t>
            </a: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cuộc</a:t>
            </a:r>
            <a:r>
              <a:rPr lang="en-US" dirty="0" smtClean="0"/>
              <a:t> </a:t>
            </a:r>
            <a:r>
              <a:rPr lang="en-US" dirty="0" err="1" smtClean="0"/>
              <a:t>cải</a:t>
            </a:r>
            <a:r>
              <a:rPr lang="en-US" dirty="0" smtClean="0"/>
              <a:t> </a:t>
            </a:r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Ra-ma-</a:t>
            </a:r>
            <a:r>
              <a:rPr lang="en-US" dirty="0" err="1" smtClean="0"/>
              <a:t>thi</a:t>
            </a:r>
            <a:r>
              <a:rPr lang="en-US" dirty="0" smtClean="0"/>
              <a:t>-</a:t>
            </a:r>
            <a:r>
              <a:rPr lang="en-US" dirty="0" err="1" smtClean="0"/>
              <a:t>bo-đi</a:t>
            </a:r>
            <a:r>
              <a:rPr lang="en-US" dirty="0" smtClean="0"/>
              <a:t> II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700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3215" y="571033"/>
            <a:ext cx="10911689" cy="92766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1.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Quá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trình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hình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thành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phát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triển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vương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quốc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phong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kiến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Đông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Nam Á 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520" y="4949660"/>
            <a:ext cx="1283605" cy="17066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76479" y="5982210"/>
            <a:ext cx="6094413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/>
              <a:t>Ramathibodi</a:t>
            </a:r>
            <a:r>
              <a:rPr lang="en-US" dirty="0"/>
              <a:t> </a:t>
            </a:r>
            <a:r>
              <a:rPr lang="en-US" dirty="0" smtClean="0"/>
              <a:t>II</a:t>
            </a:r>
          </a:p>
          <a:p>
            <a:r>
              <a:rPr lang="en-US" dirty="0" smtClean="0"/>
              <a:t> (1472 - 1529</a:t>
            </a:r>
            <a:r>
              <a:rPr lang="en-US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9687" y="4949661"/>
            <a:ext cx="1204633" cy="16788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13420" y="5982211"/>
            <a:ext cx="17962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Lê</a:t>
            </a:r>
            <a:r>
              <a:rPr lang="en-US" dirty="0" smtClean="0"/>
              <a:t> </a:t>
            </a:r>
            <a:r>
              <a:rPr lang="en-US" dirty="0" err="1" smtClean="0"/>
              <a:t>Thánh</a:t>
            </a:r>
            <a:r>
              <a:rPr lang="en-US" dirty="0" smtClean="0"/>
              <a:t> </a:t>
            </a:r>
            <a:r>
              <a:rPr lang="en-US" dirty="0" err="1" smtClean="0"/>
              <a:t>Tông</a:t>
            </a:r>
            <a:endParaRPr lang="en-US" dirty="0" smtClean="0"/>
          </a:p>
          <a:p>
            <a:r>
              <a:rPr lang="en-US" dirty="0" smtClean="0"/>
              <a:t> (1442 - 1497)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96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214" y="1758390"/>
            <a:ext cx="6609751" cy="489790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err="1" smtClean="0"/>
              <a:t>Về</a:t>
            </a:r>
            <a:r>
              <a:rPr lang="en-US" b="1" dirty="0" smtClean="0"/>
              <a:t> </a:t>
            </a:r>
            <a:r>
              <a:rPr lang="en-US" b="1" dirty="0" err="1" smtClean="0"/>
              <a:t>kinh</a:t>
            </a:r>
            <a:r>
              <a:rPr lang="en-US" b="1" dirty="0" smtClean="0"/>
              <a:t> </a:t>
            </a:r>
            <a:r>
              <a:rPr lang="en-US" b="1" dirty="0" err="1" smtClean="0"/>
              <a:t>tế</a:t>
            </a:r>
            <a:r>
              <a:rPr lang="en-US" b="1" dirty="0" smtClean="0"/>
              <a:t>: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/>
              <a:t>Sản</a:t>
            </a:r>
            <a:r>
              <a:rPr lang="en-US" dirty="0" smtClean="0"/>
              <a:t> </a:t>
            </a:r>
            <a:r>
              <a:rPr lang="en-US" dirty="0" err="1" smtClean="0"/>
              <a:t>xuất</a:t>
            </a:r>
            <a:r>
              <a:rPr lang="en-US" dirty="0" smtClean="0"/>
              <a:t> </a:t>
            </a:r>
            <a:r>
              <a:rPr lang="en-US" dirty="0" err="1" smtClean="0"/>
              <a:t>nông</a:t>
            </a:r>
            <a:r>
              <a:rPr lang="en-US" dirty="0" smtClean="0"/>
              <a:t> </a:t>
            </a:r>
            <a:r>
              <a:rPr lang="en-US" dirty="0" err="1" smtClean="0"/>
              <a:t>nghiệp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mở</a:t>
            </a:r>
            <a:r>
              <a:rPr lang="en-US" dirty="0" smtClean="0"/>
              <a:t> </a:t>
            </a:r>
            <a:r>
              <a:rPr lang="en-US" dirty="0" err="1" smtClean="0"/>
              <a:t>rộng</a:t>
            </a:r>
            <a:r>
              <a:rPr lang="en-US" dirty="0"/>
              <a:t> </a:t>
            </a:r>
            <a:r>
              <a:rPr lang="en-US" dirty="0" smtClean="0"/>
              <a:t>ở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: Chao </a:t>
            </a:r>
            <a:r>
              <a:rPr lang="en-US" dirty="0" err="1" smtClean="0"/>
              <a:t>Phray</a:t>
            </a:r>
            <a:r>
              <a:rPr lang="en-US" dirty="0" smtClean="0"/>
              <a:t>-a, </a:t>
            </a:r>
            <a:r>
              <a:rPr lang="en-US" dirty="0" err="1" smtClean="0"/>
              <a:t>đồng</a:t>
            </a:r>
            <a:r>
              <a:rPr lang="en-US" dirty="0" smtClean="0"/>
              <a:t> </a:t>
            </a:r>
            <a:r>
              <a:rPr lang="en-US" dirty="0" err="1" smtClean="0"/>
              <a:t>bằng</a:t>
            </a:r>
            <a:r>
              <a:rPr lang="en-US" dirty="0" smtClean="0"/>
              <a:t> </a:t>
            </a:r>
            <a:r>
              <a:rPr lang="en-US" dirty="0" err="1" smtClean="0"/>
              <a:t>sông</a:t>
            </a:r>
            <a:r>
              <a:rPr lang="en-US" dirty="0" smtClean="0"/>
              <a:t> </a:t>
            </a:r>
            <a:r>
              <a:rPr lang="en-US" dirty="0" err="1" smtClean="0"/>
              <a:t>Hồng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đảo</a:t>
            </a:r>
            <a:r>
              <a:rPr lang="en-US" dirty="0" smtClean="0"/>
              <a:t> </a:t>
            </a:r>
            <a:r>
              <a:rPr lang="en-US" dirty="0" err="1" smtClean="0"/>
              <a:t>Gia-va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700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3215" y="571033"/>
            <a:ext cx="10911689" cy="92766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1.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Quá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trình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hình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thành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phát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triển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vương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quốc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phong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kiến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Đông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Nam Á 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8353" y="2066925"/>
            <a:ext cx="4209887" cy="39557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91049" y="6009964"/>
            <a:ext cx="4197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err="1" smtClean="0"/>
              <a:t>Một</a:t>
            </a:r>
            <a:r>
              <a:rPr lang="en-US" i="1" dirty="0" smtClean="0"/>
              <a:t> </a:t>
            </a:r>
            <a:r>
              <a:rPr lang="en-US" i="1" dirty="0" err="1" smtClean="0"/>
              <a:t>số</a:t>
            </a:r>
            <a:r>
              <a:rPr lang="en-US" i="1" dirty="0" smtClean="0"/>
              <a:t> </a:t>
            </a:r>
            <a:r>
              <a:rPr lang="en-US" i="1" dirty="0" err="1" smtClean="0"/>
              <a:t>hệ</a:t>
            </a:r>
            <a:r>
              <a:rPr lang="en-US" i="1" dirty="0" smtClean="0"/>
              <a:t> </a:t>
            </a:r>
            <a:r>
              <a:rPr lang="en-US" i="1" dirty="0" err="1" smtClean="0"/>
              <a:t>thống</a:t>
            </a:r>
            <a:r>
              <a:rPr lang="en-US" i="1" dirty="0" smtClean="0"/>
              <a:t> </a:t>
            </a:r>
            <a:r>
              <a:rPr lang="en-US" i="1" dirty="0" err="1" smtClean="0"/>
              <a:t>sông</a:t>
            </a:r>
            <a:r>
              <a:rPr lang="en-US" i="1" dirty="0" smtClean="0"/>
              <a:t> </a:t>
            </a:r>
            <a:r>
              <a:rPr lang="en-US" i="1" dirty="0" err="1" smtClean="0"/>
              <a:t>ngòi</a:t>
            </a:r>
            <a:r>
              <a:rPr lang="en-US" i="1" dirty="0" smtClean="0"/>
              <a:t> ở </a:t>
            </a:r>
            <a:r>
              <a:rPr lang="en-US" i="1" dirty="0" err="1" smtClean="0"/>
              <a:t>Đông</a:t>
            </a:r>
            <a:r>
              <a:rPr lang="en-US" i="1" dirty="0" smtClean="0"/>
              <a:t> Nam Á </a:t>
            </a:r>
            <a:r>
              <a:rPr lang="en-US" i="1" dirty="0" err="1" smtClean="0"/>
              <a:t>lục</a:t>
            </a:r>
            <a:r>
              <a:rPr lang="en-US" i="1" dirty="0" smtClean="0"/>
              <a:t> </a:t>
            </a:r>
            <a:r>
              <a:rPr lang="en-US" i="1" dirty="0" err="1" smtClean="0"/>
              <a:t>địa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70061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1210" y="1956964"/>
            <a:ext cx="5033694" cy="4275005"/>
          </a:xfrm>
          <a:prstGeom prst="rect">
            <a:avLst/>
          </a:prstGeom>
        </p:spPr>
      </p:pic>
      <p:sp>
        <p:nvSpPr>
          <p:cNvPr id="5" name="AutoShape 2" descr="File:Southeast Asia trade route map XIIcentury.jpg - Wikimedia Commons"/>
          <p:cNvSpPr>
            <a:spLocks noChangeAspect="1" noChangeArrowheads="1"/>
          </p:cNvSpPr>
          <p:nvPr/>
        </p:nvSpPr>
        <p:spPr bwMode="auto">
          <a:xfrm>
            <a:off x="63483" y="-136525"/>
            <a:ext cx="30472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63215" y="571033"/>
            <a:ext cx="10911689" cy="927662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1.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Quá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trình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hình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thành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và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phát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triển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của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các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vương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quốc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phong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kiến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+mn-lt"/>
              </a:rPr>
              <a:t>Đông</a:t>
            </a:r>
            <a:r>
              <a:rPr lang="en-US" sz="3200" b="1" dirty="0" smtClean="0">
                <a:solidFill>
                  <a:srgbClr val="C00000"/>
                </a:solidFill>
                <a:latin typeface="+mn-lt"/>
              </a:rPr>
              <a:t> Nam Á </a:t>
            </a:r>
            <a:endParaRPr lang="en-US" sz="3200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63214" y="1758390"/>
            <a:ext cx="5416689" cy="4897904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err="1" smtClean="0"/>
              <a:t>Về</a:t>
            </a:r>
            <a:r>
              <a:rPr lang="en-US" b="1" dirty="0" smtClean="0"/>
              <a:t> </a:t>
            </a:r>
            <a:r>
              <a:rPr lang="en-US" b="1" dirty="0" err="1" smtClean="0"/>
              <a:t>kinh</a:t>
            </a:r>
            <a:r>
              <a:rPr lang="en-US" b="1" dirty="0" smtClean="0"/>
              <a:t> </a:t>
            </a:r>
            <a:r>
              <a:rPr lang="en-US" b="1" dirty="0" err="1" smtClean="0"/>
              <a:t>tế</a:t>
            </a:r>
            <a:r>
              <a:rPr lang="en-US" b="1" dirty="0" smtClean="0"/>
              <a:t>: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/>
              <a:t>Thủ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nghiệp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dệt</a:t>
            </a:r>
            <a:r>
              <a:rPr lang="en-US" dirty="0" smtClean="0"/>
              <a:t> </a:t>
            </a:r>
            <a:r>
              <a:rPr lang="en-US" dirty="0" err="1" smtClean="0"/>
              <a:t>lụa</a:t>
            </a:r>
            <a:r>
              <a:rPr lang="en-US" dirty="0" smtClean="0"/>
              <a:t>, </a:t>
            </a:r>
            <a:r>
              <a:rPr lang="en-US" dirty="0" err="1" smtClean="0"/>
              <a:t>đúc</a:t>
            </a:r>
            <a:r>
              <a:rPr lang="en-US" dirty="0" smtClean="0"/>
              <a:t> </a:t>
            </a:r>
            <a:r>
              <a:rPr lang="en-US" dirty="0" err="1" smtClean="0"/>
              <a:t>đồng</a:t>
            </a:r>
            <a:r>
              <a:rPr lang="en-US" dirty="0" smtClean="0"/>
              <a:t>, </a:t>
            </a:r>
            <a:r>
              <a:rPr lang="en-US" dirty="0" err="1" smtClean="0"/>
              <a:t>gốm</a:t>
            </a:r>
            <a:r>
              <a:rPr lang="en-US" dirty="0" smtClean="0"/>
              <a:t> </a:t>
            </a:r>
            <a:r>
              <a:rPr lang="en-US" dirty="0" err="1" smtClean="0"/>
              <a:t>sứ</a:t>
            </a:r>
            <a:r>
              <a:rPr lang="en-US" dirty="0" smtClean="0"/>
              <a:t>, </a:t>
            </a:r>
            <a:r>
              <a:rPr lang="en-US" dirty="0" err="1" smtClean="0"/>
              <a:t>chế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vũ</a:t>
            </a:r>
            <a:r>
              <a:rPr lang="en-US" dirty="0" smtClean="0"/>
              <a:t> </a:t>
            </a:r>
            <a:r>
              <a:rPr lang="en-US" dirty="0" err="1" smtClean="0"/>
              <a:t>khí</a:t>
            </a:r>
            <a:r>
              <a:rPr lang="en-US" dirty="0" smtClean="0"/>
              <a:t> </a:t>
            </a:r>
            <a:r>
              <a:rPr lang="en-US" dirty="0" err="1" smtClean="0"/>
              <a:t>cũng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triển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/>
              <a:t>Trở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những</a:t>
            </a:r>
            <a:r>
              <a:rPr lang="en-US" dirty="0" smtClean="0"/>
              <a:t> </a:t>
            </a:r>
            <a:r>
              <a:rPr lang="en-US" dirty="0" err="1" smtClean="0"/>
              <a:t>trung</a:t>
            </a:r>
            <a:r>
              <a:rPr lang="en-US" dirty="0" smtClean="0"/>
              <a:t> </a:t>
            </a:r>
            <a:r>
              <a:rPr lang="en-US" dirty="0" err="1" smtClean="0"/>
              <a:t>tâm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</a:t>
            </a:r>
            <a:r>
              <a:rPr lang="en-US" dirty="0" err="1" smtClean="0"/>
              <a:t>mại</a:t>
            </a:r>
            <a:r>
              <a:rPr lang="en-US" dirty="0" smtClean="0"/>
              <a:t> </a:t>
            </a:r>
            <a:r>
              <a:rPr lang="en-US" dirty="0" err="1" smtClean="0"/>
              <a:t>lớn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giới</a:t>
            </a:r>
            <a:r>
              <a:rPr lang="en-US" dirty="0" smtClean="0"/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700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61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012" y="2057400"/>
            <a:ext cx="472439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 đoạn tư liệu, ta thấy hoạt động kinh tế của Vương quốc Ma-lắc-ca là:</a:t>
            </a:r>
          </a:p>
          <a:p>
            <a:pPr algn="just"/>
            <a:r>
              <a:rPr lang="vi-V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Thế kỉ XV, Ma-lắc-ca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ó </a:t>
            </a:r>
            <a:r>
              <a:rPr lang="vi-V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vị trí chiến lược trong tuyến đường thương mại quốc tế đặc biệt là thương mại trên biển. Nằm giữa In-đô-nê-xi-a, Ma-lai-xi-a và Xin-ga-po, nối liền Thái Bình Dương và Ấn Độ Dương.</a:t>
            </a:r>
          </a:p>
          <a:p>
            <a:pPr algn="just"/>
            <a:r>
              <a:rPr lang="vi-V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Ma-lắc-ca chỗ dừng chân cho các thuyền buôn nước ngoài trên tuyến đường thương mại bằng đường biển quốc tế =&gt; thuận lợi cho việc mua bán hàng hóa. </a:t>
            </a:r>
          </a:p>
          <a:p>
            <a:pPr algn="just"/>
            <a:r>
              <a:rPr lang="vi-VN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Nơi đây là nơi chiếm 1/4 lượng giao thông hàng hải thế giới hàng năm. Nhiều nền kinh tế lớn phụ thuộc rất lớn vào hoạt động thương mại thông qua eo biển này</a:t>
            </a:r>
            <a:r>
              <a:rPr lang="vi-VN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8226" r="1335" b="21185"/>
          <a:stretch/>
        </p:blipFill>
        <p:spPr bwMode="auto">
          <a:xfrm>
            <a:off x="5103812" y="838200"/>
            <a:ext cx="686888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8340" y="228600"/>
            <a:ext cx="12050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2800" i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2800" i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-ca?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10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2" y="685800"/>
            <a:ext cx="10278481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6373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744867"/>
              </p:ext>
            </p:extLst>
          </p:nvPr>
        </p:nvGraphicFramePr>
        <p:xfrm>
          <a:off x="531812" y="276174"/>
          <a:ext cx="11353800" cy="650562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634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903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3820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/>
                        <a:t>Thời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gian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/>
                        <a:t>Sự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kiện</a:t>
                      </a:r>
                      <a:endParaRPr lang="en-US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4782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TK X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017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TK</a:t>
                      </a:r>
                      <a:r>
                        <a:rPr lang="en-US" sz="2800" b="1" baseline="0" dirty="0" smtClean="0"/>
                        <a:t> XIII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4782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/>
                        <a:t>Đầu</a:t>
                      </a:r>
                      <a:r>
                        <a:rPr lang="en-US" sz="2800" b="1" baseline="0" dirty="0" smtClean="0"/>
                        <a:t> TK XV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332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/>
                        <a:t>Nửa</a:t>
                      </a:r>
                      <a:r>
                        <a:rPr lang="en-US" sz="2800" b="1" dirty="0" smtClean="0"/>
                        <a:t> </a:t>
                      </a:r>
                      <a:r>
                        <a:rPr lang="en-US" sz="2800" b="1" dirty="0" err="1" smtClean="0"/>
                        <a:t>sau</a:t>
                      </a:r>
                      <a:r>
                        <a:rPr lang="en-US" sz="2800" b="1" dirty="0" smtClean="0"/>
                        <a:t> TK X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đến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nửa</a:t>
                      </a:r>
                      <a:r>
                        <a:rPr lang="en-US" sz="2800" b="1" baseline="0" dirty="0" smtClean="0"/>
                        <a:t> </a:t>
                      </a:r>
                      <a:r>
                        <a:rPr lang="en-US" sz="2800" b="1" baseline="0" dirty="0" err="1" smtClean="0"/>
                        <a:t>đầu</a:t>
                      </a:r>
                      <a:r>
                        <a:rPr lang="en-US" sz="2800" b="1" baseline="0" dirty="0" smtClean="0"/>
                        <a:t> TK XVI</a:t>
                      </a:r>
                      <a:endParaRPr lang="en-US" sz="28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665412" y="1255693"/>
            <a:ext cx="93710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/>
              <a:t>Nhà</a:t>
            </a:r>
            <a:r>
              <a:rPr lang="en-US" sz="2800" dirty="0" smtClean="0"/>
              <a:t> </a:t>
            </a:r>
            <a:r>
              <a:rPr lang="en-US" sz="2800" dirty="0" err="1" smtClean="0"/>
              <a:t>nước</a:t>
            </a:r>
            <a:r>
              <a:rPr lang="en-US" sz="2800" dirty="0" smtClean="0"/>
              <a:t> </a:t>
            </a:r>
            <a:r>
              <a:rPr lang="en-US" sz="2800" dirty="0" err="1" smtClean="0"/>
              <a:t>độc</a:t>
            </a:r>
            <a:r>
              <a:rPr lang="en-US" sz="2800" dirty="0" smtClean="0"/>
              <a:t> </a:t>
            </a:r>
            <a:r>
              <a:rPr lang="en-US" sz="2800" dirty="0" err="1" smtClean="0"/>
              <a:t>lập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</a:t>
            </a:r>
            <a:r>
              <a:rPr lang="en-US" sz="2800" dirty="0" err="1" smtClean="0"/>
              <a:t>người</a:t>
            </a:r>
            <a:r>
              <a:rPr lang="en-US" sz="2800" dirty="0" smtClean="0"/>
              <a:t> </a:t>
            </a:r>
            <a:r>
              <a:rPr lang="en-US" sz="2800" dirty="0" err="1" smtClean="0"/>
              <a:t>Việt</a:t>
            </a:r>
            <a:r>
              <a:rPr lang="en-US" sz="2800" dirty="0" smtClean="0"/>
              <a:t>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lập</a:t>
            </a:r>
            <a:endParaRPr lang="en-US" sz="2800" dirty="0" smtClean="0"/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Các</a:t>
            </a:r>
            <a:r>
              <a:rPr lang="en-US" sz="2800" dirty="0" smtClean="0"/>
              <a:t> </a:t>
            </a:r>
            <a:r>
              <a:rPr lang="en-US" sz="2800" dirty="0" err="1" smtClean="0"/>
              <a:t>vương</a:t>
            </a:r>
            <a:r>
              <a:rPr lang="en-US" sz="2800" dirty="0" smtClean="0"/>
              <a:t> </a:t>
            </a:r>
            <a:r>
              <a:rPr lang="en-US" sz="2800" dirty="0" err="1" smtClean="0"/>
              <a:t>quốc</a:t>
            </a:r>
            <a:r>
              <a:rPr lang="en-US" sz="2800" dirty="0" smtClean="0"/>
              <a:t> </a:t>
            </a:r>
            <a:r>
              <a:rPr lang="en-US" sz="2800" dirty="0" err="1" smtClean="0"/>
              <a:t>cổ</a:t>
            </a:r>
            <a:r>
              <a:rPr lang="en-US" sz="2800" dirty="0" smtClean="0"/>
              <a:t> </a:t>
            </a:r>
            <a:r>
              <a:rPr lang="en-US" sz="2800" dirty="0" err="1" smtClean="0"/>
              <a:t>bước</a:t>
            </a:r>
            <a:r>
              <a:rPr lang="en-US" sz="2800" dirty="0" smtClean="0"/>
              <a:t> </a:t>
            </a:r>
            <a:r>
              <a:rPr lang="en-US" sz="2800" dirty="0" err="1" smtClean="0"/>
              <a:t>vào</a:t>
            </a:r>
            <a:r>
              <a:rPr lang="en-US" sz="2800" dirty="0" smtClean="0"/>
              <a:t> </a:t>
            </a:r>
            <a:r>
              <a:rPr lang="en-US" sz="2800" dirty="0" err="1" smtClean="0"/>
              <a:t>thời</a:t>
            </a:r>
            <a:r>
              <a:rPr lang="en-US" sz="2800" dirty="0" smtClean="0"/>
              <a:t> </a:t>
            </a:r>
            <a:r>
              <a:rPr lang="en-US" sz="2800" dirty="0" err="1" smtClean="0"/>
              <a:t>kì</a:t>
            </a:r>
            <a:r>
              <a:rPr lang="en-US" sz="2800" dirty="0" smtClean="0"/>
              <a:t> </a:t>
            </a:r>
            <a:r>
              <a:rPr lang="en-US" sz="2800" dirty="0" err="1" smtClean="0"/>
              <a:t>thống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phát</a:t>
            </a:r>
            <a:r>
              <a:rPr lang="en-US" sz="2800" dirty="0" smtClean="0"/>
              <a:t> </a:t>
            </a:r>
            <a:r>
              <a:rPr lang="en-US" sz="2800" dirty="0" err="1" smtClean="0"/>
              <a:t>triển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665412" y="2286000"/>
            <a:ext cx="9220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 err="1" smtClean="0"/>
              <a:t>Xuất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nhiều</a:t>
            </a:r>
            <a:r>
              <a:rPr lang="en-US" sz="2800" dirty="0" smtClean="0"/>
              <a:t> </a:t>
            </a:r>
            <a:r>
              <a:rPr lang="en-US" sz="2800" dirty="0" err="1" smtClean="0"/>
              <a:t>quốc</a:t>
            </a:r>
            <a:r>
              <a:rPr lang="en-US" sz="2800" dirty="0" smtClean="0"/>
              <a:t> </a:t>
            </a:r>
            <a:r>
              <a:rPr lang="en-US" sz="2800" dirty="0" err="1" smtClean="0"/>
              <a:t>gia</a:t>
            </a:r>
            <a:r>
              <a:rPr lang="en-US" sz="2800" dirty="0" smtClean="0"/>
              <a:t> </a:t>
            </a:r>
            <a:r>
              <a:rPr lang="en-US" sz="2800" dirty="0" err="1" smtClean="0"/>
              <a:t>phong</a:t>
            </a:r>
            <a:r>
              <a:rPr lang="en-US" sz="2800" dirty="0" smtClean="0"/>
              <a:t> </a:t>
            </a:r>
            <a:r>
              <a:rPr lang="en-US" sz="2800" dirty="0" err="1" smtClean="0"/>
              <a:t>kiến</a:t>
            </a:r>
            <a:r>
              <a:rPr lang="en-US" sz="2800" dirty="0" smtClean="0"/>
              <a:t>: Su-</a:t>
            </a:r>
            <a:r>
              <a:rPr lang="en-US" sz="2800" dirty="0" err="1" smtClean="0"/>
              <a:t>khô</a:t>
            </a:r>
            <a:r>
              <a:rPr lang="en-US" sz="2800" dirty="0" smtClean="0"/>
              <a:t>-</a:t>
            </a:r>
            <a:r>
              <a:rPr lang="en-US" sz="2800" dirty="0" err="1" smtClean="0"/>
              <a:t>thay</a:t>
            </a:r>
            <a:r>
              <a:rPr lang="en-US" sz="2800" dirty="0" smtClean="0"/>
              <a:t>, A-</a:t>
            </a:r>
            <a:r>
              <a:rPr lang="en-US" sz="2800" dirty="0" err="1" smtClean="0"/>
              <a:t>út</a:t>
            </a:r>
            <a:r>
              <a:rPr lang="en-US" sz="2800" dirty="0" smtClean="0"/>
              <a:t>-</a:t>
            </a:r>
            <a:r>
              <a:rPr lang="en-US" sz="2800" dirty="0" err="1" smtClean="0"/>
              <a:t>thay</a:t>
            </a:r>
            <a:r>
              <a:rPr lang="en-US" sz="2800" dirty="0" smtClean="0"/>
              <a:t>-a (</a:t>
            </a:r>
            <a:r>
              <a:rPr lang="en-US" sz="2800" dirty="0" err="1" smtClean="0"/>
              <a:t>đất</a:t>
            </a:r>
            <a:r>
              <a:rPr lang="en-US" sz="2800" dirty="0" smtClean="0"/>
              <a:t> </a:t>
            </a:r>
            <a:r>
              <a:rPr lang="en-US" sz="2800" dirty="0" err="1" smtClean="0"/>
              <a:t>liền</a:t>
            </a:r>
            <a:r>
              <a:rPr lang="en-US" sz="2800" dirty="0" smtClean="0"/>
              <a:t>), </a:t>
            </a:r>
            <a:r>
              <a:rPr lang="en-US" sz="2800" dirty="0" err="1" smtClean="0"/>
              <a:t>Mô</a:t>
            </a:r>
            <a:r>
              <a:rPr lang="en-US" sz="2800" dirty="0" smtClean="0"/>
              <a:t>-</a:t>
            </a:r>
            <a:r>
              <a:rPr lang="en-US" sz="2800" dirty="0" err="1" smtClean="0"/>
              <a:t>giô</a:t>
            </a:r>
            <a:r>
              <a:rPr lang="en-US" sz="2800" dirty="0" smtClean="0"/>
              <a:t>-pa-</a:t>
            </a:r>
            <a:r>
              <a:rPr lang="en-US" sz="2800" dirty="0" err="1" smtClean="0"/>
              <a:t>hít</a:t>
            </a:r>
            <a:r>
              <a:rPr lang="en-US" sz="2800" dirty="0" smtClean="0"/>
              <a:t> (</a:t>
            </a:r>
            <a:r>
              <a:rPr lang="en-US" sz="2800" dirty="0" err="1" smtClean="0"/>
              <a:t>hải</a:t>
            </a:r>
            <a:r>
              <a:rPr lang="en-US" sz="2800" dirty="0" smtClean="0"/>
              <a:t> </a:t>
            </a:r>
            <a:r>
              <a:rPr lang="en-US" sz="2800" dirty="0" err="1" smtClean="0"/>
              <a:t>đảo</a:t>
            </a:r>
            <a:r>
              <a:rPr lang="en-US" sz="28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2800" dirty="0" err="1" smtClean="0"/>
              <a:t>Đại</a:t>
            </a:r>
            <a:r>
              <a:rPr lang="en-US" sz="2800" dirty="0" smtClean="0"/>
              <a:t> </a:t>
            </a:r>
            <a:r>
              <a:rPr lang="en-US" sz="2800" dirty="0" err="1" smtClean="0"/>
              <a:t>Việt</a:t>
            </a:r>
            <a:r>
              <a:rPr lang="en-US" sz="2800" dirty="0" smtClean="0"/>
              <a:t> </a:t>
            </a:r>
            <a:r>
              <a:rPr lang="en-US" sz="2800" dirty="0" err="1" smtClean="0"/>
              <a:t>đánh</a:t>
            </a:r>
            <a:r>
              <a:rPr lang="en-US" sz="2800" dirty="0" smtClean="0"/>
              <a:t> tan </a:t>
            </a:r>
            <a:r>
              <a:rPr lang="en-US" sz="2800" dirty="0" err="1" smtClean="0"/>
              <a:t>quân</a:t>
            </a:r>
            <a:r>
              <a:rPr lang="en-US" sz="2800" dirty="0" smtClean="0"/>
              <a:t> </a:t>
            </a:r>
            <a:r>
              <a:rPr lang="en-US" sz="2800" dirty="0" err="1" smtClean="0"/>
              <a:t>xâm</a:t>
            </a:r>
            <a:r>
              <a:rPr lang="en-US" sz="2800" dirty="0" smtClean="0"/>
              <a:t> </a:t>
            </a:r>
            <a:r>
              <a:rPr lang="en-US" sz="2800" dirty="0" err="1" smtClean="0"/>
              <a:t>lược</a:t>
            </a:r>
            <a:r>
              <a:rPr lang="en-US" sz="2800" dirty="0" smtClean="0"/>
              <a:t> </a:t>
            </a:r>
            <a:r>
              <a:rPr lang="en-US" sz="2800" dirty="0" err="1" smtClean="0"/>
              <a:t>Mông</a:t>
            </a:r>
            <a:r>
              <a:rPr lang="en-US" sz="2800" dirty="0" smtClean="0"/>
              <a:t> </a:t>
            </a:r>
            <a:r>
              <a:rPr lang="en-US" sz="2800" dirty="0" err="1" smtClean="0"/>
              <a:t>Nguyên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bước</a:t>
            </a:r>
            <a:r>
              <a:rPr lang="en-US" sz="2800" dirty="0" smtClean="0"/>
              <a:t> </a:t>
            </a:r>
            <a:r>
              <a:rPr lang="en-US" sz="2800" dirty="0" err="1" smtClean="0"/>
              <a:t>vào</a:t>
            </a:r>
            <a:r>
              <a:rPr lang="en-US" sz="2800" dirty="0" smtClean="0"/>
              <a:t> </a:t>
            </a:r>
            <a:r>
              <a:rPr lang="en-US" sz="2800" dirty="0" err="1" smtClean="0"/>
              <a:t>giai</a:t>
            </a:r>
            <a:r>
              <a:rPr lang="en-US" sz="2800" dirty="0" smtClean="0"/>
              <a:t> </a:t>
            </a:r>
            <a:r>
              <a:rPr lang="en-US" sz="2800" dirty="0" err="1" smtClean="0"/>
              <a:t>đoạn</a:t>
            </a:r>
            <a:r>
              <a:rPr lang="en-US" sz="2800" dirty="0" smtClean="0"/>
              <a:t> </a:t>
            </a:r>
            <a:r>
              <a:rPr lang="en-US" sz="2800" dirty="0" err="1" smtClean="0"/>
              <a:t>phát</a:t>
            </a:r>
            <a:r>
              <a:rPr lang="en-US" sz="2800" dirty="0" smtClean="0"/>
              <a:t> </a:t>
            </a:r>
            <a:r>
              <a:rPr lang="en-US" sz="2800" dirty="0" err="1" smtClean="0"/>
              <a:t>triển</a:t>
            </a:r>
            <a:r>
              <a:rPr lang="en-US" sz="2800" dirty="0" smtClean="0"/>
              <a:t> </a:t>
            </a:r>
            <a:r>
              <a:rPr lang="en-US" sz="2800" dirty="0" err="1" smtClean="0"/>
              <a:t>rực</a:t>
            </a:r>
            <a:r>
              <a:rPr lang="en-US" sz="2800" dirty="0" smtClean="0"/>
              <a:t> </a:t>
            </a:r>
            <a:r>
              <a:rPr lang="en-US" sz="2800" dirty="0" err="1" smtClean="0"/>
              <a:t>rỡ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 flipH="1">
            <a:off x="2817812" y="4191000"/>
            <a:ext cx="9067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/>
              <a:t>Vương</a:t>
            </a:r>
            <a:r>
              <a:rPr lang="en-US" sz="2800" dirty="0" smtClean="0"/>
              <a:t> </a:t>
            </a:r>
            <a:r>
              <a:rPr lang="en-US" sz="2800" dirty="0" err="1" smtClean="0"/>
              <a:t>quốc</a:t>
            </a:r>
            <a:r>
              <a:rPr lang="en-US" sz="2800" dirty="0" smtClean="0"/>
              <a:t> Ma-</a:t>
            </a:r>
            <a:r>
              <a:rPr lang="en-US" sz="2800" dirty="0" err="1" smtClean="0"/>
              <a:t>lắc</a:t>
            </a:r>
            <a:r>
              <a:rPr lang="en-US" sz="2800" dirty="0" smtClean="0"/>
              <a:t>-ca </a:t>
            </a:r>
            <a:r>
              <a:rPr lang="en-US" sz="2800" dirty="0" err="1" smtClean="0"/>
              <a:t>được</a:t>
            </a:r>
            <a:r>
              <a:rPr lang="en-US" sz="2800" dirty="0" smtClean="0"/>
              <a:t> </a:t>
            </a:r>
            <a:r>
              <a:rPr lang="en-US" sz="2800" dirty="0" err="1" smtClean="0"/>
              <a:t>thành</a:t>
            </a:r>
            <a:r>
              <a:rPr lang="en-US" sz="2800" dirty="0" smtClean="0"/>
              <a:t> </a:t>
            </a:r>
            <a:r>
              <a:rPr lang="en-US" sz="2800" dirty="0" err="1" smtClean="0"/>
              <a:t>lập</a:t>
            </a:r>
            <a:r>
              <a:rPr lang="en-US" sz="2800" dirty="0" smtClean="0"/>
              <a:t> </a:t>
            </a:r>
            <a:r>
              <a:rPr lang="en-US" sz="2800" dirty="0" err="1" smtClean="0"/>
              <a:t>và</a:t>
            </a:r>
            <a:r>
              <a:rPr lang="en-US" sz="2800" dirty="0" smtClean="0"/>
              <a:t> </a:t>
            </a:r>
            <a:r>
              <a:rPr lang="en-US" sz="2800" dirty="0" err="1" smtClean="0"/>
              <a:t>phát</a:t>
            </a:r>
            <a:r>
              <a:rPr lang="en-US" sz="2800" dirty="0" smtClean="0"/>
              <a:t> </a:t>
            </a:r>
            <a:r>
              <a:rPr lang="en-US" sz="2800" dirty="0" err="1" smtClean="0"/>
              <a:t>triển</a:t>
            </a:r>
            <a:r>
              <a:rPr lang="en-US" sz="2800" dirty="0" smtClean="0"/>
              <a:t> </a:t>
            </a:r>
            <a:r>
              <a:rPr lang="en-US" sz="2800" dirty="0" err="1" smtClean="0"/>
              <a:t>thịnh</a:t>
            </a:r>
            <a:r>
              <a:rPr lang="en-US" sz="2800" dirty="0" smtClean="0"/>
              <a:t> </a:t>
            </a:r>
            <a:r>
              <a:rPr lang="en-US" sz="2800" dirty="0" err="1" smtClean="0"/>
              <a:t>vượng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2817812" y="5410200"/>
            <a:ext cx="9067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</a:t>
            </a:r>
            <a:r>
              <a:rPr lang="en-US" sz="2800" dirty="0" err="1" smtClean="0"/>
              <a:t>hời</a:t>
            </a:r>
            <a:r>
              <a:rPr lang="en-US" sz="2800" dirty="0" smtClean="0"/>
              <a:t> </a:t>
            </a:r>
            <a:r>
              <a:rPr lang="en-US" sz="2800" dirty="0" err="1" smtClean="0"/>
              <a:t>kì</a:t>
            </a:r>
            <a:r>
              <a:rPr lang="en-US" sz="2800" dirty="0" smtClean="0"/>
              <a:t> </a:t>
            </a:r>
            <a:r>
              <a:rPr lang="en-US" sz="2800" dirty="0" err="1" smtClean="0"/>
              <a:t>phát</a:t>
            </a:r>
            <a:r>
              <a:rPr lang="en-US" sz="2800" dirty="0" smtClean="0"/>
              <a:t> </a:t>
            </a:r>
            <a:r>
              <a:rPr lang="en-US" sz="2800" dirty="0" err="1" smtClean="0"/>
              <a:t>triển</a:t>
            </a:r>
            <a:r>
              <a:rPr lang="en-US" sz="2800" dirty="0" smtClean="0"/>
              <a:t> </a:t>
            </a:r>
            <a:r>
              <a:rPr lang="en-US" sz="2800" dirty="0" err="1" smtClean="0"/>
              <a:t>thịnh</a:t>
            </a:r>
            <a:r>
              <a:rPr lang="en-US" sz="2800" dirty="0" smtClean="0"/>
              <a:t> </a:t>
            </a:r>
            <a:r>
              <a:rPr lang="en-US" sz="2800" dirty="0" err="1" smtClean="0"/>
              <a:t>vượng</a:t>
            </a:r>
            <a:endParaRPr lang="en-US" sz="2800" dirty="0" smtClean="0"/>
          </a:p>
          <a:p>
            <a:r>
              <a:rPr lang="en-US" sz="2800" dirty="0" smtClean="0"/>
              <a:t>+ </a:t>
            </a:r>
            <a:r>
              <a:rPr lang="en-US" sz="2800" dirty="0" err="1" smtClean="0"/>
              <a:t>Nông</a:t>
            </a:r>
            <a:r>
              <a:rPr lang="en-US" sz="2800" dirty="0" smtClean="0"/>
              <a:t> </a:t>
            </a:r>
            <a:r>
              <a:rPr lang="en-US" sz="2800" dirty="0" err="1" smtClean="0"/>
              <a:t>nghiệp</a:t>
            </a:r>
            <a:r>
              <a:rPr lang="en-US" sz="2800" dirty="0" smtClean="0"/>
              <a:t>: A-</a:t>
            </a:r>
            <a:r>
              <a:rPr lang="en-US" sz="2800" dirty="0" err="1" smtClean="0"/>
              <a:t>út</a:t>
            </a:r>
            <a:r>
              <a:rPr lang="en-US" sz="2800" dirty="0" smtClean="0"/>
              <a:t>-</a:t>
            </a:r>
            <a:r>
              <a:rPr lang="en-US" sz="2800" dirty="0" err="1" smtClean="0"/>
              <a:t>thay</a:t>
            </a:r>
            <a:r>
              <a:rPr lang="en-US" sz="2800" dirty="0" smtClean="0"/>
              <a:t>-a, Cam-</a:t>
            </a:r>
            <a:r>
              <a:rPr lang="en-US" sz="2800" dirty="0" err="1" smtClean="0"/>
              <a:t>pu</a:t>
            </a:r>
            <a:r>
              <a:rPr lang="en-US" sz="2800" dirty="0" smtClean="0"/>
              <a:t>-chia, </a:t>
            </a:r>
            <a:r>
              <a:rPr lang="en-US" sz="2800" dirty="0" err="1" smtClean="0"/>
              <a:t>Đại</a:t>
            </a:r>
            <a:r>
              <a:rPr lang="en-US" sz="2800" dirty="0" smtClean="0"/>
              <a:t> </a:t>
            </a:r>
            <a:r>
              <a:rPr lang="en-US" sz="2800" dirty="0" err="1" smtClean="0"/>
              <a:t>Việt</a:t>
            </a:r>
            <a:endParaRPr lang="en-US" sz="2800" dirty="0" smtClean="0"/>
          </a:p>
          <a:p>
            <a:r>
              <a:rPr lang="en-US" sz="2800" dirty="0" smtClean="0"/>
              <a:t>+ </a:t>
            </a:r>
            <a:r>
              <a:rPr lang="en-US" sz="2800" dirty="0" err="1" smtClean="0"/>
              <a:t>Thương</a:t>
            </a:r>
            <a:r>
              <a:rPr lang="en-US" sz="2800" dirty="0" smtClean="0"/>
              <a:t> </a:t>
            </a:r>
            <a:r>
              <a:rPr lang="en-US" sz="2800" dirty="0" err="1" smtClean="0"/>
              <a:t>nghiệp</a:t>
            </a:r>
            <a:r>
              <a:rPr lang="en-US" sz="2800" dirty="0" smtClean="0"/>
              <a:t>: </a:t>
            </a:r>
            <a:r>
              <a:rPr lang="en-US" sz="2800" dirty="0" err="1" smtClean="0"/>
              <a:t>Mô</a:t>
            </a:r>
            <a:r>
              <a:rPr lang="en-US" sz="2800" dirty="0" smtClean="0"/>
              <a:t>-</a:t>
            </a:r>
            <a:r>
              <a:rPr lang="en-US" sz="2800" dirty="0" err="1" smtClean="0"/>
              <a:t>giô</a:t>
            </a:r>
            <a:r>
              <a:rPr lang="en-US" sz="2800" dirty="0" smtClean="0"/>
              <a:t>-ha-</a:t>
            </a:r>
            <a:r>
              <a:rPr lang="en-US" sz="2800" dirty="0" err="1" smtClean="0"/>
              <a:t>pít</a:t>
            </a:r>
            <a:r>
              <a:rPr lang="en-US" sz="2800" dirty="0" smtClean="0"/>
              <a:t>, Ma-</a:t>
            </a:r>
            <a:r>
              <a:rPr lang="en-US" sz="2800" dirty="0" err="1" smtClean="0"/>
              <a:t>lắc</a:t>
            </a:r>
            <a:r>
              <a:rPr lang="en-US" sz="2800" dirty="0" smtClean="0"/>
              <a:t>-ca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07651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/>
          <p:nvPr/>
        </p:nvGrpSpPr>
        <p:grpSpPr>
          <a:xfrm>
            <a:off x="227012" y="1104520"/>
            <a:ext cx="11506200" cy="3511544"/>
            <a:chOff x="0" y="0"/>
            <a:chExt cx="10275908" cy="4060194"/>
          </a:xfrm>
        </p:grpSpPr>
        <p:sp>
          <p:nvSpPr>
            <p:cNvPr id="7" name="Freeform 3"/>
            <p:cNvSpPr/>
            <p:nvPr/>
          </p:nvSpPr>
          <p:spPr>
            <a:xfrm>
              <a:off x="0" y="-4073"/>
              <a:ext cx="10282299" cy="4066797"/>
            </a:xfrm>
            <a:custGeom>
              <a:avLst/>
              <a:gdLst/>
              <a:ahLst/>
              <a:cxnLst/>
              <a:rect l="l" t="t" r="r" b="b"/>
              <a:pathLst>
                <a:path w="10282299" h="4066797">
                  <a:moveTo>
                    <a:pt x="9654521" y="4012319"/>
                  </a:moveTo>
                  <a:cubicBezTo>
                    <a:pt x="9654521" y="4012319"/>
                    <a:pt x="8923646" y="4066797"/>
                    <a:pt x="7547215" y="4064176"/>
                  </a:cubicBezTo>
                  <a:cubicBezTo>
                    <a:pt x="3852919" y="4062013"/>
                    <a:pt x="1057074" y="4054189"/>
                    <a:pt x="1057074" y="4054189"/>
                  </a:cubicBezTo>
                  <a:cubicBezTo>
                    <a:pt x="812932" y="4045355"/>
                    <a:pt x="449110" y="4024124"/>
                    <a:pt x="282371" y="3965947"/>
                  </a:cubicBezTo>
                  <a:cubicBezTo>
                    <a:pt x="4469" y="3868983"/>
                    <a:pt x="0" y="3695705"/>
                    <a:pt x="0" y="2991996"/>
                  </a:cubicBezTo>
                  <a:lnTo>
                    <a:pt x="0" y="2991966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02829" y="15681"/>
                    <a:pt x="6185004" y="7673"/>
                  </a:cubicBezTo>
                  <a:cubicBezTo>
                    <a:pt x="8704718" y="0"/>
                    <a:pt x="9421452" y="6979"/>
                    <a:pt x="9421452" y="6979"/>
                  </a:cubicBezTo>
                  <a:cubicBezTo>
                    <a:pt x="9789760" y="14458"/>
                    <a:pt x="9928020" y="42638"/>
                    <a:pt x="10125759" y="165219"/>
                  </a:cubicBezTo>
                  <a:cubicBezTo>
                    <a:pt x="10276777" y="258836"/>
                    <a:pt x="10282299" y="476157"/>
                    <a:pt x="10273158" y="2991965"/>
                  </a:cubicBezTo>
                  <a:lnTo>
                    <a:pt x="10273158" y="2991995"/>
                  </a:lnTo>
                  <a:cubicBezTo>
                    <a:pt x="10273157" y="3813670"/>
                    <a:pt x="10230373" y="3962257"/>
                    <a:pt x="9654521" y="4012319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8" name="TextBox 4"/>
          <p:cNvSpPr txBox="1"/>
          <p:nvPr/>
        </p:nvSpPr>
        <p:spPr>
          <a:xfrm>
            <a:off x="236310" y="1295400"/>
            <a:ext cx="1119504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2. NHỮNG THÀNH TỰU VĂN HÓA TIÊU BIỂU</a:t>
            </a:r>
            <a:endParaRPr lang="en-US" sz="6600" u="none" dirty="0">
              <a:solidFill>
                <a:srgbClr val="002060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4586317" y="4449636"/>
            <a:ext cx="3009385" cy="675623"/>
            <a:chOff x="0" y="0"/>
            <a:chExt cx="6483846" cy="1940372"/>
          </a:xfrm>
        </p:grpSpPr>
        <p:sp>
          <p:nvSpPr>
            <p:cNvPr id="10" name="Freeform 6"/>
            <p:cNvSpPr/>
            <p:nvPr/>
          </p:nvSpPr>
          <p:spPr>
            <a:xfrm>
              <a:off x="0" y="-4073"/>
              <a:ext cx="6490237" cy="1946975"/>
            </a:xfrm>
            <a:custGeom>
              <a:avLst/>
              <a:gdLst/>
              <a:ahLst/>
              <a:cxnLst/>
              <a:rect l="l" t="t" r="r" b="b"/>
              <a:pathLst>
                <a:path w="6490237" h="1946975">
                  <a:moveTo>
                    <a:pt x="5862459" y="1892497"/>
                  </a:moveTo>
                  <a:cubicBezTo>
                    <a:pt x="5862459" y="1892497"/>
                    <a:pt x="5131584" y="1946975"/>
                    <a:pt x="4299384" y="1944354"/>
                  </a:cubicBezTo>
                  <a:cubicBezTo>
                    <a:pt x="2577849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55510" y="15681"/>
                    <a:pt x="3664596" y="7673"/>
                  </a:cubicBezTo>
                  <a:cubicBezTo>
                    <a:pt x="4912657" y="0"/>
                    <a:pt x="5629390" y="6979"/>
                    <a:pt x="5629390" y="6979"/>
                  </a:cubicBezTo>
                  <a:cubicBezTo>
                    <a:pt x="5997698" y="14458"/>
                    <a:pt x="6135958" y="42638"/>
                    <a:pt x="6333698" y="165219"/>
                  </a:cubicBezTo>
                  <a:cubicBezTo>
                    <a:pt x="6484715" y="258836"/>
                    <a:pt x="6490237" y="476157"/>
                    <a:pt x="6481097" y="1246581"/>
                  </a:cubicBezTo>
                  <a:lnTo>
                    <a:pt x="6481097" y="1246590"/>
                  </a:lnTo>
                  <a:cubicBezTo>
                    <a:pt x="6481095" y="1693848"/>
                    <a:pt x="6438312" y="1842435"/>
                    <a:pt x="5862459" y="1892497"/>
                  </a:cubicBezTo>
                  <a:close/>
                </a:path>
              </a:pathLst>
            </a:custGeom>
            <a:solidFill>
              <a:srgbClr val="FFD55F"/>
            </a:solidFill>
          </p:spPr>
        </p:sp>
      </p:grpSp>
      <p:sp>
        <p:nvSpPr>
          <p:cNvPr id="11" name="TextBox 7"/>
          <p:cNvSpPr txBox="1"/>
          <p:nvPr/>
        </p:nvSpPr>
        <p:spPr>
          <a:xfrm>
            <a:off x="4899256" y="4594818"/>
            <a:ext cx="231854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373735"/>
                </a:solidFill>
                <a:latin typeface="뉴요커"/>
              </a:rPr>
              <a:t>Let’s Go!</a:t>
            </a:r>
            <a:endParaRPr lang="en-US" sz="3000" dirty="0">
              <a:solidFill>
                <a:srgbClr val="373735"/>
              </a:solidFill>
              <a:latin typeface="뉴요커"/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95610">
            <a:off x="353586" y="202194"/>
            <a:ext cx="1805996" cy="1219365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78512" flipH="1">
            <a:off x="10593864" y="3922151"/>
            <a:ext cx="901015" cy="1440953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706328" y="5205970"/>
            <a:ext cx="3240982" cy="2188233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35949" y="4950200"/>
            <a:ext cx="919734" cy="905702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242889">
            <a:off x="9713523" y="-1406523"/>
            <a:ext cx="2656955" cy="375322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911843">
            <a:off x="7500719" y="5031033"/>
            <a:ext cx="1749216" cy="620338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671214" y="5673966"/>
            <a:ext cx="1546588" cy="784747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420846">
            <a:off x="7019156" y="718117"/>
            <a:ext cx="756865" cy="628346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2763327">
            <a:off x="11423849" y="4163766"/>
            <a:ext cx="2169930" cy="2750491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179346" y="772736"/>
            <a:ext cx="714033" cy="519107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3467168">
            <a:off x="3766892" y="5562691"/>
            <a:ext cx="584239" cy="7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0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067975"/>
              </p:ext>
            </p:extLst>
          </p:nvPr>
        </p:nvGraphicFramePr>
        <p:xfrm>
          <a:off x="1065212" y="2819400"/>
          <a:ext cx="9753600" cy="259985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38747">
                  <a:extLst>
                    <a:ext uri="{9D8B030D-6E8A-4147-A177-3AD203B41FA5}">
                      <a16:colId xmlns:a16="http://schemas.microsoft.com/office/drawing/2014/main" val="4111464126"/>
                    </a:ext>
                  </a:extLst>
                </a:gridCol>
                <a:gridCol w="6914853">
                  <a:extLst>
                    <a:ext uri="{9D8B030D-6E8A-4147-A177-3AD203B41FA5}">
                      <a16:colId xmlns:a16="http://schemas.microsoft.com/office/drawing/2014/main" val="2401645791"/>
                    </a:ext>
                  </a:extLst>
                </a:gridCol>
              </a:tblGrid>
              <a:tr h="9906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1711523"/>
                  </a:ext>
                </a:extLst>
              </a:tr>
              <a:tr h="8046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7067873"/>
                  </a:ext>
                </a:extLst>
              </a:tr>
              <a:tr h="80462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036689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65212" y="1066800"/>
            <a:ext cx="10210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sát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11.5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11.6),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Kênh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SGK/44)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0" i="1" u="none" strike="noStrike" cap="none" normalizeH="0" baseline="0" dirty="0" err="1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altLang="en-US" sz="2400" b="0" i="1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en-US" altLang="en-U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kê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nửa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TKXVI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en-US" sz="2400" b="1" i="1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1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79812" y="2917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2060"/>
                </a:solidFill>
                <a:latin typeface="SVN-Dumpling" panose="02000000000000000000" pitchFamily="50" charset="0"/>
              </a:rPr>
              <a:t>NHIỆM VỤ</a:t>
            </a:r>
            <a:endParaRPr lang="en-US" sz="5400" dirty="0">
              <a:solidFill>
                <a:srgbClr val="002060"/>
              </a:solidFill>
              <a:latin typeface="SVN-Dumpling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842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214" y="1758825"/>
            <a:ext cx="6542534" cy="4896629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err="1" smtClean="0"/>
              <a:t>Tôn</a:t>
            </a:r>
            <a:r>
              <a:rPr lang="en-US" b="1" dirty="0" smtClean="0"/>
              <a:t> </a:t>
            </a:r>
            <a:r>
              <a:rPr lang="en-US" b="1" dirty="0" err="1" smtClean="0"/>
              <a:t>giáo</a:t>
            </a:r>
            <a:r>
              <a:rPr lang="en-US" b="1" dirty="0" smtClean="0"/>
              <a:t>: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/>
              <a:t>Phât</a:t>
            </a:r>
            <a:r>
              <a:rPr lang="en-US" dirty="0" smtClean="0"/>
              <a:t> </a:t>
            </a:r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phát</a:t>
            </a:r>
            <a:r>
              <a:rPr lang="en-US" dirty="0" smtClean="0"/>
              <a:t> </a:t>
            </a:r>
            <a:r>
              <a:rPr lang="en-US" dirty="0" err="1" smtClean="0"/>
              <a:t>triển</a:t>
            </a:r>
            <a:r>
              <a:rPr lang="en-US" dirty="0" smtClean="0"/>
              <a:t> </a:t>
            </a:r>
            <a:r>
              <a:rPr lang="en-US" dirty="0" err="1" smtClean="0"/>
              <a:t>rực</a:t>
            </a:r>
            <a:r>
              <a:rPr lang="en-US" dirty="0" smtClean="0"/>
              <a:t> </a:t>
            </a:r>
            <a:r>
              <a:rPr lang="en-US" dirty="0" err="1" smtClean="0"/>
              <a:t>rỡ</a:t>
            </a:r>
            <a:r>
              <a:rPr lang="en-US" dirty="0" smtClean="0"/>
              <a:t> ở </a:t>
            </a:r>
            <a:r>
              <a:rPr lang="en-US" dirty="0" err="1" smtClean="0"/>
              <a:t>Đại</a:t>
            </a:r>
            <a:r>
              <a:rPr lang="en-US" dirty="0" smtClean="0"/>
              <a:t> </a:t>
            </a:r>
            <a:r>
              <a:rPr lang="en-US" dirty="0" err="1" smtClean="0"/>
              <a:t>Việt</a:t>
            </a:r>
            <a:r>
              <a:rPr lang="en-US" dirty="0" smtClean="0"/>
              <a:t>, Pa-</a:t>
            </a:r>
            <a:r>
              <a:rPr lang="en-US" dirty="0" err="1" smtClean="0"/>
              <a:t>gan</a:t>
            </a:r>
            <a:r>
              <a:rPr lang="en-US" dirty="0" smtClean="0"/>
              <a:t>,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quốc</a:t>
            </a:r>
            <a:r>
              <a:rPr lang="en-US" dirty="0" smtClean="0"/>
              <a:t> </a:t>
            </a:r>
            <a:r>
              <a:rPr lang="en-US" dirty="0" err="1" smtClean="0"/>
              <a:t>gia</a:t>
            </a:r>
            <a:r>
              <a:rPr lang="en-US" dirty="0" smtClean="0"/>
              <a:t> </a:t>
            </a:r>
            <a:r>
              <a:rPr lang="en-US" dirty="0" err="1" smtClean="0"/>
              <a:t>nói</a:t>
            </a:r>
            <a:r>
              <a:rPr lang="en-US" dirty="0" smtClean="0"/>
              <a:t> </a:t>
            </a:r>
            <a:r>
              <a:rPr lang="en-US" dirty="0" err="1" smtClean="0"/>
              <a:t>tiếng</a:t>
            </a:r>
            <a:r>
              <a:rPr lang="en-US" dirty="0" smtClean="0"/>
              <a:t> </a:t>
            </a:r>
            <a:r>
              <a:rPr lang="en-US" dirty="0" err="1" smtClean="0"/>
              <a:t>Thái</a:t>
            </a:r>
            <a:endParaRPr lang="en-US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/>
              <a:t>Hin-đu</a:t>
            </a:r>
            <a:r>
              <a:rPr lang="en-US" dirty="0" smtClean="0"/>
              <a:t> </a:t>
            </a:r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ảnh</a:t>
            </a:r>
            <a:r>
              <a:rPr lang="en-US" dirty="0" smtClean="0"/>
              <a:t> </a:t>
            </a:r>
            <a:r>
              <a:rPr lang="en-US" dirty="0" err="1" smtClean="0"/>
              <a:t>hưởng</a:t>
            </a:r>
            <a:r>
              <a:rPr lang="en-US" dirty="0" smtClean="0"/>
              <a:t> </a:t>
            </a: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Champa</a:t>
            </a:r>
            <a:r>
              <a:rPr lang="en-US" dirty="0" smtClean="0"/>
              <a:t>, </a:t>
            </a:r>
            <a:r>
              <a:rPr lang="en-US" dirty="0" err="1" smtClean="0"/>
              <a:t>Ăng</a:t>
            </a:r>
            <a:r>
              <a:rPr lang="en-US" dirty="0" smtClean="0"/>
              <a:t>-co,…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/>
              <a:t>Đến</a:t>
            </a:r>
            <a:r>
              <a:rPr lang="en-US" dirty="0" smtClean="0"/>
              <a:t> </a:t>
            </a:r>
            <a:r>
              <a:rPr lang="en-US" dirty="0" err="1" smtClean="0"/>
              <a:t>thế</a:t>
            </a:r>
            <a:r>
              <a:rPr lang="en-US" dirty="0" smtClean="0"/>
              <a:t> </a:t>
            </a:r>
            <a:r>
              <a:rPr lang="en-US" dirty="0" err="1" smtClean="0"/>
              <a:t>kỉ</a:t>
            </a:r>
            <a:r>
              <a:rPr lang="en-US" dirty="0" smtClean="0"/>
              <a:t> XIII, </a:t>
            </a:r>
            <a:r>
              <a:rPr lang="en-US" dirty="0" err="1" smtClean="0"/>
              <a:t>Hồi</a:t>
            </a:r>
            <a:r>
              <a:rPr lang="en-US" dirty="0" smtClean="0"/>
              <a:t> </a:t>
            </a:r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bắt</a:t>
            </a:r>
            <a:r>
              <a:rPr lang="en-US" dirty="0" smtClean="0"/>
              <a:t> </a:t>
            </a:r>
            <a:r>
              <a:rPr lang="en-US" dirty="0" err="1" smtClean="0"/>
              <a:t>đầu</a:t>
            </a:r>
            <a:r>
              <a:rPr lang="en-US" dirty="0" smtClean="0"/>
              <a:t> du </a:t>
            </a:r>
            <a:r>
              <a:rPr lang="en-US" dirty="0" err="1" smtClean="0"/>
              <a:t>nhập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trở</a:t>
            </a:r>
            <a:r>
              <a:rPr lang="en-US" dirty="0" smtClean="0"/>
              <a:t> </a:t>
            </a:r>
            <a:r>
              <a:rPr lang="en-US" dirty="0" err="1" smtClean="0"/>
              <a:t>thành</a:t>
            </a:r>
            <a:r>
              <a:rPr lang="en-US" dirty="0" smtClean="0"/>
              <a:t> </a:t>
            </a:r>
            <a:r>
              <a:rPr lang="en-US" dirty="0" err="1" smtClean="0"/>
              <a:t>quốc</a:t>
            </a:r>
            <a:r>
              <a:rPr lang="en-US" dirty="0" smtClean="0"/>
              <a:t> </a:t>
            </a:r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vương</a:t>
            </a:r>
            <a:r>
              <a:rPr lang="en-US" dirty="0" smtClean="0"/>
              <a:t> </a:t>
            </a:r>
            <a:r>
              <a:rPr lang="en-US" dirty="0" err="1" smtClean="0"/>
              <a:t>quốc</a:t>
            </a:r>
            <a:r>
              <a:rPr lang="en-US" dirty="0" smtClean="0"/>
              <a:t> ở </a:t>
            </a:r>
            <a:r>
              <a:rPr lang="en-US" dirty="0" err="1" smtClean="0"/>
              <a:t>hải</a:t>
            </a:r>
            <a:r>
              <a:rPr lang="en-US" dirty="0" smtClean="0"/>
              <a:t> </a:t>
            </a:r>
            <a:r>
              <a:rPr lang="en-US" dirty="0" err="1" smtClean="0"/>
              <a:t>đảo</a:t>
            </a:r>
            <a:r>
              <a:rPr lang="en-US" dirty="0" smtClean="0"/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699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3214" y="571777"/>
            <a:ext cx="10911689" cy="84068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99" b="1" dirty="0">
                <a:solidFill>
                  <a:srgbClr val="C00000"/>
                </a:solidFill>
                <a:latin typeface="+mn-lt"/>
              </a:rPr>
              <a:t>2.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Những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thành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tựu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văn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hóa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tiêu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biểu</a:t>
            </a:r>
            <a:endParaRPr lang="en-US" sz="3199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1509" y="1995589"/>
            <a:ext cx="4437117" cy="34314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35940" y="5620300"/>
            <a:ext cx="3938963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99" i="1" dirty="0" err="1"/>
              <a:t>Lược</a:t>
            </a:r>
            <a:r>
              <a:rPr lang="en-US" sz="1799" i="1" dirty="0"/>
              <a:t> </a:t>
            </a:r>
            <a:r>
              <a:rPr lang="en-US" sz="1799" i="1" dirty="0" err="1"/>
              <a:t>đồ</a:t>
            </a:r>
            <a:r>
              <a:rPr lang="en-US" sz="1799" i="1" dirty="0"/>
              <a:t> </a:t>
            </a:r>
            <a:r>
              <a:rPr lang="en-US" sz="1799" i="1" dirty="0" err="1"/>
              <a:t>các</a:t>
            </a:r>
            <a:r>
              <a:rPr lang="en-US" sz="1799" i="1" dirty="0"/>
              <a:t> </a:t>
            </a:r>
            <a:r>
              <a:rPr lang="en-US" sz="1799" i="1" dirty="0" err="1"/>
              <a:t>tôn</a:t>
            </a:r>
            <a:r>
              <a:rPr lang="en-US" sz="1799" i="1" dirty="0"/>
              <a:t> </a:t>
            </a:r>
            <a:r>
              <a:rPr lang="en-US" sz="1799" i="1" dirty="0" err="1"/>
              <a:t>giáo</a:t>
            </a:r>
            <a:r>
              <a:rPr lang="en-US" sz="1799" i="1" dirty="0"/>
              <a:t> </a:t>
            </a:r>
            <a:r>
              <a:rPr lang="en-US" sz="1799" i="1" dirty="0" err="1"/>
              <a:t>chính</a:t>
            </a:r>
            <a:r>
              <a:rPr lang="en-US" sz="1799" i="1" dirty="0"/>
              <a:t> ở </a:t>
            </a:r>
            <a:r>
              <a:rPr lang="en-US" sz="1799" i="1" dirty="0" err="1"/>
              <a:t>Châu</a:t>
            </a:r>
            <a:r>
              <a:rPr lang="en-US" sz="1799" i="1" dirty="0"/>
              <a:t> Á</a:t>
            </a:r>
          </a:p>
        </p:txBody>
      </p:sp>
    </p:spTree>
    <p:extLst>
      <p:ext uri="{BB962C8B-B14F-4D97-AF65-F5344CB8AC3E}">
        <p14:creationId xmlns:p14="http://schemas.microsoft.com/office/powerpoint/2010/main" val="32788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213" y="1758825"/>
            <a:ext cx="7849359" cy="489662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dirty="0" err="1" smtClean="0"/>
              <a:t>Chữ</a:t>
            </a:r>
            <a:r>
              <a:rPr lang="en-US" b="1" dirty="0" smtClean="0"/>
              <a:t> </a:t>
            </a:r>
            <a:r>
              <a:rPr lang="en-US" b="1" dirty="0" err="1" smtClean="0"/>
              <a:t>viết</a:t>
            </a:r>
            <a:r>
              <a:rPr lang="en-US" b="1" dirty="0" smtClean="0"/>
              <a:t>: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cơ</a:t>
            </a:r>
            <a:r>
              <a:rPr lang="en-US" dirty="0" smtClean="0"/>
              <a:t> </a:t>
            </a:r>
            <a:r>
              <a:rPr lang="en-US" dirty="0" err="1" smtClean="0"/>
              <a:t>sở</a:t>
            </a:r>
            <a:r>
              <a:rPr lang="en-US" dirty="0" smtClean="0"/>
              <a:t> </a:t>
            </a:r>
            <a:r>
              <a:rPr lang="en-US" dirty="0" err="1" smtClean="0"/>
              <a:t>chữ</a:t>
            </a:r>
            <a:r>
              <a:rPr lang="en-US" dirty="0" smtClean="0"/>
              <a:t> </a:t>
            </a:r>
            <a:r>
              <a:rPr lang="en-US" dirty="0" err="1" smtClean="0"/>
              <a:t>Phạn</a:t>
            </a:r>
            <a:r>
              <a:rPr lang="en-US" dirty="0" smtClean="0"/>
              <a:t>, </a:t>
            </a:r>
            <a:r>
              <a:rPr lang="en-US" dirty="0" err="1" smtClean="0"/>
              <a:t>chữ</a:t>
            </a:r>
            <a:r>
              <a:rPr lang="en-US" dirty="0" smtClean="0"/>
              <a:t> </a:t>
            </a:r>
            <a:r>
              <a:rPr lang="en-US" dirty="0" err="1" smtClean="0"/>
              <a:t>Hán</a:t>
            </a:r>
            <a:r>
              <a:rPr lang="en-US" dirty="0" smtClean="0"/>
              <a:t> </a:t>
            </a:r>
            <a:r>
              <a:rPr lang="en-US" dirty="0" err="1" smtClean="0"/>
              <a:t>cư</a:t>
            </a:r>
            <a:r>
              <a:rPr lang="en-US" dirty="0" smtClean="0"/>
              <a:t> </a:t>
            </a:r>
            <a:r>
              <a:rPr lang="en-US" dirty="0" err="1" smtClean="0"/>
              <a:t>dân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 Nam Á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sáng</a:t>
            </a:r>
            <a:r>
              <a:rPr lang="en-US" dirty="0" smtClean="0"/>
              <a:t> </a:t>
            </a:r>
            <a:r>
              <a:rPr lang="en-US" dirty="0" err="1" smtClean="0"/>
              <a:t>tạo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chữ</a:t>
            </a:r>
            <a:r>
              <a:rPr lang="en-US" dirty="0" smtClean="0"/>
              <a:t> </a:t>
            </a:r>
            <a:r>
              <a:rPr lang="en-US" dirty="0" err="1" smtClean="0"/>
              <a:t>viết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riêng</a:t>
            </a:r>
            <a:r>
              <a:rPr lang="en-US" dirty="0" smtClean="0"/>
              <a:t> </a:t>
            </a:r>
            <a:r>
              <a:rPr lang="en-US" dirty="0" err="1" smtClean="0"/>
              <a:t>mình</a:t>
            </a:r>
            <a:endParaRPr lang="en-US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dirty="0" err="1" smtClean="0"/>
              <a:t>Nhiều</a:t>
            </a:r>
            <a:r>
              <a:rPr lang="en-US" dirty="0" smtClean="0"/>
              <a:t> </a:t>
            </a:r>
            <a:r>
              <a:rPr lang="en-US" dirty="0" err="1" smtClean="0"/>
              <a:t>tác</a:t>
            </a:r>
            <a:r>
              <a:rPr lang="en-US" dirty="0" smtClean="0"/>
              <a:t> </a:t>
            </a:r>
            <a:r>
              <a:rPr lang="en-US" dirty="0" err="1" smtClean="0"/>
              <a:t>phẩm</a:t>
            </a:r>
            <a:r>
              <a:rPr lang="en-US" dirty="0" smtClean="0"/>
              <a:t> </a:t>
            </a:r>
            <a:r>
              <a:rPr lang="en-US" dirty="0" err="1" smtClean="0"/>
              <a:t>nổi</a:t>
            </a:r>
            <a:r>
              <a:rPr lang="en-US" dirty="0" smtClean="0"/>
              <a:t> </a:t>
            </a:r>
            <a:r>
              <a:rPr lang="en-US" dirty="0" err="1" smtClean="0"/>
              <a:t>tiếng</a:t>
            </a:r>
            <a:r>
              <a:rPr lang="en-US" dirty="0" smtClean="0"/>
              <a:t> </a:t>
            </a:r>
            <a:r>
              <a:rPr lang="en-US" dirty="0" err="1" smtClean="0"/>
              <a:t>đã</a:t>
            </a:r>
            <a:r>
              <a:rPr lang="en-US" dirty="0" smtClean="0"/>
              <a:t> </a:t>
            </a:r>
            <a:r>
              <a:rPr lang="en-US" dirty="0" err="1" smtClean="0"/>
              <a:t>ra</a:t>
            </a:r>
            <a:r>
              <a:rPr lang="en-US" dirty="0" smtClean="0"/>
              <a:t> </a:t>
            </a:r>
            <a:r>
              <a:rPr lang="en-US" dirty="0" err="1" smtClean="0"/>
              <a:t>đời</a:t>
            </a:r>
            <a:r>
              <a:rPr lang="en-US" dirty="0" smtClean="0"/>
              <a:t>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giai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 </a:t>
            </a:r>
            <a:r>
              <a:rPr lang="en-US" dirty="0" err="1" smtClean="0"/>
              <a:t>như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thi</a:t>
            </a:r>
            <a:r>
              <a:rPr lang="en-US" dirty="0" smtClean="0"/>
              <a:t> </a:t>
            </a:r>
            <a:r>
              <a:rPr lang="en-US" dirty="0" err="1" smtClean="0"/>
              <a:t>Riêm</a:t>
            </a:r>
            <a:r>
              <a:rPr lang="en-US" dirty="0" smtClean="0"/>
              <a:t> </a:t>
            </a:r>
            <a:r>
              <a:rPr lang="en-US" dirty="0" err="1" smtClean="0"/>
              <a:t>Kê</a:t>
            </a:r>
            <a:r>
              <a:rPr lang="en-US" dirty="0" smtClean="0"/>
              <a:t> (</a:t>
            </a:r>
            <a:r>
              <a:rPr lang="en-US" dirty="0" err="1" smtClean="0"/>
              <a:t>Campuchia</a:t>
            </a:r>
            <a:r>
              <a:rPr lang="en-US" dirty="0" smtClean="0"/>
              <a:t>), </a:t>
            </a:r>
            <a:r>
              <a:rPr lang="en-US" dirty="0" err="1" smtClean="0"/>
              <a:t>Đại</a:t>
            </a:r>
            <a:r>
              <a:rPr lang="en-US" dirty="0" smtClean="0"/>
              <a:t> </a:t>
            </a:r>
            <a:r>
              <a:rPr lang="en-US" dirty="0" err="1" smtClean="0"/>
              <a:t>việt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ký</a:t>
            </a:r>
            <a:r>
              <a:rPr lang="en-US" dirty="0" smtClean="0"/>
              <a:t> (</a:t>
            </a:r>
            <a:r>
              <a:rPr lang="en-US" dirty="0" err="1" smtClean="0"/>
              <a:t>Lê</a:t>
            </a:r>
            <a:r>
              <a:rPr lang="en-US" dirty="0" smtClean="0"/>
              <a:t> </a:t>
            </a:r>
            <a:r>
              <a:rPr lang="en-US" dirty="0" err="1" smtClean="0"/>
              <a:t>Văn</a:t>
            </a:r>
            <a:r>
              <a:rPr lang="en-US" dirty="0" smtClean="0"/>
              <a:t> </a:t>
            </a:r>
            <a:r>
              <a:rPr lang="en-US" dirty="0" err="1" smtClean="0"/>
              <a:t>Hưu</a:t>
            </a:r>
            <a:r>
              <a:rPr lang="en-US" dirty="0" smtClean="0"/>
              <a:t>),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thi</a:t>
            </a:r>
            <a:r>
              <a:rPr lang="en-US" dirty="0" smtClean="0"/>
              <a:t> Na-</a:t>
            </a:r>
            <a:r>
              <a:rPr lang="en-US" dirty="0" err="1" smtClean="0"/>
              <a:t>ga</a:t>
            </a:r>
            <a:r>
              <a:rPr lang="en-US" dirty="0" smtClean="0"/>
              <a:t>-</a:t>
            </a:r>
            <a:r>
              <a:rPr lang="en-US" dirty="0" err="1" smtClean="0"/>
              <a:t>ra</a:t>
            </a:r>
            <a:r>
              <a:rPr lang="en-US" dirty="0" smtClean="0"/>
              <a:t>-</a:t>
            </a:r>
            <a:r>
              <a:rPr lang="en-US" dirty="0" err="1" smtClean="0"/>
              <a:t>kri</a:t>
            </a:r>
            <a:r>
              <a:rPr lang="en-US" dirty="0" smtClean="0"/>
              <a:t>-ta-</a:t>
            </a:r>
            <a:r>
              <a:rPr lang="en-US" dirty="0" err="1" smtClean="0"/>
              <a:t>ga</a:t>
            </a:r>
            <a:r>
              <a:rPr lang="en-US" dirty="0" smtClean="0"/>
              <a:t>-ma (</a:t>
            </a:r>
            <a:r>
              <a:rPr lang="en-US" dirty="0" err="1" smtClean="0"/>
              <a:t>Mô</a:t>
            </a:r>
            <a:r>
              <a:rPr lang="en-US" dirty="0" smtClean="0"/>
              <a:t>-</a:t>
            </a:r>
            <a:r>
              <a:rPr lang="en-US" dirty="0" err="1" smtClean="0"/>
              <a:t>giô</a:t>
            </a:r>
            <a:r>
              <a:rPr lang="en-US" dirty="0" smtClean="0"/>
              <a:t>-pa-</a:t>
            </a:r>
            <a:r>
              <a:rPr lang="en-US" dirty="0" err="1" smtClean="0"/>
              <a:t>hít</a:t>
            </a:r>
            <a:r>
              <a:rPr lang="en-US" dirty="0" smtClean="0"/>
              <a:t>),…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699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3214" y="571777"/>
            <a:ext cx="10911689" cy="84068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99" b="1" dirty="0">
                <a:solidFill>
                  <a:srgbClr val="C00000"/>
                </a:solidFill>
                <a:latin typeface="+mn-lt"/>
              </a:rPr>
              <a:t>2.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Những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thành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tựu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văn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hóa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tiêu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biểu</a:t>
            </a:r>
            <a:endParaRPr lang="en-US" sz="3199" b="1" dirty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2" name="AutoShape 2" descr="Cần phát huy giá trị riêng có của chữ viết Chăm - Kênh truyền hình Đài  Tiếng nói Việt Nam - VOVTV"/>
          <p:cNvSpPr>
            <a:spLocks noChangeAspect="1" noChangeArrowheads="1"/>
          </p:cNvSpPr>
          <p:nvPr/>
        </p:nvSpPr>
        <p:spPr bwMode="auto">
          <a:xfrm>
            <a:off x="155534" y="-143532"/>
            <a:ext cx="304721" cy="304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US" sz="1799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8625" y="1758825"/>
            <a:ext cx="2866278" cy="15902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98234" y="3362529"/>
            <a:ext cx="2487058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99" i="1" dirty="0" err="1"/>
              <a:t>Chữ</a:t>
            </a:r>
            <a:r>
              <a:rPr lang="en-US" sz="1799" i="1" dirty="0"/>
              <a:t> </a:t>
            </a:r>
            <a:r>
              <a:rPr lang="en-US" sz="1799" i="1" dirty="0" err="1"/>
              <a:t>Chăm</a:t>
            </a:r>
            <a:r>
              <a:rPr lang="en-US" sz="1799" i="1" dirty="0"/>
              <a:t> </a:t>
            </a:r>
            <a:r>
              <a:rPr lang="en-US" sz="1799" i="1" dirty="0" err="1"/>
              <a:t>cổ</a:t>
            </a:r>
            <a:r>
              <a:rPr lang="en-US" sz="1799" i="1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5262" y="3745209"/>
            <a:ext cx="1953002" cy="26010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98234" y="6359696"/>
            <a:ext cx="2487058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99" i="1" dirty="0" err="1"/>
              <a:t>Chữ</a:t>
            </a:r>
            <a:r>
              <a:rPr lang="en-US" sz="1799" i="1" dirty="0"/>
              <a:t> </a:t>
            </a:r>
            <a:r>
              <a:rPr lang="en-US" sz="1799" i="1" dirty="0" err="1"/>
              <a:t>Nôm</a:t>
            </a:r>
            <a:r>
              <a:rPr lang="en-US" sz="1799" i="1" dirty="0"/>
              <a:t> </a:t>
            </a:r>
            <a:r>
              <a:rPr lang="en-US" sz="1799" i="1" dirty="0" err="1"/>
              <a:t>của</a:t>
            </a:r>
            <a:r>
              <a:rPr lang="en-US" sz="1799" i="1" dirty="0"/>
              <a:t> </a:t>
            </a:r>
            <a:r>
              <a:rPr lang="en-US" sz="1799" i="1" dirty="0" err="1"/>
              <a:t>người</a:t>
            </a:r>
            <a:r>
              <a:rPr lang="en-US" sz="1799" i="1" dirty="0"/>
              <a:t> </a:t>
            </a:r>
            <a:r>
              <a:rPr lang="en-US" sz="1799" i="1" dirty="0" err="1"/>
              <a:t>Việt</a:t>
            </a:r>
            <a:endParaRPr lang="en-US" sz="1799" i="1" dirty="0"/>
          </a:p>
        </p:txBody>
      </p:sp>
    </p:spTree>
    <p:extLst>
      <p:ext uri="{BB962C8B-B14F-4D97-AF65-F5344CB8AC3E}">
        <p14:creationId xmlns:p14="http://schemas.microsoft.com/office/powerpoint/2010/main" val="156676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6390337"/>
              </p:ext>
            </p:extLst>
          </p:nvPr>
        </p:nvGraphicFramePr>
        <p:xfrm>
          <a:off x="227012" y="200890"/>
          <a:ext cx="11734800" cy="65809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18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5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81891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TT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b="1" dirty="0" err="1" smtClean="0"/>
                        <a:t>Thông</a:t>
                      </a:r>
                      <a:r>
                        <a:rPr lang="en-US" sz="2200" b="1" baseline="0" dirty="0" smtClean="0"/>
                        <a:t> tin</a:t>
                      </a:r>
                      <a:endParaRPr lang="en-US" sz="22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Đ/S</a:t>
                      </a:r>
                      <a:endParaRPr lang="en-US" sz="22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89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Đông</a:t>
                      </a:r>
                      <a:r>
                        <a:rPr lang="en-US" sz="2200" baseline="0" dirty="0" smtClean="0"/>
                        <a:t> Nam Á </a:t>
                      </a:r>
                      <a:r>
                        <a:rPr lang="en-US" sz="2200" baseline="0" dirty="0" err="1" smtClean="0"/>
                        <a:t>gồm</a:t>
                      </a:r>
                      <a:r>
                        <a:rPr lang="en-US" sz="2200" baseline="0" dirty="0" smtClean="0"/>
                        <a:t> 11 </a:t>
                      </a:r>
                      <a:r>
                        <a:rPr lang="en-US" sz="2200" baseline="0" dirty="0" err="1" smtClean="0"/>
                        <a:t>quốc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gia</a:t>
                      </a:r>
                      <a:r>
                        <a:rPr lang="en-US" sz="2200" baseline="0" dirty="0" smtClean="0"/>
                        <a:t>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89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2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vi-VN" sz="2200" kern="1200" dirty="0" smtClean="0">
                          <a:effectLst/>
                        </a:rPr>
                        <a:t>Người Hồi giáo có thể được tìm thấy ở tất cả các quốc gia đất liền</a:t>
                      </a:r>
                      <a:r>
                        <a:rPr lang="en-US" sz="2200" kern="1200" dirty="0" smtClean="0">
                          <a:effectLst/>
                        </a:rPr>
                        <a:t> ở</a:t>
                      </a:r>
                      <a:r>
                        <a:rPr lang="en-US" sz="2200" kern="1200" baseline="0" dirty="0" smtClean="0">
                          <a:effectLst/>
                        </a:rPr>
                        <a:t> </a:t>
                      </a:r>
                      <a:r>
                        <a:rPr lang="en-US" sz="2200" kern="1200" baseline="0" dirty="0" err="1" smtClean="0">
                          <a:effectLst/>
                        </a:rPr>
                        <a:t>Đông</a:t>
                      </a:r>
                      <a:r>
                        <a:rPr lang="en-US" sz="2200" kern="1200" baseline="0" dirty="0" smtClean="0">
                          <a:effectLst/>
                        </a:rPr>
                        <a:t> Nam Á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89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3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Khí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hậu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của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Đông</a:t>
                      </a:r>
                      <a:r>
                        <a:rPr lang="en-US" sz="2200" baseline="0" dirty="0" smtClean="0"/>
                        <a:t> Nam Á </a:t>
                      </a:r>
                      <a:r>
                        <a:rPr lang="en-US" sz="2200" baseline="0" dirty="0" err="1" smtClean="0"/>
                        <a:t>là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ôn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đới</a:t>
                      </a:r>
                      <a:r>
                        <a:rPr lang="en-US" sz="2200" baseline="0" dirty="0" smtClean="0"/>
                        <a:t>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89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4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Gạo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là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mặt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hàng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xuất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khẩu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chủ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lực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của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Đông</a:t>
                      </a:r>
                      <a:r>
                        <a:rPr lang="en-US" sz="2200" baseline="0" dirty="0" smtClean="0"/>
                        <a:t> Nam Á.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189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5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Quốc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gia</a:t>
                      </a:r>
                      <a:r>
                        <a:rPr lang="en-US" sz="2200" baseline="0" dirty="0" smtClean="0"/>
                        <a:t> “</a:t>
                      </a:r>
                      <a:r>
                        <a:rPr lang="en-US" sz="2200" baseline="0" dirty="0" err="1" smtClean="0"/>
                        <a:t>trẻ</a:t>
                      </a:r>
                      <a:r>
                        <a:rPr lang="en-US" sz="2200" baseline="0" dirty="0" smtClean="0"/>
                        <a:t>” </a:t>
                      </a:r>
                      <a:r>
                        <a:rPr lang="en-US" sz="2200" baseline="0" dirty="0" err="1" smtClean="0"/>
                        <a:t>nhất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Đông</a:t>
                      </a:r>
                      <a:r>
                        <a:rPr lang="en-US" sz="2200" baseline="0" dirty="0" smtClean="0"/>
                        <a:t> Nam Á </a:t>
                      </a:r>
                      <a:r>
                        <a:rPr lang="en-US" sz="2200" baseline="0" dirty="0" err="1" smtClean="0"/>
                        <a:t>là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Bru-nei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189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6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Sông</a:t>
                      </a:r>
                      <a:r>
                        <a:rPr lang="en-US" sz="2200" baseline="0" dirty="0" smtClean="0"/>
                        <a:t> I-</a:t>
                      </a:r>
                      <a:r>
                        <a:rPr lang="en-US" sz="2200" baseline="0" dirty="0" err="1" smtClean="0"/>
                        <a:t>ra</a:t>
                      </a:r>
                      <a:r>
                        <a:rPr lang="en-US" sz="2200" baseline="0" dirty="0" smtClean="0"/>
                        <a:t>-</a:t>
                      </a:r>
                      <a:r>
                        <a:rPr lang="en-US" sz="2200" baseline="0" dirty="0" err="1" smtClean="0"/>
                        <a:t>oa-đi</a:t>
                      </a:r>
                      <a:r>
                        <a:rPr lang="en-US" sz="2200" baseline="0" dirty="0" smtClean="0"/>
                        <a:t>  </a:t>
                      </a:r>
                      <a:r>
                        <a:rPr lang="en-US" sz="2200" baseline="0" dirty="0" err="1" smtClean="0"/>
                        <a:t>là</a:t>
                      </a:r>
                      <a:r>
                        <a:rPr lang="en-US" sz="2200" baseline="0" dirty="0" smtClean="0"/>
                        <a:t> con </a:t>
                      </a:r>
                      <a:r>
                        <a:rPr lang="en-US" sz="2200" baseline="0" dirty="0" err="1" smtClean="0"/>
                        <a:t>sông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dài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nhất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chảy</a:t>
                      </a:r>
                      <a:r>
                        <a:rPr lang="en-US" sz="2200" baseline="0" dirty="0" smtClean="0"/>
                        <a:t> qua </a:t>
                      </a:r>
                      <a:r>
                        <a:rPr lang="en-US" sz="2200" baseline="0" dirty="0" err="1" smtClean="0"/>
                        <a:t>Đông</a:t>
                      </a:r>
                      <a:r>
                        <a:rPr lang="en-US" sz="2200" baseline="0" dirty="0" smtClean="0"/>
                        <a:t> Nam Á.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8189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7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Đại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hội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thể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thao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Đông</a:t>
                      </a:r>
                      <a:r>
                        <a:rPr lang="en-US" sz="2200" baseline="0" dirty="0" smtClean="0"/>
                        <a:t> Nam Á </a:t>
                      </a:r>
                      <a:r>
                        <a:rPr lang="en-US" sz="2200" baseline="0" dirty="0" err="1" smtClean="0"/>
                        <a:t>được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gọi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tắt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là</a:t>
                      </a:r>
                      <a:r>
                        <a:rPr lang="en-US" sz="2200" baseline="0" dirty="0" smtClean="0"/>
                        <a:t> ASEAN.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189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8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Tất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cả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các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quốc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gia</a:t>
                      </a:r>
                      <a:r>
                        <a:rPr lang="en-US" sz="2200" baseline="0" dirty="0" smtClean="0"/>
                        <a:t> ở </a:t>
                      </a:r>
                      <a:r>
                        <a:rPr lang="en-US" sz="2200" baseline="0" dirty="0" err="1" smtClean="0"/>
                        <a:t>Đông</a:t>
                      </a:r>
                      <a:r>
                        <a:rPr lang="en-US" sz="2200" baseline="0" dirty="0" smtClean="0"/>
                        <a:t> Nam Á </a:t>
                      </a:r>
                      <a:r>
                        <a:rPr lang="en-US" sz="2200" baseline="0" dirty="0" err="1" smtClean="0"/>
                        <a:t>đều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từng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bị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thực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dân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phương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Tây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xâm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lược</a:t>
                      </a:r>
                      <a:r>
                        <a:rPr lang="en-US" sz="2200" baseline="0" dirty="0" smtClean="0"/>
                        <a:t>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8189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9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err="1" smtClean="0"/>
                        <a:t>Văn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hóa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Đông</a:t>
                      </a:r>
                      <a:r>
                        <a:rPr lang="en-US" sz="2200" baseline="0" dirty="0" smtClean="0"/>
                        <a:t> Nam Á </a:t>
                      </a:r>
                      <a:r>
                        <a:rPr lang="en-US" sz="2200" baseline="0" dirty="0" err="1" smtClean="0"/>
                        <a:t>chịu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ảnh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hưởng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chủ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yếu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bởi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Ấn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Độ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và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Trung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Quốc</a:t>
                      </a:r>
                      <a:endParaRPr lang="en-US" sz="22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81891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10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Mi</a:t>
                      </a:r>
                      <a:r>
                        <a:rPr lang="en-US" sz="2200" dirty="0" smtClean="0"/>
                        <a:t>-an-ma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là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quốc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gia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duy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nhất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không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giáp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với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biển</a:t>
                      </a:r>
                      <a:r>
                        <a:rPr lang="en-US" sz="2200" baseline="0" dirty="0" smtClean="0"/>
                        <a:t>.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971212" y="762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Đ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71212" y="1408331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Đ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971212" y="2667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Đ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971212" y="44196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73088" y="55626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</a:rPr>
              <a:t>Đ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971212" y="2096226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S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971212" y="331300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S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971212" y="38862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S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971212" y="5051433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S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973088" y="6096000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2060"/>
                </a:solidFill>
              </a:rPr>
              <a:t>S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19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213" y="1758825"/>
            <a:ext cx="5851758" cy="489662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699" b="1" i="1" dirty="0">
                <a:latin typeface="Calibri" panose="020F0502020204030204" pitchFamily="34" charset="0"/>
                <a:cs typeface="Calibri" panose="020F0502020204030204" pitchFamily="34" charset="0"/>
              </a:rPr>
              <a:t>Đền tháp Ăng-co (Campuchia)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699" dirty="0">
                <a:latin typeface="Calibri" panose="020F0502020204030204" pitchFamily="34" charset="0"/>
                <a:cs typeface="Calibri" panose="020F0502020204030204" pitchFamily="34" charset="0"/>
              </a:rPr>
              <a:t>Nằm ở tỉnh Xiêm Riệp, là di tích tôn giáo lớn nhất thế giới, rộng 162,6 h</a:t>
            </a:r>
            <a:r>
              <a:rPr lang="en-US" sz="2699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2699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699" dirty="0">
                <a:latin typeface="Calibri" panose="020F0502020204030204" pitchFamily="34" charset="0"/>
                <a:cs typeface="Calibri" panose="020F0502020204030204" pitchFamily="34" charset="0"/>
              </a:rPr>
              <a:t>Ban đầu công trình được xây dựng làm đền thờ Ấn Độ giáo và dần dần chuyển thành đền thờ Phật.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69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3214" y="571777"/>
            <a:ext cx="10911689" cy="84068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99" b="1" dirty="0">
                <a:solidFill>
                  <a:srgbClr val="C00000"/>
                </a:solidFill>
                <a:latin typeface="+mn-lt"/>
              </a:rPr>
              <a:t>2.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Những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thành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tựu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văn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hóa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tiêu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biểu</a:t>
            </a:r>
            <a:endParaRPr lang="en-US" sz="3199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6514" y="1758827"/>
            <a:ext cx="4918387" cy="3269957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625123" y="5202616"/>
            <a:ext cx="11278026" cy="4896629"/>
          </a:xfrm>
          <a:prstGeom prst="rect">
            <a:avLst/>
          </a:prstGeom>
        </p:spPr>
        <p:txBody>
          <a:bodyPr vert="horz" lIns="91416" tIns="45708" rIns="91416" bIns="45708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699" dirty="0">
                <a:latin typeface="Calibri" panose="020F0502020204030204" pitchFamily="34" charset="0"/>
                <a:cs typeface="Calibri" panose="020F0502020204030204" pitchFamily="34" charset="0"/>
              </a:rPr>
              <a:t>Vua Khmer Suryavarman II xây dựng Angkor Wat vào đầu thế kỷ XII tại Yaśodharapura, thủ đô của Đế quốc Khmer.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69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35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213" y="1758825"/>
            <a:ext cx="5924557" cy="4896629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699" b="1" i="1" dirty="0">
                <a:latin typeface="Calibri" panose="020F0502020204030204" pitchFamily="34" charset="0"/>
                <a:cs typeface="Calibri" panose="020F0502020204030204" pitchFamily="34" charset="0"/>
              </a:rPr>
              <a:t>Hoàng thành Thăng Long (Đại Việt)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699" dirty="0">
                <a:latin typeface="Calibri" panose="020F0502020204030204" pitchFamily="34" charset="0"/>
                <a:cs typeface="Calibri" panose="020F0502020204030204" pitchFamily="34" charset="0"/>
              </a:rPr>
              <a:t>Cấu trúc “tam trung thành quách”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699" dirty="0">
                <a:latin typeface="Calibri" panose="020F0502020204030204" pitchFamily="34" charset="0"/>
                <a:cs typeface="Calibri" panose="020F0502020204030204" pitchFamily="34" charset="0"/>
              </a:rPr>
              <a:t>Vòng thành trong cùng bao bọc nơi ở của vua, gọi là Cấm thành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699" dirty="0">
                <a:latin typeface="Calibri" panose="020F0502020204030204" pitchFamily="34" charset="0"/>
                <a:cs typeface="Calibri" panose="020F0502020204030204" pitchFamily="34" charset="0"/>
              </a:rPr>
              <a:t>Vòng thành giữa bao bọc nơi nhà vua và triều đình làm việc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699" dirty="0">
                <a:latin typeface="Calibri" panose="020F0502020204030204" pitchFamily="34" charset="0"/>
                <a:cs typeface="Calibri" panose="020F0502020204030204" pitchFamily="34" charset="0"/>
              </a:rPr>
              <a:t>Vòng ngoài cùng là Hoàng thành, hay còn gọi là Long thành.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699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3214" y="571777"/>
            <a:ext cx="10911689" cy="84068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99" b="1" dirty="0">
                <a:solidFill>
                  <a:srgbClr val="C00000"/>
                </a:solidFill>
                <a:latin typeface="+mn-lt"/>
              </a:rPr>
              <a:t>2.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Những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thành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tựu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văn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hóa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tiêu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biểu</a:t>
            </a:r>
            <a:endParaRPr lang="en-US" sz="3199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2050" name="Picture 2" descr="Tự hào Hoàng thành Thăng Long | Nghiên Cứu Lịch S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045" y="2180577"/>
            <a:ext cx="4987133" cy="31175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61896" y="5673554"/>
            <a:ext cx="4711434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i="1" dirty="0" err="1"/>
              <a:t>Hoàng</a:t>
            </a:r>
            <a:r>
              <a:rPr lang="en-US" sz="1799" i="1" dirty="0"/>
              <a:t> </a:t>
            </a:r>
            <a:r>
              <a:rPr lang="en-US" sz="1799" i="1" dirty="0" err="1"/>
              <a:t>thành</a:t>
            </a:r>
            <a:r>
              <a:rPr lang="en-US" sz="1799" i="1" dirty="0"/>
              <a:t> </a:t>
            </a:r>
            <a:r>
              <a:rPr lang="en-US" sz="1799" i="1" dirty="0" err="1"/>
              <a:t>Thăng</a:t>
            </a:r>
            <a:r>
              <a:rPr lang="en-US" sz="1799" i="1" dirty="0"/>
              <a:t> Long </a:t>
            </a:r>
            <a:r>
              <a:rPr lang="en-US" sz="1799" i="1" dirty="0" err="1"/>
              <a:t>thời</a:t>
            </a:r>
            <a:r>
              <a:rPr lang="en-US" sz="1799" i="1" dirty="0"/>
              <a:t> </a:t>
            </a:r>
            <a:r>
              <a:rPr lang="en-US" sz="1799" i="1" dirty="0" err="1"/>
              <a:t>Lý</a:t>
            </a:r>
            <a:r>
              <a:rPr lang="en-US" sz="1799" i="1" dirty="0"/>
              <a:t> (</a:t>
            </a:r>
            <a:r>
              <a:rPr lang="en-US" sz="1799" i="1" dirty="0" err="1"/>
              <a:t>Phục</a:t>
            </a:r>
            <a:r>
              <a:rPr lang="en-US" sz="1799" i="1" dirty="0"/>
              <a:t> </a:t>
            </a:r>
            <a:r>
              <a:rPr lang="en-US" sz="1799" i="1" dirty="0" err="1"/>
              <a:t>dựng</a:t>
            </a:r>
            <a:r>
              <a:rPr lang="en-US" sz="1799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6897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213" y="1758825"/>
            <a:ext cx="5456592" cy="4896629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b="1" i="1" dirty="0" err="1" smtClean="0"/>
              <a:t>Chùa</a:t>
            </a:r>
            <a:r>
              <a:rPr lang="en-US" b="1" i="1" dirty="0" smtClean="0"/>
              <a:t> </a:t>
            </a:r>
            <a:r>
              <a:rPr lang="en-US" b="1" i="1" dirty="0" err="1" smtClean="0"/>
              <a:t>tháp</a:t>
            </a:r>
            <a:r>
              <a:rPr lang="en-US" b="1" i="1" dirty="0" smtClean="0"/>
              <a:t> ở </a:t>
            </a:r>
            <a:r>
              <a:rPr lang="en-US" b="1" i="1" dirty="0" err="1" smtClean="0"/>
              <a:t>Bagan</a:t>
            </a:r>
            <a:endParaRPr lang="en-US" b="1" i="1" dirty="0" smtClean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Bagan từng là thủ đô của vương triều Pagan (tồn tại từ thế kỷ IX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kỉ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XIII</a:t>
            </a: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Bagan từng có đến 2.500 ngôi chùa, đền, tháp, tu viện Phật giáo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dirty="0">
                <a:latin typeface="Calibri" panose="020F0502020204030204" pitchFamily="34" charset="0"/>
                <a:cs typeface="Calibri" panose="020F0502020204030204" pitchFamily="34" charset="0"/>
              </a:rPr>
              <a:t>Đây từng là một trung tâm Phật giáo </a:t>
            </a:r>
            <a:r>
              <a:rPr lang="vi-VN" dirty="0" smtClean="0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699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3214" y="571777"/>
            <a:ext cx="10911689" cy="84068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99" b="1" dirty="0">
                <a:solidFill>
                  <a:srgbClr val="C00000"/>
                </a:solidFill>
                <a:latin typeface="+mn-lt"/>
              </a:rPr>
              <a:t>2.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Những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thành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tựu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văn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hóa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tiêu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biểu</a:t>
            </a:r>
            <a:endParaRPr lang="en-US" sz="3199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8441" y="2146635"/>
            <a:ext cx="5316461" cy="380329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 5"/>
          <p:cNvSpPr/>
          <p:nvPr/>
        </p:nvSpPr>
        <p:spPr>
          <a:xfrm>
            <a:off x="7689111" y="6072369"/>
            <a:ext cx="2964142" cy="3692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799" i="1" dirty="0" err="1"/>
              <a:t>Chùa</a:t>
            </a:r>
            <a:r>
              <a:rPr lang="en-US" sz="1799" i="1" dirty="0"/>
              <a:t> </a:t>
            </a:r>
            <a:r>
              <a:rPr lang="en-US" sz="1799" i="1" dirty="0" err="1"/>
              <a:t>tháp</a:t>
            </a:r>
            <a:r>
              <a:rPr lang="en-US" sz="1799" i="1" dirty="0"/>
              <a:t> Pagan (</a:t>
            </a:r>
            <a:r>
              <a:rPr lang="en-US" sz="1799" i="1" dirty="0" err="1"/>
              <a:t>Mi</a:t>
            </a:r>
            <a:r>
              <a:rPr lang="en-US" sz="1799" i="1" dirty="0"/>
              <a:t>-an-ma) </a:t>
            </a:r>
          </a:p>
        </p:txBody>
      </p:sp>
    </p:spTree>
    <p:extLst>
      <p:ext uri="{BB962C8B-B14F-4D97-AF65-F5344CB8AC3E}">
        <p14:creationId xmlns:p14="http://schemas.microsoft.com/office/powerpoint/2010/main" val="87695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070" y="1744315"/>
            <a:ext cx="5540988" cy="489662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699" b="1" dirty="0" err="1"/>
              <a:t>Chùa</a:t>
            </a:r>
            <a:r>
              <a:rPr lang="en-US" sz="2699" b="1" dirty="0"/>
              <a:t> </a:t>
            </a:r>
            <a:r>
              <a:rPr lang="en-US" sz="2699" b="1" dirty="0" err="1"/>
              <a:t>Suê-đa-gon</a:t>
            </a:r>
            <a:r>
              <a:rPr lang="en-US" sz="2699" b="1" dirty="0"/>
              <a:t> (</a:t>
            </a:r>
            <a:r>
              <a:rPr lang="en-US" sz="2699" b="1" dirty="0" err="1"/>
              <a:t>Mi</a:t>
            </a:r>
            <a:r>
              <a:rPr lang="en-US" sz="2699" b="1" dirty="0"/>
              <a:t>-an-ma)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99" i="1" dirty="0"/>
              <a:t>C</a:t>
            </a:r>
            <a:r>
              <a:rPr lang="vi-VN" sz="2699" i="1" dirty="0">
                <a:latin typeface="Calibri" panose="020F0502020204030204" pitchFamily="34" charset="0"/>
                <a:cs typeface="Calibri" panose="020F0502020204030204" pitchFamily="34" charset="0"/>
              </a:rPr>
              <a:t>òn gọi là chùa Vàng - biểu tượng của đất nước Myanmar</a:t>
            </a:r>
            <a:r>
              <a:rPr lang="en-US" sz="2699" i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699" i="1" dirty="0"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2699" i="1" dirty="0">
                <a:latin typeface="Calibri" panose="020F0502020204030204" pitchFamily="34" charset="0"/>
                <a:cs typeface="Calibri" panose="020F0502020204030204" pitchFamily="34" charset="0"/>
              </a:rPr>
              <a:t>ược xây dựng trong khoảng thế kỷ thứ VI đến thế kỷ X</a:t>
            </a:r>
            <a:endParaRPr lang="en-US" sz="2699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699" i="1" dirty="0">
                <a:latin typeface="Calibri" panose="020F0502020204030204" pitchFamily="34" charset="0"/>
                <a:cs typeface="Calibri" panose="020F0502020204030204" pitchFamily="34" charset="0"/>
              </a:rPr>
              <a:t>Ngọn tháp chính của chùa cao tới 98 m và được bao phủ bằng hơn 30 tấn vàng và hàng trăm viên kim cương.</a:t>
            </a:r>
            <a:endParaRPr lang="en-US" sz="2699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699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699" dirty="0"/>
          </a:p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n-US" sz="2699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3214" y="571777"/>
            <a:ext cx="10911689" cy="840689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99" b="1" dirty="0">
                <a:solidFill>
                  <a:srgbClr val="C00000"/>
                </a:solidFill>
                <a:latin typeface="+mn-lt"/>
              </a:rPr>
              <a:t>2.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Những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thành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tựu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văn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hóa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tiêu</a:t>
            </a:r>
            <a:r>
              <a:rPr lang="en-US" sz="3199" b="1" dirty="0">
                <a:solidFill>
                  <a:srgbClr val="C00000"/>
                </a:solidFill>
                <a:latin typeface="+mn-lt"/>
              </a:rPr>
              <a:t> </a:t>
            </a:r>
            <a:r>
              <a:rPr lang="en-US" sz="3199" b="1" dirty="0" err="1">
                <a:solidFill>
                  <a:srgbClr val="C00000"/>
                </a:solidFill>
                <a:latin typeface="+mn-lt"/>
              </a:rPr>
              <a:t>biểu</a:t>
            </a:r>
            <a:endParaRPr lang="en-US" sz="3199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201" y="1948928"/>
            <a:ext cx="5370701" cy="358046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6" name="Rectangle 5"/>
          <p:cNvSpPr/>
          <p:nvPr/>
        </p:nvSpPr>
        <p:spPr>
          <a:xfrm>
            <a:off x="7575836" y="5795505"/>
            <a:ext cx="2912218" cy="4244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799" i="1" dirty="0" err="1"/>
              <a:t>Chùa</a:t>
            </a:r>
            <a:r>
              <a:rPr lang="en-US" sz="1799" i="1" dirty="0"/>
              <a:t> </a:t>
            </a:r>
            <a:r>
              <a:rPr lang="en-US" sz="1799" i="1" dirty="0" err="1"/>
              <a:t>Suê-đa-gon</a:t>
            </a:r>
            <a:r>
              <a:rPr lang="en-US" sz="1799" i="1" dirty="0"/>
              <a:t> (</a:t>
            </a:r>
            <a:r>
              <a:rPr lang="en-US" sz="1799" i="1" dirty="0" err="1"/>
              <a:t>Mi</a:t>
            </a:r>
            <a:r>
              <a:rPr lang="en-US" sz="1799" i="1" dirty="0"/>
              <a:t>-an-ma)</a:t>
            </a:r>
          </a:p>
        </p:txBody>
      </p:sp>
    </p:spTree>
    <p:extLst>
      <p:ext uri="{BB962C8B-B14F-4D97-AF65-F5344CB8AC3E}">
        <p14:creationId xmlns:p14="http://schemas.microsoft.com/office/powerpoint/2010/main" val="167875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342317" y="284834"/>
          <a:ext cx="11603685" cy="637230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200196">
                  <a:extLst>
                    <a:ext uri="{9D8B030D-6E8A-4147-A177-3AD203B41FA5}">
                      <a16:colId xmlns:a16="http://schemas.microsoft.com/office/drawing/2014/main" val="4135467888"/>
                    </a:ext>
                  </a:extLst>
                </a:gridCol>
                <a:gridCol w="9403489">
                  <a:extLst>
                    <a:ext uri="{9D8B030D-6E8A-4147-A177-3AD203B41FA5}">
                      <a16:colId xmlns:a16="http://schemas.microsoft.com/office/drawing/2014/main" val="2114583046"/>
                    </a:ext>
                  </a:extLst>
                </a:gridCol>
              </a:tblGrid>
              <a:tr h="5016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61" marR="51561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61" marR="51561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62537"/>
                  </a:ext>
                </a:extLst>
              </a:tr>
              <a:tr h="10855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61" marR="51561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61" marR="51561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480469"/>
                  </a:ext>
                </a:extLst>
              </a:tr>
              <a:tr h="24425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61" marR="51561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61" marR="51561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895449"/>
                  </a:ext>
                </a:extLst>
              </a:tr>
              <a:tr h="23425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61" marR="51561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61" marR="51561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9964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67833" y="805928"/>
            <a:ext cx="2122742" cy="953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Tín ngưỡng 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Tôn giáo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0575" y="817921"/>
            <a:ext cx="9104393" cy="953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XIII,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99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sz="279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endParaRPr lang="en-US" sz="2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037" y="2596445"/>
            <a:ext cx="1723100" cy="9538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799">
                <a:latin typeface="Times New Roman" panose="02020603050405020304" pitchFamily="18" charset="0"/>
                <a:cs typeface="Times New Roman" panose="02020603050405020304" pitchFamily="18" charset="0"/>
              </a:rPr>
              <a:t>Chữ viết  -</a:t>
            </a:r>
          </a:p>
          <a:p>
            <a:r>
              <a:rPr lang="en-US" sz="2799">
                <a:latin typeface="Times New Roman" panose="02020603050405020304" pitchFamily="18" charset="0"/>
                <a:cs typeface="Times New Roman" panose="02020603050405020304" pitchFamily="18" charset="0"/>
              </a:rPr>
              <a:t> văn học</a:t>
            </a:r>
          </a:p>
        </p:txBody>
      </p:sp>
      <p:sp>
        <p:nvSpPr>
          <p:cNvPr id="8" name="Rectangle 7"/>
          <p:cNvSpPr/>
          <p:nvPr/>
        </p:nvSpPr>
        <p:spPr>
          <a:xfrm>
            <a:off x="2590574" y="1950284"/>
            <a:ext cx="9257573" cy="1815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7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7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gười </a:t>
            </a:r>
            <a:r>
              <a:rPr lang="vi-VN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Thái, người Lào sáng tạo ra chữ viết trên cơ sở chữ Phạn. </a:t>
            </a:r>
            <a:endParaRPr lang="en-US" sz="2799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vi-VN" sz="27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vi-VN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Việt cải tạo chữ Hán tạo ra chữ </a:t>
            </a:r>
            <a:r>
              <a:rPr lang="vi-VN" sz="27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Nôm.</a:t>
            </a:r>
            <a:endParaRPr lang="en-US" sz="2799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799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7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7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vi-VN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dân gian, văn học </a:t>
            </a:r>
            <a:r>
              <a:rPr lang="vi-VN" sz="27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 phát triển</a:t>
            </a:r>
            <a:endParaRPr lang="vi-VN" sz="27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408" y="4908058"/>
            <a:ext cx="1888167" cy="953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799">
                <a:latin typeface="Times New Roman" panose="02020603050405020304" pitchFamily="18" charset="0"/>
                <a:cs typeface="Times New Roman" panose="02020603050405020304" pitchFamily="18" charset="0"/>
              </a:rPr>
              <a:t>Kiến trúc - </a:t>
            </a:r>
          </a:p>
          <a:p>
            <a:r>
              <a:rPr lang="en-US" sz="2799">
                <a:latin typeface="Times New Roman" panose="02020603050405020304" pitchFamily="18" charset="0"/>
                <a:cs typeface="Times New Roman" panose="02020603050405020304" pitchFamily="18" charset="0"/>
              </a:rPr>
              <a:t>điêu khắc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90574" y="4590360"/>
            <a:ext cx="9257573" cy="1815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799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799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</a:t>
            </a:r>
            <a:r>
              <a:rPr lang="vi-VN" sz="2799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 </a:t>
            </a:r>
            <a:r>
              <a:rPr lang="vi-VN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đền Ăng-co (Cam-pu-chia), chùa Vàng (Mi-an-ma), chùa Vàng (Thái Lan)</a:t>
            </a:r>
          </a:p>
          <a:p>
            <a:r>
              <a:rPr lang="vi-VN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-Nghệ thuật điêu khắc, tạc tượng ảnh hưởng của văn hóa Ấn Độ, </a:t>
            </a:r>
            <a:r>
              <a:rPr lang="en-US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7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rung Quốc,…</a:t>
            </a:r>
          </a:p>
        </p:txBody>
      </p:sp>
    </p:spTree>
    <p:extLst>
      <p:ext uri="{BB962C8B-B14F-4D97-AF65-F5344CB8AC3E}">
        <p14:creationId xmlns:p14="http://schemas.microsoft.com/office/powerpoint/2010/main" val="92757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3213" y="1637406"/>
            <a:ext cx="10911689" cy="4350205"/>
          </a:xfrm>
        </p:spPr>
        <p:txBody>
          <a:bodyPr>
            <a:normAutofit/>
          </a:bodyPr>
          <a:lstStyle/>
          <a:p>
            <a:pPr marL="0" indent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err="1" smtClean="0"/>
              <a:t>Hãy</a:t>
            </a:r>
            <a:r>
              <a:rPr lang="en-US" dirty="0" smtClean="0"/>
              <a:t> </a:t>
            </a:r>
            <a:r>
              <a:rPr lang="en-US" dirty="0" err="1" smtClean="0"/>
              <a:t>tưởng</a:t>
            </a:r>
            <a:r>
              <a:rPr lang="en-US" dirty="0" smtClean="0"/>
              <a:t> </a:t>
            </a:r>
            <a:r>
              <a:rPr lang="en-US" dirty="0" err="1" smtClean="0"/>
              <a:t>tượng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 </a:t>
            </a:r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một</a:t>
            </a:r>
            <a:r>
              <a:rPr lang="en-US" dirty="0" smtClean="0"/>
              <a:t> </a:t>
            </a:r>
            <a:r>
              <a:rPr lang="en-US" dirty="0" err="1" smtClean="0"/>
              <a:t>thương</a:t>
            </a:r>
            <a:r>
              <a:rPr lang="en-US" dirty="0" smtClean="0"/>
              <a:t> </a:t>
            </a:r>
            <a:r>
              <a:rPr lang="en-US" dirty="0" err="1" smtClean="0"/>
              <a:t>nhân</a:t>
            </a:r>
            <a:r>
              <a:rPr lang="en-US" dirty="0" smtClean="0"/>
              <a:t> </a:t>
            </a:r>
            <a:r>
              <a:rPr lang="en-US" dirty="0" err="1" smtClean="0"/>
              <a:t>phương</a:t>
            </a:r>
            <a:r>
              <a:rPr lang="en-US" dirty="0" smtClean="0"/>
              <a:t> </a:t>
            </a:r>
            <a:r>
              <a:rPr lang="en-US" dirty="0" err="1" smtClean="0"/>
              <a:t>Tây</a:t>
            </a:r>
            <a:r>
              <a:rPr lang="en-US" dirty="0" smtClean="0"/>
              <a:t>, </a:t>
            </a:r>
            <a:r>
              <a:rPr lang="en-US" dirty="0" err="1" smtClean="0"/>
              <a:t>trên</a:t>
            </a:r>
            <a:r>
              <a:rPr lang="en-US" dirty="0" smtClean="0"/>
              <a:t> </a:t>
            </a:r>
            <a:r>
              <a:rPr lang="en-US" dirty="0" err="1" smtClean="0"/>
              <a:t>đường</a:t>
            </a:r>
            <a:r>
              <a:rPr lang="en-US" dirty="0" smtClean="0"/>
              <a:t> </a:t>
            </a:r>
            <a:r>
              <a:rPr lang="en-US" dirty="0" err="1" smtClean="0"/>
              <a:t>đi</a:t>
            </a:r>
            <a:r>
              <a:rPr lang="en-US" dirty="0" smtClean="0"/>
              <a:t> </a:t>
            </a:r>
            <a:r>
              <a:rPr lang="en-US" dirty="0" err="1" smtClean="0"/>
              <a:t>buôn</a:t>
            </a:r>
            <a:r>
              <a:rPr lang="en-US" dirty="0" smtClean="0"/>
              <a:t> </a:t>
            </a:r>
            <a:r>
              <a:rPr lang="en-US" dirty="0" err="1" smtClean="0"/>
              <a:t>bán</a:t>
            </a:r>
            <a:r>
              <a:rPr lang="en-US" dirty="0" smtClean="0"/>
              <a:t> qua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quốc</a:t>
            </a:r>
            <a:r>
              <a:rPr lang="en-US" dirty="0" smtClean="0"/>
              <a:t> </a:t>
            </a:r>
            <a:r>
              <a:rPr lang="en-US" dirty="0" err="1" smtClean="0"/>
              <a:t>gia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 Nam Á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giai</a:t>
            </a:r>
            <a:r>
              <a:rPr lang="en-US" dirty="0" smtClean="0"/>
              <a:t> </a:t>
            </a:r>
            <a:r>
              <a:rPr lang="en-US" dirty="0" err="1" smtClean="0"/>
              <a:t>đoạn</a:t>
            </a:r>
            <a:r>
              <a:rPr lang="en-US" dirty="0" smtClean="0"/>
              <a:t> </a:t>
            </a:r>
            <a:r>
              <a:rPr lang="en-US" dirty="0" err="1" smtClean="0"/>
              <a:t>này</a:t>
            </a:r>
            <a:r>
              <a:rPr lang="en-US" dirty="0" smtClean="0"/>
              <a:t>. </a:t>
            </a:r>
          </a:p>
          <a:p>
            <a:pPr marL="0" indent="0">
              <a:lnSpc>
                <a:spcPct val="125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dirty="0" err="1" smtClean="0"/>
              <a:t>Hãy</a:t>
            </a:r>
            <a:r>
              <a:rPr lang="en-US" dirty="0" smtClean="0"/>
              <a:t> </a:t>
            </a:r>
            <a:r>
              <a:rPr lang="en-US" dirty="0" err="1" smtClean="0"/>
              <a:t>viết</a:t>
            </a:r>
            <a:r>
              <a:rPr lang="en-US" dirty="0" smtClean="0"/>
              <a:t> </a:t>
            </a:r>
            <a:r>
              <a:rPr lang="en-US" dirty="0" err="1" smtClean="0"/>
              <a:t>lại</a:t>
            </a:r>
            <a:r>
              <a:rPr lang="en-US" dirty="0" smtClean="0"/>
              <a:t> </a:t>
            </a:r>
            <a:r>
              <a:rPr lang="en-US" dirty="0" err="1" smtClean="0"/>
              <a:t>nhật</a:t>
            </a:r>
            <a:r>
              <a:rPr lang="en-US" dirty="0" smtClean="0"/>
              <a:t> </a:t>
            </a:r>
            <a:r>
              <a:rPr lang="en-US" dirty="0" err="1" smtClean="0"/>
              <a:t>ký</a:t>
            </a:r>
            <a:r>
              <a:rPr lang="en-US" dirty="0" smtClean="0"/>
              <a:t> </a:t>
            </a:r>
            <a:r>
              <a:rPr lang="en-US" dirty="0" err="1" smtClean="0"/>
              <a:t>hành</a:t>
            </a:r>
            <a:r>
              <a:rPr lang="en-US" dirty="0" smtClean="0"/>
              <a:t> </a:t>
            </a:r>
            <a:r>
              <a:rPr lang="en-US" dirty="0" err="1" smtClean="0"/>
              <a:t>trình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bạn</a:t>
            </a:r>
            <a:r>
              <a:rPr lang="en-US" dirty="0" smtClean="0"/>
              <a:t>, </a:t>
            </a:r>
            <a:r>
              <a:rPr lang="en-US" dirty="0" err="1" smtClean="0"/>
              <a:t>trong</a:t>
            </a:r>
            <a:r>
              <a:rPr lang="en-US" dirty="0" smtClean="0"/>
              <a:t> </a:t>
            </a:r>
            <a:r>
              <a:rPr lang="en-US" dirty="0" err="1" smtClean="0"/>
              <a:t>đó</a:t>
            </a:r>
            <a:r>
              <a:rPr lang="en-US" dirty="0" smtClean="0"/>
              <a:t> </a:t>
            </a:r>
            <a:r>
              <a:rPr lang="en-US" dirty="0" err="1" smtClean="0"/>
              <a:t>có</a:t>
            </a:r>
            <a:r>
              <a:rPr lang="en-US" dirty="0" smtClean="0"/>
              <a:t> </a:t>
            </a:r>
            <a:r>
              <a:rPr lang="en-US" dirty="0" err="1" smtClean="0"/>
              <a:t>giới</a:t>
            </a:r>
            <a:r>
              <a:rPr lang="en-US" dirty="0" smtClean="0"/>
              <a:t> </a:t>
            </a:r>
            <a:r>
              <a:rPr lang="en-US" dirty="0" err="1" smtClean="0"/>
              <a:t>thiệu</a:t>
            </a:r>
            <a:r>
              <a:rPr lang="en-US" dirty="0" smtClean="0"/>
              <a:t> </a:t>
            </a:r>
            <a:r>
              <a:rPr lang="en-US" dirty="0" err="1" smtClean="0"/>
              <a:t>về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, </a:t>
            </a:r>
            <a:r>
              <a:rPr lang="en-US" dirty="0" err="1" smtClean="0"/>
              <a:t>văn</a:t>
            </a:r>
            <a:r>
              <a:rPr lang="en-US" dirty="0" smtClean="0"/>
              <a:t> </a:t>
            </a:r>
            <a:r>
              <a:rPr lang="en-US" dirty="0" err="1" smtClean="0"/>
              <a:t>hóa</a:t>
            </a:r>
            <a:r>
              <a:rPr lang="en-US" dirty="0" smtClean="0"/>
              <a:t>, </a:t>
            </a:r>
            <a:r>
              <a:rPr lang="en-US" dirty="0" err="1" smtClean="0"/>
              <a:t>đời</a:t>
            </a:r>
            <a:r>
              <a:rPr lang="en-US" dirty="0" smtClean="0"/>
              <a:t> </a:t>
            </a:r>
            <a:r>
              <a:rPr lang="en-US" dirty="0" err="1" smtClean="0"/>
              <a:t>sống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cư</a:t>
            </a:r>
            <a:r>
              <a:rPr lang="en-US" dirty="0" smtClean="0"/>
              <a:t> </a:t>
            </a:r>
            <a:r>
              <a:rPr lang="en-US" dirty="0" err="1" smtClean="0"/>
              <a:t>dân</a:t>
            </a:r>
            <a:r>
              <a:rPr lang="en-US" dirty="0" smtClean="0"/>
              <a:t> </a:t>
            </a:r>
            <a:r>
              <a:rPr lang="en-US" dirty="0" err="1" smtClean="0"/>
              <a:t>Đông</a:t>
            </a:r>
            <a:r>
              <a:rPr lang="en-US" dirty="0" smtClean="0"/>
              <a:t> Nam Á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63214" y="571777"/>
            <a:ext cx="10911689" cy="84068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vert="horz" lIns="91416" tIns="45708" rIns="91416" bIns="45708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199" b="1" dirty="0">
                <a:solidFill>
                  <a:srgbClr val="C00000"/>
                </a:solidFill>
                <a:latin typeface="+mn-lt"/>
              </a:rPr>
              <a:t>VẬN DỤNG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000" t="13234" r="4000" b="11683"/>
          <a:stretch/>
        </p:blipFill>
        <p:spPr>
          <a:xfrm>
            <a:off x="7274115" y="4297455"/>
            <a:ext cx="3581556" cy="2140661"/>
          </a:xfrm>
          <a:prstGeom prst="rect">
            <a:avLst/>
          </a:prstGeom>
        </p:spPr>
      </p:pic>
      <p:pic>
        <p:nvPicPr>
          <p:cNvPr id="1026" name="Picture 2" descr="Thương điếm của các nước Phương Tây ở Đại Việt thế kỷ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853" y="4297455"/>
            <a:ext cx="3558317" cy="21406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4690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3488" b="23488"/>
          <a:stretch>
            <a:fillRect/>
          </a:stretch>
        </p:blipFill>
        <p:spPr>
          <a:xfrm>
            <a:off x="1587" y="0"/>
            <a:ext cx="12188825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95259" y="1133284"/>
            <a:ext cx="11401480" cy="4053376"/>
            <a:chOff x="0" y="0"/>
            <a:chExt cx="8956803" cy="476867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10160" y="16510"/>
              <a:ext cx="8933944" cy="4740738"/>
            </a:xfrm>
            <a:custGeom>
              <a:avLst/>
              <a:gdLst/>
              <a:ahLst/>
              <a:cxnLst/>
              <a:rect l="l" t="t" r="r" b="b"/>
              <a:pathLst>
                <a:path w="8933944" h="4740738">
                  <a:moveTo>
                    <a:pt x="8933944" y="4740738"/>
                  </a:moveTo>
                  <a:lnTo>
                    <a:pt x="0" y="4733118"/>
                  </a:lnTo>
                  <a:lnTo>
                    <a:pt x="0" y="1657439"/>
                  </a:lnTo>
                  <a:lnTo>
                    <a:pt x="17780" y="19050"/>
                  </a:lnTo>
                  <a:lnTo>
                    <a:pt x="4453207" y="0"/>
                  </a:lnTo>
                  <a:lnTo>
                    <a:pt x="8914894" y="5080"/>
                  </a:lnTo>
                  <a:close/>
                </a:path>
              </a:pathLst>
            </a:custGeom>
            <a:grpFill/>
          </p:spPr>
        </p:sp>
        <p:sp>
          <p:nvSpPr>
            <p:cNvPr id="5" name="Freeform 5"/>
            <p:cNvSpPr/>
            <p:nvPr/>
          </p:nvSpPr>
          <p:spPr>
            <a:xfrm>
              <a:off x="-3810" y="0"/>
              <a:ext cx="8963153" cy="4767408"/>
            </a:xfrm>
            <a:custGeom>
              <a:avLst/>
              <a:gdLst/>
              <a:ahLst/>
              <a:cxnLst/>
              <a:rect l="l" t="t" r="r" b="b"/>
              <a:pathLst>
                <a:path w="8963153" h="4767408">
                  <a:moveTo>
                    <a:pt x="8928864" y="21590"/>
                  </a:moveTo>
                  <a:cubicBezTo>
                    <a:pt x="8930133" y="34290"/>
                    <a:pt x="8930133" y="44450"/>
                    <a:pt x="8931403" y="54610"/>
                  </a:cubicBezTo>
                  <a:cubicBezTo>
                    <a:pt x="8933943" y="136157"/>
                    <a:pt x="8935214" y="240162"/>
                    <a:pt x="8937753" y="340453"/>
                  </a:cubicBezTo>
                  <a:cubicBezTo>
                    <a:pt x="8937753" y="485317"/>
                    <a:pt x="8950453" y="3341747"/>
                    <a:pt x="8956803" y="3486611"/>
                  </a:cubicBezTo>
                  <a:cubicBezTo>
                    <a:pt x="8963153" y="3705765"/>
                    <a:pt x="8959343" y="3928633"/>
                    <a:pt x="8959343" y="4147787"/>
                  </a:cubicBezTo>
                  <a:cubicBezTo>
                    <a:pt x="8959343" y="4340940"/>
                    <a:pt x="8960614" y="4519234"/>
                    <a:pt x="8961883" y="4706448"/>
                  </a:cubicBezTo>
                  <a:cubicBezTo>
                    <a:pt x="8961883" y="4728038"/>
                    <a:pt x="8961883" y="4742008"/>
                    <a:pt x="8961883" y="4766138"/>
                  </a:cubicBezTo>
                  <a:cubicBezTo>
                    <a:pt x="8939024" y="4766138"/>
                    <a:pt x="8918703" y="4767408"/>
                    <a:pt x="8874872" y="4766138"/>
                  </a:cubicBezTo>
                  <a:cubicBezTo>
                    <a:pt x="8418661" y="4761058"/>
                    <a:pt x="7955432" y="4767408"/>
                    <a:pt x="7499222" y="4762328"/>
                  </a:cubicBezTo>
                  <a:cubicBezTo>
                    <a:pt x="7225496" y="4758518"/>
                    <a:pt x="6958789" y="4761058"/>
                    <a:pt x="6685062" y="4758518"/>
                  </a:cubicBezTo>
                  <a:cubicBezTo>
                    <a:pt x="6558727" y="4757248"/>
                    <a:pt x="6432392" y="4755978"/>
                    <a:pt x="6306056" y="4754708"/>
                  </a:cubicBezTo>
                  <a:cubicBezTo>
                    <a:pt x="6228851" y="4754708"/>
                    <a:pt x="6158665" y="4755978"/>
                    <a:pt x="6081460" y="4755978"/>
                  </a:cubicBezTo>
                  <a:cubicBezTo>
                    <a:pt x="5884939" y="4754708"/>
                    <a:pt x="5344505" y="4755978"/>
                    <a:pt x="5147984" y="4754708"/>
                  </a:cubicBezTo>
                  <a:cubicBezTo>
                    <a:pt x="5007611" y="4753438"/>
                    <a:pt x="2200162" y="4762328"/>
                    <a:pt x="2059790" y="4761058"/>
                  </a:cubicBezTo>
                  <a:cubicBezTo>
                    <a:pt x="2024697" y="4761058"/>
                    <a:pt x="1982585" y="4762328"/>
                    <a:pt x="1947492" y="4762328"/>
                  </a:cubicBezTo>
                  <a:cubicBezTo>
                    <a:pt x="1863268" y="4762328"/>
                    <a:pt x="1786064" y="4763598"/>
                    <a:pt x="1701840" y="4763598"/>
                  </a:cubicBezTo>
                  <a:cubicBezTo>
                    <a:pt x="1491281" y="4763598"/>
                    <a:pt x="1287741" y="4762328"/>
                    <a:pt x="1077183" y="4761058"/>
                  </a:cubicBezTo>
                  <a:cubicBezTo>
                    <a:pt x="950848" y="4759788"/>
                    <a:pt x="824512" y="4758518"/>
                    <a:pt x="705196" y="4757248"/>
                  </a:cubicBezTo>
                  <a:cubicBezTo>
                    <a:pt x="480600" y="4755978"/>
                    <a:pt x="256004" y="4754708"/>
                    <a:pt x="48260" y="4754708"/>
                  </a:cubicBezTo>
                  <a:cubicBezTo>
                    <a:pt x="38100" y="4754708"/>
                    <a:pt x="29210" y="4754708"/>
                    <a:pt x="19050" y="4753438"/>
                  </a:cubicBezTo>
                  <a:cubicBezTo>
                    <a:pt x="10160" y="4752168"/>
                    <a:pt x="5080" y="4745818"/>
                    <a:pt x="7620" y="4736928"/>
                  </a:cubicBezTo>
                  <a:cubicBezTo>
                    <a:pt x="16510" y="4704958"/>
                    <a:pt x="12700" y="4612096"/>
                    <a:pt x="11430" y="4515520"/>
                  </a:cubicBezTo>
                  <a:cubicBezTo>
                    <a:pt x="10160" y="4318653"/>
                    <a:pt x="6350" y="4125500"/>
                    <a:pt x="7620" y="3928633"/>
                  </a:cubicBezTo>
                  <a:cubicBezTo>
                    <a:pt x="5080" y="3683478"/>
                    <a:pt x="0" y="648754"/>
                    <a:pt x="7620" y="399884"/>
                  </a:cubicBezTo>
                  <a:cubicBezTo>
                    <a:pt x="8890" y="351596"/>
                    <a:pt x="7620" y="299594"/>
                    <a:pt x="8890" y="251306"/>
                  </a:cubicBezTo>
                  <a:cubicBezTo>
                    <a:pt x="10160" y="173302"/>
                    <a:pt x="12700" y="87869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0538" y="30480"/>
                    <a:pt x="192836" y="29210"/>
                  </a:cubicBezTo>
                  <a:cubicBezTo>
                    <a:pt x="382339" y="25400"/>
                    <a:pt x="571842" y="22860"/>
                    <a:pt x="768363" y="20320"/>
                  </a:cubicBezTo>
                  <a:cubicBezTo>
                    <a:pt x="901717" y="17780"/>
                    <a:pt x="1035071" y="16510"/>
                    <a:pt x="1161406" y="13970"/>
                  </a:cubicBezTo>
                  <a:cubicBezTo>
                    <a:pt x="1287741" y="11430"/>
                    <a:pt x="1421095" y="8890"/>
                    <a:pt x="1547430" y="8890"/>
                  </a:cubicBezTo>
                  <a:cubicBezTo>
                    <a:pt x="1687803" y="7620"/>
                    <a:pt x="1828175" y="10160"/>
                    <a:pt x="1968548" y="8890"/>
                  </a:cubicBezTo>
                  <a:cubicBezTo>
                    <a:pt x="2144013" y="8890"/>
                    <a:pt x="5323449" y="6350"/>
                    <a:pt x="5498915" y="5080"/>
                  </a:cubicBezTo>
                  <a:cubicBezTo>
                    <a:pt x="5667362" y="3810"/>
                    <a:pt x="5835809" y="2540"/>
                    <a:pt x="6011274" y="2540"/>
                  </a:cubicBezTo>
                  <a:cubicBezTo>
                    <a:pt x="6299038" y="1270"/>
                    <a:pt x="6579783" y="0"/>
                    <a:pt x="6867546" y="0"/>
                  </a:cubicBezTo>
                  <a:cubicBezTo>
                    <a:pt x="6986863" y="0"/>
                    <a:pt x="7113198" y="2540"/>
                    <a:pt x="7232515" y="2540"/>
                  </a:cubicBezTo>
                  <a:cubicBezTo>
                    <a:pt x="7562390" y="3810"/>
                    <a:pt x="7899284" y="5080"/>
                    <a:pt x="8229159" y="7620"/>
                  </a:cubicBezTo>
                  <a:cubicBezTo>
                    <a:pt x="8404624" y="8890"/>
                    <a:pt x="8580090" y="12700"/>
                    <a:pt x="8755556" y="16510"/>
                  </a:cubicBezTo>
                  <a:cubicBezTo>
                    <a:pt x="8797667" y="16510"/>
                    <a:pt x="8839779" y="16510"/>
                    <a:pt x="8874872" y="16510"/>
                  </a:cubicBezTo>
                  <a:cubicBezTo>
                    <a:pt x="8909814" y="17780"/>
                    <a:pt x="8918703" y="20320"/>
                    <a:pt x="8928864" y="21590"/>
                  </a:cubicBezTo>
                  <a:close/>
                  <a:moveTo>
                    <a:pt x="8939024" y="4749628"/>
                  </a:moveTo>
                  <a:cubicBezTo>
                    <a:pt x="8940293" y="4733118"/>
                    <a:pt x="8941564" y="4720418"/>
                    <a:pt x="8941564" y="4707718"/>
                  </a:cubicBezTo>
                  <a:cubicBezTo>
                    <a:pt x="8940293" y="4500662"/>
                    <a:pt x="8939024" y="4303795"/>
                    <a:pt x="8939024" y="4092070"/>
                  </a:cubicBezTo>
                  <a:cubicBezTo>
                    <a:pt x="8939024" y="3995494"/>
                    <a:pt x="8941564" y="3898917"/>
                    <a:pt x="8940293" y="3802341"/>
                  </a:cubicBezTo>
                  <a:cubicBezTo>
                    <a:pt x="8940293" y="3713194"/>
                    <a:pt x="8939024" y="3620332"/>
                    <a:pt x="8937753" y="3531185"/>
                  </a:cubicBezTo>
                  <a:cubicBezTo>
                    <a:pt x="8932674" y="3393749"/>
                    <a:pt x="8921243" y="548463"/>
                    <a:pt x="8921243" y="411028"/>
                  </a:cubicBezTo>
                  <a:cubicBezTo>
                    <a:pt x="8918703" y="295879"/>
                    <a:pt x="8916164" y="177016"/>
                    <a:pt x="8913624" y="63500"/>
                  </a:cubicBezTo>
                  <a:cubicBezTo>
                    <a:pt x="8912353" y="44450"/>
                    <a:pt x="8911083" y="43180"/>
                    <a:pt x="8853816" y="41910"/>
                  </a:cubicBezTo>
                  <a:cubicBezTo>
                    <a:pt x="8832760" y="41910"/>
                    <a:pt x="8818723" y="41910"/>
                    <a:pt x="8797668" y="40640"/>
                  </a:cubicBezTo>
                  <a:cubicBezTo>
                    <a:pt x="8622202" y="36830"/>
                    <a:pt x="8439718" y="31750"/>
                    <a:pt x="8264252" y="30480"/>
                  </a:cubicBezTo>
                  <a:cubicBezTo>
                    <a:pt x="7836116" y="26670"/>
                    <a:pt x="7400962" y="25400"/>
                    <a:pt x="6972826" y="22860"/>
                  </a:cubicBezTo>
                  <a:cubicBezTo>
                    <a:pt x="6909658" y="22860"/>
                    <a:pt x="6839472" y="22860"/>
                    <a:pt x="6776304" y="22860"/>
                  </a:cubicBezTo>
                  <a:cubicBezTo>
                    <a:pt x="6671025" y="22860"/>
                    <a:pt x="6565746" y="22860"/>
                    <a:pt x="6467485" y="22860"/>
                  </a:cubicBezTo>
                  <a:cubicBezTo>
                    <a:pt x="6242889" y="22860"/>
                    <a:pt x="6018293" y="22860"/>
                    <a:pt x="5800716" y="24130"/>
                  </a:cubicBezTo>
                  <a:cubicBezTo>
                    <a:pt x="5611213" y="25400"/>
                    <a:pt x="2417740" y="29210"/>
                    <a:pt x="2228237" y="29210"/>
                  </a:cubicBezTo>
                  <a:cubicBezTo>
                    <a:pt x="1919417" y="29210"/>
                    <a:pt x="1610598" y="26670"/>
                    <a:pt x="1301779" y="33020"/>
                  </a:cubicBezTo>
                  <a:cubicBezTo>
                    <a:pt x="1140350" y="36830"/>
                    <a:pt x="985941" y="36830"/>
                    <a:pt x="831531" y="38100"/>
                  </a:cubicBezTo>
                  <a:cubicBezTo>
                    <a:pt x="564823" y="41910"/>
                    <a:pt x="298116" y="45720"/>
                    <a:pt x="49530" y="50800"/>
                  </a:cubicBezTo>
                  <a:cubicBezTo>
                    <a:pt x="36830" y="50800"/>
                    <a:pt x="34290" y="53340"/>
                    <a:pt x="33020" y="76725"/>
                  </a:cubicBezTo>
                  <a:cubicBezTo>
                    <a:pt x="31750" y="143586"/>
                    <a:pt x="31750" y="210446"/>
                    <a:pt x="30480" y="277307"/>
                  </a:cubicBezTo>
                  <a:cubicBezTo>
                    <a:pt x="29210" y="388741"/>
                    <a:pt x="26670" y="496461"/>
                    <a:pt x="25400" y="607895"/>
                  </a:cubicBezTo>
                  <a:cubicBezTo>
                    <a:pt x="20320" y="726758"/>
                    <a:pt x="26670" y="3631476"/>
                    <a:pt x="29210" y="3750339"/>
                  </a:cubicBezTo>
                  <a:cubicBezTo>
                    <a:pt x="29210" y="3876631"/>
                    <a:pt x="29210" y="4006637"/>
                    <a:pt x="30480" y="4132929"/>
                  </a:cubicBezTo>
                  <a:cubicBezTo>
                    <a:pt x="30480" y="4225791"/>
                    <a:pt x="33020" y="4318653"/>
                    <a:pt x="33020" y="4411515"/>
                  </a:cubicBezTo>
                  <a:cubicBezTo>
                    <a:pt x="33020" y="4511806"/>
                    <a:pt x="33020" y="4612096"/>
                    <a:pt x="31750" y="4707718"/>
                  </a:cubicBezTo>
                  <a:cubicBezTo>
                    <a:pt x="31750" y="4711528"/>
                    <a:pt x="31750" y="4714068"/>
                    <a:pt x="31750" y="4717878"/>
                  </a:cubicBezTo>
                  <a:cubicBezTo>
                    <a:pt x="31750" y="4728038"/>
                    <a:pt x="35560" y="4731848"/>
                    <a:pt x="44450" y="4731848"/>
                  </a:cubicBezTo>
                  <a:cubicBezTo>
                    <a:pt x="94576" y="4731848"/>
                    <a:pt x="192836" y="4733118"/>
                    <a:pt x="284078" y="4733118"/>
                  </a:cubicBezTo>
                  <a:cubicBezTo>
                    <a:pt x="417432" y="4733118"/>
                    <a:pt x="557805" y="4730578"/>
                    <a:pt x="691159" y="4733118"/>
                  </a:cubicBezTo>
                  <a:cubicBezTo>
                    <a:pt x="908736" y="4736928"/>
                    <a:pt x="1126313" y="4739468"/>
                    <a:pt x="1343890" y="4738198"/>
                  </a:cubicBezTo>
                  <a:cubicBezTo>
                    <a:pt x="1484263" y="4736928"/>
                    <a:pt x="1617617" y="4739468"/>
                    <a:pt x="1757989" y="4739468"/>
                  </a:cubicBezTo>
                  <a:cubicBezTo>
                    <a:pt x="1961529" y="4739468"/>
                    <a:pt x="2165069" y="4738198"/>
                    <a:pt x="2368609" y="4739468"/>
                  </a:cubicBezTo>
                  <a:cubicBezTo>
                    <a:pt x="2670410" y="4740738"/>
                    <a:pt x="5983200" y="4730578"/>
                    <a:pt x="6292019" y="4733118"/>
                  </a:cubicBezTo>
                  <a:cubicBezTo>
                    <a:pt x="6425373" y="4734388"/>
                    <a:pt x="6558727" y="4735658"/>
                    <a:pt x="6685062" y="4735658"/>
                  </a:cubicBezTo>
                  <a:cubicBezTo>
                    <a:pt x="6916676" y="4738198"/>
                    <a:pt x="7141273" y="4734388"/>
                    <a:pt x="7372887" y="4738198"/>
                  </a:cubicBezTo>
                  <a:cubicBezTo>
                    <a:pt x="7562390" y="4740738"/>
                    <a:pt x="7751893" y="4740738"/>
                    <a:pt x="7941395" y="4743278"/>
                  </a:cubicBezTo>
                  <a:cubicBezTo>
                    <a:pt x="8222140" y="4747088"/>
                    <a:pt x="8502885" y="4749628"/>
                    <a:pt x="8783630" y="4750898"/>
                  </a:cubicBezTo>
                  <a:cubicBezTo>
                    <a:pt x="8888910" y="4750898"/>
                    <a:pt x="8918703" y="4749628"/>
                    <a:pt x="8939024" y="4749628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708014" flipH="1">
            <a:off x="548490" y="607594"/>
            <a:ext cx="1440716" cy="15894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0220278" y="4495800"/>
            <a:ext cx="1968547" cy="21424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9738159" y="94879"/>
            <a:ext cx="2071253" cy="15815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788607">
            <a:off x="1647867" y="4927561"/>
            <a:ext cx="2739114" cy="13599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-404617" y="4364055"/>
            <a:ext cx="1503385" cy="163669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1168614" y="1147546"/>
            <a:ext cx="1445977" cy="149529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01193" y="1524000"/>
            <a:ext cx="11335252" cy="41703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TiếT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19, 20.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Bài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11</a:t>
            </a:r>
          </a:p>
          <a:p>
            <a:pPr algn="ctr"/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Khái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quát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về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Đông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Nam Á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từ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nửa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sau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TK X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đến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nửa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</a:t>
            </a:r>
            <a:r>
              <a:rPr lang="en-US" altLang="zh-CN" sz="5400" b="1" dirty="0" err="1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đầu</a:t>
            </a:r>
            <a:r>
              <a:rPr lang="en-US" altLang="zh-CN" sz="5400" b="1" dirty="0" smtClean="0">
                <a:solidFill>
                  <a:schemeClr val="bg2">
                    <a:lumMod val="10000"/>
                  </a:schemeClr>
                </a:solidFill>
                <a:latin typeface="汉仪喵魂体W" panose="00020600040101010101" pitchFamily="18" charset="-122"/>
                <a:ea typeface="汉仪喵魂体W" panose="00020600040101010101" pitchFamily="18" charset="-122"/>
              </a:rPr>
              <a:t> TK XVI</a:t>
            </a:r>
            <a:endParaRPr lang="zh-CN" altLang="en-US" sz="5400" b="1" dirty="0" smtClean="0">
              <a:solidFill>
                <a:schemeClr val="bg2">
                  <a:lumMod val="10000"/>
                </a:schemeClr>
              </a:solidFill>
              <a:latin typeface="汉仪喵魂体W" panose="00020600040101010101" pitchFamily="18" charset="-122"/>
              <a:ea typeface="汉仪喵魂体W" panose="00020600040101010101" pitchFamily="18" charset="-122"/>
            </a:endParaRPr>
          </a:p>
          <a:p>
            <a:pPr algn="ctr">
              <a:lnSpc>
                <a:spcPts val="6600"/>
              </a:lnSpc>
            </a:pPr>
            <a:endParaRPr lang="en-US" sz="5400" dirty="0">
              <a:solidFill>
                <a:schemeClr val="bg2">
                  <a:lumMod val="10000"/>
                </a:schemeClr>
              </a:solidFill>
              <a:latin typeface="Hangyaboly"/>
            </a:endParaRPr>
          </a:p>
        </p:txBody>
      </p:sp>
    </p:spTree>
    <p:extLst>
      <p:ext uri="{BB962C8B-B14F-4D97-AF65-F5344CB8AC3E}">
        <p14:creationId xmlns:p14="http://schemas.microsoft.com/office/powerpoint/2010/main" val="2523199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"/>
          <p:cNvGrpSpPr/>
          <p:nvPr/>
        </p:nvGrpSpPr>
        <p:grpSpPr>
          <a:xfrm>
            <a:off x="227012" y="1104520"/>
            <a:ext cx="11506200" cy="3511544"/>
            <a:chOff x="0" y="0"/>
            <a:chExt cx="10275908" cy="4060194"/>
          </a:xfrm>
        </p:grpSpPr>
        <p:sp>
          <p:nvSpPr>
            <p:cNvPr id="7" name="Freeform 3"/>
            <p:cNvSpPr/>
            <p:nvPr/>
          </p:nvSpPr>
          <p:spPr>
            <a:xfrm>
              <a:off x="0" y="-4073"/>
              <a:ext cx="10282299" cy="4066797"/>
            </a:xfrm>
            <a:custGeom>
              <a:avLst/>
              <a:gdLst/>
              <a:ahLst/>
              <a:cxnLst/>
              <a:rect l="l" t="t" r="r" b="b"/>
              <a:pathLst>
                <a:path w="10282299" h="4066797">
                  <a:moveTo>
                    <a:pt x="9654521" y="4012319"/>
                  </a:moveTo>
                  <a:cubicBezTo>
                    <a:pt x="9654521" y="4012319"/>
                    <a:pt x="8923646" y="4066797"/>
                    <a:pt x="7547215" y="4064176"/>
                  </a:cubicBezTo>
                  <a:cubicBezTo>
                    <a:pt x="3852919" y="4062013"/>
                    <a:pt x="1057074" y="4054189"/>
                    <a:pt x="1057074" y="4054189"/>
                  </a:cubicBezTo>
                  <a:cubicBezTo>
                    <a:pt x="812932" y="4045355"/>
                    <a:pt x="449110" y="4024124"/>
                    <a:pt x="282371" y="3965947"/>
                  </a:cubicBezTo>
                  <a:cubicBezTo>
                    <a:pt x="4469" y="3868983"/>
                    <a:pt x="0" y="3695705"/>
                    <a:pt x="0" y="2991996"/>
                  </a:cubicBezTo>
                  <a:lnTo>
                    <a:pt x="0" y="2991966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02829" y="15681"/>
                    <a:pt x="6185004" y="7673"/>
                  </a:cubicBezTo>
                  <a:cubicBezTo>
                    <a:pt x="8704718" y="0"/>
                    <a:pt x="9421452" y="6979"/>
                    <a:pt x="9421452" y="6979"/>
                  </a:cubicBezTo>
                  <a:cubicBezTo>
                    <a:pt x="9789760" y="14458"/>
                    <a:pt x="9928020" y="42638"/>
                    <a:pt x="10125759" y="165219"/>
                  </a:cubicBezTo>
                  <a:cubicBezTo>
                    <a:pt x="10276777" y="258836"/>
                    <a:pt x="10282299" y="476157"/>
                    <a:pt x="10273158" y="2991965"/>
                  </a:cubicBezTo>
                  <a:lnTo>
                    <a:pt x="10273158" y="2991995"/>
                  </a:lnTo>
                  <a:cubicBezTo>
                    <a:pt x="10273157" y="3813670"/>
                    <a:pt x="10230373" y="3962257"/>
                    <a:pt x="9654521" y="4012319"/>
                  </a:cubicBezTo>
                  <a:close/>
                </a:path>
              </a:pathLst>
            </a:custGeom>
            <a:solidFill>
              <a:srgbClr val="F1F1F1"/>
            </a:solidFill>
          </p:spPr>
        </p:sp>
      </p:grpSp>
      <p:sp>
        <p:nvSpPr>
          <p:cNvPr id="8" name="TextBox 4"/>
          <p:cNvSpPr txBox="1"/>
          <p:nvPr/>
        </p:nvSpPr>
        <p:spPr>
          <a:xfrm>
            <a:off x="236310" y="1295400"/>
            <a:ext cx="11195048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1.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Quá</a:t>
            </a:r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trình</a:t>
            </a:r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hình</a:t>
            </a:r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thành</a:t>
            </a:r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và</a:t>
            </a:r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phát</a:t>
            </a:r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triển</a:t>
            </a:r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của</a:t>
            </a:r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các</a:t>
            </a:r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vương</a:t>
            </a:r>
            <a:r>
              <a:rPr lang="en-US" sz="6600" u="none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u="none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quốc</a:t>
            </a:r>
            <a:r>
              <a:rPr lang="en-US" sz="6600" dirty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phong</a:t>
            </a:r>
            <a:r>
              <a:rPr lang="en-US" sz="66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kiến</a:t>
            </a:r>
            <a:r>
              <a:rPr lang="en-US" sz="6600" dirty="0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 </a:t>
            </a:r>
            <a:r>
              <a:rPr lang="en-US" sz="6600" dirty="0" err="1" smtClean="0">
                <a:solidFill>
                  <a:srgbClr val="002060"/>
                </a:solidFill>
                <a:latin typeface="SVN-A Love Of Thunder" panose="02040603050506020204" pitchFamily="18" charset="0"/>
              </a:rPr>
              <a:t>đ.n.á</a:t>
            </a:r>
            <a:endParaRPr lang="en-US" sz="6600" u="none" dirty="0">
              <a:solidFill>
                <a:srgbClr val="002060"/>
              </a:solidFill>
              <a:latin typeface="SVN-A Love Of Thunder" panose="02040603050506020204" pitchFamily="18" charset="0"/>
            </a:endParaRPr>
          </a:p>
        </p:txBody>
      </p:sp>
      <p:grpSp>
        <p:nvGrpSpPr>
          <p:cNvPr id="9" name="Group 5"/>
          <p:cNvGrpSpPr/>
          <p:nvPr/>
        </p:nvGrpSpPr>
        <p:grpSpPr>
          <a:xfrm>
            <a:off x="4586317" y="4449636"/>
            <a:ext cx="3009385" cy="675623"/>
            <a:chOff x="0" y="0"/>
            <a:chExt cx="6483846" cy="1940372"/>
          </a:xfrm>
        </p:grpSpPr>
        <p:sp>
          <p:nvSpPr>
            <p:cNvPr id="10" name="Freeform 6"/>
            <p:cNvSpPr/>
            <p:nvPr/>
          </p:nvSpPr>
          <p:spPr>
            <a:xfrm>
              <a:off x="0" y="-4073"/>
              <a:ext cx="6490237" cy="1946975"/>
            </a:xfrm>
            <a:custGeom>
              <a:avLst/>
              <a:gdLst/>
              <a:ahLst/>
              <a:cxnLst/>
              <a:rect l="l" t="t" r="r" b="b"/>
              <a:pathLst>
                <a:path w="6490237" h="1946975">
                  <a:moveTo>
                    <a:pt x="5862459" y="1892497"/>
                  </a:moveTo>
                  <a:cubicBezTo>
                    <a:pt x="5862459" y="1892497"/>
                    <a:pt x="5131584" y="1946975"/>
                    <a:pt x="4299384" y="1944354"/>
                  </a:cubicBezTo>
                  <a:cubicBezTo>
                    <a:pt x="2577849" y="1942191"/>
                    <a:pt x="1057074" y="1934367"/>
                    <a:pt x="1057074" y="1934367"/>
                  </a:cubicBezTo>
                  <a:cubicBezTo>
                    <a:pt x="812932" y="1925532"/>
                    <a:pt x="449110" y="1904302"/>
                    <a:pt x="282371" y="1846125"/>
                  </a:cubicBezTo>
                  <a:cubicBezTo>
                    <a:pt x="4469" y="1749161"/>
                    <a:pt x="0" y="1575882"/>
                    <a:pt x="0" y="1246590"/>
                  </a:cubicBezTo>
                  <a:lnTo>
                    <a:pt x="0" y="124658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855510" y="15681"/>
                    <a:pt x="3664596" y="7673"/>
                  </a:cubicBezTo>
                  <a:cubicBezTo>
                    <a:pt x="4912657" y="0"/>
                    <a:pt x="5629390" y="6979"/>
                    <a:pt x="5629390" y="6979"/>
                  </a:cubicBezTo>
                  <a:cubicBezTo>
                    <a:pt x="5997698" y="14458"/>
                    <a:pt x="6135958" y="42638"/>
                    <a:pt x="6333698" y="165219"/>
                  </a:cubicBezTo>
                  <a:cubicBezTo>
                    <a:pt x="6484715" y="258836"/>
                    <a:pt x="6490237" y="476157"/>
                    <a:pt x="6481097" y="1246581"/>
                  </a:cubicBezTo>
                  <a:lnTo>
                    <a:pt x="6481097" y="1246590"/>
                  </a:lnTo>
                  <a:cubicBezTo>
                    <a:pt x="6481095" y="1693848"/>
                    <a:pt x="6438312" y="1842435"/>
                    <a:pt x="5862459" y="1892497"/>
                  </a:cubicBezTo>
                  <a:close/>
                </a:path>
              </a:pathLst>
            </a:custGeom>
            <a:solidFill>
              <a:srgbClr val="FFD55F"/>
            </a:solidFill>
          </p:spPr>
        </p:sp>
      </p:grpSp>
      <p:sp>
        <p:nvSpPr>
          <p:cNvPr id="11" name="TextBox 7"/>
          <p:cNvSpPr txBox="1"/>
          <p:nvPr/>
        </p:nvSpPr>
        <p:spPr>
          <a:xfrm>
            <a:off x="4899256" y="4594818"/>
            <a:ext cx="231854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 smtClean="0">
                <a:solidFill>
                  <a:srgbClr val="373735"/>
                </a:solidFill>
                <a:latin typeface="뉴요커"/>
              </a:rPr>
              <a:t>Let’s Go!</a:t>
            </a:r>
            <a:endParaRPr lang="en-US" sz="3000" dirty="0">
              <a:solidFill>
                <a:srgbClr val="373735"/>
              </a:solidFill>
              <a:latin typeface="뉴요커"/>
            </a:endParaRPr>
          </a:p>
        </p:txBody>
      </p:sp>
      <p:pic>
        <p:nvPicPr>
          <p:cNvPr id="12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895610">
            <a:off x="353586" y="202194"/>
            <a:ext cx="1805996" cy="1219365"/>
          </a:xfrm>
          <a:prstGeom prst="rect">
            <a:avLst/>
          </a:prstGeom>
        </p:spPr>
      </p:pic>
      <p:pic>
        <p:nvPicPr>
          <p:cNvPr id="13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378512" flipH="1">
            <a:off x="10593864" y="3922151"/>
            <a:ext cx="901015" cy="1440953"/>
          </a:xfrm>
          <a:prstGeom prst="rect">
            <a:avLst/>
          </a:prstGeom>
        </p:spPr>
      </p:pic>
      <p:pic>
        <p:nvPicPr>
          <p:cNvPr id="14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-706328" y="5205970"/>
            <a:ext cx="3240982" cy="2188233"/>
          </a:xfrm>
          <a:prstGeom prst="rect">
            <a:avLst/>
          </a:prstGeom>
        </p:spPr>
      </p:pic>
      <p:pic>
        <p:nvPicPr>
          <p:cNvPr id="15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735949" y="4950200"/>
            <a:ext cx="919734" cy="905702"/>
          </a:xfrm>
          <a:prstGeom prst="rect">
            <a:avLst/>
          </a:prstGeom>
        </p:spPr>
      </p:pic>
      <p:pic>
        <p:nvPicPr>
          <p:cNvPr id="16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7242889">
            <a:off x="9713523" y="-1406523"/>
            <a:ext cx="2656955" cy="3753229"/>
          </a:xfrm>
          <a:prstGeom prst="rect">
            <a:avLst/>
          </a:prstGeom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911843">
            <a:off x="7500719" y="5031033"/>
            <a:ext cx="1749216" cy="620338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5671214" y="5673966"/>
            <a:ext cx="1546588" cy="784747"/>
          </a:xfrm>
          <a:prstGeom prst="rect">
            <a:avLst/>
          </a:prstGeom>
        </p:spPr>
      </p:pic>
      <p:pic>
        <p:nvPicPr>
          <p:cNvPr id="19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420846">
            <a:off x="7019156" y="718117"/>
            <a:ext cx="756865" cy="628346"/>
          </a:xfrm>
          <a:prstGeom prst="rect">
            <a:avLst/>
          </a:prstGeom>
        </p:spPr>
      </p:pic>
      <p:pic>
        <p:nvPicPr>
          <p:cNvPr id="20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2763327">
            <a:off x="11423849" y="4163766"/>
            <a:ext cx="2169930" cy="2750491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3179346" y="772736"/>
            <a:ext cx="714033" cy="519107"/>
          </a:xfrm>
          <a:prstGeom prst="rect">
            <a:avLst/>
          </a:prstGeom>
        </p:spPr>
      </p:pic>
      <p:pic>
        <p:nvPicPr>
          <p:cNvPr id="22" name="Picture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rot="-3467168">
            <a:off x="3766892" y="5562691"/>
            <a:ext cx="584239" cy="744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4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011" y="920300"/>
            <a:ext cx="1173480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 smtClean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Khai</a:t>
            </a:r>
            <a:r>
              <a:rPr lang="en-US" sz="2800" dirty="0" smtClean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lược</a:t>
            </a:r>
            <a:r>
              <a:rPr lang="en-US" sz="2800" dirty="0" smtClean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đồ</a:t>
            </a:r>
            <a:r>
              <a:rPr lang="en-US" sz="2800" dirty="0" smtClean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11.1, 11.2 </a:t>
            </a:r>
            <a:r>
              <a:rPr lang="en-US" sz="2800" dirty="0" err="1" smtClean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mục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sơ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lược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phong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Đông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Nam Á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nửa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solidFill>
                  <a:srgbClr val="FF0000"/>
                </a:solidFill>
                <a:latin typeface="SVN-Shintia Script" panose="02000804000000020003" pitchFamily="2" charset="0"/>
                <a:ea typeface="SVN-Wednesday" panose="02000603000000000000" pitchFamily="50" charset="0"/>
                <a:cs typeface="Times New Roman" panose="02020603050405020304" pitchFamily="18" charset="0"/>
              </a:rPr>
              <a:t> TKXVI </a:t>
            </a:r>
            <a:endParaRPr lang="en-US" sz="2800" dirty="0">
              <a:latin typeface="SVN-Shintia Script" panose="02000804000000020003" pitchFamily="2" charset="0"/>
              <a:ea typeface="SVN-Wednesday" panose="02000603000000000000" pitchFamily="50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79812" y="29170"/>
            <a:ext cx="48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002060"/>
                </a:solidFill>
                <a:latin typeface="SVN-Dumpling" panose="02000000000000000000" pitchFamily="50" charset="0"/>
              </a:rPr>
              <a:t>NHIỆM VỤ</a:t>
            </a:r>
            <a:endParaRPr lang="en-US" sz="5400" dirty="0">
              <a:solidFill>
                <a:srgbClr val="002060"/>
              </a:solidFill>
              <a:latin typeface="SVN-Dumpling" panose="02000000000000000000" pitchFamily="50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012" y="2133600"/>
            <a:ext cx="666346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36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411184"/>
              </p:ext>
            </p:extLst>
          </p:nvPr>
        </p:nvGraphicFramePr>
        <p:xfrm>
          <a:off x="531812" y="152400"/>
          <a:ext cx="10972800" cy="6629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13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5124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31059"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b="1" i="0" dirty="0" err="1" smtClean="0"/>
                        <a:t>Tên</a:t>
                      </a:r>
                      <a:r>
                        <a:rPr lang="en-US" sz="2200" b="1" i="0" baseline="0" dirty="0" smtClean="0"/>
                        <a:t> </a:t>
                      </a:r>
                      <a:r>
                        <a:rPr lang="en-US" sz="2200" b="1" i="0" baseline="0" dirty="0" err="1" smtClean="0"/>
                        <a:t>quốc</a:t>
                      </a:r>
                      <a:r>
                        <a:rPr lang="en-US" sz="2200" b="1" i="0" baseline="0" dirty="0" smtClean="0"/>
                        <a:t> </a:t>
                      </a:r>
                      <a:r>
                        <a:rPr lang="en-US" sz="2200" b="1" i="0" baseline="0" dirty="0" err="1" smtClean="0"/>
                        <a:t>gia</a:t>
                      </a:r>
                      <a:endParaRPr lang="en-US" sz="2200" b="1" i="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r>
                        <a:rPr lang="en-US" sz="2200" b="1" dirty="0" err="1" smtClean="0"/>
                        <a:t>Thời</a:t>
                      </a:r>
                      <a:r>
                        <a:rPr lang="en-US" sz="2200" b="1" baseline="0" dirty="0" smtClean="0"/>
                        <a:t> </a:t>
                      </a:r>
                      <a:r>
                        <a:rPr lang="en-US" sz="2200" b="1" baseline="0" dirty="0" err="1" smtClean="0"/>
                        <a:t>gian</a:t>
                      </a:r>
                      <a:r>
                        <a:rPr lang="en-US" sz="2200" b="1" baseline="0" dirty="0" smtClean="0"/>
                        <a:t> </a:t>
                      </a:r>
                      <a:r>
                        <a:rPr lang="en-US" sz="2200" b="1" baseline="0" dirty="0" err="1" smtClean="0"/>
                        <a:t>xuất</a:t>
                      </a:r>
                      <a:r>
                        <a:rPr lang="en-US" sz="2200" b="1" baseline="0" dirty="0" smtClean="0"/>
                        <a:t> </a:t>
                      </a:r>
                      <a:r>
                        <a:rPr lang="en-US" sz="2200" b="1" baseline="0" dirty="0" err="1" smtClean="0"/>
                        <a:t>hiện</a:t>
                      </a:r>
                      <a:endParaRPr lang="en-US" sz="2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2200" b="1" dirty="0" err="1" smtClean="0"/>
                        <a:t>Khu</a:t>
                      </a:r>
                      <a:r>
                        <a:rPr lang="en-US" sz="2200" b="1" dirty="0" smtClean="0"/>
                        <a:t> </a:t>
                      </a:r>
                      <a:r>
                        <a:rPr lang="en-US" sz="2200" b="1" dirty="0" err="1" smtClean="0"/>
                        <a:t>vực</a:t>
                      </a:r>
                      <a:endParaRPr lang="en-US" sz="22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2200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200" b="1" i="0" dirty="0" err="1" smtClean="0"/>
                        <a:t>Tên</a:t>
                      </a:r>
                      <a:r>
                        <a:rPr lang="en-US" sz="2200" b="1" i="0" baseline="0" dirty="0" smtClean="0"/>
                        <a:t> </a:t>
                      </a:r>
                      <a:r>
                        <a:rPr lang="en-US" sz="2200" b="1" i="0" baseline="0" dirty="0" err="1" smtClean="0"/>
                        <a:t>quốc</a:t>
                      </a:r>
                      <a:r>
                        <a:rPr lang="en-US" sz="2200" b="1" i="0" baseline="0" dirty="0" smtClean="0"/>
                        <a:t> </a:t>
                      </a:r>
                      <a:r>
                        <a:rPr lang="en-US" sz="2200" b="1" i="0" baseline="0" dirty="0" err="1" smtClean="0"/>
                        <a:t>gia</a:t>
                      </a:r>
                      <a:r>
                        <a:rPr lang="en-US" sz="2200" b="1" i="0" baseline="0" dirty="0" smtClean="0"/>
                        <a:t> </a:t>
                      </a:r>
                      <a:r>
                        <a:rPr lang="en-US" sz="2200" b="1" i="0" baseline="0" dirty="0" err="1" smtClean="0"/>
                        <a:t>ngày</a:t>
                      </a:r>
                      <a:r>
                        <a:rPr lang="en-US" sz="2200" b="1" i="0" baseline="0" dirty="0" smtClean="0"/>
                        <a:t> nay</a:t>
                      </a:r>
                      <a:endParaRPr lang="en-US" sz="2200" b="1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264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 smtClean="0"/>
                        <a:t>TK X</a:t>
                      </a:r>
                      <a:r>
                        <a:rPr lang="en-US" sz="2200" b="1" i="0" baseline="0" dirty="0" smtClean="0"/>
                        <a:t> – XIII</a:t>
                      </a:r>
                      <a:endParaRPr lang="en-US" sz="22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dirty="0" smtClean="0"/>
                        <a:t>TK XIII –</a:t>
                      </a:r>
                      <a:r>
                        <a:rPr lang="en-US" sz="1800" b="1" i="0" baseline="0" dirty="0" smtClean="0"/>
                        <a:t> XVI</a:t>
                      </a:r>
                      <a:endParaRPr lang="en-US" sz="18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 err="1" smtClean="0"/>
                        <a:t>Hải</a:t>
                      </a:r>
                      <a:r>
                        <a:rPr lang="en-US" sz="2200" b="1" i="0" baseline="0" dirty="0" smtClean="0"/>
                        <a:t> </a:t>
                      </a:r>
                      <a:r>
                        <a:rPr lang="en-US" sz="2200" b="1" i="0" baseline="0" dirty="0" err="1" smtClean="0"/>
                        <a:t>đảo</a:t>
                      </a:r>
                      <a:endParaRPr lang="en-US" sz="2200" b="1" i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i="0" dirty="0" err="1" smtClean="0"/>
                        <a:t>Đất</a:t>
                      </a:r>
                      <a:r>
                        <a:rPr lang="en-US" sz="2200" b="1" i="0" dirty="0" smtClean="0"/>
                        <a:t> </a:t>
                      </a:r>
                      <a:r>
                        <a:rPr lang="en-US" sz="2200" b="1" i="0" dirty="0" err="1" smtClean="0"/>
                        <a:t>liền</a:t>
                      </a:r>
                      <a:endParaRPr lang="en-US" sz="2200" b="1" i="0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05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Pa-</a:t>
                      </a:r>
                      <a:r>
                        <a:rPr lang="en-US" sz="2200" dirty="0" err="1" smtClean="0"/>
                        <a:t>gan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059"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Đại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Việt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2553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Cam-</a:t>
                      </a:r>
                      <a:r>
                        <a:rPr lang="en-US" sz="2200" dirty="0" err="1" smtClean="0"/>
                        <a:t>pu</a:t>
                      </a:r>
                      <a:r>
                        <a:rPr lang="en-US" sz="2200" dirty="0" smtClean="0"/>
                        <a:t>-chia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05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Sri Vi-</a:t>
                      </a:r>
                      <a:r>
                        <a:rPr lang="en-US" sz="2200" dirty="0" err="1" smtClean="0"/>
                        <a:t>giay</a:t>
                      </a:r>
                      <a:r>
                        <a:rPr lang="en-US" sz="2200" dirty="0" smtClean="0"/>
                        <a:t>-a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05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Su-</a:t>
                      </a:r>
                      <a:r>
                        <a:rPr lang="en-US" sz="2200" dirty="0" err="1" smtClean="0"/>
                        <a:t>khô</a:t>
                      </a:r>
                      <a:r>
                        <a:rPr lang="en-US" sz="2200" dirty="0" smtClean="0"/>
                        <a:t>-</a:t>
                      </a:r>
                      <a:r>
                        <a:rPr lang="en-US" sz="2200" dirty="0" err="1" smtClean="0"/>
                        <a:t>thay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05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A-</a:t>
                      </a:r>
                      <a:r>
                        <a:rPr lang="en-US" sz="2200" dirty="0" err="1" smtClean="0"/>
                        <a:t>út</a:t>
                      </a:r>
                      <a:r>
                        <a:rPr lang="en-US" sz="2200" dirty="0" smtClean="0"/>
                        <a:t>-</a:t>
                      </a:r>
                      <a:r>
                        <a:rPr lang="en-US" sz="2200" dirty="0" err="1" smtClean="0"/>
                        <a:t>thay</a:t>
                      </a:r>
                      <a:r>
                        <a:rPr lang="en-US" sz="2200" dirty="0" smtClean="0"/>
                        <a:t>-a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62553"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Mô</a:t>
                      </a:r>
                      <a:r>
                        <a:rPr lang="en-US" sz="2200" dirty="0" smtClean="0"/>
                        <a:t>-</a:t>
                      </a:r>
                      <a:r>
                        <a:rPr lang="en-US" sz="2200" dirty="0" err="1" smtClean="0"/>
                        <a:t>giô</a:t>
                      </a:r>
                      <a:r>
                        <a:rPr lang="en-US" sz="2200" dirty="0" smtClean="0"/>
                        <a:t>-pa-</a:t>
                      </a:r>
                      <a:r>
                        <a:rPr lang="en-US" sz="2200" dirty="0" err="1" smtClean="0"/>
                        <a:t>hít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105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Ma-</a:t>
                      </a:r>
                      <a:r>
                        <a:rPr lang="en-US" sz="2200" dirty="0" err="1" smtClean="0"/>
                        <a:t>lắc</a:t>
                      </a:r>
                      <a:r>
                        <a:rPr lang="en-US" sz="2200" dirty="0" smtClean="0"/>
                        <a:t>-ca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31059"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Chăm</a:t>
                      </a:r>
                      <a:r>
                        <a:rPr lang="en-US" sz="2200" dirty="0" smtClean="0"/>
                        <a:t>-pa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1059">
                <a:tc>
                  <a:txBody>
                    <a:bodyPr/>
                    <a:lstStyle/>
                    <a:p>
                      <a:r>
                        <a:rPr lang="en-US" sz="2200" dirty="0" err="1" smtClean="0"/>
                        <a:t>Tôn-gu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3105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Lan</a:t>
                      </a:r>
                      <a:r>
                        <a:rPr lang="en-US" sz="2200" baseline="0" dirty="0" smtClean="0"/>
                        <a:t> </a:t>
                      </a:r>
                      <a:r>
                        <a:rPr lang="en-US" sz="2200" baseline="0" dirty="0" err="1" smtClean="0"/>
                        <a:t>xang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31059">
                <a:tc>
                  <a:txBody>
                    <a:bodyPr/>
                    <a:lstStyle/>
                    <a:p>
                      <a:r>
                        <a:rPr lang="en-US" sz="2200" dirty="0" smtClean="0"/>
                        <a:t>Ha-</a:t>
                      </a:r>
                      <a:r>
                        <a:rPr lang="en-US" sz="2200" dirty="0" err="1" smtClean="0"/>
                        <a:t>ri</a:t>
                      </a:r>
                      <a:r>
                        <a:rPr lang="en-US" sz="2200" dirty="0" smtClean="0"/>
                        <a:t>-pun-</a:t>
                      </a:r>
                      <a:r>
                        <a:rPr lang="en-US" sz="2200" dirty="0" err="1" smtClean="0"/>
                        <a:t>giay</a:t>
                      </a:r>
                      <a:r>
                        <a:rPr lang="en-US" sz="2200" dirty="0" smtClean="0"/>
                        <a:t>-a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917373" y="1066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17373" y="150873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17373" y="200665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917373" y="260098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60812" y="50247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960812" y="625858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469369" y="3987067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484812" y="45720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484812" y="54819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5484812" y="35052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484812" y="59436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5484812" y="31197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142412" y="11430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Mi</a:t>
            </a:r>
            <a:r>
              <a:rPr lang="en-US" sz="2400" dirty="0" smtClean="0"/>
              <a:t>-an-ma</a:t>
            </a:r>
            <a:endParaRPr lang="en-US" sz="2400" dirty="0"/>
          </a:p>
        </p:txBody>
      </p:sp>
      <p:sp>
        <p:nvSpPr>
          <p:cNvPr id="18" name="TextBox 17"/>
          <p:cNvSpPr txBox="1"/>
          <p:nvPr/>
        </p:nvSpPr>
        <p:spPr>
          <a:xfrm>
            <a:off x="9142412" y="159002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Việt</a:t>
            </a:r>
            <a:r>
              <a:rPr lang="en-US" sz="2400" dirty="0" smtClean="0"/>
              <a:t> Nam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9142412" y="5022484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Việt</a:t>
            </a:r>
            <a:r>
              <a:rPr lang="en-US" sz="2400" dirty="0" smtClean="0"/>
              <a:t> Nam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9142412" y="5421868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Mi</a:t>
            </a:r>
            <a:r>
              <a:rPr lang="en-US" sz="2400" dirty="0" smtClean="0"/>
              <a:t>-an-ma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9142412" y="203195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Cam-</a:t>
            </a:r>
            <a:r>
              <a:rPr lang="en-US" sz="2400" dirty="0" err="1" smtClean="0"/>
              <a:t>pu</a:t>
            </a:r>
            <a:r>
              <a:rPr lang="en-US" sz="2400" dirty="0" smtClean="0"/>
              <a:t>-chia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9142412" y="3124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Thái</a:t>
            </a:r>
            <a:r>
              <a:rPr lang="en-US" sz="2400" dirty="0" smtClean="0"/>
              <a:t> Lan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9142412" y="3511061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Thái</a:t>
            </a:r>
            <a:r>
              <a:rPr lang="en-US" sz="2400" dirty="0" smtClean="0"/>
              <a:t> Lan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9142412" y="45720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Ma-</a:t>
            </a:r>
            <a:r>
              <a:rPr lang="en-US" sz="2400" dirty="0" err="1" smtClean="0"/>
              <a:t>lai</a:t>
            </a:r>
            <a:r>
              <a:rPr lang="en-US" sz="2400" dirty="0" smtClean="0"/>
              <a:t>-xi-a</a:t>
            </a:r>
            <a:endParaRPr lang="en-US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9066212" y="260098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In-</a:t>
            </a:r>
            <a:r>
              <a:rPr lang="en-US" sz="2400" dirty="0" err="1" smtClean="0"/>
              <a:t>đô</a:t>
            </a:r>
            <a:r>
              <a:rPr lang="en-US" sz="2400" dirty="0" smtClean="0"/>
              <a:t>-</a:t>
            </a:r>
            <a:r>
              <a:rPr lang="en-US" sz="2400" dirty="0" err="1" smtClean="0"/>
              <a:t>nê</a:t>
            </a:r>
            <a:r>
              <a:rPr lang="en-US" sz="2400" dirty="0" smtClean="0"/>
              <a:t>-xi-a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9066212" y="631442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Thái</a:t>
            </a:r>
            <a:r>
              <a:rPr lang="en-US" sz="2400" dirty="0" smtClean="0"/>
              <a:t> Lan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9142412" y="593342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Lào</a:t>
            </a:r>
            <a:endParaRPr lang="en-US" sz="2400" dirty="0"/>
          </a:p>
        </p:txBody>
      </p:sp>
      <p:sp>
        <p:nvSpPr>
          <p:cNvPr id="29" name="TextBox 28"/>
          <p:cNvSpPr txBox="1"/>
          <p:nvPr/>
        </p:nvSpPr>
        <p:spPr>
          <a:xfrm>
            <a:off x="9066212" y="4050268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In-</a:t>
            </a:r>
            <a:r>
              <a:rPr lang="en-US" sz="2400" dirty="0" err="1" smtClean="0"/>
              <a:t>đô</a:t>
            </a:r>
            <a:r>
              <a:rPr lang="en-US" sz="2400" dirty="0" smtClean="0"/>
              <a:t>-</a:t>
            </a:r>
            <a:r>
              <a:rPr lang="en-US" sz="2400" dirty="0" err="1" smtClean="0"/>
              <a:t>nê</a:t>
            </a:r>
            <a:r>
              <a:rPr lang="en-US" sz="2400" dirty="0" smtClean="0"/>
              <a:t>-xi-a</a:t>
            </a:r>
            <a:endParaRPr lang="en-US" sz="2400" dirty="0"/>
          </a:p>
        </p:txBody>
      </p:sp>
      <p:sp>
        <p:nvSpPr>
          <p:cNvPr id="30" name="TextBox 29"/>
          <p:cNvSpPr txBox="1"/>
          <p:nvPr/>
        </p:nvSpPr>
        <p:spPr>
          <a:xfrm>
            <a:off x="5408612" y="15240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408612" y="21291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5484812" y="51009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8075612" y="1130147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8075612" y="155965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44" name="TextBox 43"/>
          <p:cNvSpPr txBox="1"/>
          <p:nvPr/>
        </p:nvSpPr>
        <p:spPr>
          <a:xfrm>
            <a:off x="8075612" y="21291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6780212" y="2662535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46" name="TextBox 45"/>
          <p:cNvSpPr txBox="1"/>
          <p:nvPr/>
        </p:nvSpPr>
        <p:spPr>
          <a:xfrm>
            <a:off x="8075612" y="3132147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8075612" y="356165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48" name="TextBox 47"/>
          <p:cNvSpPr txBox="1"/>
          <p:nvPr/>
        </p:nvSpPr>
        <p:spPr>
          <a:xfrm>
            <a:off x="6780212" y="405026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49" name="TextBox 48"/>
          <p:cNvSpPr txBox="1"/>
          <p:nvPr/>
        </p:nvSpPr>
        <p:spPr>
          <a:xfrm>
            <a:off x="6780212" y="4656607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50" name="TextBox 49"/>
          <p:cNvSpPr txBox="1"/>
          <p:nvPr/>
        </p:nvSpPr>
        <p:spPr>
          <a:xfrm>
            <a:off x="8101733" y="5113347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8101733" y="5542856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52" name="TextBox 51"/>
          <p:cNvSpPr txBox="1"/>
          <p:nvPr/>
        </p:nvSpPr>
        <p:spPr>
          <a:xfrm>
            <a:off x="8101733" y="591444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  <p:sp>
        <p:nvSpPr>
          <p:cNvPr id="53" name="TextBox 52"/>
          <p:cNvSpPr txBox="1"/>
          <p:nvPr/>
        </p:nvSpPr>
        <p:spPr>
          <a:xfrm>
            <a:off x="8101733" y="6343957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X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31945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1" t="8226" r="1335" b="21185"/>
          <a:stretch/>
        </p:blipFill>
        <p:spPr bwMode="auto">
          <a:xfrm>
            <a:off x="608012" y="304800"/>
            <a:ext cx="6868885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923212" y="2971800"/>
            <a:ext cx="3810000" cy="838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PHÁT TRIỂN </a:t>
            </a:r>
          </a:p>
          <a:p>
            <a:pPr algn="ctr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NÔNG NGHIỆP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32510" y="4495800"/>
            <a:ext cx="3810000" cy="83820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PHÁT TRIỂN </a:t>
            </a:r>
          </a:p>
          <a:p>
            <a:pPr algn="ctr"/>
            <a:r>
              <a:rPr lang="en-US" sz="2800" dirty="0" smtClean="0">
                <a:latin typeface="Cambria" panose="02040503050406030204" pitchFamily="18" charset="0"/>
                <a:ea typeface="Cambria" panose="02040503050406030204" pitchFamily="18" charset="0"/>
              </a:rPr>
              <a:t>THƯƠNG NGHIỆP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Arrow Connector 5"/>
          <p:cNvCxnSpPr>
            <a:stCxn id="4" idx="1"/>
          </p:cNvCxnSpPr>
          <p:nvPr/>
        </p:nvCxnSpPr>
        <p:spPr>
          <a:xfrm flipH="1" flipV="1">
            <a:off x="2817812" y="1524000"/>
            <a:ext cx="5105400" cy="1866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4" idx="1"/>
          </p:cNvCxnSpPr>
          <p:nvPr/>
        </p:nvCxnSpPr>
        <p:spPr>
          <a:xfrm flipH="1" flipV="1">
            <a:off x="2208212" y="1905000"/>
            <a:ext cx="5715000" cy="14859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4" idx="1"/>
          </p:cNvCxnSpPr>
          <p:nvPr/>
        </p:nvCxnSpPr>
        <p:spPr>
          <a:xfrm flipH="1" flipV="1">
            <a:off x="2741612" y="2457450"/>
            <a:ext cx="5181600" cy="9334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1"/>
          </p:cNvCxnSpPr>
          <p:nvPr/>
        </p:nvCxnSpPr>
        <p:spPr>
          <a:xfrm flipH="1" flipV="1">
            <a:off x="2360612" y="3657600"/>
            <a:ext cx="5571898" cy="12573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1"/>
          </p:cNvCxnSpPr>
          <p:nvPr/>
        </p:nvCxnSpPr>
        <p:spPr>
          <a:xfrm flipH="1">
            <a:off x="3503612" y="4914900"/>
            <a:ext cx="4428898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31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7012" y="152400"/>
            <a:ext cx="3810000" cy="106680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TK XV, Cam-</a:t>
            </a:r>
            <a:r>
              <a:rPr lang="en-US" sz="2400" dirty="0" err="1" smtClean="0"/>
              <a:t>pu</a:t>
            </a:r>
            <a:r>
              <a:rPr lang="en-US" sz="2400" dirty="0" smtClean="0"/>
              <a:t>-chia, Cham-pa </a:t>
            </a:r>
            <a:r>
              <a:rPr lang="en-US" sz="2400" dirty="0" err="1" smtClean="0"/>
              <a:t>bước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thời</a:t>
            </a:r>
            <a:r>
              <a:rPr lang="en-US" sz="2400" dirty="0" smtClean="0"/>
              <a:t> </a:t>
            </a:r>
            <a:r>
              <a:rPr lang="en-US" sz="2400" dirty="0" err="1" smtClean="0"/>
              <a:t>kì</a:t>
            </a:r>
            <a:r>
              <a:rPr lang="en-US" sz="2400" dirty="0" smtClean="0"/>
              <a:t> </a:t>
            </a:r>
            <a:r>
              <a:rPr lang="en-US" sz="2400" dirty="0" err="1" smtClean="0"/>
              <a:t>thống</a:t>
            </a:r>
            <a:r>
              <a:rPr lang="en-US" sz="2400" dirty="0" smtClean="0"/>
              <a:t> </a:t>
            </a:r>
            <a:r>
              <a:rPr lang="en-US" sz="2400" dirty="0" err="1" smtClean="0"/>
              <a:t>nhất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phát</a:t>
            </a:r>
            <a:r>
              <a:rPr lang="en-US" sz="2400" dirty="0" smtClean="0"/>
              <a:t> </a:t>
            </a:r>
            <a:r>
              <a:rPr lang="en-US" sz="2400" dirty="0" err="1" smtClean="0"/>
              <a:t>triển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4265612" y="152400"/>
            <a:ext cx="3810000" cy="106680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TK XIII, </a:t>
            </a:r>
            <a:r>
              <a:rPr lang="en-US" sz="2400" dirty="0" err="1" smtClean="0"/>
              <a:t>vương</a:t>
            </a:r>
            <a:r>
              <a:rPr lang="en-US" sz="2400" dirty="0" smtClean="0"/>
              <a:t> </a:t>
            </a:r>
            <a:r>
              <a:rPr lang="en-US" sz="2400" dirty="0" err="1" smtClean="0"/>
              <a:t>quốc</a:t>
            </a:r>
            <a:r>
              <a:rPr lang="en-US" sz="2400" dirty="0" smtClean="0"/>
              <a:t> Lan </a:t>
            </a:r>
            <a:r>
              <a:rPr lang="en-US" sz="2400" dirty="0" err="1" smtClean="0"/>
              <a:t>Xang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 </a:t>
            </a:r>
            <a:r>
              <a:rPr lang="en-US" sz="2400" dirty="0" err="1" smtClean="0"/>
              <a:t>đời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304212" y="152400"/>
            <a:ext cx="3657600" cy="1066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Từ</a:t>
            </a:r>
            <a:r>
              <a:rPr lang="en-US" sz="2400" dirty="0" smtClean="0"/>
              <a:t> TK X,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quốc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 </a:t>
            </a:r>
            <a:r>
              <a:rPr lang="en-US" sz="2400" dirty="0" err="1" smtClean="0"/>
              <a:t>cổ</a:t>
            </a:r>
            <a:r>
              <a:rPr lang="en-US" sz="2400" dirty="0" smtClean="0"/>
              <a:t> </a:t>
            </a:r>
            <a:r>
              <a:rPr lang="en-US" sz="2400" dirty="0" err="1" smtClean="0"/>
              <a:t>bước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thời</a:t>
            </a:r>
            <a:r>
              <a:rPr lang="en-US" sz="2400" dirty="0" smtClean="0"/>
              <a:t> </a:t>
            </a:r>
            <a:r>
              <a:rPr lang="en-US" sz="2400" dirty="0" err="1" smtClean="0"/>
              <a:t>kì</a:t>
            </a:r>
            <a:r>
              <a:rPr lang="en-US" sz="2400" dirty="0" smtClean="0"/>
              <a:t> </a:t>
            </a:r>
            <a:r>
              <a:rPr lang="en-US" sz="2400" dirty="0" err="1" smtClean="0"/>
              <a:t>thống</a:t>
            </a:r>
            <a:r>
              <a:rPr lang="en-US" sz="2400" dirty="0" smtClean="0"/>
              <a:t> </a:t>
            </a:r>
            <a:r>
              <a:rPr lang="en-US" sz="2400" dirty="0" err="1" smtClean="0"/>
              <a:t>nhất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phát</a:t>
            </a:r>
            <a:r>
              <a:rPr lang="en-US" sz="2400" dirty="0" smtClean="0"/>
              <a:t> </a:t>
            </a:r>
            <a:r>
              <a:rPr lang="en-US" sz="2400" dirty="0" err="1" smtClean="0"/>
              <a:t>triển</a:t>
            </a:r>
            <a:endParaRPr lang="en-US" sz="2400" dirty="0"/>
          </a:p>
        </p:txBody>
      </p:sp>
      <p:sp>
        <p:nvSpPr>
          <p:cNvPr id="7" name="Rectangle 6"/>
          <p:cNvSpPr/>
          <p:nvPr/>
        </p:nvSpPr>
        <p:spPr>
          <a:xfrm>
            <a:off x="227012" y="1524000"/>
            <a:ext cx="3810000" cy="106680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quốc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ngữ</a:t>
            </a:r>
            <a:r>
              <a:rPr lang="en-US" sz="2400" dirty="0" smtClean="0"/>
              <a:t> </a:t>
            </a:r>
            <a:r>
              <a:rPr lang="en-US" sz="2400" dirty="0" err="1" smtClean="0"/>
              <a:t>hệ</a:t>
            </a:r>
            <a:r>
              <a:rPr lang="en-US" sz="2400" dirty="0" smtClean="0"/>
              <a:t> </a:t>
            </a:r>
            <a:r>
              <a:rPr lang="en-US" sz="2400" dirty="0" err="1" smtClean="0"/>
              <a:t>tiếng</a:t>
            </a:r>
            <a:r>
              <a:rPr lang="en-US" sz="2400" dirty="0" smtClean="0"/>
              <a:t> </a:t>
            </a:r>
            <a:r>
              <a:rPr lang="en-US" sz="2400" dirty="0" err="1" smtClean="0"/>
              <a:t>Hán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 </a:t>
            </a:r>
            <a:r>
              <a:rPr lang="en-US" sz="2400" dirty="0" err="1" smtClean="0"/>
              <a:t>đời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4265612" y="1524000"/>
            <a:ext cx="3810000" cy="1066800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A-</a:t>
            </a:r>
            <a:r>
              <a:rPr lang="en-US" sz="2400" dirty="0" err="1" smtClean="0"/>
              <a:t>út</a:t>
            </a:r>
            <a:r>
              <a:rPr lang="en-US" sz="2400" dirty="0" smtClean="0"/>
              <a:t>-</a:t>
            </a:r>
            <a:r>
              <a:rPr lang="en-US" sz="2400" dirty="0" err="1" smtClean="0"/>
              <a:t>thay</a:t>
            </a:r>
            <a:r>
              <a:rPr lang="en-US" sz="2400" dirty="0" smtClean="0"/>
              <a:t>-a </a:t>
            </a:r>
            <a:r>
              <a:rPr lang="en-US" sz="2400" dirty="0" err="1" smtClean="0"/>
              <a:t>phát</a:t>
            </a:r>
            <a:r>
              <a:rPr lang="en-US" sz="2400" dirty="0" smtClean="0"/>
              <a:t> </a:t>
            </a:r>
            <a:r>
              <a:rPr lang="en-US" sz="2400" dirty="0" err="1" smtClean="0"/>
              <a:t>triển</a:t>
            </a:r>
            <a:r>
              <a:rPr lang="en-US" sz="2400" dirty="0" smtClean="0"/>
              <a:t> </a:t>
            </a:r>
            <a:r>
              <a:rPr lang="en-US" sz="2400" dirty="0" err="1" smtClean="0"/>
              <a:t>mạnh</a:t>
            </a:r>
            <a:r>
              <a:rPr lang="en-US" sz="2400" dirty="0" smtClean="0"/>
              <a:t> </a:t>
            </a:r>
            <a:r>
              <a:rPr lang="en-US" sz="2400" dirty="0" err="1" smtClean="0"/>
              <a:t>về</a:t>
            </a:r>
            <a:r>
              <a:rPr lang="en-US" sz="2400" dirty="0" smtClean="0"/>
              <a:t> </a:t>
            </a:r>
            <a:r>
              <a:rPr lang="en-US" sz="2400" dirty="0" err="1" smtClean="0"/>
              <a:t>thương</a:t>
            </a:r>
            <a:r>
              <a:rPr lang="en-US" sz="2400" dirty="0" smtClean="0"/>
              <a:t> </a:t>
            </a:r>
            <a:r>
              <a:rPr lang="en-US" sz="2400" dirty="0" err="1" smtClean="0"/>
              <a:t>nghiệp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8304212" y="1524000"/>
            <a:ext cx="3657600" cy="106680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Đại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r>
              <a:rPr lang="en-US" sz="2400" dirty="0" smtClean="0"/>
              <a:t> </a:t>
            </a:r>
            <a:r>
              <a:rPr lang="en-US" sz="2400" dirty="0" err="1" smtClean="0"/>
              <a:t>chiến</a:t>
            </a:r>
            <a:r>
              <a:rPr lang="en-US" sz="2400" dirty="0" smtClean="0"/>
              <a:t> </a:t>
            </a:r>
            <a:r>
              <a:rPr lang="en-US" sz="2400" dirty="0" err="1" smtClean="0"/>
              <a:t>thắng</a:t>
            </a:r>
            <a:r>
              <a:rPr lang="en-US" sz="2400" dirty="0" smtClean="0"/>
              <a:t> </a:t>
            </a:r>
            <a:r>
              <a:rPr lang="en-US" sz="2400" dirty="0" err="1" smtClean="0"/>
              <a:t>Mông-Nguyên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phát</a:t>
            </a:r>
            <a:r>
              <a:rPr lang="en-US" sz="2400" dirty="0" smtClean="0"/>
              <a:t> </a:t>
            </a:r>
            <a:r>
              <a:rPr lang="en-US" sz="2400" dirty="0" err="1" smtClean="0"/>
              <a:t>triển</a:t>
            </a:r>
            <a:r>
              <a:rPr lang="en-US" sz="2400" dirty="0" smtClean="0"/>
              <a:t> </a:t>
            </a:r>
            <a:r>
              <a:rPr lang="en-US" sz="2400" dirty="0" err="1" smtClean="0"/>
              <a:t>rực</a:t>
            </a:r>
            <a:r>
              <a:rPr lang="en-US" sz="2400" dirty="0" smtClean="0"/>
              <a:t> </a:t>
            </a:r>
            <a:r>
              <a:rPr lang="en-US" sz="2400" dirty="0" err="1" smtClean="0"/>
              <a:t>rỡ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227012" y="2819400"/>
            <a:ext cx="3810000" cy="1066800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Mô</a:t>
            </a:r>
            <a:r>
              <a:rPr lang="en-US" sz="2400" dirty="0" smtClean="0"/>
              <a:t>-</a:t>
            </a:r>
            <a:r>
              <a:rPr lang="en-US" sz="2400" dirty="0" err="1" smtClean="0"/>
              <a:t>giô</a:t>
            </a:r>
            <a:r>
              <a:rPr lang="en-US" sz="2400" dirty="0" smtClean="0"/>
              <a:t>-ha-</a:t>
            </a:r>
            <a:r>
              <a:rPr lang="en-US" sz="2400" dirty="0" err="1" smtClean="0"/>
              <a:t>pít</a:t>
            </a:r>
            <a:r>
              <a:rPr lang="en-US" sz="2400" dirty="0" smtClean="0"/>
              <a:t> </a:t>
            </a:r>
            <a:r>
              <a:rPr lang="en-US" sz="2400" dirty="0" err="1" smtClean="0"/>
              <a:t>thống</a:t>
            </a:r>
            <a:r>
              <a:rPr lang="en-US" sz="2400" dirty="0" smtClean="0"/>
              <a:t> </a:t>
            </a:r>
            <a:r>
              <a:rPr lang="en-US" sz="2400" dirty="0" err="1" smtClean="0"/>
              <a:t>nhất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vùng</a:t>
            </a:r>
            <a:r>
              <a:rPr lang="en-US" sz="2400" dirty="0" smtClean="0"/>
              <a:t> </a:t>
            </a:r>
            <a:r>
              <a:rPr lang="en-US" sz="2400" dirty="0" err="1" smtClean="0"/>
              <a:t>lãnh</a:t>
            </a:r>
            <a:r>
              <a:rPr lang="en-US" sz="2400" dirty="0" smtClean="0"/>
              <a:t> </a:t>
            </a:r>
            <a:r>
              <a:rPr lang="en-US" sz="2400" dirty="0" err="1" smtClean="0"/>
              <a:t>thổ</a:t>
            </a:r>
            <a:r>
              <a:rPr lang="en-US" sz="2400" dirty="0" smtClean="0"/>
              <a:t> </a:t>
            </a:r>
            <a:r>
              <a:rPr lang="en-US" sz="2400" dirty="0" err="1" smtClean="0"/>
              <a:t>trên</a:t>
            </a:r>
            <a:r>
              <a:rPr lang="en-US" sz="2400" dirty="0" smtClean="0"/>
              <a:t> </a:t>
            </a:r>
            <a:r>
              <a:rPr lang="en-US" sz="2400" dirty="0" err="1" smtClean="0"/>
              <a:t>đất</a:t>
            </a:r>
            <a:r>
              <a:rPr lang="en-US" sz="2400" dirty="0" smtClean="0"/>
              <a:t> </a:t>
            </a:r>
            <a:r>
              <a:rPr lang="en-US" sz="2400" dirty="0" err="1" smtClean="0"/>
              <a:t>liên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4265612" y="2819400"/>
            <a:ext cx="3810000" cy="1066800"/>
          </a:xfrm>
          <a:prstGeom prst="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vương</a:t>
            </a:r>
            <a:r>
              <a:rPr lang="en-US" sz="2400" dirty="0" smtClean="0"/>
              <a:t> </a:t>
            </a:r>
            <a:r>
              <a:rPr lang="en-US" sz="2400" dirty="0" err="1" smtClean="0"/>
              <a:t>quốc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 </a:t>
            </a:r>
            <a:r>
              <a:rPr lang="en-US" sz="2400" dirty="0" err="1" smtClean="0"/>
              <a:t>đời</a:t>
            </a:r>
            <a:r>
              <a:rPr lang="en-US" sz="2400" dirty="0" smtClean="0"/>
              <a:t> </a:t>
            </a:r>
            <a:r>
              <a:rPr lang="en-US" sz="2400" dirty="0" err="1" smtClean="0"/>
              <a:t>trước</a:t>
            </a:r>
            <a:r>
              <a:rPr lang="en-US" sz="2400" dirty="0" smtClean="0"/>
              <a:t> TK X </a:t>
            </a:r>
            <a:r>
              <a:rPr lang="en-US" sz="2400" dirty="0" err="1" smtClean="0"/>
              <a:t>bước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</a:t>
            </a:r>
            <a:r>
              <a:rPr lang="en-US" sz="2400" dirty="0" err="1" smtClean="0"/>
              <a:t>thời</a:t>
            </a:r>
            <a:r>
              <a:rPr lang="en-US" sz="2400" dirty="0" smtClean="0"/>
              <a:t> </a:t>
            </a:r>
            <a:r>
              <a:rPr lang="en-US" sz="2400" dirty="0" err="1" smtClean="0"/>
              <a:t>kì</a:t>
            </a:r>
            <a:r>
              <a:rPr lang="en-US" sz="2400" dirty="0" smtClean="0"/>
              <a:t> </a:t>
            </a:r>
            <a:r>
              <a:rPr lang="en-US" sz="2400" dirty="0" err="1" smtClean="0"/>
              <a:t>thống</a:t>
            </a:r>
            <a:r>
              <a:rPr lang="en-US" sz="2400" dirty="0" smtClean="0"/>
              <a:t> </a:t>
            </a:r>
            <a:r>
              <a:rPr lang="en-US" sz="2400" dirty="0" err="1" smtClean="0"/>
              <a:t>nhất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phát</a:t>
            </a:r>
            <a:r>
              <a:rPr lang="en-US" sz="2400" dirty="0" smtClean="0"/>
              <a:t> </a:t>
            </a:r>
            <a:r>
              <a:rPr lang="en-US" sz="2400" dirty="0" err="1" smtClean="0"/>
              <a:t>triển</a:t>
            </a:r>
            <a:endParaRPr lang="en-US" sz="2400" dirty="0"/>
          </a:p>
        </p:txBody>
      </p:sp>
      <p:sp>
        <p:nvSpPr>
          <p:cNvPr id="12" name="Rectangle 11"/>
          <p:cNvSpPr/>
          <p:nvPr/>
        </p:nvSpPr>
        <p:spPr>
          <a:xfrm>
            <a:off x="8304212" y="2819400"/>
            <a:ext cx="3657600" cy="106680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Nửa</a:t>
            </a:r>
            <a:r>
              <a:rPr lang="en-US" sz="2400" dirty="0" smtClean="0"/>
              <a:t> </a:t>
            </a:r>
            <a:r>
              <a:rPr lang="en-US" sz="2400" dirty="0" err="1" smtClean="0"/>
              <a:t>đầu</a:t>
            </a:r>
            <a:r>
              <a:rPr lang="en-US" sz="2400" dirty="0" smtClean="0"/>
              <a:t> TK XVI, </a:t>
            </a:r>
            <a:r>
              <a:rPr lang="en-US" sz="2400" dirty="0" err="1" smtClean="0"/>
              <a:t>các</a:t>
            </a:r>
            <a:r>
              <a:rPr lang="en-US" sz="2400" dirty="0" smtClean="0"/>
              <a:t> </a:t>
            </a:r>
            <a:r>
              <a:rPr lang="en-US" sz="2400" dirty="0" err="1" smtClean="0"/>
              <a:t>quốc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 Đ.N.Á </a:t>
            </a:r>
            <a:r>
              <a:rPr lang="en-US" sz="2400" dirty="0" err="1" smtClean="0"/>
              <a:t>suy</a:t>
            </a:r>
            <a:r>
              <a:rPr lang="en-US" sz="2400" dirty="0" smtClean="0"/>
              <a:t> </a:t>
            </a:r>
            <a:r>
              <a:rPr lang="en-US" sz="2400" dirty="0" err="1" smtClean="0"/>
              <a:t>yếu</a:t>
            </a:r>
            <a:r>
              <a:rPr lang="en-US" sz="2400" dirty="0" smtClean="0"/>
              <a:t> </a:t>
            </a:r>
            <a:r>
              <a:rPr lang="en-US" sz="2400" dirty="0" err="1" smtClean="0"/>
              <a:t>dần</a:t>
            </a:r>
            <a:endParaRPr lang="en-US" sz="2400" dirty="0" smtClean="0"/>
          </a:p>
        </p:txBody>
      </p:sp>
      <p:sp>
        <p:nvSpPr>
          <p:cNvPr id="13" name="Rectangle 12"/>
          <p:cNvSpPr/>
          <p:nvPr/>
        </p:nvSpPr>
        <p:spPr>
          <a:xfrm>
            <a:off x="227012" y="4114800"/>
            <a:ext cx="3810000" cy="1066800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Sự</a:t>
            </a:r>
            <a:r>
              <a:rPr lang="en-US" sz="2400" dirty="0" smtClean="0"/>
              <a:t> </a:t>
            </a:r>
            <a:r>
              <a:rPr lang="en-US" sz="2400" dirty="0" err="1" smtClean="0"/>
              <a:t>hình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phát</a:t>
            </a:r>
            <a:r>
              <a:rPr lang="en-US" sz="2400" dirty="0" smtClean="0"/>
              <a:t> </a:t>
            </a:r>
            <a:r>
              <a:rPr lang="en-US" sz="2400" dirty="0" err="1" smtClean="0"/>
              <a:t>triển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các</a:t>
            </a:r>
            <a:r>
              <a:rPr lang="en-US" sz="2400" dirty="0"/>
              <a:t> </a:t>
            </a:r>
            <a:r>
              <a:rPr lang="en-US" sz="2400" dirty="0" err="1" smtClean="0"/>
              <a:t>quốc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 </a:t>
            </a:r>
            <a:r>
              <a:rPr lang="en-US" sz="2400" dirty="0" err="1" smtClean="0"/>
              <a:t>nói</a:t>
            </a:r>
            <a:r>
              <a:rPr lang="en-US" sz="2400" dirty="0" smtClean="0"/>
              <a:t> </a:t>
            </a:r>
            <a:r>
              <a:rPr lang="en-US" sz="2400" dirty="0" err="1" smtClean="0"/>
              <a:t>tiếng</a:t>
            </a:r>
            <a:r>
              <a:rPr lang="en-US" sz="2400" dirty="0" smtClean="0"/>
              <a:t> </a:t>
            </a:r>
            <a:r>
              <a:rPr lang="en-US" sz="2400" dirty="0" err="1" smtClean="0"/>
              <a:t>Thái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4265612" y="4114800"/>
            <a:ext cx="3810000" cy="1066800"/>
          </a:xfrm>
          <a:prstGeom prst="rect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Nhà</a:t>
            </a:r>
            <a:r>
              <a:rPr lang="en-US" sz="2400" dirty="0" smtClean="0"/>
              <a:t> </a:t>
            </a:r>
            <a:r>
              <a:rPr lang="en-US" sz="2400" dirty="0" err="1" smtClean="0"/>
              <a:t>nước</a:t>
            </a:r>
            <a:r>
              <a:rPr lang="en-US" sz="2400" dirty="0" smtClean="0"/>
              <a:t> </a:t>
            </a:r>
            <a:r>
              <a:rPr lang="en-US" sz="2400" dirty="0" err="1" smtClean="0"/>
              <a:t>độc</a:t>
            </a:r>
            <a:r>
              <a:rPr lang="en-US" sz="2400" dirty="0" smtClean="0"/>
              <a:t> </a:t>
            </a:r>
            <a:r>
              <a:rPr lang="en-US" sz="2400" dirty="0" err="1" smtClean="0"/>
              <a:t>lập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r>
              <a:rPr lang="en-US" sz="2400" dirty="0" smtClean="0"/>
              <a:t>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lập</a:t>
            </a:r>
            <a:r>
              <a:rPr lang="en-US" sz="2400" dirty="0" smtClean="0"/>
              <a:t> </a:t>
            </a:r>
            <a:r>
              <a:rPr lang="en-US" sz="2400" dirty="0" err="1" smtClean="0"/>
              <a:t>vào</a:t>
            </a:r>
            <a:r>
              <a:rPr lang="en-US" sz="2400" dirty="0" smtClean="0"/>
              <a:t> TK XIII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8304212" y="4114800"/>
            <a:ext cx="3657600" cy="106680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TK XIII, </a:t>
            </a:r>
            <a:r>
              <a:rPr lang="en-US" sz="2400" dirty="0" err="1" smtClean="0"/>
              <a:t>một</a:t>
            </a:r>
            <a:r>
              <a:rPr lang="en-US" sz="2400" dirty="0" smtClean="0"/>
              <a:t> </a:t>
            </a:r>
            <a:r>
              <a:rPr lang="en-US" sz="2400" dirty="0" err="1" smtClean="0"/>
              <a:t>số</a:t>
            </a:r>
            <a:r>
              <a:rPr lang="en-US" sz="2400" dirty="0" smtClean="0"/>
              <a:t> </a:t>
            </a:r>
            <a:r>
              <a:rPr lang="en-US" sz="2400" dirty="0" err="1" smtClean="0"/>
              <a:t>quốc</a:t>
            </a:r>
            <a:r>
              <a:rPr lang="en-US" sz="2400" dirty="0" smtClean="0"/>
              <a:t> </a:t>
            </a:r>
            <a:r>
              <a:rPr lang="en-US" sz="2400" dirty="0" err="1" smtClean="0"/>
              <a:t>gia</a:t>
            </a:r>
            <a:r>
              <a:rPr lang="en-US" sz="2400" dirty="0" smtClean="0"/>
              <a:t> </a:t>
            </a:r>
            <a:r>
              <a:rPr lang="en-US" sz="2400" dirty="0" err="1" smtClean="0"/>
              <a:t>hải</a:t>
            </a:r>
            <a:r>
              <a:rPr lang="en-US" sz="2400" dirty="0" smtClean="0"/>
              <a:t> </a:t>
            </a:r>
            <a:r>
              <a:rPr lang="en-US" sz="2400" dirty="0" err="1" smtClean="0"/>
              <a:t>đảo</a:t>
            </a:r>
            <a:r>
              <a:rPr lang="en-US" sz="2400" dirty="0" smtClean="0"/>
              <a:t> </a:t>
            </a:r>
            <a:r>
              <a:rPr lang="en-US" sz="2400" dirty="0" err="1" smtClean="0"/>
              <a:t>ra</a:t>
            </a:r>
            <a:r>
              <a:rPr lang="en-US" sz="2400" dirty="0" smtClean="0"/>
              <a:t> </a:t>
            </a:r>
            <a:r>
              <a:rPr lang="en-US" sz="2400" dirty="0" err="1" smtClean="0"/>
              <a:t>đời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227012" y="5486400"/>
            <a:ext cx="3810000" cy="106680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Nửa</a:t>
            </a:r>
            <a:r>
              <a:rPr lang="en-US" sz="2400" dirty="0" smtClean="0"/>
              <a:t> </a:t>
            </a:r>
            <a:r>
              <a:rPr lang="en-US" sz="2400" dirty="0" err="1" smtClean="0"/>
              <a:t>sau</a:t>
            </a:r>
            <a:r>
              <a:rPr lang="en-US" sz="2400" dirty="0" smtClean="0"/>
              <a:t> TK X – </a:t>
            </a:r>
            <a:r>
              <a:rPr lang="en-US" sz="2400" dirty="0" err="1" smtClean="0"/>
              <a:t>nửa</a:t>
            </a:r>
            <a:r>
              <a:rPr lang="en-US" sz="2400" dirty="0" smtClean="0"/>
              <a:t> </a:t>
            </a:r>
            <a:r>
              <a:rPr lang="en-US" sz="2400" dirty="0" err="1" smtClean="0"/>
              <a:t>đầu</a:t>
            </a:r>
            <a:r>
              <a:rPr lang="en-US" sz="2400" dirty="0" smtClean="0"/>
              <a:t> TK XVI, </a:t>
            </a:r>
            <a:r>
              <a:rPr lang="en-US" sz="2400" dirty="0" err="1" smtClean="0"/>
              <a:t>thời</a:t>
            </a:r>
            <a:r>
              <a:rPr lang="en-US" sz="2400" dirty="0" smtClean="0"/>
              <a:t> </a:t>
            </a:r>
            <a:r>
              <a:rPr lang="en-US" sz="2400" dirty="0" err="1" smtClean="0"/>
              <a:t>kì</a:t>
            </a:r>
            <a:r>
              <a:rPr lang="en-US" sz="2400" dirty="0" smtClean="0"/>
              <a:t> </a:t>
            </a:r>
            <a:r>
              <a:rPr lang="en-US" sz="2400" dirty="0" err="1" smtClean="0"/>
              <a:t>phát</a:t>
            </a:r>
            <a:r>
              <a:rPr lang="en-US" sz="2400" dirty="0" smtClean="0"/>
              <a:t> </a:t>
            </a:r>
            <a:r>
              <a:rPr lang="en-US" sz="2400" dirty="0" err="1" smtClean="0"/>
              <a:t>triển</a:t>
            </a:r>
            <a:r>
              <a:rPr lang="en-US" sz="2400" dirty="0" smtClean="0"/>
              <a:t> </a:t>
            </a:r>
            <a:r>
              <a:rPr lang="en-US" sz="2400" dirty="0" err="1" smtClean="0"/>
              <a:t>thịnh</a:t>
            </a:r>
            <a:r>
              <a:rPr lang="en-US" sz="2400" dirty="0" smtClean="0"/>
              <a:t> </a:t>
            </a:r>
            <a:r>
              <a:rPr lang="en-US" sz="2400" dirty="0" err="1" smtClean="0"/>
              <a:t>vượng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4265612" y="5486400"/>
            <a:ext cx="3810000" cy="1066800"/>
          </a:xfrm>
          <a:prstGeom prst="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Vương</a:t>
            </a:r>
            <a:r>
              <a:rPr lang="en-US" sz="2400" dirty="0" smtClean="0"/>
              <a:t> </a:t>
            </a:r>
            <a:r>
              <a:rPr lang="en-US" sz="2400" dirty="0" err="1" smtClean="0"/>
              <a:t>quốc</a:t>
            </a:r>
            <a:r>
              <a:rPr lang="en-US" sz="2400" dirty="0" smtClean="0"/>
              <a:t> Ma-</a:t>
            </a:r>
            <a:r>
              <a:rPr lang="en-US" sz="2400" dirty="0" err="1" smtClean="0"/>
              <a:t>lắc</a:t>
            </a:r>
            <a:r>
              <a:rPr lang="en-US" sz="2400" dirty="0" smtClean="0"/>
              <a:t>-ca </a:t>
            </a:r>
            <a:r>
              <a:rPr lang="en-US" sz="2400" dirty="0" err="1" smtClean="0"/>
              <a:t>được</a:t>
            </a:r>
            <a:r>
              <a:rPr lang="en-US" sz="2400" dirty="0" smtClean="0"/>
              <a:t> </a:t>
            </a:r>
            <a:r>
              <a:rPr lang="en-US" sz="2400" dirty="0" err="1" smtClean="0"/>
              <a:t>thành</a:t>
            </a:r>
            <a:r>
              <a:rPr lang="en-US" sz="2400" dirty="0" smtClean="0"/>
              <a:t> </a:t>
            </a:r>
            <a:r>
              <a:rPr lang="en-US" sz="2400" dirty="0" err="1" smtClean="0"/>
              <a:t>lập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phát</a:t>
            </a:r>
            <a:r>
              <a:rPr lang="en-US" sz="2400" dirty="0" smtClean="0"/>
              <a:t> </a:t>
            </a:r>
            <a:r>
              <a:rPr lang="en-US" sz="2400" dirty="0" err="1" smtClean="0"/>
              <a:t>triển</a:t>
            </a:r>
            <a:r>
              <a:rPr lang="en-US" sz="2400" dirty="0" smtClean="0"/>
              <a:t> </a:t>
            </a:r>
            <a:r>
              <a:rPr lang="en-US" sz="2400" dirty="0" err="1" smtClean="0"/>
              <a:t>thịnh</a:t>
            </a:r>
            <a:r>
              <a:rPr lang="en-US" sz="2400" dirty="0" smtClean="0"/>
              <a:t> </a:t>
            </a:r>
            <a:r>
              <a:rPr lang="en-US" sz="2400" dirty="0" err="1" smtClean="0"/>
              <a:t>vượng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8304212" y="5486400"/>
            <a:ext cx="3657600" cy="1066800"/>
          </a:xfrm>
          <a:prstGeom prst="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Đại</a:t>
            </a:r>
            <a:r>
              <a:rPr lang="en-US" sz="2400" dirty="0" smtClean="0"/>
              <a:t> </a:t>
            </a:r>
            <a:r>
              <a:rPr lang="en-US" sz="2400" dirty="0" err="1" smtClean="0"/>
              <a:t>Việt</a:t>
            </a:r>
            <a:r>
              <a:rPr lang="en-US" sz="2400" dirty="0" smtClean="0"/>
              <a:t> </a:t>
            </a:r>
            <a:r>
              <a:rPr lang="en-US" sz="2400" dirty="0" err="1" smtClean="0"/>
              <a:t>phát</a:t>
            </a:r>
            <a:r>
              <a:rPr lang="en-US" sz="2400" dirty="0" smtClean="0"/>
              <a:t> </a:t>
            </a:r>
            <a:r>
              <a:rPr lang="en-US" sz="2400" dirty="0" err="1" smtClean="0"/>
              <a:t>triển</a:t>
            </a:r>
            <a:r>
              <a:rPr lang="en-US" sz="2400" dirty="0" smtClean="0"/>
              <a:t> </a:t>
            </a:r>
            <a:r>
              <a:rPr lang="en-US" sz="2400" dirty="0" err="1" smtClean="0"/>
              <a:t>rực</a:t>
            </a:r>
            <a:r>
              <a:rPr lang="en-US" sz="2400" dirty="0" smtClean="0"/>
              <a:t> </a:t>
            </a:r>
            <a:r>
              <a:rPr lang="en-US" sz="2400" dirty="0" err="1" smtClean="0"/>
              <a:t>rỡ</a:t>
            </a:r>
            <a:r>
              <a:rPr lang="en-US" sz="2400" dirty="0" smtClean="0"/>
              <a:t> </a:t>
            </a:r>
            <a:r>
              <a:rPr lang="en-US" sz="2400" dirty="0" err="1" smtClean="0"/>
              <a:t>thời</a:t>
            </a:r>
            <a:r>
              <a:rPr lang="en-US" sz="2400" dirty="0" smtClean="0"/>
              <a:t> </a:t>
            </a:r>
            <a:r>
              <a:rPr lang="en-US" sz="2400" dirty="0" err="1" smtClean="0"/>
              <a:t>Lê</a:t>
            </a:r>
            <a:r>
              <a:rPr lang="en-US" sz="2400" dirty="0" smtClean="0"/>
              <a:t> </a:t>
            </a:r>
            <a:r>
              <a:rPr lang="en-US" sz="2400" dirty="0" err="1" smtClean="0"/>
              <a:t>sơ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393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0687" y="437882"/>
            <a:ext cx="11227453" cy="7984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 smtClean="0">
                <a:solidFill>
                  <a:srgbClr val="C00000"/>
                </a:solidFill>
              </a:rPr>
              <a:t>Sự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thành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lập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các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vương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quốc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phong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kiến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Tây</a:t>
            </a:r>
            <a:r>
              <a:rPr lang="en-US" sz="3600" b="1" dirty="0" smtClean="0">
                <a:solidFill>
                  <a:srgbClr val="C00000"/>
                </a:solidFill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</a:rPr>
              <a:t>Âu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65762" y="1757353"/>
            <a:ext cx="354237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500" dirty="0" err="1" smtClean="0"/>
              <a:t>Người</a:t>
            </a:r>
            <a:r>
              <a:rPr lang="en-US" sz="2500" dirty="0" smtClean="0"/>
              <a:t> </a:t>
            </a:r>
            <a:r>
              <a:rPr lang="en-US" sz="2500" dirty="0" err="1" smtClean="0"/>
              <a:t>Giéc</a:t>
            </a:r>
            <a:r>
              <a:rPr lang="en-US" sz="2500" dirty="0" smtClean="0"/>
              <a:t>-man </a:t>
            </a:r>
            <a:r>
              <a:rPr lang="en-US" sz="2500" dirty="0" err="1" smtClean="0"/>
              <a:t>đã</a:t>
            </a:r>
            <a:r>
              <a:rPr lang="en-US" sz="2500" dirty="0" smtClean="0"/>
              <a:t> </a:t>
            </a:r>
            <a:r>
              <a:rPr lang="en-US" sz="2500" dirty="0" err="1" smtClean="0"/>
              <a:t>thành</a:t>
            </a:r>
            <a:r>
              <a:rPr lang="en-US" sz="2500" dirty="0" smtClean="0"/>
              <a:t> </a:t>
            </a:r>
            <a:r>
              <a:rPr lang="en-US" sz="2500" dirty="0" err="1" smtClean="0"/>
              <a:t>lập</a:t>
            </a:r>
            <a:r>
              <a:rPr lang="en-US" sz="2500" dirty="0" smtClean="0"/>
              <a:t> </a:t>
            </a:r>
            <a:r>
              <a:rPr lang="en-US" sz="2500" dirty="0" err="1" smtClean="0"/>
              <a:t>các</a:t>
            </a:r>
            <a:r>
              <a:rPr lang="en-US" sz="2500" dirty="0" smtClean="0"/>
              <a:t> </a:t>
            </a:r>
            <a:r>
              <a:rPr lang="en-US" sz="2500" dirty="0" err="1" smtClean="0"/>
              <a:t>vương</a:t>
            </a:r>
            <a:r>
              <a:rPr lang="en-US" sz="2500" dirty="0" smtClean="0"/>
              <a:t> </a:t>
            </a:r>
            <a:r>
              <a:rPr lang="en-US" sz="2500" dirty="0" err="1" smtClean="0"/>
              <a:t>quốc</a:t>
            </a:r>
            <a:r>
              <a:rPr lang="en-US" sz="2500" dirty="0" smtClean="0"/>
              <a:t> </a:t>
            </a:r>
            <a:r>
              <a:rPr lang="en-US" sz="2500" dirty="0" err="1" smtClean="0"/>
              <a:t>mới</a:t>
            </a:r>
            <a:r>
              <a:rPr lang="en-US" sz="2500" dirty="0" smtClean="0"/>
              <a:t>:</a:t>
            </a:r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err="1" smtClean="0"/>
              <a:t>Vương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quốc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của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người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Ăng-glo-xắc-xông</a:t>
            </a:r>
            <a:endParaRPr lang="en-US" sz="2500" i="1" dirty="0" smtClean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err="1" smtClean="0"/>
              <a:t>Vương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quốc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Phờ-răng</a:t>
            </a:r>
            <a:endParaRPr lang="en-US" sz="2500" i="1" dirty="0" smtClean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err="1" smtClean="0"/>
              <a:t>Vương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quốc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Đông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Gốt</a:t>
            </a:r>
            <a:endParaRPr lang="en-US" sz="2500" i="1" dirty="0" smtClean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err="1" smtClean="0"/>
              <a:t>Vương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quốc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Tây</a:t>
            </a:r>
            <a:r>
              <a:rPr lang="en-US" sz="2500" i="1" dirty="0" smtClean="0"/>
              <a:t> </a:t>
            </a:r>
            <a:r>
              <a:rPr lang="en-US" sz="2500" i="1" dirty="0" err="1" smtClean="0"/>
              <a:t>Gốt</a:t>
            </a:r>
            <a:endParaRPr lang="en-US" sz="2500" i="1" dirty="0"/>
          </a:p>
          <a:p>
            <a:pPr marL="285750" indent="-28575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500" i="1" dirty="0" smtClean="0"/>
              <a:t>…</a:t>
            </a:r>
            <a:endParaRPr lang="en-US" sz="2500" i="1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t="21873" r="24410" b="17453"/>
          <a:stretch/>
        </p:blipFill>
        <p:spPr bwMode="auto">
          <a:xfrm>
            <a:off x="480686" y="1371600"/>
            <a:ext cx="768923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rcRect l="7929" t="14522" r="8438" b="14913"/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458057" y="5651361"/>
            <a:ext cx="252813" cy="234027"/>
          </a:xfrm>
          <a:prstGeom prst="rect">
            <a:avLst/>
          </a:prstGeom>
        </p:spPr>
      </p:pic>
      <p:grpSp>
        <p:nvGrpSpPr>
          <p:cNvPr id="10" name="Group 4"/>
          <p:cNvGrpSpPr/>
          <p:nvPr/>
        </p:nvGrpSpPr>
        <p:grpSpPr>
          <a:xfrm>
            <a:off x="3046412" y="1130383"/>
            <a:ext cx="9998848" cy="3137804"/>
            <a:chOff x="0" y="0"/>
            <a:chExt cx="14452999" cy="4534409"/>
          </a:xfrm>
          <a:noFill/>
        </p:grpSpPr>
        <p:sp>
          <p:nvSpPr>
            <p:cNvPr id="11" name="Freeform 5"/>
            <p:cNvSpPr/>
            <p:nvPr/>
          </p:nvSpPr>
          <p:spPr>
            <a:xfrm>
              <a:off x="0" y="-4073"/>
              <a:ext cx="14459389" cy="4541012"/>
            </a:xfrm>
            <a:custGeom>
              <a:avLst/>
              <a:gdLst/>
              <a:ahLst/>
              <a:cxnLst/>
              <a:rect l="l" t="t" r="r" b="b"/>
              <a:pathLst>
                <a:path w="14459389" h="4541012">
                  <a:moveTo>
                    <a:pt x="13831612" y="4486534"/>
                  </a:moveTo>
                  <a:cubicBezTo>
                    <a:pt x="13831612" y="4486534"/>
                    <a:pt x="13100737" y="4541012"/>
                    <a:pt x="11124817" y="4538390"/>
                  </a:cubicBezTo>
                  <a:cubicBezTo>
                    <a:pt x="5257455" y="4536228"/>
                    <a:pt x="1057074" y="4528403"/>
                    <a:pt x="1057074" y="4528403"/>
                  </a:cubicBezTo>
                  <a:cubicBezTo>
                    <a:pt x="812932" y="4519569"/>
                    <a:pt x="449110" y="4498339"/>
                    <a:pt x="282371" y="4440161"/>
                  </a:cubicBezTo>
                  <a:cubicBezTo>
                    <a:pt x="4469" y="4343198"/>
                    <a:pt x="0" y="4169919"/>
                    <a:pt x="0" y="3382452"/>
                  </a:cubicBezTo>
                  <a:lnTo>
                    <a:pt x="0" y="3382417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95568" y="15681"/>
                    <a:pt x="8961324" y="7673"/>
                  </a:cubicBezTo>
                  <a:cubicBezTo>
                    <a:pt x="12881809" y="0"/>
                    <a:pt x="13598542" y="6979"/>
                    <a:pt x="13598542" y="6979"/>
                  </a:cubicBezTo>
                  <a:cubicBezTo>
                    <a:pt x="13966850" y="14458"/>
                    <a:pt x="14105110" y="42638"/>
                    <a:pt x="14302851" y="165219"/>
                  </a:cubicBezTo>
                  <a:cubicBezTo>
                    <a:pt x="14453867" y="258836"/>
                    <a:pt x="14459389" y="476157"/>
                    <a:pt x="14450248" y="3382416"/>
                  </a:cubicBezTo>
                  <a:lnTo>
                    <a:pt x="14450248" y="3382451"/>
                  </a:lnTo>
                  <a:cubicBezTo>
                    <a:pt x="14450248" y="4287884"/>
                    <a:pt x="14407465" y="4436472"/>
                    <a:pt x="13831612" y="4486534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2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54811" y="2864459"/>
            <a:ext cx="236588" cy="219008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030223" y="5096667"/>
            <a:ext cx="227180" cy="210300"/>
          </a:xfrm>
          <a:prstGeom prst="rect">
            <a:avLst/>
          </a:prstGeom>
        </p:spPr>
      </p:pic>
      <p:pic>
        <p:nvPicPr>
          <p:cNvPr id="14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28242" y="5201816"/>
            <a:ext cx="195698" cy="181157"/>
          </a:xfrm>
          <a:prstGeom prst="rect">
            <a:avLst/>
          </a:prstGeom>
        </p:spPr>
      </p:pic>
      <p:pic>
        <p:nvPicPr>
          <p:cNvPr id="1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300120">
            <a:off x="10871822" y="-36327"/>
            <a:ext cx="1111687" cy="1120379"/>
          </a:xfrm>
          <a:prstGeom prst="rect">
            <a:avLst/>
          </a:prstGeom>
        </p:spPr>
      </p:pic>
      <p:pic>
        <p:nvPicPr>
          <p:cNvPr id="16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279322">
            <a:off x="-792374" y="-278103"/>
            <a:ext cx="2832629" cy="963345"/>
          </a:xfrm>
          <a:prstGeom prst="rect">
            <a:avLst/>
          </a:prstGeom>
        </p:spPr>
      </p:pic>
      <p:pic>
        <p:nvPicPr>
          <p:cNvPr id="17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800000" flipH="1">
            <a:off x="10115290" y="-304126"/>
            <a:ext cx="3311106" cy="1126069"/>
          </a:xfrm>
          <a:prstGeom prst="rect">
            <a:avLst/>
          </a:prstGeom>
        </p:spPr>
      </p:pic>
      <p:pic>
        <p:nvPicPr>
          <p:cNvPr id="18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1427665" y="2169706"/>
            <a:ext cx="234420" cy="217001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214958" y="-82671"/>
            <a:ext cx="243099" cy="225036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39946" y="3083467"/>
            <a:ext cx="2056734" cy="3435940"/>
          </a:xfrm>
          <a:prstGeom prst="rect">
            <a:avLst/>
          </a:prstGeom>
        </p:spPr>
      </p:pic>
      <p:pic>
        <p:nvPicPr>
          <p:cNvPr id="21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3613372">
            <a:off x="922728" y="2555266"/>
            <a:ext cx="475430" cy="28696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-130720" y="6449328"/>
            <a:ext cx="7603865" cy="42782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1"/>
              </a:ext>
            </a:extLst>
          </a:blip>
          <a:srcRect/>
          <a:stretch>
            <a:fillRect/>
          </a:stretch>
        </p:blipFill>
        <p:spPr>
          <a:xfrm>
            <a:off x="7042780" y="6474942"/>
            <a:ext cx="7603865" cy="427829"/>
          </a:xfrm>
          <a:prstGeom prst="rect">
            <a:avLst/>
          </a:prstGeom>
        </p:spPr>
      </p:pic>
      <p:sp>
        <p:nvSpPr>
          <p:cNvPr id="24" name="Rounded Rectangular Callout 23"/>
          <p:cNvSpPr/>
          <p:nvPr/>
        </p:nvSpPr>
        <p:spPr>
          <a:xfrm>
            <a:off x="2098671" y="903179"/>
            <a:ext cx="9117661" cy="2180288"/>
          </a:xfrm>
          <a:prstGeom prst="wedgeRoundRectCallout">
            <a:avLst>
              <a:gd name="adj1" fmla="val -44465"/>
              <a:gd name="adj2" fmla="val 6581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Vì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sao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từ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TK XIII, ở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Đông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Nam Á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lại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hình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thành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nhiều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quốc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gia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phong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SVN-Appleberry" panose="02040603050506020204" pitchFamily="18" charset="0"/>
              </a:rPr>
              <a:t>kiến</a:t>
            </a:r>
            <a:r>
              <a:rPr lang="en-US" sz="4400" dirty="0" smtClean="0">
                <a:solidFill>
                  <a:schemeClr val="tx1"/>
                </a:solidFill>
                <a:latin typeface="SVN-Appleberry" panose="02040603050506020204" pitchFamily="18" charset="0"/>
              </a:rPr>
              <a:t>?</a:t>
            </a:r>
            <a:endParaRPr lang="en-US" sz="4400" dirty="0">
              <a:solidFill>
                <a:schemeClr val="tx1"/>
              </a:solidFill>
              <a:latin typeface="SVN-Appleberr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76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1742</Words>
  <Application>Microsoft Office PowerPoint</Application>
  <PresentationFormat>Custom</PresentationFormat>
  <Paragraphs>234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Calibri</vt:lpstr>
      <vt:lpstr>Cambria</vt:lpstr>
      <vt:lpstr>Hangyaboly</vt:lpstr>
      <vt:lpstr>SVN-A Love Of Thunder</vt:lpstr>
      <vt:lpstr>SVN-Appleberry</vt:lpstr>
      <vt:lpstr>SVN-Dumpling</vt:lpstr>
      <vt:lpstr>SVN-Shintia Script</vt:lpstr>
      <vt:lpstr>SVN-Wednesday</vt:lpstr>
      <vt:lpstr>Times New Roman</vt:lpstr>
      <vt:lpstr>Wingdings</vt:lpstr>
      <vt:lpstr>뉴요커</vt:lpstr>
      <vt:lpstr>汉仪喵魂体W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Hà Tròn</cp:lastModifiedBy>
  <cp:revision>23</cp:revision>
  <dcterms:created xsi:type="dcterms:W3CDTF">2022-12-12T14:48:29Z</dcterms:created>
  <dcterms:modified xsi:type="dcterms:W3CDTF">2024-12-04T01:38:22Z</dcterms:modified>
</cp:coreProperties>
</file>