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61" r:id="rId4"/>
    <p:sldId id="259" r:id="rId5"/>
    <p:sldId id="262" r:id="rId6"/>
    <p:sldId id="264" r:id="rId7"/>
    <p:sldId id="269" r:id="rId8"/>
    <p:sldId id="278" r:id="rId9"/>
    <p:sldId id="282" r:id="rId10"/>
    <p:sldId id="283" r:id="rId11"/>
    <p:sldId id="281" r:id="rId12"/>
    <p:sldId id="284" r:id="rId13"/>
    <p:sldId id="285" r:id="rId14"/>
    <p:sldId id="286" r:id="rId15"/>
    <p:sldId id="287" r:id="rId16"/>
    <p:sldId id="288" r:id="rId17"/>
    <p:sldId id="279" r:id="rId18"/>
    <p:sldId id="280" r:id="rId19"/>
    <p:sldId id="271" r:id="rId20"/>
    <p:sldId id="268" r:id="rId21"/>
    <p:sldId id="277" r:id="rId22"/>
    <p:sldId id="272" r:id="rId23"/>
    <p:sldId id="275" r:id="rId24"/>
    <p:sldId id="270" r:id="rId25"/>
    <p:sldId id="265" r:id="rId26"/>
    <p:sldId id="266" r:id="rId27"/>
    <p:sldId id="267" r:id="rId28"/>
    <p:sldId id="263" r:id="rId29"/>
    <p:sldId id="256" r:id="rId30"/>
    <p:sldId id="260" r:id="rId31"/>
    <p:sldId id="274" r:id="rId32"/>
    <p:sldId id="276" r:id="rId3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88" y="92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9619AC-9977-4DB9-878E-C7DF6B3D690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75DE292-A1D4-4EFB-9FAA-4D656AB374D4}">
      <dgm:prSet phldrT="[Text]"/>
      <dgm:spPr/>
      <dgm:t>
        <a:bodyPr/>
        <a:lstStyle/>
        <a:p>
          <a:r>
            <a:rPr lang="en-US" dirty="0" err="1" smtClean="0"/>
            <a:t>Tên</a:t>
          </a:r>
          <a:r>
            <a:rPr lang="en-US" dirty="0" smtClean="0"/>
            <a:t> </a:t>
          </a:r>
          <a:r>
            <a:rPr lang="en-US" dirty="0" err="1" smtClean="0"/>
            <a:t>gọi</a:t>
          </a:r>
          <a:r>
            <a:rPr lang="en-US" dirty="0" smtClean="0"/>
            <a:t> </a:t>
          </a:r>
          <a:r>
            <a:rPr lang="en-US" dirty="0" err="1" smtClean="0"/>
            <a:t>chính</a:t>
          </a:r>
          <a:r>
            <a:rPr lang="en-US" dirty="0" smtClean="0"/>
            <a:t> </a:t>
          </a:r>
          <a:r>
            <a:rPr lang="en-US" dirty="0" err="1" smtClean="0"/>
            <a:t>thức</a:t>
          </a:r>
          <a:r>
            <a:rPr lang="en-US" dirty="0" smtClean="0"/>
            <a:t>: </a:t>
          </a:r>
          <a:r>
            <a:rPr lang="en-US" dirty="0" err="1" smtClean="0"/>
            <a:t>Lãnh</a:t>
          </a:r>
          <a:r>
            <a:rPr lang="en-US" dirty="0" smtClean="0"/>
            <a:t> </a:t>
          </a:r>
          <a:r>
            <a:rPr lang="en-US" dirty="0" err="1" smtClean="0"/>
            <a:t>thổ</a:t>
          </a:r>
          <a:r>
            <a:rPr lang="en-US" dirty="0" smtClean="0"/>
            <a:t> </a:t>
          </a:r>
          <a:r>
            <a:rPr lang="en-US" dirty="0" err="1" smtClean="0"/>
            <a:t>thủ</a:t>
          </a:r>
          <a:r>
            <a:rPr lang="en-US" dirty="0" smtClean="0"/>
            <a:t> </a:t>
          </a:r>
          <a:r>
            <a:rPr lang="en-US" dirty="0" err="1" smtClean="0"/>
            <a:t>đô</a:t>
          </a:r>
          <a:r>
            <a:rPr lang="en-US" dirty="0" smtClean="0"/>
            <a:t> </a:t>
          </a:r>
          <a:r>
            <a:rPr lang="en-US" dirty="0" err="1" smtClean="0"/>
            <a:t>quốc</a:t>
          </a:r>
          <a:r>
            <a:rPr lang="en-US" dirty="0" smtClean="0"/>
            <a:t> </a:t>
          </a:r>
          <a:r>
            <a:rPr lang="en-US" dirty="0" err="1" smtClean="0"/>
            <a:t>gia</a:t>
          </a:r>
          <a:r>
            <a:rPr lang="en-US" dirty="0" smtClean="0"/>
            <a:t> </a:t>
          </a:r>
          <a:r>
            <a:rPr lang="en-US" dirty="0" err="1" smtClean="0"/>
            <a:t>Dehli</a:t>
          </a:r>
          <a:endParaRPr lang="en-US" dirty="0"/>
        </a:p>
      </dgm:t>
    </dgm:pt>
    <dgm:pt modelId="{3561D67B-183F-4724-B266-46DA194E0691}" type="parTrans" cxnId="{B703C783-7D85-49E0-B048-5F88254AF13D}">
      <dgm:prSet/>
      <dgm:spPr/>
      <dgm:t>
        <a:bodyPr/>
        <a:lstStyle/>
        <a:p>
          <a:endParaRPr lang="en-US"/>
        </a:p>
      </dgm:t>
    </dgm:pt>
    <dgm:pt modelId="{FA2D27EC-458A-4D0D-AACB-627D12D96D8F}" type="sibTrans" cxnId="{B703C783-7D85-49E0-B048-5F88254AF13D}">
      <dgm:prSet/>
      <dgm:spPr/>
      <dgm:t>
        <a:bodyPr/>
        <a:lstStyle/>
        <a:p>
          <a:endParaRPr lang="en-US"/>
        </a:p>
      </dgm:t>
    </dgm:pt>
    <dgm:pt modelId="{3A2CFDAC-ED4A-49F5-AC13-4FE2F2EC790B}">
      <dgm:prSet phldrT="[Text]"/>
      <dgm:spPr/>
      <dgm:t>
        <a:bodyPr/>
        <a:lstStyle/>
        <a:p>
          <a:r>
            <a:rPr lang="en-US" dirty="0" err="1" smtClean="0"/>
            <a:t>Gồm</a:t>
          </a:r>
          <a:r>
            <a:rPr lang="en-US" dirty="0" smtClean="0"/>
            <a:t> 11 </a:t>
          </a:r>
          <a:r>
            <a:rPr lang="en-US" dirty="0" err="1" smtClean="0"/>
            <a:t>quận</a:t>
          </a:r>
          <a:endParaRPr lang="en-US" dirty="0"/>
        </a:p>
      </dgm:t>
    </dgm:pt>
    <dgm:pt modelId="{C0C8BAC4-F5B4-4BA4-B36C-B8B7B3A6B071}" type="parTrans" cxnId="{EEA646E4-5729-4128-ACB2-E3A2E88F61CE}">
      <dgm:prSet/>
      <dgm:spPr/>
      <dgm:t>
        <a:bodyPr/>
        <a:lstStyle/>
        <a:p>
          <a:endParaRPr lang="en-US"/>
        </a:p>
      </dgm:t>
    </dgm:pt>
    <dgm:pt modelId="{89FF3AFD-8731-49B1-9E9D-F7C945CA0489}" type="sibTrans" cxnId="{EEA646E4-5729-4128-ACB2-E3A2E88F61CE}">
      <dgm:prSet/>
      <dgm:spPr/>
      <dgm:t>
        <a:bodyPr/>
        <a:lstStyle/>
        <a:p>
          <a:endParaRPr lang="en-US"/>
        </a:p>
      </dgm:t>
    </dgm:pt>
    <dgm:pt modelId="{7C284D9E-F9BF-436E-B124-A80A72CE6703}">
      <dgm:prSet phldrT="[Text]"/>
      <dgm:spPr/>
      <dgm:t>
        <a:bodyPr/>
        <a:lstStyle/>
        <a:p>
          <a:r>
            <a:rPr lang="en-US" dirty="0" err="1" smtClean="0"/>
            <a:t>Thủ</a:t>
          </a:r>
          <a:r>
            <a:rPr lang="en-US" dirty="0" smtClean="0"/>
            <a:t> </a:t>
          </a:r>
          <a:r>
            <a:rPr lang="en-US" dirty="0" err="1" smtClean="0"/>
            <a:t>phủ</a:t>
          </a:r>
          <a:r>
            <a:rPr lang="en-US" dirty="0" smtClean="0"/>
            <a:t>: New </a:t>
          </a:r>
          <a:r>
            <a:rPr lang="en-US" dirty="0" err="1" smtClean="0"/>
            <a:t>Dehli</a:t>
          </a:r>
          <a:endParaRPr lang="en-US" dirty="0"/>
        </a:p>
      </dgm:t>
    </dgm:pt>
    <dgm:pt modelId="{9C422D1F-E58B-4E93-A616-D00F5708E6F4}" type="parTrans" cxnId="{9798E04E-31CC-4268-94C1-C88CDD09728C}">
      <dgm:prSet/>
      <dgm:spPr/>
      <dgm:t>
        <a:bodyPr/>
        <a:lstStyle/>
        <a:p>
          <a:endParaRPr lang="en-US"/>
        </a:p>
      </dgm:t>
    </dgm:pt>
    <dgm:pt modelId="{2C46BAEB-2AE0-477A-9A99-DE81217A505E}" type="sibTrans" cxnId="{9798E04E-31CC-4268-94C1-C88CDD09728C}">
      <dgm:prSet/>
      <dgm:spPr/>
      <dgm:t>
        <a:bodyPr/>
        <a:lstStyle/>
        <a:p>
          <a:endParaRPr lang="en-US"/>
        </a:p>
      </dgm:t>
    </dgm:pt>
    <dgm:pt modelId="{390FECEC-DF1B-475A-AAA2-644586CD908F}">
      <dgm:prSet phldrT="[Text]"/>
      <dgm:spPr/>
      <dgm:t>
        <a:bodyPr/>
        <a:lstStyle/>
        <a:p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số</a:t>
          </a:r>
          <a:r>
            <a:rPr lang="en-US" dirty="0" smtClean="0"/>
            <a:t>: 26 </a:t>
          </a:r>
          <a:r>
            <a:rPr lang="en-US" dirty="0" err="1" smtClean="0"/>
            <a:t>triệu</a:t>
          </a:r>
          <a:endParaRPr lang="en-US" dirty="0"/>
        </a:p>
      </dgm:t>
    </dgm:pt>
    <dgm:pt modelId="{8636369F-1A57-4426-8B28-54353A2D0B18}" type="parTrans" cxnId="{A3790B1F-75AE-4D78-BF85-0D1C25C689BB}">
      <dgm:prSet/>
      <dgm:spPr/>
      <dgm:t>
        <a:bodyPr/>
        <a:lstStyle/>
        <a:p>
          <a:endParaRPr lang="en-US"/>
        </a:p>
      </dgm:t>
    </dgm:pt>
    <dgm:pt modelId="{5B4B0A8A-F29D-4044-8BF3-8662A3DA1916}" type="sibTrans" cxnId="{A3790B1F-75AE-4D78-BF85-0D1C25C689BB}">
      <dgm:prSet/>
      <dgm:spPr/>
      <dgm:t>
        <a:bodyPr/>
        <a:lstStyle/>
        <a:p>
          <a:endParaRPr lang="en-US"/>
        </a:p>
      </dgm:t>
    </dgm:pt>
    <dgm:pt modelId="{AB197269-CFEA-4D71-9CD4-908A0AEDA577}">
      <dgm:prSet phldrT="[Text]"/>
      <dgm:spPr/>
      <dgm:t>
        <a:bodyPr/>
        <a:lstStyle/>
        <a:p>
          <a:r>
            <a:rPr lang="en-US" b="0" i="0" dirty="0" err="1" smtClean="0"/>
            <a:t>Diện</a:t>
          </a:r>
          <a:r>
            <a:rPr lang="en-US" b="0" i="0" dirty="0" smtClean="0"/>
            <a:t> </a:t>
          </a:r>
          <a:r>
            <a:rPr lang="en-US" b="0" i="0" dirty="0" err="1" smtClean="0"/>
            <a:t>tích</a:t>
          </a:r>
          <a:r>
            <a:rPr lang="en-US" b="0" i="0" dirty="0" smtClean="0"/>
            <a:t>: 1.484,0 km</a:t>
          </a:r>
          <a:r>
            <a:rPr lang="en-US" b="0" i="0" baseline="30000" dirty="0" smtClean="0"/>
            <a:t>2</a:t>
          </a:r>
          <a:endParaRPr lang="en-US" dirty="0"/>
        </a:p>
      </dgm:t>
    </dgm:pt>
    <dgm:pt modelId="{E7EB2C1A-314A-40E1-80D0-B5F671E08B10}" type="parTrans" cxnId="{3CF0948D-ACFE-46D0-8E42-A53D50328D03}">
      <dgm:prSet/>
      <dgm:spPr/>
      <dgm:t>
        <a:bodyPr/>
        <a:lstStyle/>
        <a:p>
          <a:endParaRPr lang="en-US"/>
        </a:p>
      </dgm:t>
    </dgm:pt>
    <dgm:pt modelId="{DCA3F3FA-FE13-42D6-9B83-75C853AD16B0}" type="sibTrans" cxnId="{3CF0948D-ACFE-46D0-8E42-A53D50328D03}">
      <dgm:prSet/>
      <dgm:spPr/>
      <dgm:t>
        <a:bodyPr/>
        <a:lstStyle/>
        <a:p>
          <a:endParaRPr lang="en-US"/>
        </a:p>
      </dgm:t>
    </dgm:pt>
    <dgm:pt modelId="{DAAD5D2E-0FB7-44DC-86DE-B2F66CE93586}" type="pres">
      <dgm:prSet presAssocID="{B39619AC-9977-4DB9-878E-C7DF6B3D690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604735-8184-4821-81FE-D390C0E68D5C}" type="pres">
      <dgm:prSet presAssocID="{875DE292-A1D4-4EFB-9FAA-4D656AB374D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F10316-30A1-43A3-A053-0CBDA1FC6323}" type="pres">
      <dgm:prSet presAssocID="{FA2D27EC-458A-4D0D-AACB-627D12D96D8F}" presName="sibTrans" presStyleCnt="0"/>
      <dgm:spPr/>
    </dgm:pt>
    <dgm:pt modelId="{EA6D812C-4998-4509-B764-69854C7B3E67}" type="pres">
      <dgm:prSet presAssocID="{3A2CFDAC-ED4A-49F5-AC13-4FE2F2EC790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469BC9-35F3-4949-A55D-CD188A34D6E4}" type="pres">
      <dgm:prSet presAssocID="{89FF3AFD-8731-49B1-9E9D-F7C945CA0489}" presName="sibTrans" presStyleCnt="0"/>
      <dgm:spPr/>
    </dgm:pt>
    <dgm:pt modelId="{D04E93D9-DBBE-4E3F-8F3F-7E5D6A9977AB}" type="pres">
      <dgm:prSet presAssocID="{7C284D9E-F9BF-436E-B124-A80A72CE670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919D5-37D2-4B71-8DC2-6E23363B5B64}" type="pres">
      <dgm:prSet presAssocID="{2C46BAEB-2AE0-477A-9A99-DE81217A505E}" presName="sibTrans" presStyleCnt="0"/>
      <dgm:spPr/>
    </dgm:pt>
    <dgm:pt modelId="{6360F72F-1992-4047-AFF5-AB3C9C14FB23}" type="pres">
      <dgm:prSet presAssocID="{390FECEC-DF1B-475A-AAA2-644586CD908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3A30EB-76FC-4848-89C8-9BACAB504FFC}" type="pres">
      <dgm:prSet presAssocID="{5B4B0A8A-F29D-4044-8BF3-8662A3DA1916}" presName="sibTrans" presStyleCnt="0"/>
      <dgm:spPr/>
    </dgm:pt>
    <dgm:pt modelId="{31D24FAE-4C70-4AC2-B31B-91DE092705C7}" type="pres">
      <dgm:prSet presAssocID="{AB197269-CFEA-4D71-9CD4-908A0AEDA57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03C783-7D85-49E0-B048-5F88254AF13D}" srcId="{B39619AC-9977-4DB9-878E-C7DF6B3D690D}" destId="{875DE292-A1D4-4EFB-9FAA-4D656AB374D4}" srcOrd="0" destOrd="0" parTransId="{3561D67B-183F-4724-B266-46DA194E0691}" sibTransId="{FA2D27EC-458A-4D0D-AACB-627D12D96D8F}"/>
    <dgm:cxn modelId="{D45F2EF9-FA46-442C-AAC1-F7F92DD04007}" type="presOf" srcId="{B39619AC-9977-4DB9-878E-C7DF6B3D690D}" destId="{DAAD5D2E-0FB7-44DC-86DE-B2F66CE93586}" srcOrd="0" destOrd="0" presId="urn:microsoft.com/office/officeart/2005/8/layout/default"/>
    <dgm:cxn modelId="{A3790B1F-75AE-4D78-BF85-0D1C25C689BB}" srcId="{B39619AC-9977-4DB9-878E-C7DF6B3D690D}" destId="{390FECEC-DF1B-475A-AAA2-644586CD908F}" srcOrd="3" destOrd="0" parTransId="{8636369F-1A57-4426-8B28-54353A2D0B18}" sibTransId="{5B4B0A8A-F29D-4044-8BF3-8662A3DA1916}"/>
    <dgm:cxn modelId="{EEA646E4-5729-4128-ACB2-E3A2E88F61CE}" srcId="{B39619AC-9977-4DB9-878E-C7DF6B3D690D}" destId="{3A2CFDAC-ED4A-49F5-AC13-4FE2F2EC790B}" srcOrd="1" destOrd="0" parTransId="{C0C8BAC4-F5B4-4BA4-B36C-B8B7B3A6B071}" sibTransId="{89FF3AFD-8731-49B1-9E9D-F7C945CA0489}"/>
    <dgm:cxn modelId="{16AB034B-51B9-4943-938F-EC555043A723}" type="presOf" srcId="{875DE292-A1D4-4EFB-9FAA-4D656AB374D4}" destId="{0F604735-8184-4821-81FE-D390C0E68D5C}" srcOrd="0" destOrd="0" presId="urn:microsoft.com/office/officeart/2005/8/layout/default"/>
    <dgm:cxn modelId="{9798E04E-31CC-4268-94C1-C88CDD09728C}" srcId="{B39619AC-9977-4DB9-878E-C7DF6B3D690D}" destId="{7C284D9E-F9BF-436E-B124-A80A72CE6703}" srcOrd="2" destOrd="0" parTransId="{9C422D1F-E58B-4E93-A616-D00F5708E6F4}" sibTransId="{2C46BAEB-2AE0-477A-9A99-DE81217A505E}"/>
    <dgm:cxn modelId="{3CF0948D-ACFE-46D0-8E42-A53D50328D03}" srcId="{B39619AC-9977-4DB9-878E-C7DF6B3D690D}" destId="{AB197269-CFEA-4D71-9CD4-908A0AEDA577}" srcOrd="4" destOrd="0" parTransId="{E7EB2C1A-314A-40E1-80D0-B5F671E08B10}" sibTransId="{DCA3F3FA-FE13-42D6-9B83-75C853AD16B0}"/>
    <dgm:cxn modelId="{AEAA9304-E685-4EEC-8484-C0A89E08234B}" type="presOf" srcId="{3A2CFDAC-ED4A-49F5-AC13-4FE2F2EC790B}" destId="{EA6D812C-4998-4509-B764-69854C7B3E67}" srcOrd="0" destOrd="0" presId="urn:microsoft.com/office/officeart/2005/8/layout/default"/>
    <dgm:cxn modelId="{944DCA9D-DAD5-4E29-9CEC-C350F46E2518}" type="presOf" srcId="{7C284D9E-F9BF-436E-B124-A80A72CE6703}" destId="{D04E93D9-DBBE-4E3F-8F3F-7E5D6A9977AB}" srcOrd="0" destOrd="0" presId="urn:microsoft.com/office/officeart/2005/8/layout/default"/>
    <dgm:cxn modelId="{EF1C9AAA-6267-43DB-B65D-1D56B977F96D}" type="presOf" srcId="{390FECEC-DF1B-475A-AAA2-644586CD908F}" destId="{6360F72F-1992-4047-AFF5-AB3C9C14FB23}" srcOrd="0" destOrd="0" presId="urn:microsoft.com/office/officeart/2005/8/layout/default"/>
    <dgm:cxn modelId="{60ED1D05-78E4-402B-9112-F3F2F2D2E448}" type="presOf" srcId="{AB197269-CFEA-4D71-9CD4-908A0AEDA577}" destId="{31D24FAE-4C70-4AC2-B31B-91DE092705C7}" srcOrd="0" destOrd="0" presId="urn:microsoft.com/office/officeart/2005/8/layout/default"/>
    <dgm:cxn modelId="{610A1C40-8510-47C5-9451-893F717DA4EB}" type="presParOf" srcId="{DAAD5D2E-0FB7-44DC-86DE-B2F66CE93586}" destId="{0F604735-8184-4821-81FE-D390C0E68D5C}" srcOrd="0" destOrd="0" presId="urn:microsoft.com/office/officeart/2005/8/layout/default"/>
    <dgm:cxn modelId="{DF0C85F3-191E-4EA9-906A-D7445DA4A641}" type="presParOf" srcId="{DAAD5D2E-0FB7-44DC-86DE-B2F66CE93586}" destId="{63F10316-30A1-43A3-A053-0CBDA1FC6323}" srcOrd="1" destOrd="0" presId="urn:microsoft.com/office/officeart/2005/8/layout/default"/>
    <dgm:cxn modelId="{35B77F12-84B7-4577-8407-5CB258D9E4D2}" type="presParOf" srcId="{DAAD5D2E-0FB7-44DC-86DE-B2F66CE93586}" destId="{EA6D812C-4998-4509-B764-69854C7B3E67}" srcOrd="2" destOrd="0" presId="urn:microsoft.com/office/officeart/2005/8/layout/default"/>
    <dgm:cxn modelId="{E0D0621E-E946-42C8-B5CA-2E19549BC5F0}" type="presParOf" srcId="{DAAD5D2E-0FB7-44DC-86DE-B2F66CE93586}" destId="{6A469BC9-35F3-4949-A55D-CD188A34D6E4}" srcOrd="3" destOrd="0" presId="urn:microsoft.com/office/officeart/2005/8/layout/default"/>
    <dgm:cxn modelId="{D42EEBEA-CFD9-416C-8E95-AE380654C349}" type="presParOf" srcId="{DAAD5D2E-0FB7-44DC-86DE-B2F66CE93586}" destId="{D04E93D9-DBBE-4E3F-8F3F-7E5D6A9977AB}" srcOrd="4" destOrd="0" presId="urn:microsoft.com/office/officeart/2005/8/layout/default"/>
    <dgm:cxn modelId="{430F2646-BF44-4192-8F98-CAB0ABB50F79}" type="presParOf" srcId="{DAAD5D2E-0FB7-44DC-86DE-B2F66CE93586}" destId="{87B919D5-37D2-4B71-8DC2-6E23363B5B64}" srcOrd="5" destOrd="0" presId="urn:microsoft.com/office/officeart/2005/8/layout/default"/>
    <dgm:cxn modelId="{FBDDD63B-D7F1-4548-A399-06EC9C1ABC55}" type="presParOf" srcId="{DAAD5D2E-0FB7-44DC-86DE-B2F66CE93586}" destId="{6360F72F-1992-4047-AFF5-AB3C9C14FB23}" srcOrd="6" destOrd="0" presId="urn:microsoft.com/office/officeart/2005/8/layout/default"/>
    <dgm:cxn modelId="{40EB6E64-5585-47FD-8721-F1CDF1BA65C9}" type="presParOf" srcId="{DAAD5D2E-0FB7-44DC-86DE-B2F66CE93586}" destId="{1A3A30EB-76FC-4848-89C8-9BACAB504FFC}" srcOrd="7" destOrd="0" presId="urn:microsoft.com/office/officeart/2005/8/layout/default"/>
    <dgm:cxn modelId="{A043F22A-AEB1-4264-AA48-880A4FD4EBF4}" type="presParOf" srcId="{DAAD5D2E-0FB7-44DC-86DE-B2F66CE93586}" destId="{31D24FAE-4C70-4AC2-B31B-91DE092705C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368473-D6D2-4086-BC71-CC4837EF63ED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014300DF-115D-415D-80DF-0FF5AA3AF4F2}">
      <dgm:prSet phldrT="[Text]"/>
      <dgm:spPr/>
      <dgm:t>
        <a:bodyPr/>
        <a:lstStyle/>
        <a:p>
          <a:r>
            <a:rPr lang="en-US" dirty="0" err="1" smtClean="0"/>
            <a:t>Tôn</a:t>
          </a:r>
          <a:r>
            <a:rPr lang="en-US" dirty="0" smtClean="0"/>
            <a:t> </a:t>
          </a:r>
          <a:r>
            <a:rPr lang="en-US" dirty="0" err="1" smtClean="0"/>
            <a:t>giáo</a:t>
          </a:r>
          <a:endParaRPr lang="en-US" dirty="0"/>
        </a:p>
      </dgm:t>
    </dgm:pt>
    <dgm:pt modelId="{6424B0EF-07E9-448D-AC0E-F5355BBD27CF}" type="parTrans" cxnId="{C66D55AF-FADB-4830-BA79-994D18812728}">
      <dgm:prSet/>
      <dgm:spPr/>
      <dgm:t>
        <a:bodyPr/>
        <a:lstStyle/>
        <a:p>
          <a:endParaRPr lang="en-US"/>
        </a:p>
      </dgm:t>
    </dgm:pt>
    <dgm:pt modelId="{F2AF93FD-C54A-4437-BEF5-6DEB1AA7D60B}" type="sibTrans" cxnId="{C66D55AF-FADB-4830-BA79-994D18812728}">
      <dgm:prSet/>
      <dgm:spPr/>
      <dgm:t>
        <a:bodyPr/>
        <a:lstStyle/>
        <a:p>
          <a:endParaRPr lang="en-US"/>
        </a:p>
      </dgm:t>
    </dgm:pt>
    <dgm:pt modelId="{356DBD11-25BD-4D07-94E9-A2998B4C8009}">
      <dgm:prSet phldrT="[Text]"/>
      <dgm:spPr/>
      <dgm:t>
        <a:bodyPr/>
        <a:lstStyle/>
        <a:p>
          <a:r>
            <a:rPr lang="en-US" dirty="0" err="1" smtClean="0"/>
            <a:t>Kiến</a:t>
          </a:r>
          <a:r>
            <a:rPr lang="en-US" dirty="0" smtClean="0"/>
            <a:t> </a:t>
          </a:r>
          <a:r>
            <a:rPr lang="en-US" dirty="0" err="1" smtClean="0"/>
            <a:t>trúc</a:t>
          </a:r>
          <a:endParaRPr lang="en-US" dirty="0"/>
        </a:p>
      </dgm:t>
    </dgm:pt>
    <dgm:pt modelId="{636D52F1-EB24-412B-91BB-7B34F5CBFE48}" type="parTrans" cxnId="{0BBE8173-48B9-4A87-8BDF-B524242FDA99}">
      <dgm:prSet/>
      <dgm:spPr/>
      <dgm:t>
        <a:bodyPr/>
        <a:lstStyle/>
        <a:p>
          <a:endParaRPr lang="en-US"/>
        </a:p>
      </dgm:t>
    </dgm:pt>
    <dgm:pt modelId="{1AD047B3-B136-4A96-9F5E-B65DA7EFB513}" type="sibTrans" cxnId="{0BBE8173-48B9-4A87-8BDF-B524242FDA99}">
      <dgm:prSet/>
      <dgm:spPr/>
      <dgm:t>
        <a:bodyPr/>
        <a:lstStyle/>
        <a:p>
          <a:endParaRPr lang="en-US"/>
        </a:p>
      </dgm:t>
    </dgm:pt>
    <dgm:pt modelId="{B7AB0638-8B72-43E1-AB62-BFBD9AB5D99B}">
      <dgm:prSet phldrT="[Text]"/>
      <dgm:spPr/>
      <dgm:t>
        <a:bodyPr/>
        <a:lstStyle/>
        <a:p>
          <a:r>
            <a:rPr lang="en-US" dirty="0" err="1" smtClean="0"/>
            <a:t>Văn</a:t>
          </a:r>
          <a:r>
            <a:rPr lang="en-US" dirty="0" smtClean="0"/>
            <a:t> </a:t>
          </a:r>
          <a:r>
            <a:rPr lang="en-US" dirty="0" err="1" smtClean="0"/>
            <a:t>học</a:t>
          </a:r>
          <a:endParaRPr lang="en-US" dirty="0"/>
        </a:p>
      </dgm:t>
    </dgm:pt>
    <dgm:pt modelId="{14C5468A-FCE5-45CE-8C0D-D27E08FAB93C}" type="parTrans" cxnId="{9E79ECBA-B670-4A7C-8F90-D9B22D946B9D}">
      <dgm:prSet/>
      <dgm:spPr/>
      <dgm:t>
        <a:bodyPr/>
        <a:lstStyle/>
        <a:p>
          <a:endParaRPr lang="en-US"/>
        </a:p>
      </dgm:t>
    </dgm:pt>
    <dgm:pt modelId="{1B29FF26-57F7-44D6-BABB-6BCA5079E351}" type="sibTrans" cxnId="{9E79ECBA-B670-4A7C-8F90-D9B22D946B9D}">
      <dgm:prSet/>
      <dgm:spPr/>
      <dgm:t>
        <a:bodyPr/>
        <a:lstStyle/>
        <a:p>
          <a:endParaRPr lang="en-US"/>
        </a:p>
      </dgm:t>
    </dgm:pt>
    <dgm:pt modelId="{AA34FC01-1E6F-45D2-88F4-0DF482F87C2B}">
      <dgm:prSet phldrT="[Text]"/>
      <dgm:spPr/>
      <dgm:t>
        <a:bodyPr/>
        <a:lstStyle/>
        <a:p>
          <a:r>
            <a:rPr lang="en-US" dirty="0" err="1" smtClean="0"/>
            <a:t>Chữ</a:t>
          </a:r>
          <a:r>
            <a:rPr lang="en-US" dirty="0" smtClean="0"/>
            <a:t> </a:t>
          </a:r>
          <a:r>
            <a:rPr lang="en-US" dirty="0" err="1" smtClean="0"/>
            <a:t>viết</a:t>
          </a:r>
          <a:endParaRPr lang="en-US" dirty="0"/>
        </a:p>
      </dgm:t>
    </dgm:pt>
    <dgm:pt modelId="{DFB4D3AF-2260-41FC-B92D-7178AFEC3903}" type="parTrans" cxnId="{28DB227B-EB20-4B74-AC9C-9433B4702252}">
      <dgm:prSet/>
      <dgm:spPr/>
      <dgm:t>
        <a:bodyPr/>
        <a:lstStyle/>
        <a:p>
          <a:endParaRPr lang="en-US"/>
        </a:p>
      </dgm:t>
    </dgm:pt>
    <dgm:pt modelId="{5A4346C1-0CB2-4992-853B-B77BF4D53324}" type="sibTrans" cxnId="{28DB227B-EB20-4B74-AC9C-9433B4702252}">
      <dgm:prSet/>
      <dgm:spPr/>
      <dgm:t>
        <a:bodyPr/>
        <a:lstStyle/>
        <a:p>
          <a:endParaRPr lang="en-US"/>
        </a:p>
      </dgm:t>
    </dgm:pt>
    <dgm:pt modelId="{02529FB9-1C35-4F13-8EF4-9D1F06CDE780}" type="pres">
      <dgm:prSet presAssocID="{3A368473-D6D2-4086-BC71-CC4837EF63ED}" presName="compositeShape" presStyleCnt="0">
        <dgm:presLayoutVars>
          <dgm:chMax val="7"/>
          <dgm:dir/>
          <dgm:resizeHandles val="exact"/>
        </dgm:presLayoutVars>
      </dgm:prSet>
      <dgm:spPr/>
    </dgm:pt>
    <dgm:pt modelId="{26524E2E-4B45-429E-822B-D5104845706C}" type="pres">
      <dgm:prSet presAssocID="{014300DF-115D-415D-80DF-0FF5AA3AF4F2}" presName="circ1" presStyleLbl="vennNode1" presStyleIdx="0" presStyleCnt="4"/>
      <dgm:spPr/>
      <dgm:t>
        <a:bodyPr/>
        <a:lstStyle/>
        <a:p>
          <a:endParaRPr lang="en-US"/>
        </a:p>
      </dgm:t>
    </dgm:pt>
    <dgm:pt modelId="{79A2F422-4F4B-49E0-89A9-4E1DC4C44E99}" type="pres">
      <dgm:prSet presAssocID="{014300DF-115D-415D-80DF-0FF5AA3AF4F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410F89-BF07-4ACF-AEBE-0954F4477B20}" type="pres">
      <dgm:prSet presAssocID="{356DBD11-25BD-4D07-94E9-A2998B4C8009}" presName="circ2" presStyleLbl="vennNode1" presStyleIdx="1" presStyleCnt="4"/>
      <dgm:spPr/>
      <dgm:t>
        <a:bodyPr/>
        <a:lstStyle/>
        <a:p>
          <a:endParaRPr lang="en-US"/>
        </a:p>
      </dgm:t>
    </dgm:pt>
    <dgm:pt modelId="{DFAD9B02-D139-4558-BFEF-DEB92C66C48C}" type="pres">
      <dgm:prSet presAssocID="{356DBD11-25BD-4D07-94E9-A2998B4C800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E7547D-47F2-4F3B-8EA6-093AB393E2CD}" type="pres">
      <dgm:prSet presAssocID="{AA34FC01-1E6F-45D2-88F4-0DF482F87C2B}" presName="circ3" presStyleLbl="vennNode1" presStyleIdx="2" presStyleCnt="4"/>
      <dgm:spPr/>
      <dgm:t>
        <a:bodyPr/>
        <a:lstStyle/>
        <a:p>
          <a:endParaRPr lang="en-US"/>
        </a:p>
      </dgm:t>
    </dgm:pt>
    <dgm:pt modelId="{E73D800A-B377-41AF-A3B7-98075E44627D}" type="pres">
      <dgm:prSet presAssocID="{AA34FC01-1E6F-45D2-88F4-0DF482F87C2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27DDA7-EBD2-4035-A2A2-EF4FFBCC91E2}" type="pres">
      <dgm:prSet presAssocID="{B7AB0638-8B72-43E1-AB62-BFBD9AB5D99B}" presName="circ4" presStyleLbl="vennNode1" presStyleIdx="3" presStyleCnt="4"/>
      <dgm:spPr/>
      <dgm:t>
        <a:bodyPr/>
        <a:lstStyle/>
        <a:p>
          <a:endParaRPr lang="en-US"/>
        </a:p>
      </dgm:t>
    </dgm:pt>
    <dgm:pt modelId="{DCC49E7C-7ABE-4738-90AE-745A84B2650E}" type="pres">
      <dgm:prSet presAssocID="{B7AB0638-8B72-43E1-AB62-BFBD9AB5D99B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C5DFE6-48C6-4326-87F9-FA17D837B357}" type="presOf" srcId="{014300DF-115D-415D-80DF-0FF5AA3AF4F2}" destId="{26524E2E-4B45-429E-822B-D5104845706C}" srcOrd="0" destOrd="0" presId="urn:microsoft.com/office/officeart/2005/8/layout/venn1"/>
    <dgm:cxn modelId="{9E79ECBA-B670-4A7C-8F90-D9B22D946B9D}" srcId="{3A368473-D6D2-4086-BC71-CC4837EF63ED}" destId="{B7AB0638-8B72-43E1-AB62-BFBD9AB5D99B}" srcOrd="3" destOrd="0" parTransId="{14C5468A-FCE5-45CE-8C0D-D27E08FAB93C}" sibTransId="{1B29FF26-57F7-44D6-BABB-6BCA5079E351}"/>
    <dgm:cxn modelId="{28DB227B-EB20-4B74-AC9C-9433B4702252}" srcId="{3A368473-D6D2-4086-BC71-CC4837EF63ED}" destId="{AA34FC01-1E6F-45D2-88F4-0DF482F87C2B}" srcOrd="2" destOrd="0" parTransId="{DFB4D3AF-2260-41FC-B92D-7178AFEC3903}" sibTransId="{5A4346C1-0CB2-4992-853B-B77BF4D53324}"/>
    <dgm:cxn modelId="{97C77387-4293-4C2F-B010-32AEF4663088}" type="presOf" srcId="{356DBD11-25BD-4D07-94E9-A2998B4C8009}" destId="{DFAD9B02-D139-4558-BFEF-DEB92C66C48C}" srcOrd="1" destOrd="0" presId="urn:microsoft.com/office/officeart/2005/8/layout/venn1"/>
    <dgm:cxn modelId="{0BBE8173-48B9-4A87-8BDF-B524242FDA99}" srcId="{3A368473-D6D2-4086-BC71-CC4837EF63ED}" destId="{356DBD11-25BD-4D07-94E9-A2998B4C8009}" srcOrd="1" destOrd="0" parTransId="{636D52F1-EB24-412B-91BB-7B34F5CBFE48}" sibTransId="{1AD047B3-B136-4A96-9F5E-B65DA7EFB513}"/>
    <dgm:cxn modelId="{AA2DC62E-F739-4B1E-9D1F-C7205C037E8C}" type="presOf" srcId="{3A368473-D6D2-4086-BC71-CC4837EF63ED}" destId="{02529FB9-1C35-4F13-8EF4-9D1F06CDE780}" srcOrd="0" destOrd="0" presId="urn:microsoft.com/office/officeart/2005/8/layout/venn1"/>
    <dgm:cxn modelId="{C66D55AF-FADB-4830-BA79-994D18812728}" srcId="{3A368473-D6D2-4086-BC71-CC4837EF63ED}" destId="{014300DF-115D-415D-80DF-0FF5AA3AF4F2}" srcOrd="0" destOrd="0" parTransId="{6424B0EF-07E9-448D-AC0E-F5355BBD27CF}" sibTransId="{F2AF93FD-C54A-4437-BEF5-6DEB1AA7D60B}"/>
    <dgm:cxn modelId="{EC93CF0D-9D97-4F24-A653-04BABB8FE24C}" type="presOf" srcId="{AA34FC01-1E6F-45D2-88F4-0DF482F87C2B}" destId="{E73D800A-B377-41AF-A3B7-98075E44627D}" srcOrd="1" destOrd="0" presId="urn:microsoft.com/office/officeart/2005/8/layout/venn1"/>
    <dgm:cxn modelId="{3A10075E-263A-41CB-BA22-8D2AA55F449E}" type="presOf" srcId="{AA34FC01-1E6F-45D2-88F4-0DF482F87C2B}" destId="{FCE7547D-47F2-4F3B-8EA6-093AB393E2CD}" srcOrd="0" destOrd="0" presId="urn:microsoft.com/office/officeart/2005/8/layout/venn1"/>
    <dgm:cxn modelId="{F1A40AC7-C768-41A7-AAD0-5336522D68C7}" type="presOf" srcId="{014300DF-115D-415D-80DF-0FF5AA3AF4F2}" destId="{79A2F422-4F4B-49E0-89A9-4E1DC4C44E99}" srcOrd="1" destOrd="0" presId="urn:microsoft.com/office/officeart/2005/8/layout/venn1"/>
    <dgm:cxn modelId="{02EAE14F-A02B-4693-B274-1B591A35B966}" type="presOf" srcId="{B7AB0638-8B72-43E1-AB62-BFBD9AB5D99B}" destId="{DCC49E7C-7ABE-4738-90AE-745A84B2650E}" srcOrd="1" destOrd="0" presId="urn:microsoft.com/office/officeart/2005/8/layout/venn1"/>
    <dgm:cxn modelId="{254F1EF7-DDC8-4E26-93FE-D2A8DE35C962}" type="presOf" srcId="{B7AB0638-8B72-43E1-AB62-BFBD9AB5D99B}" destId="{CB27DDA7-EBD2-4035-A2A2-EF4FFBCC91E2}" srcOrd="0" destOrd="0" presId="urn:microsoft.com/office/officeart/2005/8/layout/venn1"/>
    <dgm:cxn modelId="{00216A79-75E0-4255-B703-4E0BE0F2EB51}" type="presOf" srcId="{356DBD11-25BD-4D07-94E9-A2998B4C8009}" destId="{D0410F89-BF07-4ACF-AEBE-0954F4477B20}" srcOrd="0" destOrd="0" presId="urn:microsoft.com/office/officeart/2005/8/layout/venn1"/>
    <dgm:cxn modelId="{22135E0E-D4A3-4BE4-9F59-B22D773FBEFC}" type="presParOf" srcId="{02529FB9-1C35-4F13-8EF4-9D1F06CDE780}" destId="{26524E2E-4B45-429E-822B-D5104845706C}" srcOrd="0" destOrd="0" presId="urn:microsoft.com/office/officeart/2005/8/layout/venn1"/>
    <dgm:cxn modelId="{B57D5249-A8D9-4A84-ACEF-7F9CC56108D0}" type="presParOf" srcId="{02529FB9-1C35-4F13-8EF4-9D1F06CDE780}" destId="{79A2F422-4F4B-49E0-89A9-4E1DC4C44E99}" srcOrd="1" destOrd="0" presId="urn:microsoft.com/office/officeart/2005/8/layout/venn1"/>
    <dgm:cxn modelId="{A5A59988-7FC0-49E4-A327-EFC2F1AF3295}" type="presParOf" srcId="{02529FB9-1C35-4F13-8EF4-9D1F06CDE780}" destId="{D0410F89-BF07-4ACF-AEBE-0954F4477B20}" srcOrd="2" destOrd="0" presId="urn:microsoft.com/office/officeart/2005/8/layout/venn1"/>
    <dgm:cxn modelId="{B065DEE3-A0C2-4941-A23F-2381B626C9D2}" type="presParOf" srcId="{02529FB9-1C35-4F13-8EF4-9D1F06CDE780}" destId="{DFAD9B02-D139-4558-BFEF-DEB92C66C48C}" srcOrd="3" destOrd="0" presId="urn:microsoft.com/office/officeart/2005/8/layout/venn1"/>
    <dgm:cxn modelId="{3502BF64-FF98-4DBE-8E59-377222888CB4}" type="presParOf" srcId="{02529FB9-1C35-4F13-8EF4-9D1F06CDE780}" destId="{FCE7547D-47F2-4F3B-8EA6-093AB393E2CD}" srcOrd="4" destOrd="0" presId="urn:microsoft.com/office/officeart/2005/8/layout/venn1"/>
    <dgm:cxn modelId="{11E1C868-FFD3-43EB-911F-FFBFB5E9C429}" type="presParOf" srcId="{02529FB9-1C35-4F13-8EF4-9D1F06CDE780}" destId="{E73D800A-B377-41AF-A3B7-98075E44627D}" srcOrd="5" destOrd="0" presId="urn:microsoft.com/office/officeart/2005/8/layout/venn1"/>
    <dgm:cxn modelId="{634531D7-19EA-4314-8C6E-CED53A323837}" type="presParOf" srcId="{02529FB9-1C35-4F13-8EF4-9D1F06CDE780}" destId="{CB27DDA7-EBD2-4035-A2A2-EF4FFBCC91E2}" srcOrd="6" destOrd="0" presId="urn:microsoft.com/office/officeart/2005/8/layout/venn1"/>
    <dgm:cxn modelId="{9B56D70A-508B-4FE2-8303-2E15B59604A1}" type="presParOf" srcId="{02529FB9-1C35-4F13-8EF4-9D1F06CDE780}" destId="{DCC49E7C-7ABE-4738-90AE-745A84B2650E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04735-8184-4821-81FE-D390C0E68D5C}">
      <dsp:nvSpPr>
        <dsp:cNvPr id="0" name=""/>
        <dsp:cNvSpPr/>
      </dsp:nvSpPr>
      <dsp:spPr>
        <a:xfrm>
          <a:off x="0" y="728662"/>
          <a:ext cx="3333749" cy="20002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Tên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gọi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chính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thức</a:t>
          </a:r>
          <a:r>
            <a:rPr lang="en-US" sz="3200" kern="1200" dirty="0" smtClean="0"/>
            <a:t>: </a:t>
          </a:r>
          <a:r>
            <a:rPr lang="en-US" sz="3200" kern="1200" dirty="0" err="1" smtClean="0"/>
            <a:t>Lãnh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thổ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thủ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đô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quốc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gia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Dehli</a:t>
          </a:r>
          <a:endParaRPr lang="en-US" sz="3200" kern="1200" dirty="0"/>
        </a:p>
      </dsp:txBody>
      <dsp:txXfrm>
        <a:off x="0" y="728662"/>
        <a:ext cx="3333749" cy="2000250"/>
      </dsp:txXfrm>
    </dsp:sp>
    <dsp:sp modelId="{EA6D812C-4998-4509-B764-69854C7B3E67}">
      <dsp:nvSpPr>
        <dsp:cNvPr id="0" name=""/>
        <dsp:cNvSpPr/>
      </dsp:nvSpPr>
      <dsp:spPr>
        <a:xfrm>
          <a:off x="3667124" y="728662"/>
          <a:ext cx="3333749" cy="2000250"/>
        </a:xfrm>
        <a:prstGeom prst="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Gồm</a:t>
          </a:r>
          <a:r>
            <a:rPr lang="en-US" sz="3200" kern="1200" dirty="0" smtClean="0"/>
            <a:t> 11 </a:t>
          </a:r>
          <a:r>
            <a:rPr lang="en-US" sz="3200" kern="1200" dirty="0" err="1" smtClean="0"/>
            <a:t>quận</a:t>
          </a:r>
          <a:endParaRPr lang="en-US" sz="3200" kern="1200" dirty="0"/>
        </a:p>
      </dsp:txBody>
      <dsp:txXfrm>
        <a:off x="3667124" y="728662"/>
        <a:ext cx="3333749" cy="2000250"/>
      </dsp:txXfrm>
    </dsp:sp>
    <dsp:sp modelId="{D04E93D9-DBBE-4E3F-8F3F-7E5D6A9977AB}">
      <dsp:nvSpPr>
        <dsp:cNvPr id="0" name=""/>
        <dsp:cNvSpPr/>
      </dsp:nvSpPr>
      <dsp:spPr>
        <a:xfrm>
          <a:off x="7334250" y="728662"/>
          <a:ext cx="3333749" cy="2000250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Thủ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phủ</a:t>
          </a:r>
          <a:r>
            <a:rPr lang="en-US" sz="3200" kern="1200" dirty="0" smtClean="0"/>
            <a:t>: New </a:t>
          </a:r>
          <a:r>
            <a:rPr lang="en-US" sz="3200" kern="1200" dirty="0" err="1" smtClean="0"/>
            <a:t>Dehli</a:t>
          </a:r>
          <a:endParaRPr lang="en-US" sz="3200" kern="1200" dirty="0"/>
        </a:p>
      </dsp:txBody>
      <dsp:txXfrm>
        <a:off x="7334250" y="728662"/>
        <a:ext cx="3333749" cy="2000250"/>
      </dsp:txXfrm>
    </dsp:sp>
    <dsp:sp modelId="{6360F72F-1992-4047-AFF5-AB3C9C14FB23}">
      <dsp:nvSpPr>
        <dsp:cNvPr id="0" name=""/>
        <dsp:cNvSpPr/>
      </dsp:nvSpPr>
      <dsp:spPr>
        <a:xfrm>
          <a:off x="1833562" y="3062287"/>
          <a:ext cx="3333749" cy="2000250"/>
        </a:xfrm>
        <a:prstGeom prst="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Dân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số</a:t>
          </a:r>
          <a:r>
            <a:rPr lang="en-US" sz="3200" kern="1200" dirty="0" smtClean="0"/>
            <a:t>: 26 </a:t>
          </a:r>
          <a:r>
            <a:rPr lang="en-US" sz="3200" kern="1200" dirty="0" err="1" smtClean="0"/>
            <a:t>triệu</a:t>
          </a:r>
          <a:endParaRPr lang="en-US" sz="3200" kern="1200" dirty="0"/>
        </a:p>
      </dsp:txBody>
      <dsp:txXfrm>
        <a:off x="1833562" y="3062287"/>
        <a:ext cx="3333749" cy="2000250"/>
      </dsp:txXfrm>
    </dsp:sp>
    <dsp:sp modelId="{31D24FAE-4C70-4AC2-B31B-91DE092705C7}">
      <dsp:nvSpPr>
        <dsp:cNvPr id="0" name=""/>
        <dsp:cNvSpPr/>
      </dsp:nvSpPr>
      <dsp:spPr>
        <a:xfrm>
          <a:off x="5500687" y="3062287"/>
          <a:ext cx="3333749" cy="2000250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i="0" kern="1200" dirty="0" err="1" smtClean="0"/>
            <a:t>Diện</a:t>
          </a:r>
          <a:r>
            <a:rPr lang="en-US" sz="3200" b="0" i="0" kern="1200" dirty="0" smtClean="0"/>
            <a:t> </a:t>
          </a:r>
          <a:r>
            <a:rPr lang="en-US" sz="3200" b="0" i="0" kern="1200" dirty="0" err="1" smtClean="0"/>
            <a:t>tích</a:t>
          </a:r>
          <a:r>
            <a:rPr lang="en-US" sz="3200" b="0" i="0" kern="1200" dirty="0" smtClean="0"/>
            <a:t>: 1.484,0 km</a:t>
          </a:r>
          <a:r>
            <a:rPr lang="en-US" sz="3200" b="0" i="0" kern="1200" baseline="30000" dirty="0" smtClean="0"/>
            <a:t>2</a:t>
          </a:r>
          <a:endParaRPr lang="en-US" sz="3200" kern="1200" dirty="0"/>
        </a:p>
      </dsp:txBody>
      <dsp:txXfrm>
        <a:off x="5500687" y="3062287"/>
        <a:ext cx="3333749" cy="2000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24E2E-4B45-429E-822B-D5104845706C}">
      <dsp:nvSpPr>
        <dsp:cNvPr id="0" name=""/>
        <dsp:cNvSpPr/>
      </dsp:nvSpPr>
      <dsp:spPr>
        <a:xfrm>
          <a:off x="4041647" y="54101"/>
          <a:ext cx="2813304" cy="281330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 smtClean="0"/>
            <a:t>Tôn</a:t>
          </a:r>
          <a:r>
            <a:rPr lang="en-US" sz="4800" kern="1200" dirty="0" smtClean="0"/>
            <a:t> </a:t>
          </a:r>
          <a:r>
            <a:rPr lang="en-US" sz="4800" kern="1200" dirty="0" err="1" smtClean="0"/>
            <a:t>giáo</a:t>
          </a:r>
          <a:endParaRPr lang="en-US" sz="4800" kern="1200" dirty="0"/>
        </a:p>
      </dsp:txBody>
      <dsp:txXfrm>
        <a:off x="4366260" y="432815"/>
        <a:ext cx="2164080" cy="892683"/>
      </dsp:txXfrm>
    </dsp:sp>
    <dsp:sp modelId="{D0410F89-BF07-4ACF-AEBE-0954F4477B20}">
      <dsp:nvSpPr>
        <dsp:cNvPr id="0" name=""/>
        <dsp:cNvSpPr/>
      </dsp:nvSpPr>
      <dsp:spPr>
        <a:xfrm>
          <a:off x="5285994" y="1298447"/>
          <a:ext cx="2813304" cy="2813304"/>
        </a:xfrm>
        <a:prstGeom prst="ellipse">
          <a:avLst/>
        </a:prstGeom>
        <a:solidFill>
          <a:schemeClr val="accent3">
            <a:alpha val="50000"/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 smtClean="0"/>
            <a:t>Kiến</a:t>
          </a:r>
          <a:r>
            <a:rPr lang="en-US" sz="4800" kern="1200" dirty="0" smtClean="0"/>
            <a:t> </a:t>
          </a:r>
          <a:r>
            <a:rPr lang="en-US" sz="4800" kern="1200" dirty="0" err="1" smtClean="0"/>
            <a:t>trúc</a:t>
          </a:r>
          <a:endParaRPr lang="en-US" sz="4800" kern="1200" dirty="0"/>
        </a:p>
      </dsp:txBody>
      <dsp:txXfrm>
        <a:off x="6800850" y="1623060"/>
        <a:ext cx="1082040" cy="2164080"/>
      </dsp:txXfrm>
    </dsp:sp>
    <dsp:sp modelId="{FCE7547D-47F2-4F3B-8EA6-093AB393E2CD}">
      <dsp:nvSpPr>
        <dsp:cNvPr id="0" name=""/>
        <dsp:cNvSpPr/>
      </dsp:nvSpPr>
      <dsp:spPr>
        <a:xfrm>
          <a:off x="4041647" y="2542794"/>
          <a:ext cx="2813304" cy="2813304"/>
        </a:xfrm>
        <a:prstGeom prst="ellipse">
          <a:avLst/>
        </a:prstGeom>
        <a:solidFill>
          <a:schemeClr val="accent3">
            <a:alpha val="50000"/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 smtClean="0"/>
            <a:t>Chữ</a:t>
          </a:r>
          <a:r>
            <a:rPr lang="en-US" sz="4800" kern="1200" dirty="0" smtClean="0"/>
            <a:t> </a:t>
          </a:r>
          <a:r>
            <a:rPr lang="en-US" sz="4800" kern="1200" dirty="0" err="1" smtClean="0"/>
            <a:t>viết</a:t>
          </a:r>
          <a:endParaRPr lang="en-US" sz="4800" kern="1200" dirty="0"/>
        </a:p>
      </dsp:txBody>
      <dsp:txXfrm>
        <a:off x="4366260" y="4084701"/>
        <a:ext cx="2164080" cy="892683"/>
      </dsp:txXfrm>
    </dsp:sp>
    <dsp:sp modelId="{CB27DDA7-EBD2-4035-A2A2-EF4FFBCC91E2}">
      <dsp:nvSpPr>
        <dsp:cNvPr id="0" name=""/>
        <dsp:cNvSpPr/>
      </dsp:nvSpPr>
      <dsp:spPr>
        <a:xfrm>
          <a:off x="2797302" y="1298447"/>
          <a:ext cx="2813304" cy="2813304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 smtClean="0"/>
            <a:t>Văn</a:t>
          </a:r>
          <a:r>
            <a:rPr lang="en-US" sz="4800" kern="1200" dirty="0" smtClean="0"/>
            <a:t> </a:t>
          </a:r>
          <a:r>
            <a:rPr lang="en-US" sz="4800" kern="1200" dirty="0" err="1" smtClean="0"/>
            <a:t>học</a:t>
          </a:r>
          <a:endParaRPr lang="en-US" sz="4800" kern="1200" dirty="0"/>
        </a:p>
      </dsp:txBody>
      <dsp:txXfrm>
        <a:off x="3013709" y="1623060"/>
        <a:ext cx="1082040" cy="2164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ED91-87F4-4080-875A-80F22C6C64D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FA752-F9AB-4222-B30A-9E410A4D0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10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Indonesia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vi.wikipedia.org/wiki/H%E1%BB%93i_gi%C3%A1o_theo_qu%E1%BB%91c_gia#cite_note-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 </a:t>
            </a:r>
            <a:r>
              <a:rPr lang="en-US" u="none" strike="noStrike" dirty="0" smtClean="0">
                <a:effectLst/>
                <a:hlinkClick r:id="rId3" tooltip="Indonesia"/>
              </a:rPr>
              <a:t>Indonesia</a:t>
            </a:r>
            <a:r>
              <a:rPr lang="en-US" dirty="0" smtClean="0">
                <a:effectLst/>
              </a:rPr>
              <a:t>229.000.000</a:t>
            </a:r>
            <a:r>
              <a:rPr lang="en-US" b="0" i="0" u="none" strike="noStrike" baseline="30000" dirty="0" smtClean="0">
                <a:effectLst/>
                <a:hlinkClick r:id="rId4"/>
              </a:rPr>
              <a:t>[1]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FA752-F9AB-4222-B30A-9E410A4D0E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28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E21A-08F3-4F37-9DC8-816E47BB76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B96-8478-4622-A99E-8C9E50766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0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E21A-08F3-4F37-9DC8-816E47BB76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B96-8478-4622-A99E-8C9E50766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0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0415" y="274639"/>
            <a:ext cx="365453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589" y="274639"/>
            <a:ext cx="1076468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E21A-08F3-4F37-9DC8-816E47BB76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B96-8478-4622-A99E-8C9E50766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E21A-08F3-4F37-9DC8-816E47BB76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B96-8478-4622-A99E-8C9E50766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0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E21A-08F3-4F37-9DC8-816E47BB76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B96-8478-4622-A99E-8C9E50766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7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589" y="1600201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5341" y="1600201"/>
            <a:ext cx="720960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E21A-08F3-4F37-9DC8-816E47BB76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B96-8478-4622-A99E-8C9E50766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85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E21A-08F3-4F37-9DC8-816E47BB76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B96-8478-4622-A99E-8C9E50766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E21A-08F3-4F37-9DC8-816E47BB76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B96-8478-4622-A99E-8C9E50766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0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E21A-08F3-4F37-9DC8-816E47BB76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B96-8478-4622-A99E-8C9E50766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6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E21A-08F3-4F37-9DC8-816E47BB76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B96-8478-4622-A99E-8C9E50766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0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E21A-08F3-4F37-9DC8-816E47BB76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0DB96-8478-4622-A99E-8C9E50766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26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7E21A-08F3-4F37-9DC8-816E47BB76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0DB96-8478-4622-A99E-8C9E50766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.svg"/><Relationship Id="rId18" Type="http://schemas.openxmlformats.org/officeDocument/2006/relationships/image" Target="../media/image9.svg"/><Relationship Id="rId3" Type="http://schemas.openxmlformats.org/officeDocument/2006/relationships/image" Target="../media/image2.png"/><Relationship Id="rId21" Type="http://schemas.openxmlformats.org/officeDocument/2006/relationships/image" Target="../media/image25.sv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openxmlformats.org/officeDocument/2006/relationships/image" Target="../media/image7.sv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5.png"/><Relationship Id="rId15" Type="http://schemas.openxmlformats.org/officeDocument/2006/relationships/image" Target="../media/image8.png"/><Relationship Id="rId23" Type="http://schemas.openxmlformats.org/officeDocument/2006/relationships/image" Target="../media/image20.svg"/><Relationship Id="rId10" Type="http://schemas.openxmlformats.org/officeDocument/2006/relationships/image" Target="../media/image11.svg"/><Relationship Id="rId19" Type="http://schemas.openxmlformats.org/officeDocument/2006/relationships/image" Target="../media/image10.png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svg"/><Relationship Id="rId18" Type="http://schemas.openxmlformats.org/officeDocument/2006/relationships/image" Target="../media/image50.png"/><Relationship Id="rId3" Type="http://schemas.openxmlformats.org/officeDocument/2006/relationships/image" Target="../media/image1.jpe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9.png"/><Relationship Id="rId17" Type="http://schemas.openxmlformats.org/officeDocument/2006/relationships/image" Target="../media/image49.png"/><Relationship Id="rId2" Type="http://schemas.openxmlformats.org/officeDocument/2006/relationships/image" Target="../media/image46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19" Type="http://schemas.openxmlformats.org/officeDocument/2006/relationships/image" Target="../media/image18.svg"/><Relationship Id="rId4" Type="http://schemas.openxmlformats.org/officeDocument/2006/relationships/image" Target="../media/image47.png"/><Relationship Id="rId9" Type="http://schemas.openxmlformats.org/officeDocument/2006/relationships/image" Target="../media/image6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svg"/><Relationship Id="rId18" Type="http://schemas.openxmlformats.org/officeDocument/2006/relationships/image" Target="../media/image50.png"/><Relationship Id="rId3" Type="http://schemas.openxmlformats.org/officeDocument/2006/relationships/image" Target="../media/image1.jpe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9.png"/><Relationship Id="rId17" Type="http://schemas.openxmlformats.org/officeDocument/2006/relationships/image" Target="../media/image49.png"/><Relationship Id="rId2" Type="http://schemas.openxmlformats.org/officeDocument/2006/relationships/image" Target="../media/image46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19" Type="http://schemas.openxmlformats.org/officeDocument/2006/relationships/image" Target="../media/image18.svg"/><Relationship Id="rId4" Type="http://schemas.openxmlformats.org/officeDocument/2006/relationships/image" Target="../media/image47.png"/><Relationship Id="rId9" Type="http://schemas.openxmlformats.org/officeDocument/2006/relationships/image" Target="../media/image6.png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6.png"/><Relationship Id="rId18" Type="http://schemas.openxmlformats.org/officeDocument/2006/relationships/image" Target="../media/image58.svg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image" Target="../media/image52.svg"/><Relationship Id="rId17" Type="http://schemas.openxmlformats.org/officeDocument/2006/relationships/image" Target="../media/image28.png"/><Relationship Id="rId2" Type="http://schemas.openxmlformats.org/officeDocument/2006/relationships/image" Target="../media/image20.png"/><Relationship Id="rId16" Type="http://schemas.openxmlformats.org/officeDocument/2006/relationships/image" Target="../media/image56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25.png"/><Relationship Id="rId24" Type="http://schemas.openxmlformats.org/officeDocument/2006/relationships/image" Target="../media/image62.sv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10" Type="http://schemas.openxmlformats.org/officeDocument/2006/relationships/image" Target="../media/image50.svg"/><Relationship Id="rId19" Type="http://schemas.openxmlformats.org/officeDocument/2006/relationships/image" Target="../media/image29.png"/><Relationship Id="rId4" Type="http://schemas.openxmlformats.org/officeDocument/2006/relationships/image" Target="../media/image44.svg"/><Relationship Id="rId9" Type="http://schemas.openxmlformats.org/officeDocument/2006/relationships/image" Target="../media/image24.png"/><Relationship Id="rId14" Type="http://schemas.openxmlformats.org/officeDocument/2006/relationships/image" Target="../media/image54.svg"/><Relationship Id="rId22" Type="http://schemas.openxmlformats.org/officeDocument/2006/relationships/image" Target="../media/image6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svg"/><Relationship Id="rId18" Type="http://schemas.openxmlformats.org/officeDocument/2006/relationships/image" Target="../media/image50.png"/><Relationship Id="rId3" Type="http://schemas.openxmlformats.org/officeDocument/2006/relationships/image" Target="../media/image1.jpe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9.png"/><Relationship Id="rId17" Type="http://schemas.openxmlformats.org/officeDocument/2006/relationships/image" Target="../media/image49.png"/><Relationship Id="rId2" Type="http://schemas.openxmlformats.org/officeDocument/2006/relationships/image" Target="../media/image46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19" Type="http://schemas.openxmlformats.org/officeDocument/2006/relationships/image" Target="../media/image18.svg"/><Relationship Id="rId4" Type="http://schemas.openxmlformats.org/officeDocument/2006/relationships/image" Target="../media/image47.png"/><Relationship Id="rId9" Type="http://schemas.openxmlformats.org/officeDocument/2006/relationships/image" Target="../media/image6.png"/><Relationship Id="rId1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6.png"/><Relationship Id="rId18" Type="http://schemas.openxmlformats.org/officeDocument/2006/relationships/image" Target="../media/image58.svg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image" Target="../media/image52.svg"/><Relationship Id="rId17" Type="http://schemas.openxmlformats.org/officeDocument/2006/relationships/image" Target="../media/image28.png"/><Relationship Id="rId2" Type="http://schemas.openxmlformats.org/officeDocument/2006/relationships/image" Target="../media/image20.png"/><Relationship Id="rId16" Type="http://schemas.openxmlformats.org/officeDocument/2006/relationships/image" Target="../media/image56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25.png"/><Relationship Id="rId24" Type="http://schemas.openxmlformats.org/officeDocument/2006/relationships/image" Target="../media/image62.sv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10" Type="http://schemas.openxmlformats.org/officeDocument/2006/relationships/image" Target="../media/image50.svg"/><Relationship Id="rId19" Type="http://schemas.openxmlformats.org/officeDocument/2006/relationships/image" Target="../media/image29.png"/><Relationship Id="rId4" Type="http://schemas.openxmlformats.org/officeDocument/2006/relationships/image" Target="../media/image44.svg"/><Relationship Id="rId9" Type="http://schemas.openxmlformats.org/officeDocument/2006/relationships/image" Target="../media/image24.png"/><Relationship Id="rId14" Type="http://schemas.openxmlformats.org/officeDocument/2006/relationships/image" Target="../media/image54.svg"/><Relationship Id="rId22" Type="http://schemas.openxmlformats.org/officeDocument/2006/relationships/image" Target="../media/image6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67327" y="546252"/>
            <a:ext cx="11261672" cy="4836721"/>
            <a:chOff x="0" y="0"/>
            <a:chExt cx="7848531" cy="6989496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7854921" cy="6996099"/>
            </a:xfrm>
            <a:custGeom>
              <a:avLst/>
              <a:gdLst/>
              <a:ahLst/>
              <a:cxnLst/>
              <a:rect l="l" t="t" r="r" b="b"/>
              <a:pathLst>
                <a:path w="7854921" h="6996099">
                  <a:moveTo>
                    <a:pt x="7227144" y="6941621"/>
                  </a:moveTo>
                  <a:cubicBezTo>
                    <a:pt x="7227144" y="6941621"/>
                    <a:pt x="6496269" y="6996099"/>
                    <a:pt x="5468212" y="6993477"/>
                  </a:cubicBezTo>
                  <a:cubicBezTo>
                    <a:pt x="3036721" y="6991315"/>
                    <a:pt x="1057074" y="6983490"/>
                    <a:pt x="1057074" y="6983490"/>
                  </a:cubicBezTo>
                  <a:cubicBezTo>
                    <a:pt x="812932" y="6974656"/>
                    <a:pt x="449110" y="6953426"/>
                    <a:pt x="282371" y="6895248"/>
                  </a:cubicBezTo>
                  <a:cubicBezTo>
                    <a:pt x="4469" y="6798285"/>
                    <a:pt x="0" y="6625006"/>
                    <a:pt x="0" y="5403905"/>
                  </a:cubicBezTo>
                  <a:lnTo>
                    <a:pt x="0" y="540384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16491" y="15681"/>
                    <a:pt x="4571639" y="7673"/>
                  </a:cubicBezTo>
                  <a:cubicBezTo>
                    <a:pt x="6277342" y="0"/>
                    <a:pt x="6994075" y="6979"/>
                    <a:pt x="6994075" y="6979"/>
                  </a:cubicBezTo>
                  <a:cubicBezTo>
                    <a:pt x="7362382" y="14458"/>
                    <a:pt x="7500642" y="42638"/>
                    <a:pt x="7698383" y="165219"/>
                  </a:cubicBezTo>
                  <a:cubicBezTo>
                    <a:pt x="7849400" y="258836"/>
                    <a:pt x="7854921" y="476157"/>
                    <a:pt x="7845782" y="5403846"/>
                  </a:cubicBezTo>
                  <a:lnTo>
                    <a:pt x="7845782" y="5403905"/>
                  </a:lnTo>
                  <a:cubicBezTo>
                    <a:pt x="7845780" y="6742971"/>
                    <a:pt x="7802997" y="6891559"/>
                    <a:pt x="7227144" y="694162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93812" y="623171"/>
            <a:ext cx="433179" cy="3975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990890" y="1192918"/>
            <a:ext cx="433179" cy="3975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05597" y="3252857"/>
            <a:ext cx="236588" cy="219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67327" y="1806723"/>
            <a:ext cx="236588" cy="2190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011752" y="3020708"/>
            <a:ext cx="227180" cy="2103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999412" y="4995226"/>
            <a:ext cx="4152976" cy="1783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149257" y="4247206"/>
            <a:ext cx="236588" cy="219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252378" y="3670456"/>
            <a:ext cx="195698" cy="18115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503109" y="-82671"/>
            <a:ext cx="243099" cy="2250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1603399">
            <a:off x="10403253" y="4983073"/>
            <a:ext cx="179513" cy="3721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83420" y="1806723"/>
            <a:ext cx="104386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accent3">
                    <a:lumMod val="50000"/>
                  </a:schemeClr>
                </a:solidFill>
                <a:latin typeface="SVN-Appleberry" panose="02040603050506020204" pitchFamily="18" charset="0"/>
              </a:rPr>
              <a:t>CHÀO MỪNG CÁC EM HỌC SINH </a:t>
            </a:r>
          </a:p>
          <a:p>
            <a:pPr algn="ctr"/>
            <a:r>
              <a:rPr lang="en-US" sz="6600" dirty="0" smtClean="0">
                <a:solidFill>
                  <a:schemeClr val="accent3">
                    <a:lumMod val="50000"/>
                  </a:schemeClr>
                </a:solidFill>
                <a:latin typeface="SVN-Appleberry" panose="02040603050506020204" pitchFamily="18" charset="0"/>
              </a:rPr>
              <a:t>ĐẾN VỚI TIẾT HỌC MÔN LỊCH SỬ 7</a:t>
            </a:r>
            <a:endParaRPr lang="en-US" sz="6600" dirty="0">
              <a:solidFill>
                <a:schemeClr val="accent3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13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2" y="304800"/>
            <a:ext cx="4267200" cy="642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88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228600"/>
            <a:ext cx="101727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86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609600"/>
            <a:ext cx="9220200" cy="615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1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1" y="228600"/>
            <a:ext cx="11531751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64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" y="228600"/>
            <a:ext cx="9372600" cy="623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32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166688"/>
            <a:ext cx="9753600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36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9"/>
          <a:stretch/>
        </p:blipFill>
        <p:spPr bwMode="auto">
          <a:xfrm>
            <a:off x="989012" y="762000"/>
            <a:ext cx="9271001" cy="595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18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2" y="377536"/>
            <a:ext cx="9269887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04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96838"/>
            <a:ext cx="6669088" cy="666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65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0687" y="437882"/>
            <a:ext cx="11227453" cy="7984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</a:rPr>
              <a:t>Sự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thành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lập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vương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quốc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phong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kiến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Tây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Âu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5762" y="1757353"/>
            <a:ext cx="354237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500" dirty="0" err="1" smtClean="0"/>
              <a:t>Người</a:t>
            </a:r>
            <a:r>
              <a:rPr lang="en-US" sz="2500" dirty="0" smtClean="0"/>
              <a:t> </a:t>
            </a:r>
            <a:r>
              <a:rPr lang="en-US" sz="2500" dirty="0" err="1" smtClean="0"/>
              <a:t>Giéc</a:t>
            </a:r>
            <a:r>
              <a:rPr lang="en-US" sz="2500" dirty="0" smtClean="0"/>
              <a:t>-man </a:t>
            </a:r>
            <a:r>
              <a:rPr lang="en-US" sz="2500" dirty="0" err="1" smtClean="0"/>
              <a:t>đã</a:t>
            </a:r>
            <a:r>
              <a:rPr lang="en-US" sz="2500" dirty="0" smtClean="0"/>
              <a:t> </a:t>
            </a:r>
            <a:r>
              <a:rPr lang="en-US" sz="2500" dirty="0" err="1" smtClean="0"/>
              <a:t>thành</a:t>
            </a:r>
            <a:r>
              <a:rPr lang="en-US" sz="2500" dirty="0" smtClean="0"/>
              <a:t> </a:t>
            </a:r>
            <a:r>
              <a:rPr lang="en-US" sz="2500" dirty="0" err="1" smtClean="0"/>
              <a:t>lập</a:t>
            </a:r>
            <a:r>
              <a:rPr lang="en-US" sz="2500" dirty="0" smtClean="0"/>
              <a:t> </a:t>
            </a:r>
            <a:r>
              <a:rPr lang="en-US" sz="2500" dirty="0" err="1" smtClean="0"/>
              <a:t>các</a:t>
            </a:r>
            <a:r>
              <a:rPr lang="en-US" sz="2500" dirty="0" smtClean="0"/>
              <a:t> </a:t>
            </a:r>
            <a:r>
              <a:rPr lang="en-US" sz="2500" dirty="0" err="1" smtClean="0"/>
              <a:t>vương</a:t>
            </a:r>
            <a:r>
              <a:rPr lang="en-US" sz="2500" dirty="0" smtClean="0"/>
              <a:t> </a:t>
            </a:r>
            <a:r>
              <a:rPr lang="en-US" sz="2500" dirty="0" err="1" smtClean="0"/>
              <a:t>quốc</a:t>
            </a:r>
            <a:r>
              <a:rPr lang="en-US" sz="2500" dirty="0" smtClean="0"/>
              <a:t> </a:t>
            </a:r>
            <a:r>
              <a:rPr lang="en-US" sz="2500" dirty="0" err="1" smtClean="0"/>
              <a:t>mới</a:t>
            </a:r>
            <a:r>
              <a:rPr lang="en-US" sz="2500" dirty="0" smtClean="0"/>
              <a:t>: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của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người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Ăng-glo-xắc-xông</a:t>
            </a:r>
            <a:endParaRPr lang="en-US" sz="2500" i="1" dirty="0" smtClean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Phờ-răng</a:t>
            </a:r>
            <a:endParaRPr lang="en-US" sz="2500" i="1" dirty="0" smtClean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Đông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Gốt</a:t>
            </a:r>
            <a:endParaRPr lang="en-US" sz="2500" i="1" dirty="0" smtClean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Tây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Gốt</a:t>
            </a:r>
            <a:endParaRPr lang="en-US" sz="2500" i="1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smtClean="0"/>
              <a:t>…</a:t>
            </a:r>
            <a:endParaRPr lang="en-US" sz="2500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t="21873" r="24410" b="17453"/>
          <a:stretch/>
        </p:blipFill>
        <p:spPr bwMode="auto">
          <a:xfrm>
            <a:off x="480686" y="1371600"/>
            <a:ext cx="768923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098672" y="903179"/>
            <a:ext cx="6891339" cy="2073156"/>
          </a:xfrm>
          <a:prstGeom prst="wedgeRoundRectCallout">
            <a:avLst>
              <a:gd name="adj1" fmla="val -44465"/>
              <a:gd name="adj2" fmla="val 6581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Trình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bày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những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nét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chính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về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tình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hình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kinh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tế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của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vương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triều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Đê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-li?</a:t>
            </a:r>
            <a:endParaRPr lang="en-US" sz="4400" dirty="0">
              <a:solidFill>
                <a:schemeClr val="tx1"/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78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488" b="23488"/>
          <a:stretch>
            <a:fillRect/>
          </a:stretch>
        </p:blipFill>
        <p:spPr>
          <a:xfrm>
            <a:off x="1587" y="0"/>
            <a:ext cx="12188825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95259" y="1133284"/>
            <a:ext cx="11401480" cy="4053376"/>
            <a:chOff x="0" y="0"/>
            <a:chExt cx="8956803" cy="4768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8933944" cy="4740738"/>
            </a:xfrm>
            <a:custGeom>
              <a:avLst/>
              <a:gdLst/>
              <a:ahLst/>
              <a:cxnLst/>
              <a:rect l="l" t="t" r="r" b="b"/>
              <a:pathLst>
                <a:path w="8933944" h="4740738">
                  <a:moveTo>
                    <a:pt x="8933944" y="4740738"/>
                  </a:moveTo>
                  <a:lnTo>
                    <a:pt x="0" y="4733118"/>
                  </a:lnTo>
                  <a:lnTo>
                    <a:pt x="0" y="1657439"/>
                  </a:lnTo>
                  <a:lnTo>
                    <a:pt x="17780" y="19050"/>
                  </a:lnTo>
                  <a:lnTo>
                    <a:pt x="4453207" y="0"/>
                  </a:lnTo>
                  <a:lnTo>
                    <a:pt x="8914894" y="5080"/>
                  </a:lnTo>
                  <a:close/>
                </a:path>
              </a:pathLst>
            </a:custGeom>
            <a:grpFill/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8963153" cy="4767408"/>
            </a:xfrm>
            <a:custGeom>
              <a:avLst/>
              <a:gdLst/>
              <a:ahLst/>
              <a:cxnLst/>
              <a:rect l="l" t="t" r="r" b="b"/>
              <a:pathLst>
                <a:path w="8963153" h="4767408">
                  <a:moveTo>
                    <a:pt x="8928864" y="21590"/>
                  </a:moveTo>
                  <a:cubicBezTo>
                    <a:pt x="8930133" y="34290"/>
                    <a:pt x="8930133" y="44450"/>
                    <a:pt x="8931403" y="54610"/>
                  </a:cubicBezTo>
                  <a:cubicBezTo>
                    <a:pt x="8933943" y="136157"/>
                    <a:pt x="8935214" y="240162"/>
                    <a:pt x="8937753" y="340453"/>
                  </a:cubicBezTo>
                  <a:cubicBezTo>
                    <a:pt x="8937753" y="485317"/>
                    <a:pt x="8950453" y="3341747"/>
                    <a:pt x="8956803" y="3486611"/>
                  </a:cubicBezTo>
                  <a:cubicBezTo>
                    <a:pt x="8963153" y="3705765"/>
                    <a:pt x="8959343" y="3928633"/>
                    <a:pt x="8959343" y="4147787"/>
                  </a:cubicBezTo>
                  <a:cubicBezTo>
                    <a:pt x="8959343" y="4340940"/>
                    <a:pt x="8960614" y="4519234"/>
                    <a:pt x="8961883" y="4706448"/>
                  </a:cubicBezTo>
                  <a:cubicBezTo>
                    <a:pt x="8961883" y="4728038"/>
                    <a:pt x="8961883" y="4742008"/>
                    <a:pt x="8961883" y="4766138"/>
                  </a:cubicBezTo>
                  <a:cubicBezTo>
                    <a:pt x="8939024" y="4766138"/>
                    <a:pt x="8918703" y="4767408"/>
                    <a:pt x="8874872" y="4766138"/>
                  </a:cubicBezTo>
                  <a:cubicBezTo>
                    <a:pt x="8418661" y="4761058"/>
                    <a:pt x="7955432" y="4767408"/>
                    <a:pt x="7499222" y="4762328"/>
                  </a:cubicBezTo>
                  <a:cubicBezTo>
                    <a:pt x="7225496" y="4758518"/>
                    <a:pt x="6958789" y="4761058"/>
                    <a:pt x="6685062" y="4758518"/>
                  </a:cubicBezTo>
                  <a:cubicBezTo>
                    <a:pt x="6558727" y="4757248"/>
                    <a:pt x="6432392" y="4755978"/>
                    <a:pt x="6306056" y="4754708"/>
                  </a:cubicBezTo>
                  <a:cubicBezTo>
                    <a:pt x="6228851" y="4754708"/>
                    <a:pt x="6158665" y="4755978"/>
                    <a:pt x="6081460" y="4755978"/>
                  </a:cubicBezTo>
                  <a:cubicBezTo>
                    <a:pt x="5884939" y="4754708"/>
                    <a:pt x="5344505" y="4755978"/>
                    <a:pt x="5147984" y="4754708"/>
                  </a:cubicBezTo>
                  <a:cubicBezTo>
                    <a:pt x="5007611" y="4753438"/>
                    <a:pt x="2200162" y="4762328"/>
                    <a:pt x="2059790" y="4761058"/>
                  </a:cubicBezTo>
                  <a:cubicBezTo>
                    <a:pt x="2024697" y="4761058"/>
                    <a:pt x="1982585" y="4762328"/>
                    <a:pt x="1947492" y="4762328"/>
                  </a:cubicBezTo>
                  <a:cubicBezTo>
                    <a:pt x="1863268" y="4762328"/>
                    <a:pt x="1786064" y="4763598"/>
                    <a:pt x="1701840" y="4763598"/>
                  </a:cubicBezTo>
                  <a:cubicBezTo>
                    <a:pt x="1491281" y="4763598"/>
                    <a:pt x="1287741" y="4762328"/>
                    <a:pt x="1077183" y="4761058"/>
                  </a:cubicBezTo>
                  <a:cubicBezTo>
                    <a:pt x="950848" y="4759788"/>
                    <a:pt x="824512" y="4758518"/>
                    <a:pt x="705196" y="4757248"/>
                  </a:cubicBezTo>
                  <a:cubicBezTo>
                    <a:pt x="480600" y="4755978"/>
                    <a:pt x="256004" y="4754708"/>
                    <a:pt x="48260" y="4754708"/>
                  </a:cubicBezTo>
                  <a:cubicBezTo>
                    <a:pt x="38100" y="4754708"/>
                    <a:pt x="29210" y="4754708"/>
                    <a:pt x="19050" y="4753438"/>
                  </a:cubicBezTo>
                  <a:cubicBezTo>
                    <a:pt x="10160" y="4752168"/>
                    <a:pt x="5080" y="4745818"/>
                    <a:pt x="7620" y="4736928"/>
                  </a:cubicBezTo>
                  <a:cubicBezTo>
                    <a:pt x="16510" y="4704958"/>
                    <a:pt x="12700" y="4612096"/>
                    <a:pt x="11430" y="4515520"/>
                  </a:cubicBezTo>
                  <a:cubicBezTo>
                    <a:pt x="10160" y="4318653"/>
                    <a:pt x="6350" y="4125500"/>
                    <a:pt x="7620" y="3928633"/>
                  </a:cubicBezTo>
                  <a:cubicBezTo>
                    <a:pt x="5080" y="3683478"/>
                    <a:pt x="0" y="648754"/>
                    <a:pt x="7620" y="399884"/>
                  </a:cubicBezTo>
                  <a:cubicBezTo>
                    <a:pt x="8890" y="351596"/>
                    <a:pt x="7620" y="299594"/>
                    <a:pt x="8890" y="251306"/>
                  </a:cubicBezTo>
                  <a:cubicBezTo>
                    <a:pt x="10160" y="173302"/>
                    <a:pt x="12700" y="878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0538" y="30480"/>
                    <a:pt x="192836" y="29210"/>
                  </a:cubicBezTo>
                  <a:cubicBezTo>
                    <a:pt x="382339" y="25400"/>
                    <a:pt x="571842" y="22860"/>
                    <a:pt x="768363" y="20320"/>
                  </a:cubicBezTo>
                  <a:cubicBezTo>
                    <a:pt x="901717" y="17780"/>
                    <a:pt x="1035071" y="16510"/>
                    <a:pt x="1161406" y="13970"/>
                  </a:cubicBezTo>
                  <a:cubicBezTo>
                    <a:pt x="1287741" y="11430"/>
                    <a:pt x="1421095" y="8890"/>
                    <a:pt x="1547430" y="8890"/>
                  </a:cubicBezTo>
                  <a:cubicBezTo>
                    <a:pt x="1687803" y="7620"/>
                    <a:pt x="1828175" y="10160"/>
                    <a:pt x="1968548" y="8890"/>
                  </a:cubicBezTo>
                  <a:cubicBezTo>
                    <a:pt x="2144013" y="8890"/>
                    <a:pt x="5323449" y="6350"/>
                    <a:pt x="5498915" y="5080"/>
                  </a:cubicBezTo>
                  <a:cubicBezTo>
                    <a:pt x="5667362" y="3810"/>
                    <a:pt x="5835809" y="2540"/>
                    <a:pt x="6011274" y="2540"/>
                  </a:cubicBezTo>
                  <a:cubicBezTo>
                    <a:pt x="6299038" y="1270"/>
                    <a:pt x="6579783" y="0"/>
                    <a:pt x="6867546" y="0"/>
                  </a:cubicBezTo>
                  <a:cubicBezTo>
                    <a:pt x="6986863" y="0"/>
                    <a:pt x="7113198" y="2540"/>
                    <a:pt x="7232515" y="2540"/>
                  </a:cubicBezTo>
                  <a:cubicBezTo>
                    <a:pt x="7562390" y="3810"/>
                    <a:pt x="7899284" y="5080"/>
                    <a:pt x="8229159" y="7620"/>
                  </a:cubicBezTo>
                  <a:cubicBezTo>
                    <a:pt x="8404624" y="8890"/>
                    <a:pt x="8580090" y="12700"/>
                    <a:pt x="8755556" y="16510"/>
                  </a:cubicBezTo>
                  <a:cubicBezTo>
                    <a:pt x="8797667" y="16510"/>
                    <a:pt x="8839779" y="16510"/>
                    <a:pt x="8874872" y="16510"/>
                  </a:cubicBezTo>
                  <a:cubicBezTo>
                    <a:pt x="8909814" y="17780"/>
                    <a:pt x="8918703" y="20320"/>
                    <a:pt x="8928864" y="21590"/>
                  </a:cubicBezTo>
                  <a:close/>
                  <a:moveTo>
                    <a:pt x="8939024" y="4749628"/>
                  </a:moveTo>
                  <a:cubicBezTo>
                    <a:pt x="8940293" y="4733118"/>
                    <a:pt x="8941564" y="4720418"/>
                    <a:pt x="8941564" y="4707718"/>
                  </a:cubicBezTo>
                  <a:cubicBezTo>
                    <a:pt x="8940293" y="4500662"/>
                    <a:pt x="8939024" y="4303795"/>
                    <a:pt x="8939024" y="4092070"/>
                  </a:cubicBezTo>
                  <a:cubicBezTo>
                    <a:pt x="8939024" y="3995494"/>
                    <a:pt x="8941564" y="3898917"/>
                    <a:pt x="8940293" y="3802341"/>
                  </a:cubicBezTo>
                  <a:cubicBezTo>
                    <a:pt x="8940293" y="3713194"/>
                    <a:pt x="8939024" y="3620332"/>
                    <a:pt x="8937753" y="3531185"/>
                  </a:cubicBezTo>
                  <a:cubicBezTo>
                    <a:pt x="8932674" y="3393749"/>
                    <a:pt x="8921243" y="548463"/>
                    <a:pt x="8921243" y="411028"/>
                  </a:cubicBezTo>
                  <a:cubicBezTo>
                    <a:pt x="8918703" y="295879"/>
                    <a:pt x="8916164" y="177016"/>
                    <a:pt x="8913624" y="63500"/>
                  </a:cubicBezTo>
                  <a:cubicBezTo>
                    <a:pt x="8912353" y="44450"/>
                    <a:pt x="8911083" y="43180"/>
                    <a:pt x="8853816" y="41910"/>
                  </a:cubicBezTo>
                  <a:cubicBezTo>
                    <a:pt x="8832760" y="41910"/>
                    <a:pt x="8818723" y="41910"/>
                    <a:pt x="8797668" y="40640"/>
                  </a:cubicBezTo>
                  <a:cubicBezTo>
                    <a:pt x="8622202" y="36830"/>
                    <a:pt x="8439718" y="31750"/>
                    <a:pt x="8264252" y="30480"/>
                  </a:cubicBezTo>
                  <a:cubicBezTo>
                    <a:pt x="7836116" y="26670"/>
                    <a:pt x="7400962" y="25400"/>
                    <a:pt x="6972826" y="22860"/>
                  </a:cubicBezTo>
                  <a:cubicBezTo>
                    <a:pt x="6909658" y="22860"/>
                    <a:pt x="6839472" y="22860"/>
                    <a:pt x="6776304" y="22860"/>
                  </a:cubicBezTo>
                  <a:cubicBezTo>
                    <a:pt x="6671025" y="22860"/>
                    <a:pt x="6565746" y="22860"/>
                    <a:pt x="6467485" y="22860"/>
                  </a:cubicBezTo>
                  <a:cubicBezTo>
                    <a:pt x="6242889" y="22860"/>
                    <a:pt x="6018293" y="22860"/>
                    <a:pt x="5800716" y="24130"/>
                  </a:cubicBezTo>
                  <a:cubicBezTo>
                    <a:pt x="5611213" y="25400"/>
                    <a:pt x="2417740" y="29210"/>
                    <a:pt x="2228237" y="29210"/>
                  </a:cubicBezTo>
                  <a:cubicBezTo>
                    <a:pt x="1919417" y="29210"/>
                    <a:pt x="1610598" y="26670"/>
                    <a:pt x="1301779" y="33020"/>
                  </a:cubicBezTo>
                  <a:cubicBezTo>
                    <a:pt x="1140350" y="36830"/>
                    <a:pt x="985941" y="36830"/>
                    <a:pt x="831531" y="38100"/>
                  </a:cubicBezTo>
                  <a:cubicBezTo>
                    <a:pt x="564823" y="41910"/>
                    <a:pt x="298116" y="45720"/>
                    <a:pt x="49530" y="50800"/>
                  </a:cubicBezTo>
                  <a:cubicBezTo>
                    <a:pt x="36830" y="50800"/>
                    <a:pt x="34290" y="53340"/>
                    <a:pt x="33020" y="76725"/>
                  </a:cubicBezTo>
                  <a:cubicBezTo>
                    <a:pt x="31750" y="143586"/>
                    <a:pt x="31750" y="210446"/>
                    <a:pt x="30480" y="277307"/>
                  </a:cubicBezTo>
                  <a:cubicBezTo>
                    <a:pt x="29210" y="388741"/>
                    <a:pt x="26670" y="496461"/>
                    <a:pt x="25400" y="607895"/>
                  </a:cubicBezTo>
                  <a:cubicBezTo>
                    <a:pt x="20320" y="726758"/>
                    <a:pt x="26670" y="3631476"/>
                    <a:pt x="29210" y="3750339"/>
                  </a:cubicBezTo>
                  <a:cubicBezTo>
                    <a:pt x="29210" y="3876631"/>
                    <a:pt x="29210" y="4006637"/>
                    <a:pt x="30480" y="4132929"/>
                  </a:cubicBezTo>
                  <a:cubicBezTo>
                    <a:pt x="30480" y="4225791"/>
                    <a:pt x="33020" y="4318653"/>
                    <a:pt x="33020" y="4411515"/>
                  </a:cubicBezTo>
                  <a:cubicBezTo>
                    <a:pt x="33020" y="4511806"/>
                    <a:pt x="33020" y="4612096"/>
                    <a:pt x="31750" y="4707718"/>
                  </a:cubicBezTo>
                  <a:cubicBezTo>
                    <a:pt x="31750" y="4711528"/>
                    <a:pt x="31750" y="4714068"/>
                    <a:pt x="31750" y="4717878"/>
                  </a:cubicBezTo>
                  <a:cubicBezTo>
                    <a:pt x="31750" y="4728038"/>
                    <a:pt x="35560" y="4731848"/>
                    <a:pt x="44450" y="4731848"/>
                  </a:cubicBezTo>
                  <a:cubicBezTo>
                    <a:pt x="94576" y="4731848"/>
                    <a:pt x="192836" y="4733118"/>
                    <a:pt x="284078" y="4733118"/>
                  </a:cubicBezTo>
                  <a:cubicBezTo>
                    <a:pt x="417432" y="4733118"/>
                    <a:pt x="557805" y="4730578"/>
                    <a:pt x="691159" y="4733118"/>
                  </a:cubicBezTo>
                  <a:cubicBezTo>
                    <a:pt x="908736" y="4736928"/>
                    <a:pt x="1126313" y="4739468"/>
                    <a:pt x="1343890" y="4738198"/>
                  </a:cubicBezTo>
                  <a:cubicBezTo>
                    <a:pt x="1484263" y="4736928"/>
                    <a:pt x="1617617" y="4739468"/>
                    <a:pt x="1757989" y="4739468"/>
                  </a:cubicBezTo>
                  <a:cubicBezTo>
                    <a:pt x="1961529" y="4739468"/>
                    <a:pt x="2165069" y="4738198"/>
                    <a:pt x="2368609" y="4739468"/>
                  </a:cubicBezTo>
                  <a:cubicBezTo>
                    <a:pt x="2670410" y="4740738"/>
                    <a:pt x="5983200" y="4730578"/>
                    <a:pt x="6292019" y="4733118"/>
                  </a:cubicBezTo>
                  <a:cubicBezTo>
                    <a:pt x="6425373" y="4734388"/>
                    <a:pt x="6558727" y="4735658"/>
                    <a:pt x="6685062" y="4735658"/>
                  </a:cubicBezTo>
                  <a:cubicBezTo>
                    <a:pt x="6916676" y="4738198"/>
                    <a:pt x="7141273" y="4734388"/>
                    <a:pt x="7372887" y="4738198"/>
                  </a:cubicBezTo>
                  <a:cubicBezTo>
                    <a:pt x="7562390" y="4740738"/>
                    <a:pt x="7751893" y="4740738"/>
                    <a:pt x="7941395" y="4743278"/>
                  </a:cubicBezTo>
                  <a:cubicBezTo>
                    <a:pt x="8222140" y="4747088"/>
                    <a:pt x="8502885" y="4749628"/>
                    <a:pt x="8783630" y="4750898"/>
                  </a:cubicBezTo>
                  <a:cubicBezTo>
                    <a:pt x="8888910" y="4750898"/>
                    <a:pt x="8918703" y="4749628"/>
                    <a:pt x="8939024" y="474962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08014" flipH="1">
            <a:off x="548490" y="607594"/>
            <a:ext cx="1440716" cy="15894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20278" y="4495800"/>
            <a:ext cx="1968547" cy="21424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38159" y="94879"/>
            <a:ext cx="2071253" cy="15815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88607">
            <a:off x="1647867" y="4927561"/>
            <a:ext cx="2739114" cy="13599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404617" y="4364055"/>
            <a:ext cx="1503385" cy="16366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168614" y="1147546"/>
            <a:ext cx="1445977" cy="149529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01193" y="1524000"/>
            <a:ext cx="11335252" cy="2508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TiếT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15.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9</a:t>
            </a:r>
          </a:p>
          <a:p>
            <a:pPr algn="ctr"/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Vương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triều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Hồi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giáo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Đê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-li</a:t>
            </a:r>
            <a:endParaRPr lang="zh-CN" altLang="en-US" sz="5400" b="1" dirty="0" smtClean="0">
              <a:solidFill>
                <a:schemeClr val="bg2">
                  <a:lumMod val="10000"/>
                </a:schemeClr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  <a:p>
            <a:pPr algn="ctr">
              <a:lnSpc>
                <a:spcPts val="6600"/>
              </a:lnSpc>
            </a:pPr>
            <a:endParaRPr lang="en-US" sz="5400" dirty="0">
              <a:solidFill>
                <a:schemeClr val="bg2">
                  <a:lumMod val="10000"/>
                </a:schemeClr>
              </a:solidFill>
              <a:latin typeface="Hangyaboly"/>
            </a:endParaRPr>
          </a:p>
        </p:txBody>
      </p:sp>
    </p:spTree>
    <p:extLst>
      <p:ext uri="{BB962C8B-B14F-4D97-AF65-F5344CB8AC3E}">
        <p14:creationId xmlns:p14="http://schemas.microsoft.com/office/powerpoint/2010/main" val="187571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2" y="1049472"/>
            <a:ext cx="5750719" cy="3733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012" y="5181600"/>
            <a:ext cx="563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Giếng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Baoli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bậc</a:t>
            </a:r>
            <a:r>
              <a:rPr lang="en-US" sz="2800" dirty="0" smtClean="0"/>
              <a:t> </a:t>
            </a:r>
            <a:r>
              <a:rPr lang="en-US" sz="2800" dirty="0" err="1" smtClean="0"/>
              <a:t>thang</a:t>
            </a:r>
            <a:r>
              <a:rPr lang="en-US" sz="2800" dirty="0" smtClean="0"/>
              <a:t> </a:t>
            </a:r>
            <a:r>
              <a:rPr lang="en-US" sz="2800" dirty="0" err="1" smtClean="0"/>
              <a:t>xuống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399212" y="5191780"/>
            <a:ext cx="563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Cống</a:t>
            </a:r>
            <a:r>
              <a:rPr lang="en-US" sz="2800" dirty="0" smtClean="0"/>
              <a:t> </a:t>
            </a:r>
            <a:r>
              <a:rPr lang="en-US" sz="2800" dirty="0" err="1" smtClean="0"/>
              <a:t>thủy</a:t>
            </a:r>
            <a:r>
              <a:rPr lang="en-US" sz="2800" dirty="0" smtClean="0"/>
              <a:t> </a:t>
            </a:r>
            <a:r>
              <a:rPr lang="en-US" sz="2800" dirty="0" err="1" smtClean="0"/>
              <a:t>lợi</a:t>
            </a:r>
            <a:r>
              <a:rPr lang="en-US" sz="2800" dirty="0" smtClean="0"/>
              <a:t> Sluice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 smtClean="0"/>
              <a:t>Tughlaqabad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412" y="769446"/>
            <a:ext cx="5484236" cy="40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8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2" t="30918"/>
          <a:stretch/>
        </p:blipFill>
        <p:spPr bwMode="auto">
          <a:xfrm>
            <a:off x="5713412" y="474940"/>
            <a:ext cx="4637809" cy="373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1" t="35325" r="33561" b="14005"/>
          <a:stretch/>
        </p:blipFill>
        <p:spPr bwMode="auto">
          <a:xfrm>
            <a:off x="684212" y="510362"/>
            <a:ext cx="3276600" cy="331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4212" y="40386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tiền</a:t>
            </a:r>
            <a:r>
              <a:rPr lang="en-US" dirty="0" smtClean="0"/>
              <a:t> </a:t>
            </a:r>
            <a:r>
              <a:rPr lang="en-US" dirty="0" err="1" smtClean="0"/>
              <a:t>vàng</a:t>
            </a:r>
            <a:r>
              <a:rPr lang="en-US" dirty="0" smtClean="0"/>
              <a:t> </a:t>
            </a:r>
            <a:r>
              <a:rPr lang="en-US" dirty="0" err="1" smtClean="0"/>
              <a:t>Gúp</a:t>
            </a:r>
            <a:r>
              <a:rPr lang="en-US" dirty="0" smtClean="0"/>
              <a:t>-ta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31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0687" y="437882"/>
            <a:ext cx="11227453" cy="7984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</a:rPr>
              <a:t>Sự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thành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lập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vương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quốc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phong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kiến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Tây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Âu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5762" y="1757353"/>
            <a:ext cx="354237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500" dirty="0" err="1" smtClean="0"/>
              <a:t>Người</a:t>
            </a:r>
            <a:r>
              <a:rPr lang="en-US" sz="2500" dirty="0" smtClean="0"/>
              <a:t> </a:t>
            </a:r>
            <a:r>
              <a:rPr lang="en-US" sz="2500" dirty="0" err="1" smtClean="0"/>
              <a:t>Giéc</a:t>
            </a:r>
            <a:r>
              <a:rPr lang="en-US" sz="2500" dirty="0" smtClean="0"/>
              <a:t>-man </a:t>
            </a:r>
            <a:r>
              <a:rPr lang="en-US" sz="2500" dirty="0" err="1" smtClean="0"/>
              <a:t>đã</a:t>
            </a:r>
            <a:r>
              <a:rPr lang="en-US" sz="2500" dirty="0" smtClean="0"/>
              <a:t> </a:t>
            </a:r>
            <a:r>
              <a:rPr lang="en-US" sz="2500" dirty="0" err="1" smtClean="0"/>
              <a:t>thành</a:t>
            </a:r>
            <a:r>
              <a:rPr lang="en-US" sz="2500" dirty="0" smtClean="0"/>
              <a:t> </a:t>
            </a:r>
            <a:r>
              <a:rPr lang="en-US" sz="2500" dirty="0" err="1" smtClean="0"/>
              <a:t>lập</a:t>
            </a:r>
            <a:r>
              <a:rPr lang="en-US" sz="2500" dirty="0" smtClean="0"/>
              <a:t> </a:t>
            </a:r>
            <a:r>
              <a:rPr lang="en-US" sz="2500" dirty="0" err="1" smtClean="0"/>
              <a:t>các</a:t>
            </a:r>
            <a:r>
              <a:rPr lang="en-US" sz="2500" dirty="0" smtClean="0"/>
              <a:t> </a:t>
            </a:r>
            <a:r>
              <a:rPr lang="en-US" sz="2500" dirty="0" err="1" smtClean="0"/>
              <a:t>vương</a:t>
            </a:r>
            <a:r>
              <a:rPr lang="en-US" sz="2500" dirty="0" smtClean="0"/>
              <a:t> </a:t>
            </a:r>
            <a:r>
              <a:rPr lang="en-US" sz="2500" dirty="0" err="1" smtClean="0"/>
              <a:t>quốc</a:t>
            </a:r>
            <a:r>
              <a:rPr lang="en-US" sz="2500" dirty="0" smtClean="0"/>
              <a:t> </a:t>
            </a:r>
            <a:r>
              <a:rPr lang="en-US" sz="2500" dirty="0" err="1" smtClean="0"/>
              <a:t>mới</a:t>
            </a:r>
            <a:r>
              <a:rPr lang="en-US" sz="2500" dirty="0" smtClean="0"/>
              <a:t>: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của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người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Ăng-glo-xắc-xông</a:t>
            </a:r>
            <a:endParaRPr lang="en-US" sz="2500" i="1" dirty="0" smtClean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Phờ-răng</a:t>
            </a:r>
            <a:endParaRPr lang="en-US" sz="2500" i="1" dirty="0" smtClean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Đông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Gốt</a:t>
            </a:r>
            <a:endParaRPr lang="en-US" sz="2500" i="1" dirty="0" smtClean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Tây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Gốt</a:t>
            </a:r>
            <a:endParaRPr lang="en-US" sz="2500" i="1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smtClean="0"/>
              <a:t>…</a:t>
            </a:r>
            <a:endParaRPr lang="en-US" sz="2500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t="21873" r="24410" b="17453"/>
          <a:stretch/>
        </p:blipFill>
        <p:spPr bwMode="auto">
          <a:xfrm>
            <a:off x="480686" y="1371600"/>
            <a:ext cx="768923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098672" y="903179"/>
            <a:ext cx="6891339" cy="2073156"/>
          </a:xfrm>
          <a:prstGeom prst="wedgeRoundRectCallout">
            <a:avLst>
              <a:gd name="adj1" fmla="val -44465"/>
              <a:gd name="adj2" fmla="val 6581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Đặc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điểm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xã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hội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Ấn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Độ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dưới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vương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triều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Đê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-li</a:t>
            </a:r>
            <a:endParaRPr lang="en-US" sz="4400" dirty="0">
              <a:solidFill>
                <a:schemeClr val="tx1"/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8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15" y="914400"/>
            <a:ext cx="11374797" cy="1600200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000" dirty="0" smtClean="0"/>
              <a:t>Theo </a:t>
            </a:r>
            <a:r>
              <a:rPr lang="en-US" sz="3000" dirty="0" err="1" smtClean="0"/>
              <a:t>em</a:t>
            </a:r>
            <a:r>
              <a:rPr lang="en-US" sz="3000" dirty="0" smtClean="0"/>
              <a:t> </a:t>
            </a:r>
            <a:r>
              <a:rPr lang="en-US" sz="3000" dirty="0" err="1" smtClean="0"/>
              <a:t>việc</a:t>
            </a:r>
            <a:r>
              <a:rPr lang="en-US" sz="3000" dirty="0"/>
              <a:t> </a:t>
            </a:r>
            <a:r>
              <a:rPr lang="en-US" sz="3000" dirty="0" err="1" smtClean="0"/>
              <a:t>chính</a:t>
            </a:r>
            <a:r>
              <a:rPr lang="en-US" sz="3000" dirty="0" smtClean="0"/>
              <a:t> </a:t>
            </a:r>
            <a:r>
              <a:rPr lang="en-US" sz="3000" dirty="0" err="1" smtClean="0"/>
              <a:t>quyền</a:t>
            </a:r>
            <a:r>
              <a:rPr lang="en-US" sz="3000" dirty="0" smtClean="0"/>
              <a:t> </a:t>
            </a:r>
            <a:r>
              <a:rPr lang="en-US" sz="3000" dirty="0" err="1" smtClean="0"/>
              <a:t>Đê</a:t>
            </a:r>
            <a:r>
              <a:rPr lang="en-US" sz="3000" dirty="0" smtClean="0"/>
              <a:t>-li </a:t>
            </a:r>
            <a:r>
              <a:rPr lang="en-US" sz="3000" dirty="0" err="1" smtClean="0"/>
              <a:t>thực</a:t>
            </a:r>
            <a:r>
              <a:rPr lang="en-US" sz="3000" dirty="0" smtClean="0"/>
              <a:t> </a:t>
            </a:r>
            <a:r>
              <a:rPr lang="en-US" sz="3000" dirty="0" err="1" smtClean="0"/>
              <a:t>hiện</a:t>
            </a:r>
            <a:r>
              <a:rPr lang="en-US" sz="3000" dirty="0" smtClean="0"/>
              <a:t> </a:t>
            </a:r>
            <a:r>
              <a:rPr lang="en-US" sz="3000" dirty="0" err="1" smtClean="0"/>
              <a:t>chính</a:t>
            </a:r>
            <a:r>
              <a:rPr lang="en-US" sz="3000" dirty="0" smtClean="0"/>
              <a:t> </a:t>
            </a:r>
            <a:r>
              <a:rPr lang="en-US" sz="3000" dirty="0" err="1" smtClean="0"/>
              <a:t>sách</a:t>
            </a:r>
            <a:r>
              <a:rPr lang="en-US" sz="3000" dirty="0" smtClean="0"/>
              <a:t> </a:t>
            </a:r>
            <a:r>
              <a:rPr lang="en-US" sz="3000" dirty="0" err="1" smtClean="0"/>
              <a:t>phân</a:t>
            </a:r>
            <a:r>
              <a:rPr lang="en-US" sz="3000" dirty="0" smtClean="0"/>
              <a:t> </a:t>
            </a:r>
            <a:r>
              <a:rPr lang="en-US" sz="3000" dirty="0" err="1" smtClean="0"/>
              <a:t>biệt</a:t>
            </a:r>
            <a:r>
              <a:rPr lang="en-US" sz="3000" dirty="0" smtClean="0"/>
              <a:t> </a:t>
            </a:r>
            <a:r>
              <a:rPr lang="en-US" sz="3000" dirty="0" err="1" smtClean="0"/>
              <a:t>đối</a:t>
            </a:r>
            <a:r>
              <a:rPr lang="en-US" sz="3000" dirty="0" smtClean="0"/>
              <a:t> </a:t>
            </a:r>
            <a:r>
              <a:rPr lang="en-US" sz="3000" dirty="0" err="1" smtClean="0"/>
              <a:t>với</a:t>
            </a:r>
            <a:r>
              <a:rPr lang="en-US" sz="3000" dirty="0" smtClean="0"/>
              <a:t> </a:t>
            </a:r>
            <a:r>
              <a:rPr lang="en-US" sz="3000" dirty="0" err="1" smtClean="0"/>
              <a:t>những</a:t>
            </a:r>
            <a:r>
              <a:rPr lang="en-US" sz="3000" dirty="0" smtClean="0"/>
              <a:t> </a:t>
            </a:r>
            <a:r>
              <a:rPr lang="en-US" sz="3000" dirty="0" err="1" smtClean="0"/>
              <a:t>cư</a:t>
            </a:r>
            <a:r>
              <a:rPr lang="en-US" sz="3000" dirty="0" smtClean="0"/>
              <a:t> </a:t>
            </a:r>
            <a:r>
              <a:rPr lang="en-US" sz="3000" dirty="0" err="1"/>
              <a:t>dân</a:t>
            </a:r>
            <a:r>
              <a:rPr lang="en-US" sz="3000" dirty="0"/>
              <a:t> </a:t>
            </a:r>
            <a:r>
              <a:rPr lang="en-US" sz="3000" dirty="0" err="1"/>
              <a:t>Ấn</a:t>
            </a:r>
            <a:r>
              <a:rPr lang="en-US" sz="3000" dirty="0"/>
              <a:t> </a:t>
            </a:r>
            <a:r>
              <a:rPr lang="en-US" sz="3000" dirty="0" err="1"/>
              <a:t>Độ</a:t>
            </a:r>
            <a:r>
              <a:rPr lang="en-US" sz="3000" dirty="0"/>
              <a:t> </a:t>
            </a:r>
            <a:r>
              <a:rPr lang="en-US" sz="3000" dirty="0" err="1"/>
              <a:t>không</a:t>
            </a:r>
            <a:r>
              <a:rPr lang="en-US" sz="3000" dirty="0"/>
              <a:t> </a:t>
            </a:r>
            <a:r>
              <a:rPr lang="en-US" sz="3000" dirty="0" err="1"/>
              <a:t>theo</a:t>
            </a:r>
            <a:r>
              <a:rPr lang="en-US" sz="3000" dirty="0"/>
              <a:t> </a:t>
            </a:r>
            <a:r>
              <a:rPr lang="en-US" sz="3000" dirty="0" err="1"/>
              <a:t>Hồi</a:t>
            </a:r>
            <a:r>
              <a:rPr lang="en-US" sz="3000" dirty="0"/>
              <a:t> </a:t>
            </a:r>
            <a:r>
              <a:rPr lang="en-US" sz="3000" dirty="0" err="1" smtClean="0"/>
              <a:t>giáo</a:t>
            </a:r>
            <a:r>
              <a:rPr lang="en-US" sz="3000" dirty="0" smtClean="0"/>
              <a:t> </a:t>
            </a:r>
            <a:r>
              <a:rPr lang="en-US" sz="3000" dirty="0" err="1" smtClean="0"/>
              <a:t>sẽ</a:t>
            </a:r>
            <a:r>
              <a:rPr lang="en-US" sz="3000" dirty="0" smtClean="0"/>
              <a:t> </a:t>
            </a:r>
            <a:r>
              <a:rPr lang="en-US" sz="3000" dirty="0" err="1" smtClean="0"/>
              <a:t>dẫn</a:t>
            </a:r>
            <a:r>
              <a:rPr lang="en-US" sz="3000" dirty="0" smtClean="0"/>
              <a:t> </a:t>
            </a:r>
            <a:r>
              <a:rPr lang="en-US" sz="3000" dirty="0" err="1" smtClean="0"/>
              <a:t>đến</a:t>
            </a:r>
            <a:r>
              <a:rPr lang="en-US" sz="3000" dirty="0" smtClean="0"/>
              <a:t> </a:t>
            </a:r>
            <a:r>
              <a:rPr lang="en-US" sz="3000" dirty="0" err="1" smtClean="0"/>
              <a:t>những</a:t>
            </a:r>
            <a:r>
              <a:rPr lang="en-US" sz="3000" dirty="0" smtClean="0"/>
              <a:t> </a:t>
            </a:r>
            <a:r>
              <a:rPr lang="en-US" sz="3000" dirty="0" err="1" smtClean="0"/>
              <a:t>hậu</a:t>
            </a:r>
            <a:r>
              <a:rPr lang="en-US" sz="3000" dirty="0" smtClean="0"/>
              <a:t> </a:t>
            </a:r>
            <a:r>
              <a:rPr lang="en-US" sz="3000" dirty="0" err="1" smtClean="0"/>
              <a:t>quả</a:t>
            </a:r>
            <a:r>
              <a:rPr lang="en-US" sz="3000" dirty="0" smtClean="0"/>
              <a:t> </a:t>
            </a:r>
            <a:r>
              <a:rPr lang="en-US" sz="3000" dirty="0" err="1" smtClean="0"/>
              <a:t>gì</a:t>
            </a:r>
            <a:r>
              <a:rPr lang="en-US" sz="3000" dirty="0" smtClean="0"/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63215" y="152400"/>
            <a:ext cx="10911689" cy="8409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THẢO LUẬN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612" y="4343400"/>
            <a:ext cx="3884067" cy="217564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036" y="4353791"/>
            <a:ext cx="3866805" cy="217564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760412" y="2514600"/>
            <a:ext cx="10896600" cy="1203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 err="1" smtClean="0"/>
              <a:t>Nếu</a:t>
            </a:r>
            <a:r>
              <a:rPr lang="en-US" sz="3000" dirty="0" smtClean="0"/>
              <a:t> </a:t>
            </a:r>
            <a:r>
              <a:rPr lang="en-US" sz="3000" dirty="0" err="1" smtClean="0"/>
              <a:t>là</a:t>
            </a:r>
            <a:r>
              <a:rPr lang="en-US" sz="3000" dirty="0" smtClean="0"/>
              <a:t> </a:t>
            </a:r>
            <a:r>
              <a:rPr lang="en-US" sz="3000" dirty="0" err="1" smtClean="0"/>
              <a:t>em</a:t>
            </a:r>
            <a:r>
              <a:rPr lang="en-US" sz="3000" dirty="0" smtClean="0"/>
              <a:t>, </a:t>
            </a:r>
            <a:r>
              <a:rPr lang="en-US" sz="3000" dirty="0" err="1" smtClean="0"/>
              <a:t>em</a:t>
            </a:r>
            <a:r>
              <a:rPr lang="en-US" sz="3000" dirty="0" smtClean="0"/>
              <a:t> </a:t>
            </a:r>
            <a:r>
              <a:rPr lang="en-US" sz="3000" dirty="0" err="1" smtClean="0"/>
              <a:t>sẽ</a:t>
            </a:r>
            <a:r>
              <a:rPr lang="en-US" sz="3000" dirty="0" smtClean="0"/>
              <a:t> </a:t>
            </a:r>
            <a:r>
              <a:rPr lang="en-US" sz="3000" dirty="0" err="1" smtClean="0"/>
              <a:t>làm</a:t>
            </a:r>
            <a:r>
              <a:rPr lang="en-US" sz="3000" dirty="0" smtClean="0"/>
              <a:t> </a:t>
            </a:r>
            <a:r>
              <a:rPr lang="en-US" sz="3000" dirty="0" err="1" smtClean="0"/>
              <a:t>thế</a:t>
            </a:r>
            <a:r>
              <a:rPr lang="en-US" sz="3000" dirty="0" smtClean="0"/>
              <a:t> </a:t>
            </a:r>
            <a:r>
              <a:rPr lang="en-US" sz="3000" dirty="0" err="1" smtClean="0"/>
              <a:t>nào</a:t>
            </a:r>
            <a:r>
              <a:rPr lang="en-US" sz="3000" dirty="0" smtClean="0"/>
              <a:t> </a:t>
            </a:r>
            <a:r>
              <a:rPr lang="en-US" sz="3000" dirty="0" err="1" smtClean="0"/>
              <a:t>để</a:t>
            </a:r>
            <a:r>
              <a:rPr lang="en-US" sz="3000" dirty="0" smtClean="0"/>
              <a:t> </a:t>
            </a:r>
            <a:r>
              <a:rPr lang="en-US" sz="3000" dirty="0" err="1" smtClean="0"/>
              <a:t>có</a:t>
            </a:r>
            <a:r>
              <a:rPr lang="en-US" sz="3000" dirty="0" smtClean="0"/>
              <a:t> </a:t>
            </a:r>
            <a:r>
              <a:rPr lang="en-US" sz="3000" dirty="0" err="1" smtClean="0"/>
              <a:t>thể</a:t>
            </a:r>
            <a:r>
              <a:rPr lang="en-US" sz="3000" dirty="0" smtClean="0"/>
              <a:t> </a:t>
            </a:r>
            <a:r>
              <a:rPr lang="en-US" sz="3000" dirty="0" err="1" smtClean="0"/>
              <a:t>giải</a:t>
            </a:r>
            <a:r>
              <a:rPr lang="en-US" sz="3000" dirty="0" smtClean="0"/>
              <a:t> </a:t>
            </a:r>
            <a:r>
              <a:rPr lang="en-US" sz="3000" dirty="0" err="1" smtClean="0"/>
              <a:t>quyết</a:t>
            </a:r>
            <a:r>
              <a:rPr lang="en-US" sz="3000" dirty="0" smtClean="0"/>
              <a:t> </a:t>
            </a:r>
            <a:r>
              <a:rPr lang="en-US" sz="3000" dirty="0" err="1" smtClean="0"/>
              <a:t>được</a:t>
            </a:r>
            <a:r>
              <a:rPr lang="en-US" sz="3000" dirty="0" smtClean="0"/>
              <a:t> </a:t>
            </a:r>
            <a:r>
              <a:rPr lang="en-US" sz="3000" dirty="0" err="1" smtClean="0"/>
              <a:t>mâu</a:t>
            </a:r>
            <a:r>
              <a:rPr lang="en-US" sz="3000" dirty="0" smtClean="0"/>
              <a:t> </a:t>
            </a:r>
            <a:r>
              <a:rPr lang="en-US" sz="3000" dirty="0" err="1" smtClean="0"/>
              <a:t>thuẫn</a:t>
            </a:r>
            <a:r>
              <a:rPr lang="en-US" sz="3000" dirty="0" smtClean="0"/>
              <a:t> </a:t>
            </a:r>
            <a:r>
              <a:rPr lang="en-US" sz="3000" dirty="0" err="1" smtClean="0"/>
              <a:t>giữa</a:t>
            </a:r>
            <a:r>
              <a:rPr lang="en-US" sz="3000" dirty="0" smtClean="0"/>
              <a:t> </a:t>
            </a:r>
            <a:r>
              <a:rPr lang="en-US" sz="3000" dirty="0" err="1" smtClean="0"/>
              <a:t>những</a:t>
            </a:r>
            <a:r>
              <a:rPr lang="en-US" sz="3000" dirty="0" smtClean="0"/>
              <a:t> </a:t>
            </a:r>
            <a:r>
              <a:rPr lang="en-US" sz="3000" dirty="0" err="1" smtClean="0"/>
              <a:t>người</a:t>
            </a:r>
            <a:r>
              <a:rPr lang="en-US" sz="3000" dirty="0" smtClean="0"/>
              <a:t> </a:t>
            </a:r>
            <a:r>
              <a:rPr lang="en-US" sz="3000" dirty="0" err="1" smtClean="0"/>
              <a:t>Hồi</a:t>
            </a:r>
            <a:r>
              <a:rPr lang="en-US" sz="3000" dirty="0" smtClean="0"/>
              <a:t> </a:t>
            </a:r>
            <a:r>
              <a:rPr lang="en-US" sz="3000" dirty="0" err="1" smtClean="0"/>
              <a:t>giáo</a:t>
            </a:r>
            <a:r>
              <a:rPr lang="en-US" sz="3000" dirty="0" smtClean="0"/>
              <a:t> </a:t>
            </a:r>
            <a:r>
              <a:rPr lang="en-US" sz="3000" dirty="0" err="1" smtClean="0"/>
              <a:t>và</a:t>
            </a:r>
            <a:r>
              <a:rPr lang="en-US" sz="3000" dirty="0" smtClean="0"/>
              <a:t> </a:t>
            </a:r>
            <a:r>
              <a:rPr lang="en-US" sz="3000" dirty="0" err="1" smtClean="0"/>
              <a:t>những</a:t>
            </a:r>
            <a:r>
              <a:rPr lang="en-US" sz="3000" dirty="0" smtClean="0"/>
              <a:t> </a:t>
            </a:r>
            <a:r>
              <a:rPr lang="en-US" sz="3000" dirty="0" err="1" smtClean="0"/>
              <a:t>người</a:t>
            </a:r>
            <a:r>
              <a:rPr lang="en-US" sz="3000" dirty="0" smtClean="0"/>
              <a:t> </a:t>
            </a:r>
            <a:r>
              <a:rPr lang="en-US" sz="3000" dirty="0" err="1" smtClean="0"/>
              <a:t>theo</a:t>
            </a:r>
            <a:r>
              <a:rPr lang="en-US" sz="3000" dirty="0" smtClean="0"/>
              <a:t> </a:t>
            </a:r>
            <a:r>
              <a:rPr lang="en-US" sz="3000" dirty="0" err="1" smtClean="0"/>
              <a:t>tôn</a:t>
            </a:r>
            <a:r>
              <a:rPr lang="en-US" sz="3000" dirty="0" smtClean="0"/>
              <a:t> </a:t>
            </a:r>
            <a:r>
              <a:rPr lang="en-US" sz="3000" dirty="0" err="1" smtClean="0"/>
              <a:t>giáo</a:t>
            </a:r>
            <a:r>
              <a:rPr lang="en-US" sz="3000" dirty="0" smtClean="0"/>
              <a:t> </a:t>
            </a:r>
            <a:r>
              <a:rPr lang="en-US" sz="3000" dirty="0" err="1" smtClean="0"/>
              <a:t>khác</a:t>
            </a:r>
            <a:r>
              <a:rPr lang="en-US" sz="3000" dirty="0" smtClean="0"/>
              <a:t>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3997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áo án điện tử lịch sử 7 chân trời bài 9: Vương triều hồi giáo ĐÊ-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42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/>
          <p:nvPr/>
        </p:nvGrpSpPr>
        <p:grpSpPr>
          <a:xfrm>
            <a:off x="227012" y="1104520"/>
            <a:ext cx="11506200" cy="3511544"/>
            <a:chOff x="0" y="0"/>
            <a:chExt cx="10275908" cy="4060194"/>
          </a:xfrm>
        </p:grpSpPr>
        <p:sp>
          <p:nvSpPr>
            <p:cNvPr id="7" name="Freeform 3"/>
            <p:cNvSpPr/>
            <p:nvPr/>
          </p:nvSpPr>
          <p:spPr>
            <a:xfrm>
              <a:off x="0" y="-4073"/>
              <a:ext cx="10282299" cy="4066797"/>
            </a:xfrm>
            <a:custGeom>
              <a:avLst/>
              <a:gdLst/>
              <a:ahLst/>
              <a:cxnLst/>
              <a:rect l="l" t="t" r="r" b="b"/>
              <a:pathLst>
                <a:path w="10282299" h="4066797">
                  <a:moveTo>
                    <a:pt x="9654521" y="4012319"/>
                  </a:moveTo>
                  <a:cubicBezTo>
                    <a:pt x="9654521" y="4012319"/>
                    <a:pt x="8923646" y="4066797"/>
                    <a:pt x="7547215" y="4064176"/>
                  </a:cubicBezTo>
                  <a:cubicBezTo>
                    <a:pt x="3852919" y="4062013"/>
                    <a:pt x="1057074" y="4054189"/>
                    <a:pt x="1057074" y="4054189"/>
                  </a:cubicBezTo>
                  <a:cubicBezTo>
                    <a:pt x="812932" y="4045355"/>
                    <a:pt x="449110" y="4024124"/>
                    <a:pt x="282371" y="3965947"/>
                  </a:cubicBezTo>
                  <a:cubicBezTo>
                    <a:pt x="4469" y="3868983"/>
                    <a:pt x="0" y="3695705"/>
                    <a:pt x="0" y="2991996"/>
                  </a:cubicBezTo>
                  <a:lnTo>
                    <a:pt x="0" y="2991966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02829" y="15681"/>
                    <a:pt x="6185004" y="7673"/>
                  </a:cubicBezTo>
                  <a:cubicBezTo>
                    <a:pt x="8704718" y="0"/>
                    <a:pt x="9421452" y="6979"/>
                    <a:pt x="9421452" y="6979"/>
                  </a:cubicBezTo>
                  <a:cubicBezTo>
                    <a:pt x="9789760" y="14458"/>
                    <a:pt x="9928020" y="42638"/>
                    <a:pt x="10125759" y="165219"/>
                  </a:cubicBezTo>
                  <a:cubicBezTo>
                    <a:pt x="10276777" y="258836"/>
                    <a:pt x="10282299" y="476157"/>
                    <a:pt x="10273158" y="2991965"/>
                  </a:cubicBezTo>
                  <a:lnTo>
                    <a:pt x="10273158" y="2991995"/>
                  </a:lnTo>
                  <a:cubicBezTo>
                    <a:pt x="10273157" y="3813670"/>
                    <a:pt x="10230373" y="3962257"/>
                    <a:pt x="9654521" y="4012319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8" name="TextBox 4"/>
          <p:cNvSpPr txBox="1"/>
          <p:nvPr/>
        </p:nvSpPr>
        <p:spPr>
          <a:xfrm>
            <a:off x="236310" y="2184737"/>
            <a:ext cx="1119504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2.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Thành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tựu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tiêu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biểu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về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văn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hóa</a:t>
            </a:r>
            <a:endParaRPr lang="en-US" sz="6600" u="none" dirty="0">
              <a:solidFill>
                <a:srgbClr val="002060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4586317" y="4449636"/>
            <a:ext cx="3009385" cy="675623"/>
            <a:chOff x="0" y="0"/>
            <a:chExt cx="6483846" cy="1940372"/>
          </a:xfrm>
        </p:grpSpPr>
        <p:sp>
          <p:nvSpPr>
            <p:cNvPr id="10" name="Freeform 6"/>
            <p:cNvSpPr/>
            <p:nvPr/>
          </p:nvSpPr>
          <p:spPr>
            <a:xfrm>
              <a:off x="0" y="-4073"/>
              <a:ext cx="6490237" cy="1946975"/>
            </a:xfrm>
            <a:custGeom>
              <a:avLst/>
              <a:gdLst/>
              <a:ahLst/>
              <a:cxnLst/>
              <a:rect l="l" t="t" r="r" b="b"/>
              <a:pathLst>
                <a:path w="6490237" h="1946975">
                  <a:moveTo>
                    <a:pt x="5862459" y="1892497"/>
                  </a:moveTo>
                  <a:cubicBezTo>
                    <a:pt x="5862459" y="1892497"/>
                    <a:pt x="5131584" y="1946975"/>
                    <a:pt x="4299384" y="1944354"/>
                  </a:cubicBezTo>
                  <a:cubicBezTo>
                    <a:pt x="2577849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55510" y="15681"/>
                    <a:pt x="3664596" y="7673"/>
                  </a:cubicBezTo>
                  <a:cubicBezTo>
                    <a:pt x="4912657" y="0"/>
                    <a:pt x="5629390" y="6979"/>
                    <a:pt x="5629390" y="6979"/>
                  </a:cubicBezTo>
                  <a:cubicBezTo>
                    <a:pt x="5997698" y="14458"/>
                    <a:pt x="6135958" y="42638"/>
                    <a:pt x="6333698" y="165219"/>
                  </a:cubicBezTo>
                  <a:cubicBezTo>
                    <a:pt x="6484715" y="258836"/>
                    <a:pt x="6490237" y="476157"/>
                    <a:pt x="6481097" y="1246581"/>
                  </a:cubicBezTo>
                  <a:lnTo>
                    <a:pt x="6481097" y="1246590"/>
                  </a:lnTo>
                  <a:cubicBezTo>
                    <a:pt x="6481095" y="1693848"/>
                    <a:pt x="6438312" y="1842435"/>
                    <a:pt x="5862459" y="1892497"/>
                  </a:cubicBezTo>
                  <a:close/>
                </a:path>
              </a:pathLst>
            </a:custGeom>
            <a:solidFill>
              <a:srgbClr val="FFD55F"/>
            </a:solidFill>
          </p:spPr>
        </p:sp>
      </p:grpSp>
      <p:sp>
        <p:nvSpPr>
          <p:cNvPr id="11" name="TextBox 7"/>
          <p:cNvSpPr txBox="1"/>
          <p:nvPr/>
        </p:nvSpPr>
        <p:spPr>
          <a:xfrm>
            <a:off x="4899256" y="4594818"/>
            <a:ext cx="231854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373735"/>
                </a:solidFill>
                <a:latin typeface="뉴요커"/>
              </a:rPr>
              <a:t>Let’s Go!</a:t>
            </a:r>
            <a:endParaRPr lang="en-US" sz="3000" dirty="0">
              <a:solidFill>
                <a:srgbClr val="373735"/>
              </a:solidFill>
              <a:latin typeface="뉴요커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95610">
            <a:off x="353586" y="202194"/>
            <a:ext cx="1805996" cy="121936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8512" flipH="1">
            <a:off x="10593864" y="3922151"/>
            <a:ext cx="901015" cy="1440953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06328" y="5205970"/>
            <a:ext cx="3240982" cy="2188233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35949" y="4950200"/>
            <a:ext cx="919734" cy="905702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242889">
            <a:off x="9713523" y="-1406523"/>
            <a:ext cx="2656955" cy="375322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911843">
            <a:off x="7500719" y="5031033"/>
            <a:ext cx="1749216" cy="62033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671214" y="5673966"/>
            <a:ext cx="1546588" cy="784747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420846">
            <a:off x="7019156" y="718117"/>
            <a:ext cx="756865" cy="628346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63327">
            <a:off x="11423849" y="4163766"/>
            <a:ext cx="2169930" cy="2750491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179346" y="772736"/>
            <a:ext cx="714033" cy="519107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3467168">
            <a:off x="3766892" y="5562691"/>
            <a:ext cx="584239" cy="7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16035699"/>
              </p:ext>
            </p:extLst>
          </p:nvPr>
        </p:nvGraphicFramePr>
        <p:xfrm>
          <a:off x="836612" y="304800"/>
          <a:ext cx="108966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/>
          <p:cNvSpPr/>
          <p:nvPr/>
        </p:nvSpPr>
        <p:spPr>
          <a:xfrm>
            <a:off x="3656012" y="5930747"/>
            <a:ext cx="8382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89212" y="5748635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C00000"/>
                </a:solidFill>
                <a:latin typeface="SVN-Appleberry" panose="02040603050506020204" pitchFamily="18" charset="0"/>
              </a:rPr>
              <a:t>Văn</a:t>
            </a:r>
            <a:r>
              <a:rPr lang="en-US" sz="5400" dirty="0" smtClean="0">
                <a:solidFill>
                  <a:srgbClr val="C00000"/>
                </a:solidFill>
                <a:latin typeface="SVN-Appleberry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SVN-Appleberry" panose="02040603050506020204" pitchFamily="18" charset="0"/>
              </a:rPr>
              <a:t>hóa</a:t>
            </a:r>
            <a:r>
              <a:rPr lang="en-US" sz="5400" dirty="0" smtClean="0">
                <a:solidFill>
                  <a:srgbClr val="C00000"/>
                </a:solidFill>
                <a:latin typeface="SVN-Appleberry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SVN-Appleberry" panose="02040603050506020204" pitchFamily="18" charset="0"/>
              </a:rPr>
              <a:t>Hồi</a:t>
            </a:r>
            <a:r>
              <a:rPr lang="en-US" sz="5400" dirty="0" smtClean="0">
                <a:solidFill>
                  <a:srgbClr val="C00000"/>
                </a:solidFill>
                <a:latin typeface="SVN-Appleberry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SVN-Appleberry" panose="02040603050506020204" pitchFamily="18" charset="0"/>
              </a:rPr>
              <a:t>giáo</a:t>
            </a:r>
            <a:endParaRPr lang="en-US" sz="5400" dirty="0" smtClean="0">
              <a:solidFill>
                <a:srgbClr val="C00000"/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1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2" y="1295400"/>
            <a:ext cx="3424237" cy="34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1412" y="1752600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UTM NguyenHa 01" panose="02040603050506020204" pitchFamily="18" charset="0"/>
              </a:rPr>
              <a:t>Hồi</a:t>
            </a:r>
            <a:r>
              <a:rPr lang="en-US" sz="7200" dirty="0" smtClean="0">
                <a:latin typeface="UTM NguyenHa 01" panose="02040603050506020204" pitchFamily="18" charset="0"/>
              </a:rPr>
              <a:t> </a:t>
            </a:r>
            <a:r>
              <a:rPr lang="en-US" sz="7200" dirty="0" err="1" smtClean="0">
                <a:latin typeface="UTM NguyenHa 01" panose="02040603050506020204" pitchFamily="18" charset="0"/>
              </a:rPr>
              <a:t>giáo</a:t>
            </a:r>
            <a:endParaRPr lang="en-US" sz="7200" dirty="0">
              <a:latin typeface="UTM NguyenHa 01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4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412" y="990600"/>
            <a:ext cx="4495800" cy="3905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042" y="5181600"/>
            <a:ext cx="45181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thờ</a:t>
            </a:r>
            <a:r>
              <a:rPr lang="en-US" dirty="0"/>
              <a:t> </a:t>
            </a:r>
            <a:r>
              <a:rPr lang="en-US" dirty="0" err="1"/>
              <a:t>Hồi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thánh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Quwwat</a:t>
            </a:r>
            <a:r>
              <a:rPr lang="en-US" dirty="0"/>
              <a:t> </a:t>
            </a:r>
            <a:r>
              <a:rPr lang="en-US" dirty="0" smtClean="0"/>
              <a:t>al-Islam -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/>
              <a:t>thờ</a:t>
            </a:r>
            <a:r>
              <a:rPr lang="en-US" dirty="0"/>
              <a:t> </a:t>
            </a:r>
            <a:r>
              <a:rPr lang="en-US" dirty="0" err="1"/>
              <a:t>Hồi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Delhi.</a:t>
            </a:r>
          </a:p>
        </p:txBody>
      </p:sp>
      <p:pic>
        <p:nvPicPr>
          <p:cNvPr id="6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6212" y="838200"/>
            <a:ext cx="6400800" cy="3886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56212" y="5181600"/>
            <a:ext cx="64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thờ</a:t>
            </a:r>
            <a:r>
              <a:rPr lang="en-US" dirty="0"/>
              <a:t> </a:t>
            </a:r>
            <a:r>
              <a:rPr lang="en-US" dirty="0" err="1"/>
              <a:t>Hồi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Begumpuri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triều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Muhammad </a:t>
            </a:r>
            <a:r>
              <a:rPr lang="en-US" dirty="0" err="1"/>
              <a:t>Tughluq</a:t>
            </a:r>
            <a:r>
              <a:rPr lang="en-US" dirty="0"/>
              <a:t>,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thờ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Jahanpanah</a:t>
            </a:r>
            <a:r>
              <a:rPr lang="en-US" dirty="0"/>
              <a:t>, “</a:t>
            </a:r>
            <a:r>
              <a:rPr lang="en-US" dirty="0" err="1"/>
              <a:t>Thánh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”,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ở Delhi. </a:t>
            </a:r>
          </a:p>
        </p:txBody>
      </p:sp>
    </p:spTree>
    <p:extLst>
      <p:ext uri="{BB962C8B-B14F-4D97-AF65-F5344CB8AC3E}">
        <p14:creationId xmlns:p14="http://schemas.microsoft.com/office/powerpoint/2010/main" val="36215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212" y="304800"/>
            <a:ext cx="4572000" cy="3962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3213" y="472440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Thánh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Moth </a:t>
            </a:r>
            <a:r>
              <a:rPr lang="en-US" dirty="0" err="1"/>
              <a:t>ki</a:t>
            </a:r>
            <a:r>
              <a:rPr lang="en-US" dirty="0"/>
              <a:t> Masjid,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triều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Sikandar</a:t>
            </a:r>
            <a:r>
              <a:rPr lang="en-US" dirty="0"/>
              <a:t> Lodi </a:t>
            </a:r>
          </a:p>
        </p:txBody>
      </p:sp>
      <p:pic>
        <p:nvPicPr>
          <p:cNvPr id="6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3012" y="318654"/>
            <a:ext cx="4572000" cy="39346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23012" y="4725448"/>
            <a:ext cx="4542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thờ</a:t>
            </a:r>
            <a:r>
              <a:rPr lang="en-US" dirty="0"/>
              <a:t> </a:t>
            </a:r>
            <a:r>
              <a:rPr lang="en-US" dirty="0" err="1"/>
              <a:t>Hồi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Jamali</a:t>
            </a:r>
            <a:r>
              <a:rPr lang="en-US" dirty="0"/>
              <a:t> </a:t>
            </a:r>
            <a:r>
              <a:rPr lang="en-US" dirty="0" err="1"/>
              <a:t>Kamali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1520</a:t>
            </a:r>
          </a:p>
        </p:txBody>
      </p:sp>
    </p:spTree>
    <p:extLst>
      <p:ext uri="{BB962C8B-B14F-4D97-AF65-F5344CB8AC3E}">
        <p14:creationId xmlns:p14="http://schemas.microsoft.com/office/powerpoint/2010/main" val="125662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738584"/>
              </p:ext>
            </p:extLst>
          </p:nvPr>
        </p:nvGraphicFramePr>
        <p:xfrm>
          <a:off x="130595" y="159753"/>
          <a:ext cx="11942149" cy="6345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3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0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0850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400" b="1" dirty="0" smtClean="0"/>
                        <a:t>STT</a:t>
                      </a:r>
                      <a:endParaRPr lang="en-US" sz="2400" b="1" dirty="0"/>
                    </a:p>
                  </a:txBody>
                  <a:tcPr marL="91416" marR="9141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400" b="1" dirty="0" err="1" smtClean="0"/>
                        <a:t>Những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điều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bạn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nên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biết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về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Hồi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Giáo</a:t>
                      </a:r>
                      <a:endParaRPr lang="en-US" sz="2400" b="1" dirty="0"/>
                    </a:p>
                  </a:txBody>
                  <a:tcPr marL="91416" marR="9141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400" b="1" dirty="0" smtClean="0"/>
                        <a:t>Đ</a:t>
                      </a:r>
                      <a:endParaRPr lang="en-US" sz="2400" b="1" dirty="0"/>
                    </a:p>
                  </a:txBody>
                  <a:tcPr marL="91416" marR="9141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400" b="1" dirty="0" smtClean="0"/>
                        <a:t>S</a:t>
                      </a:r>
                      <a:endParaRPr lang="en-US" sz="2400" b="1" dirty="0"/>
                    </a:p>
                  </a:txBody>
                  <a:tcPr marL="91416" marR="9141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7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2060"/>
                          </a:solidFill>
                        </a:rPr>
                        <a:t>Hồi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giáo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tôn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giáo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lớn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nhất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thế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giới</a:t>
                      </a:r>
                      <a:endParaRPr lang="en-US" sz="2400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7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2060"/>
                          </a:solidFill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Hồi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giáo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nói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thứ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ngôn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duy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nhất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tiếng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Ả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Rập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?</a:t>
                      </a:r>
                      <a:endParaRPr lang="en-US" sz="2400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7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Những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Hồi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phải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hành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hương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thánh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địa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Mecca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nhất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đời</a:t>
                      </a:r>
                      <a:endParaRPr lang="en-US" sz="2400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7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2060"/>
                          </a:solidFill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theo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Hồi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giáo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ăn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thịt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Lợn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(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heo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en-US" sz="2400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7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fontAlgn="base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400" dirty="0" err="1" smtClean="0">
                          <a:solidFill>
                            <a:srgbClr val="002060"/>
                          </a:solidFill>
                        </a:rPr>
                        <a:t>Kinh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</a:rPr>
                        <a:t>Cựu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ước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cuốn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Kinh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thánh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thiêng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liêng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đạo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Hồi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7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</a:rPr>
                        <a:t>Ở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Việt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Nam,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theo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đạo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Hồi</a:t>
                      </a:r>
                      <a:endParaRPr lang="en-US" sz="2400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7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</a:rPr>
                        <a:t>7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2060"/>
                          </a:solidFill>
                        </a:rPr>
                        <a:t>Phụ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nữ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Hồi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giáo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phải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trùm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khăn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kín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đầu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khi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gặp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khác</a:t>
                      </a:r>
                      <a:endParaRPr lang="en-US" sz="2400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7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2060"/>
                          </a:solidFill>
                        </a:rPr>
                        <a:t>Ấn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Độ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quốc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gia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theo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đạo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Hồi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đông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nhất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thế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giới</a:t>
                      </a:r>
                      <a:endParaRPr lang="en-US" sz="2400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7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</a:rPr>
                        <a:t>9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2060"/>
                          </a:solidFill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theo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đạo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Hồi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cầu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nguyện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lần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mỗi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ngày</a:t>
                      </a:r>
                      <a:endParaRPr lang="en-US" sz="2400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01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2060"/>
                          </a:solidFill>
                        </a:rPr>
                        <a:t>Hồi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giáo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Ấn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Độ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giáo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chung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nguồn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</a:rPr>
                        <a:t>gốc</a:t>
                      </a:r>
                      <a:endParaRPr lang="en-US" sz="2400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1123612" y="1192176"/>
            <a:ext cx="685800" cy="71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7030A0"/>
                </a:solidFill>
              </a:rPr>
              <a:t>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75812" y="1905000"/>
            <a:ext cx="762000" cy="643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C00000"/>
                </a:solidFill>
              </a:rPr>
              <a:t>Đ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52012" y="5334000"/>
            <a:ext cx="762000" cy="643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C00000"/>
                </a:solidFill>
              </a:rPr>
              <a:t>Đ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52012" y="4267200"/>
            <a:ext cx="762000" cy="643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C00000"/>
                </a:solidFill>
              </a:rPr>
              <a:t>Đ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52012" y="2701294"/>
            <a:ext cx="762000" cy="643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C00000"/>
                </a:solidFill>
              </a:rPr>
              <a:t>Đ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23612" y="3200400"/>
            <a:ext cx="685800" cy="71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7030A0"/>
                </a:solidFill>
              </a:rPr>
              <a:t>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23612" y="3706776"/>
            <a:ext cx="685800" cy="71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7030A0"/>
                </a:solidFill>
              </a:rPr>
              <a:t>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23612" y="4724400"/>
            <a:ext cx="685800" cy="71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7030A0"/>
                </a:solidFill>
              </a:rPr>
              <a:t>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61712" y="5867400"/>
            <a:ext cx="685800" cy="71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7030A0"/>
                </a:solidFill>
              </a:rPr>
              <a:t>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123612" y="685800"/>
            <a:ext cx="685800" cy="71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7030A0"/>
                </a:solidFill>
              </a:rPr>
              <a:t>S</a:t>
            </a:r>
            <a:endParaRPr 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9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0687" y="437882"/>
            <a:ext cx="11227453" cy="7984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</a:rPr>
              <a:t>Sự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thành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lập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vương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quốc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phong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kiến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Tây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Âu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5762" y="1757353"/>
            <a:ext cx="354237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500" dirty="0" err="1" smtClean="0"/>
              <a:t>Người</a:t>
            </a:r>
            <a:r>
              <a:rPr lang="en-US" sz="2500" dirty="0" smtClean="0"/>
              <a:t> </a:t>
            </a:r>
            <a:r>
              <a:rPr lang="en-US" sz="2500" dirty="0" err="1" smtClean="0"/>
              <a:t>Giéc</a:t>
            </a:r>
            <a:r>
              <a:rPr lang="en-US" sz="2500" dirty="0" smtClean="0"/>
              <a:t>-man </a:t>
            </a:r>
            <a:r>
              <a:rPr lang="en-US" sz="2500" dirty="0" err="1" smtClean="0"/>
              <a:t>đã</a:t>
            </a:r>
            <a:r>
              <a:rPr lang="en-US" sz="2500" dirty="0" smtClean="0"/>
              <a:t> </a:t>
            </a:r>
            <a:r>
              <a:rPr lang="en-US" sz="2500" dirty="0" err="1" smtClean="0"/>
              <a:t>thành</a:t>
            </a:r>
            <a:r>
              <a:rPr lang="en-US" sz="2500" dirty="0" smtClean="0"/>
              <a:t> </a:t>
            </a:r>
            <a:r>
              <a:rPr lang="en-US" sz="2500" dirty="0" err="1" smtClean="0"/>
              <a:t>lập</a:t>
            </a:r>
            <a:r>
              <a:rPr lang="en-US" sz="2500" dirty="0" smtClean="0"/>
              <a:t> </a:t>
            </a:r>
            <a:r>
              <a:rPr lang="en-US" sz="2500" dirty="0" err="1" smtClean="0"/>
              <a:t>các</a:t>
            </a:r>
            <a:r>
              <a:rPr lang="en-US" sz="2500" dirty="0" smtClean="0"/>
              <a:t> </a:t>
            </a:r>
            <a:r>
              <a:rPr lang="en-US" sz="2500" dirty="0" err="1" smtClean="0"/>
              <a:t>vương</a:t>
            </a:r>
            <a:r>
              <a:rPr lang="en-US" sz="2500" dirty="0" smtClean="0"/>
              <a:t> </a:t>
            </a:r>
            <a:r>
              <a:rPr lang="en-US" sz="2500" dirty="0" err="1" smtClean="0"/>
              <a:t>quốc</a:t>
            </a:r>
            <a:r>
              <a:rPr lang="en-US" sz="2500" dirty="0" smtClean="0"/>
              <a:t> </a:t>
            </a:r>
            <a:r>
              <a:rPr lang="en-US" sz="2500" dirty="0" err="1" smtClean="0"/>
              <a:t>mới</a:t>
            </a:r>
            <a:r>
              <a:rPr lang="en-US" sz="2500" dirty="0" smtClean="0"/>
              <a:t>: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của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người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Ăng-glo-xắc-xông</a:t>
            </a:r>
            <a:endParaRPr lang="en-US" sz="2500" i="1" dirty="0" smtClean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Phờ-răng</a:t>
            </a:r>
            <a:endParaRPr lang="en-US" sz="2500" i="1" dirty="0" smtClean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Đông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Gốt</a:t>
            </a:r>
            <a:endParaRPr lang="en-US" sz="2500" i="1" dirty="0" smtClean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Tây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Gốt</a:t>
            </a:r>
            <a:endParaRPr lang="en-US" sz="2500" i="1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smtClean="0"/>
              <a:t>…</a:t>
            </a:r>
            <a:endParaRPr lang="en-US" sz="2500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t="21873" r="24410" b="17453"/>
          <a:stretch/>
        </p:blipFill>
        <p:spPr bwMode="auto">
          <a:xfrm>
            <a:off x="480686" y="1371600"/>
            <a:ext cx="768923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098672" y="900807"/>
            <a:ext cx="6891339" cy="2073156"/>
          </a:xfrm>
          <a:prstGeom prst="wedgeRoundRectCallout">
            <a:avLst>
              <a:gd name="adj1" fmla="val -44465"/>
              <a:gd name="adj2" fmla="val 6581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Đặc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trưng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của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nghệ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thuật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kiến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trúc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Hồi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giáo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đê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-li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là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gì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?</a:t>
            </a:r>
            <a:endParaRPr lang="en-US" sz="4400" dirty="0">
              <a:solidFill>
                <a:schemeClr val="tx1"/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848" y="677862"/>
            <a:ext cx="7503745" cy="4351338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 err="1" smtClean="0"/>
              <a:t>Chữ</a:t>
            </a:r>
            <a:r>
              <a:rPr lang="en-US" dirty="0" smtClean="0"/>
              <a:t> Ba </a:t>
            </a:r>
            <a:r>
              <a:rPr lang="en-US" dirty="0" err="1" smtClean="0"/>
              <a:t>Tư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du </a:t>
            </a:r>
            <a:r>
              <a:rPr lang="en-US" dirty="0" err="1" smtClean="0"/>
              <a:t>nhập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trở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ngôn</a:t>
            </a:r>
            <a:r>
              <a:rPr lang="en-US" dirty="0" smtClean="0"/>
              <a:t> </a:t>
            </a:r>
            <a:r>
              <a:rPr lang="en-US" dirty="0" err="1" smtClean="0"/>
              <a:t>ngữ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vương</a:t>
            </a:r>
            <a:r>
              <a:rPr lang="en-US" dirty="0" smtClean="0"/>
              <a:t> </a:t>
            </a:r>
            <a:r>
              <a:rPr lang="en-US" dirty="0" err="1" smtClean="0"/>
              <a:t>triều</a:t>
            </a:r>
            <a:r>
              <a:rPr lang="en-US" dirty="0" smtClean="0"/>
              <a:t> </a:t>
            </a:r>
            <a:r>
              <a:rPr lang="en-US" dirty="0" err="1" smtClean="0"/>
              <a:t>Đê</a:t>
            </a:r>
            <a:r>
              <a:rPr lang="en-US" dirty="0" smtClean="0"/>
              <a:t>-li</a:t>
            </a:r>
          </a:p>
          <a:p>
            <a:pPr>
              <a:lnSpc>
                <a:spcPct val="114000"/>
              </a:lnSpc>
            </a:pPr>
            <a:r>
              <a:rPr lang="en-US" dirty="0" err="1" smtClean="0"/>
              <a:t>Kabir</a:t>
            </a:r>
            <a:r>
              <a:rPr lang="en-US" dirty="0" smtClean="0"/>
              <a:t> (1440 – 1518)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thơ</a:t>
            </a:r>
            <a:r>
              <a:rPr lang="en-US" dirty="0" smtClean="0"/>
              <a:t>,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văn</a:t>
            </a:r>
            <a:r>
              <a:rPr lang="en-US" dirty="0" smtClean="0"/>
              <a:t> </a:t>
            </a:r>
            <a:r>
              <a:rPr lang="en-US" dirty="0" err="1" smtClean="0"/>
              <a:t>hóa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endParaRPr lang="en-US" dirty="0"/>
          </a:p>
          <a:p>
            <a:pPr marL="0" indent="0">
              <a:lnSpc>
                <a:spcPct val="114000"/>
              </a:lnSpc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839" y="4138056"/>
            <a:ext cx="1482571" cy="2200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784" y="4161512"/>
            <a:ext cx="2932937" cy="22491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79349" y="6422727"/>
            <a:ext cx="1200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Chữ</a:t>
            </a:r>
            <a:r>
              <a:rPr lang="en-US" dirty="0"/>
              <a:t> Ba </a:t>
            </a:r>
            <a:r>
              <a:rPr lang="en-US" dirty="0" err="1"/>
              <a:t>Tư</a:t>
            </a:r>
            <a:r>
              <a:rPr lang="en-US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102" y="1739106"/>
            <a:ext cx="2875801" cy="45243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00320" y="6405979"/>
            <a:ext cx="3432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Kabir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con tem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1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5612" y="457200"/>
            <a:ext cx="112776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C00000"/>
                </a:solidFill>
              </a:rPr>
              <a:t>2. </a:t>
            </a:r>
            <a:r>
              <a:rPr lang="en-US" sz="4400" b="1" dirty="0" err="1" smtClean="0">
                <a:solidFill>
                  <a:srgbClr val="C00000"/>
                </a:solidFill>
              </a:rPr>
              <a:t>Thành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tựu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tiêu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biểu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về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văn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hóa</a:t>
            </a:r>
            <a:endParaRPr lang="en-US" sz="4400" b="1" dirty="0" smtClean="0">
              <a:solidFill>
                <a:srgbClr val="C00000"/>
              </a:solidFill>
            </a:endParaRPr>
          </a:p>
          <a:p>
            <a:pPr algn="just"/>
            <a:r>
              <a:rPr lang="vi-VN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Tôn </a:t>
            </a:r>
            <a:r>
              <a:rPr lang="vi-VN" sz="3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giáo: </a:t>
            </a: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 bá, áp đặt đạo Hồi vào Ấn Độ.</a:t>
            </a:r>
          </a:p>
          <a:p>
            <a:pPr algn="just"/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 hoá Hồi giáo ra đời.</a:t>
            </a:r>
          </a:p>
          <a:p>
            <a:pPr algn="just"/>
            <a:r>
              <a:rPr lang="vi-VN" sz="3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Kiến trúc, điêu khắc: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 công trình kiến trúc theo kiểu Hồi giáo được xây dựng.</a:t>
            </a:r>
          </a:p>
          <a:p>
            <a:pPr algn="just"/>
            <a:r>
              <a:rPr lang="vi-VN" sz="3200" b="1" i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 </a:t>
            </a:r>
            <a:r>
              <a:rPr lang="vi-VN" sz="3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viết: </a:t>
            </a: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 Ba Tư được du nhập và trở thành ngôn ngữ chính thức của Ấn Độ thời vương triều Đê-li.</a:t>
            </a:r>
          </a:p>
          <a:p>
            <a:pPr algn="just"/>
            <a:r>
              <a:rPr lang="vi-VN" sz="3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 học: </a:t>
            </a: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 biểu Ka-bi (1440 - 1518). </a:t>
            </a:r>
          </a:p>
        </p:txBody>
      </p:sp>
    </p:spTree>
    <p:extLst>
      <p:ext uri="{BB962C8B-B14F-4D97-AF65-F5344CB8AC3E}">
        <p14:creationId xmlns:p14="http://schemas.microsoft.com/office/powerpoint/2010/main" val="4049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/>
          <p:nvPr/>
        </p:nvGrpSpPr>
        <p:grpSpPr>
          <a:xfrm>
            <a:off x="227012" y="1104520"/>
            <a:ext cx="11506200" cy="3511544"/>
            <a:chOff x="0" y="0"/>
            <a:chExt cx="10275908" cy="4060194"/>
          </a:xfrm>
        </p:grpSpPr>
        <p:sp>
          <p:nvSpPr>
            <p:cNvPr id="7" name="Freeform 3"/>
            <p:cNvSpPr/>
            <p:nvPr/>
          </p:nvSpPr>
          <p:spPr>
            <a:xfrm>
              <a:off x="0" y="-4073"/>
              <a:ext cx="10282299" cy="4066797"/>
            </a:xfrm>
            <a:custGeom>
              <a:avLst/>
              <a:gdLst/>
              <a:ahLst/>
              <a:cxnLst/>
              <a:rect l="l" t="t" r="r" b="b"/>
              <a:pathLst>
                <a:path w="10282299" h="4066797">
                  <a:moveTo>
                    <a:pt x="9654521" y="4012319"/>
                  </a:moveTo>
                  <a:cubicBezTo>
                    <a:pt x="9654521" y="4012319"/>
                    <a:pt x="8923646" y="4066797"/>
                    <a:pt x="7547215" y="4064176"/>
                  </a:cubicBezTo>
                  <a:cubicBezTo>
                    <a:pt x="3852919" y="4062013"/>
                    <a:pt x="1057074" y="4054189"/>
                    <a:pt x="1057074" y="4054189"/>
                  </a:cubicBezTo>
                  <a:cubicBezTo>
                    <a:pt x="812932" y="4045355"/>
                    <a:pt x="449110" y="4024124"/>
                    <a:pt x="282371" y="3965947"/>
                  </a:cubicBezTo>
                  <a:cubicBezTo>
                    <a:pt x="4469" y="3868983"/>
                    <a:pt x="0" y="3695705"/>
                    <a:pt x="0" y="2991996"/>
                  </a:cubicBezTo>
                  <a:lnTo>
                    <a:pt x="0" y="2991966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02829" y="15681"/>
                    <a:pt x="6185004" y="7673"/>
                  </a:cubicBezTo>
                  <a:cubicBezTo>
                    <a:pt x="8704718" y="0"/>
                    <a:pt x="9421452" y="6979"/>
                    <a:pt x="9421452" y="6979"/>
                  </a:cubicBezTo>
                  <a:cubicBezTo>
                    <a:pt x="9789760" y="14458"/>
                    <a:pt x="9928020" y="42638"/>
                    <a:pt x="10125759" y="165219"/>
                  </a:cubicBezTo>
                  <a:cubicBezTo>
                    <a:pt x="10276777" y="258836"/>
                    <a:pt x="10282299" y="476157"/>
                    <a:pt x="10273158" y="2991965"/>
                  </a:cubicBezTo>
                  <a:lnTo>
                    <a:pt x="10273158" y="2991995"/>
                  </a:lnTo>
                  <a:cubicBezTo>
                    <a:pt x="10273157" y="3813670"/>
                    <a:pt x="10230373" y="3962257"/>
                    <a:pt x="9654521" y="4012319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8" name="TextBox 4"/>
          <p:cNvSpPr txBox="1"/>
          <p:nvPr/>
        </p:nvSpPr>
        <p:spPr>
          <a:xfrm>
            <a:off x="236310" y="2184737"/>
            <a:ext cx="1119504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 algn="ctr">
              <a:buAutoNum type="arabicPeriod"/>
            </a:pPr>
            <a:r>
              <a:rPr lang="en-US" sz="66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Tình</a:t>
            </a:r>
            <a:r>
              <a:rPr lang="en-US" sz="66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hình</a:t>
            </a:r>
            <a:r>
              <a:rPr lang="en-US" sz="66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chính</a:t>
            </a:r>
            <a:r>
              <a:rPr lang="en-US" sz="66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trị</a:t>
            </a:r>
            <a:r>
              <a:rPr lang="en-US" sz="66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, </a:t>
            </a:r>
            <a:r>
              <a:rPr lang="en-US" sz="66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kinh</a:t>
            </a:r>
            <a:r>
              <a:rPr lang="en-US" sz="66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tế</a:t>
            </a:r>
            <a:r>
              <a:rPr lang="en-US" sz="66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, </a:t>
            </a:r>
            <a:r>
              <a:rPr lang="en-US" sz="66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xã</a:t>
            </a:r>
            <a:r>
              <a:rPr lang="en-US" sz="66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hội</a:t>
            </a:r>
            <a:endParaRPr lang="en-US" sz="6600" u="none" dirty="0">
              <a:solidFill>
                <a:srgbClr val="002060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4586317" y="4449636"/>
            <a:ext cx="3009385" cy="675623"/>
            <a:chOff x="0" y="0"/>
            <a:chExt cx="6483846" cy="1940372"/>
          </a:xfrm>
        </p:grpSpPr>
        <p:sp>
          <p:nvSpPr>
            <p:cNvPr id="10" name="Freeform 6"/>
            <p:cNvSpPr/>
            <p:nvPr/>
          </p:nvSpPr>
          <p:spPr>
            <a:xfrm>
              <a:off x="0" y="-4073"/>
              <a:ext cx="6490237" cy="1946975"/>
            </a:xfrm>
            <a:custGeom>
              <a:avLst/>
              <a:gdLst/>
              <a:ahLst/>
              <a:cxnLst/>
              <a:rect l="l" t="t" r="r" b="b"/>
              <a:pathLst>
                <a:path w="6490237" h="1946975">
                  <a:moveTo>
                    <a:pt x="5862459" y="1892497"/>
                  </a:moveTo>
                  <a:cubicBezTo>
                    <a:pt x="5862459" y="1892497"/>
                    <a:pt x="5131584" y="1946975"/>
                    <a:pt x="4299384" y="1944354"/>
                  </a:cubicBezTo>
                  <a:cubicBezTo>
                    <a:pt x="2577849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55510" y="15681"/>
                    <a:pt x="3664596" y="7673"/>
                  </a:cubicBezTo>
                  <a:cubicBezTo>
                    <a:pt x="4912657" y="0"/>
                    <a:pt x="5629390" y="6979"/>
                    <a:pt x="5629390" y="6979"/>
                  </a:cubicBezTo>
                  <a:cubicBezTo>
                    <a:pt x="5997698" y="14458"/>
                    <a:pt x="6135958" y="42638"/>
                    <a:pt x="6333698" y="165219"/>
                  </a:cubicBezTo>
                  <a:cubicBezTo>
                    <a:pt x="6484715" y="258836"/>
                    <a:pt x="6490237" y="476157"/>
                    <a:pt x="6481097" y="1246581"/>
                  </a:cubicBezTo>
                  <a:lnTo>
                    <a:pt x="6481097" y="1246590"/>
                  </a:lnTo>
                  <a:cubicBezTo>
                    <a:pt x="6481095" y="1693848"/>
                    <a:pt x="6438312" y="1842435"/>
                    <a:pt x="5862459" y="1892497"/>
                  </a:cubicBezTo>
                  <a:close/>
                </a:path>
              </a:pathLst>
            </a:custGeom>
            <a:solidFill>
              <a:srgbClr val="FFD55F"/>
            </a:solidFill>
          </p:spPr>
        </p:sp>
      </p:grpSp>
      <p:sp>
        <p:nvSpPr>
          <p:cNvPr id="11" name="TextBox 7"/>
          <p:cNvSpPr txBox="1"/>
          <p:nvPr/>
        </p:nvSpPr>
        <p:spPr>
          <a:xfrm>
            <a:off x="4899256" y="4594818"/>
            <a:ext cx="231854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373735"/>
                </a:solidFill>
                <a:latin typeface="뉴요커"/>
              </a:rPr>
              <a:t>Let’s Go!</a:t>
            </a:r>
            <a:endParaRPr lang="en-US" sz="3000" dirty="0">
              <a:solidFill>
                <a:srgbClr val="373735"/>
              </a:solidFill>
              <a:latin typeface="뉴요커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95610">
            <a:off x="353586" y="202194"/>
            <a:ext cx="1805996" cy="121936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8512" flipH="1">
            <a:off x="10593864" y="3922151"/>
            <a:ext cx="901015" cy="1440953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06328" y="5205970"/>
            <a:ext cx="3240982" cy="2188233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35949" y="4950200"/>
            <a:ext cx="919734" cy="905702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242889">
            <a:off x="9713523" y="-1406523"/>
            <a:ext cx="2656955" cy="375322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911843">
            <a:off x="7500719" y="5031033"/>
            <a:ext cx="1749216" cy="62033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671214" y="5673966"/>
            <a:ext cx="1546588" cy="784747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420846">
            <a:off x="7019156" y="718117"/>
            <a:ext cx="756865" cy="628346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63327">
            <a:off x="11423849" y="4163766"/>
            <a:ext cx="2169930" cy="2750491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179346" y="772736"/>
            <a:ext cx="714033" cy="519107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3467168">
            <a:off x="3766892" y="5562691"/>
            <a:ext cx="584239" cy="7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3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3"/>
          <p:cNvSpPr/>
          <p:nvPr/>
        </p:nvSpPr>
        <p:spPr>
          <a:xfrm>
            <a:off x="9533780" y="3292108"/>
            <a:ext cx="275864" cy="84598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845984"/>
                </a:lnTo>
                <a:lnTo>
                  <a:pt x="275864" y="845984"/>
                </a:lnTo>
              </a:path>
            </a:pathLst>
          </a:custGeom>
          <a:noFill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Straight Connector 4"/>
          <p:cNvSpPr/>
          <p:nvPr/>
        </p:nvSpPr>
        <p:spPr>
          <a:xfrm>
            <a:off x="5818804" y="1986349"/>
            <a:ext cx="4450614" cy="38621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3105"/>
                </a:lnTo>
                <a:lnTo>
                  <a:pt x="4450614" y="193105"/>
                </a:lnTo>
                <a:lnTo>
                  <a:pt x="4450614" y="386210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Straight Connector 5"/>
          <p:cNvSpPr/>
          <p:nvPr/>
        </p:nvSpPr>
        <p:spPr>
          <a:xfrm>
            <a:off x="7308473" y="3292108"/>
            <a:ext cx="275864" cy="84598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845984"/>
                </a:lnTo>
                <a:lnTo>
                  <a:pt x="275864" y="845984"/>
                </a:lnTo>
              </a:path>
            </a:pathLst>
          </a:custGeom>
          <a:noFill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Straight Connector 6"/>
          <p:cNvSpPr/>
          <p:nvPr/>
        </p:nvSpPr>
        <p:spPr>
          <a:xfrm>
            <a:off x="5818804" y="1986349"/>
            <a:ext cx="2225307" cy="38621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3105"/>
                </a:lnTo>
                <a:lnTo>
                  <a:pt x="2225307" y="193105"/>
                </a:lnTo>
                <a:lnTo>
                  <a:pt x="2225307" y="386210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Straight Connector 7"/>
          <p:cNvSpPr/>
          <p:nvPr/>
        </p:nvSpPr>
        <p:spPr>
          <a:xfrm>
            <a:off x="5083166" y="3292108"/>
            <a:ext cx="275864" cy="84598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845984"/>
                </a:lnTo>
                <a:lnTo>
                  <a:pt x="275864" y="845984"/>
                </a:lnTo>
              </a:path>
            </a:pathLst>
          </a:custGeom>
          <a:noFill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Straight Connector 8"/>
          <p:cNvSpPr/>
          <p:nvPr/>
        </p:nvSpPr>
        <p:spPr>
          <a:xfrm>
            <a:off x="5773084" y="1986349"/>
            <a:ext cx="91440" cy="38621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86210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Straight Connector 9"/>
          <p:cNvSpPr/>
          <p:nvPr/>
        </p:nvSpPr>
        <p:spPr>
          <a:xfrm>
            <a:off x="2857858" y="3292108"/>
            <a:ext cx="275864" cy="84598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845984"/>
                </a:lnTo>
                <a:lnTo>
                  <a:pt x="275864" y="845984"/>
                </a:lnTo>
              </a:path>
            </a:pathLst>
          </a:custGeom>
          <a:noFill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Straight Connector 10"/>
          <p:cNvSpPr/>
          <p:nvPr/>
        </p:nvSpPr>
        <p:spPr>
          <a:xfrm>
            <a:off x="3593497" y="1986349"/>
            <a:ext cx="2225307" cy="38621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225307" y="0"/>
                </a:moveTo>
                <a:lnTo>
                  <a:pt x="2225307" y="193105"/>
                </a:lnTo>
                <a:lnTo>
                  <a:pt x="0" y="193105"/>
                </a:lnTo>
                <a:lnTo>
                  <a:pt x="0" y="386210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Straight Connector 11"/>
          <p:cNvSpPr/>
          <p:nvPr/>
        </p:nvSpPr>
        <p:spPr>
          <a:xfrm>
            <a:off x="632551" y="3292108"/>
            <a:ext cx="275864" cy="84598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845984"/>
                </a:lnTo>
                <a:lnTo>
                  <a:pt x="275864" y="845984"/>
                </a:lnTo>
              </a:path>
            </a:pathLst>
          </a:custGeom>
          <a:noFill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Straight Connector 12"/>
          <p:cNvSpPr/>
          <p:nvPr/>
        </p:nvSpPr>
        <p:spPr>
          <a:xfrm>
            <a:off x="1368190" y="1986349"/>
            <a:ext cx="4450614" cy="38621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450614" y="0"/>
                </a:moveTo>
                <a:lnTo>
                  <a:pt x="4450614" y="193105"/>
                </a:lnTo>
                <a:lnTo>
                  <a:pt x="0" y="193105"/>
                </a:lnTo>
                <a:lnTo>
                  <a:pt x="0" y="386210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4113212" y="685800"/>
            <a:ext cx="3581400" cy="1300548"/>
            <a:chOff x="4451264" y="1053866"/>
            <a:chExt cx="1839097" cy="919548"/>
          </a:xfrm>
        </p:grpSpPr>
        <p:sp>
          <p:nvSpPr>
            <p:cNvPr id="46" name="Rectangle 45"/>
            <p:cNvSpPr/>
            <p:nvPr/>
          </p:nvSpPr>
          <p:spPr>
            <a:xfrm>
              <a:off x="4451264" y="1053866"/>
              <a:ext cx="1839097" cy="919548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sp>
        <p:sp>
          <p:nvSpPr>
            <p:cNvPr id="47" name="Rectangle 46"/>
            <p:cNvSpPr/>
            <p:nvPr/>
          </p:nvSpPr>
          <p:spPr>
            <a:xfrm>
              <a:off x="4451264" y="1053866"/>
              <a:ext cx="1839097" cy="919548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err="1" smtClean="0"/>
                <a:t>Vương</a:t>
              </a:r>
              <a:r>
                <a:rPr lang="en-US" sz="3600" kern="1200" dirty="0" smtClean="0"/>
                <a:t> </a:t>
              </a:r>
              <a:r>
                <a:rPr lang="en-US" sz="3600" kern="1200" dirty="0" err="1" smtClean="0"/>
                <a:t>triều</a:t>
              </a:r>
              <a:r>
                <a:rPr lang="en-US" sz="3600" kern="1200" dirty="0" smtClean="0"/>
                <a:t> </a:t>
              </a:r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err="1" smtClean="0"/>
                <a:t>Hồi</a:t>
              </a:r>
              <a:r>
                <a:rPr lang="en-US" sz="3600" kern="1200" dirty="0" smtClean="0"/>
                <a:t> </a:t>
              </a:r>
              <a:r>
                <a:rPr lang="en-US" sz="3600" kern="1200" dirty="0" err="1" smtClean="0"/>
                <a:t>giáo</a:t>
              </a:r>
              <a:r>
                <a:rPr lang="en-US" sz="3600" kern="1200" dirty="0" smtClean="0"/>
                <a:t> </a:t>
              </a:r>
              <a:r>
                <a:rPr lang="en-US" sz="3600" kern="1200" dirty="0" err="1" smtClean="0"/>
                <a:t>Đê</a:t>
              </a:r>
              <a:r>
                <a:rPr lang="en-US" sz="3600" kern="1200" dirty="0" smtClean="0"/>
                <a:t>-li</a:t>
              </a:r>
              <a:endParaRPr lang="en-US" sz="36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8641" y="2372559"/>
            <a:ext cx="1839097" cy="919548"/>
            <a:chOff x="649" y="2359625"/>
            <a:chExt cx="1839097" cy="919548"/>
          </a:xfrm>
        </p:grpSpPr>
        <p:sp>
          <p:nvSpPr>
            <p:cNvPr id="44" name="Rectangle 43"/>
            <p:cNvSpPr/>
            <p:nvPr/>
          </p:nvSpPr>
          <p:spPr>
            <a:xfrm>
              <a:off x="649" y="2359625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9" y="2359625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/>
                <a:t>Thời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gian</a:t>
              </a:r>
              <a:r>
                <a:rPr lang="en-US" sz="2400" kern="1200" dirty="0" smtClean="0"/>
                <a:t>?</a:t>
              </a:r>
              <a:endParaRPr lang="en-US" sz="24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8415" y="3678318"/>
            <a:ext cx="1839097" cy="919548"/>
            <a:chOff x="460423" y="3665384"/>
            <a:chExt cx="1839097" cy="919548"/>
          </a:xfrm>
        </p:grpSpPr>
        <p:sp>
          <p:nvSpPr>
            <p:cNvPr id="42" name="Rectangle 41"/>
            <p:cNvSpPr/>
            <p:nvPr/>
          </p:nvSpPr>
          <p:spPr>
            <a:xfrm>
              <a:off x="460423" y="3665384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460423" y="3665384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1206</a:t>
              </a:r>
              <a:endParaRPr lang="en-US" sz="2400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73948" y="2372559"/>
            <a:ext cx="1839097" cy="919548"/>
            <a:chOff x="2225956" y="2359625"/>
            <a:chExt cx="1839097" cy="919548"/>
          </a:xfrm>
        </p:grpSpPr>
        <p:sp>
          <p:nvSpPr>
            <p:cNvPr id="40" name="Rectangle 39"/>
            <p:cNvSpPr/>
            <p:nvPr/>
          </p:nvSpPr>
          <p:spPr>
            <a:xfrm>
              <a:off x="2225956" y="2359625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2225956" y="2359625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/>
                <a:t>Người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sáng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lập</a:t>
              </a:r>
              <a:r>
                <a:rPr lang="en-US" sz="2400" kern="1200" dirty="0" smtClean="0"/>
                <a:t>?</a:t>
              </a:r>
              <a:endParaRPr lang="en-US" sz="2400" kern="1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33723" y="3678318"/>
            <a:ext cx="1839097" cy="919548"/>
            <a:chOff x="2685731" y="3665384"/>
            <a:chExt cx="1839097" cy="919548"/>
          </a:xfrm>
        </p:grpSpPr>
        <p:sp>
          <p:nvSpPr>
            <p:cNvPr id="38" name="Rectangle 37"/>
            <p:cNvSpPr/>
            <p:nvPr/>
          </p:nvSpPr>
          <p:spPr>
            <a:xfrm>
              <a:off x="2685731" y="3665384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39" name="Rectangle 38"/>
            <p:cNvSpPr/>
            <p:nvPr/>
          </p:nvSpPr>
          <p:spPr>
            <a:xfrm>
              <a:off x="2685731" y="3665384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/>
                <a:t>Người</a:t>
              </a:r>
              <a:r>
                <a:rPr lang="en-US" sz="2400" kern="1200" dirty="0" smtClean="0"/>
                <a:t> </a:t>
              </a:r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/>
                <a:t>Hồi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giáo</a:t>
              </a:r>
              <a:endParaRPr lang="en-US" sz="2400" kern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899256" y="2372559"/>
            <a:ext cx="1839097" cy="919548"/>
            <a:chOff x="4451264" y="2359625"/>
            <a:chExt cx="1839097" cy="919548"/>
          </a:xfrm>
        </p:grpSpPr>
        <p:sp>
          <p:nvSpPr>
            <p:cNvPr id="36" name="Rectangle 35"/>
            <p:cNvSpPr/>
            <p:nvPr/>
          </p:nvSpPr>
          <p:spPr>
            <a:xfrm>
              <a:off x="4451264" y="2359625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4451264" y="2359625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/>
                <a:t>Kinh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đô</a:t>
              </a:r>
              <a:r>
                <a:rPr lang="en-US" sz="2400" kern="1200" dirty="0" smtClean="0"/>
                <a:t>?</a:t>
              </a:r>
              <a:endParaRPr lang="en-US" sz="2400" kern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59030" y="3678318"/>
            <a:ext cx="1839097" cy="919548"/>
            <a:chOff x="4911038" y="3665384"/>
            <a:chExt cx="1839097" cy="919548"/>
          </a:xfrm>
        </p:grpSpPr>
        <p:sp>
          <p:nvSpPr>
            <p:cNvPr id="34" name="Rectangle 33"/>
            <p:cNvSpPr/>
            <p:nvPr/>
          </p:nvSpPr>
          <p:spPr>
            <a:xfrm>
              <a:off x="4911038" y="3665384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35" name="Rectangle 34"/>
            <p:cNvSpPr/>
            <p:nvPr/>
          </p:nvSpPr>
          <p:spPr>
            <a:xfrm>
              <a:off x="4911038" y="3665384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/>
                <a:t>Đê</a:t>
              </a:r>
              <a:r>
                <a:rPr lang="en-US" sz="2400" kern="1200" dirty="0" smtClean="0"/>
                <a:t>-li</a:t>
              </a:r>
              <a:endParaRPr lang="en-US" sz="2400" kern="1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24563" y="2372559"/>
            <a:ext cx="1839097" cy="919548"/>
            <a:chOff x="6676571" y="2359625"/>
            <a:chExt cx="1839097" cy="919548"/>
          </a:xfrm>
        </p:grpSpPr>
        <p:sp>
          <p:nvSpPr>
            <p:cNvPr id="32" name="Rectangle 31"/>
            <p:cNvSpPr/>
            <p:nvPr/>
          </p:nvSpPr>
          <p:spPr>
            <a:xfrm>
              <a:off x="6676571" y="2359625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6676571" y="2359625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/>
                <a:t>Quá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trình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phát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triển</a:t>
              </a:r>
              <a:r>
                <a:rPr lang="en-US" sz="2400" kern="1200" dirty="0" smtClean="0"/>
                <a:t>?</a:t>
              </a:r>
              <a:endParaRPr lang="en-US" sz="2400" kern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84338" y="3678318"/>
            <a:ext cx="1839097" cy="1427082"/>
            <a:chOff x="7136346" y="3665384"/>
            <a:chExt cx="1839097" cy="919548"/>
          </a:xfrm>
        </p:grpSpPr>
        <p:sp>
          <p:nvSpPr>
            <p:cNvPr id="30" name="Rectangle 29"/>
            <p:cNvSpPr/>
            <p:nvPr/>
          </p:nvSpPr>
          <p:spPr>
            <a:xfrm>
              <a:off x="7136346" y="3665384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136346" y="3665384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/>
                <a:t>Thống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nhất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lãnh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thổ</a:t>
              </a:r>
              <a:r>
                <a:rPr lang="en-US" sz="2400" kern="1200" dirty="0" smtClean="0"/>
                <a:t>, </a:t>
              </a:r>
              <a:r>
                <a:rPr lang="en-US" sz="2400" kern="1200" dirty="0" err="1" smtClean="0"/>
                <a:t>phát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triển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ổn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định</a:t>
              </a:r>
              <a:r>
                <a:rPr lang="en-US" sz="2400" kern="1200" dirty="0" smtClean="0"/>
                <a:t> (TK XIV)</a:t>
              </a:r>
              <a:endParaRPr lang="en-US" sz="2400" kern="12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349871" y="2372559"/>
            <a:ext cx="1839097" cy="919548"/>
            <a:chOff x="8901879" y="2359625"/>
            <a:chExt cx="1839097" cy="919548"/>
          </a:xfrm>
        </p:grpSpPr>
        <p:sp>
          <p:nvSpPr>
            <p:cNvPr id="28" name="Rectangle 27"/>
            <p:cNvSpPr/>
            <p:nvPr/>
          </p:nvSpPr>
          <p:spPr>
            <a:xfrm>
              <a:off x="8901879" y="2359625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8901879" y="2359625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/>
                <a:t>Vì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sao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sụp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đổ</a:t>
              </a:r>
              <a:r>
                <a:rPr lang="en-US" sz="2400" kern="1200" dirty="0" smtClean="0"/>
                <a:t>?</a:t>
              </a:r>
              <a:endParaRPr lang="en-US" sz="2400" kern="12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809645" y="3678318"/>
            <a:ext cx="1839097" cy="919548"/>
            <a:chOff x="9361653" y="3665384"/>
            <a:chExt cx="1839097" cy="919548"/>
          </a:xfrm>
        </p:grpSpPr>
        <p:sp>
          <p:nvSpPr>
            <p:cNvPr id="26" name="Rectangle 25"/>
            <p:cNvSpPr/>
            <p:nvPr/>
          </p:nvSpPr>
          <p:spPr>
            <a:xfrm>
              <a:off x="9361653" y="3665384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9361653" y="3665384"/>
              <a:ext cx="1839097" cy="919548"/>
            </a:xfrm>
            <a:prstGeom prst="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 smtClean="0"/>
                <a:t>Người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Mông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Cổ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tấn</a:t>
              </a:r>
              <a:r>
                <a:rPr lang="en-US" sz="2400" kern="1200" dirty="0" smtClean="0"/>
                <a:t> </a:t>
              </a:r>
              <a:r>
                <a:rPr lang="en-US" sz="2400" kern="1200" dirty="0" err="1" smtClean="0"/>
                <a:t>công</a:t>
              </a:r>
              <a:endParaRPr lang="en-U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221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50668837"/>
              </p:ext>
            </p:extLst>
          </p:nvPr>
        </p:nvGraphicFramePr>
        <p:xfrm>
          <a:off x="836612" y="381000"/>
          <a:ext cx="10668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14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2" y="152400"/>
            <a:ext cx="857250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95" y="176645"/>
            <a:ext cx="10888133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1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2" y="228600"/>
            <a:ext cx="8229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68" y="228601"/>
            <a:ext cx="915944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9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2" y="228600"/>
            <a:ext cx="9258299" cy="617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03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760</Words>
  <Application>Microsoft Office PowerPoint</Application>
  <PresentationFormat>Custom</PresentationFormat>
  <Paragraphs>113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Hangyaboly</vt:lpstr>
      <vt:lpstr>SVN-A Love Of Thunder</vt:lpstr>
      <vt:lpstr>SVN-Appleberry</vt:lpstr>
      <vt:lpstr>UTM NguyenHa 01</vt:lpstr>
      <vt:lpstr>뉴요커</vt:lpstr>
      <vt:lpstr>汉仪喵魂体W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Hà Tròn</cp:lastModifiedBy>
  <cp:revision>20</cp:revision>
  <dcterms:created xsi:type="dcterms:W3CDTF">2022-12-05T21:48:20Z</dcterms:created>
  <dcterms:modified xsi:type="dcterms:W3CDTF">2024-11-04T02:36:35Z</dcterms:modified>
</cp:coreProperties>
</file>