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59" r:id="rId9"/>
    <p:sldId id="262" r:id="rId10"/>
    <p:sldId id="293" r:id="rId11"/>
    <p:sldId id="257" r:id="rId12"/>
    <p:sldId id="258" r:id="rId13"/>
    <p:sldId id="268" r:id="rId14"/>
    <p:sldId id="260" r:id="rId15"/>
    <p:sldId id="294" r:id="rId16"/>
    <p:sldId id="266" r:id="rId17"/>
    <p:sldId id="270" r:id="rId18"/>
    <p:sldId id="271" r:id="rId19"/>
    <p:sldId id="295" r:id="rId20"/>
    <p:sldId id="289" r:id="rId21"/>
    <p:sldId id="263" r:id="rId22"/>
    <p:sldId id="279" r:id="rId23"/>
    <p:sldId id="264" r:id="rId24"/>
    <p:sldId id="291" r:id="rId25"/>
    <p:sldId id="292" r:id="rId26"/>
    <p:sldId id="272" r:id="rId27"/>
    <p:sldId id="265" r:id="rId28"/>
    <p:sldId id="273" r:id="rId29"/>
    <p:sldId id="274" r:id="rId30"/>
    <p:sldId id="275" r:id="rId31"/>
    <p:sldId id="276" r:id="rId32"/>
    <p:sldId id="267" r:id="rId33"/>
    <p:sldId id="277" r:id="rId34"/>
    <p:sldId id="278" r:id="rId35"/>
    <p:sldId id="269" r:id="rId36"/>
    <p:sldId id="287" r:id="rId37"/>
    <p:sldId id="261" r:id="rId38"/>
    <p:sldId id="286" r:id="rId39"/>
  </p:sldIdLst>
  <p:sldSz cx="18288000" cy="10287000"/>
  <p:notesSz cx="6858000" cy="9144000"/>
  <p:embeddedFontLst>
    <p:embeddedFont>
      <p:font typeface="Cambria Math" panose="02040503050406030204" pitchFamily="18" charset="0"/>
      <p:regular r:id="rId40"/>
    </p:embeddedFont>
    <p:embeddedFont>
      <p:font typeface="Garamond" panose="02020404030301010803" pitchFamily="18" charset="0"/>
      <p:regular r:id="rId41"/>
      <p:bold r:id="rId42"/>
      <p:italic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598" y="2806697"/>
            <a:ext cx="10223504" cy="2273300"/>
          </a:xfrm>
        </p:spPr>
        <p:txBody>
          <a:bodyPr anchor="b">
            <a:noAutofit/>
          </a:bodyPr>
          <a:lstStyle>
            <a:lvl1pPr algn="ctr">
              <a:defRPr sz="81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598" y="5486396"/>
            <a:ext cx="10223504" cy="1981203"/>
          </a:xfrm>
        </p:spPr>
        <p:txBody>
          <a:bodyPr anchor="t">
            <a:normAutofit/>
          </a:bodyPr>
          <a:lstStyle>
            <a:lvl1pPr marL="0" indent="0" algn="ctr">
              <a:buNone/>
              <a:defRPr sz="3150">
                <a:solidFill>
                  <a:schemeClr val="tx1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974849" y="7556495"/>
            <a:ext cx="1346201" cy="419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596" y="7556495"/>
            <a:ext cx="7821953" cy="4191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435351" y="7556495"/>
            <a:ext cx="826751" cy="4191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4038599" y="5283197"/>
            <a:ext cx="1022350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76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7223122"/>
            <a:ext cx="14414499" cy="850107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2141" y="1562099"/>
            <a:ext cx="15158958" cy="500380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102" y="8073230"/>
            <a:ext cx="14414499" cy="740568"/>
          </a:xfrm>
        </p:spPr>
        <p:txBody>
          <a:bodyPr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0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2" y="1473198"/>
            <a:ext cx="14389098" cy="4432302"/>
          </a:xfrm>
        </p:spPr>
        <p:txBody>
          <a:bodyPr anchor="ctr">
            <a:normAutofit/>
          </a:bodyPr>
          <a:lstStyle>
            <a:lvl1pPr algn="ctr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5802" y="6515099"/>
            <a:ext cx="14389098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506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5560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12218" y="5029200"/>
            <a:ext cx="13258803" cy="8763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00"/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515099"/>
            <a:ext cx="14414499" cy="22987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900401" y="4241805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4254" y="62102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749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3" y="4962872"/>
            <a:ext cx="14414502" cy="2203200"/>
          </a:xfrm>
        </p:spPr>
        <p:txBody>
          <a:bodyPr anchor="b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7166072"/>
            <a:ext cx="14414502" cy="129060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7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20" y="1473198"/>
            <a:ext cx="13944597" cy="3365502"/>
          </a:xfrm>
        </p:spPr>
        <p:txBody>
          <a:bodyPr anchor="ctr">
            <a:normAutofit/>
          </a:bodyPr>
          <a:lstStyle>
            <a:lvl1pPr algn="ctr">
              <a:defRPr sz="48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58968"/>
            <a:ext cx="14414502" cy="133045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6794500"/>
            <a:ext cx="14414502" cy="2019300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93020" y="131994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900401" y="3898892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82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2" y="1473198"/>
            <a:ext cx="14414499" cy="336550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943102" y="5445252"/>
            <a:ext cx="14414502" cy="126187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42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6705599"/>
            <a:ext cx="14414505" cy="210820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94254" y="5143500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4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92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99035" y="1473197"/>
            <a:ext cx="2836343" cy="73406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098" y="1473198"/>
            <a:ext cx="11149538" cy="7340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295835" y="1485900"/>
            <a:ext cx="0" cy="73152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78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21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04" y="2628909"/>
            <a:ext cx="12238032" cy="2733771"/>
          </a:xfrm>
        </p:spPr>
        <p:txBody>
          <a:bodyPr anchor="b">
            <a:normAutofit/>
          </a:bodyPr>
          <a:lstStyle>
            <a:lvl1pPr algn="ctr">
              <a:defRPr sz="6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2601" y="5769077"/>
            <a:ext cx="12238035" cy="1431821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019085" y="5565878"/>
            <a:ext cx="1224507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49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7672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72016" y="3840480"/>
            <a:ext cx="7077456" cy="496519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59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3100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71007" y="3987800"/>
            <a:ext cx="7077456" cy="864393"/>
          </a:xfrm>
        </p:spPr>
        <p:txBody>
          <a:bodyPr anchor="b">
            <a:noAutofit/>
          </a:bodyPr>
          <a:lstStyle>
            <a:lvl1pPr marL="0" indent="0">
              <a:buNone/>
              <a:defRPr sz="4200" b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71007" y="4864894"/>
            <a:ext cx="7077456" cy="394890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5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2094254" y="3632199"/>
            <a:ext cx="141109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10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9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717" y="2082801"/>
            <a:ext cx="5577683" cy="2057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2" y="1473197"/>
            <a:ext cx="8204199" cy="734060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0717" y="4546598"/>
            <a:ext cx="5577683" cy="3657606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94254" y="4368800"/>
            <a:ext cx="527174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32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099" y="2825748"/>
            <a:ext cx="9362724" cy="2057400"/>
          </a:xfrm>
        </p:spPr>
        <p:txBody>
          <a:bodyPr anchor="b">
            <a:normAutofit/>
          </a:bodyPr>
          <a:lstStyle>
            <a:lvl1pPr algn="ctr">
              <a:defRPr sz="4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42247" y="1562100"/>
            <a:ext cx="4595021" cy="71628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3099" y="4883148"/>
            <a:ext cx="9362724" cy="2743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7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9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3238" cy="1028432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3" y="1473199"/>
            <a:ext cx="14401794" cy="19558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2" y="3835398"/>
            <a:ext cx="14401794" cy="4978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16252" y="8953500"/>
            <a:ext cx="240030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2" y="8953500"/>
            <a:ext cx="10958850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30852" y="8953500"/>
            <a:ext cx="814046" cy="419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4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685800" rtl="0" eaLnBrk="1" latinLnBrk="0" hangingPunct="1">
        <a:spcBef>
          <a:spcPct val="0"/>
        </a:spcBef>
        <a:buNone/>
        <a:defRPr sz="66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286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3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800225" indent="-42862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7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3145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000375" indent="-257175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spcAft>
          <a:spcPts val="900"/>
        </a:spcAft>
        <a:buClr>
          <a:schemeClr val="accent1"/>
        </a:buClr>
        <a:buSzPct val="115000"/>
        <a:buFont typeface="Arial"/>
        <a:buChar char="•"/>
        <a:defRPr sz="2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file:///D:\TR&#210;%20CH&#416;I\&#272;&#7891;ng%20h&#7891;%20&#273;&#7871;m%20ng&#432;&#7907;c%2005%20ph&#250;t%20-%2005%20minute%20countdown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D:\TR&#210;%20CH&#416;I\&#272;&#7891;ng%20h&#7891;%20&#273;&#7871;m%20ng&#432;&#7907;c%2005%20ph&#250;t%20-%2005%20minute%20countdown.mp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5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0.svg"/><Relationship Id="rId7" Type="http://schemas.openxmlformats.org/officeDocument/2006/relationships/image" Target="../media/image5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61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95400" y="2141772"/>
            <a:ext cx="156972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THẦY, CÔ GIÁO ĐẾN VỚI GIỜ HỌC CỦA LỚP 7A1!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5429070" y="8400219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42E5B99-C601-2C01-76AA-01E91EA74DF2}"/>
              </a:ext>
            </a:extLst>
          </p:cNvPr>
          <p:cNvSpPr txBox="1"/>
          <p:nvPr/>
        </p:nvSpPr>
        <p:spPr>
          <a:xfrm>
            <a:off x="5562600" y="56769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 </a:t>
            </a:r>
            <a:r>
              <a:rPr lang="en-US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6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EEC40F-B9FF-C2AD-7E69-AF1AF1B883E9}"/>
              </a:ext>
            </a:extLst>
          </p:cNvPr>
          <p:cNvGrpSpPr/>
          <p:nvPr/>
        </p:nvGrpSpPr>
        <p:grpSpPr>
          <a:xfrm>
            <a:off x="1829060" y="1120886"/>
            <a:ext cx="2912886" cy="1631135"/>
            <a:chOff x="1809687" y="2160475"/>
            <a:chExt cx="2912886" cy="16311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448FBC-ADCA-258C-6C11-83D6A22E1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687" y="2160475"/>
              <a:ext cx="2912886" cy="163113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7009D7-E8F6-6BF6-DB39-24B8813178D3}"/>
                </a:ext>
              </a:extLst>
            </p:cNvPr>
            <p:cNvSpPr txBox="1"/>
            <p:nvPr/>
          </p:nvSpPr>
          <p:spPr>
            <a:xfrm>
              <a:off x="1840684" y="2470294"/>
              <a:ext cx="265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241ED3ED-56D6-492D-95E7-3148DD50DF86}"/>
              </a:ext>
            </a:extLst>
          </p:cNvPr>
          <p:cNvSpPr/>
          <p:nvPr/>
        </p:nvSpPr>
        <p:spPr>
          <a:xfrm>
            <a:off x="4820599" y="1236998"/>
            <a:ext cx="114300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góc đối đỉnh thì bằng nhau”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i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16">
            <a:extLst>
              <a:ext uri="{FF2B5EF4-FFF2-40B4-BE49-F238E27FC236}">
                <a16:creationId xmlns:a16="http://schemas.microsoft.com/office/drawing/2014/main" id="{CBDF37C5-2935-0237-825D-E2D909F7C755}"/>
              </a:ext>
            </a:extLst>
          </p:cNvPr>
          <p:cNvSpPr/>
          <p:nvPr/>
        </p:nvSpPr>
        <p:spPr>
          <a:xfrm>
            <a:off x="5180908" y="4573244"/>
            <a:ext cx="762000" cy="3048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BC6E3-5479-3700-07CA-3684188E155B}"/>
              </a:ext>
            </a:extLst>
          </p:cNvPr>
          <p:cNvSpPr txBox="1"/>
          <p:nvPr/>
        </p:nvSpPr>
        <p:spPr>
          <a:xfrm>
            <a:off x="6212618" y="4354650"/>
            <a:ext cx="400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752B05-E1AE-B30F-D0FC-8EBDE74D7322}"/>
                  </a:ext>
                </a:extLst>
              </p:cNvPr>
              <p:cNvSpPr txBox="1"/>
              <p:nvPr/>
            </p:nvSpPr>
            <p:spPr>
              <a:xfrm>
                <a:off x="4871634" y="2189717"/>
                <a:ext cx="11587306" cy="1846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000" dirty="0">
                    <a:latin typeface="+mj-lt"/>
                    <a:cs typeface="Arial" panose="020B0604020202020204" pitchFamily="34" charset="0"/>
                  </a:rPr>
                  <a:t>được suy ra từ một điều đúng đã biết là “</a:t>
                </a:r>
                <a:r>
                  <a:rPr lang="vi-VN" sz="4000" dirty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hai góc kề bù có tổng số đo bằng 180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vi-VN" sz="4000" dirty="0">
                    <a:solidFill>
                      <a:srgbClr val="002060"/>
                    </a:solidFill>
                    <a:latin typeface="+mj-lt"/>
                    <a:cs typeface="Arial" panose="020B0604020202020204" pitchFamily="34" charset="0"/>
                  </a:rPr>
                  <a:t>”</a:t>
                </a:r>
                <a:r>
                  <a:rPr lang="vi-VN" sz="4000" dirty="0">
                    <a:latin typeface="+mj-lt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752B05-E1AE-B30F-D0FC-8EBDE74D7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634" y="2189717"/>
                <a:ext cx="11587306" cy="1846018"/>
              </a:xfrm>
              <a:prstGeom prst="rect">
                <a:avLst/>
              </a:prstGeom>
              <a:blipFill>
                <a:blip r:embed="rId3"/>
                <a:stretch>
                  <a:fillRect l="-1841" b="-1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86600" y="5366598"/>
            <a:ext cx="81435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đối đỉnh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vi-V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 nhau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ight Brace 20"/>
          <p:cNvSpPr/>
          <p:nvPr/>
        </p:nvSpPr>
        <p:spPr>
          <a:xfrm rot="5400000">
            <a:off x="9730718" y="4549411"/>
            <a:ext cx="533400" cy="3513490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 rot="5400000">
            <a:off x="13532038" y="5175465"/>
            <a:ext cx="533400" cy="2295069"/>
          </a:xfrm>
          <a:prstGeom prst="rightBrace">
            <a:avLst>
              <a:gd name="adj1" fmla="val 61666"/>
              <a:gd name="adj2" fmla="val 50000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8907423" y="6623982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651203" y="6580941"/>
            <a:ext cx="2129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49AE872F-372A-C721-BF8C-511277F6C5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3519" y="6463454"/>
            <a:ext cx="2731681" cy="318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619" y="559512"/>
            <a:ext cx="4267200" cy="2133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90919" y="1134626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8400" y="2403184"/>
            <a:ext cx="13999349" cy="551824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một khẳng định được suy ra từ những khẳng định đúng đã biết.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Mỗi định lí thường được phát biểu dưới dạng: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.... thì .....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giữa từ </a:t>
            </a:r>
            <a:r>
              <a:rPr lang="vi-VN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“nếu ”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và từ </a:t>
            </a:r>
            <a:r>
              <a:rPr lang="vi-VN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“thì”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4000" b="1" i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 thiết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định lí.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Phần sau từ </a:t>
            </a:r>
            <a:r>
              <a:rPr lang="vi-VN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“thì”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4000" b="1" i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định lí.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090" y="849440"/>
            <a:ext cx="1404585" cy="15537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C964E-19C5-529B-3FFC-5C3D7C189D48}"/>
              </a:ext>
            </a:extLst>
          </p:cNvPr>
          <p:cNvSpPr txBox="1"/>
          <p:nvPr/>
        </p:nvSpPr>
        <p:spPr>
          <a:xfrm>
            <a:off x="2438400" y="8198005"/>
            <a:ext cx="13746563" cy="75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000" kern="1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KL</a:t>
            </a:r>
            <a:endParaRPr lang="en-US" sz="4000" kern="100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762000" y="1028700"/>
            <a:ext cx="6969194" cy="6477000"/>
            <a:chOff x="0" y="0"/>
            <a:chExt cx="2200668" cy="219474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ound Same Side Corner Rectangle 16"/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8261" y="2484160"/>
            <a:ext cx="64707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ardrop 19"/>
          <p:cNvSpPr/>
          <p:nvPr/>
        </p:nvSpPr>
        <p:spPr>
          <a:xfrm>
            <a:off x="8536797" y="1382643"/>
            <a:ext cx="560457" cy="560457"/>
          </a:xfrm>
          <a:prstGeom prst="teardrop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459289" y="1028700"/>
            <a:ext cx="717136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</a:t>
            </a:r>
          </a:p>
        </p:txBody>
      </p:sp>
      <p:sp>
        <p:nvSpPr>
          <p:cNvPr id="22" name="Teardrop 21"/>
          <p:cNvSpPr/>
          <p:nvPr/>
        </p:nvSpPr>
        <p:spPr>
          <a:xfrm>
            <a:off x="8536796" y="3908444"/>
            <a:ext cx="560457" cy="560457"/>
          </a:xfrm>
          <a:prstGeom prst="teardrop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459289" y="3511367"/>
            <a:ext cx="717136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7E5526D-F240-ECC9-F724-76781F4A961E}"/>
              </a:ext>
            </a:extLst>
          </p:cNvPr>
          <p:cNvGrpSpPr/>
          <p:nvPr/>
        </p:nvGrpSpPr>
        <p:grpSpPr>
          <a:xfrm>
            <a:off x="13654450" y="5579132"/>
            <a:ext cx="3550986" cy="2396487"/>
            <a:chOff x="13393992" y="6591300"/>
            <a:chExt cx="3550986" cy="239648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5349824-77E3-C796-BFF1-B0AB86861C76}"/>
                </a:ext>
              </a:extLst>
            </p:cNvPr>
            <p:cNvCxnSpPr>
              <a:cxnSpLocks/>
            </p:cNvCxnSpPr>
            <p:nvPr/>
          </p:nvCxnSpPr>
          <p:spPr>
            <a:xfrm>
              <a:off x="13419732" y="7727520"/>
              <a:ext cx="3452777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9A0743-E45C-0ABA-8AEC-E6929CC87507}"/>
                </a:ext>
              </a:extLst>
            </p:cNvPr>
            <p:cNvCxnSpPr>
              <a:cxnSpLocks/>
            </p:cNvCxnSpPr>
            <p:nvPr/>
          </p:nvCxnSpPr>
          <p:spPr>
            <a:xfrm>
              <a:off x="13393992" y="8730939"/>
              <a:ext cx="3550986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F0D7D3B-6994-F22B-710D-8D7D22498C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55289" y="6914054"/>
              <a:ext cx="0" cy="20737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FD05714-47D9-A365-B2F4-6ECCCDF25A24}"/>
                </a:ext>
              </a:extLst>
            </p:cNvPr>
            <p:cNvSpPr txBox="1"/>
            <p:nvPr/>
          </p:nvSpPr>
          <p:spPr>
            <a:xfrm>
              <a:off x="13393992" y="7200900"/>
              <a:ext cx="4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114AAF6-5427-F193-B66B-8F8FB4278476}"/>
                </a:ext>
              </a:extLst>
            </p:cNvPr>
            <p:cNvSpPr txBox="1"/>
            <p:nvPr/>
          </p:nvSpPr>
          <p:spPr>
            <a:xfrm>
              <a:off x="14455289" y="6591300"/>
              <a:ext cx="4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4C0CF5-D032-624F-4BB0-9FA149E5C57B}"/>
                </a:ext>
              </a:extLst>
            </p:cNvPr>
            <p:cNvSpPr txBox="1"/>
            <p:nvPr/>
          </p:nvSpPr>
          <p:spPr>
            <a:xfrm>
              <a:off x="13419732" y="8228862"/>
              <a:ext cx="4348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CA742E-45BA-0BF7-2DA2-5886562F63C6}"/>
                </a:ext>
              </a:extLst>
            </p:cNvPr>
            <p:cNvSpPr/>
            <p:nvPr/>
          </p:nvSpPr>
          <p:spPr>
            <a:xfrm>
              <a:off x="14455288" y="7498829"/>
              <a:ext cx="226151" cy="228691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E8C41942-B64E-2336-F8FD-5EC9AB19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570" y="6240046"/>
            <a:ext cx="5759758" cy="2248326"/>
          </a:xfrm>
          <a:prstGeom prst="rect">
            <a:avLst/>
          </a:prstGeom>
        </p:spPr>
      </p:pic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2EE5AE90-DED9-977C-39BA-6C4CD2C33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27" y="7210686"/>
            <a:ext cx="1676400" cy="24363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EE995A-067D-6182-6AE9-5002DF0A800A}"/>
              </a:ext>
            </a:extLst>
          </p:cNvPr>
          <p:cNvSpPr txBox="1"/>
          <p:nvPr/>
        </p:nvSpPr>
        <p:spPr>
          <a:xfrm>
            <a:off x="6172200" y="1208157"/>
            <a:ext cx="2002562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8419"/>
            <a:ext cx="7706104" cy="8298552"/>
            <a:chOff x="0" y="0"/>
            <a:chExt cx="1954482" cy="2194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54482" cy="2194745"/>
            </a:xfrm>
            <a:custGeom>
              <a:avLst/>
              <a:gdLst/>
              <a:ahLst/>
              <a:cxnLst/>
              <a:rect l="l" t="t" r="r" b="b"/>
              <a:pathLst>
                <a:path w="1954482" h="2194745">
                  <a:moveTo>
                    <a:pt x="1830022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830022" y="0"/>
                  </a:lnTo>
                  <a:cubicBezTo>
                    <a:pt x="1898602" y="0"/>
                    <a:pt x="1954482" y="55880"/>
                    <a:pt x="1954482" y="124460"/>
                  </a:cubicBezTo>
                  <a:lnTo>
                    <a:pt x="1954482" y="2070285"/>
                  </a:lnTo>
                  <a:cubicBezTo>
                    <a:pt x="1954482" y="2138865"/>
                    <a:pt x="1898602" y="2194745"/>
                    <a:pt x="1830022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938351" y="994224"/>
            <a:ext cx="8320949" cy="8298552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Round Same Side Corner Rectangle 6"/>
          <p:cNvSpPr/>
          <p:nvPr/>
        </p:nvSpPr>
        <p:spPr>
          <a:xfrm flipV="1">
            <a:off x="2019299" y="946582"/>
            <a:ext cx="2552701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57027" y="1126505"/>
            <a:ext cx="2338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2100849"/>
            <a:ext cx="7515603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6" y="7505699"/>
            <a:ext cx="2712463" cy="2336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66368" y="2247900"/>
            <a:ext cx="69036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745536"/>
                  </p:ext>
                </p:extLst>
              </p:nvPr>
            </p:nvGraphicFramePr>
            <p:xfrm>
              <a:off x="2440728" y="6530624"/>
              <a:ext cx="6294075" cy="195014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781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159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𝑂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đối đỉnh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𝑂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4745536"/>
                  </p:ext>
                </p:extLst>
              </p:nvPr>
            </p:nvGraphicFramePr>
            <p:xfrm>
              <a:off x="2440728" y="6530624"/>
              <a:ext cx="6294075" cy="195014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8781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1596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2483" r="-414" b="-109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   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5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42483" t="-107097" r="-414" b="-174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t="24051" r="4289" b="19334"/>
          <a:stretch/>
        </p:blipFill>
        <p:spPr>
          <a:xfrm>
            <a:off x="8938350" y="6293325"/>
            <a:ext cx="5997176" cy="26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1583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128031"/>
            <a:ext cx="16230600" cy="2482069"/>
            <a:chOff x="0" y="0"/>
            <a:chExt cx="5490351" cy="20400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40095"/>
            </a:xfrm>
            <a:custGeom>
              <a:avLst/>
              <a:gdLst/>
              <a:ahLst/>
              <a:cxnLst/>
              <a:rect l="l" t="t" r="r" b="b"/>
              <a:pathLst>
                <a:path w="5490351" h="2040095">
                  <a:moveTo>
                    <a:pt x="5365891" y="2040095"/>
                  </a:moveTo>
                  <a:lnTo>
                    <a:pt x="124460" y="2040095"/>
                  </a:lnTo>
                  <a:cubicBezTo>
                    <a:pt x="55880" y="2040095"/>
                    <a:pt x="0" y="1984215"/>
                    <a:pt x="0" y="19156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15636"/>
                  </a:lnTo>
                  <a:cubicBezTo>
                    <a:pt x="5490351" y="1984216"/>
                    <a:pt x="5434471" y="2040095"/>
                    <a:pt x="5365891" y="204009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429070" y="8829259"/>
            <a:ext cx="1830230" cy="858081"/>
            <a:chOff x="0" y="0"/>
            <a:chExt cx="2440306" cy="114410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4" name="Group 14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16" name="TextBox 15"/>
          <p:cNvSpPr txBox="1"/>
          <p:nvPr/>
        </p:nvSpPr>
        <p:spPr>
          <a:xfrm>
            <a:off x="1647681" y="1049482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29288" y="2013028"/>
            <a:ext cx="14173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i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B077F-F6C9-6E33-08AC-7CF56A1BB108}"/>
              </a:ext>
            </a:extLst>
          </p:cNvPr>
          <p:cNvSpPr txBox="1"/>
          <p:nvPr/>
        </p:nvSpPr>
        <p:spPr>
          <a:xfrm>
            <a:off x="1667054" y="4217337"/>
            <a:ext cx="14487346" cy="3693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en-US" sz="4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4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4000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kern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B1 : </a:t>
            </a:r>
            <a:r>
              <a:rPr lang="fr-FR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fr-FR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B2 : </a:t>
            </a:r>
            <a:r>
              <a:rPr lang="fr-FR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fr-FR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GT, KL </a:t>
            </a:r>
            <a:r>
              <a:rPr lang="fr-FR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fr-FR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B3 :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GT,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fr-FR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KL</a:t>
            </a:r>
            <a:endParaRPr lang="en-US" sz="4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F3AC6C-A505-0855-31CA-5BFD2770C30D}"/>
              </a:ext>
            </a:extLst>
          </p:cNvPr>
          <p:cNvGrpSpPr/>
          <p:nvPr/>
        </p:nvGrpSpPr>
        <p:grpSpPr>
          <a:xfrm>
            <a:off x="1602118" y="1028700"/>
            <a:ext cx="3115506" cy="1066800"/>
            <a:chOff x="1602118" y="1028700"/>
            <a:chExt cx="3115506" cy="1066800"/>
          </a:xfrm>
        </p:grpSpPr>
        <p:sp>
          <p:nvSpPr>
            <p:cNvPr id="2" name="Round Same Side Corner Rectangle 16">
              <a:extLst>
                <a:ext uri="{FF2B5EF4-FFF2-40B4-BE49-F238E27FC236}">
                  <a16:creationId xmlns:a16="http://schemas.microsoft.com/office/drawing/2014/main" id="{0DF13CF9-B594-6568-7440-3E8180AE3248}"/>
                </a:ext>
              </a:extLst>
            </p:cNvPr>
            <p:cNvSpPr/>
            <p:nvPr/>
          </p:nvSpPr>
          <p:spPr>
            <a:xfrm flipV="1">
              <a:off x="1602118" y="1028700"/>
              <a:ext cx="3115506" cy="1066800"/>
            </a:xfrm>
            <a:prstGeom prst="round2SameRect">
              <a:avLst>
                <a:gd name="adj1" fmla="val 30000"/>
                <a:gd name="adj2" fmla="val 0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D2371E3-789A-ED26-1CA8-D0B8F93AA01D}"/>
                </a:ext>
              </a:extLst>
            </p:cNvPr>
            <p:cNvSpPr txBox="1"/>
            <p:nvPr/>
          </p:nvSpPr>
          <p:spPr>
            <a:xfrm>
              <a:off x="1953771" y="1208157"/>
              <a:ext cx="2465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27CF8F3-E64A-2312-F72E-CA3BBAEA4995}"/>
              </a:ext>
            </a:extLst>
          </p:cNvPr>
          <p:cNvSpPr txBox="1"/>
          <p:nvPr/>
        </p:nvSpPr>
        <p:spPr>
          <a:xfrm>
            <a:off x="2133600" y="3016596"/>
            <a:ext cx="14935200" cy="167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3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97251-AA63-1231-BBA2-A162BD8E3C81}"/>
              </a:ext>
            </a:extLst>
          </p:cNvPr>
          <p:cNvSpPr txBox="1"/>
          <p:nvPr/>
        </p:nvSpPr>
        <p:spPr>
          <a:xfrm>
            <a:off x="2324157" y="2432013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B9941C-21CB-6465-82CF-DB238BA9A7B2}"/>
              </a:ext>
            </a:extLst>
          </p:cNvPr>
          <p:cNvGrpSpPr/>
          <p:nvPr/>
        </p:nvGrpSpPr>
        <p:grpSpPr>
          <a:xfrm>
            <a:off x="7124699" y="6842896"/>
            <a:ext cx="4038600" cy="1892113"/>
            <a:chOff x="7124699" y="6842896"/>
            <a:chExt cx="4038600" cy="1892113"/>
          </a:xfrm>
        </p:grpSpPr>
        <p:sp>
          <p:nvSpPr>
            <p:cNvPr id="18" name="Flowchart: Sequential Access Storage 17">
              <a:extLst>
                <a:ext uri="{FF2B5EF4-FFF2-40B4-BE49-F238E27FC236}">
                  <a16:creationId xmlns:a16="http://schemas.microsoft.com/office/drawing/2014/main" id="{AC372E80-F5D6-31AB-CAB0-54725B51F1B6}"/>
                </a:ext>
              </a:extLst>
            </p:cNvPr>
            <p:cNvSpPr/>
            <p:nvPr/>
          </p:nvSpPr>
          <p:spPr>
            <a:xfrm>
              <a:off x="7124699" y="6842896"/>
              <a:ext cx="4038600" cy="1892113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35DBB19-0ABA-7F7E-B8D5-242CE8FC3647}"/>
                </a:ext>
              </a:extLst>
            </p:cNvPr>
            <p:cNvSpPr txBox="1"/>
            <p:nvPr/>
          </p:nvSpPr>
          <p:spPr>
            <a:xfrm>
              <a:off x="7166293" y="7117874"/>
              <a:ext cx="39554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>
            <a:hlinkClick r:id="rId2" action="ppaction://hlinkfile"/>
            <a:extLst>
              <a:ext uri="{FF2B5EF4-FFF2-40B4-BE49-F238E27FC236}">
                <a16:creationId xmlns:a16="http://schemas.microsoft.com/office/drawing/2014/main" id="{8F2BF77D-8B70-74A8-DA83-35D0EB9F1C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082664"/>
            <a:ext cx="3429115" cy="2501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799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178287" y="1289584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Round Same Side Corner Rectangle 14"/>
          <p:cNvSpPr/>
          <p:nvPr/>
        </p:nvSpPr>
        <p:spPr>
          <a:xfrm flipV="1">
            <a:off x="1577579" y="1048719"/>
            <a:ext cx="2308621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63193" y="1153633"/>
            <a:ext cx="2817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95061" y="746506"/>
            <a:ext cx="1204218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387703"/>
                  </p:ext>
                </p:extLst>
              </p:nvPr>
            </p:nvGraphicFramePr>
            <p:xfrm>
              <a:off x="914400" y="2808468"/>
              <a:ext cx="7263887" cy="27120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008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3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func>
                                <m:funcPr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nl-NL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;</m:t>
                                  </m:r>
                                </m:fName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𝐴</m:t>
                                          </m:r>
                                        </m:e>
                                        <m:sub>
                                          <m:r>
                                            <a:rPr lang="nl-NL" sz="4000" i="1"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fun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hai góc kề bù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nl-NL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nl-NL" sz="40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nl-NL" sz="40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nl-NL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=9</m:t>
                                </m:r>
                                <m:sSup>
                                  <m:sSupPr>
                                    <m:ctrlPr>
                                      <a:rPr lang="en-US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nl-NL" sz="40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7387703"/>
                  </p:ext>
                </p:extLst>
              </p:nvPr>
            </p:nvGraphicFramePr>
            <p:xfrm>
              <a:off x="914400" y="2808468"/>
              <a:ext cx="7263887" cy="27120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70081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307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76771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559" r="-329" b="-6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4430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38100" cap="flat" cmpd="sng" algn="ctr">
                          <a:solidFill>
                            <a:schemeClr val="accent4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30559" t="-187742" r="-329" b="-251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276600" y="6706502"/>
                <a:ext cx="8839200" cy="25027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18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(hai góc kề bù)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nl-NL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nl-NL" sz="40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o</m:t>
                            </m:r>
                          </m:sup>
                        </m:sSup>
                      </m:num>
                      <m:den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nl-NL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o</m:t>
                        </m:r>
                      </m:sup>
                    </m:sSup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6706502"/>
                <a:ext cx="8839200" cy="2502736"/>
              </a:xfrm>
              <a:prstGeom prst="rect">
                <a:avLst/>
              </a:prstGeom>
              <a:blipFill>
                <a:blip r:embed="rId3"/>
                <a:stretch>
                  <a:fillRect l="-2483" r="-1724" b="-3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495729" y="5725775"/>
            <a:ext cx="3561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endParaRPr lang="en-US" sz="40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A8647-3A2F-C306-02E6-9D9176FCC1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t="14243" r="10909" b="32121"/>
          <a:stretch/>
        </p:blipFill>
        <p:spPr>
          <a:xfrm>
            <a:off x="8991600" y="2335191"/>
            <a:ext cx="6795194" cy="2844500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475" y="5588135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pic>
        <p:nvPicPr>
          <p:cNvPr id="8" name="Clip">
            <a:hlinkClick r:id="" action="ppaction://media"/>
            <a:extLst>
              <a:ext uri="{FF2B5EF4-FFF2-40B4-BE49-F238E27FC236}">
                <a16:creationId xmlns:a16="http://schemas.microsoft.com/office/drawing/2014/main" id="{77CE7F2B-7543-5852-61EF-CD00F18D64F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46849" y="1866900"/>
            <a:ext cx="11343148" cy="5494337"/>
          </a:xfrm>
          <a:prstGeom prst="rect">
            <a:avLst/>
          </a:prstGeom>
        </p:spPr>
      </p:pic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5DD09B0D-B7C0-9B45-2449-1F7ACF83E5D2}"/>
              </a:ext>
            </a:extLst>
          </p:cNvPr>
          <p:cNvSpPr/>
          <p:nvPr/>
        </p:nvSpPr>
        <p:spPr>
          <a:xfrm>
            <a:off x="2057400" y="780383"/>
            <a:ext cx="11658600" cy="2399944"/>
          </a:xfrm>
          <a:prstGeom prst="wedgeRoundRectCallout">
            <a:avLst>
              <a:gd name="adj1" fmla="val -53815"/>
              <a:gd name="adj2" fmla="val 38116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ular Callout 24">
            <a:extLst>
              <a:ext uri="{FF2B5EF4-FFF2-40B4-BE49-F238E27FC236}">
                <a16:creationId xmlns:a16="http://schemas.microsoft.com/office/drawing/2014/main" id="{21E5FB22-FF9C-6DFE-0BF9-955E1F2F2948}"/>
              </a:ext>
            </a:extLst>
          </p:cNvPr>
          <p:cNvSpPr/>
          <p:nvPr/>
        </p:nvSpPr>
        <p:spPr>
          <a:xfrm>
            <a:off x="5867400" y="7147897"/>
            <a:ext cx="11059160" cy="2399944"/>
          </a:xfrm>
          <a:prstGeom prst="wedgeRoundRectCallout">
            <a:avLst>
              <a:gd name="adj1" fmla="val 54434"/>
              <a:gd name="adj2" fmla="val 279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618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3522622" y="1097458"/>
            <a:ext cx="11242755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0033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góc bằng nhau chưa chắc đã đối đỉnh.</a:t>
            </a:r>
            <a:endParaRPr lang="en-US" sz="4000" b="1" dirty="0">
              <a:solidFill>
                <a:srgbClr val="0033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8A0210-A7D1-D314-BF94-2994798BFFA2}"/>
              </a:ext>
            </a:extLst>
          </p:cNvPr>
          <p:cNvSpPr txBox="1"/>
          <p:nvPr/>
        </p:nvSpPr>
        <p:spPr>
          <a:xfrm>
            <a:off x="3600448" y="4533900"/>
            <a:ext cx="386715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38" descr="an30">
            <a:extLst>
              <a:ext uri="{FF2B5EF4-FFF2-40B4-BE49-F238E27FC236}">
                <a16:creationId xmlns:a16="http://schemas.microsoft.com/office/drawing/2014/main" id="{E957F47C-BB7E-7411-B6D2-7051159B25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542" y="952500"/>
            <a:ext cx="2139080" cy="19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OPL20U25GSXzBJYl68kk8uQGfFKzs7yb1M4KJWUiLk6ZEvGF+qCIPSnY57AbBFCvTW$ID13 2022 KNTT STT19$19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C1C23F-282B-5131-E272-B8DFF5DB22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4305300"/>
            <a:ext cx="6745619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386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6E56CD-67D4-BDAF-E142-FA1E3C0F6EFA}"/>
              </a:ext>
            </a:extLst>
          </p:cNvPr>
          <p:cNvSpPr txBox="1"/>
          <p:nvPr/>
        </p:nvSpPr>
        <p:spPr>
          <a:xfrm>
            <a:off x="2819400" y="1181100"/>
            <a:ext cx="1310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2E1E74E-9B4A-0085-B23F-917CCF808A88}"/>
              </a:ext>
            </a:extLst>
          </p:cNvPr>
          <p:cNvGrpSpPr/>
          <p:nvPr/>
        </p:nvGrpSpPr>
        <p:grpSpPr>
          <a:xfrm>
            <a:off x="2803902" y="2171700"/>
            <a:ext cx="3550986" cy="3124200"/>
            <a:chOff x="2803902" y="2171700"/>
            <a:chExt cx="3550986" cy="31242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B00B82-7F30-82A9-A030-BF7081F1C5D4}"/>
                </a:ext>
              </a:extLst>
            </p:cNvPr>
            <p:cNvGrpSpPr/>
            <p:nvPr/>
          </p:nvGrpSpPr>
          <p:grpSpPr>
            <a:xfrm>
              <a:off x="2803902" y="2171700"/>
              <a:ext cx="3550986" cy="2396487"/>
              <a:chOff x="2803902" y="2171700"/>
              <a:chExt cx="3550986" cy="239648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082E589-6873-FC5C-652E-7199D33903FE}"/>
                  </a:ext>
                </a:extLst>
              </p:cNvPr>
              <p:cNvGrpSpPr/>
              <p:nvPr/>
            </p:nvGrpSpPr>
            <p:grpSpPr>
              <a:xfrm>
                <a:off x="2803902" y="2171700"/>
                <a:ext cx="3550986" cy="2396487"/>
                <a:chOff x="13393992" y="6591300"/>
                <a:chExt cx="3550986" cy="2396487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C8B796AB-5B26-9439-3CF2-D4137FEBEB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419732" y="7727520"/>
                  <a:ext cx="34527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6582E1C8-BD60-5D25-6FF8-A5CA2F939AC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93992" y="8730939"/>
                  <a:ext cx="355098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8722ED6-66E4-847D-CF68-26BB41E1C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4455289" y="6914054"/>
                  <a:ext cx="0" cy="207373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0CCEAF5-9F70-1A75-75A5-19BEAA280F42}"/>
                    </a:ext>
                  </a:extLst>
                </p:cNvPr>
                <p:cNvSpPr txBox="1"/>
                <p:nvPr/>
              </p:nvSpPr>
              <p:spPr>
                <a:xfrm>
                  <a:off x="13393992" y="7200900"/>
                  <a:ext cx="4348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5ED0C7B-1882-F4A8-667E-C35DD455DB6A}"/>
                    </a:ext>
                  </a:extLst>
                </p:cNvPr>
                <p:cNvSpPr txBox="1"/>
                <p:nvPr/>
              </p:nvSpPr>
              <p:spPr>
                <a:xfrm>
                  <a:off x="14455289" y="6591300"/>
                  <a:ext cx="4348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9D68309-C8E6-2926-DEA2-693DF3C9482E}"/>
                    </a:ext>
                  </a:extLst>
                </p:cNvPr>
                <p:cNvSpPr txBox="1"/>
                <p:nvPr/>
              </p:nvSpPr>
              <p:spPr>
                <a:xfrm>
                  <a:off x="13419732" y="8228862"/>
                  <a:ext cx="4348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B2C97B7-2E43-026B-91A0-1D5E8B9B5F8C}"/>
                    </a:ext>
                  </a:extLst>
                </p:cNvPr>
                <p:cNvSpPr/>
                <p:nvPr/>
              </p:nvSpPr>
              <p:spPr>
                <a:xfrm>
                  <a:off x="14455288" y="7498829"/>
                  <a:ext cx="226151" cy="228691"/>
                </a:xfrm>
                <a:prstGeom prst="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B69ABB4-E783-6D0A-EBD6-01F759183D40}"/>
                  </a:ext>
                </a:extLst>
              </p:cNvPr>
              <p:cNvSpPr/>
              <p:nvPr/>
            </p:nvSpPr>
            <p:spPr>
              <a:xfrm>
                <a:off x="3888649" y="4082647"/>
                <a:ext cx="226151" cy="228691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11DDBB-B205-5AF1-CA03-B7080AFA8EB0}"/>
                </a:ext>
              </a:extLst>
            </p:cNvPr>
            <p:cNvSpPr txBox="1"/>
            <p:nvPr/>
          </p:nvSpPr>
          <p:spPr>
            <a:xfrm>
              <a:off x="3543513" y="4588014"/>
              <a:ext cx="1790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33CC"/>
                  </a:solidFill>
                </a:rPr>
                <a:t>Hình</a:t>
              </a:r>
              <a:r>
                <a:rPr lang="en-US" sz="4000" b="1" dirty="0">
                  <a:solidFill>
                    <a:srgbClr val="0033CC"/>
                  </a:solidFill>
                </a:rPr>
                <a:t> 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525C56D-1102-D581-9E3E-7F22FC89DA53}"/>
              </a:ext>
            </a:extLst>
          </p:cNvPr>
          <p:cNvGrpSpPr/>
          <p:nvPr/>
        </p:nvGrpSpPr>
        <p:grpSpPr>
          <a:xfrm>
            <a:off x="9829800" y="2340101"/>
            <a:ext cx="3550986" cy="2938321"/>
            <a:chOff x="9601200" y="2316107"/>
            <a:chExt cx="3550986" cy="29383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72DC160-B031-812A-55D4-E8A21520782B}"/>
                </a:ext>
              </a:extLst>
            </p:cNvPr>
            <p:cNvGrpSpPr/>
            <p:nvPr/>
          </p:nvGrpSpPr>
          <p:grpSpPr>
            <a:xfrm>
              <a:off x="9601200" y="2316107"/>
              <a:ext cx="3550986" cy="2938321"/>
              <a:chOff x="2803902" y="2357579"/>
              <a:chExt cx="3550986" cy="293832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9696FBF-0C47-129A-EC0C-1AC162FD3683}"/>
                  </a:ext>
                </a:extLst>
              </p:cNvPr>
              <p:cNvGrpSpPr/>
              <p:nvPr/>
            </p:nvGrpSpPr>
            <p:grpSpPr>
              <a:xfrm>
                <a:off x="2803902" y="2357579"/>
                <a:ext cx="3550986" cy="2036458"/>
                <a:chOff x="13393992" y="6777179"/>
                <a:chExt cx="3550986" cy="2036458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70E0CD8E-5F11-A6B9-7AFD-6A71EF24A9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419732" y="7727520"/>
                  <a:ext cx="345277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9E8CC10-E300-D377-C3C9-7D9038A623D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93992" y="8730939"/>
                  <a:ext cx="3550986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38146C4-0A6B-D63B-345D-1EB788D40D25}"/>
                    </a:ext>
                  </a:extLst>
                </p:cNvPr>
                <p:cNvSpPr txBox="1"/>
                <p:nvPr/>
              </p:nvSpPr>
              <p:spPr>
                <a:xfrm>
                  <a:off x="13393992" y="7200900"/>
                  <a:ext cx="4348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6EB72F6-D6BC-9845-9356-2EFC1F126C83}"/>
                    </a:ext>
                  </a:extLst>
                </p:cNvPr>
                <p:cNvSpPr txBox="1"/>
                <p:nvPr/>
              </p:nvSpPr>
              <p:spPr>
                <a:xfrm>
                  <a:off x="15107032" y="6777179"/>
                  <a:ext cx="4348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8543661-FB1A-2C9F-2092-CA601DFB0187}"/>
                    </a:ext>
                  </a:extLst>
                </p:cNvPr>
                <p:cNvSpPr txBox="1"/>
                <p:nvPr/>
              </p:nvSpPr>
              <p:spPr>
                <a:xfrm>
                  <a:off x="13419732" y="8228862"/>
                  <a:ext cx="43481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0B5D9B-6FF5-D7CF-ED0A-090429B9416E}"/>
                  </a:ext>
                </a:extLst>
              </p:cNvPr>
              <p:cNvSpPr txBox="1"/>
              <p:nvPr/>
            </p:nvSpPr>
            <p:spPr>
              <a:xfrm>
                <a:off x="3543513" y="4588014"/>
                <a:ext cx="179048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0033CC"/>
                    </a:solidFill>
                  </a:rPr>
                  <a:t>Hình</a:t>
                </a:r>
                <a:r>
                  <a:rPr lang="en-US" sz="4000" b="1" dirty="0">
                    <a:solidFill>
                      <a:srgbClr val="0033CC"/>
                    </a:solidFill>
                  </a:rPr>
                  <a:t> 2</a:t>
                </a: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295545D-D5C8-2996-8F82-64D565EE230B}"/>
                </a:ext>
              </a:extLst>
            </p:cNvPr>
            <p:cNvCxnSpPr/>
            <p:nvPr/>
          </p:nvCxnSpPr>
          <p:spPr>
            <a:xfrm flipH="1">
              <a:off x="10662497" y="2464087"/>
              <a:ext cx="1300903" cy="229841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1C23E725-03B0-2096-2B3B-A9C300601310}"/>
                </a:ext>
              </a:extLst>
            </p:cNvPr>
            <p:cNvSpPr/>
            <p:nvPr/>
          </p:nvSpPr>
          <p:spPr>
            <a:xfrm>
              <a:off x="11430000" y="3061363"/>
              <a:ext cx="434810" cy="405737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>
              <a:extLst>
                <a:ext uri="{FF2B5EF4-FFF2-40B4-BE49-F238E27FC236}">
                  <a16:creationId xmlns:a16="http://schemas.microsoft.com/office/drawing/2014/main" id="{09C08B33-6AD1-A7C1-0154-C755EBDBE5EA}"/>
                </a:ext>
              </a:extLst>
            </p:cNvPr>
            <p:cNvSpPr/>
            <p:nvPr/>
          </p:nvSpPr>
          <p:spPr>
            <a:xfrm>
              <a:off x="10820400" y="4051963"/>
              <a:ext cx="434810" cy="405737"/>
            </a:xfrm>
            <a:prstGeom prst="arc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DEF7FA7-F75C-4DD3-A246-5FF8E6844D5F}"/>
              </a:ext>
            </a:extLst>
          </p:cNvPr>
          <p:cNvGrpSpPr/>
          <p:nvPr/>
        </p:nvGrpSpPr>
        <p:grpSpPr>
          <a:xfrm>
            <a:off x="5808188" y="5321823"/>
            <a:ext cx="4456422" cy="3699302"/>
            <a:chOff x="2286000" y="5648699"/>
            <a:chExt cx="4456422" cy="369930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984F3CA-99AD-43FB-5630-CA2E251167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3" t="-6808" r="-1693" b="11516"/>
            <a:stretch>
              <a:fillRect/>
            </a:stretch>
          </p:blipFill>
          <p:spPr>
            <a:xfrm>
              <a:off x="2286000" y="5648699"/>
              <a:ext cx="4456422" cy="3084428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64A46CF-9234-5C70-83E3-4E20902FADAE}"/>
                </a:ext>
              </a:extLst>
            </p:cNvPr>
            <p:cNvSpPr/>
            <p:nvPr/>
          </p:nvSpPr>
          <p:spPr>
            <a:xfrm>
              <a:off x="4495801" y="7658099"/>
              <a:ext cx="440212" cy="479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32B8636-10F9-D58B-7404-73A76D8E7F61}"/>
                </a:ext>
              </a:extLst>
            </p:cNvPr>
            <p:cNvSpPr txBox="1"/>
            <p:nvPr/>
          </p:nvSpPr>
          <p:spPr>
            <a:xfrm>
              <a:off x="3404765" y="8640115"/>
              <a:ext cx="17904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rgbClr val="0033CC"/>
                  </a:solidFill>
                </a:rPr>
                <a:t>Hình</a:t>
              </a:r>
              <a:r>
                <a:rPr lang="en-US" sz="4000" b="1" dirty="0">
                  <a:solidFill>
                    <a:srgbClr val="0033CC"/>
                  </a:solidFill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06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7512192-A05F-F0C6-A5C9-A0EA65A5C164}"/>
              </a:ext>
            </a:extLst>
          </p:cNvPr>
          <p:cNvSpPr txBox="1"/>
          <p:nvPr/>
        </p:nvSpPr>
        <p:spPr>
          <a:xfrm>
            <a:off x="1676400" y="1333500"/>
            <a:ext cx="15087600" cy="6549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400" b="1" u="sng" kern="1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</a:t>
            </a:r>
            <a:b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40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4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Ơ-clit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Hai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EDD0A96-8507-F3DB-1447-33D7614EEB73}"/>
              </a:ext>
            </a:extLst>
          </p:cNvPr>
          <p:cNvSpPr/>
          <p:nvPr/>
        </p:nvSpPr>
        <p:spPr>
          <a:xfrm>
            <a:off x="8191500" y="7790460"/>
            <a:ext cx="1905000" cy="1447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B752B1-42C1-183C-6DFB-331B3FDF9A51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09F5837-2930-3C48-D008-467E5FC80CC9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B3962E-7599-605E-129F-9820F347DC94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D460D67-02ED-CB36-E5C6-A6B639251FBE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6AA8BFA-B883-3990-1C9A-9D3AEAD8468B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A75963-FB95-5ED5-CF6A-740CAA535FB9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7B8A4D1-7110-DFAC-E5F8-24ACF1AC7EA0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4EEE4CF-0B72-3172-0BCE-BAADB2B36875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C3AB14-5499-64D3-773B-62C978B345FE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340CC7-994F-2A03-BEFD-49136840FB2C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CB0018B-B017-8EE7-6E1F-2E7298E1AFDB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F812CFA-1645-11DF-FEB4-BDB3EDF3C62B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DD758E3-7675-1914-9F65-50D038271472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5CD3B25-05ED-958E-1D67-5D72A5665F89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CFD134-9A2C-3669-2D3E-A7CDDC96E73E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40950D-1060-8287-41A1-EA8EDD67B9EC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A34A245-7FC5-44AA-4741-991E7120E185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0A11DE-C907-7257-4A89-11429E2B3509}"/>
              </a:ext>
            </a:extLst>
          </p:cNvPr>
          <p:cNvSpPr/>
          <p:nvPr/>
        </p:nvSpPr>
        <p:spPr>
          <a:xfrm>
            <a:off x="14302183" y="11049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1158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17">
            <a:extLst>
              <a:ext uri="{FF2B5EF4-FFF2-40B4-BE49-F238E27FC236}">
                <a16:creationId xmlns:a16="http://schemas.microsoft.com/office/drawing/2014/main" id="{97571948-1BD0-C6A5-6F87-9632981E63D9}"/>
              </a:ext>
            </a:extLst>
          </p:cNvPr>
          <p:cNvSpPr/>
          <p:nvPr/>
        </p:nvSpPr>
        <p:spPr>
          <a:xfrm>
            <a:off x="4876800" y="1333500"/>
            <a:ext cx="8247380" cy="2535147"/>
          </a:xfrm>
          <a:prstGeom prst="wedgeEllipseCallout">
            <a:avLst>
              <a:gd name="adj1" fmla="val 31774"/>
              <a:gd name="adj2" fmla="val 101040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 TÁC ĐỊNH LÍ VUI</a:t>
            </a: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CAB3519-0519-3CEC-B62B-A52F98DF7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29400" y="4868821"/>
            <a:ext cx="3278136" cy="4769775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AAB79CBD-2080-7318-DCB6-E56E3085A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90600" y="5095742"/>
            <a:ext cx="2895600" cy="4315935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AF1F30AC-F0E9-0366-EE6E-6C35B763B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944600" y="3721441"/>
            <a:ext cx="2635824" cy="59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53770" y="942001"/>
            <a:ext cx="13549809" cy="2414588"/>
            <a:chOff x="-274917" y="0"/>
            <a:chExt cx="5222820" cy="930711"/>
          </a:xfrm>
        </p:grpSpPr>
        <p:sp>
          <p:nvSpPr>
            <p:cNvPr id="3" name="Freeform 3"/>
            <p:cNvSpPr/>
            <p:nvPr/>
          </p:nvSpPr>
          <p:spPr>
            <a:xfrm>
              <a:off x="-274917" y="0"/>
              <a:ext cx="5222820" cy="930711"/>
            </a:xfrm>
            <a:custGeom>
              <a:avLst/>
              <a:gdLst/>
              <a:ahLst/>
              <a:cxnLst/>
              <a:rect l="l" t="t" r="r" b="b"/>
              <a:pathLst>
                <a:path w="5222820" h="930711">
                  <a:moveTo>
                    <a:pt x="5098359" y="930711"/>
                  </a:moveTo>
                  <a:lnTo>
                    <a:pt x="124460" y="930711"/>
                  </a:lnTo>
                  <a:cubicBezTo>
                    <a:pt x="55880" y="930711"/>
                    <a:pt x="0" y="874831"/>
                    <a:pt x="0" y="80625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98360" y="0"/>
                  </a:lnTo>
                  <a:cubicBezTo>
                    <a:pt x="5166940" y="0"/>
                    <a:pt x="5222820" y="55880"/>
                    <a:pt x="5222820" y="124460"/>
                  </a:cubicBezTo>
                  <a:lnTo>
                    <a:pt x="5222820" y="806251"/>
                  </a:lnTo>
                  <a:cubicBezTo>
                    <a:pt x="5222820" y="874831"/>
                    <a:pt x="5166940" y="930711"/>
                    <a:pt x="5098360" y="93071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057223" y="4055060"/>
            <a:ext cx="5202077" cy="5188075"/>
            <a:chOff x="0" y="0"/>
            <a:chExt cx="2200668" cy="21947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6542962" y="4055060"/>
            <a:ext cx="5202077" cy="5188075"/>
            <a:chOff x="0" y="0"/>
            <a:chExt cx="2200668" cy="219474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028700" y="1028700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7EC1D1"/>
              </a:solidFill>
            </p:spPr>
          </p:sp>
        </p:grp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1028700" y="4055060"/>
            <a:ext cx="5202077" cy="5188075"/>
            <a:chOff x="0" y="0"/>
            <a:chExt cx="2200668" cy="21947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200668" cy="2194745"/>
            </a:xfrm>
            <a:custGeom>
              <a:avLst/>
              <a:gdLst/>
              <a:ahLst/>
              <a:cxnLst/>
              <a:rect l="l" t="t" r="r" b="b"/>
              <a:pathLst>
                <a:path w="2200668" h="2194745">
                  <a:moveTo>
                    <a:pt x="2076208" y="2194745"/>
                  </a:moveTo>
                  <a:lnTo>
                    <a:pt x="124460" y="2194745"/>
                  </a:lnTo>
                  <a:cubicBezTo>
                    <a:pt x="55880" y="2194745"/>
                    <a:pt x="0" y="2138865"/>
                    <a:pt x="0" y="207028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76208" y="0"/>
                  </a:lnTo>
                  <a:cubicBezTo>
                    <a:pt x="2144788" y="0"/>
                    <a:pt x="2200668" y="55880"/>
                    <a:pt x="2200668" y="124460"/>
                  </a:cubicBezTo>
                  <a:lnTo>
                    <a:pt x="2200668" y="2070285"/>
                  </a:lnTo>
                  <a:cubicBezTo>
                    <a:pt x="2200668" y="2138865"/>
                    <a:pt x="2144788" y="2194745"/>
                    <a:pt x="2076208" y="219474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21258" y="2080780"/>
            <a:ext cx="10726273" cy="577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1" name="Oval 20"/>
          <p:cNvSpPr/>
          <p:nvPr/>
        </p:nvSpPr>
        <p:spPr>
          <a:xfrm>
            <a:off x="3134438" y="4305300"/>
            <a:ext cx="990600" cy="990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8648700" y="4305300"/>
            <a:ext cx="9906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14162961" y="4305300"/>
            <a:ext cx="990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53398" y="5679601"/>
            <a:ext cx="4009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41180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Hoàn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355441" y="5679601"/>
            <a:ext cx="46056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087337"/>
            <a:ext cx="13454124" cy="6800814"/>
            <a:chOff x="0" y="0"/>
            <a:chExt cx="4551148" cy="23005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51149" cy="2300522"/>
            </a:xfrm>
            <a:custGeom>
              <a:avLst/>
              <a:gdLst/>
              <a:ahLst/>
              <a:cxnLst/>
              <a:rect l="l" t="t" r="r" b="b"/>
              <a:pathLst>
                <a:path w="4551149" h="2300522">
                  <a:moveTo>
                    <a:pt x="4426688" y="2300522"/>
                  </a:moveTo>
                  <a:lnTo>
                    <a:pt x="124460" y="2300522"/>
                  </a:lnTo>
                  <a:cubicBezTo>
                    <a:pt x="55880" y="2300522"/>
                    <a:pt x="0" y="2244642"/>
                    <a:pt x="0" y="217606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426688" y="0"/>
                  </a:lnTo>
                  <a:cubicBezTo>
                    <a:pt x="4495268" y="0"/>
                    <a:pt x="4551149" y="55880"/>
                    <a:pt x="4551149" y="124460"/>
                  </a:cubicBezTo>
                  <a:lnTo>
                    <a:pt x="4551149" y="2176062"/>
                  </a:lnTo>
                  <a:cubicBezTo>
                    <a:pt x="4551149" y="2244642"/>
                    <a:pt x="4495268" y="2300522"/>
                    <a:pt x="4426688" y="23005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2720569" y="3804088"/>
            <a:ext cx="5567431" cy="643295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9041" y="2290404"/>
            <a:ext cx="13459803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CÁC THẦY, CÔ GIÁO!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5429073" y="758872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C795D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grpSp>
        <p:nvGrpSpPr>
          <p:cNvPr id="12" name="Group 12"/>
          <p:cNvGrpSpPr/>
          <p:nvPr/>
        </p:nvGrpSpPr>
        <p:grpSpPr>
          <a:xfrm>
            <a:off x="1282979" y="8563633"/>
            <a:ext cx="1830230" cy="858081"/>
            <a:chOff x="0" y="0"/>
            <a:chExt cx="2440306" cy="1144108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F4B15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86948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19200" y="858126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81200" y="2453856"/>
            <a:ext cx="14055551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định lí: </a:t>
            </a:r>
            <a:r>
              <a:rPr lang="vi-VN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đường thẳng vuông góc với một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44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i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pic>
        <p:nvPicPr>
          <p:cNvPr id="7" name="Picture 6">
            <a:hlinkClick r:id="rId3" action="ppaction://hlinkfile"/>
            <a:extLst>
              <a:ext uri="{FF2B5EF4-FFF2-40B4-BE49-F238E27FC236}">
                <a16:creationId xmlns:a16="http://schemas.microsoft.com/office/drawing/2014/main" id="{4C214D1A-7A08-46E3-933A-F82DC52A53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15216"/>
            <a:ext cx="3795738" cy="2768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BCD64CC-2E12-2DD3-762E-3107B129B300}"/>
              </a:ext>
            </a:extLst>
          </p:cNvPr>
          <p:cNvGrpSpPr/>
          <p:nvPr/>
        </p:nvGrpSpPr>
        <p:grpSpPr>
          <a:xfrm>
            <a:off x="7124699" y="6842896"/>
            <a:ext cx="4038600" cy="1892113"/>
            <a:chOff x="7124699" y="6842896"/>
            <a:chExt cx="4038600" cy="1892113"/>
          </a:xfrm>
        </p:grpSpPr>
        <p:sp>
          <p:nvSpPr>
            <p:cNvPr id="2" name="Flowchart: Sequential Access Storage 1">
              <a:extLst>
                <a:ext uri="{FF2B5EF4-FFF2-40B4-BE49-F238E27FC236}">
                  <a16:creationId xmlns:a16="http://schemas.microsoft.com/office/drawing/2014/main" id="{796EEA52-84B9-3C08-E6F3-F76A6162AD93}"/>
                </a:ext>
              </a:extLst>
            </p:cNvPr>
            <p:cNvSpPr/>
            <p:nvPr/>
          </p:nvSpPr>
          <p:spPr>
            <a:xfrm>
              <a:off x="7124699" y="6842896"/>
              <a:ext cx="4038600" cy="1892113"/>
            </a:xfrm>
            <a:prstGeom prst="flowChartMagneticTa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4C969B-6A4C-08F2-08B8-3464928F8300}"/>
                </a:ext>
              </a:extLst>
            </p:cNvPr>
            <p:cNvSpPr txBox="1"/>
            <p:nvPr/>
          </p:nvSpPr>
          <p:spPr>
            <a:xfrm>
              <a:off x="7166293" y="7117874"/>
              <a:ext cx="395540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034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781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6760494"/>
            <a:ext cx="3431475" cy="3534126"/>
          </a:xfrm>
          <a:prstGeom prst="rect">
            <a:avLst/>
          </a:prstGeom>
        </p:spPr>
      </p:pic>
      <p:sp>
        <p:nvSpPr>
          <p:cNvPr id="10" name="Round Same Side Corner Rectangle 9"/>
          <p:cNvSpPr/>
          <p:nvPr/>
        </p:nvSpPr>
        <p:spPr>
          <a:xfrm flipV="1">
            <a:off x="1524000" y="10414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76400" y="1220857"/>
            <a:ext cx="5119387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3.25 (SGK - tr57)</a:t>
            </a:r>
          </a:p>
        </p:txBody>
      </p:sp>
      <p:sp>
        <p:nvSpPr>
          <p:cNvPr id="5" name="Rectangle 4"/>
          <p:cNvSpPr/>
          <p:nvPr/>
        </p:nvSpPr>
        <p:spPr>
          <a:xfrm>
            <a:off x="2152650" y="2312124"/>
            <a:ext cx="13944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Hãy chứng minh định lí nói ở Ví dụ trang 56: “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Một đường thẳng vuông góc với một trong hai đường thẳng song song thì nó cũng vuông góc với đường thẳng còn lại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”. Trong chứng minh đó, ta đã sử dụng những điều đúng đã biết nào?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101223"/>
            <a:ext cx="4572000" cy="3335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3954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28700"/>
            <a:ext cx="16195756" cy="8229600"/>
            <a:chOff x="0" y="0"/>
            <a:chExt cx="523846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38460" cy="3172127"/>
            </a:xfrm>
            <a:custGeom>
              <a:avLst/>
              <a:gdLst/>
              <a:ahLst/>
              <a:cxnLst/>
              <a:rect l="l" t="t" r="r" b="b"/>
              <a:pathLst>
                <a:path w="5238460" h="3172127">
                  <a:moveTo>
                    <a:pt x="511400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114000" y="0"/>
                  </a:lnTo>
                  <a:cubicBezTo>
                    <a:pt x="5182580" y="0"/>
                    <a:pt x="5238460" y="55880"/>
                    <a:pt x="5238460" y="124460"/>
                  </a:cubicBezTo>
                  <a:lnTo>
                    <a:pt x="5238460" y="3047667"/>
                  </a:lnTo>
                  <a:cubicBezTo>
                    <a:pt x="5238460" y="3116247"/>
                    <a:pt x="5182580" y="3172127"/>
                    <a:pt x="511400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56" y="6858000"/>
            <a:ext cx="3086100" cy="342900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063545" y="599659"/>
            <a:ext cx="1830230" cy="858081"/>
            <a:chOff x="0" y="0"/>
            <a:chExt cx="2440306" cy="1144108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chemeClr val="accent3"/>
              </a:solid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sp>
        <p:nvSpPr>
          <p:cNvPr id="13" name="Oval Callout 12"/>
          <p:cNvSpPr/>
          <p:nvPr/>
        </p:nvSpPr>
        <p:spPr>
          <a:xfrm>
            <a:off x="7924800" y="1574160"/>
            <a:ext cx="2133600" cy="1295627"/>
          </a:xfrm>
          <a:prstGeom prst="wedgeEllipseCallou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6296" y="3250674"/>
            <a:ext cx="1211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d’ và d’’ phân biệt, cùng vuông góc với d thì d cắt d’, d’’ tạo thành 8 góc vuông. Do hai góc vuông nào cũng bằng nhau nên theo dấu hiệu góc đồng vị bằng nhau thì hai đường thẳng d’ và d’’ song song.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6682" y="334569"/>
            <a:ext cx="3072472" cy="2149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00" y="8132820"/>
            <a:ext cx="4408679" cy="879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33600" y="4437380"/>
            <a:ext cx="14630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Nếu d không cắt d’’ thì d song song với d’’ nên qua giao điểm A của d và d’ có hai đường thẳng là d và d’ cùng song song với d’’. Theo tiên đề Euclid, d phải trùng với d’, trong khi theo giả thiết thì d khác d’ vì vuông góc với d’.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phải cắt d’’ tại một điểm B.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485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Oval Callout 11"/>
          <p:cNvSpPr/>
          <p:nvPr/>
        </p:nvSpPr>
        <p:spPr>
          <a:xfrm>
            <a:off x="1963420" y="1465353"/>
            <a:ext cx="2133600" cy="1295627"/>
          </a:xfrm>
          <a:prstGeom prst="wedgeEllipseCallout">
            <a:avLst>
              <a:gd name="adj1" fmla="val 34405"/>
              <a:gd name="adj2" fmla="val 51522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/>
          <a:stretch>
            <a:fillRect/>
          </a:stretch>
        </p:blipFill>
        <p:spPr>
          <a:xfrm>
            <a:off x="6934200" y="1084580"/>
            <a:ext cx="4724400" cy="335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400" y="4424680"/>
            <a:ext cx="142113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d cắt d’, d’’ tạo thành 8 góc, trong đó 4 góc tại A đều vuông. Từ tính chất của hai đường thẳng song song khi d cắt hai đường thẳng song song d’, d’’ thì hai góc đồng vị bằng nhau nên trong bốn góc còn lại tại B có một góc vuông.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Vậy d vuông góc với d’’.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760839"/>
            <a:ext cx="1908213" cy="44931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39989">
            <a:off x="13567081" y="-425122"/>
            <a:ext cx="5016239" cy="41770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7" y="6658744"/>
            <a:ext cx="2263973" cy="233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383624-1420-48E3-E709-D1E4B922A2B5}"/>
              </a:ext>
            </a:extLst>
          </p:cNvPr>
          <p:cNvSpPr txBox="1"/>
          <p:nvPr/>
        </p:nvSpPr>
        <p:spPr>
          <a:xfrm>
            <a:off x="2209800" y="1333500"/>
            <a:ext cx="12573000" cy="572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400" b="1" u="sng" kern="1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  <a:r>
              <a:rPr lang="en-US" sz="3600" b="1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kern="100" dirty="0">
              <a:solidFill>
                <a:srgbClr val="0033C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a, b, c.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4000" b="1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⟂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US" sz="4000" b="1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⟂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Khi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 </a:t>
            </a:r>
            <a:r>
              <a:rPr lang="en-US" sz="40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0EF353D-A119-9F78-7F1E-06FBE7341080}"/>
              </a:ext>
            </a:extLst>
          </p:cNvPr>
          <p:cNvSpPr/>
          <p:nvPr/>
        </p:nvSpPr>
        <p:spPr>
          <a:xfrm>
            <a:off x="8077200" y="6832815"/>
            <a:ext cx="1905000" cy="1447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2778678-C51B-E7BC-4C9F-240CD8E21423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B2A4C11-D603-6150-A3F2-BD27C3007EA6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4C88237-9430-DFB8-A0F2-EEBD554ACEE5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6A2182F-F353-3D33-4135-6BA827E757DA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60915A-FD15-5818-D413-1CC5415808FE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1393B3E-D4FA-12AC-67CC-A3AC6E87083E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07090D-38D4-601B-5E51-2B29B93916E0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569C214-2B02-1521-A9BC-7D82287DFC9A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ADFA60-AA70-1D69-F93B-D74C6B21E9D8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4C867C7-6245-D3DB-A66C-75D3A78D7262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6B06B4A-7350-503C-B930-10DCA54F1373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99D6E46-CF13-B92E-8C1F-DB802D704F74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6DA72E2-09E6-ACAD-3627-E7055AEB8BB4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E67FE95-8582-7367-09C5-11542794A6CB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13C2E4-FC70-9C2D-098F-4A903CC34507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489AAC9-058E-DD36-0398-7F48CB2A983E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A8AF72-4950-DCFD-E957-9FF459A4CBF4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E22E268-ADB5-5A8F-34A8-3B5FBDD2A008}"/>
              </a:ext>
            </a:extLst>
          </p:cNvPr>
          <p:cNvSpPr/>
          <p:nvPr/>
        </p:nvSpPr>
        <p:spPr>
          <a:xfrm>
            <a:off x="14020800" y="11811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51390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67" y="1010920"/>
            <a:ext cx="1371606" cy="1371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197" y="-188981"/>
            <a:ext cx="3024608" cy="2957889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/>
        </p:nvSpPr>
        <p:spPr>
          <a:xfrm flipV="1">
            <a:off x="2697486" y="1028700"/>
            <a:ext cx="5410200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49886" y="1208157"/>
            <a:ext cx="5119387" cy="70788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3.26 (SGK - tr57)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bẹt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𝑡𝑂𝑦</m:t>
                        </m:r>
                      </m:e>
                    </m:acc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Gợi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83" y="2574683"/>
                <a:ext cx="15179665" cy="5412636"/>
              </a:xfrm>
              <a:prstGeom prst="rect">
                <a:avLst/>
              </a:prstGeom>
              <a:blipFill rotWithShape="0">
                <a:blip r:embed="rId4"/>
                <a:stretch>
                  <a:fillRect l="-1325" r="-1325" b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298" y="8111148"/>
            <a:ext cx="1513834" cy="16745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2867" y="7310529"/>
            <a:ext cx="2798307" cy="2700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1467">
            <a:off x="1394955" y="7735249"/>
            <a:ext cx="1902117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6319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15667" cy="8229600"/>
            <a:chOff x="0" y="0"/>
            <a:chExt cx="4245006" cy="23600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45006" cy="2360029"/>
            </a:xfrm>
            <a:custGeom>
              <a:avLst/>
              <a:gdLst/>
              <a:ahLst/>
              <a:cxnLst/>
              <a:rect l="l" t="t" r="r" b="b"/>
              <a:pathLst>
                <a:path w="4245006" h="2360029">
                  <a:moveTo>
                    <a:pt x="4120546" y="2360029"/>
                  </a:moveTo>
                  <a:lnTo>
                    <a:pt x="124460" y="2360029"/>
                  </a:lnTo>
                  <a:cubicBezTo>
                    <a:pt x="55880" y="2360029"/>
                    <a:pt x="0" y="2304149"/>
                    <a:pt x="0" y="223556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120547" y="0"/>
                  </a:lnTo>
                  <a:cubicBezTo>
                    <a:pt x="4189126" y="0"/>
                    <a:pt x="4245006" y="55880"/>
                    <a:pt x="4245006" y="124460"/>
                  </a:cubicBezTo>
                  <a:lnTo>
                    <a:pt x="4245006" y="2235570"/>
                  </a:lnTo>
                  <a:cubicBezTo>
                    <a:pt x="4245006" y="2304149"/>
                    <a:pt x="4189126" y="2360029"/>
                    <a:pt x="4120547" y="236002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69076"/>
          <a:stretch/>
        </p:blipFill>
        <p:spPr>
          <a:xfrm>
            <a:off x="15953768" y="5919520"/>
            <a:ext cx="2740602" cy="4367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8"/>
          <p:cNvGrpSpPr/>
          <p:nvPr/>
        </p:nvGrpSpPr>
        <p:grpSpPr>
          <a:xfrm>
            <a:off x="15224024" y="1082997"/>
            <a:ext cx="1830230" cy="858081"/>
            <a:chOff x="0" y="0"/>
            <a:chExt cx="2440306" cy="1144108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8884"/>
            <a:ext cx="2987704" cy="1493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825" y="1607368"/>
            <a:ext cx="1450886" cy="1604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5352" y="1418796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(1)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(2)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lấy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fr-FR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𝑦𝑂𝑡</m:t>
                        </m:r>
                        <m:r>
                          <a:rPr lang="fr-FR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Ot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’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fr-FR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8" y="3438549"/>
                <a:ext cx="13335000" cy="5013937"/>
              </a:xfrm>
              <a:prstGeom prst="rect">
                <a:avLst/>
              </a:prstGeom>
              <a:blipFill rotWithShape="0">
                <a:blip r:embed="rId8"/>
                <a:stretch>
                  <a:fillRect l="-1646" r="-1600" b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96974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02834" y="1028700"/>
            <a:ext cx="6795193" cy="8229600"/>
            <a:chOff x="0" y="0"/>
            <a:chExt cx="2619230" cy="31721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19230" cy="3172127"/>
            </a:xfrm>
            <a:custGeom>
              <a:avLst/>
              <a:gdLst/>
              <a:ahLst/>
              <a:cxnLst/>
              <a:rect l="l" t="t" r="r" b="b"/>
              <a:pathLst>
                <a:path w="2619230" h="3172127">
                  <a:moveTo>
                    <a:pt x="2494770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94770" y="0"/>
                  </a:lnTo>
                  <a:cubicBezTo>
                    <a:pt x="2563350" y="0"/>
                    <a:pt x="2619230" y="55880"/>
                    <a:pt x="2619230" y="124460"/>
                  </a:cubicBezTo>
                  <a:lnTo>
                    <a:pt x="2619230" y="3047667"/>
                  </a:lnTo>
                  <a:cubicBezTo>
                    <a:pt x="2619230" y="3116247"/>
                    <a:pt x="2563350" y="3172127"/>
                    <a:pt x="2494770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383216" y="1028700"/>
            <a:ext cx="8876084" cy="8229600"/>
            <a:chOff x="0" y="0"/>
            <a:chExt cx="3421317" cy="317212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21317" cy="3172127"/>
            </a:xfrm>
            <a:custGeom>
              <a:avLst/>
              <a:gdLst/>
              <a:ahLst/>
              <a:cxnLst/>
              <a:rect l="l" t="t" r="r" b="b"/>
              <a:pathLst>
                <a:path w="3421317" h="3172127">
                  <a:moveTo>
                    <a:pt x="3296857" y="3172127"/>
                  </a:moveTo>
                  <a:lnTo>
                    <a:pt x="124460" y="3172127"/>
                  </a:lnTo>
                  <a:cubicBezTo>
                    <a:pt x="55880" y="3172127"/>
                    <a:pt x="0" y="3116247"/>
                    <a:pt x="0" y="304766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296857" y="0"/>
                  </a:lnTo>
                  <a:cubicBezTo>
                    <a:pt x="3365436" y="0"/>
                    <a:pt x="3421317" y="55880"/>
                    <a:pt x="3421317" y="124460"/>
                  </a:cubicBezTo>
                  <a:lnTo>
                    <a:pt x="3421317" y="3047667"/>
                  </a:lnTo>
                  <a:cubicBezTo>
                    <a:pt x="3421317" y="3116247"/>
                    <a:pt x="3365436" y="3172127"/>
                    <a:pt x="3296857" y="317212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414330" y="1409700"/>
            <a:ext cx="61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Cho định lí: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Nếu một đường thẳng vuông góc với một trong hai đường thẳng song song thì nó vuông góc với đường thẳng kia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544257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751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⊥</m:t>
                                </m:r>
                                <m:r>
                                  <a:rPr lang="nl-NL" sz="36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36125089"/>
                  </p:ext>
                </p:extLst>
              </p:nvPr>
            </p:nvGraphicFramePr>
            <p:xfrm>
              <a:off x="10210800" y="1409700"/>
              <a:ext cx="5523257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48101"/>
                    <a:gridCol w="3875156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42610" r="-157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2"/>
                          <a:stretch>
                            <a:fillRect l="-42610" t="-100741" r="-157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9" name="TextBox 18"/>
          <p:cNvSpPr txBox="1"/>
          <p:nvPr/>
        </p:nvSpPr>
        <p:spPr>
          <a:xfrm>
            <a:off x="9067800" y="15621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7480" y="3636109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7357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108651"/>
                  </p:ext>
                </p:extLst>
              </p:nvPr>
            </p:nvGraphicFramePr>
            <p:xfrm>
              <a:off x="10325497" y="3464560"/>
              <a:ext cx="4950881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477308"/>
                    <a:gridCol w="3473573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42632" r="-351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c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3" name="TextBox 22"/>
          <p:cNvSpPr txBox="1"/>
          <p:nvPr/>
        </p:nvSpPr>
        <p:spPr>
          <a:xfrm>
            <a:off x="9067800" y="5710118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419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 // b,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4" name="Table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74543367"/>
                  </p:ext>
                </p:extLst>
              </p:nvPr>
            </p:nvGraphicFramePr>
            <p:xfrm>
              <a:off x="10210800" y="5479176"/>
              <a:ext cx="561848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76515"/>
                    <a:gridCol w="3941965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2504" r="-155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 rotWithShape="0">
                          <a:blip r:embed="rId4"/>
                          <a:stretch>
                            <a:fillRect l="-42504" t="-100741" r="-155" b="-2074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TextBox 24"/>
          <p:cNvSpPr txBox="1"/>
          <p:nvPr/>
        </p:nvSpPr>
        <p:spPr>
          <a:xfrm>
            <a:off x="9067800" y="7736383"/>
            <a:ext cx="706120" cy="653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442594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4929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; </a:t>
                          </a:r>
                          <a14:m>
                            <m:oMath xmlns:m="http://schemas.openxmlformats.org/officeDocument/2006/math"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⊥</m:t>
                              </m:r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4994089"/>
                  </p:ext>
                </p:extLst>
              </p:nvPr>
            </p:nvGraphicFramePr>
            <p:xfrm>
              <a:off x="10259109" y="7501989"/>
              <a:ext cx="5486400" cy="164592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37103"/>
                    <a:gridCol w="3849297"/>
                  </a:tblGrid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42563" r="-158" b="-119853"/>
                          </a:stretch>
                        </a:blip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 // b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394" y="2697243"/>
            <a:ext cx="2758850" cy="7331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888715"/>
            <a:ext cx="2373471" cy="1695336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8763000" y="5475327"/>
            <a:ext cx="1198880" cy="11226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3" grpId="0"/>
      <p:bldP spid="25" grpId="0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78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076967"/>
            <a:ext cx="15595600" cy="7924800"/>
            <a:chOff x="0" y="0"/>
            <a:chExt cx="5147373" cy="24460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147373" cy="2446074"/>
            </a:xfrm>
            <a:custGeom>
              <a:avLst/>
              <a:gdLst/>
              <a:ahLst/>
              <a:cxnLst/>
              <a:rect l="l" t="t" r="r" b="b"/>
              <a:pathLst>
                <a:path w="5147373" h="2446074">
                  <a:moveTo>
                    <a:pt x="5022914" y="2446074"/>
                  </a:moveTo>
                  <a:lnTo>
                    <a:pt x="124460" y="2446074"/>
                  </a:lnTo>
                  <a:cubicBezTo>
                    <a:pt x="55880" y="2446074"/>
                    <a:pt x="0" y="2390194"/>
                    <a:pt x="0" y="232161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022914" y="0"/>
                  </a:lnTo>
                  <a:cubicBezTo>
                    <a:pt x="5091493" y="0"/>
                    <a:pt x="5147373" y="55880"/>
                    <a:pt x="5147373" y="124460"/>
                  </a:cubicBezTo>
                  <a:lnTo>
                    <a:pt x="5147373" y="2321614"/>
                  </a:lnTo>
                  <a:cubicBezTo>
                    <a:pt x="5147373" y="2390194"/>
                    <a:pt x="5091493" y="2446074"/>
                    <a:pt x="5022914" y="244607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770964"/>
            <a:ext cx="1830230" cy="858081"/>
            <a:chOff x="0" y="0"/>
            <a:chExt cx="2440306" cy="1144108"/>
          </a:xfrm>
          <a:solidFill>
            <a:schemeClr val="accent6"/>
          </a:solidFill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  <a:grpFill/>
          </p:grpSpPr>
          <p:sp>
            <p:nvSpPr>
              <p:cNvPr id="10" name="Freeform 10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grpFill/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375368">
              <a:off x="1089772" y="52420"/>
              <a:ext cx="260762" cy="1039269"/>
            </a:xfrm>
            <a:prstGeom prst="rect">
              <a:avLst/>
            </a:prstGeom>
            <a:grpFill/>
          </p:spPr>
        </p:pic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5624664"/>
            <a:ext cx="2193177" cy="5163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19224">
            <a:off x="13500215" y="-450266"/>
            <a:ext cx="1924221" cy="2534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97200" y="1200004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dirty="0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Nối mỗi dòng ở cột bên trái với một dòng ở cột bên phải để được khẳng định đúng.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54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1. thì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𝑥𝑂𝑡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𝑡𝑂𝑦</m:t>
                                  </m:r>
                                </m:e>
                              </m:acc>
                              <m:r>
                                <a:rPr lang="nl-NL" sz="3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n-US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nl-NL" sz="36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𝑥𝑂𝑦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nl-NL" sz="36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6149651"/>
                  </p:ext>
                </p:extLst>
              </p:nvPr>
            </p:nvGraphicFramePr>
            <p:xfrm>
              <a:off x="1844388" y="3077367"/>
              <a:ext cx="14239268" cy="535406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7563787"/>
                    <a:gridCol w="6675481"/>
                  </a:tblGrid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Nếu một đường thẳng cắt 2 đường thẳng song song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113321" t="-394" r="-182" b="-263780"/>
                          </a:stretch>
                        </a:blipFill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Nếu tia Ot là tia phân giác của góc xOy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2. thì chúng là hai tia trùng nhau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54425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Oa, Ob là hai tia phân giác của hai góc đối đỉnh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3. thì các cặp góc so le trong bằng nhau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21297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  <a:endParaRPr lang="en-US" sz="36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nl-NL" sz="36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4. thì chúng là hai tia đối nhau.</a:t>
                          </a:r>
                          <a:endParaRPr lang="en-US" sz="36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11923">
            <a:off x="14654453" y="7280670"/>
            <a:ext cx="4160300" cy="364619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458200" y="3771900"/>
            <a:ext cx="1066800" cy="2895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665788" y="4000500"/>
            <a:ext cx="859212" cy="16241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864600" y="6925236"/>
            <a:ext cx="660400" cy="11138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62040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305800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19200" y="1120661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id="4" name="Rectangle 3"/>
          <p:cNvSpPr/>
          <p:nvPr/>
        </p:nvSpPr>
        <p:spPr>
          <a:xfrm>
            <a:off x="3259842" y="1230209"/>
            <a:ext cx="80794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42957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336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đoạn thẳng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D. Nếu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</m:t>
                              </m:r>
                              <m: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MB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thì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oMath>
                          </a14:m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là trung điểm của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4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AB</m:t>
                              </m:r>
                            </m:oMath>
                          </a14:m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26777099"/>
                  </p:ext>
                </p:extLst>
              </p:nvPr>
            </p:nvGraphicFramePr>
            <p:xfrm>
              <a:off x="1886908" y="2400300"/>
              <a:ext cx="14514183" cy="599440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0323182"/>
                    <a:gridCol w="2057400"/>
                    <a:gridCol w="2133601"/>
                  </a:tblGrid>
                  <a:tr h="10160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Câu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Đúng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b="1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Sai</a:t>
                          </a:r>
                          <a:endParaRPr lang="en-US" sz="4000" b="1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A.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đối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B.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bằng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nhau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thì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đổi</a:t>
                          </a: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đỉnh</a:t>
                          </a:r>
                          <a:r>
                            <a:rPr lang="en-US" sz="4000" dirty="0" smtClean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30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158360" r="-40732" b="-599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1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59" t="-490419" r="-40732" b="-137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4000" dirty="0">
                              <a:effectLst/>
                              <a:latin typeface="Arial" panose="020B060402020202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 </a:t>
                          </a:r>
                        </a:p>
                      </a:txBody>
                      <a:tcPr marL="101600" marR="101600" marT="50800" marB="5080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05" y="7200900"/>
            <a:ext cx="2003523" cy="25270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70006"/>
            <a:ext cx="2871465" cy="19204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8228201"/>
            <a:ext cx="2859249" cy="149975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877800" y="354330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996160" y="444517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77800" y="6012359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041105" y="6876957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0218540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19100"/>
            <a:ext cx="42672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04900" y="98088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Chứng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781300"/>
            <a:ext cx="4495800" cy="4044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Qua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kẻ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357689"/>
                <a:ext cx="11125200" cy="2800638"/>
              </a:xfrm>
              <a:prstGeom prst="rect">
                <a:avLst/>
              </a:prstGeom>
              <a:blipFill rotWithShape="0">
                <a:blip r:embed="rId4"/>
                <a:stretch>
                  <a:fillRect l="-1973" r="-191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b’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qua B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a. 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Euclid, b’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250" y="4434460"/>
                <a:ext cx="11125200" cy="4617098"/>
              </a:xfrm>
              <a:prstGeom prst="rect">
                <a:avLst/>
              </a:prstGeom>
              <a:blipFill rotWithShape="0">
                <a:blip r:embed="rId5"/>
                <a:stretch>
                  <a:fillRect l="-1918" r="-1973" b="-4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6711061"/>
            <a:ext cx="3431475" cy="353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13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78" y="4404592"/>
            <a:ext cx="4142026" cy="3726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881183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6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60420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// b, c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A, c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cắt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tại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B;</a:t>
                          </a:r>
                        </a:p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là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hai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góc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đồng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vị</a:t>
                          </a:r>
                          <a:r>
                            <a:rPr lang="en-US" sz="40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oMath>
                          </a14:m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.</a:t>
                          </a:r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9" name="Table 1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5881183"/>
                  </p:ext>
                </p:extLst>
              </p:nvPr>
            </p:nvGraphicFramePr>
            <p:xfrm>
              <a:off x="7142480" y="4481511"/>
              <a:ext cx="9543404" cy="335219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968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84658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8292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GT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1661" r="-233" b="-84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29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KL</a:t>
                          </a:r>
                        </a:p>
                      </a:txBody>
                      <a:tcPr anchor="ctr">
                        <a:lnR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2">
                              <a:lumMod val="7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21661" t="-120400" r="-233" b="-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527917" y="8649154"/>
            <a:ext cx="11666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400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045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79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/>
          <p:cNvGrpSpPr/>
          <p:nvPr/>
        </p:nvGrpSpPr>
        <p:grpSpPr>
          <a:xfrm>
            <a:off x="990600" y="1028700"/>
            <a:ext cx="16268700" cy="8305800"/>
            <a:chOff x="0" y="0"/>
            <a:chExt cx="3948579" cy="2247258"/>
          </a:xfrm>
        </p:grpSpPr>
        <p:sp>
          <p:nvSpPr>
            <p:cNvPr id="16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Rectangle 10"/>
          <p:cNvSpPr/>
          <p:nvPr/>
        </p:nvSpPr>
        <p:spPr>
          <a:xfrm>
            <a:off x="1247775" y="1257300"/>
            <a:ext cx="157543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Trong Bài 10, ta dùng cách đo đạc để kiểm nghiệm tính chất sau: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vi-VN" sz="3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một đường thẳng cắt hai đường thẳng song song thì hai góc đồng vị bằng nhau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Tuy nhiên, đo đạc chỉ cho kết quả gần đúng và trong trường hợp cụ thể.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858286"/>
            <a:ext cx="4275587" cy="37904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176977"/>
            <a:ext cx="1406978" cy="1289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369686" y="6447512"/>
            <a:ext cx="10632439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có cách nào khác để chắc chắn tính chất đúng cho mọi trường hợp không?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6">
            <a:extLst>
              <a:ext uri="{FF2B5EF4-FFF2-40B4-BE49-F238E27FC236}">
                <a16:creationId xmlns:a16="http://schemas.microsoft.com/office/drawing/2014/main" id="{69B4DCA6-06CD-0190-4802-58D2B69D8C3A}"/>
              </a:ext>
            </a:extLst>
          </p:cNvPr>
          <p:cNvSpPr/>
          <p:nvPr/>
        </p:nvSpPr>
        <p:spPr>
          <a:xfrm flipV="1">
            <a:off x="1602118" y="1028700"/>
            <a:ext cx="3115506" cy="1066800"/>
          </a:xfrm>
          <a:prstGeom prst="round2SameRect">
            <a:avLst>
              <a:gd name="adj1" fmla="val 30000"/>
              <a:gd name="adj2" fmla="val 0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E6EF95-1E54-E84B-4985-15888362AD62}"/>
              </a:ext>
            </a:extLst>
          </p:cNvPr>
          <p:cNvSpPr txBox="1"/>
          <p:nvPr/>
        </p:nvSpPr>
        <p:spPr>
          <a:xfrm>
            <a:off x="1953771" y="1208157"/>
            <a:ext cx="2465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A20A8-7355-4479-B24F-8429A77FC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99" y="6849442"/>
            <a:ext cx="2903801" cy="29038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DCEC59-1F6B-E5E0-2540-3590A14E0B8D}"/>
                  </a:ext>
                </a:extLst>
              </p:cNvPr>
              <p:cNvSpPr/>
              <p:nvPr/>
            </p:nvSpPr>
            <p:spPr>
              <a:xfrm>
                <a:off x="1748499" y="2687495"/>
                <a:ext cx="14173200" cy="1784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Chứng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Khi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Oz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tia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ph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n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gi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ủ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g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ó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xOy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th</m:t>
                    </m:r>
                    <m:r>
                      <a:rPr lang="en-US" sz="40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ì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𝑂𝑧</m:t>
                        </m:r>
                        <m: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a:rPr lang="en-US" sz="4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  <m:r>
                          <a:rPr lang="en-US" sz="4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DCEC59-1F6B-E5E0-2540-3590A14E0B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499" y="2687495"/>
                <a:ext cx="14173200" cy="1784976"/>
              </a:xfrm>
              <a:prstGeom prst="rect">
                <a:avLst/>
              </a:prstGeom>
              <a:blipFill>
                <a:blip r:embed="rId3"/>
                <a:stretch>
                  <a:fillRect l="-1548" t="-4437" b="-5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04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5F4200-4683-14D5-2739-C3A56172285D}"/>
              </a:ext>
            </a:extLst>
          </p:cNvPr>
          <p:cNvSpPr txBox="1"/>
          <p:nvPr/>
        </p:nvSpPr>
        <p:spPr>
          <a:xfrm>
            <a:off x="2324100" y="1485900"/>
            <a:ext cx="13639800" cy="6651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400" b="1" u="sng" kern="1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</a:t>
            </a:r>
            <a:b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 le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Song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B313F6D-E5C5-32A5-151B-DF46EB692A2B}"/>
              </a:ext>
            </a:extLst>
          </p:cNvPr>
          <p:cNvSpPr/>
          <p:nvPr/>
        </p:nvSpPr>
        <p:spPr>
          <a:xfrm>
            <a:off x="8191500" y="6896100"/>
            <a:ext cx="1905000" cy="1447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A181F1-ACD0-61B7-85E7-067900E19007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1FDDB6-4DE3-F24F-DAB1-AAB581906A55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19403A-0E90-6AB4-DA62-86C152D77B1E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6BE54F8-5CE6-EEB1-D4AC-5B870659DF40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66D73E-9EA8-BBAD-7115-6C6F77F5DAB3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B034093-9745-7D0A-941B-E42744B7B61D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BA65AC-59E3-02AC-C693-771C0598BE4D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9645E2-A85F-35F3-DCBA-A28033A40AF5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AE43795-C76D-520E-90E7-C93C260CB0D9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5BE20CE-F2C2-FB0C-BF27-00F3E87E3F9D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D58104D-9890-EC7C-38E5-9879C55E09D0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2A09EA9-3ECF-10F2-EC4B-93E085380666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D1B66C1-7235-CE91-BBAC-6BA038DDF4EB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DABBDE-E769-6071-0CE5-05B88C4C1AB9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C94199E-80C1-F905-8E84-3511827D8672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D8686A-5008-B498-0F4D-EC6CF533DA63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0936C2A-CADA-CD84-1624-C12AE439BDD4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5FEA987-98FB-4C26-AFAF-7B571A197CB2}"/>
              </a:ext>
            </a:extLst>
          </p:cNvPr>
          <p:cNvSpPr/>
          <p:nvPr/>
        </p:nvSpPr>
        <p:spPr>
          <a:xfrm>
            <a:off x="14478000" y="934278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1345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4A4DB0-143D-26E3-9FDF-F24C2B8491A3}"/>
              </a:ext>
            </a:extLst>
          </p:cNvPr>
          <p:cNvSpPr txBox="1"/>
          <p:nvPr/>
        </p:nvSpPr>
        <p:spPr>
          <a:xfrm>
            <a:off x="2667000" y="1104900"/>
            <a:ext cx="11582400" cy="6469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400" b="1" u="sng" kern="1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  <a:b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4000" b="1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⟂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// 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 // c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a </a:t>
            </a:r>
            <a:r>
              <a:rPr lang="en-US" sz="40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⟂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b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E1A00A-0959-EA3E-8E2E-30A83E96141C}"/>
              </a:ext>
            </a:extLst>
          </p:cNvPr>
          <p:cNvSpPr/>
          <p:nvPr/>
        </p:nvSpPr>
        <p:spPr>
          <a:xfrm>
            <a:off x="8305800" y="7460385"/>
            <a:ext cx="1905000" cy="1447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19F98-1179-7A7E-FC0E-943C5DE67BA0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8550F1-778E-AD2A-90D8-235E345E1C91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1FC4F9-C569-5C20-608C-0054C56BCA3C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AA6D044-FF27-150A-B1A8-710A910580A4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B6272E2-AD55-6778-2CA1-3B9CEA658135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EEB228F-2EA1-BB8F-E597-067354734E88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F7EF6CF-5E1D-7FF3-2BD3-593D869A21F4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EBF0AD-7525-7404-D4B3-96543D0D39E5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0587822-2CF4-1F30-66EC-B7481429FA4B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5C216B2-4A8D-89B7-9DB9-1824DDF563C9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CD2368-71EC-A85C-EA6A-45FB57873380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9ACEEC4-AF93-F236-49CE-1C958FFDC724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A9949EC-A6AE-BFEC-F8ED-3513F46C1781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6C03DB2-7B8E-E768-666C-2EB58A58B15A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5000BD6-40E6-806B-FC48-4F6C62BFAADD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485C314-7474-60C2-335A-B76127B8A182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1231EBA-1CCF-A172-5194-FC0E470DF286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2243C59-630C-6657-5708-2CE70265C26E}"/>
              </a:ext>
            </a:extLst>
          </p:cNvPr>
          <p:cNvSpPr/>
          <p:nvPr/>
        </p:nvSpPr>
        <p:spPr>
          <a:xfrm>
            <a:off x="14474686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7727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7D6D9A-8E4D-3C40-732F-925FF3CA5723}"/>
              </a:ext>
            </a:extLst>
          </p:cNvPr>
          <p:cNvSpPr txBox="1"/>
          <p:nvPr/>
        </p:nvSpPr>
        <p:spPr>
          <a:xfrm>
            <a:off x="2133600" y="1333500"/>
            <a:ext cx="14478000" cy="6549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  <a:buNone/>
            </a:pPr>
            <a:r>
              <a:rPr lang="en-US" sz="4400" b="1" u="sng" kern="100" dirty="0" err="1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u="sng" kern="1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br>
              <a:rPr lang="en-US" sz="40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b="1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c,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i="1" kern="1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kern="1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song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b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a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endParaRPr lang="en-US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7883C37-B1A5-63FC-C47C-9E8B92969A55}"/>
              </a:ext>
            </a:extLst>
          </p:cNvPr>
          <p:cNvSpPr/>
          <p:nvPr/>
        </p:nvSpPr>
        <p:spPr>
          <a:xfrm>
            <a:off x="8420100" y="7889896"/>
            <a:ext cx="1905000" cy="14478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9C9E1-9CDF-FACF-0DC3-121368D5090D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1C0BEA3-65F3-C382-3EFE-958607917E20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1FAF64-8144-DDBF-D4A5-1D1529D15720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E203D86-F660-2269-7E45-F693E6A7385B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BD71B93-4AD7-B6C9-FA6D-6222906B32A1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06DC78D-5A59-3C37-76F5-F13ADB34A240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013DCF-4156-9156-C242-A40FB8C212E5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FD30A4B-5D0B-CEA9-F0D3-E6BC81EC7797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EE4BD1-3451-B6A3-6191-816AF2F3191E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296AF5-CD23-7E7C-819E-A02BFED4459A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E0E5BEA-D62A-CC57-A57E-DC9AA7D8CA57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230CCD-CB68-3A21-02D8-BFE4FEE92328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F62A22-E6FC-CE5A-4943-23F99EB2EDA5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9A1746-6140-6CE4-C429-54757191E9F5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3FC27F-2FE9-167E-5087-16906E13F470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DD1837-9AE4-4E7F-BEC4-B86675A16371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517B11A-431F-6A4D-C5A7-AC671E088DC9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EF4E0CB-F33D-4876-4FF5-C8B822A5982A}"/>
              </a:ext>
            </a:extLst>
          </p:cNvPr>
          <p:cNvSpPr/>
          <p:nvPr/>
        </p:nvSpPr>
        <p:spPr>
          <a:xfrm>
            <a:off x="14478000" y="876300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898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549840-581B-E7C9-A71A-F7CA1B79AD05}"/>
              </a:ext>
            </a:extLst>
          </p:cNvPr>
          <p:cNvSpPr txBox="1"/>
          <p:nvPr/>
        </p:nvSpPr>
        <p:spPr>
          <a:xfrm>
            <a:off x="5410200" y="23241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 HUỐNG KHỞI ĐỘNG</a:t>
            </a:r>
          </a:p>
          <a:p>
            <a:pPr algn="ctr"/>
            <a:endParaRPr lang="en-US" sz="36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545" y="1076967"/>
            <a:ext cx="16230600" cy="4567961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295400" y="2144735"/>
            <a:ext cx="15697200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4FB876-DBF5-C739-207C-B47EA2DD0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38200" y="5829300"/>
            <a:ext cx="3536927" cy="37338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AA5FD1EB-3713-6971-DF94-758B290F3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93913" y="5829300"/>
            <a:ext cx="3054595" cy="3559380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C1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0600" y="990600"/>
            <a:ext cx="16268700" cy="8305800"/>
            <a:chOff x="0" y="0"/>
            <a:chExt cx="3948579" cy="224725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948579" cy="2247258"/>
            </a:xfrm>
            <a:custGeom>
              <a:avLst/>
              <a:gdLst/>
              <a:ahLst/>
              <a:cxnLst/>
              <a:rect l="l" t="t" r="r" b="b"/>
              <a:pathLst>
                <a:path w="3948579" h="2247258">
                  <a:moveTo>
                    <a:pt x="3824119" y="2247258"/>
                  </a:moveTo>
                  <a:lnTo>
                    <a:pt x="124460" y="2247258"/>
                  </a:lnTo>
                  <a:cubicBezTo>
                    <a:pt x="55880" y="2247258"/>
                    <a:pt x="0" y="2191378"/>
                    <a:pt x="0" y="212279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24119" y="0"/>
                  </a:lnTo>
                  <a:cubicBezTo>
                    <a:pt x="3892699" y="0"/>
                    <a:pt x="3948579" y="55880"/>
                    <a:pt x="3948579" y="124460"/>
                  </a:cubicBezTo>
                  <a:lnTo>
                    <a:pt x="3948579" y="2122798"/>
                  </a:lnTo>
                  <a:cubicBezTo>
                    <a:pt x="3948579" y="2191378"/>
                    <a:pt x="3892699" y="2247258"/>
                    <a:pt x="3824119" y="224725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Rectangle 12"/>
          <p:cNvSpPr/>
          <p:nvPr/>
        </p:nvSpPr>
        <p:spPr>
          <a:xfrm>
            <a:off x="2128009" y="1362792"/>
            <a:ext cx="101601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Định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40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5B717C7-0DAD-A3A2-9144-7036BC04ABD6}"/>
              </a:ext>
            </a:extLst>
          </p:cNvPr>
          <p:cNvGrpSpPr/>
          <p:nvPr/>
        </p:nvGrpSpPr>
        <p:grpSpPr>
          <a:xfrm>
            <a:off x="1809687" y="2160475"/>
            <a:ext cx="2912886" cy="1631135"/>
            <a:chOff x="1809687" y="2160475"/>
            <a:chExt cx="2912886" cy="16311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687" y="2160475"/>
              <a:ext cx="2912886" cy="163113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840684" y="2470294"/>
              <a:ext cx="26556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chất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4774234" y="2157159"/>
            <a:ext cx="114300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4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góc đối đỉnh thì bằng nhau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6441C6-019A-636D-0B31-CB44FD411DC7}"/>
              </a:ext>
            </a:extLst>
          </p:cNvPr>
          <p:cNvGrpSpPr/>
          <p:nvPr/>
        </p:nvGrpSpPr>
        <p:grpSpPr>
          <a:xfrm>
            <a:off x="11837507" y="2988467"/>
            <a:ext cx="5166725" cy="2282972"/>
            <a:chOff x="9372600" y="2554214"/>
            <a:chExt cx="5166725" cy="22829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05710F-D999-D4C5-69DC-B0E95E6E0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66" t="24051" r="4289" b="19334"/>
            <a:stretch/>
          </p:blipFill>
          <p:spPr>
            <a:xfrm>
              <a:off x="9372600" y="2554214"/>
              <a:ext cx="5166725" cy="228297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D21938-9EF7-8E66-7513-41E01029B28D}"/>
                </a:ext>
              </a:extLst>
            </p:cNvPr>
            <p:cNvSpPr txBox="1"/>
            <p:nvPr/>
          </p:nvSpPr>
          <p:spPr>
            <a:xfrm>
              <a:off x="11887200" y="3786917"/>
              <a:ext cx="609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A69BAE-1589-840D-DAED-F6ECB023720E}"/>
                  </a:ext>
                </a:extLst>
              </p:cNvPr>
              <p:cNvSpPr txBox="1"/>
              <p:nvPr/>
            </p:nvSpPr>
            <p:spPr>
              <a:xfrm>
                <a:off x="4956563" y="3380273"/>
                <a:ext cx="103632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en-US" sz="3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3A69BAE-1589-840D-DAED-F6ECB02372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63" y="3380273"/>
                <a:ext cx="10363200" cy="664541"/>
              </a:xfrm>
              <a:prstGeom prst="rect">
                <a:avLst/>
              </a:prstGeom>
              <a:blipFill>
                <a:blip r:embed="rId4"/>
                <a:stretch>
                  <a:fillRect l="-1765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E4DFB2-9FA4-B8BB-5E83-0AD57633FD09}"/>
                  </a:ext>
                </a:extLst>
              </p:cNvPr>
              <p:cNvSpPr txBox="1"/>
              <p:nvPr/>
            </p:nvSpPr>
            <p:spPr>
              <a:xfrm>
                <a:off x="4956563" y="4017343"/>
                <a:ext cx="103632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e>
                        </m:acc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180</a:t>
                </a:r>
                <a:r>
                  <a:rPr lang="en-US" sz="3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(2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kề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bù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9E4DFB2-9FA4-B8BB-5E83-0AD57633F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563" y="4017343"/>
                <a:ext cx="10363200" cy="664541"/>
              </a:xfrm>
              <a:prstGeom prst="rect">
                <a:avLst/>
              </a:prstGeom>
              <a:blipFill>
                <a:blip r:embed="rId5"/>
                <a:stretch>
                  <a:fillRect t="-11009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E7C480-BA7D-F50F-86F2-514C15431DD8}"/>
                  </a:ext>
                </a:extLst>
              </p:cNvPr>
              <p:cNvSpPr txBox="1"/>
              <p:nvPr/>
            </p:nvSpPr>
            <p:spPr>
              <a:xfrm>
                <a:off x="4832567" y="4947711"/>
                <a:ext cx="5762796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func>
                      <m:funcPr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</m:fName>
                      <m:e>
                        <m:acc>
                          <m:accPr>
                            <m:chr m:val="̂"/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36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</m:e>
                    </m:func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E7C480-BA7D-F50F-86F2-514C15431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67" y="4947711"/>
                <a:ext cx="5762796" cy="664541"/>
              </a:xfrm>
              <a:prstGeom prst="rect">
                <a:avLst/>
              </a:prstGeom>
              <a:blipFill>
                <a:blip r:embed="rId6"/>
                <a:stretch>
                  <a:fillRect l="-3280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5E0692-1358-A7D3-5114-FB513B821EF1}"/>
                  </a:ext>
                </a:extLst>
              </p:cNvPr>
              <p:cNvSpPr txBox="1"/>
              <p:nvPr/>
            </p:nvSpPr>
            <p:spPr>
              <a:xfrm>
                <a:off x="4832567" y="5612252"/>
                <a:ext cx="10363200" cy="664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nl-NL" sz="3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nl-NL" sz="36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65E0692-1358-A7D3-5114-FB513B821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67" y="5612252"/>
                <a:ext cx="10363200" cy="664541"/>
              </a:xfrm>
              <a:prstGeom prst="rect">
                <a:avLst/>
              </a:prstGeom>
              <a:blipFill>
                <a:blip r:embed="rId7"/>
                <a:stretch>
                  <a:fillRect l="-1824" t="-11927" b="-33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0A0529A0-20BB-6C11-7A8C-BCCA9216ED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919" y="6456250"/>
            <a:ext cx="3016506" cy="3016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0" grpId="0"/>
      <p:bldP spid="11" grpId="0"/>
      <p:bldP spid="12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1296</TotalTime>
  <Words>2220</Words>
  <Application>Microsoft Office PowerPoint</Application>
  <PresentationFormat>Custom</PresentationFormat>
  <Paragraphs>278</Paragraphs>
  <Slides>38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Times New Roman</vt:lpstr>
      <vt:lpstr>Calibri</vt:lpstr>
      <vt:lpstr>Garamond</vt:lpstr>
      <vt:lpstr>Cambria Math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7</dc:title>
  <dc:creator>User</dc:creator>
  <cp:lastModifiedBy>Tran Dung</cp:lastModifiedBy>
  <cp:revision>46</cp:revision>
  <dcterms:created xsi:type="dcterms:W3CDTF">2006-08-16T00:00:00Z</dcterms:created>
  <dcterms:modified xsi:type="dcterms:W3CDTF">2025-10-30T14:31:10Z</dcterms:modified>
  <dc:identifier>DAFD8QqN0sk</dc:identifier>
</cp:coreProperties>
</file>