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30" r:id="rId2"/>
    <p:sldMasterId id="2147483742" r:id="rId3"/>
    <p:sldMasterId id="2147483754" r:id="rId4"/>
    <p:sldMasterId id="2147483766" r:id="rId5"/>
    <p:sldMasterId id="2147483778" r:id="rId6"/>
    <p:sldMasterId id="2147483790" r:id="rId7"/>
    <p:sldMasterId id="2147483802" r:id="rId8"/>
  </p:sldMasterIdLst>
  <p:notesMasterIdLst>
    <p:notesMasterId r:id="rId51"/>
  </p:notesMasterIdLst>
  <p:sldIdLst>
    <p:sldId id="335" r:id="rId9"/>
    <p:sldId id="383" r:id="rId10"/>
    <p:sldId id="257" r:id="rId11"/>
    <p:sldId id="336" r:id="rId12"/>
    <p:sldId id="381" r:id="rId13"/>
    <p:sldId id="309" r:id="rId14"/>
    <p:sldId id="311" r:id="rId15"/>
    <p:sldId id="339" r:id="rId16"/>
    <p:sldId id="284" r:id="rId17"/>
    <p:sldId id="341" r:id="rId18"/>
    <p:sldId id="352" r:id="rId19"/>
    <p:sldId id="344" r:id="rId20"/>
    <p:sldId id="345" r:id="rId21"/>
    <p:sldId id="385" r:id="rId22"/>
    <p:sldId id="346" r:id="rId23"/>
    <p:sldId id="342" r:id="rId24"/>
    <p:sldId id="347" r:id="rId25"/>
    <p:sldId id="348" r:id="rId26"/>
    <p:sldId id="322" r:id="rId27"/>
    <p:sldId id="323" r:id="rId28"/>
    <p:sldId id="326" r:id="rId29"/>
    <p:sldId id="349" r:id="rId30"/>
    <p:sldId id="350" r:id="rId31"/>
    <p:sldId id="351" r:id="rId32"/>
    <p:sldId id="384" r:id="rId33"/>
    <p:sldId id="353" r:id="rId34"/>
    <p:sldId id="354" r:id="rId35"/>
    <p:sldId id="355" r:id="rId36"/>
    <p:sldId id="356" r:id="rId37"/>
    <p:sldId id="357" r:id="rId38"/>
    <p:sldId id="359" r:id="rId39"/>
    <p:sldId id="373" r:id="rId40"/>
    <p:sldId id="375" r:id="rId41"/>
    <p:sldId id="374" r:id="rId42"/>
    <p:sldId id="377" r:id="rId43"/>
    <p:sldId id="376" r:id="rId44"/>
    <p:sldId id="378" r:id="rId45"/>
    <p:sldId id="365" r:id="rId46"/>
    <p:sldId id="379" r:id="rId47"/>
    <p:sldId id="366" r:id="rId48"/>
    <p:sldId id="380" r:id="rId49"/>
    <p:sldId id="33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308" autoAdjust="0"/>
  </p:normalViewPr>
  <p:slideViewPr>
    <p:cSldViewPr snapToGrid="0">
      <p:cViewPr varScale="1">
        <p:scale>
          <a:sx n="72" d="100"/>
          <a:sy n="72" d="100"/>
        </p:scale>
        <p:origin x="1104"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9BA79-34F8-4BDE-AB87-696DB38B7C04}"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F84F8-1423-444D-81BB-4EC532CC9BE3}" type="slidenum">
              <a:rPr lang="en-US" smtClean="0"/>
              <a:t>‹#›</a:t>
            </a:fld>
            <a:endParaRPr lang="en-US"/>
          </a:p>
        </p:txBody>
      </p:sp>
    </p:spTree>
    <p:extLst>
      <p:ext uri="{BB962C8B-B14F-4D97-AF65-F5344CB8AC3E}">
        <p14:creationId xmlns:p14="http://schemas.microsoft.com/office/powerpoint/2010/main" val="335558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F84F8-1423-444D-81BB-4EC532CC9BE3}" type="slidenum">
              <a:rPr lang="en-US" smtClean="0"/>
              <a:t>8</a:t>
            </a:fld>
            <a:endParaRPr lang="en-US"/>
          </a:p>
        </p:txBody>
      </p:sp>
    </p:spTree>
    <p:extLst>
      <p:ext uri="{BB962C8B-B14F-4D97-AF65-F5344CB8AC3E}">
        <p14:creationId xmlns:p14="http://schemas.microsoft.com/office/powerpoint/2010/main" val="30868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EF84F8-1423-444D-81BB-4EC532CC9BE3}" type="slidenum">
              <a:rPr lang="en-US" smtClean="0"/>
              <a:t>25</a:t>
            </a:fld>
            <a:endParaRPr lang="en-US"/>
          </a:p>
        </p:txBody>
      </p:sp>
    </p:spTree>
    <p:extLst>
      <p:ext uri="{BB962C8B-B14F-4D97-AF65-F5344CB8AC3E}">
        <p14:creationId xmlns:p14="http://schemas.microsoft.com/office/powerpoint/2010/main" val="165819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7" y="1447816"/>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7" y="4777380"/>
            <a:ext cx="8825659"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74926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6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7"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EC328C-33D2-46BD-B77F-AD3C47E1B6A5}"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344197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7"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39829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1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7"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70667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62777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9" y="1981200"/>
            <a:ext cx="294686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73"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70"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1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1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259995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5" y="4250949"/>
            <a:ext cx="294005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5"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5" y="4827227"/>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6"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31" y="4827226"/>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1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1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24"/>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409965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67846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22" y="430229"/>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390115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59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7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4033069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137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468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660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80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207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764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66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12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79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49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66" y="2861736"/>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9"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2371809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267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980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457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107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755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9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699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706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69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94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6"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EC328C-33D2-46BD-B77F-AD3C47E1B6A5}"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2549658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32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554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92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60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28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04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071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633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036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5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7"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EC328C-33D2-46BD-B77F-AD3C47E1B6A5}"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71505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273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664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691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825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82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748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8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235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963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0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42230155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65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360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108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56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651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063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726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5124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495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70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910403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56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751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426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782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892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942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8920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179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99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66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63" y="3129296"/>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9EC328C-33D2-46BD-B77F-AD3C47E1B6A5}" type="datetimeFigureOut">
              <a:rPr lang="en-US" smtClean="0"/>
              <a:t>10/5/2024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430331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972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935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42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38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316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3988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329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790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195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5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9"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7"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EC328C-33D2-46BD-B77F-AD3C47E1B6A5}"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8529284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196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5640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448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35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60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3" y="2669701"/>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3" y="2892353"/>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16"/>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87"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3"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5"/>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50"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9EC328C-33D2-46BD-B77F-AD3C47E1B6A5}" type="datetimeFigureOut">
              <a:rPr lang="en-US" smtClean="0"/>
              <a:t>10/5/2024</a:t>
            </a:fld>
            <a:endParaRPr lang="en-US"/>
          </a:p>
        </p:txBody>
      </p:sp>
      <p:sp>
        <p:nvSpPr>
          <p:cNvPr id="5" name="Footer Placeholder 4"/>
          <p:cNvSpPr>
            <a:spLocks noGrp="1"/>
          </p:cNvSpPr>
          <p:nvPr>
            <p:ph type="ftr" sz="quarter" idx="3"/>
          </p:nvPr>
        </p:nvSpPr>
        <p:spPr>
          <a:xfrm rot="5400000">
            <a:off x="8951584" y="3225313"/>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51" y="295745"/>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B69F00-69C6-4969-BB21-FFC155DB32DC}" type="slidenum">
              <a:rPr lang="en-US" smtClean="0"/>
              <a:t>‹#›</a:t>
            </a:fld>
            <a:endParaRPr lang="en-US"/>
          </a:p>
        </p:txBody>
      </p:sp>
    </p:spTree>
    <p:extLst>
      <p:ext uri="{BB962C8B-B14F-4D97-AF65-F5344CB8AC3E}">
        <p14:creationId xmlns:p14="http://schemas.microsoft.com/office/powerpoint/2010/main" val="3966614511"/>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46084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34915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43210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01572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85742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117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7F14F-D98B-48C6-A44D-BEFFE1869AF5}" type="datetimeFigureOut">
              <a:rPr lang="en-US" smtClean="0">
                <a:solidFill>
                  <a:prstClr val="black">
                    <a:tint val="75000"/>
                  </a:prstClr>
                </a:solidFill>
              </a:rPr>
              <a:pPr/>
              <a:t>10/5/2024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06762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image" Target="../media/image19.gif"/><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22.gif"/><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30.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8.png"/><Relationship Id="rId2" Type="http://schemas.openxmlformats.org/officeDocument/2006/relationships/slideLayout" Target="../slideLayouts/slideLayout90.xml"/><Relationship Id="rId1" Type="http://schemas.openxmlformats.org/officeDocument/2006/relationships/vmlDrawing" Target="../drawings/vmlDrawing1.vml"/><Relationship Id="rId6" Type="http://schemas.openxmlformats.org/officeDocument/2006/relationships/image" Target="../media/image46.emf"/><Relationship Id="rId5" Type="http://schemas.openxmlformats.org/officeDocument/2006/relationships/oleObject" Target="../embeddings/oleObject2.bin"/><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 Target="slide10.xml"/><Relationship Id="rId7" Type="http://schemas.openxmlformats.org/officeDocument/2006/relationships/image" Target="../media/image45.emf"/><Relationship Id="rId2" Type="http://schemas.openxmlformats.org/officeDocument/2006/relationships/slideLayout" Target="../slideLayouts/slideLayout90.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7.emf"/><Relationship Id="rId10" Type="http://schemas.openxmlformats.org/officeDocument/2006/relationships/image" Target="../media/image48.png"/><Relationship Id="rId4" Type="http://schemas.openxmlformats.org/officeDocument/2006/relationships/oleObject" Target="../embeddings/oleObject3.bin"/><Relationship Id="rId9"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9.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slide" Target="slide37.xml"/><Relationship Id="rId4" Type="http://schemas.openxmlformats.org/officeDocument/2006/relationships/slide" Target="slide38.xml"/></Relationships>
</file>

<file path=ppt/slides/_rels/slide33.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1.jpeg"/><Relationship Id="rId1" Type="http://schemas.openxmlformats.org/officeDocument/2006/relationships/slideLayout" Target="../slideLayouts/slideLayout90.xml"/><Relationship Id="rId5" Type="http://schemas.openxmlformats.org/officeDocument/2006/relationships/image" Target="../media/image53.jpeg"/><Relationship Id="rId4" Type="http://schemas.openxmlformats.org/officeDocument/2006/relationships/slide" Target="slide3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slide" Target="slide37.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1.png"/><Relationship Id="rId7" Type="http://schemas.openxmlformats.org/officeDocument/2006/relationships/slide" Target="slide37.xml"/><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slide" Target="slide38.xml"/><Relationship Id="rId5" Type="http://schemas.openxmlformats.org/officeDocument/2006/relationships/image" Target="../media/image52.jpe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slide" Target="slide37.xml"/><Relationship Id="rId4" Type="http://schemas.openxmlformats.org/officeDocument/2006/relationships/slide" Target="slide38.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slide" Target="slide37.xml"/><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slide" Target="slide37.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ideo" Target="https://www.youtube.com/embed/HPTnxgiHPRA?feature=oembed" TargetMode="Externa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0.xml"/><Relationship Id="rId6" Type="http://schemas.openxmlformats.org/officeDocument/2006/relationships/image" Target="../media/image53.jpeg"/><Relationship Id="rId5" Type="http://schemas.openxmlformats.org/officeDocument/2006/relationships/slide" Target="slide37.xml"/><Relationship Id="rId4" Type="http://schemas.openxmlformats.org/officeDocument/2006/relationships/slide" Target="slide38.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67" y="837067"/>
            <a:ext cx="3848847" cy="23912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065" y="837067"/>
            <a:ext cx="3520048" cy="23912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744" y="1908317"/>
            <a:ext cx="3712960"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323" y="3996776"/>
            <a:ext cx="3680391" cy="230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065" y="3944857"/>
            <a:ext cx="3520048" cy="2394170"/>
          </a:xfrm>
          <a:prstGeom prst="rect">
            <a:avLst/>
          </a:prstGeom>
        </p:spPr>
      </p:pic>
    </p:spTree>
    <p:extLst>
      <p:ext uri="{BB962C8B-B14F-4D97-AF65-F5344CB8AC3E}">
        <p14:creationId xmlns:p14="http://schemas.microsoft.com/office/powerpoint/2010/main" val="41936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3" y="5529777"/>
            <a:ext cx="3940996" cy="126753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000" b="1" dirty="0">
                <a:solidFill>
                  <a:prstClr val="black"/>
                </a:solidFill>
                <a:latin typeface="Times New Roman" pitchFamily="18" charset="0"/>
                <a:cs typeface="Times New Roman" pitchFamily="18" charset="0"/>
              </a:rPr>
              <a:t>D</a:t>
            </a:r>
            <a:r>
              <a:rPr lang="vi-VN" sz="2000" b="1" dirty="0">
                <a:solidFill>
                  <a:prstClr val="black"/>
                </a:solidFill>
                <a:latin typeface="Times New Roman" pitchFamily="18" charset="0"/>
                <a:cs typeface="Times New Roman" pitchFamily="18" charset="0"/>
              </a:rPr>
              <a:t>òng nước ở trên cao có thế năng khi chảy xuống thế năng chuyển thành động năng làm quay tua bin, tạo ra dòng điện</a:t>
            </a:r>
            <a:r>
              <a:rPr lang="en-US" sz="2000" b="1" dirty="0">
                <a:solidFill>
                  <a:prstClr val="black"/>
                </a:solidFill>
                <a:latin typeface="Times New Roman" pitchFamily="18" charset="0"/>
                <a:cs typeface="Times New Roman" pitchFamily="18" charset="0"/>
              </a:rPr>
              <a:t>.</a:t>
            </a:r>
          </a:p>
        </p:txBody>
      </p:sp>
      <p:pic>
        <p:nvPicPr>
          <p:cNvPr id="18" name="Content Placeholder 4" descr="Diagram&#10;&#10;Description automatically generated">
            <a:extLst>
              <a:ext uri="{FF2B5EF4-FFF2-40B4-BE49-F238E27FC236}">
                <a16:creationId xmlns="" xmlns:a16="http://schemas.microsoft.com/office/drawing/2014/main" id="{C8BC72A6-3320-4947-AEEB-231E01E43DC5}"/>
              </a:ext>
            </a:extLst>
          </p:cNvPr>
          <p:cNvPicPr>
            <a:picLocks noChangeAspect="1"/>
          </p:cNvPicPr>
          <p:nvPr/>
        </p:nvPicPr>
        <p:blipFill rotWithShape="1">
          <a:blip r:embed="rId2">
            <a:extLst>
              <a:ext uri="{28A0092B-C50C-407E-A947-70E740481C1C}">
                <a14:useLocalDpi xmlns:a14="http://schemas.microsoft.com/office/drawing/2010/main" val="0"/>
              </a:ext>
            </a:extLst>
          </a:blip>
          <a:srcRect l="-1943" t="22169" r="1" b="10596"/>
          <a:stretch/>
        </p:blipFill>
        <p:spPr>
          <a:xfrm>
            <a:off x="93133" y="3403395"/>
            <a:ext cx="3647375" cy="2017066"/>
          </a:xfrm>
          <a:prstGeom prst="rect">
            <a:avLst/>
          </a:prstGeom>
        </p:spPr>
      </p:pic>
      <p:pic>
        <p:nvPicPr>
          <p:cNvPr id="20" name="Picture 2" descr="HÃ¬nh áº£nh cÃ³ liÃªn quan">
            <a:extLst>
              <a:ext uri="{FF2B5EF4-FFF2-40B4-BE49-F238E27FC236}">
                <a16:creationId xmlns="" xmlns:a16="http://schemas.microsoft.com/office/drawing/2014/main" id="{1CB22576-5FBF-4DAB-9888-9FF217D957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7424" y="3403411"/>
            <a:ext cx="3786400" cy="2003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 xmlns:a16="http://schemas.microsoft.com/office/drawing/2014/main" id="{9D10BD97-BA44-4562-9B9A-61B4E8A33DD0}"/>
              </a:ext>
            </a:extLst>
          </p:cNvPr>
          <p:cNvGrpSpPr/>
          <p:nvPr/>
        </p:nvGrpSpPr>
        <p:grpSpPr>
          <a:xfrm>
            <a:off x="8077211" y="1113181"/>
            <a:ext cx="3966167" cy="2175548"/>
            <a:chOff x="791288" y="973457"/>
            <a:chExt cx="3234097" cy="2306881"/>
          </a:xfrm>
        </p:grpSpPr>
        <p:pic>
          <p:nvPicPr>
            <p:cNvPr id="22" name="Picture 2" descr="http://i235.photobucket.com/albums/ee160/lovegodzilla_bucket/14.jpg">
              <a:extLst>
                <a:ext uri="{FF2B5EF4-FFF2-40B4-BE49-F238E27FC236}">
                  <a16:creationId xmlns="" xmlns:a16="http://schemas.microsoft.com/office/drawing/2014/main" id="{471C30B2-19D6-4DEE-8FFB-AEBF0D92A399}"/>
                </a:ext>
              </a:extLst>
            </p:cNvPr>
            <p:cNvPicPr>
              <a:picLocks noChangeAspect="1" noChangeArrowheads="1"/>
            </p:cNvPicPr>
            <p:nvPr/>
          </p:nvPicPr>
          <p:blipFill>
            <a:blip r:embed="rId4"/>
            <a:srcRect r="6538"/>
            <a:stretch>
              <a:fillRect/>
            </a:stretch>
          </p:blipFill>
          <p:spPr bwMode="auto">
            <a:xfrm>
              <a:off x="791288" y="973457"/>
              <a:ext cx="3234097" cy="2306881"/>
            </a:xfrm>
            <a:prstGeom prst="rect">
              <a:avLst/>
            </a:prstGeom>
            <a:ln>
              <a:noFill/>
            </a:ln>
            <a:effectLst>
              <a:softEdge rad="112500"/>
            </a:effectLst>
          </p:spPr>
        </p:pic>
        <p:cxnSp>
          <p:nvCxnSpPr>
            <p:cNvPr id="23" name="Straight Arrow Connector 22">
              <a:extLst>
                <a:ext uri="{FF2B5EF4-FFF2-40B4-BE49-F238E27FC236}">
                  <a16:creationId xmlns="" xmlns:a16="http://schemas.microsoft.com/office/drawing/2014/main" id="{1A0742BB-648D-4405-B75C-C9435FCC6352}"/>
                </a:ext>
              </a:extLst>
            </p:cNvPr>
            <p:cNvCxnSpPr>
              <a:cxnSpLocks/>
            </p:cNvCxnSpPr>
            <p:nvPr/>
          </p:nvCxnSpPr>
          <p:spPr bwMode="auto">
            <a:xfrm rot="10800000">
              <a:off x="1889453" y="2132009"/>
              <a:ext cx="1037769" cy="102772"/>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24" name="Straight Arrow Connector 23">
              <a:extLst>
                <a:ext uri="{FF2B5EF4-FFF2-40B4-BE49-F238E27FC236}">
                  <a16:creationId xmlns="" xmlns:a16="http://schemas.microsoft.com/office/drawing/2014/main" id="{6785A654-D1E2-4BD7-9B71-385FBF1F0F09}"/>
                </a:ext>
              </a:extLst>
            </p:cNvPr>
            <p:cNvCxnSpPr>
              <a:cxnSpLocks/>
            </p:cNvCxnSpPr>
            <p:nvPr/>
          </p:nvCxnSpPr>
          <p:spPr bwMode="auto">
            <a:xfrm>
              <a:off x="2946401" y="2260520"/>
              <a:ext cx="965197" cy="73973"/>
            </a:xfrm>
            <a:prstGeom prst="straightConnector1">
              <a:avLst/>
            </a:prstGeom>
            <a:solidFill>
              <a:schemeClr val="accent1"/>
            </a:solidFill>
            <a:ln w="57150" cap="flat" cmpd="sng" algn="ctr">
              <a:solidFill>
                <a:srgbClr val="C00000"/>
              </a:solidFill>
              <a:prstDash val="solid"/>
              <a:round/>
              <a:headEnd type="none" w="med" len="med"/>
              <a:tailEnd type="arrow"/>
            </a:ln>
            <a:effectLst/>
          </p:spPr>
        </p:cxnSp>
      </p:grpSp>
      <p:sp>
        <p:nvSpPr>
          <p:cNvPr id="25" name="Rectangle 3">
            <a:extLst>
              <a:ext uri="{FF2B5EF4-FFF2-40B4-BE49-F238E27FC236}">
                <a16:creationId xmlns="" xmlns:a16="http://schemas.microsoft.com/office/drawing/2014/main" id="{CAF382EB-C264-4E47-987F-5F8EB81A8876}"/>
              </a:ext>
            </a:extLst>
          </p:cNvPr>
          <p:cNvSpPr txBox="1">
            <a:spLocks noChangeArrowheads="1"/>
          </p:cNvSpPr>
          <p:nvPr/>
        </p:nvSpPr>
        <p:spPr>
          <a:xfrm>
            <a:off x="8077211" y="5744443"/>
            <a:ext cx="4114799" cy="83820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vi-VN" sz="2000"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Times New Roman" pitchFamily="18" charset="0"/>
                <a:cs typeface="Times New Roman" pitchFamily="18" charset="0"/>
              </a:rPr>
              <a:t>Dây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cung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kéo</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căng</a:t>
            </a:r>
            <a:r>
              <a:rPr lang="en-US" sz="2000" b="1" dirty="0">
                <a:solidFill>
                  <a:prstClr val="black"/>
                </a:solidFill>
                <a:latin typeface="Times New Roman" pitchFamily="18" charset="0"/>
                <a:cs typeface="Times New Roman" pitchFamily="18" charset="0"/>
              </a:rPr>
              <a:t> </a:t>
            </a:r>
            <a:r>
              <a:rPr lang="vi-VN" sz="2000" b="1" dirty="0">
                <a:solidFill>
                  <a:prstClr val="black"/>
                </a:solidFill>
                <a:latin typeface="Times New Roman" pitchFamily="18" charset="0"/>
                <a:cs typeface="Times New Roman" pitchFamily="18" charset="0"/>
              </a:rPr>
              <a:t>có thế năng khi </a:t>
            </a:r>
            <a:r>
              <a:rPr lang="en-US" sz="2000" b="1" dirty="0" err="1">
                <a:solidFill>
                  <a:prstClr val="black"/>
                </a:solidFill>
                <a:latin typeface="Times New Roman" pitchFamily="18" charset="0"/>
                <a:cs typeface="Times New Roman" pitchFamily="18" charset="0"/>
              </a:rPr>
              <a:t>thả</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vi-VN" sz="2000" b="1" dirty="0">
                <a:solidFill>
                  <a:prstClr val="black"/>
                </a:solidFill>
                <a:latin typeface="Times New Roman" pitchFamily="18" charset="0"/>
                <a:cs typeface="Times New Roman" pitchFamily="18" charset="0"/>
              </a:rPr>
              <a:t>thế năng chuyển thành động năng </a:t>
            </a:r>
            <a:r>
              <a:rPr lang="en-US" sz="2000" b="1" dirty="0" err="1">
                <a:solidFill>
                  <a:prstClr val="black"/>
                </a:solidFill>
                <a:latin typeface="Times New Roman" pitchFamily="18" charset="0"/>
                <a:cs typeface="Times New Roman" pitchFamily="18" charset="0"/>
              </a:rPr>
              <a:t>đẩy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mũi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tên</a:t>
            </a:r>
            <a:r>
              <a:rPr lang="en-US" sz="2000" b="1" dirty="0">
                <a:solidFill>
                  <a:prstClr val="black"/>
                </a:solidFill>
                <a:latin typeface="Times New Roman" pitchFamily="18" charset="0"/>
                <a:cs typeface="Times New Roman" pitchFamily="18" charset="0"/>
              </a:rPr>
              <a:t> bay </a:t>
            </a:r>
            <a:r>
              <a:rPr lang="en-US" sz="2000" b="1" dirty="0" err="1">
                <a:solidFill>
                  <a:prstClr val="black"/>
                </a:solidFill>
                <a:latin typeface="Times New Roman" pitchFamily="18" charset="0"/>
                <a:cs typeface="Times New Roman" pitchFamily="18" charset="0"/>
              </a:rPr>
              <a:t>đi</a:t>
            </a:r>
            <a:r>
              <a:rPr lang="en-US" sz="2000" b="1" dirty="0">
                <a:solidFill>
                  <a:prstClr val="black"/>
                </a:solidFill>
                <a:latin typeface="Times New Roman" pitchFamily="18" charset="0"/>
                <a:cs typeface="Times New Roman" pitchFamily="18" charset="0"/>
              </a:rPr>
              <a:t>.</a:t>
            </a:r>
          </a:p>
        </p:txBody>
      </p:sp>
      <p:pic>
        <p:nvPicPr>
          <p:cNvPr id="26" name="Picture 14" descr="HÃ¬nh áº£nh cÃ³ liÃªn quan">
            <a:extLst>
              <a:ext uri="{FF2B5EF4-FFF2-40B4-BE49-F238E27FC236}">
                <a16:creationId xmlns="" xmlns:a16="http://schemas.microsoft.com/office/drawing/2014/main" id="{6CC4B89E-FF80-4589-878D-A42106A305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7450" y="1113198"/>
            <a:ext cx="3316767" cy="2183181"/>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4">
            <a:extLst>
              <a:ext uri="{FF2B5EF4-FFF2-40B4-BE49-F238E27FC236}">
                <a16:creationId xmlns="" xmlns:a16="http://schemas.microsoft.com/office/drawing/2014/main" id="{3AC397B3-9EC0-436E-A7F3-C6D82D35C5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78" r="11536"/>
          <a:stretch/>
        </p:blipFill>
        <p:spPr>
          <a:xfrm>
            <a:off x="4202685" y="1113197"/>
            <a:ext cx="3200401" cy="2053969"/>
          </a:xfrm>
          <a:prstGeom prst="rect">
            <a:avLst/>
          </a:prstGeom>
        </p:spPr>
      </p:pic>
      <p:pic>
        <p:nvPicPr>
          <p:cNvPr id="27" name="Picture 26" descr="A picture containing sky, outdoor, building, roller coaster&#10;&#10;Description automatically generated">
            <a:extLst>
              <a:ext uri="{FF2B5EF4-FFF2-40B4-BE49-F238E27FC236}">
                <a16:creationId xmlns="" xmlns:a16="http://schemas.microsoft.com/office/drawing/2014/main" id="{264A75F2-BDE6-4318-85BF-8E588D537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1111" y="3403411"/>
            <a:ext cx="3073183" cy="2030525"/>
          </a:xfrm>
          <a:prstGeom prst="rect">
            <a:avLst/>
          </a:prstGeom>
        </p:spPr>
      </p:pic>
      <p:sp>
        <p:nvSpPr>
          <p:cNvPr id="28" name="Rectangle 3">
            <a:extLst>
              <a:ext uri="{FF2B5EF4-FFF2-40B4-BE49-F238E27FC236}">
                <a16:creationId xmlns="" xmlns:a16="http://schemas.microsoft.com/office/drawing/2014/main" id="{83B76FAA-73B5-482B-8C80-B0C4439367DD}"/>
              </a:ext>
            </a:extLst>
          </p:cNvPr>
          <p:cNvSpPr txBox="1">
            <a:spLocks noChangeArrowheads="1"/>
          </p:cNvSpPr>
          <p:nvPr/>
        </p:nvSpPr>
        <p:spPr>
          <a:xfrm>
            <a:off x="3785667" y="5599779"/>
            <a:ext cx="3940996" cy="126753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1800" b="1" dirty="0" err="1">
                <a:solidFill>
                  <a:prstClr val="black"/>
                </a:solidFill>
                <a:latin typeface="Times New Roman" pitchFamily="18" charset="0"/>
                <a:cs typeface="Times New Roman" pitchFamily="18" charset="0"/>
              </a:rPr>
              <a:t>Tàu</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lượn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được</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đưa</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lên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cao</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tạo</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thế</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ban </a:t>
            </a:r>
            <a:r>
              <a:rPr lang="en-US" sz="1800" b="1" dirty="0" err="1">
                <a:solidFill>
                  <a:prstClr val="black"/>
                </a:solidFill>
                <a:latin typeface="Times New Roman" pitchFamily="18" charset="0"/>
                <a:cs typeface="Times New Roman" pitchFamily="18" charset="0"/>
              </a:rPr>
              <a:t>đầu</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Trong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quá</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trình</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chuyển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động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thế</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chuyển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hóa</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thành</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động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và</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ngược</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lại</a:t>
            </a:r>
            <a:endParaRPr lang="en-US" sz="1800" b="1" dirty="0">
              <a:solidFill>
                <a:prstClr val="black"/>
              </a:solidFill>
              <a:latin typeface="Times New Roman" pitchFamily="18" charset="0"/>
              <a:cs typeface="Times New Roman" pitchFamily="18" charset="0"/>
            </a:endParaRPr>
          </a:p>
        </p:txBody>
      </p:sp>
      <p:sp>
        <p:nvSpPr>
          <p:cNvPr id="29" name="Content Placeholder 2"/>
          <p:cNvSpPr txBox="1">
            <a:spLocks/>
          </p:cNvSpPr>
          <p:nvPr/>
        </p:nvSpPr>
        <p:spPr>
          <a:xfrm>
            <a:off x="556600" y="-39298"/>
            <a:ext cx="11184829" cy="100670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35000"/>
              </a:lnSpc>
              <a:spcBef>
                <a:spcPts val="0"/>
              </a:spcBef>
              <a:spcAft>
                <a:spcPts val="0"/>
              </a:spcAft>
              <a:buClr>
                <a:srgbClr val="1E5155">
                  <a:lumMod val="40000"/>
                  <a:lumOff val="60000"/>
                </a:srgbClr>
              </a:buClr>
              <a:buSzPct val="80000"/>
              <a:buFont typeface="Wingdings 3" charset="2"/>
              <a:buNone/>
              <a:tabLst/>
              <a:defRPr/>
            </a:pPr>
            <a:r>
              <a:rPr kumimoji="0" lang="vi-VN" sz="2400" b="1" i="0" u="none" strike="noStrike" kern="1200" cap="none" spc="0" normalizeH="0" baseline="0" noProof="0" dirty="0">
                <a:ln>
                  <a:noFill/>
                </a:ln>
                <a:effectLst/>
                <a:uLnTx/>
                <a:uFillTx/>
                <a:latin typeface="Times New Roman"/>
                <a:ea typeface="Times New Roman"/>
                <a:cs typeface="+mj-cs"/>
              </a:rPr>
              <a:t>Lấy ví dụ về trường hợp vật vừa có động năng, vừa có th</a:t>
            </a:r>
            <a:r>
              <a:rPr lang="en-US" sz="2400" b="1" noProof="0" dirty="0">
                <a:latin typeface="Times New Roman"/>
                <a:ea typeface="Times New Roman"/>
              </a:rPr>
              <a:t>ế</a:t>
            </a:r>
            <a:r>
              <a:rPr kumimoji="0" lang="vi-VN" sz="2400" b="1" i="0" u="none" strike="noStrike" kern="1200" cap="none" spc="0" normalizeH="0" baseline="0" noProof="0" dirty="0">
                <a:ln>
                  <a:noFill/>
                </a:ln>
                <a:effectLst/>
                <a:uLnTx/>
                <a:uFillTx/>
                <a:latin typeface="Times New Roman"/>
                <a:ea typeface="Times New Roman"/>
                <a:cs typeface="+mj-cs"/>
              </a:rPr>
              <a:t> năng. Mô tả sự chuyển hoá giữa động năng và thê' năng của vật đó.</a:t>
            </a:r>
            <a:r>
              <a:rPr kumimoji="0" lang="vi-VN" sz="2400" b="1" i="0" u="none" strike="noStrike" kern="1200" cap="none" spc="0" normalizeH="0" baseline="0" noProof="0" dirty="0">
                <a:ln>
                  <a:noFill/>
                </a:ln>
                <a:solidFill>
                  <a:sysClr val="window" lastClr="FFFFFF"/>
                </a:solidFill>
                <a:effectLst/>
                <a:uLnTx/>
                <a:uFillTx/>
                <a:latin typeface="Times New Roman"/>
                <a:ea typeface="Times New Roman"/>
                <a:cs typeface="+mj-cs"/>
              </a:rPr>
              <a:t/>
            </a:r>
            <a:br>
              <a:rPr kumimoji="0" lang="vi-VN" sz="2400" b="1" i="0" u="none" strike="noStrike" kern="1200" cap="none" spc="0" normalizeH="0" baseline="0" noProof="0" dirty="0">
                <a:ln>
                  <a:noFill/>
                </a:ln>
                <a:solidFill>
                  <a:sysClr val="window" lastClr="FFFFFF"/>
                </a:solidFill>
                <a:effectLst/>
                <a:uLnTx/>
                <a:uFillTx/>
                <a:latin typeface="Times New Roman"/>
                <a:ea typeface="Times New Roman"/>
                <a:cs typeface="+mj-cs"/>
              </a:rPr>
            </a:br>
            <a:endParaRPr kumimoji="0" lang="en-US" sz="2400" b="1" i="0" u="none" strike="noStrike" kern="1200" cap="none" spc="0" normalizeH="0" baseline="0" noProof="0" dirty="0">
              <a:ln>
                <a:noFill/>
              </a:ln>
              <a:solidFill>
                <a:sysClr val="window" lastClr="FFFFFF"/>
              </a:solidFill>
              <a:effectLst/>
              <a:uLnTx/>
              <a:uFillTx/>
              <a:latin typeface="Century Gothic"/>
              <a:cs typeface="+mj-cs"/>
            </a:endParaRPr>
          </a:p>
        </p:txBody>
      </p:sp>
    </p:spTree>
    <p:extLst>
      <p:ext uri="{BB962C8B-B14F-4D97-AF65-F5344CB8AC3E}">
        <p14:creationId xmlns:p14="http://schemas.microsoft.com/office/powerpoint/2010/main" val="1519898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1">
            <a:extLst>
              <a:ext uri="{FF2B5EF4-FFF2-40B4-BE49-F238E27FC236}">
                <a16:creationId xmlns="" xmlns:a16="http://schemas.microsoft.com/office/drawing/2014/main" id="{471D4B7D-E828-40F2-AA26-4CB561A9DC28}"/>
              </a:ext>
            </a:extLst>
          </p:cNvPr>
          <p:cNvSpPr>
            <a:spLocks noChangeArrowheads="1"/>
          </p:cNvSpPr>
          <p:nvPr/>
        </p:nvSpPr>
        <p:spPr bwMode="auto">
          <a:xfrm>
            <a:off x="1135397" y="5235809"/>
            <a:ext cx="10079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con </a:t>
            </a:r>
            <a:r>
              <a:rPr lang="en-US" sz="2800" dirty="0" err="1">
                <a:solidFill>
                  <a:prstClr val="black"/>
                </a:solidFill>
                <a:latin typeface="Times New Roman" pitchFamily="18" charset="0"/>
                <a:cs typeface="Times New Roman" pitchFamily="18" charset="0"/>
              </a:rPr>
              <a:t>lắc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trọng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đổi</a:t>
            </a:r>
            <a:r>
              <a:rPr lang="en-US" sz="2800" dirty="0">
                <a:solidFill>
                  <a:prstClr val="black"/>
                </a:solidFill>
                <a:latin typeface="Times New Roman" pitchFamily="18" charset="0"/>
                <a:cs typeface="Times New Roman" pitchFamily="18" charset="0"/>
              </a:rPr>
              <a:t>.</a:t>
            </a:r>
          </a:p>
        </p:txBody>
      </p:sp>
      <p:pic>
        <p:nvPicPr>
          <p:cNvPr id="13" name="Picture 12" descr="A pocket watch on a chain&#10;&#10;Description automatically generated with medium confidence">
            <a:extLst>
              <a:ext uri="{FF2B5EF4-FFF2-40B4-BE49-F238E27FC236}">
                <a16:creationId xmlns="" xmlns:a16="http://schemas.microsoft.com/office/drawing/2014/main" id="{85D3816C-A899-44ED-A953-A9C8FAE87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168" y="89335"/>
            <a:ext cx="5409214" cy="4833212"/>
          </a:xfrm>
          <a:prstGeom prst="rect">
            <a:avLst/>
          </a:prstGeom>
        </p:spPr>
      </p:pic>
      <p:pic>
        <p:nvPicPr>
          <p:cNvPr id="14" name="Content Placeholder 4" descr="A picture containing chart&#10;&#10;Description automatically generated">
            <a:extLst>
              <a:ext uri="{FF2B5EF4-FFF2-40B4-BE49-F238E27FC236}">
                <a16:creationId xmlns="" xmlns:a16="http://schemas.microsoft.com/office/drawing/2014/main" id="{70C1224E-168F-4816-B1A3-7DAFF5221C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9" t="9756" r="-1631" b="769"/>
          <a:stretch/>
        </p:blipFill>
        <p:spPr>
          <a:xfrm>
            <a:off x="117094" y="89335"/>
            <a:ext cx="6075735" cy="4833212"/>
          </a:xfrm>
          <a:prstGeom prst="rect">
            <a:avLst/>
          </a:prstGeom>
        </p:spPr>
      </p:pic>
    </p:spTree>
    <p:extLst>
      <p:ext uri="{BB962C8B-B14F-4D97-AF65-F5344CB8AC3E}">
        <p14:creationId xmlns:p14="http://schemas.microsoft.com/office/powerpoint/2010/main" val="22208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d00404l"/>
          <p:cNvPicPr>
            <a:picLocks noChangeAspect="1" noChangeArrowheads="1" noCrop="1"/>
          </p:cNvPicPr>
          <p:nvPr/>
        </p:nvPicPr>
        <p:blipFill>
          <a:blip r:embed="rId2"/>
          <a:srcRect/>
          <a:stretch>
            <a:fillRect/>
          </a:stretch>
        </p:blipFill>
        <p:spPr bwMode="auto">
          <a:xfrm>
            <a:off x="0" y="6019800"/>
            <a:ext cx="1117600" cy="698500"/>
          </a:xfrm>
          <a:prstGeom prst="rect">
            <a:avLst/>
          </a:prstGeom>
          <a:noFill/>
        </p:spPr>
      </p:pic>
      <p:sp>
        <p:nvSpPr>
          <p:cNvPr id="16" name="TextBox 15"/>
          <p:cNvSpPr txBox="1"/>
          <p:nvPr/>
        </p:nvSpPr>
        <p:spPr>
          <a:xfrm>
            <a:off x="-101600" y="6615560"/>
            <a:ext cx="3860800" cy="276999"/>
          </a:xfrm>
          <a:prstGeom prst="rect">
            <a:avLst/>
          </a:prstGeom>
          <a:noFill/>
        </p:spPr>
        <p:txBody>
          <a:bodyPr wrap="square" rtlCol="0">
            <a:spAutoFit/>
          </a:bodyPr>
          <a:lstStyle/>
          <a:p>
            <a:r>
              <a:rPr lang="en-US" sz="12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vuongdv1980@gmail.com</a:t>
            </a:r>
          </a:p>
        </p:txBody>
      </p:sp>
      <p:sp>
        <p:nvSpPr>
          <p:cNvPr id="153602" name="Rectangle 2"/>
          <p:cNvSpPr>
            <a:spLocks noChangeArrowheads="1"/>
          </p:cNvSpPr>
          <p:nvPr/>
        </p:nvSpPr>
        <p:spPr bwMode="auto">
          <a:xfrm>
            <a:off x="1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3604" name="Rectangle 4"/>
          <p:cNvSpPr>
            <a:spLocks noChangeArrowheads="1"/>
          </p:cNvSpPr>
          <p:nvPr/>
        </p:nvSpPr>
        <p:spPr bwMode="auto">
          <a:xfrm>
            <a:off x="1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3606" name="Rectangle 6"/>
          <p:cNvSpPr>
            <a:spLocks noChangeArrowheads="1"/>
          </p:cNvSpPr>
          <p:nvPr/>
        </p:nvSpPr>
        <p:spPr bwMode="auto">
          <a:xfrm>
            <a:off x="1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026" name="Rectangle 2"/>
          <p:cNvSpPr>
            <a:spLocks noChangeArrowheads="1"/>
          </p:cNvSpPr>
          <p:nvPr/>
        </p:nvSpPr>
        <p:spPr bwMode="auto">
          <a:xfrm>
            <a:off x="1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0" name="Rectangle 9" descr="Oak"/>
          <p:cNvSpPr>
            <a:spLocks noChangeArrowheads="1"/>
          </p:cNvSpPr>
          <p:nvPr/>
        </p:nvSpPr>
        <p:spPr bwMode="auto">
          <a:xfrm>
            <a:off x="491068" y="5105400"/>
            <a:ext cx="4588933" cy="1905000"/>
          </a:xfrm>
          <a:prstGeom prst="rect">
            <a:avLst/>
          </a:prstGeom>
          <a:blipFill dpi="0" rotWithShape="1">
            <a:blip r:embed="rId3"/>
            <a:srcRect/>
            <a:tile tx="0" ty="0" sx="100000" sy="100000" flip="none" algn="tl"/>
          </a:blipFill>
          <a:ln w="9525">
            <a:miter lim="800000"/>
            <a:headEnd/>
            <a:tailEnd/>
          </a:ln>
          <a:scene3d>
            <a:camera prst="legacyObliqueTopRight">
              <a:rot lat="16199997" lon="0" rev="0"/>
            </a:camera>
            <a:lightRig rig="legacyFlat3" dir="b"/>
          </a:scene3d>
          <a:sp3d extrusionH="430200" prstMaterial="legacyMatte">
            <a:bevelT w="13500" h="13500" prst="angle"/>
            <a:bevelB w="13500" h="13500" prst="angle"/>
            <a:extrusionClr>
              <a:srgbClr val="FFCC99"/>
            </a:extrusionClr>
          </a:sp3d>
        </p:spPr>
        <p:txBody>
          <a:bodyPr wrap="none" anchor="ctr">
            <a:flatTx/>
          </a:bodyPr>
          <a:lstStyle/>
          <a:p>
            <a:endParaRPr lang="en-US">
              <a:solidFill>
                <a:prstClr val="black"/>
              </a:solidFill>
            </a:endParaRPr>
          </a:p>
        </p:txBody>
      </p:sp>
      <p:sp>
        <p:nvSpPr>
          <p:cNvPr id="21" name="AutoShape 10"/>
          <p:cNvSpPr>
            <a:spLocks noChangeArrowheads="1"/>
          </p:cNvSpPr>
          <p:nvPr/>
        </p:nvSpPr>
        <p:spPr bwMode="auto">
          <a:xfrm rot="10800000">
            <a:off x="203210" y="6161102"/>
            <a:ext cx="2123017" cy="163513"/>
          </a:xfrm>
          <a:custGeom>
            <a:avLst/>
            <a:gdLst>
              <a:gd name="T0" fmla="*/ 1548697 w 21600"/>
              <a:gd name="T1" fmla="*/ 81757 h 21600"/>
              <a:gd name="T2" fmla="*/ 796132 w 21600"/>
              <a:gd name="T3" fmla="*/ 163513 h 21600"/>
              <a:gd name="T4" fmla="*/ 43566 w 21600"/>
              <a:gd name="T5" fmla="*/ 81757 h 21600"/>
              <a:gd name="T6" fmla="*/ 796132 w 21600"/>
              <a:gd name="T7" fmla="*/ 0 h 21600"/>
              <a:gd name="T8" fmla="*/ 0 60000 65536"/>
              <a:gd name="T9" fmla="*/ 0 60000 65536"/>
              <a:gd name="T10" fmla="*/ 0 60000 65536"/>
              <a:gd name="T11" fmla="*/ 0 60000 65536"/>
              <a:gd name="T12" fmla="*/ 2391 w 21600"/>
              <a:gd name="T13" fmla="*/ 2391 h 21600"/>
              <a:gd name="T14" fmla="*/ 19209 w 21600"/>
              <a:gd name="T15" fmla="*/ 19209 h 21600"/>
            </a:gdLst>
            <a:ahLst/>
            <a:cxnLst>
              <a:cxn ang="T8">
                <a:pos x="T0" y="T1"/>
              </a:cxn>
              <a:cxn ang="T9">
                <a:pos x="T2" y="T3"/>
              </a:cxn>
              <a:cxn ang="T10">
                <a:pos x="T4" y="T5"/>
              </a:cxn>
              <a:cxn ang="T11">
                <a:pos x="T6" y="T7"/>
              </a:cxn>
            </a:cxnLst>
            <a:rect l="T12" t="T13" r="T14" b="T15"/>
            <a:pathLst>
              <a:path w="21600" h="21600">
                <a:moveTo>
                  <a:pt x="0" y="0"/>
                </a:moveTo>
                <a:lnTo>
                  <a:pt x="1181" y="21600"/>
                </a:lnTo>
                <a:lnTo>
                  <a:pt x="20419" y="21600"/>
                </a:lnTo>
                <a:lnTo>
                  <a:pt x="21600" y="0"/>
                </a:lnTo>
                <a:close/>
              </a:path>
            </a:pathLst>
          </a:custGeom>
          <a:solidFill>
            <a:srgbClr val="00CC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FF"/>
            </a:extrusionClr>
          </a:sp3d>
        </p:spPr>
        <p:txBody>
          <a:bodyPr wrap="none" anchor="ctr">
            <a:flatTx/>
          </a:bodyPr>
          <a:lstStyle/>
          <a:p>
            <a:endParaRPr lang="en-US">
              <a:solidFill>
                <a:prstClr val="black"/>
              </a:solidFill>
            </a:endParaRPr>
          </a:p>
        </p:txBody>
      </p:sp>
      <p:sp>
        <p:nvSpPr>
          <p:cNvPr id="22" name="Oval 11"/>
          <p:cNvSpPr>
            <a:spLocks noChangeArrowheads="1"/>
          </p:cNvSpPr>
          <p:nvPr/>
        </p:nvSpPr>
        <p:spPr bwMode="auto">
          <a:xfrm>
            <a:off x="732368" y="6048390"/>
            <a:ext cx="383117" cy="71437"/>
          </a:xfrm>
          <a:prstGeom prst="ellipse">
            <a:avLst/>
          </a:prstGeom>
          <a:solidFill>
            <a:schemeClr val="accent1"/>
          </a:solidFill>
          <a:ln w="9525">
            <a:solidFill>
              <a:schemeClr val="tx1"/>
            </a:solidFill>
            <a:round/>
            <a:headEnd/>
            <a:tailEnd/>
          </a:ln>
        </p:spPr>
        <p:txBody>
          <a:bodyPr wrap="none" anchor="ctr"/>
          <a:lstStyle/>
          <a:p>
            <a:endParaRPr lang="en-US">
              <a:solidFill>
                <a:prstClr val="black"/>
              </a:solidFill>
            </a:endParaRPr>
          </a:p>
        </p:txBody>
      </p:sp>
      <p:sp>
        <p:nvSpPr>
          <p:cNvPr id="23" name="Oval 12"/>
          <p:cNvSpPr>
            <a:spLocks noChangeArrowheads="1"/>
          </p:cNvSpPr>
          <p:nvPr/>
        </p:nvSpPr>
        <p:spPr bwMode="auto">
          <a:xfrm>
            <a:off x="833977" y="1436702"/>
            <a:ext cx="192617" cy="144463"/>
          </a:xfrm>
          <a:prstGeom prst="ellipse">
            <a:avLst/>
          </a:prstGeom>
          <a:solidFill>
            <a:schemeClr val="accent1"/>
          </a:solidFill>
          <a:ln w="9525">
            <a:round/>
            <a:headEnd/>
            <a:tailEnd/>
          </a:ln>
          <a:scene3d>
            <a:camera prst="legacyObliqueTopRight">
              <a:rot lat="16199997" lon="0" rev="0"/>
            </a:camera>
            <a:lightRig rig="legacyFlat3" dir="b"/>
          </a:scene3d>
          <a:sp3d extrusionH="4545000" prstMaterial="legacyMetal">
            <a:bevelT w="13500" h="13500" prst="angle"/>
            <a:bevelB w="13500" h="13500" prst="angle"/>
            <a:extrusionClr>
              <a:srgbClr val="996633"/>
            </a:extrusionClr>
          </a:sp3d>
        </p:spPr>
        <p:txBody>
          <a:bodyPr wrap="none" anchor="ctr">
            <a:flatTx/>
          </a:bodyPr>
          <a:lstStyle/>
          <a:p>
            <a:endParaRPr lang="en-US">
              <a:solidFill>
                <a:prstClr val="black"/>
              </a:solidFill>
            </a:endParaRPr>
          </a:p>
        </p:txBody>
      </p:sp>
      <p:sp>
        <p:nvSpPr>
          <p:cNvPr id="24" name="Oval 13"/>
          <p:cNvSpPr>
            <a:spLocks noChangeArrowheads="1"/>
          </p:cNvSpPr>
          <p:nvPr/>
        </p:nvSpPr>
        <p:spPr bwMode="auto">
          <a:xfrm>
            <a:off x="793760" y="1311290"/>
            <a:ext cx="275167" cy="155575"/>
          </a:xfrm>
          <a:prstGeom prst="ellipse">
            <a:avLst/>
          </a:prstGeom>
          <a:solidFill>
            <a:schemeClr val="accent1"/>
          </a:solidFill>
          <a:ln w="9525">
            <a:round/>
            <a:headEnd/>
            <a:tailEnd/>
          </a:ln>
          <a:scene3d>
            <a:camera prst="legacyObliqueTopRight">
              <a:rot lat="16199997" lon="0" rev="0"/>
            </a:camera>
            <a:lightRig rig="legacyFlat3" dir="b"/>
          </a:scene3d>
          <a:sp3d extrusionH="100000" prstMaterial="legacyMetal">
            <a:bevelT w="13500" h="13500" prst="angle"/>
            <a:bevelB w="13500" h="13500" prst="angle"/>
            <a:extrusionClr>
              <a:srgbClr val="66FF33"/>
            </a:extrusionClr>
          </a:sp3d>
        </p:spPr>
        <p:txBody>
          <a:bodyPr wrap="none" anchor="ctr">
            <a:flatTx/>
          </a:bodyPr>
          <a:lstStyle/>
          <a:p>
            <a:endParaRPr lang="en-US">
              <a:solidFill>
                <a:prstClr val="black"/>
              </a:solidFill>
            </a:endParaRPr>
          </a:p>
        </p:txBody>
      </p:sp>
      <p:sp>
        <p:nvSpPr>
          <p:cNvPr id="25" name="Oval 14"/>
          <p:cNvSpPr>
            <a:spLocks noChangeArrowheads="1"/>
          </p:cNvSpPr>
          <p:nvPr/>
        </p:nvSpPr>
        <p:spPr bwMode="auto">
          <a:xfrm>
            <a:off x="1026594" y="1420827"/>
            <a:ext cx="97367" cy="42863"/>
          </a:xfrm>
          <a:prstGeom prst="ellipse">
            <a:avLst/>
          </a:prstGeom>
          <a:solidFill>
            <a:schemeClr val="accent1"/>
          </a:solidFill>
          <a:ln w="9525">
            <a:round/>
            <a:headEnd/>
            <a:tailEnd/>
          </a:ln>
          <a:scene3d>
            <a:camera prst="legacyObliqueFront">
              <a:rot lat="0" lon="5400000" rev="0"/>
            </a:camera>
            <a:lightRig rig="legacyFlat3" dir="b"/>
          </a:scene3d>
          <a:sp3d extrusionH="2513000" prstMaterial="legacyMatte">
            <a:bevelT w="13500" h="13500" prst="angle"/>
            <a:bevelB w="13500" h="13500" prst="angle"/>
            <a:extrusionClr>
              <a:srgbClr val="FF9900"/>
            </a:extrusionClr>
          </a:sp3d>
        </p:spPr>
        <p:txBody>
          <a:bodyPr wrap="none" anchor="ctr">
            <a:flatTx/>
          </a:bodyPr>
          <a:lstStyle/>
          <a:p>
            <a:endParaRPr lang="en-US">
              <a:solidFill>
                <a:prstClr val="black"/>
              </a:solidFill>
            </a:endParaRPr>
          </a:p>
        </p:txBody>
      </p:sp>
      <p:sp>
        <p:nvSpPr>
          <p:cNvPr id="26" name="Oval 16"/>
          <p:cNvSpPr>
            <a:spLocks noChangeArrowheads="1"/>
          </p:cNvSpPr>
          <p:nvPr/>
        </p:nvSpPr>
        <p:spPr bwMode="auto">
          <a:xfrm>
            <a:off x="1045635" y="6073775"/>
            <a:ext cx="48684" cy="17462"/>
          </a:xfrm>
          <a:prstGeom prst="ellipse">
            <a:avLst/>
          </a:prstGeom>
          <a:solidFill>
            <a:schemeClr val="tx1"/>
          </a:solidFill>
          <a:ln w="9525">
            <a:noFill/>
            <a:round/>
            <a:headEnd/>
            <a:tailEnd/>
          </a:ln>
        </p:spPr>
        <p:txBody>
          <a:bodyPr wrap="none" anchor="ctr"/>
          <a:lstStyle/>
          <a:p>
            <a:endParaRPr lang="en-US">
              <a:solidFill>
                <a:prstClr val="black"/>
              </a:solidFill>
            </a:endParaRPr>
          </a:p>
        </p:txBody>
      </p:sp>
      <p:sp>
        <p:nvSpPr>
          <p:cNvPr id="27" name="Oval 17"/>
          <p:cNvSpPr>
            <a:spLocks noChangeArrowheads="1"/>
          </p:cNvSpPr>
          <p:nvPr/>
        </p:nvSpPr>
        <p:spPr bwMode="auto">
          <a:xfrm>
            <a:off x="762003" y="6073775"/>
            <a:ext cx="48684" cy="17462"/>
          </a:xfrm>
          <a:prstGeom prst="ellipse">
            <a:avLst/>
          </a:prstGeom>
          <a:solidFill>
            <a:schemeClr val="tx1"/>
          </a:solidFill>
          <a:ln w="9525">
            <a:noFill/>
            <a:round/>
            <a:headEnd/>
            <a:tailEnd/>
          </a:ln>
        </p:spPr>
        <p:txBody>
          <a:bodyPr wrap="none" anchor="ctr"/>
          <a:lstStyle/>
          <a:p>
            <a:endParaRPr lang="en-US">
              <a:solidFill>
                <a:prstClr val="black"/>
              </a:solidFill>
            </a:endParaRPr>
          </a:p>
        </p:txBody>
      </p:sp>
      <p:sp>
        <p:nvSpPr>
          <p:cNvPr id="28" name="Rectangle 18"/>
          <p:cNvSpPr>
            <a:spLocks noChangeArrowheads="1"/>
          </p:cNvSpPr>
          <p:nvPr/>
        </p:nvSpPr>
        <p:spPr bwMode="auto">
          <a:xfrm flipV="1">
            <a:off x="3573682" y="1462087"/>
            <a:ext cx="960967" cy="71438"/>
          </a:xfrm>
          <a:prstGeom prst="rect">
            <a:avLst/>
          </a:prstGeom>
          <a:solidFill>
            <a:srgbClr val="FF00FF"/>
          </a:solidFill>
          <a:ln w="9525">
            <a:miter lim="800000"/>
            <a:headEnd/>
            <a:tailEnd/>
          </a:ln>
          <a:scene3d>
            <a:camera prst="legacyObliqueTopRight"/>
            <a:lightRig rig="legacyFlat3" dir="b"/>
          </a:scene3d>
          <a:sp3d extrusionH="227000" prstMaterial="legacyMatte">
            <a:bevelT w="13500" h="13500" prst="angle"/>
            <a:bevelB w="13500" h="13500" prst="angle"/>
            <a:extrusionClr>
              <a:srgbClr val="FF00FF"/>
            </a:extrusionClr>
          </a:sp3d>
        </p:spPr>
        <p:txBody>
          <a:bodyPr wrap="none" anchor="ctr">
            <a:flatTx/>
          </a:bodyPr>
          <a:lstStyle/>
          <a:p>
            <a:endParaRPr lang="en-US">
              <a:solidFill>
                <a:prstClr val="black"/>
              </a:solidFill>
            </a:endParaRPr>
          </a:p>
        </p:txBody>
      </p:sp>
      <p:sp>
        <p:nvSpPr>
          <p:cNvPr id="29" name="AutoShape 19"/>
          <p:cNvSpPr>
            <a:spLocks noChangeArrowheads="1"/>
          </p:cNvSpPr>
          <p:nvPr/>
        </p:nvSpPr>
        <p:spPr bwMode="auto">
          <a:xfrm>
            <a:off x="4732869" y="1395412"/>
            <a:ext cx="95251" cy="31750"/>
          </a:xfrm>
          <a:custGeom>
            <a:avLst/>
            <a:gdLst>
              <a:gd name="T0" fmla="*/ 35719 w 21600"/>
              <a:gd name="T1" fmla="*/ 0 h 21600"/>
              <a:gd name="T2" fmla="*/ 10461 w 21600"/>
              <a:gd name="T3" fmla="*/ 4649 h 21600"/>
              <a:gd name="T4" fmla="*/ 0 w 21600"/>
              <a:gd name="T5" fmla="*/ 15875 h 21600"/>
              <a:gd name="T6" fmla="*/ 10461 w 21600"/>
              <a:gd name="T7" fmla="*/ 27101 h 21600"/>
              <a:gd name="T8" fmla="*/ 35719 w 21600"/>
              <a:gd name="T9" fmla="*/ 31750 h 21600"/>
              <a:gd name="T10" fmla="*/ 60977 w 21600"/>
              <a:gd name="T11" fmla="*/ 27101 h 21600"/>
              <a:gd name="T12" fmla="*/ 71438 w 21600"/>
              <a:gd name="T13" fmla="*/ 15875 h 21600"/>
              <a:gd name="T14" fmla="*/ 60977 w 21600"/>
              <a:gd name="T15" fmla="*/ 464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6350">
            <a:solidFill>
              <a:srgbClr val="FF9900"/>
            </a:solidFill>
            <a:round/>
            <a:headEnd/>
            <a:tailEnd/>
          </a:ln>
        </p:spPr>
        <p:txBody>
          <a:bodyPr wrap="none" anchor="ctr"/>
          <a:lstStyle/>
          <a:p>
            <a:endParaRPr lang="en-US">
              <a:solidFill>
                <a:prstClr val="black"/>
              </a:solidFill>
            </a:endParaRPr>
          </a:p>
        </p:txBody>
      </p:sp>
      <p:sp>
        <p:nvSpPr>
          <p:cNvPr id="30" name="Rectangle 20" descr="Light horizontal"/>
          <p:cNvSpPr>
            <a:spLocks noChangeArrowheads="1"/>
          </p:cNvSpPr>
          <p:nvPr/>
        </p:nvSpPr>
        <p:spPr bwMode="auto">
          <a:xfrm rot="5400000">
            <a:off x="670190" y="1423730"/>
            <a:ext cx="128588" cy="59267"/>
          </a:xfrm>
          <a:prstGeom prst="rect">
            <a:avLst/>
          </a:prstGeom>
          <a:pattFill prst="ltHorz">
            <a:fgClr>
              <a:srgbClr val="0000FF"/>
            </a:fgClr>
            <a:bgClr>
              <a:srgbClr val="00CCFF"/>
            </a:bgClr>
          </a:pattFill>
          <a:ln w="9525" algn="ctr">
            <a:noFill/>
            <a:miter lim="800000"/>
            <a:headEnd/>
            <a:tailEnd/>
          </a:ln>
        </p:spPr>
        <p:txBody>
          <a:bodyPr wrap="none" anchor="ctr"/>
          <a:lstStyle/>
          <a:p>
            <a:endParaRPr lang="en-US">
              <a:solidFill>
                <a:prstClr val="black"/>
              </a:solidFill>
            </a:endParaRPr>
          </a:p>
        </p:txBody>
      </p:sp>
      <p:sp>
        <p:nvSpPr>
          <p:cNvPr id="31" name="AutoShape 21"/>
          <p:cNvSpPr>
            <a:spLocks noChangeArrowheads="1"/>
          </p:cNvSpPr>
          <p:nvPr/>
        </p:nvSpPr>
        <p:spPr bwMode="auto">
          <a:xfrm rot="16200000">
            <a:off x="737139" y="1439863"/>
            <a:ext cx="79375" cy="254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solidFill>
                <a:prstClr val="black"/>
              </a:solidFill>
            </a:endParaRPr>
          </a:p>
        </p:txBody>
      </p:sp>
      <p:grpSp>
        <p:nvGrpSpPr>
          <p:cNvPr id="32" name="Group 22"/>
          <p:cNvGrpSpPr>
            <a:grpSpLocks/>
          </p:cNvGrpSpPr>
          <p:nvPr/>
        </p:nvGrpSpPr>
        <p:grpSpPr bwMode="auto">
          <a:xfrm>
            <a:off x="3763620" y="1360487"/>
            <a:ext cx="609600" cy="3200400"/>
            <a:chOff x="2640" y="528"/>
            <a:chExt cx="288" cy="2016"/>
          </a:xfrm>
        </p:grpSpPr>
        <p:sp>
          <p:nvSpPr>
            <p:cNvPr id="33" name="Line 23"/>
            <p:cNvSpPr>
              <a:spLocks noChangeShapeType="1"/>
            </p:cNvSpPr>
            <p:nvPr/>
          </p:nvSpPr>
          <p:spPr bwMode="auto">
            <a:xfrm>
              <a:off x="2784" y="528"/>
              <a:ext cx="0" cy="1728"/>
            </a:xfrm>
            <a:prstGeom prst="line">
              <a:avLst/>
            </a:prstGeom>
            <a:noFill/>
            <a:ln w="9525">
              <a:solidFill>
                <a:srgbClr val="3333FF"/>
              </a:solidFill>
              <a:prstDash val="dash"/>
              <a:round/>
              <a:headEnd/>
              <a:tailEnd/>
            </a:ln>
          </p:spPr>
          <p:txBody>
            <a:bodyPr/>
            <a:lstStyle/>
            <a:p>
              <a:endParaRPr lang="en-US">
                <a:solidFill>
                  <a:prstClr val="black"/>
                </a:solidFill>
              </a:endParaRPr>
            </a:p>
          </p:txBody>
        </p:sp>
        <p:sp>
          <p:nvSpPr>
            <p:cNvPr id="34" name="Oval 24"/>
            <p:cNvSpPr>
              <a:spLocks noChangeArrowheads="1"/>
            </p:cNvSpPr>
            <p:nvPr/>
          </p:nvSpPr>
          <p:spPr bwMode="auto">
            <a:xfrm>
              <a:off x="2640" y="2256"/>
              <a:ext cx="288" cy="288"/>
            </a:xfrm>
            <a:prstGeom prst="ellipse">
              <a:avLst/>
            </a:prstGeom>
            <a:noFill/>
            <a:ln w="9525">
              <a:solidFill>
                <a:srgbClr val="3333FF"/>
              </a:solidFill>
              <a:prstDash val="dash"/>
              <a:round/>
              <a:headEnd/>
              <a:tailEnd/>
            </a:ln>
          </p:spPr>
          <p:txBody>
            <a:bodyPr wrap="none" anchor="ctr"/>
            <a:lstStyle/>
            <a:p>
              <a:endParaRPr lang="en-US">
                <a:solidFill>
                  <a:prstClr val="black"/>
                </a:solidFill>
              </a:endParaRPr>
            </a:p>
          </p:txBody>
        </p:sp>
      </p:grpSp>
      <p:grpSp>
        <p:nvGrpSpPr>
          <p:cNvPr id="35" name="Group 25"/>
          <p:cNvGrpSpPr>
            <a:grpSpLocks/>
          </p:cNvGrpSpPr>
          <p:nvPr/>
        </p:nvGrpSpPr>
        <p:grpSpPr bwMode="auto">
          <a:xfrm>
            <a:off x="1250124" y="1249445"/>
            <a:ext cx="5691003" cy="3717925"/>
            <a:chOff x="1192" y="433"/>
            <a:chExt cx="2688" cy="2342"/>
          </a:xfrm>
        </p:grpSpPr>
        <p:sp>
          <p:nvSpPr>
            <p:cNvPr id="36" name="Text Box 26"/>
            <p:cNvSpPr txBox="1">
              <a:spLocks noChangeArrowheads="1"/>
            </p:cNvSpPr>
            <p:nvPr/>
          </p:nvSpPr>
          <p:spPr bwMode="auto">
            <a:xfrm>
              <a:off x="1554" y="2256"/>
              <a:ext cx="192" cy="231"/>
            </a:xfrm>
            <a:prstGeom prst="rect">
              <a:avLst/>
            </a:prstGeom>
            <a:noFill/>
            <a:ln w="9525">
              <a:noFill/>
              <a:miter lim="800000"/>
              <a:headEnd/>
              <a:tailEnd/>
            </a:ln>
          </p:spPr>
          <p:txBody>
            <a:bodyPr>
              <a:spAutoFit/>
            </a:bodyPr>
            <a:lstStyle/>
            <a:p>
              <a:pPr>
                <a:spcBef>
                  <a:spcPct val="50000"/>
                </a:spcBef>
              </a:pPr>
              <a:r>
                <a:rPr lang="en-US" dirty="0">
                  <a:solidFill>
                    <a:srgbClr val="3333FF"/>
                  </a:solidFill>
                  <a:latin typeface="Arial" charset="0"/>
                </a:rPr>
                <a:t>B</a:t>
              </a:r>
            </a:p>
          </p:txBody>
        </p:sp>
        <p:grpSp>
          <p:nvGrpSpPr>
            <p:cNvPr id="37" name="Group 27"/>
            <p:cNvGrpSpPr>
              <a:grpSpLocks/>
            </p:cNvGrpSpPr>
            <p:nvPr/>
          </p:nvGrpSpPr>
          <p:grpSpPr bwMode="auto">
            <a:xfrm>
              <a:off x="1192" y="433"/>
              <a:ext cx="2688" cy="2342"/>
              <a:chOff x="1192" y="433"/>
              <a:chExt cx="2688" cy="2342"/>
            </a:xfrm>
          </p:grpSpPr>
          <p:grpSp>
            <p:nvGrpSpPr>
              <p:cNvPr id="39" name="Group 28"/>
              <p:cNvGrpSpPr>
                <a:grpSpLocks/>
              </p:cNvGrpSpPr>
              <p:nvPr/>
            </p:nvGrpSpPr>
            <p:grpSpPr bwMode="auto">
              <a:xfrm>
                <a:off x="1686" y="433"/>
                <a:ext cx="521" cy="1831"/>
                <a:chOff x="1686" y="433"/>
                <a:chExt cx="521" cy="1831"/>
              </a:xfrm>
            </p:grpSpPr>
            <p:sp>
              <p:nvSpPr>
                <p:cNvPr id="46" name="Line 29"/>
                <p:cNvSpPr>
                  <a:spLocks noChangeShapeType="1"/>
                </p:cNvSpPr>
                <p:nvPr/>
              </p:nvSpPr>
              <p:spPr bwMode="auto">
                <a:xfrm rot="1800000">
                  <a:off x="2207" y="433"/>
                  <a:ext cx="0" cy="1680"/>
                </a:xfrm>
                <a:prstGeom prst="line">
                  <a:avLst/>
                </a:prstGeom>
                <a:noFill/>
                <a:ln w="9525">
                  <a:solidFill>
                    <a:srgbClr val="3333FF"/>
                  </a:solidFill>
                  <a:prstDash val="dash"/>
                  <a:round/>
                  <a:headEnd/>
                  <a:tailEnd/>
                </a:ln>
              </p:spPr>
              <p:txBody>
                <a:bodyPr/>
                <a:lstStyle/>
                <a:p>
                  <a:endParaRPr lang="en-US">
                    <a:solidFill>
                      <a:prstClr val="black"/>
                    </a:solidFill>
                  </a:endParaRPr>
                </a:p>
              </p:txBody>
            </p:sp>
            <p:sp>
              <p:nvSpPr>
                <p:cNvPr id="47" name="Oval 30"/>
                <p:cNvSpPr>
                  <a:spLocks noChangeArrowheads="1"/>
                </p:cNvSpPr>
                <p:nvPr/>
              </p:nvSpPr>
              <p:spPr bwMode="auto">
                <a:xfrm rot="1337946">
                  <a:off x="1686" y="1976"/>
                  <a:ext cx="288" cy="288"/>
                </a:xfrm>
                <a:prstGeom prst="ellipse">
                  <a:avLst/>
                </a:prstGeom>
                <a:noFill/>
                <a:ln w="9525">
                  <a:solidFill>
                    <a:srgbClr val="3333FF"/>
                  </a:solidFill>
                  <a:prstDash val="dash"/>
                  <a:round/>
                  <a:headEnd/>
                  <a:tailEnd/>
                </a:ln>
              </p:spPr>
              <p:txBody>
                <a:bodyPr wrap="none" anchor="ctr"/>
                <a:lstStyle/>
                <a:p>
                  <a:endParaRPr lang="en-US">
                    <a:solidFill>
                      <a:prstClr val="black"/>
                    </a:solidFill>
                  </a:endParaRPr>
                </a:p>
              </p:txBody>
            </p:sp>
          </p:grpSp>
          <p:grpSp>
            <p:nvGrpSpPr>
              <p:cNvPr id="40" name="Group 31"/>
              <p:cNvGrpSpPr>
                <a:grpSpLocks/>
              </p:cNvGrpSpPr>
              <p:nvPr/>
            </p:nvGrpSpPr>
            <p:grpSpPr bwMode="auto">
              <a:xfrm>
                <a:off x="2850" y="441"/>
                <a:ext cx="512" cy="1839"/>
                <a:chOff x="2850" y="441"/>
                <a:chExt cx="512" cy="1839"/>
              </a:xfrm>
            </p:grpSpPr>
            <p:sp>
              <p:nvSpPr>
                <p:cNvPr id="44" name="Line 32"/>
                <p:cNvSpPr>
                  <a:spLocks noChangeShapeType="1"/>
                </p:cNvSpPr>
                <p:nvPr/>
              </p:nvSpPr>
              <p:spPr bwMode="auto">
                <a:xfrm rot="19800000" flipH="1">
                  <a:off x="2850" y="441"/>
                  <a:ext cx="0" cy="1674"/>
                </a:xfrm>
                <a:prstGeom prst="line">
                  <a:avLst/>
                </a:prstGeom>
                <a:noFill/>
                <a:ln w="9525">
                  <a:solidFill>
                    <a:srgbClr val="3333FF"/>
                  </a:solidFill>
                  <a:prstDash val="dash"/>
                  <a:round/>
                  <a:headEnd/>
                  <a:tailEnd/>
                </a:ln>
              </p:spPr>
              <p:txBody>
                <a:bodyPr/>
                <a:lstStyle/>
                <a:p>
                  <a:endParaRPr lang="en-US">
                    <a:solidFill>
                      <a:prstClr val="black"/>
                    </a:solidFill>
                  </a:endParaRPr>
                </a:p>
              </p:txBody>
            </p:sp>
            <p:sp>
              <p:nvSpPr>
                <p:cNvPr id="45" name="Oval 33"/>
                <p:cNvSpPr>
                  <a:spLocks noChangeArrowheads="1"/>
                </p:cNvSpPr>
                <p:nvPr/>
              </p:nvSpPr>
              <p:spPr bwMode="auto">
                <a:xfrm rot="19521493">
                  <a:off x="3074" y="1984"/>
                  <a:ext cx="288" cy="296"/>
                </a:xfrm>
                <a:prstGeom prst="ellipse">
                  <a:avLst/>
                </a:prstGeom>
                <a:noFill/>
                <a:ln w="9525">
                  <a:solidFill>
                    <a:srgbClr val="0000FF"/>
                  </a:solidFill>
                  <a:prstDash val="dash"/>
                  <a:round/>
                  <a:headEnd/>
                  <a:tailEnd/>
                </a:ln>
              </p:spPr>
              <p:txBody>
                <a:bodyPr wrap="none" anchor="ctr"/>
                <a:lstStyle/>
                <a:p>
                  <a:endParaRPr lang="en-US">
                    <a:solidFill>
                      <a:prstClr val="black"/>
                    </a:solidFill>
                  </a:endParaRPr>
                </a:p>
              </p:txBody>
            </p:sp>
          </p:grpSp>
          <p:sp>
            <p:nvSpPr>
              <p:cNvPr id="41" name="AutoShape 34"/>
              <p:cNvSpPr>
                <a:spLocks noChangeArrowheads="1"/>
              </p:cNvSpPr>
              <p:nvPr/>
            </p:nvSpPr>
            <p:spPr bwMode="auto">
              <a:xfrm rot="10800000">
                <a:off x="1192" y="576"/>
                <a:ext cx="2688" cy="1838"/>
              </a:xfrm>
              <a:custGeom>
                <a:avLst/>
                <a:gdLst>
                  <a:gd name="T0" fmla="*/ 1344 w 21600"/>
                  <a:gd name="T1" fmla="*/ 0 h 21600"/>
                  <a:gd name="T2" fmla="*/ 426 w 21600"/>
                  <a:gd name="T3" fmla="*/ 248 h 21600"/>
                  <a:gd name="T4" fmla="*/ 1344 w 21600"/>
                  <a:gd name="T5" fmla="*/ 0 h 21600"/>
                  <a:gd name="T6" fmla="*/ 2262 w 21600"/>
                  <a:gd name="T7" fmla="*/ 248 h 21600"/>
                  <a:gd name="T8" fmla="*/ 0 60000 65536"/>
                  <a:gd name="T9" fmla="*/ 0 60000 65536"/>
                  <a:gd name="T10" fmla="*/ 0 60000 65536"/>
                  <a:gd name="T11" fmla="*/ 0 60000 65536"/>
                  <a:gd name="T12" fmla="*/ 1913 w 21600"/>
                  <a:gd name="T13" fmla="*/ 0 h 21600"/>
                  <a:gd name="T14" fmla="*/ 19688 w 21600"/>
                  <a:gd name="T15" fmla="*/ 4666 h 21600"/>
                </a:gdLst>
                <a:ahLst/>
                <a:cxnLst>
                  <a:cxn ang="T8">
                    <a:pos x="T0" y="T1"/>
                  </a:cxn>
                  <a:cxn ang="T9">
                    <a:pos x="T2" y="T3"/>
                  </a:cxn>
                  <a:cxn ang="T10">
                    <a:pos x="T4" y="T5"/>
                  </a:cxn>
                  <a:cxn ang="T11">
                    <a:pos x="T6" y="T7"/>
                  </a:cxn>
                </a:cxnLst>
                <a:rect l="T12" t="T13" r="T14" b="T15"/>
                <a:pathLst>
                  <a:path w="21600" h="21600">
                    <a:moveTo>
                      <a:pt x="3424" y="2911"/>
                    </a:moveTo>
                    <a:cubicBezTo>
                      <a:pt x="5424" y="1040"/>
                      <a:pt x="8061" y="-1"/>
                      <a:pt x="10800" y="0"/>
                    </a:cubicBezTo>
                    <a:cubicBezTo>
                      <a:pt x="13538" y="0"/>
                      <a:pt x="16175" y="1040"/>
                      <a:pt x="18175" y="2911"/>
                    </a:cubicBezTo>
                    <a:cubicBezTo>
                      <a:pt x="16175" y="1040"/>
                      <a:pt x="13538" y="-1"/>
                      <a:pt x="10799" y="0"/>
                    </a:cubicBezTo>
                    <a:cubicBezTo>
                      <a:pt x="8061" y="0"/>
                      <a:pt x="5424" y="1040"/>
                      <a:pt x="3424" y="2911"/>
                    </a:cubicBezTo>
                    <a:close/>
                  </a:path>
                </a:pathLst>
              </a:custGeom>
              <a:solidFill>
                <a:schemeClr val="accent1"/>
              </a:solidFill>
              <a:ln w="9525">
                <a:solidFill>
                  <a:srgbClr val="3333FF"/>
                </a:solidFill>
                <a:prstDash val="dash"/>
                <a:miter lim="800000"/>
                <a:headEnd/>
                <a:tailEnd/>
              </a:ln>
            </p:spPr>
            <p:txBody>
              <a:bodyPr wrap="none" anchor="ctr"/>
              <a:lstStyle/>
              <a:p>
                <a:endParaRPr lang="en-US">
                  <a:solidFill>
                    <a:prstClr val="black"/>
                  </a:solidFill>
                </a:endParaRPr>
              </a:p>
            </p:txBody>
          </p:sp>
          <p:sp>
            <p:nvSpPr>
              <p:cNvPr id="42" name="Text Box 35"/>
              <p:cNvSpPr txBox="1">
                <a:spLocks noChangeArrowheads="1"/>
              </p:cNvSpPr>
              <p:nvPr/>
            </p:nvSpPr>
            <p:spPr bwMode="auto">
              <a:xfrm>
                <a:off x="2448" y="2544"/>
                <a:ext cx="240" cy="231"/>
              </a:xfrm>
              <a:prstGeom prst="rect">
                <a:avLst/>
              </a:prstGeom>
              <a:noFill/>
              <a:ln w="9525">
                <a:noFill/>
                <a:miter lim="800000"/>
                <a:headEnd/>
                <a:tailEnd/>
              </a:ln>
            </p:spPr>
            <p:txBody>
              <a:bodyPr>
                <a:spAutoFit/>
              </a:bodyPr>
              <a:lstStyle/>
              <a:p>
                <a:pPr>
                  <a:spcBef>
                    <a:spcPct val="50000"/>
                  </a:spcBef>
                </a:pPr>
                <a:r>
                  <a:rPr lang="en-US">
                    <a:solidFill>
                      <a:srgbClr val="3333FF"/>
                    </a:solidFill>
                    <a:latin typeface="Arial" charset="0"/>
                  </a:rPr>
                  <a:t>O</a:t>
                </a:r>
              </a:p>
            </p:txBody>
          </p:sp>
        </p:grpSp>
        <p:sp>
          <p:nvSpPr>
            <p:cNvPr id="38" name="Text Box 37"/>
            <p:cNvSpPr txBox="1">
              <a:spLocks noChangeArrowheads="1"/>
            </p:cNvSpPr>
            <p:nvPr/>
          </p:nvSpPr>
          <p:spPr bwMode="auto">
            <a:xfrm>
              <a:off x="3274" y="2326"/>
              <a:ext cx="344" cy="233"/>
            </a:xfrm>
            <a:prstGeom prst="rect">
              <a:avLst/>
            </a:prstGeom>
            <a:noFill/>
            <a:ln w="9525">
              <a:noFill/>
              <a:miter lim="800000"/>
              <a:headEnd/>
              <a:tailEnd/>
            </a:ln>
          </p:spPr>
          <p:txBody>
            <a:bodyPr wrap="square">
              <a:spAutoFit/>
            </a:bodyPr>
            <a:lstStyle/>
            <a:p>
              <a:pPr>
                <a:spcBef>
                  <a:spcPct val="50000"/>
                </a:spcBef>
              </a:pPr>
              <a:r>
                <a:rPr lang="en-US" dirty="0">
                  <a:solidFill>
                    <a:srgbClr val="3333FF"/>
                  </a:solidFill>
                  <a:latin typeface="Arial" charset="0"/>
                </a:rPr>
                <a:t>A</a:t>
              </a:r>
            </a:p>
          </p:txBody>
        </p:sp>
      </p:grpSp>
      <p:grpSp>
        <p:nvGrpSpPr>
          <p:cNvPr id="51" name="Group 2"/>
          <p:cNvGrpSpPr>
            <a:grpSpLocks/>
          </p:cNvGrpSpPr>
          <p:nvPr/>
        </p:nvGrpSpPr>
        <p:grpSpPr bwMode="auto">
          <a:xfrm>
            <a:off x="3754576" y="-1765300"/>
            <a:ext cx="637117" cy="6337300"/>
            <a:chOff x="1793" y="212"/>
            <a:chExt cx="301" cy="3992"/>
          </a:xfrm>
        </p:grpSpPr>
        <p:grpSp>
          <p:nvGrpSpPr>
            <p:cNvPr id="52" name="Group 3"/>
            <p:cNvGrpSpPr>
              <a:grpSpLocks/>
            </p:cNvGrpSpPr>
            <p:nvPr/>
          </p:nvGrpSpPr>
          <p:grpSpPr bwMode="auto">
            <a:xfrm>
              <a:off x="1793" y="2208"/>
              <a:ext cx="299" cy="1996"/>
              <a:chOff x="1793" y="2208"/>
              <a:chExt cx="299" cy="1996"/>
            </a:xfrm>
          </p:grpSpPr>
          <p:sp>
            <p:nvSpPr>
              <p:cNvPr id="56" name="Line 4"/>
              <p:cNvSpPr>
                <a:spLocks noChangeShapeType="1"/>
              </p:cNvSpPr>
              <p:nvPr/>
            </p:nvSpPr>
            <p:spPr bwMode="auto">
              <a:xfrm>
                <a:off x="1943" y="2208"/>
                <a:ext cx="0" cy="1728"/>
              </a:xfrm>
              <a:prstGeom prst="line">
                <a:avLst/>
              </a:prstGeom>
              <a:noFill/>
              <a:ln w="3175">
                <a:solidFill>
                  <a:srgbClr val="0000FF"/>
                </a:solidFill>
                <a:round/>
                <a:headEnd/>
                <a:tailEnd/>
              </a:ln>
            </p:spPr>
            <p:txBody>
              <a:bodyPr/>
              <a:lstStyle/>
              <a:p>
                <a:endParaRPr lang="en-US">
                  <a:solidFill>
                    <a:prstClr val="black"/>
                  </a:solidFill>
                </a:endParaRPr>
              </a:p>
            </p:txBody>
          </p:sp>
          <p:sp>
            <p:nvSpPr>
              <p:cNvPr id="57" name="Oval 5"/>
              <p:cNvSpPr>
                <a:spLocks noChangeArrowheads="1"/>
              </p:cNvSpPr>
              <p:nvPr/>
            </p:nvSpPr>
            <p:spPr bwMode="auto">
              <a:xfrm>
                <a:off x="1793" y="3905"/>
                <a:ext cx="299" cy="299"/>
              </a:xfrm>
              <a:prstGeom prst="ellipse">
                <a:avLst/>
              </a:prstGeom>
              <a:gradFill rotWithShape="1">
                <a:gsLst>
                  <a:gs pos="0">
                    <a:srgbClr val="FF0000"/>
                  </a:gs>
                  <a:gs pos="100000">
                    <a:srgbClr val="760000"/>
                  </a:gs>
                </a:gsLst>
                <a:path path="shape">
                  <a:fillToRect l="50000" t="50000" r="50000" b="50000"/>
                </a:path>
              </a:gradFill>
              <a:ln w="12700">
                <a:noFill/>
                <a:round/>
                <a:headEnd/>
                <a:tailEnd/>
              </a:ln>
            </p:spPr>
            <p:txBody>
              <a:bodyPr wrap="none" anchor="ctr"/>
              <a:lstStyle/>
              <a:p>
                <a:endParaRPr lang="en-US">
                  <a:solidFill>
                    <a:prstClr val="black"/>
                  </a:solidFill>
                </a:endParaRPr>
              </a:p>
            </p:txBody>
          </p:sp>
        </p:grpSp>
        <p:grpSp>
          <p:nvGrpSpPr>
            <p:cNvPr id="53" name="Group 6"/>
            <p:cNvGrpSpPr>
              <a:grpSpLocks/>
            </p:cNvGrpSpPr>
            <p:nvPr/>
          </p:nvGrpSpPr>
          <p:grpSpPr bwMode="auto">
            <a:xfrm rot="10800000">
              <a:off x="1795" y="212"/>
              <a:ext cx="299" cy="1996"/>
              <a:chOff x="1793" y="2208"/>
              <a:chExt cx="299" cy="1996"/>
            </a:xfrm>
          </p:grpSpPr>
          <p:sp>
            <p:nvSpPr>
              <p:cNvPr id="54" name="Line 7"/>
              <p:cNvSpPr>
                <a:spLocks noChangeShapeType="1"/>
              </p:cNvSpPr>
              <p:nvPr/>
            </p:nvSpPr>
            <p:spPr bwMode="auto">
              <a:xfrm>
                <a:off x="1943" y="2208"/>
                <a:ext cx="0" cy="1728"/>
              </a:xfrm>
              <a:prstGeom prst="line">
                <a:avLst/>
              </a:prstGeom>
              <a:noFill/>
              <a:ln w="3175">
                <a:noFill/>
                <a:round/>
                <a:headEnd/>
                <a:tailEnd/>
              </a:ln>
            </p:spPr>
            <p:txBody>
              <a:bodyPr/>
              <a:lstStyle/>
              <a:p>
                <a:endParaRPr lang="en-US">
                  <a:solidFill>
                    <a:prstClr val="black"/>
                  </a:solidFill>
                </a:endParaRPr>
              </a:p>
            </p:txBody>
          </p:sp>
          <p:sp>
            <p:nvSpPr>
              <p:cNvPr id="55" name="Oval 8"/>
              <p:cNvSpPr>
                <a:spLocks noChangeArrowheads="1"/>
              </p:cNvSpPr>
              <p:nvPr/>
            </p:nvSpPr>
            <p:spPr bwMode="auto">
              <a:xfrm>
                <a:off x="1793" y="3905"/>
                <a:ext cx="299" cy="299"/>
              </a:xfrm>
              <a:prstGeom prst="ellipse">
                <a:avLst/>
              </a:prstGeom>
              <a:noFill/>
              <a:ln w="12700">
                <a:noFill/>
                <a:round/>
                <a:headEnd/>
                <a:tailEnd/>
              </a:ln>
            </p:spPr>
            <p:txBody>
              <a:bodyPr wrap="none" anchor="ctr"/>
              <a:lstStyle/>
              <a:p>
                <a:endParaRPr lang="en-US">
                  <a:solidFill>
                    <a:prstClr val="black"/>
                  </a:solidFill>
                </a:endParaRPr>
              </a:p>
            </p:txBody>
          </p:sp>
        </p:grpSp>
      </p:grpSp>
      <p:sp>
        <p:nvSpPr>
          <p:cNvPr id="59" name="Rectangle 58"/>
          <p:cNvSpPr/>
          <p:nvPr/>
        </p:nvSpPr>
        <p:spPr>
          <a:xfrm>
            <a:off x="227985" y="614297"/>
            <a:ext cx="8290475"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4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400" b="0" i="0" u="sng" strike="noStrike" kern="0" cap="none" spc="0" normalizeH="0" baseline="0" noProof="0" dirty="0">
              <a:ln>
                <a:noFill/>
              </a:ln>
              <a:solidFill>
                <a:sysClr val="windowText" lastClr="000000"/>
              </a:solidFill>
              <a:effectLst/>
              <a:uLnTx/>
              <a:uFillTx/>
            </a:endParaRPr>
          </a:p>
        </p:txBody>
      </p:sp>
      <p:sp>
        <p:nvSpPr>
          <p:cNvPr id="2" name="Rectangle 1"/>
          <p:cNvSpPr/>
          <p:nvPr/>
        </p:nvSpPr>
        <p:spPr>
          <a:xfrm>
            <a:off x="5875941" y="682441"/>
            <a:ext cx="6147386" cy="4698722"/>
          </a:xfrm>
          <a:prstGeom prst="rect">
            <a:avLst/>
          </a:prstGeom>
        </p:spPr>
        <p:txBody>
          <a:bodyPr wrap="square">
            <a:spAutoFit/>
          </a:bodyPr>
          <a:lstStyle/>
          <a:p>
            <a:pPr marL="203200" lvl="0" algn="just">
              <a:spcAft>
                <a:spcPts val="200"/>
              </a:spcAft>
            </a:pPr>
            <a:r>
              <a:rPr lang="en-US" sz="2800" b="1" dirty="0">
                <a:solidFill>
                  <a:prstClr val="black"/>
                </a:solidFill>
                <a:latin typeface="Times New Roman" pitchFamily="18" charset="0"/>
                <a:ea typeface="Times New Roman"/>
                <a:cs typeface="Times New Roman" pitchFamily="18" charset="0"/>
              </a:rPr>
              <a:t>T</a:t>
            </a:r>
            <a:r>
              <a:rPr lang="vi-VN" sz="2800" b="1" dirty="0">
                <a:solidFill>
                  <a:prstClr val="black"/>
                </a:solidFill>
                <a:latin typeface="Times New Roman" pitchFamily="18" charset="0"/>
                <a:ea typeface="Times New Roman"/>
                <a:cs typeface="Times New Roman" pitchFamily="18" charset="0"/>
              </a:rPr>
              <a:t>hí nghiệm vê sự chuyển hoá động năng - thế năng </a:t>
            </a:r>
            <a:endParaRPr lang="en-US" sz="2800" b="1" dirty="0">
              <a:solidFill>
                <a:prstClr val="black"/>
              </a:solidFill>
              <a:latin typeface="Times New Roman" pitchFamily="18" charset="0"/>
              <a:ea typeface="Times New Roman"/>
              <a:cs typeface="Times New Roman" pitchFamily="18" charset="0"/>
            </a:endParaRPr>
          </a:p>
          <a:p>
            <a:pPr marL="203200" lvl="0" algn="just">
              <a:spcAft>
                <a:spcPts val="200"/>
              </a:spcAft>
            </a:pPr>
            <a:r>
              <a:rPr lang="vi-VN" sz="2400" i="1" u="sng" dirty="0">
                <a:solidFill>
                  <a:prstClr val="black"/>
                </a:solidFill>
                <a:latin typeface="Times New Roman" pitchFamily="18" charset="0"/>
                <a:ea typeface="Times New Roman"/>
                <a:cs typeface="Times New Roman" pitchFamily="18" charset="0"/>
              </a:rPr>
              <a:t>Chuẩn bị</a:t>
            </a:r>
            <a:r>
              <a:rPr lang="vi-VN" sz="2400" i="1" dirty="0">
                <a:solidFill>
                  <a:prstClr val="black"/>
                </a:solidFill>
                <a:latin typeface="Times New Roman" pitchFamily="18" charset="0"/>
                <a:ea typeface="Times New Roman"/>
                <a:cs typeface="Times New Roman" pitchFamily="18" charset="0"/>
              </a:rPr>
              <a:t>:</a:t>
            </a:r>
            <a:r>
              <a:rPr lang="vi-VN" sz="2400" dirty="0">
                <a:solidFill>
                  <a:prstClr val="black"/>
                </a:solidFill>
                <a:latin typeface="Times New Roman" pitchFamily="18" charset="0"/>
                <a:ea typeface="Times New Roman"/>
                <a:cs typeface="Times New Roman" pitchFamily="18" charset="0"/>
              </a:rPr>
              <a:t> Con lắc đơn (gồm vật nặng, sợi dây không dãn) được treo vào giá thí nghiệm.</a:t>
            </a:r>
            <a:endParaRPr lang="en-US" sz="2400" dirty="0">
              <a:solidFill>
                <a:prstClr val="black"/>
              </a:solidFill>
              <a:latin typeface="Times New Roman" pitchFamily="18" charset="0"/>
              <a:ea typeface="Times New Roman"/>
              <a:cs typeface="Times New Roman" pitchFamily="18" charset="0"/>
            </a:endParaRPr>
          </a:p>
          <a:p>
            <a:pPr lvl="0" indent="203200"/>
            <a:r>
              <a:rPr lang="vi-VN" sz="2400" i="1" u="sng" dirty="0">
                <a:solidFill>
                  <a:prstClr val="black"/>
                </a:solidFill>
                <a:latin typeface="Times New Roman" pitchFamily="18" charset="0"/>
                <a:ea typeface="Times New Roman"/>
                <a:cs typeface="Times New Roman" pitchFamily="18" charset="0"/>
              </a:rPr>
              <a:t>Tiến hành</a:t>
            </a:r>
            <a:r>
              <a:rPr lang="vi-VN" sz="2400" i="1" dirty="0">
                <a:solidFill>
                  <a:prstClr val="black"/>
                </a:solidFill>
                <a:latin typeface="Times New Roman" pitchFamily="18" charset="0"/>
                <a:ea typeface="Times New Roman"/>
                <a:cs typeface="Times New Roman" pitchFamily="18" charset="0"/>
              </a:rPr>
              <a:t>:</a:t>
            </a:r>
            <a:endParaRPr lang="en-US" sz="2400" dirty="0">
              <a:solidFill>
                <a:prstClr val="black"/>
              </a:solidFill>
              <a:latin typeface="Times New Roman" pitchFamily="18" charset="0"/>
              <a:ea typeface="Times New Roman"/>
              <a:cs typeface="Times New Roman" pitchFamily="18" charset="0"/>
            </a:endParaRPr>
          </a:p>
          <a:p>
            <a:pPr marL="342900" lvl="0" indent="-342900">
              <a:buClr>
                <a:srgbClr val="000000"/>
              </a:buClr>
              <a:buSzPts val="1000"/>
              <a:buFont typeface="Symbol"/>
              <a:buChar char="-"/>
              <a:tabLst>
                <a:tab pos="400050" algn="l"/>
              </a:tabLst>
            </a:pPr>
            <a:r>
              <a:rPr lang="vi-VN" sz="2400" dirty="0">
                <a:solidFill>
                  <a:prstClr val="black"/>
                </a:solidFill>
                <a:latin typeface="Times New Roman" pitchFamily="18" charset="0"/>
                <a:ea typeface="Times New Roman"/>
                <a:cs typeface="Times New Roman" pitchFamily="18" charset="0"/>
              </a:rPr>
              <a:t>Kéo vật nặng đến vị trí A ở độ cao h rồi thả nhẹ, vật nặng chuyển động đến vị trí thấp nhất o rồi tiếp tục đi lên, rồi dừng lại tại điểm B (Hình 3.2), sau đó chuyển động ngược lại.</a:t>
            </a:r>
            <a:endParaRPr lang="en-US" sz="2400" dirty="0">
              <a:solidFill>
                <a:prstClr val="black"/>
              </a:solidFill>
              <a:latin typeface="Times New Roman" pitchFamily="18" charset="0"/>
              <a:ea typeface="Times New Roman"/>
              <a:cs typeface="Times New Roman" pitchFamily="18" charset="0"/>
            </a:endParaRPr>
          </a:p>
          <a:p>
            <a:pPr marL="342900" lvl="0" indent="-342900">
              <a:buClr>
                <a:srgbClr val="000000"/>
              </a:buClr>
              <a:buSzPts val="1000"/>
              <a:buFont typeface="Symbol"/>
              <a:buChar char="-"/>
              <a:tabLst>
                <a:tab pos="400050" algn="l"/>
              </a:tabLst>
            </a:pPr>
            <a:r>
              <a:rPr lang="vi-VN" sz="2400" dirty="0">
                <a:solidFill>
                  <a:prstClr val="black"/>
                </a:solidFill>
                <a:latin typeface="Times New Roman" pitchFamily="18" charset="0"/>
                <a:ea typeface="Times New Roman"/>
                <a:cs typeface="Times New Roman" pitchFamily="18" charset="0"/>
              </a:rPr>
              <a:t>So sánh độ cao điểm B với độ cao điểm A.</a:t>
            </a:r>
            <a:endParaRPr lang="en-US" sz="2400" dirty="0">
              <a:solidFill>
                <a:prstClr val="black"/>
              </a:solidFill>
              <a:latin typeface="Times New Roman" pitchFamily="18" charset="0"/>
              <a:ea typeface="Times New Roman"/>
              <a:cs typeface="Times New Roman" pitchFamily="18" charset="0"/>
            </a:endParaRPr>
          </a:p>
          <a:p>
            <a:pPr marL="342900" lvl="0" indent="-342900">
              <a:buClr>
                <a:srgbClr val="000000"/>
              </a:buClr>
              <a:buSzPts val="1000"/>
              <a:buFont typeface="Symbol"/>
              <a:buChar char="-"/>
              <a:tabLst>
                <a:tab pos="400050" algn="l"/>
              </a:tabLst>
            </a:pPr>
            <a:r>
              <a:rPr lang="vi-VN" sz="2400" dirty="0">
                <a:solidFill>
                  <a:prstClr val="black"/>
                </a:solidFill>
                <a:latin typeface="Times New Roman" pitchFamily="18" charset="0"/>
                <a:ea typeface="Times New Roman"/>
                <a:cs typeface="Times New Roman" pitchFamily="18" charset="0"/>
              </a:rPr>
              <a:t>Quan sát vật nặng chuyển động qua lại điểm </a:t>
            </a:r>
            <a:r>
              <a:rPr lang="en-US" sz="2400" dirty="0">
                <a:solidFill>
                  <a:prstClr val="black"/>
                </a:solidFill>
                <a:latin typeface="Times New Roman" pitchFamily="18" charset="0"/>
                <a:ea typeface="Times New Roman"/>
                <a:cs typeface="Times New Roman" pitchFamily="18" charset="0"/>
              </a:rPr>
              <a:t>O</a:t>
            </a:r>
            <a:r>
              <a:rPr lang="vi-VN" sz="2400" dirty="0">
                <a:solidFill>
                  <a:prstClr val="black"/>
                </a:solidFill>
                <a:latin typeface="Times New Roman" pitchFamily="18" charset="0"/>
                <a:ea typeface="Times New Roman"/>
                <a:cs typeface="Times New Roman" pitchFamily="18" charset="0"/>
              </a:rPr>
              <a:t> sau</a:t>
            </a:r>
            <a:r>
              <a:rPr lang="en-US" sz="2400" dirty="0">
                <a:solidFill>
                  <a:prstClr val="black"/>
                </a:solidFill>
                <a:latin typeface="Times New Roman" pitchFamily="18" charset="0"/>
                <a:ea typeface="Times New Roman"/>
                <a:cs typeface="Times New Roman" pitchFamily="18" charset="0"/>
              </a:rPr>
              <a:t> </a:t>
            </a:r>
            <a:r>
              <a:rPr lang="vi-VN" sz="2400" dirty="0">
                <a:solidFill>
                  <a:prstClr val="black"/>
                </a:solidFill>
                <a:latin typeface="Times New Roman" pitchFamily="18" charset="0"/>
                <a:ea typeface="Times New Roman"/>
                <a:cs typeface="Times New Roman" pitchFamily="18" charset="0"/>
              </a:rPr>
              <a:t>một khoảng thời gian.</a:t>
            </a:r>
            <a:endParaRPr lang="en-US" sz="2400" dirty="0">
              <a:solidFill>
                <a:prstClr val="black"/>
              </a:solidFill>
              <a:latin typeface="Times New Roman" pitchFamily="18" charset="0"/>
              <a:ea typeface="Times New Roman"/>
              <a:cs typeface="Times New Roman" pitchFamily="18" charset="0"/>
            </a:endParaRPr>
          </a:p>
        </p:txBody>
      </p:sp>
      <p:sp>
        <p:nvSpPr>
          <p:cNvPr id="4" name="Rectangle 3">
            <a:extLst>
              <a:ext uri="{FF2B5EF4-FFF2-40B4-BE49-F238E27FC236}">
                <a16:creationId xmlns="" xmlns:a16="http://schemas.microsoft.com/office/drawing/2014/main" id="{ED1C638D-CEEB-71F7-CDA9-36E0B34A77D5}"/>
              </a:ext>
            </a:extLst>
          </p:cNvPr>
          <p:cNvSpPr/>
          <p:nvPr/>
        </p:nvSpPr>
        <p:spPr>
          <a:xfrm>
            <a:off x="92375" y="5227871"/>
            <a:ext cx="12023327" cy="1590179"/>
          </a:xfrm>
          <a:prstGeom prst="rect">
            <a:avLst/>
          </a:prstGeom>
          <a:solidFill>
            <a:schemeClr val="bg1"/>
          </a:solidFill>
        </p:spPr>
        <p:txBody>
          <a:bodyPr wrap="square">
            <a:spAutoFit/>
          </a:bodyPr>
          <a:lstStyle/>
          <a:p>
            <a:pPr indent="203200">
              <a:spcAft>
                <a:spcPts val="800"/>
              </a:spcAft>
              <a:tabLst>
                <a:tab pos="4119880" algn="l"/>
              </a:tabLst>
            </a:pPr>
            <a:r>
              <a:rPr lang="vi-VN" sz="2800" i="1" dirty="0">
                <a:solidFill>
                  <a:srgbClr val="FF0000"/>
                </a:solidFill>
                <a:latin typeface="Times New Roman" pitchFamily="18" charset="0"/>
                <a:ea typeface="Times New Roman"/>
                <a:cs typeface="Times New Roman" pitchFamily="18" charset="0"/>
              </a:rPr>
              <a:t>Trả lời các câu hỏi sau:</a:t>
            </a:r>
            <a:r>
              <a:rPr lang="vi-VN" sz="2800" dirty="0">
                <a:solidFill>
                  <a:srgbClr val="FF0000"/>
                </a:solidFill>
                <a:latin typeface="Times New Roman" pitchFamily="18" charset="0"/>
                <a:ea typeface="Arial"/>
                <a:cs typeface="Times New Roman" pitchFamily="18" charset="0"/>
              </a:rPr>
              <a:t>	</a:t>
            </a:r>
            <a:endParaRPr lang="en-US" sz="2800" dirty="0">
              <a:solidFill>
                <a:srgbClr val="FF0000"/>
              </a:solidFill>
              <a:latin typeface="Times New Roman" pitchFamily="18" charset="0"/>
              <a:ea typeface="Arial"/>
              <a:cs typeface="Times New Roman" pitchFamily="18" charset="0"/>
            </a:endParaRPr>
          </a:p>
          <a:p>
            <a:pPr indent="203200">
              <a:spcAft>
                <a:spcPts val="800"/>
              </a:spcAft>
              <a:tabLst>
                <a:tab pos="4119880" algn="l"/>
              </a:tabLst>
            </a:pPr>
            <a:r>
              <a:rPr lang="en-US" sz="2800" dirty="0">
                <a:solidFill>
                  <a:srgbClr val="FF0000"/>
                </a:solidFill>
                <a:latin typeface="Times New Roman" pitchFamily="18" charset="0"/>
                <a:ea typeface="Times New Roman"/>
                <a:cs typeface="Times New Roman" pitchFamily="18" charset="0"/>
              </a:rPr>
              <a:t>1. </a:t>
            </a:r>
            <a:r>
              <a:rPr lang="vi-VN" sz="2800" dirty="0">
                <a:solidFill>
                  <a:srgbClr val="FF0000"/>
                </a:solidFill>
                <a:latin typeface="Times New Roman" pitchFamily="18" charset="0"/>
                <a:ea typeface="Times New Roman"/>
                <a:cs typeface="Times New Roman" pitchFamily="18" charset="0"/>
              </a:rPr>
              <a:t>Có nhận xét gì về sự chuyển hoá giữa động năng và th</a:t>
            </a:r>
            <a:r>
              <a:rPr lang="en-US" sz="2800" dirty="0">
                <a:solidFill>
                  <a:srgbClr val="FF0000"/>
                </a:solidFill>
                <a:latin typeface="Times New Roman" pitchFamily="18" charset="0"/>
                <a:ea typeface="Times New Roman"/>
                <a:cs typeface="Times New Roman" pitchFamily="18" charset="0"/>
              </a:rPr>
              <a:t>ế</a:t>
            </a:r>
            <a:r>
              <a:rPr lang="vi-VN" sz="2800" dirty="0">
                <a:solidFill>
                  <a:srgbClr val="FF0000"/>
                </a:solidFill>
                <a:latin typeface="Times New Roman" pitchFamily="18" charset="0"/>
                <a:ea typeface="Times New Roman"/>
                <a:cs typeface="Times New Roman" pitchFamily="18" charset="0"/>
              </a:rPr>
              <a:t> năng của vật nặng?</a:t>
            </a:r>
            <a:endParaRPr lang="en-US" sz="2800" dirty="0">
              <a:solidFill>
                <a:srgbClr val="FF0000"/>
              </a:solidFill>
              <a:latin typeface="Times New Roman" pitchFamily="18" charset="0"/>
              <a:ea typeface="Times New Roman"/>
              <a:cs typeface="Times New Roman" pitchFamily="18" charset="0"/>
            </a:endParaRPr>
          </a:p>
          <a:p>
            <a:pPr marR="0" lvl="0">
              <a:spcBef>
                <a:spcPts val="0"/>
              </a:spcBef>
              <a:spcAft>
                <a:spcPts val="4100"/>
              </a:spcAft>
              <a:buClr>
                <a:srgbClr val="000000"/>
              </a:buClr>
              <a:buSzPts val="1000"/>
              <a:tabLst>
                <a:tab pos="433705" algn="l"/>
              </a:tabLst>
            </a:pPr>
            <a:r>
              <a:rPr lang="en-US" sz="2800" dirty="0">
                <a:solidFill>
                  <a:srgbClr val="FF0000"/>
                </a:solidFill>
                <a:latin typeface="Times New Roman" pitchFamily="18" charset="0"/>
                <a:ea typeface="Times New Roman"/>
                <a:cs typeface="Times New Roman" pitchFamily="18" charset="0"/>
              </a:rPr>
              <a:t>  2. </a:t>
            </a:r>
            <a:r>
              <a:rPr lang="vi-VN" sz="2800" dirty="0">
                <a:solidFill>
                  <a:srgbClr val="FF0000"/>
                </a:solidFill>
                <a:latin typeface="Times New Roman" pitchFamily="18" charset="0"/>
                <a:ea typeface="Times New Roman"/>
                <a:cs typeface="Times New Roman" pitchFamily="18" charset="0"/>
              </a:rPr>
              <a:t>Vì sao sau một thời gian chuyển động, độ cao của vật nặng giảm d</a:t>
            </a:r>
            <a:r>
              <a:rPr lang="en-US" sz="2800" dirty="0">
                <a:solidFill>
                  <a:srgbClr val="FF0000"/>
                </a:solidFill>
                <a:latin typeface="Times New Roman" pitchFamily="18" charset="0"/>
                <a:ea typeface="Times New Roman"/>
                <a:cs typeface="Times New Roman" pitchFamily="18" charset="0"/>
              </a:rPr>
              <a:t>ầ</a:t>
            </a:r>
            <a:r>
              <a:rPr lang="vi-VN" sz="2800" dirty="0">
                <a:solidFill>
                  <a:srgbClr val="FF0000"/>
                </a:solidFill>
                <a:latin typeface="Times New Roman" pitchFamily="18" charset="0"/>
                <a:ea typeface="Times New Roman"/>
                <a:cs typeface="Times New Roman" pitchFamily="18" charset="0"/>
              </a:rPr>
              <a:t>n?</a:t>
            </a:r>
            <a:endParaRPr lang="en-US" sz="2800" u="none" strike="noStrike" spc="0" dirty="0">
              <a:solidFill>
                <a:srgbClr val="FF0000"/>
              </a:solidFill>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109042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1000" fill="hold"/>
                                        <p:tgtEl>
                                          <p:spTgt spid="5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repeatCount="indefinite" accel="50000" decel="50000" autoRev="1" fill="hold" nodeType="clickEffect">
                                  <p:stCondLst>
                                    <p:cond delay="0"/>
                                  </p:stCondLst>
                                  <p:endCondLst>
                                    <p:cond evt="onNext" delay="0">
                                      <p:tgtEl>
                                        <p:sldTgt/>
                                      </p:tgtEl>
                                    </p:cond>
                                  </p:endCondLst>
                                  <p:childTnLst>
                                    <p:animRot by="3600000">
                                      <p:cBhvr>
                                        <p:cTn id="10" dur="2000" fill="hold"/>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a:ln>
                <a:noFill/>
              </a:ln>
              <a:solidFill>
                <a:sysClr val="windowText" lastClr="000000"/>
              </a:solidFill>
              <a:effectLst/>
              <a:uLnTx/>
              <a:uFillTx/>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843" y="740012"/>
            <a:ext cx="4352887" cy="363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5911" y="1371782"/>
            <a:ext cx="6892541" cy="2451953"/>
          </a:xfrm>
          <a:prstGeom prst="rect">
            <a:avLst/>
          </a:prstGeom>
        </p:spPr>
        <p:txBody>
          <a:bodyPr wrap="square">
            <a:spAutoFit/>
          </a:bodyPr>
          <a:lstStyle/>
          <a:p>
            <a:pPr indent="203200">
              <a:spcAft>
                <a:spcPts val="800"/>
              </a:spcAft>
              <a:tabLst>
                <a:tab pos="4119880" algn="l"/>
              </a:tabLst>
            </a:pPr>
            <a:r>
              <a:rPr lang="vi-VN" sz="2800" i="1" dirty="0">
                <a:latin typeface="Times New Roman" pitchFamily="18" charset="0"/>
                <a:ea typeface="Times New Roman"/>
                <a:cs typeface="Times New Roman" pitchFamily="18" charset="0"/>
              </a:rPr>
              <a:t>Trả lời các câu hỏi sau:</a:t>
            </a:r>
            <a:r>
              <a:rPr lang="vi-VN" sz="2800" dirty="0">
                <a:latin typeface="Times New Roman" pitchFamily="18" charset="0"/>
                <a:ea typeface="Arial"/>
                <a:cs typeface="Times New Roman" pitchFamily="18" charset="0"/>
              </a:rPr>
              <a:t>	</a:t>
            </a:r>
            <a:endParaRPr lang="en-US" sz="2800" dirty="0">
              <a:latin typeface="Times New Roman" pitchFamily="18" charset="0"/>
              <a:ea typeface="Arial"/>
              <a:cs typeface="Times New Roman" pitchFamily="18" charset="0"/>
            </a:endParaRPr>
          </a:p>
          <a:p>
            <a:pPr indent="203200">
              <a:spcAft>
                <a:spcPts val="800"/>
              </a:spcAft>
              <a:tabLst>
                <a:tab pos="4119880" algn="l"/>
              </a:tabLst>
            </a:pPr>
            <a:r>
              <a:rPr lang="en-US" sz="2800" dirty="0">
                <a:latin typeface="Times New Roman" pitchFamily="18" charset="0"/>
                <a:ea typeface="Times New Roman"/>
                <a:cs typeface="Times New Roman" pitchFamily="18" charset="0"/>
              </a:rPr>
              <a:t>1. </a:t>
            </a:r>
            <a:r>
              <a:rPr lang="vi-VN" sz="2800" dirty="0">
                <a:latin typeface="Times New Roman" pitchFamily="18" charset="0"/>
                <a:ea typeface="Times New Roman"/>
                <a:cs typeface="Times New Roman" pitchFamily="18" charset="0"/>
              </a:rPr>
              <a:t>Có nhận xét gì về sự chuyển hoá giữa động năng và th</a:t>
            </a:r>
            <a:r>
              <a:rPr lang="en-US" sz="2800" dirty="0">
                <a:latin typeface="Times New Roman" pitchFamily="18" charset="0"/>
                <a:ea typeface="Times New Roman"/>
                <a:cs typeface="Times New Roman" pitchFamily="18" charset="0"/>
              </a:rPr>
              <a:t>ế</a:t>
            </a:r>
            <a:r>
              <a:rPr lang="vi-VN" sz="2800" dirty="0">
                <a:latin typeface="Times New Roman" pitchFamily="18" charset="0"/>
                <a:ea typeface="Times New Roman"/>
                <a:cs typeface="Times New Roman" pitchFamily="18" charset="0"/>
              </a:rPr>
              <a:t> năng của vật nặng?</a:t>
            </a:r>
            <a:endParaRPr lang="en-US" sz="2800" dirty="0">
              <a:latin typeface="Times New Roman" pitchFamily="18" charset="0"/>
              <a:ea typeface="Times New Roman"/>
              <a:cs typeface="Times New Roman" pitchFamily="18" charset="0"/>
            </a:endParaRPr>
          </a:p>
          <a:p>
            <a:pPr marR="0" lvl="0">
              <a:spcBef>
                <a:spcPts val="0"/>
              </a:spcBef>
              <a:spcAft>
                <a:spcPts val="4100"/>
              </a:spcAft>
              <a:buClr>
                <a:srgbClr val="000000"/>
              </a:buClr>
              <a:buSzPts val="1000"/>
              <a:tabLst>
                <a:tab pos="433705" algn="l"/>
              </a:tabLst>
            </a:pPr>
            <a:r>
              <a:rPr lang="en-US" sz="2800" dirty="0">
                <a:latin typeface="Times New Roman" pitchFamily="18" charset="0"/>
                <a:ea typeface="Times New Roman"/>
                <a:cs typeface="Times New Roman" pitchFamily="18" charset="0"/>
              </a:rPr>
              <a:t>  2. </a:t>
            </a:r>
            <a:r>
              <a:rPr lang="vi-VN" sz="2800" dirty="0">
                <a:latin typeface="Times New Roman" pitchFamily="18" charset="0"/>
                <a:ea typeface="Times New Roman"/>
                <a:cs typeface="Times New Roman" pitchFamily="18" charset="0"/>
              </a:rPr>
              <a:t>Vì sao sau một thời gian chuyển động, độ cao của vật nặng giảm d</a:t>
            </a:r>
            <a:r>
              <a:rPr lang="en-US" sz="2800" dirty="0">
                <a:latin typeface="Times New Roman" pitchFamily="18" charset="0"/>
                <a:ea typeface="Times New Roman"/>
                <a:cs typeface="Times New Roman" pitchFamily="18" charset="0"/>
              </a:rPr>
              <a:t>ầ</a:t>
            </a:r>
            <a:r>
              <a:rPr lang="vi-VN" sz="2800" dirty="0">
                <a:latin typeface="Times New Roman" pitchFamily="18" charset="0"/>
                <a:ea typeface="Times New Roman"/>
                <a:cs typeface="Times New Roman" pitchFamily="18" charset="0"/>
              </a:rPr>
              <a:t>n?</a:t>
            </a:r>
            <a:endParaRPr lang="en-US" sz="2800" u="none" strike="noStrike" spc="0" dirty="0">
              <a:effectLst/>
              <a:latin typeface="Times New Roman" pitchFamily="18" charset="0"/>
              <a:ea typeface="Times New Roman"/>
              <a:cs typeface="Times New Roman" pitchFamily="18" charset="0"/>
            </a:endParaRPr>
          </a:p>
        </p:txBody>
      </p:sp>
      <p:sp>
        <p:nvSpPr>
          <p:cNvPr id="3" name="Rectangle 2"/>
          <p:cNvSpPr/>
          <p:nvPr/>
        </p:nvSpPr>
        <p:spPr>
          <a:xfrm>
            <a:off x="435911" y="4413129"/>
            <a:ext cx="10099568" cy="2246769"/>
          </a:xfrm>
          <a:prstGeom prst="rect">
            <a:avLst/>
          </a:prstGeom>
        </p:spPr>
        <p:txBody>
          <a:bodyPr wrap="square">
            <a:spAutoFit/>
          </a:bodyPr>
          <a:lstStyle/>
          <a:p>
            <a:r>
              <a:rPr lang="en-US" sz="2800" kern="0" dirty="0">
                <a:latin typeface="Times New Roman"/>
                <a:ea typeface="Calibri"/>
              </a:rPr>
              <a:t>1. </a:t>
            </a:r>
            <a:r>
              <a:rPr lang="vi-VN" sz="2800" kern="0" dirty="0">
                <a:latin typeface="Times New Roman"/>
                <a:ea typeface="Calibri"/>
              </a:rPr>
              <a:t>Khi </a:t>
            </a:r>
            <a:r>
              <a:rPr lang="en-US" sz="2800" kern="0" dirty="0">
                <a:latin typeface="Times New Roman"/>
                <a:ea typeface="Calibri"/>
              </a:rPr>
              <a:t>con </a:t>
            </a:r>
            <a:r>
              <a:rPr lang="en-US" sz="2800" kern="0" dirty="0" err="1">
                <a:latin typeface="Times New Roman"/>
                <a:ea typeface="Calibri"/>
              </a:rPr>
              <a:t>lắc</a:t>
            </a:r>
            <a:r>
              <a:rPr lang="vi-VN" sz="2800" kern="0" dirty="0">
                <a:latin typeface="Times New Roman"/>
                <a:ea typeface="Calibri"/>
              </a:rPr>
              <a:t> đi từ A (hoặc B) về O: động năng của </a:t>
            </a:r>
            <a:r>
              <a:rPr lang="en-US" sz="2800" kern="0" dirty="0">
                <a:latin typeface="Times New Roman"/>
                <a:ea typeface="Calibri"/>
              </a:rPr>
              <a:t>con </a:t>
            </a:r>
            <a:r>
              <a:rPr lang="en-US" sz="2800" kern="0" dirty="0" err="1">
                <a:latin typeface="Times New Roman"/>
                <a:ea typeface="Calibri"/>
              </a:rPr>
              <a:t>lắc</a:t>
            </a:r>
            <a:r>
              <a:rPr lang="vi-VN" sz="2800" kern="0" dirty="0">
                <a:latin typeface="Times New Roman"/>
                <a:ea typeface="Calibri"/>
              </a:rPr>
              <a:t> tăng, thế năng của </a:t>
            </a:r>
            <a:r>
              <a:rPr lang="en-US" sz="2800" kern="0" dirty="0">
                <a:latin typeface="Times New Roman"/>
                <a:ea typeface="Calibri"/>
              </a:rPr>
              <a:t>con </a:t>
            </a:r>
            <a:r>
              <a:rPr lang="en-US" sz="2800" kern="0" dirty="0" err="1">
                <a:latin typeface="Times New Roman"/>
                <a:ea typeface="Calibri"/>
              </a:rPr>
              <a:t>lắc</a:t>
            </a:r>
            <a:r>
              <a:rPr lang="vi-VN" sz="2800" kern="0" dirty="0">
                <a:latin typeface="Times New Roman"/>
                <a:ea typeface="Calibri"/>
              </a:rPr>
              <a:t> giảm; khi </a:t>
            </a:r>
            <a:r>
              <a:rPr lang="en-US" sz="2800" kern="0" dirty="0">
                <a:latin typeface="Times New Roman"/>
                <a:ea typeface="Calibri"/>
              </a:rPr>
              <a:t>con </a:t>
            </a:r>
            <a:r>
              <a:rPr lang="en-US" sz="2800" kern="0" dirty="0" err="1">
                <a:latin typeface="Times New Roman"/>
                <a:ea typeface="Calibri"/>
              </a:rPr>
              <a:t>lắc</a:t>
            </a:r>
            <a:r>
              <a:rPr lang="vi-VN" sz="2800" kern="0" dirty="0">
                <a:latin typeface="Times New Roman"/>
                <a:ea typeface="Calibri"/>
              </a:rPr>
              <a:t> đi từ O về phía A (hoặc phía B), động năng giảm, thế năng tăng. </a:t>
            </a:r>
            <a:endParaRPr lang="en-US" sz="2800" kern="0" dirty="0">
              <a:latin typeface="Times New Roman"/>
              <a:ea typeface="Calibri"/>
            </a:endParaRPr>
          </a:p>
          <a:p>
            <a:r>
              <a:rPr lang="vi-VN" sz="2800" kern="0" dirty="0">
                <a:latin typeface="Times New Roman"/>
                <a:ea typeface="Calibri"/>
              </a:rPr>
              <a:t>2</a:t>
            </a:r>
            <a:r>
              <a:rPr lang="en-US" sz="2800" kern="0" dirty="0">
                <a:latin typeface="Times New Roman"/>
                <a:ea typeface="Calibri"/>
              </a:rPr>
              <a:t>.</a:t>
            </a:r>
            <a:r>
              <a:rPr lang="vi-VN" sz="2800" kern="0" dirty="0">
                <a:latin typeface="Times New Roman"/>
                <a:ea typeface="Calibri"/>
              </a:rPr>
              <a:t> </a:t>
            </a:r>
            <a:r>
              <a:rPr lang="en-US" sz="2800" kern="0" dirty="0">
                <a:latin typeface="Times New Roman"/>
                <a:ea typeface="Calibri"/>
              </a:rPr>
              <a:t>Do </a:t>
            </a:r>
            <a:r>
              <a:rPr lang="en-US" sz="2800" kern="0" dirty="0" err="1">
                <a:latin typeface="Times New Roman"/>
                <a:ea typeface="Calibri"/>
              </a:rPr>
              <a:t>lực</a:t>
            </a:r>
            <a:r>
              <a:rPr lang="en-US" sz="2800" kern="0" dirty="0">
                <a:latin typeface="Times New Roman"/>
                <a:ea typeface="Calibri"/>
              </a:rPr>
              <a:t> </a:t>
            </a:r>
            <a:r>
              <a:rPr lang="en-US" sz="2800" kern="0" dirty="0" err="1">
                <a:latin typeface="Times New Roman"/>
                <a:ea typeface="Calibri"/>
              </a:rPr>
              <a:t>cản</a:t>
            </a:r>
            <a:r>
              <a:rPr lang="en-US" sz="2800" kern="0" dirty="0">
                <a:latin typeface="Times New Roman"/>
                <a:ea typeface="Calibri"/>
              </a:rPr>
              <a:t> </a:t>
            </a:r>
            <a:r>
              <a:rPr lang="en-US" sz="2800" kern="0" dirty="0" err="1">
                <a:latin typeface="Times New Roman"/>
                <a:ea typeface="Calibri"/>
              </a:rPr>
              <a:t>của</a:t>
            </a:r>
            <a:r>
              <a:rPr lang="en-US" sz="2800" kern="0" dirty="0">
                <a:latin typeface="Times New Roman"/>
                <a:ea typeface="Calibri"/>
              </a:rPr>
              <a:t> </a:t>
            </a:r>
            <a:r>
              <a:rPr lang="en-US" sz="2800" kern="0" dirty="0" err="1">
                <a:latin typeface="Times New Roman"/>
                <a:ea typeface="Calibri"/>
              </a:rPr>
              <a:t>không</a:t>
            </a:r>
            <a:r>
              <a:rPr lang="en-US" sz="2800" kern="0" dirty="0">
                <a:latin typeface="Times New Roman"/>
                <a:ea typeface="Calibri"/>
              </a:rPr>
              <a:t> </a:t>
            </a:r>
            <a:r>
              <a:rPr lang="en-US" sz="2800" kern="0" dirty="0" err="1">
                <a:latin typeface="Times New Roman"/>
                <a:ea typeface="Calibri"/>
              </a:rPr>
              <a:t>khí</a:t>
            </a:r>
            <a:r>
              <a:rPr lang="en-US" sz="2800" kern="0" dirty="0">
                <a:latin typeface="Times New Roman"/>
                <a:ea typeface="Calibri"/>
              </a:rPr>
              <a:t> </a:t>
            </a:r>
            <a:r>
              <a:rPr lang="en-US" sz="2800" kern="0" dirty="0" err="1">
                <a:latin typeface="Times New Roman"/>
                <a:ea typeface="Calibri"/>
              </a:rPr>
              <a:t>làm</a:t>
            </a:r>
            <a:r>
              <a:rPr lang="en-US" sz="2800" kern="0" dirty="0">
                <a:latin typeface="Times New Roman"/>
                <a:ea typeface="Calibri"/>
              </a:rPr>
              <a:t> </a:t>
            </a:r>
            <a:r>
              <a:rPr lang="en-US" sz="2800" kern="0" dirty="0" err="1">
                <a:latin typeface="Times New Roman"/>
                <a:ea typeface="Calibri"/>
              </a:rPr>
              <a:t>cho</a:t>
            </a:r>
            <a:r>
              <a:rPr lang="en-US" sz="2800" kern="0" dirty="0">
                <a:latin typeface="Times New Roman"/>
                <a:ea typeface="Calibri"/>
              </a:rPr>
              <a:t> con </a:t>
            </a:r>
            <a:r>
              <a:rPr lang="en-US" sz="2800" kern="0" dirty="0" err="1">
                <a:latin typeface="Times New Roman"/>
                <a:ea typeface="Calibri"/>
              </a:rPr>
              <a:t>lắc</a:t>
            </a:r>
            <a:r>
              <a:rPr lang="en-US" sz="2800" kern="0" dirty="0">
                <a:latin typeface="Times New Roman"/>
                <a:ea typeface="Calibri"/>
              </a:rPr>
              <a:t> </a:t>
            </a:r>
            <a:r>
              <a:rPr lang="en-US" sz="2800" kern="0" dirty="0" err="1">
                <a:latin typeface="Times New Roman"/>
                <a:ea typeface="Calibri"/>
              </a:rPr>
              <a:t>chuyển</a:t>
            </a:r>
            <a:r>
              <a:rPr lang="en-US" sz="2800" kern="0" dirty="0">
                <a:latin typeface="Times New Roman"/>
                <a:ea typeface="Calibri"/>
              </a:rPr>
              <a:t> </a:t>
            </a:r>
            <a:r>
              <a:rPr lang="en-US" sz="2800" kern="0" dirty="0" err="1">
                <a:latin typeface="Times New Roman"/>
                <a:ea typeface="Calibri"/>
              </a:rPr>
              <a:t>động</a:t>
            </a:r>
            <a:r>
              <a:rPr lang="en-US" sz="2800" kern="0" dirty="0">
                <a:latin typeface="Times New Roman"/>
                <a:ea typeface="Calibri"/>
              </a:rPr>
              <a:t> </a:t>
            </a:r>
            <a:r>
              <a:rPr lang="en-US" sz="2800" kern="0" dirty="0" err="1">
                <a:latin typeface="Times New Roman"/>
                <a:ea typeface="Calibri"/>
              </a:rPr>
              <a:t>chậm</a:t>
            </a:r>
            <a:r>
              <a:rPr lang="en-US" sz="2800" kern="0" dirty="0">
                <a:latin typeface="Times New Roman"/>
                <a:ea typeface="Calibri"/>
              </a:rPr>
              <a:t> </a:t>
            </a:r>
            <a:r>
              <a:rPr lang="en-US" sz="2800" kern="0" dirty="0" err="1">
                <a:latin typeface="Times New Roman"/>
                <a:ea typeface="Calibri"/>
              </a:rPr>
              <a:t>dần</a:t>
            </a:r>
            <a:r>
              <a:rPr lang="en-US" sz="2800" kern="0" dirty="0">
                <a:latin typeface="Times New Roman"/>
                <a:ea typeface="Calibri"/>
              </a:rPr>
              <a:t>, đ</a:t>
            </a:r>
            <a:r>
              <a:rPr lang="vi-VN" sz="2800" kern="0" dirty="0">
                <a:latin typeface="Times New Roman"/>
                <a:ea typeface="Calibri"/>
              </a:rPr>
              <a:t>ộ cao của </a:t>
            </a:r>
            <a:r>
              <a:rPr lang="en-US" sz="2800" kern="0" dirty="0">
                <a:latin typeface="Times New Roman"/>
                <a:ea typeface="Calibri"/>
              </a:rPr>
              <a:t>con </a:t>
            </a:r>
            <a:r>
              <a:rPr lang="en-US" sz="2800" kern="0" dirty="0" err="1">
                <a:latin typeface="Times New Roman"/>
                <a:ea typeface="Calibri"/>
              </a:rPr>
              <a:t>lắc</a:t>
            </a:r>
            <a:r>
              <a:rPr lang="vi-VN" sz="2800" kern="0" dirty="0">
                <a:latin typeface="Times New Roman"/>
                <a:ea typeface="Calibri"/>
              </a:rPr>
              <a:t> giảm dần vì cơ năng của </a:t>
            </a:r>
            <a:r>
              <a:rPr lang="en-US" sz="2800" kern="0" dirty="0">
                <a:latin typeface="Times New Roman"/>
                <a:ea typeface="Calibri"/>
              </a:rPr>
              <a:t>con </a:t>
            </a:r>
            <a:r>
              <a:rPr lang="en-US" sz="2800" kern="0" dirty="0" err="1">
                <a:latin typeface="Times New Roman"/>
                <a:ea typeface="Calibri"/>
              </a:rPr>
              <a:t>lắc</a:t>
            </a:r>
            <a:r>
              <a:rPr lang="vi-VN" sz="2800" kern="0" dirty="0">
                <a:latin typeface="Times New Roman"/>
                <a:ea typeface="Calibri"/>
              </a:rPr>
              <a:t> bị giảm dần</a:t>
            </a:r>
            <a:r>
              <a:rPr lang="en-US" sz="2800" kern="0" dirty="0">
                <a:latin typeface="Times New Roman"/>
                <a:ea typeface="Calibri"/>
              </a:rPr>
              <a:t>.</a:t>
            </a:r>
            <a:endParaRPr lang="en-US" sz="2800" dirty="0"/>
          </a:p>
        </p:txBody>
      </p:sp>
      <p:sp>
        <p:nvSpPr>
          <p:cNvPr id="9" name="Rectangle 8"/>
          <p:cNvSpPr/>
          <p:nvPr/>
        </p:nvSpPr>
        <p:spPr>
          <a:xfrm>
            <a:off x="435909" y="3889897"/>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a:solidFill>
                  <a:prstClr val="black"/>
                </a:solidFill>
                <a:latin typeface="Times New Roman"/>
                <a:ea typeface="Calibri"/>
              </a:rPr>
              <a:t>:</a:t>
            </a:r>
            <a:endParaRPr lang="en-US" dirty="0"/>
          </a:p>
        </p:txBody>
      </p:sp>
    </p:spTree>
    <p:extLst>
      <p:ext uri="{BB962C8B-B14F-4D97-AF65-F5344CB8AC3E}">
        <p14:creationId xmlns:p14="http://schemas.microsoft.com/office/powerpoint/2010/main" val="28445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46715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50762" y="865778"/>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a:ln>
                <a:noFill/>
              </a:ln>
              <a:solidFill>
                <a:sysClr val="windowText" lastClr="000000"/>
              </a:solidFill>
              <a:effectLst/>
              <a:uLnTx/>
              <a:uFillTx/>
            </a:endParaRPr>
          </a:p>
        </p:txBody>
      </p:sp>
      <p:sp>
        <p:nvSpPr>
          <p:cNvPr id="6" name="Rectangle 5"/>
          <p:cNvSpPr/>
          <p:nvPr/>
        </p:nvSpPr>
        <p:spPr>
          <a:xfrm>
            <a:off x="541932" y="1514764"/>
            <a:ext cx="10298349" cy="4145237"/>
          </a:xfrm>
          <a:prstGeom prst="rect">
            <a:avLst/>
          </a:prstGeom>
        </p:spPr>
        <p:txBody>
          <a:bodyPr wrap="square">
            <a:spAutoFit/>
          </a:bodyPr>
          <a:lstStyle/>
          <a:p>
            <a:pPr marL="203200" marR="0" algn="just">
              <a:lnSpc>
                <a:spcPct val="135000"/>
              </a:lnSpc>
              <a:spcBef>
                <a:spcPts val="0"/>
              </a:spcBef>
              <a:spcAft>
                <a:spcPts val="500"/>
              </a:spcAft>
            </a:pPr>
            <a:r>
              <a:rPr lang="en-US" sz="3200" b="1" i="1" dirty="0">
                <a:latin typeface="Times New Roman"/>
                <a:ea typeface="Times New Roman"/>
              </a:rPr>
              <a:t>- </a:t>
            </a:r>
            <a:r>
              <a:rPr lang="vi-VN" sz="3200" b="1" i="1" dirty="0">
                <a:latin typeface="Times New Roman"/>
                <a:ea typeface="Times New Roman"/>
              </a:rPr>
              <a:t>Nếu cơ năng của vật không chuyển hoá thành dạng năng lượng khác thì tổng động năng và thế năng của vật luôn không đổi, cơ năng của vật được bảo toàn.</a:t>
            </a:r>
            <a:endParaRPr lang="en-US" sz="3200" b="1" i="1" dirty="0">
              <a:latin typeface="Times New Roman"/>
              <a:ea typeface="Times New Roman"/>
            </a:endParaRPr>
          </a:p>
          <a:p>
            <a:pPr marL="203200" marR="0">
              <a:lnSpc>
                <a:spcPct val="135000"/>
              </a:lnSpc>
              <a:spcBef>
                <a:spcPts val="0"/>
              </a:spcBef>
              <a:spcAft>
                <a:spcPts val="0"/>
              </a:spcAft>
            </a:pPr>
            <a:r>
              <a:rPr lang="en-US" sz="3200" b="1" i="1" dirty="0">
                <a:latin typeface="Times New Roman"/>
                <a:ea typeface="Times New Roman"/>
              </a:rPr>
              <a:t>- </a:t>
            </a:r>
            <a:r>
              <a:rPr lang="vi-VN" sz="3200" b="1" i="1" dirty="0">
                <a:latin typeface="Times New Roman"/>
                <a:ea typeface="Times New Roman"/>
              </a:rPr>
              <a:t>Trong nhiều trường hợp, cơ năng có thể chuyển hoá</a:t>
            </a:r>
            <a:r>
              <a:rPr lang="en-US" sz="3200" b="1" i="1" dirty="0">
                <a:latin typeface="Times New Roman"/>
                <a:ea typeface="Times New Roman"/>
              </a:rPr>
              <a:t> </a:t>
            </a:r>
            <a:r>
              <a:rPr lang="vi-VN" sz="3200" b="1" i="1" dirty="0">
                <a:latin typeface="Times New Roman"/>
                <a:ea typeface="Times New Roman"/>
              </a:rPr>
              <a:t> thành các dạng năng lượng khác, khi đó cơ năng không được bảo toàn.</a:t>
            </a:r>
            <a:endParaRPr lang="en-US" sz="3200" b="1" i="1" dirty="0">
              <a:effectLst/>
              <a:latin typeface="Times New Roman"/>
              <a:ea typeface="Times New Roman"/>
            </a:endParaRPr>
          </a:p>
        </p:txBody>
      </p:sp>
      <p:sp>
        <p:nvSpPr>
          <p:cNvPr id="2" name="Rectangle 1">
            <a:extLst>
              <a:ext uri="{FF2B5EF4-FFF2-40B4-BE49-F238E27FC236}">
                <a16:creationId xmlns="" xmlns:a16="http://schemas.microsoft.com/office/drawing/2014/main" id="{65DDBD75-DA93-7628-8635-32B21CBA9078}"/>
              </a:ext>
            </a:extLst>
          </p:cNvPr>
          <p:cNvSpPr>
            <a:spLocks noChangeArrowheads="1"/>
          </p:cNvSpPr>
          <p:nvPr/>
        </p:nvSpPr>
        <p:spPr bwMode="auto">
          <a:xfrm>
            <a:off x="0" y="31135"/>
            <a:ext cx="1305165" cy="1569660"/>
          </a:xfrm>
          <a:prstGeom prst="rect">
            <a:avLst/>
          </a:prstGeom>
          <a:solidFill>
            <a:schemeClr val="accent1">
              <a:lumMod val="20000"/>
              <a:lumOff val="80000"/>
            </a:schemeClr>
          </a:solid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9600" b="1" dirty="0">
                <a:solidFill>
                  <a:srgbClr val="FF3300"/>
                </a:solidFill>
                <a:latin typeface="Arial" panose="020B0604020202020204" pitchFamily="34" charset="0"/>
                <a:sym typeface="Wingdings" panose="05000000000000000000" pitchFamily="2" charset="2"/>
              </a:rPr>
              <a:t></a:t>
            </a:r>
            <a:endParaRPr lang="en-US" altLang="en-US" sz="9600" b="1" dirty="0">
              <a:latin typeface="Arial" panose="020B0604020202020204" pitchFamily="34" charset="0"/>
            </a:endParaRPr>
          </a:p>
        </p:txBody>
      </p:sp>
    </p:spTree>
    <p:extLst>
      <p:ext uri="{BB962C8B-B14F-4D97-AF65-F5344CB8AC3E}">
        <p14:creationId xmlns:p14="http://schemas.microsoft.com/office/powerpoint/2010/main" val="393476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561"/>
            <a:ext cx="10515600" cy="1961325"/>
          </a:xfrm>
        </p:spPr>
        <p:txBody>
          <a:bodyPr>
            <a:noAutofit/>
          </a:bodyPr>
          <a:lstStyle/>
          <a:p>
            <a:pPr marL="203200" marR="0">
              <a:lnSpc>
                <a:spcPct val="100000"/>
              </a:lnSpc>
              <a:spcBef>
                <a:spcPts val="0"/>
              </a:spcBef>
              <a:spcAft>
                <a:spcPts val="1700"/>
              </a:spcAft>
            </a:pPr>
            <a:r>
              <a:rPr lang="vi-VN" sz="2800" dirty="0">
                <a:ea typeface="Times New Roman"/>
              </a:rPr>
              <a:t>Một vật có khối lượng m = 1,5 kg được thả rơi từ độ cao h = 4 m so với mặt đất. Chọn </a:t>
            </a:r>
            <a:r>
              <a:rPr lang="vi-VN" sz="2800" b="1" i="1" dirty="0">
                <a:ea typeface="Times New Roman"/>
              </a:rPr>
              <a:t>g</a:t>
            </a:r>
            <a:r>
              <a:rPr lang="en-US" sz="2800" b="1" i="1" dirty="0">
                <a:ea typeface="Times New Roman"/>
              </a:rPr>
              <a:t>ố</a:t>
            </a:r>
            <a:r>
              <a:rPr lang="vi-VN" sz="2800" b="1" i="1" dirty="0">
                <a:ea typeface="Times New Roman"/>
              </a:rPr>
              <a:t>c </a:t>
            </a:r>
            <a:r>
              <a:rPr lang="vi-VN" sz="2800" dirty="0">
                <a:ea typeface="Times New Roman"/>
              </a:rPr>
              <a:t>thê' năng ở mặt đất, tính tốc độ của vật ngay trước khi chạm đất. Biết toàn bộ thế năng của vật chuyển hoá thành động năng của vật.</a:t>
            </a:r>
            <a:r>
              <a:rPr lang="en-US" sz="2800" dirty="0">
                <a:latin typeface="Times New Roman"/>
                <a:ea typeface="Times New Roman"/>
              </a:rPr>
              <a:t/>
            </a:r>
            <a:br>
              <a:rPr lang="en-US" sz="2800" dirty="0">
                <a:latin typeface="Times New Roman"/>
                <a:ea typeface="Times New Roman"/>
              </a:rPr>
            </a:br>
            <a:endParaRPr lang="en-US" sz="2800" dirty="0"/>
          </a:p>
        </p:txBody>
      </p:sp>
      <p:sp>
        <p:nvSpPr>
          <p:cNvPr id="3" name="Content Placeholder 2"/>
          <p:cNvSpPr>
            <a:spLocks noGrp="1"/>
          </p:cNvSpPr>
          <p:nvPr>
            <p:ph idx="1"/>
          </p:nvPr>
        </p:nvSpPr>
        <p:spPr>
          <a:xfrm>
            <a:off x="838200" y="2199877"/>
            <a:ext cx="10515600" cy="4532243"/>
          </a:xfrm>
        </p:spPr>
        <p:txBody>
          <a:bodyPr/>
          <a:lstStyle/>
          <a:p>
            <a:pPr marL="0" marR="0" indent="0" algn="just">
              <a:lnSpc>
                <a:spcPct val="115000"/>
              </a:lnSpc>
              <a:spcBef>
                <a:spcPts val="0"/>
              </a:spcBef>
              <a:spcAft>
                <a:spcPts val="0"/>
              </a:spcAft>
              <a:buNone/>
            </a:pPr>
            <a:r>
              <a:rPr lang="en-US" dirty="0">
                <a:latin typeface="Times New Roman"/>
                <a:ea typeface="Calibri"/>
                <a:cs typeface="Times New Roman"/>
              </a:rPr>
              <a:t>G</a:t>
            </a:r>
            <a:r>
              <a:rPr lang="vi-VN" dirty="0">
                <a:latin typeface="Times New Roman"/>
                <a:ea typeface="Calibri"/>
                <a:cs typeface="Times New Roman"/>
              </a:rPr>
              <a:t>iải: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Thế năng của </a:t>
            </a:r>
            <a:r>
              <a:rPr lang="en-US" dirty="0" err="1">
                <a:latin typeface="Times New Roman"/>
                <a:ea typeface="Calibri"/>
                <a:cs typeface="Times New Roman"/>
              </a:rPr>
              <a:t>vật</a:t>
            </a:r>
            <a:r>
              <a:rPr lang="vi-VN" dirty="0">
                <a:latin typeface="Times New Roman"/>
                <a:ea typeface="Calibri"/>
                <a:cs typeface="Times New Roman"/>
              </a:rPr>
              <a:t>:  </a:t>
            </a:r>
            <a:r>
              <a:rPr lang="en-US" dirty="0" err="1">
                <a:latin typeface="Times New Roman"/>
                <a:ea typeface="Calibri"/>
                <a:cs typeface="Times New Roman"/>
              </a:rPr>
              <a:t>Wt</a:t>
            </a:r>
            <a:r>
              <a:rPr lang="en-US" dirty="0">
                <a:latin typeface="Times New Roman"/>
                <a:ea typeface="Calibri"/>
                <a:cs typeface="Times New Roman"/>
              </a:rPr>
              <a:t> </a:t>
            </a:r>
            <a:r>
              <a:rPr lang="vi-VN" dirty="0">
                <a:latin typeface="Times New Roman"/>
                <a:ea typeface="Calibri"/>
                <a:cs typeface="Times New Roman"/>
              </a:rPr>
              <a:t>=P.h =10m.h = </a:t>
            </a:r>
            <a:r>
              <a:rPr lang="en-US" dirty="0">
                <a:latin typeface="Times New Roman"/>
                <a:ea typeface="Calibri"/>
                <a:cs typeface="Times New Roman"/>
              </a:rPr>
              <a:t>10.m.h = 10.1,5.4 = 60 </a:t>
            </a:r>
            <a:r>
              <a:rPr lang="vi-VN" dirty="0">
                <a:latin typeface="Times New Roman"/>
                <a:ea typeface="Calibri"/>
                <a:cs typeface="Times New Roman"/>
              </a:rPr>
              <a:t>J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Vì thế năng chuyển hoá hoàn toàn thành động năng của </a:t>
            </a:r>
            <a:r>
              <a:rPr lang="en-US" dirty="0" err="1">
                <a:latin typeface="Times New Roman"/>
                <a:ea typeface="Calibri"/>
                <a:cs typeface="Times New Roman"/>
              </a:rPr>
              <a:t>vật</a:t>
            </a:r>
            <a:r>
              <a:rPr lang="vi-VN" dirty="0">
                <a:latin typeface="Times New Roman"/>
                <a:ea typeface="Calibri"/>
                <a:cs typeface="Times New Roman"/>
              </a:rPr>
              <a:t> nên động năng của </a:t>
            </a:r>
            <a:r>
              <a:rPr lang="en-US" dirty="0" err="1">
                <a:latin typeface="Times New Roman"/>
                <a:ea typeface="Calibri"/>
                <a:cs typeface="Times New Roman"/>
              </a:rPr>
              <a:t>vật</a:t>
            </a:r>
            <a:r>
              <a:rPr lang="vi-VN" dirty="0">
                <a:latin typeface="Times New Roman"/>
                <a:ea typeface="Calibri"/>
                <a:cs typeface="Times New Roman"/>
              </a:rPr>
              <a:t> khi </a:t>
            </a:r>
            <a:r>
              <a:rPr lang="en-US" dirty="0" err="1">
                <a:latin typeface="Times New Roman"/>
                <a:ea typeface="Calibri"/>
                <a:cs typeface="Times New Roman"/>
              </a:rPr>
              <a:t>chạm</a:t>
            </a:r>
            <a:r>
              <a:rPr lang="vi-VN" dirty="0">
                <a:latin typeface="Times New Roman"/>
                <a:ea typeface="Calibri"/>
                <a:cs typeface="Times New Roman"/>
              </a:rPr>
              <a:t> đất là: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Ta có: </a:t>
            </a:r>
            <a:endParaRPr lang="en-US" dirty="0">
              <a:latin typeface="Times New Roman"/>
              <a:ea typeface="Calibri"/>
              <a:cs typeface="Times New Roman"/>
            </a:endParaRPr>
          </a:p>
          <a:p>
            <a:pPr marL="0" inden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a:t>
            </a:r>
            <a:endParaRPr lang="en-US" dirty="0">
              <a:latin typeface="Times New Roman" pitchFamily="18" charset="0"/>
              <a:cs typeface="Times New Roman" pitchFamily="18" charset="0"/>
            </a:endParaRPr>
          </a:p>
        </p:txBody>
      </p:sp>
      <p:pic>
        <p:nvPicPr>
          <p:cNvPr id="4" name="Picture 14" descr="http://tmjpainandtreatment.com/wp-content/uploads/2014/09/little-man-with-red-question-mark.jpg">
            <a:hlinkClick r:id="rId2"/>
            <a:extLst>
              <a:ext uri="{FF2B5EF4-FFF2-40B4-BE49-F238E27FC236}">
                <a16:creationId xmlns="" xmlns:a16="http://schemas.microsoft.com/office/drawing/2014/main" id="{34803143-067E-4E6A-ACDF-F73C4C768C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08" y="165652"/>
            <a:ext cx="617539"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084" y="4105777"/>
            <a:ext cx="2423265" cy="70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362" y="4706677"/>
            <a:ext cx="5512903" cy="192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03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531"/>
                                        </p:tgtEl>
                                        <p:attrNameLst>
                                          <p:attrName>style.visibility</p:attrName>
                                        </p:attrNameLst>
                                      </p:cBhvr>
                                      <p:to>
                                        <p:strVal val="visible"/>
                                      </p:to>
                                    </p:set>
                                    <p:animEffect transition="in" filter="circle(in)">
                                      <p:cBhvr>
                                        <p:cTn id="22" dur="2000"/>
                                        <p:tgtEl>
                                          <p:spTgt spid="225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532"/>
                                        </p:tgtEl>
                                        <p:attrNameLst>
                                          <p:attrName>style.visibility</p:attrName>
                                        </p:attrNameLst>
                                      </p:cBhvr>
                                      <p:to>
                                        <p:strVal val="visible"/>
                                      </p:to>
                                    </p:set>
                                    <p:animEffect transition="in" filter="circle(in)">
                                      <p:cBhvr>
                                        <p:cTn id="27" dur="2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733" y="1483485"/>
            <a:ext cx="4522787" cy="430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a:ln>
                <a:noFill/>
              </a:ln>
              <a:solidFill>
                <a:sysClr val="windowText" lastClr="000000"/>
              </a:solidFill>
              <a:effectLst/>
              <a:uLnTx/>
              <a:uFillTx/>
            </a:endParaRPr>
          </a:p>
        </p:txBody>
      </p:sp>
      <p:sp>
        <p:nvSpPr>
          <p:cNvPr id="4" name="Rectangle 3"/>
          <p:cNvSpPr/>
          <p:nvPr/>
        </p:nvSpPr>
        <p:spPr>
          <a:xfrm>
            <a:off x="463836" y="1655733"/>
            <a:ext cx="6864625" cy="4132413"/>
          </a:xfrm>
          <a:prstGeom prst="rect">
            <a:avLst/>
          </a:prstGeom>
        </p:spPr>
        <p:txBody>
          <a:bodyPr wrap="square">
            <a:spAutoFit/>
          </a:bodyPr>
          <a:lstStyle/>
          <a:p>
            <a:pPr marL="203200" marR="0" algn="just">
              <a:lnSpc>
                <a:spcPct val="135000"/>
              </a:lnSpc>
              <a:spcBef>
                <a:spcPts val="0"/>
              </a:spcBef>
              <a:spcAft>
                <a:spcPts val="200"/>
              </a:spcAft>
            </a:pPr>
            <a:r>
              <a:rPr lang="vi-VN" sz="2400" dirty="0">
                <a:latin typeface="Times New Roman" pitchFamily="18" charset="0"/>
                <a:ea typeface="Times New Roman"/>
                <a:cs typeface="Times New Roman" pitchFamily="18" charset="0"/>
              </a:rPr>
              <a:t>Nếu bỏ qua lực cản của không khí, hãy mô tả sự chuyển hoá động năng và thế năng của các vật được ném với cùng tốc độ ban đầu (Hình 3.3) trong hai trường hợp:</a:t>
            </a:r>
            <a:endParaRPr lang="en-US" sz="2400" dirty="0">
              <a:latin typeface="Times New Roman" pitchFamily="18" charset="0"/>
              <a:ea typeface="Times New Roman"/>
              <a:cs typeface="Times New Roman" pitchFamily="18" charset="0"/>
            </a:endParaRPr>
          </a:p>
          <a:p>
            <a:pPr marR="0" lvl="0" algn="just">
              <a:lnSpc>
                <a:spcPct val="135000"/>
              </a:lnSpc>
              <a:spcBef>
                <a:spcPts val="0"/>
              </a:spcBef>
              <a:spcAft>
                <a:spcPts val="200"/>
              </a:spcAft>
              <a:buClr>
                <a:srgbClr val="000000"/>
              </a:buClr>
              <a:buSzPts val="1000"/>
              <a:tabLst>
                <a:tab pos="400050" algn="l"/>
              </a:tabLst>
            </a:pPr>
            <a:r>
              <a:rPr lang="en-US" sz="2400" dirty="0">
                <a:latin typeface="Times New Roman" pitchFamily="18" charset="0"/>
                <a:ea typeface="Times New Roman"/>
                <a:cs typeface="Times New Roman" pitchFamily="18" charset="0"/>
              </a:rPr>
              <a:t>- </a:t>
            </a:r>
            <a:r>
              <a:rPr lang="vi-VN" sz="2400" dirty="0">
                <a:latin typeface="Times New Roman" pitchFamily="18" charset="0"/>
                <a:ea typeface="Times New Roman"/>
                <a:cs typeface="Times New Roman" pitchFamily="18" charset="0"/>
              </a:rPr>
              <a:t>Ném theo phương ngang, vật chuyển động theo quỹ đạo (1).</a:t>
            </a:r>
            <a:endParaRPr lang="en-US" sz="2400" dirty="0">
              <a:latin typeface="Times New Roman" pitchFamily="18" charset="0"/>
              <a:ea typeface="Times New Roman"/>
              <a:cs typeface="Times New Roman" pitchFamily="18" charset="0"/>
            </a:endParaRPr>
          </a:p>
          <a:p>
            <a:pPr marR="0" lvl="0" algn="just">
              <a:lnSpc>
                <a:spcPct val="135000"/>
              </a:lnSpc>
              <a:spcBef>
                <a:spcPts val="0"/>
              </a:spcBef>
              <a:spcAft>
                <a:spcPts val="200"/>
              </a:spcAft>
              <a:buClr>
                <a:srgbClr val="000000"/>
              </a:buClr>
              <a:buSzPts val="1000"/>
              <a:tabLst>
                <a:tab pos="400050" algn="l"/>
              </a:tabLst>
            </a:pP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Ném theo hướng chếch lên trên, vật chuyển động theo quỹ đạo (2).</a:t>
            </a:r>
            <a:endParaRPr lang="en-US" sz="2400" dirty="0">
              <a:effectLst/>
              <a:latin typeface="Times New Roman" pitchFamily="18" charset="0"/>
              <a:ea typeface="Times New Roman"/>
              <a:cs typeface="Times New Roman" pitchFamily="18"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30" y="1311966"/>
            <a:ext cx="554143" cy="77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941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3989" y="1458357"/>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a:solidFill>
                  <a:prstClr val="black"/>
                </a:solidFill>
                <a:latin typeface="Times New Roman"/>
                <a:ea typeface="Calibri"/>
              </a:rPr>
              <a:t>:</a:t>
            </a:r>
            <a:endParaRPr lang="en-US" dirty="0"/>
          </a:p>
        </p:txBody>
      </p:sp>
      <p:sp>
        <p:nvSpPr>
          <p:cNvPr id="6" name="Rectangle 5"/>
          <p:cNvSpPr/>
          <p:nvPr/>
        </p:nvSpPr>
        <p:spPr>
          <a:xfrm>
            <a:off x="1198592" y="2233619"/>
            <a:ext cx="5480513" cy="3108543"/>
          </a:xfrm>
          <a:prstGeom prst="rect">
            <a:avLst/>
          </a:prstGeom>
        </p:spPr>
        <p:txBody>
          <a:bodyPr wrap="square">
            <a:spAutoFit/>
          </a:bodyPr>
          <a:lstStyle/>
          <a:p>
            <a:pPr algn="just"/>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Vật</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ném</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ngang</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Thế</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năng</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giảm</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dần</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động</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năng</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tăng</a:t>
            </a:r>
            <a:r>
              <a:rPr lang="en-US" sz="2800" kern="0" dirty="0">
                <a:solidFill>
                  <a:prstClr val="black"/>
                </a:solidFill>
                <a:latin typeface="Times New Roman"/>
                <a:ea typeface="Calibri"/>
              </a:rPr>
              <a:t> </a:t>
            </a:r>
            <a:r>
              <a:rPr lang="en-US" sz="2800" kern="0" dirty="0" err="1">
                <a:solidFill>
                  <a:prstClr val="black"/>
                </a:solidFill>
                <a:latin typeface="Times New Roman"/>
                <a:ea typeface="Calibri"/>
              </a:rPr>
              <a:t>dần</a:t>
            </a:r>
            <a:r>
              <a:rPr lang="en-US" sz="2800" kern="0" dirty="0">
                <a:solidFill>
                  <a:prstClr val="black"/>
                </a:solidFill>
                <a:latin typeface="Times New Roman"/>
                <a:ea typeface="Calibri"/>
              </a:rPr>
              <a:t>.</a:t>
            </a:r>
          </a:p>
          <a:p>
            <a:pPr algn="just"/>
            <a:r>
              <a:rPr lang="en-US" sz="2800" kern="0" dirty="0">
                <a:solidFill>
                  <a:prstClr val="black"/>
                </a:solidFill>
                <a:latin typeface="Times New Roman"/>
              </a:rPr>
              <a:t>- </a:t>
            </a:r>
            <a:r>
              <a:rPr lang="en-US" sz="2800" kern="0" dirty="0" err="1">
                <a:solidFill>
                  <a:prstClr val="black"/>
                </a:solidFill>
                <a:latin typeface="Times New Roman"/>
              </a:rPr>
              <a:t>Vật</a:t>
            </a:r>
            <a:r>
              <a:rPr lang="en-US" sz="2800" kern="0" dirty="0">
                <a:solidFill>
                  <a:prstClr val="black"/>
                </a:solidFill>
                <a:latin typeface="Times New Roman"/>
              </a:rPr>
              <a:t> </a:t>
            </a:r>
            <a:r>
              <a:rPr lang="en-US" sz="2800" kern="0" dirty="0" err="1">
                <a:solidFill>
                  <a:prstClr val="black"/>
                </a:solidFill>
                <a:latin typeface="Times New Roman"/>
              </a:rPr>
              <a:t>ném</a:t>
            </a:r>
            <a:r>
              <a:rPr lang="en-US" sz="2800" kern="0" dirty="0">
                <a:solidFill>
                  <a:prstClr val="black"/>
                </a:solidFill>
                <a:latin typeface="Times New Roman"/>
              </a:rPr>
              <a:t> </a:t>
            </a:r>
            <a:r>
              <a:rPr lang="vi-VN" sz="2800" dirty="0">
                <a:solidFill>
                  <a:prstClr val="black"/>
                </a:solidFill>
                <a:latin typeface="Times New Roman" pitchFamily="18" charset="0"/>
                <a:cs typeface="Times New Roman" pitchFamily="18" charset="0"/>
              </a:rPr>
              <a:t>theo hướng chếch lên 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cực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tại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giảm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giảm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Sau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a:t>
            </a:r>
            <a:endParaRPr lang="en-US" sz="2800"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065" y="1465263"/>
            <a:ext cx="4524375"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5305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F6EF6971-B529-48FA-AC07-38C962A3DB65}"/>
              </a:ext>
            </a:extLst>
          </p:cNvPr>
          <p:cNvSpPr>
            <a:spLocks noGrp="1"/>
          </p:cNvSpPr>
          <p:nvPr>
            <p:ph type="title"/>
          </p:nvPr>
        </p:nvSpPr>
        <p:spPr/>
        <p:txBody>
          <a:bodyPr/>
          <a:lstStyle/>
          <a:p>
            <a:endParaRPr lang="en-US"/>
          </a:p>
        </p:txBody>
      </p:sp>
      <p:sp>
        <p:nvSpPr>
          <p:cNvPr id="4" name="TextBox 3">
            <a:extLst>
              <a:ext uri="{FF2B5EF4-FFF2-40B4-BE49-F238E27FC236}">
                <a16:creationId xmlns="" xmlns:a16="http://schemas.microsoft.com/office/drawing/2014/main" id="{43D7D04A-5FD7-C275-7246-28A2923CD525}"/>
              </a:ext>
            </a:extLst>
          </p:cNvPr>
          <p:cNvSpPr txBox="1"/>
          <p:nvPr/>
        </p:nvSpPr>
        <p:spPr>
          <a:xfrm>
            <a:off x="3900516" y="1462464"/>
            <a:ext cx="2195484" cy="1200329"/>
          </a:xfrm>
          <a:prstGeom prst="rect">
            <a:avLst/>
          </a:prstGeom>
          <a:solidFill>
            <a:schemeClr val="bg1"/>
          </a:solidFill>
        </p:spPr>
        <p:txBody>
          <a:bodyPr wrap="square" rtlCol="0">
            <a:spAutoFit/>
          </a:bodyPr>
          <a:lstStyle/>
          <a:p>
            <a:r>
              <a:rPr lang="en-US" sz="72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F76F372F-953F-1AF1-7DAF-66F76FBFDBD0}"/>
              </a:ext>
            </a:extLst>
          </p:cNvPr>
          <p:cNvSpPr txBox="1"/>
          <p:nvPr/>
        </p:nvSpPr>
        <p:spPr>
          <a:xfrm>
            <a:off x="6016336" y="183575"/>
            <a:ext cx="6175664" cy="2862322"/>
          </a:xfrm>
          <a:prstGeom prst="rect">
            <a:avLst/>
          </a:prstGeom>
          <a:solidFill>
            <a:schemeClr val="bg1"/>
          </a:solid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hóa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nhỏ</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trượt</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trường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22749781-3557-4E35-9033-5E64ACB4CBAA}"/>
              </a:ext>
            </a:extLst>
          </p:cNvPr>
          <p:cNvSpPr txBox="1"/>
          <p:nvPr/>
        </p:nvSpPr>
        <p:spPr>
          <a:xfrm>
            <a:off x="5831840" y="5191760"/>
            <a:ext cx="264160" cy="944880"/>
          </a:xfrm>
          <a:prstGeom prst="rect">
            <a:avLst/>
          </a:prstGeom>
          <a:solidFill>
            <a:schemeClr val="bg1"/>
          </a:solidFill>
        </p:spPr>
        <p:txBody>
          <a:bodyPr wrap="square" rtlCol="0">
            <a:spAutoFit/>
          </a:bodyPr>
          <a:lstStyle/>
          <a:p>
            <a:endParaRPr lang="en-US" dirty="0"/>
          </a:p>
        </p:txBody>
      </p:sp>
      <p:pic>
        <p:nvPicPr>
          <p:cNvPr id="6" name="Picture 2" descr="Một em bé chơi cầu trượt, dạng năng lượng xuất hiện trong tình huống này là:">
            <a:extLst>
              <a:ext uri="{FF2B5EF4-FFF2-40B4-BE49-F238E27FC236}">
                <a16:creationId xmlns="" xmlns:a16="http://schemas.microsoft.com/office/drawing/2014/main" id="{5931127C-ED93-E766-0286-D707F8E2B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3659"/>
            <a:ext cx="6016336" cy="56110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2B8AA46B-BE71-45C2-C0F5-0D9A74EA77AC}"/>
              </a:ext>
            </a:extLst>
          </p:cNvPr>
          <p:cNvSpPr txBox="1"/>
          <p:nvPr/>
        </p:nvSpPr>
        <p:spPr>
          <a:xfrm>
            <a:off x="6016336" y="3074081"/>
            <a:ext cx="6016336" cy="2862322"/>
          </a:xfrm>
          <a:prstGeom prst="rect">
            <a:avLst/>
          </a:prstGeom>
          <a:solidFill>
            <a:schemeClr val="bg1"/>
          </a:solidFill>
        </p:spPr>
        <p:txBody>
          <a:bodyPr wrap="square" rtlCol="0">
            <a:spAutoFit/>
          </a:bodyPr>
          <a:lstStyle/>
          <a:p>
            <a:pPr marL="742950" indent="-742950" algn="just">
              <a:buAutoNum type="alphaLcPeriod"/>
            </a:pPr>
            <a:r>
              <a:rPr lang="en-US" sz="3600" dirty="0" err="1">
                <a:latin typeface="Times New Roman" panose="02020603050405020304" pitchFamily="18" charset="0"/>
                <a:cs typeface="Times New Roman" panose="02020603050405020304" pitchFamily="18" charset="0"/>
              </a:rPr>
              <a:t>Bỏ</a:t>
            </a:r>
            <a:r>
              <a:rPr lang="en-US" sz="3600" dirty="0">
                <a:latin typeface="Times New Roman" panose="02020603050405020304" pitchFamily="18" charset="0"/>
                <a:cs typeface="Times New Roman" panose="02020603050405020304" pitchFamily="18" charset="0"/>
              </a:rPr>
              <a:t> qua ma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p>
          <a:p>
            <a:pPr marL="742950" indent="-742950" algn="just">
              <a:buAutoNum type="alphaLcPeriod"/>
            </a:pPr>
            <a:r>
              <a:rPr lang="en-US" sz="3600" dirty="0" err="1">
                <a:latin typeface="Times New Roman" panose="02020603050405020304" pitchFamily="18" charset="0"/>
                <a:cs typeface="Times New Roman" panose="02020603050405020304" pitchFamily="18" charset="0"/>
              </a:rPr>
              <a:t>Lực</a:t>
            </a:r>
            <a:r>
              <a:rPr lang="en-US" sz="3600" dirty="0">
                <a:latin typeface="Times New Roman" panose="02020603050405020304" pitchFamily="18" charset="0"/>
                <a:cs typeface="Times New Roman" panose="02020603050405020304" pitchFamily="18" charset="0"/>
              </a:rPr>
              <a:t> ma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trượt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29DE1689-1D2F-6D33-6EAE-BC7381ACF2E5}"/>
              </a:ext>
            </a:extLst>
          </p:cNvPr>
          <p:cNvSpPr txBox="1"/>
          <p:nvPr/>
        </p:nvSpPr>
        <p:spPr>
          <a:xfrm>
            <a:off x="4886614" y="-12270"/>
            <a:ext cx="830580" cy="1446550"/>
          </a:xfrm>
          <a:prstGeom prst="rect">
            <a:avLst/>
          </a:prstGeom>
          <a:noFill/>
        </p:spPr>
        <p:txBody>
          <a:bodyPr wrap="square" rtlCol="0">
            <a:spAutoFit/>
          </a:bodyPr>
          <a:lstStyle/>
          <a:p>
            <a:r>
              <a:rPr lang="en-US" sz="8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9477949"/>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65844" y="1432994"/>
            <a:ext cx="5526157" cy="5192191"/>
          </a:xfrm>
          <a:prstGeom prst="rect">
            <a:avLst/>
          </a:prstGeom>
          <a:noFill/>
        </p:spPr>
        <p:txBody>
          <a:bodyPr wrap="square" rtlCol="0">
            <a:spAutoFit/>
          </a:bodyPr>
          <a:lstStyle/>
          <a:p>
            <a:pPr marL="177800" marR="0" indent="12700">
              <a:lnSpc>
                <a:spcPct val="135000"/>
              </a:lnSpc>
              <a:spcBef>
                <a:spcPts val="0"/>
              </a:spcBef>
              <a:spcAft>
                <a:spcPts val="600"/>
              </a:spcAft>
            </a:pPr>
            <a:r>
              <a:rPr lang="vi-VN" sz="3000" i="1" dirty="0">
                <a:latin typeface="Times New Roman"/>
                <a:ea typeface="Times New Roman"/>
              </a:rPr>
              <a:t>Khi sử dụng búa máy để đóng cọc, đầu búa được nâng lên đến một độ cao nhất định rồi thả cho rơi xuống cọc c</a:t>
            </a:r>
            <a:r>
              <a:rPr lang="en-US" sz="3000" i="1" dirty="0">
                <a:latin typeface="Times New Roman"/>
                <a:ea typeface="Times New Roman"/>
              </a:rPr>
              <a:t>ầ</a:t>
            </a:r>
            <a:r>
              <a:rPr lang="vi-VN" sz="3000" i="1" dirty="0">
                <a:latin typeface="Times New Roman"/>
                <a:ea typeface="Times New Roman"/>
              </a:rPr>
              <a:t>n đóng.</a:t>
            </a:r>
            <a:endParaRPr lang="en-US" sz="3000" dirty="0">
              <a:latin typeface="Times New Roman"/>
              <a:ea typeface="Times New Roman"/>
            </a:endParaRPr>
          </a:p>
          <a:p>
            <a:pPr marL="177800" marR="0" indent="12700">
              <a:lnSpc>
                <a:spcPct val="137000"/>
              </a:lnSpc>
              <a:spcBef>
                <a:spcPts val="0"/>
              </a:spcBef>
              <a:spcAft>
                <a:spcPts val="10000"/>
              </a:spcAft>
            </a:pPr>
            <a:r>
              <a:rPr lang="vi-VN" sz="3000" i="1" dirty="0">
                <a:latin typeface="Times New Roman"/>
                <a:ea typeface="Times New Roman"/>
              </a:rPr>
              <a:t>Trong quá trình rơi, động năng và thế năng của đầu búa chuyển hoá qua lại lẫn nhau như thế nào?</a:t>
            </a:r>
            <a:endParaRPr lang="en-US" sz="3000" dirty="0">
              <a:effectLst/>
              <a:latin typeface="Times New Roman"/>
              <a:ea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36" y="722459"/>
            <a:ext cx="938285" cy="703714"/>
          </a:xfrm>
          <a:prstGeom prst="rect">
            <a:avLst/>
          </a:prstGeom>
        </p:spPr>
      </p:pic>
      <p:sp>
        <p:nvSpPr>
          <p:cNvPr id="4" name="TextBox 3">
            <a:extLst>
              <a:ext uri="{FF2B5EF4-FFF2-40B4-BE49-F238E27FC236}">
                <a16:creationId xmlns="" xmlns:a16="http://schemas.microsoft.com/office/drawing/2014/main" id="{DF4A047F-B55A-4BF4-9AA2-CB6074A0D23C}"/>
              </a:ext>
            </a:extLst>
          </p:cNvPr>
          <p:cNvSpPr txBox="1"/>
          <p:nvPr/>
        </p:nvSpPr>
        <p:spPr>
          <a:xfrm>
            <a:off x="692472" y="189571"/>
            <a:ext cx="11320181" cy="947854"/>
          </a:xfrm>
          <a:prstGeom prst="rect">
            <a:avLst/>
          </a:prstGeom>
        </p:spPr>
        <p:txBody>
          <a:bodyPr vert="horz" lIns="91440" tIns="45720" rIns="91440" bIns="45720" rtlCol="0" anchor="b">
            <a:normAutofit fontScale="92500" lnSpcReduction="20000"/>
          </a:bodyPr>
          <a:lstStyle/>
          <a:p>
            <a:pPr algn="ctr" defTabSz="457200">
              <a:spcBef>
                <a:spcPct val="0"/>
              </a:spcBef>
              <a:spcAft>
                <a:spcPts val="600"/>
              </a:spcAft>
            </a:pPr>
            <a:r>
              <a:rPr lang="en-US" sz="7200" b="1" u="sng" dirty="0" err="1">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7200" b="1" u="sng" dirty="0">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r>
              <a:rPr lang="en-US" sz="7200" b="1" dirty="0">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a:solidFill>
                  <a:srgbClr val="FFCA5A"/>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CƠ NĂNG</a:t>
            </a:r>
          </a:p>
        </p:txBody>
      </p:sp>
      <p:pic>
        <p:nvPicPr>
          <p:cNvPr id="6" name="Shape 320"/>
          <p:cNvPicPr/>
          <p:nvPr/>
        </p:nvPicPr>
        <p:blipFill>
          <a:blip r:embed="rId3"/>
          <a:stretch/>
        </p:blipFill>
        <p:spPr>
          <a:xfrm>
            <a:off x="106027" y="1550504"/>
            <a:ext cx="6246543" cy="5128592"/>
          </a:xfrm>
          <a:prstGeom prst="rect">
            <a:avLst/>
          </a:prstGeom>
        </p:spPr>
      </p:pic>
    </p:spTree>
    <p:extLst>
      <p:ext uri="{BB962C8B-B14F-4D97-AF65-F5344CB8AC3E}">
        <p14:creationId xmlns:p14="http://schemas.microsoft.com/office/powerpoint/2010/main" val="183431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875BDAD2-0FDF-4023-9305-903DCB7EDE2B}"/>
              </a:ext>
            </a:extLst>
          </p:cNvPr>
          <p:cNvSpPr>
            <a:spLocks noGrp="1"/>
          </p:cNvSpPr>
          <p:nvPr>
            <p:ph type="title"/>
          </p:nvPr>
        </p:nvSpPr>
        <p:spPr/>
        <p:txBody>
          <a:bodyPr/>
          <a:lstStyle/>
          <a:p>
            <a:endParaRPr lang="en-US"/>
          </a:p>
        </p:txBody>
      </p:sp>
      <p:sp>
        <p:nvSpPr>
          <p:cNvPr id="6" name="TextBox 5">
            <a:extLst>
              <a:ext uri="{FF2B5EF4-FFF2-40B4-BE49-F238E27FC236}">
                <a16:creationId xmlns="" xmlns:a16="http://schemas.microsoft.com/office/drawing/2014/main" id="{0300394D-7212-6B93-1387-81A9E3FD5F79}"/>
              </a:ext>
            </a:extLst>
          </p:cNvPr>
          <p:cNvSpPr txBox="1"/>
          <p:nvPr/>
        </p:nvSpPr>
        <p:spPr>
          <a:xfrm>
            <a:off x="6096000" y="985520"/>
            <a:ext cx="426720" cy="1117600"/>
          </a:xfrm>
          <a:prstGeom prst="rect">
            <a:avLst/>
          </a:prstGeom>
          <a:solidFill>
            <a:schemeClr val="bg1"/>
          </a:solidFill>
        </p:spPr>
        <p:txBody>
          <a:bodyPr wrap="square" rtlCol="0">
            <a:spAutoFit/>
          </a:bodyPr>
          <a:lstStyle/>
          <a:p>
            <a:endParaRPr lang="en-US" dirty="0"/>
          </a:p>
        </p:txBody>
      </p:sp>
      <p:pic>
        <p:nvPicPr>
          <p:cNvPr id="1026" name="Picture 2" descr="Một em bé chơi cầu trượt, dạng năng lượng xuất hiện trong tình huống này là:">
            <a:extLst>
              <a:ext uri="{FF2B5EF4-FFF2-40B4-BE49-F238E27FC236}">
                <a16:creationId xmlns="" xmlns:a16="http://schemas.microsoft.com/office/drawing/2014/main" id="{3723E8AB-BCCB-ADF7-A3D6-E1726986B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20" y="623495"/>
            <a:ext cx="5757885" cy="56110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8938D451-885D-6874-1C27-4C6ADA862EC8}"/>
              </a:ext>
            </a:extLst>
          </p:cNvPr>
          <p:cNvSpPr/>
          <p:nvPr/>
        </p:nvSpPr>
        <p:spPr>
          <a:xfrm>
            <a:off x="396240" y="20069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a:ln>
                <a:noFill/>
              </a:ln>
              <a:solidFill>
                <a:sysClr val="windowText" lastClr="000000"/>
              </a:solidFill>
              <a:effectLst/>
              <a:uLnTx/>
              <a:uFillTx/>
            </a:endParaRPr>
          </a:p>
        </p:txBody>
      </p:sp>
      <p:sp>
        <p:nvSpPr>
          <p:cNvPr id="9" name="Rectangle 8">
            <a:extLst>
              <a:ext uri="{FF2B5EF4-FFF2-40B4-BE49-F238E27FC236}">
                <a16:creationId xmlns="" xmlns:a16="http://schemas.microsoft.com/office/drawing/2014/main" id="{9BE52B56-9FC9-999C-9507-25408A2D5A08}"/>
              </a:ext>
            </a:extLst>
          </p:cNvPr>
          <p:cNvSpPr/>
          <p:nvPr/>
        </p:nvSpPr>
        <p:spPr>
          <a:xfrm>
            <a:off x="265814" y="1203807"/>
            <a:ext cx="5954233" cy="501675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 Khi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ở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trên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cao</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(so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với</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đất</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thì</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thế</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năng</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lớn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nhất</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lang="en-US" sz="3200" kern="0" dirty="0">
                <a:solidFill>
                  <a:sysClr val="windowText" lastClr="000000"/>
                </a:solidFill>
                <a:latin typeface="Times New Roman" panose="02020603050405020304" pitchFamily="18" charset="0"/>
                <a:cs typeface="Times New Roman" panose="02020603050405020304" pitchFamily="18" charset="0"/>
              </a:rPr>
              <a:t>   Trong </a:t>
            </a:r>
            <a:r>
              <a:rPr lang="en-US" sz="3200" kern="0" dirty="0" err="1">
                <a:solidFill>
                  <a:sysClr val="windowText" lastClr="000000"/>
                </a:solidFill>
                <a:latin typeface="Times New Roman" panose="02020603050405020304" pitchFamily="18" charset="0"/>
                <a:cs typeface="Times New Roman" panose="02020603050405020304" pitchFamily="18" charset="0"/>
              </a:rPr>
              <a:t>quá</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trình</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trượt</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có</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sự</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chuyển</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hóa</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từ</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thế</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năng</a:t>
            </a:r>
            <a:r>
              <a:rPr lang="en-US" sz="3200" kern="0" dirty="0">
                <a:solidFill>
                  <a:sysClr val="windowText" lastClr="000000"/>
                </a:solidFill>
                <a:latin typeface="Times New Roman" panose="02020603050405020304" pitchFamily="18" charset="0"/>
                <a:cs typeface="Times New Roman" panose="02020603050405020304" pitchFamily="18" charset="0"/>
              </a:rPr>
              <a:t> sang </a:t>
            </a:r>
            <a:r>
              <a:rPr lang="en-US" sz="3200" kern="0" dirty="0" err="1">
                <a:solidFill>
                  <a:sysClr val="windowText" lastClr="000000"/>
                </a:solidFill>
                <a:latin typeface="Times New Roman" panose="02020603050405020304" pitchFamily="18" charset="0"/>
                <a:cs typeface="Times New Roman" panose="02020603050405020304" pitchFamily="18" charset="0"/>
              </a:rPr>
              <a:t>động</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năng</a:t>
            </a:r>
            <a:r>
              <a:rPr lang="en-US" sz="3200" kern="0" dirty="0">
                <a:solidFill>
                  <a:sysClr val="windowText" lastClr="000000"/>
                </a:solidFill>
                <a:latin typeface="Times New Roman" panose="02020603050405020304" pitchFamily="18" charset="0"/>
                <a:cs typeface="Times New Roman" panose="02020603050405020304" pitchFamily="18" charset="0"/>
              </a:rPr>
              <a:t> do </a:t>
            </a:r>
            <a:r>
              <a:rPr lang="en-US" sz="3200" kern="0" dirty="0" err="1">
                <a:solidFill>
                  <a:sysClr val="windowText" lastClr="000000"/>
                </a:solidFill>
                <a:latin typeface="Times New Roman" panose="02020603050405020304" pitchFamily="18" charset="0"/>
                <a:cs typeface="Times New Roman" panose="02020603050405020304" pitchFamily="18" charset="0"/>
              </a:rPr>
              <a:t>độ</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cao</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của</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bạn</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nhỏ</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giảm</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dần</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tốc</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độ</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trượt</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tăng</a:t>
            </a:r>
            <a:r>
              <a:rPr lang="en-US" sz="3200" kern="0" dirty="0">
                <a:solidFill>
                  <a:sysClr val="windowText" lastClr="000000"/>
                </a:solidFill>
                <a:latin typeface="Times New Roman" panose="02020603050405020304" pitchFamily="18" charset="0"/>
                <a:cs typeface="Times New Roman" panose="02020603050405020304" pitchFamily="18" charset="0"/>
              </a:rPr>
              <a:t> </a:t>
            </a:r>
            <a:r>
              <a:rPr lang="en-US" sz="3200" kern="0" dirty="0" err="1">
                <a:solidFill>
                  <a:sysClr val="windowText" lastClr="000000"/>
                </a:solidFill>
                <a:latin typeface="Times New Roman" panose="02020603050405020304" pitchFamily="18" charset="0"/>
                <a:cs typeface="Times New Roman" panose="02020603050405020304" pitchFamily="18" charset="0"/>
              </a:rPr>
              <a:t>dần</a:t>
            </a:r>
            <a:r>
              <a:rPr lang="en-US" sz="3200" kern="0" dirty="0">
                <a:solidFill>
                  <a:sysClr val="windowText" lastClr="000000"/>
                </a:solidFill>
                <a:latin typeface="Times New Roman" panose="02020603050405020304" pitchFamily="18"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Khi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gần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chạm</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đất</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toàn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bộ</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thế</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năng</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ban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đầu</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chuyển</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hóa</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động</a:t>
            </a:r>
            <a:r>
              <a:rPr kumimoji="0" lang="en-US" sz="32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2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năng</a:t>
            </a:r>
            <a:endParaRPr kumimoji="0" lang="en-US" sz="3200" i="0"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30439319"/>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E414E243-C029-4729-8995-7AE5B9A0456B}"/>
              </a:ext>
            </a:extLst>
          </p:cNvPr>
          <p:cNvSpPr>
            <a:spLocks noGrp="1"/>
          </p:cNvSpPr>
          <p:nvPr>
            <p:ph type="title"/>
          </p:nvPr>
        </p:nvSpPr>
        <p:spPr/>
        <p:txBody>
          <a:bodyPr/>
          <a:lstStyle/>
          <a:p>
            <a:endParaRPr lang="en-US"/>
          </a:p>
        </p:txBody>
      </p:sp>
      <p:pic>
        <p:nvPicPr>
          <p:cNvPr id="4" name="Picture 2" descr="Một em bé chơi cầu trượt, dạng năng lượng xuất hiện trong tình huống này là:">
            <a:extLst>
              <a:ext uri="{FF2B5EF4-FFF2-40B4-BE49-F238E27FC236}">
                <a16:creationId xmlns="" xmlns:a16="http://schemas.microsoft.com/office/drawing/2014/main" id="{D2AC1E98-C70C-EE58-D0A6-2087AD45F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5795" cy="561101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BCEC6A47-25DE-2D20-41C9-3DEBBB103671}"/>
              </a:ext>
            </a:extLst>
          </p:cNvPr>
          <p:cNvSpPr/>
          <p:nvPr/>
        </p:nvSpPr>
        <p:spPr>
          <a:xfrm>
            <a:off x="4742121" y="88042"/>
            <a:ext cx="7357730" cy="669414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b.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Vì</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lực</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ma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sát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giữa</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cầu</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trượt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có</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giá</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trị</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đáng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kể</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nên</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trong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khi</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trượt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lượng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của</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bạn</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nhỏ</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bị</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chuyển</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hóa</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một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phần</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thành</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năng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lượng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nhiệt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làm</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nóng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chỗ</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cơ</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thể</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người</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tiếp</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xúc</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với</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mặt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cầu</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trượt</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và</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tỏa</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ra</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môi</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kumimoji="0" lang="en-US" sz="3300" i="0" strike="noStrike" kern="0" cap="none" spc="0" normalizeH="0" baseline="0" noProof="0" dirty="0" err="1">
                <a:ln>
                  <a:noFill/>
                </a:ln>
                <a:solidFill>
                  <a:sysClr val="windowText" lastClr="000000"/>
                </a:solidFill>
                <a:effectLst/>
                <a:uLnTx/>
                <a:uFillTx/>
                <a:latin typeface="Times New Roman" panose="02020603050405020304" pitchFamily="18" charset="0"/>
                <a:cs typeface="Times New Roman" panose="02020603050405020304" pitchFamily="18" charset="0"/>
              </a:rPr>
              <a:t>trường</a:t>
            </a: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lang="en-US" sz="3300" kern="0" dirty="0">
                <a:solidFill>
                  <a:sysClr val="windowText" lastClr="000000"/>
                </a:solidFill>
                <a:latin typeface="Times New Roman" panose="02020603050405020304" pitchFamily="18" charset="0"/>
                <a:cs typeface="Times New Roman" panose="02020603050405020304" pitchFamily="18" charset="0"/>
              </a:rPr>
              <a:t>   Do </a:t>
            </a:r>
            <a:r>
              <a:rPr lang="en-US" sz="3300" kern="0" dirty="0" err="1">
                <a:solidFill>
                  <a:sysClr val="windowText" lastClr="000000"/>
                </a:solidFill>
                <a:latin typeface="Times New Roman" panose="02020603050405020304" pitchFamily="18" charset="0"/>
                <a:cs typeface="Times New Roman" panose="02020603050405020304" pitchFamily="18" charset="0"/>
              </a:rPr>
              <a:t>vậy</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toàn</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bộ</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năng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lượng</a:t>
            </a:r>
            <a:r>
              <a:rPr lang="en-US" sz="3300" kern="0" dirty="0">
                <a:solidFill>
                  <a:sysClr val="windowText" lastClr="000000"/>
                </a:solidFill>
                <a:latin typeface="Times New Roman" panose="02020603050405020304" pitchFamily="18" charset="0"/>
                <a:cs typeface="Times New Roman" panose="02020603050405020304" pitchFamily="18" charset="0"/>
              </a:rPr>
              <a:t> ban </a:t>
            </a:r>
            <a:r>
              <a:rPr lang="en-US" sz="3300" kern="0" dirty="0" err="1">
                <a:solidFill>
                  <a:sysClr val="windowText" lastClr="000000"/>
                </a:solidFill>
                <a:latin typeface="Times New Roman" panose="02020603050405020304" pitchFamily="18" charset="0"/>
                <a:cs typeface="Times New Roman" panose="02020603050405020304" pitchFamily="18" charset="0"/>
              </a:rPr>
              <a:t>đầu</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thế</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năng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bị</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chuyển</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hóa</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thành</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động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năng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và</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nhiệt</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năng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ngay</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trước</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khi</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bạn</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nhỏ</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chạm</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đất</a:t>
            </a:r>
            <a:r>
              <a:rPr lang="en-US" sz="3300" kern="0" dirty="0">
                <a:solidFill>
                  <a:sysClr val="windowText" lastClr="000000"/>
                </a:solidFill>
                <a:latin typeface="Times New Roman" panose="02020603050405020304" pitchFamily="18" charset="0"/>
                <a:cs typeface="Times New Roman" panose="02020603050405020304"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300" i="0"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Động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năng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của</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bạn</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nhỏ</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trước</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khi</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chạm</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đất</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trong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trường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hợp</a:t>
            </a:r>
            <a:r>
              <a:rPr lang="en-US" sz="3300" kern="0" dirty="0">
                <a:solidFill>
                  <a:sysClr val="windowText" lastClr="000000"/>
                </a:solidFill>
                <a:latin typeface="Times New Roman" panose="02020603050405020304" pitchFamily="18" charset="0"/>
                <a:cs typeface="Times New Roman" panose="02020603050405020304" pitchFamily="18" charset="0"/>
              </a:rPr>
              <a:t> b </a:t>
            </a:r>
            <a:r>
              <a:rPr lang="en-US" sz="3300" kern="0" dirty="0" err="1">
                <a:solidFill>
                  <a:sysClr val="windowText" lastClr="000000"/>
                </a:solidFill>
                <a:latin typeface="Times New Roman" panose="02020603050405020304" pitchFamily="18" charset="0"/>
                <a:cs typeface="Times New Roman" panose="02020603050405020304" pitchFamily="18" charset="0"/>
              </a:rPr>
              <a:t>nhỏ</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hơn</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trường</a:t>
            </a:r>
            <a:r>
              <a:rPr lang="en-US" sz="3300" kern="0" dirty="0">
                <a:solidFill>
                  <a:sysClr val="windowText" lastClr="000000"/>
                </a:solidFill>
                <a:latin typeface="Times New Roman" panose="02020603050405020304" pitchFamily="18" charset="0"/>
                <a:cs typeface="Times New Roman" panose="02020603050405020304" pitchFamily="18" charset="0"/>
              </a:rPr>
              <a:t> </a:t>
            </a:r>
            <a:r>
              <a:rPr lang="en-US" sz="3300" kern="0" dirty="0" err="1">
                <a:solidFill>
                  <a:sysClr val="windowText" lastClr="000000"/>
                </a:solidFill>
                <a:latin typeface="Times New Roman" panose="02020603050405020304" pitchFamily="18" charset="0"/>
                <a:cs typeface="Times New Roman" panose="02020603050405020304" pitchFamily="18" charset="0"/>
              </a:rPr>
              <a:t>hợp</a:t>
            </a:r>
            <a:r>
              <a:rPr lang="en-US" sz="3300" kern="0" dirty="0">
                <a:solidFill>
                  <a:sysClr val="windowText" lastClr="000000"/>
                </a:solidFill>
                <a:latin typeface="Times New Roman" panose="02020603050405020304" pitchFamily="18" charset="0"/>
                <a:cs typeface="Times New Roman" panose="02020603050405020304" pitchFamily="18" charset="0"/>
              </a:rPr>
              <a:t> a</a:t>
            </a:r>
            <a:endParaRPr kumimoji="0" lang="en-US" sz="3300" i="0"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3935149"/>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5317" y="383733"/>
            <a:ext cx="4069974" cy="609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0"/>
            <a:ext cx="8475317" cy="7321107"/>
          </a:xfrm>
          <a:prstGeom prst="rect">
            <a:avLst/>
          </a:prstGeom>
        </p:spPr>
        <p:txBody>
          <a:bodyPr wrap="square">
            <a:spAutoFit/>
          </a:bodyPr>
          <a:lstStyle/>
          <a:p>
            <a:r>
              <a:rPr lang="en-US" sz="2800" dirty="0">
                <a:latin typeface="Times New Roman" pitchFamily="18" charset="0"/>
                <a:ea typeface="Times New Roman"/>
                <a:cs typeface="Times New Roman" pitchFamily="18" charset="0"/>
              </a:rPr>
              <a:t>            </a:t>
            </a:r>
            <a:r>
              <a:rPr lang="vi-VN" sz="2800" dirty="0">
                <a:latin typeface="Times New Roman" pitchFamily="18" charset="0"/>
                <a:ea typeface="Times New Roman"/>
                <a:cs typeface="Times New Roman" pitchFamily="18" charset="0"/>
              </a:rPr>
              <a:t>Xe thế năng có cấu tạo được mô tả trong Hình 3.4.</a:t>
            </a:r>
            <a:r>
              <a:rPr lang="en-US" sz="2800" dirty="0">
                <a:latin typeface="Times New Roman" pitchFamily="18" charset="0"/>
                <a:ea typeface="Times New Roman"/>
                <a:cs typeface="Times New Roman" pitchFamily="18" charset="0"/>
              </a:rPr>
              <a:t>      </a:t>
            </a:r>
            <a:r>
              <a:rPr lang="vi-VN" sz="2800" dirty="0">
                <a:latin typeface="Times New Roman" pitchFamily="18" charset="0"/>
                <a:ea typeface="Times New Roman"/>
                <a:cs typeface="Times New Roman" pitchFamily="18" charset="0"/>
              </a:rPr>
              <a:t> </a:t>
            </a:r>
            <a:r>
              <a:rPr lang="en-US" sz="2800" dirty="0">
                <a:latin typeface="Times New Roman" pitchFamily="18" charset="0"/>
                <a:ea typeface="Times New Roman"/>
                <a:cs typeface="Times New Roman" pitchFamily="18" charset="0"/>
              </a:rPr>
              <a:t>    	</a:t>
            </a:r>
            <a:r>
              <a:rPr lang="vi-VN" sz="2800" dirty="0">
                <a:latin typeface="Times New Roman" pitchFamily="18" charset="0"/>
                <a:ea typeface="Times New Roman"/>
                <a:cs typeface="Times New Roman" pitchFamily="18" charset="0"/>
              </a:rPr>
              <a:t>Quả nặng được nối với trục xe qua một ròng rọc cố định bởi một sợi dây mềm, không dãn. Sợi dây được quấn nhiều vòng quanh trục xe.</a:t>
            </a:r>
            <a:r>
              <a:rPr lang="vi-VN" sz="2800" dirty="0">
                <a:solidFill>
                  <a:srgbClr val="000000"/>
                </a:solidFill>
                <a:latin typeface="Times New Roman" pitchFamily="18" charset="0"/>
                <a:ea typeface="Courier New"/>
                <a:cs typeface="Times New Roman" pitchFamily="18" charset="0"/>
              </a:rPr>
              <a:t> </a:t>
            </a:r>
            <a:endParaRPr lang="en-US" sz="2800" dirty="0">
              <a:solidFill>
                <a:srgbClr val="000000"/>
              </a:solidFill>
              <a:latin typeface="Times New Roman" pitchFamily="18" charset="0"/>
              <a:ea typeface="Courier New"/>
              <a:cs typeface="Times New Roman" pitchFamily="18" charset="0"/>
            </a:endParaRPr>
          </a:p>
          <a:p>
            <a:r>
              <a:rPr lang="vi-VN" sz="2800" dirty="0">
                <a:solidFill>
                  <a:srgbClr val="000000"/>
                </a:solidFill>
                <a:latin typeface="Times New Roman" pitchFamily="18" charset="0"/>
                <a:ea typeface="Courier New"/>
                <a:cs typeface="Times New Roman" pitchFamily="18" charset="0"/>
              </a:rPr>
              <a:t>Khi thả quả nặng chuyển động từ trên xuống, sợi dây sẽ kéo trục bánh xe làm bánh xe lăn, xe sẽ chuyển động.</a:t>
            </a:r>
            <a:endParaRPr lang="en-US" sz="2800" dirty="0">
              <a:solidFill>
                <a:srgbClr val="000000"/>
              </a:solidFill>
              <a:latin typeface="Times New Roman" pitchFamily="18" charset="0"/>
              <a:ea typeface="Courier New"/>
              <a:cs typeface="Times New Roman" pitchFamily="18" charset="0"/>
            </a:endParaRPr>
          </a:p>
          <a:p>
            <a:pPr marR="0" lvl="0" algn="just">
              <a:buClr>
                <a:srgbClr val="000000"/>
              </a:buClr>
              <a:buSzPts val="1000"/>
              <a:tabLst>
                <a:tab pos="344170" algn="l"/>
              </a:tabLst>
            </a:pPr>
            <a:r>
              <a:rPr lang="en-US" sz="2800" dirty="0">
                <a:latin typeface="Times New Roman" pitchFamily="18" charset="0"/>
                <a:ea typeface="Times New Roman"/>
                <a:cs typeface="Times New Roman" pitchFamily="18" charset="0"/>
              </a:rPr>
              <a:t>a) </a:t>
            </a:r>
            <a:r>
              <a:rPr lang="vi-VN" sz="2800" dirty="0">
                <a:latin typeface="Times New Roman" pitchFamily="18" charset="0"/>
                <a:ea typeface="Times New Roman"/>
                <a:cs typeface="Times New Roman" pitchFamily="18" charset="0"/>
              </a:rPr>
              <a:t>Mô tả sự chuyển hoá năng lượng từ khi thả quả nặng đến khi quả nặng chạm sàn xe.</a:t>
            </a:r>
            <a:endParaRPr lang="en-US" sz="2800" dirty="0">
              <a:latin typeface="Times New Roman" pitchFamily="18" charset="0"/>
              <a:ea typeface="Times New Roman"/>
              <a:cs typeface="Times New Roman" pitchFamily="18" charset="0"/>
            </a:endParaRPr>
          </a:p>
          <a:p>
            <a:pPr lvl="0" algn="just">
              <a:buClr>
                <a:srgbClr val="000000"/>
              </a:buClr>
              <a:buSzPts val="1000"/>
              <a:tabLst>
                <a:tab pos="356235" algn="l"/>
              </a:tabLst>
            </a:pPr>
            <a:r>
              <a:rPr lang="en-US" sz="2800" dirty="0">
                <a:latin typeface="Times New Roman" pitchFamily="18" charset="0"/>
                <a:ea typeface="Times New Roman"/>
                <a:cs typeface="Times New Roman" pitchFamily="18" charset="0"/>
              </a:rPr>
              <a:t>b) </a:t>
            </a:r>
            <a:r>
              <a:rPr lang="vi-VN" sz="2800" dirty="0">
                <a:latin typeface="Times New Roman" pitchFamily="18" charset="0"/>
                <a:ea typeface="Times New Roman"/>
                <a:cs typeface="Times New Roman" pitchFamily="18" charset="0"/>
              </a:rPr>
              <a:t>Cho độ cao ban đầu của quả nặng so với sàn xe là 8 cm, khối lượng của quả nặng là m</a:t>
            </a:r>
            <a:r>
              <a:rPr lang="en-US" sz="2800" baseline="-25000" dirty="0">
                <a:latin typeface="Times New Roman" pitchFamily="18" charset="0"/>
                <a:ea typeface="Times New Roman"/>
                <a:cs typeface="Times New Roman" pitchFamily="18" charset="0"/>
              </a:rPr>
              <a:t>1</a:t>
            </a:r>
            <a:r>
              <a:rPr lang="vi-VN" sz="2800" dirty="0">
                <a:latin typeface="Times New Roman" pitchFamily="18" charset="0"/>
                <a:ea typeface="Times New Roman"/>
                <a:cs typeface="Times New Roman" pitchFamily="18" charset="0"/>
              </a:rPr>
              <a:t> = 20 g, khối lượng của xe là m</a:t>
            </a:r>
            <a:r>
              <a:rPr lang="vi-VN" sz="2800" baseline="-25000" dirty="0">
                <a:latin typeface="Times New Roman" pitchFamily="18" charset="0"/>
                <a:ea typeface="Times New Roman"/>
                <a:cs typeface="Times New Roman" pitchFamily="18" charset="0"/>
              </a:rPr>
              <a:t>2</a:t>
            </a:r>
            <a:r>
              <a:rPr lang="vi-VN" sz="2800" dirty="0">
                <a:latin typeface="Times New Roman" pitchFamily="18" charset="0"/>
                <a:ea typeface="Times New Roman"/>
                <a:cs typeface="Times New Roman" pitchFamily="18" charset="0"/>
              </a:rPr>
              <a:t> = 50 g. Tính tốc độ của xe ngay khi quả nặng</a:t>
            </a:r>
            <a:r>
              <a:rPr lang="en-US" sz="2800" dirty="0">
                <a:latin typeface="Times New Roman" pitchFamily="18" charset="0"/>
                <a:ea typeface="Times New Roman"/>
                <a:cs typeface="Times New Roman" pitchFamily="18" charset="0"/>
              </a:rPr>
              <a:t> </a:t>
            </a:r>
            <a:r>
              <a:rPr lang="vi-VN" sz="2800" dirty="0">
                <a:solidFill>
                  <a:prstClr val="black"/>
                </a:solidFill>
                <a:latin typeface="Times New Roman" pitchFamily="18" charset="0"/>
                <a:ea typeface="Times New Roman"/>
                <a:cs typeface="Times New Roman" pitchFamily="18" charset="0"/>
              </a:rPr>
              <a:t>chạm sàn xe, nếu coi toàn bộ th</a:t>
            </a:r>
            <a:r>
              <a:rPr lang="en-US" sz="2800" dirty="0">
                <a:solidFill>
                  <a:prstClr val="black"/>
                </a:solidFill>
                <a:latin typeface="Times New Roman" pitchFamily="18" charset="0"/>
                <a:ea typeface="Times New Roman"/>
                <a:cs typeface="Times New Roman" pitchFamily="18" charset="0"/>
              </a:rPr>
              <a:t>ế</a:t>
            </a:r>
            <a:r>
              <a:rPr lang="vi-VN" sz="2800" dirty="0">
                <a:solidFill>
                  <a:prstClr val="black"/>
                </a:solidFill>
                <a:latin typeface="Times New Roman" pitchFamily="18" charset="0"/>
                <a:ea typeface="Times New Roman"/>
                <a:cs typeface="Times New Roman" pitchFamily="18" charset="0"/>
              </a:rPr>
              <a:t> năng của quả nặng chuyển hoá thành động năng.</a:t>
            </a:r>
            <a:endParaRPr lang="en-US" sz="2800" dirty="0">
              <a:solidFill>
                <a:prstClr val="black"/>
              </a:solidFill>
              <a:latin typeface="Times New Roman" pitchFamily="18" charset="0"/>
              <a:ea typeface="Times New Roman"/>
              <a:cs typeface="Times New Roman" pitchFamily="18" charset="0"/>
            </a:endParaRPr>
          </a:p>
          <a:p>
            <a:pPr lvl="0" algn="just">
              <a:buClr>
                <a:srgbClr val="000000"/>
              </a:buClr>
              <a:buSzPts val="1000"/>
              <a:tabLst>
                <a:tab pos="356235" algn="l"/>
              </a:tabLst>
            </a:pPr>
            <a:r>
              <a:rPr lang="en-US" sz="2800" dirty="0">
                <a:solidFill>
                  <a:prstClr val="black"/>
                </a:solidFill>
                <a:latin typeface="Times New Roman" pitchFamily="18" charset="0"/>
                <a:ea typeface="Times New Roman"/>
                <a:cs typeface="Times New Roman" pitchFamily="18" charset="0"/>
              </a:rPr>
              <a:t>c) </a:t>
            </a:r>
            <a:r>
              <a:rPr lang="vi-VN" sz="2800" dirty="0">
                <a:solidFill>
                  <a:prstClr val="black"/>
                </a:solidFill>
                <a:latin typeface="Times New Roman" pitchFamily="18" charset="0"/>
                <a:ea typeface="Times New Roman"/>
                <a:cs typeface="Times New Roman" pitchFamily="18" charset="0"/>
              </a:rPr>
              <a:t>Trong thực tế, giá trị tốc độ thu được của xe khi quả nặng chạm sàn xe sẽ nhỏ hơn giá trị tính toán ở câu b. Hãy giải thích tại sao.</a:t>
            </a:r>
            <a:endParaRPr lang="en-US" sz="2800" dirty="0">
              <a:solidFill>
                <a:prstClr val="black"/>
              </a:solidFill>
              <a:latin typeface="Times New Roman" pitchFamily="18" charset="0"/>
              <a:ea typeface="Times New Roman"/>
              <a:cs typeface="Times New Roman" pitchFamily="18" charset="0"/>
            </a:endParaRPr>
          </a:p>
          <a:p>
            <a:pPr marR="0" lvl="0" algn="just">
              <a:lnSpc>
                <a:spcPct val="135000"/>
              </a:lnSpc>
              <a:spcBef>
                <a:spcPts val="0"/>
              </a:spcBef>
              <a:spcAft>
                <a:spcPts val="200"/>
              </a:spcAft>
              <a:buClr>
                <a:srgbClr val="000000"/>
              </a:buClr>
              <a:buSzPts val="1000"/>
              <a:tabLst>
                <a:tab pos="356235" algn="l"/>
              </a:tabLst>
            </a:pPr>
            <a:endParaRPr lang="en-US" u="none" strike="noStrike" spc="0" dirty="0">
              <a:effectLst/>
              <a:latin typeface="Times New Roman"/>
              <a:ea typeface="Times New Roman"/>
              <a:cs typeface="Times New Roman"/>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4637"/>
            <a:ext cx="955964"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389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0548" y="478904"/>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a:solidFill>
                  <a:prstClr val="black"/>
                </a:solidFill>
                <a:latin typeface="Times New Roman"/>
                <a:ea typeface="Calibri"/>
              </a:rPr>
              <a:t>:</a:t>
            </a:r>
            <a:endParaRPr lang="en-US" dirty="0"/>
          </a:p>
        </p:txBody>
      </p:sp>
      <p:sp>
        <p:nvSpPr>
          <p:cNvPr id="8" name="Rectangle 7"/>
          <p:cNvSpPr/>
          <p:nvPr/>
        </p:nvSpPr>
        <p:spPr>
          <a:xfrm>
            <a:off x="636494" y="1259954"/>
            <a:ext cx="10919012" cy="5143716"/>
          </a:xfrm>
          <a:prstGeom prst="rect">
            <a:avLst/>
          </a:prstGeom>
        </p:spPr>
        <p:txBody>
          <a:bodyPr wrap="square">
            <a:spAutoFit/>
          </a:bodyPr>
          <a:lstStyle/>
          <a:p>
            <a:pPr algn="just">
              <a:lnSpc>
                <a:spcPct val="115000"/>
              </a:lnSpc>
            </a:pPr>
            <a:r>
              <a:rPr lang="en-US" sz="3200" dirty="0">
                <a:latin typeface="Times New Roman"/>
                <a:ea typeface="Calibri"/>
                <a:cs typeface="Times New Roman"/>
              </a:rPr>
              <a:t>a)</a:t>
            </a:r>
            <a:r>
              <a:rPr lang="vi-VN" sz="3200" dirty="0">
                <a:latin typeface="Times New Roman"/>
                <a:ea typeface="Calibri"/>
                <a:cs typeface="Times New Roman"/>
              </a:rPr>
              <a:t> Mô tả sự chuyển hoá năng lượng từ khi thả quả nặng đến khi quả nặng chạm sàn xe: </a:t>
            </a:r>
            <a:endParaRPr lang="en-US" sz="3200" dirty="0">
              <a:latin typeface="Times New Roman"/>
              <a:ea typeface="Calibri"/>
              <a:cs typeface="Times New Roman"/>
            </a:endParaRPr>
          </a:p>
          <a:p>
            <a:pPr algn="just">
              <a:lnSpc>
                <a:spcPct val="115000"/>
              </a:lnSpc>
            </a:pPr>
            <a:r>
              <a:rPr lang="vi-VN" sz="3200" dirty="0">
                <a:latin typeface="Times New Roman"/>
                <a:ea typeface="Calibri"/>
                <a:cs typeface="Times New Roman"/>
              </a:rPr>
              <a:t>+ Ban đầu, quả nặng được giữ trên cao nên có thế năng. </a:t>
            </a:r>
            <a:endParaRPr lang="en-US" sz="3200" dirty="0">
              <a:latin typeface="Times New Roman"/>
              <a:ea typeface="Calibri"/>
              <a:cs typeface="Times New Roman"/>
            </a:endParaRPr>
          </a:p>
          <a:p>
            <a:pPr algn="just">
              <a:lnSpc>
                <a:spcPct val="115000"/>
              </a:lnSpc>
            </a:pPr>
            <a:r>
              <a:rPr lang="vi-VN" sz="3200" dirty="0">
                <a:latin typeface="Times New Roman"/>
                <a:ea typeface="Calibri"/>
                <a:cs typeface="Times New Roman"/>
              </a:rPr>
              <a:t>+ Khi thả quả nặng, quả nặng bắt đầu chuyển động, thế năng chuyển thành động năng của quả nặng. Sợi dây mềm được quấn quanh trục kéo trục xe chuyển động và làm cho xe chuyển động. </a:t>
            </a:r>
            <a:endParaRPr lang="en-US" sz="3200" dirty="0">
              <a:latin typeface="Times New Roman"/>
              <a:ea typeface="Calibri"/>
              <a:cs typeface="Times New Roman"/>
            </a:endParaRPr>
          </a:p>
          <a:p>
            <a:pPr algn="just">
              <a:lnSpc>
                <a:spcPct val="115000"/>
              </a:lnSpc>
            </a:pPr>
            <a:r>
              <a:rPr lang="vi-VN" sz="3200" dirty="0">
                <a:latin typeface="Times New Roman"/>
                <a:ea typeface="Calibri"/>
                <a:cs typeface="Times New Roman"/>
              </a:rPr>
              <a:t>+ Trước khi quả nặng chạm sàn xe, toàn bộ thế năng của quả nặng chuyển hoá thành động năng của quả nặng và động năng của xe.</a:t>
            </a:r>
            <a:endParaRPr lang="en-US" sz="3200" dirty="0">
              <a:effectLst/>
              <a:latin typeface="Times New Roman"/>
              <a:ea typeface="Calibri"/>
              <a:cs typeface="Times New Roman"/>
            </a:endParaRP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73" y="228040"/>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80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circle(in)">
                                      <p:cBhvr>
                                        <p:cTn id="7" dur="2000"/>
                                        <p:tgtEl>
                                          <p:spTgt spid="8">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circle(in)">
                                      <p:cBhvr>
                                        <p:cTn id="10" dur="2000"/>
                                        <p:tgtEl>
                                          <p:spTgt spid="8">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circle(in)">
                                      <p:cBhvr>
                                        <p:cTn id="13" dur="2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64777" y="447363"/>
            <a:ext cx="10945907" cy="6429709"/>
          </a:xfrm>
          <a:prstGeom prst="rect">
            <a:avLst/>
          </a:prstGeom>
        </p:spPr>
        <p:txBody>
          <a:bodyPr wrap="square">
            <a:spAutoFit/>
          </a:bodyPr>
          <a:lstStyle/>
          <a:p>
            <a:r>
              <a:rPr lang="en-US" sz="2800" kern="0" dirty="0">
                <a:latin typeface="Times New Roman"/>
                <a:ea typeface="Calibri"/>
              </a:rPr>
              <a:t>b)  </a:t>
            </a:r>
            <a:r>
              <a:rPr lang="vi-VN" sz="2800" kern="0" dirty="0">
                <a:latin typeface="Times New Roman"/>
                <a:ea typeface="Calibri"/>
              </a:rPr>
              <a:t>+ Thế năng ban đầu của quả nặng:</a:t>
            </a:r>
            <a:endParaRPr lang="en-US" sz="2800" kern="0" dirty="0">
              <a:latin typeface="Times New Roman"/>
              <a:ea typeface="Calibri"/>
            </a:endParaRPr>
          </a:p>
          <a:p>
            <a:pPr>
              <a:lnSpc>
                <a:spcPct val="115000"/>
              </a:lnSpc>
            </a:pPr>
            <a:r>
              <a:rPr lang="en-US" sz="2800" dirty="0">
                <a:latin typeface="Times New Roman"/>
                <a:ea typeface="Calibri"/>
                <a:cs typeface="Times New Roman"/>
              </a:rPr>
              <a:t>     </a:t>
            </a:r>
            <a:r>
              <a:rPr lang="vi-VN" sz="2800" dirty="0">
                <a:latin typeface="Times New Roman"/>
                <a:ea typeface="Calibri"/>
                <a:cs typeface="Times New Roman"/>
              </a:rPr>
              <a:t>+ Động năng của quả nặng và xe ngay trước khi quả nặng chạm sàn: </a:t>
            </a:r>
            <a:endParaRPr lang="en-US" sz="2800" dirty="0">
              <a:latin typeface="Times New Roman"/>
              <a:ea typeface="Calibri"/>
              <a:cs typeface="Times New Roman"/>
            </a:endParaRPr>
          </a:p>
          <a:p>
            <a:pPr>
              <a:lnSpc>
                <a:spcPct val="115000"/>
              </a:lnSpc>
            </a:pPr>
            <a:endParaRPr lang="en-US" sz="2800" dirty="0">
              <a:latin typeface="Times New Roman"/>
              <a:ea typeface="Calibri"/>
              <a:cs typeface="Times New Roman"/>
            </a:endParaRPr>
          </a:p>
          <a:p>
            <a:pPr>
              <a:lnSpc>
                <a:spcPct val="115000"/>
              </a:lnSpc>
            </a:pPr>
            <a:endParaRPr lang="en-US" sz="2800" dirty="0">
              <a:latin typeface="Times New Roman"/>
              <a:ea typeface="Calibri"/>
              <a:cs typeface="Times New Roman"/>
            </a:endParaRPr>
          </a:p>
          <a:p>
            <a:pPr>
              <a:lnSpc>
                <a:spcPct val="115000"/>
              </a:lnSpc>
            </a:pPr>
            <a:r>
              <a:rPr lang="en-US" sz="2800" dirty="0">
                <a:latin typeface="Times New Roman"/>
                <a:ea typeface="Calibri"/>
                <a:cs typeface="Times New Roman"/>
              </a:rPr>
              <a:t>      </a:t>
            </a:r>
            <a:r>
              <a:rPr lang="vi-VN" sz="2800" dirty="0">
                <a:latin typeface="Times New Roman"/>
                <a:ea typeface="Calibri"/>
                <a:cs typeface="Times New Roman"/>
              </a:rPr>
              <a:t>+ Do coi thế năng ban đầu chuyển hoá hoàn toàn thành động năng nên:</a:t>
            </a:r>
            <a:endParaRPr lang="en-US" sz="2800" dirty="0">
              <a:latin typeface="Times New Roman"/>
              <a:ea typeface="Calibri"/>
              <a:cs typeface="Times New Roman"/>
            </a:endParaRPr>
          </a:p>
          <a:p>
            <a:pPr>
              <a:lnSpc>
                <a:spcPct val="115000"/>
              </a:lnSpc>
            </a:pPr>
            <a:endParaRPr lang="en-US" sz="2800" dirty="0">
              <a:latin typeface="Times New Roman"/>
              <a:ea typeface="Calibri"/>
              <a:cs typeface="Times New Roman"/>
            </a:endParaRPr>
          </a:p>
          <a:p>
            <a:pPr>
              <a:lnSpc>
                <a:spcPct val="115000"/>
              </a:lnSpc>
            </a:pPr>
            <a:r>
              <a:rPr lang="en-US" sz="2800" dirty="0">
                <a:latin typeface="Times New Roman"/>
                <a:ea typeface="Calibri"/>
                <a:cs typeface="Times New Roman"/>
              </a:rPr>
              <a:t>                           </a:t>
            </a:r>
          </a:p>
          <a:p>
            <a:pPr>
              <a:lnSpc>
                <a:spcPct val="115000"/>
              </a:lnSpc>
            </a:pPr>
            <a:r>
              <a:rPr lang="vi-VN" sz="2800" dirty="0">
                <a:latin typeface="Times New Roman"/>
                <a:ea typeface="Calibri"/>
                <a:cs typeface="Times New Roman"/>
              </a:rPr>
              <a:t>Thay số và giải phương trình thu được: v = 0,68 m/s. </a:t>
            </a:r>
            <a:endParaRPr lang="en-US" sz="2800" dirty="0">
              <a:latin typeface="Times New Roman"/>
              <a:ea typeface="Calibri"/>
              <a:cs typeface="Times New Roman"/>
            </a:endParaRPr>
          </a:p>
          <a:p>
            <a:pPr>
              <a:lnSpc>
                <a:spcPct val="115000"/>
              </a:lnSpc>
            </a:pPr>
            <a:r>
              <a:rPr lang="en-US" sz="2800" dirty="0">
                <a:latin typeface="Times New Roman"/>
                <a:ea typeface="Calibri"/>
                <a:cs typeface="Times New Roman"/>
              </a:rPr>
              <a:t>c) T</a:t>
            </a:r>
            <a:r>
              <a:rPr lang="vi-VN" sz="2800" dirty="0">
                <a:latin typeface="Times New Roman"/>
                <a:ea typeface="Calibri"/>
                <a:cs typeface="Times New Roman"/>
              </a:rPr>
              <a:t>ốc độ thực tế thu được nhỏ hơn tốc độ tính toán lí thuyết</a:t>
            </a:r>
            <a:r>
              <a:rPr lang="en-US" sz="2800" dirty="0">
                <a:latin typeface="Times New Roman"/>
                <a:ea typeface="Calibri"/>
                <a:cs typeface="Times New Roman"/>
              </a:rPr>
              <a:t> </a:t>
            </a:r>
            <a:r>
              <a:rPr lang="en-US" sz="2800" dirty="0" err="1">
                <a:latin typeface="Times New Roman"/>
                <a:ea typeface="Calibri"/>
                <a:cs typeface="Times New Roman"/>
              </a:rPr>
              <a:t>vì</a:t>
            </a:r>
            <a:r>
              <a:rPr lang="vi-VN" sz="2800" dirty="0">
                <a:latin typeface="Times New Roman"/>
                <a:ea typeface="Calibri"/>
                <a:cs typeface="Times New Roman"/>
              </a:rPr>
              <a:t>: </a:t>
            </a:r>
            <a:endParaRPr lang="en-US" sz="2800" dirty="0">
              <a:latin typeface="Times New Roman"/>
              <a:ea typeface="Calibri"/>
              <a:cs typeface="Times New Roman"/>
            </a:endParaRPr>
          </a:p>
          <a:p>
            <a:pPr>
              <a:lnSpc>
                <a:spcPct val="115000"/>
              </a:lnSpc>
            </a:pPr>
            <a:r>
              <a:rPr lang="vi-VN" sz="2800" dirty="0">
                <a:latin typeface="Times New Roman"/>
                <a:ea typeface="Calibri"/>
                <a:cs typeface="Times New Roman"/>
              </a:rPr>
              <a:t>+ Ma sát giữa các bộ phận (sợi dây, bánh xe,...) có thể làm mất năng lượng dưới dạng nhiệt. </a:t>
            </a:r>
            <a:endParaRPr lang="en-US" sz="2800" dirty="0">
              <a:latin typeface="Times New Roman"/>
              <a:ea typeface="Calibri"/>
              <a:cs typeface="Times New Roman"/>
            </a:endParaRPr>
          </a:p>
          <a:p>
            <a:pPr>
              <a:lnSpc>
                <a:spcPct val="115000"/>
              </a:lnSpc>
            </a:pPr>
            <a:r>
              <a:rPr lang="vi-VN" sz="2800" dirty="0">
                <a:latin typeface="Times New Roman"/>
                <a:ea typeface="Calibri"/>
                <a:cs typeface="Times New Roman"/>
              </a:rPr>
              <a:t>+ Lực cản không khí tác dụng lên quả nặng và xe trong quá trình chuyển động.</a:t>
            </a:r>
            <a:endParaRPr lang="en-US" sz="2800" dirty="0">
              <a:latin typeface="Times New Roman"/>
              <a:ea typeface="Calibri"/>
              <a:cs typeface="Times New Roman"/>
            </a:endParaRPr>
          </a:p>
        </p:txBody>
      </p:sp>
      <p:pic>
        <p:nvPicPr>
          <p:cNvPr id="2562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269" y="497206"/>
            <a:ext cx="2504329" cy="43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507" y="1392696"/>
            <a:ext cx="3816675" cy="104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9463" y="2990266"/>
            <a:ext cx="1705720" cy="67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5346" y="2804775"/>
            <a:ext cx="5408555" cy="1029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87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29"/>
                                        </p:tgtEl>
                                        <p:attrNameLst>
                                          <p:attrName>style.visibility</p:attrName>
                                        </p:attrNameLst>
                                      </p:cBhvr>
                                      <p:to>
                                        <p:strVal val="visible"/>
                                      </p:to>
                                    </p:set>
                                    <p:animEffect transition="in" filter="circle(in)">
                                      <p:cBhvr>
                                        <p:cTn id="7" dur="2000"/>
                                        <p:tgtEl>
                                          <p:spTgt spid="256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circle(in)">
                                      <p:cBhvr>
                                        <p:cTn id="12" dur="20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30"/>
                                        </p:tgtEl>
                                        <p:attrNameLst>
                                          <p:attrName>style.visibility</p:attrName>
                                        </p:attrNameLst>
                                      </p:cBhvr>
                                      <p:to>
                                        <p:strVal val="visible"/>
                                      </p:to>
                                    </p:set>
                                    <p:animEffect transition="in" filter="circle(in)">
                                      <p:cBhvr>
                                        <p:cTn id="17" dur="2000"/>
                                        <p:tgtEl>
                                          <p:spTgt spid="2563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
                                            <p:txEl>
                                              <p:pRg st="4" end="4"/>
                                            </p:txEl>
                                          </p:spTgt>
                                        </p:tgtEl>
                                        <p:attrNameLst>
                                          <p:attrName>style.visibility</p:attrName>
                                        </p:attrNameLst>
                                      </p:cBhvr>
                                      <p:to>
                                        <p:strVal val="visible"/>
                                      </p:to>
                                    </p:set>
                                    <p:animEffect transition="in" filter="circle(in)">
                                      <p:cBhvr>
                                        <p:cTn id="22" dur="2000"/>
                                        <p:tgtEl>
                                          <p:spTgt spid="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5631"/>
                                        </p:tgtEl>
                                        <p:attrNameLst>
                                          <p:attrName>style.visibility</p:attrName>
                                        </p:attrNameLst>
                                      </p:cBhvr>
                                      <p:to>
                                        <p:strVal val="visible"/>
                                      </p:to>
                                    </p:set>
                                    <p:animEffect transition="in" filter="circle(in)">
                                      <p:cBhvr>
                                        <p:cTn id="27" dur="2000"/>
                                        <p:tgtEl>
                                          <p:spTgt spid="25631"/>
                                        </p:tgtEl>
                                      </p:cBhvr>
                                    </p:animEffect>
                                  </p:childTnLst>
                                </p:cTn>
                              </p:par>
                              <p:par>
                                <p:cTn id="28" presetID="6" presetClass="entr" presetSubtype="16" fill="hold" nodeType="withEffect">
                                  <p:stCondLst>
                                    <p:cond delay="0"/>
                                  </p:stCondLst>
                                  <p:childTnLst>
                                    <p:set>
                                      <p:cBhvr>
                                        <p:cTn id="29" dur="1" fill="hold">
                                          <p:stCondLst>
                                            <p:cond delay="0"/>
                                          </p:stCondLst>
                                        </p:cTn>
                                        <p:tgtEl>
                                          <p:spTgt spid="25632"/>
                                        </p:tgtEl>
                                        <p:attrNameLst>
                                          <p:attrName>style.visibility</p:attrName>
                                        </p:attrNameLst>
                                      </p:cBhvr>
                                      <p:to>
                                        <p:strVal val="visible"/>
                                      </p:to>
                                    </p:set>
                                    <p:animEffect transition="in" filter="circle(in)">
                                      <p:cBhvr>
                                        <p:cTn id="30" dur="2000"/>
                                        <p:tgtEl>
                                          <p:spTgt spid="2563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1">
                                            <p:txEl>
                                              <p:pRg st="7" end="7"/>
                                            </p:txEl>
                                          </p:spTgt>
                                        </p:tgtEl>
                                        <p:attrNameLst>
                                          <p:attrName>style.visibility</p:attrName>
                                        </p:attrNameLst>
                                      </p:cBhvr>
                                      <p:to>
                                        <p:strVal val="visible"/>
                                      </p:to>
                                    </p:set>
                                    <p:animEffect transition="in" filter="circle(in)">
                                      <p:cBhvr>
                                        <p:cTn id="35" dur="2000"/>
                                        <p:tgtEl>
                                          <p:spTgt spid="31">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1">
                                            <p:txEl>
                                              <p:pRg st="8" end="8"/>
                                            </p:txEl>
                                          </p:spTgt>
                                        </p:tgtEl>
                                        <p:attrNameLst>
                                          <p:attrName>style.visibility</p:attrName>
                                        </p:attrNameLst>
                                      </p:cBhvr>
                                      <p:to>
                                        <p:strVal val="visible"/>
                                      </p:to>
                                    </p:set>
                                    <p:animEffect transition="in" filter="circle(in)">
                                      <p:cBhvr>
                                        <p:cTn id="40" dur="2000"/>
                                        <p:tgtEl>
                                          <p:spTgt spid="31">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1">
                                            <p:txEl>
                                              <p:pRg st="9" end="9"/>
                                            </p:txEl>
                                          </p:spTgt>
                                        </p:tgtEl>
                                        <p:attrNameLst>
                                          <p:attrName>style.visibility</p:attrName>
                                        </p:attrNameLst>
                                      </p:cBhvr>
                                      <p:to>
                                        <p:strVal val="visible"/>
                                      </p:to>
                                    </p:set>
                                    <p:animEffect transition="in" filter="circle(in)">
                                      <p:cBhvr>
                                        <p:cTn id="45" dur="2000"/>
                                        <p:tgtEl>
                                          <p:spTgt spid="31">
                                            <p:txEl>
                                              <p:pRg st="9" end="9"/>
                                            </p:txEl>
                                          </p:spTgt>
                                        </p:tgtEl>
                                      </p:cBhvr>
                                    </p:animEffect>
                                  </p:childTnLst>
                                </p:cTn>
                              </p:par>
                              <p:par>
                                <p:cTn id="46" presetID="6" presetClass="entr" presetSubtype="16" fill="hold" nodeType="withEffect">
                                  <p:stCondLst>
                                    <p:cond delay="0"/>
                                  </p:stCondLst>
                                  <p:childTnLst>
                                    <p:set>
                                      <p:cBhvr>
                                        <p:cTn id="47" dur="1" fill="hold">
                                          <p:stCondLst>
                                            <p:cond delay="0"/>
                                          </p:stCondLst>
                                        </p:cTn>
                                        <p:tgtEl>
                                          <p:spTgt spid="31">
                                            <p:txEl>
                                              <p:pRg st="10" end="10"/>
                                            </p:txEl>
                                          </p:spTgt>
                                        </p:tgtEl>
                                        <p:attrNameLst>
                                          <p:attrName>style.visibility</p:attrName>
                                        </p:attrNameLst>
                                      </p:cBhvr>
                                      <p:to>
                                        <p:strVal val="visible"/>
                                      </p:to>
                                    </p:set>
                                    <p:animEffect transition="in" filter="circle(in)">
                                      <p:cBhvr>
                                        <p:cTn id="48" dur="2000"/>
                                        <p:tgtEl>
                                          <p:spTgt spid="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5012" y="1108837"/>
            <a:ext cx="11605706" cy="4351338"/>
          </a:xfrm>
        </p:spPr>
        <p:txBody>
          <a:bodyPr>
            <a:noAutofit/>
          </a:bodyPr>
          <a:lstStyle/>
          <a:p>
            <a:pPr marL="0" indent="0">
              <a:lnSpc>
                <a:spcPct val="100000"/>
              </a:lnSpc>
              <a:spcBef>
                <a:spcPts val="0"/>
              </a:spcBef>
              <a:buNone/>
            </a:pP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Động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năng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và</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thế</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năng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có</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thể</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chuyển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hóa</a:t>
            </a:r>
            <a:r>
              <a:rPr lang="en-US" sz="3200" dirty="0">
                <a:solidFill>
                  <a:prstClr val="black"/>
                </a:solidFill>
                <a:latin typeface="Times New Roman"/>
                <a:ea typeface="Calibri"/>
                <a:cs typeface="Times New Roman"/>
              </a:rPr>
              <a:t> qua </a:t>
            </a:r>
            <a:r>
              <a:rPr lang="en-US" sz="3200" dirty="0" err="1">
                <a:solidFill>
                  <a:prstClr val="black"/>
                </a:solidFill>
                <a:latin typeface="Times New Roman"/>
                <a:ea typeface="Calibri"/>
                <a:cs typeface="Times New Roman"/>
              </a:rPr>
              <a:t>lại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lẫn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nhau</a:t>
            </a:r>
            <a:r>
              <a:rPr lang="en-US" sz="3200" dirty="0">
                <a:solidFill>
                  <a:prstClr val="black"/>
                </a:solidFill>
                <a:latin typeface="Times New Roman"/>
                <a:ea typeface="Calibri"/>
                <a:cs typeface="Times New Roman"/>
              </a:rPr>
              <a:t>.</a:t>
            </a:r>
          </a:p>
          <a:p>
            <a:pPr marL="0" indent="0">
              <a:lnSpc>
                <a:spcPct val="100000"/>
              </a:lnSpc>
              <a:spcBef>
                <a:spcPts val="0"/>
              </a:spcBef>
              <a:buNone/>
            </a:pPr>
            <a:r>
              <a:rPr lang="vi-VN" sz="3200" dirty="0">
                <a:solidFill>
                  <a:prstClr val="black"/>
                </a:solidFill>
                <a:latin typeface="Times New Roman"/>
                <a:ea typeface="Calibri"/>
                <a:cs typeface="Times New Roman"/>
              </a:rPr>
              <a:t>– </a:t>
            </a:r>
            <a:r>
              <a:rPr lang="vi-VN" sz="3200" dirty="0">
                <a:latin typeface="Times New Roman"/>
                <a:ea typeface="Calibri"/>
                <a:cs typeface="Times New Roman"/>
              </a:rPr>
              <a:t>Khái niệm cơ năng: Cơ năng là tổng động năng và thế năng của vật. </a:t>
            </a:r>
            <a:endParaRPr lang="en-US" sz="3200" dirty="0">
              <a:latin typeface="Times New Roman"/>
              <a:ea typeface="Calibri"/>
              <a:cs typeface="Times New Roman"/>
            </a:endParaRPr>
          </a:p>
          <a:p>
            <a:pPr marL="0" indent="0">
              <a:lnSpc>
                <a:spcPct val="100000"/>
              </a:lnSpc>
              <a:spcBef>
                <a:spcPts val="0"/>
              </a:spcBef>
              <a:buNone/>
            </a:pPr>
            <a:r>
              <a:rPr lang="vi-VN" sz="3200" dirty="0">
                <a:latin typeface="Times New Roman"/>
                <a:ea typeface="Calibri"/>
                <a:cs typeface="Times New Roman"/>
              </a:rPr>
              <a:t>– Công thức tính cơ năng: </a:t>
            </a:r>
            <a:endParaRPr lang="en-US" sz="3200" dirty="0">
              <a:latin typeface="Times New Roman"/>
              <a:ea typeface="Calibri"/>
              <a:cs typeface="Times New Roman"/>
            </a:endParaRPr>
          </a:p>
          <a:p>
            <a:pPr marL="0" indent="0">
              <a:lnSpc>
                <a:spcPct val="100000"/>
              </a:lnSpc>
              <a:buNone/>
            </a:pPr>
            <a:r>
              <a:rPr lang="vi-VN" sz="3200" kern="0" dirty="0">
                <a:latin typeface="Times New Roman"/>
                <a:ea typeface="Calibri"/>
              </a:rPr>
              <a:t>– Đơn vị đo cơ năng: jun (kí hiệu: J).</a:t>
            </a:r>
            <a:endParaRPr lang="en-US" sz="32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601" y="2069464"/>
            <a:ext cx="4776625" cy="11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06536" y="621323"/>
            <a:ext cx="2653145" cy="584775"/>
          </a:xfrm>
          <a:prstGeom prst="rect">
            <a:avLst/>
          </a:prstGeom>
          <a:solidFill>
            <a:schemeClr val="accent2">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 CƠ NĂNG</a:t>
            </a:r>
            <a:endParaRPr kumimoji="0" lang="en-US" sz="32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 xmlns:a16="http://schemas.microsoft.com/office/drawing/2014/main" id="{A68DAAB0-FD63-8D35-6409-593DEC8C4F4F}"/>
              </a:ext>
            </a:extLst>
          </p:cNvPr>
          <p:cNvSpPr/>
          <p:nvPr/>
        </p:nvSpPr>
        <p:spPr>
          <a:xfrm>
            <a:off x="1106536" y="3518241"/>
            <a:ext cx="6333356" cy="523220"/>
          </a:xfrm>
          <a:prstGeom prst="rect">
            <a:avLst/>
          </a:prstGeom>
          <a:solidFill>
            <a:schemeClr val="accent2">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II. SỰ CHUYỂN HÓA NĂNG LƯỢNG</a:t>
            </a:r>
            <a:endParaRPr kumimoji="0" lang="en-US" sz="2800" b="0" i="0" u="sng" strike="noStrike" kern="0" cap="none" spc="0" normalizeH="0" baseline="0" noProof="0" dirty="0">
              <a:ln>
                <a:noFill/>
              </a:ln>
              <a:solidFill>
                <a:sysClr val="windowText" lastClr="000000"/>
              </a:solidFill>
              <a:effectLst/>
              <a:uLnTx/>
              <a:uFillTx/>
            </a:endParaRPr>
          </a:p>
        </p:txBody>
      </p:sp>
      <p:sp>
        <p:nvSpPr>
          <p:cNvPr id="9" name="Rectangle 8">
            <a:extLst>
              <a:ext uri="{FF2B5EF4-FFF2-40B4-BE49-F238E27FC236}">
                <a16:creationId xmlns="" xmlns:a16="http://schemas.microsoft.com/office/drawing/2014/main" id="{6885B595-83C5-2C45-D255-C65EB556F44F}"/>
              </a:ext>
            </a:extLst>
          </p:cNvPr>
          <p:cNvSpPr/>
          <p:nvPr/>
        </p:nvSpPr>
        <p:spPr>
          <a:xfrm>
            <a:off x="293146" y="4150842"/>
            <a:ext cx="11605706" cy="2618666"/>
          </a:xfrm>
          <a:prstGeom prst="rect">
            <a:avLst/>
          </a:prstGeom>
        </p:spPr>
        <p:txBody>
          <a:bodyPr wrap="square">
            <a:spAutoFit/>
          </a:bodyPr>
          <a:lstStyle/>
          <a:p>
            <a:pPr marL="203200" marR="0" algn="just">
              <a:spcBef>
                <a:spcPts val="0"/>
              </a:spcBef>
              <a:spcAft>
                <a:spcPts val="500"/>
              </a:spcAft>
            </a:pPr>
            <a:r>
              <a:rPr lang="en-US" sz="3200" dirty="0">
                <a:latin typeface="Times New Roman"/>
                <a:ea typeface="Times New Roman"/>
              </a:rPr>
              <a:t>- </a:t>
            </a:r>
            <a:r>
              <a:rPr lang="vi-VN" sz="3200" dirty="0">
                <a:latin typeface="Times New Roman"/>
                <a:ea typeface="Times New Roman"/>
              </a:rPr>
              <a:t>Nếu cơ năng của vật không chuyển hoá thành dạng năng lượng khác thì tổng động năng và thế năng của vật luôn không đổi, cơ năng của vật được bảo toàn.</a:t>
            </a:r>
            <a:endParaRPr lang="en-US" sz="3200" dirty="0">
              <a:latin typeface="Times New Roman"/>
              <a:ea typeface="Times New Roman"/>
            </a:endParaRPr>
          </a:p>
          <a:p>
            <a:pPr marL="203200" marR="0">
              <a:spcBef>
                <a:spcPts val="0"/>
              </a:spcBef>
              <a:spcAft>
                <a:spcPts val="0"/>
              </a:spcAft>
            </a:pPr>
            <a:r>
              <a:rPr lang="en-US" sz="3200" dirty="0">
                <a:latin typeface="Times New Roman"/>
                <a:ea typeface="Times New Roman"/>
              </a:rPr>
              <a:t>- </a:t>
            </a:r>
            <a:r>
              <a:rPr lang="vi-VN" sz="3200" dirty="0">
                <a:latin typeface="Times New Roman"/>
                <a:ea typeface="Times New Roman"/>
              </a:rPr>
              <a:t>Trong nhiều trường hợp, cơ năng có thể chuyển hoá</a:t>
            </a:r>
            <a:r>
              <a:rPr lang="en-US" sz="3200" dirty="0">
                <a:latin typeface="Times New Roman"/>
                <a:ea typeface="Times New Roman"/>
              </a:rPr>
              <a:t> </a:t>
            </a:r>
            <a:r>
              <a:rPr lang="vi-VN" sz="3200" dirty="0">
                <a:latin typeface="Times New Roman"/>
                <a:ea typeface="Times New Roman"/>
              </a:rPr>
              <a:t> thành các dạng năng lượng khác, khi đó cơ năng không được bảo toàn.</a:t>
            </a:r>
            <a:endParaRPr lang="en-US" sz="3200" dirty="0">
              <a:effectLst/>
              <a:latin typeface="Times New Roman"/>
              <a:ea typeface="Times New Roman"/>
            </a:endParaRPr>
          </a:p>
        </p:txBody>
      </p:sp>
      <p:grpSp>
        <p:nvGrpSpPr>
          <p:cNvPr id="10" name="Group 56">
            <a:extLst>
              <a:ext uri="{FF2B5EF4-FFF2-40B4-BE49-F238E27FC236}">
                <a16:creationId xmlns="" xmlns:a16="http://schemas.microsoft.com/office/drawing/2014/main" id="{4DEC2848-C1DB-C652-5950-65DA9FEF4F0A}"/>
              </a:ext>
            </a:extLst>
          </p:cNvPr>
          <p:cNvGrpSpPr/>
          <p:nvPr/>
        </p:nvGrpSpPr>
        <p:grpSpPr>
          <a:xfrm>
            <a:off x="0" y="20782"/>
            <a:ext cx="2890723" cy="58108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 xmlns:a16="http://schemas.microsoft.com/office/drawing/2014/main" id="{B7FE248D-C077-E97B-817A-A8324328CCF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12" name="Rounded Rectangle 4">
              <a:extLst>
                <a:ext uri="{FF2B5EF4-FFF2-40B4-BE49-F238E27FC236}">
                  <a16:creationId xmlns="" xmlns:a16="http://schemas.microsoft.com/office/drawing/2014/main" id="{6BE47E30-8BE9-91BA-5235-DB1CF4BA69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a:solidFill>
                    <a:prstClr val="white"/>
                  </a:solidFill>
                  <a:latin typeface="Arial" panose="020B0604020202020204" pitchFamily="34" charset="0"/>
                  <a:cs typeface="Arial" panose="020B0604020202020204" pitchFamily="34" charset="0"/>
                </a:rPr>
                <a:t>CỦNG CỐ</a:t>
              </a:r>
            </a:p>
          </p:txBody>
        </p:sp>
      </p:grpSp>
    </p:spTree>
    <p:extLst>
      <p:ext uri="{BB962C8B-B14F-4D97-AF65-F5344CB8AC3E}">
        <p14:creationId xmlns:p14="http://schemas.microsoft.com/office/powerpoint/2010/main" val="1806448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a:extLst>
              <a:ext uri="{FF2B5EF4-FFF2-40B4-BE49-F238E27FC236}">
                <a16:creationId xmlns="" xmlns:a16="http://schemas.microsoft.com/office/drawing/2014/main" id="{FFECB456-F242-F340-B733-E237F857A373}"/>
              </a:ext>
            </a:extLst>
          </p:cNvPr>
          <p:cNvGrpSpPr/>
          <p:nvPr/>
        </p:nvGrpSpPr>
        <p:grpSpPr>
          <a:xfrm>
            <a:off x="4459905" y="113778"/>
            <a:ext cx="2890723" cy="581082"/>
            <a:chOff x="2193" y="0"/>
            <a:chExt cx="2245706" cy="1239104"/>
          </a:xfrm>
          <a:solidFill>
            <a:srgbClr val="002060"/>
          </a:solidFill>
          <a:scene3d>
            <a:camera prst="orthographicFront"/>
            <a:lightRig rig="threePt" dir="t">
              <a:rot lat="0" lon="0" rev="7500000"/>
            </a:lightRig>
          </a:scene3d>
        </p:grpSpPr>
        <p:sp>
          <p:nvSpPr>
            <p:cNvPr id="3" name="Rounded Rectangle 57">
              <a:extLst>
                <a:ext uri="{FF2B5EF4-FFF2-40B4-BE49-F238E27FC236}">
                  <a16:creationId xmlns="" xmlns:a16="http://schemas.microsoft.com/office/drawing/2014/main" id="{A439438B-F017-114A-8B6C-6A1ABD3C0C5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4" name="Rounded Rectangle 4">
              <a:extLst>
                <a:ext uri="{FF2B5EF4-FFF2-40B4-BE49-F238E27FC236}">
                  <a16:creationId xmlns="" xmlns:a16="http://schemas.microsoft.com/office/drawing/2014/main" id="{2E304DD9-7F02-7847-8C1E-4250D17BF13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a:solidFill>
                    <a:prstClr val="white"/>
                  </a:solidFill>
                  <a:latin typeface="Arial" panose="020B0604020202020204" pitchFamily="34" charset="0"/>
                  <a:cs typeface="Arial" panose="020B0604020202020204" pitchFamily="34" charset="0"/>
                </a:rPr>
                <a:t>CỦNG CỐ</a:t>
              </a:r>
            </a:p>
          </p:txBody>
        </p:sp>
      </p:grpSp>
      <p:grpSp>
        <p:nvGrpSpPr>
          <p:cNvPr id="6" name="Group 5">
            <a:extLst>
              <a:ext uri="{FF2B5EF4-FFF2-40B4-BE49-F238E27FC236}">
                <a16:creationId xmlns="" xmlns:a16="http://schemas.microsoft.com/office/drawing/2014/main" id="{42E7D685-C0A6-E545-9952-0FB13045C5C0}"/>
              </a:ext>
            </a:extLst>
          </p:cNvPr>
          <p:cNvGrpSpPr/>
          <p:nvPr/>
        </p:nvGrpSpPr>
        <p:grpSpPr>
          <a:xfrm>
            <a:off x="304800" y="1638300"/>
            <a:ext cx="11887200" cy="4492336"/>
            <a:chOff x="1314997" y="2125361"/>
            <a:chExt cx="2231091" cy="780121"/>
          </a:xfrm>
        </p:grpSpPr>
        <p:pic>
          <p:nvPicPr>
            <p:cNvPr id="8" name="Picture 4" descr="empty-blue-rectangle">
              <a:extLst>
                <a:ext uri="{FF2B5EF4-FFF2-40B4-BE49-F238E27FC236}">
                  <a16:creationId xmlns="" xmlns:a16="http://schemas.microsoft.com/office/drawing/2014/main" id="{F365B623-871C-F741-9DB9-C7390D46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6060">
              <a:extLst>
                <a:ext uri="{FF2B5EF4-FFF2-40B4-BE49-F238E27FC236}">
                  <a16:creationId xmlns="" xmlns:a16="http://schemas.microsoft.com/office/drawing/2014/main" id="{01AD00FE-49C1-AE48-B999-D6F18020C250}"/>
                </a:ext>
              </a:extLst>
            </p:cNvPr>
            <p:cNvSpPr>
              <a:spLocks noChangeArrowheads="1"/>
            </p:cNvSpPr>
            <p:nvPr/>
          </p:nvSpPr>
          <p:spPr bwMode="auto">
            <a:xfrm>
              <a:off x="1418774" y="2179131"/>
              <a:ext cx="2026953" cy="91177"/>
            </a:xfrm>
            <a:prstGeom prst="rect">
              <a:avLst/>
            </a:prstGeom>
            <a:noFill/>
            <a:ln w="9525" algn="ctr">
              <a:noFill/>
              <a:miter lim="800000"/>
              <a:headEnd/>
              <a:tailEnd/>
            </a:ln>
          </p:spPr>
          <p:txBody>
            <a:bodyPr wrap="square" lIns="109728" tIns="54864" rIns="109728" bIns="54864">
              <a:spAutoFit/>
            </a:bodyPr>
            <a:lstStyle/>
            <a:p>
              <a:pPr algn="ctr"/>
              <a:endParaRPr lang="en-US" sz="2000" b="1" i="1">
                <a:solidFill>
                  <a:prstClr val="black"/>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 xmlns:a16="http://schemas.microsoft.com/office/drawing/2014/main" id="{85CB353B-E667-A14F-90AA-18FB2FE99DA8}"/>
              </a:ext>
            </a:extLst>
          </p:cNvPr>
          <p:cNvSpPr txBox="1"/>
          <p:nvPr/>
        </p:nvSpPr>
        <p:spPr>
          <a:xfrm>
            <a:off x="857722" y="1770187"/>
            <a:ext cx="10799557" cy="3316742"/>
          </a:xfrm>
          <a:prstGeom prst="rect">
            <a:avLst/>
          </a:prstGeom>
          <a:noFill/>
        </p:spPr>
        <p:txBody>
          <a:bodyPr wrap="square">
            <a:spAutoFit/>
          </a:bodyPr>
          <a:lstStyle/>
          <a:p>
            <a:pPr>
              <a:lnSpc>
                <a:spcPct val="150000"/>
              </a:lnSpc>
            </a:pPr>
            <a:r>
              <a:rPr lang="en-US" sz="3600" b="1" u="sng" dirty="0" err="1">
                <a:solidFill>
                  <a:prstClr val="black"/>
                </a:solidFill>
                <a:latin typeface="Times New Roman" pitchFamily="18" charset="0"/>
                <a:cs typeface="Times New Roman" pitchFamily="18" charset="0"/>
              </a:rPr>
              <a:t>Bài</a:t>
            </a:r>
            <a:r>
              <a:rPr lang="vi-VN" sz="3600" b="1" u="sng" dirty="0">
                <a:solidFill>
                  <a:prstClr val="black"/>
                </a:solidFill>
                <a:latin typeface="Times New Roman" pitchFamily="18" charset="0"/>
                <a:cs typeface="Times New Roman" pitchFamily="18" charset="0"/>
              </a:rPr>
              <a:t> </a:t>
            </a:r>
            <a:r>
              <a:rPr lang="en-US" sz="3600" b="1" u="sng" dirty="0">
                <a:solidFill>
                  <a:prstClr val="black"/>
                </a:solidFill>
                <a:latin typeface="Times New Roman" pitchFamily="18" charset="0"/>
                <a:cs typeface="Times New Roman" pitchFamily="18" charset="0"/>
              </a:rPr>
              <a:t>1</a:t>
            </a:r>
            <a:r>
              <a:rPr lang="vi-VN" sz="3600" b="1" dirty="0">
                <a:solidFill>
                  <a:prstClr val="black"/>
                </a:solidFill>
                <a:latin typeface="Times New Roman" pitchFamily="18" charset="0"/>
                <a:cs typeface="Times New Roman" pitchFamily="18" charset="0"/>
              </a:rPr>
              <a:t>:</a:t>
            </a:r>
            <a:r>
              <a:rPr lang="vi-VN" sz="3600" dirty="0">
                <a:solidFill>
                  <a:prstClr val="black"/>
                </a:solidFill>
                <a:latin typeface="Times New Roman" pitchFamily="18" charset="0"/>
                <a:cs typeface="Times New Roman" pitchFamily="18" charset="0"/>
              </a:rPr>
              <a:t> Đại lượng nào không đổi khi một vật được ném theo phương nằm ngang?</a:t>
            </a:r>
          </a:p>
          <a:p>
            <a:pPr>
              <a:lnSpc>
                <a:spcPct val="150000"/>
              </a:lnSpc>
            </a:pPr>
            <a:r>
              <a:rPr lang="vi-VN" sz="3600" dirty="0">
                <a:solidFill>
                  <a:prstClr val="black"/>
                </a:solidFill>
                <a:latin typeface="Times New Roman" pitchFamily="18" charset="0"/>
                <a:cs typeface="Times New Roman" pitchFamily="18" charset="0"/>
              </a:rPr>
              <a:t>            A. Thế năng.        		B. Động năng.        </a:t>
            </a:r>
          </a:p>
          <a:p>
            <a:pPr>
              <a:lnSpc>
                <a:spcPct val="150000"/>
              </a:lnSpc>
            </a:pPr>
            <a:r>
              <a:rPr lang="vi-VN" sz="3600" dirty="0">
                <a:solidFill>
                  <a:prstClr val="black"/>
                </a:solidFill>
                <a:latin typeface="Times New Roman" pitchFamily="18" charset="0"/>
                <a:cs typeface="Times New Roman" pitchFamily="18" charset="0"/>
              </a:rPr>
              <a:t>	</a:t>
            </a:r>
            <a:r>
              <a:rPr lang="en-US" sz="3600" dirty="0">
                <a:solidFill>
                  <a:prstClr val="black"/>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C. Cơ năng.         			D. Động lượng.</a:t>
            </a:r>
          </a:p>
        </p:txBody>
      </p:sp>
      <p:sp>
        <p:nvSpPr>
          <p:cNvPr id="10" name="Oval 33"/>
          <p:cNvSpPr>
            <a:spLocks noChangeArrowheads="1"/>
          </p:cNvSpPr>
          <p:nvPr/>
        </p:nvSpPr>
        <p:spPr bwMode="auto">
          <a:xfrm>
            <a:off x="2060454" y="4405804"/>
            <a:ext cx="645459" cy="645462"/>
          </a:xfrm>
          <a:prstGeom prst="ellipse">
            <a:avLst/>
          </a:prstGeom>
          <a:noFill/>
          <a:ln w="76200">
            <a:solidFill>
              <a:srgbClr val="FF33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223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a:extLst>
              <a:ext uri="{FF2B5EF4-FFF2-40B4-BE49-F238E27FC236}">
                <a16:creationId xmlns="" xmlns:a16="http://schemas.microsoft.com/office/drawing/2014/main" id="{FFECB456-F242-F340-B733-E237F857A373}"/>
              </a:ext>
            </a:extLst>
          </p:cNvPr>
          <p:cNvGrpSpPr/>
          <p:nvPr/>
        </p:nvGrpSpPr>
        <p:grpSpPr>
          <a:xfrm>
            <a:off x="4459905" y="113778"/>
            <a:ext cx="2890723" cy="581082"/>
            <a:chOff x="2193" y="0"/>
            <a:chExt cx="2245706" cy="1239104"/>
          </a:xfrm>
          <a:solidFill>
            <a:srgbClr val="002060"/>
          </a:solidFill>
          <a:scene3d>
            <a:camera prst="orthographicFront"/>
            <a:lightRig rig="threePt" dir="t">
              <a:rot lat="0" lon="0" rev="7500000"/>
            </a:lightRig>
          </a:scene3d>
        </p:grpSpPr>
        <p:sp>
          <p:nvSpPr>
            <p:cNvPr id="3" name="Rounded Rectangle 57">
              <a:extLst>
                <a:ext uri="{FF2B5EF4-FFF2-40B4-BE49-F238E27FC236}">
                  <a16:creationId xmlns="" xmlns:a16="http://schemas.microsoft.com/office/drawing/2014/main" id="{A439438B-F017-114A-8B6C-6A1ABD3C0C5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4" name="Rounded Rectangle 4">
              <a:extLst>
                <a:ext uri="{FF2B5EF4-FFF2-40B4-BE49-F238E27FC236}">
                  <a16:creationId xmlns="" xmlns:a16="http://schemas.microsoft.com/office/drawing/2014/main" id="{2E304DD9-7F02-7847-8C1E-4250D17BF13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a:solidFill>
                    <a:prstClr val="white"/>
                  </a:solidFill>
                  <a:latin typeface="Arial" panose="020B0604020202020204" pitchFamily="34" charset="0"/>
                  <a:cs typeface="Arial" panose="020B0604020202020204" pitchFamily="34" charset="0"/>
                </a:rPr>
                <a:t>CỦNG CỐ</a:t>
              </a:r>
            </a:p>
          </p:txBody>
        </p:sp>
      </p:grpSp>
      <p:grpSp>
        <p:nvGrpSpPr>
          <p:cNvPr id="6" name="Group 5">
            <a:extLst>
              <a:ext uri="{FF2B5EF4-FFF2-40B4-BE49-F238E27FC236}">
                <a16:creationId xmlns="" xmlns:a16="http://schemas.microsoft.com/office/drawing/2014/main" id="{42E7D685-C0A6-E545-9952-0FB13045C5C0}"/>
              </a:ext>
            </a:extLst>
          </p:cNvPr>
          <p:cNvGrpSpPr/>
          <p:nvPr/>
        </p:nvGrpSpPr>
        <p:grpSpPr>
          <a:xfrm>
            <a:off x="374746" y="1278185"/>
            <a:ext cx="11887200" cy="4866409"/>
            <a:chOff x="1314997" y="2125361"/>
            <a:chExt cx="2231091" cy="780121"/>
          </a:xfrm>
        </p:grpSpPr>
        <p:pic>
          <p:nvPicPr>
            <p:cNvPr id="8" name="Picture 4" descr="empty-blue-rectangle">
              <a:extLst>
                <a:ext uri="{FF2B5EF4-FFF2-40B4-BE49-F238E27FC236}">
                  <a16:creationId xmlns="" xmlns:a16="http://schemas.microsoft.com/office/drawing/2014/main" id="{F365B623-871C-F741-9DB9-C7390D46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6060">
              <a:extLst>
                <a:ext uri="{FF2B5EF4-FFF2-40B4-BE49-F238E27FC236}">
                  <a16:creationId xmlns="" xmlns:a16="http://schemas.microsoft.com/office/drawing/2014/main" id="{01AD00FE-49C1-AE48-B999-D6F18020C250}"/>
                </a:ext>
              </a:extLst>
            </p:cNvPr>
            <p:cNvSpPr>
              <a:spLocks noChangeArrowheads="1"/>
            </p:cNvSpPr>
            <p:nvPr/>
          </p:nvSpPr>
          <p:spPr bwMode="auto">
            <a:xfrm>
              <a:off x="1418774" y="2179131"/>
              <a:ext cx="2026953" cy="91177"/>
            </a:xfrm>
            <a:prstGeom prst="rect">
              <a:avLst/>
            </a:prstGeom>
            <a:noFill/>
            <a:ln w="9525" algn="ctr">
              <a:noFill/>
              <a:miter lim="800000"/>
              <a:headEnd/>
              <a:tailEnd/>
            </a:ln>
          </p:spPr>
          <p:txBody>
            <a:bodyPr wrap="square" lIns="109728" tIns="54864" rIns="109728" bIns="54864">
              <a:spAutoFit/>
            </a:bodyPr>
            <a:lstStyle/>
            <a:p>
              <a:pPr algn="ctr"/>
              <a:endParaRPr lang="en-US" sz="2000" b="1" i="1">
                <a:solidFill>
                  <a:prstClr val="black"/>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 xmlns:a16="http://schemas.microsoft.com/office/drawing/2014/main" id="{85CB353B-E667-A14F-90AA-18FB2FE99DA8}"/>
              </a:ext>
            </a:extLst>
          </p:cNvPr>
          <p:cNvSpPr txBox="1"/>
          <p:nvPr/>
        </p:nvSpPr>
        <p:spPr>
          <a:xfrm>
            <a:off x="781386" y="1698813"/>
            <a:ext cx="10799557" cy="4147161"/>
          </a:xfrm>
          <a:prstGeom prst="rect">
            <a:avLst/>
          </a:prstGeom>
          <a:noFill/>
        </p:spPr>
        <p:txBody>
          <a:bodyPr wrap="square">
            <a:spAutoFit/>
          </a:bodyPr>
          <a:lstStyle/>
          <a:p>
            <a:pPr>
              <a:lnSpc>
                <a:spcPct val="150000"/>
              </a:lnSpc>
            </a:pPr>
            <a:r>
              <a:rPr lang="en-US" sz="3600" b="1" u="sng" dirty="0" err="1">
                <a:solidFill>
                  <a:prstClr val="black"/>
                </a:solidFill>
                <a:latin typeface="Times New Roman" pitchFamily="18" charset="0"/>
                <a:cs typeface="Times New Roman" pitchFamily="18" charset="0"/>
              </a:rPr>
              <a:t>Bài</a:t>
            </a:r>
            <a:r>
              <a:rPr lang="vi-VN" sz="3600" b="1" u="sng" dirty="0">
                <a:solidFill>
                  <a:prstClr val="black"/>
                </a:solidFill>
                <a:latin typeface="Times New Roman" pitchFamily="18" charset="0"/>
                <a:cs typeface="Times New Roman" pitchFamily="18" charset="0"/>
              </a:rPr>
              <a:t> </a:t>
            </a:r>
            <a:r>
              <a:rPr lang="en-US" sz="3600" b="1" u="sng" dirty="0">
                <a:solidFill>
                  <a:prstClr val="black"/>
                </a:solidFill>
                <a:latin typeface="Times New Roman" pitchFamily="18" charset="0"/>
                <a:cs typeface="Times New Roman" pitchFamily="18" charset="0"/>
              </a:rPr>
              <a:t>2</a:t>
            </a:r>
            <a:r>
              <a:rPr lang="vi-VN" sz="3600" b="1" dirty="0">
                <a:solidFill>
                  <a:prstClr val="black"/>
                </a:solidFill>
                <a:latin typeface="Times New Roman" pitchFamily="18" charset="0"/>
                <a:cs typeface="Times New Roman" pitchFamily="18" charset="0"/>
              </a:rPr>
              <a:t>:</a:t>
            </a:r>
            <a:r>
              <a:rPr lang="vi-VN" sz="3600" dirty="0">
                <a:solidFill>
                  <a:prstClr val="black"/>
                </a:solidFill>
                <a:latin typeface="Times New Roman" pitchFamily="18" charset="0"/>
                <a:cs typeface="Times New Roman" pitchFamily="18" charset="0"/>
              </a:rPr>
              <a:t> Trong quá trình rơi tự do của một vật thì:</a:t>
            </a:r>
          </a:p>
          <a:p>
            <a:pPr>
              <a:lnSpc>
                <a:spcPct val="150000"/>
              </a:lnSpc>
            </a:pPr>
            <a:r>
              <a:rPr lang="vi-VN" sz="3600" dirty="0">
                <a:solidFill>
                  <a:prstClr val="black"/>
                </a:solidFill>
                <a:latin typeface="Times New Roman" pitchFamily="18" charset="0"/>
                <a:cs typeface="Times New Roman" pitchFamily="18" charset="0"/>
              </a:rPr>
              <a:t>            A. Động năng tăng, thế năng tăng.</a:t>
            </a:r>
          </a:p>
          <a:p>
            <a:pPr>
              <a:lnSpc>
                <a:spcPct val="150000"/>
              </a:lnSpc>
            </a:pPr>
            <a:r>
              <a:rPr lang="vi-VN" sz="3600" dirty="0">
                <a:solidFill>
                  <a:prstClr val="black"/>
                </a:solidFill>
                <a:latin typeface="Times New Roman" pitchFamily="18" charset="0"/>
                <a:cs typeface="Times New Roman" pitchFamily="18" charset="0"/>
              </a:rPr>
              <a:t>            B. Động năng tăng, thế năng giảm.</a:t>
            </a:r>
          </a:p>
          <a:p>
            <a:pPr>
              <a:lnSpc>
                <a:spcPct val="150000"/>
              </a:lnSpc>
            </a:pPr>
            <a:r>
              <a:rPr lang="vi-VN" sz="3600" dirty="0">
                <a:solidFill>
                  <a:prstClr val="black"/>
                </a:solidFill>
                <a:latin typeface="Times New Roman" pitchFamily="18" charset="0"/>
                <a:cs typeface="Times New Roman" pitchFamily="18" charset="0"/>
              </a:rPr>
              <a:t>            C. Động năng giảm, thế năng giảm.</a:t>
            </a:r>
          </a:p>
          <a:p>
            <a:pPr>
              <a:lnSpc>
                <a:spcPct val="150000"/>
              </a:lnSpc>
            </a:pPr>
            <a:r>
              <a:rPr lang="vi-VN" sz="3600" dirty="0">
                <a:solidFill>
                  <a:prstClr val="black"/>
                </a:solidFill>
                <a:latin typeface="Times New Roman" pitchFamily="18" charset="0"/>
                <a:cs typeface="Times New Roman" pitchFamily="18" charset="0"/>
              </a:rPr>
              <a:t>            D. Động năng giảm, thế năng tăng.</a:t>
            </a:r>
            <a:endParaRPr lang="vi-VN" sz="3600" dirty="0">
              <a:solidFill>
                <a:srgbClr val="000000"/>
              </a:solidFill>
              <a:cs typeface="Arial" panose="020B0604020202020204"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991" y="3585255"/>
            <a:ext cx="578225" cy="578225"/>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1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304800" y="1524002"/>
            <a:ext cx="9398000" cy="954107"/>
          </a:xfrm>
          <a:prstGeom prst="rect">
            <a:avLst/>
          </a:prstGeom>
          <a:noFill/>
          <a:ln w="9525">
            <a:noFill/>
            <a:miter lim="800000"/>
            <a:headEnd/>
            <a:tailEnd/>
          </a:ln>
        </p:spPr>
        <p:txBody>
          <a:bodyPr wrap="square">
            <a:spAutoFit/>
          </a:bodyPr>
          <a:lstStyle/>
          <a:p>
            <a:pPr algn="just"/>
            <a:r>
              <a:rPr lang="en-US" dirty="0">
                <a:solidFill>
                  <a:prstClr val="black"/>
                </a:solidFill>
                <a:latin typeface="Times New Roman" pitchFamily="18" charset="0"/>
              </a:rPr>
              <a:t> </a:t>
            </a:r>
            <a:r>
              <a:rPr lang="en-US" sz="2800" b="1" u="sng" dirty="0" err="1">
                <a:solidFill>
                  <a:prstClr val="black"/>
                </a:solidFill>
                <a:latin typeface="Times New Roman" pitchFamily="18" charset="0"/>
                <a:cs typeface="Times New Roman" pitchFamily="18" charset="0"/>
              </a:rPr>
              <a:t>Bài</a:t>
            </a:r>
            <a:r>
              <a:rPr lang="vi-VN" sz="2800" b="1" u="sng" dirty="0">
                <a:solidFill>
                  <a:prstClr val="black"/>
                </a:solidFill>
                <a:latin typeface="Times New Roman" pitchFamily="18" charset="0"/>
                <a:cs typeface="Times New Roman" pitchFamily="18" charset="0"/>
              </a:rPr>
              <a:t> </a:t>
            </a:r>
            <a:r>
              <a:rPr lang="en-US" sz="2800" b="1" u="sng" dirty="0">
                <a:solidFill>
                  <a:prstClr val="black"/>
                </a:solidFill>
                <a:latin typeface="Times New Roman" pitchFamily="18" charset="0"/>
                <a:cs typeface="Times New Roman" pitchFamily="18" charset="0"/>
              </a:rPr>
              <a:t>3</a:t>
            </a:r>
            <a:r>
              <a:rPr lang="vi-VN" sz="2800" b="1" dirty="0">
                <a:solidFill>
                  <a:prstClr val="black"/>
                </a:solidFill>
                <a:latin typeface="Times New Roman" pitchFamily="18" charset="0"/>
                <a:cs typeface="Times New Roman" pitchFamily="18" charset="0"/>
              </a:rPr>
              <a:t>:</a:t>
            </a:r>
            <a:r>
              <a:rPr lang="vi-VN"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rPr>
              <a:t>Một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vật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khối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lượng</a:t>
            </a:r>
            <a:r>
              <a:rPr lang="en-US" sz="2800" dirty="0">
                <a:solidFill>
                  <a:prstClr val="black"/>
                </a:solidFill>
                <a:latin typeface="Times New Roman" pitchFamily="18" charset="0"/>
              </a:rPr>
              <a:t> 5 kg </a:t>
            </a:r>
            <a:r>
              <a:rPr lang="en-US" sz="2800" dirty="0" err="1">
                <a:solidFill>
                  <a:prstClr val="black"/>
                </a:solidFill>
                <a:latin typeface="Times New Roman" pitchFamily="18" charset="0"/>
              </a:rPr>
              <a:t>được</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thả</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rơi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tự</a:t>
            </a:r>
            <a:r>
              <a:rPr lang="en-US" sz="2800" dirty="0">
                <a:solidFill>
                  <a:prstClr val="black"/>
                </a:solidFill>
                <a:latin typeface="Times New Roman" pitchFamily="18" charset="0"/>
              </a:rPr>
              <a:t> do </a:t>
            </a:r>
            <a:r>
              <a:rPr lang="en-US" sz="2800" dirty="0" err="1">
                <a:solidFill>
                  <a:prstClr val="black"/>
                </a:solidFill>
                <a:latin typeface="Times New Roman" pitchFamily="18" charset="0"/>
              </a:rPr>
              <a:t>từ</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điểm</a:t>
            </a:r>
            <a:r>
              <a:rPr lang="en-US" sz="2800" dirty="0">
                <a:solidFill>
                  <a:prstClr val="black"/>
                </a:solidFill>
                <a:latin typeface="Times New Roman" pitchFamily="18" charset="0"/>
              </a:rPr>
              <a:t> A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độ</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cao</a:t>
            </a:r>
            <a:r>
              <a:rPr lang="en-US" sz="2800" dirty="0">
                <a:solidFill>
                  <a:prstClr val="black"/>
                </a:solidFill>
                <a:latin typeface="Times New Roman" pitchFamily="18" charset="0"/>
              </a:rPr>
              <a:t> h=10m (so </a:t>
            </a:r>
            <a:r>
              <a:rPr lang="en-US" sz="2800" dirty="0" err="1">
                <a:solidFill>
                  <a:prstClr val="black"/>
                </a:solidFill>
                <a:latin typeface="Times New Roman" pitchFamily="18" charset="0"/>
              </a:rPr>
              <a:t>với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mặt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đất</a:t>
            </a:r>
            <a:r>
              <a:rPr lang="en-US" sz="2800" dirty="0">
                <a:solidFill>
                  <a:prstClr val="black"/>
                </a:solidFill>
                <a:latin typeface="Times New Roman" pitchFamily="18" charset="0"/>
              </a:rPr>
              <a:t>). </a:t>
            </a:r>
            <a:endParaRPr lang="en-US" sz="2800" i="1" dirty="0">
              <a:solidFill>
                <a:prstClr val="black"/>
              </a:solidFill>
              <a:latin typeface="Times New Roman" pitchFamily="18" charset="0"/>
            </a:endParaRPr>
          </a:p>
        </p:txBody>
      </p:sp>
      <p:sp>
        <p:nvSpPr>
          <p:cNvPr id="58373" name="Text Box 5"/>
          <p:cNvSpPr txBox="1">
            <a:spLocks noChangeArrowheads="1"/>
          </p:cNvSpPr>
          <p:nvPr/>
        </p:nvSpPr>
        <p:spPr bwMode="auto">
          <a:xfrm>
            <a:off x="203200" y="3200400"/>
            <a:ext cx="9956800" cy="523220"/>
          </a:xfrm>
          <a:prstGeom prst="rect">
            <a:avLst/>
          </a:prstGeom>
          <a:noFill/>
          <a:ln w="9525">
            <a:noFill/>
            <a:miter lim="800000"/>
            <a:headEnd/>
            <a:tailEnd/>
          </a:ln>
        </p:spPr>
        <p:txBody>
          <a:bodyPr wrap="square">
            <a:spAutoFit/>
          </a:bodyPr>
          <a:lstStyle/>
          <a:p>
            <a:pPr>
              <a:spcBef>
                <a:spcPct val="50000"/>
              </a:spcBef>
            </a:pPr>
            <a:r>
              <a:rPr lang="en-US" sz="2800" u="sng" dirty="0" err="1">
                <a:solidFill>
                  <a:srgbClr val="0000FF"/>
                </a:solidFill>
                <a:latin typeface="Times New Roman" pitchFamily="18" charset="0"/>
              </a:rPr>
              <a:t>Câu</a:t>
            </a:r>
            <a:r>
              <a:rPr lang="en-US" sz="2800" u="sng" dirty="0">
                <a:solidFill>
                  <a:srgbClr val="0000FF"/>
                </a:solidFill>
                <a:latin typeface="Times New Roman" pitchFamily="18" charset="0"/>
              </a:rPr>
              <a:t> 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nó</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cách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mặt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đất</a:t>
            </a:r>
            <a:r>
              <a:rPr lang="en-US" sz="2800" dirty="0">
                <a:solidFill>
                  <a:srgbClr val="0000FF"/>
                </a:solidFill>
                <a:latin typeface="Times New Roman" pitchFamily="18" charset="0"/>
              </a:rPr>
              <a:t> 6m </a:t>
            </a:r>
            <a:r>
              <a:rPr lang="en-US" sz="2800" dirty="0" err="1">
                <a:solidFill>
                  <a:srgbClr val="0000FF"/>
                </a:solidFill>
                <a:latin typeface="Times New Roman" pitchFamily="18" charset="0"/>
              </a:rPr>
              <a:t>là</a:t>
            </a:r>
            <a:r>
              <a:rPr lang="en-US" sz="2800" dirty="0">
                <a:solidFill>
                  <a:srgbClr val="0000FF"/>
                </a:solidFill>
                <a:latin typeface="Times New Roman" pitchFamily="18" charset="0"/>
              </a:rPr>
              <a:t>:</a:t>
            </a:r>
          </a:p>
        </p:txBody>
      </p:sp>
      <p:sp>
        <p:nvSpPr>
          <p:cNvPr id="58374" name="Text Box 6"/>
          <p:cNvSpPr txBox="1">
            <a:spLocks noChangeArrowheads="1"/>
          </p:cNvSpPr>
          <p:nvPr/>
        </p:nvSpPr>
        <p:spPr bwMode="auto">
          <a:xfrm>
            <a:off x="1625600" y="3810003"/>
            <a:ext cx="1625600" cy="461665"/>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2400" dirty="0">
                <a:solidFill>
                  <a:srgbClr val="0033CC"/>
                </a:solidFill>
                <a:latin typeface="Times New Roman" pitchFamily="18" charset="0"/>
              </a:rPr>
              <a:t> 200J   </a:t>
            </a:r>
          </a:p>
        </p:txBody>
      </p:sp>
      <p:sp>
        <p:nvSpPr>
          <p:cNvPr id="58375" name="Text Box 7"/>
          <p:cNvSpPr txBox="1">
            <a:spLocks noChangeArrowheads="1"/>
          </p:cNvSpPr>
          <p:nvPr/>
        </p:nvSpPr>
        <p:spPr bwMode="auto">
          <a:xfrm>
            <a:off x="177801" y="4343400"/>
            <a:ext cx="8839200" cy="523220"/>
          </a:xfrm>
          <a:prstGeom prst="rect">
            <a:avLst/>
          </a:prstGeom>
          <a:noFill/>
          <a:ln w="9525">
            <a:noFill/>
            <a:miter lim="800000"/>
            <a:headEnd/>
            <a:tailEnd/>
          </a:ln>
        </p:spPr>
        <p:txBody>
          <a:bodyPr wrap="square">
            <a:spAutoFit/>
          </a:bodyPr>
          <a:lstStyle/>
          <a:p>
            <a:pPr>
              <a:spcBef>
                <a:spcPct val="50000"/>
              </a:spcBef>
            </a:pPr>
            <a:r>
              <a:rPr lang="en-US" sz="2800" u="sng" dirty="0" err="1">
                <a:solidFill>
                  <a:srgbClr val="0000FF"/>
                </a:solidFill>
                <a:latin typeface="Times New Roman" pitchFamily="18" charset="0"/>
              </a:rPr>
              <a:t>Câu</a:t>
            </a:r>
            <a:r>
              <a:rPr lang="en-US" sz="2800" u="sng" dirty="0">
                <a:solidFill>
                  <a:srgbClr val="0000FF"/>
                </a:solidFill>
                <a:latin typeface="Times New Roman" pitchFamily="18" charset="0"/>
              </a:rPr>
              <a:t> b:</a:t>
            </a:r>
            <a:r>
              <a:rPr lang="en-US" sz="2800" dirty="0">
                <a:solidFill>
                  <a:prstClr val="black"/>
                </a:solidFill>
                <a:latin typeface="Times New Roman" pitchFamily="18" charset="0"/>
              </a:rPr>
              <a:t> </a:t>
            </a:r>
            <a:r>
              <a:rPr lang="en-US" sz="2800" dirty="0" err="1">
                <a:solidFill>
                  <a:srgbClr val="0000FF"/>
                </a:solidFill>
                <a:latin typeface="Times New Roman" pitchFamily="18" charset="0"/>
              </a:rPr>
              <a:t>Vận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tốc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lúc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chạm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mặt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đất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là</a:t>
            </a:r>
            <a:r>
              <a:rPr lang="en-US" sz="2800" dirty="0">
                <a:solidFill>
                  <a:srgbClr val="0000FF"/>
                </a:solidFill>
                <a:latin typeface="Times New Roman" pitchFamily="18" charset="0"/>
              </a:rPr>
              <a:t>:</a:t>
            </a:r>
          </a:p>
        </p:txBody>
      </p:sp>
      <p:sp>
        <p:nvSpPr>
          <p:cNvPr id="58376" name="Text Box 8"/>
          <p:cNvSpPr txBox="1">
            <a:spLocks noChangeArrowheads="1"/>
          </p:cNvSpPr>
          <p:nvPr/>
        </p:nvSpPr>
        <p:spPr bwMode="auto">
          <a:xfrm>
            <a:off x="1524000" y="4953003"/>
            <a:ext cx="18288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A. 10m/s</a:t>
            </a:r>
          </a:p>
        </p:txBody>
      </p:sp>
      <p:sp>
        <p:nvSpPr>
          <p:cNvPr id="58379" name="Text Box 11"/>
          <p:cNvSpPr txBox="1">
            <a:spLocks noChangeArrowheads="1"/>
          </p:cNvSpPr>
          <p:nvPr/>
        </p:nvSpPr>
        <p:spPr bwMode="auto">
          <a:xfrm>
            <a:off x="5689600" y="3810003"/>
            <a:ext cx="2540000" cy="461665"/>
          </a:xfrm>
          <a:prstGeom prst="rect">
            <a:avLst/>
          </a:prstGeom>
          <a:noFill/>
          <a:ln w="9525">
            <a:noFill/>
            <a:miter lim="800000"/>
            <a:headEnd/>
            <a:tailEnd/>
          </a:ln>
        </p:spPr>
        <p:txBody>
          <a:bodyPr>
            <a:spAutoFit/>
          </a:bodyPr>
          <a:lstStyle/>
          <a:p>
            <a:pPr marL="342900" indent="-342900">
              <a:spcBef>
                <a:spcPct val="50000"/>
              </a:spcBef>
            </a:pPr>
            <a:r>
              <a:rPr lang="en-US" sz="2400" dirty="0">
                <a:solidFill>
                  <a:srgbClr val="0033CC"/>
                </a:solidFill>
                <a:latin typeface="Times New Roman" pitchFamily="18" charset="0"/>
              </a:rPr>
              <a:t>      C. 500J     </a:t>
            </a:r>
          </a:p>
        </p:txBody>
      </p:sp>
      <p:sp>
        <p:nvSpPr>
          <p:cNvPr id="58380" name="Text Box 12"/>
          <p:cNvSpPr txBox="1">
            <a:spLocks noChangeArrowheads="1"/>
          </p:cNvSpPr>
          <p:nvPr/>
        </p:nvSpPr>
        <p:spPr bwMode="auto">
          <a:xfrm>
            <a:off x="7472083" y="3818967"/>
            <a:ext cx="2271058" cy="461665"/>
          </a:xfrm>
          <a:prstGeom prst="rect">
            <a:avLst/>
          </a:prstGeom>
          <a:noFill/>
          <a:ln w="9525">
            <a:noFill/>
            <a:miter lim="800000"/>
            <a:headEnd/>
            <a:tailEnd/>
          </a:ln>
        </p:spPr>
        <p:txBody>
          <a:bodyPr wrap="square">
            <a:spAutoFit/>
          </a:bodyPr>
          <a:lstStyle/>
          <a:p>
            <a:pPr marL="342900" indent="-342900">
              <a:spcBef>
                <a:spcPct val="50000"/>
              </a:spcBef>
            </a:pPr>
            <a:r>
              <a:rPr lang="en-US" dirty="0">
                <a:solidFill>
                  <a:srgbClr val="0033CC"/>
                </a:solidFill>
                <a:latin typeface="Times New Roman" pitchFamily="18" charset="0"/>
              </a:rPr>
              <a:t>        </a:t>
            </a:r>
            <a:r>
              <a:rPr lang="en-US" sz="2400" dirty="0">
                <a:solidFill>
                  <a:srgbClr val="0033CC"/>
                </a:solidFill>
                <a:latin typeface="Times New Roman" pitchFamily="18" charset="0"/>
              </a:rPr>
              <a:t>D. 400J</a:t>
            </a:r>
          </a:p>
        </p:txBody>
      </p:sp>
      <p:sp>
        <p:nvSpPr>
          <p:cNvPr id="58381" name="Text Box 13"/>
          <p:cNvSpPr txBox="1">
            <a:spLocks noChangeArrowheads="1"/>
          </p:cNvSpPr>
          <p:nvPr/>
        </p:nvSpPr>
        <p:spPr bwMode="auto">
          <a:xfrm>
            <a:off x="3454400" y="3810003"/>
            <a:ext cx="2235200" cy="461665"/>
          </a:xfrm>
          <a:prstGeom prst="rect">
            <a:avLst/>
          </a:prstGeom>
          <a:noFill/>
          <a:ln w="9525">
            <a:noFill/>
            <a:miter lim="800000"/>
            <a:headEnd/>
            <a:tailEnd/>
          </a:ln>
        </p:spPr>
        <p:txBody>
          <a:bodyPr>
            <a:spAutoFit/>
          </a:bodyPr>
          <a:lstStyle/>
          <a:p>
            <a:pPr marL="342900" indent="-342900">
              <a:spcBef>
                <a:spcPct val="50000"/>
              </a:spcBef>
            </a:pPr>
            <a:r>
              <a:rPr lang="en-US" sz="2400" dirty="0">
                <a:solidFill>
                  <a:srgbClr val="0033CC"/>
                </a:solidFill>
                <a:latin typeface="Times New Roman" pitchFamily="18" charset="0"/>
              </a:rPr>
              <a:t>    B. 300J         </a:t>
            </a:r>
          </a:p>
        </p:txBody>
      </p:sp>
      <p:sp>
        <p:nvSpPr>
          <p:cNvPr id="58382" name="Text Box 14"/>
          <p:cNvSpPr txBox="1">
            <a:spLocks noChangeArrowheads="1"/>
          </p:cNvSpPr>
          <p:nvPr/>
        </p:nvSpPr>
        <p:spPr bwMode="auto">
          <a:xfrm>
            <a:off x="8257989" y="4961967"/>
            <a:ext cx="2540000" cy="461665"/>
          </a:xfrm>
          <a:prstGeom prst="rect">
            <a:avLst/>
          </a:prstGeom>
          <a:noFill/>
          <a:ln w="9525">
            <a:noFill/>
            <a:miter lim="800000"/>
            <a:headEnd/>
            <a:tailEnd/>
          </a:ln>
        </p:spPr>
        <p:txBody>
          <a:bodyPr>
            <a:spAutoFit/>
          </a:bodyPr>
          <a:lstStyle/>
          <a:p>
            <a:pPr>
              <a:spcBef>
                <a:spcPct val="50000"/>
              </a:spcBef>
            </a:pPr>
            <a:r>
              <a:rPr lang="en-US" dirty="0">
                <a:solidFill>
                  <a:srgbClr val="0033CC"/>
                </a:solidFill>
                <a:latin typeface="Times New Roman" pitchFamily="18" charset="0"/>
              </a:rPr>
              <a:t>    </a:t>
            </a:r>
            <a:r>
              <a:rPr lang="en-US" sz="2400" dirty="0">
                <a:solidFill>
                  <a:srgbClr val="0033CC"/>
                </a:solidFill>
                <a:latin typeface="Times New Roman" pitchFamily="18" charset="0"/>
              </a:rPr>
              <a:t>D. 20m/s</a:t>
            </a:r>
          </a:p>
        </p:txBody>
      </p:sp>
      <p:grpSp>
        <p:nvGrpSpPr>
          <p:cNvPr id="2" name="Group 15"/>
          <p:cNvGrpSpPr>
            <a:grpSpLocks/>
          </p:cNvGrpSpPr>
          <p:nvPr/>
        </p:nvGrpSpPr>
        <p:grpSpPr bwMode="auto">
          <a:xfrm>
            <a:off x="3325906" y="4953001"/>
            <a:ext cx="2946400" cy="461962"/>
            <a:chOff x="1440" y="2064"/>
            <a:chExt cx="1392" cy="291"/>
          </a:xfrm>
        </p:grpSpPr>
        <p:sp>
          <p:nvSpPr>
            <p:cNvPr id="5155" name="Text Box 16"/>
            <p:cNvSpPr txBox="1">
              <a:spLocks noChangeArrowheads="1"/>
            </p:cNvSpPr>
            <p:nvPr/>
          </p:nvSpPr>
          <p:spPr bwMode="auto">
            <a:xfrm>
              <a:off x="1440" y="2064"/>
              <a:ext cx="1392" cy="291"/>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 B. 10       m/s    </a:t>
              </a:r>
            </a:p>
          </p:txBody>
        </p:sp>
        <p:graphicFrame>
          <p:nvGraphicFramePr>
            <p:cNvPr id="5123" name="Object 17"/>
            <p:cNvGraphicFramePr>
              <a:graphicFrameLocks noChangeAspect="1"/>
            </p:cNvGraphicFramePr>
            <p:nvPr>
              <p:extLst>
                <p:ext uri="{D42A27DB-BD31-4B8C-83A1-F6EECF244321}">
                  <p14:modId xmlns:p14="http://schemas.microsoft.com/office/powerpoint/2010/main" val="3704856094"/>
                </p:ext>
              </p:extLst>
            </p:nvPr>
          </p:nvGraphicFramePr>
          <p:xfrm>
            <a:off x="1803" y="2076"/>
            <a:ext cx="283" cy="253"/>
          </p:xfrm>
          <a:graphic>
            <a:graphicData uri="http://schemas.openxmlformats.org/presentationml/2006/ole">
              <mc:AlternateContent xmlns:mc="http://schemas.openxmlformats.org/markup-compatibility/2006">
                <mc:Choice xmlns:v="urn:schemas-microsoft-com:vml" Requires="v">
                  <p:oleObj spid="_x0000_s1036" name="Equation" r:id="rId3" imgW="241200" imgH="215640" progId="">
                    <p:embed/>
                  </p:oleObj>
                </mc:Choice>
                <mc:Fallback>
                  <p:oleObj name="Equation" r:id="rId3" imgW="241200" imgH="2156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 y="2076"/>
                          <a:ext cx="283" cy="253"/>
                        </a:xfrm>
                        <a:prstGeom prst="rect">
                          <a:avLst/>
                        </a:prstGeom>
                        <a:noFill/>
                        <a:ln>
                          <a:noFill/>
                        </a:ln>
                      </p:spPr>
                    </p:pic>
                  </p:oleObj>
                </mc:Fallback>
              </mc:AlternateContent>
            </a:graphicData>
          </a:graphic>
        </p:graphicFrame>
      </p:grpSp>
      <p:grpSp>
        <p:nvGrpSpPr>
          <p:cNvPr id="3" name="Group 21"/>
          <p:cNvGrpSpPr>
            <a:grpSpLocks/>
          </p:cNvGrpSpPr>
          <p:nvPr/>
        </p:nvGrpSpPr>
        <p:grpSpPr bwMode="auto">
          <a:xfrm>
            <a:off x="9814560" y="871210"/>
            <a:ext cx="1828800" cy="3733800"/>
            <a:chOff x="4896" y="720"/>
            <a:chExt cx="864" cy="2400"/>
          </a:xfrm>
        </p:grpSpPr>
        <p:grpSp>
          <p:nvGrpSpPr>
            <p:cNvPr id="4" name="Group 22"/>
            <p:cNvGrpSpPr>
              <a:grpSpLocks/>
            </p:cNvGrpSpPr>
            <p:nvPr/>
          </p:nvGrpSpPr>
          <p:grpSpPr bwMode="auto">
            <a:xfrm>
              <a:off x="4896" y="720"/>
              <a:ext cx="864" cy="2400"/>
              <a:chOff x="4800" y="720"/>
              <a:chExt cx="960" cy="2400"/>
            </a:xfrm>
          </p:grpSpPr>
          <p:sp>
            <p:nvSpPr>
              <p:cNvPr id="5147" name="Rectangle 23"/>
              <p:cNvSpPr>
                <a:spLocks noChangeArrowheads="1"/>
              </p:cNvSpPr>
              <p:nvPr/>
            </p:nvSpPr>
            <p:spPr bwMode="auto">
              <a:xfrm>
                <a:off x="4800" y="720"/>
                <a:ext cx="960" cy="2400"/>
              </a:xfrm>
              <a:prstGeom prst="rect">
                <a:avLst/>
              </a:prstGeom>
              <a:solidFill>
                <a:schemeClr val="accent1"/>
              </a:solidFill>
              <a:ln w="9525">
                <a:noFill/>
                <a:miter lim="800000"/>
                <a:headEnd/>
                <a:tailEnd/>
              </a:ln>
            </p:spPr>
            <p:txBody>
              <a:bodyPr wrap="none" anchor="ctr"/>
              <a:lstStyle/>
              <a:p>
                <a:endParaRPr lang="en-US">
                  <a:solidFill>
                    <a:prstClr val="black"/>
                  </a:solidFill>
                </a:endParaRPr>
              </a:p>
            </p:txBody>
          </p:sp>
          <p:grpSp>
            <p:nvGrpSpPr>
              <p:cNvPr id="5" name="Group 24"/>
              <p:cNvGrpSpPr>
                <a:grpSpLocks/>
              </p:cNvGrpSpPr>
              <p:nvPr/>
            </p:nvGrpSpPr>
            <p:grpSpPr bwMode="auto">
              <a:xfrm>
                <a:off x="4800" y="952"/>
                <a:ext cx="864" cy="1832"/>
                <a:chOff x="4800" y="952"/>
                <a:chExt cx="864" cy="1832"/>
              </a:xfrm>
            </p:grpSpPr>
            <p:sp>
              <p:nvSpPr>
                <p:cNvPr id="5149" name="Line 25"/>
                <p:cNvSpPr>
                  <a:spLocks noChangeShapeType="1"/>
                </p:cNvSpPr>
                <p:nvPr/>
              </p:nvSpPr>
              <p:spPr bwMode="auto">
                <a:xfrm>
                  <a:off x="4992" y="2688"/>
                  <a:ext cx="672" cy="0"/>
                </a:xfrm>
                <a:prstGeom prst="line">
                  <a:avLst/>
                </a:prstGeom>
                <a:noFill/>
                <a:ln w="38100">
                  <a:solidFill>
                    <a:srgbClr val="0033CC"/>
                  </a:solidFill>
                  <a:round/>
                  <a:headEnd/>
                  <a:tailEnd/>
                </a:ln>
              </p:spPr>
              <p:txBody>
                <a:bodyPr/>
                <a:lstStyle/>
                <a:p>
                  <a:endParaRPr lang="en-US">
                    <a:solidFill>
                      <a:prstClr val="black"/>
                    </a:solidFill>
                  </a:endParaRPr>
                </a:p>
              </p:txBody>
            </p:sp>
            <p:sp>
              <p:nvSpPr>
                <p:cNvPr id="5150" name="Rectangle 26" descr="Dark downward diagonal"/>
                <p:cNvSpPr>
                  <a:spLocks noChangeArrowheads="1"/>
                </p:cNvSpPr>
                <p:nvPr/>
              </p:nvSpPr>
              <p:spPr bwMode="auto">
                <a:xfrm>
                  <a:off x="4992" y="2702"/>
                  <a:ext cx="672" cy="82"/>
                </a:xfrm>
                <a:prstGeom prst="rect">
                  <a:avLst/>
                </a:prstGeom>
                <a:pattFill prst="dkDnDiag">
                  <a:fgClr>
                    <a:srgbClr val="0033CC"/>
                  </a:fgClr>
                  <a:bgClr>
                    <a:schemeClr val="bg1"/>
                  </a:bgClr>
                </a:pattFill>
                <a:ln w="9525">
                  <a:noFill/>
                  <a:miter lim="800000"/>
                  <a:headEnd/>
                  <a:tailEnd/>
                </a:ln>
              </p:spPr>
              <p:txBody>
                <a:bodyPr wrap="none" anchor="ctr"/>
                <a:lstStyle/>
                <a:p>
                  <a:endParaRPr lang="en-US">
                    <a:solidFill>
                      <a:prstClr val="black"/>
                    </a:solidFill>
                  </a:endParaRPr>
                </a:p>
              </p:txBody>
            </p:sp>
            <p:sp>
              <p:nvSpPr>
                <p:cNvPr id="5151" name="Line 27"/>
                <p:cNvSpPr>
                  <a:spLocks noChangeShapeType="1"/>
                </p:cNvSpPr>
                <p:nvPr/>
              </p:nvSpPr>
              <p:spPr bwMode="auto">
                <a:xfrm>
                  <a:off x="5040" y="1008"/>
                  <a:ext cx="0" cy="1680"/>
                </a:xfrm>
                <a:prstGeom prst="line">
                  <a:avLst/>
                </a:prstGeom>
                <a:noFill/>
                <a:ln w="19050">
                  <a:solidFill>
                    <a:srgbClr val="0033CC"/>
                  </a:solidFill>
                  <a:round/>
                  <a:headEnd type="triangle" w="med" len="med"/>
                  <a:tailEnd type="triangle" w="med" len="med"/>
                </a:ln>
              </p:spPr>
              <p:txBody>
                <a:bodyPr/>
                <a:lstStyle/>
                <a:p>
                  <a:endParaRPr lang="en-US">
                    <a:solidFill>
                      <a:prstClr val="black"/>
                    </a:solidFill>
                  </a:endParaRPr>
                </a:p>
              </p:txBody>
            </p:sp>
            <p:sp>
              <p:nvSpPr>
                <p:cNvPr id="5152" name="Oval 28"/>
                <p:cNvSpPr>
                  <a:spLocks noChangeArrowheads="1"/>
                </p:cNvSpPr>
                <p:nvPr/>
              </p:nvSpPr>
              <p:spPr bwMode="auto">
                <a:xfrm>
                  <a:off x="5232" y="952"/>
                  <a:ext cx="96" cy="96"/>
                </a:xfrm>
                <a:prstGeom prst="ellipse">
                  <a:avLst/>
                </a:prstGeom>
                <a:solidFill>
                  <a:srgbClr val="0033CC"/>
                </a:solidFill>
                <a:ln w="9525">
                  <a:solidFill>
                    <a:schemeClr val="tx1"/>
                  </a:solidFill>
                  <a:round/>
                  <a:headEnd/>
                  <a:tailEnd/>
                </a:ln>
              </p:spPr>
              <p:txBody>
                <a:bodyPr wrap="none" anchor="ctr"/>
                <a:lstStyle/>
                <a:p>
                  <a:endParaRPr lang="en-US">
                    <a:solidFill>
                      <a:prstClr val="black"/>
                    </a:solidFill>
                  </a:endParaRPr>
                </a:p>
              </p:txBody>
            </p:sp>
            <p:sp>
              <p:nvSpPr>
                <p:cNvPr id="5153" name="Line 29"/>
                <p:cNvSpPr>
                  <a:spLocks noChangeShapeType="1"/>
                </p:cNvSpPr>
                <p:nvPr/>
              </p:nvSpPr>
              <p:spPr bwMode="auto">
                <a:xfrm>
                  <a:off x="4992" y="1008"/>
                  <a:ext cx="240" cy="0"/>
                </a:xfrm>
                <a:prstGeom prst="line">
                  <a:avLst/>
                </a:prstGeom>
                <a:noFill/>
                <a:ln w="9525">
                  <a:solidFill>
                    <a:srgbClr val="0033CC"/>
                  </a:solidFill>
                  <a:prstDash val="dash"/>
                  <a:round/>
                  <a:headEnd/>
                  <a:tailEnd/>
                </a:ln>
              </p:spPr>
              <p:txBody>
                <a:bodyPr/>
                <a:lstStyle/>
                <a:p>
                  <a:endParaRPr lang="en-US">
                    <a:solidFill>
                      <a:prstClr val="black"/>
                    </a:solidFill>
                  </a:endParaRPr>
                </a:p>
              </p:txBody>
            </p:sp>
            <p:sp>
              <p:nvSpPr>
                <p:cNvPr id="5154" name="Text Box 30"/>
                <p:cNvSpPr txBox="1">
                  <a:spLocks noChangeArrowheads="1"/>
                </p:cNvSpPr>
                <p:nvPr/>
              </p:nvSpPr>
              <p:spPr bwMode="auto">
                <a:xfrm>
                  <a:off x="4800" y="1680"/>
                  <a:ext cx="192" cy="294"/>
                </a:xfrm>
                <a:prstGeom prst="rect">
                  <a:avLst/>
                </a:prstGeom>
                <a:noFill/>
                <a:ln w="9525">
                  <a:noFill/>
                  <a:miter lim="800000"/>
                  <a:headEnd/>
                  <a:tailEnd/>
                </a:ln>
              </p:spPr>
              <p:txBody>
                <a:bodyPr>
                  <a:spAutoFit/>
                </a:bodyPr>
                <a:lstStyle/>
                <a:p>
                  <a:pPr>
                    <a:spcBef>
                      <a:spcPct val="50000"/>
                    </a:spcBef>
                  </a:pPr>
                  <a:r>
                    <a:rPr lang="en-US" sz="2400">
                      <a:solidFill>
                        <a:srgbClr val="0033CC"/>
                      </a:solidFill>
                      <a:latin typeface="Times New Roman" pitchFamily="18" charset="0"/>
                    </a:rPr>
                    <a:t>h</a:t>
                  </a:r>
                </a:p>
              </p:txBody>
            </p:sp>
          </p:grpSp>
        </p:grpSp>
        <p:sp>
          <p:nvSpPr>
            <p:cNvPr id="5146" name="Text Box 31"/>
            <p:cNvSpPr txBox="1">
              <a:spLocks noChangeArrowheads="1"/>
            </p:cNvSpPr>
            <p:nvPr/>
          </p:nvSpPr>
          <p:spPr bwMode="auto">
            <a:xfrm>
              <a:off x="5197" y="747"/>
              <a:ext cx="240" cy="237"/>
            </a:xfrm>
            <a:prstGeom prst="rect">
              <a:avLst/>
            </a:prstGeom>
            <a:noFill/>
            <a:ln w="9525">
              <a:noFill/>
              <a:miter lim="800000"/>
              <a:headEnd/>
              <a:tailEnd/>
            </a:ln>
          </p:spPr>
          <p:txBody>
            <a:bodyPr>
              <a:spAutoFit/>
            </a:bodyPr>
            <a:lstStyle/>
            <a:p>
              <a:pPr>
                <a:spcBef>
                  <a:spcPct val="50000"/>
                </a:spcBef>
              </a:pPr>
              <a:r>
                <a:rPr lang="en-US">
                  <a:solidFill>
                    <a:prstClr val="black"/>
                  </a:solidFill>
                  <a:latin typeface="Times New Roman" pitchFamily="18" charset="0"/>
                </a:rPr>
                <a:t>A</a:t>
              </a:r>
            </a:p>
          </p:txBody>
        </p:sp>
      </p:grpSp>
      <p:grpSp>
        <p:nvGrpSpPr>
          <p:cNvPr id="6" name="Group 34"/>
          <p:cNvGrpSpPr>
            <a:grpSpLocks/>
          </p:cNvGrpSpPr>
          <p:nvPr/>
        </p:nvGrpSpPr>
        <p:grpSpPr bwMode="auto">
          <a:xfrm>
            <a:off x="6096000" y="4953005"/>
            <a:ext cx="2336800" cy="469901"/>
            <a:chOff x="2736" y="2064"/>
            <a:chExt cx="1104" cy="296"/>
          </a:xfrm>
        </p:grpSpPr>
        <p:sp>
          <p:nvSpPr>
            <p:cNvPr id="5144" name="Text Box 35"/>
            <p:cNvSpPr txBox="1">
              <a:spLocks noChangeArrowheads="1"/>
            </p:cNvSpPr>
            <p:nvPr/>
          </p:nvSpPr>
          <p:spPr bwMode="auto">
            <a:xfrm>
              <a:off x="2736" y="2064"/>
              <a:ext cx="1104" cy="291"/>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C. 10      m/s    </a:t>
              </a:r>
            </a:p>
          </p:txBody>
        </p:sp>
        <p:graphicFrame>
          <p:nvGraphicFramePr>
            <p:cNvPr id="5122" name="Object 36"/>
            <p:cNvGraphicFramePr>
              <a:graphicFrameLocks noChangeAspect="1"/>
            </p:cNvGraphicFramePr>
            <p:nvPr>
              <p:extLst>
                <p:ext uri="{D42A27DB-BD31-4B8C-83A1-F6EECF244321}">
                  <p14:modId xmlns:p14="http://schemas.microsoft.com/office/powerpoint/2010/main" val="3822336851"/>
                </p:ext>
              </p:extLst>
            </p:nvPr>
          </p:nvGraphicFramePr>
          <p:xfrm>
            <a:off x="3064" y="2085"/>
            <a:ext cx="273" cy="275"/>
          </p:xfrm>
          <a:graphic>
            <a:graphicData uri="http://schemas.openxmlformats.org/presentationml/2006/ole">
              <mc:AlternateContent xmlns:mc="http://schemas.openxmlformats.org/markup-compatibility/2006">
                <mc:Choice xmlns:v="urn:schemas-microsoft-com:vml" Requires="v">
                  <p:oleObj spid="_x0000_s1037" name="Equation" r:id="rId5" imgW="228600" imgH="228600" progId="Equation.3">
                    <p:embed/>
                  </p:oleObj>
                </mc:Choice>
                <mc:Fallback>
                  <p:oleObj name="Equation" r:id="rId5" imgW="228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 y="2085"/>
                          <a:ext cx="273" cy="275"/>
                        </a:xfrm>
                        <a:prstGeom prst="rect">
                          <a:avLst/>
                        </a:prstGeom>
                        <a:noFill/>
                      </p:spPr>
                    </p:pic>
                  </p:oleObj>
                </mc:Fallback>
              </mc:AlternateContent>
            </a:graphicData>
          </a:graphic>
        </p:graphicFrame>
      </p:grpSp>
      <p:sp>
        <p:nvSpPr>
          <p:cNvPr id="30" name="Rounded Rectangle 4">
            <a:extLst>
              <a:ext uri="{FF2B5EF4-FFF2-40B4-BE49-F238E27FC236}">
                <a16:creationId xmlns="" xmlns:a16="http://schemas.microsoft.com/office/drawing/2014/main" id="{2E304DD9-7F02-7847-8C1E-4250D17BF13A}"/>
              </a:ext>
            </a:extLst>
          </p:cNvPr>
          <p:cNvSpPr/>
          <p:nvPr/>
        </p:nvSpPr>
        <p:spPr>
          <a:xfrm>
            <a:off x="4556628" y="142144"/>
            <a:ext cx="2735000" cy="524349"/>
          </a:xfrm>
          <a:prstGeom prst="rect">
            <a:avLst/>
          </a:prstGeom>
          <a:solidFill>
            <a:srgbClr val="002060"/>
          </a:solidFill>
          <a:ln>
            <a:noFill/>
          </a:ln>
          <a:effectLst/>
          <a:scene3d>
            <a:camera prst="orthographicFront"/>
            <a:lightRig rig="threePt" dir="t">
              <a:rot lat="0" lon="0" rev="7500000"/>
            </a:lightRig>
          </a:scene3d>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CỦNG CỐ</a:t>
            </a:r>
          </a:p>
        </p:txBody>
      </p:sp>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977" y="871210"/>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82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3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58373" grpId="0"/>
      <p:bldP spid="58374" grpId="0"/>
      <p:bldP spid="58375" grpId="0"/>
      <p:bldP spid="58376" grpId="0"/>
      <p:bldP spid="58379" grpId="0"/>
      <p:bldP spid="58380" grpId="0"/>
      <p:bldP spid="58381" grpId="0"/>
      <p:bldP spid="583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58908" y="679008"/>
            <a:ext cx="9551893" cy="1200329"/>
          </a:xfrm>
          <a:prstGeom prst="rect">
            <a:avLst/>
          </a:prstGeom>
          <a:noFill/>
          <a:ln w="9525">
            <a:noFill/>
            <a:miter lim="800000"/>
            <a:headEnd/>
            <a:tailEnd/>
          </a:ln>
        </p:spPr>
        <p:txBody>
          <a:bodyPr wrap="square">
            <a:spAutoFit/>
          </a:bodyPr>
          <a:lstStyle/>
          <a:p>
            <a:pPr algn="just"/>
            <a:r>
              <a:rPr lang="en-US" sz="3600" dirty="0">
                <a:solidFill>
                  <a:prstClr val="black"/>
                </a:solidFill>
                <a:latin typeface="Times New Roman" pitchFamily="18" charset="0"/>
              </a:rPr>
              <a:t> </a:t>
            </a:r>
            <a:r>
              <a:rPr lang="en-US" sz="3600" b="1" u="sng" dirty="0" err="1">
                <a:solidFill>
                  <a:prstClr val="black"/>
                </a:solidFill>
                <a:latin typeface="Times New Roman" pitchFamily="18" charset="0"/>
                <a:cs typeface="Times New Roman" pitchFamily="18" charset="0"/>
              </a:rPr>
              <a:t>Bài</a:t>
            </a:r>
            <a:r>
              <a:rPr lang="vi-VN" sz="3600" b="1" u="sng" dirty="0">
                <a:solidFill>
                  <a:prstClr val="black"/>
                </a:solidFill>
                <a:latin typeface="Times New Roman" pitchFamily="18" charset="0"/>
                <a:cs typeface="Times New Roman" pitchFamily="18" charset="0"/>
              </a:rPr>
              <a:t> </a:t>
            </a:r>
            <a:r>
              <a:rPr lang="en-US" sz="3600" b="1" u="sng" dirty="0">
                <a:solidFill>
                  <a:prstClr val="black"/>
                </a:solidFill>
                <a:latin typeface="Times New Roman" pitchFamily="18" charset="0"/>
                <a:cs typeface="Times New Roman" pitchFamily="18" charset="0"/>
              </a:rPr>
              <a:t>4</a:t>
            </a:r>
            <a:r>
              <a:rPr lang="vi-VN" sz="3600" b="1" dirty="0">
                <a:solidFill>
                  <a:prstClr val="black"/>
                </a:solidFill>
                <a:latin typeface="Times New Roman" pitchFamily="18" charset="0"/>
                <a:cs typeface="Times New Roman" pitchFamily="18" charset="0"/>
              </a:rPr>
              <a: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Một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vật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có</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khối</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lượng</a:t>
            </a:r>
            <a:r>
              <a:rPr lang="en-US" sz="3600" dirty="0">
                <a:solidFill>
                  <a:prstClr val="black"/>
                </a:solidFill>
                <a:latin typeface="Times New Roman" pitchFamily="18" charset="0"/>
              </a:rPr>
              <a:t> 5 kg </a:t>
            </a:r>
            <a:r>
              <a:rPr lang="en-US" sz="3600" dirty="0" err="1">
                <a:solidFill>
                  <a:prstClr val="black"/>
                </a:solidFill>
                <a:latin typeface="Times New Roman" pitchFamily="18" charset="0"/>
              </a:rPr>
              <a:t>được</a:t>
            </a:r>
            <a:r>
              <a:rPr lang="en-US" sz="3600" dirty="0">
                <a:solidFill>
                  <a:prstClr val="black"/>
                </a:solidFill>
                <a:latin typeface="Times New Roman" pitchFamily="18" charset="0"/>
              </a:rPr>
              <a:t> </a:t>
            </a:r>
            <a:r>
              <a:rPr lang="en-US" sz="3600" i="1" dirty="0" err="1">
                <a:solidFill>
                  <a:prstClr val="black"/>
                </a:solidFill>
                <a:latin typeface="Times New Roman" pitchFamily="18" charset="0"/>
              </a:rPr>
              <a:t>thả</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rơi</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tự</a:t>
            </a:r>
            <a:r>
              <a:rPr lang="en-US" sz="3600" dirty="0">
                <a:solidFill>
                  <a:prstClr val="black"/>
                </a:solidFill>
                <a:latin typeface="Times New Roman" pitchFamily="18" charset="0"/>
              </a:rPr>
              <a:t> do </a:t>
            </a:r>
            <a:r>
              <a:rPr lang="en-US" sz="3600" dirty="0" err="1">
                <a:solidFill>
                  <a:prstClr val="black"/>
                </a:solidFill>
                <a:latin typeface="Times New Roman" pitchFamily="18" charset="0"/>
              </a:rPr>
              <a:t>từ</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điểm</a:t>
            </a:r>
            <a:r>
              <a:rPr lang="en-US" sz="3600" dirty="0">
                <a:solidFill>
                  <a:prstClr val="black"/>
                </a:solidFill>
                <a:latin typeface="Times New Roman" pitchFamily="18" charset="0"/>
              </a:rPr>
              <a:t> A </a:t>
            </a:r>
            <a:r>
              <a:rPr lang="en-US" sz="3600" dirty="0" err="1">
                <a:solidFill>
                  <a:prstClr val="black"/>
                </a:solidFill>
                <a:latin typeface="Times New Roman" pitchFamily="18" charset="0"/>
              </a:rPr>
              <a:t>có</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độ</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cao</a:t>
            </a:r>
            <a:r>
              <a:rPr lang="en-US" sz="3600" dirty="0">
                <a:solidFill>
                  <a:prstClr val="black"/>
                </a:solidFill>
                <a:latin typeface="Times New Roman" pitchFamily="18" charset="0"/>
              </a:rPr>
              <a:t> h=10m (so </a:t>
            </a:r>
            <a:r>
              <a:rPr lang="en-US" sz="3600" dirty="0" err="1">
                <a:solidFill>
                  <a:prstClr val="black"/>
                </a:solidFill>
                <a:latin typeface="Times New Roman" pitchFamily="18" charset="0"/>
              </a:rPr>
              <a:t>với</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mặt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đất</a:t>
            </a:r>
            <a:r>
              <a:rPr lang="en-US" sz="3600" dirty="0">
                <a:solidFill>
                  <a:prstClr val="black"/>
                </a:solidFill>
                <a:latin typeface="Times New Roman" pitchFamily="18" charset="0"/>
              </a:rPr>
              <a:t>). </a:t>
            </a:r>
          </a:p>
        </p:txBody>
      </p:sp>
      <p:sp>
        <p:nvSpPr>
          <p:cNvPr id="18437" name="Text Box 5"/>
          <p:cNvSpPr txBox="1">
            <a:spLocks noChangeArrowheads="1"/>
          </p:cNvSpPr>
          <p:nvPr/>
        </p:nvSpPr>
        <p:spPr bwMode="auto">
          <a:xfrm>
            <a:off x="406400" y="1981200"/>
            <a:ext cx="9855200" cy="646331"/>
          </a:xfrm>
          <a:prstGeom prst="rect">
            <a:avLst/>
          </a:prstGeom>
          <a:noFill/>
          <a:ln w="9525">
            <a:noFill/>
            <a:miter lim="800000"/>
            <a:headEnd/>
            <a:tailEnd/>
          </a:ln>
        </p:spPr>
        <p:txBody>
          <a:bodyPr wrap="square">
            <a:spAutoFit/>
          </a:bodyPr>
          <a:lstStyle/>
          <a:p>
            <a:pPr>
              <a:spcBef>
                <a:spcPct val="50000"/>
              </a:spcBef>
            </a:pPr>
            <a:r>
              <a:rPr lang="en-US" sz="3600" i="1" u="sng" dirty="0" err="1">
                <a:solidFill>
                  <a:srgbClr val="0000FF"/>
                </a:solidFill>
                <a:latin typeface="Times New Roman" pitchFamily="18" charset="0"/>
              </a:rPr>
              <a:t>Câu</a:t>
            </a:r>
            <a:r>
              <a:rPr lang="en-US" sz="3600" i="1" u="sng" dirty="0">
                <a:solidFill>
                  <a:srgbClr val="0000FF"/>
                </a:solidFill>
                <a:latin typeface="Times New Roman" pitchFamily="18" charset="0"/>
              </a:rPr>
              <a:t> a</a:t>
            </a:r>
            <a:r>
              <a:rPr lang="en-US" sz="3600" dirty="0">
                <a:solidFill>
                  <a:srgbClr val="0000FF"/>
                </a:solidFill>
                <a:latin typeface="Times New Roman" pitchFamily="18" charset="0"/>
              </a:rPr>
              <a:t>: </a:t>
            </a:r>
            <a:r>
              <a:rPr lang="en-US" sz="3600" dirty="0" err="1">
                <a:solidFill>
                  <a:srgbClr val="0000FF"/>
                </a:solidFill>
                <a:latin typeface="Times New Roman" pitchFamily="18" charset="0"/>
              </a:rPr>
              <a:t>Cơ</a:t>
            </a:r>
            <a:r>
              <a:rPr lang="en-US" sz="3600" dirty="0">
                <a:solidFill>
                  <a:srgbClr val="0000FF"/>
                </a:solidFill>
                <a:latin typeface="Times New Roman" pitchFamily="18" charset="0"/>
              </a:rPr>
              <a:t> </a:t>
            </a:r>
            <a:r>
              <a:rPr lang="en-US" sz="3600" dirty="0" err="1">
                <a:solidFill>
                  <a:srgbClr val="0000FF"/>
                </a:solidFill>
                <a:latin typeface="Times New Roman" pitchFamily="18" charset="0"/>
              </a:rPr>
              <a:t>năng</a:t>
            </a:r>
            <a:r>
              <a:rPr lang="en-US" sz="3600" dirty="0">
                <a:solidFill>
                  <a:srgbClr val="0000FF"/>
                </a:solidFill>
                <a:latin typeface="Times New Roman" pitchFamily="18" charset="0"/>
              </a:rPr>
              <a:t> </a:t>
            </a:r>
            <a:r>
              <a:rPr lang="en-US" sz="3600" dirty="0" err="1">
                <a:solidFill>
                  <a:srgbClr val="0000FF"/>
                </a:solidFill>
                <a:latin typeface="Times New Roman" pitchFamily="18" charset="0"/>
              </a:rPr>
              <a:t>của</a:t>
            </a:r>
            <a:r>
              <a:rPr lang="en-US" sz="3600" dirty="0">
                <a:solidFill>
                  <a:srgbClr val="0000FF"/>
                </a:solidFill>
                <a:latin typeface="Times New Roman" pitchFamily="18" charset="0"/>
              </a:rPr>
              <a:t> </a:t>
            </a:r>
            <a:r>
              <a:rPr lang="en-US" sz="3600" dirty="0" err="1">
                <a:solidFill>
                  <a:srgbClr val="0000FF"/>
                </a:solidFill>
                <a:latin typeface="Times New Roman" pitchFamily="18" charset="0"/>
              </a:rPr>
              <a:t>vật</a:t>
            </a:r>
            <a:r>
              <a:rPr lang="en-US" sz="3600" dirty="0">
                <a:solidFill>
                  <a:srgbClr val="0000FF"/>
                </a:solidFill>
                <a:latin typeface="Times New Roman" pitchFamily="18" charset="0"/>
              </a:rPr>
              <a:t> </a:t>
            </a:r>
            <a:r>
              <a:rPr lang="en-US" sz="3600" dirty="0" err="1">
                <a:solidFill>
                  <a:srgbClr val="0000FF"/>
                </a:solidFill>
                <a:latin typeface="Times New Roman" pitchFamily="18" charset="0"/>
              </a:rPr>
              <a:t>khi</a:t>
            </a:r>
            <a:r>
              <a:rPr lang="en-US" sz="3600" dirty="0">
                <a:solidFill>
                  <a:srgbClr val="0000FF"/>
                </a:solidFill>
                <a:latin typeface="Times New Roman" pitchFamily="18" charset="0"/>
              </a:rPr>
              <a:t> </a:t>
            </a:r>
            <a:r>
              <a:rPr lang="en-US" sz="3600" dirty="0" err="1">
                <a:solidFill>
                  <a:srgbClr val="0000FF"/>
                </a:solidFill>
                <a:latin typeface="Times New Roman" pitchFamily="18" charset="0"/>
              </a:rPr>
              <a:t>nó</a:t>
            </a:r>
            <a:r>
              <a:rPr lang="en-US" sz="3600" dirty="0">
                <a:solidFill>
                  <a:srgbClr val="0000FF"/>
                </a:solidFill>
                <a:latin typeface="Times New Roman" pitchFamily="18" charset="0"/>
              </a:rPr>
              <a:t> </a:t>
            </a:r>
            <a:r>
              <a:rPr lang="en-US" sz="3600" dirty="0" err="1">
                <a:solidFill>
                  <a:srgbClr val="0000FF"/>
                </a:solidFill>
                <a:latin typeface="Times New Roman" pitchFamily="18" charset="0"/>
                <a:hlinkClick r:id="rId2" action="ppaction://hlinksldjump"/>
              </a:rPr>
              <a:t>cách</a:t>
            </a:r>
            <a:r>
              <a:rPr lang="en-US" sz="3600" dirty="0">
                <a:solidFill>
                  <a:srgbClr val="0000FF"/>
                </a:solidFill>
                <a:latin typeface="Times New Roman" pitchFamily="18" charset="0"/>
                <a:hlinkClick r:id="rId2" action="ppaction://hlinksldjump"/>
              </a:rPr>
              <a:t> </a:t>
            </a:r>
            <a:r>
              <a:rPr lang="en-US" sz="3600" dirty="0" err="1">
                <a:solidFill>
                  <a:srgbClr val="0000FF"/>
                </a:solidFill>
                <a:latin typeface="Times New Roman" pitchFamily="18" charset="0"/>
                <a:hlinkClick r:id="rId2" action="ppaction://hlinksldjump"/>
              </a:rPr>
              <a:t>mặt</a:t>
            </a:r>
            <a:r>
              <a:rPr lang="en-US" sz="3600" dirty="0">
                <a:solidFill>
                  <a:srgbClr val="0000FF"/>
                </a:solidFill>
                <a:latin typeface="Times New Roman" pitchFamily="18" charset="0"/>
                <a:hlinkClick r:id="rId2" action="ppaction://hlinksldjump"/>
              </a:rPr>
              <a:t> </a:t>
            </a:r>
            <a:r>
              <a:rPr lang="en-US" sz="3600" dirty="0" err="1">
                <a:solidFill>
                  <a:srgbClr val="0000FF"/>
                </a:solidFill>
                <a:latin typeface="Times New Roman" pitchFamily="18" charset="0"/>
                <a:hlinkClick r:id="rId2" action="ppaction://hlinksldjump"/>
              </a:rPr>
              <a:t>đất</a:t>
            </a:r>
            <a:r>
              <a:rPr lang="en-US" sz="3600" dirty="0">
                <a:solidFill>
                  <a:srgbClr val="0000FF"/>
                </a:solidFill>
                <a:latin typeface="Times New Roman" pitchFamily="18" charset="0"/>
                <a:hlinkClick r:id="rId2" action="ppaction://hlinksldjump"/>
              </a:rPr>
              <a:t> 6m </a:t>
            </a:r>
            <a:r>
              <a:rPr lang="en-US" sz="3600" dirty="0" err="1">
                <a:solidFill>
                  <a:srgbClr val="0000FF"/>
                </a:solidFill>
                <a:latin typeface="Times New Roman" pitchFamily="18" charset="0"/>
              </a:rPr>
              <a:t>là</a:t>
            </a:r>
            <a:r>
              <a:rPr lang="en-US" sz="3600" dirty="0">
                <a:solidFill>
                  <a:srgbClr val="0000FF"/>
                </a:solidFill>
                <a:latin typeface="Times New Roman" pitchFamily="18" charset="0"/>
              </a:rPr>
              <a:t>:</a:t>
            </a:r>
          </a:p>
        </p:txBody>
      </p:sp>
      <p:sp>
        <p:nvSpPr>
          <p:cNvPr id="18438" name="Text Box 6"/>
          <p:cNvSpPr txBox="1">
            <a:spLocks noChangeArrowheads="1"/>
          </p:cNvSpPr>
          <p:nvPr/>
        </p:nvSpPr>
        <p:spPr bwMode="auto">
          <a:xfrm>
            <a:off x="666989" y="2813199"/>
            <a:ext cx="1625600" cy="646331"/>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3600" dirty="0">
                <a:solidFill>
                  <a:srgbClr val="0033CC"/>
                </a:solidFill>
                <a:latin typeface="Times New Roman" pitchFamily="18" charset="0"/>
              </a:rPr>
              <a:t> 200J   </a:t>
            </a:r>
          </a:p>
        </p:txBody>
      </p:sp>
      <p:sp>
        <p:nvSpPr>
          <p:cNvPr id="18439" name="Text Box 11"/>
          <p:cNvSpPr txBox="1">
            <a:spLocks noChangeArrowheads="1"/>
          </p:cNvSpPr>
          <p:nvPr/>
        </p:nvSpPr>
        <p:spPr bwMode="auto">
          <a:xfrm>
            <a:off x="4648200" y="2849900"/>
            <a:ext cx="2540000" cy="646331"/>
          </a:xfrm>
          <a:prstGeom prst="rect">
            <a:avLst/>
          </a:prstGeom>
          <a:noFill/>
          <a:ln w="9525">
            <a:noFill/>
            <a:miter lim="800000"/>
            <a:headEnd/>
            <a:tailEnd/>
          </a:ln>
        </p:spPr>
        <p:txBody>
          <a:bodyPr>
            <a:spAutoFit/>
          </a:bodyPr>
          <a:lstStyle/>
          <a:p>
            <a:pPr marL="342900" indent="-342900">
              <a:spcBef>
                <a:spcPct val="50000"/>
              </a:spcBef>
            </a:pPr>
            <a:r>
              <a:rPr lang="en-US" sz="3600" dirty="0">
                <a:solidFill>
                  <a:srgbClr val="0033CC"/>
                </a:solidFill>
                <a:latin typeface="Times New Roman" pitchFamily="18" charset="0"/>
              </a:rPr>
              <a:t>      C. 500J     </a:t>
            </a:r>
          </a:p>
        </p:txBody>
      </p:sp>
      <p:sp>
        <p:nvSpPr>
          <p:cNvPr id="18440" name="Text Box 12"/>
          <p:cNvSpPr txBox="1">
            <a:spLocks noChangeArrowheads="1"/>
          </p:cNvSpPr>
          <p:nvPr/>
        </p:nvSpPr>
        <p:spPr bwMode="auto">
          <a:xfrm>
            <a:off x="6786881" y="2895600"/>
            <a:ext cx="2844800" cy="646331"/>
          </a:xfrm>
          <a:prstGeom prst="rect">
            <a:avLst/>
          </a:prstGeom>
          <a:noFill/>
          <a:ln w="9525">
            <a:noFill/>
            <a:miter lim="800000"/>
            <a:headEnd/>
            <a:tailEnd/>
          </a:ln>
        </p:spPr>
        <p:txBody>
          <a:bodyPr>
            <a:spAutoFit/>
          </a:bodyPr>
          <a:lstStyle/>
          <a:p>
            <a:pPr marL="342900" indent="-342900">
              <a:spcBef>
                <a:spcPct val="50000"/>
              </a:spcBef>
            </a:pPr>
            <a:r>
              <a:rPr lang="en-US" sz="3600" dirty="0">
                <a:solidFill>
                  <a:srgbClr val="0033CC"/>
                </a:solidFill>
                <a:latin typeface="Times New Roman" pitchFamily="18" charset="0"/>
              </a:rPr>
              <a:t>          D. 400J</a:t>
            </a:r>
          </a:p>
        </p:txBody>
      </p:sp>
      <p:sp>
        <p:nvSpPr>
          <p:cNvPr id="18441" name="Text Box 13"/>
          <p:cNvSpPr txBox="1">
            <a:spLocks noChangeArrowheads="1"/>
          </p:cNvSpPr>
          <p:nvPr/>
        </p:nvSpPr>
        <p:spPr bwMode="auto">
          <a:xfrm>
            <a:off x="2468881" y="2803172"/>
            <a:ext cx="2235200" cy="646331"/>
          </a:xfrm>
          <a:prstGeom prst="rect">
            <a:avLst/>
          </a:prstGeom>
          <a:noFill/>
          <a:ln w="9525">
            <a:noFill/>
            <a:miter lim="800000"/>
            <a:headEnd/>
            <a:tailEnd/>
          </a:ln>
        </p:spPr>
        <p:txBody>
          <a:bodyPr>
            <a:spAutoFit/>
          </a:bodyPr>
          <a:lstStyle/>
          <a:p>
            <a:pPr marL="342900" indent="-342900">
              <a:spcBef>
                <a:spcPct val="50000"/>
              </a:spcBef>
            </a:pPr>
            <a:r>
              <a:rPr lang="en-US" sz="3600" dirty="0">
                <a:solidFill>
                  <a:srgbClr val="0033CC"/>
                </a:solidFill>
                <a:latin typeface="Times New Roman" pitchFamily="18" charset="0"/>
              </a:rPr>
              <a:t>    B. 300J         </a:t>
            </a:r>
          </a:p>
        </p:txBody>
      </p:sp>
      <p:grpSp>
        <p:nvGrpSpPr>
          <p:cNvPr id="2" name="Group 21"/>
          <p:cNvGrpSpPr>
            <a:grpSpLocks/>
          </p:cNvGrpSpPr>
          <p:nvPr/>
        </p:nvGrpSpPr>
        <p:grpSpPr bwMode="auto">
          <a:xfrm>
            <a:off x="10363200" y="914400"/>
            <a:ext cx="1828800" cy="3733800"/>
            <a:chOff x="4896" y="720"/>
            <a:chExt cx="864" cy="2400"/>
          </a:xfrm>
        </p:grpSpPr>
        <p:grpSp>
          <p:nvGrpSpPr>
            <p:cNvPr id="3" name="Group 22"/>
            <p:cNvGrpSpPr>
              <a:grpSpLocks/>
            </p:cNvGrpSpPr>
            <p:nvPr/>
          </p:nvGrpSpPr>
          <p:grpSpPr bwMode="auto">
            <a:xfrm>
              <a:off x="4896" y="720"/>
              <a:ext cx="864" cy="2400"/>
              <a:chOff x="4800" y="720"/>
              <a:chExt cx="960" cy="2400"/>
            </a:xfrm>
          </p:grpSpPr>
          <p:sp>
            <p:nvSpPr>
              <p:cNvPr id="18447" name="Rectangle 23"/>
              <p:cNvSpPr>
                <a:spLocks noChangeArrowheads="1"/>
              </p:cNvSpPr>
              <p:nvPr/>
            </p:nvSpPr>
            <p:spPr bwMode="auto">
              <a:xfrm>
                <a:off x="4800" y="720"/>
                <a:ext cx="960" cy="2400"/>
              </a:xfrm>
              <a:prstGeom prst="rect">
                <a:avLst/>
              </a:prstGeom>
              <a:solidFill>
                <a:schemeClr val="accent1"/>
              </a:solidFill>
              <a:ln w="9525">
                <a:noFill/>
                <a:miter lim="800000"/>
                <a:headEnd/>
                <a:tailEnd/>
              </a:ln>
            </p:spPr>
            <p:txBody>
              <a:bodyPr wrap="none" anchor="ctr"/>
              <a:lstStyle/>
              <a:p>
                <a:endParaRPr lang="en-US">
                  <a:solidFill>
                    <a:prstClr val="black"/>
                  </a:solidFill>
                </a:endParaRPr>
              </a:p>
            </p:txBody>
          </p:sp>
          <p:grpSp>
            <p:nvGrpSpPr>
              <p:cNvPr id="4" name="Group 24"/>
              <p:cNvGrpSpPr>
                <a:grpSpLocks/>
              </p:cNvGrpSpPr>
              <p:nvPr/>
            </p:nvGrpSpPr>
            <p:grpSpPr bwMode="auto">
              <a:xfrm>
                <a:off x="4800" y="952"/>
                <a:ext cx="864" cy="1832"/>
                <a:chOff x="4800" y="952"/>
                <a:chExt cx="864" cy="1832"/>
              </a:xfrm>
            </p:grpSpPr>
            <p:sp>
              <p:nvSpPr>
                <p:cNvPr id="18449" name="Line 25"/>
                <p:cNvSpPr>
                  <a:spLocks noChangeShapeType="1"/>
                </p:cNvSpPr>
                <p:nvPr/>
              </p:nvSpPr>
              <p:spPr bwMode="auto">
                <a:xfrm>
                  <a:off x="4992" y="2688"/>
                  <a:ext cx="672" cy="0"/>
                </a:xfrm>
                <a:prstGeom prst="line">
                  <a:avLst/>
                </a:prstGeom>
                <a:noFill/>
                <a:ln w="38100">
                  <a:solidFill>
                    <a:srgbClr val="0033CC"/>
                  </a:solidFill>
                  <a:round/>
                  <a:headEnd/>
                  <a:tailEnd/>
                </a:ln>
              </p:spPr>
              <p:txBody>
                <a:bodyPr/>
                <a:lstStyle/>
                <a:p>
                  <a:endParaRPr lang="en-US">
                    <a:solidFill>
                      <a:prstClr val="black"/>
                    </a:solidFill>
                  </a:endParaRPr>
                </a:p>
              </p:txBody>
            </p:sp>
            <p:sp>
              <p:nvSpPr>
                <p:cNvPr id="18450" name="Rectangle 26" descr="Dark downward diagonal"/>
                <p:cNvSpPr>
                  <a:spLocks noChangeArrowheads="1"/>
                </p:cNvSpPr>
                <p:nvPr/>
              </p:nvSpPr>
              <p:spPr bwMode="auto">
                <a:xfrm>
                  <a:off x="4992" y="2702"/>
                  <a:ext cx="672" cy="82"/>
                </a:xfrm>
                <a:prstGeom prst="rect">
                  <a:avLst/>
                </a:prstGeom>
                <a:pattFill prst="dkDnDiag">
                  <a:fgClr>
                    <a:srgbClr val="0033CC"/>
                  </a:fgClr>
                  <a:bgClr>
                    <a:schemeClr val="bg1"/>
                  </a:bgClr>
                </a:pattFill>
                <a:ln w="9525">
                  <a:noFill/>
                  <a:miter lim="800000"/>
                  <a:headEnd/>
                  <a:tailEnd/>
                </a:ln>
              </p:spPr>
              <p:txBody>
                <a:bodyPr wrap="none" anchor="ctr"/>
                <a:lstStyle/>
                <a:p>
                  <a:endParaRPr lang="en-US">
                    <a:solidFill>
                      <a:prstClr val="black"/>
                    </a:solidFill>
                  </a:endParaRPr>
                </a:p>
              </p:txBody>
            </p:sp>
            <p:sp>
              <p:nvSpPr>
                <p:cNvPr id="18451" name="Line 27"/>
                <p:cNvSpPr>
                  <a:spLocks noChangeShapeType="1"/>
                </p:cNvSpPr>
                <p:nvPr/>
              </p:nvSpPr>
              <p:spPr bwMode="auto">
                <a:xfrm>
                  <a:off x="5040" y="1008"/>
                  <a:ext cx="0" cy="1680"/>
                </a:xfrm>
                <a:prstGeom prst="line">
                  <a:avLst/>
                </a:prstGeom>
                <a:noFill/>
                <a:ln w="19050">
                  <a:solidFill>
                    <a:srgbClr val="0033CC"/>
                  </a:solidFill>
                  <a:round/>
                  <a:headEnd type="triangle" w="med" len="med"/>
                  <a:tailEnd type="triangle" w="med" len="med"/>
                </a:ln>
              </p:spPr>
              <p:txBody>
                <a:bodyPr/>
                <a:lstStyle/>
                <a:p>
                  <a:endParaRPr lang="en-US">
                    <a:solidFill>
                      <a:prstClr val="black"/>
                    </a:solidFill>
                  </a:endParaRPr>
                </a:p>
              </p:txBody>
            </p:sp>
            <p:sp>
              <p:nvSpPr>
                <p:cNvPr id="18452" name="Oval 28"/>
                <p:cNvSpPr>
                  <a:spLocks noChangeArrowheads="1"/>
                </p:cNvSpPr>
                <p:nvPr/>
              </p:nvSpPr>
              <p:spPr bwMode="auto">
                <a:xfrm>
                  <a:off x="5232" y="952"/>
                  <a:ext cx="96" cy="96"/>
                </a:xfrm>
                <a:prstGeom prst="ellipse">
                  <a:avLst/>
                </a:prstGeom>
                <a:solidFill>
                  <a:srgbClr val="0033CC"/>
                </a:solidFill>
                <a:ln w="9525">
                  <a:solidFill>
                    <a:schemeClr val="tx1"/>
                  </a:solidFill>
                  <a:round/>
                  <a:headEnd/>
                  <a:tailEnd/>
                </a:ln>
              </p:spPr>
              <p:txBody>
                <a:bodyPr wrap="none" anchor="ctr"/>
                <a:lstStyle/>
                <a:p>
                  <a:endParaRPr lang="en-US">
                    <a:solidFill>
                      <a:prstClr val="black"/>
                    </a:solidFill>
                  </a:endParaRPr>
                </a:p>
              </p:txBody>
            </p:sp>
            <p:sp>
              <p:nvSpPr>
                <p:cNvPr id="18453" name="Line 29"/>
                <p:cNvSpPr>
                  <a:spLocks noChangeShapeType="1"/>
                </p:cNvSpPr>
                <p:nvPr/>
              </p:nvSpPr>
              <p:spPr bwMode="auto">
                <a:xfrm>
                  <a:off x="4992" y="1008"/>
                  <a:ext cx="240" cy="0"/>
                </a:xfrm>
                <a:prstGeom prst="line">
                  <a:avLst/>
                </a:prstGeom>
                <a:noFill/>
                <a:ln w="9525">
                  <a:solidFill>
                    <a:srgbClr val="0033CC"/>
                  </a:solidFill>
                  <a:prstDash val="dash"/>
                  <a:round/>
                  <a:headEnd/>
                  <a:tailEnd/>
                </a:ln>
              </p:spPr>
              <p:txBody>
                <a:bodyPr/>
                <a:lstStyle/>
                <a:p>
                  <a:endParaRPr lang="en-US">
                    <a:solidFill>
                      <a:prstClr val="black"/>
                    </a:solidFill>
                  </a:endParaRPr>
                </a:p>
              </p:txBody>
            </p:sp>
            <p:sp>
              <p:nvSpPr>
                <p:cNvPr id="18454" name="Text Box 30"/>
                <p:cNvSpPr txBox="1">
                  <a:spLocks noChangeArrowheads="1"/>
                </p:cNvSpPr>
                <p:nvPr/>
              </p:nvSpPr>
              <p:spPr bwMode="auto">
                <a:xfrm>
                  <a:off x="4800" y="1680"/>
                  <a:ext cx="192" cy="294"/>
                </a:xfrm>
                <a:prstGeom prst="rect">
                  <a:avLst/>
                </a:prstGeom>
                <a:noFill/>
                <a:ln w="9525">
                  <a:noFill/>
                  <a:miter lim="800000"/>
                  <a:headEnd/>
                  <a:tailEnd/>
                </a:ln>
              </p:spPr>
              <p:txBody>
                <a:bodyPr>
                  <a:spAutoFit/>
                </a:bodyPr>
                <a:lstStyle/>
                <a:p>
                  <a:pPr>
                    <a:spcBef>
                      <a:spcPct val="50000"/>
                    </a:spcBef>
                  </a:pPr>
                  <a:r>
                    <a:rPr lang="en-US" sz="2400">
                      <a:solidFill>
                        <a:srgbClr val="0033CC"/>
                      </a:solidFill>
                      <a:latin typeface="Times New Roman" pitchFamily="18" charset="0"/>
                    </a:rPr>
                    <a:t>h</a:t>
                  </a:r>
                </a:p>
              </p:txBody>
            </p:sp>
          </p:grpSp>
        </p:grpSp>
        <p:sp>
          <p:nvSpPr>
            <p:cNvPr id="18446" name="Text Box 31"/>
            <p:cNvSpPr txBox="1">
              <a:spLocks noChangeArrowheads="1"/>
            </p:cNvSpPr>
            <p:nvPr/>
          </p:nvSpPr>
          <p:spPr bwMode="auto">
            <a:xfrm>
              <a:off x="5184" y="720"/>
              <a:ext cx="240" cy="237"/>
            </a:xfrm>
            <a:prstGeom prst="rect">
              <a:avLst/>
            </a:prstGeom>
            <a:noFill/>
            <a:ln w="9525">
              <a:noFill/>
              <a:miter lim="800000"/>
              <a:headEnd/>
              <a:tailEnd/>
            </a:ln>
          </p:spPr>
          <p:txBody>
            <a:bodyPr>
              <a:spAutoFit/>
            </a:bodyPr>
            <a:lstStyle/>
            <a:p>
              <a:pPr>
                <a:spcBef>
                  <a:spcPct val="50000"/>
                </a:spcBef>
              </a:pPr>
              <a:r>
                <a:rPr lang="en-US" dirty="0">
                  <a:solidFill>
                    <a:prstClr val="black"/>
                  </a:solidFill>
                  <a:latin typeface="Times New Roman" pitchFamily="18" charset="0"/>
                </a:rPr>
                <a:t>A</a:t>
              </a:r>
            </a:p>
          </p:txBody>
        </p:sp>
      </p:grpSp>
      <p:sp>
        <p:nvSpPr>
          <p:cNvPr id="57377" name="Oval 33"/>
          <p:cNvSpPr>
            <a:spLocks noChangeArrowheads="1"/>
          </p:cNvSpPr>
          <p:nvPr/>
        </p:nvSpPr>
        <p:spPr bwMode="auto">
          <a:xfrm>
            <a:off x="5051003" y="2865311"/>
            <a:ext cx="911412" cy="645462"/>
          </a:xfrm>
          <a:prstGeom prst="ellipse">
            <a:avLst/>
          </a:prstGeom>
          <a:noFill/>
          <a:ln w="28575">
            <a:solidFill>
              <a:srgbClr val="FF3300"/>
            </a:solidFill>
            <a:round/>
            <a:headEnd/>
            <a:tailEnd/>
          </a:ln>
        </p:spPr>
        <p:txBody>
          <a:bodyPr wrap="none" anchor="ctr"/>
          <a:lstStyle/>
          <a:p>
            <a:endParaRPr lang="en-US" sz="2000">
              <a:solidFill>
                <a:prstClr val="black"/>
              </a:solidFill>
            </a:endParaRPr>
          </a:p>
        </p:txBody>
      </p:sp>
      <p:sp>
        <p:nvSpPr>
          <p:cNvPr id="57382" name="Text Box 38" descr="Parchment"/>
          <p:cNvSpPr txBox="1">
            <a:spLocks noChangeArrowheads="1"/>
          </p:cNvSpPr>
          <p:nvPr/>
        </p:nvSpPr>
        <p:spPr bwMode="auto">
          <a:xfrm>
            <a:off x="304800" y="3962400"/>
            <a:ext cx="10058399" cy="2404504"/>
          </a:xfrm>
          <a:prstGeom prst="rect">
            <a:avLst/>
          </a:prstGeom>
          <a:solidFill>
            <a:schemeClr val="bg1"/>
          </a:solidFill>
          <a:ln w="9525">
            <a:noFill/>
            <a:miter lim="800000"/>
            <a:headEnd/>
            <a:tailEnd/>
          </a:ln>
        </p:spPr>
        <p:txBody>
          <a:bodyPr wrap="square">
            <a:spAutoFit/>
          </a:bodyPr>
          <a:lstStyle/>
          <a:p>
            <a:pPr algn="just">
              <a:lnSpc>
                <a:spcPct val="120000"/>
              </a:lnSpc>
            </a:pPr>
            <a:r>
              <a:rPr lang="en-US" sz="3200" dirty="0">
                <a:latin typeface="Times New Roman" pitchFamily="18" charset="0"/>
              </a:rPr>
              <a:t>- </a:t>
            </a:r>
            <a:r>
              <a:rPr lang="en-US" sz="3200" dirty="0" err="1">
                <a:latin typeface="Times New Roman" pitchFamily="18" charset="0"/>
              </a:rPr>
              <a:t>Gọi</a:t>
            </a:r>
            <a:r>
              <a:rPr lang="en-US" sz="3200" dirty="0">
                <a:latin typeface="Times New Roman" pitchFamily="18" charset="0"/>
              </a:rPr>
              <a:t> </a:t>
            </a:r>
            <a:r>
              <a:rPr lang="en-US" sz="3200" dirty="0" err="1">
                <a:latin typeface="Times New Roman" pitchFamily="18" charset="0"/>
              </a:rPr>
              <a:t>điểm</a:t>
            </a:r>
            <a:r>
              <a:rPr lang="en-US" sz="3200" dirty="0">
                <a:latin typeface="Times New Roman" pitchFamily="18" charset="0"/>
              </a:rPr>
              <a:t> M </a:t>
            </a:r>
            <a:r>
              <a:rPr lang="en-US" sz="3200" dirty="0" err="1">
                <a:latin typeface="Times New Roman" pitchFamily="18" charset="0"/>
              </a:rPr>
              <a:t>là</a:t>
            </a:r>
            <a:r>
              <a:rPr lang="en-US" sz="3200" dirty="0">
                <a:latin typeface="Times New Roman" pitchFamily="18" charset="0"/>
              </a:rPr>
              <a:t> </a:t>
            </a:r>
            <a:r>
              <a:rPr lang="en-US" sz="3200" dirty="0" err="1">
                <a:latin typeface="Times New Roman" pitchFamily="18" charset="0"/>
              </a:rPr>
              <a:t>điểm</a:t>
            </a:r>
            <a:r>
              <a:rPr lang="en-US" sz="3200" dirty="0">
                <a:latin typeface="Times New Roman" pitchFamily="18" charset="0"/>
              </a:rPr>
              <a:t> </a:t>
            </a:r>
            <a:r>
              <a:rPr lang="en-US" sz="3200" dirty="0" err="1">
                <a:latin typeface="Times New Roman" pitchFamily="18" charset="0"/>
              </a:rPr>
              <a:t>cách</a:t>
            </a:r>
            <a:r>
              <a:rPr lang="en-US" sz="3200" dirty="0">
                <a:latin typeface="Times New Roman" pitchFamily="18" charset="0"/>
              </a:rPr>
              <a:t> </a:t>
            </a:r>
            <a:r>
              <a:rPr lang="en-US" sz="3200" dirty="0" err="1">
                <a:latin typeface="Times New Roman" pitchFamily="18" charset="0"/>
              </a:rPr>
              <a:t>mặt</a:t>
            </a:r>
            <a:r>
              <a:rPr lang="en-US" sz="3200" dirty="0">
                <a:latin typeface="Times New Roman" pitchFamily="18" charset="0"/>
              </a:rPr>
              <a:t> </a:t>
            </a:r>
            <a:r>
              <a:rPr lang="en-US" sz="3200" dirty="0" err="1">
                <a:latin typeface="Times New Roman" pitchFamily="18" charset="0"/>
              </a:rPr>
              <a:t>đất</a:t>
            </a:r>
            <a:r>
              <a:rPr lang="en-US" sz="3200" dirty="0">
                <a:latin typeface="Times New Roman" pitchFamily="18" charset="0"/>
              </a:rPr>
              <a:t> 6m.</a:t>
            </a:r>
          </a:p>
          <a:p>
            <a:pPr algn="just">
              <a:lnSpc>
                <a:spcPct val="120000"/>
              </a:lnSpc>
            </a:pPr>
            <a:r>
              <a:rPr lang="en-US" sz="3200" dirty="0">
                <a:latin typeface="Times New Roman" pitchFamily="18" charset="0"/>
              </a:rPr>
              <a:t>- </a:t>
            </a:r>
            <a:r>
              <a:rPr lang="en-US" sz="3200" dirty="0" err="1">
                <a:latin typeface="Times New Roman" pitchFamily="18" charset="0"/>
              </a:rPr>
              <a:t>Vật</a:t>
            </a:r>
            <a:r>
              <a:rPr lang="en-US" sz="3200" dirty="0">
                <a:latin typeface="Times New Roman" pitchFamily="18" charset="0"/>
              </a:rPr>
              <a:t> </a:t>
            </a:r>
            <a:r>
              <a:rPr lang="en-US" sz="3200" dirty="0" err="1">
                <a:latin typeface="Times New Roman" pitchFamily="18" charset="0"/>
              </a:rPr>
              <a:t>chỉ</a:t>
            </a:r>
            <a:r>
              <a:rPr lang="en-US" sz="3200" dirty="0">
                <a:latin typeface="Times New Roman" pitchFamily="18" charset="0"/>
              </a:rPr>
              <a:t> </a:t>
            </a:r>
            <a:r>
              <a:rPr lang="en-US" sz="3200" dirty="0" err="1">
                <a:latin typeface="Times New Roman" pitchFamily="18" charset="0"/>
              </a:rPr>
              <a:t>chịu</a:t>
            </a:r>
            <a:r>
              <a:rPr lang="en-US" sz="3200" dirty="0">
                <a:latin typeface="Times New Roman" pitchFamily="18" charset="0"/>
              </a:rPr>
              <a:t> </a:t>
            </a:r>
            <a:r>
              <a:rPr lang="en-US" sz="3200" dirty="0" err="1">
                <a:latin typeface="Times New Roman" pitchFamily="18" charset="0"/>
              </a:rPr>
              <a:t>tác</a:t>
            </a:r>
            <a:r>
              <a:rPr lang="en-US" sz="3200" dirty="0">
                <a:latin typeface="Times New Roman" pitchFamily="18" charset="0"/>
              </a:rPr>
              <a:t> </a:t>
            </a:r>
            <a:r>
              <a:rPr lang="en-US" sz="3200" dirty="0" err="1">
                <a:latin typeface="Times New Roman" pitchFamily="18" charset="0"/>
              </a:rPr>
              <a:t>dụng</a:t>
            </a:r>
            <a:r>
              <a:rPr lang="en-US" sz="3200" dirty="0">
                <a:latin typeface="Times New Roman" pitchFamily="18" charset="0"/>
              </a:rPr>
              <a:t> </a:t>
            </a:r>
            <a:r>
              <a:rPr lang="en-US" sz="3200" dirty="0" err="1">
                <a:latin typeface="Times New Roman" pitchFamily="18" charset="0"/>
              </a:rPr>
              <a:t>của</a:t>
            </a:r>
            <a:r>
              <a:rPr lang="en-US" sz="3200" dirty="0">
                <a:latin typeface="Times New Roman" pitchFamily="18" charset="0"/>
              </a:rPr>
              <a:t> </a:t>
            </a:r>
            <a:r>
              <a:rPr lang="en-US" sz="3200" dirty="0" err="1">
                <a:latin typeface="Times New Roman" pitchFamily="18" charset="0"/>
              </a:rPr>
              <a:t>trọng</a:t>
            </a:r>
            <a:r>
              <a:rPr lang="en-US" sz="3200" dirty="0">
                <a:latin typeface="Times New Roman" pitchFamily="18" charset="0"/>
              </a:rPr>
              <a:t> </a:t>
            </a:r>
            <a:r>
              <a:rPr lang="en-US" sz="3200" dirty="0" err="1">
                <a:latin typeface="Times New Roman" pitchFamily="18" charset="0"/>
              </a:rPr>
              <a:t>lực</a:t>
            </a:r>
            <a:r>
              <a:rPr lang="en-US" sz="3200" dirty="0">
                <a:latin typeface="Times New Roman" pitchFamily="18" charset="0"/>
              </a:rPr>
              <a:t> </a:t>
            </a:r>
            <a:r>
              <a:rPr lang="en-US" sz="3200" dirty="0" err="1">
                <a:latin typeface="Times New Roman" pitchFamily="18" charset="0"/>
              </a:rPr>
              <a:t>nên</a:t>
            </a:r>
            <a:r>
              <a:rPr lang="en-US" sz="3200" dirty="0">
                <a:latin typeface="Times New Roman" pitchFamily="18" charset="0"/>
              </a:rPr>
              <a:t> ta </a:t>
            </a:r>
            <a:r>
              <a:rPr lang="en-US" sz="3200" dirty="0" err="1">
                <a:latin typeface="Times New Roman" pitchFamily="18" charset="0"/>
              </a:rPr>
              <a:t>áp</a:t>
            </a:r>
            <a:r>
              <a:rPr lang="en-US" sz="3200" dirty="0">
                <a:latin typeface="Times New Roman" pitchFamily="18" charset="0"/>
              </a:rPr>
              <a:t> </a:t>
            </a:r>
            <a:r>
              <a:rPr lang="en-US" sz="3200" dirty="0" err="1">
                <a:latin typeface="Times New Roman" pitchFamily="18" charset="0"/>
              </a:rPr>
              <a:t>dụng</a:t>
            </a:r>
            <a:r>
              <a:rPr lang="en-US" sz="3200" dirty="0">
                <a:latin typeface="Times New Roman" pitchFamily="18" charset="0"/>
              </a:rPr>
              <a:t> </a:t>
            </a:r>
            <a:r>
              <a:rPr lang="en-US" sz="3200" dirty="0" err="1">
                <a:latin typeface="Times New Roman" pitchFamily="18" charset="0"/>
              </a:rPr>
              <a:t>định</a:t>
            </a:r>
            <a:r>
              <a:rPr lang="en-US" sz="3200" dirty="0">
                <a:latin typeface="Times New Roman" pitchFamily="18" charset="0"/>
              </a:rPr>
              <a:t> </a:t>
            </a:r>
            <a:r>
              <a:rPr lang="en-US" sz="3200" dirty="0" err="1">
                <a:latin typeface="Times New Roman" pitchFamily="18" charset="0"/>
              </a:rPr>
              <a:t>luật</a:t>
            </a:r>
            <a:r>
              <a:rPr lang="en-US" sz="3200" dirty="0">
                <a:latin typeface="Times New Roman" pitchFamily="18" charset="0"/>
              </a:rPr>
              <a:t> </a:t>
            </a:r>
            <a:r>
              <a:rPr lang="en-US" sz="3200" dirty="0" err="1">
                <a:latin typeface="Times New Roman" pitchFamily="18" charset="0"/>
              </a:rPr>
              <a:t>bảo</a:t>
            </a:r>
            <a:r>
              <a:rPr lang="en-US" sz="3200" dirty="0">
                <a:latin typeface="Times New Roman" pitchFamily="18" charset="0"/>
              </a:rPr>
              <a:t> </a:t>
            </a:r>
            <a:r>
              <a:rPr lang="en-US" sz="3200" dirty="0" err="1">
                <a:latin typeface="Times New Roman" pitchFamily="18" charset="0"/>
              </a:rPr>
              <a:t>toàn</a:t>
            </a:r>
            <a:r>
              <a:rPr lang="en-US" sz="3200" dirty="0">
                <a:latin typeface="Times New Roman" pitchFamily="18" charset="0"/>
              </a:rPr>
              <a:t> </a:t>
            </a:r>
            <a:r>
              <a:rPr lang="en-US" sz="3200" dirty="0" err="1">
                <a:latin typeface="Times New Roman" pitchFamily="18" charset="0"/>
              </a:rPr>
              <a:t>cơ</a:t>
            </a:r>
            <a:r>
              <a:rPr lang="en-US" sz="3200" dirty="0">
                <a:latin typeface="Times New Roman" pitchFamily="18" charset="0"/>
              </a:rPr>
              <a:t> </a:t>
            </a:r>
            <a:r>
              <a:rPr lang="en-US" sz="3200" dirty="0" err="1">
                <a:latin typeface="Times New Roman" pitchFamily="18" charset="0"/>
              </a:rPr>
              <a:t>năng</a:t>
            </a:r>
            <a:r>
              <a:rPr lang="en-US" sz="3200" dirty="0">
                <a:latin typeface="Times New Roman" pitchFamily="18" charset="0"/>
              </a:rPr>
              <a:t> </a:t>
            </a:r>
            <a:r>
              <a:rPr lang="en-US" sz="3200" dirty="0" err="1">
                <a:latin typeface="Times New Roman" pitchFamily="18" charset="0"/>
              </a:rPr>
              <a:t>cho</a:t>
            </a:r>
            <a:r>
              <a:rPr lang="en-US" sz="3200" dirty="0">
                <a:latin typeface="Times New Roman" pitchFamily="18" charset="0"/>
              </a:rPr>
              <a:t> 2 </a:t>
            </a:r>
            <a:r>
              <a:rPr lang="en-US" sz="3200" dirty="0" err="1">
                <a:latin typeface="Times New Roman" pitchFamily="18" charset="0"/>
              </a:rPr>
              <a:t>vị</a:t>
            </a:r>
            <a:r>
              <a:rPr lang="en-US" sz="3200" dirty="0">
                <a:latin typeface="Times New Roman" pitchFamily="18" charset="0"/>
              </a:rPr>
              <a:t> </a:t>
            </a:r>
            <a:r>
              <a:rPr lang="en-US" sz="3200" dirty="0" err="1">
                <a:latin typeface="Times New Roman" pitchFamily="18" charset="0"/>
              </a:rPr>
              <a:t>trí</a:t>
            </a:r>
            <a:r>
              <a:rPr lang="en-US" sz="3200" dirty="0">
                <a:latin typeface="Times New Roman" pitchFamily="18" charset="0"/>
              </a:rPr>
              <a:t> M </a:t>
            </a:r>
            <a:r>
              <a:rPr lang="en-US" sz="3200" dirty="0" err="1">
                <a:latin typeface="Times New Roman" pitchFamily="18" charset="0"/>
              </a:rPr>
              <a:t>và</a:t>
            </a:r>
            <a:r>
              <a:rPr lang="en-US" sz="3200" dirty="0">
                <a:latin typeface="Times New Roman" pitchFamily="18" charset="0"/>
              </a:rPr>
              <a:t> A</a:t>
            </a:r>
          </a:p>
          <a:p>
            <a:pPr algn="just">
              <a:lnSpc>
                <a:spcPct val="120000"/>
              </a:lnSpc>
            </a:pPr>
            <a:r>
              <a:rPr lang="en-US" sz="3200" dirty="0">
                <a:latin typeface="Times New Roman" pitchFamily="18" charset="0"/>
              </a:rPr>
              <a:t>W(M) = W(A)= </a:t>
            </a:r>
            <a:r>
              <a:rPr lang="en-US" sz="3200" dirty="0" err="1">
                <a:latin typeface="Times New Roman" pitchFamily="18" charset="0"/>
              </a:rPr>
              <a:t>W</a:t>
            </a:r>
            <a:r>
              <a:rPr lang="en-US" sz="3200" baseline="-25000" dirty="0" err="1">
                <a:latin typeface="Times New Roman" pitchFamily="18" charset="0"/>
              </a:rPr>
              <a:t>tmax</a:t>
            </a:r>
            <a:r>
              <a:rPr lang="en-US" sz="3200" dirty="0">
                <a:latin typeface="Times New Roman" pitchFamily="18" charset="0"/>
              </a:rPr>
              <a:t> = P . h = 10.m.h = 5.10.10 = </a:t>
            </a:r>
            <a:r>
              <a:rPr lang="en-US" sz="3200" dirty="0">
                <a:solidFill>
                  <a:srgbClr val="FF3300"/>
                </a:solidFill>
                <a:latin typeface="Times New Roman" pitchFamily="18" charset="0"/>
              </a:rPr>
              <a:t>500(J) </a:t>
            </a:r>
          </a:p>
        </p:txBody>
      </p:sp>
      <p:sp>
        <p:nvSpPr>
          <p:cNvPr id="23" name="TextBox 22"/>
          <p:cNvSpPr txBox="1"/>
          <p:nvPr/>
        </p:nvSpPr>
        <p:spPr>
          <a:xfrm>
            <a:off x="10972800" y="2209803"/>
            <a:ext cx="609600" cy="461665"/>
          </a:xfrm>
          <a:prstGeom prst="rect">
            <a:avLst/>
          </a:prstGeom>
          <a:noFill/>
        </p:spPr>
        <p:txBody>
          <a:bodyPr wrap="square" rtlCol="0">
            <a:spAutoFit/>
          </a:bodyPr>
          <a:lstStyle/>
          <a:p>
            <a:r>
              <a:rPr lang="en-US" sz="2400" dirty="0">
                <a:solidFill>
                  <a:prstClr val="black"/>
                </a:solidFill>
              </a:rPr>
              <a:t>M</a:t>
            </a:r>
          </a:p>
        </p:txBody>
      </p:sp>
      <p:sp>
        <p:nvSpPr>
          <p:cNvPr id="24" name="Rounded Rectangle 4">
            <a:extLst>
              <a:ext uri="{FF2B5EF4-FFF2-40B4-BE49-F238E27FC236}">
                <a16:creationId xmlns="" xmlns:a16="http://schemas.microsoft.com/office/drawing/2014/main" id="{2E304DD9-7F02-7847-8C1E-4250D17BF13A}"/>
              </a:ext>
            </a:extLst>
          </p:cNvPr>
          <p:cNvSpPr/>
          <p:nvPr/>
        </p:nvSpPr>
        <p:spPr>
          <a:xfrm>
            <a:off x="4556628" y="142144"/>
            <a:ext cx="2735000" cy="524349"/>
          </a:xfrm>
          <a:prstGeom prst="rect">
            <a:avLst/>
          </a:prstGeom>
          <a:solidFill>
            <a:srgbClr val="002060"/>
          </a:solidFill>
          <a:ln>
            <a:noFill/>
          </a:ln>
          <a:effectLst/>
          <a:scene3d>
            <a:camera prst="orthographicFront"/>
            <a:lightRig rig="threePt" dir="t">
              <a:rot lat="0" lon="0" rev="7500000"/>
            </a:lightRig>
          </a:scene3d>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CỦNG CỐ</a:t>
            </a:r>
          </a:p>
        </p:txBody>
      </p:sp>
    </p:spTree>
    <p:extLst>
      <p:ext uri="{BB962C8B-B14F-4D97-AF65-F5344CB8AC3E}">
        <p14:creationId xmlns:p14="http://schemas.microsoft.com/office/powerpoint/2010/main" val="3816818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82"/>
                                        </p:tgtEl>
                                        <p:attrNameLst>
                                          <p:attrName>style.visibility</p:attrName>
                                        </p:attrNameLst>
                                      </p:cBhvr>
                                      <p:to>
                                        <p:strVal val="visible"/>
                                      </p:to>
                                    </p:set>
                                    <p:animEffect transition="in" filter="box(in)">
                                      <p:cBhvr>
                                        <p:cTn id="7" dur="500"/>
                                        <p:tgtEl>
                                          <p:spTgt spid="573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77"/>
                                        </p:tgtEl>
                                        <p:attrNameLst>
                                          <p:attrName>style.visibility</p:attrName>
                                        </p:attrNameLst>
                                      </p:cBhvr>
                                      <p:to>
                                        <p:strVal val="visible"/>
                                      </p:to>
                                    </p:set>
                                    <p:animEffect transition="in" filter="blinds(horizontal)">
                                      <p:cBhvr>
                                        <p:cTn id="12" dur="500"/>
                                        <p:tgtEl>
                                          <p:spTgt spid="57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7" grpId="0" animBg="1"/>
      <p:bldP spid="573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TextBox 6"/>
          <p:cNvSpPr txBox="1"/>
          <p:nvPr/>
        </p:nvSpPr>
        <p:spPr>
          <a:xfrm>
            <a:off x="1477166" y="1353262"/>
            <a:ext cx="8534400" cy="1202991"/>
          </a:xfrm>
          <a:prstGeom prst="rect">
            <a:avLst/>
          </a:prstGeom>
        </p:spPr>
        <p:txBody>
          <a:bodyPr vert="horz" lIns="91440" tIns="45720" rIns="91440" bIns="45720" rtlCol="0" anchor="b">
            <a:normAutofit/>
          </a:bodyPr>
          <a:lstStyle/>
          <a:p>
            <a:pPr algn="ctr" defTabSz="457200">
              <a:spcBef>
                <a:spcPct val="0"/>
              </a:spcBef>
              <a:spcAft>
                <a:spcPts val="600"/>
              </a:spcAft>
            </a:pPr>
            <a:r>
              <a:rPr lang="en-US" sz="7200" b="1" u="sng" dirty="0" err="1">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7200" b="1" u="sng"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3</a:t>
            </a:r>
            <a:r>
              <a:rPr 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CƠ NĂNG</a:t>
            </a:r>
          </a:p>
        </p:txBody>
      </p:sp>
      <p:sp>
        <p:nvSpPr>
          <p:cNvPr id="2" name="Rectangle 1">
            <a:extLst>
              <a:ext uri="{FF2B5EF4-FFF2-40B4-BE49-F238E27FC236}">
                <a16:creationId xmlns="" xmlns:a16="http://schemas.microsoft.com/office/drawing/2014/main" id="{F89F8661-41FA-93D2-79C1-3FF326EE38AF}"/>
              </a:ext>
            </a:extLst>
          </p:cNvPr>
          <p:cNvSpPr/>
          <p:nvPr/>
        </p:nvSpPr>
        <p:spPr>
          <a:xfrm>
            <a:off x="3508664" y="3429000"/>
            <a:ext cx="3453245" cy="769441"/>
          </a:xfrm>
          <a:prstGeom prst="rect">
            <a:avLst/>
          </a:prstGeom>
          <a:solidFill>
            <a:schemeClr val="accent2">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 CƠ NĂNG</a:t>
            </a:r>
            <a:endParaRPr kumimoji="0" lang="en-US" sz="44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288933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ext Box 4"/>
          <p:cNvSpPr txBox="1">
            <a:spLocks noChangeArrowheads="1"/>
          </p:cNvSpPr>
          <p:nvPr/>
        </p:nvSpPr>
        <p:spPr bwMode="auto">
          <a:xfrm>
            <a:off x="167377" y="749561"/>
            <a:ext cx="9534229" cy="1200329"/>
          </a:xfrm>
          <a:prstGeom prst="rect">
            <a:avLst/>
          </a:prstGeom>
          <a:noFill/>
          <a:ln w="9525">
            <a:noFill/>
            <a:miter lim="800000"/>
            <a:headEnd/>
            <a:tailEnd/>
          </a:ln>
        </p:spPr>
        <p:txBody>
          <a:bodyPr wrap="square">
            <a:spAutoFit/>
          </a:bodyPr>
          <a:lstStyle/>
          <a:p>
            <a:pPr algn="just"/>
            <a:r>
              <a:rPr lang="en-US" sz="3600" dirty="0">
                <a:solidFill>
                  <a:prstClr val="black"/>
                </a:solidFill>
                <a:latin typeface="Times New Roman" pitchFamily="18" charset="0"/>
              </a:rPr>
              <a:t> </a:t>
            </a:r>
            <a:r>
              <a:rPr lang="en-US" sz="3600" b="1" u="sng" dirty="0" err="1">
                <a:solidFill>
                  <a:prstClr val="black"/>
                </a:solidFill>
                <a:latin typeface="Times New Roman" pitchFamily="18" charset="0"/>
                <a:cs typeface="Times New Roman" pitchFamily="18" charset="0"/>
              </a:rPr>
              <a:t>Bài</a:t>
            </a:r>
            <a:r>
              <a:rPr lang="vi-VN" sz="3600" b="1" u="sng" dirty="0">
                <a:solidFill>
                  <a:prstClr val="black"/>
                </a:solidFill>
                <a:latin typeface="Times New Roman" pitchFamily="18" charset="0"/>
                <a:cs typeface="Times New Roman" pitchFamily="18" charset="0"/>
              </a:rPr>
              <a:t> </a:t>
            </a:r>
            <a:r>
              <a:rPr lang="en-US" sz="3600" b="1" u="sng" dirty="0">
                <a:solidFill>
                  <a:prstClr val="black"/>
                </a:solidFill>
                <a:latin typeface="Times New Roman" pitchFamily="18" charset="0"/>
                <a:cs typeface="Times New Roman" pitchFamily="18" charset="0"/>
              </a:rPr>
              <a:t>4</a:t>
            </a:r>
            <a:r>
              <a:rPr lang="vi-VN" sz="3600" b="1"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rPr>
              <a:t>Một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vật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có</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khối</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lượng</a:t>
            </a:r>
            <a:r>
              <a:rPr lang="en-US" sz="3600" dirty="0">
                <a:solidFill>
                  <a:prstClr val="black"/>
                </a:solidFill>
                <a:latin typeface="Times New Roman" pitchFamily="18" charset="0"/>
              </a:rPr>
              <a:t> 5 kg </a:t>
            </a:r>
            <a:r>
              <a:rPr lang="en-US" sz="3600" dirty="0" err="1">
                <a:solidFill>
                  <a:prstClr val="black"/>
                </a:solidFill>
                <a:latin typeface="Times New Roman" pitchFamily="18" charset="0"/>
              </a:rPr>
              <a:t>được</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thả</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rơi</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tự</a:t>
            </a:r>
            <a:r>
              <a:rPr lang="en-US" sz="3600" dirty="0">
                <a:solidFill>
                  <a:prstClr val="black"/>
                </a:solidFill>
                <a:latin typeface="Times New Roman" pitchFamily="18" charset="0"/>
              </a:rPr>
              <a:t> do </a:t>
            </a:r>
            <a:r>
              <a:rPr lang="en-US" sz="3600" dirty="0" err="1">
                <a:solidFill>
                  <a:prstClr val="black"/>
                </a:solidFill>
                <a:latin typeface="Times New Roman" pitchFamily="18" charset="0"/>
              </a:rPr>
              <a:t>từ</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điểm</a:t>
            </a:r>
            <a:r>
              <a:rPr lang="en-US" sz="3600" dirty="0">
                <a:solidFill>
                  <a:prstClr val="black"/>
                </a:solidFill>
                <a:latin typeface="Times New Roman" pitchFamily="18" charset="0"/>
              </a:rPr>
              <a:t> A </a:t>
            </a:r>
            <a:r>
              <a:rPr lang="en-US" sz="3600" dirty="0" err="1">
                <a:solidFill>
                  <a:prstClr val="black"/>
                </a:solidFill>
                <a:latin typeface="Times New Roman" pitchFamily="18" charset="0"/>
              </a:rPr>
              <a:t>có</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độ</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cao</a:t>
            </a:r>
            <a:r>
              <a:rPr lang="en-US" sz="3600" dirty="0">
                <a:solidFill>
                  <a:prstClr val="black"/>
                </a:solidFill>
                <a:latin typeface="Times New Roman" pitchFamily="18" charset="0"/>
              </a:rPr>
              <a:t> h=10m (so </a:t>
            </a:r>
            <a:r>
              <a:rPr lang="en-US" sz="3600" dirty="0" err="1">
                <a:solidFill>
                  <a:prstClr val="black"/>
                </a:solidFill>
                <a:latin typeface="Times New Roman" pitchFamily="18" charset="0"/>
              </a:rPr>
              <a:t>với</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mặt</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đất</a:t>
            </a:r>
            <a:r>
              <a:rPr lang="en-US" sz="3600" dirty="0">
                <a:solidFill>
                  <a:prstClr val="black"/>
                </a:solidFill>
                <a:latin typeface="Times New Roman" pitchFamily="18" charset="0"/>
              </a:rPr>
              <a:t>). </a:t>
            </a:r>
            <a:endParaRPr lang="en-US" sz="3600" i="1" dirty="0">
              <a:solidFill>
                <a:prstClr val="black"/>
              </a:solidFill>
              <a:latin typeface="Times New Roman" pitchFamily="18" charset="0"/>
            </a:endParaRPr>
          </a:p>
        </p:txBody>
      </p:sp>
      <p:sp>
        <p:nvSpPr>
          <p:cNvPr id="6153" name="Text Box 7"/>
          <p:cNvSpPr txBox="1">
            <a:spLocks noChangeArrowheads="1"/>
          </p:cNvSpPr>
          <p:nvPr/>
        </p:nvSpPr>
        <p:spPr bwMode="auto">
          <a:xfrm>
            <a:off x="427388" y="2067900"/>
            <a:ext cx="8534400" cy="584775"/>
          </a:xfrm>
          <a:prstGeom prst="rect">
            <a:avLst/>
          </a:prstGeom>
          <a:noFill/>
          <a:ln w="9525">
            <a:noFill/>
            <a:miter lim="800000"/>
            <a:headEnd/>
            <a:tailEnd/>
          </a:ln>
        </p:spPr>
        <p:txBody>
          <a:bodyPr>
            <a:spAutoFit/>
          </a:bodyPr>
          <a:lstStyle/>
          <a:p>
            <a:pPr>
              <a:spcBef>
                <a:spcPct val="50000"/>
              </a:spcBef>
            </a:pPr>
            <a:r>
              <a:rPr lang="en-US" sz="3200" i="1" u="sng" dirty="0" err="1">
                <a:solidFill>
                  <a:srgbClr val="0000FF"/>
                </a:solidFill>
                <a:latin typeface="Times New Roman" pitchFamily="18" charset="0"/>
              </a:rPr>
              <a:t>Câu</a:t>
            </a:r>
            <a:r>
              <a:rPr lang="en-US" sz="3200" i="1" u="sng" dirty="0">
                <a:solidFill>
                  <a:srgbClr val="0000FF"/>
                </a:solidFill>
                <a:latin typeface="Times New Roman" pitchFamily="18" charset="0"/>
              </a:rPr>
              <a:t> b:</a:t>
            </a:r>
            <a:r>
              <a:rPr lang="en-US" sz="3200" dirty="0">
                <a:solidFill>
                  <a:prstClr val="black"/>
                </a:solidFill>
                <a:latin typeface="Times New Roman" pitchFamily="18" charset="0"/>
              </a:rPr>
              <a:t> </a:t>
            </a:r>
            <a:r>
              <a:rPr lang="en-US" sz="3200" dirty="0" err="1">
                <a:solidFill>
                  <a:srgbClr val="0000FF"/>
                </a:solidFill>
                <a:latin typeface="Times New Roman" pitchFamily="18" charset="0"/>
              </a:rPr>
              <a:t>Vận</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tốc</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của</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vật</a:t>
            </a:r>
            <a:r>
              <a:rPr lang="en-US" sz="3200" dirty="0">
                <a:solidFill>
                  <a:srgbClr val="0000FF"/>
                </a:solidFill>
                <a:latin typeface="Times New Roman" pitchFamily="18" charset="0"/>
              </a:rPr>
              <a:t> </a:t>
            </a:r>
            <a:r>
              <a:rPr lang="en-US" sz="3200" dirty="0" err="1">
                <a:solidFill>
                  <a:srgbClr val="0000FF"/>
                </a:solidFill>
                <a:latin typeface="Times New Roman" pitchFamily="18" charset="0"/>
              </a:rPr>
              <a:t>lúc</a:t>
            </a:r>
            <a:r>
              <a:rPr lang="en-US" sz="3200" dirty="0">
                <a:solidFill>
                  <a:srgbClr val="0000FF"/>
                </a:solidFill>
                <a:latin typeface="Times New Roman" pitchFamily="18" charset="0"/>
              </a:rPr>
              <a:t> </a:t>
            </a:r>
            <a:r>
              <a:rPr lang="en-US" sz="3200" dirty="0" err="1">
                <a:solidFill>
                  <a:srgbClr val="0000FF"/>
                </a:solidFill>
                <a:latin typeface="Times New Roman" pitchFamily="18" charset="0"/>
                <a:hlinkClick r:id="rId3" action="ppaction://hlinksldjump"/>
              </a:rPr>
              <a:t>chạm</a:t>
            </a:r>
            <a:r>
              <a:rPr lang="en-US" sz="3200" dirty="0">
                <a:solidFill>
                  <a:srgbClr val="0000FF"/>
                </a:solidFill>
                <a:latin typeface="Times New Roman" pitchFamily="18" charset="0"/>
                <a:hlinkClick r:id="rId3" action="ppaction://hlinksldjump"/>
              </a:rPr>
              <a:t> </a:t>
            </a:r>
            <a:r>
              <a:rPr lang="en-US" sz="3200" dirty="0" err="1">
                <a:solidFill>
                  <a:srgbClr val="0000FF"/>
                </a:solidFill>
                <a:latin typeface="Times New Roman" pitchFamily="18" charset="0"/>
                <a:hlinkClick r:id="rId3" action="ppaction://hlinksldjump"/>
              </a:rPr>
              <a:t>mặt</a:t>
            </a:r>
            <a:r>
              <a:rPr lang="en-US" sz="3200" dirty="0">
                <a:solidFill>
                  <a:srgbClr val="0000FF"/>
                </a:solidFill>
                <a:latin typeface="Times New Roman" pitchFamily="18" charset="0"/>
                <a:hlinkClick r:id="rId3" action="ppaction://hlinksldjump"/>
              </a:rPr>
              <a:t> </a:t>
            </a:r>
            <a:r>
              <a:rPr lang="en-US" sz="3200" dirty="0" err="1">
                <a:solidFill>
                  <a:srgbClr val="0000FF"/>
                </a:solidFill>
                <a:latin typeface="Times New Roman" pitchFamily="18" charset="0"/>
                <a:hlinkClick r:id="rId3" action="ppaction://hlinksldjump"/>
              </a:rPr>
              <a:t>đất</a:t>
            </a:r>
            <a:r>
              <a:rPr lang="en-US" sz="3200" dirty="0">
                <a:solidFill>
                  <a:srgbClr val="0000FF"/>
                </a:solidFill>
                <a:latin typeface="Times New Roman" pitchFamily="18" charset="0"/>
                <a:hlinkClick r:id="rId3" action="ppaction://hlinksldjump"/>
              </a:rPr>
              <a:t> </a:t>
            </a:r>
            <a:r>
              <a:rPr lang="en-US" sz="3200" dirty="0" err="1">
                <a:solidFill>
                  <a:srgbClr val="0000FF"/>
                </a:solidFill>
                <a:latin typeface="Times New Roman" pitchFamily="18" charset="0"/>
              </a:rPr>
              <a:t>là</a:t>
            </a:r>
            <a:r>
              <a:rPr lang="en-US" sz="3200" dirty="0">
                <a:solidFill>
                  <a:srgbClr val="0000FF"/>
                </a:solidFill>
                <a:latin typeface="Times New Roman" pitchFamily="18" charset="0"/>
              </a:rPr>
              <a:t>:</a:t>
            </a:r>
          </a:p>
        </p:txBody>
      </p:sp>
      <p:sp>
        <p:nvSpPr>
          <p:cNvPr id="6154" name="Text Box 8"/>
          <p:cNvSpPr txBox="1">
            <a:spLocks noChangeArrowheads="1"/>
          </p:cNvSpPr>
          <p:nvPr/>
        </p:nvSpPr>
        <p:spPr bwMode="auto">
          <a:xfrm>
            <a:off x="327778" y="2776538"/>
            <a:ext cx="1828800" cy="584775"/>
          </a:xfrm>
          <a:prstGeom prst="rect">
            <a:avLst/>
          </a:prstGeom>
          <a:solidFill>
            <a:schemeClr val="accent2">
              <a:lumMod val="20000"/>
              <a:lumOff val="80000"/>
            </a:schemeClr>
          </a:solidFill>
          <a:ln w="9525">
            <a:noFill/>
            <a:miter lim="800000"/>
            <a:headEnd/>
            <a:tailEnd/>
          </a:ln>
        </p:spPr>
        <p:txBody>
          <a:bodyPr>
            <a:spAutoFit/>
          </a:bodyPr>
          <a:lstStyle/>
          <a:p>
            <a:pPr>
              <a:spcBef>
                <a:spcPct val="50000"/>
              </a:spcBef>
            </a:pPr>
            <a:r>
              <a:rPr lang="en-US" sz="3200" dirty="0">
                <a:solidFill>
                  <a:srgbClr val="0033CC"/>
                </a:solidFill>
                <a:latin typeface="Times New Roman" pitchFamily="18" charset="0"/>
              </a:rPr>
              <a:t>A. 10m/s</a:t>
            </a:r>
          </a:p>
        </p:txBody>
      </p:sp>
      <p:sp>
        <p:nvSpPr>
          <p:cNvPr id="6155" name="Text Box 14"/>
          <p:cNvSpPr txBox="1">
            <a:spLocks noChangeArrowheads="1"/>
          </p:cNvSpPr>
          <p:nvPr/>
        </p:nvSpPr>
        <p:spPr bwMode="auto">
          <a:xfrm>
            <a:off x="7346579" y="2680450"/>
            <a:ext cx="2375642" cy="584775"/>
          </a:xfrm>
          <a:prstGeom prst="rect">
            <a:avLst/>
          </a:prstGeom>
          <a:noFill/>
          <a:ln w="9525">
            <a:noFill/>
            <a:miter lim="800000"/>
            <a:headEnd/>
            <a:tailEnd/>
          </a:ln>
        </p:spPr>
        <p:txBody>
          <a:bodyPr wrap="square">
            <a:spAutoFit/>
          </a:bodyPr>
          <a:lstStyle/>
          <a:p>
            <a:pPr>
              <a:spcBef>
                <a:spcPct val="50000"/>
              </a:spcBef>
            </a:pPr>
            <a:r>
              <a:rPr lang="en-US" sz="3200" dirty="0">
                <a:solidFill>
                  <a:srgbClr val="0033CC"/>
                </a:solidFill>
                <a:latin typeface="Times New Roman" pitchFamily="18" charset="0"/>
              </a:rPr>
              <a:t>    D. 20m/s</a:t>
            </a:r>
          </a:p>
        </p:txBody>
      </p:sp>
      <p:sp>
        <p:nvSpPr>
          <p:cNvPr id="55316" name="Oval 20"/>
          <p:cNvSpPr>
            <a:spLocks noChangeArrowheads="1"/>
          </p:cNvSpPr>
          <p:nvPr/>
        </p:nvSpPr>
        <p:spPr bwMode="auto">
          <a:xfrm>
            <a:off x="2469779" y="2776538"/>
            <a:ext cx="455703" cy="457200"/>
          </a:xfrm>
          <a:prstGeom prst="ellipse">
            <a:avLst/>
          </a:prstGeom>
          <a:noFill/>
          <a:ln w="28575">
            <a:solidFill>
              <a:srgbClr val="FF3300"/>
            </a:solidFill>
            <a:round/>
            <a:headEnd/>
            <a:tailEnd/>
          </a:ln>
        </p:spPr>
        <p:txBody>
          <a:bodyPr wrap="none" anchor="ctr"/>
          <a:lstStyle/>
          <a:p>
            <a:endParaRPr lang="en-US" sz="2000">
              <a:solidFill>
                <a:prstClr val="black"/>
              </a:solidFill>
            </a:endParaRPr>
          </a:p>
        </p:txBody>
      </p:sp>
      <p:grpSp>
        <p:nvGrpSpPr>
          <p:cNvPr id="3" name="Group 21"/>
          <p:cNvGrpSpPr>
            <a:grpSpLocks/>
          </p:cNvGrpSpPr>
          <p:nvPr/>
        </p:nvGrpSpPr>
        <p:grpSpPr bwMode="auto">
          <a:xfrm>
            <a:off x="10067366" y="1183340"/>
            <a:ext cx="1828800" cy="3733800"/>
            <a:chOff x="4896" y="720"/>
            <a:chExt cx="864" cy="2400"/>
          </a:xfrm>
        </p:grpSpPr>
        <p:grpSp>
          <p:nvGrpSpPr>
            <p:cNvPr id="4" name="Group 22"/>
            <p:cNvGrpSpPr>
              <a:grpSpLocks/>
            </p:cNvGrpSpPr>
            <p:nvPr/>
          </p:nvGrpSpPr>
          <p:grpSpPr bwMode="auto">
            <a:xfrm>
              <a:off x="4896" y="720"/>
              <a:ext cx="864" cy="2400"/>
              <a:chOff x="4800" y="720"/>
              <a:chExt cx="960" cy="2400"/>
            </a:xfrm>
          </p:grpSpPr>
          <p:sp>
            <p:nvSpPr>
              <p:cNvPr id="6165" name="Rectangle 23"/>
              <p:cNvSpPr>
                <a:spLocks noChangeArrowheads="1"/>
              </p:cNvSpPr>
              <p:nvPr/>
            </p:nvSpPr>
            <p:spPr bwMode="auto">
              <a:xfrm>
                <a:off x="4800" y="720"/>
                <a:ext cx="960" cy="2400"/>
              </a:xfrm>
              <a:prstGeom prst="rect">
                <a:avLst/>
              </a:prstGeom>
              <a:solidFill>
                <a:schemeClr val="accent1"/>
              </a:solidFill>
              <a:ln w="9525">
                <a:noFill/>
                <a:miter lim="800000"/>
                <a:headEnd/>
                <a:tailEnd/>
              </a:ln>
            </p:spPr>
            <p:txBody>
              <a:bodyPr wrap="none" anchor="ctr"/>
              <a:lstStyle/>
              <a:p>
                <a:endParaRPr lang="en-US">
                  <a:solidFill>
                    <a:prstClr val="black"/>
                  </a:solidFill>
                </a:endParaRPr>
              </a:p>
            </p:txBody>
          </p:sp>
          <p:grpSp>
            <p:nvGrpSpPr>
              <p:cNvPr id="5" name="Group 24"/>
              <p:cNvGrpSpPr>
                <a:grpSpLocks/>
              </p:cNvGrpSpPr>
              <p:nvPr/>
            </p:nvGrpSpPr>
            <p:grpSpPr bwMode="auto">
              <a:xfrm>
                <a:off x="4800" y="952"/>
                <a:ext cx="864" cy="1832"/>
                <a:chOff x="4800" y="952"/>
                <a:chExt cx="864" cy="1832"/>
              </a:xfrm>
            </p:grpSpPr>
            <p:sp>
              <p:nvSpPr>
                <p:cNvPr id="6167" name="Line 25"/>
                <p:cNvSpPr>
                  <a:spLocks noChangeShapeType="1"/>
                </p:cNvSpPr>
                <p:nvPr/>
              </p:nvSpPr>
              <p:spPr bwMode="auto">
                <a:xfrm>
                  <a:off x="4992" y="2688"/>
                  <a:ext cx="672" cy="0"/>
                </a:xfrm>
                <a:prstGeom prst="line">
                  <a:avLst/>
                </a:prstGeom>
                <a:noFill/>
                <a:ln w="38100">
                  <a:solidFill>
                    <a:srgbClr val="0033CC"/>
                  </a:solidFill>
                  <a:round/>
                  <a:headEnd/>
                  <a:tailEnd/>
                </a:ln>
              </p:spPr>
              <p:txBody>
                <a:bodyPr/>
                <a:lstStyle/>
                <a:p>
                  <a:endParaRPr lang="en-US">
                    <a:solidFill>
                      <a:prstClr val="black"/>
                    </a:solidFill>
                  </a:endParaRPr>
                </a:p>
              </p:txBody>
            </p:sp>
            <p:sp>
              <p:nvSpPr>
                <p:cNvPr id="6168" name="Rectangle 26" descr="Dark downward diagonal"/>
                <p:cNvSpPr>
                  <a:spLocks noChangeArrowheads="1"/>
                </p:cNvSpPr>
                <p:nvPr/>
              </p:nvSpPr>
              <p:spPr bwMode="auto">
                <a:xfrm>
                  <a:off x="4992" y="2702"/>
                  <a:ext cx="672" cy="82"/>
                </a:xfrm>
                <a:prstGeom prst="rect">
                  <a:avLst/>
                </a:prstGeom>
                <a:pattFill prst="dkDnDiag">
                  <a:fgClr>
                    <a:srgbClr val="0033CC"/>
                  </a:fgClr>
                  <a:bgClr>
                    <a:schemeClr val="bg1"/>
                  </a:bgClr>
                </a:pattFill>
                <a:ln w="9525">
                  <a:noFill/>
                  <a:miter lim="800000"/>
                  <a:headEnd/>
                  <a:tailEnd/>
                </a:ln>
              </p:spPr>
              <p:txBody>
                <a:bodyPr wrap="none" anchor="ctr"/>
                <a:lstStyle/>
                <a:p>
                  <a:endParaRPr lang="en-US">
                    <a:solidFill>
                      <a:prstClr val="black"/>
                    </a:solidFill>
                  </a:endParaRPr>
                </a:p>
              </p:txBody>
            </p:sp>
            <p:sp>
              <p:nvSpPr>
                <p:cNvPr id="6169" name="Line 27"/>
                <p:cNvSpPr>
                  <a:spLocks noChangeShapeType="1"/>
                </p:cNvSpPr>
                <p:nvPr/>
              </p:nvSpPr>
              <p:spPr bwMode="auto">
                <a:xfrm>
                  <a:off x="5040" y="1008"/>
                  <a:ext cx="0" cy="1680"/>
                </a:xfrm>
                <a:prstGeom prst="line">
                  <a:avLst/>
                </a:prstGeom>
                <a:noFill/>
                <a:ln w="19050">
                  <a:solidFill>
                    <a:srgbClr val="0033CC"/>
                  </a:solidFill>
                  <a:round/>
                  <a:headEnd type="triangle" w="med" len="med"/>
                  <a:tailEnd type="triangle" w="med" len="med"/>
                </a:ln>
              </p:spPr>
              <p:txBody>
                <a:bodyPr/>
                <a:lstStyle/>
                <a:p>
                  <a:endParaRPr lang="en-US">
                    <a:solidFill>
                      <a:prstClr val="black"/>
                    </a:solidFill>
                  </a:endParaRPr>
                </a:p>
              </p:txBody>
            </p:sp>
            <p:sp>
              <p:nvSpPr>
                <p:cNvPr id="6170" name="Oval 28"/>
                <p:cNvSpPr>
                  <a:spLocks noChangeArrowheads="1"/>
                </p:cNvSpPr>
                <p:nvPr/>
              </p:nvSpPr>
              <p:spPr bwMode="auto">
                <a:xfrm>
                  <a:off x="5232" y="952"/>
                  <a:ext cx="96" cy="96"/>
                </a:xfrm>
                <a:prstGeom prst="ellipse">
                  <a:avLst/>
                </a:prstGeom>
                <a:solidFill>
                  <a:srgbClr val="0033CC"/>
                </a:solidFill>
                <a:ln w="9525">
                  <a:solidFill>
                    <a:schemeClr val="tx1"/>
                  </a:solidFill>
                  <a:round/>
                  <a:headEnd/>
                  <a:tailEnd/>
                </a:ln>
              </p:spPr>
              <p:txBody>
                <a:bodyPr wrap="none" anchor="ctr"/>
                <a:lstStyle/>
                <a:p>
                  <a:endParaRPr lang="en-US">
                    <a:solidFill>
                      <a:prstClr val="black"/>
                    </a:solidFill>
                  </a:endParaRPr>
                </a:p>
              </p:txBody>
            </p:sp>
            <p:sp>
              <p:nvSpPr>
                <p:cNvPr id="6171" name="Line 29"/>
                <p:cNvSpPr>
                  <a:spLocks noChangeShapeType="1"/>
                </p:cNvSpPr>
                <p:nvPr/>
              </p:nvSpPr>
              <p:spPr bwMode="auto">
                <a:xfrm>
                  <a:off x="4992" y="1008"/>
                  <a:ext cx="240" cy="0"/>
                </a:xfrm>
                <a:prstGeom prst="line">
                  <a:avLst/>
                </a:prstGeom>
                <a:noFill/>
                <a:ln w="9525">
                  <a:solidFill>
                    <a:srgbClr val="0033CC"/>
                  </a:solidFill>
                  <a:prstDash val="dash"/>
                  <a:round/>
                  <a:headEnd/>
                  <a:tailEnd/>
                </a:ln>
              </p:spPr>
              <p:txBody>
                <a:bodyPr/>
                <a:lstStyle/>
                <a:p>
                  <a:endParaRPr lang="en-US">
                    <a:solidFill>
                      <a:prstClr val="black"/>
                    </a:solidFill>
                  </a:endParaRPr>
                </a:p>
              </p:txBody>
            </p:sp>
            <p:sp>
              <p:nvSpPr>
                <p:cNvPr id="6172" name="Text Box 30"/>
                <p:cNvSpPr txBox="1">
                  <a:spLocks noChangeArrowheads="1"/>
                </p:cNvSpPr>
                <p:nvPr/>
              </p:nvSpPr>
              <p:spPr bwMode="auto">
                <a:xfrm>
                  <a:off x="4800" y="1680"/>
                  <a:ext cx="192" cy="294"/>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h</a:t>
                  </a:r>
                </a:p>
              </p:txBody>
            </p:sp>
          </p:grpSp>
        </p:grpSp>
        <p:sp>
          <p:nvSpPr>
            <p:cNvPr id="6164" name="Text Box 31"/>
            <p:cNvSpPr txBox="1">
              <a:spLocks noChangeArrowheads="1"/>
            </p:cNvSpPr>
            <p:nvPr/>
          </p:nvSpPr>
          <p:spPr bwMode="auto">
            <a:xfrm>
              <a:off x="5197" y="747"/>
              <a:ext cx="240" cy="237"/>
            </a:xfrm>
            <a:prstGeom prst="rect">
              <a:avLst/>
            </a:prstGeom>
            <a:noFill/>
            <a:ln w="9525">
              <a:noFill/>
              <a:miter lim="800000"/>
              <a:headEnd/>
              <a:tailEnd/>
            </a:ln>
          </p:spPr>
          <p:txBody>
            <a:bodyPr>
              <a:spAutoFit/>
            </a:bodyPr>
            <a:lstStyle/>
            <a:p>
              <a:pPr>
                <a:spcBef>
                  <a:spcPct val="50000"/>
                </a:spcBef>
              </a:pPr>
              <a:r>
                <a:rPr lang="en-US" dirty="0">
                  <a:solidFill>
                    <a:prstClr val="black"/>
                  </a:solidFill>
                  <a:latin typeface="Times New Roman" pitchFamily="18" charset="0"/>
                </a:rPr>
                <a:t>A</a:t>
              </a:r>
            </a:p>
          </p:txBody>
        </p:sp>
      </p:grpSp>
      <p:grpSp>
        <p:nvGrpSpPr>
          <p:cNvPr id="7" name="Group 39"/>
          <p:cNvGrpSpPr>
            <a:grpSpLocks/>
          </p:cNvGrpSpPr>
          <p:nvPr/>
        </p:nvGrpSpPr>
        <p:grpSpPr bwMode="auto">
          <a:xfrm>
            <a:off x="2117" y="3592390"/>
            <a:ext cx="9196917" cy="3582021"/>
            <a:chOff x="145" y="2262"/>
            <a:chExt cx="4345" cy="2288"/>
          </a:xfrm>
        </p:grpSpPr>
        <p:sp>
          <p:nvSpPr>
            <p:cNvPr id="6161" name="Text Box 40" descr="Parchment"/>
            <p:cNvSpPr txBox="1">
              <a:spLocks noChangeArrowheads="1"/>
            </p:cNvSpPr>
            <p:nvPr/>
          </p:nvSpPr>
          <p:spPr bwMode="auto">
            <a:xfrm>
              <a:off x="145" y="2262"/>
              <a:ext cx="4345" cy="2288"/>
            </a:xfrm>
            <a:prstGeom prst="rect">
              <a:avLst/>
            </a:prstGeom>
            <a:solidFill>
              <a:schemeClr val="bg1"/>
            </a:solidFill>
            <a:ln w="9525">
              <a:noFill/>
              <a:miter lim="800000"/>
              <a:headEnd/>
              <a:tailEnd/>
            </a:ln>
          </p:spPr>
          <p:txBody>
            <a:bodyPr wrap="square">
              <a:spAutoFit/>
            </a:bodyPr>
            <a:lstStyle/>
            <a:p>
              <a:pPr algn="just">
                <a:lnSpc>
                  <a:spcPct val="120000"/>
                </a:lnSpc>
              </a:pPr>
              <a:r>
                <a:rPr lang="en-US" sz="2800" dirty="0">
                  <a:solidFill>
                    <a:srgbClr val="006666"/>
                  </a:solidFill>
                  <a:latin typeface="Times New Roman" pitchFamily="18" charset="0"/>
                </a:rPr>
                <a:t>       - </a:t>
              </a:r>
              <a:r>
                <a:rPr lang="en-US" sz="2800" dirty="0" err="1">
                  <a:solidFill>
                    <a:srgbClr val="006666"/>
                  </a:solidFill>
                  <a:latin typeface="Times New Roman" pitchFamily="18" charset="0"/>
                </a:rPr>
                <a:t>Gọi</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điểm</a:t>
              </a:r>
              <a:r>
                <a:rPr lang="en-US" sz="2800" dirty="0">
                  <a:solidFill>
                    <a:srgbClr val="006666"/>
                  </a:solidFill>
                  <a:latin typeface="Times New Roman" pitchFamily="18" charset="0"/>
                </a:rPr>
                <a:t> B </a:t>
              </a:r>
              <a:r>
                <a:rPr lang="en-US" sz="2800" dirty="0" err="1">
                  <a:solidFill>
                    <a:srgbClr val="006666"/>
                  </a:solidFill>
                  <a:latin typeface="Times New Roman" pitchFamily="18" charset="0"/>
                </a:rPr>
                <a:t>là</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điểm</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vật</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chạm</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mặt</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đất</a:t>
              </a:r>
              <a:r>
                <a:rPr lang="en-US" sz="2800" dirty="0">
                  <a:solidFill>
                    <a:srgbClr val="006666"/>
                  </a:solidFill>
                  <a:latin typeface="Times New Roman" pitchFamily="18" charset="0"/>
                </a:rPr>
                <a:t>.</a:t>
              </a:r>
            </a:p>
            <a:p>
              <a:pPr algn="just">
                <a:lnSpc>
                  <a:spcPct val="120000"/>
                </a:lnSpc>
              </a:pPr>
              <a:r>
                <a:rPr lang="en-US" sz="2800" dirty="0">
                  <a:solidFill>
                    <a:srgbClr val="006666"/>
                  </a:solidFill>
                  <a:latin typeface="Times New Roman" pitchFamily="18" charset="0"/>
                </a:rPr>
                <a:t>       - </a:t>
              </a:r>
              <a:r>
                <a:rPr lang="en-US" sz="2800" dirty="0" err="1">
                  <a:solidFill>
                    <a:srgbClr val="006666"/>
                  </a:solidFill>
                  <a:latin typeface="Times New Roman" pitchFamily="18" charset="0"/>
                </a:rPr>
                <a:t>Áp</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dụng</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định</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luật</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bảo</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toàn</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cơ</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năng</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cho</a:t>
              </a:r>
              <a:r>
                <a:rPr lang="en-US" sz="2800" dirty="0">
                  <a:solidFill>
                    <a:srgbClr val="006666"/>
                  </a:solidFill>
                  <a:latin typeface="Times New Roman" pitchFamily="18" charset="0"/>
                </a:rPr>
                <a:t> 2 </a:t>
              </a:r>
              <a:r>
                <a:rPr lang="en-US" sz="2800" dirty="0" err="1">
                  <a:solidFill>
                    <a:srgbClr val="006666"/>
                  </a:solidFill>
                  <a:latin typeface="Times New Roman" pitchFamily="18" charset="0"/>
                </a:rPr>
                <a:t>vị</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trí</a:t>
              </a:r>
              <a:r>
                <a:rPr lang="en-US" sz="2800" dirty="0">
                  <a:solidFill>
                    <a:srgbClr val="006666"/>
                  </a:solidFill>
                  <a:latin typeface="Times New Roman" pitchFamily="18" charset="0"/>
                </a:rPr>
                <a:t> B </a:t>
              </a:r>
              <a:r>
                <a:rPr lang="en-US" sz="2800" dirty="0" err="1">
                  <a:solidFill>
                    <a:srgbClr val="006666"/>
                  </a:solidFill>
                  <a:latin typeface="Times New Roman" pitchFamily="18" charset="0"/>
                </a:rPr>
                <a:t>và</a:t>
              </a:r>
              <a:r>
                <a:rPr lang="en-US" sz="2800" dirty="0">
                  <a:solidFill>
                    <a:srgbClr val="006666"/>
                  </a:solidFill>
                  <a:latin typeface="Times New Roman" pitchFamily="18" charset="0"/>
                </a:rPr>
                <a:t>  A:                                    </a:t>
              </a:r>
            </a:p>
            <a:p>
              <a:pPr algn="just">
                <a:lnSpc>
                  <a:spcPct val="120000"/>
                </a:lnSpc>
              </a:pPr>
              <a:r>
                <a:rPr lang="en-US" sz="2800" dirty="0">
                  <a:solidFill>
                    <a:srgbClr val="006666"/>
                  </a:solidFill>
                  <a:latin typeface="Times New Roman" pitchFamily="18" charset="0"/>
                </a:rPr>
                <a:t>                                 W(B) = W(A) &lt;=&gt; </a:t>
              </a:r>
              <a:r>
                <a:rPr lang="en-US" sz="2800" dirty="0" err="1">
                  <a:solidFill>
                    <a:srgbClr val="FF0000"/>
                  </a:solidFill>
                  <a:latin typeface="Times New Roman" pitchFamily="18" charset="0"/>
                </a:rPr>
                <a:t>W</a:t>
              </a:r>
              <a:r>
                <a:rPr lang="en-US" sz="2800" baseline="-25000" dirty="0" err="1">
                  <a:solidFill>
                    <a:srgbClr val="FF0000"/>
                  </a:solidFill>
                  <a:latin typeface="Times New Roman" pitchFamily="18" charset="0"/>
                </a:rPr>
                <a:t>đmax</a:t>
              </a:r>
              <a:r>
                <a:rPr lang="en-US" sz="2800" dirty="0">
                  <a:solidFill>
                    <a:srgbClr val="006666"/>
                  </a:solidFill>
                  <a:latin typeface="Times New Roman" pitchFamily="18" charset="0"/>
                </a:rPr>
                <a:t>  = </a:t>
              </a:r>
              <a:r>
                <a:rPr lang="en-US" sz="2800" dirty="0" err="1">
                  <a:solidFill>
                    <a:srgbClr val="FF0000"/>
                  </a:solidFill>
                  <a:latin typeface="Times New Roman" pitchFamily="18" charset="0"/>
                </a:rPr>
                <a:t>W</a:t>
              </a:r>
              <a:r>
                <a:rPr lang="en-US" sz="2800" baseline="-25000" dirty="0" err="1">
                  <a:solidFill>
                    <a:srgbClr val="FF0000"/>
                  </a:solidFill>
                  <a:latin typeface="Times New Roman" pitchFamily="18" charset="0"/>
                </a:rPr>
                <a:t>tmax</a:t>
              </a:r>
              <a:endParaRPr lang="en-US" sz="2800" dirty="0">
                <a:solidFill>
                  <a:srgbClr val="006666"/>
                </a:solidFill>
                <a:latin typeface="Times New Roman" pitchFamily="18" charset="0"/>
              </a:endParaRPr>
            </a:p>
            <a:p>
              <a:pPr algn="just">
                <a:lnSpc>
                  <a:spcPct val="150000"/>
                </a:lnSpc>
              </a:pPr>
              <a:r>
                <a:rPr lang="en-US" sz="2800" dirty="0">
                  <a:solidFill>
                    <a:srgbClr val="006666"/>
                  </a:solidFill>
                  <a:latin typeface="Times New Roman" pitchFamily="18" charset="0"/>
                </a:rPr>
                <a:t>                             &lt;=&gt;       mv</a:t>
              </a:r>
              <a:r>
                <a:rPr lang="en-US" sz="2800" baseline="-25000" dirty="0">
                  <a:solidFill>
                    <a:srgbClr val="006666"/>
                  </a:solidFill>
                  <a:latin typeface="Times New Roman" pitchFamily="18" charset="0"/>
                </a:rPr>
                <a:t>B</a:t>
              </a:r>
              <a:r>
                <a:rPr lang="en-US" sz="2800" baseline="30000" dirty="0">
                  <a:solidFill>
                    <a:srgbClr val="006666"/>
                  </a:solidFill>
                  <a:latin typeface="Times New Roman" pitchFamily="18" charset="0"/>
                </a:rPr>
                <a:t>2</a:t>
              </a:r>
              <a:r>
                <a:rPr lang="en-US" sz="2800" dirty="0">
                  <a:solidFill>
                    <a:srgbClr val="006666"/>
                  </a:solidFill>
                  <a:latin typeface="Times New Roman" pitchFamily="18" charset="0"/>
                </a:rPr>
                <a:t> = </a:t>
              </a:r>
              <a:r>
                <a:rPr lang="en-US" sz="2800" dirty="0" err="1">
                  <a:solidFill>
                    <a:srgbClr val="006666"/>
                  </a:solidFill>
                  <a:latin typeface="Times New Roman" pitchFamily="18" charset="0"/>
                </a:rPr>
                <a:t>P.h</a:t>
              </a:r>
              <a:r>
                <a:rPr lang="en-US" sz="2800" dirty="0">
                  <a:solidFill>
                    <a:srgbClr val="006666"/>
                  </a:solidFill>
                  <a:latin typeface="Times New Roman" pitchFamily="18" charset="0"/>
                </a:rPr>
                <a:t> = 10.m.h</a:t>
              </a:r>
            </a:p>
            <a:p>
              <a:pPr algn="just">
                <a:lnSpc>
                  <a:spcPct val="150000"/>
                </a:lnSpc>
              </a:pPr>
              <a:endParaRPr lang="en-US" sz="2800" dirty="0">
                <a:solidFill>
                  <a:srgbClr val="006666"/>
                </a:solidFill>
                <a:latin typeface="Times New Roman" pitchFamily="18" charset="0"/>
              </a:endParaRPr>
            </a:p>
            <a:p>
              <a:pPr algn="just">
                <a:lnSpc>
                  <a:spcPct val="150000"/>
                </a:lnSpc>
              </a:pPr>
              <a:r>
                <a:rPr lang="en-US" sz="2800" dirty="0">
                  <a:solidFill>
                    <a:srgbClr val="006666"/>
                  </a:solidFill>
                  <a:latin typeface="Times New Roman" pitchFamily="18" charset="0"/>
                </a:rPr>
                <a:t>                  </a:t>
              </a:r>
              <a:r>
                <a:rPr lang="en-US" sz="2800" dirty="0">
                  <a:solidFill>
                    <a:srgbClr val="006666"/>
                  </a:solidFill>
                  <a:latin typeface="Times New Roman" pitchFamily="18" charset="0"/>
                  <a:cs typeface="Times New Roman" pitchFamily="18" charset="0"/>
                </a:rPr>
                <a:t>   </a:t>
              </a:r>
              <a:endParaRPr lang="en-US" sz="2800" dirty="0">
                <a:solidFill>
                  <a:srgbClr val="006666"/>
                </a:solidFill>
                <a:latin typeface="Times New Roman" pitchFamily="18" charset="0"/>
              </a:endParaRPr>
            </a:p>
          </p:txBody>
        </p:sp>
        <p:graphicFrame>
          <p:nvGraphicFramePr>
            <p:cNvPr id="6146" name="Object 41"/>
            <p:cNvGraphicFramePr>
              <a:graphicFrameLocks noChangeAspect="1"/>
            </p:cNvGraphicFramePr>
            <p:nvPr>
              <p:extLst>
                <p:ext uri="{D42A27DB-BD31-4B8C-83A1-F6EECF244321}">
                  <p14:modId xmlns:p14="http://schemas.microsoft.com/office/powerpoint/2010/main" val="520857341"/>
                </p:ext>
              </p:extLst>
            </p:nvPr>
          </p:nvGraphicFramePr>
          <p:xfrm>
            <a:off x="1836" y="3362"/>
            <a:ext cx="137" cy="376"/>
          </p:xfrm>
          <a:graphic>
            <a:graphicData uri="http://schemas.openxmlformats.org/presentationml/2006/ole">
              <mc:AlternateContent xmlns:mc="http://schemas.openxmlformats.org/markup-compatibility/2006">
                <mc:Choice xmlns:v="urn:schemas-microsoft-com:vml" Requires="v">
                  <p:oleObj spid="_x0000_s2065" name="Equation" r:id="rId4" imgW="241200" imgH="825480" progId="">
                    <p:embed/>
                  </p:oleObj>
                </mc:Choice>
                <mc:Fallback>
                  <p:oleObj name="Equation" r:id="rId4" imgW="241200" imgH="8254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 y="3362"/>
                          <a:ext cx="137" cy="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 name="Rounded Rectangle 4">
            <a:extLst>
              <a:ext uri="{FF2B5EF4-FFF2-40B4-BE49-F238E27FC236}">
                <a16:creationId xmlns="" xmlns:a16="http://schemas.microsoft.com/office/drawing/2014/main" id="{2E304DD9-7F02-7847-8C1E-4250D17BF13A}"/>
              </a:ext>
            </a:extLst>
          </p:cNvPr>
          <p:cNvSpPr/>
          <p:nvPr/>
        </p:nvSpPr>
        <p:spPr>
          <a:xfrm>
            <a:off x="4556628" y="142144"/>
            <a:ext cx="2735000" cy="524349"/>
          </a:xfrm>
          <a:prstGeom prst="rect">
            <a:avLst/>
          </a:prstGeom>
          <a:solidFill>
            <a:srgbClr val="002060"/>
          </a:solidFill>
          <a:ln>
            <a:noFill/>
          </a:ln>
          <a:effectLst/>
          <a:scene3d>
            <a:camera prst="orthographicFront"/>
            <a:lightRig rig="threePt" dir="t">
              <a:rot lat="0" lon="0" rev="7500000"/>
            </a:lightRig>
          </a:scene3d>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CỦNG CỐ</a:t>
            </a:r>
          </a:p>
        </p:txBody>
      </p:sp>
      <p:grpSp>
        <p:nvGrpSpPr>
          <p:cNvPr id="32" name="Group 15"/>
          <p:cNvGrpSpPr>
            <a:grpSpLocks/>
          </p:cNvGrpSpPr>
          <p:nvPr/>
        </p:nvGrpSpPr>
        <p:grpSpPr bwMode="auto">
          <a:xfrm>
            <a:off x="2424955" y="2725274"/>
            <a:ext cx="2946400" cy="584199"/>
            <a:chOff x="1440" y="2064"/>
            <a:chExt cx="1392" cy="368"/>
          </a:xfrm>
        </p:grpSpPr>
        <p:sp>
          <p:nvSpPr>
            <p:cNvPr id="33" name="Text Box 16"/>
            <p:cNvSpPr txBox="1">
              <a:spLocks noChangeArrowheads="1"/>
            </p:cNvSpPr>
            <p:nvPr/>
          </p:nvSpPr>
          <p:spPr bwMode="auto">
            <a:xfrm>
              <a:off x="1440" y="2064"/>
              <a:ext cx="1392" cy="368"/>
            </a:xfrm>
            <a:prstGeom prst="rect">
              <a:avLst/>
            </a:prstGeom>
            <a:noFill/>
            <a:ln w="9525">
              <a:noFill/>
              <a:miter lim="800000"/>
              <a:headEnd/>
              <a:tailEnd/>
            </a:ln>
          </p:spPr>
          <p:txBody>
            <a:bodyPr>
              <a:spAutoFit/>
            </a:bodyPr>
            <a:lstStyle/>
            <a:p>
              <a:pPr>
                <a:spcBef>
                  <a:spcPct val="50000"/>
                </a:spcBef>
              </a:pPr>
              <a:r>
                <a:rPr lang="en-US" sz="3200" dirty="0">
                  <a:solidFill>
                    <a:srgbClr val="0033CC"/>
                  </a:solidFill>
                  <a:latin typeface="Times New Roman" pitchFamily="18" charset="0"/>
                </a:rPr>
                <a:t> B. 10       m/s    </a:t>
              </a:r>
            </a:p>
          </p:txBody>
        </p:sp>
        <p:graphicFrame>
          <p:nvGraphicFramePr>
            <p:cNvPr id="34" name="Object 17"/>
            <p:cNvGraphicFramePr>
              <a:graphicFrameLocks noChangeAspect="1"/>
            </p:cNvGraphicFramePr>
            <p:nvPr>
              <p:extLst>
                <p:ext uri="{D42A27DB-BD31-4B8C-83A1-F6EECF244321}">
                  <p14:modId xmlns:p14="http://schemas.microsoft.com/office/powerpoint/2010/main" val="4033040081"/>
                </p:ext>
              </p:extLst>
            </p:nvPr>
          </p:nvGraphicFramePr>
          <p:xfrm>
            <a:off x="1897" y="2119"/>
            <a:ext cx="358" cy="264"/>
          </p:xfrm>
          <a:graphic>
            <a:graphicData uri="http://schemas.openxmlformats.org/presentationml/2006/ole">
              <mc:AlternateContent xmlns:mc="http://schemas.openxmlformats.org/markup-compatibility/2006">
                <mc:Choice xmlns:v="urn:schemas-microsoft-com:vml" Requires="v">
                  <p:oleObj spid="_x0000_s2066" name="Equation" r:id="rId6" imgW="241200" imgH="215640" progId="">
                    <p:embed/>
                  </p:oleObj>
                </mc:Choice>
                <mc:Fallback>
                  <p:oleObj name="Equation" r:id="rId6" imgW="241200" imgH="21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7" y="2119"/>
                          <a:ext cx="358" cy="264"/>
                        </a:xfrm>
                        <a:prstGeom prst="rect">
                          <a:avLst/>
                        </a:prstGeom>
                        <a:noFill/>
                        <a:ln>
                          <a:noFill/>
                        </a:ln>
                      </p:spPr>
                    </p:pic>
                  </p:oleObj>
                </mc:Fallback>
              </mc:AlternateContent>
            </a:graphicData>
          </a:graphic>
        </p:graphicFrame>
      </p:grpSp>
      <p:grpSp>
        <p:nvGrpSpPr>
          <p:cNvPr id="36" name="Group 34"/>
          <p:cNvGrpSpPr>
            <a:grpSpLocks/>
          </p:cNvGrpSpPr>
          <p:nvPr/>
        </p:nvGrpSpPr>
        <p:grpSpPr bwMode="auto">
          <a:xfrm>
            <a:off x="5009780" y="2694644"/>
            <a:ext cx="2611967" cy="584201"/>
            <a:chOff x="2736" y="2064"/>
            <a:chExt cx="1234" cy="368"/>
          </a:xfrm>
          <a:solidFill>
            <a:schemeClr val="accent2">
              <a:lumMod val="20000"/>
              <a:lumOff val="80000"/>
            </a:schemeClr>
          </a:solidFill>
        </p:grpSpPr>
        <p:sp>
          <p:nvSpPr>
            <p:cNvPr id="37" name="Text Box 35"/>
            <p:cNvSpPr txBox="1">
              <a:spLocks noChangeArrowheads="1"/>
            </p:cNvSpPr>
            <p:nvPr/>
          </p:nvSpPr>
          <p:spPr bwMode="auto">
            <a:xfrm>
              <a:off x="2736" y="2064"/>
              <a:ext cx="1234" cy="368"/>
            </a:xfrm>
            <a:prstGeom prst="rect">
              <a:avLst/>
            </a:prstGeom>
            <a:grpFill/>
            <a:ln w="9525">
              <a:noFill/>
              <a:miter lim="800000"/>
              <a:headEnd/>
              <a:tailEnd/>
            </a:ln>
          </p:spPr>
          <p:txBody>
            <a:bodyPr wrap="square">
              <a:spAutoFit/>
            </a:bodyPr>
            <a:lstStyle/>
            <a:p>
              <a:pPr>
                <a:spcBef>
                  <a:spcPct val="50000"/>
                </a:spcBef>
              </a:pPr>
              <a:r>
                <a:rPr lang="en-US" sz="3200" dirty="0">
                  <a:solidFill>
                    <a:srgbClr val="0033CC"/>
                  </a:solidFill>
                  <a:latin typeface="Times New Roman" pitchFamily="18" charset="0"/>
                </a:rPr>
                <a:t> C.10     m/s    </a:t>
              </a:r>
            </a:p>
          </p:txBody>
        </p:sp>
        <p:graphicFrame>
          <p:nvGraphicFramePr>
            <p:cNvPr id="38" name="Object 36"/>
            <p:cNvGraphicFramePr>
              <a:graphicFrameLocks noChangeAspect="1"/>
            </p:cNvGraphicFramePr>
            <p:nvPr>
              <p:extLst>
                <p:ext uri="{D42A27DB-BD31-4B8C-83A1-F6EECF244321}">
                  <p14:modId xmlns:p14="http://schemas.microsoft.com/office/powerpoint/2010/main" val="2632642685"/>
                </p:ext>
              </p:extLst>
            </p:nvPr>
          </p:nvGraphicFramePr>
          <p:xfrm>
            <a:off x="3161" y="2138"/>
            <a:ext cx="273" cy="275"/>
          </p:xfrm>
          <a:graphic>
            <a:graphicData uri="http://schemas.openxmlformats.org/presentationml/2006/ole">
              <mc:AlternateContent xmlns:mc="http://schemas.openxmlformats.org/markup-compatibility/2006">
                <mc:Choice xmlns:v="urn:schemas-microsoft-com:vml" Requires="v">
                  <p:oleObj spid="_x0000_s2067" name="Equation" r:id="rId8" imgW="228600" imgH="228600" progId="Equation.3">
                    <p:embed/>
                  </p:oleObj>
                </mc:Choice>
                <mc:Fallback>
                  <p:oleObj name="Equation" r:id="rId8" imgW="2286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1" y="2138"/>
                          <a:ext cx="273" cy="275"/>
                        </a:xfrm>
                        <a:prstGeom prst="rect">
                          <a:avLst/>
                        </a:prstGeom>
                        <a:noFill/>
                      </p:spPr>
                    </p:pic>
                  </p:oleObj>
                </mc:Fallback>
              </mc:AlternateContent>
            </a:graphicData>
          </a:graphic>
        </p:graphicFrame>
      </p:grpSp>
      <p:sp>
        <p:nvSpPr>
          <p:cNvPr id="39" name="Text Box 31"/>
          <p:cNvSpPr txBox="1">
            <a:spLocks noChangeArrowheads="1"/>
          </p:cNvSpPr>
          <p:nvPr/>
        </p:nvSpPr>
        <p:spPr bwMode="auto">
          <a:xfrm>
            <a:off x="10602883" y="3876343"/>
            <a:ext cx="508000" cy="368713"/>
          </a:xfrm>
          <a:prstGeom prst="rect">
            <a:avLst/>
          </a:prstGeom>
          <a:noFill/>
          <a:ln w="9525">
            <a:noFill/>
            <a:miter lim="800000"/>
            <a:headEnd/>
            <a:tailEnd/>
          </a:ln>
        </p:spPr>
        <p:txBody>
          <a:bodyPr>
            <a:spAutoFit/>
          </a:bodyPr>
          <a:lstStyle/>
          <a:p>
            <a:pPr>
              <a:spcBef>
                <a:spcPct val="50000"/>
              </a:spcBef>
            </a:pPr>
            <a:r>
              <a:rPr lang="en-US" dirty="0">
                <a:solidFill>
                  <a:prstClr val="black"/>
                </a:solidFill>
                <a:latin typeface="Times New Roman" pitchFamily="18" charset="0"/>
              </a:rPr>
              <a:t>B</a:t>
            </a:r>
          </a:p>
        </p:txBody>
      </p:sp>
      <p:pic>
        <p:nvPicPr>
          <p:cNvPr id="28688"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1623" y="5889811"/>
            <a:ext cx="6959768" cy="88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26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16"/>
                                        </p:tgtEl>
                                        <p:attrNameLst>
                                          <p:attrName>style.visibility</p:attrName>
                                        </p:attrNameLst>
                                      </p:cBhvr>
                                      <p:to>
                                        <p:strVal val="visible"/>
                                      </p:to>
                                    </p:set>
                                    <p:animEffect transition="in" filter="blinds(horizontal)">
                                      <p:cBhvr>
                                        <p:cTn id="7" dur="500"/>
                                        <p:tgtEl>
                                          <p:spTgt spid="5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069" y="45860"/>
            <a:ext cx="10018059" cy="1569660"/>
          </a:xfrm>
          <a:prstGeom prst="rect">
            <a:avLst/>
          </a:prstGeom>
        </p:spPr>
        <p:txBody>
          <a:bodyPr wrap="square">
            <a:spAutoFit/>
          </a:bodyPr>
          <a:lstStyle/>
          <a:p>
            <a:pPr lvl="0" algn="just"/>
            <a:r>
              <a:rPr lang="en-US" sz="3200" b="1" u="sng" dirty="0" err="1">
                <a:solidFill>
                  <a:prstClr val="black"/>
                </a:solidFill>
                <a:latin typeface="Times New Roman" pitchFamily="18" charset="0"/>
              </a:rPr>
              <a:t>Bài</a:t>
            </a:r>
            <a:r>
              <a:rPr lang="en-US" sz="3200" b="1" u="sng" dirty="0">
                <a:solidFill>
                  <a:prstClr val="black"/>
                </a:solidFill>
                <a:latin typeface="Times New Roman" pitchFamily="18" charset="0"/>
              </a:rPr>
              <a:t> 5</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Một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vật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có</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khối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lượng</a:t>
            </a:r>
            <a:r>
              <a:rPr lang="en-US" sz="3200" dirty="0">
                <a:solidFill>
                  <a:prstClr val="black"/>
                </a:solidFill>
                <a:latin typeface="Times New Roman" pitchFamily="18" charset="0"/>
              </a:rPr>
              <a:t> 10kg </a:t>
            </a:r>
            <a:r>
              <a:rPr lang="en-US" sz="3200" dirty="0" err="1">
                <a:solidFill>
                  <a:prstClr val="black"/>
                </a:solidFill>
                <a:latin typeface="Times New Roman" pitchFamily="18" charset="0"/>
              </a:rPr>
              <a:t>rơi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từ</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trên</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cao</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xuống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Biết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tại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vị</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trí</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cao</a:t>
            </a:r>
            <a:r>
              <a:rPr lang="en-US" sz="3200" dirty="0">
                <a:solidFill>
                  <a:prstClr val="black"/>
                </a:solidFill>
                <a:latin typeface="Times New Roman" pitchFamily="18" charset="0"/>
              </a:rPr>
              <a:t> 5m </a:t>
            </a:r>
            <a:r>
              <a:rPr lang="en-US" sz="3200" dirty="0" err="1">
                <a:solidFill>
                  <a:prstClr val="black"/>
                </a:solidFill>
                <a:latin typeface="Times New Roman" pitchFamily="18" charset="0"/>
              </a:rPr>
              <a:t>thì</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tốc</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độ</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của</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vật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là</a:t>
            </a:r>
            <a:r>
              <a:rPr lang="en-US" sz="3200" dirty="0">
                <a:solidFill>
                  <a:prstClr val="black"/>
                </a:solidFill>
                <a:latin typeface="Times New Roman" pitchFamily="18" charset="0"/>
              </a:rPr>
              <a:t> 13km/h. </a:t>
            </a:r>
            <a:r>
              <a:rPr lang="en-US" sz="3200" dirty="0" err="1">
                <a:solidFill>
                  <a:prstClr val="black"/>
                </a:solidFill>
                <a:latin typeface="Times New Roman" pitchFamily="18" charset="0"/>
              </a:rPr>
              <a:t>Tìm</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cơ</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năng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tại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vị</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trí</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đó</a:t>
            </a:r>
            <a:r>
              <a:rPr lang="en-US" sz="3200" dirty="0">
                <a:solidFill>
                  <a:prstClr val="black"/>
                </a:solidFill>
                <a:latin typeface="Times New Roman" pitchFamily="18" charset="0"/>
              </a:rPr>
              <a:t>. </a:t>
            </a:r>
            <a:endParaRPr lang="en-US" sz="3200" i="1" dirty="0">
              <a:solidFill>
                <a:prstClr val="black"/>
              </a:solidFill>
              <a:latin typeface="Times New Roman" pitchFamily="18" charset="0"/>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069" y="1525190"/>
            <a:ext cx="10172381" cy="123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8007" y="1493383"/>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a:solidFill>
                  <a:prstClr val="black"/>
                </a:solidFill>
                <a:latin typeface="Times New Roman"/>
                <a:ea typeface="Calibri"/>
              </a:rPr>
              <a:t>:</a:t>
            </a:r>
            <a:endParaRPr lang="en-US" dirty="0"/>
          </a:p>
        </p:txBody>
      </p:sp>
      <p:sp>
        <p:nvSpPr>
          <p:cNvPr id="8" name="Rectangle 7"/>
          <p:cNvSpPr/>
          <p:nvPr/>
        </p:nvSpPr>
        <p:spPr>
          <a:xfrm>
            <a:off x="757332" y="2788367"/>
            <a:ext cx="10776577" cy="1569660"/>
          </a:xfrm>
          <a:prstGeom prst="rect">
            <a:avLst/>
          </a:prstGeom>
        </p:spPr>
        <p:txBody>
          <a:bodyPr wrap="square">
            <a:spAutoFit/>
          </a:bodyPr>
          <a:lstStyle/>
          <a:p>
            <a:pPr lvl="0" algn="just"/>
            <a:r>
              <a:rPr lang="en-US" sz="3200" b="1" u="sng" dirty="0" err="1">
                <a:solidFill>
                  <a:prstClr val="black"/>
                </a:solidFill>
                <a:latin typeface="Times New Roman" pitchFamily="18" charset="0"/>
              </a:rPr>
              <a:t>Bài</a:t>
            </a:r>
            <a:r>
              <a:rPr lang="en-US" sz="3200" b="1" u="sng" dirty="0">
                <a:solidFill>
                  <a:prstClr val="black"/>
                </a:solidFill>
                <a:latin typeface="Times New Roman" pitchFamily="18" charset="0"/>
              </a:rPr>
              <a:t> 6</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Một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hòn</a:t>
            </a:r>
            <a:r>
              <a:rPr lang="en-US" sz="3200" dirty="0">
                <a:solidFill>
                  <a:prstClr val="black"/>
                </a:solidFill>
                <a:latin typeface="Times New Roman" pitchFamily="18" charset="0"/>
              </a:rPr>
              <a:t> bi </a:t>
            </a:r>
            <a:r>
              <a:rPr lang="en-US" sz="3200" dirty="0" err="1">
                <a:solidFill>
                  <a:prstClr val="black"/>
                </a:solidFill>
                <a:latin typeface="Times New Roman" pitchFamily="18" charset="0"/>
              </a:rPr>
              <a:t>có</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khối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lượng</a:t>
            </a:r>
            <a:r>
              <a:rPr lang="en-US" sz="3200" dirty="0">
                <a:solidFill>
                  <a:prstClr val="black"/>
                </a:solidFill>
                <a:latin typeface="Times New Roman" pitchFamily="18" charset="0"/>
              </a:rPr>
              <a:t> 25g </a:t>
            </a:r>
            <a:r>
              <a:rPr lang="en-US" sz="3200" dirty="0" err="1">
                <a:solidFill>
                  <a:prstClr val="black"/>
                </a:solidFill>
                <a:latin typeface="Times New Roman" pitchFamily="18" charset="0"/>
              </a:rPr>
              <a:t>được</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ném</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thẳng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đứng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lên</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cao</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với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tốc</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độ</a:t>
            </a:r>
            <a:r>
              <a:rPr lang="en-US" sz="3200" dirty="0">
                <a:solidFill>
                  <a:prstClr val="black"/>
                </a:solidFill>
                <a:latin typeface="Times New Roman" pitchFamily="18" charset="0"/>
              </a:rPr>
              <a:t> 4,5m/s </a:t>
            </a:r>
            <a:r>
              <a:rPr lang="en-US" sz="3200" dirty="0" err="1">
                <a:solidFill>
                  <a:prstClr val="black"/>
                </a:solidFill>
                <a:latin typeface="Times New Roman" pitchFamily="18" charset="0"/>
              </a:rPr>
              <a:t>từ</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độ</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cao</a:t>
            </a:r>
            <a:r>
              <a:rPr lang="en-US" sz="3200" dirty="0">
                <a:solidFill>
                  <a:prstClr val="black"/>
                </a:solidFill>
                <a:latin typeface="Times New Roman" pitchFamily="18" charset="0"/>
              </a:rPr>
              <a:t> 1,5m so </a:t>
            </a:r>
            <a:r>
              <a:rPr lang="en-US" sz="3200" dirty="0" err="1">
                <a:solidFill>
                  <a:prstClr val="black"/>
                </a:solidFill>
                <a:latin typeface="Times New Roman" pitchFamily="18" charset="0"/>
              </a:rPr>
              <a:t>với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mặt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đất</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Tính</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thế</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năng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động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năng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cơ</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năng</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tại</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lúc</a:t>
            </a:r>
            <a:r>
              <a:rPr lang="en-US" sz="3200" dirty="0">
                <a:solidFill>
                  <a:prstClr val="black"/>
                </a:solidFill>
                <a:latin typeface="Times New Roman" pitchFamily="18" charset="0"/>
              </a:rPr>
              <a:t> </a:t>
            </a:r>
            <a:r>
              <a:rPr lang="en-US" sz="3200" dirty="0" err="1">
                <a:solidFill>
                  <a:prstClr val="black"/>
                </a:solidFill>
                <a:latin typeface="Times New Roman" pitchFamily="18" charset="0"/>
              </a:rPr>
              <a:t>ném</a:t>
            </a:r>
            <a:r>
              <a:rPr lang="en-US" sz="3200" dirty="0">
                <a:solidFill>
                  <a:prstClr val="black"/>
                </a:solidFill>
                <a:latin typeface="Times New Roman" pitchFamily="18" charset="0"/>
              </a:rPr>
              <a:t>. </a:t>
            </a:r>
            <a:endParaRPr lang="en-US" sz="3200" i="1" dirty="0">
              <a:solidFill>
                <a:prstClr val="black"/>
              </a:solidFill>
              <a:latin typeface="Times New Roman" pitchFamily="18" charset="0"/>
            </a:endParaRPr>
          </a:p>
        </p:txBody>
      </p:sp>
      <p:sp>
        <p:nvSpPr>
          <p:cNvPr id="9" name="Rectangle 8"/>
          <p:cNvSpPr/>
          <p:nvPr/>
        </p:nvSpPr>
        <p:spPr>
          <a:xfrm>
            <a:off x="1497376" y="4868181"/>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a:solidFill>
                  <a:prstClr val="black"/>
                </a:solidFill>
                <a:latin typeface="Times New Roman"/>
                <a:ea typeface="Calibri"/>
              </a:rPr>
              <a:t>:</a:t>
            </a:r>
            <a:endParaRPr lang="en-US" dirty="0"/>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447" y="4266271"/>
            <a:ext cx="6146391" cy="239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95" y="170551"/>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4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circle(in)">
                                      <p:cBhvr>
                                        <p:cTn id="7" dur="2000"/>
                                        <p:tgtEl>
                                          <p:spTgt spid="317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circle(in)">
                                      <p:cBhvr>
                                        <p:cTn id="12"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28800"/>
            <a:ext cx="8001000" cy="914400"/>
            <a:chOff x="720" y="1152"/>
            <a:chExt cx="5040" cy="576"/>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5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81" y="1248"/>
              <a:ext cx="412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a:solidFill>
                    <a:srgbClr val="0000CC"/>
                  </a:solidFill>
                </a:rPr>
                <a:t>Động</a:t>
              </a:r>
              <a:r>
                <a:rPr lang="en-US" altLang="en-US" sz="2800" b="1" dirty="0">
                  <a:solidFill>
                    <a:srgbClr val="0000CC"/>
                  </a:solidFill>
                </a:rPr>
                <a:t> </a:t>
              </a:r>
              <a:r>
                <a:rPr lang="en-US" altLang="en-US" sz="2800" b="1" dirty="0" err="1">
                  <a:solidFill>
                    <a:srgbClr val="0000CC"/>
                  </a:solidFill>
                </a:rPr>
                <a:t>năng</a:t>
              </a:r>
              <a:endParaRPr lang="en-US" altLang="en-US" sz="2400" b="1" dirty="0">
                <a:solidFill>
                  <a:srgbClr val="0000CC"/>
                </a:solidFill>
              </a:endParaRP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914650"/>
            <a:ext cx="8026400" cy="914400"/>
            <a:chOff x="720" y="1836"/>
            <a:chExt cx="5056" cy="576"/>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21" y="1875"/>
              <a:ext cx="44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FontTx/>
                <a:buNone/>
              </a:pPr>
              <a:r>
                <a:rPr lang="en-US" altLang="en-US" sz="2600" b="1" dirty="0" err="1">
                  <a:solidFill>
                    <a:srgbClr val="0000CC"/>
                  </a:solidFill>
                </a:rPr>
                <a:t>Độ</a:t>
              </a:r>
              <a:r>
                <a:rPr lang="en-US" altLang="en-US" sz="2600" b="1" dirty="0">
                  <a:solidFill>
                    <a:srgbClr val="0000CC"/>
                  </a:solidFill>
                </a:rPr>
                <a:t> </a:t>
              </a:r>
              <a:r>
                <a:rPr lang="en-US" altLang="en-US" sz="2600" b="1" dirty="0" err="1">
                  <a:solidFill>
                    <a:srgbClr val="0000CC"/>
                  </a:solidFill>
                </a:rPr>
                <a:t>cao</a:t>
              </a:r>
              <a:r>
                <a:rPr lang="en-US" altLang="en-US" sz="2600" b="1" dirty="0">
                  <a:solidFill>
                    <a:srgbClr val="0000CC"/>
                  </a:solidFill>
                </a:rPr>
                <a:t> </a:t>
              </a:r>
              <a:r>
                <a:rPr lang="en-US" altLang="en-US" sz="2600" b="1" dirty="0" err="1">
                  <a:solidFill>
                    <a:srgbClr val="0000CC"/>
                  </a:solidFill>
                </a:rPr>
                <a:t>nhất</a:t>
              </a:r>
              <a:r>
                <a:rPr lang="en-US" altLang="en-US" sz="2600" b="1" dirty="0">
                  <a:solidFill>
                    <a:srgbClr val="0000CC"/>
                  </a:solidFill>
                </a:rPr>
                <a:t> </a:t>
              </a:r>
              <a:r>
                <a:rPr lang="en-US" altLang="en-US" sz="2600" b="1" dirty="0" err="1">
                  <a:solidFill>
                    <a:srgbClr val="0000CC"/>
                  </a:solidFill>
                </a:rPr>
                <a:t>định</a:t>
              </a:r>
              <a:r>
                <a:rPr lang="en-US" altLang="en-US" sz="2600" b="1" dirty="0">
                  <a:solidFill>
                    <a:srgbClr val="0000CC"/>
                  </a:solidFill>
                </a:rPr>
                <a:t> so </a:t>
              </a:r>
              <a:r>
                <a:rPr lang="en-US" altLang="en-US" sz="2600" b="1" dirty="0" err="1">
                  <a:solidFill>
                    <a:srgbClr val="0000CC"/>
                  </a:solidFill>
                </a:rPr>
                <a:t>với</a:t>
              </a:r>
              <a:r>
                <a:rPr lang="en-US" altLang="en-US" sz="2600" b="1" dirty="0">
                  <a:solidFill>
                    <a:srgbClr val="0000CC"/>
                  </a:solidFill>
                </a:rPr>
                <a:t> </a:t>
              </a:r>
              <a:r>
                <a:rPr lang="en-US" altLang="en-US" sz="2600" b="1" dirty="0" err="1">
                  <a:solidFill>
                    <a:srgbClr val="0000CC"/>
                  </a:solidFill>
                </a:rPr>
                <a:t>mặt</a:t>
              </a:r>
              <a:r>
                <a:rPr lang="en-US" altLang="en-US" sz="2600" b="1" dirty="0">
                  <a:solidFill>
                    <a:srgbClr val="0000CC"/>
                  </a:solidFill>
                </a:rPr>
                <a:t> </a:t>
              </a:r>
              <a:r>
                <a:rPr lang="en-US" altLang="en-US" sz="2600" b="1" dirty="0" err="1">
                  <a:solidFill>
                    <a:srgbClr val="0000CC"/>
                  </a:solidFill>
                </a:rPr>
                <a:t>đất</a:t>
              </a:r>
              <a:r>
                <a:rPr lang="en-US" altLang="en-US" sz="2600" b="1" dirty="0">
                  <a:solidFill>
                    <a:srgbClr val="0000CC"/>
                  </a:solidFill>
                </a:rPr>
                <a:t>.</a:t>
              </a: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3"/>
            <a:ext cx="8001000" cy="914400"/>
            <a:chOff x="711" y="2547"/>
            <a:chExt cx="5040" cy="576"/>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dirty="0" err="1">
                  <a:solidFill>
                    <a:srgbClr val="0000CC"/>
                  </a:solidFill>
                </a:rPr>
                <a:t>Độ</a:t>
              </a:r>
              <a:r>
                <a:rPr lang="en-US" altLang="en-US" sz="2600" b="1" dirty="0">
                  <a:solidFill>
                    <a:srgbClr val="0000CC"/>
                  </a:solidFill>
                </a:rPr>
                <a:t> </a:t>
              </a:r>
              <a:r>
                <a:rPr lang="en-US" altLang="en-US" sz="2600" b="1" dirty="0" err="1">
                  <a:solidFill>
                    <a:srgbClr val="0000CC"/>
                  </a:solidFill>
                </a:rPr>
                <a:t>biến</a:t>
              </a:r>
              <a:r>
                <a:rPr lang="en-US" altLang="en-US" sz="2600" b="1" dirty="0">
                  <a:solidFill>
                    <a:srgbClr val="0000CC"/>
                  </a:solidFill>
                </a:rPr>
                <a:t> </a:t>
              </a:r>
              <a:r>
                <a:rPr lang="en-US" altLang="en-US" sz="2600" b="1" dirty="0" err="1">
                  <a:solidFill>
                    <a:srgbClr val="0000CC"/>
                  </a:solidFill>
                </a:rPr>
                <a:t>dạng</a:t>
              </a:r>
              <a:r>
                <a:rPr lang="en-US" altLang="en-US" sz="2600" b="1" dirty="0">
                  <a:solidFill>
                    <a:srgbClr val="0000CC"/>
                  </a:solidFill>
                </a:rPr>
                <a:t> </a:t>
              </a:r>
              <a:r>
                <a:rPr lang="en-US" altLang="en-US" sz="2600" b="1" dirty="0" err="1">
                  <a:solidFill>
                    <a:srgbClr val="0000CC"/>
                  </a:solidFill>
                </a:rPr>
                <a:t>của</a:t>
              </a:r>
              <a:r>
                <a:rPr lang="en-US" altLang="en-US" sz="2600" b="1" dirty="0">
                  <a:solidFill>
                    <a:srgbClr val="0000CC"/>
                  </a:solidFill>
                </a:rPr>
                <a:t> </a:t>
              </a:r>
              <a:r>
                <a:rPr lang="en-US" altLang="en-US" sz="2600" b="1" dirty="0" err="1">
                  <a:solidFill>
                    <a:srgbClr val="0000CC"/>
                  </a:solidFill>
                </a:rPr>
                <a:t>vật</a:t>
              </a:r>
              <a:r>
                <a:rPr lang="en-US" altLang="en-US" sz="2600" b="1" dirty="0">
                  <a:solidFill>
                    <a:srgbClr val="0000CC"/>
                  </a:solidFill>
                </a:rPr>
                <a:t> </a:t>
              </a:r>
              <a:r>
                <a:rPr lang="en-US" altLang="en-US" sz="2600" b="1" dirty="0" err="1">
                  <a:solidFill>
                    <a:srgbClr val="0000CC"/>
                  </a:solidFill>
                </a:rPr>
                <a:t>đàn</a:t>
              </a:r>
              <a:r>
                <a:rPr lang="en-US" altLang="en-US" sz="2600" b="1" dirty="0">
                  <a:solidFill>
                    <a:srgbClr val="0000CC"/>
                  </a:solidFill>
                </a:rPr>
                <a:t> </a:t>
              </a:r>
              <a:r>
                <a:rPr lang="en-US" altLang="en-US" sz="2600" b="1" dirty="0" err="1">
                  <a:solidFill>
                    <a:srgbClr val="0000CC"/>
                  </a:solidFill>
                </a:rPr>
                <a:t>hồi</a:t>
              </a:r>
              <a:r>
                <a:rPr lang="en-US" altLang="en-US" sz="2600" b="1" dirty="0">
                  <a:solidFill>
                    <a:srgbClr val="0000CC"/>
                  </a:solidFill>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dirty="0" err="1">
                  <a:solidFill>
                    <a:srgbClr val="0000CC"/>
                  </a:solidFill>
                </a:rPr>
                <a:t>Vận</a:t>
              </a:r>
              <a:r>
                <a:rPr lang="en-US" altLang="en-US" sz="2600" b="1" dirty="0">
                  <a:solidFill>
                    <a:srgbClr val="0000CC"/>
                  </a:solidFill>
                </a:rPr>
                <a:t> </a:t>
              </a:r>
              <a:r>
                <a:rPr lang="en-US" altLang="en-US" sz="2600" b="1" dirty="0" err="1">
                  <a:solidFill>
                    <a:srgbClr val="0000CC"/>
                  </a:solidFill>
                </a:rPr>
                <a:t>tốc</a:t>
              </a:r>
              <a:r>
                <a:rPr lang="en-US" altLang="en-US" sz="2600" b="1" dirty="0">
                  <a:solidFill>
                    <a:srgbClr val="0000CC"/>
                  </a:solidFill>
                </a:rPr>
                <a:t> </a:t>
              </a:r>
              <a:r>
                <a:rPr lang="en-US" altLang="en-US" sz="2600" b="1" dirty="0" err="1">
                  <a:solidFill>
                    <a:srgbClr val="0000CC"/>
                  </a:solidFill>
                </a:rPr>
                <a:t>của</a:t>
              </a:r>
              <a:r>
                <a:rPr lang="en-US" altLang="en-US" sz="2600" b="1" dirty="0">
                  <a:solidFill>
                    <a:srgbClr val="0000CC"/>
                  </a:solidFill>
                </a:rPr>
                <a:t> </a:t>
              </a:r>
              <a:r>
                <a:rPr lang="en-US" altLang="en-US" sz="2600" b="1" dirty="0" err="1">
                  <a:solidFill>
                    <a:srgbClr val="0000CC"/>
                  </a:solidFill>
                </a:rPr>
                <a:t>vật</a:t>
              </a:r>
              <a:r>
                <a:rPr lang="en-US" altLang="en-US" sz="2600" b="1" dirty="0">
                  <a:solidFill>
                    <a:srgbClr val="0000CC"/>
                  </a:solidFill>
                </a:rPr>
                <a:t>.</a:t>
              </a: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657351" y="2826351"/>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900238" y="228601"/>
            <a:ext cx="8553450" cy="1190625"/>
          </a:xfrm>
          <a:prstGeom prst="flowChartAlternateProcess">
            <a:avLst/>
          </a:prstGeom>
          <a:blipFill dpi="0" rotWithShape="1">
            <a:blip r:embed="rId3"/>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7:</a:t>
            </a:r>
            <a:r>
              <a:rPr lang="en-US" altLang="en-US" sz="3600" dirty="0">
                <a:solidFill>
                  <a:srgbClr val="0000FF"/>
                </a:solidFill>
                <a:latin typeface="Times New Roman" panose="02020603050405020304" pitchFamily="18" charset="0"/>
              </a:rPr>
              <a:t> </a:t>
            </a:r>
            <a:r>
              <a:rPr lang="en-US" altLang="en-US" sz="3600" b="1" i="1" dirty="0" err="1"/>
              <a:t>Thế</a:t>
            </a:r>
            <a:r>
              <a:rPr lang="en-US" altLang="en-US" sz="3600" b="1" i="1" dirty="0"/>
              <a:t> </a:t>
            </a:r>
            <a:r>
              <a:rPr lang="en-US" altLang="en-US" sz="3600" b="1" i="1" dirty="0" err="1"/>
              <a:t>năng</a:t>
            </a:r>
            <a:r>
              <a:rPr lang="en-US" altLang="en-US" sz="3600" b="1" i="1" dirty="0"/>
              <a:t> </a:t>
            </a:r>
            <a:r>
              <a:rPr lang="en-US" altLang="en-US" sz="3600" b="1" i="1" dirty="0" err="1"/>
              <a:t>trọng</a:t>
            </a:r>
            <a:r>
              <a:rPr lang="en-US" altLang="en-US" sz="3600" b="1" i="1" dirty="0"/>
              <a:t> </a:t>
            </a:r>
            <a:r>
              <a:rPr lang="en-US" altLang="en-US" sz="3600" b="1" i="1" dirty="0" err="1"/>
              <a:t>trường</a:t>
            </a:r>
            <a:r>
              <a:rPr lang="en-US" altLang="en-US" sz="3600" b="1" i="1" dirty="0"/>
              <a:t> </a:t>
            </a:r>
            <a:r>
              <a:rPr lang="en-US" altLang="en-US" sz="3600" b="1" i="1" dirty="0" err="1"/>
              <a:t>phụ</a:t>
            </a:r>
            <a:r>
              <a:rPr lang="en-US" altLang="en-US" sz="3600" b="1" i="1" dirty="0"/>
              <a:t> </a:t>
            </a:r>
          </a:p>
          <a:p>
            <a:pPr algn="ctr">
              <a:spcBef>
                <a:spcPct val="0"/>
              </a:spcBef>
              <a:buFontTx/>
              <a:buNone/>
              <a:defRPr/>
            </a:pPr>
            <a:r>
              <a:rPr lang="en-US" altLang="en-US" sz="3600" b="1" i="1" dirty="0" err="1"/>
              <a:t>thuộc</a:t>
            </a:r>
            <a:r>
              <a:rPr lang="en-US" altLang="en-US" sz="3600" b="1" i="1" dirty="0"/>
              <a:t> </a:t>
            </a:r>
            <a:r>
              <a:rPr lang="en-US" altLang="en-US" sz="3600" b="1" i="1" dirty="0" err="1"/>
              <a:t>yếu</a:t>
            </a:r>
            <a:r>
              <a:rPr lang="en-US" altLang="en-US" sz="3600" b="1" i="1" dirty="0"/>
              <a:t> </a:t>
            </a:r>
            <a:r>
              <a:rPr lang="en-US" altLang="en-US" sz="3600" b="1" i="1" dirty="0" err="1"/>
              <a:t>tố</a:t>
            </a:r>
            <a:r>
              <a:rPr lang="en-US" altLang="en-US" sz="3600" b="1" i="1" dirty="0"/>
              <a:t> </a:t>
            </a:r>
            <a:r>
              <a:rPr lang="en-US" altLang="en-US" sz="3600" b="1" i="1" dirty="0" err="1"/>
              <a:t>nào</a:t>
            </a:r>
            <a:r>
              <a:rPr lang="en-US" altLang="en-US" sz="3600" b="1" i="1" dirty="0"/>
              <a:t>?</a:t>
            </a:r>
            <a:endParaRPr lang="en-US" altLang="en-US" sz="3600" dirty="0">
              <a:latin typeface="+mj-lt"/>
            </a:endParaRPr>
          </a:p>
        </p:txBody>
      </p:sp>
      <p:sp>
        <p:nvSpPr>
          <p:cNvPr id="64" name="Striped Right Arrow 63">
            <a:hlinkClick r:id="rId4"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5"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28800"/>
            <a:ext cx="8001000" cy="914400"/>
            <a:chOff x="720" y="1152"/>
            <a:chExt cx="5040" cy="576"/>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5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81" y="1248"/>
              <a:ext cx="412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a:solidFill>
                    <a:srgbClr val="0000CC"/>
                  </a:solidFill>
                </a:rPr>
                <a:t>Chiếc</a:t>
              </a:r>
              <a:r>
                <a:rPr lang="en-US" altLang="en-US" sz="2800" b="1" dirty="0">
                  <a:solidFill>
                    <a:srgbClr val="0000CC"/>
                  </a:solidFill>
                </a:rPr>
                <a:t> </a:t>
              </a:r>
              <a:r>
                <a:rPr lang="en-US" altLang="en-US" sz="2800" b="1" dirty="0" err="1">
                  <a:solidFill>
                    <a:srgbClr val="0000CC"/>
                  </a:solidFill>
                </a:rPr>
                <a:t>bàn</a:t>
              </a:r>
              <a:r>
                <a:rPr lang="en-US" altLang="en-US" sz="2800" b="1" dirty="0">
                  <a:solidFill>
                    <a:srgbClr val="0000CC"/>
                  </a:solidFill>
                </a:rPr>
                <a:t> </a:t>
              </a:r>
              <a:r>
                <a:rPr lang="en-US" altLang="en-US" sz="2800" b="1" dirty="0" err="1">
                  <a:solidFill>
                    <a:srgbClr val="0000CC"/>
                  </a:solidFill>
                </a:rPr>
                <a:t>đứng</a:t>
              </a:r>
              <a:r>
                <a:rPr lang="en-US" altLang="en-US" sz="2800" b="1" dirty="0">
                  <a:solidFill>
                    <a:srgbClr val="0000CC"/>
                  </a:solidFill>
                </a:rPr>
                <a:t> </a:t>
              </a:r>
              <a:r>
                <a:rPr lang="en-US" altLang="en-US" sz="2800" b="1" dirty="0" err="1">
                  <a:solidFill>
                    <a:srgbClr val="0000CC"/>
                  </a:solidFill>
                </a:rPr>
                <a:t>yên</a:t>
              </a:r>
              <a:r>
                <a:rPr lang="en-US" altLang="en-US" sz="2800" b="1" dirty="0">
                  <a:solidFill>
                    <a:srgbClr val="0000CC"/>
                  </a:solidFill>
                </a:rPr>
                <a:t> </a:t>
              </a:r>
              <a:r>
                <a:rPr lang="en-US" altLang="en-US" sz="2800" b="1" dirty="0" err="1">
                  <a:solidFill>
                    <a:srgbClr val="0000CC"/>
                  </a:solidFill>
                </a:rPr>
                <a:t>trên</a:t>
              </a:r>
              <a:r>
                <a:rPr lang="en-US" altLang="en-US" sz="2800" b="1" dirty="0">
                  <a:solidFill>
                    <a:srgbClr val="0000CC"/>
                  </a:solidFill>
                </a:rPr>
                <a:t> </a:t>
              </a:r>
              <a:r>
                <a:rPr lang="en-US" altLang="en-US" sz="2800" b="1" dirty="0" err="1">
                  <a:solidFill>
                    <a:srgbClr val="0000CC"/>
                  </a:solidFill>
                </a:rPr>
                <a:t>sàn</a:t>
              </a:r>
              <a:r>
                <a:rPr lang="en-US" altLang="en-US" sz="2800" b="1" dirty="0">
                  <a:solidFill>
                    <a:srgbClr val="0000CC"/>
                  </a:solidFill>
                </a:rPr>
                <a:t> </a:t>
              </a:r>
              <a:r>
                <a:rPr lang="en-US" altLang="en-US" sz="2800" b="1" dirty="0" err="1">
                  <a:solidFill>
                    <a:srgbClr val="0000CC"/>
                  </a:solidFill>
                </a:rPr>
                <a:t>nhà</a:t>
              </a:r>
              <a:endParaRPr lang="en-US" altLang="en-US" sz="2400" b="1" dirty="0">
                <a:solidFill>
                  <a:srgbClr val="0000CC"/>
                </a:solidFill>
              </a:endParaRP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914650"/>
            <a:ext cx="8026400" cy="914400"/>
            <a:chOff x="720" y="1836"/>
            <a:chExt cx="5056" cy="576"/>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21" y="1875"/>
              <a:ext cx="44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FontTx/>
                <a:buNone/>
              </a:pPr>
              <a:r>
                <a:rPr lang="en-US" altLang="en-US" sz="2600" b="1" dirty="0" err="1">
                  <a:solidFill>
                    <a:srgbClr val="0000CC"/>
                  </a:solidFill>
                </a:rPr>
                <a:t>Chiếc</a:t>
              </a:r>
              <a:r>
                <a:rPr lang="en-US" altLang="en-US" sz="2600" b="1" dirty="0">
                  <a:solidFill>
                    <a:srgbClr val="0000CC"/>
                  </a:solidFill>
                </a:rPr>
                <a:t> </a:t>
              </a:r>
              <a:r>
                <a:rPr lang="en-US" altLang="en-US" sz="2600" b="1" dirty="0" err="1">
                  <a:solidFill>
                    <a:srgbClr val="0000CC"/>
                  </a:solidFill>
                </a:rPr>
                <a:t>lá</a:t>
              </a:r>
              <a:r>
                <a:rPr lang="en-US" altLang="en-US" sz="2600" b="1" dirty="0">
                  <a:solidFill>
                    <a:srgbClr val="0000CC"/>
                  </a:solidFill>
                </a:rPr>
                <a:t> </a:t>
              </a:r>
              <a:r>
                <a:rPr lang="en-US" altLang="en-US" sz="2600" b="1" dirty="0" err="1">
                  <a:solidFill>
                    <a:srgbClr val="0000CC"/>
                  </a:solidFill>
                </a:rPr>
                <a:t>đang</a:t>
              </a:r>
              <a:r>
                <a:rPr lang="en-US" altLang="en-US" sz="2600" b="1" dirty="0">
                  <a:solidFill>
                    <a:srgbClr val="0000CC"/>
                  </a:solidFill>
                </a:rPr>
                <a:t> </a:t>
              </a:r>
              <a:r>
                <a:rPr lang="en-US" altLang="en-US" sz="2600" b="1" dirty="0" err="1">
                  <a:solidFill>
                    <a:srgbClr val="0000CC"/>
                  </a:solidFill>
                </a:rPr>
                <a:t>rơi</a:t>
              </a:r>
              <a:r>
                <a:rPr lang="en-US" altLang="en-US" sz="2600" b="1" dirty="0">
                  <a:solidFill>
                    <a:srgbClr val="0000CC"/>
                  </a:solidFill>
                </a:rPr>
                <a:t>.</a:t>
              </a: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3"/>
            <a:ext cx="8001000" cy="914400"/>
            <a:chOff x="711" y="2547"/>
            <a:chExt cx="5040" cy="576"/>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dirty="0" err="1">
                  <a:solidFill>
                    <a:srgbClr val="0000CC"/>
                  </a:solidFill>
                </a:rPr>
                <a:t>Người</a:t>
              </a:r>
              <a:r>
                <a:rPr lang="en-US" altLang="en-US" sz="2600" b="1" dirty="0">
                  <a:solidFill>
                    <a:srgbClr val="0000CC"/>
                  </a:solidFill>
                </a:rPr>
                <a:t> </a:t>
              </a:r>
              <a:r>
                <a:rPr lang="en-US" altLang="en-US" sz="2600" b="1" dirty="0" err="1">
                  <a:solidFill>
                    <a:srgbClr val="0000CC"/>
                  </a:solidFill>
                </a:rPr>
                <a:t>đứng</a:t>
              </a:r>
              <a:r>
                <a:rPr lang="en-US" altLang="en-US" sz="2600" b="1" dirty="0">
                  <a:solidFill>
                    <a:srgbClr val="0000CC"/>
                  </a:solidFill>
                </a:rPr>
                <a:t> </a:t>
              </a:r>
              <a:r>
                <a:rPr lang="en-US" altLang="en-US" sz="2600" b="1" dirty="0" err="1">
                  <a:solidFill>
                    <a:srgbClr val="0000CC"/>
                  </a:solidFill>
                </a:rPr>
                <a:t>trên</a:t>
              </a:r>
              <a:r>
                <a:rPr lang="en-US" altLang="en-US" sz="2600" b="1" dirty="0">
                  <a:solidFill>
                    <a:srgbClr val="0000CC"/>
                  </a:solidFill>
                </a:rPr>
                <a:t> </a:t>
              </a:r>
              <a:r>
                <a:rPr lang="en-US" altLang="en-US" sz="2600" b="1" dirty="0" err="1">
                  <a:solidFill>
                    <a:srgbClr val="0000CC"/>
                  </a:solidFill>
                </a:rPr>
                <a:t>tầng</a:t>
              </a:r>
              <a:r>
                <a:rPr lang="en-US" altLang="en-US" sz="2600" b="1" dirty="0">
                  <a:solidFill>
                    <a:srgbClr val="0000CC"/>
                  </a:solidFill>
                </a:rPr>
                <a:t> 3 </a:t>
              </a:r>
              <a:r>
                <a:rPr lang="en-US" altLang="en-US" sz="2600" b="1" dirty="0" err="1">
                  <a:solidFill>
                    <a:srgbClr val="0000CC"/>
                  </a:solidFill>
                </a:rPr>
                <a:t>tòa</a:t>
              </a:r>
              <a:r>
                <a:rPr lang="en-US" altLang="en-US" sz="2600" b="1" dirty="0">
                  <a:solidFill>
                    <a:srgbClr val="0000CC"/>
                  </a:solidFill>
                </a:rPr>
                <a:t> </a:t>
              </a:r>
              <a:r>
                <a:rPr lang="en-US" altLang="en-US" sz="2600" b="1" dirty="0" err="1">
                  <a:solidFill>
                    <a:srgbClr val="0000CC"/>
                  </a:solidFill>
                </a:rPr>
                <a:t>nhà</a:t>
              </a:r>
              <a:r>
                <a:rPr lang="en-US" altLang="en-US" sz="2600" b="1" dirty="0">
                  <a:solidFill>
                    <a:srgbClr val="0000CC"/>
                  </a:solidFill>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dirty="0" err="1">
                  <a:solidFill>
                    <a:srgbClr val="0000CC"/>
                  </a:solidFill>
                </a:rPr>
                <a:t>Quả</a:t>
              </a:r>
              <a:r>
                <a:rPr lang="en-US" altLang="en-US" sz="2600" b="1" dirty="0">
                  <a:solidFill>
                    <a:srgbClr val="0000CC"/>
                  </a:solidFill>
                </a:rPr>
                <a:t> </a:t>
              </a:r>
              <a:r>
                <a:rPr lang="en-US" altLang="en-US" sz="2600" b="1" dirty="0" err="1">
                  <a:solidFill>
                    <a:srgbClr val="0000CC"/>
                  </a:solidFill>
                </a:rPr>
                <a:t>bóng</a:t>
              </a:r>
              <a:r>
                <a:rPr lang="en-US" altLang="en-US" sz="2600" b="1" dirty="0">
                  <a:solidFill>
                    <a:srgbClr val="0000CC"/>
                  </a:solidFill>
                </a:rPr>
                <a:t> </a:t>
              </a:r>
              <a:r>
                <a:rPr lang="en-US" altLang="en-US" sz="2600" b="1" dirty="0" err="1">
                  <a:solidFill>
                    <a:srgbClr val="0000CC"/>
                  </a:solidFill>
                </a:rPr>
                <a:t>đang</a:t>
              </a:r>
              <a:r>
                <a:rPr lang="en-US" altLang="en-US" sz="2600" b="1" dirty="0">
                  <a:solidFill>
                    <a:srgbClr val="0000CC"/>
                  </a:solidFill>
                </a:rPr>
                <a:t> bay </a:t>
              </a:r>
              <a:r>
                <a:rPr lang="en-US" altLang="en-US" sz="2600" b="1" dirty="0" err="1">
                  <a:solidFill>
                    <a:srgbClr val="0000CC"/>
                  </a:solidFill>
                </a:rPr>
                <a:t>trên</a:t>
              </a:r>
              <a:r>
                <a:rPr lang="en-US" altLang="en-US" sz="2600" b="1" dirty="0">
                  <a:solidFill>
                    <a:srgbClr val="0000CC"/>
                  </a:solidFill>
                </a:rPr>
                <a:t> </a:t>
              </a:r>
              <a:r>
                <a:rPr lang="en-US" altLang="en-US" sz="2600" b="1" dirty="0" err="1">
                  <a:solidFill>
                    <a:srgbClr val="0000CC"/>
                  </a:solidFill>
                </a:rPr>
                <a:t>cao</a:t>
              </a:r>
              <a:r>
                <a:rPr lang="en-US" altLang="en-US" sz="2600" b="1" dirty="0">
                  <a:solidFill>
                    <a:srgbClr val="0000CC"/>
                  </a:solidFill>
                </a:rPr>
                <a:t>/.</a:t>
              </a: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585048" y="1746266"/>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4" name="Striped Right Arrow 63">
            <a:hlinkClick r:id="rId3"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4"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8A1B0A98-7FBE-0D6B-9FD9-BDE7D666C2C1}"/>
              </a:ext>
            </a:extLst>
          </p:cNvPr>
          <p:cNvSpPr txBox="1"/>
          <p:nvPr/>
        </p:nvSpPr>
        <p:spPr>
          <a:xfrm>
            <a:off x="1821235" y="99788"/>
            <a:ext cx="8471081" cy="1200329"/>
          </a:xfrm>
          <a:prstGeom prst="rect">
            <a:avLst/>
          </a:prstGeom>
          <a:noFill/>
        </p:spPr>
        <p:txBody>
          <a:bodyPr wrap="square" rtlCol="0">
            <a:spAutoFit/>
          </a:bodyPr>
          <a:lstStyle/>
          <a:p>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8</a:t>
            </a:r>
            <a:r>
              <a:rPr lang="en-US" altLang="en-US" sz="3600" b="1" dirty="0">
                <a:solidFill>
                  <a:srgbClr val="FF3300"/>
                </a:solidFill>
                <a:latin typeface="Times New Roman" panose="02020603050405020304" pitchFamily="18" charset="0"/>
                <a:cs typeface="Times New Roman" panose="02020603050405020304" pitchFamily="18" charset="0"/>
              </a:rPr>
              <a:t>:</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b="1" i="1" dirty="0">
                <a:latin typeface="Times New Roman" panose="02020603050405020304" pitchFamily="18" charset="0"/>
                <a:cs typeface="Times New Roman" panose="02020603050405020304" pitchFamily="18" charset="0"/>
              </a:rPr>
              <a:t>Trong </a:t>
            </a:r>
            <a:r>
              <a:rPr lang="en-US" altLang="en-US" sz="3600" b="1" i="1" dirty="0" err="1">
                <a:latin typeface="Times New Roman" panose="02020603050405020304" pitchFamily="18" charset="0"/>
                <a:cs typeface="Times New Roman" panose="02020603050405020304" pitchFamily="18" charset="0"/>
              </a:rPr>
              <a:t>các</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vật</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sau</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vật</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nào</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không</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có</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thế</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năng</a:t>
            </a:r>
            <a:r>
              <a:rPr lang="en-US" altLang="en-US" sz="3600" b="1" i="1" dirty="0">
                <a:latin typeface="Times New Roman" panose="02020603050405020304" pitchFamily="18" charset="0"/>
                <a:cs typeface="Times New Roman" panose="02020603050405020304" pitchFamily="18" charset="0"/>
              </a:rPr>
              <a:t> so </a:t>
            </a:r>
            <a:r>
              <a:rPr lang="en-US" altLang="en-US" sz="3600" b="1" i="1" dirty="0" err="1">
                <a:latin typeface="Times New Roman" panose="02020603050405020304" pitchFamily="18" charset="0"/>
                <a:cs typeface="Times New Roman" panose="02020603050405020304" pitchFamily="18" charset="0"/>
              </a:rPr>
              <a:t>với</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mặt</a:t>
            </a:r>
            <a:r>
              <a:rPr lang="en-US" altLang="en-US" sz="3600" b="1" i="1" dirty="0">
                <a:latin typeface="Times New Roman" panose="02020603050405020304" pitchFamily="18" charset="0"/>
                <a:cs typeface="Times New Roman" panose="02020603050405020304" pitchFamily="18" charset="0"/>
              </a:rPr>
              <a:t> </a:t>
            </a:r>
            <a:r>
              <a:rPr lang="en-US" altLang="en-US" sz="3600" b="1" i="1" dirty="0" err="1">
                <a:latin typeface="Times New Roman" panose="02020603050405020304" pitchFamily="18" charset="0"/>
                <a:cs typeface="Times New Roman" panose="02020603050405020304" pitchFamily="18" charset="0"/>
              </a:rPr>
              <a:t>đất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657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28800"/>
            <a:ext cx="8001000" cy="914400"/>
            <a:chOff x="720" y="1152"/>
            <a:chExt cx="5040" cy="576"/>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5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81" y="1248"/>
              <a:ext cx="412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err="1">
                  <a:solidFill>
                    <a:srgbClr val="0000CC"/>
                  </a:solidFill>
                </a:rPr>
                <a:t>Khối</a:t>
              </a:r>
              <a:r>
                <a:rPr lang="en-US" altLang="en-US" sz="2800" b="1" dirty="0">
                  <a:solidFill>
                    <a:srgbClr val="0000CC"/>
                  </a:solidFill>
                </a:rPr>
                <a:t> </a:t>
              </a:r>
              <a:r>
                <a:rPr lang="en-US" altLang="en-US" sz="2800" b="1" dirty="0" err="1">
                  <a:solidFill>
                    <a:srgbClr val="0000CC"/>
                  </a:solidFill>
                </a:rPr>
                <a:t>lượng</a:t>
              </a:r>
              <a:r>
                <a:rPr lang="en-US" altLang="en-US" sz="2800" b="1" dirty="0">
                  <a:solidFill>
                    <a:srgbClr val="0000CC"/>
                  </a:solidFill>
                </a:rPr>
                <a:t> </a:t>
              </a:r>
              <a:r>
                <a:rPr lang="en-US" altLang="en-US" sz="2800" b="1" dirty="0" err="1">
                  <a:solidFill>
                    <a:srgbClr val="0000CC"/>
                  </a:solidFill>
                </a:rPr>
                <a:t>của</a:t>
              </a:r>
              <a:r>
                <a:rPr lang="en-US" altLang="en-US" sz="2800" b="1" dirty="0">
                  <a:solidFill>
                    <a:srgbClr val="0000CC"/>
                  </a:solidFill>
                </a:rPr>
                <a:t> </a:t>
              </a:r>
              <a:r>
                <a:rPr lang="en-US" altLang="en-US" sz="2800" b="1" dirty="0" err="1">
                  <a:solidFill>
                    <a:srgbClr val="0000CC"/>
                  </a:solidFill>
                </a:rPr>
                <a:t>vật</a:t>
              </a:r>
              <a:r>
                <a:rPr lang="en-US" altLang="en-US" sz="2800" b="1" dirty="0">
                  <a:solidFill>
                    <a:srgbClr val="0000CC"/>
                  </a:solidFill>
                </a:rPr>
                <a:t>.</a:t>
              </a:r>
              <a:endParaRPr lang="en-US" altLang="en-US" sz="2400" b="1" dirty="0">
                <a:solidFill>
                  <a:srgbClr val="0000CC"/>
                </a:solidFill>
              </a:endParaRP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914650"/>
            <a:ext cx="8026400" cy="914400"/>
            <a:chOff x="720" y="1836"/>
            <a:chExt cx="5056" cy="576"/>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21" y="1875"/>
              <a:ext cx="44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FontTx/>
                <a:buNone/>
              </a:pPr>
              <a:r>
                <a:rPr lang="en-US" altLang="en-US" sz="2600" b="1" dirty="0" err="1">
                  <a:solidFill>
                    <a:srgbClr val="0000CC"/>
                  </a:solidFill>
                </a:rPr>
                <a:t>Vận</a:t>
              </a:r>
              <a:r>
                <a:rPr lang="en-US" altLang="en-US" sz="2600" b="1" dirty="0">
                  <a:solidFill>
                    <a:srgbClr val="0000CC"/>
                  </a:solidFill>
                </a:rPr>
                <a:t> </a:t>
              </a:r>
              <a:r>
                <a:rPr lang="en-US" altLang="en-US" sz="2600" b="1" dirty="0" err="1">
                  <a:solidFill>
                    <a:srgbClr val="0000CC"/>
                  </a:solidFill>
                </a:rPr>
                <a:t>tốc</a:t>
              </a:r>
              <a:r>
                <a:rPr lang="en-US" altLang="en-US" sz="2600" b="1" dirty="0">
                  <a:solidFill>
                    <a:srgbClr val="0000CC"/>
                  </a:solidFill>
                </a:rPr>
                <a:t> </a:t>
              </a:r>
              <a:r>
                <a:rPr lang="en-US" altLang="en-US" sz="2600" b="1" dirty="0" err="1">
                  <a:solidFill>
                    <a:srgbClr val="0000CC"/>
                  </a:solidFill>
                </a:rPr>
                <a:t>của</a:t>
              </a:r>
              <a:r>
                <a:rPr lang="en-US" altLang="en-US" sz="2600" b="1" dirty="0">
                  <a:solidFill>
                    <a:srgbClr val="0000CC"/>
                  </a:solidFill>
                </a:rPr>
                <a:t> </a:t>
              </a:r>
              <a:r>
                <a:rPr lang="en-US" altLang="en-US" sz="2600" b="1" dirty="0" err="1">
                  <a:solidFill>
                    <a:srgbClr val="0000CC"/>
                  </a:solidFill>
                </a:rPr>
                <a:t>vật</a:t>
              </a:r>
              <a:r>
                <a:rPr lang="en-US" altLang="en-US" sz="2600" b="1" dirty="0">
                  <a:solidFill>
                    <a:srgbClr val="0000CC"/>
                  </a:solidFill>
                </a:rPr>
                <a:t>.</a:t>
              </a: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3"/>
            <a:ext cx="8001000" cy="914400"/>
            <a:chOff x="711" y="2547"/>
            <a:chExt cx="5040" cy="576"/>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dirty="0" err="1">
                  <a:solidFill>
                    <a:srgbClr val="0000CC"/>
                  </a:solidFill>
                </a:rPr>
                <a:t>Khối</a:t>
              </a:r>
              <a:r>
                <a:rPr lang="en-US" altLang="en-US" sz="2600" b="1" dirty="0">
                  <a:solidFill>
                    <a:srgbClr val="0000CC"/>
                  </a:solidFill>
                </a:rPr>
                <a:t> </a:t>
              </a:r>
              <a:r>
                <a:rPr lang="en-US" altLang="en-US" sz="2600" b="1" dirty="0" err="1">
                  <a:solidFill>
                    <a:srgbClr val="0000CC"/>
                  </a:solidFill>
                </a:rPr>
                <a:t>lượng</a:t>
              </a:r>
              <a:r>
                <a:rPr lang="en-US" altLang="en-US" sz="2600" b="1" dirty="0">
                  <a:solidFill>
                    <a:srgbClr val="0000CC"/>
                  </a:solidFill>
                </a:rPr>
                <a:t> </a:t>
              </a:r>
              <a:r>
                <a:rPr lang="en-US" altLang="en-US" sz="2600" b="1" dirty="0" err="1">
                  <a:solidFill>
                    <a:srgbClr val="0000CC"/>
                  </a:solidFill>
                </a:rPr>
                <a:t>và</a:t>
              </a:r>
              <a:r>
                <a:rPr lang="en-US" altLang="en-US" sz="2600" b="1" dirty="0">
                  <a:solidFill>
                    <a:srgbClr val="0000CC"/>
                  </a:solidFill>
                </a:rPr>
                <a:t> </a:t>
              </a:r>
              <a:r>
                <a:rPr lang="en-US" altLang="en-US" sz="2600" b="1" dirty="0" err="1">
                  <a:solidFill>
                    <a:srgbClr val="0000CC"/>
                  </a:solidFill>
                </a:rPr>
                <a:t>chất</a:t>
              </a:r>
              <a:r>
                <a:rPr lang="en-US" altLang="en-US" sz="2600" b="1" dirty="0">
                  <a:solidFill>
                    <a:srgbClr val="0000CC"/>
                  </a:solidFill>
                </a:rPr>
                <a:t> </a:t>
              </a:r>
              <a:r>
                <a:rPr lang="en-US" altLang="en-US" sz="2600" b="1" dirty="0" err="1">
                  <a:solidFill>
                    <a:srgbClr val="0000CC"/>
                  </a:solidFill>
                </a:rPr>
                <a:t>làm</a:t>
              </a:r>
              <a:r>
                <a:rPr lang="en-US" altLang="en-US" sz="2600" b="1" dirty="0">
                  <a:solidFill>
                    <a:srgbClr val="0000CC"/>
                  </a:solidFill>
                </a:rPr>
                <a:t> </a:t>
              </a:r>
              <a:r>
                <a:rPr lang="en-US" altLang="en-US" sz="2600" b="1" dirty="0" err="1">
                  <a:solidFill>
                    <a:srgbClr val="0000CC"/>
                  </a:solidFill>
                </a:rPr>
                <a:t>vật</a:t>
              </a:r>
              <a:r>
                <a:rPr lang="en-US" altLang="en-US" sz="2600" b="1" dirty="0">
                  <a:solidFill>
                    <a:srgbClr val="0000CC"/>
                  </a:solidFill>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b="1" dirty="0" err="1">
                  <a:solidFill>
                    <a:srgbClr val="0000CC"/>
                  </a:solidFill>
                </a:rPr>
                <a:t>Khối</a:t>
              </a:r>
              <a:r>
                <a:rPr lang="en-US" altLang="en-US" sz="2600" b="1" dirty="0">
                  <a:solidFill>
                    <a:srgbClr val="0000CC"/>
                  </a:solidFill>
                </a:rPr>
                <a:t> </a:t>
              </a:r>
              <a:r>
                <a:rPr lang="en-US" altLang="en-US" sz="2600" b="1" dirty="0" err="1">
                  <a:solidFill>
                    <a:srgbClr val="0000CC"/>
                  </a:solidFill>
                </a:rPr>
                <a:t>lượng</a:t>
              </a:r>
              <a:r>
                <a:rPr lang="en-US" altLang="en-US" sz="2600" b="1" dirty="0">
                  <a:solidFill>
                    <a:srgbClr val="0000CC"/>
                  </a:solidFill>
                </a:rPr>
                <a:t> </a:t>
              </a:r>
              <a:r>
                <a:rPr lang="en-US" altLang="en-US" sz="2600" b="1" dirty="0" err="1">
                  <a:solidFill>
                    <a:srgbClr val="0000CC"/>
                  </a:solidFill>
                </a:rPr>
                <a:t>và</a:t>
              </a:r>
              <a:r>
                <a:rPr lang="en-US" altLang="en-US" sz="2600" b="1" dirty="0">
                  <a:solidFill>
                    <a:srgbClr val="0000CC"/>
                  </a:solidFill>
                </a:rPr>
                <a:t> </a:t>
              </a:r>
              <a:r>
                <a:rPr lang="en-US" altLang="en-US" sz="2600" b="1" dirty="0" err="1">
                  <a:solidFill>
                    <a:srgbClr val="0000CC"/>
                  </a:solidFill>
                </a:rPr>
                <a:t>vận</a:t>
              </a:r>
              <a:r>
                <a:rPr lang="en-US" altLang="en-US" sz="2600" b="1" dirty="0">
                  <a:solidFill>
                    <a:srgbClr val="0000CC"/>
                  </a:solidFill>
                </a:rPr>
                <a:t> </a:t>
              </a:r>
              <a:r>
                <a:rPr lang="en-US" altLang="en-US" sz="2600" b="1" dirty="0" err="1">
                  <a:solidFill>
                    <a:srgbClr val="0000CC"/>
                  </a:solidFill>
                </a:rPr>
                <a:t>tốc</a:t>
              </a:r>
              <a:r>
                <a:rPr lang="en-US" altLang="en-US" sz="2600" b="1" dirty="0">
                  <a:solidFill>
                    <a:srgbClr val="0000CC"/>
                  </a:solidFill>
                </a:rPr>
                <a:t> </a:t>
              </a:r>
              <a:r>
                <a:rPr lang="en-US" altLang="en-US" sz="2600" b="1" dirty="0" err="1">
                  <a:solidFill>
                    <a:srgbClr val="0000CC"/>
                  </a:solidFill>
                </a:rPr>
                <a:t>của</a:t>
              </a:r>
              <a:r>
                <a:rPr lang="en-US" altLang="en-US" sz="2600" b="1" dirty="0">
                  <a:solidFill>
                    <a:srgbClr val="0000CC"/>
                  </a:solidFill>
                </a:rPr>
                <a:t> </a:t>
              </a:r>
              <a:r>
                <a:rPr lang="en-US" altLang="en-US" sz="2600" b="1" dirty="0" err="1">
                  <a:solidFill>
                    <a:srgbClr val="0000CC"/>
                  </a:solidFill>
                </a:rPr>
                <a:t>vật</a:t>
              </a:r>
              <a:r>
                <a:rPr lang="en-US" altLang="en-US" sz="2600" b="1" dirty="0">
                  <a:solidFill>
                    <a:srgbClr val="0000CC"/>
                  </a:solidFill>
                </a:rPr>
                <a:t>.</a:t>
              </a: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710753" y="5029956"/>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900238" y="228601"/>
            <a:ext cx="8553450" cy="1190625"/>
          </a:xfrm>
          <a:prstGeom prst="flowChartAlternateProcess">
            <a:avLst/>
          </a:prstGeom>
          <a:blipFill dpi="0" rotWithShape="1">
            <a:blip r:embed="rId3"/>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9:</a:t>
            </a:r>
            <a:r>
              <a:rPr lang="en-US" altLang="en-US" sz="3600" dirty="0">
                <a:solidFill>
                  <a:srgbClr val="0000FF"/>
                </a:solidFill>
                <a:latin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Động</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năng</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phụ</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thuộc</a:t>
            </a:r>
            <a:endPar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endParaRPr>
          </a:p>
          <a:p>
            <a:pPr algn="ctr">
              <a:spcBef>
                <a:spcPct val="0"/>
              </a:spcBef>
              <a:buFontTx/>
              <a:buNone/>
              <a:defRPr/>
            </a:pP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yếu</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tố</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nào</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altLang="en-US" sz="36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64" name="Striped Right Arrow 63">
            <a:hlinkClick r:id="rId4"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5"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357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8124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60551"/>
            <a:ext cx="8001000" cy="954088"/>
            <a:chOff x="720" y="1172"/>
            <a:chExt cx="5040" cy="601"/>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7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mc:AlternateContent xmlns:mc="http://schemas.openxmlformats.org/markup-compatibility/2006" xmlns:a14="http://schemas.microsoft.com/office/drawing/2010/main">
          <mc:Choice Requires="a14">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74" y="1212"/>
                  <a:ext cx="4128" cy="56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W</a:t>
                  </a:r>
                  <a:r>
                    <a:rPr lang="en-US" altLang="en-US" sz="3600" b="1" baseline="-25000" dirty="0" err="1">
                      <a:solidFill>
                        <a:srgbClr val="0000CC"/>
                      </a:solidFill>
                      <a:latin typeface="Times New Roman" panose="02020603050405020304" pitchFamily="18" charset="0"/>
                      <a:cs typeface="Times New Roman" panose="02020603050405020304" pitchFamily="18" charset="0"/>
                    </a:rPr>
                    <a:t>đ</a:t>
                  </a:r>
                  <a:r>
                    <a:rPr lang="en-US" altLang="en-US" sz="3600" b="1" dirty="0">
                      <a:solidFill>
                        <a:srgbClr val="0000CC"/>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altLang="en-US" sz="3600" b="1" i="1" smtClean="0">
                              <a:solidFill>
                                <a:srgbClr val="0000CC"/>
                              </a:solidFill>
                              <a:latin typeface="Cambria Math" panose="02040503050406030204" pitchFamily="18" charset="0"/>
                              <a:cs typeface="Times New Roman" panose="02020603050405020304" pitchFamily="18" charset="0"/>
                            </a:rPr>
                          </m:ctrlPr>
                        </m:fPr>
                        <m:num>
                          <m:r>
                            <a:rPr lang="en-US" altLang="en-US" sz="3600" b="1" i="1" smtClean="0">
                              <a:solidFill>
                                <a:srgbClr val="0000CC"/>
                              </a:solidFill>
                              <a:latin typeface="Cambria Math" panose="02040503050406030204" pitchFamily="18" charset="0"/>
                              <a:cs typeface="Times New Roman" panose="02020603050405020304" pitchFamily="18" charset="0"/>
                            </a:rPr>
                            <m:t>𝟏</m:t>
                          </m:r>
                        </m:num>
                        <m:den>
                          <m:r>
                            <a:rPr lang="en-US" altLang="en-US" sz="3600" b="1" i="1" smtClean="0">
                              <a:solidFill>
                                <a:srgbClr val="0000CC"/>
                              </a:solidFill>
                              <a:latin typeface="Cambria Math" panose="02040503050406030204" pitchFamily="18" charset="0"/>
                              <a:cs typeface="Times New Roman" panose="02020603050405020304" pitchFamily="18" charset="0"/>
                            </a:rPr>
                            <m:t>𝟐</m:t>
                          </m:r>
                        </m:den>
                      </m:f>
                    </m:oMath>
                  </a14:m>
                  <a:r>
                    <a:rPr lang="en-US" altLang="en-US" sz="3600" b="1" dirty="0">
                      <a:solidFill>
                        <a:srgbClr val="0000CC"/>
                      </a:solidFill>
                      <a:latin typeface="Times New Roman" panose="02020603050405020304" pitchFamily="18" charset="0"/>
                      <a:cs typeface="Times New Roman" panose="02020603050405020304" pitchFamily="18" charset="0"/>
                    </a:rPr>
                    <a:t> m</a:t>
                  </a:r>
                  <a:r>
                    <a:rPr lang="en-US" altLang="en-US" sz="3600" b="1" baseline="30000" dirty="0">
                      <a:solidFill>
                        <a:srgbClr val="0000CC"/>
                      </a:solidFill>
                      <a:latin typeface="Times New Roman" panose="02020603050405020304" pitchFamily="18" charset="0"/>
                      <a:cs typeface="Times New Roman" panose="02020603050405020304" pitchFamily="18" charset="0"/>
                    </a:rPr>
                    <a:t>2</a:t>
                  </a:r>
                  <a:r>
                    <a:rPr lang="en-US" altLang="en-US" sz="3600" b="1" dirty="0">
                      <a:solidFill>
                        <a:srgbClr val="0000CC"/>
                      </a:solidFill>
                      <a:latin typeface="Times New Roman" panose="02020603050405020304" pitchFamily="18" charset="0"/>
                      <a:cs typeface="Times New Roman" panose="02020603050405020304" pitchFamily="18" charset="0"/>
                    </a:rPr>
                    <a:t>V</a:t>
                  </a:r>
                </a:p>
              </p:txBody>
            </p:sp>
          </mc:Choice>
          <mc:Fallback xmlns="">
            <p:sp>
              <p:nvSpPr>
                <p:cNvPr id="43072" name="Rectangle 7">
                  <a:extLst>
                    <a:ext uri="{FF2B5EF4-FFF2-40B4-BE49-F238E27FC236}">
                      <a16:creationId xmlns:a16="http://schemas.microsoft.com/office/drawing/2014/main" id="{6845F94F-DE76-48A0-C65B-831FA0019E70}"/>
                    </a:ext>
                  </a:extLst>
                </p:cNvPr>
                <p:cNvSpPr>
                  <a:spLocks noRot="1" noChangeAspect="1" noMove="1" noResize="1" noEditPoints="1" noAdjustHandles="1" noChangeArrowheads="1" noChangeShapeType="1" noTextEdit="1"/>
                </p:cNvSpPr>
                <p:nvPr/>
              </p:nvSpPr>
              <p:spPr bwMode="auto">
                <a:xfrm>
                  <a:off x="1274" y="1212"/>
                  <a:ext cx="4128" cy="561"/>
                </a:xfrm>
                <a:prstGeom prst="rect">
                  <a:avLst/>
                </a:prstGeom>
                <a:blipFill>
                  <a:blip r:embed="rId3"/>
                  <a:stretch>
                    <a:fillRect l="-2884" b="-109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776539"/>
            <a:ext cx="8008938" cy="1052513"/>
            <a:chOff x="720" y="1749"/>
            <a:chExt cx="5045" cy="663"/>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mc:AlternateContent xmlns:mc="http://schemas.openxmlformats.org/markup-compatibility/2006" xmlns:a14="http://schemas.microsoft.com/office/drawing/2010/main">
          <mc:Choice Requires="a14">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10" y="1749"/>
                  <a:ext cx="4455" cy="65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None/>
                  </a:pPr>
                  <a:r>
                    <a:rPr lang="en-US" altLang="en-US" sz="3600" b="1" dirty="0">
                      <a:solidFill>
                        <a:srgbClr val="0000CC"/>
                      </a:solidFill>
                      <a:latin typeface="Times New Roman" panose="02020603050405020304" pitchFamily="18" charset="0"/>
                      <a:cs typeface="Times New Roman" panose="02020603050405020304" pitchFamily="18" charset="0"/>
                    </a:rPr>
                    <a:t>W = </a:t>
                  </a:r>
                  <a14:m>
                    <m:oMath xmlns:m="http://schemas.openxmlformats.org/officeDocument/2006/math">
                      <m:f>
                        <m:fPr>
                          <m:ctrlPr>
                            <a:rPr lang="en-US" altLang="en-US" sz="3600" b="1" i="1" smtClean="0">
                              <a:solidFill>
                                <a:srgbClr val="0000CC"/>
                              </a:solidFill>
                              <a:latin typeface="Cambria Math" panose="02040503050406030204" pitchFamily="18" charset="0"/>
                              <a:cs typeface="Times New Roman" panose="02020603050405020304" pitchFamily="18" charset="0"/>
                            </a:rPr>
                          </m:ctrlPr>
                        </m:fPr>
                        <m:num>
                          <m:r>
                            <a:rPr lang="en-US" altLang="en-US" sz="3600" b="1" i="1" smtClean="0">
                              <a:solidFill>
                                <a:srgbClr val="0000CC"/>
                              </a:solidFill>
                              <a:latin typeface="Cambria Math" panose="02040503050406030204" pitchFamily="18" charset="0"/>
                              <a:cs typeface="Times New Roman" panose="02020603050405020304" pitchFamily="18" charset="0"/>
                            </a:rPr>
                            <m:t>𝟏</m:t>
                          </m:r>
                        </m:num>
                        <m:den>
                          <m:r>
                            <a:rPr lang="en-US" altLang="en-US" sz="3600" b="1" i="1" smtClean="0">
                              <a:solidFill>
                                <a:srgbClr val="0000CC"/>
                              </a:solidFill>
                              <a:latin typeface="Cambria Math" panose="02040503050406030204" pitchFamily="18" charset="0"/>
                              <a:cs typeface="Times New Roman" panose="02020603050405020304" pitchFamily="18" charset="0"/>
                            </a:rPr>
                            <m:t>𝟐</m:t>
                          </m:r>
                        </m:den>
                      </m:f>
                    </m:oMath>
                  </a14:m>
                  <a:r>
                    <a:rPr lang="en-US" altLang="en-US" sz="3600" b="1" dirty="0">
                      <a:solidFill>
                        <a:srgbClr val="0000CC"/>
                      </a:solidFill>
                      <a:latin typeface="Times New Roman" panose="02020603050405020304" pitchFamily="18" charset="0"/>
                      <a:cs typeface="Times New Roman" panose="02020603050405020304" pitchFamily="18" charset="0"/>
                    </a:rPr>
                    <a:t> mV</a:t>
                  </a:r>
                  <a:r>
                    <a:rPr lang="en-US" altLang="en-US" sz="3600" b="1" baseline="30000" dirty="0">
                      <a:solidFill>
                        <a:srgbClr val="0000CC"/>
                      </a:solidFill>
                      <a:latin typeface="Times New Roman" panose="02020603050405020304" pitchFamily="18" charset="0"/>
                      <a:cs typeface="Times New Roman" panose="02020603050405020304" pitchFamily="18" charset="0"/>
                    </a:rPr>
                    <a:t>2</a:t>
                  </a:r>
                  <a:endParaRPr lang="en-US" altLang="en-US" sz="2600" b="1" dirty="0">
                    <a:solidFill>
                      <a:srgbClr val="0000CC"/>
                    </a:solidFill>
                  </a:endParaRPr>
                </a:p>
              </p:txBody>
            </p:sp>
          </mc:Choice>
          <mc:Fallback xmlns="">
            <p:sp>
              <p:nvSpPr>
                <p:cNvPr id="43069" name="Rectangle 11">
                  <a:extLst>
                    <a:ext uri="{FF2B5EF4-FFF2-40B4-BE49-F238E27FC236}">
                      <a16:creationId xmlns:a16="http://schemas.microsoft.com/office/drawing/2014/main" id="{3CD1C447-36EC-3384-1D50-DDACFC5FC0D4}"/>
                    </a:ext>
                  </a:extLst>
                </p:cNvPr>
                <p:cNvSpPr>
                  <a:spLocks noRot="1" noChangeAspect="1" noMove="1" noResize="1" noEditPoints="1" noAdjustHandles="1" noChangeArrowheads="1" noChangeShapeType="1" noTextEdit="1"/>
                </p:cNvSpPr>
                <p:nvPr/>
              </p:nvSpPr>
              <p:spPr bwMode="auto">
                <a:xfrm>
                  <a:off x="1310" y="1749"/>
                  <a:ext cx="4455" cy="658"/>
                </a:xfrm>
                <a:prstGeom prst="rect">
                  <a:avLst/>
                </a:prstGeom>
                <a:blipFill>
                  <a:blip r:embed="rId4"/>
                  <a:stretch>
                    <a:fillRect l="-2586" b="-87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3"/>
            <a:ext cx="8001000" cy="914400"/>
            <a:chOff x="711" y="2547"/>
            <a:chExt cx="5040" cy="576"/>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600" b="1" dirty="0">
                  <a:solidFill>
                    <a:srgbClr val="0000CC"/>
                  </a:solidFill>
                  <a:latin typeface="Times New Roman" panose="02020603050405020304" pitchFamily="18" charset="0"/>
                  <a:cs typeface="Times New Roman" panose="02020603050405020304" pitchFamily="18" charset="0"/>
                </a:rPr>
                <a:t>W = m</a:t>
              </a:r>
              <a:r>
                <a:rPr lang="en-US" altLang="en-US" sz="3600" b="1" baseline="30000" dirty="0">
                  <a:solidFill>
                    <a:srgbClr val="0000CC"/>
                  </a:solidFill>
                  <a:latin typeface="Times New Roman" panose="02020603050405020304" pitchFamily="18" charset="0"/>
                  <a:cs typeface="Times New Roman" panose="02020603050405020304" pitchFamily="18" charset="0"/>
                </a:rPr>
                <a:t>2</a:t>
              </a:r>
              <a:r>
                <a:rPr lang="en-US" altLang="en-US" sz="3600" b="1" dirty="0">
                  <a:solidFill>
                    <a:srgbClr val="0000CC"/>
                  </a:solidFill>
                  <a:latin typeface="Times New Roman" panose="02020603050405020304" pitchFamily="18" charset="0"/>
                  <a:cs typeface="Times New Roman" panose="02020603050405020304" pitchFamily="18" charset="0"/>
                </a:rPr>
                <a:t>V.</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W = mV</a:t>
              </a:r>
              <a:r>
                <a:rPr lang="en-US" altLang="en-US" sz="3600" b="1" baseline="30000" dirty="0">
                  <a:solidFill>
                    <a:srgbClr val="0000CC"/>
                  </a:solidFill>
                  <a:latin typeface="Times New Roman" panose="02020603050405020304" pitchFamily="18" charset="0"/>
                  <a:cs typeface="Times New Roman" panose="02020603050405020304" pitchFamily="18" charset="0"/>
                </a:rPr>
                <a:t>2</a:t>
              </a:r>
              <a:r>
                <a:rPr lang="en-US" altLang="en-US" sz="3600" b="1" dirty="0">
                  <a:solidFill>
                    <a:srgbClr val="0000CC"/>
                  </a:solidFill>
                  <a:latin typeface="Times New Roman" panose="02020603050405020304" pitchFamily="18" charset="0"/>
                  <a:cs typeface="Times New Roman" panose="02020603050405020304" pitchFamily="18" charset="0"/>
                </a:rPr>
                <a:t>.</a:t>
              </a: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627044" y="2795345"/>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900237" y="228601"/>
            <a:ext cx="9363507" cy="1190625"/>
          </a:xfrm>
          <a:prstGeom prst="flowChartAlternateProcess">
            <a:avLst/>
          </a:prstGeom>
          <a:blipFill dpi="0" rotWithShape="1">
            <a:blip r:embed="rId5"/>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10:</a:t>
            </a:r>
            <a:r>
              <a:rPr lang="en-US" altLang="en-US" sz="3600" dirty="0">
                <a:solidFill>
                  <a:srgbClr val="0000FF"/>
                </a:solidFill>
                <a:latin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Chọn</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biểu</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thức</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tính</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động</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năng</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altLang="en-US" sz="36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64" name="Striped Right Arrow 63">
            <a:hlinkClick r:id="rId6"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7"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81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8124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28800"/>
            <a:ext cx="8001000" cy="914400"/>
            <a:chOff x="720" y="1152"/>
            <a:chExt cx="5040" cy="576"/>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5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81" y="1248"/>
              <a:ext cx="412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err="1">
                  <a:solidFill>
                    <a:srgbClr val="0000CC"/>
                  </a:solidFill>
                  <a:latin typeface="Times New Roman" panose="02020603050405020304" pitchFamily="18" charset="0"/>
                  <a:cs typeface="Times New Roman" panose="02020603050405020304" pitchFamily="18" charset="0"/>
                </a:rPr>
                <a:t>W</a:t>
              </a:r>
              <a:r>
                <a:rPr lang="en-US" altLang="en-US" sz="3600" b="1" baseline="-25000" dirty="0" err="1">
                  <a:solidFill>
                    <a:srgbClr val="0000CC"/>
                  </a:solidFill>
                  <a:latin typeface="Times New Roman" panose="02020603050405020304" pitchFamily="18" charset="0"/>
                  <a:cs typeface="Times New Roman" panose="02020603050405020304" pitchFamily="18" charset="0"/>
                </a:rPr>
                <a:t>t</a:t>
              </a:r>
              <a:r>
                <a:rPr lang="en-US" altLang="en-US" sz="3600" b="1" dirty="0">
                  <a:solidFill>
                    <a:srgbClr val="0000CC"/>
                  </a:solidFill>
                  <a:latin typeface="Times New Roman" panose="02020603050405020304" pitchFamily="18" charset="0"/>
                  <a:cs typeface="Times New Roman" panose="02020603050405020304" pitchFamily="18" charset="0"/>
                </a:rPr>
                <a:t> = </a:t>
              </a:r>
              <a:r>
                <a:rPr lang="en-US" altLang="en-US" sz="3600" b="1" dirty="0" err="1">
                  <a:solidFill>
                    <a:srgbClr val="0000CC"/>
                  </a:solidFill>
                  <a:latin typeface="Times New Roman" panose="02020603050405020304" pitchFamily="18" charset="0"/>
                  <a:cs typeface="Times New Roman" panose="02020603050405020304" pitchFamily="18" charset="0"/>
                </a:rPr>
                <a:t>m.h.</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914651"/>
            <a:ext cx="8026400" cy="1262063"/>
            <a:chOff x="720" y="1836"/>
            <a:chExt cx="5056" cy="795"/>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21" y="1875"/>
              <a:ext cx="4455"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None/>
              </a:pPr>
              <a:r>
                <a:rPr lang="en-US" altLang="en-US" sz="3600" b="1" dirty="0" err="1">
                  <a:solidFill>
                    <a:srgbClr val="0000CC"/>
                  </a:solidFill>
                  <a:latin typeface="Times New Roman" panose="02020603050405020304" pitchFamily="18" charset="0"/>
                  <a:cs typeface="Times New Roman" panose="02020603050405020304" pitchFamily="18" charset="0"/>
                </a:rPr>
                <a:t>W</a:t>
              </a:r>
              <a:r>
                <a:rPr lang="en-US" altLang="en-US" sz="3600" b="1" baseline="-25000" dirty="0" err="1">
                  <a:solidFill>
                    <a:srgbClr val="0000CC"/>
                  </a:solidFill>
                  <a:latin typeface="Times New Roman" panose="02020603050405020304" pitchFamily="18" charset="0"/>
                  <a:cs typeface="Times New Roman" panose="02020603050405020304" pitchFamily="18" charset="0"/>
                </a:rPr>
                <a:t>t</a:t>
              </a:r>
              <a:r>
                <a:rPr lang="en-US" altLang="en-US" sz="3600" b="1" dirty="0">
                  <a:solidFill>
                    <a:srgbClr val="0000CC"/>
                  </a:solidFill>
                  <a:latin typeface="Times New Roman" panose="02020603050405020304" pitchFamily="18" charset="0"/>
                  <a:cs typeface="Times New Roman" panose="02020603050405020304" pitchFamily="18" charset="0"/>
                </a:rPr>
                <a:t> = m.h</a:t>
              </a:r>
              <a:r>
                <a:rPr lang="en-US" altLang="en-US" sz="3600" b="1" baseline="30000" dirty="0">
                  <a:solidFill>
                    <a:srgbClr val="0000CC"/>
                  </a:solidFill>
                  <a:latin typeface="Times New Roman" panose="02020603050405020304" pitchFamily="18" charset="0"/>
                  <a:cs typeface="Times New Roman" panose="02020603050405020304" pitchFamily="18" charset="0"/>
                </a:rPr>
                <a:t>2</a:t>
              </a:r>
              <a:r>
                <a:rPr lang="en-US" altLang="en-US" sz="2400" b="1" dirty="0">
                  <a:solidFill>
                    <a:srgbClr val="0000CC"/>
                  </a:solidFill>
                </a:rPr>
                <a:t>.</a:t>
              </a:r>
              <a:endParaRPr lang="en-US" altLang="en-US" sz="2000" b="1" dirty="0">
                <a:solidFill>
                  <a:srgbClr val="0000CC"/>
                </a:solidFill>
              </a:endParaRPr>
            </a:p>
            <a:p>
              <a:pPr>
                <a:spcBef>
                  <a:spcPct val="0"/>
                </a:spcBef>
                <a:buFontTx/>
                <a:buNone/>
              </a:pPr>
              <a:endParaRPr lang="en-US" altLang="en-US" sz="2600" b="1" dirty="0">
                <a:solidFill>
                  <a:srgbClr val="0000CC"/>
                </a:solidFill>
              </a:endParaRP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6"/>
            <a:ext cx="8001000" cy="1371601"/>
            <a:chOff x="711" y="2547"/>
            <a:chExt cx="5040" cy="864"/>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600" b="1" dirty="0" err="1">
                  <a:solidFill>
                    <a:srgbClr val="0000CC"/>
                  </a:solidFill>
                  <a:latin typeface="Times New Roman" panose="02020603050405020304" pitchFamily="18" charset="0"/>
                  <a:cs typeface="Times New Roman" panose="02020603050405020304" pitchFamily="18" charset="0"/>
                </a:rPr>
                <a:t>W</a:t>
              </a:r>
              <a:r>
                <a:rPr lang="en-US" altLang="en-US" sz="3600" b="1" baseline="-25000" dirty="0" err="1">
                  <a:solidFill>
                    <a:srgbClr val="0000CC"/>
                  </a:solidFill>
                  <a:latin typeface="Times New Roman" panose="02020603050405020304" pitchFamily="18" charset="0"/>
                  <a:cs typeface="Times New Roman" panose="02020603050405020304" pitchFamily="18" charset="0"/>
                </a:rPr>
                <a:t>t</a:t>
              </a:r>
              <a:r>
                <a:rPr lang="en-US" altLang="en-US" sz="3600" b="1" dirty="0">
                  <a:solidFill>
                    <a:srgbClr val="0000CC"/>
                  </a:solidFill>
                  <a:latin typeface="Times New Roman" panose="02020603050405020304" pitchFamily="18" charset="0"/>
                  <a:cs typeface="Times New Roman" panose="02020603050405020304" pitchFamily="18" charset="0"/>
                </a:rPr>
                <a:t> = </a:t>
              </a:r>
              <a:r>
                <a:rPr lang="en-US" altLang="en-US" sz="3600" b="1" dirty="0" err="1">
                  <a:solidFill>
                    <a:srgbClr val="0000CC"/>
                  </a:solidFill>
                  <a:latin typeface="Times New Roman" panose="02020603050405020304" pitchFamily="18" charset="0"/>
                  <a:cs typeface="Times New Roman" panose="02020603050405020304" pitchFamily="18" charset="0"/>
                </a:rPr>
                <a:t>P.h.</a:t>
              </a:r>
              <a:endParaRPr lang="en-US" altLang="en-US" sz="3600" b="1" dirty="0">
                <a:solidFill>
                  <a:srgbClr val="0000CC"/>
                </a:solidFill>
                <a:latin typeface="Times New Roman" panose="02020603050405020304" pitchFamily="18" charset="0"/>
                <a:cs typeface="Times New Roman" panose="02020603050405020304" pitchFamily="18" charset="0"/>
              </a:endParaRPr>
            </a:p>
            <a:p>
              <a:pPr>
                <a:spcBef>
                  <a:spcPct val="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err="1">
                  <a:solidFill>
                    <a:srgbClr val="0000CC"/>
                  </a:solidFill>
                  <a:latin typeface="Times New Roman" panose="02020603050405020304" pitchFamily="18" charset="0"/>
                  <a:cs typeface="Times New Roman" panose="02020603050405020304" pitchFamily="18" charset="0"/>
                </a:rPr>
                <a:t>W</a:t>
              </a:r>
              <a:r>
                <a:rPr lang="en-US" altLang="en-US" sz="3600" b="1" baseline="-25000" dirty="0" err="1">
                  <a:solidFill>
                    <a:srgbClr val="0000CC"/>
                  </a:solidFill>
                  <a:latin typeface="Times New Roman" panose="02020603050405020304" pitchFamily="18" charset="0"/>
                  <a:cs typeface="Times New Roman" panose="02020603050405020304" pitchFamily="18" charset="0"/>
                </a:rPr>
                <a:t>t</a:t>
              </a:r>
              <a:r>
                <a:rPr lang="en-US" altLang="en-US" sz="3600" b="1" dirty="0">
                  <a:solidFill>
                    <a:srgbClr val="0000CC"/>
                  </a:solidFill>
                  <a:latin typeface="Times New Roman" panose="02020603050405020304" pitchFamily="18" charset="0"/>
                  <a:cs typeface="Times New Roman" panose="02020603050405020304" pitchFamily="18" charset="0"/>
                </a:rPr>
                <a:t> = P.h</a:t>
              </a:r>
              <a:r>
                <a:rPr lang="en-US" altLang="en-US" sz="3600" b="1" baseline="30000" dirty="0">
                  <a:solidFill>
                    <a:srgbClr val="0000CC"/>
                  </a:solidFill>
                  <a:latin typeface="Times New Roman" panose="02020603050405020304" pitchFamily="18" charset="0"/>
                  <a:cs typeface="Times New Roman" panose="02020603050405020304" pitchFamily="18" charset="0"/>
                </a:rPr>
                <a:t>2</a:t>
              </a:r>
              <a:endParaRPr lang="en-US" altLang="en-US" sz="3600" b="1" dirty="0">
                <a:solidFill>
                  <a:srgbClr val="0000CC"/>
                </a:solidFill>
                <a:latin typeface="Times New Roman" panose="02020603050405020304" pitchFamily="18" charset="0"/>
                <a:cs typeface="Times New Roman" panose="02020603050405020304" pitchFamily="18" charset="0"/>
              </a:endParaRP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638313" y="3896614"/>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900237" y="228601"/>
            <a:ext cx="9363507" cy="1190625"/>
          </a:xfrm>
          <a:prstGeom prst="flowChartAlternateProcess">
            <a:avLst/>
          </a:prstGeom>
          <a:blipFill dpi="0" rotWithShape="1">
            <a:blip r:embed="rId3"/>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11:</a:t>
            </a:r>
            <a:r>
              <a:rPr lang="en-US" altLang="en-US" sz="3600" dirty="0">
                <a:solidFill>
                  <a:srgbClr val="0000FF"/>
                </a:solidFill>
                <a:latin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Chọn</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biểu</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thức</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tính</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thế</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năng</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của</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sz="3600"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sz="3600" b="1" i="1" dirty="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altLang="en-US" sz="36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64" name="Striped Right Arrow 63">
            <a:hlinkClick r:id="rId4"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5"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453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8124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28800"/>
            <a:ext cx="8001000" cy="914400"/>
            <a:chOff x="720" y="1152"/>
            <a:chExt cx="5040" cy="576"/>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5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81" y="1248"/>
              <a:ext cx="412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err="1">
                  <a:solidFill>
                    <a:srgbClr val="0000CC"/>
                  </a:solidFill>
                  <a:latin typeface="Times New Roman" panose="02020603050405020304" pitchFamily="18" charset="0"/>
                  <a:cs typeface="Times New Roman" panose="02020603050405020304" pitchFamily="18" charset="0"/>
                </a:rPr>
                <a:t>Máy</a:t>
              </a:r>
              <a:r>
                <a:rPr lang="en-US" altLang="en-US" sz="3600" b="1" dirty="0">
                  <a:solidFill>
                    <a:srgbClr val="0000CC"/>
                  </a:solidFill>
                  <a:latin typeface="Times New Roman" panose="02020603050405020304" pitchFamily="18" charset="0"/>
                  <a:cs typeface="Times New Roman" panose="02020603050405020304" pitchFamily="18" charset="0"/>
                </a:rPr>
                <a:t> bay </a:t>
              </a:r>
              <a:r>
                <a:rPr lang="en-US" altLang="en-US" sz="3600" b="1" dirty="0" err="1">
                  <a:solidFill>
                    <a:srgbClr val="0000CC"/>
                  </a:solidFill>
                  <a:latin typeface="Times New Roman" panose="02020603050405020304" pitchFamily="18" charset="0"/>
                  <a:cs typeface="Times New Roman" panose="02020603050405020304" pitchFamily="18" charset="0"/>
                </a:rPr>
                <a:t>đang</a:t>
              </a:r>
              <a:r>
                <a:rPr lang="en-US" altLang="en-US" sz="3600" b="1" dirty="0">
                  <a:solidFill>
                    <a:srgbClr val="0000CC"/>
                  </a:solidFill>
                  <a:latin typeface="Times New Roman" panose="02020603050405020304" pitchFamily="18" charset="0"/>
                  <a:cs typeface="Times New Roman" panose="02020603050405020304" pitchFamily="18" charset="0"/>
                </a:rPr>
                <a:t> bay.</a:t>
              </a: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914651"/>
            <a:ext cx="8026400" cy="1262063"/>
            <a:chOff x="720" y="1836"/>
            <a:chExt cx="5056" cy="795"/>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21" y="1875"/>
              <a:ext cx="4455"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None/>
              </a:pPr>
              <a:r>
                <a:rPr lang="en-US" altLang="en-US" sz="3600" b="1" dirty="0" err="1">
                  <a:solidFill>
                    <a:srgbClr val="0000CC"/>
                  </a:solidFill>
                  <a:latin typeface="Times New Roman" panose="02020603050405020304" pitchFamily="18" charset="0"/>
                  <a:cs typeface="Times New Roman" panose="02020603050405020304" pitchFamily="18" charset="0"/>
                </a:rPr>
                <a:t>Quả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bóng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lăn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nhà</a:t>
              </a:r>
              <a:r>
                <a:rPr lang="en-US" altLang="en-US" sz="3600" b="1" dirty="0">
                  <a:solidFill>
                    <a:srgbClr val="0000CC"/>
                  </a:solidFill>
                  <a:latin typeface="Times New Roman" panose="02020603050405020304" pitchFamily="18" charset="0"/>
                  <a:cs typeface="Times New Roman" panose="02020603050405020304" pitchFamily="18" charset="0"/>
                </a:rPr>
                <a:t>.</a:t>
              </a:r>
              <a:endParaRPr lang="en-US" altLang="en-US" sz="2000" b="1" dirty="0">
                <a:solidFill>
                  <a:srgbClr val="0000CC"/>
                </a:solidFill>
              </a:endParaRPr>
            </a:p>
            <a:p>
              <a:pPr>
                <a:spcBef>
                  <a:spcPct val="0"/>
                </a:spcBef>
                <a:buFontTx/>
                <a:buNone/>
              </a:pPr>
              <a:endParaRPr lang="en-US" altLang="en-US" sz="2600" b="1" dirty="0">
                <a:solidFill>
                  <a:srgbClr val="0000CC"/>
                </a:solidFill>
              </a:endParaRP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6"/>
            <a:ext cx="8001000" cy="1371601"/>
            <a:chOff x="711" y="2547"/>
            <a:chExt cx="5040" cy="864"/>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600" b="1" dirty="0">
                  <a:solidFill>
                    <a:srgbClr val="0000CC"/>
                  </a:solidFill>
                  <a:latin typeface="Times New Roman" panose="02020603050405020304" pitchFamily="18" charset="0"/>
                  <a:cs typeface="Times New Roman" panose="02020603050405020304" pitchFamily="18" charset="0"/>
                </a:rPr>
                <a:t>Con </a:t>
              </a:r>
              <a:r>
                <a:rPr lang="en-US" altLang="en-US" sz="3600" b="1" dirty="0" err="1">
                  <a:solidFill>
                    <a:srgbClr val="0000CC"/>
                  </a:solidFill>
                  <a:latin typeface="Times New Roman" panose="02020603050405020304" pitchFamily="18" charset="0"/>
                  <a:cs typeface="Times New Roman" panose="02020603050405020304" pitchFamily="18" charset="0"/>
                </a:rPr>
                <a:t>chim</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đang</a:t>
              </a:r>
              <a:r>
                <a:rPr lang="en-US" altLang="en-US" sz="3600" b="1" dirty="0">
                  <a:solidFill>
                    <a:srgbClr val="0000CC"/>
                  </a:solidFill>
                  <a:latin typeface="Times New Roman" panose="02020603050405020304" pitchFamily="18" charset="0"/>
                  <a:cs typeface="Times New Roman" panose="02020603050405020304" pitchFamily="18" charset="0"/>
                </a:rPr>
                <a:t> bay.</a:t>
              </a:r>
            </a:p>
            <a:p>
              <a:pPr>
                <a:spcBef>
                  <a:spcPct val="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600" b="1" dirty="0" err="1">
                  <a:solidFill>
                    <a:srgbClr val="0000CC"/>
                  </a:solidFill>
                  <a:latin typeface="Times New Roman" panose="02020603050405020304" pitchFamily="18" charset="0"/>
                  <a:cs typeface="Times New Roman" panose="02020603050405020304" pitchFamily="18" charset="0"/>
                </a:rPr>
                <a:t>Quả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bóng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nằm</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yên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nhà</a:t>
              </a:r>
              <a:r>
                <a:rPr lang="en-US" altLang="en-US" sz="3600" b="1" dirty="0">
                  <a:solidFill>
                    <a:srgbClr val="0000CC"/>
                  </a:solidFill>
                  <a:latin typeface="Times New Roman" panose="02020603050405020304" pitchFamily="18" charset="0"/>
                  <a:cs typeface="Times New Roman" panose="02020603050405020304" pitchFamily="18" charset="0"/>
                </a:rPr>
                <a:t>.</a:t>
              </a:r>
              <a:endParaRPr lang="en-US" altLang="en-US" sz="2000" b="1" dirty="0">
                <a:solidFill>
                  <a:srgbClr val="0000CC"/>
                </a:solidFill>
              </a:endParaRP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733264" y="5057529"/>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900237" y="228601"/>
            <a:ext cx="9436245" cy="1190625"/>
          </a:xfrm>
          <a:prstGeom prst="flowChartAlternateProcess">
            <a:avLst/>
          </a:prstGeom>
          <a:blipFill dpi="0" rotWithShape="1">
            <a:blip r:embed="rId3"/>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200" b="1" dirty="0" err="1">
                <a:solidFill>
                  <a:srgbClr val="FF3300"/>
                </a:solidFill>
                <a:latin typeface="Times New Roman" panose="02020603050405020304" pitchFamily="18" charset="0"/>
              </a:rPr>
              <a:t>Bài</a:t>
            </a:r>
            <a:r>
              <a:rPr lang="en-US" altLang="en-US" sz="3200" b="1" dirty="0">
                <a:solidFill>
                  <a:srgbClr val="FF3300"/>
                </a:solidFill>
                <a:latin typeface="Times New Roman" panose="02020603050405020304" pitchFamily="18" charset="0"/>
              </a:rPr>
              <a:t> 12</a:t>
            </a:r>
            <a:r>
              <a:rPr lang="en-US" altLang="en-US" b="1" dirty="0">
                <a:solidFill>
                  <a:srgbClr val="FF3300"/>
                </a:solidFill>
                <a:latin typeface="Times New Roman" panose="02020603050405020304" pitchFamily="18" charset="0"/>
              </a:rPr>
              <a:t>:</a:t>
            </a:r>
            <a:r>
              <a:rPr lang="en-US" altLang="en-US" dirty="0">
                <a:solidFill>
                  <a:srgbClr val="0000FF"/>
                </a:solidFill>
                <a:latin typeface="Times New Roman" panose="02020603050405020304" pitchFamily="18" charset="0"/>
              </a:rPr>
              <a:t> </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Trong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sau</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nào</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động</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năng</a:t>
            </a:r>
            <a:endParaRPr lang="en-US" altLang="en-US"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64" name="Striped Right Arrow 63">
            <a:hlinkClick r:id="rId4"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5"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3430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DEC183CE-959C-4067-988A-267BE07FD2AD}"/>
              </a:ext>
            </a:extLst>
          </p:cNvPr>
          <p:cNvSpPr>
            <a:spLocks noGrp="1"/>
          </p:cNvSpPr>
          <p:nvPr>
            <p:ph type="title"/>
          </p:nvPr>
        </p:nvSpPr>
        <p:spPr/>
        <p:txBody>
          <a:bodyPr>
            <a:normAutofit fontScale="90000"/>
          </a:bodyPr>
          <a:lstStyle/>
          <a:p>
            <a:pPr algn="ctr">
              <a:spcBef>
                <a:spcPts val="0"/>
              </a:spcBef>
              <a:buClr>
                <a:schemeClr val="hlink"/>
              </a:buClr>
              <a:buSzPts val="1100"/>
            </a:pPr>
            <a:r>
              <a:rPr lang="vi-VN"/>
              <a:t>Câu 7: Một viên bi lăn từ đỉnh mặt phẳng nghiêng như hình vẽ. Ở tại vị trí nào viên bi có thế năng lớn nhất.</a:t>
            </a:r>
            <a:endParaRPr lang="vi-VN" dirty="0"/>
          </a:p>
        </p:txBody>
      </p:sp>
      <p:grpSp>
        <p:nvGrpSpPr>
          <p:cNvPr id="7" name="Group 6">
            <a:extLst>
              <a:ext uri="{FF2B5EF4-FFF2-40B4-BE49-F238E27FC236}">
                <a16:creationId xmlns="" xmlns:a16="http://schemas.microsoft.com/office/drawing/2014/main" id="{741D29A2-AE09-BB21-82F7-7B9C1F3B9FF4}"/>
              </a:ext>
            </a:extLst>
          </p:cNvPr>
          <p:cNvGrpSpPr/>
          <p:nvPr/>
        </p:nvGrpSpPr>
        <p:grpSpPr>
          <a:xfrm>
            <a:off x="0" y="0"/>
            <a:ext cx="12192000" cy="6858000"/>
            <a:chOff x="0" y="0"/>
            <a:chExt cx="12192000" cy="6858000"/>
          </a:xfrm>
        </p:grpSpPr>
        <p:pic>
          <p:nvPicPr>
            <p:cNvPr id="3" name="Picture 2">
              <a:extLst>
                <a:ext uri="{FF2B5EF4-FFF2-40B4-BE49-F238E27FC236}">
                  <a16:creationId xmlns="" xmlns:a16="http://schemas.microsoft.com/office/drawing/2014/main" id="{37F0BD31-B5E4-47B0-BA91-14CC010EA841}"/>
                </a:ext>
              </a:extLst>
            </p:cNvPr>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6D63212F-C175-3DA2-3106-ABEAE561032A}"/>
                </a:ext>
              </a:extLst>
            </p:cNvPr>
            <p:cNvSpPr txBox="1"/>
            <p:nvPr/>
          </p:nvSpPr>
          <p:spPr>
            <a:xfrm>
              <a:off x="486063" y="1747058"/>
              <a:ext cx="2357120" cy="2245360"/>
            </a:xfrm>
            <a:prstGeom prst="rect">
              <a:avLst/>
            </a:prstGeom>
            <a:solidFill>
              <a:schemeClr val="bg1"/>
            </a:solidFill>
          </p:spPr>
          <p:txBody>
            <a:bodyPr wrap="square" rtlCol="0">
              <a:spAutoFit/>
            </a:bodyPr>
            <a:lstStyle/>
            <a:p>
              <a:endParaRPr lang="en-US" dirty="0"/>
            </a:p>
          </p:txBody>
        </p:sp>
      </p:grpSp>
      <p:sp>
        <p:nvSpPr>
          <p:cNvPr id="8" name="TextBox 7">
            <a:extLst>
              <a:ext uri="{FF2B5EF4-FFF2-40B4-BE49-F238E27FC236}">
                <a16:creationId xmlns="" xmlns:a16="http://schemas.microsoft.com/office/drawing/2014/main" id="{4C323763-EF2B-A9C6-69A9-393F533C5FB8}"/>
              </a:ext>
            </a:extLst>
          </p:cNvPr>
          <p:cNvSpPr txBox="1"/>
          <p:nvPr/>
        </p:nvSpPr>
        <p:spPr>
          <a:xfrm>
            <a:off x="2651760" y="1960880"/>
            <a:ext cx="325120" cy="1879600"/>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 xmlns:a16="http://schemas.microsoft.com/office/drawing/2014/main" id="{790A2FE8-87F9-0B65-18B4-E4B10F5B0DC6}"/>
              </a:ext>
            </a:extLst>
          </p:cNvPr>
          <p:cNvSpPr txBox="1"/>
          <p:nvPr/>
        </p:nvSpPr>
        <p:spPr>
          <a:xfrm>
            <a:off x="1780538" y="2194448"/>
            <a:ext cx="1648462" cy="584774"/>
          </a:xfrm>
          <a:prstGeom prst="rect">
            <a:avLst/>
          </a:prstGeom>
          <a:solidFill>
            <a:schemeClr val="accent6">
              <a:lumMod val="20000"/>
              <a:lumOff val="8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A</a:t>
            </a:r>
          </a:p>
        </p:txBody>
      </p:sp>
      <p:sp>
        <p:nvSpPr>
          <p:cNvPr id="11" name="TextBox 10">
            <a:extLst>
              <a:ext uri="{FF2B5EF4-FFF2-40B4-BE49-F238E27FC236}">
                <a16:creationId xmlns="" xmlns:a16="http://schemas.microsoft.com/office/drawing/2014/main" id="{61988A0F-CD6E-39F4-2417-4D1AAAB59EAC}"/>
              </a:ext>
            </a:extLst>
          </p:cNvPr>
          <p:cNvSpPr txBox="1"/>
          <p:nvPr/>
        </p:nvSpPr>
        <p:spPr>
          <a:xfrm>
            <a:off x="3714405" y="2194448"/>
            <a:ext cx="1648462" cy="584774"/>
          </a:xfrm>
          <a:prstGeom prst="rect">
            <a:avLst/>
          </a:prstGeom>
          <a:solidFill>
            <a:schemeClr val="accent6">
              <a:lumMod val="20000"/>
              <a:lumOff val="8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B</a:t>
            </a:r>
          </a:p>
        </p:txBody>
      </p:sp>
      <p:sp>
        <p:nvSpPr>
          <p:cNvPr id="12" name="TextBox 11">
            <a:extLst>
              <a:ext uri="{FF2B5EF4-FFF2-40B4-BE49-F238E27FC236}">
                <a16:creationId xmlns="" xmlns:a16="http://schemas.microsoft.com/office/drawing/2014/main" id="{88E7489F-FFED-EE98-5B89-47D62778F53A}"/>
              </a:ext>
            </a:extLst>
          </p:cNvPr>
          <p:cNvSpPr txBox="1"/>
          <p:nvPr/>
        </p:nvSpPr>
        <p:spPr>
          <a:xfrm>
            <a:off x="6304740" y="2194448"/>
            <a:ext cx="1648462" cy="584774"/>
          </a:xfrm>
          <a:prstGeom prst="rect">
            <a:avLst/>
          </a:prstGeom>
          <a:solidFill>
            <a:schemeClr val="accent6">
              <a:lumMod val="20000"/>
              <a:lumOff val="8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a:t>
            </a:r>
          </a:p>
        </p:txBody>
      </p:sp>
      <p:sp>
        <p:nvSpPr>
          <p:cNvPr id="13" name="TextBox 12">
            <a:extLst>
              <a:ext uri="{FF2B5EF4-FFF2-40B4-BE49-F238E27FC236}">
                <a16:creationId xmlns="" xmlns:a16="http://schemas.microsoft.com/office/drawing/2014/main" id="{D76BE0EC-23A2-7D9A-60FF-EF01700F9797}"/>
              </a:ext>
            </a:extLst>
          </p:cNvPr>
          <p:cNvSpPr txBox="1"/>
          <p:nvPr/>
        </p:nvSpPr>
        <p:spPr>
          <a:xfrm>
            <a:off x="8763002" y="2194448"/>
            <a:ext cx="1648462" cy="584774"/>
          </a:xfrm>
          <a:prstGeom prst="rect">
            <a:avLst/>
          </a:prstGeom>
          <a:solidFill>
            <a:schemeClr val="accent6">
              <a:lumMod val="20000"/>
              <a:lumOff val="80000"/>
            </a:schemeClr>
          </a:solid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D</a:t>
            </a:r>
          </a:p>
        </p:txBody>
      </p:sp>
      <p:sp>
        <p:nvSpPr>
          <p:cNvPr id="14" name="TextBox 13">
            <a:extLst>
              <a:ext uri="{FF2B5EF4-FFF2-40B4-BE49-F238E27FC236}">
                <a16:creationId xmlns="" xmlns:a16="http://schemas.microsoft.com/office/drawing/2014/main" id="{AD46E6F4-63FF-CA6D-0D9D-2F8ACB4D9DC9}"/>
              </a:ext>
            </a:extLst>
          </p:cNvPr>
          <p:cNvSpPr txBox="1"/>
          <p:nvPr/>
        </p:nvSpPr>
        <p:spPr>
          <a:xfrm>
            <a:off x="1415241" y="2929487"/>
            <a:ext cx="1737360" cy="584775"/>
          </a:xfrm>
          <a:prstGeom prst="rect">
            <a:avLst/>
          </a:prstGeom>
          <a:solidFill>
            <a:schemeClr val="bg1"/>
          </a:solid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a:t>
            </a:r>
          </a:p>
        </p:txBody>
      </p:sp>
      <p:sp>
        <p:nvSpPr>
          <p:cNvPr id="20" name="TextBox 19">
            <a:extLst>
              <a:ext uri="{FF2B5EF4-FFF2-40B4-BE49-F238E27FC236}">
                <a16:creationId xmlns="" xmlns:a16="http://schemas.microsoft.com/office/drawing/2014/main" id="{A9E13C47-7359-D6C5-AE94-393E88BFA485}"/>
              </a:ext>
            </a:extLst>
          </p:cNvPr>
          <p:cNvSpPr txBox="1"/>
          <p:nvPr/>
        </p:nvSpPr>
        <p:spPr>
          <a:xfrm>
            <a:off x="3616267" y="3049393"/>
            <a:ext cx="1737360" cy="584775"/>
          </a:xfrm>
          <a:prstGeom prst="rect">
            <a:avLst/>
          </a:prstGeom>
          <a:solidFill>
            <a:schemeClr val="bg1"/>
          </a:solid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B</a:t>
            </a:r>
          </a:p>
        </p:txBody>
      </p:sp>
      <p:sp>
        <p:nvSpPr>
          <p:cNvPr id="21" name="TextBox 20">
            <a:extLst>
              <a:ext uri="{FF2B5EF4-FFF2-40B4-BE49-F238E27FC236}">
                <a16:creationId xmlns="" xmlns:a16="http://schemas.microsoft.com/office/drawing/2014/main" id="{FD2F85AF-6D54-9D4E-4303-531BACE728FD}"/>
              </a:ext>
            </a:extLst>
          </p:cNvPr>
          <p:cNvSpPr txBox="1"/>
          <p:nvPr/>
        </p:nvSpPr>
        <p:spPr>
          <a:xfrm>
            <a:off x="1415241" y="2861607"/>
            <a:ext cx="1737360" cy="584775"/>
          </a:xfrm>
          <a:prstGeom prst="rect">
            <a:avLst/>
          </a:prstGeom>
          <a:solidFill>
            <a:schemeClr val="bg1"/>
          </a:solid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Tại</a:t>
            </a:r>
            <a:r>
              <a:rPr lang="en-US" sz="3200" b="1" dirty="0">
                <a:solidFill>
                  <a:srgbClr val="FF0000"/>
                </a:solidFill>
                <a:latin typeface="Times New Roman" panose="02020603050405020304" pitchFamily="18" charset="0"/>
                <a:cs typeface="Times New Roman" panose="02020603050405020304" pitchFamily="18" charset="0"/>
              </a:rPr>
              <a:t> A</a:t>
            </a:r>
          </a:p>
        </p:txBody>
      </p:sp>
      <p:sp>
        <p:nvSpPr>
          <p:cNvPr id="23" name="TextBox 22">
            <a:extLst>
              <a:ext uri="{FF2B5EF4-FFF2-40B4-BE49-F238E27FC236}">
                <a16:creationId xmlns="" xmlns:a16="http://schemas.microsoft.com/office/drawing/2014/main" id="{152E8113-2816-F192-6755-0E92D7DC3ACF}"/>
              </a:ext>
            </a:extLst>
          </p:cNvPr>
          <p:cNvSpPr txBox="1"/>
          <p:nvPr/>
        </p:nvSpPr>
        <p:spPr>
          <a:xfrm>
            <a:off x="423717" y="640643"/>
            <a:ext cx="1529774" cy="646331"/>
          </a:xfrm>
          <a:prstGeom prst="rect">
            <a:avLst/>
          </a:prstGeom>
          <a:solidFill>
            <a:schemeClr val="bg1"/>
          </a:solidFill>
        </p:spPr>
        <p:txBody>
          <a:bodyPr wrap="square">
            <a:spAutoFit/>
          </a:bodyPr>
          <a:lstStyle/>
          <a:p>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13 </a:t>
            </a:r>
            <a:endParaRPr lang="en-US" sz="3600" dirty="0"/>
          </a:p>
        </p:txBody>
      </p:sp>
    </p:spTree>
    <p:extLst>
      <p:ext uri="{BB962C8B-B14F-4D97-AF65-F5344CB8AC3E}">
        <p14:creationId xmlns:p14="http://schemas.microsoft.com/office/powerpoint/2010/main" val="31156814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225"/>
            <a:ext cx="98124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67000" y="1828800"/>
            <a:ext cx="8001000" cy="914400"/>
            <a:chOff x="720" y="1152"/>
            <a:chExt cx="5040" cy="576"/>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20" y="1152"/>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68" y="1248"/>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81" y="1248"/>
              <a:ext cx="412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dirty="0" err="1">
                  <a:solidFill>
                    <a:srgbClr val="0000CC"/>
                  </a:solidFill>
                  <a:latin typeface="Times New Roman" panose="02020603050405020304" pitchFamily="18" charset="0"/>
                  <a:cs typeface="Times New Roman" panose="02020603050405020304" pitchFamily="18" charset="0"/>
                </a:rPr>
                <a:t>Máy</a:t>
              </a:r>
              <a:r>
                <a:rPr lang="en-US" altLang="en-US" sz="3600" b="1" dirty="0">
                  <a:solidFill>
                    <a:srgbClr val="0000CC"/>
                  </a:solidFill>
                  <a:latin typeface="Times New Roman" panose="02020603050405020304" pitchFamily="18" charset="0"/>
                  <a:cs typeface="Times New Roman" panose="02020603050405020304" pitchFamily="18" charset="0"/>
                </a:rPr>
                <a:t> bay </a:t>
              </a:r>
              <a:r>
                <a:rPr lang="en-US" altLang="en-US" sz="3600" b="1" dirty="0" err="1">
                  <a:solidFill>
                    <a:srgbClr val="0000CC"/>
                  </a:solidFill>
                  <a:latin typeface="Times New Roman" panose="02020603050405020304" pitchFamily="18" charset="0"/>
                  <a:cs typeface="Times New Roman" panose="02020603050405020304" pitchFamily="18" charset="0"/>
                </a:rPr>
                <a:t>đang</a:t>
              </a:r>
              <a:r>
                <a:rPr lang="en-US" altLang="en-US" sz="3600" b="1" dirty="0">
                  <a:solidFill>
                    <a:srgbClr val="0000CC"/>
                  </a:solidFill>
                  <a:latin typeface="Times New Roman" panose="02020603050405020304" pitchFamily="18" charset="0"/>
                  <a:cs typeface="Times New Roman" panose="02020603050405020304" pitchFamily="18" charset="0"/>
                </a:rPr>
                <a:t> bay.</a:t>
              </a: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67000" y="2914651"/>
            <a:ext cx="8026400" cy="1262063"/>
            <a:chOff x="720" y="1836"/>
            <a:chExt cx="5056" cy="795"/>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20" y="1836"/>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7" y="1968"/>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321" y="1875"/>
              <a:ext cx="4455"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000" dirty="0"/>
            </a:p>
            <a:p>
              <a:pPr>
                <a:spcBef>
                  <a:spcPct val="0"/>
                </a:spcBef>
                <a:buNone/>
              </a:pPr>
              <a:r>
                <a:rPr lang="en-US" altLang="en-US" sz="3600" b="1" dirty="0" err="1">
                  <a:solidFill>
                    <a:srgbClr val="0000CC"/>
                  </a:solidFill>
                  <a:latin typeface="Times New Roman" panose="02020603050405020304" pitchFamily="18" charset="0"/>
                  <a:cs typeface="Times New Roman" panose="02020603050405020304" pitchFamily="18" charset="0"/>
                </a:rPr>
                <a:t>Quả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bóng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lăn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nhà</a:t>
              </a:r>
              <a:r>
                <a:rPr lang="en-US" altLang="en-US" sz="3600" b="1" dirty="0">
                  <a:solidFill>
                    <a:srgbClr val="0000CC"/>
                  </a:solidFill>
                  <a:latin typeface="Times New Roman" panose="02020603050405020304" pitchFamily="18" charset="0"/>
                  <a:cs typeface="Times New Roman" panose="02020603050405020304" pitchFamily="18" charset="0"/>
                </a:rPr>
                <a:t>.</a:t>
              </a:r>
              <a:endParaRPr lang="en-US" altLang="en-US" sz="2000" b="1" dirty="0">
                <a:solidFill>
                  <a:srgbClr val="0000CC"/>
                </a:solidFill>
              </a:endParaRPr>
            </a:p>
            <a:p>
              <a:pPr>
                <a:spcBef>
                  <a:spcPct val="0"/>
                </a:spcBef>
                <a:buFontTx/>
                <a:buNone/>
              </a:pPr>
              <a:endParaRPr lang="en-US" altLang="en-US" sz="2600" b="1" dirty="0">
                <a:solidFill>
                  <a:srgbClr val="0000CC"/>
                </a:solidFill>
              </a:endParaRP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52713" y="4043366"/>
            <a:ext cx="8001000" cy="1371601"/>
            <a:chOff x="711" y="2547"/>
            <a:chExt cx="5040" cy="864"/>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21" y="2655"/>
              <a:ext cx="4383"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600" b="1" dirty="0">
                  <a:solidFill>
                    <a:srgbClr val="0000CC"/>
                  </a:solidFill>
                  <a:latin typeface="Times New Roman" panose="02020603050405020304" pitchFamily="18" charset="0"/>
                  <a:cs typeface="Times New Roman" panose="02020603050405020304" pitchFamily="18" charset="0"/>
                </a:rPr>
                <a:t>Con </a:t>
              </a:r>
              <a:r>
                <a:rPr lang="en-US" altLang="en-US" sz="3600" b="1" dirty="0" err="1">
                  <a:solidFill>
                    <a:srgbClr val="0000CC"/>
                  </a:solidFill>
                  <a:latin typeface="Times New Roman" panose="02020603050405020304" pitchFamily="18" charset="0"/>
                  <a:cs typeface="Times New Roman" panose="02020603050405020304" pitchFamily="18" charset="0"/>
                </a:rPr>
                <a:t>chim</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đang</a:t>
              </a:r>
              <a:r>
                <a:rPr lang="en-US" altLang="en-US" sz="3600" b="1" dirty="0">
                  <a:solidFill>
                    <a:srgbClr val="0000CC"/>
                  </a:solidFill>
                  <a:latin typeface="Times New Roman" panose="02020603050405020304" pitchFamily="18" charset="0"/>
                  <a:cs typeface="Times New Roman" panose="02020603050405020304" pitchFamily="18" charset="0"/>
                </a:rPr>
                <a:t> bay.</a:t>
              </a:r>
            </a:p>
            <a:p>
              <a:pPr>
                <a:spcBef>
                  <a:spcPct val="0"/>
                </a:spcBef>
                <a:buFontTx/>
                <a:buNone/>
              </a:pPr>
              <a:r>
                <a:rPr lang="en-US" altLang="en-US" sz="3600" b="1" dirty="0">
                  <a:solidFill>
                    <a:srgbClr val="0000CC"/>
                  </a:solidFill>
                  <a:latin typeface="Times New Roman" panose="02020603050405020304" pitchFamily="18" charset="0"/>
                  <a:cs typeface="Times New Roman" panose="02020603050405020304" pitchFamily="18" charset="0"/>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71763" y="5181600"/>
            <a:ext cx="7924800" cy="838200"/>
            <a:chOff x="768" y="3264"/>
            <a:chExt cx="4992" cy="528"/>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528"/>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3600">
                <a:latin typeface="Times New Roman" panose="02020603050405020304" pitchFamily="18" charset="0"/>
                <a:cs typeface="Times New Roman" panose="02020603050405020304" pitchFamily="18" charset="0"/>
              </a:endParaRPr>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6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6" y="3333"/>
              <a:ext cx="432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3600" b="1" dirty="0" err="1">
                  <a:solidFill>
                    <a:srgbClr val="0000CC"/>
                  </a:solidFill>
                  <a:latin typeface="Times New Roman" panose="02020603050405020304" pitchFamily="18" charset="0"/>
                  <a:cs typeface="Times New Roman" panose="02020603050405020304" pitchFamily="18" charset="0"/>
                </a:rPr>
                <a:t>Quả</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bóng</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nằm</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yên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trên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sàn</a:t>
              </a:r>
              <a:r>
                <a:rPr lang="en-US" altLang="en-US" sz="3600" b="1" dirty="0">
                  <a:solidFill>
                    <a:srgbClr val="0000CC"/>
                  </a:solidFill>
                  <a:latin typeface="Times New Roman" panose="02020603050405020304" pitchFamily="18" charset="0"/>
                  <a:cs typeface="Times New Roman" panose="02020603050405020304" pitchFamily="18" charset="0"/>
                </a:rPr>
                <a:t> </a:t>
              </a:r>
              <a:r>
                <a:rPr lang="en-US" altLang="en-US" sz="3600" b="1" dirty="0" err="1">
                  <a:solidFill>
                    <a:srgbClr val="0000CC"/>
                  </a:solidFill>
                  <a:latin typeface="Times New Roman" panose="02020603050405020304" pitchFamily="18" charset="0"/>
                  <a:cs typeface="Times New Roman" panose="02020603050405020304" pitchFamily="18" charset="0"/>
                </a:rPr>
                <a:t>nhà</a:t>
              </a:r>
              <a:r>
                <a:rPr lang="en-US" altLang="en-US" sz="3600" b="1" dirty="0">
                  <a:solidFill>
                    <a:srgbClr val="0000CC"/>
                  </a:solidFill>
                  <a:latin typeface="Times New Roman" panose="02020603050405020304" pitchFamily="18" charset="0"/>
                  <a:cs typeface="Times New Roman" panose="02020603050405020304" pitchFamily="18" charset="0"/>
                </a:rPr>
                <a:t>.</a:t>
              </a:r>
              <a:endParaRPr lang="en-US" altLang="en-US" sz="2000" b="1" dirty="0">
                <a:solidFill>
                  <a:srgbClr val="0000CC"/>
                </a:solidFill>
              </a:endParaRP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531938" y="1752600"/>
            <a:ext cx="985838" cy="4294188"/>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733264" y="5057529"/>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900237" y="228601"/>
            <a:ext cx="9436245" cy="1190625"/>
          </a:xfrm>
          <a:prstGeom prst="flowChartAlternateProcess">
            <a:avLst/>
          </a:prstGeom>
          <a:blipFill dpi="0" rotWithShape="1">
            <a:blip r:embed="rId3"/>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200" b="1" dirty="0" err="1">
                <a:solidFill>
                  <a:srgbClr val="FF3300"/>
                </a:solidFill>
                <a:latin typeface="Times New Roman" panose="02020603050405020304" pitchFamily="18" charset="0"/>
              </a:rPr>
              <a:t>Bài</a:t>
            </a:r>
            <a:r>
              <a:rPr lang="en-US" altLang="en-US" sz="3200" b="1" dirty="0">
                <a:solidFill>
                  <a:srgbClr val="FF3300"/>
                </a:solidFill>
                <a:latin typeface="Times New Roman" panose="02020603050405020304" pitchFamily="18" charset="0"/>
              </a:rPr>
              <a:t> 14</a:t>
            </a:r>
            <a:r>
              <a:rPr lang="en-US" altLang="en-US" b="1" dirty="0">
                <a:solidFill>
                  <a:srgbClr val="FF3300"/>
                </a:solidFill>
                <a:latin typeface="Times New Roman" panose="02020603050405020304" pitchFamily="18" charset="0"/>
              </a:rPr>
              <a:t>:</a:t>
            </a:r>
            <a:r>
              <a:rPr lang="en-US" altLang="en-US" dirty="0">
                <a:solidFill>
                  <a:srgbClr val="0000FF"/>
                </a:solidFill>
                <a:latin typeface="Times New Roman" panose="02020603050405020304" pitchFamily="18" charset="0"/>
              </a:rPr>
              <a:t> </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Trong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các</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sau</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vật</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nào</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có</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động</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năng</a:t>
            </a:r>
            <a:endParaRPr lang="en-US" altLang="en-US"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64" name="Striped Right Arrow 63">
            <a:hlinkClick r:id="rId4"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5"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219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696" y="1793891"/>
            <a:ext cx="5208104" cy="48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nline Media 1" title="HƯỚNG DẪN TUNG HỨNG 3 BÓNG ( JUGGLING THREE BALLS )">
            <a:hlinkClick r:id="" action="ppaction://media"/>
            <a:extLst>
              <a:ext uri="{FF2B5EF4-FFF2-40B4-BE49-F238E27FC236}">
                <a16:creationId xmlns="" xmlns:a16="http://schemas.microsoft.com/office/drawing/2014/main" id="{E23DEBB6-D2BD-110F-6DC8-FDCFAA595956}"/>
              </a:ext>
            </a:extLst>
          </p:cNvPr>
          <p:cNvPicPr>
            <a:picLocks noRot="1" noChangeAspect="1"/>
          </p:cNvPicPr>
          <p:nvPr>
            <a:videoFile r:link="rId1"/>
          </p:nvPr>
        </p:nvPicPr>
        <p:blipFill>
          <a:blip r:embed="rId4"/>
          <a:stretch>
            <a:fillRect/>
          </a:stretch>
        </p:blipFill>
        <p:spPr>
          <a:xfrm>
            <a:off x="557645" y="332509"/>
            <a:ext cx="11124708" cy="5839691"/>
          </a:xfrm>
          <a:prstGeom prst="rect">
            <a:avLst/>
          </a:prstGeom>
        </p:spPr>
      </p:pic>
      <p:sp>
        <p:nvSpPr>
          <p:cNvPr id="6" name="Subtitle 5">
            <a:extLst>
              <a:ext uri="{FF2B5EF4-FFF2-40B4-BE49-F238E27FC236}">
                <a16:creationId xmlns="" xmlns:a16="http://schemas.microsoft.com/office/drawing/2014/main" id="{5EE2319F-A80F-8A1B-E02E-AB5E49A35F6A}"/>
              </a:ext>
            </a:extLst>
          </p:cNvPr>
          <p:cNvSpPr>
            <a:spLocks noGrp="1"/>
          </p:cNvSpPr>
          <p:nvPr>
            <p:ph type="subTitle" idx="1"/>
          </p:nvPr>
        </p:nvSpPr>
        <p:spPr/>
        <p:txBody>
          <a:bodyPr/>
          <a:lstStyle/>
          <a:p>
            <a:endParaRPr lang="en-US" dirty="0"/>
          </a:p>
        </p:txBody>
      </p:sp>
      <p:sp>
        <p:nvSpPr>
          <p:cNvPr id="7" name="TextBox 6">
            <a:extLst>
              <a:ext uri="{FF2B5EF4-FFF2-40B4-BE49-F238E27FC236}">
                <a16:creationId xmlns="" xmlns:a16="http://schemas.microsoft.com/office/drawing/2014/main" id="{AD3535B7-F848-2C76-EC45-C075DD4C4F24}"/>
              </a:ext>
            </a:extLst>
          </p:cNvPr>
          <p:cNvSpPr txBox="1"/>
          <p:nvPr/>
        </p:nvSpPr>
        <p:spPr>
          <a:xfrm>
            <a:off x="0" y="6288613"/>
            <a:ext cx="12192000" cy="569387"/>
          </a:xfrm>
          <a:prstGeom prst="rect">
            <a:avLst/>
          </a:prstGeom>
          <a:solidFill>
            <a:schemeClr val="tx1"/>
          </a:solidFill>
        </p:spPr>
        <p:txBody>
          <a:bodyPr wrap="square" rtlCol="0">
            <a:spAutoFit/>
          </a:bodyPr>
          <a:lstStyle/>
          <a:p>
            <a:r>
              <a:rPr lang="en-US" sz="3000" dirty="0">
                <a:solidFill>
                  <a:srgbClr val="FF0000"/>
                </a:solidFill>
                <a:latin typeface="Times New Roman" panose="02020603050405020304" pitchFamily="18" charset="0"/>
                <a:cs typeface="Times New Roman" panose="02020603050405020304" pitchFamily="18" charset="0"/>
              </a:rPr>
              <a:t>Trong </a:t>
            </a:r>
            <a:r>
              <a:rPr lang="en-US" sz="3000" dirty="0" err="1">
                <a:solidFill>
                  <a:srgbClr val="FF0000"/>
                </a:solidFill>
                <a:latin typeface="Times New Roman" panose="02020603050405020304" pitchFamily="18" charset="0"/>
                <a:cs typeface="Times New Roman" panose="02020603050405020304" pitchFamily="18" charset="0"/>
              </a:rPr>
              <a:t>trò</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chơi</a:t>
            </a:r>
            <a:r>
              <a:rPr lang="en-US" sz="3000" dirty="0">
                <a:solidFill>
                  <a:srgbClr val="FF0000"/>
                </a:solidFill>
                <a:latin typeface="Times New Roman" panose="02020603050405020304" pitchFamily="18" charset="0"/>
                <a:cs typeface="Times New Roman" panose="02020603050405020304" pitchFamily="18" charset="0"/>
              </a:rPr>
              <a:t> tung </a:t>
            </a:r>
            <a:r>
              <a:rPr lang="en-US" sz="3000" dirty="0" err="1">
                <a:solidFill>
                  <a:srgbClr val="FF0000"/>
                </a:solidFill>
                <a:latin typeface="Times New Roman" panose="02020603050405020304" pitchFamily="18" charset="0"/>
                <a:cs typeface="Times New Roman" panose="02020603050405020304" pitchFamily="18" charset="0"/>
              </a:rPr>
              <a:t>hứng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Quả</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bóng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có</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động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năng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nào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thế</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năng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khi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nào</a:t>
            </a:r>
            <a:r>
              <a:rPr lang="en-US" sz="30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062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F681D1B-89BF-40C8-9153-4C99D67BD283}"/>
              </a:ext>
            </a:extLst>
          </p:cNvPr>
          <p:cNvSpPr>
            <a:spLocks noGrp="1"/>
          </p:cNvSpPr>
          <p:nvPr>
            <p:ph type="title"/>
          </p:nvPr>
        </p:nvSpPr>
        <p:spPr/>
        <p:txBody>
          <a:bodyPr>
            <a:normAutofit fontScale="90000"/>
          </a:bodyPr>
          <a:lstStyle/>
          <a:p>
            <a:pPr>
              <a:buClr>
                <a:schemeClr val="hlink"/>
              </a:buClr>
              <a:buSzPts val="1100"/>
              <a:buFont typeface="Arial"/>
            </a:pPr>
            <a:r>
              <a:rPr lang="vi-VN"/>
              <a:t>Câu 8: Quan sát dao động một con lắc như hình vẽ. Tại vị trí nào thì thế năng hấp dẫn là lớn nhất, nhỏ nhất?</a:t>
            </a:r>
            <a:endParaRPr lang="vi-VN" dirty="0"/>
          </a:p>
        </p:txBody>
      </p:sp>
      <p:pic>
        <p:nvPicPr>
          <p:cNvPr id="3" name="Picture 2">
            <a:extLst>
              <a:ext uri="{FF2B5EF4-FFF2-40B4-BE49-F238E27FC236}">
                <a16:creationId xmlns="" xmlns:a16="http://schemas.microsoft.com/office/drawing/2014/main" id="{982D75A5-637F-4F06-9551-4D0D240D70AF}"/>
              </a:ext>
            </a:extLst>
          </p:cNvPr>
          <p:cNvPicPr/>
          <p:nvPr/>
        </p:nvPicPr>
        <p:blipFill>
          <a:blip r:embed="rId2"/>
          <a:stretch>
            <a:fillRect/>
          </a:stretch>
        </p:blipFill>
        <p:spPr>
          <a:xfrm>
            <a:off x="0" y="0"/>
            <a:ext cx="12192000" cy="6858000"/>
          </a:xfrm>
          <a:prstGeom prst="rect">
            <a:avLst/>
          </a:prstGeom>
        </p:spPr>
      </p:pic>
      <p:grpSp>
        <p:nvGrpSpPr>
          <p:cNvPr id="9" name="Group 8">
            <a:extLst>
              <a:ext uri="{FF2B5EF4-FFF2-40B4-BE49-F238E27FC236}">
                <a16:creationId xmlns="" xmlns:a16="http://schemas.microsoft.com/office/drawing/2014/main" id="{610032F3-6344-8B03-6923-9F8DA5BA7F24}"/>
              </a:ext>
            </a:extLst>
          </p:cNvPr>
          <p:cNvGrpSpPr/>
          <p:nvPr/>
        </p:nvGrpSpPr>
        <p:grpSpPr>
          <a:xfrm>
            <a:off x="8402320" y="4041833"/>
            <a:ext cx="3713711" cy="2724789"/>
            <a:chOff x="8402320" y="4041833"/>
            <a:chExt cx="3713711" cy="2724789"/>
          </a:xfrm>
        </p:grpSpPr>
        <p:sp>
          <p:nvSpPr>
            <p:cNvPr id="5" name="TextBox 4">
              <a:extLst>
                <a:ext uri="{FF2B5EF4-FFF2-40B4-BE49-F238E27FC236}">
                  <a16:creationId xmlns="" xmlns:a16="http://schemas.microsoft.com/office/drawing/2014/main" id="{CD085A9A-AB88-F5C9-9343-933D2E214278}"/>
                </a:ext>
              </a:extLst>
            </p:cNvPr>
            <p:cNvSpPr txBox="1"/>
            <p:nvPr/>
          </p:nvSpPr>
          <p:spPr>
            <a:xfrm>
              <a:off x="8402320" y="4043680"/>
              <a:ext cx="579120" cy="272288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 xmlns:a16="http://schemas.microsoft.com/office/drawing/2014/main" id="{D3E1F882-23BD-494E-DE5C-B8D593A00D86}"/>
                </a:ext>
              </a:extLst>
            </p:cNvPr>
            <p:cNvSpPr txBox="1"/>
            <p:nvPr/>
          </p:nvSpPr>
          <p:spPr>
            <a:xfrm>
              <a:off x="11536911" y="4041833"/>
              <a:ext cx="579120" cy="2722880"/>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 xmlns:a16="http://schemas.microsoft.com/office/drawing/2014/main" id="{8F01C1C4-6EDE-8971-1A76-AD2101C5B692}"/>
                </a:ext>
              </a:extLst>
            </p:cNvPr>
            <p:cNvSpPr txBox="1"/>
            <p:nvPr/>
          </p:nvSpPr>
          <p:spPr>
            <a:xfrm>
              <a:off x="8691880" y="4041833"/>
              <a:ext cx="3103880" cy="369332"/>
            </a:xfrm>
            <a:prstGeom prst="rect">
              <a:avLst/>
            </a:prstGeom>
            <a:solidFill>
              <a:schemeClr val="bg1"/>
            </a:solidFill>
          </p:spPr>
          <p:txBody>
            <a:bodyPr wrap="square" rtlCol="0">
              <a:spAutoFit/>
            </a:bodyPr>
            <a:lstStyle/>
            <a:p>
              <a:endParaRPr lang="en-US" dirty="0"/>
            </a:p>
          </p:txBody>
        </p:sp>
        <p:sp>
          <p:nvSpPr>
            <p:cNvPr id="8" name="TextBox 7">
              <a:extLst>
                <a:ext uri="{FF2B5EF4-FFF2-40B4-BE49-F238E27FC236}">
                  <a16:creationId xmlns="" xmlns:a16="http://schemas.microsoft.com/office/drawing/2014/main" id="{91ABC2B1-780A-876C-B2F8-669F6EA59320}"/>
                </a:ext>
              </a:extLst>
            </p:cNvPr>
            <p:cNvSpPr txBox="1"/>
            <p:nvPr/>
          </p:nvSpPr>
          <p:spPr>
            <a:xfrm>
              <a:off x="8981440" y="6397290"/>
              <a:ext cx="3103880" cy="369332"/>
            </a:xfrm>
            <a:prstGeom prst="rect">
              <a:avLst/>
            </a:prstGeom>
            <a:solidFill>
              <a:schemeClr val="bg1"/>
            </a:solidFill>
          </p:spPr>
          <p:txBody>
            <a:bodyPr wrap="square" rtlCol="0">
              <a:spAutoFit/>
            </a:bodyPr>
            <a:lstStyle/>
            <a:p>
              <a:endParaRPr lang="en-US" dirty="0"/>
            </a:p>
          </p:txBody>
        </p:sp>
      </p:grpSp>
      <p:sp>
        <p:nvSpPr>
          <p:cNvPr id="11" name="TextBox 10">
            <a:extLst>
              <a:ext uri="{FF2B5EF4-FFF2-40B4-BE49-F238E27FC236}">
                <a16:creationId xmlns="" xmlns:a16="http://schemas.microsoft.com/office/drawing/2014/main" id="{57B65770-3204-EE11-1DE1-066E71EA65A9}"/>
              </a:ext>
            </a:extLst>
          </p:cNvPr>
          <p:cNvSpPr txBox="1"/>
          <p:nvPr/>
        </p:nvSpPr>
        <p:spPr>
          <a:xfrm>
            <a:off x="355888" y="729733"/>
            <a:ext cx="1472911" cy="646331"/>
          </a:xfrm>
          <a:prstGeom prst="rect">
            <a:avLst/>
          </a:prstGeom>
          <a:solidFill>
            <a:schemeClr val="bg1"/>
          </a:solidFill>
        </p:spPr>
        <p:txBody>
          <a:bodyPr wrap="square">
            <a:spAutoFit/>
          </a:bodyPr>
          <a:lstStyle/>
          <a:p>
            <a:r>
              <a:rPr lang="en-US" altLang="en-US" sz="3600" b="1" dirty="0" err="1">
                <a:solidFill>
                  <a:srgbClr val="FF3300"/>
                </a:solidFill>
                <a:latin typeface="Times New Roman" panose="02020603050405020304" pitchFamily="18" charset="0"/>
              </a:rPr>
              <a:t>Bài</a:t>
            </a:r>
            <a:r>
              <a:rPr lang="en-US" altLang="en-US" sz="3600" b="1" dirty="0">
                <a:solidFill>
                  <a:srgbClr val="FF3300"/>
                </a:solidFill>
                <a:latin typeface="Times New Roman" panose="02020603050405020304" pitchFamily="18" charset="0"/>
              </a:rPr>
              <a:t> 15 </a:t>
            </a:r>
            <a:endParaRPr lang="en-US" sz="3600" dirty="0"/>
          </a:p>
        </p:txBody>
      </p:sp>
    </p:spTree>
    <p:extLst>
      <p:ext uri="{BB962C8B-B14F-4D97-AF65-F5344CB8AC3E}">
        <p14:creationId xmlns:p14="http://schemas.microsoft.com/office/powerpoint/2010/main" val="14357115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all (27)">
            <a:extLst>
              <a:ext uri="{FF2B5EF4-FFF2-40B4-BE49-F238E27FC236}">
                <a16:creationId xmlns="" xmlns:a16="http://schemas.microsoft.com/office/drawing/2014/main" id="{C2A4A039-4A96-8EC7-D67D-5CECADCD9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Group 4">
            <a:extLst>
              <a:ext uri="{FF2B5EF4-FFF2-40B4-BE49-F238E27FC236}">
                <a16:creationId xmlns="" xmlns:a16="http://schemas.microsoft.com/office/drawing/2014/main" id="{A64150E1-FF7F-327A-881B-2108113BBC7E}"/>
              </a:ext>
            </a:extLst>
          </p:cNvPr>
          <p:cNvGrpSpPr>
            <a:grpSpLocks/>
          </p:cNvGrpSpPr>
          <p:nvPr/>
        </p:nvGrpSpPr>
        <p:grpSpPr bwMode="auto">
          <a:xfrm>
            <a:off x="2659063" y="1454150"/>
            <a:ext cx="9365824" cy="795338"/>
            <a:chOff x="715" y="916"/>
            <a:chExt cx="5040" cy="501"/>
          </a:xfrm>
        </p:grpSpPr>
        <p:sp>
          <p:nvSpPr>
            <p:cNvPr id="43070" name="AutoShape 5">
              <a:extLst>
                <a:ext uri="{FF2B5EF4-FFF2-40B4-BE49-F238E27FC236}">
                  <a16:creationId xmlns="" xmlns:a16="http://schemas.microsoft.com/office/drawing/2014/main" id="{211DDE6C-050D-9AC2-156B-81FE6598366C}"/>
                </a:ext>
              </a:extLst>
            </p:cNvPr>
            <p:cNvSpPr>
              <a:spLocks noChangeArrowheads="1"/>
            </p:cNvSpPr>
            <p:nvPr/>
          </p:nvSpPr>
          <p:spPr bwMode="auto">
            <a:xfrm>
              <a:off x="715" y="916"/>
              <a:ext cx="5040" cy="501"/>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p>
          </p:txBody>
        </p:sp>
        <p:sp>
          <p:nvSpPr>
            <p:cNvPr id="21510" name="AutoShape 6">
              <a:extLst>
                <a:ext uri="{FF2B5EF4-FFF2-40B4-BE49-F238E27FC236}">
                  <a16:creationId xmlns="" xmlns:a16="http://schemas.microsoft.com/office/drawing/2014/main" id="{EBAC0205-3BD7-6EF2-202F-2ED8FE97E881}"/>
                </a:ext>
              </a:extLst>
            </p:cNvPr>
            <p:cNvSpPr>
              <a:spLocks noChangeArrowheads="1"/>
            </p:cNvSpPr>
            <p:nvPr/>
          </p:nvSpPr>
          <p:spPr bwMode="auto">
            <a:xfrm>
              <a:off x="779" y="974"/>
              <a:ext cx="432"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dirty="0">
                  <a:solidFill>
                    <a:srgbClr val="0000FF"/>
                  </a:solidFill>
                  <a:effectLst>
                    <a:outerShdw blurRad="38100" dist="38100" dir="2700000" algn="tl">
                      <a:srgbClr val="000000"/>
                    </a:outerShdw>
                  </a:effectLst>
                </a:rPr>
                <a:t>A</a:t>
              </a:r>
            </a:p>
          </p:txBody>
        </p:sp>
        <p:sp>
          <p:nvSpPr>
            <p:cNvPr id="43072" name="Rectangle 7">
              <a:extLst>
                <a:ext uri="{FF2B5EF4-FFF2-40B4-BE49-F238E27FC236}">
                  <a16:creationId xmlns="" xmlns:a16="http://schemas.microsoft.com/office/drawing/2014/main" id="{6845F94F-DE76-48A0-C65B-831FA0019E70}"/>
                </a:ext>
              </a:extLst>
            </p:cNvPr>
            <p:cNvSpPr>
              <a:spLocks noChangeArrowheads="1"/>
            </p:cNvSpPr>
            <p:nvPr/>
          </p:nvSpPr>
          <p:spPr bwMode="auto">
            <a:xfrm>
              <a:off x="1225" y="982"/>
              <a:ext cx="450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thể</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chuyển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hóa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thành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cơ</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a:t>
              </a:r>
            </a:p>
          </p:txBody>
        </p:sp>
      </p:grpSp>
      <p:grpSp>
        <p:nvGrpSpPr>
          <p:cNvPr id="43012" name="Group 8">
            <a:extLst>
              <a:ext uri="{FF2B5EF4-FFF2-40B4-BE49-F238E27FC236}">
                <a16:creationId xmlns="" xmlns:a16="http://schemas.microsoft.com/office/drawing/2014/main" id="{25C6B369-79C9-95C9-2CCC-8387A672B1F4}"/>
              </a:ext>
            </a:extLst>
          </p:cNvPr>
          <p:cNvGrpSpPr>
            <a:grpSpLocks/>
          </p:cNvGrpSpPr>
          <p:nvPr/>
        </p:nvGrpSpPr>
        <p:grpSpPr bwMode="auto">
          <a:xfrm>
            <a:off x="2690813" y="2578164"/>
            <a:ext cx="9365824" cy="728400"/>
            <a:chOff x="735" y="1574"/>
            <a:chExt cx="5737" cy="576"/>
          </a:xfrm>
        </p:grpSpPr>
        <p:sp>
          <p:nvSpPr>
            <p:cNvPr id="43067" name="AutoShape 9">
              <a:extLst>
                <a:ext uri="{FF2B5EF4-FFF2-40B4-BE49-F238E27FC236}">
                  <a16:creationId xmlns="" xmlns:a16="http://schemas.microsoft.com/office/drawing/2014/main" id="{278F330C-5FC4-6F47-D47F-F8EC99E25596}"/>
                </a:ext>
              </a:extLst>
            </p:cNvPr>
            <p:cNvSpPr>
              <a:spLocks noChangeArrowheads="1"/>
            </p:cNvSpPr>
            <p:nvPr/>
          </p:nvSpPr>
          <p:spPr bwMode="auto">
            <a:xfrm>
              <a:off x="735" y="1574"/>
              <a:ext cx="5714"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p>
          </p:txBody>
        </p:sp>
        <p:sp>
          <p:nvSpPr>
            <p:cNvPr id="21514" name="AutoShape 10">
              <a:extLst>
                <a:ext uri="{FF2B5EF4-FFF2-40B4-BE49-F238E27FC236}">
                  <a16:creationId xmlns="" xmlns:a16="http://schemas.microsoft.com/office/drawing/2014/main" id="{AD7D87A6-10DD-20DE-DF8E-08589F1BFB42}"/>
                </a:ext>
              </a:extLst>
            </p:cNvPr>
            <p:cNvSpPr>
              <a:spLocks noChangeArrowheads="1"/>
            </p:cNvSpPr>
            <p:nvPr/>
          </p:nvSpPr>
          <p:spPr bwMode="auto">
            <a:xfrm>
              <a:off x="831" y="1687"/>
              <a:ext cx="411"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rPr>
                <a:t>B</a:t>
              </a:r>
            </a:p>
          </p:txBody>
        </p:sp>
        <p:sp>
          <p:nvSpPr>
            <p:cNvPr id="43069" name="Rectangle 11">
              <a:extLst>
                <a:ext uri="{FF2B5EF4-FFF2-40B4-BE49-F238E27FC236}">
                  <a16:creationId xmlns="" xmlns:a16="http://schemas.microsoft.com/office/drawing/2014/main" id="{3CD1C447-36EC-3384-1D50-DDACFC5FC0D4}"/>
                </a:ext>
              </a:extLst>
            </p:cNvPr>
            <p:cNvSpPr>
              <a:spLocks noChangeArrowheads="1"/>
            </p:cNvSpPr>
            <p:nvPr/>
          </p:nvSpPr>
          <p:spPr bwMode="auto">
            <a:xfrm>
              <a:off x="1248" y="1648"/>
              <a:ext cx="5224" cy="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b="1" dirty="0" err="1">
                  <a:solidFill>
                    <a:srgbClr val="0000CC"/>
                  </a:solidFill>
                  <a:latin typeface="Times New Roman" panose="02020603050405020304" pitchFamily="18" charset="0"/>
                  <a:cs typeface="Times New Roman" panose="02020603050405020304" pitchFamily="18" charset="0"/>
                </a:rPr>
                <a:t>Thế</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thể</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chuyển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hóa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thành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endParaRPr lang="en-US" altLang="en-US" b="1" dirty="0">
                <a:solidFill>
                  <a:srgbClr val="0000CC"/>
                </a:solidFill>
              </a:endParaRPr>
            </a:p>
          </p:txBody>
        </p:sp>
      </p:grpSp>
      <p:grpSp>
        <p:nvGrpSpPr>
          <p:cNvPr id="43013" name="Group 12">
            <a:extLst>
              <a:ext uri="{FF2B5EF4-FFF2-40B4-BE49-F238E27FC236}">
                <a16:creationId xmlns="" xmlns:a16="http://schemas.microsoft.com/office/drawing/2014/main" id="{C9E69C32-6A7F-823F-C209-E0AC872FDA5E}"/>
              </a:ext>
            </a:extLst>
          </p:cNvPr>
          <p:cNvGrpSpPr>
            <a:grpSpLocks/>
          </p:cNvGrpSpPr>
          <p:nvPr/>
        </p:nvGrpSpPr>
        <p:grpSpPr bwMode="auto">
          <a:xfrm>
            <a:off x="2693995" y="3673350"/>
            <a:ext cx="9365824" cy="1151926"/>
            <a:chOff x="711" y="2535"/>
            <a:chExt cx="5040" cy="588"/>
          </a:xfrm>
        </p:grpSpPr>
        <p:sp>
          <p:nvSpPr>
            <p:cNvPr id="43064" name="AutoShape 13">
              <a:extLst>
                <a:ext uri="{FF2B5EF4-FFF2-40B4-BE49-F238E27FC236}">
                  <a16:creationId xmlns="" xmlns:a16="http://schemas.microsoft.com/office/drawing/2014/main" id="{1D9FE782-0E5B-AB05-2582-06B6B0D98F02}"/>
                </a:ext>
              </a:extLst>
            </p:cNvPr>
            <p:cNvSpPr>
              <a:spLocks noChangeArrowheads="1"/>
            </p:cNvSpPr>
            <p:nvPr/>
          </p:nvSpPr>
          <p:spPr bwMode="auto">
            <a:xfrm>
              <a:off x="711" y="2547"/>
              <a:ext cx="5040" cy="576"/>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21518" name="AutoShape 14">
              <a:extLst>
                <a:ext uri="{FF2B5EF4-FFF2-40B4-BE49-F238E27FC236}">
                  <a16:creationId xmlns="" xmlns:a16="http://schemas.microsoft.com/office/drawing/2014/main" id="{1C44E6C3-17F5-8C6F-8308-64C859B4084A}"/>
                </a:ext>
              </a:extLst>
            </p:cNvPr>
            <p:cNvSpPr>
              <a:spLocks noChangeArrowheads="1"/>
            </p:cNvSpPr>
            <p:nvPr/>
          </p:nvSpPr>
          <p:spPr bwMode="auto">
            <a:xfrm>
              <a:off x="825" y="2655"/>
              <a:ext cx="423"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a:t>
              </a:r>
            </a:p>
          </p:txBody>
        </p:sp>
        <p:sp>
          <p:nvSpPr>
            <p:cNvPr id="43066" name="Rectangle 15">
              <a:extLst>
                <a:ext uri="{FF2B5EF4-FFF2-40B4-BE49-F238E27FC236}">
                  <a16:creationId xmlns="" xmlns:a16="http://schemas.microsoft.com/office/drawing/2014/main" id="{87084F6A-97CE-1E42-9B0C-A97B03B28C80}"/>
                </a:ext>
              </a:extLst>
            </p:cNvPr>
            <p:cNvSpPr>
              <a:spLocks noChangeArrowheads="1"/>
            </p:cNvSpPr>
            <p:nvPr/>
          </p:nvSpPr>
          <p:spPr bwMode="auto">
            <a:xfrm>
              <a:off x="1362" y="2535"/>
              <a:ext cx="4383" cy="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thể</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chuyển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hóa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thành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thế</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ngược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lại</a:t>
              </a:r>
              <a:r>
                <a:rPr lang="en-US" altLang="en-US" b="1" dirty="0">
                  <a:solidFill>
                    <a:srgbClr val="0000CC"/>
                  </a:solidFill>
                  <a:latin typeface="Times New Roman" panose="02020603050405020304" pitchFamily="18" charset="0"/>
                  <a:cs typeface="Times New Roman" panose="02020603050405020304" pitchFamily="18" charset="0"/>
                </a:rPr>
                <a:t>.</a:t>
              </a:r>
            </a:p>
          </p:txBody>
        </p:sp>
      </p:grpSp>
      <p:grpSp>
        <p:nvGrpSpPr>
          <p:cNvPr id="43014" name="Group 16">
            <a:extLst>
              <a:ext uri="{FF2B5EF4-FFF2-40B4-BE49-F238E27FC236}">
                <a16:creationId xmlns="" xmlns:a16="http://schemas.microsoft.com/office/drawing/2014/main" id="{17F0C82C-B177-0120-8C97-DB8AFAE7E7E9}"/>
              </a:ext>
            </a:extLst>
          </p:cNvPr>
          <p:cNvGrpSpPr>
            <a:grpSpLocks/>
          </p:cNvGrpSpPr>
          <p:nvPr/>
        </p:nvGrpSpPr>
        <p:grpSpPr bwMode="auto">
          <a:xfrm>
            <a:off x="2632149" y="5047615"/>
            <a:ext cx="9520237" cy="1228726"/>
            <a:chOff x="768" y="3264"/>
            <a:chExt cx="4992" cy="774"/>
          </a:xfrm>
        </p:grpSpPr>
        <p:sp>
          <p:nvSpPr>
            <p:cNvPr id="43061" name="AutoShape 17">
              <a:extLst>
                <a:ext uri="{FF2B5EF4-FFF2-40B4-BE49-F238E27FC236}">
                  <a16:creationId xmlns="" xmlns:a16="http://schemas.microsoft.com/office/drawing/2014/main" id="{F4356ECE-AAAE-CCCE-C012-F9104F7AD677}"/>
                </a:ext>
              </a:extLst>
            </p:cNvPr>
            <p:cNvSpPr>
              <a:spLocks noChangeArrowheads="1"/>
            </p:cNvSpPr>
            <p:nvPr/>
          </p:nvSpPr>
          <p:spPr bwMode="auto">
            <a:xfrm>
              <a:off x="768" y="3264"/>
              <a:ext cx="4992" cy="774"/>
            </a:xfrm>
            <a:prstGeom prst="flowChartAlternateProcess">
              <a:avLst/>
            </a:prstGeom>
            <a:gradFill rotWithShape="1">
              <a:gsLst>
                <a:gs pos="0">
                  <a:schemeClr val="accent1"/>
                </a:gs>
                <a:gs pos="100000">
                  <a:schemeClr val="bg1"/>
                </a:gs>
              </a:gsLst>
              <a:lin ang="5400000" scaled="1"/>
            </a:gra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a:latin typeface="Times New Roman" panose="02020603050405020304" pitchFamily="18" charset="0"/>
                <a:cs typeface="Times New Roman" panose="02020603050405020304" pitchFamily="18" charset="0"/>
              </a:endParaRPr>
            </a:p>
          </p:txBody>
        </p:sp>
        <p:sp>
          <p:nvSpPr>
            <p:cNvPr id="21522" name="AutoShape 18">
              <a:extLst>
                <a:ext uri="{FF2B5EF4-FFF2-40B4-BE49-F238E27FC236}">
                  <a16:creationId xmlns="" xmlns:a16="http://schemas.microsoft.com/office/drawing/2014/main" id="{224AF0ED-F730-6AC0-1E27-6FFC05E50C3D}"/>
                </a:ext>
              </a:extLst>
            </p:cNvPr>
            <p:cNvSpPr>
              <a:spLocks noChangeArrowheads="1"/>
            </p:cNvSpPr>
            <p:nvPr/>
          </p:nvSpPr>
          <p:spPr bwMode="auto">
            <a:xfrm>
              <a:off x="861" y="3366"/>
              <a:ext cx="435" cy="384"/>
            </a:xfrm>
            <a:prstGeom prst="flowChartAlternateProcess">
              <a:avLst/>
            </a:prstGeom>
            <a:gradFill rotWithShape="1">
              <a:gsLst>
                <a:gs pos="0">
                  <a:srgbClr val="FF99FF"/>
                </a:gs>
                <a:gs pos="100000">
                  <a:schemeClr val="bg1"/>
                </a:gs>
              </a:gsLst>
              <a:lin ang="5400000" scaled="1"/>
            </a:gradFill>
            <a:ln>
              <a:noFill/>
            </a:ln>
            <a:effectLst>
              <a:outerShdw dist="107763" dir="13500000" algn="ctr" rotWithShape="0">
                <a:schemeClr val="bg2">
                  <a:alpha val="50000"/>
                </a:schemeClr>
              </a:outerShdw>
            </a:effectLst>
          </p:spPr>
          <p:txBody>
            <a:bodyPr wrap="none" anchor="ctr"/>
            <a:lstStyle/>
            <a:p>
              <a:pPr algn="ctr">
                <a:defRPr/>
              </a:pPr>
              <a:r>
                <a:rPr lang="en-US" altLang="en-US" sz="32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a:t>
              </a:r>
            </a:p>
          </p:txBody>
        </p:sp>
        <p:sp>
          <p:nvSpPr>
            <p:cNvPr id="43063" name="Rectangle 19">
              <a:extLst>
                <a:ext uri="{FF2B5EF4-FFF2-40B4-BE49-F238E27FC236}">
                  <a16:creationId xmlns="" xmlns:a16="http://schemas.microsoft.com/office/drawing/2014/main" id="{A13C2BF1-182B-014E-FED5-02977F7B2841}"/>
                </a:ext>
              </a:extLst>
            </p:cNvPr>
            <p:cNvSpPr>
              <a:spLocks noChangeArrowheads="1"/>
            </p:cNvSpPr>
            <p:nvPr/>
          </p:nvSpPr>
          <p:spPr bwMode="auto">
            <a:xfrm>
              <a:off x="1365" y="3325"/>
              <a:ext cx="4320"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thế</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thể</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chuyển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hóa</a:t>
              </a:r>
              <a:r>
                <a:rPr lang="en-US" altLang="en-US" b="1" dirty="0">
                  <a:solidFill>
                    <a:srgbClr val="0000CC"/>
                  </a:solidFill>
                  <a:latin typeface="Times New Roman" panose="02020603050405020304" pitchFamily="18" charset="0"/>
                  <a:cs typeface="Times New Roman" panose="02020603050405020304" pitchFamily="18" charset="0"/>
                </a:rPr>
                <a:t> qua </a:t>
              </a:r>
              <a:r>
                <a:rPr lang="en-US" altLang="en-US" b="1" dirty="0" err="1">
                  <a:solidFill>
                    <a:srgbClr val="0000CC"/>
                  </a:solidFill>
                  <a:latin typeface="Times New Roman" panose="02020603050405020304" pitchFamily="18" charset="0"/>
                  <a:cs typeface="Times New Roman" panose="02020603050405020304" pitchFamily="18" charset="0"/>
                </a:rPr>
                <a:t>lại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lẫn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nhau</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Cơ</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năng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không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được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bảo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toàn</a:t>
              </a:r>
              <a:r>
                <a:rPr lang="en-US" altLang="en-US" b="1" dirty="0">
                  <a:solidFill>
                    <a:srgbClr val="0000CC"/>
                  </a:solidFill>
                  <a:latin typeface="Times New Roman" panose="02020603050405020304" pitchFamily="18" charset="0"/>
                  <a:cs typeface="Times New Roman" panose="02020603050405020304" pitchFamily="18" charset="0"/>
                </a:rPr>
                <a:t>.</a:t>
              </a:r>
              <a:endParaRPr lang="en-US" altLang="en-US" b="1" dirty="0">
                <a:solidFill>
                  <a:srgbClr val="0000CC"/>
                </a:solidFill>
              </a:endParaRPr>
            </a:p>
          </p:txBody>
        </p:sp>
      </p:grpSp>
      <p:grpSp>
        <p:nvGrpSpPr>
          <p:cNvPr id="43015" name="Group 20">
            <a:extLst>
              <a:ext uri="{FF2B5EF4-FFF2-40B4-BE49-F238E27FC236}">
                <a16:creationId xmlns="" xmlns:a16="http://schemas.microsoft.com/office/drawing/2014/main" id="{03DEE19E-C606-0E53-BF98-EEF571F6D1AB}"/>
              </a:ext>
            </a:extLst>
          </p:cNvPr>
          <p:cNvGrpSpPr>
            <a:grpSpLocks/>
          </p:cNvGrpSpPr>
          <p:nvPr/>
        </p:nvGrpSpPr>
        <p:grpSpPr bwMode="auto">
          <a:xfrm>
            <a:off x="1114593" y="1454150"/>
            <a:ext cx="1424832" cy="4959350"/>
            <a:chOff x="257" y="1461"/>
            <a:chExt cx="621" cy="2705"/>
          </a:xfrm>
        </p:grpSpPr>
        <p:sp>
          <p:nvSpPr>
            <p:cNvPr id="43020" name="Rectangle 21">
              <a:extLst>
                <a:ext uri="{FF2B5EF4-FFF2-40B4-BE49-F238E27FC236}">
                  <a16:creationId xmlns="" xmlns:a16="http://schemas.microsoft.com/office/drawing/2014/main" id="{4AB4372E-2F9E-977B-ACA2-F49DBE5D07D9}"/>
                </a:ext>
              </a:extLst>
            </p:cNvPr>
            <p:cNvSpPr>
              <a:spLocks noChangeArrowheads="1"/>
            </p:cNvSpPr>
            <p:nvPr/>
          </p:nvSpPr>
          <p:spPr bwMode="gray">
            <a:xfrm rot="5400000">
              <a:off x="-672" y="2736"/>
              <a:ext cx="2544" cy="144"/>
            </a:xfrm>
            <a:prstGeom prst="rect">
              <a:avLst/>
            </a:prstGeom>
            <a:gradFill rotWithShape="1">
              <a:gsLst>
                <a:gs pos="0">
                  <a:srgbClr val="CFCFCF"/>
                </a:gs>
                <a:gs pos="100000">
                  <a:srgbClr val="5F5F5F"/>
                </a:gs>
              </a:gsLst>
              <a:lin ang="540000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nvGrpSpPr>
            <p:cNvPr id="43021" name="Group 22">
              <a:extLst>
                <a:ext uri="{FF2B5EF4-FFF2-40B4-BE49-F238E27FC236}">
                  <a16:creationId xmlns="" xmlns:a16="http://schemas.microsoft.com/office/drawing/2014/main" id="{F8E6B68A-B6F4-C15E-35FC-549D2AA55FC7}"/>
                </a:ext>
              </a:extLst>
            </p:cNvPr>
            <p:cNvGrpSpPr>
              <a:grpSpLocks/>
            </p:cNvGrpSpPr>
            <p:nvPr/>
          </p:nvGrpSpPr>
          <p:grpSpPr bwMode="auto">
            <a:xfrm rot="5400000">
              <a:off x="236" y="1482"/>
              <a:ext cx="623" cy="581"/>
              <a:chOff x="1871" y="1824"/>
              <a:chExt cx="2007" cy="1807"/>
            </a:xfrm>
          </p:grpSpPr>
          <p:sp>
            <p:nvSpPr>
              <p:cNvPr id="21527" name="AutoShape 23">
                <a:extLst>
                  <a:ext uri="{FF2B5EF4-FFF2-40B4-BE49-F238E27FC236}">
                    <a16:creationId xmlns="" xmlns:a16="http://schemas.microsoft.com/office/drawing/2014/main" id="{B2645F19-704B-4137-69F6-9CEB9B837E2B}"/>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8" name="AutoShape 24">
                <a:extLst>
                  <a:ext uri="{FF2B5EF4-FFF2-40B4-BE49-F238E27FC236}">
                    <a16:creationId xmlns="" xmlns:a16="http://schemas.microsoft.com/office/drawing/2014/main" id="{E6AE816A-5E0F-3973-100B-CCF4241A2BE6}"/>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29" name="AutoShape 25">
                <a:extLst>
                  <a:ext uri="{FF2B5EF4-FFF2-40B4-BE49-F238E27FC236}">
                    <a16:creationId xmlns="" xmlns:a16="http://schemas.microsoft.com/office/drawing/2014/main" id="{66B5B457-8CFE-9D67-794F-BA43DC807EA9}"/>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55" name="Oval 26">
                <a:extLst>
                  <a:ext uri="{FF2B5EF4-FFF2-40B4-BE49-F238E27FC236}">
                    <a16:creationId xmlns="" xmlns:a16="http://schemas.microsoft.com/office/drawing/2014/main" id="{26E07BE7-C019-C2BA-6DFC-3D5025F5832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56" name="Oval 27">
                <a:extLst>
                  <a:ext uri="{FF2B5EF4-FFF2-40B4-BE49-F238E27FC236}">
                    <a16:creationId xmlns="" xmlns:a16="http://schemas.microsoft.com/office/drawing/2014/main" id="{A48A26BA-6160-86C3-0C35-FE3C99ADD1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2" name="Oval 28">
                <a:extLst>
                  <a:ext uri="{FF2B5EF4-FFF2-40B4-BE49-F238E27FC236}">
                    <a16:creationId xmlns="" xmlns:a16="http://schemas.microsoft.com/office/drawing/2014/main" id="{E4B25CEA-5245-6CA3-5EBC-C5DD4B115EDB}"/>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58" name="Oval 29">
                <a:extLst>
                  <a:ext uri="{FF2B5EF4-FFF2-40B4-BE49-F238E27FC236}">
                    <a16:creationId xmlns="" xmlns:a16="http://schemas.microsoft.com/office/drawing/2014/main" id="{41091821-7601-956B-12C1-CFB78F47EECE}"/>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34" name="Oval 30">
                <a:extLst>
                  <a:ext uri="{FF2B5EF4-FFF2-40B4-BE49-F238E27FC236}">
                    <a16:creationId xmlns="" xmlns:a16="http://schemas.microsoft.com/office/drawing/2014/main" id="{BBBFF396-E0DC-9178-78B8-BC3AB00D56D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60" name="Oval 31">
                <a:extLst>
                  <a:ext uri="{FF2B5EF4-FFF2-40B4-BE49-F238E27FC236}">
                    <a16:creationId xmlns="" xmlns:a16="http://schemas.microsoft.com/office/drawing/2014/main" id="{115AB246-28F8-5DA8-665E-DEF11482A09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2" name="Group 32">
              <a:extLst>
                <a:ext uri="{FF2B5EF4-FFF2-40B4-BE49-F238E27FC236}">
                  <a16:creationId xmlns="" xmlns:a16="http://schemas.microsoft.com/office/drawing/2014/main" id="{4E3EA557-9A3E-874F-F83E-4417E5752C5A}"/>
                </a:ext>
              </a:extLst>
            </p:cNvPr>
            <p:cNvGrpSpPr>
              <a:grpSpLocks/>
            </p:cNvGrpSpPr>
            <p:nvPr/>
          </p:nvGrpSpPr>
          <p:grpSpPr bwMode="auto">
            <a:xfrm rot="5400000">
              <a:off x="272" y="2181"/>
              <a:ext cx="623" cy="581"/>
              <a:chOff x="1871" y="1824"/>
              <a:chExt cx="2007" cy="1807"/>
            </a:xfrm>
          </p:grpSpPr>
          <p:sp>
            <p:nvSpPr>
              <p:cNvPr id="21537" name="AutoShape 33">
                <a:extLst>
                  <a:ext uri="{FF2B5EF4-FFF2-40B4-BE49-F238E27FC236}">
                    <a16:creationId xmlns="" xmlns:a16="http://schemas.microsoft.com/office/drawing/2014/main" id="{D79339DD-396D-6978-4EF7-6D644F810946}"/>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8" name="AutoShape 34">
                <a:extLst>
                  <a:ext uri="{FF2B5EF4-FFF2-40B4-BE49-F238E27FC236}">
                    <a16:creationId xmlns="" xmlns:a16="http://schemas.microsoft.com/office/drawing/2014/main" id="{79CD3734-6820-7D87-D754-A058E57E8EFD}"/>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39" name="AutoShape 35">
                <a:extLst>
                  <a:ext uri="{FF2B5EF4-FFF2-40B4-BE49-F238E27FC236}">
                    <a16:creationId xmlns="" xmlns:a16="http://schemas.microsoft.com/office/drawing/2014/main" id="{6ADC090D-0BB8-138C-A332-F9911433EEBD}"/>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46" name="Oval 36">
                <a:extLst>
                  <a:ext uri="{FF2B5EF4-FFF2-40B4-BE49-F238E27FC236}">
                    <a16:creationId xmlns="" xmlns:a16="http://schemas.microsoft.com/office/drawing/2014/main" id="{B2D59EBB-1D25-2723-73A8-4F7133E6F05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47" name="Oval 37">
                <a:extLst>
                  <a:ext uri="{FF2B5EF4-FFF2-40B4-BE49-F238E27FC236}">
                    <a16:creationId xmlns="" xmlns:a16="http://schemas.microsoft.com/office/drawing/2014/main" id="{D77C1EBB-4D98-B39C-3794-6C7AE16A57DC}"/>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2" name="Oval 38">
                <a:extLst>
                  <a:ext uri="{FF2B5EF4-FFF2-40B4-BE49-F238E27FC236}">
                    <a16:creationId xmlns="" xmlns:a16="http://schemas.microsoft.com/office/drawing/2014/main" id="{5DF4096E-F2D8-9F9A-8A77-ACE98299D9C3}"/>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9" name="Oval 39">
                <a:extLst>
                  <a:ext uri="{FF2B5EF4-FFF2-40B4-BE49-F238E27FC236}">
                    <a16:creationId xmlns="" xmlns:a16="http://schemas.microsoft.com/office/drawing/2014/main" id="{23E76E12-49B6-B2FC-ABF1-1E43870F57AF}"/>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44" name="Oval 40">
                <a:extLst>
                  <a:ext uri="{FF2B5EF4-FFF2-40B4-BE49-F238E27FC236}">
                    <a16:creationId xmlns="" xmlns:a16="http://schemas.microsoft.com/office/drawing/2014/main" id="{57D08C1D-F3AD-0A42-215A-AE099C2E01AC}"/>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51" name="Oval 41">
                <a:extLst>
                  <a:ext uri="{FF2B5EF4-FFF2-40B4-BE49-F238E27FC236}">
                    <a16:creationId xmlns="" xmlns:a16="http://schemas.microsoft.com/office/drawing/2014/main" id="{9C567D8F-8AE3-D5C8-A04A-BEBBB01E9708}"/>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3" name="Group 42">
              <a:extLst>
                <a:ext uri="{FF2B5EF4-FFF2-40B4-BE49-F238E27FC236}">
                  <a16:creationId xmlns="" xmlns:a16="http://schemas.microsoft.com/office/drawing/2014/main" id="{C9C4EFA9-5332-BD4F-FD92-D421FB8642D3}"/>
                </a:ext>
              </a:extLst>
            </p:cNvPr>
            <p:cNvGrpSpPr>
              <a:grpSpLocks/>
            </p:cNvGrpSpPr>
            <p:nvPr/>
          </p:nvGrpSpPr>
          <p:grpSpPr bwMode="auto">
            <a:xfrm rot="5400000">
              <a:off x="265" y="2853"/>
              <a:ext cx="623" cy="581"/>
              <a:chOff x="1871" y="1824"/>
              <a:chExt cx="2007" cy="1807"/>
            </a:xfrm>
          </p:grpSpPr>
          <p:sp>
            <p:nvSpPr>
              <p:cNvPr id="21547" name="AutoShape 43">
                <a:extLst>
                  <a:ext uri="{FF2B5EF4-FFF2-40B4-BE49-F238E27FC236}">
                    <a16:creationId xmlns="" xmlns:a16="http://schemas.microsoft.com/office/drawing/2014/main" id="{01B89E74-5E5B-DB27-5779-00B35DDD730C}"/>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8" name="AutoShape 44">
                <a:extLst>
                  <a:ext uri="{FF2B5EF4-FFF2-40B4-BE49-F238E27FC236}">
                    <a16:creationId xmlns="" xmlns:a16="http://schemas.microsoft.com/office/drawing/2014/main" id="{5A1D7792-D00A-E6D4-9790-9D16FD239979}"/>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49" name="AutoShape 45">
                <a:extLst>
                  <a:ext uri="{FF2B5EF4-FFF2-40B4-BE49-F238E27FC236}">
                    <a16:creationId xmlns="" xmlns:a16="http://schemas.microsoft.com/office/drawing/2014/main" id="{ABAB985D-D042-DE4C-D5C6-30D874CA0CF7}"/>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37" name="Oval 46">
                <a:extLst>
                  <a:ext uri="{FF2B5EF4-FFF2-40B4-BE49-F238E27FC236}">
                    <a16:creationId xmlns="" xmlns:a16="http://schemas.microsoft.com/office/drawing/2014/main" id="{FF61251E-FBD3-D91F-A023-8031F9E57D2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38" name="Oval 47">
                <a:extLst>
                  <a:ext uri="{FF2B5EF4-FFF2-40B4-BE49-F238E27FC236}">
                    <a16:creationId xmlns="" xmlns:a16="http://schemas.microsoft.com/office/drawing/2014/main" id="{491EDEFA-CC4C-9B73-4C71-A2B73D69D6A3}"/>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2" name="Oval 48">
                <a:extLst>
                  <a:ext uri="{FF2B5EF4-FFF2-40B4-BE49-F238E27FC236}">
                    <a16:creationId xmlns="" xmlns:a16="http://schemas.microsoft.com/office/drawing/2014/main" id="{012BE371-5362-2FCA-A581-00F006445ECE}"/>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40" name="Oval 49">
                <a:extLst>
                  <a:ext uri="{FF2B5EF4-FFF2-40B4-BE49-F238E27FC236}">
                    <a16:creationId xmlns="" xmlns:a16="http://schemas.microsoft.com/office/drawing/2014/main" id="{5CF41E9F-9C38-0FA8-6994-4B50C696BBC4}"/>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54" name="Oval 50">
                <a:extLst>
                  <a:ext uri="{FF2B5EF4-FFF2-40B4-BE49-F238E27FC236}">
                    <a16:creationId xmlns="" xmlns:a16="http://schemas.microsoft.com/office/drawing/2014/main" id="{3FCC01F8-BE6C-4EAB-745C-3A7A9F0F3748}"/>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42" name="Oval 51">
                <a:extLst>
                  <a:ext uri="{FF2B5EF4-FFF2-40B4-BE49-F238E27FC236}">
                    <a16:creationId xmlns="" xmlns:a16="http://schemas.microsoft.com/office/drawing/2014/main" id="{00A222DE-EF5F-FE67-6BFC-B78DE9AA9117}"/>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nvGrpSpPr>
            <p:cNvPr id="43024" name="Group 52">
              <a:extLst>
                <a:ext uri="{FF2B5EF4-FFF2-40B4-BE49-F238E27FC236}">
                  <a16:creationId xmlns="" xmlns:a16="http://schemas.microsoft.com/office/drawing/2014/main" id="{35877FD8-8E1C-74EF-4A68-0CFE624CC73F}"/>
                </a:ext>
              </a:extLst>
            </p:cNvPr>
            <p:cNvGrpSpPr>
              <a:grpSpLocks/>
            </p:cNvGrpSpPr>
            <p:nvPr/>
          </p:nvGrpSpPr>
          <p:grpSpPr bwMode="auto">
            <a:xfrm rot="5400000">
              <a:off x="276" y="3564"/>
              <a:ext cx="623" cy="581"/>
              <a:chOff x="1871" y="1824"/>
              <a:chExt cx="2007" cy="1807"/>
            </a:xfrm>
          </p:grpSpPr>
          <p:sp>
            <p:nvSpPr>
              <p:cNvPr id="21557" name="AutoShape 53">
                <a:extLst>
                  <a:ext uri="{FF2B5EF4-FFF2-40B4-BE49-F238E27FC236}">
                    <a16:creationId xmlns="" xmlns:a16="http://schemas.microsoft.com/office/drawing/2014/main" id="{B1F1260A-C208-F95E-7796-0F36DBA88F99}"/>
                  </a:ext>
                </a:extLst>
              </p:cNvPr>
              <p:cNvSpPr>
                <a:spLocks noChangeArrowheads="1"/>
              </p:cNvSpPr>
              <p:nvPr/>
            </p:nvSpPr>
            <p:spPr bwMode="gray">
              <a:xfrm rot="16200000" flipH="1">
                <a:off x="1818" y="2481"/>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8" name="AutoShape 54">
                <a:extLst>
                  <a:ext uri="{FF2B5EF4-FFF2-40B4-BE49-F238E27FC236}">
                    <a16:creationId xmlns="" xmlns:a16="http://schemas.microsoft.com/office/drawing/2014/main" id="{F9FA9D49-14D0-B67A-481E-05D6D5041DB5}"/>
                  </a:ext>
                </a:extLst>
              </p:cNvPr>
              <p:cNvSpPr>
                <a:spLocks noChangeArrowheads="1"/>
              </p:cNvSpPr>
              <p:nvPr/>
            </p:nvSpPr>
            <p:spPr bwMode="gray">
              <a:xfrm rot="5400000" flipH="1">
                <a:off x="3621" y="2498"/>
                <a:ext cx="311"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21559" name="AutoShape 55">
                <a:extLst>
                  <a:ext uri="{FF2B5EF4-FFF2-40B4-BE49-F238E27FC236}">
                    <a16:creationId xmlns="" xmlns:a16="http://schemas.microsoft.com/office/drawing/2014/main" id="{19EAC0BF-9FD7-DDF3-B7EC-42609FA5E2B5}"/>
                  </a:ext>
                </a:extLst>
              </p:cNvPr>
              <p:cNvSpPr>
                <a:spLocks noChangeArrowheads="1"/>
              </p:cNvSpPr>
              <p:nvPr/>
            </p:nvSpPr>
            <p:spPr bwMode="gray">
              <a:xfrm rot="10800000" flipH="1">
                <a:off x="2718" y="3429"/>
                <a:ext cx="303" cy="202"/>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a:noFill/>
              </a:ln>
              <a:effectLst/>
            </p:spPr>
            <p:txBody>
              <a:bodyPr wrap="none" anchor="ctr"/>
              <a:lstStyle/>
              <a:p>
                <a:pPr>
                  <a:defRPr/>
                </a:pPr>
                <a:endParaRPr lang="en-US"/>
              </a:p>
            </p:txBody>
          </p:sp>
          <p:sp>
            <p:nvSpPr>
              <p:cNvPr id="43028" name="Oval 56">
                <a:extLst>
                  <a:ext uri="{FF2B5EF4-FFF2-40B4-BE49-F238E27FC236}">
                    <a16:creationId xmlns="" xmlns:a16="http://schemas.microsoft.com/office/drawing/2014/main" id="{CB28453C-4A88-69D8-A7C8-50F73A74F86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3029" name="Oval 57">
                <a:extLst>
                  <a:ext uri="{FF2B5EF4-FFF2-40B4-BE49-F238E27FC236}">
                    <a16:creationId xmlns="" xmlns:a16="http://schemas.microsoft.com/office/drawing/2014/main" id="{E714FF6B-C680-E397-E869-79248495828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2" name="Oval 58">
                <a:extLst>
                  <a:ext uri="{FF2B5EF4-FFF2-40B4-BE49-F238E27FC236}">
                    <a16:creationId xmlns="" xmlns:a16="http://schemas.microsoft.com/office/drawing/2014/main" id="{817CDCA7-E834-28BA-8AF4-E3F570B86A8F}"/>
                  </a:ext>
                </a:extLst>
              </p:cNvPr>
              <p:cNvSpPr>
                <a:spLocks noChangeArrowheads="1"/>
              </p:cNvSpPr>
              <p:nvPr/>
            </p:nvSpPr>
            <p:spPr bwMode="gray">
              <a:xfrm>
                <a:off x="2620" y="2123"/>
                <a:ext cx="527" cy="101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a:defRPr/>
                </a:pPr>
                <a:endParaRPr lang="en-US"/>
              </a:p>
            </p:txBody>
          </p:sp>
          <p:sp>
            <p:nvSpPr>
              <p:cNvPr id="43031" name="Oval 59">
                <a:extLst>
                  <a:ext uri="{FF2B5EF4-FFF2-40B4-BE49-F238E27FC236}">
                    <a16:creationId xmlns="" xmlns:a16="http://schemas.microsoft.com/office/drawing/2014/main" id="{5F885344-86C2-17C1-8BE0-6786A3602F58}"/>
                  </a:ext>
                </a:extLst>
              </p:cNvPr>
              <p:cNvSpPr>
                <a:spLocks noChangeArrowheads="1"/>
              </p:cNvSpPr>
              <p:nvPr/>
            </p:nvSpPr>
            <p:spPr bwMode="gray">
              <a:xfrm>
                <a:off x="2621" y="2123"/>
                <a:ext cx="527" cy="1017"/>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21564" name="Oval 60">
                <a:extLst>
                  <a:ext uri="{FF2B5EF4-FFF2-40B4-BE49-F238E27FC236}">
                    <a16:creationId xmlns="" xmlns:a16="http://schemas.microsoft.com/office/drawing/2014/main" id="{9650CA67-E05E-9A20-1D3E-01657B0EFF47}"/>
                  </a:ext>
                </a:extLst>
              </p:cNvPr>
              <p:cNvSpPr>
                <a:spLocks noChangeArrowheads="1"/>
              </p:cNvSpPr>
              <p:nvPr/>
            </p:nvSpPr>
            <p:spPr bwMode="gray">
              <a:xfrm>
                <a:off x="2328" y="2109"/>
                <a:ext cx="1099" cy="101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a:defRPr/>
                </a:pPr>
                <a:endParaRPr lang="en-US"/>
              </a:p>
            </p:txBody>
          </p:sp>
          <p:sp>
            <p:nvSpPr>
              <p:cNvPr id="43033" name="Oval 61">
                <a:extLst>
                  <a:ext uri="{FF2B5EF4-FFF2-40B4-BE49-F238E27FC236}">
                    <a16:creationId xmlns="" xmlns:a16="http://schemas.microsoft.com/office/drawing/2014/main" id="{A02A710F-C0D5-471C-64A6-6F6A58C6C58C}"/>
                  </a:ext>
                </a:extLst>
              </p:cNvPr>
              <p:cNvSpPr>
                <a:spLocks noChangeArrowheads="1"/>
              </p:cNvSpPr>
              <p:nvPr/>
            </p:nvSpPr>
            <p:spPr bwMode="gray">
              <a:xfrm>
                <a:off x="2337" y="2123"/>
                <a:ext cx="1096" cy="1017"/>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sp>
        <p:nvSpPr>
          <p:cNvPr id="21566" name="Text Box 62">
            <a:extLst>
              <a:ext uri="{FF2B5EF4-FFF2-40B4-BE49-F238E27FC236}">
                <a16:creationId xmlns="" xmlns:a16="http://schemas.microsoft.com/office/drawing/2014/main" id="{AD4D035D-B076-C9DD-B37D-EC9D100C9D76}"/>
              </a:ext>
            </a:extLst>
          </p:cNvPr>
          <p:cNvSpPr txBox="1">
            <a:spLocks noChangeArrowheads="1"/>
          </p:cNvSpPr>
          <p:nvPr/>
        </p:nvSpPr>
        <p:spPr bwMode="auto">
          <a:xfrm>
            <a:off x="1487140" y="4005668"/>
            <a:ext cx="83820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7200" b="1" dirty="0">
                <a:sym typeface="Wingdings" panose="05000000000000000000" pitchFamily="2" charset="2"/>
              </a:rPr>
              <a:t></a:t>
            </a:r>
          </a:p>
        </p:txBody>
      </p:sp>
      <p:sp>
        <p:nvSpPr>
          <p:cNvPr id="63" name="AutoShape 3" descr="Parchment">
            <a:extLst>
              <a:ext uri="{FF2B5EF4-FFF2-40B4-BE49-F238E27FC236}">
                <a16:creationId xmlns="" xmlns:a16="http://schemas.microsoft.com/office/drawing/2014/main" id="{54799357-65FA-C10B-37BE-BD1F5D2EA582}"/>
              </a:ext>
            </a:extLst>
          </p:cNvPr>
          <p:cNvSpPr>
            <a:spLocks noChangeArrowheads="1"/>
          </p:cNvSpPr>
          <p:nvPr/>
        </p:nvSpPr>
        <p:spPr bwMode="auto">
          <a:xfrm>
            <a:off x="1853203" y="93199"/>
            <a:ext cx="9436245" cy="1190625"/>
          </a:xfrm>
          <a:prstGeom prst="flowChartAlternateProcess">
            <a:avLst/>
          </a:prstGeom>
          <a:blipFill dpi="0" rotWithShape="1">
            <a:blip r:embed="rId3"/>
            <a:srcRect/>
            <a:tile tx="0" ty="0" sx="100000" sy="100000" flip="none" algn="tl"/>
          </a:blip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defRPr/>
            </a:pPr>
            <a:r>
              <a:rPr lang="en-US" altLang="en-US" sz="3200" b="1" dirty="0" err="1">
                <a:solidFill>
                  <a:srgbClr val="FF3300"/>
                </a:solidFill>
                <a:latin typeface="Times New Roman" panose="02020603050405020304" pitchFamily="18" charset="0"/>
              </a:rPr>
              <a:t>Bài</a:t>
            </a:r>
            <a:r>
              <a:rPr lang="en-US" altLang="en-US" sz="3200" b="1" dirty="0">
                <a:solidFill>
                  <a:srgbClr val="FF3300"/>
                </a:solidFill>
                <a:latin typeface="Times New Roman" panose="02020603050405020304" pitchFamily="18" charset="0"/>
              </a:rPr>
              <a:t> 16</a:t>
            </a:r>
            <a:r>
              <a:rPr lang="en-US" altLang="en-US" b="1" dirty="0">
                <a:solidFill>
                  <a:srgbClr val="FF3300"/>
                </a:solidFill>
                <a:latin typeface="Times New Roman" panose="02020603050405020304" pitchFamily="18" charset="0"/>
              </a:rPr>
              <a:t>:</a:t>
            </a:r>
            <a:r>
              <a:rPr lang="en-US" altLang="en-US" dirty="0">
                <a:solidFill>
                  <a:srgbClr val="0000FF"/>
                </a:solidFill>
                <a:latin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Câu</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phát</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biểu</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nào</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sau</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đây</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đầy</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đủ</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nhất</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khi</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p>
          <a:p>
            <a:pPr algn="ctr">
              <a:spcBef>
                <a:spcPct val="0"/>
              </a:spcBef>
              <a:buFontTx/>
              <a:buNone/>
              <a:defRPr/>
            </a:pP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nói</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về</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sự</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chuyển</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hóa</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cơ</a:t>
            </a:r>
            <a:r>
              <a:rPr lang="en-US" altLang="en-US" b="1" i="1"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en-US" b="1" i="1" dirty="0" err="1">
                <a:solidFill>
                  <a:schemeClr val="tx2">
                    <a:lumMod val="60000"/>
                    <a:lumOff val="40000"/>
                  </a:schemeClr>
                </a:solidFill>
                <a:latin typeface="Times New Roman" panose="02020603050405020304" pitchFamily="18" charset="0"/>
                <a:cs typeface="Times New Roman" panose="02020603050405020304" pitchFamily="18" charset="0"/>
              </a:rPr>
              <a:t>năng</a:t>
            </a:r>
            <a:endParaRPr lang="en-US" altLang="en-US"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64" name="Striped Right Arrow 63">
            <a:hlinkClick r:id="rId4" action="ppaction://hlinksldjump"/>
            <a:extLst>
              <a:ext uri="{FF2B5EF4-FFF2-40B4-BE49-F238E27FC236}">
                <a16:creationId xmlns="" xmlns:a16="http://schemas.microsoft.com/office/drawing/2014/main" id="{48C202C3-AB06-224F-A63D-7317DF5193E9}"/>
              </a:ext>
            </a:extLst>
          </p:cNvPr>
          <p:cNvSpPr/>
          <p:nvPr/>
        </p:nvSpPr>
        <p:spPr bwMode="auto">
          <a:xfrm flipH="1">
            <a:off x="9845675" y="6413500"/>
            <a:ext cx="609600" cy="3810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1" hangingPunct="1">
              <a:buFont typeface="Arial" panose="020B0604020202020204" pitchFamily="34" charset="0"/>
              <a:buNone/>
              <a:defRPr/>
            </a:pPr>
            <a:endParaRPr lang="en-US"/>
          </a:p>
        </p:txBody>
      </p:sp>
      <p:pic>
        <p:nvPicPr>
          <p:cNvPr id="43019" name="Picture 2" descr="Kết quả hình ảnh cho hộp quà">
            <a:hlinkClick r:id="rId5" action="ppaction://hlinksldjump"/>
            <a:extLst>
              <a:ext uri="{FF2B5EF4-FFF2-40B4-BE49-F238E27FC236}">
                <a16:creationId xmlns="" xmlns:a16="http://schemas.microsoft.com/office/drawing/2014/main" id="{0E2EEC75-E1D5-55AA-92AE-E8566FF7AB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6078538"/>
            <a:ext cx="1066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843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1566"/>
                                        </p:tgtEl>
                                        <p:attrNameLst>
                                          <p:attrName>style.visibility</p:attrName>
                                        </p:attrNameLst>
                                      </p:cBhvr>
                                      <p:to>
                                        <p:strVal val="visible"/>
                                      </p:to>
                                    </p:set>
                                    <p:anim calcmode="lin" valueType="num">
                                      <p:cBhvr>
                                        <p:cTn id="7" dur="500" decel="50000" fill="hold">
                                          <p:stCondLst>
                                            <p:cond delay="0"/>
                                          </p:stCondLst>
                                        </p:cTn>
                                        <p:tgtEl>
                                          <p:spTgt spid="215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15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1566"/>
                                        </p:tgtEl>
                                        <p:attrNameLst>
                                          <p:attrName>ppt_w</p:attrName>
                                        </p:attrNameLst>
                                      </p:cBhvr>
                                      <p:tavLst>
                                        <p:tav tm="0">
                                          <p:val>
                                            <p:strVal val="#ppt_w*.05"/>
                                          </p:val>
                                        </p:tav>
                                        <p:tav tm="100000">
                                          <p:val>
                                            <p:strVal val="#ppt_w"/>
                                          </p:val>
                                        </p:tav>
                                      </p:tavLst>
                                    </p:anim>
                                    <p:anim calcmode="lin" valueType="num">
                                      <p:cBhvr>
                                        <p:cTn id="10" dur="1000" fill="hold"/>
                                        <p:tgtEl>
                                          <p:spTgt spid="215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15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15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15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1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6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3443" y="387801"/>
            <a:ext cx="7713971" cy="461665"/>
          </a:xfrm>
          <a:prstGeom prst="rect">
            <a:avLst/>
          </a:prstGeom>
        </p:spPr>
        <p:txBody>
          <a:bodyPr wrap="none">
            <a:spAutoFit/>
          </a:bodyPr>
          <a:lstStyle/>
          <a:p>
            <a:r>
              <a:rPr lang="en-US" sz="2400" dirty="0"/>
              <a:t>https://youtu.be/S4Dr57x9IDE?si=2SjYStD8a2u_iwKd</a:t>
            </a:r>
          </a:p>
        </p:txBody>
      </p:sp>
      <p:sp>
        <p:nvSpPr>
          <p:cNvPr id="5" name="AutoShape 2" descr="https://i.ytimg.com/vi/S4Dr57x9IDE/hqdefault.jpg?sqp=-oaymwEbCKgBEF5IVfKriqkDDggBFQAAiEIYAXABwAEG&amp;rs=AOn4CLCNMofXlIs0YK8_VVgEQTtfRe-XV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i.ytimg.com/vi/S4Dr57x9IDE/hqdefault.jpg?sqp=-oaymwEbCKgBEF5IVfKriqkDDggBFQAAiEIYAXABwAEG&amp;rs=AOn4CLCNMofXlIs0YK8_VVgEQTtfRe-XVQ"/>
          <p:cNvSpPr>
            <a:spLocks noChangeAspect="1" noChangeArrowheads="1"/>
          </p:cNvSpPr>
          <p:nvPr/>
        </p:nvSpPr>
        <p:spPr bwMode="auto">
          <a:xfrm>
            <a:off x="307975" y="79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993" y="914399"/>
            <a:ext cx="9369287"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6007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0CF0AC4-620C-5EC0-6239-5B2B0481FD4A}"/>
              </a:ext>
            </a:extLst>
          </p:cNvPr>
          <p:cNvSpPr txBox="1"/>
          <p:nvPr/>
        </p:nvSpPr>
        <p:spPr>
          <a:xfrm>
            <a:off x="762692" y="144631"/>
            <a:ext cx="3300153"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err="1">
                <a:solidFill>
                  <a:srgbClr val="FF0000"/>
                </a:solidFill>
                <a:latin typeface="Times New Roman" panose="02020603050405020304" pitchFamily="18" charset="0"/>
                <a:cs typeface="Times New Roman" panose="02020603050405020304" pitchFamily="18" charset="0"/>
              </a:rPr>
              <a:t>Cơ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năng</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 xmlns:a16="http://schemas.microsoft.com/office/drawing/2014/main" id="{586F59BE-F7DC-1DAD-71E9-4D328C781B24}"/>
              </a:ext>
            </a:extLst>
          </p:cNvPr>
          <p:cNvSpPr txBox="1"/>
          <p:nvPr/>
        </p:nvSpPr>
        <p:spPr>
          <a:xfrm>
            <a:off x="394856" y="1037245"/>
            <a:ext cx="6629400"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a:t>
            </a:r>
          </a:p>
          <a:p>
            <a:pPr algn="ct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6B9FC5D4-3116-FC0D-87DA-29FEEBC1D812}"/>
              </a:ext>
            </a:extLst>
          </p:cNvPr>
          <p:cNvSpPr txBox="1"/>
          <p:nvPr/>
        </p:nvSpPr>
        <p:spPr>
          <a:xfrm>
            <a:off x="503960" y="2606905"/>
            <a:ext cx="6265718"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D4953336-49E1-268F-5048-271AE2065674}"/>
              </a:ext>
            </a:extLst>
          </p:cNvPr>
          <p:cNvSpPr txBox="1"/>
          <p:nvPr/>
        </p:nvSpPr>
        <p:spPr>
          <a:xfrm>
            <a:off x="509157" y="3924454"/>
            <a:ext cx="6265718" cy="1569660"/>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xuống</a:t>
            </a:r>
            <a:r>
              <a:rPr lang="en-US" sz="3200" b="1" dirty="0">
                <a:latin typeface="Times New Roman" panose="02020603050405020304" pitchFamily="18" charset="0"/>
                <a:cs typeface="Times New Roman" panose="02020603050405020304" pitchFamily="18" charset="0"/>
              </a:rPr>
              <a:t>.</a:t>
            </a:r>
          </a:p>
          <a:p>
            <a:pPr algn="ct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endParaRPr lang="en-US" sz="3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4C155D9E-1AA9-19C2-88A1-B5B05FAE1539}"/>
              </a:ext>
            </a:extLst>
          </p:cNvPr>
          <p:cNvSpPr txBox="1"/>
          <p:nvPr/>
        </p:nvSpPr>
        <p:spPr>
          <a:xfrm>
            <a:off x="446810" y="5547407"/>
            <a:ext cx="6380019"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 -&gt;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dần</a:t>
            </a:r>
            <a:r>
              <a:rPr lang="en-US" sz="3200" dirty="0">
                <a:latin typeface="Times New Roman" panose="02020603050405020304" pitchFamily="18" charset="0"/>
                <a:cs typeface="Times New Roman" panose="02020603050405020304" pitchFamily="18" charset="0"/>
              </a:rPr>
              <a:t>.</a:t>
            </a:r>
          </a:p>
        </p:txBody>
      </p:sp>
      <p:pic>
        <p:nvPicPr>
          <p:cNvPr id="7" name="Shape 324">
            <a:extLst>
              <a:ext uri="{FF2B5EF4-FFF2-40B4-BE49-F238E27FC236}">
                <a16:creationId xmlns="" xmlns:a16="http://schemas.microsoft.com/office/drawing/2014/main" id="{9FE434AD-CE71-A0A5-335C-276C0A9A467D}"/>
              </a:ext>
            </a:extLst>
          </p:cNvPr>
          <p:cNvPicPr/>
          <p:nvPr/>
        </p:nvPicPr>
        <p:blipFill>
          <a:blip r:embed="rId2"/>
          <a:stretch/>
        </p:blipFill>
        <p:spPr>
          <a:xfrm>
            <a:off x="7024256" y="0"/>
            <a:ext cx="5091545" cy="6858000"/>
          </a:xfrm>
          <a:prstGeom prst="rect">
            <a:avLst/>
          </a:prstGeom>
        </p:spPr>
      </p:pic>
    </p:spTree>
    <p:extLst>
      <p:ext uri="{BB962C8B-B14F-4D97-AF65-F5344CB8AC3E}">
        <p14:creationId xmlns:p14="http://schemas.microsoft.com/office/powerpoint/2010/main" val="34306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115D6744-E696-0DB7-C044-084BDCA586B9}"/>
              </a:ext>
            </a:extLst>
          </p:cNvPr>
          <p:cNvSpPr txBox="1"/>
          <p:nvPr/>
        </p:nvSpPr>
        <p:spPr>
          <a:xfrm>
            <a:off x="7004199" y="809486"/>
            <a:ext cx="5075983" cy="3416320"/>
          </a:xfrm>
          <a:prstGeom prst="rect">
            <a:avLst/>
          </a:prstGeom>
          <a:solidFill>
            <a:schemeClr val="tx1"/>
          </a:solidFill>
          <a:ln>
            <a:solidFill>
              <a:srgbClr val="FF0000"/>
            </a:solidFill>
          </a:ln>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Bạn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nhỏ</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chuyển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 </a:t>
            </a:r>
            <a:r>
              <a:rPr lang="en-US" sz="3600" dirty="0" err="1">
                <a:solidFill>
                  <a:schemeClr val="bg1"/>
                </a:solidFill>
                <a:latin typeface="Times New Roman" panose="02020603050405020304" pitchFamily="18" charset="0"/>
                <a:cs typeface="Times New Roman" panose="02020603050405020304" pitchFamily="18" charset="0"/>
              </a:rPr>
              <a:t>tới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vị</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trí</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thấp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nhất</a:t>
            </a:r>
            <a:r>
              <a:rPr lang="en-US" sz="3600" dirty="0">
                <a:solidFill>
                  <a:schemeClr val="bg1"/>
                </a:solidFill>
                <a:latin typeface="Times New Roman" panose="02020603050405020304" pitchFamily="18" charset="0"/>
                <a:cs typeface="Times New Roman" panose="02020603050405020304" pitchFamily="18" charset="0"/>
              </a:rPr>
              <a:t> B</a:t>
            </a:r>
          </a:p>
          <a:p>
            <a:pPr algn="ct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Tiếp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tục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chuyển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dừng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lại</a:t>
            </a:r>
            <a:r>
              <a:rPr lang="en-US" sz="3600" dirty="0">
                <a:solidFill>
                  <a:schemeClr val="bg1"/>
                </a:solidFill>
                <a:latin typeface="Times New Roman" panose="02020603050405020304" pitchFamily="18" charset="0"/>
                <a:cs typeface="Times New Roman" panose="02020603050405020304" pitchFamily="18" charset="0"/>
              </a:rPr>
              <a:t> ở C</a:t>
            </a:r>
          </a:p>
          <a:p>
            <a:pPr algn="ctr"/>
            <a:r>
              <a:rPr lang="en-US" sz="3600" dirty="0">
                <a:solidFill>
                  <a:schemeClr val="bg1"/>
                </a:solidFill>
                <a:latin typeface="Times New Roman" panose="02020603050405020304" pitchFamily="18" charset="0"/>
                <a:cs typeface="Times New Roman" panose="02020603050405020304" pitchFamily="18" charset="0"/>
              </a:rPr>
              <a:t>- Sau </a:t>
            </a:r>
            <a:r>
              <a:rPr lang="en-US" sz="3600" dirty="0" err="1">
                <a:solidFill>
                  <a:schemeClr val="bg1"/>
                </a:solidFill>
                <a:latin typeface="Times New Roman" panose="02020603050405020304" pitchFamily="18" charset="0"/>
                <a:cs typeface="Times New Roman" panose="02020603050405020304" pitchFamily="18" charset="0"/>
              </a:rPr>
              <a:t>đó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chuyển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động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lại</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2" name="Title 1" hidden="1">
            <a:extLst>
              <a:ext uri="{FF2B5EF4-FFF2-40B4-BE49-F238E27FC236}">
                <a16:creationId xmlns="" xmlns:a16="http://schemas.microsoft.com/office/drawing/2014/main" id="{0AA101D5-9F2C-43F9-816F-36A93C91D505}"/>
              </a:ext>
            </a:extLst>
          </p:cNvPr>
          <p:cNvSpPr>
            <a:spLocks noGrp="1"/>
          </p:cNvSpPr>
          <p:nvPr>
            <p:ph type="title"/>
          </p:nvPr>
        </p:nvSpPr>
        <p:spPr/>
        <p:txBody>
          <a:bodyPr/>
          <a:lstStyle/>
          <a:p>
            <a:endParaRPr lang="en-US"/>
          </a:p>
        </p:txBody>
      </p:sp>
      <p:sp>
        <p:nvSpPr>
          <p:cNvPr id="5" name="TextBox 4">
            <a:extLst>
              <a:ext uri="{FF2B5EF4-FFF2-40B4-BE49-F238E27FC236}">
                <a16:creationId xmlns="" xmlns:a16="http://schemas.microsoft.com/office/drawing/2014/main" id="{875FFE5D-C5FB-B245-D75E-BEAE84BA5800}"/>
              </a:ext>
            </a:extLst>
          </p:cNvPr>
          <p:cNvSpPr txBox="1"/>
          <p:nvPr/>
        </p:nvSpPr>
        <p:spPr>
          <a:xfrm>
            <a:off x="6006984" y="4676751"/>
            <a:ext cx="59643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C</a:t>
            </a:r>
          </a:p>
        </p:txBody>
      </p:sp>
      <p:sp>
        <p:nvSpPr>
          <p:cNvPr id="6" name="TextBox 5">
            <a:extLst>
              <a:ext uri="{FF2B5EF4-FFF2-40B4-BE49-F238E27FC236}">
                <a16:creationId xmlns="" xmlns:a16="http://schemas.microsoft.com/office/drawing/2014/main" id="{4936E0CD-DA64-02B0-4AD4-6FABFDA0761F}"/>
              </a:ext>
            </a:extLst>
          </p:cNvPr>
          <p:cNvSpPr txBox="1"/>
          <p:nvPr/>
        </p:nvSpPr>
        <p:spPr>
          <a:xfrm>
            <a:off x="418407" y="4806603"/>
            <a:ext cx="59643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A</a:t>
            </a:r>
          </a:p>
        </p:txBody>
      </p:sp>
      <p:sp>
        <p:nvSpPr>
          <p:cNvPr id="7" name="TextBox 6">
            <a:extLst>
              <a:ext uri="{FF2B5EF4-FFF2-40B4-BE49-F238E27FC236}">
                <a16:creationId xmlns="" xmlns:a16="http://schemas.microsoft.com/office/drawing/2014/main" id="{E6DE760B-4134-7F26-E460-B04440FB152E}"/>
              </a:ext>
            </a:extLst>
          </p:cNvPr>
          <p:cNvSpPr txBox="1"/>
          <p:nvPr/>
        </p:nvSpPr>
        <p:spPr>
          <a:xfrm>
            <a:off x="7081271" y="809486"/>
            <a:ext cx="5054148" cy="1200329"/>
          </a:xfrm>
          <a:prstGeom prst="rect">
            <a:avLst/>
          </a:prstGeom>
          <a:solidFill>
            <a:schemeClr val="tx1"/>
          </a:solid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Bạn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nhỏ</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vừa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vừa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 xmlns:a16="http://schemas.microsoft.com/office/drawing/2014/main" id="{70645216-569C-9EA1-8D62-FCEBA8A0956C}"/>
              </a:ext>
            </a:extLst>
          </p:cNvPr>
          <p:cNvSpPr txBox="1"/>
          <p:nvPr/>
        </p:nvSpPr>
        <p:spPr>
          <a:xfrm>
            <a:off x="172720" y="101600"/>
            <a:ext cx="3352800" cy="707886"/>
          </a:xfrm>
          <a:prstGeom prst="rect">
            <a:avLst/>
          </a:prstGeom>
          <a:solidFill>
            <a:schemeClr val="tx1"/>
          </a:solid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I. </a:t>
            </a:r>
            <a:r>
              <a:rPr lang="en-US" sz="4000" b="1" dirty="0" err="1">
                <a:solidFill>
                  <a:srgbClr val="FF0000"/>
                </a:solidFill>
                <a:latin typeface="Times New Roman" panose="02020603050405020304" pitchFamily="18" charset="0"/>
                <a:cs typeface="Times New Roman" panose="02020603050405020304" pitchFamily="18" charset="0"/>
              </a:rPr>
              <a:t>Cơ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năng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333EA6AF-DAE2-7DAF-8E91-FC8EBB04338B}"/>
              </a:ext>
            </a:extLst>
          </p:cNvPr>
          <p:cNvSpPr txBox="1"/>
          <p:nvPr/>
        </p:nvSpPr>
        <p:spPr>
          <a:xfrm>
            <a:off x="0" y="811663"/>
            <a:ext cx="6918956" cy="707886"/>
          </a:xfrm>
          <a:prstGeom prst="rect">
            <a:avLst/>
          </a:prstGeom>
          <a:solidFill>
            <a:schemeClr val="tx1"/>
          </a:solid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nhỏ</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đang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chơi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xích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đu</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6FEAC7D3-4FA4-C0CC-24B5-1B7A291D448C}"/>
              </a:ext>
            </a:extLst>
          </p:cNvPr>
          <p:cNvSpPr txBox="1"/>
          <p:nvPr/>
        </p:nvSpPr>
        <p:spPr>
          <a:xfrm>
            <a:off x="7004199" y="4375961"/>
            <a:ext cx="5208293" cy="1446550"/>
          </a:xfrm>
          <a:prstGeom prst="rect">
            <a:avLst/>
          </a:prstGeom>
          <a:solidFill>
            <a:schemeClr val="accent2">
              <a:lumMod val="20000"/>
              <a:lumOff val="80000"/>
            </a:schemeClr>
          </a:solidFill>
        </p:spPr>
        <p:txBody>
          <a:bodyPr wrap="square" rtlCol="0">
            <a:spAutoFit/>
          </a:bodyPr>
          <a:lstStyle/>
          <a:p>
            <a:r>
              <a:rPr lang="en-US" sz="4400" dirty="0" err="1">
                <a:solidFill>
                  <a:schemeClr val="bg1"/>
                </a:solidFill>
                <a:latin typeface="Times New Roman" panose="02020603050405020304" pitchFamily="18" charset="0"/>
                <a:cs typeface="Times New Roman" panose="02020603050405020304" pitchFamily="18" charset="0"/>
              </a:rPr>
              <a:t>Bạn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nhỏ</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những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lượng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nào</a:t>
            </a:r>
            <a:r>
              <a:rPr lang="en-US" sz="4400" dirty="0">
                <a:solidFill>
                  <a:schemeClr val="bg1"/>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 xmlns:a16="http://schemas.microsoft.com/office/drawing/2014/main" id="{CA733426-A6EC-8171-7934-7283E32B922C}"/>
              </a:ext>
            </a:extLst>
          </p:cNvPr>
          <p:cNvSpPr txBox="1"/>
          <p:nvPr/>
        </p:nvSpPr>
        <p:spPr>
          <a:xfrm>
            <a:off x="7053569" y="2009815"/>
            <a:ext cx="5075983" cy="1569660"/>
          </a:xfrm>
          <a:prstGeom prst="rect">
            <a:avLst/>
          </a:prstGeom>
          <a:solidFill>
            <a:schemeClr val="tx1"/>
          </a:solidFill>
          <a:ln>
            <a:solidFill>
              <a:srgbClr val="FF0000"/>
            </a:solidFill>
          </a:ln>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Động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năng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xích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thay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đổi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thế</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 ở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trí</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nhau</a:t>
            </a:r>
            <a:r>
              <a:rPr lang="en-US" sz="3200" b="1" dirty="0">
                <a:solidFill>
                  <a:schemeClr val="bg1"/>
                </a:solidFill>
                <a:latin typeface="Times New Roman" panose="02020603050405020304" pitchFamily="18" charset="0"/>
                <a:cs typeface="Times New Roman" panose="02020603050405020304" pitchFamily="18" charset="0"/>
              </a:rPr>
              <a:t>?</a:t>
            </a:r>
          </a:p>
        </p:txBody>
      </p:sp>
      <p:grpSp>
        <p:nvGrpSpPr>
          <p:cNvPr id="17" name="Group 16">
            <a:extLst>
              <a:ext uri="{FF2B5EF4-FFF2-40B4-BE49-F238E27FC236}">
                <a16:creationId xmlns="" xmlns:a16="http://schemas.microsoft.com/office/drawing/2014/main" id="{4543E374-CD58-4BCB-9665-A85BC7F2A05A}"/>
              </a:ext>
            </a:extLst>
          </p:cNvPr>
          <p:cNvGrpSpPr/>
          <p:nvPr/>
        </p:nvGrpSpPr>
        <p:grpSpPr>
          <a:xfrm>
            <a:off x="0" y="1589026"/>
            <a:ext cx="6918958" cy="5193076"/>
            <a:chOff x="0" y="820508"/>
            <a:chExt cx="6565300" cy="5266781"/>
          </a:xfrm>
        </p:grpSpPr>
        <p:pic>
          <p:nvPicPr>
            <p:cNvPr id="4" name="Picture 2" descr="Lý Thuyết Dao động Tắt Dần. Dao động Cưỡng Bức (mới 2022 + Bài ...">
              <a:extLst>
                <a:ext uri="{FF2B5EF4-FFF2-40B4-BE49-F238E27FC236}">
                  <a16:creationId xmlns="" xmlns:a16="http://schemas.microsoft.com/office/drawing/2014/main" id="{142ECA98-942F-9F97-9F4E-3ED77549D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508"/>
              <a:ext cx="6565300" cy="5266781"/>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Curved Up 13">
              <a:extLst>
                <a:ext uri="{FF2B5EF4-FFF2-40B4-BE49-F238E27FC236}">
                  <a16:creationId xmlns="" xmlns:a16="http://schemas.microsoft.com/office/drawing/2014/main" id="{9F55A237-E7D6-0F27-9EED-97306B5A9B5C}"/>
                </a:ext>
              </a:extLst>
            </p:cNvPr>
            <p:cNvSpPr/>
            <p:nvPr/>
          </p:nvSpPr>
          <p:spPr>
            <a:xfrm rot="996878">
              <a:off x="502377" y="5445762"/>
              <a:ext cx="2235968" cy="478413"/>
            </a:xfrm>
            <a:prstGeom prst="curvedUpArrow">
              <a:avLst>
                <a:gd name="adj1" fmla="val 25000"/>
                <a:gd name="adj2" fmla="val 50000"/>
                <a:gd name="adj3" fmla="val 93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16" name="TextBox 15">
            <a:extLst>
              <a:ext uri="{FF2B5EF4-FFF2-40B4-BE49-F238E27FC236}">
                <a16:creationId xmlns="" xmlns:a16="http://schemas.microsoft.com/office/drawing/2014/main" id="{0FEAEA10-DAA5-884F-816A-CA46B67CEB5C}"/>
              </a:ext>
            </a:extLst>
          </p:cNvPr>
          <p:cNvSpPr txBox="1"/>
          <p:nvPr/>
        </p:nvSpPr>
        <p:spPr>
          <a:xfrm>
            <a:off x="2054318" y="5876406"/>
            <a:ext cx="2304028" cy="646331"/>
          </a:xfrm>
          <a:prstGeom prst="rect">
            <a:avLst/>
          </a:prstGeom>
          <a:solidFill>
            <a:schemeClr val="tx1"/>
          </a:solidFill>
        </p:spPr>
        <p:txBody>
          <a:bodyPr wrap="square" rtlCol="0">
            <a:sp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B</a:t>
            </a:r>
          </a:p>
        </p:txBody>
      </p:sp>
      <p:sp>
        <p:nvSpPr>
          <p:cNvPr id="18" name="TextBox 17">
            <a:extLst>
              <a:ext uri="{FF2B5EF4-FFF2-40B4-BE49-F238E27FC236}">
                <a16:creationId xmlns="" xmlns:a16="http://schemas.microsoft.com/office/drawing/2014/main" id="{499FEF37-9D73-D6DC-7EEA-B700D0D1FE7E}"/>
              </a:ext>
            </a:extLst>
          </p:cNvPr>
          <p:cNvSpPr txBox="1"/>
          <p:nvPr/>
        </p:nvSpPr>
        <p:spPr>
          <a:xfrm>
            <a:off x="69000" y="5377017"/>
            <a:ext cx="85658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A</a:t>
            </a:r>
          </a:p>
        </p:txBody>
      </p:sp>
      <p:sp>
        <p:nvSpPr>
          <p:cNvPr id="19" name="TextBox 18">
            <a:extLst>
              <a:ext uri="{FF2B5EF4-FFF2-40B4-BE49-F238E27FC236}">
                <a16:creationId xmlns="" xmlns:a16="http://schemas.microsoft.com/office/drawing/2014/main" id="{1A602A20-2337-38AA-6A4E-995F0B2E7D8A}"/>
              </a:ext>
            </a:extLst>
          </p:cNvPr>
          <p:cNvSpPr txBox="1"/>
          <p:nvPr/>
        </p:nvSpPr>
        <p:spPr>
          <a:xfrm>
            <a:off x="4591506" y="5225514"/>
            <a:ext cx="85658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C</a:t>
            </a:r>
          </a:p>
        </p:txBody>
      </p:sp>
      <p:sp>
        <p:nvSpPr>
          <p:cNvPr id="20" name="Arrow: Curved Up 19">
            <a:extLst>
              <a:ext uri="{FF2B5EF4-FFF2-40B4-BE49-F238E27FC236}">
                <a16:creationId xmlns="" xmlns:a16="http://schemas.microsoft.com/office/drawing/2014/main" id="{31B10CD8-081F-A1AE-349D-30B6ED63216C}"/>
              </a:ext>
            </a:extLst>
          </p:cNvPr>
          <p:cNvSpPr/>
          <p:nvPr/>
        </p:nvSpPr>
        <p:spPr>
          <a:xfrm rot="20369704">
            <a:off x="3114000" y="6042425"/>
            <a:ext cx="2356415" cy="469437"/>
          </a:xfrm>
          <a:prstGeom prst="curvedUpArrow">
            <a:avLst>
              <a:gd name="adj1" fmla="val 25000"/>
              <a:gd name="adj2" fmla="val 118554"/>
              <a:gd name="adj3" fmla="val 20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 xmlns:a16="http://schemas.microsoft.com/office/drawing/2014/main" id="{21CC22DC-473F-09AE-4694-DBFC43BF4308}"/>
              </a:ext>
            </a:extLst>
          </p:cNvPr>
          <p:cNvCxnSpPr/>
          <p:nvPr/>
        </p:nvCxnSpPr>
        <p:spPr>
          <a:xfrm>
            <a:off x="3241040" y="2396836"/>
            <a:ext cx="0" cy="35356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9289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xit" presetSubtype="32" fill="hold" grpId="0" nodeType="withEffect">
                                  <p:stCondLst>
                                    <p:cond delay="0"/>
                                  </p:stCondLst>
                                  <p:childTnLst>
                                    <p:animEffect transition="out" filter="circle(out)">
                                      <p:cBhvr>
                                        <p:cTn id="17" dur="2000"/>
                                        <p:tgtEl>
                                          <p:spTgt spid="11"/>
                                        </p:tgtEl>
                                      </p:cBhvr>
                                    </p:animEffect>
                                    <p:set>
                                      <p:cBhvr>
                                        <p:cTn id="18"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11"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 xmlns:a16="http://schemas.microsoft.com/office/drawing/2014/main" id="{748A9C96-A53E-4E80-9035-DAB54916D661}"/>
              </a:ext>
            </a:extLst>
          </p:cNvPr>
          <p:cNvSpPr>
            <a:spLocks noGrp="1"/>
          </p:cNvSpPr>
          <p:nvPr>
            <p:ph type="title"/>
          </p:nvPr>
        </p:nvSpPr>
        <p:spPr/>
        <p:txBody>
          <a:bodyPr/>
          <a:lstStyle/>
          <a:p>
            <a:endParaRPr lang="en-US"/>
          </a:p>
        </p:txBody>
      </p:sp>
      <p:sp>
        <p:nvSpPr>
          <p:cNvPr id="5" name="TextBox 4">
            <a:extLst>
              <a:ext uri="{FF2B5EF4-FFF2-40B4-BE49-F238E27FC236}">
                <a16:creationId xmlns="" xmlns:a16="http://schemas.microsoft.com/office/drawing/2014/main" id="{112BE363-4687-7324-E14F-E7FB885655C9}"/>
              </a:ext>
            </a:extLst>
          </p:cNvPr>
          <p:cNvSpPr txBox="1"/>
          <p:nvPr/>
        </p:nvSpPr>
        <p:spPr>
          <a:xfrm>
            <a:off x="6167119" y="4571999"/>
            <a:ext cx="1158471" cy="997527"/>
          </a:xfrm>
          <a:prstGeom prst="rect">
            <a:avLst/>
          </a:prstGeom>
          <a:solidFill>
            <a:schemeClr val="tx1"/>
          </a:solidFill>
        </p:spPr>
        <p:txBody>
          <a:bodyPr wrap="square" rtlCol="0">
            <a:spAutoFit/>
          </a:bodyPr>
          <a:lstStyle/>
          <a:p>
            <a:endParaRPr lang="en-US" dirty="0"/>
          </a:p>
        </p:txBody>
      </p:sp>
      <p:sp>
        <p:nvSpPr>
          <p:cNvPr id="6" name="TextBox 5">
            <a:extLst>
              <a:ext uri="{FF2B5EF4-FFF2-40B4-BE49-F238E27FC236}">
                <a16:creationId xmlns="" xmlns:a16="http://schemas.microsoft.com/office/drawing/2014/main" id="{260A4614-F2AE-C182-7361-5C7FF93642E2}"/>
              </a:ext>
            </a:extLst>
          </p:cNvPr>
          <p:cNvSpPr txBox="1"/>
          <p:nvPr/>
        </p:nvSpPr>
        <p:spPr>
          <a:xfrm rot="20228934">
            <a:off x="7495706" y="4446399"/>
            <a:ext cx="703768" cy="416560"/>
          </a:xfrm>
          <a:prstGeom prst="rect">
            <a:avLst/>
          </a:prstGeom>
          <a:solidFill>
            <a:schemeClr val="tx1"/>
          </a:solidFill>
        </p:spPr>
        <p:txBody>
          <a:bodyPr wrap="square" rtlCol="0">
            <a:spAutoFit/>
          </a:bodyPr>
          <a:lstStyle/>
          <a:p>
            <a:endParaRPr lang="en-US" dirty="0"/>
          </a:p>
        </p:txBody>
      </p:sp>
      <p:sp>
        <p:nvSpPr>
          <p:cNvPr id="7" name="TextBox 6">
            <a:extLst>
              <a:ext uri="{FF2B5EF4-FFF2-40B4-BE49-F238E27FC236}">
                <a16:creationId xmlns="" xmlns:a16="http://schemas.microsoft.com/office/drawing/2014/main" id="{CE11346F-6F8F-4EDD-5A6B-3D6808ACB4EB}"/>
              </a:ext>
            </a:extLst>
          </p:cNvPr>
          <p:cNvSpPr txBox="1"/>
          <p:nvPr/>
        </p:nvSpPr>
        <p:spPr>
          <a:xfrm>
            <a:off x="7640320" y="4368800"/>
            <a:ext cx="810302" cy="657168"/>
          </a:xfrm>
          <a:prstGeom prst="rect">
            <a:avLst/>
          </a:prstGeom>
          <a:solidFill>
            <a:schemeClr val="tx1"/>
          </a:solidFill>
        </p:spPr>
        <p:txBody>
          <a:bodyPr wrap="square" rtlCol="0">
            <a:spAutoFit/>
          </a:bodyPr>
          <a:lstStyle/>
          <a:p>
            <a:endParaRPr lang="en-US" dirty="0"/>
          </a:p>
        </p:txBody>
      </p:sp>
      <p:sp>
        <p:nvSpPr>
          <p:cNvPr id="14" name="TextBox 13">
            <a:extLst>
              <a:ext uri="{FF2B5EF4-FFF2-40B4-BE49-F238E27FC236}">
                <a16:creationId xmlns="" xmlns:a16="http://schemas.microsoft.com/office/drawing/2014/main" id="{4DE60AA2-3847-906F-C5A5-9D0CE7973C8F}"/>
              </a:ext>
            </a:extLst>
          </p:cNvPr>
          <p:cNvSpPr txBox="1"/>
          <p:nvPr/>
        </p:nvSpPr>
        <p:spPr>
          <a:xfrm>
            <a:off x="853440" y="152400"/>
            <a:ext cx="2448560" cy="680720"/>
          </a:xfrm>
          <a:prstGeom prst="rect">
            <a:avLst/>
          </a:prstGeom>
          <a:solidFill>
            <a:schemeClr val="tx1"/>
          </a:solidFill>
        </p:spPr>
        <p:txBody>
          <a:bodyPr wrap="square" rtlCol="0">
            <a:spAutoFit/>
          </a:bodyPr>
          <a:lstStyle/>
          <a:p>
            <a:endParaRPr lang="en-US" dirty="0"/>
          </a:p>
        </p:txBody>
      </p:sp>
      <p:sp>
        <p:nvSpPr>
          <p:cNvPr id="8" name="TextBox 7">
            <a:extLst>
              <a:ext uri="{FF2B5EF4-FFF2-40B4-BE49-F238E27FC236}">
                <a16:creationId xmlns="" xmlns:a16="http://schemas.microsoft.com/office/drawing/2014/main" id="{2B3B8F9D-C1A9-B919-B5D3-ED5D81CFED97}"/>
              </a:ext>
            </a:extLst>
          </p:cNvPr>
          <p:cNvSpPr txBox="1"/>
          <p:nvPr/>
        </p:nvSpPr>
        <p:spPr>
          <a:xfrm>
            <a:off x="0" y="6865848"/>
            <a:ext cx="12191998" cy="646331"/>
          </a:xfrm>
          <a:prstGeom prst="rect">
            <a:avLst/>
          </a:prstGeom>
          <a:solidFill>
            <a:schemeClr val="accent2">
              <a:lumMod val="20000"/>
              <a:lumOff val="80000"/>
            </a:schemeClr>
          </a:solid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Nhận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xét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trường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hợp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này</a:t>
            </a:r>
            <a:r>
              <a:rPr lang="en-US" sz="3600" b="1" dirty="0">
                <a:solidFill>
                  <a:srgbClr val="FF0000"/>
                </a:solidFill>
                <a:latin typeface="Times New Roman" panose="02020603050405020304" pitchFamily="18" charset="0"/>
                <a:cs typeface="Times New Roman" panose="02020603050405020304" pitchFamily="18" charset="0"/>
              </a:rPr>
              <a:t>? </a:t>
            </a:r>
          </a:p>
        </p:txBody>
      </p:sp>
      <p:grpSp>
        <p:nvGrpSpPr>
          <p:cNvPr id="10" name="Group 9">
            <a:extLst>
              <a:ext uri="{FF2B5EF4-FFF2-40B4-BE49-F238E27FC236}">
                <a16:creationId xmlns="" xmlns:a16="http://schemas.microsoft.com/office/drawing/2014/main" id="{82CD3E8C-33A7-EC4F-EFF2-DDA4A6C8985D}"/>
              </a:ext>
            </a:extLst>
          </p:cNvPr>
          <p:cNvGrpSpPr/>
          <p:nvPr/>
        </p:nvGrpSpPr>
        <p:grpSpPr>
          <a:xfrm>
            <a:off x="-2" y="-21477"/>
            <a:ext cx="12192000" cy="6858000"/>
            <a:chOff x="-2" y="-21477"/>
            <a:chExt cx="12192000" cy="6858000"/>
          </a:xfrm>
        </p:grpSpPr>
        <p:grpSp>
          <p:nvGrpSpPr>
            <p:cNvPr id="28" name="Group 27">
              <a:extLst>
                <a:ext uri="{FF2B5EF4-FFF2-40B4-BE49-F238E27FC236}">
                  <a16:creationId xmlns="" xmlns:a16="http://schemas.microsoft.com/office/drawing/2014/main" id="{9B7AEE48-79F7-4C8A-1369-AFCAC1D1B89D}"/>
                </a:ext>
              </a:extLst>
            </p:cNvPr>
            <p:cNvGrpSpPr/>
            <p:nvPr/>
          </p:nvGrpSpPr>
          <p:grpSpPr>
            <a:xfrm>
              <a:off x="-2" y="-21477"/>
              <a:ext cx="12192000" cy="6858000"/>
              <a:chOff x="-2" y="-12469"/>
              <a:chExt cx="12192000" cy="6858000"/>
            </a:xfrm>
          </p:grpSpPr>
          <p:grpSp>
            <p:nvGrpSpPr>
              <p:cNvPr id="26" name="Group 25">
                <a:extLst>
                  <a:ext uri="{FF2B5EF4-FFF2-40B4-BE49-F238E27FC236}">
                    <a16:creationId xmlns="" xmlns:a16="http://schemas.microsoft.com/office/drawing/2014/main" id="{A0DA57B6-920E-2FAB-939C-B2257A7F81C8}"/>
                  </a:ext>
                </a:extLst>
              </p:cNvPr>
              <p:cNvGrpSpPr/>
              <p:nvPr/>
            </p:nvGrpSpPr>
            <p:grpSpPr>
              <a:xfrm>
                <a:off x="-2" y="-12469"/>
                <a:ext cx="12192000" cy="6858000"/>
                <a:chOff x="-2" y="-12469"/>
                <a:chExt cx="12192000" cy="6858000"/>
              </a:xfrm>
            </p:grpSpPr>
            <p:pic>
              <p:nvPicPr>
                <p:cNvPr id="3" name="Picture 2">
                  <a:extLst>
                    <a:ext uri="{FF2B5EF4-FFF2-40B4-BE49-F238E27FC236}">
                      <a16:creationId xmlns="" xmlns:a16="http://schemas.microsoft.com/office/drawing/2014/main" id="{405D73DD-785C-48E8-A7D4-5A1B6BE39614}"/>
                    </a:ext>
                  </a:extLst>
                </p:cNvPr>
                <p:cNvPicPr/>
                <p:nvPr/>
              </p:nvPicPr>
              <p:blipFill>
                <a:blip r:embed="rId2"/>
                <a:stretch>
                  <a:fillRect/>
                </a:stretch>
              </p:blipFill>
              <p:spPr>
                <a:xfrm>
                  <a:off x="-2" y="-12469"/>
                  <a:ext cx="12192000" cy="6858000"/>
                </a:xfrm>
                <a:prstGeom prst="rect">
                  <a:avLst/>
                </a:prstGeom>
              </p:spPr>
            </p:pic>
            <p:sp>
              <p:nvSpPr>
                <p:cNvPr id="4" name="TextBox 3">
                  <a:extLst>
                    <a:ext uri="{FF2B5EF4-FFF2-40B4-BE49-F238E27FC236}">
                      <a16:creationId xmlns="" xmlns:a16="http://schemas.microsoft.com/office/drawing/2014/main" id="{ACD712D0-2A0E-57CB-3DA2-D19ACD62F6AE}"/>
                    </a:ext>
                  </a:extLst>
                </p:cNvPr>
                <p:cNvSpPr txBox="1"/>
                <p:nvPr/>
              </p:nvSpPr>
              <p:spPr>
                <a:xfrm>
                  <a:off x="4389132" y="4206240"/>
                  <a:ext cx="3688068" cy="1363286"/>
                </a:xfrm>
                <a:prstGeom prst="rect">
                  <a:avLst/>
                </a:prstGeom>
                <a:solidFill>
                  <a:schemeClr val="tx1"/>
                </a:solidFill>
              </p:spPr>
              <p:txBody>
                <a:bodyPr wrap="square" rtlCol="0">
                  <a:spAutoFit/>
                </a:bodyPr>
                <a:lstStyle/>
                <a:p>
                  <a:endParaRPr lang="en-US" dirty="0"/>
                </a:p>
              </p:txBody>
            </p:sp>
            <p:grpSp>
              <p:nvGrpSpPr>
                <p:cNvPr id="19" name="Group 18">
                  <a:extLst>
                    <a:ext uri="{FF2B5EF4-FFF2-40B4-BE49-F238E27FC236}">
                      <a16:creationId xmlns="" xmlns:a16="http://schemas.microsoft.com/office/drawing/2014/main" id="{F2D5AFED-0CA7-DD1C-14CC-A33DE4FE5D9E}"/>
                    </a:ext>
                  </a:extLst>
                </p:cNvPr>
                <p:cNvGrpSpPr/>
                <p:nvPr/>
              </p:nvGrpSpPr>
              <p:grpSpPr>
                <a:xfrm>
                  <a:off x="4163286" y="1943100"/>
                  <a:ext cx="1993352" cy="4188458"/>
                  <a:chOff x="4163288" y="2157844"/>
                  <a:chExt cx="1932712" cy="3973714"/>
                </a:xfrm>
              </p:grpSpPr>
              <p:cxnSp>
                <p:nvCxnSpPr>
                  <p:cNvPr id="12" name="Straight Connector 11">
                    <a:extLst>
                      <a:ext uri="{FF2B5EF4-FFF2-40B4-BE49-F238E27FC236}">
                        <a16:creationId xmlns="" xmlns:a16="http://schemas.microsoft.com/office/drawing/2014/main" id="{A12CC6FF-C8BB-2879-DC98-D76E1F83A73B}"/>
                      </a:ext>
                    </a:extLst>
                  </p:cNvPr>
                  <p:cNvCxnSpPr>
                    <a:cxnSpLocks/>
                  </p:cNvCxnSpPr>
                  <p:nvPr/>
                </p:nvCxnSpPr>
                <p:spPr>
                  <a:xfrm>
                    <a:off x="6045711" y="2192482"/>
                    <a:ext cx="0" cy="337704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A69742AD-9E3E-AB7F-9BDB-EAD35CA52EBF}"/>
                      </a:ext>
                    </a:extLst>
                  </p:cNvPr>
                  <p:cNvCxnSpPr>
                    <a:cxnSpLocks/>
                  </p:cNvCxnSpPr>
                  <p:nvPr/>
                </p:nvCxnSpPr>
                <p:spPr>
                  <a:xfrm flipH="1">
                    <a:off x="4291445" y="2192482"/>
                    <a:ext cx="1804555" cy="393215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98563866-3004-5772-4AA1-553E167DB14E}"/>
                      </a:ext>
                    </a:extLst>
                  </p:cNvPr>
                  <p:cNvCxnSpPr>
                    <a:cxnSpLocks/>
                  </p:cNvCxnSpPr>
                  <p:nvPr/>
                </p:nvCxnSpPr>
                <p:spPr>
                  <a:xfrm flipH="1">
                    <a:off x="4163288" y="2157844"/>
                    <a:ext cx="1804555" cy="393215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1288BD1B-4376-1508-B5A1-9A97F4C3CBA7}"/>
                      </a:ext>
                    </a:extLst>
                  </p:cNvPr>
                  <p:cNvCxnSpPr>
                    <a:cxnSpLocks/>
                  </p:cNvCxnSpPr>
                  <p:nvPr/>
                </p:nvCxnSpPr>
                <p:spPr>
                  <a:xfrm flipH="1">
                    <a:off x="4215243" y="2199408"/>
                    <a:ext cx="1804555" cy="393215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 xmlns:a16="http://schemas.microsoft.com/office/drawing/2014/main" id="{9C8CB9A4-E2A3-7C75-8AB5-AC8D6C39669B}"/>
                    </a:ext>
                  </a:extLst>
                </p:cNvPr>
                <p:cNvGrpSpPr/>
                <p:nvPr/>
              </p:nvGrpSpPr>
              <p:grpSpPr>
                <a:xfrm rot="18443086">
                  <a:off x="6027091" y="2012329"/>
                  <a:ext cx="2165335" cy="4027297"/>
                  <a:chOff x="4163288" y="2157844"/>
                  <a:chExt cx="1932712" cy="3973714"/>
                </a:xfrm>
              </p:grpSpPr>
              <p:cxnSp>
                <p:nvCxnSpPr>
                  <p:cNvPr id="23" name="Straight Connector 22">
                    <a:extLst>
                      <a:ext uri="{FF2B5EF4-FFF2-40B4-BE49-F238E27FC236}">
                        <a16:creationId xmlns="" xmlns:a16="http://schemas.microsoft.com/office/drawing/2014/main" id="{3866F954-3C05-E631-9F93-2BBD4AC6114E}"/>
                      </a:ext>
                    </a:extLst>
                  </p:cNvPr>
                  <p:cNvCxnSpPr>
                    <a:cxnSpLocks/>
                  </p:cNvCxnSpPr>
                  <p:nvPr/>
                </p:nvCxnSpPr>
                <p:spPr>
                  <a:xfrm flipH="1">
                    <a:off x="4291445" y="2192482"/>
                    <a:ext cx="1804555" cy="393215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EC4CF955-9A49-A2A0-F3F5-493E4CDB7EC5}"/>
                      </a:ext>
                    </a:extLst>
                  </p:cNvPr>
                  <p:cNvCxnSpPr>
                    <a:cxnSpLocks/>
                  </p:cNvCxnSpPr>
                  <p:nvPr/>
                </p:nvCxnSpPr>
                <p:spPr>
                  <a:xfrm flipH="1">
                    <a:off x="4163288" y="2157844"/>
                    <a:ext cx="1804555" cy="393215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94887AC8-918F-9D30-99EC-D59283C812F7}"/>
                      </a:ext>
                    </a:extLst>
                  </p:cNvPr>
                  <p:cNvCxnSpPr>
                    <a:cxnSpLocks/>
                  </p:cNvCxnSpPr>
                  <p:nvPr/>
                </p:nvCxnSpPr>
                <p:spPr>
                  <a:xfrm flipH="1">
                    <a:off x="4215243" y="2199408"/>
                    <a:ext cx="1804555" cy="3932150"/>
                  </a:xfrm>
                  <a:prstGeom prst="line">
                    <a:avLst/>
                  </a:prstGeom>
                  <a:ln w="762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 xmlns:a16="http://schemas.microsoft.com/office/drawing/2014/main" id="{5AA9CCC0-CCA9-DD8F-4902-955221E6250D}"/>
                  </a:ext>
                </a:extLst>
              </p:cNvPr>
              <p:cNvSpPr txBox="1"/>
              <p:nvPr/>
            </p:nvSpPr>
            <p:spPr>
              <a:xfrm>
                <a:off x="7813040" y="4439920"/>
                <a:ext cx="787870" cy="782320"/>
              </a:xfrm>
              <a:prstGeom prst="rect">
                <a:avLst/>
              </a:prstGeom>
              <a:solidFill>
                <a:schemeClr val="tx1"/>
              </a:solidFill>
            </p:spPr>
            <p:txBody>
              <a:bodyPr wrap="square" rtlCol="0">
                <a:spAutoFit/>
              </a:bodyPr>
              <a:lstStyle/>
              <a:p>
                <a:endParaRPr lang="en-US" dirty="0"/>
              </a:p>
            </p:txBody>
          </p:sp>
        </p:grpSp>
        <p:sp>
          <p:nvSpPr>
            <p:cNvPr id="9" name="TextBox 8">
              <a:extLst>
                <a:ext uri="{FF2B5EF4-FFF2-40B4-BE49-F238E27FC236}">
                  <a16:creationId xmlns="" xmlns:a16="http://schemas.microsoft.com/office/drawing/2014/main" id="{4C872EE2-A12D-DF91-7CEF-08CC1A58D7FC}"/>
                </a:ext>
              </a:extLst>
            </p:cNvPr>
            <p:cNvSpPr txBox="1"/>
            <p:nvPr/>
          </p:nvSpPr>
          <p:spPr>
            <a:xfrm>
              <a:off x="172720" y="101600"/>
              <a:ext cx="3352800" cy="707886"/>
            </a:xfrm>
            <a:prstGeom prst="rect">
              <a:avLst/>
            </a:prstGeom>
            <a:solidFill>
              <a:schemeClr val="tx1"/>
            </a:solidFill>
          </p:spPr>
          <p:txBody>
            <a:bodyPr wrap="square" rtlCol="0">
              <a:spAutoFit/>
            </a:bodyPr>
            <a:lstStyle/>
            <a:p>
              <a:r>
                <a:rPr lang="en-US" sz="4000" b="1" dirty="0">
                  <a:solidFill>
                    <a:srgbClr val="FF0000"/>
                  </a:solidFill>
                </a:rPr>
                <a:t>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năng</a:t>
              </a:r>
              <a:endParaRPr lang="en-US" sz="40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7855685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271" y="1346569"/>
            <a:ext cx="10515600" cy="4351338"/>
          </a:xfrm>
        </p:spPr>
        <p:txBody>
          <a:bodyPr>
            <a:noAutofit/>
          </a:bodyPr>
          <a:lstStyle/>
          <a:p>
            <a:pPr marL="0" indent="0">
              <a:lnSpc>
                <a:spcPct val="150000"/>
              </a:lnSpc>
              <a:spcBef>
                <a:spcPts val="0"/>
              </a:spcBef>
              <a:buNone/>
            </a:pP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Động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năng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và</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thế</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năng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có</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thể</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chuyển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hóa</a:t>
            </a:r>
            <a:r>
              <a:rPr lang="en-US" sz="3200" dirty="0">
                <a:solidFill>
                  <a:prstClr val="black"/>
                </a:solidFill>
                <a:latin typeface="Times New Roman"/>
                <a:ea typeface="Calibri"/>
                <a:cs typeface="Times New Roman"/>
              </a:rPr>
              <a:t> qua </a:t>
            </a:r>
            <a:r>
              <a:rPr lang="en-US" sz="3200" dirty="0" err="1">
                <a:solidFill>
                  <a:prstClr val="black"/>
                </a:solidFill>
                <a:latin typeface="Times New Roman"/>
                <a:ea typeface="Calibri"/>
                <a:cs typeface="Times New Roman"/>
              </a:rPr>
              <a:t>lại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lẫn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nhau</a:t>
            </a:r>
            <a:r>
              <a:rPr lang="en-US" sz="3200" dirty="0">
                <a:solidFill>
                  <a:prstClr val="black"/>
                </a:solidFill>
                <a:latin typeface="Times New Roman"/>
                <a:ea typeface="Calibri"/>
                <a:cs typeface="Times New Roman"/>
              </a:rPr>
              <a:t>.</a:t>
            </a:r>
          </a:p>
          <a:p>
            <a:pPr marL="0" indent="0">
              <a:lnSpc>
                <a:spcPct val="150000"/>
              </a:lnSpc>
              <a:spcBef>
                <a:spcPts val="0"/>
              </a:spcBef>
              <a:buNone/>
            </a:pPr>
            <a:r>
              <a:rPr lang="vi-VN" sz="3200" dirty="0">
                <a:solidFill>
                  <a:prstClr val="black"/>
                </a:solidFill>
                <a:latin typeface="Times New Roman"/>
                <a:ea typeface="Calibri"/>
                <a:cs typeface="Times New Roman"/>
              </a:rPr>
              <a:t>– </a:t>
            </a:r>
            <a:r>
              <a:rPr lang="vi-VN" sz="3200" dirty="0">
                <a:latin typeface="Times New Roman"/>
                <a:ea typeface="Calibri"/>
                <a:cs typeface="Times New Roman"/>
              </a:rPr>
              <a:t>Khái niệm cơ năng: Cơ năng là tổng động năng và thế năng của vật. </a:t>
            </a:r>
            <a:endParaRPr lang="en-US" sz="3200" dirty="0">
              <a:latin typeface="Times New Roman"/>
              <a:ea typeface="Calibri"/>
              <a:cs typeface="Times New Roman"/>
            </a:endParaRPr>
          </a:p>
          <a:p>
            <a:pPr marL="0" indent="0">
              <a:lnSpc>
                <a:spcPct val="150000"/>
              </a:lnSpc>
              <a:spcBef>
                <a:spcPts val="0"/>
              </a:spcBef>
              <a:buNone/>
            </a:pPr>
            <a:r>
              <a:rPr lang="vi-VN" sz="3200" dirty="0">
                <a:latin typeface="Times New Roman"/>
                <a:ea typeface="Calibri"/>
                <a:cs typeface="Times New Roman"/>
              </a:rPr>
              <a:t>– Công thức tính cơ năng: </a:t>
            </a:r>
            <a:endParaRPr lang="en-US" sz="3200" dirty="0">
              <a:latin typeface="Times New Roman"/>
              <a:ea typeface="Calibri"/>
              <a:cs typeface="Times New Roman"/>
            </a:endParaRPr>
          </a:p>
          <a:p>
            <a:pPr marL="0" indent="0">
              <a:lnSpc>
                <a:spcPct val="150000"/>
              </a:lnSpc>
              <a:buNone/>
            </a:pPr>
            <a:r>
              <a:rPr lang="vi-VN" sz="3200" kern="0" dirty="0">
                <a:latin typeface="Times New Roman"/>
                <a:ea typeface="Calibri"/>
              </a:rPr>
              <a:t>– Đơn vị đo cơ năng: jun (kí hiệu: J).</a:t>
            </a:r>
            <a:endParaRPr lang="en-US" sz="32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784" y="3034146"/>
            <a:ext cx="6032342" cy="141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13610" y="334714"/>
            <a:ext cx="3453245" cy="769441"/>
          </a:xfrm>
          <a:prstGeom prst="rect">
            <a:avLst/>
          </a:prstGeom>
          <a:solidFill>
            <a:schemeClr val="accent2">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I. CƠ NĂNG</a:t>
            </a:r>
            <a:endParaRPr kumimoji="0" lang="en-US" sz="4400" b="0" i="0" u="none" strike="noStrike" kern="0" cap="none" spc="0" normalizeH="0" baseline="0" noProof="0" dirty="0">
              <a:ln>
                <a:noFill/>
              </a:ln>
              <a:solidFill>
                <a:sysClr val="windowText" lastClr="000000"/>
              </a:solidFill>
              <a:effectLst/>
              <a:uLnTx/>
              <a:uFillTx/>
            </a:endParaRPr>
          </a:p>
        </p:txBody>
      </p:sp>
      <p:sp>
        <p:nvSpPr>
          <p:cNvPr id="2" name="TextBox 1">
            <a:extLst>
              <a:ext uri="{FF2B5EF4-FFF2-40B4-BE49-F238E27FC236}">
                <a16:creationId xmlns="" xmlns:a16="http://schemas.microsoft.com/office/drawing/2014/main" id="{18D5E886-8B82-DA18-8131-F81D2F42676D}"/>
              </a:ext>
            </a:extLst>
          </p:cNvPr>
          <p:cNvSpPr txBox="1"/>
          <p:nvPr/>
        </p:nvSpPr>
        <p:spPr>
          <a:xfrm>
            <a:off x="1283129" y="2461315"/>
            <a:ext cx="10270308" cy="1323439"/>
          </a:xfrm>
          <a:prstGeom prst="rect">
            <a:avLst/>
          </a:prstGeom>
          <a:solidFill>
            <a:schemeClr val="accent2">
              <a:lumMod val="20000"/>
              <a:lumOff val="80000"/>
            </a:schemeClr>
          </a:solidFill>
        </p:spPr>
        <p:txBody>
          <a:bodyPr wrap="square">
            <a:spAutoFit/>
          </a:bodyPr>
          <a:lstStyle/>
          <a:p>
            <a:r>
              <a:rPr lang="en-US" sz="4000" b="1" dirty="0">
                <a:solidFill>
                  <a:prstClr val="black"/>
                </a:solidFill>
                <a:latin typeface="Times New Roman" pitchFamily="18" charset="0"/>
                <a:cs typeface="Times New Roman" pitchFamily="18" charset="0"/>
              </a:rPr>
              <a:t>Khi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có</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cả</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động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thế</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tổng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động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thế</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cơ</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vật</a:t>
            </a:r>
            <a:r>
              <a:rPr lang="en-US" sz="4000" b="1" dirty="0">
                <a:solidFill>
                  <a:prstClr val="black"/>
                </a:solidFill>
                <a:latin typeface="Times New Roman" pitchFamily="18" charset="0"/>
                <a:cs typeface="Times New Roman" pitchFamily="18" charset="0"/>
              </a:rPr>
              <a:t>. </a:t>
            </a:r>
            <a:endParaRPr lang="en-US" sz="4000" dirty="0"/>
          </a:p>
        </p:txBody>
      </p:sp>
      <p:sp>
        <p:nvSpPr>
          <p:cNvPr id="4" name="Rectangle 1">
            <a:extLst>
              <a:ext uri="{FF2B5EF4-FFF2-40B4-BE49-F238E27FC236}">
                <a16:creationId xmlns="" xmlns:a16="http://schemas.microsoft.com/office/drawing/2014/main" id="{13C6D524-B81F-AEB3-AB59-B23C16346C2F}"/>
              </a:ext>
            </a:extLst>
          </p:cNvPr>
          <p:cNvSpPr>
            <a:spLocks noChangeArrowheads="1"/>
          </p:cNvSpPr>
          <p:nvPr/>
        </p:nvSpPr>
        <p:spPr bwMode="auto">
          <a:xfrm>
            <a:off x="0" y="-16733"/>
            <a:ext cx="1305165" cy="1569660"/>
          </a:xfrm>
          <a:prstGeom prst="rect">
            <a:avLst/>
          </a:prstGeom>
          <a:solidFill>
            <a:schemeClr val="accent1">
              <a:lumMod val="20000"/>
              <a:lumOff val="80000"/>
            </a:schemeClr>
          </a:solid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US" altLang="en-US" sz="9600" b="1" dirty="0">
                <a:solidFill>
                  <a:srgbClr val="FF3300"/>
                </a:solidFill>
                <a:latin typeface="Arial" panose="020B0604020202020204" pitchFamily="34" charset="0"/>
                <a:sym typeface="Wingdings" panose="05000000000000000000" pitchFamily="2" charset="2"/>
              </a:rPr>
              <a:t></a:t>
            </a:r>
            <a:endParaRPr lang="en-US" altLang="en-US" sz="9600" b="1" dirty="0">
              <a:latin typeface="Arial" panose="020B0604020202020204" pitchFamily="34" charset="0"/>
            </a:endParaRPr>
          </a:p>
        </p:txBody>
      </p:sp>
      <p:sp>
        <p:nvSpPr>
          <p:cNvPr id="6" name="TextBox 5">
            <a:extLst>
              <a:ext uri="{FF2B5EF4-FFF2-40B4-BE49-F238E27FC236}">
                <a16:creationId xmlns="" xmlns:a16="http://schemas.microsoft.com/office/drawing/2014/main" id="{30E096B6-0D1F-C099-8CE8-901A0A1EF703}"/>
              </a:ext>
            </a:extLst>
          </p:cNvPr>
          <p:cNvSpPr txBox="1"/>
          <p:nvPr/>
        </p:nvSpPr>
        <p:spPr>
          <a:xfrm>
            <a:off x="2960452" y="4387387"/>
            <a:ext cx="6634163" cy="707886"/>
          </a:xfrm>
          <a:prstGeom prst="rect">
            <a:avLst/>
          </a:prstGeom>
          <a:solidFill>
            <a:schemeClr val="accent2">
              <a:lumMod val="20000"/>
              <a:lumOff val="80000"/>
            </a:schemeClr>
          </a:solidFill>
        </p:spPr>
        <p:txBody>
          <a:bodyPr wrap="square">
            <a:spAutoFit/>
          </a:bodyPr>
          <a:lstStyle/>
          <a:p>
            <a:r>
              <a:rPr lang="en-US" sz="4000" b="1" dirty="0" err="1">
                <a:solidFill>
                  <a:srgbClr val="FF0000"/>
                </a:solidFill>
                <a:latin typeface="Times New Roman" pitchFamily="18" charset="0"/>
                <a:cs typeface="Times New Roman" pitchFamily="18" charset="0"/>
              </a:rPr>
              <a:t>Cơ</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năng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của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vật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 </a:t>
            </a:r>
            <a:endParaRPr lang="en-US" sz="4000" dirty="0">
              <a:solidFill>
                <a:srgbClr val="FF0000"/>
              </a:solidFill>
            </a:endParaRPr>
          </a:p>
        </p:txBody>
      </p:sp>
    </p:spTree>
    <p:extLst>
      <p:ext uri="{BB962C8B-B14F-4D97-AF65-F5344CB8AC3E}">
        <p14:creationId xmlns:p14="http://schemas.microsoft.com/office/powerpoint/2010/main" val="71727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xit" presetSubtype="32" fill="hold" grpId="1" nodeType="withEffect">
                                  <p:stCondLst>
                                    <p:cond delay="0"/>
                                  </p:stCondLst>
                                  <p:childTnLst>
                                    <p:animEffect transition="out" filter="circle(out)">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par>
                                <p:cTn id="21" presetID="6" presetClass="exit" presetSubtype="32" fill="hold" grpId="1" nodeType="withEffect">
                                  <p:stCondLst>
                                    <p:cond delay="0"/>
                                  </p:stCondLst>
                                  <p:childTnLst>
                                    <p:animEffect transition="out" filter="circle(out)">
                                      <p:cBhvr>
                                        <p:cTn id="22" dur="2000"/>
                                        <p:tgtEl>
                                          <p:spTgt spid="2"/>
                                        </p:tgtEl>
                                      </p:cBhvr>
                                    </p:animEffect>
                                    <p:set>
                                      <p:cBhvr>
                                        <p:cTn id="23" dur="1" fill="hold">
                                          <p:stCondLst>
                                            <p:cond delay="19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circle(in)">
                                      <p:cBhvr>
                                        <p:cTn id="28" dur="2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circle(in)">
                                      <p:cBhvr>
                                        <p:cTn id="33" dur="2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1506"/>
                                        </p:tgtEl>
                                        <p:attrNameLst>
                                          <p:attrName>style.visibility</p:attrName>
                                        </p:attrNameLst>
                                      </p:cBhvr>
                                      <p:to>
                                        <p:strVal val="visible"/>
                                      </p:to>
                                    </p:set>
                                    <p:animEffect transition="in" filter="circle(in)">
                                      <p:cBhvr>
                                        <p:cTn id="38" dur="2000"/>
                                        <p:tgtEl>
                                          <p:spTgt spid="2150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circle(in)">
                                      <p:cBhvr>
                                        <p:cTn id="4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05845" y="0"/>
            <a:ext cx="6670963" cy="3616375"/>
          </a:xfrm>
          <a:prstGeom prst="rect">
            <a:avLst/>
          </a:prstGeom>
          <a:noFill/>
        </p:spPr>
        <p:txBody>
          <a:bodyPr wrap="square" rtlCol="0">
            <a:spAutoFit/>
          </a:bodyPr>
          <a:lstStyle/>
          <a:p>
            <a:pPr marL="177800" marR="0" indent="12700" algn="just">
              <a:spcBef>
                <a:spcPts val="0"/>
              </a:spcBef>
              <a:spcAft>
                <a:spcPts val="600"/>
              </a:spcAft>
            </a:pPr>
            <a:r>
              <a:rPr lang="en-US" sz="3200" i="1" dirty="0">
                <a:latin typeface="Times New Roman"/>
                <a:ea typeface="Times New Roman"/>
              </a:rPr>
              <a:t>   </a:t>
            </a:r>
            <a:r>
              <a:rPr lang="vi-VN" sz="3200" i="1" dirty="0">
                <a:latin typeface="Times New Roman"/>
                <a:ea typeface="Times New Roman"/>
              </a:rPr>
              <a:t>Khi sử dụng búa máy để đóng cọc, đầu búa được nâng lên đến một độ cao nhất định rồi thả cho rơi xuống cọc c</a:t>
            </a:r>
            <a:r>
              <a:rPr lang="en-US" sz="3200" i="1" dirty="0">
                <a:latin typeface="Times New Roman"/>
                <a:ea typeface="Times New Roman"/>
              </a:rPr>
              <a:t>ầ</a:t>
            </a:r>
            <a:r>
              <a:rPr lang="vi-VN" sz="3200" i="1" dirty="0">
                <a:latin typeface="Times New Roman"/>
                <a:ea typeface="Times New Roman"/>
              </a:rPr>
              <a:t>n đóng.</a:t>
            </a:r>
            <a:endParaRPr lang="en-US" sz="3200" dirty="0">
              <a:latin typeface="Times New Roman"/>
              <a:ea typeface="Times New Roman"/>
            </a:endParaRPr>
          </a:p>
          <a:p>
            <a:pPr marL="177800" marR="0" indent="12700" algn="just">
              <a:spcBef>
                <a:spcPts val="0"/>
              </a:spcBef>
              <a:spcAft>
                <a:spcPts val="10000"/>
              </a:spcAft>
            </a:pPr>
            <a:r>
              <a:rPr lang="vi-VN" sz="3200" i="1" dirty="0">
                <a:latin typeface="Times New Roman"/>
                <a:ea typeface="Times New Roman"/>
              </a:rPr>
              <a:t>Trong quá trình rơi, động năng và thế năng của đầu búa chuyển hoá qua lại lẫn nhau như thế nào?</a:t>
            </a:r>
            <a:endParaRPr lang="en-US" sz="3200" dirty="0">
              <a:effectLst/>
              <a:latin typeface="Times New Roman"/>
              <a:ea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845" y="78223"/>
            <a:ext cx="938285" cy="703714"/>
          </a:xfrm>
          <a:prstGeom prst="rect">
            <a:avLst/>
          </a:prstGeom>
        </p:spPr>
      </p:pic>
      <p:pic>
        <p:nvPicPr>
          <p:cNvPr id="6" name="Shape 320"/>
          <p:cNvPicPr/>
          <p:nvPr/>
        </p:nvPicPr>
        <p:blipFill>
          <a:blip r:embed="rId3"/>
          <a:stretch/>
        </p:blipFill>
        <p:spPr>
          <a:xfrm>
            <a:off x="106028" y="781937"/>
            <a:ext cx="5099818" cy="5897159"/>
          </a:xfrm>
          <a:prstGeom prst="rect">
            <a:avLst/>
          </a:prstGeom>
        </p:spPr>
      </p:pic>
      <p:sp>
        <p:nvSpPr>
          <p:cNvPr id="3" name="TextBox 2">
            <a:extLst>
              <a:ext uri="{FF2B5EF4-FFF2-40B4-BE49-F238E27FC236}">
                <a16:creationId xmlns="" xmlns:a16="http://schemas.microsoft.com/office/drawing/2014/main" id="{0A941162-5C57-F756-3F8E-4E7828A3B236}"/>
              </a:ext>
            </a:extLst>
          </p:cNvPr>
          <p:cNvSpPr txBox="1"/>
          <p:nvPr/>
        </p:nvSpPr>
        <p:spPr>
          <a:xfrm>
            <a:off x="5442238" y="3730516"/>
            <a:ext cx="6198176" cy="3046988"/>
          </a:xfrm>
          <a:prstGeom prst="rect">
            <a:avLst/>
          </a:prstGeom>
          <a:noFill/>
        </p:spPr>
        <p:txBody>
          <a:bodyPr wrap="square">
            <a:spAutoFit/>
          </a:bodyPr>
          <a:lstStyle/>
          <a:p>
            <a:pPr algn="just"/>
            <a:r>
              <a:rPr lang="vi-VN" sz="3200" b="0" i="0" dirty="0">
                <a:solidFill>
                  <a:srgbClr val="FF0000"/>
                </a:solidFill>
                <a:effectLst/>
                <a:highlight>
                  <a:srgbClr val="FFFFFF"/>
                </a:highlight>
                <a:latin typeface="+mj-lt"/>
              </a:rPr>
              <a:t> </a:t>
            </a:r>
            <a:r>
              <a:rPr lang="en-US" sz="3200" b="0" i="0" dirty="0">
                <a:solidFill>
                  <a:srgbClr val="FF0000"/>
                </a:solidFill>
                <a:effectLst/>
                <a:highlight>
                  <a:srgbClr val="FFFFFF"/>
                </a:highlight>
                <a:latin typeface="+mj-lt"/>
              </a:rPr>
              <a:t>    </a:t>
            </a:r>
            <a:r>
              <a:rPr lang="vi-VN" sz="3200" b="0" i="0" dirty="0">
                <a:solidFill>
                  <a:srgbClr val="FF0000"/>
                </a:solidFill>
                <a:effectLst/>
                <a:highlight>
                  <a:srgbClr val="FFFFFF"/>
                </a:highlight>
                <a:latin typeface="+mj-lt"/>
              </a:rPr>
              <a:t>Trong quá trình rơi, có sự chuyển hóa từ thế năng sang động năng. </a:t>
            </a:r>
            <a:r>
              <a:rPr lang="vi-VN" sz="3200" b="0" i="0" dirty="0">
                <a:solidFill>
                  <a:srgbClr val="FF0000"/>
                </a:solidFill>
                <a:effectLst/>
                <a:latin typeface="+mj-lt"/>
              </a:rPr>
              <a:t>Độ cao của đầu búa giảm, tốc độ của đầu búa tăng nên thế năng của đầu búa giảm và động năng của đầu búa tăng lên</a:t>
            </a:r>
            <a:r>
              <a:rPr lang="vi-VN" sz="3200" b="0" i="0" dirty="0">
                <a:solidFill>
                  <a:srgbClr val="FF0000"/>
                </a:solidFill>
                <a:effectLst/>
                <a:highlight>
                  <a:srgbClr val="FFFFFF"/>
                </a:highlight>
                <a:latin typeface="+mj-lt"/>
              </a:rPr>
              <a:t>.</a:t>
            </a:r>
            <a:endParaRPr lang="en-US" sz="3200" dirty="0">
              <a:solidFill>
                <a:srgbClr val="FF0000"/>
              </a:solidFill>
              <a:latin typeface="+mj-lt"/>
            </a:endParaRPr>
          </a:p>
        </p:txBody>
      </p:sp>
    </p:spTree>
    <p:extLst>
      <p:ext uri="{BB962C8B-B14F-4D97-AF65-F5344CB8AC3E}">
        <p14:creationId xmlns:p14="http://schemas.microsoft.com/office/powerpoint/2010/main" val="1828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spDef>
      <a:spPr/>
      <a:bodyPr rtlCol="0" anchor="ctr"/>
      <a:lstStyle>
        <a:defPPr algn="ctr">
          <a:defRP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1788</TotalTime>
  <Words>2603</Words>
  <Application>Microsoft Office PowerPoint</Application>
  <PresentationFormat>Widescreen</PresentationFormat>
  <Paragraphs>289</Paragraphs>
  <Slides>42</Slides>
  <Notes>2</Notes>
  <HiddenSlides>0</HiddenSlides>
  <MMClips>1</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42</vt:i4>
      </vt:variant>
    </vt:vector>
  </HeadingPairs>
  <TitlesOfParts>
    <vt:vector size="61" baseType="lpstr">
      <vt:lpstr>Arial</vt:lpstr>
      <vt:lpstr>Calibri</vt:lpstr>
      <vt:lpstr>Calibri Light</vt:lpstr>
      <vt:lpstr>Cambria Math</vt:lpstr>
      <vt:lpstr>Century Gothic</vt:lpstr>
      <vt:lpstr>Courier New</vt:lpstr>
      <vt:lpstr>Symbol</vt:lpstr>
      <vt:lpstr>Times New Roman</vt:lpstr>
      <vt:lpstr>Wingdings</vt:lpstr>
      <vt:lpstr>Wingdings 3</vt:lpstr>
      <vt:lpstr>Ion</vt:lpstr>
      <vt:lpstr>Office Theme</vt:lpstr>
      <vt:lpstr>1_Office Theme</vt:lpstr>
      <vt:lpstr>2_Office Theme</vt:lpstr>
      <vt:lpstr>3_Office Theme</vt:lpstr>
      <vt:lpstr>4_Office Theme</vt:lpstr>
      <vt:lpstr>5_Office Theme</vt:lpstr>
      <vt:lpstr>6_Office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vật có khối lượng m = 1,5 kg được thả rơi từ độ cao h = 4 m so với mặt đất. Chọn gốc thê' năng ở mặt đất, tính tốc độ của vật ngay trước khi chạm đất. Biết toàn bộ thế năng của vật chuyển hoá thành động năng của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7: Một viên bi lăn từ đỉnh mặt phẳng nghiêng như hình vẽ. Ở tại vị trí nào viên bi có thế năng lớn nhất.</vt:lpstr>
      <vt:lpstr>PowerPoint Presentation</vt:lpstr>
      <vt:lpstr>Câu 8: Quan sát dao động một con lắc như hình vẽ. Tại vị trí nào thì thế năng hấp dẫn là lớn nhất, nhỏ nhất?</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Admin</cp:lastModifiedBy>
  <cp:revision>151</cp:revision>
  <dcterms:created xsi:type="dcterms:W3CDTF">2019-01-12T06:05:28Z</dcterms:created>
  <dcterms:modified xsi:type="dcterms:W3CDTF">2024-10-05T04:37:38Z</dcterms:modified>
</cp:coreProperties>
</file>