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3"/>
  </p:notesMasterIdLst>
  <p:sldIdLst>
    <p:sldId id="279" r:id="rId3"/>
    <p:sldId id="280" r:id="rId4"/>
    <p:sldId id="281" r:id="rId5"/>
    <p:sldId id="282" r:id="rId6"/>
    <p:sldId id="287" r:id="rId7"/>
    <p:sldId id="262" r:id="rId8"/>
    <p:sldId id="288" r:id="rId9"/>
    <p:sldId id="293" r:id="rId10"/>
    <p:sldId id="294" r:id="rId11"/>
    <p:sldId id="263" r:id="rId12"/>
  </p:sldIdLst>
  <p:sldSz cx="12192000" cy="6858000"/>
  <p:notesSz cx="6858000" cy="9144000"/>
  <p:embeddedFontLst>
    <p:embeddedFont>
      <p:font typeface="#9Slide03 Neutra" panose="020B0604020202020204" charset="0"/>
      <p:regular r:id="rId14"/>
    </p:embeddedFont>
    <p:embeddedFont>
      <p:font typeface="#9Slide03 Penumbra" panose="020B0604020202020204" charset="0"/>
      <p:bold r:id="rId15"/>
    </p:embeddedFont>
    <p:embeddedFont>
      <p:font typeface="#9Slide03 SVNAvo" panose="02040603050506020204" charset="0"/>
      <p:regular r:id="rId16"/>
    </p:embeddedFont>
    <p:embeddedFont>
      <p:font typeface="#9Slide04 AdrianeSwash" panose="020B0604020202020204" charset="0"/>
      <p:italic r:id="rId17"/>
    </p:embeddedFont>
  </p:embeddedFontLst>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E33"/>
    <a:srgbClr val="61B0CE"/>
    <a:srgbClr val="FDFDFD"/>
    <a:srgbClr val="9CA0BD"/>
    <a:srgbClr val="F5E8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2" autoAdjust="0"/>
    <p:restoredTop sz="94660"/>
  </p:normalViewPr>
  <p:slideViewPr>
    <p:cSldViewPr snapToGrid="0">
      <p:cViewPr varScale="1">
        <p:scale>
          <a:sx n="74" d="100"/>
          <a:sy n="74" d="100"/>
        </p:scale>
        <p:origin x="420"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02-45E3-8480-7CAC06C7702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502-45E3-8480-7CAC06C7702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502-45E3-8480-7CAC06C7702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502-45E3-8480-7CAC06C77020}"/>
              </c:ext>
            </c:extLst>
          </c:dPt>
          <c:cat>
            <c:strRef>
              <c:f>Sheet1!$A$2:$A$5</c:f>
              <c:strCache>
                <c:ptCount val="3"/>
                <c:pt idx="0">
                  <c:v>1st Qtr</c:v>
                </c:pt>
                <c:pt idx="1">
                  <c:v>2nd Qtr</c:v>
                </c:pt>
                <c:pt idx="2">
                  <c:v>3rd Qtr</c:v>
                </c:pt>
              </c:strCache>
            </c:strRef>
          </c:cat>
          <c:val>
            <c:numRef>
              <c:f>Sheet1!$B$2:$B$5</c:f>
              <c:numCache>
                <c:formatCode>General</c:formatCode>
                <c:ptCount val="4"/>
                <c:pt idx="0">
                  <c:v>45</c:v>
                </c:pt>
                <c:pt idx="1">
                  <c:v>33</c:v>
                </c:pt>
                <c:pt idx="2">
                  <c:v>20</c:v>
                </c:pt>
              </c:numCache>
            </c:numRef>
          </c:val>
          <c:extLst>
            <c:ext xmlns:c16="http://schemas.microsoft.com/office/drawing/2014/chart" uri="{C3380CC4-5D6E-409C-BE32-E72D297353CC}">
              <c16:uniqueId val="{00000008-0502-45E3-8480-7CAC06C7702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7ED95-B860-46C3-9971-43163556A65F}" type="datetimeFigureOut">
              <a:rPr lang="vi-VN" smtClean="0"/>
              <a:t>30/10/2025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BC16D-96C7-4F9B-BA26-A9BE6F52B31A}" type="slidenum">
              <a:rPr lang="vi-VN" smtClean="0"/>
              <a:t>‹#›</a:t>
            </a:fld>
            <a:endParaRPr lang="vi-VN"/>
          </a:p>
        </p:txBody>
      </p:sp>
    </p:spTree>
    <p:extLst>
      <p:ext uri="{BB962C8B-B14F-4D97-AF65-F5344CB8AC3E}">
        <p14:creationId xmlns:p14="http://schemas.microsoft.com/office/powerpoint/2010/main" val="153512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05BC16D-96C7-4F9B-BA26-A9BE6F52B31A}" type="slidenum">
              <a:rPr lang="vi-VN" smtClean="0"/>
              <a:t>1</a:t>
            </a:fld>
            <a:endParaRPr lang="vi-VN"/>
          </a:p>
        </p:txBody>
      </p:sp>
    </p:spTree>
    <p:extLst>
      <p:ext uri="{BB962C8B-B14F-4D97-AF65-F5344CB8AC3E}">
        <p14:creationId xmlns:p14="http://schemas.microsoft.com/office/powerpoint/2010/main" val="990677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05BC16D-96C7-4F9B-BA26-A9BE6F52B31A}" type="slidenum">
              <a:rPr lang="vi-VN" smtClean="0"/>
              <a:t>10</a:t>
            </a:fld>
            <a:endParaRPr lang="vi-VN"/>
          </a:p>
        </p:txBody>
      </p:sp>
    </p:spTree>
    <p:extLst>
      <p:ext uri="{BB962C8B-B14F-4D97-AF65-F5344CB8AC3E}">
        <p14:creationId xmlns:p14="http://schemas.microsoft.com/office/powerpoint/2010/main" val="238656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05BC16D-96C7-4F9B-BA26-A9BE6F52B31A}" type="slidenum">
              <a:rPr lang="vi-VN" smtClean="0"/>
              <a:t>2</a:t>
            </a:fld>
            <a:endParaRPr lang="vi-VN"/>
          </a:p>
        </p:txBody>
      </p:sp>
    </p:spTree>
    <p:extLst>
      <p:ext uri="{BB962C8B-B14F-4D97-AF65-F5344CB8AC3E}">
        <p14:creationId xmlns:p14="http://schemas.microsoft.com/office/powerpoint/2010/main" val="38196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05BC16D-96C7-4F9B-BA26-A9BE6F52B31A}" type="slidenum">
              <a:rPr lang="vi-VN" smtClean="0"/>
              <a:t>3</a:t>
            </a:fld>
            <a:endParaRPr lang="vi-VN"/>
          </a:p>
        </p:txBody>
      </p:sp>
    </p:spTree>
    <p:extLst>
      <p:ext uri="{BB962C8B-B14F-4D97-AF65-F5344CB8AC3E}">
        <p14:creationId xmlns:p14="http://schemas.microsoft.com/office/powerpoint/2010/main" val="1061103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05BC16D-96C7-4F9B-BA26-A9BE6F52B31A}" type="slidenum">
              <a:rPr lang="vi-VN" smtClean="0"/>
              <a:t>4</a:t>
            </a:fld>
            <a:endParaRPr lang="vi-VN"/>
          </a:p>
        </p:txBody>
      </p:sp>
    </p:spTree>
    <p:extLst>
      <p:ext uri="{BB962C8B-B14F-4D97-AF65-F5344CB8AC3E}">
        <p14:creationId xmlns:p14="http://schemas.microsoft.com/office/powerpoint/2010/main" val="673847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05BC16D-96C7-4F9B-BA26-A9BE6F52B31A}" type="slidenum">
              <a:rPr lang="vi-VN" smtClean="0"/>
              <a:t>5</a:t>
            </a:fld>
            <a:endParaRPr lang="vi-VN"/>
          </a:p>
        </p:txBody>
      </p:sp>
    </p:spTree>
    <p:extLst>
      <p:ext uri="{BB962C8B-B14F-4D97-AF65-F5344CB8AC3E}">
        <p14:creationId xmlns:p14="http://schemas.microsoft.com/office/powerpoint/2010/main" val="1273554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05BC16D-96C7-4F9B-BA26-A9BE6F52B31A}" type="slidenum">
              <a:rPr lang="vi-VN" smtClean="0"/>
              <a:t>6</a:t>
            </a:fld>
            <a:endParaRPr lang="vi-VN"/>
          </a:p>
        </p:txBody>
      </p:sp>
    </p:spTree>
    <p:extLst>
      <p:ext uri="{BB962C8B-B14F-4D97-AF65-F5344CB8AC3E}">
        <p14:creationId xmlns:p14="http://schemas.microsoft.com/office/powerpoint/2010/main" val="3259144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05BC16D-96C7-4F9B-BA26-A9BE6F52B31A}" type="slidenum">
              <a:rPr lang="vi-VN" smtClean="0"/>
              <a:t>7</a:t>
            </a:fld>
            <a:endParaRPr lang="vi-VN"/>
          </a:p>
        </p:txBody>
      </p:sp>
    </p:spTree>
    <p:extLst>
      <p:ext uri="{BB962C8B-B14F-4D97-AF65-F5344CB8AC3E}">
        <p14:creationId xmlns:p14="http://schemas.microsoft.com/office/powerpoint/2010/main" val="237060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05BC16D-96C7-4F9B-BA26-A9BE6F52B31A}" type="slidenum">
              <a:rPr lang="vi-VN" smtClean="0"/>
              <a:t>8</a:t>
            </a:fld>
            <a:endParaRPr lang="vi-VN"/>
          </a:p>
        </p:txBody>
      </p:sp>
    </p:spTree>
    <p:extLst>
      <p:ext uri="{BB962C8B-B14F-4D97-AF65-F5344CB8AC3E}">
        <p14:creationId xmlns:p14="http://schemas.microsoft.com/office/powerpoint/2010/main" val="106574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05BC16D-96C7-4F9B-BA26-A9BE6F52B31A}" type="slidenum">
              <a:rPr lang="vi-VN" smtClean="0"/>
              <a:t>9</a:t>
            </a:fld>
            <a:endParaRPr lang="vi-VN"/>
          </a:p>
        </p:txBody>
      </p:sp>
    </p:spTree>
    <p:extLst>
      <p:ext uri="{BB962C8B-B14F-4D97-AF65-F5344CB8AC3E}">
        <p14:creationId xmlns:p14="http://schemas.microsoft.com/office/powerpoint/2010/main" val="199191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85C2-FB60-390D-0BAF-D4850B0ABC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439398-2920-32BE-18EF-C1BD463D30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9308F2-A038-1076-B540-7F3D5AF00C98}"/>
              </a:ext>
            </a:extLst>
          </p:cNvPr>
          <p:cNvSpPr>
            <a:spLocks noGrp="1"/>
          </p:cNvSpPr>
          <p:nvPr>
            <p:ph type="dt" sz="half" idx="10"/>
          </p:nvPr>
        </p:nvSpPr>
        <p:spPr/>
        <p:txBody>
          <a:bodyPr/>
          <a:lstStyle/>
          <a:p>
            <a:fld id="{FAF498E2-BF32-499C-B0DB-51F9D9390C0F}" type="datetimeFigureOut">
              <a:rPr lang="en-US" smtClean="0"/>
              <a:t>10/30/2025</a:t>
            </a:fld>
            <a:endParaRPr lang="en-US"/>
          </a:p>
        </p:txBody>
      </p:sp>
      <p:sp>
        <p:nvSpPr>
          <p:cNvPr id="5" name="Footer Placeholder 4">
            <a:extLst>
              <a:ext uri="{FF2B5EF4-FFF2-40B4-BE49-F238E27FC236}">
                <a16:creationId xmlns:a16="http://schemas.microsoft.com/office/drawing/2014/main" id="{31D3EF35-5810-AA36-FF84-6DEA2C136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5FA34-E50A-4CDB-E4F7-87E169241F0C}"/>
              </a:ext>
            </a:extLst>
          </p:cNvPr>
          <p:cNvSpPr>
            <a:spLocks noGrp="1"/>
          </p:cNvSpPr>
          <p:nvPr>
            <p:ph type="sldNum" sz="quarter" idx="12"/>
          </p:nvPr>
        </p:nvSpPr>
        <p:spPr/>
        <p:txBody>
          <a:bodyPr/>
          <a:lstStyle/>
          <a:p>
            <a:fld id="{31FB5FD0-FF1A-4F8C-A329-44CD706586D2}" type="slidenum">
              <a:rPr lang="en-US" smtClean="0"/>
              <a:t>‹#›</a:t>
            </a:fld>
            <a:endParaRPr lang="en-US"/>
          </a:p>
        </p:txBody>
      </p:sp>
    </p:spTree>
    <p:extLst>
      <p:ext uri="{BB962C8B-B14F-4D97-AF65-F5344CB8AC3E}">
        <p14:creationId xmlns:p14="http://schemas.microsoft.com/office/powerpoint/2010/main" val="125813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B386-74E1-AEF2-DB20-51C13569A3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A55224-112A-8C31-4A39-02259B36A6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4925F-91FF-BFA4-37FC-F419EC649838}"/>
              </a:ext>
            </a:extLst>
          </p:cNvPr>
          <p:cNvSpPr>
            <a:spLocks noGrp="1"/>
          </p:cNvSpPr>
          <p:nvPr>
            <p:ph type="dt" sz="half" idx="10"/>
          </p:nvPr>
        </p:nvSpPr>
        <p:spPr/>
        <p:txBody>
          <a:bodyPr/>
          <a:lstStyle/>
          <a:p>
            <a:fld id="{FAF498E2-BF32-499C-B0DB-51F9D9390C0F}" type="datetimeFigureOut">
              <a:rPr lang="en-US" smtClean="0"/>
              <a:t>10/30/2025</a:t>
            </a:fld>
            <a:endParaRPr lang="en-US"/>
          </a:p>
        </p:txBody>
      </p:sp>
      <p:sp>
        <p:nvSpPr>
          <p:cNvPr id="5" name="Footer Placeholder 4">
            <a:extLst>
              <a:ext uri="{FF2B5EF4-FFF2-40B4-BE49-F238E27FC236}">
                <a16:creationId xmlns:a16="http://schemas.microsoft.com/office/drawing/2014/main" id="{55689226-6493-0D75-9E48-75C8096DF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1DD52-C8BF-7CF4-BD78-07394443C68F}"/>
              </a:ext>
            </a:extLst>
          </p:cNvPr>
          <p:cNvSpPr>
            <a:spLocks noGrp="1"/>
          </p:cNvSpPr>
          <p:nvPr>
            <p:ph type="sldNum" sz="quarter" idx="12"/>
          </p:nvPr>
        </p:nvSpPr>
        <p:spPr/>
        <p:txBody>
          <a:bodyPr/>
          <a:lstStyle/>
          <a:p>
            <a:fld id="{31FB5FD0-FF1A-4F8C-A329-44CD706586D2}" type="slidenum">
              <a:rPr lang="en-US" smtClean="0"/>
              <a:t>‹#›</a:t>
            </a:fld>
            <a:endParaRPr lang="en-US"/>
          </a:p>
        </p:txBody>
      </p:sp>
    </p:spTree>
    <p:extLst>
      <p:ext uri="{BB962C8B-B14F-4D97-AF65-F5344CB8AC3E}">
        <p14:creationId xmlns:p14="http://schemas.microsoft.com/office/powerpoint/2010/main" val="332202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6C7183-D9F4-BBEA-E716-7551EAF4B5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10BED3-7A3A-128A-B838-9712FEC631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78FC6D-FA9F-90CF-107D-F4C633376913}"/>
              </a:ext>
            </a:extLst>
          </p:cNvPr>
          <p:cNvSpPr>
            <a:spLocks noGrp="1"/>
          </p:cNvSpPr>
          <p:nvPr>
            <p:ph type="dt" sz="half" idx="10"/>
          </p:nvPr>
        </p:nvSpPr>
        <p:spPr/>
        <p:txBody>
          <a:bodyPr/>
          <a:lstStyle/>
          <a:p>
            <a:fld id="{FAF498E2-BF32-499C-B0DB-51F9D9390C0F}" type="datetimeFigureOut">
              <a:rPr lang="en-US" smtClean="0"/>
              <a:t>10/30/2025</a:t>
            </a:fld>
            <a:endParaRPr lang="en-US"/>
          </a:p>
        </p:txBody>
      </p:sp>
      <p:sp>
        <p:nvSpPr>
          <p:cNvPr id="5" name="Footer Placeholder 4">
            <a:extLst>
              <a:ext uri="{FF2B5EF4-FFF2-40B4-BE49-F238E27FC236}">
                <a16:creationId xmlns:a16="http://schemas.microsoft.com/office/drawing/2014/main" id="{DCD715BB-119C-8D97-11A2-835E46BBC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7D905-0CB5-5EE9-69CA-121C734A378D}"/>
              </a:ext>
            </a:extLst>
          </p:cNvPr>
          <p:cNvSpPr>
            <a:spLocks noGrp="1"/>
          </p:cNvSpPr>
          <p:nvPr>
            <p:ph type="sldNum" sz="quarter" idx="12"/>
          </p:nvPr>
        </p:nvSpPr>
        <p:spPr/>
        <p:txBody>
          <a:bodyPr/>
          <a:lstStyle/>
          <a:p>
            <a:fld id="{31FB5FD0-FF1A-4F8C-A329-44CD706586D2}" type="slidenum">
              <a:rPr lang="en-US" smtClean="0"/>
              <a:t>‹#›</a:t>
            </a:fld>
            <a:endParaRPr lang="en-US"/>
          </a:p>
        </p:txBody>
      </p:sp>
    </p:spTree>
    <p:extLst>
      <p:ext uri="{BB962C8B-B14F-4D97-AF65-F5344CB8AC3E}">
        <p14:creationId xmlns:p14="http://schemas.microsoft.com/office/powerpoint/2010/main" val="857056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888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4704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434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6742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0976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3710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5094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34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8CD9-2D62-D21E-8719-AB0C63D9C8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6922B2-E21F-FD17-1AA8-06D279E9F9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3159E-1DF1-7356-BDBD-0161B171BD1B}"/>
              </a:ext>
            </a:extLst>
          </p:cNvPr>
          <p:cNvSpPr>
            <a:spLocks noGrp="1"/>
          </p:cNvSpPr>
          <p:nvPr>
            <p:ph type="dt" sz="half" idx="10"/>
          </p:nvPr>
        </p:nvSpPr>
        <p:spPr/>
        <p:txBody>
          <a:bodyPr/>
          <a:lstStyle/>
          <a:p>
            <a:fld id="{FAF498E2-BF32-499C-B0DB-51F9D9390C0F}" type="datetimeFigureOut">
              <a:rPr lang="en-US" smtClean="0"/>
              <a:t>10/30/2025</a:t>
            </a:fld>
            <a:endParaRPr lang="en-US"/>
          </a:p>
        </p:txBody>
      </p:sp>
      <p:sp>
        <p:nvSpPr>
          <p:cNvPr id="5" name="Footer Placeholder 4">
            <a:extLst>
              <a:ext uri="{FF2B5EF4-FFF2-40B4-BE49-F238E27FC236}">
                <a16:creationId xmlns:a16="http://schemas.microsoft.com/office/drawing/2014/main" id="{AED19702-83CC-6801-D4C1-1004A875C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01B63-7FAF-742B-605E-2C770B0BF82A}"/>
              </a:ext>
            </a:extLst>
          </p:cNvPr>
          <p:cNvSpPr>
            <a:spLocks noGrp="1"/>
          </p:cNvSpPr>
          <p:nvPr>
            <p:ph type="sldNum" sz="quarter" idx="12"/>
          </p:nvPr>
        </p:nvSpPr>
        <p:spPr/>
        <p:txBody>
          <a:bodyPr/>
          <a:lstStyle/>
          <a:p>
            <a:fld id="{31FB5FD0-FF1A-4F8C-A329-44CD706586D2}" type="slidenum">
              <a:rPr lang="en-US" smtClean="0"/>
              <a:t>‹#›</a:t>
            </a:fld>
            <a:endParaRPr lang="en-US"/>
          </a:p>
        </p:txBody>
      </p:sp>
    </p:spTree>
    <p:extLst>
      <p:ext uri="{BB962C8B-B14F-4D97-AF65-F5344CB8AC3E}">
        <p14:creationId xmlns:p14="http://schemas.microsoft.com/office/powerpoint/2010/main" val="632391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9780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498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607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1750-40B8-1A2B-8D2C-E90251D8DD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01FA2E-0FBD-3040-C60E-AD20E5345C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EE902F-3C6B-1407-FEE8-4C3417042A97}"/>
              </a:ext>
            </a:extLst>
          </p:cNvPr>
          <p:cNvSpPr>
            <a:spLocks noGrp="1"/>
          </p:cNvSpPr>
          <p:nvPr>
            <p:ph type="dt" sz="half" idx="10"/>
          </p:nvPr>
        </p:nvSpPr>
        <p:spPr/>
        <p:txBody>
          <a:bodyPr/>
          <a:lstStyle/>
          <a:p>
            <a:fld id="{FAF498E2-BF32-499C-B0DB-51F9D9390C0F}" type="datetimeFigureOut">
              <a:rPr lang="en-US" smtClean="0"/>
              <a:t>10/30/2025</a:t>
            </a:fld>
            <a:endParaRPr lang="en-US"/>
          </a:p>
        </p:txBody>
      </p:sp>
      <p:sp>
        <p:nvSpPr>
          <p:cNvPr id="5" name="Footer Placeholder 4">
            <a:extLst>
              <a:ext uri="{FF2B5EF4-FFF2-40B4-BE49-F238E27FC236}">
                <a16:creationId xmlns:a16="http://schemas.microsoft.com/office/drawing/2014/main" id="{99018F27-1D1A-3BC2-239F-456DCF959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2071C-737A-4755-7B43-D2267B45DB92}"/>
              </a:ext>
            </a:extLst>
          </p:cNvPr>
          <p:cNvSpPr>
            <a:spLocks noGrp="1"/>
          </p:cNvSpPr>
          <p:nvPr>
            <p:ph type="sldNum" sz="quarter" idx="12"/>
          </p:nvPr>
        </p:nvSpPr>
        <p:spPr/>
        <p:txBody>
          <a:bodyPr/>
          <a:lstStyle/>
          <a:p>
            <a:fld id="{31FB5FD0-FF1A-4F8C-A329-44CD706586D2}" type="slidenum">
              <a:rPr lang="en-US" smtClean="0"/>
              <a:t>‹#›</a:t>
            </a:fld>
            <a:endParaRPr lang="en-US"/>
          </a:p>
        </p:txBody>
      </p:sp>
    </p:spTree>
    <p:extLst>
      <p:ext uri="{BB962C8B-B14F-4D97-AF65-F5344CB8AC3E}">
        <p14:creationId xmlns:p14="http://schemas.microsoft.com/office/powerpoint/2010/main" val="371168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2767-00FF-0309-DD24-C26C4C6E0D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4B4198-6E37-6E2D-7FEF-1377D886F5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5F4AF6-D590-9A73-B87E-A7802A1107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D60C1B-B7E9-B043-3A43-6AFFA10829DA}"/>
              </a:ext>
            </a:extLst>
          </p:cNvPr>
          <p:cNvSpPr>
            <a:spLocks noGrp="1"/>
          </p:cNvSpPr>
          <p:nvPr>
            <p:ph type="dt" sz="half" idx="10"/>
          </p:nvPr>
        </p:nvSpPr>
        <p:spPr/>
        <p:txBody>
          <a:bodyPr/>
          <a:lstStyle/>
          <a:p>
            <a:fld id="{FAF498E2-BF32-499C-B0DB-51F9D9390C0F}" type="datetimeFigureOut">
              <a:rPr lang="en-US" smtClean="0"/>
              <a:t>10/30/2025</a:t>
            </a:fld>
            <a:endParaRPr lang="en-US"/>
          </a:p>
        </p:txBody>
      </p:sp>
      <p:sp>
        <p:nvSpPr>
          <p:cNvPr id="6" name="Footer Placeholder 5">
            <a:extLst>
              <a:ext uri="{FF2B5EF4-FFF2-40B4-BE49-F238E27FC236}">
                <a16:creationId xmlns:a16="http://schemas.microsoft.com/office/drawing/2014/main" id="{B457B536-AFEB-C242-B0E0-9BA54DF57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2842AB-794F-15D8-28A7-83A88F5F281F}"/>
              </a:ext>
            </a:extLst>
          </p:cNvPr>
          <p:cNvSpPr>
            <a:spLocks noGrp="1"/>
          </p:cNvSpPr>
          <p:nvPr>
            <p:ph type="sldNum" sz="quarter" idx="12"/>
          </p:nvPr>
        </p:nvSpPr>
        <p:spPr/>
        <p:txBody>
          <a:bodyPr/>
          <a:lstStyle/>
          <a:p>
            <a:fld id="{31FB5FD0-FF1A-4F8C-A329-44CD706586D2}" type="slidenum">
              <a:rPr lang="en-US" smtClean="0"/>
              <a:t>‹#›</a:t>
            </a:fld>
            <a:endParaRPr lang="en-US"/>
          </a:p>
        </p:txBody>
      </p:sp>
    </p:spTree>
    <p:extLst>
      <p:ext uri="{BB962C8B-B14F-4D97-AF65-F5344CB8AC3E}">
        <p14:creationId xmlns:p14="http://schemas.microsoft.com/office/powerpoint/2010/main" val="362877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6BE8-3BFF-7EFA-0B89-FF07F6EE94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08B53D-AA48-32A5-F741-015611258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5D9F25-C4D7-D8D8-58A1-C6ADEC45CA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B93E1E-1D88-B7BE-C05D-69ED21D496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A2F7B5-4575-26D2-7962-1E1A28137B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534864-49D9-F0E9-460A-E68984FE1490}"/>
              </a:ext>
            </a:extLst>
          </p:cNvPr>
          <p:cNvSpPr>
            <a:spLocks noGrp="1"/>
          </p:cNvSpPr>
          <p:nvPr>
            <p:ph type="dt" sz="half" idx="10"/>
          </p:nvPr>
        </p:nvSpPr>
        <p:spPr/>
        <p:txBody>
          <a:bodyPr/>
          <a:lstStyle/>
          <a:p>
            <a:fld id="{FAF498E2-BF32-499C-B0DB-51F9D9390C0F}" type="datetimeFigureOut">
              <a:rPr lang="en-US" smtClean="0"/>
              <a:t>10/30/2025</a:t>
            </a:fld>
            <a:endParaRPr lang="en-US"/>
          </a:p>
        </p:txBody>
      </p:sp>
      <p:sp>
        <p:nvSpPr>
          <p:cNvPr id="8" name="Footer Placeholder 7">
            <a:extLst>
              <a:ext uri="{FF2B5EF4-FFF2-40B4-BE49-F238E27FC236}">
                <a16:creationId xmlns:a16="http://schemas.microsoft.com/office/drawing/2014/main" id="{3CB556CF-1011-E44E-19C7-094D94B250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580E88-98B3-9A7C-7F0B-AC4AC354F525}"/>
              </a:ext>
            </a:extLst>
          </p:cNvPr>
          <p:cNvSpPr>
            <a:spLocks noGrp="1"/>
          </p:cNvSpPr>
          <p:nvPr>
            <p:ph type="sldNum" sz="quarter" idx="12"/>
          </p:nvPr>
        </p:nvSpPr>
        <p:spPr/>
        <p:txBody>
          <a:bodyPr/>
          <a:lstStyle/>
          <a:p>
            <a:fld id="{31FB5FD0-FF1A-4F8C-A329-44CD706586D2}" type="slidenum">
              <a:rPr lang="en-US" smtClean="0"/>
              <a:t>‹#›</a:t>
            </a:fld>
            <a:endParaRPr lang="en-US"/>
          </a:p>
        </p:txBody>
      </p:sp>
    </p:spTree>
    <p:extLst>
      <p:ext uri="{BB962C8B-B14F-4D97-AF65-F5344CB8AC3E}">
        <p14:creationId xmlns:p14="http://schemas.microsoft.com/office/powerpoint/2010/main" val="363625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7DE1-31A4-736A-C3B2-ECB9800E17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DA71E8-1346-AFAA-C1CE-F64813052404}"/>
              </a:ext>
            </a:extLst>
          </p:cNvPr>
          <p:cNvSpPr>
            <a:spLocks noGrp="1"/>
          </p:cNvSpPr>
          <p:nvPr>
            <p:ph type="dt" sz="half" idx="10"/>
          </p:nvPr>
        </p:nvSpPr>
        <p:spPr/>
        <p:txBody>
          <a:bodyPr/>
          <a:lstStyle/>
          <a:p>
            <a:fld id="{FAF498E2-BF32-499C-B0DB-51F9D9390C0F}" type="datetimeFigureOut">
              <a:rPr lang="en-US" smtClean="0"/>
              <a:t>10/30/2025</a:t>
            </a:fld>
            <a:endParaRPr lang="en-US"/>
          </a:p>
        </p:txBody>
      </p:sp>
      <p:sp>
        <p:nvSpPr>
          <p:cNvPr id="4" name="Footer Placeholder 3">
            <a:extLst>
              <a:ext uri="{FF2B5EF4-FFF2-40B4-BE49-F238E27FC236}">
                <a16:creationId xmlns:a16="http://schemas.microsoft.com/office/drawing/2014/main" id="{7CCEAA23-6620-BBDB-DA73-5FDF8D7238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5CA217-5A4F-F132-3468-CF689D44A258}"/>
              </a:ext>
            </a:extLst>
          </p:cNvPr>
          <p:cNvSpPr>
            <a:spLocks noGrp="1"/>
          </p:cNvSpPr>
          <p:nvPr>
            <p:ph type="sldNum" sz="quarter" idx="12"/>
          </p:nvPr>
        </p:nvSpPr>
        <p:spPr/>
        <p:txBody>
          <a:bodyPr/>
          <a:lstStyle/>
          <a:p>
            <a:fld id="{31FB5FD0-FF1A-4F8C-A329-44CD706586D2}" type="slidenum">
              <a:rPr lang="en-US" smtClean="0"/>
              <a:t>‹#›</a:t>
            </a:fld>
            <a:endParaRPr lang="en-US"/>
          </a:p>
        </p:txBody>
      </p:sp>
    </p:spTree>
    <p:extLst>
      <p:ext uri="{BB962C8B-B14F-4D97-AF65-F5344CB8AC3E}">
        <p14:creationId xmlns:p14="http://schemas.microsoft.com/office/powerpoint/2010/main" val="154040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C55AB-8D75-653D-F08E-A39C7D8EFCD3}"/>
              </a:ext>
            </a:extLst>
          </p:cNvPr>
          <p:cNvSpPr>
            <a:spLocks noGrp="1"/>
          </p:cNvSpPr>
          <p:nvPr>
            <p:ph type="dt" sz="half" idx="10"/>
          </p:nvPr>
        </p:nvSpPr>
        <p:spPr/>
        <p:txBody>
          <a:bodyPr/>
          <a:lstStyle/>
          <a:p>
            <a:fld id="{FAF498E2-BF32-499C-B0DB-51F9D9390C0F}" type="datetimeFigureOut">
              <a:rPr lang="en-US" smtClean="0"/>
              <a:t>10/30/2025</a:t>
            </a:fld>
            <a:endParaRPr lang="en-US"/>
          </a:p>
        </p:txBody>
      </p:sp>
      <p:sp>
        <p:nvSpPr>
          <p:cNvPr id="3" name="Footer Placeholder 2">
            <a:extLst>
              <a:ext uri="{FF2B5EF4-FFF2-40B4-BE49-F238E27FC236}">
                <a16:creationId xmlns:a16="http://schemas.microsoft.com/office/drawing/2014/main" id="{01FC9D87-83F5-95A0-02C1-C8A9D553DC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A36AD5-B36A-816E-BBDE-F80A130369D1}"/>
              </a:ext>
            </a:extLst>
          </p:cNvPr>
          <p:cNvSpPr>
            <a:spLocks noGrp="1"/>
          </p:cNvSpPr>
          <p:nvPr>
            <p:ph type="sldNum" sz="quarter" idx="12"/>
          </p:nvPr>
        </p:nvSpPr>
        <p:spPr/>
        <p:txBody>
          <a:bodyPr/>
          <a:lstStyle/>
          <a:p>
            <a:fld id="{31FB5FD0-FF1A-4F8C-A329-44CD706586D2}" type="slidenum">
              <a:rPr lang="en-US" smtClean="0"/>
              <a:t>‹#›</a:t>
            </a:fld>
            <a:endParaRPr lang="en-US"/>
          </a:p>
        </p:txBody>
      </p:sp>
    </p:spTree>
    <p:extLst>
      <p:ext uri="{BB962C8B-B14F-4D97-AF65-F5344CB8AC3E}">
        <p14:creationId xmlns:p14="http://schemas.microsoft.com/office/powerpoint/2010/main" val="71464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4B6D-0018-D0C2-1C5A-15F81E3BD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43A839-2C20-0847-E647-9DE3BD945F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9A5A13-BBEB-1074-4FFF-FE6D02497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D0476-3FA3-CFA5-6969-AB9F86C0FD5C}"/>
              </a:ext>
            </a:extLst>
          </p:cNvPr>
          <p:cNvSpPr>
            <a:spLocks noGrp="1"/>
          </p:cNvSpPr>
          <p:nvPr>
            <p:ph type="dt" sz="half" idx="10"/>
          </p:nvPr>
        </p:nvSpPr>
        <p:spPr/>
        <p:txBody>
          <a:bodyPr/>
          <a:lstStyle/>
          <a:p>
            <a:fld id="{FAF498E2-BF32-499C-B0DB-51F9D9390C0F}" type="datetimeFigureOut">
              <a:rPr lang="en-US" smtClean="0"/>
              <a:t>10/30/2025</a:t>
            </a:fld>
            <a:endParaRPr lang="en-US"/>
          </a:p>
        </p:txBody>
      </p:sp>
      <p:sp>
        <p:nvSpPr>
          <p:cNvPr id="6" name="Footer Placeholder 5">
            <a:extLst>
              <a:ext uri="{FF2B5EF4-FFF2-40B4-BE49-F238E27FC236}">
                <a16:creationId xmlns:a16="http://schemas.microsoft.com/office/drawing/2014/main" id="{791CF15D-3CB8-400A-FA44-A82E987378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2B564-8418-2F8B-A656-9E0F21B4E917}"/>
              </a:ext>
            </a:extLst>
          </p:cNvPr>
          <p:cNvSpPr>
            <a:spLocks noGrp="1"/>
          </p:cNvSpPr>
          <p:nvPr>
            <p:ph type="sldNum" sz="quarter" idx="12"/>
          </p:nvPr>
        </p:nvSpPr>
        <p:spPr/>
        <p:txBody>
          <a:bodyPr/>
          <a:lstStyle/>
          <a:p>
            <a:fld id="{31FB5FD0-FF1A-4F8C-A329-44CD706586D2}" type="slidenum">
              <a:rPr lang="en-US" smtClean="0"/>
              <a:t>‹#›</a:t>
            </a:fld>
            <a:endParaRPr lang="en-US"/>
          </a:p>
        </p:txBody>
      </p:sp>
    </p:spTree>
    <p:extLst>
      <p:ext uri="{BB962C8B-B14F-4D97-AF65-F5344CB8AC3E}">
        <p14:creationId xmlns:p14="http://schemas.microsoft.com/office/powerpoint/2010/main" val="2035107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EA7F-0D73-208A-75D5-125ADA5E9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BD7FF3-D77B-B0A9-26A4-03135AACB7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21D653-60EC-6A8A-D548-6358E0D01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1926D3-29DA-B491-3F43-26392CBBAE15}"/>
              </a:ext>
            </a:extLst>
          </p:cNvPr>
          <p:cNvSpPr>
            <a:spLocks noGrp="1"/>
          </p:cNvSpPr>
          <p:nvPr>
            <p:ph type="dt" sz="half" idx="10"/>
          </p:nvPr>
        </p:nvSpPr>
        <p:spPr/>
        <p:txBody>
          <a:bodyPr/>
          <a:lstStyle/>
          <a:p>
            <a:fld id="{FAF498E2-BF32-499C-B0DB-51F9D9390C0F}" type="datetimeFigureOut">
              <a:rPr lang="en-US" smtClean="0"/>
              <a:t>10/30/2025</a:t>
            </a:fld>
            <a:endParaRPr lang="en-US"/>
          </a:p>
        </p:txBody>
      </p:sp>
      <p:sp>
        <p:nvSpPr>
          <p:cNvPr id="6" name="Footer Placeholder 5">
            <a:extLst>
              <a:ext uri="{FF2B5EF4-FFF2-40B4-BE49-F238E27FC236}">
                <a16:creationId xmlns:a16="http://schemas.microsoft.com/office/drawing/2014/main" id="{7587C364-F800-03F3-2E7A-F9FB0F43C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2C24B-43B5-A660-7E91-D38988226BF1}"/>
              </a:ext>
            </a:extLst>
          </p:cNvPr>
          <p:cNvSpPr>
            <a:spLocks noGrp="1"/>
          </p:cNvSpPr>
          <p:nvPr>
            <p:ph type="sldNum" sz="quarter" idx="12"/>
          </p:nvPr>
        </p:nvSpPr>
        <p:spPr/>
        <p:txBody>
          <a:bodyPr/>
          <a:lstStyle/>
          <a:p>
            <a:fld id="{31FB5FD0-FF1A-4F8C-A329-44CD706586D2}" type="slidenum">
              <a:rPr lang="en-US" smtClean="0"/>
              <a:t>‹#›</a:t>
            </a:fld>
            <a:endParaRPr lang="en-US"/>
          </a:p>
        </p:txBody>
      </p:sp>
    </p:spTree>
    <p:extLst>
      <p:ext uri="{BB962C8B-B14F-4D97-AF65-F5344CB8AC3E}">
        <p14:creationId xmlns:p14="http://schemas.microsoft.com/office/powerpoint/2010/main" val="2492892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E61D7-0CEB-5863-B18C-158B6B4CE9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B4EC4C-D21C-0B1A-CD86-79C52965A1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B5F056-35CE-5511-6949-562067A35B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F498E2-BF32-499C-B0DB-51F9D9390C0F}" type="datetimeFigureOut">
              <a:rPr lang="en-US" smtClean="0"/>
              <a:t>10/30/2025</a:t>
            </a:fld>
            <a:endParaRPr lang="en-US"/>
          </a:p>
        </p:txBody>
      </p:sp>
      <p:sp>
        <p:nvSpPr>
          <p:cNvPr id="5" name="Footer Placeholder 4">
            <a:extLst>
              <a:ext uri="{FF2B5EF4-FFF2-40B4-BE49-F238E27FC236}">
                <a16:creationId xmlns:a16="http://schemas.microsoft.com/office/drawing/2014/main" id="{8E7CBA0A-2815-F111-E7B0-09C8264FA1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C82F1C1-96AB-129A-95DB-89191B9787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FB5FD0-FF1A-4F8C-A329-44CD706586D2}" type="slidenum">
              <a:rPr lang="en-US" smtClean="0"/>
              <a:t>‹#›</a:t>
            </a:fld>
            <a:endParaRPr lang="en-US"/>
          </a:p>
        </p:txBody>
      </p:sp>
    </p:spTree>
    <p:extLst>
      <p:ext uri="{BB962C8B-B14F-4D97-AF65-F5344CB8AC3E}">
        <p14:creationId xmlns:p14="http://schemas.microsoft.com/office/powerpoint/2010/main" val="1975733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10/30/2025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80060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9.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2534645" cy="1425738"/>
          </a:xfrm>
        </p:grpSpPr>
        <p:sp>
          <p:nvSpPr>
            <p:cNvPr id="3" name="Freeform 3"/>
            <p:cNvSpPr/>
            <p:nvPr/>
          </p:nvSpPr>
          <p:spPr>
            <a:xfrm flipH="1">
              <a:off x="0" y="0"/>
              <a:ext cx="2534645" cy="1425738"/>
            </a:xfrm>
            <a:custGeom>
              <a:avLst/>
              <a:gdLst/>
              <a:ahLst/>
              <a:cxnLst/>
              <a:rect l="l" t="t" r="r" b="b"/>
              <a:pathLst>
                <a:path w="2534645" h="1425738">
                  <a:moveTo>
                    <a:pt x="2534645" y="0"/>
                  </a:moveTo>
                  <a:lnTo>
                    <a:pt x="0" y="0"/>
                  </a:lnTo>
                  <a:lnTo>
                    <a:pt x="0" y="1425738"/>
                  </a:lnTo>
                  <a:lnTo>
                    <a:pt x="2534645" y="1425738"/>
                  </a:lnTo>
                  <a:close/>
                </a:path>
              </a:pathLst>
            </a:custGeom>
            <a:blipFill>
              <a:blip r:embed="rId4"/>
              <a:stretch>
                <a:fillRect l="-17912" r="-17912" b="-20230"/>
              </a:stretch>
            </a:blipFill>
          </p:spPr>
          <p:txBody>
            <a:bodyPr/>
            <a:lstStyle/>
            <a:p>
              <a:endParaRPr lang="vi-VN"/>
            </a:p>
          </p:txBody>
        </p:sp>
      </p:grpSp>
      <p:grpSp>
        <p:nvGrpSpPr>
          <p:cNvPr id="4" name="Group 4"/>
          <p:cNvGrpSpPr/>
          <p:nvPr/>
        </p:nvGrpSpPr>
        <p:grpSpPr>
          <a:xfrm>
            <a:off x="753372" y="1945334"/>
            <a:ext cx="9601200" cy="3197376"/>
            <a:chOff x="0" y="0"/>
            <a:chExt cx="1440001" cy="517388"/>
          </a:xfrm>
        </p:grpSpPr>
        <p:sp>
          <p:nvSpPr>
            <p:cNvPr id="5" name="Freeform 5"/>
            <p:cNvSpPr/>
            <p:nvPr/>
          </p:nvSpPr>
          <p:spPr>
            <a:xfrm>
              <a:off x="0" y="0"/>
              <a:ext cx="1440001" cy="517388"/>
            </a:xfrm>
            <a:custGeom>
              <a:avLst/>
              <a:gdLst/>
              <a:ahLst/>
              <a:cxnLst/>
              <a:rect l="l" t="t" r="r" b="b"/>
              <a:pathLst>
                <a:path w="1440001" h="517388">
                  <a:moveTo>
                    <a:pt x="20879" y="0"/>
                  </a:moveTo>
                  <a:lnTo>
                    <a:pt x="1419121" y="0"/>
                  </a:lnTo>
                  <a:cubicBezTo>
                    <a:pt x="1424659" y="0"/>
                    <a:pt x="1429970" y="2200"/>
                    <a:pt x="1433885" y="6115"/>
                  </a:cubicBezTo>
                  <a:cubicBezTo>
                    <a:pt x="1437801" y="10031"/>
                    <a:pt x="1440001" y="15342"/>
                    <a:pt x="1440001" y="20879"/>
                  </a:cubicBezTo>
                  <a:lnTo>
                    <a:pt x="1440001" y="496508"/>
                  </a:lnTo>
                  <a:cubicBezTo>
                    <a:pt x="1440001" y="508040"/>
                    <a:pt x="1430653" y="517388"/>
                    <a:pt x="1419121" y="517388"/>
                  </a:cubicBezTo>
                  <a:lnTo>
                    <a:pt x="20879" y="517388"/>
                  </a:lnTo>
                  <a:cubicBezTo>
                    <a:pt x="9348" y="517388"/>
                    <a:pt x="0" y="508040"/>
                    <a:pt x="0" y="496508"/>
                  </a:cubicBezTo>
                  <a:lnTo>
                    <a:pt x="0" y="20879"/>
                  </a:lnTo>
                  <a:cubicBezTo>
                    <a:pt x="0" y="9348"/>
                    <a:pt x="9348" y="0"/>
                    <a:pt x="20879" y="0"/>
                  </a:cubicBezTo>
                  <a:close/>
                </a:path>
              </a:pathLst>
            </a:custGeom>
            <a:gradFill rotWithShape="1">
              <a:gsLst>
                <a:gs pos="0">
                  <a:srgbClr val="1D1E50">
                    <a:alpha val="81000"/>
                  </a:srgbClr>
                </a:gs>
                <a:gs pos="100000">
                  <a:srgbClr val="3C9FC4">
                    <a:alpha val="81000"/>
                  </a:srgbClr>
                </a:gs>
              </a:gsLst>
              <a:lin ang="0"/>
            </a:gradFill>
            <a:ln cap="rnd">
              <a:noFill/>
              <a:prstDash val="sysDot"/>
              <a:round/>
            </a:ln>
          </p:spPr>
          <p:txBody>
            <a:bodyPr/>
            <a:lstStyle/>
            <a:p>
              <a:endParaRPr lang="en-US"/>
            </a:p>
          </p:txBody>
        </p:sp>
        <p:sp>
          <p:nvSpPr>
            <p:cNvPr id="6" name="TextBox 6"/>
            <p:cNvSpPr txBox="1"/>
            <p:nvPr/>
          </p:nvSpPr>
          <p:spPr>
            <a:xfrm>
              <a:off x="0" y="19050"/>
              <a:ext cx="1440001" cy="498338"/>
            </a:xfrm>
            <a:prstGeom prst="rect">
              <a:avLst/>
            </a:prstGeom>
          </p:spPr>
          <p:txBody>
            <a:bodyPr lIns="33867" tIns="33867" rIns="33867" bIns="33867" rtlCol="0" anchor="ctr"/>
            <a:lstStyle/>
            <a:p>
              <a:pPr algn="ctr" defTabSz="609630">
                <a:lnSpc>
                  <a:spcPts val="1393"/>
                </a:lnSpc>
              </a:pPr>
              <a:endParaRPr sz="1200">
                <a:solidFill>
                  <a:prstClr val="black"/>
                </a:solidFill>
                <a:latin typeface="Calibri"/>
              </a:endParaRPr>
            </a:p>
          </p:txBody>
        </p:sp>
      </p:grpSp>
      <p:grpSp>
        <p:nvGrpSpPr>
          <p:cNvPr id="11" name="Group 11"/>
          <p:cNvGrpSpPr/>
          <p:nvPr/>
        </p:nvGrpSpPr>
        <p:grpSpPr>
          <a:xfrm>
            <a:off x="9937629" y="6063933"/>
            <a:ext cx="1964021" cy="614896"/>
            <a:chOff x="0" y="0"/>
            <a:chExt cx="2421294" cy="807098"/>
          </a:xfrm>
        </p:grpSpPr>
        <p:grpSp>
          <p:nvGrpSpPr>
            <p:cNvPr id="12" name="Group 12"/>
            <p:cNvGrpSpPr/>
            <p:nvPr/>
          </p:nvGrpSpPr>
          <p:grpSpPr>
            <a:xfrm>
              <a:off x="0" y="0"/>
              <a:ext cx="1614196" cy="807098"/>
              <a:chOff x="0" y="0"/>
              <a:chExt cx="812800" cy="406400"/>
            </a:xfrm>
          </p:grpSpPr>
          <p:sp>
            <p:nvSpPr>
              <p:cNvPr id="13" name="Freeform 13"/>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FFFFFF"/>
              </a:solidFill>
            </p:spPr>
            <p:txBody>
              <a:bodyPr/>
              <a:lstStyle/>
              <a:p>
                <a:endParaRPr lang="en-US"/>
              </a:p>
            </p:txBody>
          </p:sp>
          <p:sp>
            <p:nvSpPr>
              <p:cNvPr id="14" name="TextBox 14"/>
              <p:cNvSpPr txBox="1"/>
              <p:nvPr/>
            </p:nvSpPr>
            <p:spPr>
              <a:xfrm>
                <a:off x="177800" y="19050"/>
                <a:ext cx="558800" cy="387350"/>
              </a:xfrm>
              <a:prstGeom prst="rect">
                <a:avLst/>
              </a:prstGeom>
            </p:spPr>
            <p:txBody>
              <a:bodyPr lIns="33867" tIns="33867" rIns="33867" bIns="33867" rtlCol="0" anchor="ctr"/>
              <a:lstStyle/>
              <a:p>
                <a:pPr algn="ctr" defTabSz="609630">
                  <a:lnSpc>
                    <a:spcPts val="1393"/>
                  </a:lnSpc>
                </a:pPr>
                <a:endParaRPr sz="1200">
                  <a:solidFill>
                    <a:prstClr val="black"/>
                  </a:solidFill>
                  <a:latin typeface="Calibri"/>
                </a:endParaRPr>
              </a:p>
            </p:txBody>
          </p:sp>
        </p:grpSp>
        <p:grpSp>
          <p:nvGrpSpPr>
            <p:cNvPr id="15" name="Group 15"/>
            <p:cNvGrpSpPr/>
            <p:nvPr/>
          </p:nvGrpSpPr>
          <p:grpSpPr>
            <a:xfrm>
              <a:off x="1614196" y="0"/>
              <a:ext cx="807098" cy="807098"/>
              <a:chOff x="0" y="0"/>
              <a:chExt cx="406400" cy="406400"/>
            </a:xfrm>
          </p:grpSpPr>
          <p:sp>
            <p:nvSpPr>
              <p:cNvPr id="16" name="Freeform 16"/>
              <p:cNvSpPr/>
              <p:nvPr/>
            </p:nvSpPr>
            <p:spPr>
              <a:xfrm>
                <a:off x="0" y="0"/>
                <a:ext cx="406400" cy="406400"/>
              </a:xfrm>
              <a:custGeom>
                <a:avLst/>
                <a:gdLst/>
                <a:ahLst/>
                <a:cxnLst/>
                <a:rect l="l" t="t" r="r" b="b"/>
                <a:pathLst>
                  <a:path w="406400" h="406400">
                    <a:moveTo>
                      <a:pt x="0" y="0"/>
                    </a:moveTo>
                    <a:lnTo>
                      <a:pt x="203200" y="0"/>
                    </a:lnTo>
                    <a:lnTo>
                      <a:pt x="406400" y="203200"/>
                    </a:lnTo>
                    <a:lnTo>
                      <a:pt x="203200" y="406400"/>
                    </a:lnTo>
                    <a:lnTo>
                      <a:pt x="0" y="406400"/>
                    </a:lnTo>
                    <a:lnTo>
                      <a:pt x="203200" y="203200"/>
                    </a:lnTo>
                    <a:lnTo>
                      <a:pt x="0" y="0"/>
                    </a:lnTo>
                    <a:close/>
                  </a:path>
                </a:pathLst>
              </a:custGeom>
              <a:solidFill>
                <a:srgbClr val="CC8946"/>
              </a:solidFill>
            </p:spPr>
            <p:txBody>
              <a:bodyPr/>
              <a:lstStyle/>
              <a:p>
                <a:endParaRPr lang="en-US"/>
              </a:p>
            </p:txBody>
          </p:sp>
          <p:sp>
            <p:nvSpPr>
              <p:cNvPr id="17" name="TextBox 17"/>
              <p:cNvSpPr txBox="1"/>
              <p:nvPr/>
            </p:nvSpPr>
            <p:spPr>
              <a:xfrm>
                <a:off x="177800" y="19050"/>
                <a:ext cx="152400" cy="387350"/>
              </a:xfrm>
              <a:prstGeom prst="rect">
                <a:avLst/>
              </a:prstGeom>
            </p:spPr>
            <p:txBody>
              <a:bodyPr lIns="33867" tIns="33867" rIns="33867" bIns="33867" rtlCol="0" anchor="ctr"/>
              <a:lstStyle/>
              <a:p>
                <a:pPr algn="ctr" defTabSz="609630">
                  <a:lnSpc>
                    <a:spcPts val="1393"/>
                  </a:lnSpc>
                </a:pPr>
                <a:endParaRPr sz="1200">
                  <a:solidFill>
                    <a:prstClr val="black"/>
                  </a:solidFill>
                  <a:latin typeface="Calibri"/>
                </a:endParaRPr>
              </a:p>
            </p:txBody>
          </p:sp>
        </p:grpSp>
      </p:grpSp>
      <p:sp>
        <p:nvSpPr>
          <p:cNvPr id="8" name="TextBox 7">
            <a:extLst>
              <a:ext uri="{FF2B5EF4-FFF2-40B4-BE49-F238E27FC236}">
                <a16:creationId xmlns:a16="http://schemas.microsoft.com/office/drawing/2014/main" id="{827BE403-3B27-DBD8-F6B8-DB9995F92861}"/>
              </a:ext>
            </a:extLst>
          </p:cNvPr>
          <p:cNvSpPr txBox="1"/>
          <p:nvPr/>
        </p:nvSpPr>
        <p:spPr>
          <a:xfrm>
            <a:off x="972923" y="2321112"/>
            <a:ext cx="9238426" cy="2496902"/>
          </a:xfrm>
          <a:prstGeom prst="rect">
            <a:avLst/>
          </a:prstGeom>
          <a:noFill/>
        </p:spPr>
        <p:txBody>
          <a:bodyPr wrap="none" rtlCol="0">
            <a:spAutoFit/>
          </a:bodyPr>
          <a:lstStyle/>
          <a:p>
            <a:pPr algn="ctr">
              <a:lnSpc>
                <a:spcPct val="150000"/>
              </a:lnSpc>
            </a:pPr>
            <a:r>
              <a:rPr lang="en-US" sz="4000" dirty="0" err="1">
                <a:solidFill>
                  <a:schemeClr val="accent6"/>
                </a:solidFill>
                <a:latin typeface="#9Slide03 Neutra" panose="02040603050506020204" pitchFamily="18" charset="0"/>
              </a:rPr>
              <a:t>Tiết</a:t>
            </a:r>
            <a:r>
              <a:rPr lang="en-US" sz="4000" dirty="0">
                <a:solidFill>
                  <a:schemeClr val="accent6"/>
                </a:solidFill>
                <a:latin typeface="#9Slide03 Neutra" panose="02040603050506020204" pitchFamily="18" charset="0"/>
              </a:rPr>
              <a:t> 17+18. </a:t>
            </a:r>
            <a:r>
              <a:rPr lang="en-US" sz="4000" dirty="0" err="1">
                <a:solidFill>
                  <a:schemeClr val="accent6"/>
                </a:solidFill>
                <a:latin typeface="#9Slide03 Neutra" panose="02040603050506020204" pitchFamily="18" charset="0"/>
              </a:rPr>
              <a:t>bài</a:t>
            </a:r>
            <a:r>
              <a:rPr lang="en-US" sz="4000" dirty="0">
                <a:solidFill>
                  <a:schemeClr val="accent6"/>
                </a:solidFill>
                <a:latin typeface="#9Slide03 Neutra" panose="02040603050506020204" pitchFamily="18" charset="0"/>
              </a:rPr>
              <a:t> 15:</a:t>
            </a:r>
          </a:p>
          <a:p>
            <a:pPr>
              <a:lnSpc>
                <a:spcPct val="150000"/>
              </a:lnSpc>
            </a:pPr>
            <a:r>
              <a:rPr lang="en-US" sz="4000" dirty="0">
                <a:solidFill>
                  <a:schemeClr val="bg1"/>
                </a:solidFill>
                <a:latin typeface="#9Slide03 Neutra" panose="02040603050506020204" pitchFamily="18" charset="0"/>
              </a:rPr>
              <a:t>ĐỘ DÀI CỦA CUNG TRÒN.</a:t>
            </a:r>
          </a:p>
          <a:p>
            <a:pPr>
              <a:lnSpc>
                <a:spcPct val="150000"/>
              </a:lnSpc>
            </a:pPr>
            <a:r>
              <a:rPr lang="en-US" sz="2800" dirty="0">
                <a:solidFill>
                  <a:schemeClr val="bg1"/>
                </a:solidFill>
                <a:latin typeface="#9Slide03 Neutra" panose="02040603050506020204" pitchFamily="18" charset="0"/>
              </a:rPr>
              <a:t>DIỆN TÍCH HÌNH QUẠT TRÒN VÀ HÌNH VÀNH KHUYÊN</a:t>
            </a:r>
          </a:p>
        </p:txBody>
      </p:sp>
      <p:pic>
        <p:nvPicPr>
          <p:cNvPr id="18" name="Picture 17">
            <a:extLst>
              <a:ext uri="{FF2B5EF4-FFF2-40B4-BE49-F238E27FC236}">
                <a16:creationId xmlns:a16="http://schemas.microsoft.com/office/drawing/2014/main" id="{079017F3-49EA-B11B-4CC5-88211733B28B}"/>
              </a:ext>
            </a:extLst>
          </p:cNvPr>
          <p:cNvPicPr>
            <a:picLocks noChangeAspect="1"/>
          </p:cNvPicPr>
          <p:nvPr/>
        </p:nvPicPr>
        <p:blipFill>
          <a:blip r:embed="rId5"/>
          <a:stretch>
            <a:fillRect/>
          </a:stretch>
        </p:blipFill>
        <p:spPr>
          <a:xfrm>
            <a:off x="8724180" y="395990"/>
            <a:ext cx="2714448" cy="2697018"/>
          </a:xfrm>
          <a:prstGeom prst="rect">
            <a:avLst/>
          </a:prstGeom>
        </p:spPr>
      </p:pic>
      <p:sp>
        <p:nvSpPr>
          <p:cNvPr id="21" name="TextBox 7">
            <a:extLst>
              <a:ext uri="{FF2B5EF4-FFF2-40B4-BE49-F238E27FC236}">
                <a16:creationId xmlns:a16="http://schemas.microsoft.com/office/drawing/2014/main" id="{F5208EDC-5A69-0A1F-F79E-16A3C5C8FD30}"/>
              </a:ext>
            </a:extLst>
          </p:cNvPr>
          <p:cNvSpPr txBox="1"/>
          <p:nvPr/>
        </p:nvSpPr>
        <p:spPr>
          <a:xfrm>
            <a:off x="9073751" y="3995036"/>
            <a:ext cx="1050288" cy="400110"/>
          </a:xfrm>
          <a:prstGeom prst="rect">
            <a:avLst/>
          </a:prstGeom>
          <a:noFill/>
        </p:spPr>
        <p:txBody>
          <a:bodyPr wrap="none" rtlCol="0">
            <a:spAutoFit/>
          </a:bodyPr>
          <a:lstStyle/>
          <a:p>
            <a:r>
              <a:rPr lang="en-US" sz="2000">
                <a:solidFill>
                  <a:schemeClr val="accent6">
                    <a:lumMod val="60000"/>
                    <a:lumOff val="40000"/>
                  </a:schemeClr>
                </a:solidFill>
                <a:latin typeface="#9Slide03 Neutra" panose="02040603050506020204" pitchFamily="18" charset="0"/>
              </a:rPr>
              <a:t>(tiết 1)</a:t>
            </a:r>
            <a:endParaRPr lang="en-US" sz="1400">
              <a:solidFill>
                <a:schemeClr val="accent6">
                  <a:lumMod val="60000"/>
                  <a:lumOff val="40000"/>
                </a:schemeClr>
              </a:solidFill>
              <a:latin typeface="#9Slide03 Neutra" panose="02040603050506020204" pitchFamily="18"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9A2CEA-DC4F-8E20-61E5-A4DA1D481F9F}"/>
              </a:ext>
            </a:extLst>
          </p:cNvPr>
          <p:cNvSpPr txBox="1"/>
          <p:nvPr/>
        </p:nvSpPr>
        <p:spPr>
          <a:xfrm>
            <a:off x="1231674" y="6047616"/>
            <a:ext cx="8017101" cy="707886"/>
          </a:xfrm>
          <a:prstGeom prst="rect">
            <a:avLst/>
          </a:prstGeom>
          <a:noFill/>
        </p:spPr>
        <p:txBody>
          <a:bodyPr wrap="square">
            <a:spAutoFit/>
          </a:bodyPr>
          <a:lstStyle>
            <a:defPPr>
              <a:defRPr lang="en-US"/>
            </a:defPPr>
            <a:lvl1pPr algn="just">
              <a:lnSpc>
                <a:spcPct val="100000"/>
              </a:lnSpc>
              <a:defRPr sz="2000">
                <a:solidFill>
                  <a:srgbClr val="002060"/>
                </a:solidFill>
                <a:latin typeface="#9Slide03 SVNAvo" panose="02040603050506020204" pitchFamily="18" charset="0"/>
              </a:defRPr>
            </a:lvl1pPr>
          </a:lstStyle>
          <a:p>
            <a:r>
              <a:rPr lang="vi-VN" dirty="0"/>
              <a:t>Vậy chiếc xe đạp di chuyển được quãng đường dài khoảng 6,738 mét sau khi người đi xe đạp 10 vòng liên tục.</a:t>
            </a:r>
            <a:endParaRPr lang="en-US" dirty="0"/>
          </a:p>
        </p:txBody>
      </p:sp>
      <p:sp>
        <p:nvSpPr>
          <p:cNvPr id="3" name="Freeform 5">
            <a:extLst>
              <a:ext uri="{FF2B5EF4-FFF2-40B4-BE49-F238E27FC236}">
                <a16:creationId xmlns:a16="http://schemas.microsoft.com/office/drawing/2014/main" id="{F1B428F5-AFB7-05C6-6FC3-3BBC93FEC9A0}"/>
              </a:ext>
            </a:extLst>
          </p:cNvPr>
          <p:cNvSpPr/>
          <p:nvPr/>
        </p:nvSpPr>
        <p:spPr>
          <a:xfrm>
            <a:off x="-193702" y="102498"/>
            <a:ext cx="5480076" cy="840247"/>
          </a:xfrm>
          <a:custGeom>
            <a:avLst/>
            <a:gdLst/>
            <a:ahLst/>
            <a:cxnLst/>
            <a:rect l="l" t="t" r="r" b="b"/>
            <a:pathLst>
              <a:path w="1572755" h="293427">
                <a:moveTo>
                  <a:pt x="19117" y="0"/>
                </a:moveTo>
                <a:lnTo>
                  <a:pt x="1553638" y="0"/>
                </a:lnTo>
                <a:cubicBezTo>
                  <a:pt x="1558709" y="0"/>
                  <a:pt x="1563571" y="2014"/>
                  <a:pt x="1567156" y="5599"/>
                </a:cubicBezTo>
                <a:cubicBezTo>
                  <a:pt x="1570741" y="9184"/>
                  <a:pt x="1572755" y="14047"/>
                  <a:pt x="1572755" y="19117"/>
                </a:cubicBezTo>
                <a:lnTo>
                  <a:pt x="1572755" y="274310"/>
                </a:lnTo>
                <a:cubicBezTo>
                  <a:pt x="1572755" y="284868"/>
                  <a:pt x="1564196" y="293427"/>
                  <a:pt x="1553638" y="293427"/>
                </a:cubicBezTo>
                <a:lnTo>
                  <a:pt x="19117" y="293427"/>
                </a:lnTo>
                <a:cubicBezTo>
                  <a:pt x="8559" y="293427"/>
                  <a:pt x="0" y="284868"/>
                  <a:pt x="0" y="274310"/>
                </a:cubicBezTo>
                <a:lnTo>
                  <a:pt x="0" y="19117"/>
                </a:lnTo>
                <a:cubicBezTo>
                  <a:pt x="0" y="8559"/>
                  <a:pt x="8559" y="0"/>
                  <a:pt x="19117" y="0"/>
                </a:cubicBezTo>
                <a:close/>
              </a:path>
            </a:pathLst>
          </a:custGeom>
          <a:gradFill rotWithShape="1">
            <a:gsLst>
              <a:gs pos="0">
                <a:srgbClr val="3C9FC4">
                  <a:alpha val="81000"/>
                </a:srgbClr>
              </a:gs>
              <a:gs pos="100000">
                <a:srgbClr val="1D1E50">
                  <a:alpha val="81000"/>
                </a:srgbClr>
              </a:gs>
            </a:gsLst>
            <a:lin ang="0"/>
          </a:gradFill>
          <a:ln cap="rnd">
            <a:noFill/>
            <a:prstDash val="sysDot"/>
            <a:round/>
          </a:ln>
        </p:spPr>
        <p:txBody>
          <a:bodyPr/>
          <a:lstStyle/>
          <a:p>
            <a:endParaRPr lang="en-US"/>
          </a:p>
        </p:txBody>
      </p:sp>
      <p:sp>
        <p:nvSpPr>
          <p:cNvPr id="6" name="TextBox 5">
            <a:extLst>
              <a:ext uri="{FF2B5EF4-FFF2-40B4-BE49-F238E27FC236}">
                <a16:creationId xmlns:a16="http://schemas.microsoft.com/office/drawing/2014/main" id="{FBAE963B-7CF8-7E9F-CE30-2EDB32ED6CF4}"/>
              </a:ext>
            </a:extLst>
          </p:cNvPr>
          <p:cNvSpPr txBox="1"/>
          <p:nvPr/>
        </p:nvSpPr>
        <p:spPr>
          <a:xfrm>
            <a:off x="220203" y="302921"/>
            <a:ext cx="4423006" cy="461665"/>
          </a:xfrm>
          <a:prstGeom prst="rect">
            <a:avLst/>
          </a:prstGeom>
          <a:noFill/>
        </p:spPr>
        <p:txBody>
          <a:bodyPr wrap="none" rtlCol="0">
            <a:spAutoFit/>
          </a:bodyPr>
          <a:lstStyle/>
          <a:p>
            <a:r>
              <a:rPr lang="en-US" sz="2400">
                <a:solidFill>
                  <a:schemeClr val="bg1"/>
                </a:solidFill>
                <a:latin typeface="#9Slide03 Penumbra" panose="02040603050506020204" pitchFamily="18" charset="0"/>
              </a:rPr>
              <a:t>1. độ dài của cung tròn</a:t>
            </a:r>
          </a:p>
        </p:txBody>
      </p:sp>
      <p:cxnSp>
        <p:nvCxnSpPr>
          <p:cNvPr id="7" name="Straight Connector 6">
            <a:extLst>
              <a:ext uri="{FF2B5EF4-FFF2-40B4-BE49-F238E27FC236}">
                <a16:creationId xmlns:a16="http://schemas.microsoft.com/office/drawing/2014/main" id="{F2A56937-FF89-C22F-26DD-BFDCE3125703}"/>
              </a:ext>
            </a:extLst>
          </p:cNvPr>
          <p:cNvCxnSpPr/>
          <p:nvPr/>
        </p:nvCxnSpPr>
        <p:spPr>
          <a:xfrm>
            <a:off x="4850130" y="250202"/>
            <a:ext cx="0" cy="549269"/>
          </a:xfrm>
          <a:prstGeom prst="line">
            <a:avLst/>
          </a:prstGeom>
        </p:spPr>
        <p:style>
          <a:lnRef idx="1">
            <a:schemeClr val="accent6"/>
          </a:lnRef>
          <a:fillRef idx="0">
            <a:schemeClr val="accent6"/>
          </a:fillRef>
          <a:effectRef idx="0">
            <a:schemeClr val="accent6"/>
          </a:effectRef>
          <a:fontRef idx="minor">
            <a:schemeClr val="tx1"/>
          </a:fontRef>
        </p:style>
      </p:cxnSp>
      <p:sp>
        <p:nvSpPr>
          <p:cNvPr id="9" name="TextBox 8">
            <a:extLst>
              <a:ext uri="{FF2B5EF4-FFF2-40B4-BE49-F238E27FC236}">
                <a16:creationId xmlns:a16="http://schemas.microsoft.com/office/drawing/2014/main" id="{1F8A0675-68AB-E691-4422-C90DC65D706C}"/>
              </a:ext>
            </a:extLst>
          </p:cNvPr>
          <p:cNvSpPr txBox="1"/>
          <p:nvPr/>
        </p:nvSpPr>
        <p:spPr>
          <a:xfrm>
            <a:off x="480721" y="1080448"/>
            <a:ext cx="11453903" cy="2051780"/>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r>
              <a:rPr lang="vi-VN" dirty="0"/>
              <a:t>Bánh xe (khi bơm căng) của một chiếc xe đạp có đường kính 650 mm. Biết rằng khi giò đĩa quay một vòng thì bánh xe quay được khoảng 3,3 vòng (H.5.14). Hỏi chiếc xe đạp di chuyển được quãng đường dài bao nhiêu mét sau khi người đi xe đạp 10 vòng liên tục?</a:t>
            </a:r>
          </a:p>
        </p:txBody>
      </p:sp>
      <p:pic>
        <p:nvPicPr>
          <p:cNvPr id="13" name="Picture 12">
            <a:extLst>
              <a:ext uri="{FF2B5EF4-FFF2-40B4-BE49-F238E27FC236}">
                <a16:creationId xmlns:a16="http://schemas.microsoft.com/office/drawing/2014/main" id="{FF427404-D733-CA6F-1D44-74D3801C61EF}"/>
              </a:ext>
            </a:extLst>
          </p:cNvPr>
          <p:cNvPicPr>
            <a:picLocks noChangeAspect="1"/>
          </p:cNvPicPr>
          <p:nvPr/>
        </p:nvPicPr>
        <p:blipFill>
          <a:blip r:embed="rId4"/>
          <a:stretch>
            <a:fillRect/>
          </a:stretch>
        </p:blipFill>
        <p:spPr>
          <a:xfrm>
            <a:off x="220203" y="1268854"/>
            <a:ext cx="404447" cy="404447"/>
          </a:xfrm>
          <a:prstGeom prst="rect">
            <a:avLst/>
          </a:prstGeom>
        </p:spPr>
      </p:pic>
      <p:sp>
        <p:nvSpPr>
          <p:cNvPr id="14" name="TextBox 13">
            <a:extLst>
              <a:ext uri="{FF2B5EF4-FFF2-40B4-BE49-F238E27FC236}">
                <a16:creationId xmlns:a16="http://schemas.microsoft.com/office/drawing/2014/main" id="{0835D7F0-E5D6-FBCF-5317-282B879FA51E}"/>
              </a:ext>
            </a:extLst>
          </p:cNvPr>
          <p:cNvSpPr txBox="1"/>
          <p:nvPr/>
        </p:nvSpPr>
        <p:spPr>
          <a:xfrm>
            <a:off x="-46030" y="1242751"/>
            <a:ext cx="370614" cy="307777"/>
          </a:xfrm>
          <a:prstGeom prst="rect">
            <a:avLst/>
          </a:prstGeom>
          <a:noFill/>
        </p:spPr>
        <p:txBody>
          <a:bodyPr wrap="none" rtlCol="0">
            <a:spAutoFit/>
          </a:bodyPr>
          <a:lstStyle/>
          <a:p>
            <a:r>
              <a:rPr lang="en-US" sz="1400" dirty="0">
                <a:solidFill>
                  <a:srgbClr val="DC4E33"/>
                </a:solidFill>
                <a:latin typeface="#9Slide03 Penumbra" panose="02040603050506020204" pitchFamily="18" charset="0"/>
              </a:rPr>
              <a:t>?5</a:t>
            </a:r>
          </a:p>
        </p:txBody>
      </p:sp>
      <p:pic>
        <p:nvPicPr>
          <p:cNvPr id="1028" name="Picture 4" descr="Xe Đạp Đua Trek Madone SLR 9 AXS Gen 8 Màu Icon Interstella | Ride Plu –  Ride Plus">
            <a:extLst>
              <a:ext uri="{FF2B5EF4-FFF2-40B4-BE49-F238E27FC236}">
                <a16:creationId xmlns:a16="http://schemas.microsoft.com/office/drawing/2014/main" id="{0F836F41-CE81-F9F9-8B76-0AA67937B1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0079" y="3429000"/>
            <a:ext cx="3238500" cy="215103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8A9794B-BE17-4998-E0C7-3F11165F81B3}"/>
              </a:ext>
            </a:extLst>
          </p:cNvPr>
          <p:cNvSpPr txBox="1"/>
          <p:nvPr/>
        </p:nvSpPr>
        <p:spPr>
          <a:xfrm>
            <a:off x="10267506" y="5476695"/>
            <a:ext cx="1162051" cy="400110"/>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sz="2000">
                <a:solidFill>
                  <a:srgbClr val="002060"/>
                </a:solidFill>
              </a:rPr>
              <a:t>Giò đĩa</a:t>
            </a:r>
            <a:endParaRPr lang="vi-VN" sz="2000">
              <a:solidFill>
                <a:srgbClr val="002060"/>
              </a:solidFill>
            </a:endParaRPr>
          </a:p>
        </p:txBody>
      </p:sp>
      <p:cxnSp>
        <p:nvCxnSpPr>
          <p:cNvPr id="17" name="Straight Arrow Connector 16">
            <a:extLst>
              <a:ext uri="{FF2B5EF4-FFF2-40B4-BE49-F238E27FC236}">
                <a16:creationId xmlns:a16="http://schemas.microsoft.com/office/drawing/2014/main" id="{692C5B2E-5675-48E5-C900-2E7728F65FA7}"/>
              </a:ext>
            </a:extLst>
          </p:cNvPr>
          <p:cNvCxnSpPr>
            <a:cxnSpLocks/>
          </p:cNvCxnSpPr>
          <p:nvPr/>
        </p:nvCxnSpPr>
        <p:spPr>
          <a:xfrm flipH="1" flipV="1">
            <a:off x="10041229" y="5101763"/>
            <a:ext cx="315170" cy="400110"/>
          </a:xfrm>
          <a:prstGeom prst="straightConnector1">
            <a:avLst/>
          </a:prstGeom>
          <a:ln w="15875">
            <a:solidFill>
              <a:srgbClr val="002060"/>
            </a:solidFill>
            <a:prstDash val="dash"/>
            <a:tailEnd type="stealth" w="med" len="med"/>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0DDD17D7-F59B-1A5C-0CF3-9F41C9E9CC50}"/>
              </a:ext>
            </a:extLst>
          </p:cNvPr>
          <p:cNvSpPr txBox="1"/>
          <p:nvPr/>
        </p:nvSpPr>
        <p:spPr>
          <a:xfrm>
            <a:off x="1231675" y="3692003"/>
            <a:ext cx="6096000" cy="400110"/>
          </a:xfrm>
          <a:prstGeom prst="rect">
            <a:avLst/>
          </a:prstGeom>
          <a:noFill/>
        </p:spPr>
        <p:txBody>
          <a:bodyPr wrap="square">
            <a:spAutoFit/>
          </a:bodyPr>
          <a:lstStyle>
            <a:defPPr>
              <a:defRPr lang="en-US"/>
            </a:defPPr>
            <a:lvl1pPr algn="just">
              <a:lnSpc>
                <a:spcPct val="100000"/>
              </a:lnSpc>
              <a:defRPr sz="2000">
                <a:solidFill>
                  <a:srgbClr val="002060"/>
                </a:solidFill>
                <a:latin typeface="#9Slide03 SVNAvo" panose="02040603050506020204" pitchFamily="18" charset="0"/>
              </a:defRPr>
            </a:lvl1pPr>
          </a:lstStyle>
          <a:p>
            <a:r>
              <a:rPr lang="vi-VN"/>
              <a:t>Chu vi của bánh xe là: C = 650</a:t>
            </a:r>
            <a:r>
              <a:rPr lang="el-GR"/>
              <a:t>π (</a:t>
            </a:r>
            <a:r>
              <a:rPr lang="vi-VN"/>
              <a:t>mm).</a:t>
            </a:r>
          </a:p>
        </p:txBody>
      </p:sp>
      <p:sp>
        <p:nvSpPr>
          <p:cNvPr id="19" name="TextBox 18">
            <a:extLst>
              <a:ext uri="{FF2B5EF4-FFF2-40B4-BE49-F238E27FC236}">
                <a16:creationId xmlns:a16="http://schemas.microsoft.com/office/drawing/2014/main" id="{7E962ADC-F87D-570E-116A-FE8FCAC9F1EE}"/>
              </a:ext>
            </a:extLst>
          </p:cNvPr>
          <p:cNvSpPr txBox="1"/>
          <p:nvPr/>
        </p:nvSpPr>
        <p:spPr>
          <a:xfrm>
            <a:off x="1231673" y="4078081"/>
            <a:ext cx="6966213" cy="707886"/>
          </a:xfrm>
          <a:prstGeom prst="rect">
            <a:avLst/>
          </a:prstGeom>
          <a:noFill/>
        </p:spPr>
        <p:txBody>
          <a:bodyPr wrap="square">
            <a:spAutoFit/>
          </a:bodyPr>
          <a:lstStyle>
            <a:defPPr>
              <a:defRPr lang="en-US"/>
            </a:defPPr>
            <a:lvl1pPr algn="just">
              <a:lnSpc>
                <a:spcPct val="100000"/>
              </a:lnSpc>
              <a:defRPr sz="2000">
                <a:solidFill>
                  <a:srgbClr val="002060"/>
                </a:solidFill>
                <a:latin typeface="#9Slide03 SVNAvo" panose="02040603050506020204" pitchFamily="18" charset="0"/>
              </a:defRPr>
            </a:lvl1pPr>
          </a:lstStyle>
          <a:p>
            <a:r>
              <a:rPr lang="vi-VN" dirty="0"/>
              <a:t>Khi người đi xe đạp 10 vòng thì xe đạp di chuyển được quãng đường bằng:</a:t>
            </a:r>
          </a:p>
        </p:txBody>
      </p:sp>
      <p:sp>
        <p:nvSpPr>
          <p:cNvPr id="20" name="TextBox 19">
            <a:extLst>
              <a:ext uri="{FF2B5EF4-FFF2-40B4-BE49-F238E27FC236}">
                <a16:creationId xmlns:a16="http://schemas.microsoft.com/office/drawing/2014/main" id="{E6E89F23-4D18-179A-6AC9-EA831E2E57B9}"/>
              </a:ext>
            </a:extLst>
          </p:cNvPr>
          <p:cNvSpPr txBox="1"/>
          <p:nvPr/>
        </p:nvSpPr>
        <p:spPr>
          <a:xfrm>
            <a:off x="1721583" y="4908960"/>
            <a:ext cx="5986392" cy="1015663"/>
          </a:xfrm>
          <a:prstGeom prst="rect">
            <a:avLst/>
          </a:prstGeom>
          <a:noFill/>
        </p:spPr>
        <p:txBody>
          <a:bodyPr wrap="square">
            <a:spAutoFit/>
          </a:bodyPr>
          <a:lstStyle>
            <a:defPPr>
              <a:defRPr lang="en-US"/>
            </a:defPPr>
            <a:lvl1pPr algn="just">
              <a:lnSpc>
                <a:spcPct val="100000"/>
              </a:lnSpc>
              <a:defRPr sz="2000">
                <a:solidFill>
                  <a:srgbClr val="002060"/>
                </a:solidFill>
                <a:latin typeface="#9Slide03 SVNAvo" panose="02040603050506020204" pitchFamily="18" charset="0"/>
              </a:defRPr>
            </a:lvl1pPr>
          </a:lstStyle>
          <a:p>
            <a:r>
              <a:rPr lang="vi-VN" dirty="0"/>
              <a:t>C = 650</a:t>
            </a:r>
            <a:r>
              <a:rPr lang="el-GR" dirty="0"/>
              <a:t>π . 3,3 . 10 </a:t>
            </a:r>
            <a:endParaRPr lang="en-US" dirty="0"/>
          </a:p>
          <a:p>
            <a:r>
              <a:rPr lang="en-US" dirty="0"/>
              <a:t>C </a:t>
            </a:r>
            <a:r>
              <a:rPr lang="el-GR" dirty="0"/>
              <a:t>≈ 6 738,72 (</a:t>
            </a:r>
            <a:r>
              <a:rPr lang="vi-VN" dirty="0"/>
              <a:t>mm) </a:t>
            </a:r>
            <a:endParaRPr lang="en-US" dirty="0"/>
          </a:p>
          <a:p>
            <a:r>
              <a:rPr lang="en-US" dirty="0"/>
              <a:t>C </a:t>
            </a:r>
            <a:r>
              <a:rPr lang="el-GR" dirty="0"/>
              <a:t>≈</a:t>
            </a:r>
            <a:r>
              <a:rPr lang="vi-VN" dirty="0"/>
              <a:t> 6,738 (m).</a:t>
            </a:r>
          </a:p>
        </p:txBody>
      </p:sp>
    </p:spTree>
    <p:custDataLst>
      <p:tags r:id="rId1"/>
    </p:custDataLst>
    <p:extLst>
      <p:ext uri="{BB962C8B-B14F-4D97-AF65-F5344CB8AC3E}">
        <p14:creationId xmlns:p14="http://schemas.microsoft.com/office/powerpoint/2010/main" val="2736964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5"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E4E6">
            <a:alpha val="8000"/>
          </a:srgbClr>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E1B6E786-D439-B929-4A8B-CB0088A7CA36}"/>
              </a:ext>
            </a:extLst>
          </p:cNvPr>
          <p:cNvSpPr/>
          <p:nvPr/>
        </p:nvSpPr>
        <p:spPr>
          <a:xfrm>
            <a:off x="1947144" y="2937117"/>
            <a:ext cx="3851409" cy="419836"/>
          </a:xfrm>
          <a:prstGeom prst="rect">
            <a:avLst/>
          </a:prstGeom>
          <a:solidFill>
            <a:srgbClr val="FFFF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5"/>
          <p:cNvSpPr/>
          <p:nvPr/>
        </p:nvSpPr>
        <p:spPr>
          <a:xfrm>
            <a:off x="-193701" y="102498"/>
            <a:ext cx="2731161" cy="840247"/>
          </a:xfrm>
          <a:custGeom>
            <a:avLst/>
            <a:gdLst/>
            <a:ahLst/>
            <a:cxnLst/>
            <a:rect l="l" t="t" r="r" b="b"/>
            <a:pathLst>
              <a:path w="1572755" h="293427">
                <a:moveTo>
                  <a:pt x="19117" y="0"/>
                </a:moveTo>
                <a:lnTo>
                  <a:pt x="1553638" y="0"/>
                </a:lnTo>
                <a:cubicBezTo>
                  <a:pt x="1558709" y="0"/>
                  <a:pt x="1563571" y="2014"/>
                  <a:pt x="1567156" y="5599"/>
                </a:cubicBezTo>
                <a:cubicBezTo>
                  <a:pt x="1570741" y="9184"/>
                  <a:pt x="1572755" y="14047"/>
                  <a:pt x="1572755" y="19117"/>
                </a:cubicBezTo>
                <a:lnTo>
                  <a:pt x="1572755" y="274310"/>
                </a:lnTo>
                <a:cubicBezTo>
                  <a:pt x="1572755" y="284868"/>
                  <a:pt x="1564196" y="293427"/>
                  <a:pt x="1553638" y="293427"/>
                </a:cubicBezTo>
                <a:lnTo>
                  <a:pt x="19117" y="293427"/>
                </a:lnTo>
                <a:cubicBezTo>
                  <a:pt x="8559" y="293427"/>
                  <a:pt x="0" y="284868"/>
                  <a:pt x="0" y="274310"/>
                </a:cubicBezTo>
                <a:lnTo>
                  <a:pt x="0" y="19117"/>
                </a:lnTo>
                <a:cubicBezTo>
                  <a:pt x="0" y="8559"/>
                  <a:pt x="8559" y="0"/>
                  <a:pt x="19117" y="0"/>
                </a:cubicBezTo>
                <a:close/>
              </a:path>
            </a:pathLst>
          </a:custGeom>
          <a:gradFill rotWithShape="1">
            <a:gsLst>
              <a:gs pos="0">
                <a:srgbClr val="3C9FC4">
                  <a:alpha val="81000"/>
                </a:srgbClr>
              </a:gs>
              <a:gs pos="100000">
                <a:srgbClr val="1D1E50">
                  <a:alpha val="81000"/>
                </a:srgbClr>
              </a:gs>
            </a:gsLst>
            <a:lin ang="0"/>
          </a:gradFill>
          <a:ln cap="rnd">
            <a:noFill/>
            <a:prstDash val="sysDot"/>
            <a:round/>
          </a:ln>
        </p:spPr>
        <p:txBody>
          <a:bodyPr/>
          <a:lstStyle/>
          <a:p>
            <a:endParaRPr lang="en-US"/>
          </a:p>
        </p:txBody>
      </p:sp>
      <p:sp>
        <p:nvSpPr>
          <p:cNvPr id="6" name="TextBox 6"/>
          <p:cNvSpPr txBox="1"/>
          <p:nvPr/>
        </p:nvSpPr>
        <p:spPr>
          <a:xfrm>
            <a:off x="277353" y="395334"/>
            <a:ext cx="9719388" cy="1695609"/>
          </a:xfrm>
          <a:prstGeom prst="rect">
            <a:avLst/>
          </a:prstGeom>
        </p:spPr>
        <p:txBody>
          <a:bodyPr lIns="33867" tIns="33867" rIns="33867" bIns="33867" rtlCol="0" anchor="ctr"/>
          <a:lstStyle/>
          <a:p>
            <a:pPr algn="ctr" defTabSz="609630">
              <a:lnSpc>
                <a:spcPts val="1393"/>
              </a:lnSpc>
            </a:pPr>
            <a:endParaRPr sz="1200">
              <a:solidFill>
                <a:prstClr val="black"/>
              </a:solidFill>
              <a:latin typeface="Calibri"/>
            </a:endParaRPr>
          </a:p>
        </p:txBody>
      </p:sp>
      <p:sp>
        <p:nvSpPr>
          <p:cNvPr id="18" name="TextBox 17">
            <a:extLst>
              <a:ext uri="{FF2B5EF4-FFF2-40B4-BE49-F238E27FC236}">
                <a16:creationId xmlns:a16="http://schemas.microsoft.com/office/drawing/2014/main" id="{86AC69D7-8CF6-BBF9-725E-9854ECB11D93}"/>
              </a:ext>
            </a:extLst>
          </p:cNvPr>
          <p:cNvSpPr txBox="1"/>
          <p:nvPr/>
        </p:nvSpPr>
        <p:spPr>
          <a:xfrm>
            <a:off x="201153" y="283871"/>
            <a:ext cx="1745991" cy="523220"/>
          </a:xfrm>
          <a:prstGeom prst="rect">
            <a:avLst/>
          </a:prstGeom>
          <a:noFill/>
        </p:spPr>
        <p:txBody>
          <a:bodyPr wrap="none" rtlCol="0">
            <a:spAutoFit/>
          </a:bodyPr>
          <a:lstStyle/>
          <a:p>
            <a:r>
              <a:rPr lang="en-US" sz="2800">
                <a:solidFill>
                  <a:schemeClr val="bg1"/>
                </a:solidFill>
                <a:latin typeface="#9Slide03 Penumbra" panose="02040603050506020204" pitchFamily="18" charset="0"/>
              </a:rPr>
              <a:t>MỞ ĐẦU</a:t>
            </a:r>
          </a:p>
        </p:txBody>
      </p:sp>
      <p:cxnSp>
        <p:nvCxnSpPr>
          <p:cNvPr id="20" name="Straight Connector 19">
            <a:extLst>
              <a:ext uri="{FF2B5EF4-FFF2-40B4-BE49-F238E27FC236}">
                <a16:creationId xmlns:a16="http://schemas.microsoft.com/office/drawing/2014/main" id="{A7AA6B94-D9C2-AC63-A5BB-1747BDF087FD}"/>
              </a:ext>
            </a:extLst>
          </p:cNvPr>
          <p:cNvCxnSpPr/>
          <p:nvPr/>
        </p:nvCxnSpPr>
        <p:spPr>
          <a:xfrm>
            <a:off x="2125980" y="250202"/>
            <a:ext cx="0" cy="549269"/>
          </a:xfrm>
          <a:prstGeom prst="line">
            <a:avLst/>
          </a:prstGeom>
        </p:spPr>
        <p:style>
          <a:lnRef idx="1">
            <a:schemeClr val="accent6"/>
          </a:lnRef>
          <a:fillRef idx="0">
            <a:schemeClr val="accent6"/>
          </a:fillRef>
          <a:effectRef idx="0">
            <a:schemeClr val="accent6"/>
          </a:effectRef>
          <a:fontRef idx="minor">
            <a:schemeClr val="tx1"/>
          </a:fontRef>
        </p:style>
      </p:cxnSp>
      <p:graphicFrame>
        <p:nvGraphicFramePr>
          <p:cNvPr id="24" name="Chart 23">
            <a:extLst>
              <a:ext uri="{FF2B5EF4-FFF2-40B4-BE49-F238E27FC236}">
                <a16:creationId xmlns:a16="http://schemas.microsoft.com/office/drawing/2014/main" id="{C2DBC387-43EE-89B7-2D95-15BBBB42B744}"/>
              </a:ext>
            </a:extLst>
          </p:cNvPr>
          <p:cNvGraphicFramePr/>
          <p:nvPr>
            <p:extLst>
              <p:ext uri="{D42A27DB-BD31-4B8C-83A1-F6EECF244321}">
                <p14:modId xmlns:p14="http://schemas.microsoft.com/office/powerpoint/2010/main" val="2626418389"/>
              </p:ext>
            </p:extLst>
          </p:nvPr>
        </p:nvGraphicFramePr>
        <p:xfrm>
          <a:off x="7769888" y="2617908"/>
          <a:ext cx="3602961" cy="3432080"/>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84921CE8-15EA-0A25-F27D-57B598766AB9}"/>
              </a:ext>
            </a:extLst>
          </p:cNvPr>
          <p:cNvSpPr txBox="1"/>
          <p:nvPr/>
        </p:nvSpPr>
        <p:spPr>
          <a:xfrm>
            <a:off x="8277769" y="4370892"/>
            <a:ext cx="1349016" cy="1121974"/>
          </a:xfrm>
          <a:prstGeom prst="rect">
            <a:avLst/>
          </a:prstGeom>
          <a:noFill/>
        </p:spPr>
        <p:txBody>
          <a:bodyPr wrap="square">
            <a:spAutoFit/>
          </a:bodyPr>
          <a:lstStyle/>
          <a:p>
            <a:pPr algn="ctr">
              <a:lnSpc>
                <a:spcPct val="150000"/>
              </a:lnSpc>
            </a:pPr>
            <a:r>
              <a:rPr lang="en-US" sz="2400">
                <a:solidFill>
                  <a:schemeClr val="bg1"/>
                </a:solidFill>
                <a:latin typeface="#9Slide03 SVNAvo" panose="02040603050506020204" pitchFamily="18" charset="0"/>
              </a:rPr>
              <a:t>XOÀI</a:t>
            </a:r>
          </a:p>
          <a:p>
            <a:pPr algn="ctr">
              <a:lnSpc>
                <a:spcPct val="150000"/>
              </a:lnSpc>
            </a:pPr>
            <a:r>
              <a:rPr lang="en-US" sz="2400">
                <a:solidFill>
                  <a:schemeClr val="bg1"/>
                </a:solidFill>
                <a:latin typeface="#9Slide03 SVNAvo" panose="02040603050506020204" pitchFamily="18" charset="0"/>
              </a:rPr>
              <a:t>33%</a:t>
            </a:r>
          </a:p>
        </p:txBody>
      </p:sp>
      <p:sp>
        <p:nvSpPr>
          <p:cNvPr id="26" name="TextBox 25">
            <a:extLst>
              <a:ext uri="{FF2B5EF4-FFF2-40B4-BE49-F238E27FC236}">
                <a16:creationId xmlns:a16="http://schemas.microsoft.com/office/drawing/2014/main" id="{187DC0B4-AA79-2CAA-5286-DC8265431EE1}"/>
              </a:ext>
            </a:extLst>
          </p:cNvPr>
          <p:cNvSpPr txBox="1"/>
          <p:nvPr/>
        </p:nvSpPr>
        <p:spPr>
          <a:xfrm>
            <a:off x="9801164" y="3692770"/>
            <a:ext cx="1016973" cy="1121974"/>
          </a:xfrm>
          <a:prstGeom prst="rect">
            <a:avLst/>
          </a:prstGeom>
          <a:noFill/>
        </p:spPr>
        <p:txBody>
          <a:bodyPr wrap="square">
            <a:spAutoFit/>
          </a:bodyPr>
          <a:lstStyle/>
          <a:p>
            <a:pPr algn="ctr">
              <a:lnSpc>
                <a:spcPct val="150000"/>
              </a:lnSpc>
            </a:pPr>
            <a:r>
              <a:rPr lang="en-US" sz="2400">
                <a:solidFill>
                  <a:schemeClr val="bg1"/>
                </a:solidFill>
                <a:latin typeface="#9Slide03 SVNAvo" panose="02040603050506020204" pitchFamily="18" charset="0"/>
              </a:rPr>
              <a:t>CAM</a:t>
            </a:r>
          </a:p>
          <a:p>
            <a:pPr algn="ctr">
              <a:lnSpc>
                <a:spcPct val="150000"/>
              </a:lnSpc>
            </a:pPr>
            <a:r>
              <a:rPr lang="en-US" sz="2400">
                <a:solidFill>
                  <a:schemeClr val="bg1"/>
                </a:solidFill>
                <a:latin typeface="#9Slide03 SVNAvo" panose="02040603050506020204" pitchFamily="18" charset="0"/>
              </a:rPr>
              <a:t>45%</a:t>
            </a:r>
          </a:p>
        </p:txBody>
      </p:sp>
      <p:sp>
        <p:nvSpPr>
          <p:cNvPr id="34" name="TextBox 33">
            <a:extLst>
              <a:ext uri="{FF2B5EF4-FFF2-40B4-BE49-F238E27FC236}">
                <a16:creationId xmlns:a16="http://schemas.microsoft.com/office/drawing/2014/main" id="{04649C3B-A994-E032-FCFE-E75A478037C3}"/>
              </a:ext>
            </a:extLst>
          </p:cNvPr>
          <p:cNvSpPr txBox="1"/>
          <p:nvPr/>
        </p:nvSpPr>
        <p:spPr>
          <a:xfrm>
            <a:off x="8277769" y="3048358"/>
            <a:ext cx="1349016" cy="950325"/>
          </a:xfrm>
          <a:prstGeom prst="rect">
            <a:avLst/>
          </a:prstGeom>
          <a:noFill/>
        </p:spPr>
        <p:txBody>
          <a:bodyPr wrap="square">
            <a:spAutoFit/>
          </a:bodyPr>
          <a:lstStyle/>
          <a:p>
            <a:pPr algn="ctr">
              <a:lnSpc>
                <a:spcPct val="150000"/>
              </a:lnSpc>
            </a:pPr>
            <a:r>
              <a:rPr lang="en-US" sz="2000">
                <a:solidFill>
                  <a:schemeClr val="bg1"/>
                </a:solidFill>
                <a:latin typeface="#9Slide03 SVNAvo" panose="02040603050506020204" pitchFamily="18" charset="0"/>
              </a:rPr>
              <a:t>MẬN</a:t>
            </a:r>
          </a:p>
          <a:p>
            <a:pPr algn="ctr">
              <a:lnSpc>
                <a:spcPct val="150000"/>
              </a:lnSpc>
            </a:pPr>
            <a:r>
              <a:rPr lang="en-US" sz="2000">
                <a:solidFill>
                  <a:schemeClr val="bg1"/>
                </a:solidFill>
                <a:latin typeface="#9Slide03 SVNAvo" panose="02040603050506020204" pitchFamily="18" charset="0"/>
              </a:rPr>
              <a:t>22%</a:t>
            </a:r>
          </a:p>
        </p:txBody>
      </p:sp>
      <p:sp>
        <p:nvSpPr>
          <p:cNvPr id="35" name="TextBox 34">
            <a:extLst>
              <a:ext uri="{FF2B5EF4-FFF2-40B4-BE49-F238E27FC236}">
                <a16:creationId xmlns:a16="http://schemas.microsoft.com/office/drawing/2014/main" id="{6A5C6B02-C43C-20F1-35D8-DD30431E211B}"/>
              </a:ext>
            </a:extLst>
          </p:cNvPr>
          <p:cNvSpPr txBox="1"/>
          <p:nvPr/>
        </p:nvSpPr>
        <p:spPr>
          <a:xfrm>
            <a:off x="7471157" y="1526165"/>
            <a:ext cx="4200422" cy="1036117"/>
          </a:xfrm>
          <a:prstGeom prst="rect">
            <a:avLst/>
          </a:prstGeom>
          <a:noFill/>
        </p:spPr>
        <p:txBody>
          <a:bodyPr wrap="square">
            <a:spAutoFit/>
          </a:bodyPr>
          <a:lstStyle/>
          <a:p>
            <a:pPr algn="ctr">
              <a:lnSpc>
                <a:spcPct val="150000"/>
              </a:lnSpc>
            </a:pPr>
            <a:r>
              <a:rPr lang="en-US" sz="2200">
                <a:solidFill>
                  <a:srgbClr val="002060"/>
                </a:solidFill>
                <a:latin typeface="#9Slide03 SVNAvo" panose="02040603050506020204" pitchFamily="18" charset="0"/>
              </a:rPr>
              <a:t>Tỉ lệ phần trăm các loại cây ăn trái trong trang trại OLM</a:t>
            </a:r>
          </a:p>
        </p:txBody>
      </p:sp>
      <p:sp>
        <p:nvSpPr>
          <p:cNvPr id="36" name="TextBox 35">
            <a:extLst>
              <a:ext uri="{FF2B5EF4-FFF2-40B4-BE49-F238E27FC236}">
                <a16:creationId xmlns:a16="http://schemas.microsoft.com/office/drawing/2014/main" id="{43FC973B-A978-5FB2-8210-B6CFD0CF401A}"/>
              </a:ext>
            </a:extLst>
          </p:cNvPr>
          <p:cNvSpPr txBox="1"/>
          <p:nvPr/>
        </p:nvSpPr>
        <p:spPr>
          <a:xfrm>
            <a:off x="742048" y="1525047"/>
            <a:ext cx="5657801" cy="1036117"/>
          </a:xfrm>
          <a:prstGeom prst="rect">
            <a:avLst/>
          </a:prstGeom>
          <a:noFill/>
        </p:spPr>
        <p:txBody>
          <a:bodyPr wrap="square">
            <a:spAutoFit/>
          </a:bodyPr>
          <a:lstStyle/>
          <a:p>
            <a:pPr algn="just">
              <a:lnSpc>
                <a:spcPct val="150000"/>
              </a:lnSpc>
            </a:pPr>
            <a:r>
              <a:rPr lang="en-US" sz="2200">
                <a:latin typeface="#9Slide03 SVNAvo" panose="02040603050506020204" pitchFamily="18" charset="0"/>
              </a:rPr>
              <a:t>Số lượng cây ăn trái của trang trại OLM được cho trong bảng sau:</a:t>
            </a:r>
          </a:p>
        </p:txBody>
      </p:sp>
      <p:sp>
        <p:nvSpPr>
          <p:cNvPr id="37" name="TextBox 36">
            <a:extLst>
              <a:ext uri="{FF2B5EF4-FFF2-40B4-BE49-F238E27FC236}">
                <a16:creationId xmlns:a16="http://schemas.microsoft.com/office/drawing/2014/main" id="{F4431E4E-2FC3-5E30-C851-66611298D39E}"/>
              </a:ext>
            </a:extLst>
          </p:cNvPr>
          <p:cNvSpPr txBox="1"/>
          <p:nvPr/>
        </p:nvSpPr>
        <p:spPr>
          <a:xfrm>
            <a:off x="2539702" y="3352128"/>
            <a:ext cx="924827" cy="400110"/>
          </a:xfrm>
          <a:prstGeom prst="rect">
            <a:avLst/>
          </a:prstGeom>
          <a:noFill/>
        </p:spPr>
        <p:txBody>
          <a:bodyPr wrap="square">
            <a:spAutoFit/>
          </a:bodyPr>
          <a:lstStyle/>
          <a:p>
            <a:pPr algn="ctr"/>
            <a:r>
              <a:rPr lang="en-US" sz="2000">
                <a:latin typeface="#9Slide03 SVNAvo" panose="02040603050506020204" pitchFamily="18" charset="0"/>
              </a:rPr>
              <a:t>Cam</a:t>
            </a:r>
          </a:p>
        </p:txBody>
      </p:sp>
      <p:sp>
        <p:nvSpPr>
          <p:cNvPr id="38" name="TextBox 37">
            <a:extLst>
              <a:ext uri="{FF2B5EF4-FFF2-40B4-BE49-F238E27FC236}">
                <a16:creationId xmlns:a16="http://schemas.microsoft.com/office/drawing/2014/main" id="{80FBCDBD-586E-2B90-68FA-3195CDC250A8}"/>
              </a:ext>
            </a:extLst>
          </p:cNvPr>
          <p:cNvSpPr txBox="1"/>
          <p:nvPr/>
        </p:nvSpPr>
        <p:spPr>
          <a:xfrm>
            <a:off x="2539702" y="3782400"/>
            <a:ext cx="924827" cy="400110"/>
          </a:xfrm>
          <a:prstGeom prst="rect">
            <a:avLst/>
          </a:prstGeom>
          <a:noFill/>
        </p:spPr>
        <p:txBody>
          <a:bodyPr wrap="square">
            <a:spAutoFit/>
          </a:bodyPr>
          <a:lstStyle/>
          <a:p>
            <a:pPr algn="ctr"/>
            <a:r>
              <a:rPr lang="en-US" sz="2000">
                <a:latin typeface="#9Slide03 SVNAvo" panose="02040603050506020204" pitchFamily="18" charset="0"/>
              </a:rPr>
              <a:t>Xoài</a:t>
            </a:r>
          </a:p>
        </p:txBody>
      </p:sp>
      <p:sp>
        <p:nvSpPr>
          <p:cNvPr id="39" name="TextBox 38">
            <a:extLst>
              <a:ext uri="{FF2B5EF4-FFF2-40B4-BE49-F238E27FC236}">
                <a16:creationId xmlns:a16="http://schemas.microsoft.com/office/drawing/2014/main" id="{7200598C-484E-0EC7-17A6-E017C5F70AEB}"/>
              </a:ext>
            </a:extLst>
          </p:cNvPr>
          <p:cNvSpPr txBox="1"/>
          <p:nvPr/>
        </p:nvSpPr>
        <p:spPr>
          <a:xfrm>
            <a:off x="2539702" y="4212671"/>
            <a:ext cx="924827" cy="400110"/>
          </a:xfrm>
          <a:prstGeom prst="rect">
            <a:avLst/>
          </a:prstGeom>
          <a:noFill/>
        </p:spPr>
        <p:txBody>
          <a:bodyPr wrap="square">
            <a:spAutoFit/>
          </a:bodyPr>
          <a:lstStyle/>
          <a:p>
            <a:pPr algn="ctr"/>
            <a:r>
              <a:rPr lang="en-US" sz="2000">
                <a:latin typeface="#9Slide03 SVNAvo" panose="02040603050506020204" pitchFamily="18" charset="0"/>
              </a:rPr>
              <a:t>Mận</a:t>
            </a:r>
          </a:p>
        </p:txBody>
      </p:sp>
      <p:sp>
        <p:nvSpPr>
          <p:cNvPr id="40" name="TextBox 39">
            <a:extLst>
              <a:ext uri="{FF2B5EF4-FFF2-40B4-BE49-F238E27FC236}">
                <a16:creationId xmlns:a16="http://schemas.microsoft.com/office/drawing/2014/main" id="{4390771E-DA1A-F4B3-909E-44EF3EA6D5EA}"/>
              </a:ext>
            </a:extLst>
          </p:cNvPr>
          <p:cNvSpPr txBox="1"/>
          <p:nvPr/>
        </p:nvSpPr>
        <p:spPr>
          <a:xfrm>
            <a:off x="742049" y="4906328"/>
            <a:ext cx="6416134" cy="1036117"/>
          </a:xfrm>
          <a:prstGeom prst="rect">
            <a:avLst/>
          </a:prstGeom>
          <a:noFill/>
        </p:spPr>
        <p:txBody>
          <a:bodyPr wrap="square">
            <a:spAutoFit/>
          </a:bodyPr>
          <a:lstStyle/>
          <a:p>
            <a:pPr algn="just">
              <a:lnSpc>
                <a:spcPct val="150000"/>
              </a:lnSpc>
            </a:pPr>
            <a:r>
              <a:rPr lang="en-US" sz="2200">
                <a:latin typeface="#9Slide03 SVNAvo" panose="02040603050506020204" pitchFamily="18" charset="0"/>
              </a:rPr>
              <a:t>Hình các phần được chia từ hình tròn trong biểu đồ bên gọi là gì? Làm sao để vẽ chúng?</a:t>
            </a:r>
          </a:p>
        </p:txBody>
      </p:sp>
      <p:sp>
        <p:nvSpPr>
          <p:cNvPr id="41" name="Rectangle 40">
            <a:extLst>
              <a:ext uri="{FF2B5EF4-FFF2-40B4-BE49-F238E27FC236}">
                <a16:creationId xmlns:a16="http://schemas.microsoft.com/office/drawing/2014/main" id="{4AFE41DC-A412-627A-3C06-28465F0B18EA}"/>
              </a:ext>
            </a:extLst>
          </p:cNvPr>
          <p:cNvSpPr/>
          <p:nvPr/>
        </p:nvSpPr>
        <p:spPr>
          <a:xfrm>
            <a:off x="1947144" y="2938123"/>
            <a:ext cx="3851409" cy="169864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95DE283B-3138-B3AD-BE85-FCE71AD2A041}"/>
              </a:ext>
            </a:extLst>
          </p:cNvPr>
          <p:cNvCxnSpPr>
            <a:cxnSpLocks/>
          </p:cNvCxnSpPr>
          <p:nvPr/>
        </p:nvCxnSpPr>
        <p:spPr>
          <a:xfrm>
            <a:off x="1947144" y="3787447"/>
            <a:ext cx="3851409"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35629A0-69E5-8C29-423E-C645CA87FAD0}"/>
              </a:ext>
            </a:extLst>
          </p:cNvPr>
          <p:cNvCxnSpPr>
            <a:cxnSpLocks/>
          </p:cNvCxnSpPr>
          <p:nvPr/>
        </p:nvCxnSpPr>
        <p:spPr>
          <a:xfrm>
            <a:off x="1947144" y="3362785"/>
            <a:ext cx="3851409"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1BE3CE3-6976-39B1-C6D7-6FA5AD233087}"/>
              </a:ext>
            </a:extLst>
          </p:cNvPr>
          <p:cNvCxnSpPr>
            <a:cxnSpLocks/>
          </p:cNvCxnSpPr>
          <p:nvPr/>
        </p:nvCxnSpPr>
        <p:spPr>
          <a:xfrm>
            <a:off x="1947144" y="4212109"/>
            <a:ext cx="3851409"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1394AFD-29A7-71F4-2E33-5D1FFB73A651}"/>
              </a:ext>
            </a:extLst>
          </p:cNvPr>
          <p:cNvCxnSpPr>
            <a:cxnSpLocks/>
            <a:stCxn id="41" idx="0"/>
            <a:endCxn id="41" idx="2"/>
          </p:cNvCxnSpPr>
          <p:nvPr/>
        </p:nvCxnSpPr>
        <p:spPr>
          <a:xfrm>
            <a:off x="3872849" y="2938123"/>
            <a:ext cx="0" cy="169864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7C561B8-FD52-DACA-CB90-60DE206EF447}"/>
              </a:ext>
            </a:extLst>
          </p:cNvPr>
          <p:cNvSpPr txBox="1"/>
          <p:nvPr/>
        </p:nvSpPr>
        <p:spPr>
          <a:xfrm>
            <a:off x="4577079" y="3349831"/>
            <a:ext cx="556895" cy="400110"/>
          </a:xfrm>
          <a:prstGeom prst="rect">
            <a:avLst/>
          </a:prstGeom>
          <a:noFill/>
        </p:spPr>
        <p:txBody>
          <a:bodyPr wrap="square">
            <a:spAutoFit/>
          </a:bodyPr>
          <a:lstStyle/>
          <a:p>
            <a:pPr algn="ctr"/>
            <a:r>
              <a:rPr lang="en-US" sz="2000">
                <a:latin typeface="#9Slide03 SVNAvo" panose="02040603050506020204" pitchFamily="18" charset="0"/>
              </a:rPr>
              <a:t>16</a:t>
            </a:r>
          </a:p>
        </p:txBody>
      </p:sp>
      <p:sp>
        <p:nvSpPr>
          <p:cNvPr id="56" name="TextBox 55">
            <a:extLst>
              <a:ext uri="{FF2B5EF4-FFF2-40B4-BE49-F238E27FC236}">
                <a16:creationId xmlns:a16="http://schemas.microsoft.com/office/drawing/2014/main" id="{09FEDFE3-0AC1-A046-07F7-CB3961D51272}"/>
              </a:ext>
            </a:extLst>
          </p:cNvPr>
          <p:cNvSpPr txBox="1"/>
          <p:nvPr/>
        </p:nvSpPr>
        <p:spPr>
          <a:xfrm>
            <a:off x="4577079" y="3780103"/>
            <a:ext cx="556895" cy="400110"/>
          </a:xfrm>
          <a:prstGeom prst="rect">
            <a:avLst/>
          </a:prstGeom>
          <a:noFill/>
        </p:spPr>
        <p:txBody>
          <a:bodyPr wrap="square">
            <a:spAutoFit/>
          </a:bodyPr>
          <a:lstStyle/>
          <a:p>
            <a:pPr algn="ctr"/>
            <a:r>
              <a:rPr lang="en-US" sz="2000">
                <a:latin typeface="#9Slide03 SVNAvo" panose="02040603050506020204" pitchFamily="18" charset="0"/>
              </a:rPr>
              <a:t>12</a:t>
            </a:r>
          </a:p>
        </p:txBody>
      </p:sp>
      <p:sp>
        <p:nvSpPr>
          <p:cNvPr id="57" name="TextBox 56">
            <a:extLst>
              <a:ext uri="{FF2B5EF4-FFF2-40B4-BE49-F238E27FC236}">
                <a16:creationId xmlns:a16="http://schemas.microsoft.com/office/drawing/2014/main" id="{98213BF2-3F64-B900-7C98-36D7E0B9A727}"/>
              </a:ext>
            </a:extLst>
          </p:cNvPr>
          <p:cNvSpPr txBox="1"/>
          <p:nvPr/>
        </p:nvSpPr>
        <p:spPr>
          <a:xfrm>
            <a:off x="4734241" y="4210374"/>
            <a:ext cx="280670" cy="400110"/>
          </a:xfrm>
          <a:prstGeom prst="rect">
            <a:avLst/>
          </a:prstGeom>
          <a:noFill/>
        </p:spPr>
        <p:txBody>
          <a:bodyPr wrap="square">
            <a:spAutoFit/>
          </a:bodyPr>
          <a:lstStyle/>
          <a:p>
            <a:pPr algn="ctr"/>
            <a:r>
              <a:rPr lang="en-US" sz="2000">
                <a:latin typeface="#9Slide03 SVNAvo" panose="02040603050506020204" pitchFamily="18" charset="0"/>
              </a:rPr>
              <a:t>8</a:t>
            </a:r>
          </a:p>
        </p:txBody>
      </p:sp>
      <p:sp>
        <p:nvSpPr>
          <p:cNvPr id="58" name="TextBox 57">
            <a:extLst>
              <a:ext uri="{FF2B5EF4-FFF2-40B4-BE49-F238E27FC236}">
                <a16:creationId xmlns:a16="http://schemas.microsoft.com/office/drawing/2014/main" id="{6CC1CA89-78D0-A0FD-E94B-AF298C956102}"/>
              </a:ext>
            </a:extLst>
          </p:cNvPr>
          <p:cNvSpPr txBox="1"/>
          <p:nvPr/>
        </p:nvSpPr>
        <p:spPr>
          <a:xfrm>
            <a:off x="2539702" y="2939022"/>
            <a:ext cx="924827" cy="430887"/>
          </a:xfrm>
          <a:prstGeom prst="rect">
            <a:avLst/>
          </a:prstGeom>
          <a:noFill/>
        </p:spPr>
        <p:txBody>
          <a:bodyPr wrap="square">
            <a:spAutoFit/>
          </a:bodyPr>
          <a:lstStyle/>
          <a:p>
            <a:pPr algn="ctr"/>
            <a:r>
              <a:rPr lang="en-US" sz="2200">
                <a:latin typeface="#9Slide03 SVNAvo" panose="02040603050506020204" pitchFamily="18" charset="0"/>
              </a:rPr>
              <a:t>Cây</a:t>
            </a:r>
          </a:p>
        </p:txBody>
      </p:sp>
      <p:sp>
        <p:nvSpPr>
          <p:cNvPr id="59" name="TextBox 58">
            <a:extLst>
              <a:ext uri="{FF2B5EF4-FFF2-40B4-BE49-F238E27FC236}">
                <a16:creationId xmlns:a16="http://schemas.microsoft.com/office/drawing/2014/main" id="{A31F67C8-455E-BE74-004E-1A4B3A72C2BE}"/>
              </a:ext>
            </a:extLst>
          </p:cNvPr>
          <p:cNvSpPr txBox="1"/>
          <p:nvPr/>
        </p:nvSpPr>
        <p:spPr>
          <a:xfrm>
            <a:off x="4183706" y="2929497"/>
            <a:ext cx="1368672" cy="430887"/>
          </a:xfrm>
          <a:prstGeom prst="rect">
            <a:avLst/>
          </a:prstGeom>
          <a:noFill/>
        </p:spPr>
        <p:txBody>
          <a:bodyPr wrap="square">
            <a:spAutoFit/>
          </a:bodyPr>
          <a:lstStyle/>
          <a:p>
            <a:pPr algn="just"/>
            <a:r>
              <a:rPr lang="en-US" sz="2200">
                <a:latin typeface="#9Slide03 SVNAvo" panose="02040603050506020204" pitchFamily="18" charset="0"/>
              </a:rPr>
              <a:t>Số lượng</a:t>
            </a:r>
          </a:p>
        </p:txBody>
      </p:sp>
      <p:pic>
        <p:nvPicPr>
          <p:cNvPr id="1026" name="Picture 2" descr="Nông nghiệp Clip art Farm Tổ chức đồ họa mạng di động - nông trại mùa hè  clipart png trang trại png tải về - Miễn phí trong suốt Nông Nghiệp png">
            <a:extLst>
              <a:ext uri="{FF2B5EF4-FFF2-40B4-BE49-F238E27FC236}">
                <a16:creationId xmlns:a16="http://schemas.microsoft.com/office/drawing/2014/main" id="{E34BD062-2E7B-4C1D-0F2E-3E0C6AA6F81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000" b="90875" l="10000" r="90000">
                        <a14:foregroundMark x1="16556" y1="38875" x2="29667" y2="19125"/>
                        <a14:foregroundMark x1="29667" y1="19125" x2="31889" y2="17625"/>
                        <a14:foregroundMark x1="37444" y1="15375" x2="48889" y2="13875"/>
                        <a14:foregroundMark x1="48889" y1="13875" x2="67111" y2="18250"/>
                        <a14:foregroundMark x1="67111" y1="18250" x2="75111" y2="23750"/>
                        <a14:foregroundMark x1="75111" y1="23750" x2="81333" y2="31500"/>
                        <a14:foregroundMark x1="81333" y1="31500" x2="84111" y2="37375"/>
                        <a14:foregroundMark x1="87000" y1="44625" x2="74556" y2="22250"/>
                        <a14:foregroundMark x1="74556" y1="22250" x2="58667" y2="10625"/>
                        <a14:foregroundMark x1="58667" y1="10625" x2="47889" y2="8750"/>
                        <a14:foregroundMark x1="59111" y1="9250" x2="38889" y2="10875"/>
                        <a14:foregroundMark x1="38889" y1="10875" x2="27556" y2="16750"/>
                        <a14:foregroundMark x1="30778" y1="13875" x2="25111" y2="18500"/>
                        <a14:foregroundMark x1="25111" y1="18500" x2="17111" y2="31500"/>
                        <a14:foregroundMark x1="16667" y1="31125" x2="13000" y2="46500"/>
                        <a14:foregroundMark x1="22333" y1="33625" x2="47333" y2="20250"/>
                        <a14:foregroundMark x1="47333" y1="20250" x2="49222" y2="20250"/>
                        <a14:foregroundMark x1="52889" y1="22500" x2="57333" y2="25875"/>
                        <a14:foregroundMark x1="52333" y1="15500" x2="49889" y2="22750"/>
                        <a14:foregroundMark x1="33778" y1="21625" x2="45889" y2="20750"/>
                        <a14:foregroundMark x1="34000" y1="11000" x2="50000" y2="9750"/>
                        <a14:foregroundMark x1="50000" y1="9750" x2="52444" y2="8750"/>
                        <a14:foregroundMark x1="45667" y1="7875" x2="52111" y2="7625"/>
                        <a14:foregroundMark x1="52111" y1="7625" x2="59111" y2="9125"/>
                        <a14:foregroundMark x1="64111" y1="11000" x2="72667" y2="22250"/>
                        <a14:foregroundMark x1="73444" y1="18500" x2="83111" y2="33375"/>
                        <a14:foregroundMark x1="87333" y1="45250" x2="81778" y2="28875"/>
                        <a14:foregroundMark x1="86667" y1="39250" x2="82111" y2="29125"/>
                        <a14:foregroundMark x1="82111" y1="29125" x2="82111" y2="29125"/>
                        <a14:foregroundMark x1="82444" y1="28625" x2="72000" y2="16125"/>
                        <a14:foregroundMark x1="72889" y1="16625" x2="67667" y2="11375"/>
                        <a14:foregroundMark x1="66667" y1="11000" x2="39667" y2="7125"/>
                        <a14:foregroundMark x1="23111" y1="63000" x2="31778" y2="57500"/>
                        <a14:foregroundMark x1="45889" y1="36625" x2="57667" y2="55875"/>
                        <a14:foregroundMark x1="41222" y1="57500" x2="54000" y2="64250"/>
                        <a14:foregroundMark x1="68556" y1="54500" x2="70333" y2="65000"/>
                        <a14:foregroundMark x1="65889" y1="58625" x2="75889" y2="67500"/>
                        <a14:foregroundMark x1="76000" y1="63875" x2="74111" y2="69625"/>
                        <a14:foregroundMark x1="61000" y1="89000" x2="49778" y2="90875"/>
                      </a14:backgroundRemoval>
                    </a14:imgEffect>
                  </a14:imgLayer>
                </a14:imgProps>
              </a:ext>
              <a:ext uri="{28A0092B-C50C-407E-A947-70E740481C1C}">
                <a14:useLocalDpi xmlns:a14="http://schemas.microsoft.com/office/drawing/2010/main" val="0"/>
              </a:ext>
            </a:extLst>
          </a:blip>
          <a:srcRect/>
          <a:stretch>
            <a:fillRect/>
          </a:stretch>
        </p:blipFill>
        <p:spPr bwMode="auto">
          <a:xfrm>
            <a:off x="242634" y="1641538"/>
            <a:ext cx="527774" cy="4691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33BEFD9-E4D3-7255-AB05-DDDA1E323CB4}"/>
              </a:ext>
            </a:extLst>
          </p:cNvPr>
          <p:cNvPicPr>
            <a:picLocks noChangeAspect="1"/>
          </p:cNvPicPr>
          <p:nvPr/>
        </p:nvPicPr>
        <p:blipFill>
          <a:blip r:embed="rId7"/>
          <a:stretch>
            <a:fillRect/>
          </a:stretch>
        </p:blipFill>
        <p:spPr>
          <a:xfrm rot="17331121">
            <a:off x="469008" y="5079689"/>
            <a:ext cx="328185" cy="328185"/>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arn(inVertical)">
                                      <p:cBhvr>
                                        <p:cTn id="15" dur="500"/>
                                        <p:tgtEl>
                                          <p:spTgt spid="6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arn(inVertical)">
                                      <p:cBhvr>
                                        <p:cTn id="21" dur="500"/>
                                        <p:tgtEl>
                                          <p:spTgt spid="3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arn(inVertical)">
                                      <p:cBhvr>
                                        <p:cTn id="24" dur="500"/>
                                        <p:tgtEl>
                                          <p:spTgt spid="3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par>
                                <p:cTn id="28" presetID="16" presetClass="entr" presetSubtype="21"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barn(inVertical)">
                                      <p:cBhvr>
                                        <p:cTn id="30" dur="500"/>
                                        <p:tgtEl>
                                          <p:spTgt spid="43"/>
                                        </p:tgtEl>
                                      </p:cBhvr>
                                    </p:animEffect>
                                  </p:childTnLst>
                                </p:cTn>
                              </p:par>
                              <p:par>
                                <p:cTn id="31" presetID="16" presetClass="entr" presetSubtype="21"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barn(inVertical)">
                                      <p:cBhvr>
                                        <p:cTn id="33" dur="500"/>
                                        <p:tgtEl>
                                          <p:spTgt spid="46"/>
                                        </p:tgtEl>
                                      </p:cBhvr>
                                    </p:animEffect>
                                  </p:childTnLst>
                                </p:cTn>
                              </p:par>
                              <p:par>
                                <p:cTn id="34" presetID="16" presetClass="entr" presetSubtype="21"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barn(inVertical)">
                                      <p:cBhvr>
                                        <p:cTn id="36" dur="500"/>
                                        <p:tgtEl>
                                          <p:spTgt spid="47"/>
                                        </p:tgtEl>
                                      </p:cBhvr>
                                    </p:animEffect>
                                  </p:childTnLst>
                                </p:cTn>
                              </p:par>
                              <p:par>
                                <p:cTn id="37" presetID="16" presetClass="entr" presetSubtype="21"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barn(inVertical)">
                                      <p:cBhvr>
                                        <p:cTn id="39" dur="500"/>
                                        <p:tgtEl>
                                          <p:spTgt spid="5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barn(inVertical)">
                                      <p:cBhvr>
                                        <p:cTn id="42" dur="500"/>
                                        <p:tgtEl>
                                          <p:spTgt spid="5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arn(inVertical)">
                                      <p:cBhvr>
                                        <p:cTn id="45" dur="500"/>
                                        <p:tgtEl>
                                          <p:spTgt spid="5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barn(inVertical)">
                                      <p:cBhvr>
                                        <p:cTn id="48" dur="500"/>
                                        <p:tgtEl>
                                          <p:spTgt spid="5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barn(inVertical)">
                                      <p:cBhvr>
                                        <p:cTn id="51" dur="500"/>
                                        <p:tgtEl>
                                          <p:spTgt spid="5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barn(inVertical)">
                                      <p:cBhvr>
                                        <p:cTn id="54" dur="500"/>
                                        <p:tgtEl>
                                          <p:spTgt spid="5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1000"/>
                                        <p:tgtEl>
                                          <p:spTgt spid="26"/>
                                        </p:tgtEl>
                                      </p:cBhvr>
                                    </p:animEffect>
                                    <p:anim calcmode="lin" valueType="num">
                                      <p:cBhvr>
                                        <p:cTn id="70" dur="1000" fill="hold"/>
                                        <p:tgtEl>
                                          <p:spTgt spid="26"/>
                                        </p:tgtEl>
                                        <p:attrNameLst>
                                          <p:attrName>ppt_x</p:attrName>
                                        </p:attrNameLst>
                                      </p:cBhvr>
                                      <p:tavLst>
                                        <p:tav tm="0">
                                          <p:val>
                                            <p:strVal val="#ppt_x"/>
                                          </p:val>
                                        </p:tav>
                                        <p:tav tm="100000">
                                          <p:val>
                                            <p:strVal val="#ppt_x"/>
                                          </p:val>
                                        </p:tav>
                                      </p:tavLst>
                                    </p:anim>
                                    <p:anim calcmode="lin" valueType="num">
                                      <p:cBhvr>
                                        <p:cTn id="71" dur="1000" fill="hold"/>
                                        <p:tgtEl>
                                          <p:spTgt spid="2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anim calcmode="lin" valueType="num">
                                      <p:cBhvr>
                                        <p:cTn id="75" dur="1000" fill="hold"/>
                                        <p:tgtEl>
                                          <p:spTgt spid="34"/>
                                        </p:tgtEl>
                                        <p:attrNameLst>
                                          <p:attrName>ppt_x</p:attrName>
                                        </p:attrNameLst>
                                      </p:cBhvr>
                                      <p:tavLst>
                                        <p:tav tm="0">
                                          <p:val>
                                            <p:strVal val="#ppt_x"/>
                                          </p:val>
                                        </p:tav>
                                        <p:tav tm="100000">
                                          <p:val>
                                            <p:strVal val="#ppt_x"/>
                                          </p:val>
                                        </p:tav>
                                      </p:tavLst>
                                    </p:anim>
                                    <p:anim calcmode="lin" valueType="num">
                                      <p:cBhvr>
                                        <p:cTn id="76" dur="1000" fill="hold"/>
                                        <p:tgtEl>
                                          <p:spTgt spid="34"/>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wipe(left)">
                                      <p:cBhvr>
                                        <p:cTn id="86" dur="500"/>
                                        <p:tgtEl>
                                          <p:spTgt spid="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left)">
                                      <p:cBhvr>
                                        <p:cTn id="8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Graphic spid="24" grpId="0">
        <p:bldAsOne/>
      </p:bldGraphic>
      <p:bldP spid="25" grpId="0"/>
      <p:bldP spid="26" grpId="0"/>
      <p:bldP spid="34" grpId="0"/>
      <p:bldP spid="35" grpId="0"/>
      <p:bldP spid="36" grpId="0"/>
      <p:bldP spid="37" grpId="0"/>
      <p:bldP spid="38" grpId="0"/>
      <p:bldP spid="39" grpId="0"/>
      <p:bldP spid="40" grpId="0"/>
      <p:bldP spid="41" grpId="0" animBg="1"/>
      <p:bldP spid="55" grpId="0"/>
      <p:bldP spid="56" grpId="0"/>
      <p:bldP spid="57" grpId="0"/>
      <p:bldP spid="58" grpId="0"/>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E4E6">
            <a:alpha val="8000"/>
          </a:srgbClr>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B1FE12F-A439-1052-9263-606A146EC925}"/>
              </a:ext>
            </a:extLst>
          </p:cNvPr>
          <p:cNvSpPr/>
          <p:nvPr/>
        </p:nvSpPr>
        <p:spPr>
          <a:xfrm flipH="1">
            <a:off x="3267075" y="5040338"/>
            <a:ext cx="2238374" cy="675968"/>
          </a:xfrm>
          <a:prstGeom prst="roundRect">
            <a:avLst/>
          </a:prstGeom>
          <a:solidFill>
            <a:srgbClr val="FFC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5"/>
          <p:cNvSpPr/>
          <p:nvPr/>
        </p:nvSpPr>
        <p:spPr>
          <a:xfrm>
            <a:off x="-193702" y="102498"/>
            <a:ext cx="5480076" cy="840247"/>
          </a:xfrm>
          <a:custGeom>
            <a:avLst/>
            <a:gdLst/>
            <a:ahLst/>
            <a:cxnLst/>
            <a:rect l="l" t="t" r="r" b="b"/>
            <a:pathLst>
              <a:path w="1572755" h="293427">
                <a:moveTo>
                  <a:pt x="19117" y="0"/>
                </a:moveTo>
                <a:lnTo>
                  <a:pt x="1553638" y="0"/>
                </a:lnTo>
                <a:cubicBezTo>
                  <a:pt x="1558709" y="0"/>
                  <a:pt x="1563571" y="2014"/>
                  <a:pt x="1567156" y="5599"/>
                </a:cubicBezTo>
                <a:cubicBezTo>
                  <a:pt x="1570741" y="9184"/>
                  <a:pt x="1572755" y="14047"/>
                  <a:pt x="1572755" y="19117"/>
                </a:cubicBezTo>
                <a:lnTo>
                  <a:pt x="1572755" y="274310"/>
                </a:lnTo>
                <a:cubicBezTo>
                  <a:pt x="1572755" y="284868"/>
                  <a:pt x="1564196" y="293427"/>
                  <a:pt x="1553638" y="293427"/>
                </a:cubicBezTo>
                <a:lnTo>
                  <a:pt x="19117" y="293427"/>
                </a:lnTo>
                <a:cubicBezTo>
                  <a:pt x="8559" y="293427"/>
                  <a:pt x="0" y="284868"/>
                  <a:pt x="0" y="274310"/>
                </a:cubicBezTo>
                <a:lnTo>
                  <a:pt x="0" y="19117"/>
                </a:lnTo>
                <a:cubicBezTo>
                  <a:pt x="0" y="8559"/>
                  <a:pt x="8559" y="0"/>
                  <a:pt x="19117" y="0"/>
                </a:cubicBezTo>
                <a:close/>
              </a:path>
            </a:pathLst>
          </a:custGeom>
          <a:gradFill rotWithShape="1">
            <a:gsLst>
              <a:gs pos="0">
                <a:srgbClr val="3C9FC4">
                  <a:alpha val="81000"/>
                </a:srgbClr>
              </a:gs>
              <a:gs pos="100000">
                <a:srgbClr val="1D1E50">
                  <a:alpha val="81000"/>
                </a:srgbClr>
              </a:gs>
            </a:gsLst>
            <a:lin ang="0"/>
          </a:gradFill>
          <a:ln cap="rnd">
            <a:noFill/>
            <a:prstDash val="sysDot"/>
            <a:round/>
          </a:ln>
        </p:spPr>
        <p:txBody>
          <a:bodyPr/>
          <a:lstStyle/>
          <a:p>
            <a:endParaRPr lang="en-US"/>
          </a:p>
        </p:txBody>
      </p:sp>
      <p:sp>
        <p:nvSpPr>
          <p:cNvPr id="6" name="TextBox 6"/>
          <p:cNvSpPr txBox="1"/>
          <p:nvPr/>
        </p:nvSpPr>
        <p:spPr>
          <a:xfrm>
            <a:off x="277353" y="395334"/>
            <a:ext cx="9719388" cy="1695609"/>
          </a:xfrm>
          <a:prstGeom prst="rect">
            <a:avLst/>
          </a:prstGeom>
        </p:spPr>
        <p:txBody>
          <a:bodyPr lIns="33867" tIns="33867" rIns="33867" bIns="33867" rtlCol="0" anchor="ctr"/>
          <a:lstStyle/>
          <a:p>
            <a:pPr algn="ctr" defTabSz="609630">
              <a:lnSpc>
                <a:spcPts val="1393"/>
              </a:lnSpc>
            </a:pPr>
            <a:endParaRPr sz="1200">
              <a:solidFill>
                <a:prstClr val="black"/>
              </a:solidFill>
              <a:latin typeface="Calibri"/>
            </a:endParaRPr>
          </a:p>
        </p:txBody>
      </p:sp>
      <p:sp>
        <p:nvSpPr>
          <p:cNvPr id="18" name="TextBox 17">
            <a:extLst>
              <a:ext uri="{FF2B5EF4-FFF2-40B4-BE49-F238E27FC236}">
                <a16:creationId xmlns:a16="http://schemas.microsoft.com/office/drawing/2014/main" id="{86AC69D7-8CF6-BBF9-725E-9854ECB11D93}"/>
              </a:ext>
            </a:extLst>
          </p:cNvPr>
          <p:cNvSpPr txBox="1"/>
          <p:nvPr/>
        </p:nvSpPr>
        <p:spPr>
          <a:xfrm>
            <a:off x="220203" y="302921"/>
            <a:ext cx="4423006" cy="461665"/>
          </a:xfrm>
          <a:prstGeom prst="rect">
            <a:avLst/>
          </a:prstGeom>
          <a:noFill/>
        </p:spPr>
        <p:txBody>
          <a:bodyPr wrap="none" rtlCol="0">
            <a:spAutoFit/>
          </a:bodyPr>
          <a:lstStyle/>
          <a:p>
            <a:r>
              <a:rPr lang="en-US" sz="2400">
                <a:solidFill>
                  <a:schemeClr val="bg1"/>
                </a:solidFill>
                <a:latin typeface="#9Slide03 Penumbra" panose="02040603050506020204" pitchFamily="18" charset="0"/>
              </a:rPr>
              <a:t>1. độ dài của cung tròn</a:t>
            </a:r>
          </a:p>
        </p:txBody>
      </p:sp>
      <p:cxnSp>
        <p:nvCxnSpPr>
          <p:cNvPr id="20" name="Straight Connector 19">
            <a:extLst>
              <a:ext uri="{FF2B5EF4-FFF2-40B4-BE49-F238E27FC236}">
                <a16:creationId xmlns:a16="http://schemas.microsoft.com/office/drawing/2014/main" id="{A7AA6B94-D9C2-AC63-A5BB-1747BDF087FD}"/>
              </a:ext>
            </a:extLst>
          </p:cNvPr>
          <p:cNvCxnSpPr/>
          <p:nvPr/>
        </p:nvCxnSpPr>
        <p:spPr>
          <a:xfrm>
            <a:off x="4850130" y="250202"/>
            <a:ext cx="0" cy="549269"/>
          </a:xfrm>
          <a:prstGeom prst="line">
            <a:avLst/>
          </a:prstGeom>
        </p:spPr>
        <p:style>
          <a:lnRef idx="1">
            <a:schemeClr val="accent6"/>
          </a:lnRef>
          <a:fillRef idx="0">
            <a:schemeClr val="accent6"/>
          </a:fillRef>
          <a:effectRef idx="0">
            <a:schemeClr val="accent6"/>
          </a:effectRef>
          <a:fontRef idx="minor">
            <a:schemeClr val="tx1"/>
          </a:fontRef>
        </p:style>
      </p:cxnSp>
      <p:sp>
        <p:nvSpPr>
          <p:cNvPr id="4" name="TextBox 3">
            <a:extLst>
              <a:ext uri="{FF2B5EF4-FFF2-40B4-BE49-F238E27FC236}">
                <a16:creationId xmlns:a16="http://schemas.microsoft.com/office/drawing/2014/main" id="{D822FC16-2F43-DB03-7911-D27FFDAC0A97}"/>
              </a:ext>
            </a:extLst>
          </p:cNvPr>
          <p:cNvSpPr txBox="1"/>
          <p:nvPr/>
        </p:nvSpPr>
        <p:spPr>
          <a:xfrm>
            <a:off x="737346" y="1340258"/>
            <a:ext cx="10717308" cy="1043555"/>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r>
              <a:rPr lang="en-US"/>
              <a:t>Người ta chứng minh được rằng tỉ số giữa chu vi và đường kính của một đường tròn luôn bằng một số vô tỉ không đổi gọi là số </a:t>
            </a:r>
            <a:r>
              <a:rPr lang="el-GR" i="1"/>
              <a:t>π</a:t>
            </a:r>
            <a:r>
              <a:rPr lang="en-US"/>
              <a:t> (đọc là pi).</a:t>
            </a:r>
          </a:p>
        </p:txBody>
      </p:sp>
      <p:sp>
        <p:nvSpPr>
          <p:cNvPr id="8" name="TextBox 7">
            <a:extLst>
              <a:ext uri="{FF2B5EF4-FFF2-40B4-BE49-F238E27FC236}">
                <a16:creationId xmlns:a16="http://schemas.microsoft.com/office/drawing/2014/main" id="{0064A6FF-1294-EA70-C3D7-87837B80B3B4}"/>
              </a:ext>
            </a:extLst>
          </p:cNvPr>
          <p:cNvSpPr txBox="1"/>
          <p:nvPr/>
        </p:nvSpPr>
        <p:spPr>
          <a:xfrm>
            <a:off x="1050942" y="3826591"/>
            <a:ext cx="6911229" cy="103611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r>
              <a:rPr lang="en-US">
                <a:solidFill>
                  <a:srgbClr val="002060"/>
                </a:solidFill>
              </a:rPr>
              <a:t>Công thức tính độ dài C của đường tròn (O; R), đường kính d = 2R là:</a:t>
            </a:r>
          </a:p>
        </p:txBody>
      </p:sp>
      <p:sp>
        <p:nvSpPr>
          <p:cNvPr id="10" name="TextBox 9">
            <a:extLst>
              <a:ext uri="{FF2B5EF4-FFF2-40B4-BE49-F238E27FC236}">
                <a16:creationId xmlns:a16="http://schemas.microsoft.com/office/drawing/2014/main" id="{4BF357C8-617B-2ECA-4724-F22CC9796568}"/>
              </a:ext>
            </a:extLst>
          </p:cNvPr>
          <p:cNvSpPr txBox="1"/>
          <p:nvPr/>
        </p:nvSpPr>
        <p:spPr>
          <a:xfrm>
            <a:off x="10171711" y="2446665"/>
            <a:ext cx="1382641" cy="430887"/>
          </a:xfrm>
          <a:prstGeom prst="rect">
            <a:avLst/>
          </a:prstGeom>
          <a:noFill/>
        </p:spPr>
        <p:txBody>
          <a:bodyPr wrap="square">
            <a:spAutoFit/>
          </a:bodyPr>
          <a:lstStyle>
            <a:defPPr>
              <a:defRPr lang="en-US"/>
            </a:defPPr>
            <a:lvl1pPr algn="just">
              <a:lnSpc>
                <a:spcPct val="100000"/>
              </a:lnSpc>
              <a:defRPr sz="2200">
                <a:latin typeface="#9Slide03 SVNAvo" panose="02040603050506020204" pitchFamily="18" charset="0"/>
              </a:defRPr>
            </a:lvl1pPr>
          </a:lstStyle>
          <a:p>
            <a:r>
              <a:rPr lang="el-GR" i="1"/>
              <a:t>π</a:t>
            </a:r>
            <a:r>
              <a:rPr lang="en-US"/>
              <a:t> ≈ 3,14</a:t>
            </a:r>
          </a:p>
        </p:txBody>
      </p:sp>
      <p:sp>
        <p:nvSpPr>
          <p:cNvPr id="11" name="Oval 10">
            <a:extLst>
              <a:ext uri="{FF2B5EF4-FFF2-40B4-BE49-F238E27FC236}">
                <a16:creationId xmlns:a16="http://schemas.microsoft.com/office/drawing/2014/main" id="{CBA6CB8A-41FD-EC66-44DE-E1181018583E}"/>
              </a:ext>
            </a:extLst>
          </p:cNvPr>
          <p:cNvSpPr/>
          <p:nvPr/>
        </p:nvSpPr>
        <p:spPr>
          <a:xfrm>
            <a:off x="8659906" y="3773206"/>
            <a:ext cx="1943100" cy="1943100"/>
          </a:xfrm>
          <a:prstGeom prst="ellipse">
            <a:avLst/>
          </a:prstGeom>
          <a:noFill/>
          <a:ln w="158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815B1BB-CCF5-E32E-BA62-A487BAE8C49C}"/>
              </a:ext>
            </a:extLst>
          </p:cNvPr>
          <p:cNvCxnSpPr>
            <a:cxnSpLocks/>
            <a:stCxn id="11" idx="2"/>
            <a:endCxn id="11" idx="6"/>
          </p:cNvCxnSpPr>
          <p:nvPr/>
        </p:nvCxnSpPr>
        <p:spPr>
          <a:xfrm>
            <a:off x="8659906" y="4744756"/>
            <a:ext cx="19431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7561D702-3F21-A887-6557-3FDE51FA05DC}"/>
              </a:ext>
            </a:extLst>
          </p:cNvPr>
          <p:cNvSpPr/>
          <p:nvPr/>
        </p:nvSpPr>
        <p:spPr>
          <a:xfrm>
            <a:off x="9613358" y="4721896"/>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1696B84-B5BD-72A9-90CF-A91CC7AB65A3}"/>
              </a:ext>
            </a:extLst>
          </p:cNvPr>
          <p:cNvSpPr txBox="1"/>
          <p:nvPr/>
        </p:nvSpPr>
        <p:spPr>
          <a:xfrm>
            <a:off x="9023410" y="4702846"/>
            <a:ext cx="429325"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70C0"/>
                </a:solidFill>
              </a:rPr>
              <a:t>d</a:t>
            </a:r>
          </a:p>
        </p:txBody>
      </p:sp>
      <p:cxnSp>
        <p:nvCxnSpPr>
          <p:cNvPr id="21" name="Straight Connector 20">
            <a:extLst>
              <a:ext uri="{FF2B5EF4-FFF2-40B4-BE49-F238E27FC236}">
                <a16:creationId xmlns:a16="http://schemas.microsoft.com/office/drawing/2014/main" id="{926A8AD6-DA52-E3C8-25F8-D4C50037A95E}"/>
              </a:ext>
            </a:extLst>
          </p:cNvPr>
          <p:cNvCxnSpPr>
            <a:cxnSpLocks/>
          </p:cNvCxnSpPr>
          <p:nvPr/>
        </p:nvCxnSpPr>
        <p:spPr>
          <a:xfrm flipV="1">
            <a:off x="9650001" y="4060147"/>
            <a:ext cx="666064" cy="6708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463C1D0-F876-EF8B-43A0-787CF8FB6666}"/>
              </a:ext>
            </a:extLst>
          </p:cNvPr>
          <p:cNvSpPr txBox="1"/>
          <p:nvPr/>
        </p:nvSpPr>
        <p:spPr>
          <a:xfrm>
            <a:off x="9701225" y="4051501"/>
            <a:ext cx="429325"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t>R</a:t>
            </a:r>
          </a:p>
        </p:txBody>
      </p:sp>
      <p:sp>
        <p:nvSpPr>
          <p:cNvPr id="31" name="TextBox 30">
            <a:extLst>
              <a:ext uri="{FF2B5EF4-FFF2-40B4-BE49-F238E27FC236}">
                <a16:creationId xmlns:a16="http://schemas.microsoft.com/office/drawing/2014/main" id="{DCF5BC61-68CE-0ACA-0582-917377FEA8C0}"/>
              </a:ext>
            </a:extLst>
          </p:cNvPr>
          <p:cNvSpPr txBox="1"/>
          <p:nvPr/>
        </p:nvSpPr>
        <p:spPr>
          <a:xfrm>
            <a:off x="10256436" y="5358990"/>
            <a:ext cx="884622"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chemeClr val="accent2">
                    <a:lumMod val="75000"/>
                  </a:schemeClr>
                </a:solidFill>
              </a:rPr>
              <a:t>C</a:t>
            </a:r>
            <a:r>
              <a:rPr lang="en-US" baseline="-25000">
                <a:solidFill>
                  <a:schemeClr val="accent2">
                    <a:lumMod val="75000"/>
                  </a:schemeClr>
                </a:solidFill>
              </a:rPr>
              <a:t>(O;R)</a:t>
            </a:r>
            <a:endParaRPr lang="en-US">
              <a:solidFill>
                <a:schemeClr val="accent2">
                  <a:lumMod val="75000"/>
                </a:schemeClr>
              </a:solidFill>
            </a:endParaRPr>
          </a:p>
        </p:txBody>
      </p:sp>
      <p:sp>
        <p:nvSpPr>
          <p:cNvPr id="32" name="TextBox 31">
            <a:extLst>
              <a:ext uri="{FF2B5EF4-FFF2-40B4-BE49-F238E27FC236}">
                <a16:creationId xmlns:a16="http://schemas.microsoft.com/office/drawing/2014/main" id="{DBD33BB5-5F0D-9C60-665E-1A59145C8CBC}"/>
              </a:ext>
            </a:extLst>
          </p:cNvPr>
          <p:cNvSpPr txBox="1"/>
          <p:nvPr/>
        </p:nvSpPr>
        <p:spPr>
          <a:xfrm>
            <a:off x="9507098" y="4702845"/>
            <a:ext cx="429325"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chemeClr val="accent2">
                    <a:lumMod val="75000"/>
                  </a:schemeClr>
                </a:solidFill>
              </a:rPr>
              <a:t>O</a:t>
            </a:r>
          </a:p>
        </p:txBody>
      </p:sp>
      <p:sp>
        <p:nvSpPr>
          <p:cNvPr id="12" name="TextBox 11">
            <a:extLst>
              <a:ext uri="{FF2B5EF4-FFF2-40B4-BE49-F238E27FC236}">
                <a16:creationId xmlns:a16="http://schemas.microsoft.com/office/drawing/2014/main" id="{1DB1E72C-F6CA-D77A-E22F-C220D3F3FCAD}"/>
              </a:ext>
            </a:extLst>
          </p:cNvPr>
          <p:cNvSpPr txBox="1"/>
          <p:nvPr/>
        </p:nvSpPr>
        <p:spPr>
          <a:xfrm>
            <a:off x="3426213" y="5058020"/>
            <a:ext cx="1943101" cy="535724"/>
          </a:xfrm>
          <a:prstGeom prst="rect">
            <a:avLst/>
          </a:prstGeom>
          <a:noFill/>
        </p:spPr>
        <p:txBody>
          <a:bodyPr wrap="square">
            <a:spAutoFit/>
          </a:bodyPr>
          <a:lstStyle>
            <a:defPPr>
              <a:defRPr lang="en-US"/>
            </a:defPPr>
            <a:lvl1pPr algn="just">
              <a:lnSpc>
                <a:spcPct val="150000"/>
              </a:lnSpc>
              <a:defRPr sz="2200">
                <a:solidFill>
                  <a:srgbClr val="002060"/>
                </a:solidFill>
                <a:latin typeface="#9Slide03 SVNAvo" panose="02040603050506020204" pitchFamily="18" charset="0"/>
              </a:defRPr>
            </a:lvl1pPr>
          </a:lstStyle>
          <a:p>
            <a:r>
              <a:rPr lang="en-US"/>
              <a:t>C = </a:t>
            </a:r>
            <a:r>
              <a:rPr lang="el-GR" i="1"/>
              <a:t>π</a:t>
            </a:r>
            <a:r>
              <a:rPr lang="en-US"/>
              <a:t>d = 2</a:t>
            </a:r>
            <a:r>
              <a:rPr lang="el-GR" i="1"/>
              <a:t>π</a:t>
            </a:r>
            <a:r>
              <a:rPr lang="en-US"/>
              <a:t>R</a:t>
            </a:r>
          </a:p>
        </p:txBody>
      </p:sp>
      <p:pic>
        <p:nvPicPr>
          <p:cNvPr id="14" name="Picture 13">
            <a:extLst>
              <a:ext uri="{FF2B5EF4-FFF2-40B4-BE49-F238E27FC236}">
                <a16:creationId xmlns:a16="http://schemas.microsoft.com/office/drawing/2014/main" id="{7B0B7D07-1FEE-65BA-CE4D-2444FDD64ADB}"/>
              </a:ext>
            </a:extLst>
          </p:cNvPr>
          <p:cNvPicPr>
            <a:picLocks noChangeAspect="1"/>
          </p:cNvPicPr>
          <p:nvPr/>
        </p:nvPicPr>
        <p:blipFill>
          <a:blip r:embed="rId4"/>
          <a:stretch>
            <a:fillRect/>
          </a:stretch>
        </p:blipFill>
        <p:spPr>
          <a:xfrm rot="21192309">
            <a:off x="753136" y="3990573"/>
            <a:ext cx="335412" cy="335412"/>
          </a:xfrm>
          <a:prstGeom prst="rect">
            <a:avLst/>
          </a:prstGeom>
        </p:spPr>
      </p:pic>
    </p:spTree>
    <p:custDataLst>
      <p:tags r:id="rId1"/>
    </p:custDataLst>
    <p:extLst>
      <p:ext uri="{BB962C8B-B14F-4D97-AF65-F5344CB8AC3E}">
        <p14:creationId xmlns:p14="http://schemas.microsoft.com/office/powerpoint/2010/main" val="1166191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down)">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arn(inVertical)">
                                      <p:cBhvr>
                                        <p:cTn id="53" dur="500"/>
                                        <p:tgtEl>
                                          <p:spTgt spid="7"/>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8" grpId="0"/>
      <p:bldP spid="10" grpId="0"/>
      <p:bldP spid="11" grpId="0" animBg="1"/>
      <p:bldP spid="17" grpId="0" animBg="1"/>
      <p:bldP spid="19" grpId="0"/>
      <p:bldP spid="30" grpId="0"/>
      <p:bldP spid="31" grpId="0"/>
      <p:bldP spid="32"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E4E6">
            <a:alpha val="8000"/>
          </a:srgbClr>
        </a:solidFill>
        <a:effectLst/>
      </p:bgPr>
    </p:bg>
    <p:spTree>
      <p:nvGrpSpPr>
        <p:cNvPr id="1" name=""/>
        <p:cNvGrpSpPr/>
        <p:nvPr/>
      </p:nvGrpSpPr>
      <p:grpSpPr>
        <a:xfrm>
          <a:off x="0" y="0"/>
          <a:ext cx="0" cy="0"/>
          <a:chOff x="0" y="0"/>
          <a:chExt cx="0" cy="0"/>
        </a:xfrm>
      </p:grpSpPr>
      <p:sp>
        <p:nvSpPr>
          <p:cNvPr id="5" name="Freeform 5"/>
          <p:cNvSpPr/>
          <p:nvPr/>
        </p:nvSpPr>
        <p:spPr>
          <a:xfrm>
            <a:off x="-193702" y="102498"/>
            <a:ext cx="5480076" cy="840247"/>
          </a:xfrm>
          <a:custGeom>
            <a:avLst/>
            <a:gdLst/>
            <a:ahLst/>
            <a:cxnLst/>
            <a:rect l="l" t="t" r="r" b="b"/>
            <a:pathLst>
              <a:path w="1572755" h="293427">
                <a:moveTo>
                  <a:pt x="19117" y="0"/>
                </a:moveTo>
                <a:lnTo>
                  <a:pt x="1553638" y="0"/>
                </a:lnTo>
                <a:cubicBezTo>
                  <a:pt x="1558709" y="0"/>
                  <a:pt x="1563571" y="2014"/>
                  <a:pt x="1567156" y="5599"/>
                </a:cubicBezTo>
                <a:cubicBezTo>
                  <a:pt x="1570741" y="9184"/>
                  <a:pt x="1572755" y="14047"/>
                  <a:pt x="1572755" y="19117"/>
                </a:cubicBezTo>
                <a:lnTo>
                  <a:pt x="1572755" y="274310"/>
                </a:lnTo>
                <a:cubicBezTo>
                  <a:pt x="1572755" y="284868"/>
                  <a:pt x="1564196" y="293427"/>
                  <a:pt x="1553638" y="293427"/>
                </a:cubicBezTo>
                <a:lnTo>
                  <a:pt x="19117" y="293427"/>
                </a:lnTo>
                <a:cubicBezTo>
                  <a:pt x="8559" y="293427"/>
                  <a:pt x="0" y="284868"/>
                  <a:pt x="0" y="274310"/>
                </a:cubicBezTo>
                <a:lnTo>
                  <a:pt x="0" y="19117"/>
                </a:lnTo>
                <a:cubicBezTo>
                  <a:pt x="0" y="8559"/>
                  <a:pt x="8559" y="0"/>
                  <a:pt x="19117" y="0"/>
                </a:cubicBezTo>
                <a:close/>
              </a:path>
            </a:pathLst>
          </a:custGeom>
          <a:gradFill rotWithShape="1">
            <a:gsLst>
              <a:gs pos="0">
                <a:srgbClr val="3C9FC4">
                  <a:alpha val="81000"/>
                </a:srgbClr>
              </a:gs>
              <a:gs pos="100000">
                <a:srgbClr val="1D1E50">
                  <a:alpha val="81000"/>
                </a:srgbClr>
              </a:gs>
            </a:gsLst>
            <a:lin ang="0"/>
          </a:gradFill>
          <a:ln cap="rnd">
            <a:noFill/>
            <a:prstDash val="sysDot"/>
            <a:round/>
          </a:ln>
        </p:spPr>
        <p:txBody>
          <a:bodyPr/>
          <a:lstStyle/>
          <a:p>
            <a:endParaRPr lang="en-US"/>
          </a:p>
        </p:txBody>
      </p:sp>
      <p:sp>
        <p:nvSpPr>
          <p:cNvPr id="6" name="TextBox 6"/>
          <p:cNvSpPr txBox="1"/>
          <p:nvPr/>
        </p:nvSpPr>
        <p:spPr>
          <a:xfrm>
            <a:off x="277353" y="395334"/>
            <a:ext cx="9719388" cy="1695609"/>
          </a:xfrm>
          <a:prstGeom prst="rect">
            <a:avLst/>
          </a:prstGeom>
        </p:spPr>
        <p:txBody>
          <a:bodyPr lIns="33867" tIns="33867" rIns="33867" bIns="33867" rtlCol="0" anchor="ctr"/>
          <a:lstStyle/>
          <a:p>
            <a:pPr algn="ctr" defTabSz="609630">
              <a:lnSpc>
                <a:spcPts val="1393"/>
              </a:lnSpc>
            </a:pPr>
            <a:endParaRPr sz="1200">
              <a:solidFill>
                <a:prstClr val="black"/>
              </a:solidFill>
              <a:latin typeface="Calibri"/>
            </a:endParaRPr>
          </a:p>
        </p:txBody>
      </p:sp>
      <p:sp>
        <p:nvSpPr>
          <p:cNvPr id="18" name="TextBox 17">
            <a:extLst>
              <a:ext uri="{FF2B5EF4-FFF2-40B4-BE49-F238E27FC236}">
                <a16:creationId xmlns:a16="http://schemas.microsoft.com/office/drawing/2014/main" id="{86AC69D7-8CF6-BBF9-725E-9854ECB11D93}"/>
              </a:ext>
            </a:extLst>
          </p:cNvPr>
          <p:cNvSpPr txBox="1"/>
          <p:nvPr/>
        </p:nvSpPr>
        <p:spPr>
          <a:xfrm>
            <a:off x="220203" y="302921"/>
            <a:ext cx="4423006" cy="461665"/>
          </a:xfrm>
          <a:prstGeom prst="rect">
            <a:avLst/>
          </a:prstGeom>
          <a:noFill/>
        </p:spPr>
        <p:txBody>
          <a:bodyPr wrap="none" rtlCol="0">
            <a:spAutoFit/>
          </a:bodyPr>
          <a:lstStyle/>
          <a:p>
            <a:r>
              <a:rPr lang="en-US" sz="2400">
                <a:solidFill>
                  <a:schemeClr val="bg1"/>
                </a:solidFill>
                <a:latin typeface="#9Slide03 Penumbra" panose="02040603050506020204" pitchFamily="18" charset="0"/>
              </a:rPr>
              <a:t>1. độ dài của cung tròn</a:t>
            </a:r>
          </a:p>
        </p:txBody>
      </p:sp>
      <p:cxnSp>
        <p:nvCxnSpPr>
          <p:cNvPr id="20" name="Straight Connector 19">
            <a:extLst>
              <a:ext uri="{FF2B5EF4-FFF2-40B4-BE49-F238E27FC236}">
                <a16:creationId xmlns:a16="http://schemas.microsoft.com/office/drawing/2014/main" id="{A7AA6B94-D9C2-AC63-A5BB-1747BDF087FD}"/>
              </a:ext>
            </a:extLst>
          </p:cNvPr>
          <p:cNvCxnSpPr/>
          <p:nvPr/>
        </p:nvCxnSpPr>
        <p:spPr>
          <a:xfrm>
            <a:off x="4850130" y="250202"/>
            <a:ext cx="0" cy="549269"/>
          </a:xfrm>
          <a:prstGeom prst="line">
            <a:avLst/>
          </a:prstGeom>
        </p:spPr>
        <p:style>
          <a:lnRef idx="1">
            <a:schemeClr val="accent6"/>
          </a:lnRef>
          <a:fillRef idx="0">
            <a:schemeClr val="accent6"/>
          </a:fillRef>
          <a:effectRef idx="0">
            <a:schemeClr val="accent6"/>
          </a:effectRef>
          <a:fontRef idx="minor">
            <a:schemeClr val="tx1"/>
          </a:fontRef>
        </p:style>
      </p:cxnSp>
      <p:sp>
        <p:nvSpPr>
          <p:cNvPr id="4" name="TextBox 3">
            <a:extLst>
              <a:ext uri="{FF2B5EF4-FFF2-40B4-BE49-F238E27FC236}">
                <a16:creationId xmlns:a16="http://schemas.microsoft.com/office/drawing/2014/main" id="{D822FC16-2F43-DB03-7911-D27FFDAC0A97}"/>
              </a:ext>
            </a:extLst>
          </p:cNvPr>
          <p:cNvSpPr txBox="1"/>
          <p:nvPr/>
        </p:nvSpPr>
        <p:spPr>
          <a:xfrm>
            <a:off x="1038307" y="1298900"/>
            <a:ext cx="10717308" cy="2051780"/>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r>
              <a:rPr lang="vi-VN"/>
              <a:t>Một chất điểm chuyển động trên một đường tròn có bán kính r = 0,3 m với tốc độ không đổi. Chất điểm chuyển động hết một vòng quanh đường tròn đó trong 20 s. Tính tốc độ của chất điểm (</a:t>
            </a:r>
            <a:r>
              <a:rPr lang="vi-VN" sz="2000" i="1"/>
              <a:t>theo đơn vị mét trên giây và làm tròn kết quả đến hàng phần trăm</a:t>
            </a:r>
            <a:r>
              <a:rPr lang="vi-VN"/>
              <a:t>).</a:t>
            </a:r>
          </a:p>
        </p:txBody>
      </p:sp>
      <p:sp>
        <p:nvSpPr>
          <p:cNvPr id="8" name="TextBox 7">
            <a:extLst>
              <a:ext uri="{FF2B5EF4-FFF2-40B4-BE49-F238E27FC236}">
                <a16:creationId xmlns:a16="http://schemas.microsoft.com/office/drawing/2014/main" id="{0064A6FF-1294-EA70-C3D7-87837B80B3B4}"/>
              </a:ext>
            </a:extLst>
          </p:cNvPr>
          <p:cNvSpPr txBox="1"/>
          <p:nvPr/>
        </p:nvSpPr>
        <p:spPr>
          <a:xfrm>
            <a:off x="2080572" y="3781917"/>
            <a:ext cx="3686871"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vi-VN">
                <a:solidFill>
                  <a:srgbClr val="002060"/>
                </a:solidFill>
              </a:rPr>
              <a:t>Chu vi của đường tròn là</a:t>
            </a:r>
            <a:r>
              <a:rPr lang="en-US">
                <a:solidFill>
                  <a:srgbClr val="002060"/>
                </a:solidFill>
              </a:rPr>
              <a:t>:</a:t>
            </a:r>
            <a:endParaRPr lang="vi-VN">
              <a:solidFill>
                <a:srgbClr val="002060"/>
              </a:solidFill>
            </a:endParaRPr>
          </a:p>
        </p:txBody>
      </p:sp>
      <p:sp>
        <p:nvSpPr>
          <p:cNvPr id="11" name="Oval 10">
            <a:extLst>
              <a:ext uri="{FF2B5EF4-FFF2-40B4-BE49-F238E27FC236}">
                <a16:creationId xmlns:a16="http://schemas.microsoft.com/office/drawing/2014/main" id="{CBA6CB8A-41FD-EC66-44DE-E1181018583E}"/>
              </a:ext>
            </a:extLst>
          </p:cNvPr>
          <p:cNvSpPr/>
          <p:nvPr/>
        </p:nvSpPr>
        <p:spPr>
          <a:xfrm>
            <a:off x="7809135" y="4051405"/>
            <a:ext cx="1943100" cy="1943100"/>
          </a:xfrm>
          <a:prstGeom prst="ellipse">
            <a:avLst/>
          </a:prstGeom>
          <a:noFill/>
          <a:ln w="158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561D702-3F21-A887-6557-3FDE51FA05DC}"/>
              </a:ext>
            </a:extLst>
          </p:cNvPr>
          <p:cNvSpPr/>
          <p:nvPr/>
        </p:nvSpPr>
        <p:spPr>
          <a:xfrm>
            <a:off x="8762587" y="5000095"/>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1696B84-B5BD-72A9-90CF-A91CC7AB65A3}"/>
              </a:ext>
            </a:extLst>
          </p:cNvPr>
          <p:cNvSpPr txBox="1"/>
          <p:nvPr/>
        </p:nvSpPr>
        <p:spPr>
          <a:xfrm>
            <a:off x="8512289" y="5000095"/>
            <a:ext cx="429325"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chemeClr val="accent2">
                    <a:lumMod val="75000"/>
                  </a:schemeClr>
                </a:solidFill>
              </a:rPr>
              <a:t>O</a:t>
            </a:r>
          </a:p>
        </p:txBody>
      </p:sp>
      <p:cxnSp>
        <p:nvCxnSpPr>
          <p:cNvPr id="21" name="Straight Connector 20">
            <a:extLst>
              <a:ext uri="{FF2B5EF4-FFF2-40B4-BE49-F238E27FC236}">
                <a16:creationId xmlns:a16="http://schemas.microsoft.com/office/drawing/2014/main" id="{926A8AD6-DA52-E3C8-25F8-D4C50037A95E}"/>
              </a:ext>
            </a:extLst>
          </p:cNvPr>
          <p:cNvCxnSpPr>
            <a:cxnSpLocks/>
          </p:cNvCxnSpPr>
          <p:nvPr/>
        </p:nvCxnSpPr>
        <p:spPr>
          <a:xfrm flipV="1">
            <a:off x="8799230" y="4338346"/>
            <a:ext cx="666064" cy="6708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463C1D0-F876-EF8B-43A0-787CF8FB6666}"/>
              </a:ext>
            </a:extLst>
          </p:cNvPr>
          <p:cNvSpPr txBox="1"/>
          <p:nvPr/>
        </p:nvSpPr>
        <p:spPr>
          <a:xfrm rot="18863853">
            <a:off x="8572005" y="4327931"/>
            <a:ext cx="939047" cy="400110"/>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sz="2000"/>
              <a:t>0,3 m</a:t>
            </a:r>
          </a:p>
        </p:txBody>
      </p:sp>
      <p:sp>
        <p:nvSpPr>
          <p:cNvPr id="31" name="TextBox 30">
            <a:extLst>
              <a:ext uri="{FF2B5EF4-FFF2-40B4-BE49-F238E27FC236}">
                <a16:creationId xmlns:a16="http://schemas.microsoft.com/office/drawing/2014/main" id="{DCF5BC61-68CE-0ACA-0582-917377FEA8C0}"/>
              </a:ext>
            </a:extLst>
          </p:cNvPr>
          <p:cNvSpPr txBox="1"/>
          <p:nvPr/>
        </p:nvSpPr>
        <p:spPr>
          <a:xfrm>
            <a:off x="9521687" y="4029468"/>
            <a:ext cx="1737220"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B050"/>
                </a:solidFill>
              </a:rPr>
              <a:t>Chất điểm</a:t>
            </a:r>
          </a:p>
        </p:txBody>
      </p:sp>
      <p:sp>
        <p:nvSpPr>
          <p:cNvPr id="2" name="TextBox 1">
            <a:extLst>
              <a:ext uri="{FF2B5EF4-FFF2-40B4-BE49-F238E27FC236}">
                <a16:creationId xmlns:a16="http://schemas.microsoft.com/office/drawing/2014/main" id="{891ABA28-BF0E-87F4-6928-FAD6BB19AFCB}"/>
              </a:ext>
            </a:extLst>
          </p:cNvPr>
          <p:cNvSpPr txBox="1"/>
          <p:nvPr/>
        </p:nvSpPr>
        <p:spPr>
          <a:xfrm>
            <a:off x="2080572" y="5014733"/>
            <a:ext cx="4465137"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vi-VN">
                <a:solidFill>
                  <a:srgbClr val="002060"/>
                </a:solidFill>
              </a:rPr>
              <a:t>Vậy tốc độ của chất điểm là:</a:t>
            </a:r>
          </a:p>
        </p:txBody>
      </p:sp>
      <p:sp>
        <p:nvSpPr>
          <p:cNvPr id="3" name="Oval 2">
            <a:extLst>
              <a:ext uri="{FF2B5EF4-FFF2-40B4-BE49-F238E27FC236}">
                <a16:creationId xmlns:a16="http://schemas.microsoft.com/office/drawing/2014/main" id="{DBA1A06D-6E94-20BE-1359-623E4FE4532D}"/>
              </a:ext>
            </a:extLst>
          </p:cNvPr>
          <p:cNvSpPr/>
          <p:nvPr/>
        </p:nvSpPr>
        <p:spPr>
          <a:xfrm>
            <a:off x="9447428" y="4318950"/>
            <a:ext cx="45719" cy="4571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7A3F5A-5223-B0C1-F4E9-B959BD7AAEDE}"/>
              </a:ext>
            </a:extLst>
          </p:cNvPr>
          <p:cNvSpPr txBox="1"/>
          <p:nvPr/>
        </p:nvSpPr>
        <p:spPr>
          <a:xfrm>
            <a:off x="3173786" y="4345018"/>
            <a:ext cx="3068036"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vi-VN">
                <a:solidFill>
                  <a:srgbClr val="002060"/>
                </a:solidFill>
              </a:rPr>
              <a:t>C = 2</a:t>
            </a:r>
            <a:r>
              <a:rPr lang="en-US">
                <a:solidFill>
                  <a:srgbClr val="002060"/>
                </a:solidFill>
              </a:rPr>
              <a:t>.</a:t>
            </a:r>
            <a:r>
              <a:rPr lang="el-GR" i="1">
                <a:solidFill>
                  <a:srgbClr val="002060"/>
                </a:solidFill>
              </a:rPr>
              <a:t>π</a:t>
            </a:r>
            <a:r>
              <a:rPr lang="en-US">
                <a:solidFill>
                  <a:srgbClr val="002060"/>
                </a:solidFill>
              </a:rPr>
              <a:t>.</a:t>
            </a:r>
            <a:r>
              <a:rPr lang="vi-VN">
                <a:solidFill>
                  <a:srgbClr val="002060"/>
                </a:solidFill>
              </a:rPr>
              <a:t>0,3 = 0,6</a:t>
            </a:r>
            <a:r>
              <a:rPr lang="el-GR" i="1">
                <a:solidFill>
                  <a:srgbClr val="002060"/>
                </a:solidFill>
              </a:rPr>
              <a:t>π</a:t>
            </a:r>
            <a:r>
              <a:rPr lang="vi-VN">
                <a:solidFill>
                  <a:srgbClr val="002060"/>
                </a:solidFill>
              </a:rPr>
              <a:t> (m)</a:t>
            </a:r>
          </a:p>
        </p:txBody>
      </p:sp>
      <p:sp>
        <p:nvSpPr>
          <p:cNvPr id="9" name="TextBox 8">
            <a:extLst>
              <a:ext uri="{FF2B5EF4-FFF2-40B4-BE49-F238E27FC236}">
                <a16:creationId xmlns:a16="http://schemas.microsoft.com/office/drawing/2014/main" id="{DC1C3F89-3C0D-ABF3-A5B8-45C1E4F8EBD3}"/>
              </a:ext>
            </a:extLst>
          </p:cNvPr>
          <p:cNvSpPr txBox="1"/>
          <p:nvPr/>
        </p:nvSpPr>
        <p:spPr>
          <a:xfrm>
            <a:off x="3173786" y="5690482"/>
            <a:ext cx="3456252" cy="430887"/>
          </a:xfrm>
          <a:prstGeom prst="rect">
            <a:avLst/>
          </a:prstGeom>
          <a:noFill/>
        </p:spPr>
        <p:txBody>
          <a:bodyPr wrap="square">
            <a:spAutoFit/>
          </a:bodyPr>
          <a:lstStyle>
            <a:defPPr>
              <a:defRPr lang="en-US"/>
            </a:defPPr>
            <a:lvl1pPr algn="just">
              <a:lnSpc>
                <a:spcPct val="100000"/>
              </a:lnSpc>
              <a:defRPr sz="2200">
                <a:solidFill>
                  <a:srgbClr val="002060"/>
                </a:solidFill>
                <a:latin typeface="#9Slide03 SVNAvo" panose="02040603050506020204" pitchFamily="18" charset="0"/>
              </a:defRPr>
            </a:lvl1pPr>
          </a:lstStyle>
          <a:p>
            <a:r>
              <a:rPr lang="vi-VN"/>
              <a:t>v = </a:t>
            </a:r>
            <a:r>
              <a:rPr lang="en-US"/>
              <a:t>         ≈ </a:t>
            </a:r>
            <a:r>
              <a:rPr lang="vi-VN"/>
              <a:t>0,09 (m/s)</a:t>
            </a:r>
            <a:endParaRPr lang="en-US"/>
          </a:p>
        </p:txBody>
      </p:sp>
      <p:sp>
        <p:nvSpPr>
          <p:cNvPr id="12" name="TextBox 11">
            <a:extLst>
              <a:ext uri="{FF2B5EF4-FFF2-40B4-BE49-F238E27FC236}">
                <a16:creationId xmlns:a16="http://schemas.microsoft.com/office/drawing/2014/main" id="{BAF3DC53-62CA-9274-F74D-29464298544A}"/>
              </a:ext>
            </a:extLst>
          </p:cNvPr>
          <p:cNvSpPr txBox="1"/>
          <p:nvPr/>
        </p:nvSpPr>
        <p:spPr>
          <a:xfrm>
            <a:off x="3673601" y="5489327"/>
            <a:ext cx="783796"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vi-VN">
                <a:solidFill>
                  <a:srgbClr val="002060"/>
                </a:solidFill>
              </a:rPr>
              <a:t>0,6</a:t>
            </a:r>
            <a:r>
              <a:rPr lang="el-GR" i="1">
                <a:solidFill>
                  <a:srgbClr val="002060"/>
                </a:solidFill>
              </a:rPr>
              <a:t>π</a:t>
            </a:r>
            <a:endParaRPr lang="vi-VN">
              <a:solidFill>
                <a:srgbClr val="002060"/>
              </a:solidFill>
            </a:endParaRPr>
          </a:p>
        </p:txBody>
      </p:sp>
      <p:sp>
        <p:nvSpPr>
          <p:cNvPr id="14" name="TextBox 13">
            <a:extLst>
              <a:ext uri="{FF2B5EF4-FFF2-40B4-BE49-F238E27FC236}">
                <a16:creationId xmlns:a16="http://schemas.microsoft.com/office/drawing/2014/main" id="{7A585976-A8E0-7927-13FF-47B4E2FDFC67}"/>
              </a:ext>
            </a:extLst>
          </p:cNvPr>
          <p:cNvSpPr txBox="1"/>
          <p:nvPr/>
        </p:nvSpPr>
        <p:spPr>
          <a:xfrm>
            <a:off x="3819798" y="5920214"/>
            <a:ext cx="502868"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20</a:t>
            </a:r>
            <a:endParaRPr lang="vi-VN">
              <a:solidFill>
                <a:srgbClr val="002060"/>
              </a:solidFill>
            </a:endParaRPr>
          </a:p>
        </p:txBody>
      </p:sp>
      <p:cxnSp>
        <p:nvCxnSpPr>
          <p:cNvPr id="16" name="Straight Connector 15">
            <a:extLst>
              <a:ext uri="{FF2B5EF4-FFF2-40B4-BE49-F238E27FC236}">
                <a16:creationId xmlns:a16="http://schemas.microsoft.com/office/drawing/2014/main" id="{B5C1F9DF-F61F-98D1-D994-CC3001FBC436}"/>
              </a:ext>
            </a:extLst>
          </p:cNvPr>
          <p:cNvCxnSpPr>
            <a:cxnSpLocks/>
          </p:cNvCxnSpPr>
          <p:nvPr/>
        </p:nvCxnSpPr>
        <p:spPr>
          <a:xfrm>
            <a:off x="3760917" y="5920214"/>
            <a:ext cx="590839"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3ADC16E-1ACC-0C0E-DB30-F159A76E565A}"/>
              </a:ext>
            </a:extLst>
          </p:cNvPr>
          <p:cNvPicPr>
            <a:picLocks noChangeAspect="1"/>
          </p:cNvPicPr>
          <p:nvPr/>
        </p:nvPicPr>
        <p:blipFill>
          <a:blip r:embed="rId4"/>
          <a:stretch>
            <a:fillRect/>
          </a:stretch>
        </p:blipFill>
        <p:spPr>
          <a:xfrm>
            <a:off x="633860" y="1403275"/>
            <a:ext cx="404447" cy="404447"/>
          </a:xfrm>
          <a:prstGeom prst="rect">
            <a:avLst/>
          </a:prstGeom>
        </p:spPr>
      </p:pic>
      <p:sp>
        <p:nvSpPr>
          <p:cNvPr id="13" name="TextBox 12">
            <a:extLst>
              <a:ext uri="{FF2B5EF4-FFF2-40B4-BE49-F238E27FC236}">
                <a16:creationId xmlns:a16="http://schemas.microsoft.com/office/drawing/2014/main" id="{86D8B5D0-8B20-748B-4AB8-960662ADB1AA}"/>
              </a:ext>
            </a:extLst>
          </p:cNvPr>
          <p:cNvSpPr txBox="1"/>
          <p:nvPr/>
        </p:nvSpPr>
        <p:spPr>
          <a:xfrm>
            <a:off x="314700" y="1430358"/>
            <a:ext cx="373820" cy="338554"/>
          </a:xfrm>
          <a:prstGeom prst="rect">
            <a:avLst/>
          </a:prstGeom>
          <a:noFill/>
        </p:spPr>
        <p:txBody>
          <a:bodyPr wrap="none" rtlCol="0">
            <a:spAutoFit/>
          </a:bodyPr>
          <a:lstStyle/>
          <a:p>
            <a:r>
              <a:rPr lang="en-US" sz="1600">
                <a:solidFill>
                  <a:srgbClr val="DC4E33"/>
                </a:solidFill>
                <a:latin typeface="#9Slide03 Penumbra" panose="02040603050506020204" pitchFamily="18" charset="0"/>
              </a:rPr>
              <a:t>?1</a:t>
            </a:r>
          </a:p>
        </p:txBody>
      </p:sp>
    </p:spTree>
    <p:custDataLst>
      <p:tags r:id="rId1"/>
    </p:custDataLst>
    <p:extLst>
      <p:ext uri="{BB962C8B-B14F-4D97-AF65-F5344CB8AC3E}">
        <p14:creationId xmlns:p14="http://schemas.microsoft.com/office/powerpoint/2010/main" val="3098475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left)">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par>
                                <p:cTn id="68" presetID="22" presetClass="entr" presetSubtype="8"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animBg="1"/>
      <p:bldP spid="17" grpId="0" animBg="1"/>
      <p:bldP spid="19" grpId="0"/>
      <p:bldP spid="30" grpId="0"/>
      <p:bldP spid="31" grpId="0"/>
      <p:bldP spid="2" grpId="0"/>
      <p:bldP spid="3" grpId="0" animBg="1"/>
      <p:bldP spid="7" grpId="0"/>
      <p:bldP spid="9" grpId="0"/>
      <p:bldP spid="12" grpId="0"/>
      <p:bldP spid="14"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E4E6">
            <a:alpha val="8000"/>
          </a:srgb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DC064BB-BBB3-1053-0221-3F699A71EB77}"/>
              </a:ext>
            </a:extLst>
          </p:cNvPr>
          <p:cNvSpPr/>
          <p:nvPr/>
        </p:nvSpPr>
        <p:spPr>
          <a:xfrm flipH="1">
            <a:off x="7435179" y="1611352"/>
            <a:ext cx="1727294" cy="838972"/>
          </a:xfrm>
          <a:prstGeom prst="roundRect">
            <a:avLst>
              <a:gd name="adj" fmla="val 11162"/>
            </a:avLst>
          </a:prstGeom>
          <a:solidFill>
            <a:srgbClr val="FFC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5"/>
          <p:cNvSpPr/>
          <p:nvPr/>
        </p:nvSpPr>
        <p:spPr>
          <a:xfrm>
            <a:off x="-193702" y="102498"/>
            <a:ext cx="5480076" cy="840247"/>
          </a:xfrm>
          <a:custGeom>
            <a:avLst/>
            <a:gdLst/>
            <a:ahLst/>
            <a:cxnLst/>
            <a:rect l="l" t="t" r="r" b="b"/>
            <a:pathLst>
              <a:path w="1572755" h="293427">
                <a:moveTo>
                  <a:pt x="19117" y="0"/>
                </a:moveTo>
                <a:lnTo>
                  <a:pt x="1553638" y="0"/>
                </a:lnTo>
                <a:cubicBezTo>
                  <a:pt x="1558709" y="0"/>
                  <a:pt x="1563571" y="2014"/>
                  <a:pt x="1567156" y="5599"/>
                </a:cubicBezTo>
                <a:cubicBezTo>
                  <a:pt x="1570741" y="9184"/>
                  <a:pt x="1572755" y="14047"/>
                  <a:pt x="1572755" y="19117"/>
                </a:cubicBezTo>
                <a:lnTo>
                  <a:pt x="1572755" y="274310"/>
                </a:lnTo>
                <a:cubicBezTo>
                  <a:pt x="1572755" y="284868"/>
                  <a:pt x="1564196" y="293427"/>
                  <a:pt x="1553638" y="293427"/>
                </a:cubicBezTo>
                <a:lnTo>
                  <a:pt x="19117" y="293427"/>
                </a:lnTo>
                <a:cubicBezTo>
                  <a:pt x="8559" y="293427"/>
                  <a:pt x="0" y="284868"/>
                  <a:pt x="0" y="274310"/>
                </a:cubicBezTo>
                <a:lnTo>
                  <a:pt x="0" y="19117"/>
                </a:lnTo>
                <a:cubicBezTo>
                  <a:pt x="0" y="8559"/>
                  <a:pt x="8559" y="0"/>
                  <a:pt x="19117" y="0"/>
                </a:cubicBezTo>
                <a:close/>
              </a:path>
            </a:pathLst>
          </a:custGeom>
          <a:gradFill rotWithShape="1">
            <a:gsLst>
              <a:gs pos="0">
                <a:srgbClr val="3C9FC4">
                  <a:alpha val="81000"/>
                </a:srgbClr>
              </a:gs>
              <a:gs pos="100000">
                <a:srgbClr val="1D1E50">
                  <a:alpha val="81000"/>
                </a:srgbClr>
              </a:gs>
            </a:gsLst>
            <a:lin ang="0"/>
          </a:gradFill>
          <a:ln cap="rnd">
            <a:noFill/>
            <a:prstDash val="sysDot"/>
            <a:round/>
          </a:ln>
        </p:spPr>
        <p:txBody>
          <a:bodyPr/>
          <a:lstStyle/>
          <a:p>
            <a:endParaRPr lang="en-US"/>
          </a:p>
        </p:txBody>
      </p:sp>
      <p:sp>
        <p:nvSpPr>
          <p:cNvPr id="18" name="TextBox 17">
            <a:extLst>
              <a:ext uri="{FF2B5EF4-FFF2-40B4-BE49-F238E27FC236}">
                <a16:creationId xmlns:a16="http://schemas.microsoft.com/office/drawing/2014/main" id="{86AC69D7-8CF6-BBF9-725E-9854ECB11D93}"/>
              </a:ext>
            </a:extLst>
          </p:cNvPr>
          <p:cNvSpPr txBox="1"/>
          <p:nvPr/>
        </p:nvSpPr>
        <p:spPr>
          <a:xfrm>
            <a:off x="220203" y="302921"/>
            <a:ext cx="4423006" cy="461665"/>
          </a:xfrm>
          <a:prstGeom prst="rect">
            <a:avLst/>
          </a:prstGeom>
          <a:noFill/>
        </p:spPr>
        <p:txBody>
          <a:bodyPr wrap="none" rtlCol="0">
            <a:spAutoFit/>
          </a:bodyPr>
          <a:lstStyle/>
          <a:p>
            <a:r>
              <a:rPr lang="en-US" sz="2400">
                <a:solidFill>
                  <a:schemeClr val="bg1"/>
                </a:solidFill>
                <a:latin typeface="#9Slide03 Penumbra" panose="02040603050506020204" pitchFamily="18" charset="0"/>
              </a:rPr>
              <a:t>1. độ dài của cung tròn</a:t>
            </a:r>
          </a:p>
        </p:txBody>
      </p:sp>
      <p:cxnSp>
        <p:nvCxnSpPr>
          <p:cNvPr id="20" name="Straight Connector 19">
            <a:extLst>
              <a:ext uri="{FF2B5EF4-FFF2-40B4-BE49-F238E27FC236}">
                <a16:creationId xmlns:a16="http://schemas.microsoft.com/office/drawing/2014/main" id="{A7AA6B94-D9C2-AC63-A5BB-1747BDF087FD}"/>
              </a:ext>
            </a:extLst>
          </p:cNvPr>
          <p:cNvCxnSpPr/>
          <p:nvPr/>
        </p:nvCxnSpPr>
        <p:spPr>
          <a:xfrm>
            <a:off x="4850130" y="250202"/>
            <a:ext cx="0" cy="549269"/>
          </a:xfrm>
          <a:prstGeom prst="line">
            <a:avLst/>
          </a:prstGeom>
        </p:spPr>
        <p:style>
          <a:lnRef idx="1">
            <a:schemeClr val="accent6"/>
          </a:lnRef>
          <a:fillRef idx="0">
            <a:schemeClr val="accent6"/>
          </a:fillRef>
          <a:effectRef idx="0">
            <a:schemeClr val="accent6"/>
          </a:effectRef>
          <a:fontRef idx="minor">
            <a:schemeClr val="tx1"/>
          </a:fontRef>
        </p:style>
      </p:cxnSp>
      <p:sp>
        <p:nvSpPr>
          <p:cNvPr id="3" name="TextBox 2">
            <a:extLst>
              <a:ext uri="{FF2B5EF4-FFF2-40B4-BE49-F238E27FC236}">
                <a16:creationId xmlns:a16="http://schemas.microsoft.com/office/drawing/2014/main" id="{C3D78726-7906-F646-B444-B05E7CAFB95D}"/>
              </a:ext>
            </a:extLst>
          </p:cNvPr>
          <p:cNvSpPr txBox="1"/>
          <p:nvPr/>
        </p:nvSpPr>
        <p:spPr>
          <a:xfrm>
            <a:off x="1029452" y="1788260"/>
            <a:ext cx="6481244"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t>Đ</a:t>
            </a:r>
            <a:r>
              <a:rPr lang="vi-VN"/>
              <a:t>ộ dài cung n</a:t>
            </a:r>
            <a:r>
              <a:rPr lang="en-US" baseline="30000"/>
              <a:t>o</a:t>
            </a:r>
            <a:r>
              <a:rPr lang="vi-VN"/>
              <a:t> </a:t>
            </a:r>
            <a:r>
              <a:rPr lang="en-US"/>
              <a:t>của đường tròn bán kính R là</a:t>
            </a:r>
            <a:r>
              <a:rPr lang="vi-VN"/>
              <a:t>:</a:t>
            </a:r>
          </a:p>
        </p:txBody>
      </p:sp>
      <p:sp>
        <p:nvSpPr>
          <p:cNvPr id="4" name="TextBox 3">
            <a:extLst>
              <a:ext uri="{FF2B5EF4-FFF2-40B4-BE49-F238E27FC236}">
                <a16:creationId xmlns:a16="http://schemas.microsoft.com/office/drawing/2014/main" id="{E330ACE1-673E-CA35-BCAD-D0BB8C4B2EBE}"/>
              </a:ext>
            </a:extLst>
          </p:cNvPr>
          <p:cNvSpPr txBox="1"/>
          <p:nvPr/>
        </p:nvSpPr>
        <p:spPr>
          <a:xfrm>
            <a:off x="7522895" y="1823544"/>
            <a:ext cx="271163"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i="1">
                <a:latin typeface="#9Slide04 AdrianeSwash" panose="02000504060000090004" pitchFamily="2" charset="0"/>
              </a:rPr>
              <a:t>l</a:t>
            </a:r>
            <a:endParaRPr lang="vi-VN"/>
          </a:p>
        </p:txBody>
      </p:sp>
      <p:sp>
        <p:nvSpPr>
          <p:cNvPr id="12" name="TextBox 11">
            <a:extLst>
              <a:ext uri="{FF2B5EF4-FFF2-40B4-BE49-F238E27FC236}">
                <a16:creationId xmlns:a16="http://schemas.microsoft.com/office/drawing/2014/main" id="{9B1AD11D-BF41-9086-3FF7-1D67B00B9EC4}"/>
              </a:ext>
            </a:extLst>
          </p:cNvPr>
          <p:cNvSpPr txBox="1"/>
          <p:nvPr/>
        </p:nvSpPr>
        <p:spPr>
          <a:xfrm>
            <a:off x="8242282" y="1601374"/>
            <a:ext cx="789214"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l-GR" i="1"/>
              <a:t>π</a:t>
            </a:r>
            <a:r>
              <a:rPr lang="en-US"/>
              <a:t>Rn</a:t>
            </a:r>
            <a:endParaRPr lang="vi-VN"/>
          </a:p>
        </p:txBody>
      </p:sp>
      <p:sp>
        <p:nvSpPr>
          <p:cNvPr id="14" name="TextBox 13">
            <a:extLst>
              <a:ext uri="{FF2B5EF4-FFF2-40B4-BE49-F238E27FC236}">
                <a16:creationId xmlns:a16="http://schemas.microsoft.com/office/drawing/2014/main" id="{46B0CED2-F837-2860-5EC9-4E14911065CF}"/>
              </a:ext>
            </a:extLst>
          </p:cNvPr>
          <p:cNvSpPr txBox="1"/>
          <p:nvPr/>
        </p:nvSpPr>
        <p:spPr>
          <a:xfrm>
            <a:off x="8262176" y="2020631"/>
            <a:ext cx="722171"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t>180</a:t>
            </a:r>
            <a:endParaRPr lang="vi-VN"/>
          </a:p>
        </p:txBody>
      </p:sp>
      <p:sp>
        <p:nvSpPr>
          <p:cNvPr id="24" name="TextBox 23">
            <a:extLst>
              <a:ext uri="{FF2B5EF4-FFF2-40B4-BE49-F238E27FC236}">
                <a16:creationId xmlns:a16="http://schemas.microsoft.com/office/drawing/2014/main" id="{D702A02B-A419-564D-7332-0DFBC477E320}"/>
              </a:ext>
            </a:extLst>
          </p:cNvPr>
          <p:cNvSpPr txBox="1"/>
          <p:nvPr/>
        </p:nvSpPr>
        <p:spPr>
          <a:xfrm>
            <a:off x="7787912" y="1784691"/>
            <a:ext cx="344829"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t>=</a:t>
            </a:r>
            <a:endParaRPr lang="vi-VN"/>
          </a:p>
        </p:txBody>
      </p:sp>
      <p:cxnSp>
        <p:nvCxnSpPr>
          <p:cNvPr id="25" name="Straight Connector 24">
            <a:extLst>
              <a:ext uri="{FF2B5EF4-FFF2-40B4-BE49-F238E27FC236}">
                <a16:creationId xmlns:a16="http://schemas.microsoft.com/office/drawing/2014/main" id="{F2E62D9E-AB93-2D2F-BA19-042DA43C5B32}"/>
              </a:ext>
            </a:extLst>
          </p:cNvPr>
          <p:cNvCxnSpPr>
            <a:cxnSpLocks/>
          </p:cNvCxnSpPr>
          <p:nvPr/>
        </p:nvCxnSpPr>
        <p:spPr>
          <a:xfrm>
            <a:off x="8192059" y="2025394"/>
            <a:ext cx="79809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EEA765C-56A0-A5E8-700C-829C1B1950EA}"/>
              </a:ext>
            </a:extLst>
          </p:cNvPr>
          <p:cNvSpPr txBox="1"/>
          <p:nvPr/>
        </p:nvSpPr>
        <p:spPr>
          <a:xfrm>
            <a:off x="1029452" y="3173251"/>
            <a:ext cx="10497530" cy="103611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r>
              <a:rPr lang="en-US"/>
              <a:t>Tính độ dài cung 30</a:t>
            </a:r>
            <a:r>
              <a:rPr lang="en-US" baseline="30000"/>
              <a:t>o</a:t>
            </a:r>
            <a:r>
              <a:rPr lang="en-US"/>
              <a:t> của một đường tròn có bán kính 10 cm. (Lấy </a:t>
            </a:r>
            <a:r>
              <a:rPr lang="el-GR" i="1"/>
              <a:t>π</a:t>
            </a:r>
            <a:r>
              <a:rPr lang="en-US" i="1"/>
              <a:t> </a:t>
            </a:r>
            <a:r>
              <a:rPr lang="en-US"/>
              <a:t>= 3,14 và làm tròn kết quả đến hàng phần trăm) </a:t>
            </a:r>
            <a:endParaRPr lang="vi-VN"/>
          </a:p>
        </p:txBody>
      </p:sp>
      <p:sp>
        <p:nvSpPr>
          <p:cNvPr id="36" name="TextBox 35">
            <a:extLst>
              <a:ext uri="{FF2B5EF4-FFF2-40B4-BE49-F238E27FC236}">
                <a16:creationId xmlns:a16="http://schemas.microsoft.com/office/drawing/2014/main" id="{BF63B1C0-08F4-505A-8B9C-D369AC0FA7D0}"/>
              </a:ext>
            </a:extLst>
          </p:cNvPr>
          <p:cNvSpPr txBox="1"/>
          <p:nvPr/>
        </p:nvSpPr>
        <p:spPr>
          <a:xfrm>
            <a:off x="1032283" y="4728850"/>
            <a:ext cx="5895223"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Cung 30</a:t>
            </a:r>
            <a:r>
              <a:rPr lang="en-US" baseline="30000">
                <a:solidFill>
                  <a:srgbClr val="002060"/>
                </a:solidFill>
              </a:rPr>
              <a:t>o</a:t>
            </a:r>
            <a:r>
              <a:rPr lang="en-US">
                <a:solidFill>
                  <a:srgbClr val="002060"/>
                </a:solidFill>
              </a:rPr>
              <a:t>, bán kính R = 10 cm có độ dài:</a:t>
            </a:r>
            <a:endParaRPr lang="vi-VN">
              <a:solidFill>
                <a:srgbClr val="002060"/>
              </a:solidFill>
            </a:endParaRPr>
          </a:p>
        </p:txBody>
      </p:sp>
      <p:sp>
        <p:nvSpPr>
          <p:cNvPr id="37" name="TextBox 36">
            <a:extLst>
              <a:ext uri="{FF2B5EF4-FFF2-40B4-BE49-F238E27FC236}">
                <a16:creationId xmlns:a16="http://schemas.microsoft.com/office/drawing/2014/main" id="{4F26A3E9-8C5E-49BD-A733-97588084785E}"/>
              </a:ext>
            </a:extLst>
          </p:cNvPr>
          <p:cNvSpPr txBox="1"/>
          <p:nvPr/>
        </p:nvSpPr>
        <p:spPr>
          <a:xfrm>
            <a:off x="1750378" y="5497949"/>
            <a:ext cx="271163"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i="1">
                <a:solidFill>
                  <a:srgbClr val="002060"/>
                </a:solidFill>
                <a:latin typeface="#9Slide04 AdrianeSwash" panose="02000504060000090004" pitchFamily="2" charset="0"/>
              </a:rPr>
              <a:t>l</a:t>
            </a:r>
            <a:endParaRPr lang="vi-VN">
              <a:solidFill>
                <a:srgbClr val="002060"/>
              </a:solidFill>
            </a:endParaRPr>
          </a:p>
        </p:txBody>
      </p:sp>
      <p:sp>
        <p:nvSpPr>
          <p:cNvPr id="39" name="TextBox 38">
            <a:extLst>
              <a:ext uri="{FF2B5EF4-FFF2-40B4-BE49-F238E27FC236}">
                <a16:creationId xmlns:a16="http://schemas.microsoft.com/office/drawing/2014/main" id="{55AA4C2B-94C1-045D-814F-1D43A1FB7CAA}"/>
              </a:ext>
            </a:extLst>
          </p:cNvPr>
          <p:cNvSpPr txBox="1"/>
          <p:nvPr/>
        </p:nvSpPr>
        <p:spPr>
          <a:xfrm>
            <a:off x="2469765" y="5275779"/>
            <a:ext cx="789214"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l-GR" i="1">
                <a:solidFill>
                  <a:srgbClr val="002060"/>
                </a:solidFill>
              </a:rPr>
              <a:t>π</a:t>
            </a:r>
            <a:r>
              <a:rPr lang="en-US">
                <a:solidFill>
                  <a:srgbClr val="002060"/>
                </a:solidFill>
              </a:rPr>
              <a:t>Rn</a:t>
            </a:r>
            <a:endParaRPr lang="vi-VN">
              <a:solidFill>
                <a:srgbClr val="002060"/>
              </a:solidFill>
            </a:endParaRPr>
          </a:p>
        </p:txBody>
      </p:sp>
      <p:sp>
        <p:nvSpPr>
          <p:cNvPr id="40" name="TextBox 39">
            <a:extLst>
              <a:ext uri="{FF2B5EF4-FFF2-40B4-BE49-F238E27FC236}">
                <a16:creationId xmlns:a16="http://schemas.microsoft.com/office/drawing/2014/main" id="{20CBF6AD-FC3F-22B8-30CB-63EDCD96013C}"/>
              </a:ext>
            </a:extLst>
          </p:cNvPr>
          <p:cNvSpPr txBox="1"/>
          <p:nvPr/>
        </p:nvSpPr>
        <p:spPr>
          <a:xfrm>
            <a:off x="2489659" y="5695036"/>
            <a:ext cx="722171"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180</a:t>
            </a:r>
            <a:endParaRPr lang="vi-VN">
              <a:solidFill>
                <a:srgbClr val="002060"/>
              </a:solidFill>
            </a:endParaRPr>
          </a:p>
        </p:txBody>
      </p:sp>
      <p:sp>
        <p:nvSpPr>
          <p:cNvPr id="41" name="TextBox 40">
            <a:extLst>
              <a:ext uri="{FF2B5EF4-FFF2-40B4-BE49-F238E27FC236}">
                <a16:creationId xmlns:a16="http://schemas.microsoft.com/office/drawing/2014/main" id="{3C4C6357-0A38-3BA9-AB82-6C4160661326}"/>
              </a:ext>
            </a:extLst>
          </p:cNvPr>
          <p:cNvSpPr txBox="1"/>
          <p:nvPr/>
        </p:nvSpPr>
        <p:spPr>
          <a:xfrm>
            <a:off x="2015395" y="5459096"/>
            <a:ext cx="344829"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a:t>
            </a:r>
            <a:endParaRPr lang="vi-VN">
              <a:solidFill>
                <a:srgbClr val="002060"/>
              </a:solidFill>
            </a:endParaRPr>
          </a:p>
        </p:txBody>
      </p:sp>
      <p:cxnSp>
        <p:nvCxnSpPr>
          <p:cNvPr id="42" name="Straight Connector 41">
            <a:extLst>
              <a:ext uri="{FF2B5EF4-FFF2-40B4-BE49-F238E27FC236}">
                <a16:creationId xmlns:a16="http://schemas.microsoft.com/office/drawing/2014/main" id="{4C590F43-636C-7AF5-A872-E32F1DB9011F}"/>
              </a:ext>
            </a:extLst>
          </p:cNvPr>
          <p:cNvCxnSpPr>
            <a:cxnSpLocks/>
          </p:cNvCxnSpPr>
          <p:nvPr/>
        </p:nvCxnSpPr>
        <p:spPr>
          <a:xfrm>
            <a:off x="2419542" y="5699799"/>
            <a:ext cx="798097"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015E162-8BF6-7259-33B3-386BFDD60D78}"/>
              </a:ext>
            </a:extLst>
          </p:cNvPr>
          <p:cNvSpPr txBox="1"/>
          <p:nvPr/>
        </p:nvSpPr>
        <p:spPr>
          <a:xfrm>
            <a:off x="3935921" y="5699715"/>
            <a:ext cx="722171"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180</a:t>
            </a:r>
            <a:endParaRPr lang="vi-VN">
              <a:solidFill>
                <a:srgbClr val="002060"/>
              </a:solidFill>
            </a:endParaRPr>
          </a:p>
        </p:txBody>
      </p:sp>
      <p:sp>
        <p:nvSpPr>
          <p:cNvPr id="47" name="TextBox 46">
            <a:extLst>
              <a:ext uri="{FF2B5EF4-FFF2-40B4-BE49-F238E27FC236}">
                <a16:creationId xmlns:a16="http://schemas.microsoft.com/office/drawing/2014/main" id="{5288AE19-C277-B8D3-1CAC-C9543BD872C9}"/>
              </a:ext>
            </a:extLst>
          </p:cNvPr>
          <p:cNvSpPr txBox="1"/>
          <p:nvPr/>
        </p:nvSpPr>
        <p:spPr>
          <a:xfrm>
            <a:off x="3294017" y="5463775"/>
            <a:ext cx="344829"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a:t>
            </a:r>
            <a:endParaRPr lang="vi-VN">
              <a:solidFill>
                <a:srgbClr val="002060"/>
              </a:solidFill>
            </a:endParaRPr>
          </a:p>
        </p:txBody>
      </p:sp>
      <p:cxnSp>
        <p:nvCxnSpPr>
          <p:cNvPr id="48" name="Straight Connector 47">
            <a:extLst>
              <a:ext uri="{FF2B5EF4-FFF2-40B4-BE49-F238E27FC236}">
                <a16:creationId xmlns:a16="http://schemas.microsoft.com/office/drawing/2014/main" id="{598E4C00-FF62-1E55-ED96-8F3922F01253}"/>
              </a:ext>
            </a:extLst>
          </p:cNvPr>
          <p:cNvCxnSpPr>
            <a:cxnSpLocks/>
          </p:cNvCxnSpPr>
          <p:nvPr/>
        </p:nvCxnSpPr>
        <p:spPr>
          <a:xfrm>
            <a:off x="3698164" y="5704478"/>
            <a:ext cx="1223789"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28B42FB-417E-0A75-69C2-42B1CBA2D29D}"/>
              </a:ext>
            </a:extLst>
          </p:cNvPr>
          <p:cNvSpPr txBox="1"/>
          <p:nvPr/>
        </p:nvSpPr>
        <p:spPr>
          <a:xfrm>
            <a:off x="3727224" y="5280411"/>
            <a:ext cx="1388163"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l-GR" i="1">
                <a:solidFill>
                  <a:srgbClr val="002060"/>
                </a:solidFill>
              </a:rPr>
              <a:t>π</a:t>
            </a:r>
            <a:r>
              <a:rPr lang="en-US">
                <a:solidFill>
                  <a:srgbClr val="002060"/>
                </a:solidFill>
              </a:rPr>
              <a:t>.10. 30</a:t>
            </a:r>
            <a:endParaRPr lang="vi-VN">
              <a:solidFill>
                <a:srgbClr val="002060"/>
              </a:solidFill>
            </a:endParaRPr>
          </a:p>
        </p:txBody>
      </p:sp>
      <p:sp>
        <p:nvSpPr>
          <p:cNvPr id="52" name="TextBox 51">
            <a:extLst>
              <a:ext uri="{FF2B5EF4-FFF2-40B4-BE49-F238E27FC236}">
                <a16:creationId xmlns:a16="http://schemas.microsoft.com/office/drawing/2014/main" id="{341DFE35-7AF5-FDB5-8919-1DADDC8AED70}"/>
              </a:ext>
            </a:extLst>
          </p:cNvPr>
          <p:cNvSpPr txBox="1"/>
          <p:nvPr/>
        </p:nvSpPr>
        <p:spPr>
          <a:xfrm>
            <a:off x="5360357" y="5285221"/>
            <a:ext cx="516708"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5</a:t>
            </a:r>
            <a:r>
              <a:rPr lang="el-GR" i="1">
                <a:solidFill>
                  <a:srgbClr val="002060"/>
                </a:solidFill>
              </a:rPr>
              <a:t>π</a:t>
            </a:r>
            <a:endParaRPr lang="vi-VN">
              <a:solidFill>
                <a:srgbClr val="002060"/>
              </a:solidFill>
            </a:endParaRPr>
          </a:p>
        </p:txBody>
      </p:sp>
      <p:sp>
        <p:nvSpPr>
          <p:cNvPr id="53" name="TextBox 52">
            <a:extLst>
              <a:ext uri="{FF2B5EF4-FFF2-40B4-BE49-F238E27FC236}">
                <a16:creationId xmlns:a16="http://schemas.microsoft.com/office/drawing/2014/main" id="{0BB96BAC-FEA5-BC31-EE27-FDC48FAF33A3}"/>
              </a:ext>
            </a:extLst>
          </p:cNvPr>
          <p:cNvSpPr txBox="1"/>
          <p:nvPr/>
        </p:nvSpPr>
        <p:spPr>
          <a:xfrm>
            <a:off x="5461216" y="5704478"/>
            <a:ext cx="312505"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3</a:t>
            </a:r>
            <a:endParaRPr lang="vi-VN">
              <a:solidFill>
                <a:srgbClr val="002060"/>
              </a:solidFill>
            </a:endParaRPr>
          </a:p>
        </p:txBody>
      </p:sp>
      <p:sp>
        <p:nvSpPr>
          <p:cNvPr id="55" name="TextBox 54">
            <a:extLst>
              <a:ext uri="{FF2B5EF4-FFF2-40B4-BE49-F238E27FC236}">
                <a16:creationId xmlns:a16="http://schemas.microsoft.com/office/drawing/2014/main" id="{F80619C6-72F8-266B-DEF4-951B77F0F57F}"/>
              </a:ext>
            </a:extLst>
          </p:cNvPr>
          <p:cNvSpPr txBox="1"/>
          <p:nvPr/>
        </p:nvSpPr>
        <p:spPr>
          <a:xfrm>
            <a:off x="4977426" y="5468538"/>
            <a:ext cx="344829"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a:t>
            </a:r>
            <a:endParaRPr lang="vi-VN">
              <a:solidFill>
                <a:srgbClr val="002060"/>
              </a:solidFill>
            </a:endParaRPr>
          </a:p>
        </p:txBody>
      </p:sp>
      <p:cxnSp>
        <p:nvCxnSpPr>
          <p:cNvPr id="62" name="Straight Connector 61">
            <a:extLst>
              <a:ext uri="{FF2B5EF4-FFF2-40B4-BE49-F238E27FC236}">
                <a16:creationId xmlns:a16="http://schemas.microsoft.com/office/drawing/2014/main" id="{4F336C08-9936-839B-3F71-10DD6680DB08}"/>
              </a:ext>
            </a:extLst>
          </p:cNvPr>
          <p:cNvCxnSpPr>
            <a:cxnSpLocks/>
          </p:cNvCxnSpPr>
          <p:nvPr/>
        </p:nvCxnSpPr>
        <p:spPr>
          <a:xfrm>
            <a:off x="5391099" y="5709241"/>
            <a:ext cx="451679"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BA01ADF3-836D-20DE-2F61-2D24DCB213E1}"/>
              </a:ext>
            </a:extLst>
          </p:cNvPr>
          <p:cNvSpPr txBox="1"/>
          <p:nvPr/>
        </p:nvSpPr>
        <p:spPr>
          <a:xfrm>
            <a:off x="5839070" y="5468537"/>
            <a:ext cx="1819876" cy="430887"/>
          </a:xfrm>
          <a:prstGeom prst="rect">
            <a:avLst/>
          </a:prstGeom>
          <a:noFill/>
        </p:spPr>
        <p:txBody>
          <a:bodyPr wrap="square">
            <a:spAutoFit/>
          </a:bodyPr>
          <a:lstStyle>
            <a:defPPr>
              <a:defRPr lang="en-US"/>
            </a:defPPr>
            <a:lvl1pPr algn="just">
              <a:lnSpc>
                <a:spcPct val="100000"/>
              </a:lnSpc>
              <a:defRPr sz="2200" i="1">
                <a:latin typeface="#9Slide03 SVNAvo" panose="02040603050506020204" pitchFamily="18" charset="0"/>
              </a:defRPr>
            </a:lvl1pPr>
          </a:lstStyle>
          <a:p>
            <a:r>
              <a:rPr lang="en-US" i="0">
                <a:solidFill>
                  <a:srgbClr val="002060"/>
                </a:solidFill>
              </a:rPr>
              <a:t>≈ 5,23 (cm)</a:t>
            </a:r>
            <a:endParaRPr lang="vi-VN" i="0">
              <a:solidFill>
                <a:srgbClr val="002060"/>
              </a:solidFill>
            </a:endParaRPr>
          </a:p>
        </p:txBody>
      </p:sp>
      <p:pic>
        <p:nvPicPr>
          <p:cNvPr id="7" name="Picture 6">
            <a:extLst>
              <a:ext uri="{FF2B5EF4-FFF2-40B4-BE49-F238E27FC236}">
                <a16:creationId xmlns:a16="http://schemas.microsoft.com/office/drawing/2014/main" id="{CEE3661B-71B4-166C-A967-F5E08ABB56C1}"/>
              </a:ext>
            </a:extLst>
          </p:cNvPr>
          <p:cNvPicPr>
            <a:picLocks noChangeAspect="1"/>
          </p:cNvPicPr>
          <p:nvPr/>
        </p:nvPicPr>
        <p:blipFill>
          <a:blip r:embed="rId4"/>
          <a:stretch>
            <a:fillRect/>
          </a:stretch>
        </p:blipFill>
        <p:spPr>
          <a:xfrm rot="21192309">
            <a:off x="610659" y="1871281"/>
            <a:ext cx="335412" cy="335412"/>
          </a:xfrm>
          <a:prstGeom prst="rect">
            <a:avLst/>
          </a:prstGeom>
        </p:spPr>
      </p:pic>
      <p:pic>
        <p:nvPicPr>
          <p:cNvPr id="8" name="Picture 7">
            <a:extLst>
              <a:ext uri="{FF2B5EF4-FFF2-40B4-BE49-F238E27FC236}">
                <a16:creationId xmlns:a16="http://schemas.microsoft.com/office/drawing/2014/main" id="{5CFC7D67-0488-ACB4-58D7-02874F094751}"/>
              </a:ext>
            </a:extLst>
          </p:cNvPr>
          <p:cNvPicPr>
            <a:picLocks noChangeAspect="1"/>
          </p:cNvPicPr>
          <p:nvPr/>
        </p:nvPicPr>
        <p:blipFill>
          <a:blip r:embed="rId5"/>
          <a:stretch>
            <a:fillRect/>
          </a:stretch>
        </p:blipFill>
        <p:spPr>
          <a:xfrm>
            <a:off x="625005" y="3297699"/>
            <a:ext cx="404447" cy="404447"/>
          </a:xfrm>
          <a:prstGeom prst="rect">
            <a:avLst/>
          </a:prstGeom>
        </p:spPr>
      </p:pic>
      <p:sp>
        <p:nvSpPr>
          <p:cNvPr id="9" name="TextBox 8">
            <a:extLst>
              <a:ext uri="{FF2B5EF4-FFF2-40B4-BE49-F238E27FC236}">
                <a16:creationId xmlns:a16="http://schemas.microsoft.com/office/drawing/2014/main" id="{2B5D97A1-67E4-6294-0E0A-6957CF3F97E0}"/>
              </a:ext>
            </a:extLst>
          </p:cNvPr>
          <p:cNvSpPr txBox="1"/>
          <p:nvPr/>
        </p:nvSpPr>
        <p:spPr>
          <a:xfrm>
            <a:off x="291198" y="3346033"/>
            <a:ext cx="373820" cy="307777"/>
          </a:xfrm>
          <a:prstGeom prst="rect">
            <a:avLst/>
          </a:prstGeom>
          <a:noFill/>
        </p:spPr>
        <p:txBody>
          <a:bodyPr wrap="none" rtlCol="0">
            <a:spAutoFit/>
          </a:bodyPr>
          <a:lstStyle/>
          <a:p>
            <a:r>
              <a:rPr lang="en-US" sz="1400">
                <a:solidFill>
                  <a:srgbClr val="DC4E33"/>
                </a:solidFill>
                <a:latin typeface="#9Slide03 Penumbra" panose="02040603050506020204" pitchFamily="18" charset="0"/>
              </a:rPr>
              <a:t>?2</a:t>
            </a:r>
          </a:p>
        </p:txBody>
      </p:sp>
      <p:sp>
        <p:nvSpPr>
          <p:cNvPr id="11" name="Oval 10">
            <a:extLst>
              <a:ext uri="{FF2B5EF4-FFF2-40B4-BE49-F238E27FC236}">
                <a16:creationId xmlns:a16="http://schemas.microsoft.com/office/drawing/2014/main" id="{5ED83E9F-2D5C-C420-CBBD-7D04594F9557}"/>
              </a:ext>
            </a:extLst>
          </p:cNvPr>
          <p:cNvSpPr/>
          <p:nvPr/>
        </p:nvSpPr>
        <p:spPr>
          <a:xfrm>
            <a:off x="8782116" y="4487546"/>
            <a:ext cx="1943100" cy="1943100"/>
          </a:xfrm>
          <a:prstGeom prst="ellipse">
            <a:avLst/>
          </a:prstGeom>
          <a:noFill/>
          <a:ln w="9525">
            <a:solidFill>
              <a:schemeClr val="tx1">
                <a:lumMod val="65000"/>
                <a:lumOff val="3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5405F15-CEFF-0D01-13FA-E4496547C17F}"/>
              </a:ext>
            </a:extLst>
          </p:cNvPr>
          <p:cNvCxnSpPr>
            <a:cxnSpLocks/>
            <a:stCxn id="11" idx="2"/>
            <a:endCxn id="11" idx="6"/>
          </p:cNvCxnSpPr>
          <p:nvPr/>
        </p:nvCxnSpPr>
        <p:spPr>
          <a:xfrm>
            <a:off x="8782116" y="5459096"/>
            <a:ext cx="1943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2F12A9A-D910-DC2F-7F9B-AC8C6CFD5F04}"/>
              </a:ext>
            </a:extLst>
          </p:cNvPr>
          <p:cNvSpPr/>
          <p:nvPr/>
        </p:nvSpPr>
        <p:spPr>
          <a:xfrm>
            <a:off x="9735568" y="5436236"/>
            <a:ext cx="45719" cy="457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099C749-82DD-A152-74FA-B0716A5CCE49}"/>
              </a:ext>
            </a:extLst>
          </p:cNvPr>
          <p:cNvCxnSpPr>
            <a:cxnSpLocks/>
          </p:cNvCxnSpPr>
          <p:nvPr/>
        </p:nvCxnSpPr>
        <p:spPr>
          <a:xfrm flipV="1">
            <a:off x="9772211" y="4908243"/>
            <a:ext cx="792829" cy="5370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F00E40C-492D-82DD-791F-3BDA87DE98C1}"/>
              </a:ext>
            </a:extLst>
          </p:cNvPr>
          <p:cNvSpPr txBox="1"/>
          <p:nvPr/>
        </p:nvSpPr>
        <p:spPr>
          <a:xfrm>
            <a:off x="9823435" y="4765841"/>
            <a:ext cx="429325"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t>R</a:t>
            </a:r>
          </a:p>
        </p:txBody>
      </p:sp>
      <p:sp>
        <p:nvSpPr>
          <p:cNvPr id="21" name="TextBox 20">
            <a:extLst>
              <a:ext uri="{FF2B5EF4-FFF2-40B4-BE49-F238E27FC236}">
                <a16:creationId xmlns:a16="http://schemas.microsoft.com/office/drawing/2014/main" id="{594E78E4-2566-8015-6A31-8A5F367592B7}"/>
              </a:ext>
            </a:extLst>
          </p:cNvPr>
          <p:cNvSpPr txBox="1"/>
          <p:nvPr/>
        </p:nvSpPr>
        <p:spPr>
          <a:xfrm>
            <a:off x="9440450" y="5401981"/>
            <a:ext cx="429325"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chemeClr val="accent2">
                    <a:lumMod val="75000"/>
                  </a:schemeClr>
                </a:solidFill>
              </a:rPr>
              <a:t>O</a:t>
            </a:r>
          </a:p>
        </p:txBody>
      </p:sp>
      <p:pic>
        <p:nvPicPr>
          <p:cNvPr id="27" name="Picture 26">
            <a:extLst>
              <a:ext uri="{FF2B5EF4-FFF2-40B4-BE49-F238E27FC236}">
                <a16:creationId xmlns:a16="http://schemas.microsoft.com/office/drawing/2014/main" id="{30DC9F92-FEA7-9DC9-FFD3-248942781D85}"/>
              </a:ext>
            </a:extLst>
          </p:cNvPr>
          <p:cNvPicPr>
            <a:picLocks noChangeAspect="1"/>
          </p:cNvPicPr>
          <p:nvPr/>
        </p:nvPicPr>
        <p:blipFill rotWithShape="1">
          <a:blip r:embed="rId6"/>
          <a:srcRect l="89573" t="21734" b="50118"/>
          <a:stretch/>
        </p:blipFill>
        <p:spPr>
          <a:xfrm>
            <a:off x="10528109" y="4908243"/>
            <a:ext cx="204050" cy="550852"/>
          </a:xfrm>
          <a:prstGeom prst="rect">
            <a:avLst/>
          </a:prstGeom>
        </p:spPr>
      </p:pic>
      <p:sp>
        <p:nvSpPr>
          <p:cNvPr id="31" name="TextBox 30">
            <a:extLst>
              <a:ext uri="{FF2B5EF4-FFF2-40B4-BE49-F238E27FC236}">
                <a16:creationId xmlns:a16="http://schemas.microsoft.com/office/drawing/2014/main" id="{72CBBA0B-4CF0-E0EF-5472-2FCD7B02E6EF}"/>
              </a:ext>
            </a:extLst>
          </p:cNvPr>
          <p:cNvSpPr txBox="1"/>
          <p:nvPr/>
        </p:nvSpPr>
        <p:spPr>
          <a:xfrm>
            <a:off x="9973380" y="5196728"/>
            <a:ext cx="484185" cy="30777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sz="1400">
                <a:solidFill>
                  <a:srgbClr val="C00000"/>
                </a:solidFill>
              </a:rPr>
              <a:t>30</a:t>
            </a:r>
            <a:r>
              <a:rPr lang="en-US" sz="1400" baseline="30000">
                <a:solidFill>
                  <a:srgbClr val="C00000"/>
                </a:solidFill>
              </a:rPr>
              <a:t>o</a:t>
            </a:r>
            <a:endParaRPr lang="en-US" sz="1400">
              <a:solidFill>
                <a:srgbClr val="C00000"/>
              </a:solidFill>
            </a:endParaRPr>
          </a:p>
        </p:txBody>
      </p:sp>
      <p:sp>
        <p:nvSpPr>
          <p:cNvPr id="32" name="TextBox 31">
            <a:extLst>
              <a:ext uri="{FF2B5EF4-FFF2-40B4-BE49-F238E27FC236}">
                <a16:creationId xmlns:a16="http://schemas.microsoft.com/office/drawing/2014/main" id="{0BA3DB3F-650E-826B-89C7-85808D815C8A}"/>
              </a:ext>
            </a:extLst>
          </p:cNvPr>
          <p:cNvSpPr txBox="1"/>
          <p:nvPr/>
        </p:nvSpPr>
        <p:spPr>
          <a:xfrm>
            <a:off x="10692037" y="4961333"/>
            <a:ext cx="271163" cy="400110"/>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sz="2000" i="1">
                <a:solidFill>
                  <a:srgbClr val="C00000"/>
                </a:solidFill>
                <a:latin typeface="#9Slide04 AdrianeSwash" panose="02000504060000090004" pitchFamily="2" charset="0"/>
              </a:rPr>
              <a:t>l</a:t>
            </a:r>
            <a:endParaRPr lang="vi-VN" sz="2000">
              <a:solidFill>
                <a:srgbClr val="C00000"/>
              </a:solidFill>
            </a:endParaRPr>
          </a:p>
        </p:txBody>
      </p:sp>
    </p:spTree>
    <p:custDataLst>
      <p:tags r:id="rId1"/>
    </p:custDataLst>
    <p:extLst>
      <p:ext uri="{BB962C8B-B14F-4D97-AF65-F5344CB8AC3E}">
        <p14:creationId xmlns:p14="http://schemas.microsoft.com/office/powerpoint/2010/main" val="2015422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par>
                                <p:cTn id="20" presetID="22" presetClass="entr" presetSubtype="8"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par>
                                <p:cTn id="39" presetID="2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par>
                                <p:cTn id="45" presetID="2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par>
                                <p:cTn id="54" presetID="22" presetClass="entr" presetSubtype="4"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down)">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left)">
                                      <p:cBhvr>
                                        <p:cTn id="81" dur="500"/>
                                        <p:tgtEl>
                                          <p:spTgt spid="41"/>
                                        </p:tgtEl>
                                      </p:cBhvr>
                                    </p:animEffect>
                                  </p:childTnLst>
                                </p:cTn>
                              </p:par>
                              <p:par>
                                <p:cTn id="82" presetID="22" presetClass="entr" presetSubtype="8" fill="hold"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wipe(left)">
                                      <p:cBhvr>
                                        <p:cTn id="84" dur="500"/>
                                        <p:tgtEl>
                                          <p:spTgt spid="42"/>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left)">
                                      <p:cBhvr>
                                        <p:cTn id="87" dur="500"/>
                                        <p:tgtEl>
                                          <p:spTgt spid="4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left)">
                                      <p:cBhvr>
                                        <p:cTn id="92" dur="500"/>
                                        <p:tgtEl>
                                          <p:spTgt spid="43"/>
                                        </p:tgtEl>
                                      </p:cBhvr>
                                    </p:animEffect>
                                  </p:childTnLst>
                                </p:cTn>
                              </p:par>
                              <p:par>
                                <p:cTn id="93" presetID="22" presetClass="entr" presetSubtype="8" fill="hold"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wipe(left)">
                                      <p:cBhvr>
                                        <p:cTn id="95" dur="500"/>
                                        <p:tgtEl>
                                          <p:spTgt spid="48"/>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left)">
                                      <p:cBhvr>
                                        <p:cTn id="98" dur="500"/>
                                        <p:tgtEl>
                                          <p:spTgt spid="50"/>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wipe(left)">
                                      <p:cBhvr>
                                        <p:cTn id="101" dur="500"/>
                                        <p:tgtEl>
                                          <p:spTgt spid="5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wipe(left)">
                                      <p:cBhvr>
                                        <p:cTn id="106" dur="500"/>
                                        <p:tgtEl>
                                          <p:spTgt spid="52"/>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500"/>
                                        <p:tgtEl>
                                          <p:spTgt spid="53"/>
                                        </p:tgtEl>
                                      </p:cBhvr>
                                    </p:animEffect>
                                  </p:childTnLst>
                                </p:cTn>
                              </p:par>
                              <p:par>
                                <p:cTn id="110" presetID="22" presetClass="entr" presetSubtype="8" fill="hold" nodeType="with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wipe(left)">
                                      <p:cBhvr>
                                        <p:cTn id="112" dur="500"/>
                                        <p:tgtEl>
                                          <p:spTgt spid="62"/>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wipe(left)">
                                      <p:cBhvr>
                                        <p:cTn id="11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p:bldP spid="14" grpId="0"/>
      <p:bldP spid="24" grpId="0"/>
      <p:bldP spid="34" grpId="0"/>
      <p:bldP spid="36" grpId="0"/>
      <p:bldP spid="37" grpId="0"/>
      <p:bldP spid="39" grpId="0"/>
      <p:bldP spid="40" grpId="0"/>
      <p:bldP spid="41" grpId="0"/>
      <p:bldP spid="43" grpId="0"/>
      <p:bldP spid="47" grpId="0"/>
      <p:bldP spid="50" grpId="0"/>
      <p:bldP spid="52" grpId="0"/>
      <p:bldP spid="53" grpId="0"/>
      <p:bldP spid="55" grpId="0"/>
      <p:bldP spid="73" grpId="0"/>
      <p:bldP spid="9" grpId="0"/>
      <p:bldP spid="11" grpId="0" animBg="1"/>
      <p:bldP spid="15" grpId="0" animBg="1"/>
      <p:bldP spid="19" grpId="0"/>
      <p:bldP spid="21"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0DE0BF-2F31-1C5E-FEC3-C6B37661D0EA}"/>
              </a:ext>
            </a:extLst>
          </p:cNvPr>
          <p:cNvSpPr txBox="1"/>
          <p:nvPr/>
        </p:nvSpPr>
        <p:spPr>
          <a:xfrm>
            <a:off x="1241414" y="2941972"/>
            <a:ext cx="10224872" cy="1043555"/>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r>
              <a:rPr lang="en-US"/>
              <a:t>Cung có số đo 100</a:t>
            </a:r>
            <a:r>
              <a:rPr lang="en-US" baseline="30000"/>
              <a:t>o</a:t>
            </a:r>
            <a:r>
              <a:rPr lang="en-US"/>
              <a:t> của một đường tròn có bán kính 8 cm dài bao nhiêu centimét (Lấy </a:t>
            </a:r>
            <a:r>
              <a:rPr lang="el-GR" i="1"/>
              <a:t>π</a:t>
            </a:r>
            <a:r>
              <a:rPr lang="en-US" i="1"/>
              <a:t> </a:t>
            </a:r>
            <a:r>
              <a:rPr lang="en-US"/>
              <a:t>= 3,14 và làm tròn kết quả đến hàng đơn vị)? </a:t>
            </a:r>
            <a:endParaRPr lang="vi-VN"/>
          </a:p>
        </p:txBody>
      </p:sp>
      <p:sp>
        <p:nvSpPr>
          <p:cNvPr id="4" name="TextBox 3">
            <a:extLst>
              <a:ext uri="{FF2B5EF4-FFF2-40B4-BE49-F238E27FC236}">
                <a16:creationId xmlns:a16="http://schemas.microsoft.com/office/drawing/2014/main" id="{66D68469-33D1-2A97-7DF2-A4BDE026F54F}"/>
              </a:ext>
            </a:extLst>
          </p:cNvPr>
          <p:cNvSpPr txBox="1"/>
          <p:nvPr/>
        </p:nvSpPr>
        <p:spPr>
          <a:xfrm>
            <a:off x="2755675" y="4546496"/>
            <a:ext cx="3704473"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Độ dài cung tròn đó là:</a:t>
            </a:r>
            <a:endParaRPr lang="vi-VN">
              <a:solidFill>
                <a:srgbClr val="002060"/>
              </a:solidFill>
            </a:endParaRPr>
          </a:p>
        </p:txBody>
      </p:sp>
      <p:sp>
        <p:nvSpPr>
          <p:cNvPr id="5" name="TextBox 4">
            <a:extLst>
              <a:ext uri="{FF2B5EF4-FFF2-40B4-BE49-F238E27FC236}">
                <a16:creationId xmlns:a16="http://schemas.microsoft.com/office/drawing/2014/main" id="{1003F35C-D23A-B943-BD79-57A5B52276A0}"/>
              </a:ext>
            </a:extLst>
          </p:cNvPr>
          <p:cNvSpPr txBox="1"/>
          <p:nvPr/>
        </p:nvSpPr>
        <p:spPr>
          <a:xfrm>
            <a:off x="3530401" y="5367905"/>
            <a:ext cx="271163"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i="1">
                <a:solidFill>
                  <a:srgbClr val="002060"/>
                </a:solidFill>
                <a:latin typeface="#9Slide04 AdrianeSwash" panose="02000504060000090004" pitchFamily="2" charset="0"/>
              </a:rPr>
              <a:t>l</a:t>
            </a:r>
            <a:endParaRPr lang="vi-VN">
              <a:solidFill>
                <a:srgbClr val="002060"/>
              </a:solidFill>
            </a:endParaRPr>
          </a:p>
        </p:txBody>
      </p:sp>
      <p:sp>
        <p:nvSpPr>
          <p:cNvPr id="6" name="TextBox 5">
            <a:extLst>
              <a:ext uri="{FF2B5EF4-FFF2-40B4-BE49-F238E27FC236}">
                <a16:creationId xmlns:a16="http://schemas.microsoft.com/office/drawing/2014/main" id="{58081E4C-6C63-368E-72EE-D6C9AF243B76}"/>
              </a:ext>
            </a:extLst>
          </p:cNvPr>
          <p:cNvSpPr txBox="1"/>
          <p:nvPr/>
        </p:nvSpPr>
        <p:spPr>
          <a:xfrm>
            <a:off x="4249788" y="5145735"/>
            <a:ext cx="789214"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l-GR" i="1">
                <a:solidFill>
                  <a:srgbClr val="002060"/>
                </a:solidFill>
              </a:rPr>
              <a:t>π</a:t>
            </a:r>
            <a:r>
              <a:rPr lang="en-US">
                <a:solidFill>
                  <a:srgbClr val="002060"/>
                </a:solidFill>
              </a:rPr>
              <a:t>Rn</a:t>
            </a:r>
            <a:endParaRPr lang="vi-VN">
              <a:solidFill>
                <a:srgbClr val="002060"/>
              </a:solidFill>
            </a:endParaRPr>
          </a:p>
        </p:txBody>
      </p:sp>
      <p:sp>
        <p:nvSpPr>
          <p:cNvPr id="7" name="TextBox 6">
            <a:extLst>
              <a:ext uri="{FF2B5EF4-FFF2-40B4-BE49-F238E27FC236}">
                <a16:creationId xmlns:a16="http://schemas.microsoft.com/office/drawing/2014/main" id="{071659D9-5F98-A7CF-EA29-95C3D3441467}"/>
              </a:ext>
            </a:extLst>
          </p:cNvPr>
          <p:cNvSpPr txBox="1"/>
          <p:nvPr/>
        </p:nvSpPr>
        <p:spPr>
          <a:xfrm>
            <a:off x="4269682" y="5564992"/>
            <a:ext cx="722171"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180</a:t>
            </a:r>
            <a:endParaRPr lang="vi-VN">
              <a:solidFill>
                <a:srgbClr val="002060"/>
              </a:solidFill>
            </a:endParaRPr>
          </a:p>
        </p:txBody>
      </p:sp>
      <p:sp>
        <p:nvSpPr>
          <p:cNvPr id="8" name="TextBox 7">
            <a:extLst>
              <a:ext uri="{FF2B5EF4-FFF2-40B4-BE49-F238E27FC236}">
                <a16:creationId xmlns:a16="http://schemas.microsoft.com/office/drawing/2014/main" id="{446E6D28-373A-E3EC-6D83-59CE18545E6E}"/>
              </a:ext>
            </a:extLst>
          </p:cNvPr>
          <p:cNvSpPr txBox="1"/>
          <p:nvPr/>
        </p:nvSpPr>
        <p:spPr>
          <a:xfrm>
            <a:off x="3795418" y="5329052"/>
            <a:ext cx="344829"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a:t>
            </a:r>
            <a:endParaRPr lang="vi-VN">
              <a:solidFill>
                <a:srgbClr val="002060"/>
              </a:solidFill>
            </a:endParaRPr>
          </a:p>
        </p:txBody>
      </p:sp>
      <p:cxnSp>
        <p:nvCxnSpPr>
          <p:cNvPr id="9" name="Straight Connector 8">
            <a:extLst>
              <a:ext uri="{FF2B5EF4-FFF2-40B4-BE49-F238E27FC236}">
                <a16:creationId xmlns:a16="http://schemas.microsoft.com/office/drawing/2014/main" id="{005B63E2-0E58-3D66-BCA1-FAE03481E0D6}"/>
              </a:ext>
            </a:extLst>
          </p:cNvPr>
          <p:cNvCxnSpPr>
            <a:cxnSpLocks/>
          </p:cNvCxnSpPr>
          <p:nvPr/>
        </p:nvCxnSpPr>
        <p:spPr>
          <a:xfrm>
            <a:off x="4199565" y="5569755"/>
            <a:ext cx="798097"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2B2979A-8FF6-295D-4233-D473D730C9BC}"/>
              </a:ext>
            </a:extLst>
          </p:cNvPr>
          <p:cNvSpPr txBox="1"/>
          <p:nvPr/>
        </p:nvSpPr>
        <p:spPr>
          <a:xfrm>
            <a:off x="5715944" y="5569671"/>
            <a:ext cx="722171"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180</a:t>
            </a:r>
            <a:endParaRPr lang="vi-VN">
              <a:solidFill>
                <a:srgbClr val="002060"/>
              </a:solidFill>
            </a:endParaRPr>
          </a:p>
        </p:txBody>
      </p:sp>
      <p:sp>
        <p:nvSpPr>
          <p:cNvPr id="11" name="TextBox 10">
            <a:extLst>
              <a:ext uri="{FF2B5EF4-FFF2-40B4-BE49-F238E27FC236}">
                <a16:creationId xmlns:a16="http://schemas.microsoft.com/office/drawing/2014/main" id="{CE98B1A6-8A9F-91EB-6C6E-1FD751A85B50}"/>
              </a:ext>
            </a:extLst>
          </p:cNvPr>
          <p:cNvSpPr txBox="1"/>
          <p:nvPr/>
        </p:nvSpPr>
        <p:spPr>
          <a:xfrm>
            <a:off x="5074040" y="5333731"/>
            <a:ext cx="344829"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a:t>
            </a:r>
            <a:endParaRPr lang="vi-VN">
              <a:solidFill>
                <a:srgbClr val="002060"/>
              </a:solidFill>
            </a:endParaRPr>
          </a:p>
        </p:txBody>
      </p:sp>
      <p:cxnSp>
        <p:nvCxnSpPr>
          <p:cNvPr id="12" name="Straight Connector 11">
            <a:extLst>
              <a:ext uri="{FF2B5EF4-FFF2-40B4-BE49-F238E27FC236}">
                <a16:creationId xmlns:a16="http://schemas.microsoft.com/office/drawing/2014/main" id="{5097D262-452C-1D42-DF6A-1F43737ADBD0}"/>
              </a:ext>
            </a:extLst>
          </p:cNvPr>
          <p:cNvCxnSpPr>
            <a:cxnSpLocks/>
          </p:cNvCxnSpPr>
          <p:nvPr/>
        </p:nvCxnSpPr>
        <p:spPr>
          <a:xfrm>
            <a:off x="5478187" y="5574434"/>
            <a:ext cx="1223789"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A1C200F-823E-2390-3CDB-0A3C8CC4956A}"/>
              </a:ext>
            </a:extLst>
          </p:cNvPr>
          <p:cNvSpPr txBox="1"/>
          <p:nvPr/>
        </p:nvSpPr>
        <p:spPr>
          <a:xfrm>
            <a:off x="5488197" y="5150367"/>
            <a:ext cx="1388163"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l-GR" i="1">
                <a:solidFill>
                  <a:srgbClr val="002060"/>
                </a:solidFill>
              </a:rPr>
              <a:t>π</a:t>
            </a:r>
            <a:r>
              <a:rPr lang="en-US">
                <a:solidFill>
                  <a:srgbClr val="002060"/>
                </a:solidFill>
              </a:rPr>
              <a:t>.100. 8</a:t>
            </a:r>
            <a:endParaRPr lang="vi-VN">
              <a:solidFill>
                <a:srgbClr val="002060"/>
              </a:solidFill>
            </a:endParaRPr>
          </a:p>
        </p:txBody>
      </p:sp>
      <p:sp>
        <p:nvSpPr>
          <p:cNvPr id="14" name="TextBox 13">
            <a:extLst>
              <a:ext uri="{FF2B5EF4-FFF2-40B4-BE49-F238E27FC236}">
                <a16:creationId xmlns:a16="http://schemas.microsoft.com/office/drawing/2014/main" id="{939A9F0E-BE5E-7D69-C9D6-E27246CC000E}"/>
              </a:ext>
            </a:extLst>
          </p:cNvPr>
          <p:cNvSpPr txBox="1"/>
          <p:nvPr/>
        </p:nvSpPr>
        <p:spPr>
          <a:xfrm>
            <a:off x="7140379" y="5155177"/>
            <a:ext cx="704631"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40</a:t>
            </a:r>
            <a:r>
              <a:rPr lang="el-GR" i="1">
                <a:solidFill>
                  <a:srgbClr val="002060"/>
                </a:solidFill>
              </a:rPr>
              <a:t>π</a:t>
            </a:r>
            <a:endParaRPr lang="vi-VN">
              <a:solidFill>
                <a:srgbClr val="002060"/>
              </a:solidFill>
            </a:endParaRPr>
          </a:p>
        </p:txBody>
      </p:sp>
      <p:sp>
        <p:nvSpPr>
          <p:cNvPr id="15" name="TextBox 14">
            <a:extLst>
              <a:ext uri="{FF2B5EF4-FFF2-40B4-BE49-F238E27FC236}">
                <a16:creationId xmlns:a16="http://schemas.microsoft.com/office/drawing/2014/main" id="{E17B1CDE-5612-F2AD-287E-29A698B61EF8}"/>
              </a:ext>
            </a:extLst>
          </p:cNvPr>
          <p:cNvSpPr txBox="1"/>
          <p:nvPr/>
        </p:nvSpPr>
        <p:spPr>
          <a:xfrm>
            <a:off x="7294579" y="5574434"/>
            <a:ext cx="312505"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9</a:t>
            </a:r>
            <a:endParaRPr lang="vi-VN">
              <a:solidFill>
                <a:srgbClr val="002060"/>
              </a:solidFill>
            </a:endParaRPr>
          </a:p>
        </p:txBody>
      </p:sp>
      <p:sp>
        <p:nvSpPr>
          <p:cNvPr id="16" name="TextBox 15">
            <a:extLst>
              <a:ext uri="{FF2B5EF4-FFF2-40B4-BE49-F238E27FC236}">
                <a16:creationId xmlns:a16="http://schemas.microsoft.com/office/drawing/2014/main" id="{915E32E4-1AF0-EA06-C210-199858348A64}"/>
              </a:ext>
            </a:extLst>
          </p:cNvPr>
          <p:cNvSpPr txBox="1"/>
          <p:nvPr/>
        </p:nvSpPr>
        <p:spPr>
          <a:xfrm>
            <a:off x="6757449" y="5338494"/>
            <a:ext cx="344829"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a:t>
            </a:r>
            <a:endParaRPr lang="vi-VN">
              <a:solidFill>
                <a:srgbClr val="002060"/>
              </a:solidFill>
            </a:endParaRPr>
          </a:p>
        </p:txBody>
      </p:sp>
      <p:cxnSp>
        <p:nvCxnSpPr>
          <p:cNvPr id="17" name="Straight Connector 16">
            <a:extLst>
              <a:ext uri="{FF2B5EF4-FFF2-40B4-BE49-F238E27FC236}">
                <a16:creationId xmlns:a16="http://schemas.microsoft.com/office/drawing/2014/main" id="{3D664A66-3041-0090-5818-558C51357656}"/>
              </a:ext>
            </a:extLst>
          </p:cNvPr>
          <p:cNvCxnSpPr>
            <a:cxnSpLocks/>
          </p:cNvCxnSpPr>
          <p:nvPr/>
        </p:nvCxnSpPr>
        <p:spPr>
          <a:xfrm>
            <a:off x="7171122" y="5579197"/>
            <a:ext cx="546854"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7790D56-3431-DEC6-10C4-435C0EB841E9}"/>
              </a:ext>
            </a:extLst>
          </p:cNvPr>
          <p:cNvSpPr txBox="1"/>
          <p:nvPr/>
        </p:nvSpPr>
        <p:spPr>
          <a:xfrm>
            <a:off x="7786733" y="5338493"/>
            <a:ext cx="1819876" cy="430887"/>
          </a:xfrm>
          <a:prstGeom prst="rect">
            <a:avLst/>
          </a:prstGeom>
          <a:noFill/>
        </p:spPr>
        <p:txBody>
          <a:bodyPr wrap="square">
            <a:spAutoFit/>
          </a:bodyPr>
          <a:lstStyle>
            <a:defPPr>
              <a:defRPr lang="en-US"/>
            </a:defPPr>
            <a:lvl1pPr algn="just">
              <a:lnSpc>
                <a:spcPct val="100000"/>
              </a:lnSpc>
              <a:defRPr sz="2200" i="1">
                <a:latin typeface="#9Slide03 SVNAvo" panose="02040603050506020204" pitchFamily="18" charset="0"/>
              </a:defRPr>
            </a:lvl1pPr>
          </a:lstStyle>
          <a:p>
            <a:r>
              <a:rPr lang="en-US" i="0">
                <a:solidFill>
                  <a:srgbClr val="002060"/>
                </a:solidFill>
              </a:rPr>
              <a:t>≈ 14 (cm)</a:t>
            </a:r>
            <a:endParaRPr lang="vi-VN" i="0">
              <a:solidFill>
                <a:srgbClr val="002060"/>
              </a:solidFill>
            </a:endParaRPr>
          </a:p>
        </p:txBody>
      </p:sp>
      <p:grpSp>
        <p:nvGrpSpPr>
          <p:cNvPr id="34" name="Group 33">
            <a:extLst>
              <a:ext uri="{FF2B5EF4-FFF2-40B4-BE49-F238E27FC236}">
                <a16:creationId xmlns:a16="http://schemas.microsoft.com/office/drawing/2014/main" id="{F88A47C1-2C49-757A-F640-4AE71F4DC75E}"/>
              </a:ext>
            </a:extLst>
          </p:cNvPr>
          <p:cNvGrpSpPr/>
          <p:nvPr/>
        </p:nvGrpSpPr>
        <p:grpSpPr>
          <a:xfrm>
            <a:off x="12029354" y="2411987"/>
            <a:ext cx="3274999" cy="3633462"/>
            <a:chOff x="2961396" y="485004"/>
            <a:chExt cx="1936663" cy="2148639"/>
          </a:xfrm>
        </p:grpSpPr>
        <p:sp>
          <p:nvSpPr>
            <p:cNvPr id="20" name="Arc 19">
              <a:extLst>
                <a:ext uri="{FF2B5EF4-FFF2-40B4-BE49-F238E27FC236}">
                  <a16:creationId xmlns:a16="http://schemas.microsoft.com/office/drawing/2014/main" id="{67C178F9-FA79-A35D-18AE-857272785509}"/>
                </a:ext>
              </a:extLst>
            </p:cNvPr>
            <p:cNvSpPr/>
            <p:nvPr/>
          </p:nvSpPr>
          <p:spPr>
            <a:xfrm rot="8156971">
              <a:off x="2961396" y="485004"/>
              <a:ext cx="1936663" cy="1914726"/>
            </a:xfrm>
            <a:prstGeom prst="arc">
              <a:avLst>
                <a:gd name="adj1" fmla="val 16689284"/>
                <a:gd name="adj2" fmla="val 21093150"/>
              </a:avLst>
            </a:prstGeom>
            <a:ln w="12700">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36E60056-0EE3-7E9F-FC42-5E223B7B8759}"/>
                </a:ext>
              </a:extLst>
            </p:cNvPr>
            <p:cNvCxnSpPr>
              <a:cxnSpLocks/>
              <a:endCxn id="20" idx="0"/>
            </p:cNvCxnSpPr>
            <p:nvPr/>
          </p:nvCxnSpPr>
          <p:spPr>
            <a:xfrm>
              <a:off x="3929727" y="1217097"/>
              <a:ext cx="561442" cy="100099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D94B879-1E18-8A8B-D4B8-0AA4A91CE7CA}"/>
                </a:ext>
              </a:extLst>
            </p:cNvPr>
            <p:cNvCxnSpPr>
              <a:cxnSpLocks/>
              <a:endCxn id="20" idx="2"/>
            </p:cNvCxnSpPr>
            <p:nvPr/>
          </p:nvCxnSpPr>
          <p:spPr>
            <a:xfrm flipH="1">
              <a:off x="3340365" y="1223963"/>
              <a:ext cx="589362" cy="986421"/>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59C4356-709F-BE57-7929-08EC87F8F843}"/>
                </a:ext>
              </a:extLst>
            </p:cNvPr>
            <p:cNvCxnSpPr/>
            <p:nvPr/>
          </p:nvCxnSpPr>
          <p:spPr>
            <a:xfrm>
              <a:off x="3766754" y="1217097"/>
              <a:ext cx="301883" cy="0"/>
            </a:xfrm>
            <a:prstGeom prst="line">
              <a:avLst/>
            </a:prstGeom>
            <a:ln w="381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978A438-75F2-A7E1-7C35-C9E156316963}"/>
                </a:ext>
              </a:extLst>
            </p:cNvPr>
            <p:cNvCxnSpPr>
              <a:cxnSpLocks/>
            </p:cNvCxnSpPr>
            <p:nvPr/>
          </p:nvCxnSpPr>
          <p:spPr>
            <a:xfrm>
              <a:off x="3929727" y="1217097"/>
              <a:ext cx="0" cy="1416546"/>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sp>
          <p:nvSpPr>
            <p:cNvPr id="32" name="Arc 31">
              <a:extLst>
                <a:ext uri="{FF2B5EF4-FFF2-40B4-BE49-F238E27FC236}">
                  <a16:creationId xmlns:a16="http://schemas.microsoft.com/office/drawing/2014/main" id="{5EB90500-8FFE-F3D4-8BB8-BF67D99CE4CB}"/>
                </a:ext>
              </a:extLst>
            </p:cNvPr>
            <p:cNvSpPr/>
            <p:nvPr/>
          </p:nvSpPr>
          <p:spPr>
            <a:xfrm rot="9605929">
              <a:off x="3814694" y="1293092"/>
              <a:ext cx="141072" cy="153681"/>
            </a:xfrm>
            <a:prstGeom prst="arc">
              <a:avLst>
                <a:gd name="adj1" fmla="val 15575783"/>
                <a:gd name="adj2" fmla="val 21093150"/>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Arc 32">
              <a:extLst>
                <a:ext uri="{FF2B5EF4-FFF2-40B4-BE49-F238E27FC236}">
                  <a16:creationId xmlns:a16="http://schemas.microsoft.com/office/drawing/2014/main" id="{689F3104-2DC4-6635-488A-38094CBC613E}"/>
                </a:ext>
              </a:extLst>
            </p:cNvPr>
            <p:cNvSpPr/>
            <p:nvPr/>
          </p:nvSpPr>
          <p:spPr>
            <a:xfrm rot="7683062">
              <a:off x="3892528" y="1277474"/>
              <a:ext cx="141072" cy="153681"/>
            </a:xfrm>
            <a:prstGeom prst="arc">
              <a:avLst>
                <a:gd name="adj1" fmla="val 15575783"/>
                <a:gd name="adj2" fmla="val 21093150"/>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5" name="Oval 34">
            <a:extLst>
              <a:ext uri="{FF2B5EF4-FFF2-40B4-BE49-F238E27FC236}">
                <a16:creationId xmlns:a16="http://schemas.microsoft.com/office/drawing/2014/main" id="{8F5A2B25-0E52-86E4-6B6E-3668F85A7976}"/>
              </a:ext>
            </a:extLst>
          </p:cNvPr>
          <p:cNvSpPr/>
          <p:nvPr/>
        </p:nvSpPr>
        <p:spPr>
          <a:xfrm>
            <a:off x="12631940" y="5289581"/>
            <a:ext cx="76539" cy="7653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85FECA3-0705-D7C1-A30C-53FAA16CA49C}"/>
              </a:ext>
            </a:extLst>
          </p:cNvPr>
          <p:cNvSpPr/>
          <p:nvPr/>
        </p:nvSpPr>
        <p:spPr>
          <a:xfrm>
            <a:off x="14570162" y="5296724"/>
            <a:ext cx="76539" cy="7653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5CA4C3D-8671-3588-5217-D96FBAEB12D6}"/>
              </a:ext>
            </a:extLst>
          </p:cNvPr>
          <p:cNvSpPr txBox="1"/>
          <p:nvPr/>
        </p:nvSpPr>
        <p:spPr>
          <a:xfrm>
            <a:off x="12294048" y="5182477"/>
            <a:ext cx="411020"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t>A</a:t>
            </a:r>
            <a:endParaRPr lang="vi-VN"/>
          </a:p>
        </p:txBody>
      </p:sp>
      <p:sp>
        <p:nvSpPr>
          <p:cNvPr id="38" name="TextBox 37">
            <a:extLst>
              <a:ext uri="{FF2B5EF4-FFF2-40B4-BE49-F238E27FC236}">
                <a16:creationId xmlns:a16="http://schemas.microsoft.com/office/drawing/2014/main" id="{07D5BDD5-2318-255D-B22C-FC00A53C0CCE}"/>
              </a:ext>
            </a:extLst>
          </p:cNvPr>
          <p:cNvSpPr txBox="1"/>
          <p:nvPr/>
        </p:nvSpPr>
        <p:spPr>
          <a:xfrm>
            <a:off x="14589137" y="5226032"/>
            <a:ext cx="411020"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t>B</a:t>
            </a:r>
            <a:endParaRPr lang="vi-VN"/>
          </a:p>
        </p:txBody>
      </p:sp>
      <p:sp>
        <p:nvSpPr>
          <p:cNvPr id="39" name="TextBox 38">
            <a:extLst>
              <a:ext uri="{FF2B5EF4-FFF2-40B4-BE49-F238E27FC236}">
                <a16:creationId xmlns:a16="http://schemas.microsoft.com/office/drawing/2014/main" id="{A3C403D1-67A3-F025-FBB7-7934C11AD9EA}"/>
              </a:ext>
            </a:extLst>
          </p:cNvPr>
          <p:cNvSpPr txBox="1"/>
          <p:nvPr/>
        </p:nvSpPr>
        <p:spPr>
          <a:xfrm>
            <a:off x="13471991" y="3229795"/>
            <a:ext cx="411020"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t>O</a:t>
            </a:r>
            <a:endParaRPr lang="vi-VN"/>
          </a:p>
        </p:txBody>
      </p:sp>
      <p:sp>
        <p:nvSpPr>
          <p:cNvPr id="40" name="Oval 39">
            <a:extLst>
              <a:ext uri="{FF2B5EF4-FFF2-40B4-BE49-F238E27FC236}">
                <a16:creationId xmlns:a16="http://schemas.microsoft.com/office/drawing/2014/main" id="{81B6706C-A85D-4D3E-5DC8-094BCE7650B4}"/>
              </a:ext>
            </a:extLst>
          </p:cNvPr>
          <p:cNvSpPr/>
          <p:nvPr/>
        </p:nvSpPr>
        <p:spPr>
          <a:xfrm>
            <a:off x="13628585" y="3612032"/>
            <a:ext cx="76539" cy="7653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F6A9281-F811-E80A-A3DE-1F39C13A8C60}"/>
              </a:ext>
            </a:extLst>
          </p:cNvPr>
          <p:cNvSpPr txBox="1"/>
          <p:nvPr/>
        </p:nvSpPr>
        <p:spPr>
          <a:xfrm>
            <a:off x="13360902" y="3921834"/>
            <a:ext cx="301343" cy="430887"/>
          </a:xfrm>
          <a:prstGeom prst="rect">
            <a:avLst/>
          </a:prstGeom>
          <a:noFill/>
        </p:spPr>
        <p:txBody>
          <a:bodyPr wrap="square">
            <a:spAutoFit/>
          </a:bodyPr>
          <a:lstStyle>
            <a:defPPr>
              <a:defRPr lang="en-US"/>
            </a:defPPr>
            <a:lvl1pPr algn="just">
              <a:lnSpc>
                <a:spcPct val="100000"/>
              </a:lnSpc>
              <a:defRPr sz="2200">
                <a:latin typeface="#9Slide03 SVNAvo" panose="02040603050506020204" pitchFamily="18" charset="0"/>
              </a:defRPr>
            </a:lvl1pPr>
          </a:lstStyle>
          <a:p>
            <a:r>
              <a:rPr lang="el-GR" i="1">
                <a:solidFill>
                  <a:srgbClr val="C00000"/>
                </a:solidFill>
              </a:rPr>
              <a:t>α</a:t>
            </a:r>
            <a:endParaRPr lang="vi-VN" i="1">
              <a:solidFill>
                <a:srgbClr val="C00000"/>
              </a:solidFill>
            </a:endParaRPr>
          </a:p>
        </p:txBody>
      </p:sp>
      <p:sp>
        <p:nvSpPr>
          <p:cNvPr id="42" name="TextBox 41">
            <a:extLst>
              <a:ext uri="{FF2B5EF4-FFF2-40B4-BE49-F238E27FC236}">
                <a16:creationId xmlns:a16="http://schemas.microsoft.com/office/drawing/2014/main" id="{12B29795-E93B-A227-EF09-2BCE2FF259BC}"/>
              </a:ext>
            </a:extLst>
          </p:cNvPr>
          <p:cNvSpPr txBox="1"/>
          <p:nvPr/>
        </p:nvSpPr>
        <p:spPr>
          <a:xfrm>
            <a:off x="12914797" y="4262177"/>
            <a:ext cx="271163"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i="1">
                <a:solidFill>
                  <a:srgbClr val="C00000"/>
                </a:solidFill>
                <a:latin typeface="#9Slide04 AdrianeSwash" panose="02000504060000090004" pitchFamily="2" charset="0"/>
              </a:rPr>
              <a:t>l</a:t>
            </a:r>
            <a:endParaRPr lang="vi-VN">
              <a:solidFill>
                <a:srgbClr val="C00000"/>
              </a:solidFill>
            </a:endParaRPr>
          </a:p>
        </p:txBody>
      </p:sp>
      <p:sp>
        <p:nvSpPr>
          <p:cNvPr id="2" name="Freeform 5">
            <a:extLst>
              <a:ext uri="{FF2B5EF4-FFF2-40B4-BE49-F238E27FC236}">
                <a16:creationId xmlns:a16="http://schemas.microsoft.com/office/drawing/2014/main" id="{D022D84E-73C1-0BF9-EFC5-689E756F8D0E}"/>
              </a:ext>
            </a:extLst>
          </p:cNvPr>
          <p:cNvSpPr/>
          <p:nvPr/>
        </p:nvSpPr>
        <p:spPr>
          <a:xfrm>
            <a:off x="-193702" y="102498"/>
            <a:ext cx="5480076" cy="840247"/>
          </a:xfrm>
          <a:custGeom>
            <a:avLst/>
            <a:gdLst/>
            <a:ahLst/>
            <a:cxnLst/>
            <a:rect l="l" t="t" r="r" b="b"/>
            <a:pathLst>
              <a:path w="1572755" h="293427">
                <a:moveTo>
                  <a:pt x="19117" y="0"/>
                </a:moveTo>
                <a:lnTo>
                  <a:pt x="1553638" y="0"/>
                </a:lnTo>
                <a:cubicBezTo>
                  <a:pt x="1558709" y="0"/>
                  <a:pt x="1563571" y="2014"/>
                  <a:pt x="1567156" y="5599"/>
                </a:cubicBezTo>
                <a:cubicBezTo>
                  <a:pt x="1570741" y="9184"/>
                  <a:pt x="1572755" y="14047"/>
                  <a:pt x="1572755" y="19117"/>
                </a:cubicBezTo>
                <a:lnTo>
                  <a:pt x="1572755" y="274310"/>
                </a:lnTo>
                <a:cubicBezTo>
                  <a:pt x="1572755" y="284868"/>
                  <a:pt x="1564196" y="293427"/>
                  <a:pt x="1553638" y="293427"/>
                </a:cubicBezTo>
                <a:lnTo>
                  <a:pt x="19117" y="293427"/>
                </a:lnTo>
                <a:cubicBezTo>
                  <a:pt x="8559" y="293427"/>
                  <a:pt x="0" y="284868"/>
                  <a:pt x="0" y="274310"/>
                </a:cubicBezTo>
                <a:lnTo>
                  <a:pt x="0" y="19117"/>
                </a:lnTo>
                <a:cubicBezTo>
                  <a:pt x="0" y="8559"/>
                  <a:pt x="8559" y="0"/>
                  <a:pt x="19117" y="0"/>
                </a:cubicBezTo>
                <a:close/>
              </a:path>
            </a:pathLst>
          </a:custGeom>
          <a:gradFill rotWithShape="1">
            <a:gsLst>
              <a:gs pos="0">
                <a:srgbClr val="3C9FC4">
                  <a:alpha val="81000"/>
                </a:srgbClr>
              </a:gs>
              <a:gs pos="100000">
                <a:srgbClr val="1D1E50">
                  <a:alpha val="81000"/>
                </a:srgbClr>
              </a:gs>
            </a:gsLst>
            <a:lin ang="0"/>
          </a:gradFill>
          <a:ln cap="rnd">
            <a:noFill/>
            <a:prstDash val="sysDot"/>
            <a:round/>
          </a:ln>
        </p:spPr>
        <p:txBody>
          <a:bodyPr/>
          <a:lstStyle/>
          <a:p>
            <a:endParaRPr lang="en-US"/>
          </a:p>
        </p:txBody>
      </p:sp>
      <p:sp>
        <p:nvSpPr>
          <p:cNvPr id="19" name="TextBox 18">
            <a:extLst>
              <a:ext uri="{FF2B5EF4-FFF2-40B4-BE49-F238E27FC236}">
                <a16:creationId xmlns:a16="http://schemas.microsoft.com/office/drawing/2014/main" id="{2058AD67-572F-B863-F559-10FFBCCDC5B3}"/>
              </a:ext>
            </a:extLst>
          </p:cNvPr>
          <p:cNvSpPr txBox="1"/>
          <p:nvPr/>
        </p:nvSpPr>
        <p:spPr>
          <a:xfrm>
            <a:off x="220203" y="302921"/>
            <a:ext cx="4423006" cy="461665"/>
          </a:xfrm>
          <a:prstGeom prst="rect">
            <a:avLst/>
          </a:prstGeom>
          <a:noFill/>
        </p:spPr>
        <p:txBody>
          <a:bodyPr wrap="none" rtlCol="0">
            <a:spAutoFit/>
          </a:bodyPr>
          <a:lstStyle/>
          <a:p>
            <a:r>
              <a:rPr lang="en-US" sz="2400">
                <a:solidFill>
                  <a:schemeClr val="bg1"/>
                </a:solidFill>
                <a:latin typeface="#9Slide03 Penumbra" panose="02040603050506020204" pitchFamily="18" charset="0"/>
              </a:rPr>
              <a:t>1. độ dài của cung tròn</a:t>
            </a:r>
          </a:p>
        </p:txBody>
      </p:sp>
      <p:cxnSp>
        <p:nvCxnSpPr>
          <p:cNvPr id="21" name="Straight Connector 20">
            <a:extLst>
              <a:ext uri="{FF2B5EF4-FFF2-40B4-BE49-F238E27FC236}">
                <a16:creationId xmlns:a16="http://schemas.microsoft.com/office/drawing/2014/main" id="{A878A80B-2D99-8BD7-E0E2-1F7763E029E6}"/>
              </a:ext>
            </a:extLst>
          </p:cNvPr>
          <p:cNvCxnSpPr/>
          <p:nvPr/>
        </p:nvCxnSpPr>
        <p:spPr>
          <a:xfrm>
            <a:off x="4850130" y="250202"/>
            <a:ext cx="0" cy="549269"/>
          </a:xfrm>
          <a:prstGeom prst="line">
            <a:avLst/>
          </a:prstGeom>
        </p:spPr>
        <p:style>
          <a:lnRef idx="1">
            <a:schemeClr val="accent6"/>
          </a:lnRef>
          <a:fillRef idx="0">
            <a:schemeClr val="accent6"/>
          </a:fillRef>
          <a:effectRef idx="0">
            <a:schemeClr val="accent6"/>
          </a:effectRef>
          <a:fontRef idx="minor">
            <a:schemeClr val="tx1"/>
          </a:fontRef>
        </p:style>
      </p:cxnSp>
      <p:pic>
        <p:nvPicPr>
          <p:cNvPr id="25" name="Picture 24">
            <a:extLst>
              <a:ext uri="{FF2B5EF4-FFF2-40B4-BE49-F238E27FC236}">
                <a16:creationId xmlns:a16="http://schemas.microsoft.com/office/drawing/2014/main" id="{D4CB952B-B324-B69D-BC8B-B89492EF2751}"/>
              </a:ext>
            </a:extLst>
          </p:cNvPr>
          <p:cNvPicPr>
            <a:picLocks noChangeAspect="1"/>
          </p:cNvPicPr>
          <p:nvPr/>
        </p:nvPicPr>
        <p:blipFill>
          <a:blip r:embed="rId4"/>
          <a:stretch>
            <a:fillRect/>
          </a:stretch>
        </p:blipFill>
        <p:spPr>
          <a:xfrm>
            <a:off x="827228" y="3044152"/>
            <a:ext cx="404447" cy="404447"/>
          </a:xfrm>
          <a:prstGeom prst="rect">
            <a:avLst/>
          </a:prstGeom>
        </p:spPr>
      </p:pic>
      <p:sp>
        <p:nvSpPr>
          <p:cNvPr id="26" name="TextBox 25">
            <a:extLst>
              <a:ext uri="{FF2B5EF4-FFF2-40B4-BE49-F238E27FC236}">
                <a16:creationId xmlns:a16="http://schemas.microsoft.com/office/drawing/2014/main" id="{C79155F4-FE9B-C7F0-FC7A-A596BD24AAA4}"/>
              </a:ext>
            </a:extLst>
          </p:cNvPr>
          <p:cNvSpPr txBox="1"/>
          <p:nvPr/>
        </p:nvSpPr>
        <p:spPr>
          <a:xfrm>
            <a:off x="493421" y="3092486"/>
            <a:ext cx="373820" cy="307777"/>
          </a:xfrm>
          <a:prstGeom prst="rect">
            <a:avLst/>
          </a:prstGeom>
          <a:noFill/>
        </p:spPr>
        <p:txBody>
          <a:bodyPr wrap="none" rtlCol="0">
            <a:spAutoFit/>
          </a:bodyPr>
          <a:lstStyle/>
          <a:p>
            <a:r>
              <a:rPr lang="en-US" sz="1400">
                <a:solidFill>
                  <a:srgbClr val="DC4E33"/>
                </a:solidFill>
                <a:latin typeface="#9Slide03 Penumbra" panose="02040603050506020204" pitchFamily="18" charset="0"/>
              </a:rPr>
              <a:t>?3</a:t>
            </a:r>
          </a:p>
        </p:txBody>
      </p:sp>
      <p:sp>
        <p:nvSpPr>
          <p:cNvPr id="27" name="Rectangle: Rounded Corners 26">
            <a:extLst>
              <a:ext uri="{FF2B5EF4-FFF2-40B4-BE49-F238E27FC236}">
                <a16:creationId xmlns:a16="http://schemas.microsoft.com/office/drawing/2014/main" id="{CABD36E2-9ADC-1807-32F9-E29AE7985072}"/>
              </a:ext>
            </a:extLst>
          </p:cNvPr>
          <p:cNvSpPr/>
          <p:nvPr/>
        </p:nvSpPr>
        <p:spPr>
          <a:xfrm flipH="1">
            <a:off x="7581431" y="1557843"/>
            <a:ext cx="1727294" cy="838972"/>
          </a:xfrm>
          <a:prstGeom prst="roundRect">
            <a:avLst>
              <a:gd name="adj" fmla="val 11162"/>
            </a:avLst>
          </a:prstGeom>
          <a:solidFill>
            <a:srgbClr val="FFC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11EF10E-1000-74CE-2B11-121C81076A94}"/>
              </a:ext>
            </a:extLst>
          </p:cNvPr>
          <p:cNvSpPr txBox="1"/>
          <p:nvPr/>
        </p:nvSpPr>
        <p:spPr>
          <a:xfrm>
            <a:off x="1175704" y="1734751"/>
            <a:ext cx="6481244"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t>Đ</a:t>
            </a:r>
            <a:r>
              <a:rPr lang="vi-VN"/>
              <a:t>ộ dài cung n</a:t>
            </a:r>
            <a:r>
              <a:rPr lang="en-US" baseline="30000"/>
              <a:t>o</a:t>
            </a:r>
            <a:r>
              <a:rPr lang="vi-VN"/>
              <a:t> </a:t>
            </a:r>
            <a:r>
              <a:rPr lang="en-US"/>
              <a:t>của đường tròn bán kính R là</a:t>
            </a:r>
            <a:r>
              <a:rPr lang="vi-VN"/>
              <a:t>:</a:t>
            </a:r>
          </a:p>
        </p:txBody>
      </p:sp>
      <p:sp>
        <p:nvSpPr>
          <p:cNvPr id="31" name="TextBox 30">
            <a:extLst>
              <a:ext uri="{FF2B5EF4-FFF2-40B4-BE49-F238E27FC236}">
                <a16:creationId xmlns:a16="http://schemas.microsoft.com/office/drawing/2014/main" id="{71079B44-3FB4-12F3-32BB-48792D0536AD}"/>
              </a:ext>
            </a:extLst>
          </p:cNvPr>
          <p:cNvSpPr txBox="1"/>
          <p:nvPr/>
        </p:nvSpPr>
        <p:spPr>
          <a:xfrm>
            <a:off x="7669147" y="1770035"/>
            <a:ext cx="271163"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i="1">
                <a:latin typeface="#9Slide04 AdrianeSwash" panose="02000504060000090004" pitchFamily="2" charset="0"/>
              </a:rPr>
              <a:t>l</a:t>
            </a:r>
            <a:endParaRPr lang="vi-VN"/>
          </a:p>
        </p:txBody>
      </p:sp>
      <p:sp>
        <p:nvSpPr>
          <p:cNvPr id="43" name="TextBox 42">
            <a:extLst>
              <a:ext uri="{FF2B5EF4-FFF2-40B4-BE49-F238E27FC236}">
                <a16:creationId xmlns:a16="http://schemas.microsoft.com/office/drawing/2014/main" id="{7B7391ED-776C-AD60-FF47-DF7A6C52A157}"/>
              </a:ext>
            </a:extLst>
          </p:cNvPr>
          <p:cNvSpPr txBox="1"/>
          <p:nvPr/>
        </p:nvSpPr>
        <p:spPr>
          <a:xfrm>
            <a:off x="8388534" y="1547865"/>
            <a:ext cx="789214"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l-GR" i="1"/>
              <a:t>π</a:t>
            </a:r>
            <a:r>
              <a:rPr lang="en-US"/>
              <a:t>Rn</a:t>
            </a:r>
            <a:endParaRPr lang="vi-VN"/>
          </a:p>
        </p:txBody>
      </p:sp>
      <p:sp>
        <p:nvSpPr>
          <p:cNvPr id="44" name="TextBox 43">
            <a:extLst>
              <a:ext uri="{FF2B5EF4-FFF2-40B4-BE49-F238E27FC236}">
                <a16:creationId xmlns:a16="http://schemas.microsoft.com/office/drawing/2014/main" id="{B9EC3894-C0E9-B724-980B-27AD7A2F688D}"/>
              </a:ext>
            </a:extLst>
          </p:cNvPr>
          <p:cNvSpPr txBox="1"/>
          <p:nvPr/>
        </p:nvSpPr>
        <p:spPr>
          <a:xfrm>
            <a:off x="8408428" y="1967122"/>
            <a:ext cx="722171"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t>180</a:t>
            </a:r>
            <a:endParaRPr lang="vi-VN"/>
          </a:p>
        </p:txBody>
      </p:sp>
      <p:sp>
        <p:nvSpPr>
          <p:cNvPr id="45" name="TextBox 44">
            <a:extLst>
              <a:ext uri="{FF2B5EF4-FFF2-40B4-BE49-F238E27FC236}">
                <a16:creationId xmlns:a16="http://schemas.microsoft.com/office/drawing/2014/main" id="{4A0A54FD-9B6C-39CE-8746-7DB98BC49774}"/>
              </a:ext>
            </a:extLst>
          </p:cNvPr>
          <p:cNvSpPr txBox="1"/>
          <p:nvPr/>
        </p:nvSpPr>
        <p:spPr>
          <a:xfrm>
            <a:off x="7934164" y="1731182"/>
            <a:ext cx="344829"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t>=</a:t>
            </a:r>
            <a:endParaRPr lang="vi-VN"/>
          </a:p>
        </p:txBody>
      </p:sp>
      <p:cxnSp>
        <p:nvCxnSpPr>
          <p:cNvPr id="46" name="Straight Connector 45">
            <a:extLst>
              <a:ext uri="{FF2B5EF4-FFF2-40B4-BE49-F238E27FC236}">
                <a16:creationId xmlns:a16="http://schemas.microsoft.com/office/drawing/2014/main" id="{B11A90A5-0C0F-4E1E-0F53-8C83F69B8501}"/>
              </a:ext>
            </a:extLst>
          </p:cNvPr>
          <p:cNvCxnSpPr>
            <a:cxnSpLocks/>
          </p:cNvCxnSpPr>
          <p:nvPr/>
        </p:nvCxnSpPr>
        <p:spPr>
          <a:xfrm>
            <a:off x="8338311" y="1971885"/>
            <a:ext cx="79809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D1E8BAD4-324F-C5A5-A249-2A4AE1387A91}"/>
              </a:ext>
            </a:extLst>
          </p:cNvPr>
          <p:cNvPicPr>
            <a:picLocks noChangeAspect="1"/>
          </p:cNvPicPr>
          <p:nvPr/>
        </p:nvPicPr>
        <p:blipFill>
          <a:blip r:embed="rId5"/>
          <a:stretch>
            <a:fillRect/>
          </a:stretch>
        </p:blipFill>
        <p:spPr>
          <a:xfrm rot="21192309">
            <a:off x="756911" y="1817772"/>
            <a:ext cx="335412" cy="335412"/>
          </a:xfrm>
          <a:prstGeom prst="rect">
            <a:avLst/>
          </a:prstGeom>
        </p:spPr>
      </p:pic>
    </p:spTree>
    <p:custDataLst>
      <p:tags r:id="rId1"/>
    </p:custDataLst>
    <p:extLst>
      <p:ext uri="{BB962C8B-B14F-4D97-AF65-F5344CB8AC3E}">
        <p14:creationId xmlns:p14="http://schemas.microsoft.com/office/powerpoint/2010/main" val="2813159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up)">
                                      <p:cBhvr>
                                        <p:cTn id="18" dur="500"/>
                                        <p:tgtEl>
                                          <p:spTgt spid="3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up)">
                                      <p:cBhvr>
                                        <p:cTn id="21" dur="500"/>
                                        <p:tgtEl>
                                          <p:spTgt spid="3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up)">
                                      <p:cBhvr>
                                        <p:cTn id="24" dur="500"/>
                                        <p:tgtEl>
                                          <p:spTgt spid="3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up)">
                                      <p:cBhvr>
                                        <p:cTn id="30" dur="500"/>
                                        <p:tgtEl>
                                          <p:spTgt spid="4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up)">
                                      <p:cBhvr>
                                        <p:cTn id="33" dur="500"/>
                                        <p:tgtEl>
                                          <p:spTgt spid="4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up)">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par>
                                <p:cTn id="56" presetID="22" presetClass="entr" presetSubtype="8"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par>
                                <p:cTn id="67" presetID="22" presetClass="entr" presetSubtype="8"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left)">
                                      <p:cBhvr>
                                        <p:cTn id="69" dur="500"/>
                                        <p:tgtEl>
                                          <p:spTgt spid="1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left)">
                                      <p:cBhvr>
                                        <p:cTn id="72" dur="500"/>
                                        <p:tgtEl>
                                          <p:spTgt spid="13"/>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down)">
                                      <p:cBhvr>
                                        <p:cTn id="80" dur="500"/>
                                        <p:tgtEl>
                                          <p:spTgt spid="14"/>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down)">
                                      <p:cBhvr>
                                        <p:cTn id="83" dur="500"/>
                                        <p:tgtEl>
                                          <p:spTgt spid="15"/>
                                        </p:tgtEl>
                                      </p:cBhvr>
                                    </p:animEffect>
                                  </p:childTnLst>
                                </p:cTn>
                              </p:par>
                              <p:par>
                                <p:cTn id="84" presetID="22" presetClass="entr" presetSubtype="4" fill="hold" nodeType="with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wipe(down)">
                                      <p:cBhvr>
                                        <p:cTn id="86" dur="5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left)">
                                      <p:cBhvr>
                                        <p:cTn id="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1" grpId="0"/>
      <p:bldP spid="13" grpId="0"/>
      <p:bldP spid="14" grpId="0"/>
      <p:bldP spid="15" grpId="0"/>
      <p:bldP spid="16" grpId="0"/>
      <p:bldP spid="18" grpId="0"/>
      <p:bldP spid="35" grpId="0" animBg="1"/>
      <p:bldP spid="36" grpId="0" animBg="1"/>
      <p:bldP spid="37" grpId="0"/>
      <p:bldP spid="38" grpId="0"/>
      <p:bldP spid="39" grpId="0"/>
      <p:bldP spid="40" grpId="0" animBg="1"/>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CC198D2-48B7-8C1F-0888-15F382C5194E}"/>
              </a:ext>
            </a:extLst>
          </p:cNvPr>
          <p:cNvCxnSpPr>
            <a:cxnSpLocks/>
          </p:cNvCxnSpPr>
          <p:nvPr/>
        </p:nvCxnSpPr>
        <p:spPr>
          <a:xfrm flipH="1" flipV="1">
            <a:off x="5525033" y="2971603"/>
            <a:ext cx="596405" cy="7689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80DE0BF-2F31-1C5E-FEC3-C6B37661D0EA}"/>
              </a:ext>
            </a:extLst>
          </p:cNvPr>
          <p:cNvSpPr txBox="1"/>
          <p:nvPr/>
        </p:nvSpPr>
        <p:spPr>
          <a:xfrm>
            <a:off x="1201049" y="1272347"/>
            <a:ext cx="10497530" cy="103611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r>
              <a:rPr lang="en-US"/>
              <a:t>Cho A và B là hai điểm trên đường tròn (O ; 3 cm) sao cho AOB = 120</a:t>
            </a:r>
            <a:r>
              <a:rPr lang="en-US" baseline="30000"/>
              <a:t>o</a:t>
            </a:r>
            <a:r>
              <a:rPr lang="en-US"/>
              <a:t>. Tính số đo và độ dài các cung có hai mút A, B.</a:t>
            </a:r>
            <a:endParaRPr lang="vi-VN"/>
          </a:p>
        </p:txBody>
      </p:sp>
      <p:sp>
        <p:nvSpPr>
          <p:cNvPr id="4" name="TextBox 3">
            <a:extLst>
              <a:ext uri="{FF2B5EF4-FFF2-40B4-BE49-F238E27FC236}">
                <a16:creationId xmlns:a16="http://schemas.microsoft.com/office/drawing/2014/main" id="{66D68469-33D1-2A97-7DF2-A4BDE026F54F}"/>
              </a:ext>
            </a:extLst>
          </p:cNvPr>
          <p:cNvSpPr txBox="1"/>
          <p:nvPr/>
        </p:nvSpPr>
        <p:spPr>
          <a:xfrm>
            <a:off x="1201049" y="5080474"/>
            <a:ext cx="2247148"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Ta có hai cung</a:t>
            </a:r>
            <a:endParaRPr lang="vi-VN">
              <a:solidFill>
                <a:srgbClr val="002060"/>
              </a:solidFill>
            </a:endParaRPr>
          </a:p>
        </p:txBody>
      </p:sp>
      <p:grpSp>
        <p:nvGrpSpPr>
          <p:cNvPr id="25" name="Group 24">
            <a:extLst>
              <a:ext uri="{FF2B5EF4-FFF2-40B4-BE49-F238E27FC236}">
                <a16:creationId xmlns:a16="http://schemas.microsoft.com/office/drawing/2014/main" id="{5315FDFC-1387-8778-A7FB-D81150AA15DC}"/>
              </a:ext>
            </a:extLst>
          </p:cNvPr>
          <p:cNvGrpSpPr/>
          <p:nvPr/>
        </p:nvGrpSpPr>
        <p:grpSpPr>
          <a:xfrm>
            <a:off x="9403262" y="1339453"/>
            <a:ext cx="603282" cy="90487"/>
            <a:chOff x="7591726" y="2881313"/>
            <a:chExt cx="375636" cy="71243"/>
          </a:xfrm>
        </p:grpSpPr>
        <p:cxnSp>
          <p:nvCxnSpPr>
            <p:cNvPr id="19" name="Straight Connector 18">
              <a:extLst>
                <a:ext uri="{FF2B5EF4-FFF2-40B4-BE49-F238E27FC236}">
                  <a16:creationId xmlns:a16="http://schemas.microsoft.com/office/drawing/2014/main" id="{83D18973-371B-F23B-5159-B522312520AF}"/>
                </a:ext>
              </a:extLst>
            </p:cNvPr>
            <p:cNvCxnSpPr>
              <a:cxnSpLocks/>
            </p:cNvCxnSpPr>
            <p:nvPr/>
          </p:nvCxnSpPr>
          <p:spPr>
            <a:xfrm flipV="1">
              <a:off x="7591726" y="2881313"/>
              <a:ext cx="190199" cy="7112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2FC324-CF9D-C2F5-E75A-5803C42CA8E5}"/>
                </a:ext>
              </a:extLst>
            </p:cNvPr>
            <p:cNvCxnSpPr>
              <a:cxnSpLocks/>
            </p:cNvCxnSpPr>
            <p:nvPr/>
          </p:nvCxnSpPr>
          <p:spPr>
            <a:xfrm flipH="1" flipV="1">
              <a:off x="7777163" y="2881434"/>
              <a:ext cx="190199" cy="7112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9ACE3256-61CA-CCA4-2C72-35DD95BD2369}"/>
              </a:ext>
            </a:extLst>
          </p:cNvPr>
          <p:cNvSpPr txBox="1"/>
          <p:nvPr/>
        </p:nvSpPr>
        <p:spPr>
          <a:xfrm>
            <a:off x="5053330" y="5716305"/>
            <a:ext cx="6133347"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Cung nhỏ AB bị chắn bởi góc ở tâm AOB.</a:t>
            </a:r>
            <a:endParaRPr lang="vi-VN">
              <a:solidFill>
                <a:srgbClr val="002060"/>
              </a:solidFill>
            </a:endParaRPr>
          </a:p>
        </p:txBody>
      </p:sp>
      <p:sp>
        <p:nvSpPr>
          <p:cNvPr id="30" name="TextBox 29">
            <a:extLst>
              <a:ext uri="{FF2B5EF4-FFF2-40B4-BE49-F238E27FC236}">
                <a16:creationId xmlns:a16="http://schemas.microsoft.com/office/drawing/2014/main" id="{64AE5EE8-E535-D224-C421-4F8A975C4065}"/>
              </a:ext>
            </a:extLst>
          </p:cNvPr>
          <p:cNvSpPr txBox="1"/>
          <p:nvPr/>
        </p:nvSpPr>
        <p:spPr>
          <a:xfrm>
            <a:off x="2206965" y="5716305"/>
            <a:ext cx="2412248"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Cung lớn AmB.</a:t>
            </a:r>
            <a:endParaRPr lang="vi-VN">
              <a:solidFill>
                <a:srgbClr val="002060"/>
              </a:solidFill>
            </a:endParaRPr>
          </a:p>
        </p:txBody>
      </p:sp>
      <p:sp>
        <p:nvSpPr>
          <p:cNvPr id="2" name="Freeform 5">
            <a:extLst>
              <a:ext uri="{FF2B5EF4-FFF2-40B4-BE49-F238E27FC236}">
                <a16:creationId xmlns:a16="http://schemas.microsoft.com/office/drawing/2014/main" id="{65C7F0A6-F9D4-937C-46CB-786ABAE627D5}"/>
              </a:ext>
            </a:extLst>
          </p:cNvPr>
          <p:cNvSpPr/>
          <p:nvPr/>
        </p:nvSpPr>
        <p:spPr>
          <a:xfrm>
            <a:off x="-193702" y="102498"/>
            <a:ext cx="5480076" cy="840247"/>
          </a:xfrm>
          <a:custGeom>
            <a:avLst/>
            <a:gdLst/>
            <a:ahLst/>
            <a:cxnLst/>
            <a:rect l="l" t="t" r="r" b="b"/>
            <a:pathLst>
              <a:path w="1572755" h="293427">
                <a:moveTo>
                  <a:pt x="19117" y="0"/>
                </a:moveTo>
                <a:lnTo>
                  <a:pt x="1553638" y="0"/>
                </a:lnTo>
                <a:cubicBezTo>
                  <a:pt x="1558709" y="0"/>
                  <a:pt x="1563571" y="2014"/>
                  <a:pt x="1567156" y="5599"/>
                </a:cubicBezTo>
                <a:cubicBezTo>
                  <a:pt x="1570741" y="9184"/>
                  <a:pt x="1572755" y="14047"/>
                  <a:pt x="1572755" y="19117"/>
                </a:cubicBezTo>
                <a:lnTo>
                  <a:pt x="1572755" y="274310"/>
                </a:lnTo>
                <a:cubicBezTo>
                  <a:pt x="1572755" y="284868"/>
                  <a:pt x="1564196" y="293427"/>
                  <a:pt x="1553638" y="293427"/>
                </a:cubicBezTo>
                <a:lnTo>
                  <a:pt x="19117" y="293427"/>
                </a:lnTo>
                <a:cubicBezTo>
                  <a:pt x="8559" y="293427"/>
                  <a:pt x="0" y="284868"/>
                  <a:pt x="0" y="274310"/>
                </a:cubicBezTo>
                <a:lnTo>
                  <a:pt x="0" y="19117"/>
                </a:lnTo>
                <a:cubicBezTo>
                  <a:pt x="0" y="8559"/>
                  <a:pt x="8559" y="0"/>
                  <a:pt x="19117" y="0"/>
                </a:cubicBezTo>
                <a:close/>
              </a:path>
            </a:pathLst>
          </a:custGeom>
          <a:gradFill rotWithShape="1">
            <a:gsLst>
              <a:gs pos="0">
                <a:srgbClr val="3C9FC4">
                  <a:alpha val="81000"/>
                </a:srgbClr>
              </a:gs>
              <a:gs pos="100000">
                <a:srgbClr val="1D1E50">
                  <a:alpha val="81000"/>
                </a:srgbClr>
              </a:gs>
            </a:gsLst>
            <a:lin ang="0"/>
          </a:gradFill>
          <a:ln cap="rnd">
            <a:noFill/>
            <a:prstDash val="sysDot"/>
            <a:round/>
          </a:ln>
        </p:spPr>
        <p:txBody>
          <a:bodyPr/>
          <a:lstStyle/>
          <a:p>
            <a:endParaRPr lang="en-US"/>
          </a:p>
        </p:txBody>
      </p:sp>
      <p:sp>
        <p:nvSpPr>
          <p:cNvPr id="5" name="TextBox 4">
            <a:extLst>
              <a:ext uri="{FF2B5EF4-FFF2-40B4-BE49-F238E27FC236}">
                <a16:creationId xmlns:a16="http://schemas.microsoft.com/office/drawing/2014/main" id="{3ABD0033-B974-932C-A4F3-8CBDBC92FC0A}"/>
              </a:ext>
            </a:extLst>
          </p:cNvPr>
          <p:cNvSpPr txBox="1"/>
          <p:nvPr/>
        </p:nvSpPr>
        <p:spPr>
          <a:xfrm>
            <a:off x="220203" y="302921"/>
            <a:ext cx="4423006" cy="461665"/>
          </a:xfrm>
          <a:prstGeom prst="rect">
            <a:avLst/>
          </a:prstGeom>
          <a:noFill/>
        </p:spPr>
        <p:txBody>
          <a:bodyPr wrap="none" rtlCol="0">
            <a:spAutoFit/>
          </a:bodyPr>
          <a:lstStyle/>
          <a:p>
            <a:r>
              <a:rPr lang="en-US" sz="2400">
                <a:solidFill>
                  <a:schemeClr val="bg1"/>
                </a:solidFill>
                <a:latin typeface="#9Slide03 Penumbra" panose="02040603050506020204" pitchFamily="18" charset="0"/>
              </a:rPr>
              <a:t>1. độ dài của cung tròn</a:t>
            </a:r>
          </a:p>
        </p:txBody>
      </p:sp>
      <p:cxnSp>
        <p:nvCxnSpPr>
          <p:cNvPr id="6" name="Straight Connector 5">
            <a:extLst>
              <a:ext uri="{FF2B5EF4-FFF2-40B4-BE49-F238E27FC236}">
                <a16:creationId xmlns:a16="http://schemas.microsoft.com/office/drawing/2014/main" id="{9F016CF7-EFDC-D7F4-FB84-7CEBF3006E56}"/>
              </a:ext>
            </a:extLst>
          </p:cNvPr>
          <p:cNvCxnSpPr/>
          <p:nvPr/>
        </p:nvCxnSpPr>
        <p:spPr>
          <a:xfrm>
            <a:off x="4850130" y="250202"/>
            <a:ext cx="0" cy="549269"/>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A9D40D33-278D-EAA7-5949-12542E15FE79}"/>
              </a:ext>
            </a:extLst>
          </p:cNvPr>
          <p:cNvPicPr>
            <a:picLocks noChangeAspect="1"/>
          </p:cNvPicPr>
          <p:nvPr/>
        </p:nvPicPr>
        <p:blipFill>
          <a:blip r:embed="rId4"/>
          <a:stretch>
            <a:fillRect/>
          </a:stretch>
        </p:blipFill>
        <p:spPr>
          <a:xfrm>
            <a:off x="827228" y="1363134"/>
            <a:ext cx="404447" cy="404447"/>
          </a:xfrm>
          <a:prstGeom prst="rect">
            <a:avLst/>
          </a:prstGeom>
        </p:spPr>
      </p:pic>
      <p:sp>
        <p:nvSpPr>
          <p:cNvPr id="9" name="TextBox 8">
            <a:extLst>
              <a:ext uri="{FF2B5EF4-FFF2-40B4-BE49-F238E27FC236}">
                <a16:creationId xmlns:a16="http://schemas.microsoft.com/office/drawing/2014/main" id="{5F90EC33-A206-5DEF-4C96-822D866BCFAF}"/>
              </a:ext>
            </a:extLst>
          </p:cNvPr>
          <p:cNvSpPr txBox="1"/>
          <p:nvPr/>
        </p:nvSpPr>
        <p:spPr>
          <a:xfrm>
            <a:off x="493421" y="1411468"/>
            <a:ext cx="388248" cy="307777"/>
          </a:xfrm>
          <a:prstGeom prst="rect">
            <a:avLst/>
          </a:prstGeom>
          <a:noFill/>
        </p:spPr>
        <p:txBody>
          <a:bodyPr wrap="none" rtlCol="0">
            <a:spAutoFit/>
          </a:bodyPr>
          <a:lstStyle/>
          <a:p>
            <a:r>
              <a:rPr lang="en-US" sz="1400">
                <a:solidFill>
                  <a:srgbClr val="DC4E33"/>
                </a:solidFill>
                <a:latin typeface="#9Slide03 Penumbra" panose="02040603050506020204" pitchFamily="18" charset="0"/>
              </a:rPr>
              <a:t>?4</a:t>
            </a:r>
          </a:p>
        </p:txBody>
      </p:sp>
      <p:sp>
        <p:nvSpPr>
          <p:cNvPr id="10" name="Oval 9">
            <a:extLst>
              <a:ext uri="{FF2B5EF4-FFF2-40B4-BE49-F238E27FC236}">
                <a16:creationId xmlns:a16="http://schemas.microsoft.com/office/drawing/2014/main" id="{E744BAE9-AC64-1872-18FB-4D531A477D80}"/>
              </a:ext>
            </a:extLst>
          </p:cNvPr>
          <p:cNvSpPr/>
          <p:nvPr/>
        </p:nvSpPr>
        <p:spPr>
          <a:xfrm>
            <a:off x="5149888" y="2775678"/>
            <a:ext cx="1943100" cy="1943100"/>
          </a:xfrm>
          <a:prstGeom prst="ellipse">
            <a:avLst/>
          </a:prstGeom>
          <a:noFill/>
          <a:ln w="158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E8EE4A5-56A9-52AE-D362-29F07CFCD4A7}"/>
              </a:ext>
            </a:extLst>
          </p:cNvPr>
          <p:cNvCxnSpPr>
            <a:cxnSpLocks/>
            <a:endCxn id="10" idx="6"/>
          </p:cNvCxnSpPr>
          <p:nvPr/>
        </p:nvCxnSpPr>
        <p:spPr>
          <a:xfrm>
            <a:off x="6103340" y="3747228"/>
            <a:ext cx="9896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CD6B614B-5EEA-EDBD-F1FD-602F1B0A5D06}"/>
              </a:ext>
            </a:extLst>
          </p:cNvPr>
          <p:cNvSpPr/>
          <p:nvPr/>
        </p:nvSpPr>
        <p:spPr>
          <a:xfrm>
            <a:off x="6103340" y="3724368"/>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94072BF-4E4C-DA0A-E03A-33A3ED6542EC}"/>
              </a:ext>
            </a:extLst>
          </p:cNvPr>
          <p:cNvSpPr txBox="1"/>
          <p:nvPr/>
        </p:nvSpPr>
        <p:spPr>
          <a:xfrm>
            <a:off x="7087945" y="3554642"/>
            <a:ext cx="429325"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t>A</a:t>
            </a:r>
          </a:p>
        </p:txBody>
      </p:sp>
      <p:sp>
        <p:nvSpPr>
          <p:cNvPr id="16" name="TextBox 15">
            <a:extLst>
              <a:ext uri="{FF2B5EF4-FFF2-40B4-BE49-F238E27FC236}">
                <a16:creationId xmlns:a16="http://schemas.microsoft.com/office/drawing/2014/main" id="{36655B80-4AD0-779C-BFCB-6E0AAF5CECE4}"/>
              </a:ext>
            </a:extLst>
          </p:cNvPr>
          <p:cNvSpPr txBox="1"/>
          <p:nvPr/>
        </p:nvSpPr>
        <p:spPr>
          <a:xfrm>
            <a:off x="7229474" y="4404798"/>
            <a:ext cx="1229182"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chemeClr val="accent2">
                    <a:lumMod val="75000"/>
                  </a:schemeClr>
                </a:solidFill>
              </a:rPr>
              <a:t>C</a:t>
            </a:r>
            <a:r>
              <a:rPr lang="en-US" baseline="-25000">
                <a:solidFill>
                  <a:schemeClr val="accent2">
                    <a:lumMod val="75000"/>
                  </a:schemeClr>
                </a:solidFill>
              </a:rPr>
              <a:t>(O;3 cm)</a:t>
            </a:r>
            <a:endParaRPr lang="en-US">
              <a:solidFill>
                <a:schemeClr val="accent2">
                  <a:lumMod val="75000"/>
                </a:schemeClr>
              </a:solidFill>
            </a:endParaRPr>
          </a:p>
        </p:txBody>
      </p:sp>
      <p:sp>
        <p:nvSpPr>
          <p:cNvPr id="17" name="TextBox 16">
            <a:extLst>
              <a:ext uri="{FF2B5EF4-FFF2-40B4-BE49-F238E27FC236}">
                <a16:creationId xmlns:a16="http://schemas.microsoft.com/office/drawing/2014/main" id="{113DD888-7247-D3B7-095B-5338CBB5BFF8}"/>
              </a:ext>
            </a:extLst>
          </p:cNvPr>
          <p:cNvSpPr txBox="1"/>
          <p:nvPr/>
        </p:nvSpPr>
        <p:spPr>
          <a:xfrm>
            <a:off x="5852736" y="3705317"/>
            <a:ext cx="429325"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chemeClr val="accent2">
                    <a:lumMod val="75000"/>
                  </a:schemeClr>
                </a:solidFill>
              </a:rPr>
              <a:t>O</a:t>
            </a:r>
          </a:p>
        </p:txBody>
      </p:sp>
      <p:pic>
        <p:nvPicPr>
          <p:cNvPr id="18" name="Picture 17">
            <a:extLst>
              <a:ext uri="{FF2B5EF4-FFF2-40B4-BE49-F238E27FC236}">
                <a16:creationId xmlns:a16="http://schemas.microsoft.com/office/drawing/2014/main" id="{0BFB169A-2C0E-E41C-EDFB-F4DCAE11CF73}"/>
              </a:ext>
            </a:extLst>
          </p:cNvPr>
          <p:cNvPicPr>
            <a:picLocks noChangeAspect="1"/>
          </p:cNvPicPr>
          <p:nvPr/>
        </p:nvPicPr>
        <p:blipFill>
          <a:blip r:embed="rId5"/>
          <a:stretch>
            <a:fillRect/>
          </a:stretch>
        </p:blipFill>
        <p:spPr>
          <a:xfrm>
            <a:off x="2066985" y="5856200"/>
            <a:ext cx="151095" cy="151095"/>
          </a:xfrm>
          <a:prstGeom prst="rect">
            <a:avLst/>
          </a:prstGeom>
        </p:spPr>
      </p:pic>
      <p:pic>
        <p:nvPicPr>
          <p:cNvPr id="20" name="Picture 19">
            <a:extLst>
              <a:ext uri="{FF2B5EF4-FFF2-40B4-BE49-F238E27FC236}">
                <a16:creationId xmlns:a16="http://schemas.microsoft.com/office/drawing/2014/main" id="{68209B04-F1BA-B4BD-7260-43E9D787DF0D}"/>
              </a:ext>
            </a:extLst>
          </p:cNvPr>
          <p:cNvPicPr>
            <a:picLocks noChangeAspect="1"/>
          </p:cNvPicPr>
          <p:nvPr/>
        </p:nvPicPr>
        <p:blipFill>
          <a:blip r:embed="rId5"/>
          <a:stretch>
            <a:fillRect/>
          </a:stretch>
        </p:blipFill>
        <p:spPr>
          <a:xfrm>
            <a:off x="4919102" y="5856199"/>
            <a:ext cx="151095" cy="151095"/>
          </a:xfrm>
          <a:prstGeom prst="rect">
            <a:avLst/>
          </a:prstGeom>
        </p:spPr>
      </p:pic>
      <p:sp>
        <p:nvSpPr>
          <p:cNvPr id="26" name="Oval 25">
            <a:extLst>
              <a:ext uri="{FF2B5EF4-FFF2-40B4-BE49-F238E27FC236}">
                <a16:creationId xmlns:a16="http://schemas.microsoft.com/office/drawing/2014/main" id="{0727D6DA-D83B-B18F-BA04-4CAA2888D2A3}"/>
              </a:ext>
            </a:extLst>
          </p:cNvPr>
          <p:cNvSpPr/>
          <p:nvPr/>
        </p:nvSpPr>
        <p:spPr>
          <a:xfrm>
            <a:off x="7070128" y="3724367"/>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8CE0A4C-612B-6A2B-89FB-00E918BD5170}"/>
              </a:ext>
            </a:extLst>
          </p:cNvPr>
          <p:cNvSpPr/>
          <p:nvPr/>
        </p:nvSpPr>
        <p:spPr>
          <a:xfrm>
            <a:off x="5511698" y="2953505"/>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317EDDB-032D-0E3D-32AE-70DC23805C7E}"/>
              </a:ext>
            </a:extLst>
          </p:cNvPr>
          <p:cNvSpPr txBox="1"/>
          <p:nvPr/>
        </p:nvSpPr>
        <p:spPr>
          <a:xfrm>
            <a:off x="5196560" y="2627994"/>
            <a:ext cx="429325"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t>B</a:t>
            </a:r>
          </a:p>
        </p:txBody>
      </p:sp>
      <p:sp>
        <p:nvSpPr>
          <p:cNvPr id="31" name="TextBox 30">
            <a:extLst>
              <a:ext uri="{FF2B5EF4-FFF2-40B4-BE49-F238E27FC236}">
                <a16:creationId xmlns:a16="http://schemas.microsoft.com/office/drawing/2014/main" id="{11AD9BB3-C4B8-3F96-F70F-9FC83D38A1ED}"/>
              </a:ext>
            </a:extLst>
          </p:cNvPr>
          <p:cNvSpPr txBox="1"/>
          <p:nvPr/>
        </p:nvSpPr>
        <p:spPr>
          <a:xfrm>
            <a:off x="5990276" y="3341522"/>
            <a:ext cx="756142" cy="400110"/>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sz="2000">
                <a:solidFill>
                  <a:srgbClr val="C00000"/>
                </a:solidFill>
              </a:rPr>
              <a:t>120</a:t>
            </a:r>
            <a:r>
              <a:rPr lang="en-US" sz="2000" baseline="30000">
                <a:solidFill>
                  <a:srgbClr val="C00000"/>
                </a:solidFill>
              </a:rPr>
              <a:t>o</a:t>
            </a:r>
            <a:endParaRPr lang="en-US" sz="2000">
              <a:solidFill>
                <a:srgbClr val="C00000"/>
              </a:solidFill>
            </a:endParaRPr>
          </a:p>
        </p:txBody>
      </p:sp>
      <p:sp>
        <p:nvSpPr>
          <p:cNvPr id="32" name="TextBox 31">
            <a:extLst>
              <a:ext uri="{FF2B5EF4-FFF2-40B4-BE49-F238E27FC236}">
                <a16:creationId xmlns:a16="http://schemas.microsoft.com/office/drawing/2014/main" id="{58A5D5E1-8869-9C6B-F47C-C0F099E86F01}"/>
              </a:ext>
            </a:extLst>
          </p:cNvPr>
          <p:cNvSpPr txBox="1"/>
          <p:nvPr/>
        </p:nvSpPr>
        <p:spPr>
          <a:xfrm>
            <a:off x="5286374" y="4435575"/>
            <a:ext cx="429325" cy="400110"/>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sz="2000"/>
              <a:t>m</a:t>
            </a:r>
          </a:p>
        </p:txBody>
      </p:sp>
      <p:sp>
        <p:nvSpPr>
          <p:cNvPr id="33" name="Arc 32">
            <a:extLst>
              <a:ext uri="{FF2B5EF4-FFF2-40B4-BE49-F238E27FC236}">
                <a16:creationId xmlns:a16="http://schemas.microsoft.com/office/drawing/2014/main" id="{0E1B2559-679E-4D4D-25D7-077E29134399}"/>
              </a:ext>
            </a:extLst>
          </p:cNvPr>
          <p:cNvSpPr/>
          <p:nvPr/>
        </p:nvSpPr>
        <p:spPr>
          <a:xfrm rot="19166389">
            <a:off x="6308451" y="5721958"/>
            <a:ext cx="875935" cy="831416"/>
          </a:xfrm>
          <a:prstGeom prst="arc">
            <a:avLst>
              <a:gd name="adj1" fmla="val 17159271"/>
              <a:gd name="adj2" fmla="val 20491908"/>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3393F866-3C7A-4492-8BE0-AC7F67584411}"/>
              </a:ext>
            </a:extLst>
          </p:cNvPr>
          <p:cNvSpPr/>
          <p:nvPr/>
        </p:nvSpPr>
        <p:spPr>
          <a:xfrm rot="19166389">
            <a:off x="3387024" y="5682064"/>
            <a:ext cx="1058334" cy="1016694"/>
          </a:xfrm>
          <a:prstGeom prst="arc">
            <a:avLst>
              <a:gd name="adj1" fmla="val 16893872"/>
              <a:gd name="adj2" fmla="val 20725633"/>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6434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down)">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down)">
                                      <p:cBhvr>
                                        <p:cTn id="80" dur="500"/>
                                        <p:tgtEl>
                                          <p:spTgt spid="27"/>
                                        </p:tgtEl>
                                      </p:cBhvr>
                                    </p:animEffect>
                                  </p:childTnLst>
                                </p:cTn>
                              </p:par>
                              <p:par>
                                <p:cTn id="81" presetID="22" presetClass="entr" presetSubtype="4"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down)">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P spid="30" grpId="0"/>
      <p:bldP spid="10" grpId="0" animBg="1"/>
      <p:bldP spid="12" grpId="0" animBg="1"/>
      <p:bldP spid="15" grpId="0"/>
      <p:bldP spid="16" grpId="0"/>
      <p:bldP spid="17" grpId="0"/>
      <p:bldP spid="26" grpId="0" animBg="1"/>
      <p:bldP spid="28" grpId="0" animBg="1"/>
      <p:bldP spid="29" grpId="0"/>
      <p:bldP spid="31" grpId="0"/>
      <p:bldP spid="32" grpId="0"/>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CC198D2-48B7-8C1F-0888-15F382C5194E}"/>
              </a:ext>
            </a:extLst>
          </p:cNvPr>
          <p:cNvCxnSpPr>
            <a:cxnSpLocks/>
          </p:cNvCxnSpPr>
          <p:nvPr/>
        </p:nvCxnSpPr>
        <p:spPr>
          <a:xfrm flipH="1" flipV="1">
            <a:off x="8885599" y="4109025"/>
            <a:ext cx="596405" cy="7689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80DE0BF-2F31-1C5E-FEC3-C6B37661D0EA}"/>
              </a:ext>
            </a:extLst>
          </p:cNvPr>
          <p:cNvSpPr txBox="1"/>
          <p:nvPr/>
        </p:nvSpPr>
        <p:spPr>
          <a:xfrm>
            <a:off x="1201049" y="1272347"/>
            <a:ext cx="10497530" cy="103611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r>
              <a:rPr lang="en-US"/>
              <a:t>Cho A và B là hai điểm trên đường tròn (O ; 3 cm) sao cho AOB = 120</a:t>
            </a:r>
            <a:r>
              <a:rPr lang="en-US" baseline="30000"/>
              <a:t>o</a:t>
            </a:r>
            <a:r>
              <a:rPr lang="en-US"/>
              <a:t>. Tính số đo và độ dài các cung có hai mút A, B.</a:t>
            </a:r>
            <a:endParaRPr lang="vi-VN"/>
          </a:p>
        </p:txBody>
      </p:sp>
      <p:grpSp>
        <p:nvGrpSpPr>
          <p:cNvPr id="25" name="Group 24">
            <a:extLst>
              <a:ext uri="{FF2B5EF4-FFF2-40B4-BE49-F238E27FC236}">
                <a16:creationId xmlns:a16="http://schemas.microsoft.com/office/drawing/2014/main" id="{5315FDFC-1387-8778-A7FB-D81150AA15DC}"/>
              </a:ext>
            </a:extLst>
          </p:cNvPr>
          <p:cNvGrpSpPr/>
          <p:nvPr/>
        </p:nvGrpSpPr>
        <p:grpSpPr>
          <a:xfrm>
            <a:off x="9403262" y="1339453"/>
            <a:ext cx="603282" cy="90487"/>
            <a:chOff x="7591726" y="2881313"/>
            <a:chExt cx="375636" cy="71243"/>
          </a:xfrm>
        </p:grpSpPr>
        <p:cxnSp>
          <p:nvCxnSpPr>
            <p:cNvPr id="19" name="Straight Connector 18">
              <a:extLst>
                <a:ext uri="{FF2B5EF4-FFF2-40B4-BE49-F238E27FC236}">
                  <a16:creationId xmlns:a16="http://schemas.microsoft.com/office/drawing/2014/main" id="{83D18973-371B-F23B-5159-B522312520AF}"/>
                </a:ext>
              </a:extLst>
            </p:cNvPr>
            <p:cNvCxnSpPr>
              <a:cxnSpLocks/>
            </p:cNvCxnSpPr>
            <p:nvPr/>
          </p:nvCxnSpPr>
          <p:spPr>
            <a:xfrm flipV="1">
              <a:off x="7591726" y="2881313"/>
              <a:ext cx="190199" cy="7112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2FC324-CF9D-C2F5-E75A-5803C42CA8E5}"/>
                </a:ext>
              </a:extLst>
            </p:cNvPr>
            <p:cNvCxnSpPr>
              <a:cxnSpLocks/>
            </p:cNvCxnSpPr>
            <p:nvPr/>
          </p:nvCxnSpPr>
          <p:spPr>
            <a:xfrm flipH="1" flipV="1">
              <a:off x="7777163" y="2881434"/>
              <a:ext cx="190199" cy="7112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9ACE3256-61CA-CCA4-2C72-35DD95BD2369}"/>
              </a:ext>
            </a:extLst>
          </p:cNvPr>
          <p:cNvSpPr txBox="1"/>
          <p:nvPr/>
        </p:nvSpPr>
        <p:spPr>
          <a:xfrm>
            <a:off x="1403335" y="2652315"/>
            <a:ext cx="6133347"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Cung nhỏ AB bị chắn bởi góc ở tâm AOB.</a:t>
            </a:r>
            <a:endParaRPr lang="vi-VN">
              <a:solidFill>
                <a:srgbClr val="002060"/>
              </a:solidFill>
            </a:endParaRPr>
          </a:p>
        </p:txBody>
      </p:sp>
      <p:sp>
        <p:nvSpPr>
          <p:cNvPr id="2" name="Freeform 5">
            <a:extLst>
              <a:ext uri="{FF2B5EF4-FFF2-40B4-BE49-F238E27FC236}">
                <a16:creationId xmlns:a16="http://schemas.microsoft.com/office/drawing/2014/main" id="{65C7F0A6-F9D4-937C-46CB-786ABAE627D5}"/>
              </a:ext>
            </a:extLst>
          </p:cNvPr>
          <p:cNvSpPr/>
          <p:nvPr/>
        </p:nvSpPr>
        <p:spPr>
          <a:xfrm>
            <a:off x="-193702" y="102498"/>
            <a:ext cx="5480076" cy="840247"/>
          </a:xfrm>
          <a:custGeom>
            <a:avLst/>
            <a:gdLst/>
            <a:ahLst/>
            <a:cxnLst/>
            <a:rect l="l" t="t" r="r" b="b"/>
            <a:pathLst>
              <a:path w="1572755" h="293427">
                <a:moveTo>
                  <a:pt x="19117" y="0"/>
                </a:moveTo>
                <a:lnTo>
                  <a:pt x="1553638" y="0"/>
                </a:lnTo>
                <a:cubicBezTo>
                  <a:pt x="1558709" y="0"/>
                  <a:pt x="1563571" y="2014"/>
                  <a:pt x="1567156" y="5599"/>
                </a:cubicBezTo>
                <a:cubicBezTo>
                  <a:pt x="1570741" y="9184"/>
                  <a:pt x="1572755" y="14047"/>
                  <a:pt x="1572755" y="19117"/>
                </a:cubicBezTo>
                <a:lnTo>
                  <a:pt x="1572755" y="274310"/>
                </a:lnTo>
                <a:cubicBezTo>
                  <a:pt x="1572755" y="284868"/>
                  <a:pt x="1564196" y="293427"/>
                  <a:pt x="1553638" y="293427"/>
                </a:cubicBezTo>
                <a:lnTo>
                  <a:pt x="19117" y="293427"/>
                </a:lnTo>
                <a:cubicBezTo>
                  <a:pt x="8559" y="293427"/>
                  <a:pt x="0" y="284868"/>
                  <a:pt x="0" y="274310"/>
                </a:cubicBezTo>
                <a:lnTo>
                  <a:pt x="0" y="19117"/>
                </a:lnTo>
                <a:cubicBezTo>
                  <a:pt x="0" y="8559"/>
                  <a:pt x="8559" y="0"/>
                  <a:pt x="19117" y="0"/>
                </a:cubicBezTo>
                <a:close/>
              </a:path>
            </a:pathLst>
          </a:custGeom>
          <a:gradFill rotWithShape="1">
            <a:gsLst>
              <a:gs pos="0">
                <a:srgbClr val="3C9FC4">
                  <a:alpha val="81000"/>
                </a:srgbClr>
              </a:gs>
              <a:gs pos="100000">
                <a:srgbClr val="1D1E50">
                  <a:alpha val="81000"/>
                </a:srgbClr>
              </a:gs>
            </a:gsLst>
            <a:lin ang="0"/>
          </a:gradFill>
          <a:ln cap="rnd">
            <a:noFill/>
            <a:prstDash val="sysDot"/>
            <a:round/>
          </a:ln>
        </p:spPr>
        <p:txBody>
          <a:bodyPr/>
          <a:lstStyle/>
          <a:p>
            <a:endParaRPr lang="en-US"/>
          </a:p>
        </p:txBody>
      </p:sp>
      <p:sp>
        <p:nvSpPr>
          <p:cNvPr id="5" name="TextBox 4">
            <a:extLst>
              <a:ext uri="{FF2B5EF4-FFF2-40B4-BE49-F238E27FC236}">
                <a16:creationId xmlns:a16="http://schemas.microsoft.com/office/drawing/2014/main" id="{3ABD0033-B974-932C-A4F3-8CBDBC92FC0A}"/>
              </a:ext>
            </a:extLst>
          </p:cNvPr>
          <p:cNvSpPr txBox="1"/>
          <p:nvPr/>
        </p:nvSpPr>
        <p:spPr>
          <a:xfrm>
            <a:off x="220203" y="302921"/>
            <a:ext cx="4423006" cy="461665"/>
          </a:xfrm>
          <a:prstGeom prst="rect">
            <a:avLst/>
          </a:prstGeom>
          <a:noFill/>
        </p:spPr>
        <p:txBody>
          <a:bodyPr wrap="none" rtlCol="0">
            <a:spAutoFit/>
          </a:bodyPr>
          <a:lstStyle/>
          <a:p>
            <a:r>
              <a:rPr lang="en-US" sz="2400">
                <a:solidFill>
                  <a:schemeClr val="bg1"/>
                </a:solidFill>
                <a:latin typeface="#9Slide03 Penumbra" panose="02040603050506020204" pitchFamily="18" charset="0"/>
              </a:rPr>
              <a:t>1. độ dài của cung tròn</a:t>
            </a:r>
          </a:p>
        </p:txBody>
      </p:sp>
      <p:cxnSp>
        <p:nvCxnSpPr>
          <p:cNvPr id="6" name="Straight Connector 5">
            <a:extLst>
              <a:ext uri="{FF2B5EF4-FFF2-40B4-BE49-F238E27FC236}">
                <a16:creationId xmlns:a16="http://schemas.microsoft.com/office/drawing/2014/main" id="{9F016CF7-EFDC-D7F4-FB84-7CEBF3006E56}"/>
              </a:ext>
            </a:extLst>
          </p:cNvPr>
          <p:cNvCxnSpPr/>
          <p:nvPr/>
        </p:nvCxnSpPr>
        <p:spPr>
          <a:xfrm>
            <a:off x="4850130" y="250202"/>
            <a:ext cx="0" cy="549269"/>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A9D40D33-278D-EAA7-5949-12542E15FE79}"/>
              </a:ext>
            </a:extLst>
          </p:cNvPr>
          <p:cNvPicPr>
            <a:picLocks noChangeAspect="1"/>
          </p:cNvPicPr>
          <p:nvPr/>
        </p:nvPicPr>
        <p:blipFill>
          <a:blip r:embed="rId4"/>
          <a:stretch>
            <a:fillRect/>
          </a:stretch>
        </p:blipFill>
        <p:spPr>
          <a:xfrm>
            <a:off x="827228" y="1363134"/>
            <a:ext cx="404447" cy="404447"/>
          </a:xfrm>
          <a:prstGeom prst="rect">
            <a:avLst/>
          </a:prstGeom>
        </p:spPr>
      </p:pic>
      <p:sp>
        <p:nvSpPr>
          <p:cNvPr id="9" name="TextBox 8">
            <a:extLst>
              <a:ext uri="{FF2B5EF4-FFF2-40B4-BE49-F238E27FC236}">
                <a16:creationId xmlns:a16="http://schemas.microsoft.com/office/drawing/2014/main" id="{5F90EC33-A206-5DEF-4C96-822D866BCFAF}"/>
              </a:ext>
            </a:extLst>
          </p:cNvPr>
          <p:cNvSpPr txBox="1"/>
          <p:nvPr/>
        </p:nvSpPr>
        <p:spPr>
          <a:xfrm>
            <a:off x="493421" y="1411468"/>
            <a:ext cx="388248" cy="307777"/>
          </a:xfrm>
          <a:prstGeom prst="rect">
            <a:avLst/>
          </a:prstGeom>
          <a:noFill/>
        </p:spPr>
        <p:txBody>
          <a:bodyPr wrap="none" rtlCol="0">
            <a:spAutoFit/>
          </a:bodyPr>
          <a:lstStyle/>
          <a:p>
            <a:r>
              <a:rPr lang="en-US" sz="1400">
                <a:solidFill>
                  <a:srgbClr val="DC4E33"/>
                </a:solidFill>
                <a:latin typeface="#9Slide03 Penumbra" panose="02040603050506020204" pitchFamily="18" charset="0"/>
              </a:rPr>
              <a:t>?4</a:t>
            </a:r>
          </a:p>
        </p:txBody>
      </p:sp>
      <p:sp>
        <p:nvSpPr>
          <p:cNvPr id="10" name="Oval 9">
            <a:extLst>
              <a:ext uri="{FF2B5EF4-FFF2-40B4-BE49-F238E27FC236}">
                <a16:creationId xmlns:a16="http://schemas.microsoft.com/office/drawing/2014/main" id="{E744BAE9-AC64-1872-18FB-4D531A477D80}"/>
              </a:ext>
            </a:extLst>
          </p:cNvPr>
          <p:cNvSpPr/>
          <p:nvPr/>
        </p:nvSpPr>
        <p:spPr>
          <a:xfrm>
            <a:off x="8510454" y="3913100"/>
            <a:ext cx="1943100" cy="1943100"/>
          </a:xfrm>
          <a:prstGeom prst="ellipse">
            <a:avLst/>
          </a:prstGeom>
          <a:noFill/>
          <a:ln w="158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E8EE4A5-56A9-52AE-D362-29F07CFCD4A7}"/>
              </a:ext>
            </a:extLst>
          </p:cNvPr>
          <p:cNvCxnSpPr>
            <a:cxnSpLocks/>
            <a:endCxn id="10" idx="6"/>
          </p:cNvCxnSpPr>
          <p:nvPr/>
        </p:nvCxnSpPr>
        <p:spPr>
          <a:xfrm>
            <a:off x="9463906" y="4884650"/>
            <a:ext cx="9896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CD6B614B-5EEA-EDBD-F1FD-602F1B0A5D06}"/>
              </a:ext>
            </a:extLst>
          </p:cNvPr>
          <p:cNvSpPr/>
          <p:nvPr/>
        </p:nvSpPr>
        <p:spPr>
          <a:xfrm>
            <a:off x="9463906" y="4861790"/>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94072BF-4E4C-DA0A-E03A-33A3ED6542EC}"/>
              </a:ext>
            </a:extLst>
          </p:cNvPr>
          <p:cNvSpPr txBox="1"/>
          <p:nvPr/>
        </p:nvSpPr>
        <p:spPr>
          <a:xfrm>
            <a:off x="10448511" y="4692064"/>
            <a:ext cx="429325"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t>A</a:t>
            </a:r>
          </a:p>
        </p:txBody>
      </p:sp>
      <p:sp>
        <p:nvSpPr>
          <p:cNvPr id="17" name="TextBox 16">
            <a:extLst>
              <a:ext uri="{FF2B5EF4-FFF2-40B4-BE49-F238E27FC236}">
                <a16:creationId xmlns:a16="http://schemas.microsoft.com/office/drawing/2014/main" id="{113DD888-7247-D3B7-095B-5338CBB5BFF8}"/>
              </a:ext>
            </a:extLst>
          </p:cNvPr>
          <p:cNvSpPr txBox="1"/>
          <p:nvPr/>
        </p:nvSpPr>
        <p:spPr>
          <a:xfrm>
            <a:off x="9213302" y="4842739"/>
            <a:ext cx="429325"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chemeClr val="accent2">
                    <a:lumMod val="75000"/>
                  </a:schemeClr>
                </a:solidFill>
              </a:rPr>
              <a:t>O</a:t>
            </a:r>
          </a:p>
        </p:txBody>
      </p:sp>
      <p:pic>
        <p:nvPicPr>
          <p:cNvPr id="20" name="Picture 19">
            <a:extLst>
              <a:ext uri="{FF2B5EF4-FFF2-40B4-BE49-F238E27FC236}">
                <a16:creationId xmlns:a16="http://schemas.microsoft.com/office/drawing/2014/main" id="{68209B04-F1BA-B4BD-7260-43E9D787DF0D}"/>
              </a:ext>
            </a:extLst>
          </p:cNvPr>
          <p:cNvPicPr>
            <a:picLocks noChangeAspect="1"/>
          </p:cNvPicPr>
          <p:nvPr/>
        </p:nvPicPr>
        <p:blipFill>
          <a:blip r:embed="rId5"/>
          <a:stretch>
            <a:fillRect/>
          </a:stretch>
        </p:blipFill>
        <p:spPr>
          <a:xfrm>
            <a:off x="1269107" y="2792209"/>
            <a:ext cx="151095" cy="151095"/>
          </a:xfrm>
          <a:prstGeom prst="rect">
            <a:avLst/>
          </a:prstGeom>
        </p:spPr>
      </p:pic>
      <p:sp>
        <p:nvSpPr>
          <p:cNvPr id="26" name="Oval 25">
            <a:extLst>
              <a:ext uri="{FF2B5EF4-FFF2-40B4-BE49-F238E27FC236}">
                <a16:creationId xmlns:a16="http://schemas.microsoft.com/office/drawing/2014/main" id="{0727D6DA-D83B-B18F-BA04-4CAA2888D2A3}"/>
              </a:ext>
            </a:extLst>
          </p:cNvPr>
          <p:cNvSpPr/>
          <p:nvPr/>
        </p:nvSpPr>
        <p:spPr>
          <a:xfrm>
            <a:off x="10430694" y="4861789"/>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8CE0A4C-612B-6A2B-89FB-00E918BD5170}"/>
              </a:ext>
            </a:extLst>
          </p:cNvPr>
          <p:cNvSpPr/>
          <p:nvPr/>
        </p:nvSpPr>
        <p:spPr>
          <a:xfrm>
            <a:off x="8872264" y="4090927"/>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317EDDB-032D-0E3D-32AE-70DC23805C7E}"/>
              </a:ext>
            </a:extLst>
          </p:cNvPr>
          <p:cNvSpPr txBox="1"/>
          <p:nvPr/>
        </p:nvSpPr>
        <p:spPr>
          <a:xfrm>
            <a:off x="8557126" y="3765416"/>
            <a:ext cx="429325"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t>B</a:t>
            </a:r>
          </a:p>
        </p:txBody>
      </p:sp>
      <p:sp>
        <p:nvSpPr>
          <p:cNvPr id="31" name="TextBox 30">
            <a:extLst>
              <a:ext uri="{FF2B5EF4-FFF2-40B4-BE49-F238E27FC236}">
                <a16:creationId xmlns:a16="http://schemas.microsoft.com/office/drawing/2014/main" id="{11AD9BB3-C4B8-3F96-F70F-9FC83D38A1ED}"/>
              </a:ext>
            </a:extLst>
          </p:cNvPr>
          <p:cNvSpPr txBox="1"/>
          <p:nvPr/>
        </p:nvSpPr>
        <p:spPr>
          <a:xfrm>
            <a:off x="9350842" y="4478944"/>
            <a:ext cx="756142" cy="400110"/>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sz="2000">
                <a:solidFill>
                  <a:srgbClr val="C00000"/>
                </a:solidFill>
              </a:rPr>
              <a:t>120</a:t>
            </a:r>
            <a:r>
              <a:rPr lang="en-US" sz="2000" baseline="30000">
                <a:solidFill>
                  <a:srgbClr val="C00000"/>
                </a:solidFill>
              </a:rPr>
              <a:t>o</a:t>
            </a:r>
            <a:endParaRPr lang="en-US" sz="2000">
              <a:solidFill>
                <a:srgbClr val="C00000"/>
              </a:solidFill>
            </a:endParaRPr>
          </a:p>
        </p:txBody>
      </p:sp>
      <p:sp>
        <p:nvSpPr>
          <p:cNvPr id="32" name="TextBox 31">
            <a:extLst>
              <a:ext uri="{FF2B5EF4-FFF2-40B4-BE49-F238E27FC236}">
                <a16:creationId xmlns:a16="http://schemas.microsoft.com/office/drawing/2014/main" id="{58A5D5E1-8869-9C6B-F47C-C0F099E86F01}"/>
              </a:ext>
            </a:extLst>
          </p:cNvPr>
          <p:cNvSpPr txBox="1"/>
          <p:nvPr/>
        </p:nvSpPr>
        <p:spPr>
          <a:xfrm>
            <a:off x="8570740" y="5572997"/>
            <a:ext cx="429325" cy="400110"/>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sz="2000"/>
              <a:t>m</a:t>
            </a:r>
          </a:p>
        </p:txBody>
      </p:sp>
      <p:sp>
        <p:nvSpPr>
          <p:cNvPr id="13" name="TextBox 12">
            <a:extLst>
              <a:ext uri="{FF2B5EF4-FFF2-40B4-BE49-F238E27FC236}">
                <a16:creationId xmlns:a16="http://schemas.microsoft.com/office/drawing/2014/main" id="{492C2E93-1365-255B-8A7E-DE0C877EAAC5}"/>
              </a:ext>
            </a:extLst>
          </p:cNvPr>
          <p:cNvSpPr txBox="1"/>
          <p:nvPr/>
        </p:nvSpPr>
        <p:spPr>
          <a:xfrm>
            <a:off x="1420202" y="3808910"/>
            <a:ext cx="3094584"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sđ AB  =  AOB  =  120</a:t>
            </a:r>
            <a:r>
              <a:rPr lang="en-US" baseline="30000">
                <a:solidFill>
                  <a:srgbClr val="002060"/>
                </a:solidFill>
              </a:rPr>
              <a:t>o</a:t>
            </a:r>
            <a:endParaRPr lang="vi-VN">
              <a:solidFill>
                <a:srgbClr val="002060"/>
              </a:solidFill>
            </a:endParaRPr>
          </a:p>
        </p:txBody>
      </p:sp>
      <p:sp>
        <p:nvSpPr>
          <p:cNvPr id="21" name="TextBox 20">
            <a:extLst>
              <a:ext uri="{FF2B5EF4-FFF2-40B4-BE49-F238E27FC236}">
                <a16:creationId xmlns:a16="http://schemas.microsoft.com/office/drawing/2014/main" id="{4FBC50AA-8C31-8033-429F-E12022E403A4}"/>
              </a:ext>
            </a:extLst>
          </p:cNvPr>
          <p:cNvSpPr txBox="1"/>
          <p:nvPr/>
        </p:nvSpPr>
        <p:spPr>
          <a:xfrm>
            <a:off x="1401507" y="4491578"/>
            <a:ext cx="3427092"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Độ dài của cung AB là:</a:t>
            </a:r>
            <a:endParaRPr lang="vi-VN">
              <a:solidFill>
                <a:srgbClr val="002060"/>
              </a:solidFill>
            </a:endParaRPr>
          </a:p>
        </p:txBody>
      </p:sp>
      <p:sp>
        <p:nvSpPr>
          <p:cNvPr id="22" name="TextBox 21">
            <a:extLst>
              <a:ext uri="{FF2B5EF4-FFF2-40B4-BE49-F238E27FC236}">
                <a16:creationId xmlns:a16="http://schemas.microsoft.com/office/drawing/2014/main" id="{B72B2673-C892-C9B0-4FE7-B6DC33911A58}"/>
              </a:ext>
            </a:extLst>
          </p:cNvPr>
          <p:cNvSpPr txBox="1"/>
          <p:nvPr/>
        </p:nvSpPr>
        <p:spPr>
          <a:xfrm>
            <a:off x="1971602" y="5361902"/>
            <a:ext cx="344829"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i="1">
                <a:solidFill>
                  <a:srgbClr val="002060"/>
                </a:solidFill>
                <a:latin typeface="#9Slide04 AdrianeSwash" panose="02000504060000090004" pitchFamily="2" charset="0"/>
              </a:rPr>
              <a:t>l</a:t>
            </a:r>
            <a:r>
              <a:rPr lang="en-US" baseline="-25000">
                <a:solidFill>
                  <a:srgbClr val="002060"/>
                </a:solidFill>
                <a:latin typeface="#9Slide04 AdrianeSwash" panose="02000504060000090004" pitchFamily="2" charset="0"/>
              </a:rPr>
              <a:t>1</a:t>
            </a:r>
            <a:endParaRPr lang="vi-VN" baseline="-25000">
              <a:solidFill>
                <a:srgbClr val="002060"/>
              </a:solidFill>
            </a:endParaRPr>
          </a:p>
        </p:txBody>
      </p:sp>
      <p:sp>
        <p:nvSpPr>
          <p:cNvPr id="23" name="TextBox 22">
            <a:extLst>
              <a:ext uri="{FF2B5EF4-FFF2-40B4-BE49-F238E27FC236}">
                <a16:creationId xmlns:a16="http://schemas.microsoft.com/office/drawing/2014/main" id="{05B73CC5-3949-1952-9BBD-FC850311A53E}"/>
              </a:ext>
            </a:extLst>
          </p:cNvPr>
          <p:cNvSpPr txBox="1"/>
          <p:nvPr/>
        </p:nvSpPr>
        <p:spPr>
          <a:xfrm>
            <a:off x="2755130" y="5133382"/>
            <a:ext cx="789214"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l-GR" i="1">
                <a:solidFill>
                  <a:srgbClr val="002060"/>
                </a:solidFill>
              </a:rPr>
              <a:t>π</a:t>
            </a:r>
            <a:r>
              <a:rPr lang="en-US">
                <a:solidFill>
                  <a:srgbClr val="002060"/>
                </a:solidFill>
              </a:rPr>
              <a:t>Rn</a:t>
            </a:r>
            <a:endParaRPr lang="vi-VN">
              <a:solidFill>
                <a:srgbClr val="002060"/>
              </a:solidFill>
            </a:endParaRPr>
          </a:p>
        </p:txBody>
      </p:sp>
      <p:sp>
        <p:nvSpPr>
          <p:cNvPr id="33" name="TextBox 32">
            <a:extLst>
              <a:ext uri="{FF2B5EF4-FFF2-40B4-BE49-F238E27FC236}">
                <a16:creationId xmlns:a16="http://schemas.microsoft.com/office/drawing/2014/main" id="{C586A92C-71C0-AD60-DA60-51B4BBBA72CC}"/>
              </a:ext>
            </a:extLst>
          </p:cNvPr>
          <p:cNvSpPr txBox="1"/>
          <p:nvPr/>
        </p:nvSpPr>
        <p:spPr>
          <a:xfrm>
            <a:off x="2775024" y="5558989"/>
            <a:ext cx="722171"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180</a:t>
            </a:r>
            <a:endParaRPr lang="vi-VN">
              <a:solidFill>
                <a:srgbClr val="002060"/>
              </a:solidFill>
            </a:endParaRPr>
          </a:p>
        </p:txBody>
      </p:sp>
      <p:sp>
        <p:nvSpPr>
          <p:cNvPr id="34" name="TextBox 33">
            <a:extLst>
              <a:ext uri="{FF2B5EF4-FFF2-40B4-BE49-F238E27FC236}">
                <a16:creationId xmlns:a16="http://schemas.microsoft.com/office/drawing/2014/main" id="{247F7756-3352-669E-9009-B54717577600}"/>
              </a:ext>
            </a:extLst>
          </p:cNvPr>
          <p:cNvSpPr txBox="1"/>
          <p:nvPr/>
        </p:nvSpPr>
        <p:spPr>
          <a:xfrm>
            <a:off x="2301049" y="5323049"/>
            <a:ext cx="344829"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a:t>
            </a:r>
            <a:endParaRPr lang="vi-VN">
              <a:solidFill>
                <a:srgbClr val="002060"/>
              </a:solidFill>
            </a:endParaRPr>
          </a:p>
        </p:txBody>
      </p:sp>
      <p:cxnSp>
        <p:nvCxnSpPr>
          <p:cNvPr id="35" name="Straight Connector 34">
            <a:extLst>
              <a:ext uri="{FF2B5EF4-FFF2-40B4-BE49-F238E27FC236}">
                <a16:creationId xmlns:a16="http://schemas.microsoft.com/office/drawing/2014/main" id="{2F754050-D01E-3383-6A31-8897E7D17350}"/>
              </a:ext>
            </a:extLst>
          </p:cNvPr>
          <p:cNvCxnSpPr>
            <a:cxnSpLocks/>
          </p:cNvCxnSpPr>
          <p:nvPr/>
        </p:nvCxnSpPr>
        <p:spPr>
          <a:xfrm>
            <a:off x="2714432" y="5563752"/>
            <a:ext cx="798097"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CEB16F0-9A66-7E30-143B-07D09CC177B3}"/>
              </a:ext>
            </a:extLst>
          </p:cNvPr>
          <p:cNvSpPr txBox="1"/>
          <p:nvPr/>
        </p:nvSpPr>
        <p:spPr>
          <a:xfrm>
            <a:off x="4240336" y="5563668"/>
            <a:ext cx="722171"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180</a:t>
            </a:r>
            <a:endParaRPr lang="vi-VN">
              <a:solidFill>
                <a:srgbClr val="002060"/>
              </a:solidFill>
            </a:endParaRPr>
          </a:p>
        </p:txBody>
      </p:sp>
      <p:sp>
        <p:nvSpPr>
          <p:cNvPr id="37" name="TextBox 36">
            <a:extLst>
              <a:ext uri="{FF2B5EF4-FFF2-40B4-BE49-F238E27FC236}">
                <a16:creationId xmlns:a16="http://schemas.microsoft.com/office/drawing/2014/main" id="{4D249D40-5965-4E6C-190B-62449D2E0849}"/>
              </a:ext>
            </a:extLst>
          </p:cNvPr>
          <p:cNvSpPr txBox="1"/>
          <p:nvPr/>
        </p:nvSpPr>
        <p:spPr>
          <a:xfrm>
            <a:off x="3582557" y="5324553"/>
            <a:ext cx="344829"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a:t>
            </a:r>
            <a:endParaRPr lang="vi-VN">
              <a:solidFill>
                <a:srgbClr val="002060"/>
              </a:solidFill>
            </a:endParaRPr>
          </a:p>
        </p:txBody>
      </p:sp>
      <p:cxnSp>
        <p:nvCxnSpPr>
          <p:cNvPr id="38" name="Straight Connector 37">
            <a:extLst>
              <a:ext uri="{FF2B5EF4-FFF2-40B4-BE49-F238E27FC236}">
                <a16:creationId xmlns:a16="http://schemas.microsoft.com/office/drawing/2014/main" id="{223DF84A-3A92-0207-9598-3E806C16F645}"/>
              </a:ext>
            </a:extLst>
          </p:cNvPr>
          <p:cNvCxnSpPr>
            <a:cxnSpLocks/>
          </p:cNvCxnSpPr>
          <p:nvPr/>
        </p:nvCxnSpPr>
        <p:spPr>
          <a:xfrm>
            <a:off x="3993054" y="5563752"/>
            <a:ext cx="1223789"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D523E57-8173-112F-900D-6C64F0DB30ED}"/>
              </a:ext>
            </a:extLst>
          </p:cNvPr>
          <p:cNvSpPr txBox="1"/>
          <p:nvPr/>
        </p:nvSpPr>
        <p:spPr>
          <a:xfrm>
            <a:off x="4006239" y="5138014"/>
            <a:ext cx="1388163"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l-GR" i="1">
                <a:solidFill>
                  <a:srgbClr val="002060"/>
                </a:solidFill>
              </a:rPr>
              <a:t>π</a:t>
            </a:r>
            <a:r>
              <a:rPr lang="en-US">
                <a:solidFill>
                  <a:srgbClr val="002060"/>
                </a:solidFill>
              </a:rPr>
              <a:t>.120. 3</a:t>
            </a:r>
            <a:endParaRPr lang="vi-VN">
              <a:solidFill>
                <a:srgbClr val="002060"/>
              </a:solidFill>
            </a:endParaRPr>
          </a:p>
        </p:txBody>
      </p:sp>
      <p:sp>
        <p:nvSpPr>
          <p:cNvPr id="40" name="TextBox 39">
            <a:extLst>
              <a:ext uri="{FF2B5EF4-FFF2-40B4-BE49-F238E27FC236}">
                <a16:creationId xmlns:a16="http://schemas.microsoft.com/office/drawing/2014/main" id="{580F5030-EE86-B691-5F0F-2D531877B827}"/>
              </a:ext>
            </a:extLst>
          </p:cNvPr>
          <p:cNvSpPr txBox="1"/>
          <p:nvPr/>
        </p:nvSpPr>
        <p:spPr>
          <a:xfrm>
            <a:off x="5607668" y="5322965"/>
            <a:ext cx="704631"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2</a:t>
            </a:r>
            <a:r>
              <a:rPr lang="el-GR" i="1">
                <a:solidFill>
                  <a:srgbClr val="002060"/>
                </a:solidFill>
              </a:rPr>
              <a:t>π</a:t>
            </a:r>
            <a:endParaRPr lang="vi-VN">
              <a:solidFill>
                <a:srgbClr val="002060"/>
              </a:solidFill>
            </a:endParaRPr>
          </a:p>
        </p:txBody>
      </p:sp>
      <p:sp>
        <p:nvSpPr>
          <p:cNvPr id="41" name="TextBox 40">
            <a:extLst>
              <a:ext uri="{FF2B5EF4-FFF2-40B4-BE49-F238E27FC236}">
                <a16:creationId xmlns:a16="http://schemas.microsoft.com/office/drawing/2014/main" id="{19813F2D-E466-5F66-ECDA-C19FCBF2F365}"/>
              </a:ext>
            </a:extLst>
          </p:cNvPr>
          <p:cNvSpPr txBox="1"/>
          <p:nvPr/>
        </p:nvSpPr>
        <p:spPr>
          <a:xfrm>
            <a:off x="6028399" y="5325439"/>
            <a:ext cx="915392"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(cm)</a:t>
            </a:r>
            <a:endParaRPr lang="vi-VN">
              <a:solidFill>
                <a:srgbClr val="002060"/>
              </a:solidFill>
            </a:endParaRPr>
          </a:p>
        </p:txBody>
      </p:sp>
      <p:sp>
        <p:nvSpPr>
          <p:cNvPr id="42" name="TextBox 41">
            <a:extLst>
              <a:ext uri="{FF2B5EF4-FFF2-40B4-BE49-F238E27FC236}">
                <a16:creationId xmlns:a16="http://schemas.microsoft.com/office/drawing/2014/main" id="{F769B400-6EFE-DF2A-636A-58A739001A84}"/>
              </a:ext>
            </a:extLst>
          </p:cNvPr>
          <p:cNvSpPr txBox="1"/>
          <p:nvPr/>
        </p:nvSpPr>
        <p:spPr>
          <a:xfrm>
            <a:off x="5275491" y="5322966"/>
            <a:ext cx="344829"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a:t>
            </a:r>
            <a:endParaRPr lang="vi-VN">
              <a:solidFill>
                <a:srgbClr val="002060"/>
              </a:solidFill>
            </a:endParaRPr>
          </a:p>
        </p:txBody>
      </p:sp>
      <p:sp>
        <p:nvSpPr>
          <p:cNvPr id="43" name="Arc 42">
            <a:extLst>
              <a:ext uri="{FF2B5EF4-FFF2-40B4-BE49-F238E27FC236}">
                <a16:creationId xmlns:a16="http://schemas.microsoft.com/office/drawing/2014/main" id="{0FC9605D-1B3F-C524-80D1-D1A8C53D26B6}"/>
              </a:ext>
            </a:extLst>
          </p:cNvPr>
          <p:cNvSpPr/>
          <p:nvPr/>
        </p:nvSpPr>
        <p:spPr>
          <a:xfrm rot="19137138">
            <a:off x="2651878" y="2645670"/>
            <a:ext cx="875935" cy="831416"/>
          </a:xfrm>
          <a:prstGeom prst="arc">
            <a:avLst>
              <a:gd name="adj1" fmla="val 17159271"/>
              <a:gd name="adj2" fmla="val 20491908"/>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a:extLst>
              <a:ext uri="{FF2B5EF4-FFF2-40B4-BE49-F238E27FC236}">
                <a16:creationId xmlns:a16="http://schemas.microsoft.com/office/drawing/2014/main" id="{DFD965E3-6CA9-07B2-7376-0E9513599BAA}"/>
              </a:ext>
            </a:extLst>
          </p:cNvPr>
          <p:cNvSpPr/>
          <p:nvPr/>
        </p:nvSpPr>
        <p:spPr>
          <a:xfrm rot="19166389">
            <a:off x="1625877" y="3804381"/>
            <a:ext cx="875935" cy="831416"/>
          </a:xfrm>
          <a:prstGeom prst="arc">
            <a:avLst>
              <a:gd name="adj1" fmla="val 17159271"/>
              <a:gd name="adj2" fmla="val 20491908"/>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a:extLst>
              <a:ext uri="{FF2B5EF4-FFF2-40B4-BE49-F238E27FC236}">
                <a16:creationId xmlns:a16="http://schemas.microsoft.com/office/drawing/2014/main" id="{8759EA51-6D2E-1BCC-4854-C9A451C7E571}"/>
              </a:ext>
            </a:extLst>
          </p:cNvPr>
          <p:cNvSpPr/>
          <p:nvPr/>
        </p:nvSpPr>
        <p:spPr>
          <a:xfrm rot="19166389">
            <a:off x="3622522" y="4491800"/>
            <a:ext cx="875935" cy="831416"/>
          </a:xfrm>
          <a:prstGeom prst="arc">
            <a:avLst>
              <a:gd name="adj1" fmla="val 17159271"/>
              <a:gd name="adj2" fmla="val 20491908"/>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6" name="Group 45">
            <a:extLst>
              <a:ext uri="{FF2B5EF4-FFF2-40B4-BE49-F238E27FC236}">
                <a16:creationId xmlns:a16="http://schemas.microsoft.com/office/drawing/2014/main" id="{8D232EE1-B069-AC6A-C7D4-06FF1E87B253}"/>
              </a:ext>
            </a:extLst>
          </p:cNvPr>
          <p:cNvGrpSpPr/>
          <p:nvPr/>
        </p:nvGrpSpPr>
        <p:grpSpPr>
          <a:xfrm>
            <a:off x="2742811" y="3763878"/>
            <a:ext cx="603282" cy="90487"/>
            <a:chOff x="7591726" y="2881313"/>
            <a:chExt cx="375636" cy="71243"/>
          </a:xfrm>
        </p:grpSpPr>
        <p:cxnSp>
          <p:nvCxnSpPr>
            <p:cNvPr id="47" name="Straight Connector 46">
              <a:extLst>
                <a:ext uri="{FF2B5EF4-FFF2-40B4-BE49-F238E27FC236}">
                  <a16:creationId xmlns:a16="http://schemas.microsoft.com/office/drawing/2014/main" id="{A428D23B-B799-267B-2241-351DD3CBEB0F}"/>
                </a:ext>
              </a:extLst>
            </p:cNvPr>
            <p:cNvCxnSpPr>
              <a:cxnSpLocks/>
            </p:cNvCxnSpPr>
            <p:nvPr/>
          </p:nvCxnSpPr>
          <p:spPr>
            <a:xfrm flipV="1">
              <a:off x="7591726" y="2881313"/>
              <a:ext cx="190199" cy="71122"/>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6711468-A3CB-3196-D2B4-BAB7D1D4092C}"/>
                </a:ext>
              </a:extLst>
            </p:cNvPr>
            <p:cNvCxnSpPr>
              <a:cxnSpLocks/>
            </p:cNvCxnSpPr>
            <p:nvPr/>
          </p:nvCxnSpPr>
          <p:spPr>
            <a:xfrm flipH="1" flipV="1">
              <a:off x="7777163" y="2881434"/>
              <a:ext cx="190199" cy="71122"/>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814518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left)">
                                      <p:cBhvr>
                                        <p:cTn id="18" dur="500"/>
                                        <p:tgtEl>
                                          <p:spTgt spid="4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par>
                                <p:cTn id="33" presetID="22" presetClass="entr" presetSubtype="4"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par>
                                <p:cTn id="47" presetID="22" presetClass="entr" presetSubtype="8"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500"/>
                                        <p:tgtEl>
                                          <p:spTgt spid="3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left)">
                                      <p:cBhvr>
                                        <p:cTn id="52" dur="500"/>
                                        <p:tgtEl>
                                          <p:spTgt spid="3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left)">
                                      <p:cBhvr>
                                        <p:cTn id="60" dur="500"/>
                                        <p:tgtEl>
                                          <p:spTgt spid="4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P spid="23" grpId="0"/>
      <p:bldP spid="33" grpId="0"/>
      <p:bldP spid="34" grpId="0"/>
      <p:bldP spid="36" grpId="0"/>
      <p:bldP spid="37" grpId="0"/>
      <p:bldP spid="39" grpId="0"/>
      <p:bldP spid="40" grpId="0"/>
      <p:bldP spid="41" grpId="0"/>
      <p:bldP spid="42" grpId="0"/>
      <p:bldP spid="44"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CC198D2-48B7-8C1F-0888-15F382C5194E}"/>
              </a:ext>
            </a:extLst>
          </p:cNvPr>
          <p:cNvCxnSpPr>
            <a:cxnSpLocks/>
          </p:cNvCxnSpPr>
          <p:nvPr/>
        </p:nvCxnSpPr>
        <p:spPr>
          <a:xfrm flipH="1" flipV="1">
            <a:off x="8885599" y="4109025"/>
            <a:ext cx="596405" cy="7689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80DE0BF-2F31-1C5E-FEC3-C6B37661D0EA}"/>
              </a:ext>
            </a:extLst>
          </p:cNvPr>
          <p:cNvSpPr txBox="1"/>
          <p:nvPr/>
        </p:nvSpPr>
        <p:spPr>
          <a:xfrm>
            <a:off x="1201049" y="1272347"/>
            <a:ext cx="10497530" cy="103611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r>
              <a:rPr lang="en-US"/>
              <a:t>Cho A và B là hai điểm trên đường tròn (O ; 3 cm) sao cho AOB = 120</a:t>
            </a:r>
            <a:r>
              <a:rPr lang="en-US" baseline="30000"/>
              <a:t>o</a:t>
            </a:r>
            <a:r>
              <a:rPr lang="en-US"/>
              <a:t>. Tính số đo và độ dài các cung có hai mút A, B.</a:t>
            </a:r>
            <a:endParaRPr lang="vi-VN"/>
          </a:p>
        </p:txBody>
      </p:sp>
      <p:grpSp>
        <p:nvGrpSpPr>
          <p:cNvPr id="25" name="Group 24">
            <a:extLst>
              <a:ext uri="{FF2B5EF4-FFF2-40B4-BE49-F238E27FC236}">
                <a16:creationId xmlns:a16="http://schemas.microsoft.com/office/drawing/2014/main" id="{5315FDFC-1387-8778-A7FB-D81150AA15DC}"/>
              </a:ext>
            </a:extLst>
          </p:cNvPr>
          <p:cNvGrpSpPr/>
          <p:nvPr/>
        </p:nvGrpSpPr>
        <p:grpSpPr>
          <a:xfrm>
            <a:off x="9403262" y="1339453"/>
            <a:ext cx="603282" cy="90487"/>
            <a:chOff x="7591726" y="2881313"/>
            <a:chExt cx="375636" cy="71243"/>
          </a:xfrm>
        </p:grpSpPr>
        <p:cxnSp>
          <p:nvCxnSpPr>
            <p:cNvPr id="19" name="Straight Connector 18">
              <a:extLst>
                <a:ext uri="{FF2B5EF4-FFF2-40B4-BE49-F238E27FC236}">
                  <a16:creationId xmlns:a16="http://schemas.microsoft.com/office/drawing/2014/main" id="{83D18973-371B-F23B-5159-B522312520AF}"/>
                </a:ext>
              </a:extLst>
            </p:cNvPr>
            <p:cNvCxnSpPr>
              <a:cxnSpLocks/>
            </p:cNvCxnSpPr>
            <p:nvPr/>
          </p:nvCxnSpPr>
          <p:spPr>
            <a:xfrm flipV="1">
              <a:off x="7591726" y="2881313"/>
              <a:ext cx="190199" cy="7112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2FC324-CF9D-C2F5-E75A-5803C42CA8E5}"/>
                </a:ext>
              </a:extLst>
            </p:cNvPr>
            <p:cNvCxnSpPr>
              <a:cxnSpLocks/>
            </p:cNvCxnSpPr>
            <p:nvPr/>
          </p:nvCxnSpPr>
          <p:spPr>
            <a:xfrm flipH="1" flipV="1">
              <a:off x="7777163" y="2881434"/>
              <a:ext cx="190199" cy="7112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Freeform 5">
            <a:extLst>
              <a:ext uri="{FF2B5EF4-FFF2-40B4-BE49-F238E27FC236}">
                <a16:creationId xmlns:a16="http://schemas.microsoft.com/office/drawing/2014/main" id="{65C7F0A6-F9D4-937C-46CB-786ABAE627D5}"/>
              </a:ext>
            </a:extLst>
          </p:cNvPr>
          <p:cNvSpPr/>
          <p:nvPr/>
        </p:nvSpPr>
        <p:spPr>
          <a:xfrm>
            <a:off x="-193702" y="102498"/>
            <a:ext cx="5480076" cy="840247"/>
          </a:xfrm>
          <a:custGeom>
            <a:avLst/>
            <a:gdLst/>
            <a:ahLst/>
            <a:cxnLst/>
            <a:rect l="l" t="t" r="r" b="b"/>
            <a:pathLst>
              <a:path w="1572755" h="293427">
                <a:moveTo>
                  <a:pt x="19117" y="0"/>
                </a:moveTo>
                <a:lnTo>
                  <a:pt x="1553638" y="0"/>
                </a:lnTo>
                <a:cubicBezTo>
                  <a:pt x="1558709" y="0"/>
                  <a:pt x="1563571" y="2014"/>
                  <a:pt x="1567156" y="5599"/>
                </a:cubicBezTo>
                <a:cubicBezTo>
                  <a:pt x="1570741" y="9184"/>
                  <a:pt x="1572755" y="14047"/>
                  <a:pt x="1572755" y="19117"/>
                </a:cubicBezTo>
                <a:lnTo>
                  <a:pt x="1572755" y="274310"/>
                </a:lnTo>
                <a:cubicBezTo>
                  <a:pt x="1572755" y="284868"/>
                  <a:pt x="1564196" y="293427"/>
                  <a:pt x="1553638" y="293427"/>
                </a:cubicBezTo>
                <a:lnTo>
                  <a:pt x="19117" y="293427"/>
                </a:lnTo>
                <a:cubicBezTo>
                  <a:pt x="8559" y="293427"/>
                  <a:pt x="0" y="284868"/>
                  <a:pt x="0" y="274310"/>
                </a:cubicBezTo>
                <a:lnTo>
                  <a:pt x="0" y="19117"/>
                </a:lnTo>
                <a:cubicBezTo>
                  <a:pt x="0" y="8559"/>
                  <a:pt x="8559" y="0"/>
                  <a:pt x="19117" y="0"/>
                </a:cubicBezTo>
                <a:close/>
              </a:path>
            </a:pathLst>
          </a:custGeom>
          <a:gradFill rotWithShape="1">
            <a:gsLst>
              <a:gs pos="0">
                <a:srgbClr val="3C9FC4">
                  <a:alpha val="81000"/>
                </a:srgbClr>
              </a:gs>
              <a:gs pos="100000">
                <a:srgbClr val="1D1E50">
                  <a:alpha val="81000"/>
                </a:srgbClr>
              </a:gs>
            </a:gsLst>
            <a:lin ang="0"/>
          </a:gradFill>
          <a:ln cap="rnd">
            <a:noFill/>
            <a:prstDash val="sysDot"/>
            <a:round/>
          </a:ln>
        </p:spPr>
        <p:txBody>
          <a:bodyPr/>
          <a:lstStyle/>
          <a:p>
            <a:endParaRPr lang="en-US"/>
          </a:p>
        </p:txBody>
      </p:sp>
      <p:sp>
        <p:nvSpPr>
          <p:cNvPr id="5" name="TextBox 4">
            <a:extLst>
              <a:ext uri="{FF2B5EF4-FFF2-40B4-BE49-F238E27FC236}">
                <a16:creationId xmlns:a16="http://schemas.microsoft.com/office/drawing/2014/main" id="{3ABD0033-B974-932C-A4F3-8CBDBC92FC0A}"/>
              </a:ext>
            </a:extLst>
          </p:cNvPr>
          <p:cNvSpPr txBox="1"/>
          <p:nvPr/>
        </p:nvSpPr>
        <p:spPr>
          <a:xfrm>
            <a:off x="220203" y="302921"/>
            <a:ext cx="4423006" cy="461665"/>
          </a:xfrm>
          <a:prstGeom prst="rect">
            <a:avLst/>
          </a:prstGeom>
          <a:noFill/>
        </p:spPr>
        <p:txBody>
          <a:bodyPr wrap="none" rtlCol="0">
            <a:spAutoFit/>
          </a:bodyPr>
          <a:lstStyle/>
          <a:p>
            <a:r>
              <a:rPr lang="en-US" sz="2400">
                <a:solidFill>
                  <a:schemeClr val="bg1"/>
                </a:solidFill>
                <a:latin typeface="#9Slide03 Penumbra" panose="02040603050506020204" pitchFamily="18" charset="0"/>
              </a:rPr>
              <a:t>1. độ dài của cung tròn</a:t>
            </a:r>
          </a:p>
        </p:txBody>
      </p:sp>
      <p:cxnSp>
        <p:nvCxnSpPr>
          <p:cNvPr id="6" name="Straight Connector 5">
            <a:extLst>
              <a:ext uri="{FF2B5EF4-FFF2-40B4-BE49-F238E27FC236}">
                <a16:creationId xmlns:a16="http://schemas.microsoft.com/office/drawing/2014/main" id="{9F016CF7-EFDC-D7F4-FB84-7CEBF3006E56}"/>
              </a:ext>
            </a:extLst>
          </p:cNvPr>
          <p:cNvCxnSpPr/>
          <p:nvPr/>
        </p:nvCxnSpPr>
        <p:spPr>
          <a:xfrm>
            <a:off x="4850130" y="250202"/>
            <a:ext cx="0" cy="549269"/>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A9D40D33-278D-EAA7-5949-12542E15FE79}"/>
              </a:ext>
            </a:extLst>
          </p:cNvPr>
          <p:cNvPicPr>
            <a:picLocks noChangeAspect="1"/>
          </p:cNvPicPr>
          <p:nvPr/>
        </p:nvPicPr>
        <p:blipFill>
          <a:blip r:embed="rId4"/>
          <a:stretch>
            <a:fillRect/>
          </a:stretch>
        </p:blipFill>
        <p:spPr>
          <a:xfrm>
            <a:off x="827228" y="1363134"/>
            <a:ext cx="404447" cy="404447"/>
          </a:xfrm>
          <a:prstGeom prst="rect">
            <a:avLst/>
          </a:prstGeom>
        </p:spPr>
      </p:pic>
      <p:sp>
        <p:nvSpPr>
          <p:cNvPr id="9" name="TextBox 8">
            <a:extLst>
              <a:ext uri="{FF2B5EF4-FFF2-40B4-BE49-F238E27FC236}">
                <a16:creationId xmlns:a16="http://schemas.microsoft.com/office/drawing/2014/main" id="{5F90EC33-A206-5DEF-4C96-822D866BCFAF}"/>
              </a:ext>
            </a:extLst>
          </p:cNvPr>
          <p:cNvSpPr txBox="1"/>
          <p:nvPr/>
        </p:nvSpPr>
        <p:spPr>
          <a:xfrm>
            <a:off x="493421" y="1411468"/>
            <a:ext cx="388248" cy="307777"/>
          </a:xfrm>
          <a:prstGeom prst="rect">
            <a:avLst/>
          </a:prstGeom>
          <a:noFill/>
        </p:spPr>
        <p:txBody>
          <a:bodyPr wrap="none" rtlCol="0">
            <a:spAutoFit/>
          </a:bodyPr>
          <a:lstStyle/>
          <a:p>
            <a:r>
              <a:rPr lang="en-US" sz="1400">
                <a:solidFill>
                  <a:srgbClr val="DC4E33"/>
                </a:solidFill>
                <a:latin typeface="#9Slide03 Penumbra" panose="02040603050506020204" pitchFamily="18" charset="0"/>
              </a:rPr>
              <a:t>?4</a:t>
            </a:r>
          </a:p>
        </p:txBody>
      </p:sp>
      <p:sp>
        <p:nvSpPr>
          <p:cNvPr id="10" name="Oval 9">
            <a:extLst>
              <a:ext uri="{FF2B5EF4-FFF2-40B4-BE49-F238E27FC236}">
                <a16:creationId xmlns:a16="http://schemas.microsoft.com/office/drawing/2014/main" id="{E744BAE9-AC64-1872-18FB-4D531A477D80}"/>
              </a:ext>
            </a:extLst>
          </p:cNvPr>
          <p:cNvSpPr/>
          <p:nvPr/>
        </p:nvSpPr>
        <p:spPr>
          <a:xfrm>
            <a:off x="8510454" y="3913100"/>
            <a:ext cx="1943100" cy="1943100"/>
          </a:xfrm>
          <a:prstGeom prst="ellipse">
            <a:avLst/>
          </a:prstGeom>
          <a:noFill/>
          <a:ln w="158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E8EE4A5-56A9-52AE-D362-29F07CFCD4A7}"/>
              </a:ext>
            </a:extLst>
          </p:cNvPr>
          <p:cNvCxnSpPr>
            <a:cxnSpLocks/>
            <a:endCxn id="10" idx="6"/>
          </p:cNvCxnSpPr>
          <p:nvPr/>
        </p:nvCxnSpPr>
        <p:spPr>
          <a:xfrm>
            <a:off x="9463906" y="4884650"/>
            <a:ext cx="9896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CD6B614B-5EEA-EDBD-F1FD-602F1B0A5D06}"/>
              </a:ext>
            </a:extLst>
          </p:cNvPr>
          <p:cNvSpPr/>
          <p:nvPr/>
        </p:nvSpPr>
        <p:spPr>
          <a:xfrm>
            <a:off x="9463906" y="4861790"/>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94072BF-4E4C-DA0A-E03A-33A3ED6542EC}"/>
              </a:ext>
            </a:extLst>
          </p:cNvPr>
          <p:cNvSpPr txBox="1"/>
          <p:nvPr/>
        </p:nvSpPr>
        <p:spPr>
          <a:xfrm>
            <a:off x="10448511" y="4692064"/>
            <a:ext cx="429325"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t>A</a:t>
            </a:r>
          </a:p>
        </p:txBody>
      </p:sp>
      <p:sp>
        <p:nvSpPr>
          <p:cNvPr id="17" name="TextBox 16">
            <a:extLst>
              <a:ext uri="{FF2B5EF4-FFF2-40B4-BE49-F238E27FC236}">
                <a16:creationId xmlns:a16="http://schemas.microsoft.com/office/drawing/2014/main" id="{113DD888-7247-D3B7-095B-5338CBB5BFF8}"/>
              </a:ext>
            </a:extLst>
          </p:cNvPr>
          <p:cNvSpPr txBox="1"/>
          <p:nvPr/>
        </p:nvSpPr>
        <p:spPr>
          <a:xfrm>
            <a:off x="9432700" y="4494682"/>
            <a:ext cx="429325"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chemeClr val="accent2">
                    <a:lumMod val="75000"/>
                  </a:schemeClr>
                </a:solidFill>
              </a:rPr>
              <a:t>O</a:t>
            </a:r>
          </a:p>
        </p:txBody>
      </p:sp>
      <p:pic>
        <p:nvPicPr>
          <p:cNvPr id="20" name="Picture 19">
            <a:extLst>
              <a:ext uri="{FF2B5EF4-FFF2-40B4-BE49-F238E27FC236}">
                <a16:creationId xmlns:a16="http://schemas.microsoft.com/office/drawing/2014/main" id="{68209B04-F1BA-B4BD-7260-43E9D787DF0D}"/>
              </a:ext>
            </a:extLst>
          </p:cNvPr>
          <p:cNvPicPr>
            <a:picLocks noChangeAspect="1"/>
          </p:cNvPicPr>
          <p:nvPr/>
        </p:nvPicPr>
        <p:blipFill>
          <a:blip r:embed="rId5"/>
          <a:stretch>
            <a:fillRect/>
          </a:stretch>
        </p:blipFill>
        <p:spPr>
          <a:xfrm>
            <a:off x="1269107" y="2792209"/>
            <a:ext cx="151095" cy="151095"/>
          </a:xfrm>
          <a:prstGeom prst="rect">
            <a:avLst/>
          </a:prstGeom>
        </p:spPr>
      </p:pic>
      <p:sp>
        <p:nvSpPr>
          <p:cNvPr id="26" name="Oval 25">
            <a:extLst>
              <a:ext uri="{FF2B5EF4-FFF2-40B4-BE49-F238E27FC236}">
                <a16:creationId xmlns:a16="http://schemas.microsoft.com/office/drawing/2014/main" id="{0727D6DA-D83B-B18F-BA04-4CAA2888D2A3}"/>
              </a:ext>
            </a:extLst>
          </p:cNvPr>
          <p:cNvSpPr/>
          <p:nvPr/>
        </p:nvSpPr>
        <p:spPr>
          <a:xfrm>
            <a:off x="10430694" y="4861789"/>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8CE0A4C-612B-6A2B-89FB-00E918BD5170}"/>
              </a:ext>
            </a:extLst>
          </p:cNvPr>
          <p:cNvSpPr/>
          <p:nvPr/>
        </p:nvSpPr>
        <p:spPr>
          <a:xfrm>
            <a:off x="8872264" y="4090927"/>
            <a:ext cx="45719" cy="45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317EDDB-032D-0E3D-32AE-70DC23805C7E}"/>
              </a:ext>
            </a:extLst>
          </p:cNvPr>
          <p:cNvSpPr txBox="1"/>
          <p:nvPr/>
        </p:nvSpPr>
        <p:spPr>
          <a:xfrm>
            <a:off x="8557126" y="3765416"/>
            <a:ext cx="429325"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t>B</a:t>
            </a:r>
          </a:p>
        </p:txBody>
      </p:sp>
      <p:sp>
        <p:nvSpPr>
          <p:cNvPr id="31" name="TextBox 30">
            <a:extLst>
              <a:ext uri="{FF2B5EF4-FFF2-40B4-BE49-F238E27FC236}">
                <a16:creationId xmlns:a16="http://schemas.microsoft.com/office/drawing/2014/main" id="{11AD9BB3-C4B8-3F96-F70F-9FC83D38A1ED}"/>
              </a:ext>
            </a:extLst>
          </p:cNvPr>
          <p:cNvSpPr txBox="1"/>
          <p:nvPr/>
        </p:nvSpPr>
        <p:spPr>
          <a:xfrm>
            <a:off x="8981963" y="4916641"/>
            <a:ext cx="756142" cy="400110"/>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sz="2000">
                <a:solidFill>
                  <a:srgbClr val="C00000"/>
                </a:solidFill>
              </a:rPr>
              <a:t>240</a:t>
            </a:r>
            <a:r>
              <a:rPr lang="en-US" sz="2000" baseline="30000">
                <a:solidFill>
                  <a:srgbClr val="C00000"/>
                </a:solidFill>
              </a:rPr>
              <a:t>o</a:t>
            </a:r>
            <a:endParaRPr lang="en-US" sz="2000">
              <a:solidFill>
                <a:srgbClr val="C00000"/>
              </a:solidFill>
            </a:endParaRPr>
          </a:p>
        </p:txBody>
      </p:sp>
      <p:sp>
        <p:nvSpPr>
          <p:cNvPr id="32" name="TextBox 31">
            <a:extLst>
              <a:ext uri="{FF2B5EF4-FFF2-40B4-BE49-F238E27FC236}">
                <a16:creationId xmlns:a16="http://schemas.microsoft.com/office/drawing/2014/main" id="{58A5D5E1-8869-9C6B-F47C-C0F099E86F01}"/>
              </a:ext>
            </a:extLst>
          </p:cNvPr>
          <p:cNvSpPr txBox="1"/>
          <p:nvPr/>
        </p:nvSpPr>
        <p:spPr>
          <a:xfrm>
            <a:off x="8570740" y="5572997"/>
            <a:ext cx="429325" cy="400110"/>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sz="2000"/>
              <a:t>m</a:t>
            </a:r>
          </a:p>
        </p:txBody>
      </p:sp>
      <p:sp>
        <p:nvSpPr>
          <p:cNvPr id="13" name="TextBox 12">
            <a:extLst>
              <a:ext uri="{FF2B5EF4-FFF2-40B4-BE49-F238E27FC236}">
                <a16:creationId xmlns:a16="http://schemas.microsoft.com/office/drawing/2014/main" id="{492C2E93-1365-255B-8A7E-DE0C877EAAC5}"/>
              </a:ext>
            </a:extLst>
          </p:cNvPr>
          <p:cNvSpPr txBox="1"/>
          <p:nvPr/>
        </p:nvSpPr>
        <p:spPr>
          <a:xfrm>
            <a:off x="1420202" y="3808910"/>
            <a:ext cx="4262200"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sđ AmB  = 360</a:t>
            </a:r>
            <a:r>
              <a:rPr lang="en-US" baseline="30000">
                <a:solidFill>
                  <a:srgbClr val="002060"/>
                </a:solidFill>
              </a:rPr>
              <a:t>o </a:t>
            </a:r>
            <a:r>
              <a:rPr lang="en-US">
                <a:solidFill>
                  <a:srgbClr val="002060"/>
                </a:solidFill>
              </a:rPr>
              <a:t> – 120</a:t>
            </a:r>
            <a:r>
              <a:rPr lang="en-US" baseline="30000">
                <a:solidFill>
                  <a:srgbClr val="002060"/>
                </a:solidFill>
              </a:rPr>
              <a:t>o</a:t>
            </a:r>
            <a:r>
              <a:rPr lang="en-US">
                <a:solidFill>
                  <a:srgbClr val="002060"/>
                </a:solidFill>
              </a:rPr>
              <a:t> = 240</a:t>
            </a:r>
            <a:r>
              <a:rPr lang="en-US" baseline="30000">
                <a:solidFill>
                  <a:srgbClr val="002060"/>
                </a:solidFill>
              </a:rPr>
              <a:t>o</a:t>
            </a:r>
            <a:endParaRPr lang="vi-VN">
              <a:solidFill>
                <a:srgbClr val="002060"/>
              </a:solidFill>
            </a:endParaRPr>
          </a:p>
        </p:txBody>
      </p:sp>
      <p:sp>
        <p:nvSpPr>
          <p:cNvPr id="21" name="TextBox 20">
            <a:extLst>
              <a:ext uri="{FF2B5EF4-FFF2-40B4-BE49-F238E27FC236}">
                <a16:creationId xmlns:a16="http://schemas.microsoft.com/office/drawing/2014/main" id="{4FBC50AA-8C31-8033-429F-E12022E403A4}"/>
              </a:ext>
            </a:extLst>
          </p:cNvPr>
          <p:cNvSpPr txBox="1"/>
          <p:nvPr/>
        </p:nvSpPr>
        <p:spPr>
          <a:xfrm>
            <a:off x="1401507" y="4491578"/>
            <a:ext cx="3815336"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Độ dài của cung AmB là:</a:t>
            </a:r>
            <a:endParaRPr lang="vi-VN">
              <a:solidFill>
                <a:srgbClr val="002060"/>
              </a:solidFill>
            </a:endParaRPr>
          </a:p>
        </p:txBody>
      </p:sp>
      <p:sp>
        <p:nvSpPr>
          <p:cNvPr id="22" name="TextBox 21">
            <a:extLst>
              <a:ext uri="{FF2B5EF4-FFF2-40B4-BE49-F238E27FC236}">
                <a16:creationId xmlns:a16="http://schemas.microsoft.com/office/drawing/2014/main" id="{B72B2673-C892-C9B0-4FE7-B6DC33911A58}"/>
              </a:ext>
            </a:extLst>
          </p:cNvPr>
          <p:cNvSpPr txBox="1"/>
          <p:nvPr/>
        </p:nvSpPr>
        <p:spPr>
          <a:xfrm>
            <a:off x="1922670" y="5361902"/>
            <a:ext cx="431862"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i="1">
                <a:solidFill>
                  <a:srgbClr val="002060"/>
                </a:solidFill>
                <a:latin typeface="#9Slide04 AdrianeSwash" panose="02000504060000090004" pitchFamily="2" charset="0"/>
              </a:rPr>
              <a:t>l</a:t>
            </a:r>
            <a:r>
              <a:rPr lang="en-US" baseline="-25000">
                <a:solidFill>
                  <a:srgbClr val="002060"/>
                </a:solidFill>
                <a:latin typeface="#9Slide04 AdrianeSwash" panose="02000504060000090004" pitchFamily="2" charset="0"/>
              </a:rPr>
              <a:t>2</a:t>
            </a:r>
            <a:endParaRPr lang="vi-VN" baseline="-25000">
              <a:solidFill>
                <a:srgbClr val="002060"/>
              </a:solidFill>
            </a:endParaRPr>
          </a:p>
        </p:txBody>
      </p:sp>
      <p:sp>
        <p:nvSpPr>
          <p:cNvPr id="23" name="TextBox 22">
            <a:extLst>
              <a:ext uri="{FF2B5EF4-FFF2-40B4-BE49-F238E27FC236}">
                <a16:creationId xmlns:a16="http://schemas.microsoft.com/office/drawing/2014/main" id="{05B73CC5-3949-1952-9BBD-FC850311A53E}"/>
              </a:ext>
            </a:extLst>
          </p:cNvPr>
          <p:cNvSpPr txBox="1"/>
          <p:nvPr/>
        </p:nvSpPr>
        <p:spPr>
          <a:xfrm>
            <a:off x="2755130" y="5133382"/>
            <a:ext cx="789214"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l-GR" i="1">
                <a:solidFill>
                  <a:srgbClr val="002060"/>
                </a:solidFill>
              </a:rPr>
              <a:t>π</a:t>
            </a:r>
            <a:r>
              <a:rPr lang="en-US">
                <a:solidFill>
                  <a:srgbClr val="002060"/>
                </a:solidFill>
              </a:rPr>
              <a:t>Rn</a:t>
            </a:r>
            <a:endParaRPr lang="vi-VN">
              <a:solidFill>
                <a:srgbClr val="002060"/>
              </a:solidFill>
            </a:endParaRPr>
          </a:p>
        </p:txBody>
      </p:sp>
      <p:sp>
        <p:nvSpPr>
          <p:cNvPr id="33" name="TextBox 32">
            <a:extLst>
              <a:ext uri="{FF2B5EF4-FFF2-40B4-BE49-F238E27FC236}">
                <a16:creationId xmlns:a16="http://schemas.microsoft.com/office/drawing/2014/main" id="{C586A92C-71C0-AD60-DA60-51B4BBBA72CC}"/>
              </a:ext>
            </a:extLst>
          </p:cNvPr>
          <p:cNvSpPr txBox="1"/>
          <p:nvPr/>
        </p:nvSpPr>
        <p:spPr>
          <a:xfrm>
            <a:off x="2775024" y="5558989"/>
            <a:ext cx="722171"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180</a:t>
            </a:r>
            <a:endParaRPr lang="vi-VN">
              <a:solidFill>
                <a:srgbClr val="002060"/>
              </a:solidFill>
            </a:endParaRPr>
          </a:p>
        </p:txBody>
      </p:sp>
      <p:sp>
        <p:nvSpPr>
          <p:cNvPr id="34" name="TextBox 33">
            <a:extLst>
              <a:ext uri="{FF2B5EF4-FFF2-40B4-BE49-F238E27FC236}">
                <a16:creationId xmlns:a16="http://schemas.microsoft.com/office/drawing/2014/main" id="{247F7756-3352-669E-9009-B54717577600}"/>
              </a:ext>
            </a:extLst>
          </p:cNvPr>
          <p:cNvSpPr txBox="1"/>
          <p:nvPr/>
        </p:nvSpPr>
        <p:spPr>
          <a:xfrm>
            <a:off x="2301049" y="5323049"/>
            <a:ext cx="344829"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a:t>
            </a:r>
            <a:endParaRPr lang="vi-VN">
              <a:solidFill>
                <a:srgbClr val="002060"/>
              </a:solidFill>
            </a:endParaRPr>
          </a:p>
        </p:txBody>
      </p:sp>
      <p:cxnSp>
        <p:nvCxnSpPr>
          <p:cNvPr id="35" name="Straight Connector 34">
            <a:extLst>
              <a:ext uri="{FF2B5EF4-FFF2-40B4-BE49-F238E27FC236}">
                <a16:creationId xmlns:a16="http://schemas.microsoft.com/office/drawing/2014/main" id="{2F754050-D01E-3383-6A31-8897E7D17350}"/>
              </a:ext>
            </a:extLst>
          </p:cNvPr>
          <p:cNvCxnSpPr>
            <a:cxnSpLocks/>
          </p:cNvCxnSpPr>
          <p:nvPr/>
        </p:nvCxnSpPr>
        <p:spPr>
          <a:xfrm>
            <a:off x="2714432" y="5563752"/>
            <a:ext cx="798097"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CEB16F0-9A66-7E30-143B-07D09CC177B3}"/>
              </a:ext>
            </a:extLst>
          </p:cNvPr>
          <p:cNvSpPr txBox="1"/>
          <p:nvPr/>
        </p:nvSpPr>
        <p:spPr>
          <a:xfrm>
            <a:off x="4240336" y="5563668"/>
            <a:ext cx="722171"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180</a:t>
            </a:r>
            <a:endParaRPr lang="vi-VN">
              <a:solidFill>
                <a:srgbClr val="002060"/>
              </a:solidFill>
            </a:endParaRPr>
          </a:p>
        </p:txBody>
      </p:sp>
      <p:sp>
        <p:nvSpPr>
          <p:cNvPr id="37" name="TextBox 36">
            <a:extLst>
              <a:ext uri="{FF2B5EF4-FFF2-40B4-BE49-F238E27FC236}">
                <a16:creationId xmlns:a16="http://schemas.microsoft.com/office/drawing/2014/main" id="{4D249D40-5965-4E6C-190B-62449D2E0849}"/>
              </a:ext>
            </a:extLst>
          </p:cNvPr>
          <p:cNvSpPr txBox="1"/>
          <p:nvPr/>
        </p:nvSpPr>
        <p:spPr>
          <a:xfrm>
            <a:off x="3582557" y="5324553"/>
            <a:ext cx="344829"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a:t>
            </a:r>
            <a:endParaRPr lang="vi-VN">
              <a:solidFill>
                <a:srgbClr val="002060"/>
              </a:solidFill>
            </a:endParaRPr>
          </a:p>
        </p:txBody>
      </p:sp>
      <p:cxnSp>
        <p:nvCxnSpPr>
          <p:cNvPr id="38" name="Straight Connector 37">
            <a:extLst>
              <a:ext uri="{FF2B5EF4-FFF2-40B4-BE49-F238E27FC236}">
                <a16:creationId xmlns:a16="http://schemas.microsoft.com/office/drawing/2014/main" id="{223DF84A-3A92-0207-9598-3E806C16F645}"/>
              </a:ext>
            </a:extLst>
          </p:cNvPr>
          <p:cNvCxnSpPr>
            <a:cxnSpLocks/>
          </p:cNvCxnSpPr>
          <p:nvPr/>
        </p:nvCxnSpPr>
        <p:spPr>
          <a:xfrm>
            <a:off x="3993054" y="5563752"/>
            <a:ext cx="1223789"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D523E57-8173-112F-900D-6C64F0DB30ED}"/>
              </a:ext>
            </a:extLst>
          </p:cNvPr>
          <p:cNvSpPr txBox="1"/>
          <p:nvPr/>
        </p:nvSpPr>
        <p:spPr>
          <a:xfrm>
            <a:off x="4006239" y="5138014"/>
            <a:ext cx="1388163"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l-GR" i="1">
                <a:solidFill>
                  <a:srgbClr val="002060"/>
                </a:solidFill>
              </a:rPr>
              <a:t>π</a:t>
            </a:r>
            <a:r>
              <a:rPr lang="en-US">
                <a:solidFill>
                  <a:srgbClr val="002060"/>
                </a:solidFill>
              </a:rPr>
              <a:t>.240. 3</a:t>
            </a:r>
            <a:endParaRPr lang="vi-VN">
              <a:solidFill>
                <a:srgbClr val="002060"/>
              </a:solidFill>
            </a:endParaRPr>
          </a:p>
        </p:txBody>
      </p:sp>
      <p:sp>
        <p:nvSpPr>
          <p:cNvPr id="40" name="TextBox 39">
            <a:extLst>
              <a:ext uri="{FF2B5EF4-FFF2-40B4-BE49-F238E27FC236}">
                <a16:creationId xmlns:a16="http://schemas.microsoft.com/office/drawing/2014/main" id="{580F5030-EE86-B691-5F0F-2D531877B827}"/>
              </a:ext>
            </a:extLst>
          </p:cNvPr>
          <p:cNvSpPr txBox="1"/>
          <p:nvPr/>
        </p:nvSpPr>
        <p:spPr>
          <a:xfrm>
            <a:off x="5607668" y="5322965"/>
            <a:ext cx="704631"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4</a:t>
            </a:r>
            <a:r>
              <a:rPr lang="el-GR" i="1">
                <a:solidFill>
                  <a:srgbClr val="002060"/>
                </a:solidFill>
              </a:rPr>
              <a:t>π</a:t>
            </a:r>
            <a:endParaRPr lang="vi-VN">
              <a:solidFill>
                <a:srgbClr val="002060"/>
              </a:solidFill>
            </a:endParaRPr>
          </a:p>
        </p:txBody>
      </p:sp>
      <p:sp>
        <p:nvSpPr>
          <p:cNvPr id="41" name="TextBox 40">
            <a:extLst>
              <a:ext uri="{FF2B5EF4-FFF2-40B4-BE49-F238E27FC236}">
                <a16:creationId xmlns:a16="http://schemas.microsoft.com/office/drawing/2014/main" id="{19813F2D-E466-5F66-ECDA-C19FCBF2F365}"/>
              </a:ext>
            </a:extLst>
          </p:cNvPr>
          <p:cNvSpPr txBox="1"/>
          <p:nvPr/>
        </p:nvSpPr>
        <p:spPr>
          <a:xfrm>
            <a:off x="6028399" y="5325439"/>
            <a:ext cx="915392"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(cm)</a:t>
            </a:r>
            <a:endParaRPr lang="vi-VN">
              <a:solidFill>
                <a:srgbClr val="002060"/>
              </a:solidFill>
            </a:endParaRPr>
          </a:p>
        </p:txBody>
      </p:sp>
      <p:sp>
        <p:nvSpPr>
          <p:cNvPr id="42" name="TextBox 41">
            <a:extLst>
              <a:ext uri="{FF2B5EF4-FFF2-40B4-BE49-F238E27FC236}">
                <a16:creationId xmlns:a16="http://schemas.microsoft.com/office/drawing/2014/main" id="{F769B400-6EFE-DF2A-636A-58A739001A84}"/>
              </a:ext>
            </a:extLst>
          </p:cNvPr>
          <p:cNvSpPr txBox="1"/>
          <p:nvPr/>
        </p:nvSpPr>
        <p:spPr>
          <a:xfrm>
            <a:off x="5275491" y="5322966"/>
            <a:ext cx="344829"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a:t>
            </a:r>
            <a:endParaRPr lang="vi-VN">
              <a:solidFill>
                <a:srgbClr val="002060"/>
              </a:solidFill>
            </a:endParaRPr>
          </a:p>
        </p:txBody>
      </p:sp>
      <p:sp>
        <p:nvSpPr>
          <p:cNvPr id="4" name="TextBox 3">
            <a:extLst>
              <a:ext uri="{FF2B5EF4-FFF2-40B4-BE49-F238E27FC236}">
                <a16:creationId xmlns:a16="http://schemas.microsoft.com/office/drawing/2014/main" id="{82D8C186-9F50-5B45-4A90-2012431ED721}"/>
              </a:ext>
            </a:extLst>
          </p:cNvPr>
          <p:cNvSpPr txBox="1"/>
          <p:nvPr/>
        </p:nvSpPr>
        <p:spPr>
          <a:xfrm>
            <a:off x="1409087" y="2662130"/>
            <a:ext cx="2412248" cy="430887"/>
          </a:xfrm>
          <a:prstGeom prst="rect">
            <a:avLst/>
          </a:prstGeom>
          <a:noFill/>
        </p:spPr>
        <p:txBody>
          <a:bodyPr wrap="square">
            <a:spAutoFit/>
          </a:bodyPr>
          <a:lstStyle>
            <a:defPPr>
              <a:defRPr lang="en-US"/>
            </a:defPPr>
            <a:lvl1pPr algn="just">
              <a:lnSpc>
                <a:spcPct val="150000"/>
              </a:lnSpc>
              <a:defRPr sz="2200">
                <a:latin typeface="#9Slide03 SVNAvo" panose="02040603050506020204" pitchFamily="18" charset="0"/>
              </a:defRPr>
            </a:lvl1pPr>
          </a:lstStyle>
          <a:p>
            <a:pPr>
              <a:lnSpc>
                <a:spcPct val="100000"/>
              </a:lnSpc>
            </a:pPr>
            <a:r>
              <a:rPr lang="en-US">
                <a:solidFill>
                  <a:srgbClr val="002060"/>
                </a:solidFill>
              </a:rPr>
              <a:t>Cung lớn AmB.</a:t>
            </a:r>
            <a:endParaRPr lang="vi-VN">
              <a:solidFill>
                <a:srgbClr val="002060"/>
              </a:solidFill>
            </a:endParaRPr>
          </a:p>
        </p:txBody>
      </p:sp>
      <p:sp>
        <p:nvSpPr>
          <p:cNvPr id="18" name="Arc 17">
            <a:extLst>
              <a:ext uri="{FF2B5EF4-FFF2-40B4-BE49-F238E27FC236}">
                <a16:creationId xmlns:a16="http://schemas.microsoft.com/office/drawing/2014/main" id="{FC6A9C9E-0973-4DA4-9797-62DC90E57C9F}"/>
              </a:ext>
            </a:extLst>
          </p:cNvPr>
          <p:cNvSpPr/>
          <p:nvPr/>
        </p:nvSpPr>
        <p:spPr>
          <a:xfrm rot="19166389">
            <a:off x="2589146" y="2627889"/>
            <a:ext cx="1058334" cy="1016694"/>
          </a:xfrm>
          <a:prstGeom prst="arc">
            <a:avLst>
              <a:gd name="adj1" fmla="val 16893872"/>
              <a:gd name="adj2" fmla="val 20725633"/>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Arc 61">
            <a:extLst>
              <a:ext uri="{FF2B5EF4-FFF2-40B4-BE49-F238E27FC236}">
                <a16:creationId xmlns:a16="http://schemas.microsoft.com/office/drawing/2014/main" id="{E15353E5-BEFC-0502-DFD5-381BE056E8D8}"/>
              </a:ext>
            </a:extLst>
          </p:cNvPr>
          <p:cNvSpPr/>
          <p:nvPr/>
        </p:nvSpPr>
        <p:spPr>
          <a:xfrm rot="19166389">
            <a:off x="1658641" y="3764084"/>
            <a:ext cx="1058334" cy="1016694"/>
          </a:xfrm>
          <a:prstGeom prst="arc">
            <a:avLst>
              <a:gd name="adj1" fmla="val 16893872"/>
              <a:gd name="adj2" fmla="val 20725633"/>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a:extLst>
              <a:ext uri="{FF2B5EF4-FFF2-40B4-BE49-F238E27FC236}">
                <a16:creationId xmlns:a16="http://schemas.microsoft.com/office/drawing/2014/main" id="{A7151991-B8E3-5D8C-D0E8-D81292C90AB2}"/>
              </a:ext>
            </a:extLst>
          </p:cNvPr>
          <p:cNvSpPr/>
          <p:nvPr/>
        </p:nvSpPr>
        <p:spPr>
          <a:xfrm rot="19166389">
            <a:off x="3654637" y="4461741"/>
            <a:ext cx="1058334" cy="1016694"/>
          </a:xfrm>
          <a:prstGeom prst="arc">
            <a:avLst>
              <a:gd name="adj1" fmla="val 16893872"/>
              <a:gd name="adj2" fmla="val 20725633"/>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21522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down)">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par>
                                <p:cTn id="43" presetID="22" presetClass="entr" presetSubtype="8"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par>
                                <p:cTn id="54" presetID="22" presetClass="entr" presetSubtype="8"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500"/>
                                        <p:tgtEl>
                                          <p:spTgt spid="3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left)">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500"/>
                                        <p:tgtEl>
                                          <p:spTgt spid="4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3" grpId="0"/>
      <p:bldP spid="21" grpId="0"/>
      <p:bldP spid="22" grpId="0"/>
      <p:bldP spid="23" grpId="0"/>
      <p:bldP spid="33" grpId="0"/>
      <p:bldP spid="34" grpId="0"/>
      <p:bldP spid="36" grpId="0"/>
      <p:bldP spid="37" grpId="0"/>
      <p:bldP spid="39" grpId="0"/>
      <p:bldP spid="40" grpId="0"/>
      <p:bldP spid="41" grpId="0"/>
      <p:bldP spid="42" grpId="0"/>
      <p:bldP spid="18" grpId="0" animBg="1"/>
      <p:bldP spid="62" grpId="0" animBg="1"/>
      <p:bldP spid="6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Bài 15. Độ dài cung, S quạt 1"/>
  <p:tag name="ISPRING_PLAYERS_CUSTOMIZATION_2" val="UEsDBBQAAgAIAHldz1I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KBwFZEfUjY/YGAACAGQAAHQAAAHVuaXZlcnNhbC9jb21tb25fbWVzc2FnZXMubG5nrVlbi+NGFn4P5D8UhoYNJJMLJITQ46EsV9uiZckjlaenExZRLZXtoiWVo4tnOk/7to+7eQ0EEnIhCQnkIU9ukn1wyP9wfsmeKskee5JBkqdhZhhJnO+cOnW+75wqnz54GkdoydNMyOR+5+17b3UQTwIZimR2vzOhZ2+830FZzpKQRTLh9zuJ7KAH3VdfOY1YMivYjMP/X30FodOYZxk8Zl319OwZifB+Z9zzsWEQzzN7FvGxa2Lfwj1i+T1snPvU8XtkYNqd7kCiHP7MObriM5EkEASSU/0ii0TIT9+sUNs5cSh1Rv4Y28TqdHsyz2WMeiw9Ds3Gj8wBpqZj+70JANtep2uzpZixHFKIrgqAT7LjsD1CqWkPABEHARiIKxGJ/AZ5PM8hF8eiWmafdLre8RmkznibPioXbXM36ZsOpM11y6xpSFhhEQqJEpamOnEtAMcWviSu7xkEQBW0Q31vMh47LiV9iFBVi4iLqNwQkaFE5igrFguZ5jxEItEFxQ4yHMtWufHOTdsH93p91WvTMumlP3JUrmmRJgic35kT23FH2DpAn07vAH7sEo/YFNI5HjrU6XTHKc94kvMULeYyl23wVJn5tu+c+YYzsWlVcejk4YR4euftyahH3BNF6RPqUFjP9pN30sLRI/DzNwX1CJwdV1AXGBIwwu55mRPDJfCi71+YdNjpGilnqmyeiHyOhLdIlSjxJYuKsr4q7axzt1U6PB5XurGNu8eC6zprwxkB/y59yxmAWJoDCEvGC5bcIEvO5D/eee/9p2+/+95rrWA8KCjrEAhppHffagBkU9exSlHwbfIYdpuam9VvY0Q3t18b7eydCbVMGwr79//+8fPm9nNI8JVY/5C0Q4FSftTpPpzgS2RtVl+YtdYT14XSr+rW9LSOqAxZROvIpSzQnC25aklLwZ9o1QBqiLTqRupDIOFFUtTyru+MMJQWsI26pqHKFugh0/Tm9VKMinwuU3CXoVBk7CqCglM+Va2p74uSlWXFSSVgIGuhjJlI7tW7vrAtB/d16Y2g5vFAachuUYB0AK8LfanI9Dq4eJJEkoVomnIAdDzEFotIBJW0VmwYR+ymNgoXX0BrAwo4lgeq1t++6XRJEqJ+ytRiW6K42CMurGWz+v7mCFNfE0Bbo3yz+iZHwWb1VTugoTkYWvCXqkB661WOkvX3OapXzkOYMbH3zZP55vY/dQiVbmPPu3Dcvsqjkm2GFizLnsg0PCjc/S2uAzZtwwFuGHQPXHXVHTCUjIAhMU15kNeDQZRYl3xFNVg21KRPtWoolsVFBqkHHYp4znW0Qi2FBeVExacSKBdxGLI0HcC75l9t5Vt4YhtDv0d3WmuxIgnmDe2Ar39LmX2CFBk/oEFtTBUaDKWPQXBgdHTaWDjnna5z3sbiksA0Cf/U2eyNtSCFW53a6mDAlOxEN9XEoappKWSRwRuVElArvSPZvXZuPAIDgE1NbL1AbkvU7cg2E0sOcaQhT2sdQTcwSF8R7OHE/NA/w6alW/rzpcdu9HjIwiVLAnXuCJja0xv4FopQf1Nlr/1/XIhPEMsr9T+pGofdJ49P2sZz0GtewAiW5zxe5HWuVcKq8I+JQlH8hSE0Wfpx/nfT+53szN68/9L7c3CuaLNHtUG8ZKaa79ZdR1IdEQjMMMBUAmNH1NxqqNz2TNC6YYMD6DM70z47OI+YyVQ2t7adCsCW6FgMbwg51pF7MP3E0IWa2+pDyn74+njS3P6C9DyTQte54FeZyGs9az437q+azsc31r0x9qDZUJNa5OA6BCAjEUP8YQPMyYhsM1C2iIOVXMgiCjX9I3Gt2wTktoj5XwfkaSpj/TZi2bb8yzb14GWiKBfnlk7HLeapHYMb788egY/fJY9gF8YYA9uGmn0MxfaooRHQR6XCot52dAIexSwP5tCOp7JIwoZA5dmsT84wgFVrpusfY3QtNqv/xQ1RnoulfIuqtx+0AlFjHSgp2YF9ZMucZ/9sDaLWssMorzpy/jSvB5r0dCl5vnN2BuPcdFpnQXHvMOTB0ETGcP1ZE8PqcL01HanjORyQGxzSqQlMuJMTKysbZCxjeHWv3i9Vt3y6cDCl2BiOgIueOqnd/nuBfv90/VMyR9fr7+I2SNsSNJyJC0e/is2GLFIYKqjII47IU6Y42AZV3RqBWutDHKCtf4HlB5vbb9Bys/q1DZDeX9jZuUDBfL1qY7q7PukzyEu2/jKYN7su3wd5vu/SuV5LDqN3MtO3MgJlcrP6slbtVC6oOfZxv68vmiAtkQiuy5EjhPNpUN04RXImm4IZQ2xDk3kOj4cibwvoErK7OFLXIvoKwpJM/eLx57++rbMvLx8rCQeVLJ+faeTyr21+95Tp30pO39z76eT/UEsDBBQAAgAIAAoHAV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CgcBWQ08H+QCBQAAFxkAACcAAAB1bml2ZXJzYWwvZmxhc2hfcHVibGlzaGluZ19zZXR0aW5ncy54bWzlWU9vGkcUv/MpRlvlGLATu3EswHJgqVEwOOy6jVVV1rA7sFNmZ7Y7sxBy6q3Hqt+gVZuqkdpbT1htD/SL0E/StwzGYGN7cOLIrQ8Y9s17v/fm/Zs36/zOq5ChHoklFbxgrWfXLES4J3zKOwXr0K083LKQVJj7mAlOChYXFtopZvJR0mJUBg5RClglAhgutyNVsAKlou1crt/vZ6mM4nRVsEQBvsx6IsxFMZGEKxLnIoYH8KUGEZHWFMEAAD6h4FOxYiaDUF4j7Qs/YQRRHyznNN0UZhWGZWDlNFsLe91OLBLulwQTMYo7rYL1Uckur5cfn/JoqDINCU99IotATMlqG/s+Ta3AzKGvCQoI7QRg7vrahoX61FdBwXq0kcIAe+4izARc7x2nMCUBTuBqih8ShX2ssH7UCmPSJjFEg8iiihMCoAu0OU5FXqkZQZP8Acch9VxYQamrClbZPW7aFbtp10v28WGzpk01lnCrbs02knFq1bJ9XG+4tnO85+7XVhZy7ZfuCkKrWmYMv3d0YDdr1frzY7fRqLnVgzOpSTDm3J7PLUYwD5EWSTwfJxUkYYtjyqBozgVLEgVlx3DcIa6oUMiqNmaSWOjLiHReJJhRNUgzDaqzS0i0KyPiqWaaRgUrTQ3rDE4DgmGQW7Mc3Xw6S9EnWwtbz2ntZ9taamUeK4W9AJJZnebiPOWUi6ZljT1Fe1Ao5Nwe2wljThJFIlZn6TxPnJlwCUy+LfiC49Jn1BLMn7mLhC3i13FI5jqA06W8ApzrFmpDiBk4shERjhzMoetQBc71ZgAyaUlF1aTbVKbcuzHFDAEetEWC9p0LzvYCHMuFmM7impa6V/y8LhSRX2hna9KlrA6joCXNLCN+m/uoHOM+dEkT9mejoUJ89Bb+BOOTb1cTUcKE3x0P3w6MGZEaD98o5I2HP5rIfCYS5qOBSBCjXXCTQFBnSQi/AoLmuytqxyKcUOEAUEhOvNqjpE/8HRNFR6AiTEASTpuIEaU1fJXQ16hF2iIGXIJ74HWgU6nxsysBR1jKM1B8auMD3aOq9bL98kG6Qez3MPT71cChOkkYqVvBxwPEhTqVA3d4OJFkEhSf+pM1k71lbx6GWYOAOL+naCzgSxomDL9P+JlD5qBvMeS3o2WVwF9rgbHaAPcmhZ4W7wQaSpxCSDQmLHjQ3CmfHigGgB7mSHA2QNiD41mmbaNHRSKBohuEhpY3t1DLQ5pOnjpwEIHG2CexEeTa+qPHG5sfP9l6up3N/fP1zw+vFJoOLgcMp+r05FK6cm4zljw3I14jd8ksZiZ1biK7RuiKueyCbEXEYVoa/gWly2dNA/Fq3bWbuyW3+mnVPVoCMInXxaEgn0sHluXzy2SIu6vji2PvNkt7qGk7hzXX2TbJ4bqAdqG8AKqgnd63TGReHO4eodp4+H3VaHqojod/HiB3fPJTyahQbcfI8IYJV+O5CVdTjyYHc2OJkQlw1HR064TDhtGQQvp9sMbxLmVsVFE36gD/jSp+51uIbgO3U8Xu6NcQdel4+Fd4a8l0P5rtbUbpf+z2u31Hv2cXaTg3v4nQ39+NfuMB6o5+MeoJpdHvcAfyxidvUG88/MNEpIwBX45+8AI9FZvIfBJQ5AWj4QdtU4sJ79j71WeNWvkenAt31IP6afZ2deF1aj639EV6uhJSTkNwa5prs7fvxc2NtXxu+VImA2iL/8woZv4FUEsDBBQAAgAIAAoHAVm0UPcKkwMAALQMAAAhAAAAdW5pdmVyc2FsL2ZsYXNoX3NraW5fc2V0dGluZ3MueG1slVdLbtswEN33FIK7LeLEdZEUUAz4V6Bo2gZN4D0tjW0iFCmQlFOfoGfoEbrurl32JLlJhx9JlC3FToQA4cx75Hweh0isHiiPtiAVFfy6N+iNXkVRnBRSAtf3kOWMaIg4yeC6t6BPf3/oaPPvN3kTPf35xaPk6e9PHYmCUQ69vqMKJuQdaE35WhlLaYtoet1bFloLfpYIrnH/My5kRlhv9PqD/Yn7FnmMJTDcUzkrkkB9zLvB1WR2EsWfMZxczqbvuwiJyHLCdzdiLc6WJHlYS1Hw9Ghom10OEkv2gMjz95fT+WUXklGlP2rIGjHNr8x3GiWXoBS4kIaT4eAoi5ElsPKkc/tzIic86rns92hbqqi2tPGF+bpoOVlDs8jT+exi9rYbz3H3BmE8mc8+XDxP0PBdm75fDq+G404oIzuQL2l5LvIi3yMMzNdJkGJtCvqiQ0oOEyTF64eE2bn5jhJMQuago11QjKbYBiFTJ8Vz83WBfS0PVOT/DIdEbO62FOzWNGFvehiFLBmMtCwg7pcr51Mb8fi10Gb+jFaEKQSEphp0ixnekkKV2zRtNe4bPFKeBiBvqBELwYoMpi7eANi01/jpdGLnShhfZQsClLD1xiDC2lgjv2BZD5CBsUbemW595Wx3AN/3OE6phwnxzXy++ugFTnBZ1qtclV5z0o255So42htKTCZSGFlZ3dMMTNfivrW5kPoHMcWcbOmaaHyvPhvccmeTUXF/z+GV1q6rWFPNoE1uiSikwmDQvfDZ+s61eBzFPRxqrG9gpX2qTVvdE/NYhFKw6+NC99tVZXPrSONTct0jWpNkk+HbqHqR5+H1w23co3zIMMMa4SA/8pUIODawLlJG5APIeyHYqcdwoeFUrHB3tgNdFdS1tb17sd+jra28yJYg56gGCqUcmzaH29D1huGvXlB4hLRJ6HA6pt7gdpzQSu2BwfcfiEw25V1wC+fJCqYpgy2wUhuBxWbclVqsUPxtCRtxefUFcnuJHv0EqoXSnEyBvQW/wLAaG+95mpL3uKbmNVkqm1ljoBwb9+WUNNILQc7gxdTYGv1tNcR2NQpKCi3uNJHlDa/XPn2yhTGnmZ1A6NCVbNo8jsOEyH1hrLMM+MBeh2BerWqzKsMWTxfFzNnRoI1iPftD9h5v52glAcIBa42vgifgE+yWgsj0SwVpvAktbsfGHPHVtPMaJ32W67gfmFxzqjbg3/jfyug/UEsDBBQAAgAIAAoHAVmSyE/1/gQAAKEYAAAmAAAAdW5pdmVyc2FsL2h0bWxfcHVibGlzaGluZ19zZXR0aW5ncy54bWzlWU9vGkcUv/tTjLbKMWAnTuNYgOXAUqNgIOy6jVVV1rA7sFPPzmx3ZiHk1FuPVb9BqzZVI7W3nrDaHugXoZ+kbxmMwcb24BpHbg4Y9u37/ebN+zdv17md1yFDXRJLKnje2sisW4hwT/iUd/LWgVt+uGUhqTD3MROc5C0uLLRTWMtFSYtRGThEKVCVCGi43I5U3gqUiraz2V6vl6EyitO7giUK+GXGE2E2iokkXJE4GzHchy/Vj4i0JgwGBPAJBZ/ACmtrCOU0077wE0YQ9cFyTtNNYbanQmZltVYLe8edWCTcLwomYhR3Wnnro6Jd2ig9PtXRTCUaEp66RBZAmIrVNvZ9mhqBmUPfEBQQ2gnA2o31TQv1qK+CvPVoM6UB9exFmjG53jpOaYoCfMDVhD8kCvtYYX2pF4xJm8QQDCILKk4IkM7JZjQVea2mAi3y+xyH1HPhDko9lbdK7lHTLttNu1a0jw6aVW2qMcKtuFXbCONUKyX7qFZ3bedoz92vLg1y7VfuEqBlLTOm3zts2M1qpfbiyK3Xq26lcYYaB2PG7bnsfARzEGmRxLNxUkEStjimDGrmXLAkUVB1DMcd4ooyhaxqYyaJhb6MSOdlghlV/TTToDiPCYl2ZUQ81UzTKG+lqWGd0WlCMAxya5qjT55NU/Tp1tzWs3r1s20ttDKHlcJeAMmsTnNxVnKqRdOqxp6iXSgUcm6P7YQxJ4kiEauzdJ4VTk24hCbXFnzOcek1agnmT91FwhbxaziE8DXK3EJtiCkDz9UjwpGDOXQZqsCb3hQhk5ZUVI27S3mivRtTzBB0EGiDBO07F7zrBTiWc0GcBjKtba/weU0oIr/Q3tWiS1UdRmGVNJWM9G3uo1KMe9AVTdSfDwcK8eE7+BOMTr5dDqKEib47GrzrGysiNRq8VcgbDX40wXwmEuajvkgQo8fgJoGgsJIQfgUEzbZT1I5FOJYyLBWSY692KekRf8dkoUNYIkwACadLxIjSK3yV0DeoRdoiBl6Cu+B1kFOp+TNLEUdYyjNSfGrjA92UKrWS/epBukHsdzE0+OXIoRxJGKmV8OM+4kKd4sAdHk4kGQfFp/74nsneMjcPw7QjQJxvKRpz/JKGCcO3ST91yAz1CkO+mlWWCfy1FhgvG+DuuNDT4h1TQ4lTCInmhBse9H3KJyeIAaGHORKc9RH24DyWadvoUpFIkOgGoanlzS3UeEjT8VUHRk9YMfZJbES5vvHo8eaTj59uPdvOZP/5+ueHV4Imk0qD4XQ5PaoUrxzUjJHnhsJrcJcMX2aocyPYNaArBrEL2LKIw7Q0/AuLLh4uDeCVmms3d4tu5dOKe7iAYByvi0NBLptOKIsHlvHUdm5eab2/gcWxd5vFPdS0nYOq62ybZG1NQINQXgB5304fqUwwLw92D1F1NPi+YjQvVEaDPxvIHZ38VDQqTdsxMrxuolV/YaLV1MNIY2YQMTIBDpeObpZwvDAaUki4O2sV/6VwjWroRjV/P+p24YMGvbJwdamvpm7d4a8hOqajwV/hytLnHjfU9xeY/7GnF5aAXHR4IYeENAXd0Sn2gT0bw8H4TYT+/m74Gw/Q8fAXoxZQHP4OjzXe6OQt6o4Gf5hAShj45fAHL9CDrgnmk4AiLxgO7rQrzSe7Y+9XnterpZVmPTVL+3vRam7Xffpq+np07n1oLrvwTfgayOf/rVBY+xdQSwMEFAACAAgACgcBWTdJ7OC8AQAAfwYAAB8AAAB1bml2ZXJzYWwvaHRtbF9za2luX3NldHRpbmdzLmpzjZRNb8IwDIbv+xVVd50QsE6w3YCCNInDpO027ZAWUyrSuErSbmziv68JX0lIt8aX5uXp69oh/rkJmhWmYfAU/OhnvX+x91oDpUlewZ2t0xa9UHooaL6Ct7wAmjMIHaQ+vXqW9xfCZxwybZrsXpWtMPxCVL+sCRUmXnosuEcTHq32aJ8e7cuX+Nuq7FjVoSKjzUklJbJeikwCkz2GvCCaCW8XepkFOjDWwP9B1yQFy/RhOJ7GreTFMZqO4tmjyaVYlITtlphhLyHpNuNYsVVb/s2uBN4c+PYA9B9Hs/nIBGgu5LOEwk08H6toJ0sOQsA5bzSNhl6YkgSo4dvX6w/UMXYLcug6F7k80ZOBCpMuSQZXXZrN40F8b2Os8XK5yXQeLwbXnIQveTydUTSOJhZByQ54h4MpsazKa26owuI4ZqojXSxPKEWyyll24OK+Ci+nPlbZtnVPT4xegnx1/lf0VZjMpRnHk7WuGTrXbOO5tYXv1rKOo0F6b7dw0i59KWhrXlfsPNDqM2h9jnSHjdq/ByGRkqSbopkhzfxsGkH4FvgbItVbhhL0A1ZSj+zgwxwXvpmcdq7Tnvf7m/0vUEsDBBQAAgAIAAoHAVkBIvFpfQAAAH0AAAAcAAAAdW5pdmVyc2FsL2xvY2FsX3NldHRpbmdzLnhtbLOxr8jNUShLLSrOzM+zVTLUM1BSSM1Lzk/JzEu3VQoNcdO1UFIoLknMS0nMyc9LtVXKy1dSsLfjssnJT07MCU4tKQEqLFYoyEmsTC0KSc0FMkpS/RJzgSrDMh/ubi9RyDi8OVFH4eGulXkKyQ93zyxRyC/NycxLVdK34wIAUEsDBBQAAgAIAAoHAVnBMWo/HhkAAKEuAAAXAAAAdW5pdmVyc2FsL3VuaXZlcnNhbC5wbmftentUUmnbN+VkM2bTNDqVZVppqZmamnlCyJka67FRy/GUB2rELBNMGUXkVDk1ZeaxRDyAzzTllAdGTQxTzDFFBWE6KNlWaDxAiYBKgojAhz3PvOv73rXe9bz/fmvJWrDX3ty/+76ua/+u6/rde+0bIUEB6022moBAoPXHjh4+CQJ9Yg8CGSV/amy4QjYmf2o4rEKdDPgaVM+1fG84+STR/zt/EKghf93SmTWG888uHo1CgUCfdy1/V7FSfoODQM4Hjx32/z4zTjrKu5n8/ozV2yX0wbj+TNKn8ivS2IKZb1d17/g0knJ1sw12p/mRuHNm5zd+WnSlbcuvp49v2tTUeODY7cP+X545uqs7/uvrPm1oUblm4HlE+sOgCBVWIhBfJtXXK+4GVaJaW5ktD2v0nUYGKw6Rr6w2HH4LDTH8gtJNlv2pCvJfZTi8cjA4BLrU+s2abhph3tEhIcGDGkOpGwSnnKSHK3prNoNAj9ERX5nX2HW/uDGeqnld7RIPG0kBgd7GOdjLDuSxpPFUZi4+tWMV6BI2PdW/IWvXvl27aHGGAVYO9ocPxzWBQE/95uys0FtZ48qGYFgP87HQcKn9ZMjIect8gAXBW2jGCAYrVf/wT62+0aEFrJ2r+xr+2zpnQBjg/7o0uC5HjtdrXBrLMmyJCk/owjOVfu4CcXbmJVX3wYyPKH6PVeQm86F2LfN3rdtbKjIkz0LX70BZIzHHZbuDm4OJszdhI9Ntj8/G6qe2CcFYJoUdKr15lzEJ4WQxtVL5vuqBPhxjdPBRYNr78X4nebQhfKqpY+tyeDjlBpJFdjbYQR9A1Y1uxnDMPpiudvsikDDuSZSM+0eZZEN1Y9SlN0sAnAn3QJTXEtPxRZp5NU//PO1NnVnA2gIHazoLPq03LZnTyrU665Ef//zwqs+Vh7k9XqlBv5+tUJTiy+Khcl7DdnIJgp0OJHzLrQwFpusu2LKcWTPvQJp3zIUXJN10t3JSfHopZnQM3PqBACuyLA+kO7R4WgXmwQkxZJcUFFtTshznrBJ0SEXWakpEZqgz/PcCNvCetEdibXTJVNlz6O2LdMo2cHKTZymn6oO3sTIVDvI2uZ6cqAQy9lPlqONuwvi8PlSiqW2THEXMM+Xky17eNnMI6IFstxD7O1O3XcpDdNhiJVv76JZOdkV3NbuAEoTlvTPK7whnnTF2nYyYrA5VUXzae52VKsFDWsTJd2Toq5WddTLAkDgjNUn+rsasvsyII0URZxQeRhPH2fzQ7Lp9nrR45y9EgCWtLA8j7lThRh/jHsJL+VRgG1DGYfOMyqWIRIZUFS8INAswLsAkaF7hA0Vab7lqX/F5hSt7siFGllLPxg8QgsNVF/ZR1T1MNk7RxqjDdOTBAbFihxFzNu9ODJTu6O22A9IaHDzKL0zVUd+gFRgfO9WZilAGNYonaG0UisafjLaQRK6aHyCqYktJakVRcrCITT+rEUuapqfEF+UEXh+B3doDHq/o82ncPkw5Xs4rdCXez9c2t7dPvBoPGap8P6xsGIgnx3B9WFnFasgeRp2rEztfIqZ2Bi4z/mF4yMSxTMEVip2UTGGry86T0VYFk2mUWh7bDjOmeyDUVW7Ovs4hpU9qXPHOZmneki0SjqMg/mmBRKEtPci0ZnMtJJaSLdk/m9qKENyM3PNRe16i8HQPYWLBAR5Wesknz3RHEzWCbxcf3UPnavDHt2l8YGIpl7mFnUAO6yzQFqp7fMKNGLYv6eLAonTRwR4VA4y0A8rYUQf5tBIhO3T6pS3wI1I4IH5fMV2sBvfpgOgIGbqeyneVA4GoH2HJKdC+DJ7KlWUHVMKFt+LLpOB5VKmcNyovrAhV4KJYC96c9PHZPeJAtyE/K2IRBsbVQEnFqdE2UbxSFwlPOrGIEfJI7kIcNiqjgjY8dHwbQD4fz/g7Prl2H8Y16s9wokrq7cSnBf6sBYKtgQGXzlh9inDJv/wPN2EcE7n2VbXxLQYku8q0ogfkO4wUgkMAgVKpwRgowv98RwTrTJDxqbuPjom0lIQWo1kp3pKf2FGLtGNdgNTbKBqOBiESh3xTvnEWtyaLM3ShLHkMsjlYgXfjPrigHK0Y9O5oqVenNS6ToZd5lN4CTZuCcAESrZrwuUqmOsq9us9dj6srmmzEOYvbYAjU/fzGnWQSuZhVJc2wAzQHnVOIXNE8kvht0KiIsZyTD78yV0OM8nDbLYLfoDC+pyPXXxTZaW0UuGpnO0UjVjIcB6VjsVocrOjE6WR+sxaiQMrlcWNDa7qTfHvoFJ9r8boYK9ri2d/po9S+JCitHtpSOayy+ImbcETEOw1hc4adn5Duan70vchNtziXh4gcpeKoEhQGC8mtrRdG83He3s08VRocZgsAwSc35TbuZjkZfeCQfn23DWh5MxTI6/B2+CptG+pGKWKL/PujIupfoQabOt5cs5VwvalA+c0ctY5D4tV5KuB+agI8jFCx7t/53OHDqDwIvUxd64WagxM0E3irV5WtFRyja+q53qSLXvU8kLdRBYYcQ5wKA6StdGGKXL77ho1R7zQrWZ90yviiwpWs0jyI96L7wlgQMmw7pfh8TedQhp6GvGArsaJF5gMWLe2Vqjfgs9S8yzO9OOtwVaIALeY2S72b/+smvWO+FhDcOl46aJIgUJE0GiF57YlVYe/MosqAwDOu9J1kPolWw/pFuhgB/P6d7ILJtRhIupDe4knzVMREH03+m3r+XQsQozbXLew2xSPMJXc7owLXLUfTfBWn5a8mJ169PQP31SsXXTOtjUqTYXQUx7M+mC55Q6BqfHnEY2O9ILdsqukbutEUvG0ObJKL6aDl/dU2SnaRcFXVOWWpbfQ1x5CJEIH3JgDYaqHxI6fYSSphTrDRjnaDc2exQet9VMrRBygnzY/YOFmdoyYVssEd8SQvMO1HGAcomqA3pfS48j404L2DvJHxmrn0J3XxwulRubdCfUfrOuRLjWeAhzytbtLFkxnaGsRR0WSa4BaCIufhMJrXJAkrq6l+ujgVKdZIM6QGpSIbbDI3x7xgZoXtN7oDdrW2yO6P4b5NjqGyFad/DDK+Gs8EP6em2PHrnO0sbG0Btg2gjuDnr8I7J2pECIoYqL+gwdPVb1alW1oc2sOgKTK4QDHCgj+gwaebsjISKa69W2Hu9rGj1erM3QxkHKQPDABlxZhidevIUJue50Tcmz9cDWg8UroYeBKbjKYcbPSrThtRDnnIf64oH66XMvDH8mQ3k9mvBbZA4/anPMBTPz1ACnATRspGtBR3IQFpo3EltzgldLUx1Uvb+Cn8Zb4C4JLvDBRhVnCARj9hi/hF28juZaUyv29NNwM+U9TZhYul3KbFWdwh3bib/T46kVDdfdQ4BvjyjEtAnBMzIe4e/k3ev9VNmIs9nbZvj0mO9lnN9yETpbfSdsIUibZ8q65BxkwF5o7yvK+yW2tQhrKw9qrIBM1Qknr+Wc2BSxXCRgo6dGR8FjuoPO/+7yGDjlEhvYQ/QHP0/6iJUsFIa82HhOmbmvWGLHNc013ZM/sYP/2S1OAi8wSBLtLMzf934ur/naimxiQn0m9niXgg2SO2npfsof2ufyjJCjO/rHVkUx8V49shc/Nl/Vj5P+vH2LCQpQUWdNPGf32GB5rrnZclJYh74n9Umz5rlrVxSHXV8oCp/7jECmgFtAJaAa2AVkAroBXQCmgFtAJaAa2AVkAroBXQCmgFtAL6/xAkizIx+fdzw0IURq9VQZO+dEaHfZxqxvw/P3qMDVmSd+iJG2B6nT5zoRqmf98F1Sn0izMPoLpgGq6xcliQjKZbg0DvFmqsdaNdUL2IJ08C76x27znlfd+bnl/Y8IbUodHdnN9dAxRHuI+XTi74neXgw/xnFXo10Vr3F1UnnjQeDWzUMgyzPFUsviQqhCTe88n5Y3mzG/WzYr1YxiqbO5NmiQLnP35YlRlrFZKn+9NgHAv+tDEL6UyD5ZkGKT7PHWydgBSPY56FremWvDg3STCM4NkRke0fh6TV0ppP5Y+g8wwzRI6+azcGgTIhJjmediYmx/JCQkA82ZA1Hfsh+yJiLQhMXYo7pRUU8V28h/in6gJkvgH29pcS519Z08vTYXP+j+lGIArpytjAjStfF9mYmz9tysrbALRP/Avssqa73GzNVVsDBvkuEaoZ7hLrh6392lQC4sK7MjxsaYzaFolUauX6J5sl6ulE/cwR5uytFMKBq9Gazg2EmVkml6+OxIl99crx+Jl7UI3iZ5hujmT9nfpXlCK2Na9uEFOY0KFs7ljIxCswhZgmTmmJprnRE4a0AchSwt5gNfJy4UiPFbAKxAv0nxVNpDvaz8VMjernVNy/HFE/XRn71u1PTbtQn/1zMHERHfz55y0n4XBynSk49CT899J0bU+Kbijs3loSe7afySVwCby3fm4F1iy3Y5iGrY+o5fIX6cmVPi6NyUOuQyRM2rZCaRCmUIIipj1xFIvYrY26Wk8F+M4gbzwUzksiV/dSBt2CN4LOuT/GotLka47ojpw1uTFBXbqpV87Q9Fp91iwtlDp+9R7fYTlgttntXqqp+fC4B8yJ0Y382mL2ZGnCIYjmVYqey5LvKs0fiNkK3wE1nhGLfD2lFaHiIyWVNx9yijFN7cOyKBnfyy40eWJpuNwF5h4sK78yljGMGnDLV6O+AJ0LDWnzZoiv7Lp6GAJfohEW0C7/+Kz72azlP6seN1zo/8l1i6A4giG+7NDSsPV6/niLTx7GLnAiMveH8RGc+H4laqrttbNvSiKTK9KUfGkz2SXAdU21Rp/SgpHFQz4d5i9OWW+/LY9yUpgPo9675WtrTUDnnqT7F4o/+8aZJioMkjGqehV/uhBV2vwO3mSMJ0/hM+FNIOT9tsk8mhT05AilPymktSiimUU1qyiO6GuhzaG21VxeAL8VWrHCGBeRzEC+qy86ztLJ/lqgODoWHVhDZRUeGDr/IDGAypmOcmoihQJpSDzWOUq0KfgdqEpasuaI8a1v4qSQuZTWJj+L0oEoRLxAQD0PbF4315awzxNGzeXtO6qbG4URfjil+2qhlI5PgKgc+TyjCe94xogyabGXAQRzERqnIm1m3WBW3lnLplALVhoOqhS3wehRdb4uv00y91RzO0eG2iiIRiYHPQEOTHVDQvtUJCZgA/jqfRdDxSPxaQbG9YRnv7ijrpuvnrgjl14qAqLWPxOv0iu9IAH+qbK2zNF1OeBSrv5zd1LEhheYGc6jGKJsVaaBPaEWHRPBTuipRThvN3uCxBKYFbaDDkUbh9QIT/D3dJglBsSNCpg73NiPMIJZy9NPtA5br6kXbXmhZ4FOSSbX3bj6GCXFtNr4yTdIrAceLlfylv3Bp//tT0+DZY+uQsUeErQqcIj5kR9TYHC8IsvFj0dnZWZMLQ3vgfo2sSDCEdGna7pv1Rnfix7vMuP1Ob5Xcy4H6j75Kf7kJ8nCyrS+xBAOdwD93udau2LsXWKIKYnL32svWquRGikqDgw2te39PWv/aFOl/vu5wDNIkvj8uGY2/Y6fuKQPvy1I++LJAdCfGTKVxoPMvgp2iRxAOSsuubrgJtD4InbX0uq+ZiMWHAyzYCNhlZS1pHEVtj8nsn38DLwXQbufPz2qYyA6jojwuAcGp/bw1rNSt4sDlZLHSNO3P8eQ5Ir0LYq83PR8fNn8LfR+05p4ErBVsoUnbfxuvHUWrCxT7JNYuukjI/IUGep2Dq+uZXIkfrlI9Dg72Pc8nbt9IgjuZ6N4ehvou4SfBkxfsXxN02L7r5z44paesNHhy7TcseX8qJuu3EyGbN47bnkjBtpfkCxc8t40PBSzWSzatnVN91Lg4ojL5MRtafYsBSNAcIe5nsTYBN6DhB6zuxjhBKnnedFq0Jv67V51RemmAWzN7B9dD0e2GPWabmKl800tizEzXgJpIfo4R2GreGKfBt0FZMgG5Ttb2ssoMWmaaro2nJz/8l64hHEkaHsHfItGUaRtPCWcaotKmCYN4vgVieNKK83q8KJJFu9wrfLl8485b7pf1f+T6fesS6m7sycQ3PUx3s6sndnK6XFc5VqJxRJNSaynCm9cTGJ6eSIuyNuu314Xj79reyMZPQS9PyA+zbS+94yhvlaLjlPV1RGsAlDlMIrYCt6S8g07+7zV4YiOXlWymIriljIXW/sNNVBRc/AYJWaCueduQsdB0J/K15d54JCbrr+17VH4hBO3Nm41jXO/eLzH1/XbVW5xnULd50LmITOs5pwXWujC0IYChJoJQsyFZkr0xKvZwGsNULG2SB0gEp+tmb813rK3XQQnZyb7u5pcHZGB5c85LRvjieCDH9tWukycqvPlhPVk6y/KEOew4ezcCvf7NGZ9Y2IzZy/mZOqjiqOgKoTvTOvB+KrtWKPOUPLaH2r8Xyftz0T4u9JRpkksKrKWIs5FnzhsXImlXdsgNi4gjegeIDrCeg4tnaxBl47sDViXMxxjnzufUI7C4KyBzWS6hSYhTtgbydstHv69NTjAPW5/LorXQOvbaGLyNqpSgxnBFgx8kAoX60SBytoSC+/E4zC8gRNJ5ECUzKkKAB0C4teGjleuKuxc8uhYGyDqFGy5TSmD1D85+9ZLjzlicnmfe9zpqPV/iNEnYhqJ1wbpdiSBLglIIY/IPMKNlNGT/xUmto3i5uF4fFNFfs3qpPIGWLhKVaZIjhyttunDuAvubAR4+7zLPrZxH5Uis88IW6S+NvhhuXkVono+DPLDDPYxbDGNhTBbAB1WkUVaA3o0+sP++dcRGFai37Mk7LefuW0Q0Sy8uLv7+6dUHwrmEdUI94oy1QsAZig3xR/LDbLw7pruDEFhAxO8mb3Ud49q5Kpkx6/LmXUm35Xbvjlb64Js5k4YqsxVwlwxFYzTSmDETI20BVoYQzr/NCEcmj++Sv2iRXVr7XNU8PF/RcxXuGSoIjUJSjf9L2WBObgBFaA2A52LXv8FbcAJ8mfKbcso3pJzbq0v78iubF6qNnPtH0oMK7MTTtC5lfBQ5clAL/i3Sn6hqVrLrKQPXEwSBKYQPd61J6SVG2SPeJOFyg94VHkwV4vpI3i3MNtztUXpydWxKMotzPirm6Gks5BwNfnxo2TGstbJ+BV3dOPsUHSK39I8TD/fhZW3q260Kbi+G2ALf2yO49z97RLe0LMuCARexBARo4UqNTSt/qWq7YpHs9qFjylCggsS1QlFcpYZfXDJUBLhh1r6ld800bZX3foaOueR3Q03lbVkP1JL5RbgPPXPswyjKPnvo/ddnSRkWvC1CyY5dck8jxZa1cL+rodVr7eyK6KFcT2EPh/6S2dDQVeIJKVoDpSmihGh9oRbW2pKDWXAazx7AyTzBOTXn7zsFLd+2UW6/NIQ6r7Mk19UW80oqryhW6gXMlW1Jd53lhq3tjwpIyy3IgNH3UnmTYNtH21E71U49lpwYjUPU4wzo5COfMRa1bH66AGoHjOVec+XZyFKCOhB3ZDuuGhI0NQBqaM9hDOz19y8z5AZvQ9QmYTqbsZE4tk4wryMwlruMxYwdX9E3NJnrHtuKSWrgqK14D2YQ1YdXjYbSjFfWJP1ogPKrQLDbefu3jBWTSAbvDTEjg9f+qW8TmR0ib7EPaXN8ylaiqPARiLXv3U+Zvxrnz14LgYeFmLLGHAlFq0aS4Jgmk1ysOxm8bCHgmtxNXwi0cHgnNzV+5dTIQea7IjMQvThGEc2POo0Yl7hlfbwM8rkjW+sLkWwecNNp0QOy5Xj3nCJT1dSnEHlJPinSuAXD1KywYOnpYziF7td6sHdjuPYEyFgZ7W7yPLJBIXXbcgvu4nRL9ScG3UxqroUvORI0HcdotjNM/ejtGBuX/ZFq9viiCO7hNXv2x9ZCP5eZLd3WNCzJALoHPbOuhzbjuimW311+k0dhbOyl3flzpjj5ub57IWUfQ4D4S/luw0kDFoYEUNUMzoNdcnTD7r4PN+KuThII+xiIEsSGvf9Tl/E4HKmP4q05RVWgxC0LP/Z1t0uUzFz9S+rr18ZS+1bl8HX9fXUlC4bjBO5U9XvXgQCaT/ALzTvm/mnOLP8FDI+Xwq6JL5XlYn6papgOWU/MzHJ3KroOJr1sGJRvsn9b+F92H+nodrlmIUTxwp5pNclZgDvnzN2VhcFocSZ74fatUs5X/33oXPyryOsr6jb5Xj5eNouUktjLtHDRDxpRKSMpexq4rbrV7s1bQfN4MzNU4LMzYuWCfzXKFqIz5TUtUAWZWlRe9iGnZyLg72gwt7e1nvs4ZUxB+G1pYo+7ePD/dfQAoz4rlyZILC5Z9j+tMmWxZ8ztZwtIVlKLoxqiLUFwXtYius1Jjnihf0t4t571ls8IcFjgFCnDODX4mc617qIovBIw75z5i+xcx1lGWlDJc635npMdllqC5QGZLVuGdlsvYX0x06qQ6Fh14O1jtW8WAgtOB4RZNjenYfpZBq2+N3coi1r4Tr/TK2DteiNq2r64ZVdlKmuEYpNvvrpY9zCJJDSoR2DXef2pddsePkJCESIhVCfHvowH5j3vpBHKR1VRIZCOPHQX7X/65do/tO22R6buaD/63l6+VBTrfPyv8eOBB2u//r0lf8DUEsDBBQAAgAIAAoHAVmRdQmITAAAAGsAAAAbAAAAdW5pdmVyc2FsL3VuaXZlcnNhbC5wbmcueG1ss7GvyM1RKEstKs7Mz7NVMtQzULK34+WyKShKLctMLVeoAIoBBSFASaHSVsnECMEtz0wpyQCqMDAxQAhmpGamZ5TYKplbIAT1gWYCAFBLAQIAABQAAgAIAHldz1I2YVgCRwMAAOEJAAAUAAAAAAAAAAEAAAAAAAAAAAB1bml2ZXJzYWwvcGxheWVyLnhtbFBLAQIAABQAAgAIAAoHAVkR9SNj9gYAAIAZAAAdAAAAAAAAAAEAAAAAAHkDAAB1bml2ZXJzYWwvY29tbW9uX21lc3NhZ2VzLmxuZ1BLAQIAABQAAgAIAAoHAVkVHmAbowAAAH8BAAAuAAAAAAAAAAEAAAAAAKoKAAB1bml2ZXJzYWwvcGxheWJhY2tfYW5kX25hdmlnYXRpb25fc2V0dGluZ3MueG1sUEsBAgAAFAACAAgACgcBWQ08H+QCBQAAFxkAACcAAAAAAAAAAQAAAAAAmQsAAHVuaXZlcnNhbC9mbGFzaF9wdWJsaXNoaW5nX3NldHRpbmdzLnhtbFBLAQIAABQAAgAIAAoHAVm0UPcKkwMAALQMAAAhAAAAAAAAAAEAAAAAAOAQAAB1bml2ZXJzYWwvZmxhc2hfc2tpbl9zZXR0aW5ncy54bWxQSwECAAAUAAIACAAKBwFZkshP9f4EAAChGAAAJgAAAAAAAAABAAAAAACyFAAAdW5pdmVyc2FsL2h0bWxfcHVibGlzaGluZ19zZXR0aW5ncy54bWxQSwECAAAUAAIACAAKBwFZN0ns4LwBAAB/BgAAHwAAAAAAAAABAAAAAAD0GQAAdW5pdmVyc2FsL2h0bWxfc2tpbl9zZXR0aW5ncy5qc1BLAQIAABQAAgAIAAoHAVkBIvFpfQAAAH0AAAAcAAAAAAAAAAEAAAAAAO0bAAB1bml2ZXJzYWwvbG9jYWxfc2V0dGluZ3MueG1sUEsBAgAAFAACAAgACgcBWcExaj8eGQAAoS4AABcAAAAAAAAAAAAAAAAApBwAAHVuaXZlcnNhbC91bml2ZXJzYWwucG5nUEsBAgAAFAACAAgACgcBWZF1CYhMAAAAawAAABsAAAAAAAAAAQAAAAAA9zUAAHVuaXZlcnNhbC91bml2ZXJzYWwucG5nLnhtbFBLBQYAAAAACgAKAAYDAAB8NgAAAAA="/>
  <p:tag name="ISPRING_LMS_API_VERSION" val="SCORM 2004 (4th edition)"/>
  <p:tag name="ISPRING_ULTRA_SCORM_COURSE_ID" val="E3044DA7-785C-41EA-A24C-585C967170D3"/>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n\uFFFD\uFFFDF{532D8254-983C-4E3B-B0A4-AAF7FD1CF8B9}&quot;,&quot;E:\\PowerPoint\\Quạt, vành khuyê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Bài 15. Độ dài cung, S quạt 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4895971C-4539-455F-B750-955005DEB9CA}:294"/>
</p:tagLst>
</file>

<file path=ppt/tags/tag11.xml><?xml version="1.0" encoding="utf-8"?>
<p:tagLst xmlns:a="http://schemas.openxmlformats.org/drawingml/2006/main" xmlns:r="http://schemas.openxmlformats.org/officeDocument/2006/relationships" xmlns:p="http://schemas.openxmlformats.org/presentationml/2006/main">
  <p:tag name="GENSWF_SLIDE_UID" val="{32C16702-CECF-47CE-8C02-17E3501107A8}:263"/>
</p:tagLst>
</file>

<file path=ppt/tags/tag2.xml><?xml version="1.0" encoding="utf-8"?>
<p:tagLst xmlns:a="http://schemas.openxmlformats.org/drawingml/2006/main" xmlns:r="http://schemas.openxmlformats.org/officeDocument/2006/relationships" xmlns:p="http://schemas.openxmlformats.org/presentationml/2006/main">
  <p:tag name="GENSWF_SLIDE_UID" val="{B5A06378-7F5B-458D-9694-D5D9D53CB79B}:279"/>
</p:tagLst>
</file>

<file path=ppt/tags/tag3.xml><?xml version="1.0" encoding="utf-8"?>
<p:tagLst xmlns:a="http://schemas.openxmlformats.org/drawingml/2006/main" xmlns:r="http://schemas.openxmlformats.org/officeDocument/2006/relationships" xmlns:p="http://schemas.openxmlformats.org/presentationml/2006/main">
  <p:tag name="GENSWF_SLIDE_UID" val="{FFC95440-CBC9-4FF8-8074-B23217498524}:280"/>
</p:tagLst>
</file>

<file path=ppt/tags/tag4.xml><?xml version="1.0" encoding="utf-8"?>
<p:tagLst xmlns:a="http://schemas.openxmlformats.org/drawingml/2006/main" xmlns:r="http://schemas.openxmlformats.org/officeDocument/2006/relationships" xmlns:p="http://schemas.openxmlformats.org/presentationml/2006/main">
  <p:tag name="GENSWF_SLIDE_UID" val="{AD1C9029-B524-4512-860F-C47F7BA8FF65}:281"/>
</p:tagLst>
</file>

<file path=ppt/tags/tag5.xml><?xml version="1.0" encoding="utf-8"?>
<p:tagLst xmlns:a="http://schemas.openxmlformats.org/drawingml/2006/main" xmlns:r="http://schemas.openxmlformats.org/officeDocument/2006/relationships" xmlns:p="http://schemas.openxmlformats.org/presentationml/2006/main">
  <p:tag name="GENSWF_SLIDE_UID" val="{D22FE8D2-5821-4C18-A1CF-4B4E1A59AC7F}:282"/>
</p:tagLst>
</file>

<file path=ppt/tags/tag6.xml><?xml version="1.0" encoding="utf-8"?>
<p:tagLst xmlns:a="http://schemas.openxmlformats.org/drawingml/2006/main" xmlns:r="http://schemas.openxmlformats.org/officeDocument/2006/relationships" xmlns:p="http://schemas.openxmlformats.org/presentationml/2006/main">
  <p:tag name="GENSWF_SLIDE_UID" val="{9F13E22B-FE20-48BC-B6EE-516877D0B971}:287"/>
</p:tagLst>
</file>

<file path=ppt/tags/tag7.xml><?xml version="1.0" encoding="utf-8"?>
<p:tagLst xmlns:a="http://schemas.openxmlformats.org/drawingml/2006/main" xmlns:r="http://schemas.openxmlformats.org/officeDocument/2006/relationships" xmlns:p="http://schemas.openxmlformats.org/presentationml/2006/main">
  <p:tag name="GENSWF_SLIDE_UID" val="{20BDB2EE-763C-45DC-84B3-03198405C629}:262"/>
</p:tagLst>
</file>

<file path=ppt/tags/tag8.xml><?xml version="1.0" encoding="utf-8"?>
<p:tagLst xmlns:a="http://schemas.openxmlformats.org/drawingml/2006/main" xmlns:r="http://schemas.openxmlformats.org/officeDocument/2006/relationships" xmlns:p="http://schemas.openxmlformats.org/presentationml/2006/main">
  <p:tag name="GENSWF_SLIDE_UID" val="{7F431872-7DE7-4FAB-8D4F-210D8C2EA269}:288"/>
</p:tagLst>
</file>

<file path=ppt/tags/tag9.xml><?xml version="1.0" encoding="utf-8"?>
<p:tagLst xmlns:a="http://schemas.openxmlformats.org/drawingml/2006/main" xmlns:r="http://schemas.openxmlformats.org/officeDocument/2006/relationships" xmlns:p="http://schemas.openxmlformats.org/presentationml/2006/main">
  <p:tag name="GENSWF_SLIDE_UID" val="{8E065C18-7240-4A29-81AB-A95C2A3874C1}:2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1296</TotalTime>
  <Words>900</Words>
  <Application>Microsoft Office PowerPoint</Application>
  <PresentationFormat>Widescreen</PresentationFormat>
  <Paragraphs>166</Paragraphs>
  <Slides>10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#9Slide03 SVNAvo</vt:lpstr>
      <vt:lpstr>Aptos</vt:lpstr>
      <vt:lpstr>#9Slide03 Neutra</vt:lpstr>
      <vt:lpstr>Arial</vt:lpstr>
      <vt:lpstr>#9Slide03 Penumbra</vt:lpstr>
      <vt:lpstr>Aptos Display</vt:lpstr>
      <vt:lpstr>#9Slide04 AdrianeSwash</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9Slide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15. Độ dài cung, S quạt 1</dc:title>
  <dc:creator>Cao Đô</dc:creator>
  <cp:lastModifiedBy>Thảo Nguyễn Thu</cp:lastModifiedBy>
  <cp:revision>42</cp:revision>
  <dcterms:created xsi:type="dcterms:W3CDTF">2024-06-26T08:25:40Z</dcterms:created>
  <dcterms:modified xsi:type="dcterms:W3CDTF">2025-10-30T10:22:24Z</dcterms:modified>
</cp:coreProperties>
</file>