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279" r:id="rId3"/>
    <p:sldId id="291" r:id="rId4"/>
    <p:sldId id="295" r:id="rId5"/>
    <p:sldId id="296" r:id="rId6"/>
    <p:sldId id="297" r:id="rId7"/>
    <p:sldId id="298" r:id="rId8"/>
    <p:sldId id="307" r:id="rId9"/>
    <p:sldId id="306" r:id="rId10"/>
    <p:sldId id="309" r:id="rId11"/>
    <p:sldId id="264" r:id="rId12"/>
    <p:sldId id="300" r:id="rId13"/>
    <p:sldId id="301" r:id="rId14"/>
    <p:sldId id="302" r:id="rId15"/>
    <p:sldId id="303" r:id="rId16"/>
    <p:sldId id="304" r:id="rId17"/>
    <p:sldId id="308" r:id="rId18"/>
    <p:sldId id="299" r:id="rId19"/>
  </p:sldIdLst>
  <p:sldSz cx="12192000" cy="6858000"/>
  <p:notesSz cx="6858000" cy="9144000"/>
  <p:embeddedFontLst>
    <p:embeddedFont>
      <p:font typeface="#9Slide03 Neutra" panose="020B0604020202020204" charset="0"/>
      <p:regular r:id="rId21"/>
    </p:embeddedFont>
    <p:embeddedFont>
      <p:font typeface="#9Slide03 Penumbra" panose="020B0604020202020204" charset="0"/>
      <p:bold r:id="rId22"/>
    </p:embeddedFont>
    <p:embeddedFont>
      <p:font typeface="#9Slide04 AdrianeSwash" panose="020B0604020202020204" charset="0"/>
      <p:italic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E33"/>
    <a:srgbClr val="61B0CE"/>
    <a:srgbClr val="FDFDFD"/>
    <a:srgbClr val="9CA0BD"/>
    <a:srgbClr val="F5E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2" autoAdjust="0"/>
    <p:restoredTop sz="94660"/>
  </p:normalViewPr>
  <p:slideViewPr>
    <p:cSldViewPr snapToGrid="0">
      <p:cViewPr varScale="1">
        <p:scale>
          <a:sx n="74" d="100"/>
          <a:sy n="74" d="100"/>
        </p:scale>
        <p:origin x="420"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E1046-25AF-4E89-B679-E207C5A22749}" type="datetimeFigureOut">
              <a:rPr lang="vi-VN" smtClean="0"/>
              <a:t>31/10/2025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935DE-31E8-4A36-8986-0DD68AD00DBE}" type="slidenum">
              <a:rPr lang="vi-VN" smtClean="0"/>
              <a:t>‹#›</a:t>
            </a:fld>
            <a:endParaRPr lang="vi-VN"/>
          </a:p>
        </p:txBody>
      </p:sp>
    </p:spTree>
    <p:extLst>
      <p:ext uri="{BB962C8B-B14F-4D97-AF65-F5344CB8AC3E}">
        <p14:creationId xmlns:p14="http://schemas.microsoft.com/office/powerpoint/2010/main" val="2706617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a:t>
            </a:fld>
            <a:endParaRPr lang="vi-VN"/>
          </a:p>
        </p:txBody>
      </p:sp>
    </p:spTree>
    <p:extLst>
      <p:ext uri="{BB962C8B-B14F-4D97-AF65-F5344CB8AC3E}">
        <p14:creationId xmlns:p14="http://schemas.microsoft.com/office/powerpoint/2010/main" val="377303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10</a:t>
            </a:fld>
            <a:endParaRPr lang="vi-VN"/>
          </a:p>
        </p:txBody>
      </p:sp>
    </p:spTree>
    <p:extLst>
      <p:ext uri="{BB962C8B-B14F-4D97-AF65-F5344CB8AC3E}">
        <p14:creationId xmlns:p14="http://schemas.microsoft.com/office/powerpoint/2010/main" val="1445762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11</a:t>
            </a:fld>
            <a:endParaRPr lang="vi-VN"/>
          </a:p>
        </p:txBody>
      </p:sp>
    </p:spTree>
    <p:extLst>
      <p:ext uri="{BB962C8B-B14F-4D97-AF65-F5344CB8AC3E}">
        <p14:creationId xmlns:p14="http://schemas.microsoft.com/office/powerpoint/2010/main" val="819758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12</a:t>
            </a:fld>
            <a:endParaRPr lang="vi-VN"/>
          </a:p>
        </p:txBody>
      </p:sp>
    </p:spTree>
    <p:extLst>
      <p:ext uri="{BB962C8B-B14F-4D97-AF65-F5344CB8AC3E}">
        <p14:creationId xmlns:p14="http://schemas.microsoft.com/office/powerpoint/2010/main" val="181224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13</a:t>
            </a:fld>
            <a:endParaRPr lang="vi-VN"/>
          </a:p>
        </p:txBody>
      </p:sp>
    </p:spTree>
    <p:extLst>
      <p:ext uri="{BB962C8B-B14F-4D97-AF65-F5344CB8AC3E}">
        <p14:creationId xmlns:p14="http://schemas.microsoft.com/office/powerpoint/2010/main" val="21219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14</a:t>
            </a:fld>
            <a:endParaRPr lang="vi-VN"/>
          </a:p>
        </p:txBody>
      </p:sp>
    </p:spTree>
    <p:extLst>
      <p:ext uri="{BB962C8B-B14F-4D97-AF65-F5344CB8AC3E}">
        <p14:creationId xmlns:p14="http://schemas.microsoft.com/office/powerpoint/2010/main" val="3303031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15</a:t>
            </a:fld>
            <a:endParaRPr lang="vi-VN"/>
          </a:p>
        </p:txBody>
      </p:sp>
    </p:spTree>
    <p:extLst>
      <p:ext uri="{BB962C8B-B14F-4D97-AF65-F5344CB8AC3E}">
        <p14:creationId xmlns:p14="http://schemas.microsoft.com/office/powerpoint/2010/main" val="2096171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16</a:t>
            </a:fld>
            <a:endParaRPr lang="vi-VN"/>
          </a:p>
        </p:txBody>
      </p:sp>
    </p:spTree>
    <p:extLst>
      <p:ext uri="{BB962C8B-B14F-4D97-AF65-F5344CB8AC3E}">
        <p14:creationId xmlns:p14="http://schemas.microsoft.com/office/powerpoint/2010/main" val="58960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17</a:t>
            </a:fld>
            <a:endParaRPr lang="vi-VN"/>
          </a:p>
        </p:txBody>
      </p:sp>
    </p:spTree>
    <p:extLst>
      <p:ext uri="{BB962C8B-B14F-4D97-AF65-F5344CB8AC3E}">
        <p14:creationId xmlns:p14="http://schemas.microsoft.com/office/powerpoint/2010/main" val="12262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2</a:t>
            </a:fld>
            <a:endParaRPr lang="vi-VN"/>
          </a:p>
        </p:txBody>
      </p:sp>
    </p:spTree>
    <p:extLst>
      <p:ext uri="{BB962C8B-B14F-4D97-AF65-F5344CB8AC3E}">
        <p14:creationId xmlns:p14="http://schemas.microsoft.com/office/powerpoint/2010/main" val="124797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3</a:t>
            </a:fld>
            <a:endParaRPr lang="vi-VN"/>
          </a:p>
        </p:txBody>
      </p:sp>
    </p:spTree>
    <p:extLst>
      <p:ext uri="{BB962C8B-B14F-4D97-AF65-F5344CB8AC3E}">
        <p14:creationId xmlns:p14="http://schemas.microsoft.com/office/powerpoint/2010/main" val="73270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4</a:t>
            </a:fld>
            <a:endParaRPr lang="vi-VN"/>
          </a:p>
        </p:txBody>
      </p:sp>
    </p:spTree>
    <p:extLst>
      <p:ext uri="{BB962C8B-B14F-4D97-AF65-F5344CB8AC3E}">
        <p14:creationId xmlns:p14="http://schemas.microsoft.com/office/powerpoint/2010/main" val="231900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5</a:t>
            </a:fld>
            <a:endParaRPr lang="vi-VN"/>
          </a:p>
        </p:txBody>
      </p:sp>
    </p:spTree>
    <p:extLst>
      <p:ext uri="{BB962C8B-B14F-4D97-AF65-F5344CB8AC3E}">
        <p14:creationId xmlns:p14="http://schemas.microsoft.com/office/powerpoint/2010/main" val="37743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6</a:t>
            </a:fld>
            <a:endParaRPr lang="vi-VN"/>
          </a:p>
        </p:txBody>
      </p:sp>
    </p:spTree>
    <p:extLst>
      <p:ext uri="{BB962C8B-B14F-4D97-AF65-F5344CB8AC3E}">
        <p14:creationId xmlns:p14="http://schemas.microsoft.com/office/powerpoint/2010/main" val="2033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7</a:t>
            </a:fld>
            <a:endParaRPr lang="vi-VN"/>
          </a:p>
        </p:txBody>
      </p:sp>
    </p:spTree>
    <p:extLst>
      <p:ext uri="{BB962C8B-B14F-4D97-AF65-F5344CB8AC3E}">
        <p14:creationId xmlns:p14="http://schemas.microsoft.com/office/powerpoint/2010/main" val="194229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8</a:t>
            </a:fld>
            <a:endParaRPr lang="vi-VN"/>
          </a:p>
        </p:txBody>
      </p:sp>
    </p:spTree>
    <p:extLst>
      <p:ext uri="{BB962C8B-B14F-4D97-AF65-F5344CB8AC3E}">
        <p14:creationId xmlns:p14="http://schemas.microsoft.com/office/powerpoint/2010/main" val="2142238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627935DE-31E8-4A36-8986-0DD68AD00DBE}" type="slidenum">
              <a:rPr lang="vi-VN" smtClean="0"/>
              <a:t>9</a:t>
            </a:fld>
            <a:endParaRPr lang="vi-VN"/>
          </a:p>
        </p:txBody>
      </p:sp>
    </p:spTree>
    <p:extLst>
      <p:ext uri="{BB962C8B-B14F-4D97-AF65-F5344CB8AC3E}">
        <p14:creationId xmlns:p14="http://schemas.microsoft.com/office/powerpoint/2010/main" val="154299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385C2-FB60-390D-0BAF-D4850B0ABC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439398-2920-32BE-18EF-C1BD463D3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9308F2-A038-1076-B540-7F3D5AF00C98}"/>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31D3EF35-5810-AA36-FF84-6DEA2C136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5FA34-E50A-4CDB-E4F7-87E169241F0C}"/>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125813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386-74E1-AEF2-DB20-51C13569A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A55224-112A-8C31-4A39-02259B36A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4925F-91FF-BFA4-37FC-F419EC649838}"/>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55689226-6493-0D75-9E48-75C8096DF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1DD52-C8BF-7CF4-BD78-07394443C68F}"/>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332202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6C7183-D9F4-BBEA-E716-7551EAF4B5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0BED3-7A3A-128A-B838-9712FEC631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8FC6D-FA9F-90CF-107D-F4C633376913}"/>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DCD715BB-119C-8D97-11A2-835E46BBC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7D905-0CB5-5EE9-69CA-121C734A378D}"/>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857056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88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70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34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6742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0976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37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094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34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78CD9-2D62-D21E-8719-AB0C63D9C8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6922B2-E21F-FD17-1AA8-06D279E9F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3159E-1DF1-7356-BDBD-0161B171BD1B}"/>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AED19702-83CC-6801-D4C1-1004A875C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01B63-7FAF-742B-605E-2C770B0BF82A}"/>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632391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780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98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0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1750-40B8-1A2B-8D2C-E90251D8DD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01FA2E-0FBD-3040-C60E-AD20E5345C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E902F-3C6B-1407-FEE8-4C3417042A97}"/>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99018F27-1D1A-3BC2-239F-456DCF959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071C-737A-4755-7B43-D2267B45DB92}"/>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371168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2767-00FF-0309-DD24-C26C4C6E0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B4198-6E37-6E2D-7FEF-1377D886F5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5F4AF6-D590-9A73-B87E-A7802A1107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60C1B-B7E9-B043-3A43-6AFFA10829DA}"/>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6" name="Footer Placeholder 5">
            <a:extLst>
              <a:ext uri="{FF2B5EF4-FFF2-40B4-BE49-F238E27FC236}">
                <a16:creationId xmlns:a16="http://schemas.microsoft.com/office/drawing/2014/main" id="{B457B536-AFEB-C242-B0E0-9BA54DF57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2842AB-794F-15D8-28A7-83A88F5F281F}"/>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362877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6BE8-3BFF-7EFA-0B89-FF07F6EE9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8B53D-AA48-32A5-F741-015611258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5D9F25-C4D7-D8D8-58A1-C6ADEC45C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B93E1E-1D88-B7BE-C05D-69ED21D496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A2F7B5-4575-26D2-7962-1E1A28137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534864-49D9-F0E9-460A-E68984FE1490}"/>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8" name="Footer Placeholder 7">
            <a:extLst>
              <a:ext uri="{FF2B5EF4-FFF2-40B4-BE49-F238E27FC236}">
                <a16:creationId xmlns:a16="http://schemas.microsoft.com/office/drawing/2014/main" id="{3CB556CF-1011-E44E-19C7-094D94B250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580E88-98B3-9A7C-7F0B-AC4AC354F525}"/>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363625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7DE1-31A4-736A-C3B2-ECB9800E17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DA71E8-1346-AFAA-C1CE-F64813052404}"/>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4" name="Footer Placeholder 3">
            <a:extLst>
              <a:ext uri="{FF2B5EF4-FFF2-40B4-BE49-F238E27FC236}">
                <a16:creationId xmlns:a16="http://schemas.microsoft.com/office/drawing/2014/main" id="{7CCEAA23-6620-BBDB-DA73-5FDF8D7238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5CA217-5A4F-F132-3468-CF689D44A258}"/>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154040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9C55AB-8D75-653D-F08E-A39C7D8EFCD3}"/>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3" name="Footer Placeholder 2">
            <a:extLst>
              <a:ext uri="{FF2B5EF4-FFF2-40B4-BE49-F238E27FC236}">
                <a16:creationId xmlns:a16="http://schemas.microsoft.com/office/drawing/2014/main" id="{01FC9D87-83F5-95A0-02C1-C8A9D553DC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36AD5-B36A-816E-BBDE-F80A130369D1}"/>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71464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4B6D-0018-D0C2-1C5A-15F81E3BD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43A839-2C20-0847-E647-9DE3BD945F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9A5A13-BBEB-1074-4FFF-FE6D02497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D0476-3FA3-CFA5-6969-AB9F86C0FD5C}"/>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6" name="Footer Placeholder 5">
            <a:extLst>
              <a:ext uri="{FF2B5EF4-FFF2-40B4-BE49-F238E27FC236}">
                <a16:creationId xmlns:a16="http://schemas.microsoft.com/office/drawing/2014/main" id="{791CF15D-3CB8-400A-FA44-A82E98737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2B564-8418-2F8B-A656-9E0F21B4E917}"/>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203510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EA7F-0D73-208A-75D5-125ADA5E9B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BD7FF3-D77B-B0A9-26A4-03135AACB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21D653-60EC-6A8A-D548-6358E0D01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926D3-29DA-B491-3F43-26392CBBAE15}"/>
              </a:ext>
            </a:extLst>
          </p:cNvPr>
          <p:cNvSpPr>
            <a:spLocks noGrp="1"/>
          </p:cNvSpPr>
          <p:nvPr>
            <p:ph type="dt" sz="half" idx="10"/>
          </p:nvPr>
        </p:nvSpPr>
        <p:spPr/>
        <p:txBody>
          <a:bodyPr/>
          <a:lstStyle/>
          <a:p>
            <a:fld id="{FAF498E2-BF32-499C-B0DB-51F9D9390C0F}" type="datetimeFigureOut">
              <a:rPr lang="en-US" smtClean="0"/>
              <a:t>10/31/2025</a:t>
            </a:fld>
            <a:endParaRPr lang="en-US"/>
          </a:p>
        </p:txBody>
      </p:sp>
      <p:sp>
        <p:nvSpPr>
          <p:cNvPr id="6" name="Footer Placeholder 5">
            <a:extLst>
              <a:ext uri="{FF2B5EF4-FFF2-40B4-BE49-F238E27FC236}">
                <a16:creationId xmlns:a16="http://schemas.microsoft.com/office/drawing/2014/main" id="{7587C364-F800-03F3-2E7A-F9FB0F43C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02C24B-43B5-A660-7E91-D38988226BF1}"/>
              </a:ext>
            </a:extLst>
          </p:cNvPr>
          <p:cNvSpPr>
            <a:spLocks noGrp="1"/>
          </p:cNvSpPr>
          <p:nvPr>
            <p:ph type="sldNum" sz="quarter" idx="12"/>
          </p:nvPr>
        </p:nvSpPr>
        <p:spPr/>
        <p:txBody>
          <a:bodyPr/>
          <a:lstStyle/>
          <a:p>
            <a:fld id="{31FB5FD0-FF1A-4F8C-A329-44CD706586D2}" type="slidenum">
              <a:rPr lang="en-US" smtClean="0"/>
              <a:t>‹#›</a:t>
            </a:fld>
            <a:endParaRPr lang="en-US"/>
          </a:p>
        </p:txBody>
      </p:sp>
    </p:spTree>
    <p:extLst>
      <p:ext uri="{BB962C8B-B14F-4D97-AF65-F5344CB8AC3E}">
        <p14:creationId xmlns:p14="http://schemas.microsoft.com/office/powerpoint/2010/main" val="249289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E61D7-0CEB-5863-B18C-158B6B4CE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B4EC4C-D21C-0B1A-CD86-79C52965A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5F056-35CE-5511-6949-562067A35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F498E2-BF32-499C-B0DB-51F9D9390C0F}" type="datetimeFigureOut">
              <a:rPr lang="en-US" smtClean="0"/>
              <a:t>10/31/2025</a:t>
            </a:fld>
            <a:endParaRPr lang="en-US"/>
          </a:p>
        </p:txBody>
      </p:sp>
      <p:sp>
        <p:nvSpPr>
          <p:cNvPr id="5" name="Footer Placeholder 4">
            <a:extLst>
              <a:ext uri="{FF2B5EF4-FFF2-40B4-BE49-F238E27FC236}">
                <a16:creationId xmlns:a16="http://schemas.microsoft.com/office/drawing/2014/main" id="{8E7CBA0A-2815-F111-E7B0-09C8264FA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C82F1C1-96AB-129A-95DB-89191B9787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FB5FD0-FF1A-4F8C-A329-44CD706586D2}" type="slidenum">
              <a:rPr lang="en-US" smtClean="0"/>
              <a:t>‹#›</a:t>
            </a:fld>
            <a:endParaRPr lang="en-US"/>
          </a:p>
        </p:txBody>
      </p:sp>
    </p:spTree>
    <p:extLst>
      <p:ext uri="{BB962C8B-B14F-4D97-AF65-F5344CB8AC3E}">
        <p14:creationId xmlns:p14="http://schemas.microsoft.com/office/powerpoint/2010/main" val="1975733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0060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534645" cy="1425738"/>
          </a:xfrm>
        </p:grpSpPr>
        <p:sp>
          <p:nvSpPr>
            <p:cNvPr id="3" name="Freeform 3"/>
            <p:cNvSpPr/>
            <p:nvPr/>
          </p:nvSpPr>
          <p:spPr>
            <a:xfrm flipH="1">
              <a:off x="0" y="0"/>
              <a:ext cx="2534645" cy="1425738"/>
            </a:xfrm>
            <a:custGeom>
              <a:avLst/>
              <a:gdLst/>
              <a:ahLst/>
              <a:cxnLst/>
              <a:rect l="l" t="t" r="r" b="b"/>
              <a:pathLst>
                <a:path w="2534645" h="1425738">
                  <a:moveTo>
                    <a:pt x="2534645" y="0"/>
                  </a:moveTo>
                  <a:lnTo>
                    <a:pt x="0" y="0"/>
                  </a:lnTo>
                  <a:lnTo>
                    <a:pt x="0" y="1425738"/>
                  </a:lnTo>
                  <a:lnTo>
                    <a:pt x="2534645" y="1425738"/>
                  </a:lnTo>
                  <a:close/>
                </a:path>
              </a:pathLst>
            </a:custGeom>
            <a:blipFill>
              <a:blip r:embed="rId4">
                <a:extLst>
                  <a:ext uri="{BEBA8EAE-BF5A-486C-A8C5-ECC9F3942E4B}">
                    <a14:imgProps xmlns:a14="http://schemas.microsoft.com/office/drawing/2010/main">
                      <a14:imgLayer r:embed="rId5">
                        <a14:imgEffect>
                          <a14:artisticPaintStrokes/>
                        </a14:imgEffect>
                      </a14:imgLayer>
                    </a14:imgProps>
                  </a:ext>
                </a:extLst>
              </a:blip>
              <a:stretch>
                <a:fillRect l="-17912" r="-17912" b="-20230"/>
              </a:stretch>
            </a:blipFill>
          </p:spPr>
          <p:txBody>
            <a:bodyPr/>
            <a:lstStyle/>
            <a:p>
              <a:endParaRPr lang="vi-VN"/>
            </a:p>
          </p:txBody>
        </p:sp>
      </p:grpSp>
      <p:grpSp>
        <p:nvGrpSpPr>
          <p:cNvPr id="4" name="Group 4"/>
          <p:cNvGrpSpPr/>
          <p:nvPr/>
        </p:nvGrpSpPr>
        <p:grpSpPr>
          <a:xfrm>
            <a:off x="685800" y="1698128"/>
            <a:ext cx="9601200" cy="3197376"/>
            <a:chOff x="0" y="0"/>
            <a:chExt cx="1440001" cy="517388"/>
          </a:xfrm>
        </p:grpSpPr>
        <p:sp>
          <p:nvSpPr>
            <p:cNvPr id="5" name="Freeform 5"/>
            <p:cNvSpPr/>
            <p:nvPr/>
          </p:nvSpPr>
          <p:spPr>
            <a:xfrm>
              <a:off x="0" y="0"/>
              <a:ext cx="1440001" cy="517388"/>
            </a:xfrm>
            <a:custGeom>
              <a:avLst/>
              <a:gdLst/>
              <a:ahLst/>
              <a:cxnLst/>
              <a:rect l="l" t="t" r="r" b="b"/>
              <a:pathLst>
                <a:path w="1440001" h="517388">
                  <a:moveTo>
                    <a:pt x="20879" y="0"/>
                  </a:moveTo>
                  <a:lnTo>
                    <a:pt x="1419121" y="0"/>
                  </a:lnTo>
                  <a:cubicBezTo>
                    <a:pt x="1424659" y="0"/>
                    <a:pt x="1429970" y="2200"/>
                    <a:pt x="1433885" y="6115"/>
                  </a:cubicBezTo>
                  <a:cubicBezTo>
                    <a:pt x="1437801" y="10031"/>
                    <a:pt x="1440001" y="15342"/>
                    <a:pt x="1440001" y="20879"/>
                  </a:cubicBezTo>
                  <a:lnTo>
                    <a:pt x="1440001" y="496508"/>
                  </a:lnTo>
                  <a:cubicBezTo>
                    <a:pt x="1440001" y="508040"/>
                    <a:pt x="1430653" y="517388"/>
                    <a:pt x="1419121" y="517388"/>
                  </a:cubicBezTo>
                  <a:lnTo>
                    <a:pt x="20879" y="517388"/>
                  </a:lnTo>
                  <a:cubicBezTo>
                    <a:pt x="9348" y="517388"/>
                    <a:pt x="0" y="508040"/>
                    <a:pt x="0" y="496508"/>
                  </a:cubicBezTo>
                  <a:lnTo>
                    <a:pt x="0" y="20879"/>
                  </a:lnTo>
                  <a:cubicBezTo>
                    <a:pt x="0" y="9348"/>
                    <a:pt x="9348" y="0"/>
                    <a:pt x="20879" y="0"/>
                  </a:cubicBezTo>
                  <a:close/>
                </a:path>
              </a:pathLst>
            </a:custGeom>
            <a:gradFill rotWithShape="1">
              <a:gsLst>
                <a:gs pos="0">
                  <a:srgbClr val="1D1E50">
                    <a:alpha val="81000"/>
                  </a:srgbClr>
                </a:gs>
                <a:gs pos="100000">
                  <a:srgbClr val="3C9FC4">
                    <a:alpha val="81000"/>
                  </a:srgbClr>
                </a:gs>
              </a:gsLst>
              <a:lin ang="0"/>
            </a:gradFill>
            <a:ln cap="rnd">
              <a:noFill/>
              <a:prstDash val="sysDot"/>
              <a:round/>
            </a:ln>
          </p:spPr>
          <p:txBody>
            <a:bodyPr/>
            <a:lstStyle/>
            <a:p>
              <a:endParaRPr lang="en-US"/>
            </a:p>
          </p:txBody>
        </p:sp>
        <p:sp>
          <p:nvSpPr>
            <p:cNvPr id="6" name="TextBox 6"/>
            <p:cNvSpPr txBox="1"/>
            <p:nvPr/>
          </p:nvSpPr>
          <p:spPr>
            <a:xfrm>
              <a:off x="0" y="19050"/>
              <a:ext cx="1440001" cy="498338"/>
            </a:xfrm>
            <a:prstGeom prst="rect">
              <a:avLst/>
            </a:prstGeom>
          </p:spPr>
          <p:txBody>
            <a:bodyPr lIns="33867" tIns="33867" rIns="33867" bIns="33867" rtlCol="0" anchor="ctr"/>
            <a:lstStyle/>
            <a:p>
              <a:pPr algn="ctr" defTabSz="609630">
                <a:lnSpc>
                  <a:spcPts val="1393"/>
                </a:lnSpc>
              </a:pPr>
              <a:endParaRPr sz="1200">
                <a:solidFill>
                  <a:prstClr val="black"/>
                </a:solidFill>
                <a:latin typeface="Calibri"/>
              </a:endParaRPr>
            </a:p>
          </p:txBody>
        </p:sp>
      </p:grpSp>
      <p:grpSp>
        <p:nvGrpSpPr>
          <p:cNvPr id="11" name="Group 11"/>
          <p:cNvGrpSpPr/>
          <p:nvPr/>
        </p:nvGrpSpPr>
        <p:grpSpPr>
          <a:xfrm>
            <a:off x="9937629" y="6063933"/>
            <a:ext cx="1964021" cy="614896"/>
            <a:chOff x="0" y="0"/>
            <a:chExt cx="2421294" cy="807098"/>
          </a:xfrm>
        </p:grpSpPr>
        <p:grpSp>
          <p:nvGrpSpPr>
            <p:cNvPr id="12" name="Group 12"/>
            <p:cNvGrpSpPr/>
            <p:nvPr/>
          </p:nvGrpSpPr>
          <p:grpSpPr>
            <a:xfrm>
              <a:off x="0" y="0"/>
              <a:ext cx="1614196" cy="807098"/>
              <a:chOff x="0" y="0"/>
              <a:chExt cx="812800" cy="406400"/>
            </a:xfrm>
          </p:grpSpPr>
          <p:sp>
            <p:nvSpPr>
              <p:cNvPr id="13" name="Freeform 1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FFFF"/>
              </a:solidFill>
            </p:spPr>
            <p:txBody>
              <a:bodyPr/>
              <a:lstStyle/>
              <a:p>
                <a:endParaRPr lang="en-US"/>
              </a:p>
            </p:txBody>
          </p:sp>
          <p:sp>
            <p:nvSpPr>
              <p:cNvPr id="14" name="TextBox 14"/>
              <p:cNvSpPr txBox="1"/>
              <p:nvPr/>
            </p:nvSpPr>
            <p:spPr>
              <a:xfrm>
                <a:off x="177800" y="19050"/>
                <a:ext cx="558800" cy="387350"/>
              </a:xfrm>
              <a:prstGeom prst="rect">
                <a:avLst/>
              </a:prstGeom>
            </p:spPr>
            <p:txBody>
              <a:bodyPr lIns="33867" tIns="33867" rIns="33867" bIns="33867" rtlCol="0" anchor="ctr"/>
              <a:lstStyle/>
              <a:p>
                <a:pPr algn="ctr" defTabSz="609630">
                  <a:lnSpc>
                    <a:spcPts val="1393"/>
                  </a:lnSpc>
                </a:pPr>
                <a:endParaRPr sz="1200">
                  <a:solidFill>
                    <a:prstClr val="black"/>
                  </a:solidFill>
                  <a:latin typeface="Calibri"/>
                </a:endParaRPr>
              </a:p>
            </p:txBody>
          </p:sp>
        </p:grpSp>
        <p:grpSp>
          <p:nvGrpSpPr>
            <p:cNvPr id="15" name="Group 15"/>
            <p:cNvGrpSpPr/>
            <p:nvPr/>
          </p:nvGrpSpPr>
          <p:grpSpPr>
            <a:xfrm>
              <a:off x="1614196" y="0"/>
              <a:ext cx="807098" cy="807098"/>
              <a:chOff x="0" y="0"/>
              <a:chExt cx="406400" cy="406400"/>
            </a:xfrm>
          </p:grpSpPr>
          <p:sp>
            <p:nvSpPr>
              <p:cNvPr id="16" name="Freeform 16"/>
              <p:cNvSpPr/>
              <p:nvPr/>
            </p:nvSpPr>
            <p:spPr>
              <a:xfrm>
                <a:off x="0" y="0"/>
                <a:ext cx="406400" cy="406400"/>
              </a:xfrm>
              <a:custGeom>
                <a:avLst/>
                <a:gdLst/>
                <a:ahLst/>
                <a:cxnLst/>
                <a:rect l="l" t="t" r="r" b="b"/>
                <a:pathLst>
                  <a:path w="406400" h="406400">
                    <a:moveTo>
                      <a:pt x="0" y="0"/>
                    </a:moveTo>
                    <a:lnTo>
                      <a:pt x="203200" y="0"/>
                    </a:lnTo>
                    <a:lnTo>
                      <a:pt x="406400" y="203200"/>
                    </a:lnTo>
                    <a:lnTo>
                      <a:pt x="203200" y="406400"/>
                    </a:lnTo>
                    <a:lnTo>
                      <a:pt x="0" y="406400"/>
                    </a:lnTo>
                    <a:lnTo>
                      <a:pt x="203200" y="203200"/>
                    </a:lnTo>
                    <a:lnTo>
                      <a:pt x="0" y="0"/>
                    </a:lnTo>
                    <a:close/>
                  </a:path>
                </a:pathLst>
              </a:custGeom>
              <a:solidFill>
                <a:srgbClr val="CC8946"/>
              </a:solidFill>
            </p:spPr>
            <p:txBody>
              <a:bodyPr/>
              <a:lstStyle/>
              <a:p>
                <a:endParaRPr lang="en-US"/>
              </a:p>
            </p:txBody>
          </p:sp>
          <p:sp>
            <p:nvSpPr>
              <p:cNvPr id="17" name="TextBox 17"/>
              <p:cNvSpPr txBox="1"/>
              <p:nvPr/>
            </p:nvSpPr>
            <p:spPr>
              <a:xfrm>
                <a:off x="177800" y="19050"/>
                <a:ext cx="152400" cy="387350"/>
              </a:xfrm>
              <a:prstGeom prst="rect">
                <a:avLst/>
              </a:prstGeom>
            </p:spPr>
            <p:txBody>
              <a:bodyPr lIns="33867" tIns="33867" rIns="33867" bIns="33867" rtlCol="0" anchor="ctr"/>
              <a:lstStyle/>
              <a:p>
                <a:pPr algn="ctr" defTabSz="609630">
                  <a:lnSpc>
                    <a:spcPts val="1393"/>
                  </a:lnSpc>
                </a:pPr>
                <a:endParaRPr sz="1200">
                  <a:solidFill>
                    <a:prstClr val="black"/>
                  </a:solidFill>
                  <a:latin typeface="Calibri"/>
                </a:endParaRPr>
              </a:p>
            </p:txBody>
          </p:sp>
        </p:grpSp>
      </p:grpSp>
      <p:sp>
        <p:nvSpPr>
          <p:cNvPr id="8" name="TextBox 7">
            <a:extLst>
              <a:ext uri="{FF2B5EF4-FFF2-40B4-BE49-F238E27FC236}">
                <a16:creationId xmlns:a16="http://schemas.microsoft.com/office/drawing/2014/main" id="{827BE403-3B27-DBD8-F6B8-DB9995F92861}"/>
              </a:ext>
            </a:extLst>
          </p:cNvPr>
          <p:cNvSpPr txBox="1"/>
          <p:nvPr/>
        </p:nvSpPr>
        <p:spPr>
          <a:xfrm>
            <a:off x="940279" y="2413958"/>
            <a:ext cx="9238426" cy="1573572"/>
          </a:xfrm>
          <a:prstGeom prst="rect">
            <a:avLst/>
          </a:prstGeom>
          <a:noFill/>
        </p:spPr>
        <p:txBody>
          <a:bodyPr wrap="none" rtlCol="0">
            <a:spAutoFit/>
          </a:bodyPr>
          <a:lstStyle/>
          <a:p>
            <a:pPr>
              <a:lnSpc>
                <a:spcPct val="150000"/>
              </a:lnSpc>
            </a:pPr>
            <a:r>
              <a:rPr lang="en-US" sz="4000">
                <a:solidFill>
                  <a:schemeClr val="bg1"/>
                </a:solidFill>
                <a:latin typeface="#9Slide03 Neutra" panose="02040603050506020204" pitchFamily="18" charset="0"/>
              </a:rPr>
              <a:t>ĐỘ DÀI CỦA CUNG TRÒN.</a:t>
            </a:r>
          </a:p>
          <a:p>
            <a:pPr>
              <a:lnSpc>
                <a:spcPct val="150000"/>
              </a:lnSpc>
            </a:pPr>
            <a:r>
              <a:rPr lang="en-US" sz="2800">
                <a:solidFill>
                  <a:schemeClr val="bg1"/>
                </a:solidFill>
                <a:latin typeface="#9Slide03 Neutra" panose="02040603050506020204" pitchFamily="18" charset="0"/>
              </a:rPr>
              <a:t>DIỆN TÍCH HÌNH QUẠT TRÒN VÀ HÌNH VÀNH KHUYÊN</a:t>
            </a:r>
          </a:p>
        </p:txBody>
      </p:sp>
      <p:pic>
        <p:nvPicPr>
          <p:cNvPr id="18" name="Picture 17">
            <a:extLst>
              <a:ext uri="{FF2B5EF4-FFF2-40B4-BE49-F238E27FC236}">
                <a16:creationId xmlns:a16="http://schemas.microsoft.com/office/drawing/2014/main" id="{079017F3-49EA-B11B-4CC5-88211733B28B}"/>
              </a:ext>
            </a:extLst>
          </p:cNvPr>
          <p:cNvPicPr>
            <a:picLocks noChangeAspect="1"/>
          </p:cNvPicPr>
          <p:nvPr/>
        </p:nvPicPr>
        <p:blipFill>
          <a:blip r:embed="rId6"/>
          <a:stretch>
            <a:fillRect/>
          </a:stretch>
        </p:blipFill>
        <p:spPr>
          <a:xfrm>
            <a:off x="8724180" y="395990"/>
            <a:ext cx="2714448" cy="2697018"/>
          </a:xfrm>
          <a:prstGeom prst="rect">
            <a:avLst/>
          </a:prstGeom>
        </p:spPr>
      </p:pic>
      <p:sp>
        <p:nvSpPr>
          <p:cNvPr id="7" name="TextBox 7">
            <a:extLst>
              <a:ext uri="{FF2B5EF4-FFF2-40B4-BE49-F238E27FC236}">
                <a16:creationId xmlns:a16="http://schemas.microsoft.com/office/drawing/2014/main" id="{B2F2A9CC-7A50-42D1-5B45-31E5A742E9E7}"/>
              </a:ext>
            </a:extLst>
          </p:cNvPr>
          <p:cNvSpPr txBox="1"/>
          <p:nvPr/>
        </p:nvSpPr>
        <p:spPr>
          <a:xfrm>
            <a:off x="9031689" y="4061382"/>
            <a:ext cx="1104790" cy="400110"/>
          </a:xfrm>
          <a:prstGeom prst="rect">
            <a:avLst/>
          </a:prstGeom>
          <a:noFill/>
        </p:spPr>
        <p:txBody>
          <a:bodyPr wrap="none" rtlCol="0">
            <a:spAutoFit/>
          </a:bodyPr>
          <a:lstStyle/>
          <a:p>
            <a:r>
              <a:rPr lang="en-US" sz="2000">
                <a:solidFill>
                  <a:schemeClr val="accent6">
                    <a:lumMod val="60000"/>
                    <a:lumOff val="40000"/>
                  </a:schemeClr>
                </a:solidFill>
                <a:latin typeface="#9Slide03 Neutra" panose="02040603050506020204" pitchFamily="18" charset="0"/>
              </a:rPr>
              <a:t>(tiết 2)</a:t>
            </a:r>
            <a:endParaRPr lang="en-US" sz="1400">
              <a:solidFill>
                <a:schemeClr val="accent6">
                  <a:lumMod val="60000"/>
                  <a:lumOff val="40000"/>
                </a:schemeClr>
              </a:solidFill>
              <a:latin typeface="#9Slide03 Neutra" panose="02040603050506020204" pitchFamily="18"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C0977CE5-DE6F-B4ED-261F-4312A0E31F61}"/>
              </a:ext>
            </a:extLst>
          </p:cNvPr>
          <p:cNvSpPr txBox="1"/>
          <p:nvPr/>
        </p:nvSpPr>
        <p:spPr>
          <a:xfrm>
            <a:off x="1209064" y="1409054"/>
            <a:ext cx="10155708" cy="103611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a:t>M</a:t>
            </a:r>
            <a:r>
              <a:rPr lang="vi-VN"/>
              <a:t>ô tả </a:t>
            </a:r>
            <a:r>
              <a:rPr lang="en-US"/>
              <a:t>mặt cắt</a:t>
            </a:r>
            <a:r>
              <a:rPr lang="vi-VN"/>
              <a:t> của </a:t>
            </a:r>
            <a:r>
              <a:rPr lang="en-US"/>
              <a:t>một ống dẫn dầu như bên dưới</a:t>
            </a:r>
            <a:r>
              <a:rPr lang="vi-VN"/>
              <a:t>. Hình đó giới hạn bởi mấy đường tròn cùng tâm?</a:t>
            </a:r>
          </a:p>
        </p:txBody>
      </p:sp>
      <p:sp>
        <p:nvSpPr>
          <p:cNvPr id="13" name="TextBox 12">
            <a:extLst>
              <a:ext uri="{FF2B5EF4-FFF2-40B4-BE49-F238E27FC236}">
                <a16:creationId xmlns:a16="http://schemas.microsoft.com/office/drawing/2014/main" id="{660E3AD5-684B-7D3A-2246-BD4781ADDCA5}"/>
              </a:ext>
            </a:extLst>
          </p:cNvPr>
          <p:cNvSpPr txBox="1"/>
          <p:nvPr/>
        </p:nvSpPr>
        <p:spPr>
          <a:xfrm>
            <a:off x="1298613" y="5408595"/>
            <a:ext cx="6894411"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Hình đó giới hạn bởi 2 đường tròn cùng tâm O.</a:t>
            </a:r>
            <a:endParaRPr lang="vi-VN">
              <a:solidFill>
                <a:srgbClr val="002060"/>
              </a:solidFill>
            </a:endParaRPr>
          </a:p>
        </p:txBody>
      </p:sp>
      <p:sp>
        <p:nvSpPr>
          <p:cNvPr id="16" name="TextBox 15">
            <a:extLst>
              <a:ext uri="{FF2B5EF4-FFF2-40B4-BE49-F238E27FC236}">
                <a16:creationId xmlns:a16="http://schemas.microsoft.com/office/drawing/2014/main" id="{3F55F757-23C6-C51A-0738-5476B2651A6F}"/>
              </a:ext>
            </a:extLst>
          </p:cNvPr>
          <p:cNvSpPr txBox="1"/>
          <p:nvPr/>
        </p:nvSpPr>
        <p:spPr>
          <a:xfrm>
            <a:off x="948994" y="1505717"/>
            <a:ext cx="248786" cy="261610"/>
          </a:xfrm>
          <a:prstGeom prst="rect">
            <a:avLst/>
          </a:prstGeom>
          <a:noFill/>
        </p:spPr>
        <p:txBody>
          <a:bodyPr wrap="none" rtlCol="0">
            <a:spAutoFit/>
          </a:bodyPr>
          <a:lstStyle/>
          <a:p>
            <a:r>
              <a:rPr lang="en-US" sz="1100">
                <a:solidFill>
                  <a:srgbClr val="DC4E33"/>
                </a:solidFill>
                <a:latin typeface="#9Slide03 Penumbra" panose="02040603050506020204" pitchFamily="18" charset="0"/>
              </a:rPr>
              <a:t>?</a:t>
            </a:r>
          </a:p>
        </p:txBody>
      </p:sp>
      <p:pic>
        <p:nvPicPr>
          <p:cNvPr id="17" name="Picture 16">
            <a:extLst>
              <a:ext uri="{FF2B5EF4-FFF2-40B4-BE49-F238E27FC236}">
                <a16:creationId xmlns:a16="http://schemas.microsoft.com/office/drawing/2014/main" id="{3D408E89-27FE-3A3E-F5FF-4ED6B054D5C1}"/>
              </a:ext>
            </a:extLst>
          </p:cNvPr>
          <p:cNvPicPr>
            <a:picLocks noChangeAspect="1"/>
          </p:cNvPicPr>
          <p:nvPr/>
        </p:nvPicPr>
        <p:blipFill>
          <a:blip r:embed="rId4"/>
          <a:stretch>
            <a:fillRect/>
          </a:stretch>
        </p:blipFill>
        <p:spPr>
          <a:xfrm rot="17331121">
            <a:off x="926208" y="1530887"/>
            <a:ext cx="328185" cy="328185"/>
          </a:xfrm>
          <a:prstGeom prst="rect">
            <a:avLst/>
          </a:prstGeom>
        </p:spPr>
      </p:pic>
      <p:pic>
        <p:nvPicPr>
          <p:cNvPr id="2050" name="Picture 2" descr="TIÊU CHUẨN ỐNG THÉP ĐÚC CẬP NHẬT MỚI NHẤT 2022">
            <a:extLst>
              <a:ext uri="{FF2B5EF4-FFF2-40B4-BE49-F238E27FC236}">
                <a16:creationId xmlns:a16="http://schemas.microsoft.com/office/drawing/2014/main" id="{58C560E5-9BE0-17EE-04C0-55497478E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78214"/>
            <a:ext cx="3582178" cy="2400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3BF3C400-F140-A63E-D739-E8C4E8B84135}"/>
              </a:ext>
            </a:extLst>
          </p:cNvPr>
          <p:cNvSpPr/>
          <p:nvPr/>
        </p:nvSpPr>
        <p:spPr>
          <a:xfrm>
            <a:off x="3037366" y="2856831"/>
            <a:ext cx="1842161" cy="1842161"/>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120456-CB9F-0963-018D-31ACF90A884D}"/>
              </a:ext>
            </a:extLst>
          </p:cNvPr>
          <p:cNvSpPr/>
          <p:nvPr/>
        </p:nvSpPr>
        <p:spPr>
          <a:xfrm>
            <a:off x="3337712" y="3157178"/>
            <a:ext cx="1241468" cy="124146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F86F59F-040A-EE75-1535-1AD5AD1B5B9E}"/>
              </a:ext>
            </a:extLst>
          </p:cNvPr>
          <p:cNvSpPr/>
          <p:nvPr/>
        </p:nvSpPr>
        <p:spPr>
          <a:xfrm flipV="1">
            <a:off x="3922005" y="3741251"/>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797900-5647-9F8D-5CF6-35E7275515C9}"/>
              </a:ext>
            </a:extLst>
          </p:cNvPr>
          <p:cNvSpPr txBox="1"/>
          <p:nvPr/>
        </p:nvSpPr>
        <p:spPr>
          <a:xfrm>
            <a:off x="3520779" y="3561194"/>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Tree>
    <p:custDataLst>
      <p:tags r:id="rId1"/>
    </p:custDataLst>
    <p:extLst>
      <p:ext uri="{BB962C8B-B14F-4D97-AF65-F5344CB8AC3E}">
        <p14:creationId xmlns:p14="http://schemas.microsoft.com/office/powerpoint/2010/main" val="2624171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3" grpId="0"/>
      <p:bldP spid="16" grpId="0"/>
      <p:bldP spid="19" grpId="0" animBg="1"/>
      <p:bldP spid="20" grpId="0" animBg="1"/>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BC3FB832-000D-E125-4AA9-1CB3F91E8787}"/>
              </a:ext>
            </a:extLst>
          </p:cNvPr>
          <p:cNvSpPr/>
          <p:nvPr/>
        </p:nvSpPr>
        <p:spPr>
          <a:xfrm flipH="1">
            <a:off x="479523" y="1217225"/>
            <a:ext cx="2196793" cy="650562"/>
          </a:xfrm>
          <a:prstGeom prst="roundRect">
            <a:avLst>
              <a:gd name="adj" fmla="val 11162"/>
            </a:avLst>
          </a:prstGeom>
          <a:solidFill>
            <a:srgbClr val="FFC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1E7F272E-D543-DE9B-AFDE-B18F840A0B36}"/>
              </a:ext>
            </a:extLst>
          </p:cNvPr>
          <p:cNvSpPr txBox="1"/>
          <p:nvPr/>
        </p:nvSpPr>
        <p:spPr>
          <a:xfrm>
            <a:off x="958041" y="1907542"/>
            <a:ext cx="8137153"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b="1">
                <a:solidFill>
                  <a:srgbClr val="002060"/>
                </a:solidFill>
              </a:rPr>
              <a:t>Hình vành khuyên</a:t>
            </a:r>
            <a:r>
              <a:rPr lang="vi-VN"/>
              <a:t> (còn gọi là hình vành khăn) là phần nằm giữa hai đường tròn có cùng tâm và bán kính khác nhau (còn gọi là hai đường tròn đồng tâm).</a:t>
            </a:r>
          </a:p>
        </p:txBody>
      </p:sp>
      <p:sp>
        <p:nvSpPr>
          <p:cNvPr id="11" name="Oval 10">
            <a:extLst>
              <a:ext uri="{FF2B5EF4-FFF2-40B4-BE49-F238E27FC236}">
                <a16:creationId xmlns:a16="http://schemas.microsoft.com/office/drawing/2014/main" id="{1F2796BE-7BB2-D85D-218E-38A8A58BB154}"/>
              </a:ext>
            </a:extLst>
          </p:cNvPr>
          <p:cNvSpPr/>
          <p:nvPr/>
        </p:nvSpPr>
        <p:spPr>
          <a:xfrm>
            <a:off x="9592658" y="1849125"/>
            <a:ext cx="1842161" cy="1842161"/>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C1A1A8-85F1-F891-26B7-335C32582112}"/>
              </a:ext>
            </a:extLst>
          </p:cNvPr>
          <p:cNvSpPr/>
          <p:nvPr/>
        </p:nvSpPr>
        <p:spPr>
          <a:xfrm>
            <a:off x="9893004" y="2149472"/>
            <a:ext cx="1241468" cy="124146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C51C4C1-A5BC-7ABC-D2B6-0F465ACA9B78}"/>
              </a:ext>
            </a:extLst>
          </p:cNvPr>
          <p:cNvCxnSpPr>
            <a:cxnSpLocks/>
          </p:cNvCxnSpPr>
          <p:nvPr/>
        </p:nvCxnSpPr>
        <p:spPr>
          <a:xfrm flipH="1" flipV="1">
            <a:off x="10550177" y="2769984"/>
            <a:ext cx="584295" cy="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C7927151-3501-2FD2-8BD8-49D384A4723F}"/>
              </a:ext>
            </a:extLst>
          </p:cNvPr>
          <p:cNvSpPr/>
          <p:nvPr/>
        </p:nvSpPr>
        <p:spPr>
          <a:xfrm flipV="1">
            <a:off x="10477297" y="2733545"/>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FD415BD-5FD9-98CB-A5C9-B6B7E388078E}"/>
              </a:ext>
            </a:extLst>
          </p:cNvPr>
          <p:cNvCxnSpPr>
            <a:cxnSpLocks/>
          </p:cNvCxnSpPr>
          <p:nvPr/>
        </p:nvCxnSpPr>
        <p:spPr>
          <a:xfrm flipH="1" flipV="1">
            <a:off x="10539504" y="2795752"/>
            <a:ext cx="625537" cy="625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39D7C7B2-B2A7-CA1A-1863-247BC3A37EBB}"/>
              </a:ext>
            </a:extLst>
          </p:cNvPr>
          <p:cNvSpPr/>
          <p:nvPr/>
        </p:nvSpPr>
        <p:spPr>
          <a:xfrm flipV="1">
            <a:off x="11107650" y="2742113"/>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FBDF95E-3753-140A-9EDC-0A89E91372C3}"/>
              </a:ext>
            </a:extLst>
          </p:cNvPr>
          <p:cNvSpPr/>
          <p:nvPr/>
        </p:nvSpPr>
        <p:spPr>
          <a:xfrm flipV="1">
            <a:off x="11137262" y="3396714"/>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523617B-6D74-6200-CF57-DD0F89A2B175}"/>
              </a:ext>
            </a:extLst>
          </p:cNvPr>
          <p:cNvSpPr txBox="1"/>
          <p:nvPr/>
        </p:nvSpPr>
        <p:spPr>
          <a:xfrm>
            <a:off x="10076071" y="2553488"/>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44" name="TextBox 43">
            <a:extLst>
              <a:ext uri="{FF2B5EF4-FFF2-40B4-BE49-F238E27FC236}">
                <a16:creationId xmlns:a16="http://schemas.microsoft.com/office/drawing/2014/main" id="{840FE525-285A-8EDF-7B77-E35C5BD75F36}"/>
              </a:ext>
            </a:extLst>
          </p:cNvPr>
          <p:cNvSpPr txBox="1"/>
          <p:nvPr/>
        </p:nvSpPr>
        <p:spPr>
          <a:xfrm>
            <a:off x="10724163" y="2385799"/>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sp>
        <p:nvSpPr>
          <p:cNvPr id="45" name="TextBox 44">
            <a:extLst>
              <a:ext uri="{FF2B5EF4-FFF2-40B4-BE49-F238E27FC236}">
                <a16:creationId xmlns:a16="http://schemas.microsoft.com/office/drawing/2014/main" id="{8C65748C-8C16-73E7-146A-EF406CE93D51}"/>
              </a:ext>
            </a:extLst>
          </p:cNvPr>
          <p:cNvSpPr txBox="1"/>
          <p:nvPr/>
        </p:nvSpPr>
        <p:spPr>
          <a:xfrm>
            <a:off x="10514118" y="2983070"/>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pic>
        <p:nvPicPr>
          <p:cNvPr id="48" name="Picture 47">
            <a:extLst>
              <a:ext uri="{FF2B5EF4-FFF2-40B4-BE49-F238E27FC236}">
                <a16:creationId xmlns:a16="http://schemas.microsoft.com/office/drawing/2014/main" id="{193DA74C-A436-0227-1AC1-A3FB72C52950}"/>
              </a:ext>
            </a:extLst>
          </p:cNvPr>
          <p:cNvPicPr>
            <a:picLocks noChangeAspect="1"/>
          </p:cNvPicPr>
          <p:nvPr/>
        </p:nvPicPr>
        <p:blipFill>
          <a:blip r:embed="rId4"/>
          <a:stretch>
            <a:fillRect/>
          </a:stretch>
        </p:blipFill>
        <p:spPr>
          <a:xfrm rot="21192309">
            <a:off x="603965" y="1368171"/>
            <a:ext cx="335412" cy="335412"/>
          </a:xfrm>
          <a:prstGeom prst="rect">
            <a:avLst/>
          </a:prstGeom>
        </p:spPr>
      </p:pic>
      <p:sp>
        <p:nvSpPr>
          <p:cNvPr id="50" name="TextBox 49">
            <a:extLst>
              <a:ext uri="{FF2B5EF4-FFF2-40B4-BE49-F238E27FC236}">
                <a16:creationId xmlns:a16="http://schemas.microsoft.com/office/drawing/2014/main" id="{1361921E-8D19-EC29-BF09-46ACA3CD79B1}"/>
              </a:ext>
            </a:extLst>
          </p:cNvPr>
          <p:cNvSpPr txBox="1"/>
          <p:nvPr/>
        </p:nvSpPr>
        <p:spPr>
          <a:xfrm>
            <a:off x="958042" y="1364397"/>
            <a:ext cx="1670650" cy="369332"/>
          </a:xfrm>
          <a:prstGeom prst="rect">
            <a:avLst/>
          </a:prstGeom>
          <a:noFill/>
        </p:spPr>
        <p:txBody>
          <a:bodyPr wrap="none" rtlCol="0">
            <a:spAutoFit/>
          </a:bodyPr>
          <a:lstStyle/>
          <a:p>
            <a:r>
              <a:rPr lang="en-US">
                <a:solidFill>
                  <a:srgbClr val="002060"/>
                </a:solidFill>
                <a:latin typeface="#9Slide03 Penumbra" panose="02040603050506020204" pitchFamily="18" charset="0"/>
              </a:rPr>
              <a:t>định nghĩa</a:t>
            </a:r>
          </a:p>
        </p:txBody>
      </p:sp>
      <p:sp>
        <p:nvSpPr>
          <p:cNvPr id="2" name="TextBox 1">
            <a:extLst>
              <a:ext uri="{FF2B5EF4-FFF2-40B4-BE49-F238E27FC236}">
                <a16:creationId xmlns:a16="http://schemas.microsoft.com/office/drawing/2014/main" id="{971E606B-CB9F-A14D-90B3-30EEF512554A}"/>
              </a:ext>
            </a:extLst>
          </p:cNvPr>
          <p:cNvSpPr txBox="1"/>
          <p:nvPr/>
        </p:nvSpPr>
        <p:spPr>
          <a:xfrm>
            <a:off x="946516" y="4115330"/>
            <a:ext cx="11071313" cy="103611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a:t>V</a:t>
            </a:r>
            <a:r>
              <a:rPr lang="vi-VN"/>
              <a:t>ẽ một hình </a:t>
            </a:r>
            <a:r>
              <a:rPr lang="en-US"/>
              <a:t>vành khuyên</a:t>
            </a:r>
            <a:r>
              <a:rPr lang="vi-VN"/>
              <a:t> bằng cách vẽ các đường tròn</a:t>
            </a:r>
            <a:r>
              <a:rPr lang="en-US"/>
              <a:t> (O ; 2 cm);(O ; 3 cm)</a:t>
            </a:r>
            <a:r>
              <a:rPr lang="vi-VN"/>
              <a:t>. Tính hiệu diện tích của hai hình tròn đó.</a:t>
            </a:r>
          </a:p>
        </p:txBody>
      </p:sp>
      <p:sp>
        <p:nvSpPr>
          <p:cNvPr id="4" name="TextBox 3">
            <a:extLst>
              <a:ext uri="{FF2B5EF4-FFF2-40B4-BE49-F238E27FC236}">
                <a16:creationId xmlns:a16="http://schemas.microsoft.com/office/drawing/2014/main" id="{2C78FCCC-208C-A0DE-E76C-091F6D12D810}"/>
              </a:ext>
            </a:extLst>
          </p:cNvPr>
          <p:cNvSpPr txBox="1"/>
          <p:nvPr/>
        </p:nvSpPr>
        <p:spPr>
          <a:xfrm>
            <a:off x="686447" y="4211993"/>
            <a:ext cx="248786" cy="261610"/>
          </a:xfrm>
          <a:prstGeom prst="rect">
            <a:avLst/>
          </a:prstGeom>
          <a:noFill/>
        </p:spPr>
        <p:txBody>
          <a:bodyPr wrap="none" rtlCol="0">
            <a:spAutoFit/>
          </a:bodyPr>
          <a:lstStyle/>
          <a:p>
            <a:r>
              <a:rPr lang="en-US" sz="1100">
                <a:solidFill>
                  <a:srgbClr val="DC4E33"/>
                </a:solidFill>
                <a:latin typeface="#9Slide03 Penumbra" panose="02040603050506020204" pitchFamily="18" charset="0"/>
              </a:rPr>
              <a:t>?</a:t>
            </a:r>
          </a:p>
        </p:txBody>
      </p:sp>
      <p:pic>
        <p:nvPicPr>
          <p:cNvPr id="8" name="Picture 7">
            <a:extLst>
              <a:ext uri="{FF2B5EF4-FFF2-40B4-BE49-F238E27FC236}">
                <a16:creationId xmlns:a16="http://schemas.microsoft.com/office/drawing/2014/main" id="{4AAC1B5A-23DE-2C66-24D4-C1D0C6A7845E}"/>
              </a:ext>
            </a:extLst>
          </p:cNvPr>
          <p:cNvPicPr>
            <a:picLocks noChangeAspect="1"/>
          </p:cNvPicPr>
          <p:nvPr/>
        </p:nvPicPr>
        <p:blipFill>
          <a:blip r:embed="rId5"/>
          <a:stretch>
            <a:fillRect/>
          </a:stretch>
        </p:blipFill>
        <p:spPr>
          <a:xfrm rot="17331121">
            <a:off x="663661" y="4237163"/>
            <a:ext cx="328185" cy="328185"/>
          </a:xfrm>
          <a:prstGeom prst="rect">
            <a:avLst/>
          </a:prstGeom>
        </p:spPr>
      </p:pic>
      <p:sp>
        <p:nvSpPr>
          <p:cNvPr id="10" name="TextBox 9">
            <a:extLst>
              <a:ext uri="{FF2B5EF4-FFF2-40B4-BE49-F238E27FC236}">
                <a16:creationId xmlns:a16="http://schemas.microsoft.com/office/drawing/2014/main" id="{36A69A95-47C9-DDF3-1A75-90A9723A1BD4}"/>
              </a:ext>
            </a:extLst>
          </p:cNvPr>
          <p:cNvSpPr txBox="1"/>
          <p:nvPr/>
        </p:nvSpPr>
        <p:spPr>
          <a:xfrm>
            <a:off x="3650441" y="5397368"/>
            <a:ext cx="138808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2 </a:t>
            </a:r>
            <a:r>
              <a:rPr lang="en-US">
                <a:solidFill>
                  <a:srgbClr val="002060"/>
                </a:solidFill>
              </a:rPr>
              <a:t> = </a:t>
            </a:r>
            <a:r>
              <a:rPr lang="el-GR" b="0" i="1">
                <a:solidFill>
                  <a:srgbClr val="002060"/>
                </a:solidFill>
              </a:rPr>
              <a:t>π</a:t>
            </a:r>
            <a:r>
              <a:rPr lang="en-US">
                <a:solidFill>
                  <a:srgbClr val="002060"/>
                </a:solidFill>
              </a:rPr>
              <a:t>. 2</a:t>
            </a:r>
            <a:r>
              <a:rPr lang="en-US" baseline="30000">
                <a:solidFill>
                  <a:srgbClr val="002060"/>
                </a:solidFill>
              </a:rPr>
              <a:t>2</a:t>
            </a:r>
            <a:endParaRPr lang="vi-VN" baseline="30000">
              <a:solidFill>
                <a:srgbClr val="002060"/>
              </a:solidFill>
            </a:endParaRPr>
          </a:p>
        </p:txBody>
      </p:sp>
      <p:sp>
        <p:nvSpPr>
          <p:cNvPr id="13" name="TextBox 12">
            <a:extLst>
              <a:ext uri="{FF2B5EF4-FFF2-40B4-BE49-F238E27FC236}">
                <a16:creationId xmlns:a16="http://schemas.microsoft.com/office/drawing/2014/main" id="{D485F0FB-FC5A-F80A-CFAF-748DF10033FF}"/>
              </a:ext>
            </a:extLst>
          </p:cNvPr>
          <p:cNvSpPr txBox="1"/>
          <p:nvPr/>
        </p:nvSpPr>
        <p:spPr>
          <a:xfrm>
            <a:off x="3650441" y="5993099"/>
            <a:ext cx="138808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3 </a:t>
            </a:r>
            <a:r>
              <a:rPr lang="en-US">
                <a:solidFill>
                  <a:srgbClr val="002060"/>
                </a:solidFill>
              </a:rPr>
              <a:t> = </a:t>
            </a:r>
            <a:r>
              <a:rPr lang="el-GR" b="0" i="1">
                <a:solidFill>
                  <a:srgbClr val="002060"/>
                </a:solidFill>
              </a:rPr>
              <a:t>π</a:t>
            </a:r>
            <a:r>
              <a:rPr lang="en-US">
                <a:solidFill>
                  <a:srgbClr val="002060"/>
                </a:solidFill>
              </a:rPr>
              <a:t>. 3</a:t>
            </a:r>
            <a:r>
              <a:rPr lang="en-US" baseline="30000">
                <a:solidFill>
                  <a:srgbClr val="002060"/>
                </a:solidFill>
              </a:rPr>
              <a:t>2</a:t>
            </a:r>
            <a:endParaRPr lang="vi-VN" baseline="30000">
              <a:solidFill>
                <a:srgbClr val="002060"/>
              </a:solidFill>
            </a:endParaRPr>
          </a:p>
        </p:txBody>
      </p:sp>
      <p:sp>
        <p:nvSpPr>
          <p:cNvPr id="14" name="Right Brace 13">
            <a:extLst>
              <a:ext uri="{FF2B5EF4-FFF2-40B4-BE49-F238E27FC236}">
                <a16:creationId xmlns:a16="http://schemas.microsoft.com/office/drawing/2014/main" id="{AF7F3F44-2800-911C-0477-05D64B48B35D}"/>
              </a:ext>
            </a:extLst>
          </p:cNvPr>
          <p:cNvSpPr/>
          <p:nvPr/>
        </p:nvSpPr>
        <p:spPr>
          <a:xfrm>
            <a:off x="5160169" y="5496237"/>
            <a:ext cx="126027" cy="840247"/>
          </a:xfrm>
          <a:prstGeom prst="rightBrace">
            <a:avLst>
              <a:gd name="adj1" fmla="val 113375"/>
              <a:gd name="adj2" fmla="val 50000"/>
            </a:avLst>
          </a:prstGeom>
          <a:ln w="12700">
            <a:solidFill>
              <a:srgbClr val="00206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FA72F341-FE61-F96D-17E3-A093F392A7D9}"/>
              </a:ext>
            </a:extLst>
          </p:cNvPr>
          <p:cNvSpPr txBox="1"/>
          <p:nvPr/>
        </p:nvSpPr>
        <p:spPr>
          <a:xfrm>
            <a:off x="5838825" y="5687593"/>
            <a:ext cx="279121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3 </a:t>
            </a:r>
            <a:r>
              <a:rPr lang="en-US">
                <a:solidFill>
                  <a:srgbClr val="002060"/>
                </a:solidFill>
              </a:rPr>
              <a:t>– S</a:t>
            </a:r>
            <a:r>
              <a:rPr lang="en-US" baseline="-25000">
                <a:solidFill>
                  <a:srgbClr val="002060"/>
                </a:solidFill>
              </a:rPr>
              <a:t>2 </a:t>
            </a:r>
            <a:r>
              <a:rPr lang="en-US">
                <a:solidFill>
                  <a:srgbClr val="002060"/>
                </a:solidFill>
              </a:rPr>
              <a:t> = </a:t>
            </a:r>
            <a:r>
              <a:rPr lang="el-GR" b="0" i="1">
                <a:solidFill>
                  <a:srgbClr val="002060"/>
                </a:solidFill>
              </a:rPr>
              <a:t>π</a:t>
            </a:r>
            <a:r>
              <a:rPr lang="en-US">
                <a:solidFill>
                  <a:srgbClr val="002060"/>
                </a:solidFill>
              </a:rPr>
              <a:t>. (3</a:t>
            </a:r>
            <a:r>
              <a:rPr lang="en-US" baseline="30000">
                <a:solidFill>
                  <a:srgbClr val="002060"/>
                </a:solidFill>
              </a:rPr>
              <a:t>2</a:t>
            </a:r>
            <a:r>
              <a:rPr lang="en-US">
                <a:solidFill>
                  <a:srgbClr val="002060"/>
                </a:solidFill>
              </a:rPr>
              <a:t> – 2</a:t>
            </a:r>
            <a:r>
              <a:rPr lang="en-US" baseline="30000">
                <a:solidFill>
                  <a:srgbClr val="002060"/>
                </a:solidFill>
              </a:rPr>
              <a:t>2</a:t>
            </a:r>
            <a:r>
              <a:rPr lang="en-US">
                <a:solidFill>
                  <a:srgbClr val="002060"/>
                </a:solidFill>
              </a:rPr>
              <a:t>)</a:t>
            </a:r>
            <a:endParaRPr lang="vi-VN" baseline="30000">
              <a:solidFill>
                <a:srgbClr val="002060"/>
              </a:solidFill>
            </a:endParaRPr>
          </a:p>
        </p:txBody>
      </p:sp>
      <p:cxnSp>
        <p:nvCxnSpPr>
          <p:cNvPr id="17" name="Straight Arrow Connector 16">
            <a:extLst>
              <a:ext uri="{FF2B5EF4-FFF2-40B4-BE49-F238E27FC236}">
                <a16:creationId xmlns:a16="http://schemas.microsoft.com/office/drawing/2014/main" id="{5B662713-43E7-EFC6-09AC-EF1DC77FDDEB}"/>
              </a:ext>
            </a:extLst>
          </p:cNvPr>
          <p:cNvCxnSpPr/>
          <p:nvPr/>
        </p:nvCxnSpPr>
        <p:spPr>
          <a:xfrm>
            <a:off x="5429250" y="5912562"/>
            <a:ext cx="352425" cy="0"/>
          </a:xfrm>
          <a:prstGeom prst="straightConnector1">
            <a:avLst/>
          </a:prstGeom>
          <a:ln w="12700">
            <a:solidFill>
              <a:srgbClr val="002060"/>
            </a:solidFill>
            <a:prstDash val="dash"/>
            <a:tailEnd type="stealth"/>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020947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par>
                                <p:cTn id="35" presetID="22" presetClass="entr" presetSubtype="8"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par>
                                <p:cTn id="46" presetID="22" presetClass="entr" presetSubtype="8"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par>
                                <p:cTn id="67" presetID="22" presetClass="entr" presetSubtype="8"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left)">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 grpId="0"/>
      <p:bldP spid="37" grpId="0" animBg="1"/>
      <p:bldP spid="38" grpId="0" animBg="1"/>
      <p:bldP spid="44" grpId="0"/>
      <p:bldP spid="45" grpId="0"/>
      <p:bldP spid="50" grpId="0"/>
      <p:bldP spid="2" grpId="0"/>
      <p:bldP spid="4" grpId="0"/>
      <p:bldP spid="10" grpId="0"/>
      <p:bldP spid="13"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BC3FB832-000D-E125-4AA9-1CB3F91E8787}"/>
              </a:ext>
            </a:extLst>
          </p:cNvPr>
          <p:cNvSpPr/>
          <p:nvPr/>
        </p:nvSpPr>
        <p:spPr>
          <a:xfrm flipH="1">
            <a:off x="479523" y="1141025"/>
            <a:ext cx="2196793" cy="650562"/>
          </a:xfrm>
          <a:prstGeom prst="roundRect">
            <a:avLst>
              <a:gd name="adj" fmla="val 11162"/>
            </a:avLst>
          </a:prstGeom>
          <a:solidFill>
            <a:srgbClr val="FFC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1E7F272E-D543-DE9B-AFDE-B18F840A0B36}"/>
              </a:ext>
            </a:extLst>
          </p:cNvPr>
          <p:cNvSpPr txBox="1"/>
          <p:nvPr/>
        </p:nvSpPr>
        <p:spPr>
          <a:xfrm>
            <a:off x="958041" y="1831342"/>
            <a:ext cx="8137153"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b="1">
                <a:solidFill>
                  <a:srgbClr val="002060"/>
                </a:solidFill>
              </a:rPr>
              <a:t>Hình vành khuyên</a:t>
            </a:r>
            <a:r>
              <a:rPr lang="vi-VN"/>
              <a:t> (còn gọi là hình vành khăn) là phần nằm giữa hai đường tròn có cùng tâm và bán kính khác nhau (còn gọi là hai đường tròn đồng tâm).</a:t>
            </a:r>
          </a:p>
        </p:txBody>
      </p:sp>
      <p:sp>
        <p:nvSpPr>
          <p:cNvPr id="11" name="Oval 10">
            <a:extLst>
              <a:ext uri="{FF2B5EF4-FFF2-40B4-BE49-F238E27FC236}">
                <a16:creationId xmlns:a16="http://schemas.microsoft.com/office/drawing/2014/main" id="{1F2796BE-7BB2-D85D-218E-38A8A58BB154}"/>
              </a:ext>
            </a:extLst>
          </p:cNvPr>
          <p:cNvSpPr/>
          <p:nvPr/>
        </p:nvSpPr>
        <p:spPr>
          <a:xfrm>
            <a:off x="9592658" y="1601475"/>
            <a:ext cx="1842161" cy="1842161"/>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C1A1A8-85F1-F891-26B7-335C32582112}"/>
              </a:ext>
            </a:extLst>
          </p:cNvPr>
          <p:cNvSpPr/>
          <p:nvPr/>
        </p:nvSpPr>
        <p:spPr>
          <a:xfrm>
            <a:off x="9893004" y="1901822"/>
            <a:ext cx="1241468" cy="124146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C51C4C1-A5BC-7ABC-D2B6-0F465ACA9B78}"/>
              </a:ext>
            </a:extLst>
          </p:cNvPr>
          <p:cNvCxnSpPr>
            <a:cxnSpLocks/>
          </p:cNvCxnSpPr>
          <p:nvPr/>
        </p:nvCxnSpPr>
        <p:spPr>
          <a:xfrm flipH="1" flipV="1">
            <a:off x="10550177" y="2522334"/>
            <a:ext cx="584295" cy="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C7927151-3501-2FD2-8BD8-49D384A4723F}"/>
              </a:ext>
            </a:extLst>
          </p:cNvPr>
          <p:cNvSpPr/>
          <p:nvPr/>
        </p:nvSpPr>
        <p:spPr>
          <a:xfrm flipV="1">
            <a:off x="10477297" y="2485895"/>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FD415BD-5FD9-98CB-A5C9-B6B7E388078E}"/>
              </a:ext>
            </a:extLst>
          </p:cNvPr>
          <p:cNvCxnSpPr>
            <a:cxnSpLocks/>
          </p:cNvCxnSpPr>
          <p:nvPr/>
        </p:nvCxnSpPr>
        <p:spPr>
          <a:xfrm flipH="1" flipV="1">
            <a:off x="10539504" y="2548102"/>
            <a:ext cx="625537" cy="625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39D7C7B2-B2A7-CA1A-1863-247BC3A37EBB}"/>
              </a:ext>
            </a:extLst>
          </p:cNvPr>
          <p:cNvSpPr/>
          <p:nvPr/>
        </p:nvSpPr>
        <p:spPr>
          <a:xfrm flipV="1">
            <a:off x="11107650" y="2494463"/>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FBDF95E-3753-140A-9EDC-0A89E91372C3}"/>
              </a:ext>
            </a:extLst>
          </p:cNvPr>
          <p:cNvSpPr/>
          <p:nvPr/>
        </p:nvSpPr>
        <p:spPr>
          <a:xfrm flipV="1">
            <a:off x="11137262" y="3149064"/>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523617B-6D74-6200-CF57-DD0F89A2B175}"/>
              </a:ext>
            </a:extLst>
          </p:cNvPr>
          <p:cNvSpPr txBox="1"/>
          <p:nvPr/>
        </p:nvSpPr>
        <p:spPr>
          <a:xfrm>
            <a:off x="10076071" y="2305838"/>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44" name="TextBox 43">
            <a:extLst>
              <a:ext uri="{FF2B5EF4-FFF2-40B4-BE49-F238E27FC236}">
                <a16:creationId xmlns:a16="http://schemas.microsoft.com/office/drawing/2014/main" id="{840FE525-285A-8EDF-7B77-E35C5BD75F36}"/>
              </a:ext>
            </a:extLst>
          </p:cNvPr>
          <p:cNvSpPr txBox="1"/>
          <p:nvPr/>
        </p:nvSpPr>
        <p:spPr>
          <a:xfrm>
            <a:off x="10724163" y="2138149"/>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sp>
        <p:nvSpPr>
          <p:cNvPr id="45" name="TextBox 44">
            <a:extLst>
              <a:ext uri="{FF2B5EF4-FFF2-40B4-BE49-F238E27FC236}">
                <a16:creationId xmlns:a16="http://schemas.microsoft.com/office/drawing/2014/main" id="{8C65748C-8C16-73E7-146A-EF406CE93D51}"/>
              </a:ext>
            </a:extLst>
          </p:cNvPr>
          <p:cNvSpPr txBox="1"/>
          <p:nvPr/>
        </p:nvSpPr>
        <p:spPr>
          <a:xfrm>
            <a:off x="10514118" y="2735420"/>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pic>
        <p:nvPicPr>
          <p:cNvPr id="48" name="Picture 47">
            <a:extLst>
              <a:ext uri="{FF2B5EF4-FFF2-40B4-BE49-F238E27FC236}">
                <a16:creationId xmlns:a16="http://schemas.microsoft.com/office/drawing/2014/main" id="{193DA74C-A436-0227-1AC1-A3FB72C52950}"/>
              </a:ext>
            </a:extLst>
          </p:cNvPr>
          <p:cNvPicPr>
            <a:picLocks noChangeAspect="1"/>
          </p:cNvPicPr>
          <p:nvPr/>
        </p:nvPicPr>
        <p:blipFill>
          <a:blip r:embed="rId4"/>
          <a:stretch>
            <a:fillRect/>
          </a:stretch>
        </p:blipFill>
        <p:spPr>
          <a:xfrm rot="21192309">
            <a:off x="603965" y="1291971"/>
            <a:ext cx="335412" cy="335412"/>
          </a:xfrm>
          <a:prstGeom prst="rect">
            <a:avLst/>
          </a:prstGeom>
        </p:spPr>
      </p:pic>
      <p:sp>
        <p:nvSpPr>
          <p:cNvPr id="50" name="TextBox 49">
            <a:extLst>
              <a:ext uri="{FF2B5EF4-FFF2-40B4-BE49-F238E27FC236}">
                <a16:creationId xmlns:a16="http://schemas.microsoft.com/office/drawing/2014/main" id="{1361921E-8D19-EC29-BF09-46ACA3CD79B1}"/>
              </a:ext>
            </a:extLst>
          </p:cNvPr>
          <p:cNvSpPr txBox="1"/>
          <p:nvPr/>
        </p:nvSpPr>
        <p:spPr>
          <a:xfrm>
            <a:off x="958042" y="1288197"/>
            <a:ext cx="1670650" cy="369332"/>
          </a:xfrm>
          <a:prstGeom prst="rect">
            <a:avLst/>
          </a:prstGeom>
          <a:noFill/>
        </p:spPr>
        <p:txBody>
          <a:bodyPr wrap="none" rtlCol="0">
            <a:spAutoFit/>
          </a:bodyPr>
          <a:lstStyle/>
          <a:p>
            <a:r>
              <a:rPr lang="en-US">
                <a:solidFill>
                  <a:srgbClr val="002060"/>
                </a:solidFill>
                <a:latin typeface="#9Slide03 Penumbra" panose="02040603050506020204" pitchFamily="18" charset="0"/>
              </a:rPr>
              <a:t>định nghĩa</a:t>
            </a:r>
          </a:p>
        </p:txBody>
      </p:sp>
      <p:sp>
        <p:nvSpPr>
          <p:cNvPr id="16" name="Rectangle: Rounded Corners 15">
            <a:extLst>
              <a:ext uri="{FF2B5EF4-FFF2-40B4-BE49-F238E27FC236}">
                <a16:creationId xmlns:a16="http://schemas.microsoft.com/office/drawing/2014/main" id="{5F95B18C-D665-6B7E-20D4-9A099BEA2C95}"/>
              </a:ext>
            </a:extLst>
          </p:cNvPr>
          <p:cNvSpPr/>
          <p:nvPr/>
        </p:nvSpPr>
        <p:spPr>
          <a:xfrm flipH="1">
            <a:off x="386216" y="3822282"/>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37CCACE-4543-4BEC-81C0-7730B1EE9553}"/>
              </a:ext>
            </a:extLst>
          </p:cNvPr>
          <p:cNvPicPr>
            <a:picLocks noChangeAspect="1"/>
          </p:cNvPicPr>
          <p:nvPr/>
        </p:nvPicPr>
        <p:blipFill>
          <a:blip r:embed="rId4"/>
          <a:stretch>
            <a:fillRect/>
          </a:stretch>
        </p:blipFill>
        <p:spPr>
          <a:xfrm rot="21192309">
            <a:off x="510658" y="3973228"/>
            <a:ext cx="335412" cy="335412"/>
          </a:xfrm>
          <a:prstGeom prst="rect">
            <a:avLst/>
          </a:prstGeom>
        </p:spPr>
      </p:pic>
      <p:sp>
        <p:nvSpPr>
          <p:cNvPr id="19" name="TextBox 18">
            <a:extLst>
              <a:ext uri="{FF2B5EF4-FFF2-40B4-BE49-F238E27FC236}">
                <a16:creationId xmlns:a16="http://schemas.microsoft.com/office/drawing/2014/main" id="{D0D05F40-B85B-B8B0-AEF1-BF15F463140C}"/>
              </a:ext>
            </a:extLst>
          </p:cNvPr>
          <p:cNvSpPr txBox="1"/>
          <p:nvPr/>
        </p:nvSpPr>
        <p:spPr>
          <a:xfrm>
            <a:off x="852035" y="3969454"/>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20" name="TextBox 19">
            <a:extLst>
              <a:ext uri="{FF2B5EF4-FFF2-40B4-BE49-F238E27FC236}">
                <a16:creationId xmlns:a16="http://schemas.microsoft.com/office/drawing/2014/main" id="{FEE1C80B-4A47-AA58-9482-AB304EBE4C5B}"/>
              </a:ext>
            </a:extLst>
          </p:cNvPr>
          <p:cNvSpPr txBox="1"/>
          <p:nvPr/>
        </p:nvSpPr>
        <p:spPr>
          <a:xfrm>
            <a:off x="958041" y="4549035"/>
            <a:ext cx="10386234" cy="103611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r>
              <a:rPr lang="en-US" b="0">
                <a:solidFill>
                  <a:schemeClr val="tx1"/>
                </a:solidFill>
              </a:rPr>
              <a:t>Diện tích S</a:t>
            </a:r>
            <a:r>
              <a:rPr lang="en-US" b="0" baseline="-25000">
                <a:solidFill>
                  <a:schemeClr val="tx1"/>
                </a:solidFill>
              </a:rPr>
              <a:t>vk</a:t>
            </a:r>
            <a:r>
              <a:rPr lang="en-US" b="0">
                <a:solidFill>
                  <a:schemeClr val="tx1"/>
                </a:solidFill>
              </a:rPr>
              <a:t> của hình vành khuyên </a:t>
            </a:r>
            <a:r>
              <a:rPr lang="vi-VN" b="0">
                <a:solidFill>
                  <a:schemeClr val="tx1"/>
                </a:solidFill>
              </a:rPr>
              <a:t>giới hạn bởi hai đường tròn cùng tâm và có bán kính lần lượt là </a:t>
            </a:r>
            <a:r>
              <a:rPr lang="en-US" b="0">
                <a:solidFill>
                  <a:schemeClr val="tx1"/>
                </a:solidFill>
              </a:rPr>
              <a:t>R</a:t>
            </a:r>
            <a:r>
              <a:rPr lang="en-US" b="0" baseline="-25000">
                <a:solidFill>
                  <a:schemeClr val="tx1"/>
                </a:solidFill>
              </a:rPr>
              <a:t>1 </a:t>
            </a:r>
            <a:r>
              <a:rPr lang="vi-VN" b="0">
                <a:solidFill>
                  <a:schemeClr val="tx1"/>
                </a:solidFill>
              </a:rPr>
              <a:t>; </a:t>
            </a:r>
            <a:r>
              <a:rPr lang="en-US" b="0">
                <a:solidFill>
                  <a:schemeClr val="tx1"/>
                </a:solidFill>
              </a:rPr>
              <a:t>R</a:t>
            </a:r>
            <a:r>
              <a:rPr lang="vi-VN" b="0" baseline="-25000">
                <a:solidFill>
                  <a:schemeClr val="tx1"/>
                </a:solidFill>
              </a:rPr>
              <a:t>2</a:t>
            </a:r>
            <a:r>
              <a:rPr lang="en-US" b="0">
                <a:solidFill>
                  <a:schemeClr val="tx1"/>
                </a:solidFill>
              </a:rPr>
              <a:t> là</a:t>
            </a:r>
            <a:endParaRPr lang="en-US" b="0" baseline="30000">
              <a:solidFill>
                <a:schemeClr val="tx1"/>
              </a:solidFill>
            </a:endParaRPr>
          </a:p>
        </p:txBody>
      </p:sp>
      <p:sp>
        <p:nvSpPr>
          <p:cNvPr id="21" name="TextBox 20">
            <a:extLst>
              <a:ext uri="{FF2B5EF4-FFF2-40B4-BE49-F238E27FC236}">
                <a16:creationId xmlns:a16="http://schemas.microsoft.com/office/drawing/2014/main" id="{B076D3BB-476F-5DAB-901B-65EA8C318977}"/>
              </a:ext>
            </a:extLst>
          </p:cNvPr>
          <p:cNvSpPr txBox="1"/>
          <p:nvPr/>
        </p:nvSpPr>
        <p:spPr>
          <a:xfrm>
            <a:off x="3829849" y="5829523"/>
            <a:ext cx="281877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vk</a:t>
            </a:r>
            <a:r>
              <a:rPr lang="en-US" sz="2400" b="0"/>
              <a:t>  =  </a:t>
            </a:r>
            <a:r>
              <a:rPr lang="el-GR" sz="2400" b="0" i="1"/>
              <a:t>π</a:t>
            </a:r>
            <a:r>
              <a:rPr lang="en-US" sz="2400" b="0" i="1"/>
              <a:t>. </a:t>
            </a:r>
            <a:r>
              <a:rPr lang="en-US" sz="2400" b="0"/>
              <a:t>(R</a:t>
            </a:r>
            <a:r>
              <a:rPr lang="en-US" sz="2400" b="0" baseline="-25000"/>
              <a:t>1</a:t>
            </a:r>
            <a:r>
              <a:rPr lang="en-US" sz="2400" b="0" baseline="30000"/>
              <a:t>2</a:t>
            </a:r>
            <a:r>
              <a:rPr lang="en-US" sz="2400" b="0"/>
              <a:t> – R</a:t>
            </a:r>
            <a:r>
              <a:rPr lang="en-US" sz="2400" b="0" baseline="-25000"/>
              <a:t>2</a:t>
            </a:r>
            <a:r>
              <a:rPr lang="en-US" sz="2400" b="0" baseline="30000"/>
              <a:t>2</a:t>
            </a:r>
            <a:r>
              <a:rPr lang="en-US" sz="2400" b="0"/>
              <a:t>)      </a:t>
            </a:r>
            <a:endParaRPr lang="en-US" sz="2400" b="0" baseline="30000"/>
          </a:p>
        </p:txBody>
      </p:sp>
      <p:sp>
        <p:nvSpPr>
          <p:cNvPr id="2" name="TextBox 20">
            <a:extLst>
              <a:ext uri="{FF2B5EF4-FFF2-40B4-BE49-F238E27FC236}">
                <a16:creationId xmlns:a16="http://schemas.microsoft.com/office/drawing/2014/main" id="{DEEBC86E-5A0E-6400-A438-04B88ED8B3D4}"/>
              </a:ext>
            </a:extLst>
          </p:cNvPr>
          <p:cNvSpPr txBox="1"/>
          <p:nvPr/>
        </p:nvSpPr>
        <p:spPr>
          <a:xfrm>
            <a:off x="6773885" y="5829523"/>
            <a:ext cx="281877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với R</a:t>
            </a:r>
            <a:r>
              <a:rPr lang="en-US" sz="2400" b="0" baseline="-25000"/>
              <a:t>1</a:t>
            </a:r>
            <a:r>
              <a:rPr lang="en-US" sz="2400" b="0"/>
              <a:t> &gt; R</a:t>
            </a:r>
            <a:r>
              <a:rPr lang="en-US" sz="2400" b="0" baseline="-25000"/>
              <a:t>2</a:t>
            </a:r>
            <a:endParaRPr lang="en-US" sz="2400" b="0" baseline="30000"/>
          </a:p>
        </p:txBody>
      </p:sp>
    </p:spTree>
    <p:custDataLst>
      <p:tags r:id="rId1"/>
    </p:custDataLst>
    <p:extLst>
      <p:ext uri="{BB962C8B-B14F-4D97-AF65-F5344CB8AC3E}">
        <p14:creationId xmlns:p14="http://schemas.microsoft.com/office/powerpoint/2010/main" val="1887580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2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16" name="Rectangle: Rounded Corners 15">
            <a:extLst>
              <a:ext uri="{FF2B5EF4-FFF2-40B4-BE49-F238E27FC236}">
                <a16:creationId xmlns:a16="http://schemas.microsoft.com/office/drawing/2014/main" id="{5F95B18C-D665-6B7E-20D4-9A099BEA2C95}"/>
              </a:ext>
            </a:extLst>
          </p:cNvPr>
          <p:cNvSpPr/>
          <p:nvPr/>
        </p:nvSpPr>
        <p:spPr>
          <a:xfrm flipH="1">
            <a:off x="386216" y="1374357"/>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37CCACE-4543-4BEC-81C0-7730B1EE9553}"/>
              </a:ext>
            </a:extLst>
          </p:cNvPr>
          <p:cNvPicPr>
            <a:picLocks noChangeAspect="1"/>
          </p:cNvPicPr>
          <p:nvPr/>
        </p:nvPicPr>
        <p:blipFill>
          <a:blip r:embed="rId4"/>
          <a:stretch>
            <a:fillRect/>
          </a:stretch>
        </p:blipFill>
        <p:spPr>
          <a:xfrm rot="21192309">
            <a:off x="510658" y="1525303"/>
            <a:ext cx="335412" cy="335412"/>
          </a:xfrm>
          <a:prstGeom prst="rect">
            <a:avLst/>
          </a:prstGeom>
        </p:spPr>
      </p:pic>
      <p:sp>
        <p:nvSpPr>
          <p:cNvPr id="19" name="TextBox 18">
            <a:extLst>
              <a:ext uri="{FF2B5EF4-FFF2-40B4-BE49-F238E27FC236}">
                <a16:creationId xmlns:a16="http://schemas.microsoft.com/office/drawing/2014/main" id="{D0D05F40-B85B-B8B0-AEF1-BF15F463140C}"/>
              </a:ext>
            </a:extLst>
          </p:cNvPr>
          <p:cNvSpPr txBox="1"/>
          <p:nvPr/>
        </p:nvSpPr>
        <p:spPr>
          <a:xfrm>
            <a:off x="852035" y="1521529"/>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20" name="TextBox 19">
            <a:extLst>
              <a:ext uri="{FF2B5EF4-FFF2-40B4-BE49-F238E27FC236}">
                <a16:creationId xmlns:a16="http://schemas.microsoft.com/office/drawing/2014/main" id="{FEE1C80B-4A47-AA58-9482-AB304EBE4C5B}"/>
              </a:ext>
            </a:extLst>
          </p:cNvPr>
          <p:cNvSpPr txBox="1"/>
          <p:nvPr/>
        </p:nvSpPr>
        <p:spPr>
          <a:xfrm>
            <a:off x="958041" y="2101110"/>
            <a:ext cx="10386234" cy="103611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r>
              <a:rPr lang="en-US" b="0">
                <a:solidFill>
                  <a:schemeClr val="tx1"/>
                </a:solidFill>
              </a:rPr>
              <a:t>Diện tích S</a:t>
            </a:r>
            <a:r>
              <a:rPr lang="en-US" b="0" baseline="-25000">
                <a:solidFill>
                  <a:schemeClr val="tx1"/>
                </a:solidFill>
              </a:rPr>
              <a:t>vk</a:t>
            </a:r>
            <a:r>
              <a:rPr lang="en-US" b="0">
                <a:solidFill>
                  <a:schemeClr val="tx1"/>
                </a:solidFill>
              </a:rPr>
              <a:t> của hình vành khuyên </a:t>
            </a:r>
            <a:r>
              <a:rPr lang="vi-VN" b="0">
                <a:solidFill>
                  <a:schemeClr val="tx1"/>
                </a:solidFill>
              </a:rPr>
              <a:t>giới hạn bởi hai đường tròn cùng tâm và có bán kính lần lượt là </a:t>
            </a:r>
            <a:r>
              <a:rPr lang="en-US" b="0">
                <a:solidFill>
                  <a:schemeClr val="tx1"/>
                </a:solidFill>
              </a:rPr>
              <a:t>R</a:t>
            </a:r>
            <a:r>
              <a:rPr lang="en-US" b="0" baseline="-25000">
                <a:solidFill>
                  <a:schemeClr val="tx1"/>
                </a:solidFill>
              </a:rPr>
              <a:t>1 </a:t>
            </a:r>
            <a:r>
              <a:rPr lang="vi-VN" b="0">
                <a:solidFill>
                  <a:schemeClr val="tx1"/>
                </a:solidFill>
              </a:rPr>
              <a:t>; </a:t>
            </a:r>
            <a:r>
              <a:rPr lang="en-US" b="0">
                <a:solidFill>
                  <a:schemeClr val="tx1"/>
                </a:solidFill>
              </a:rPr>
              <a:t>R</a:t>
            </a:r>
            <a:r>
              <a:rPr lang="vi-VN" b="0" baseline="-25000">
                <a:solidFill>
                  <a:schemeClr val="tx1"/>
                </a:solidFill>
              </a:rPr>
              <a:t>2</a:t>
            </a:r>
            <a:r>
              <a:rPr lang="en-US" b="0">
                <a:solidFill>
                  <a:schemeClr val="tx1"/>
                </a:solidFill>
              </a:rPr>
              <a:t> là:</a:t>
            </a:r>
            <a:endParaRPr lang="en-US" b="0" baseline="30000">
              <a:solidFill>
                <a:schemeClr val="tx1"/>
              </a:solidFill>
            </a:endParaRPr>
          </a:p>
        </p:txBody>
      </p:sp>
      <p:sp>
        <p:nvSpPr>
          <p:cNvPr id="21" name="TextBox 20">
            <a:extLst>
              <a:ext uri="{FF2B5EF4-FFF2-40B4-BE49-F238E27FC236}">
                <a16:creationId xmlns:a16="http://schemas.microsoft.com/office/drawing/2014/main" id="{B076D3BB-476F-5DAB-901B-65EA8C318977}"/>
              </a:ext>
            </a:extLst>
          </p:cNvPr>
          <p:cNvSpPr txBox="1"/>
          <p:nvPr/>
        </p:nvSpPr>
        <p:spPr>
          <a:xfrm>
            <a:off x="5770471" y="2685087"/>
            <a:ext cx="281877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vk</a:t>
            </a:r>
            <a:r>
              <a:rPr lang="en-US" sz="2400" b="0"/>
              <a:t>  =  </a:t>
            </a:r>
            <a:r>
              <a:rPr lang="el-GR" sz="2400" b="0" i="1"/>
              <a:t>π</a:t>
            </a:r>
            <a:r>
              <a:rPr lang="en-US" sz="2400" b="0" i="1"/>
              <a:t>. </a:t>
            </a:r>
            <a:r>
              <a:rPr lang="en-US" sz="2400" b="0"/>
              <a:t>(R</a:t>
            </a:r>
            <a:r>
              <a:rPr lang="en-US" sz="2400" b="0" baseline="-25000"/>
              <a:t>1</a:t>
            </a:r>
            <a:r>
              <a:rPr lang="en-US" sz="2400" b="0" baseline="30000"/>
              <a:t>2</a:t>
            </a:r>
            <a:r>
              <a:rPr lang="en-US" sz="2400" b="0"/>
              <a:t> – R</a:t>
            </a:r>
            <a:r>
              <a:rPr lang="en-US" sz="2400" b="0" baseline="-25000"/>
              <a:t>2</a:t>
            </a:r>
            <a:r>
              <a:rPr lang="en-US" sz="2400" b="0" baseline="30000"/>
              <a:t>2</a:t>
            </a:r>
            <a:r>
              <a:rPr lang="en-US" sz="2400" b="0"/>
              <a:t>)      </a:t>
            </a:r>
            <a:endParaRPr lang="en-US" sz="2400" b="0" baseline="30000"/>
          </a:p>
        </p:txBody>
      </p:sp>
      <p:sp>
        <p:nvSpPr>
          <p:cNvPr id="2" name="TextBox 1">
            <a:extLst>
              <a:ext uri="{FF2B5EF4-FFF2-40B4-BE49-F238E27FC236}">
                <a16:creationId xmlns:a16="http://schemas.microsoft.com/office/drawing/2014/main" id="{127256F8-7089-E8D1-5840-84B89C3883A5}"/>
              </a:ext>
            </a:extLst>
          </p:cNvPr>
          <p:cNvSpPr txBox="1"/>
          <p:nvPr/>
        </p:nvSpPr>
        <p:spPr>
          <a:xfrm>
            <a:off x="977091" y="3815610"/>
            <a:ext cx="10777109" cy="103611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a:t>Tính diện tích của hình vành khuyên nằm giữa hai đường tròn đồng tâm có bán kính là 3 m và 5 m.</a:t>
            </a:r>
          </a:p>
        </p:txBody>
      </p:sp>
      <p:pic>
        <p:nvPicPr>
          <p:cNvPr id="4" name="Picture 3">
            <a:extLst>
              <a:ext uri="{FF2B5EF4-FFF2-40B4-BE49-F238E27FC236}">
                <a16:creationId xmlns:a16="http://schemas.microsoft.com/office/drawing/2014/main" id="{53BA6B3F-38A6-287F-CDD4-E26AAE566E7B}"/>
              </a:ext>
            </a:extLst>
          </p:cNvPr>
          <p:cNvPicPr>
            <a:picLocks noChangeAspect="1"/>
          </p:cNvPicPr>
          <p:nvPr/>
        </p:nvPicPr>
        <p:blipFill>
          <a:blip r:embed="rId5"/>
          <a:stretch>
            <a:fillRect/>
          </a:stretch>
        </p:blipFill>
        <p:spPr>
          <a:xfrm>
            <a:off x="594851" y="3943177"/>
            <a:ext cx="404447" cy="404447"/>
          </a:xfrm>
          <a:prstGeom prst="rect">
            <a:avLst/>
          </a:prstGeom>
        </p:spPr>
      </p:pic>
      <p:sp>
        <p:nvSpPr>
          <p:cNvPr id="8" name="TextBox 7">
            <a:extLst>
              <a:ext uri="{FF2B5EF4-FFF2-40B4-BE49-F238E27FC236}">
                <a16:creationId xmlns:a16="http://schemas.microsoft.com/office/drawing/2014/main" id="{BCA0BA0A-03CA-F7BC-128E-2744C0523AED}"/>
              </a:ext>
            </a:extLst>
          </p:cNvPr>
          <p:cNvSpPr txBox="1"/>
          <p:nvPr/>
        </p:nvSpPr>
        <p:spPr>
          <a:xfrm>
            <a:off x="248344" y="3991511"/>
            <a:ext cx="351378"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?1</a:t>
            </a:r>
          </a:p>
        </p:txBody>
      </p:sp>
      <p:sp>
        <p:nvSpPr>
          <p:cNvPr id="10" name="TextBox 9">
            <a:extLst>
              <a:ext uri="{FF2B5EF4-FFF2-40B4-BE49-F238E27FC236}">
                <a16:creationId xmlns:a16="http://schemas.microsoft.com/office/drawing/2014/main" id="{EE228A14-D05B-CF9E-43B7-0191052BADFE}"/>
              </a:ext>
            </a:extLst>
          </p:cNvPr>
          <p:cNvSpPr txBox="1"/>
          <p:nvPr/>
        </p:nvSpPr>
        <p:spPr>
          <a:xfrm>
            <a:off x="977091" y="5238931"/>
            <a:ext cx="42426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Gọi S</a:t>
            </a:r>
            <a:r>
              <a:rPr lang="en-US" baseline="-25000">
                <a:solidFill>
                  <a:srgbClr val="002060"/>
                </a:solidFill>
              </a:rPr>
              <a:t>vk</a:t>
            </a:r>
            <a:r>
              <a:rPr lang="en-US">
                <a:solidFill>
                  <a:srgbClr val="002060"/>
                </a:solidFill>
              </a:rPr>
              <a:t> là diện tích cần tính.</a:t>
            </a:r>
          </a:p>
        </p:txBody>
      </p:sp>
      <p:sp>
        <p:nvSpPr>
          <p:cNvPr id="13" name="TextBox 12">
            <a:extLst>
              <a:ext uri="{FF2B5EF4-FFF2-40B4-BE49-F238E27FC236}">
                <a16:creationId xmlns:a16="http://schemas.microsoft.com/office/drawing/2014/main" id="{268691C1-EFA8-4702-4603-FFA995ACDA39}"/>
              </a:ext>
            </a:extLst>
          </p:cNvPr>
          <p:cNvSpPr txBox="1"/>
          <p:nvPr/>
        </p:nvSpPr>
        <p:spPr>
          <a:xfrm>
            <a:off x="999298" y="5860628"/>
            <a:ext cx="6620702"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Ta có S</a:t>
            </a:r>
            <a:r>
              <a:rPr lang="en-US" baseline="-25000">
                <a:solidFill>
                  <a:srgbClr val="002060"/>
                </a:solidFill>
              </a:rPr>
              <a:t>vk</a:t>
            </a:r>
            <a:r>
              <a:rPr lang="en-US">
                <a:solidFill>
                  <a:srgbClr val="002060"/>
                </a:solidFill>
              </a:rPr>
              <a:t>  =  </a:t>
            </a:r>
            <a:r>
              <a:rPr lang="el-GR" b="0" i="1">
                <a:solidFill>
                  <a:srgbClr val="002060"/>
                </a:solidFill>
              </a:rPr>
              <a:t>π</a:t>
            </a:r>
            <a:r>
              <a:rPr lang="en-US" b="0" i="1">
                <a:solidFill>
                  <a:srgbClr val="002060"/>
                </a:solidFill>
              </a:rPr>
              <a:t>. </a:t>
            </a:r>
            <a:r>
              <a:rPr lang="en-US" b="0">
                <a:solidFill>
                  <a:srgbClr val="002060"/>
                </a:solidFill>
              </a:rPr>
              <a:t>(R</a:t>
            </a:r>
            <a:r>
              <a:rPr lang="en-US" b="0" baseline="-25000">
                <a:solidFill>
                  <a:srgbClr val="002060"/>
                </a:solidFill>
              </a:rPr>
              <a:t>1</a:t>
            </a:r>
            <a:r>
              <a:rPr lang="en-US" b="0" baseline="30000">
                <a:solidFill>
                  <a:srgbClr val="002060"/>
                </a:solidFill>
              </a:rPr>
              <a:t>2</a:t>
            </a:r>
            <a:r>
              <a:rPr lang="en-US" b="0">
                <a:solidFill>
                  <a:srgbClr val="002060"/>
                </a:solidFill>
              </a:rPr>
              <a:t> – R</a:t>
            </a:r>
            <a:r>
              <a:rPr lang="en-US" b="0" baseline="-25000">
                <a:solidFill>
                  <a:srgbClr val="002060"/>
                </a:solidFill>
              </a:rPr>
              <a:t>2</a:t>
            </a:r>
            <a:r>
              <a:rPr lang="en-US" b="0" baseline="30000">
                <a:solidFill>
                  <a:srgbClr val="002060"/>
                </a:solidFill>
              </a:rPr>
              <a:t>2</a:t>
            </a:r>
            <a:r>
              <a:rPr lang="en-US" b="0">
                <a:solidFill>
                  <a:srgbClr val="002060"/>
                </a:solidFill>
              </a:rPr>
              <a:t>)</a:t>
            </a:r>
            <a:r>
              <a:rPr lang="en-US">
                <a:solidFill>
                  <a:srgbClr val="002060"/>
                </a:solidFill>
              </a:rPr>
              <a:t> = </a:t>
            </a:r>
            <a:r>
              <a:rPr lang="el-GR" b="0" i="1">
                <a:solidFill>
                  <a:srgbClr val="002060"/>
                </a:solidFill>
              </a:rPr>
              <a:t>π</a:t>
            </a:r>
            <a:r>
              <a:rPr lang="en-US">
                <a:solidFill>
                  <a:srgbClr val="002060"/>
                </a:solidFill>
              </a:rPr>
              <a:t>(5</a:t>
            </a:r>
            <a:r>
              <a:rPr lang="en-US" baseline="30000">
                <a:solidFill>
                  <a:srgbClr val="002060"/>
                </a:solidFill>
              </a:rPr>
              <a:t>2</a:t>
            </a:r>
            <a:r>
              <a:rPr lang="en-US">
                <a:solidFill>
                  <a:srgbClr val="002060"/>
                </a:solidFill>
              </a:rPr>
              <a:t> – 3</a:t>
            </a:r>
            <a:r>
              <a:rPr lang="en-US" baseline="30000">
                <a:solidFill>
                  <a:srgbClr val="002060"/>
                </a:solidFill>
              </a:rPr>
              <a:t>2</a:t>
            </a:r>
            <a:r>
              <a:rPr lang="en-US">
                <a:solidFill>
                  <a:srgbClr val="002060"/>
                </a:solidFill>
              </a:rPr>
              <a:t>) = 16</a:t>
            </a:r>
            <a:r>
              <a:rPr lang="el-GR" b="0" i="1">
                <a:solidFill>
                  <a:srgbClr val="002060"/>
                </a:solidFill>
              </a:rPr>
              <a:t>π</a:t>
            </a:r>
            <a:r>
              <a:rPr lang="en-US">
                <a:solidFill>
                  <a:srgbClr val="002060"/>
                </a:solidFill>
              </a:rPr>
              <a:t> (m</a:t>
            </a:r>
            <a:r>
              <a:rPr lang="en-US" baseline="30000">
                <a:solidFill>
                  <a:srgbClr val="002060"/>
                </a:solidFill>
              </a:rPr>
              <a:t>2</a:t>
            </a:r>
            <a:r>
              <a:rPr lang="en-US">
                <a:solidFill>
                  <a:srgbClr val="002060"/>
                </a:solidFill>
              </a:rPr>
              <a:t>).</a:t>
            </a:r>
          </a:p>
        </p:txBody>
      </p:sp>
    </p:spTree>
    <p:custDataLst>
      <p:tags r:id="rId1"/>
    </p:custDataLst>
    <p:extLst>
      <p:ext uri="{BB962C8B-B14F-4D97-AF65-F5344CB8AC3E}">
        <p14:creationId xmlns:p14="http://schemas.microsoft.com/office/powerpoint/2010/main" val="304972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16" name="Rectangle: Rounded Corners 15">
            <a:extLst>
              <a:ext uri="{FF2B5EF4-FFF2-40B4-BE49-F238E27FC236}">
                <a16:creationId xmlns:a16="http://schemas.microsoft.com/office/drawing/2014/main" id="{5F95B18C-D665-6B7E-20D4-9A099BEA2C95}"/>
              </a:ext>
            </a:extLst>
          </p:cNvPr>
          <p:cNvSpPr/>
          <p:nvPr/>
        </p:nvSpPr>
        <p:spPr>
          <a:xfrm flipH="1">
            <a:off x="386216" y="1374357"/>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37CCACE-4543-4BEC-81C0-7730B1EE9553}"/>
              </a:ext>
            </a:extLst>
          </p:cNvPr>
          <p:cNvPicPr>
            <a:picLocks noChangeAspect="1"/>
          </p:cNvPicPr>
          <p:nvPr/>
        </p:nvPicPr>
        <p:blipFill>
          <a:blip r:embed="rId4"/>
          <a:stretch>
            <a:fillRect/>
          </a:stretch>
        </p:blipFill>
        <p:spPr>
          <a:xfrm rot="21192309">
            <a:off x="510658" y="1525303"/>
            <a:ext cx="335412" cy="335412"/>
          </a:xfrm>
          <a:prstGeom prst="rect">
            <a:avLst/>
          </a:prstGeom>
        </p:spPr>
      </p:pic>
      <p:sp>
        <p:nvSpPr>
          <p:cNvPr id="19" name="TextBox 18">
            <a:extLst>
              <a:ext uri="{FF2B5EF4-FFF2-40B4-BE49-F238E27FC236}">
                <a16:creationId xmlns:a16="http://schemas.microsoft.com/office/drawing/2014/main" id="{D0D05F40-B85B-B8B0-AEF1-BF15F463140C}"/>
              </a:ext>
            </a:extLst>
          </p:cNvPr>
          <p:cNvSpPr txBox="1"/>
          <p:nvPr/>
        </p:nvSpPr>
        <p:spPr>
          <a:xfrm>
            <a:off x="852035" y="1521529"/>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20" name="TextBox 19">
            <a:extLst>
              <a:ext uri="{FF2B5EF4-FFF2-40B4-BE49-F238E27FC236}">
                <a16:creationId xmlns:a16="http://schemas.microsoft.com/office/drawing/2014/main" id="{FEE1C80B-4A47-AA58-9482-AB304EBE4C5B}"/>
              </a:ext>
            </a:extLst>
          </p:cNvPr>
          <p:cNvSpPr txBox="1"/>
          <p:nvPr/>
        </p:nvSpPr>
        <p:spPr>
          <a:xfrm>
            <a:off x="958041" y="2101110"/>
            <a:ext cx="10386234" cy="103611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r>
              <a:rPr lang="en-US" b="0">
                <a:solidFill>
                  <a:schemeClr val="tx1"/>
                </a:solidFill>
              </a:rPr>
              <a:t>Diện tích S</a:t>
            </a:r>
            <a:r>
              <a:rPr lang="en-US" b="0" baseline="-25000">
                <a:solidFill>
                  <a:schemeClr val="tx1"/>
                </a:solidFill>
              </a:rPr>
              <a:t>vk</a:t>
            </a:r>
            <a:r>
              <a:rPr lang="en-US" b="0">
                <a:solidFill>
                  <a:schemeClr val="tx1"/>
                </a:solidFill>
              </a:rPr>
              <a:t> của hình vành khuyên </a:t>
            </a:r>
            <a:r>
              <a:rPr lang="vi-VN" b="0">
                <a:solidFill>
                  <a:schemeClr val="tx1"/>
                </a:solidFill>
              </a:rPr>
              <a:t>giới hạn bởi hai đường tròn cùng tâm và có bán kính lần lượt là </a:t>
            </a:r>
            <a:r>
              <a:rPr lang="en-US" b="0">
                <a:solidFill>
                  <a:schemeClr val="tx1"/>
                </a:solidFill>
              </a:rPr>
              <a:t>R</a:t>
            </a:r>
            <a:r>
              <a:rPr lang="en-US" b="0" baseline="-25000">
                <a:solidFill>
                  <a:schemeClr val="tx1"/>
                </a:solidFill>
              </a:rPr>
              <a:t>1 </a:t>
            </a:r>
            <a:r>
              <a:rPr lang="vi-VN" b="0">
                <a:solidFill>
                  <a:schemeClr val="tx1"/>
                </a:solidFill>
              </a:rPr>
              <a:t>; </a:t>
            </a:r>
            <a:r>
              <a:rPr lang="en-US" b="0">
                <a:solidFill>
                  <a:schemeClr val="tx1"/>
                </a:solidFill>
              </a:rPr>
              <a:t>R</a:t>
            </a:r>
            <a:r>
              <a:rPr lang="vi-VN" b="0" baseline="-25000">
                <a:solidFill>
                  <a:schemeClr val="tx1"/>
                </a:solidFill>
              </a:rPr>
              <a:t>2</a:t>
            </a:r>
            <a:r>
              <a:rPr lang="en-US" b="0">
                <a:solidFill>
                  <a:schemeClr val="tx1"/>
                </a:solidFill>
              </a:rPr>
              <a:t> là:</a:t>
            </a:r>
            <a:endParaRPr lang="en-US" b="0" baseline="30000">
              <a:solidFill>
                <a:schemeClr val="tx1"/>
              </a:solidFill>
            </a:endParaRPr>
          </a:p>
        </p:txBody>
      </p:sp>
      <p:sp>
        <p:nvSpPr>
          <p:cNvPr id="21" name="TextBox 20">
            <a:extLst>
              <a:ext uri="{FF2B5EF4-FFF2-40B4-BE49-F238E27FC236}">
                <a16:creationId xmlns:a16="http://schemas.microsoft.com/office/drawing/2014/main" id="{B076D3BB-476F-5DAB-901B-65EA8C318977}"/>
              </a:ext>
            </a:extLst>
          </p:cNvPr>
          <p:cNvSpPr txBox="1"/>
          <p:nvPr/>
        </p:nvSpPr>
        <p:spPr>
          <a:xfrm>
            <a:off x="5770471" y="2685087"/>
            <a:ext cx="281877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vk</a:t>
            </a:r>
            <a:r>
              <a:rPr lang="en-US" sz="2400" b="0"/>
              <a:t>  =  </a:t>
            </a:r>
            <a:r>
              <a:rPr lang="el-GR" sz="2400" b="0" i="1"/>
              <a:t>π</a:t>
            </a:r>
            <a:r>
              <a:rPr lang="en-US" sz="2400" b="0" i="1"/>
              <a:t>. </a:t>
            </a:r>
            <a:r>
              <a:rPr lang="en-US" sz="2400" b="0"/>
              <a:t>(R</a:t>
            </a:r>
            <a:r>
              <a:rPr lang="en-US" sz="2400" b="0" baseline="-25000"/>
              <a:t>1</a:t>
            </a:r>
            <a:r>
              <a:rPr lang="en-US" sz="2400" b="0" baseline="30000"/>
              <a:t>2</a:t>
            </a:r>
            <a:r>
              <a:rPr lang="en-US" sz="2400" b="0"/>
              <a:t> – R</a:t>
            </a:r>
            <a:r>
              <a:rPr lang="en-US" sz="2400" b="0" baseline="-25000"/>
              <a:t>2</a:t>
            </a:r>
            <a:r>
              <a:rPr lang="en-US" sz="2400" b="0" baseline="30000"/>
              <a:t>2</a:t>
            </a:r>
            <a:r>
              <a:rPr lang="en-US" sz="2400" b="0"/>
              <a:t>)      </a:t>
            </a:r>
            <a:endParaRPr lang="en-US" sz="2400" b="0" baseline="30000"/>
          </a:p>
        </p:txBody>
      </p:sp>
      <p:sp>
        <p:nvSpPr>
          <p:cNvPr id="2" name="TextBox 1">
            <a:extLst>
              <a:ext uri="{FF2B5EF4-FFF2-40B4-BE49-F238E27FC236}">
                <a16:creationId xmlns:a16="http://schemas.microsoft.com/office/drawing/2014/main" id="{127256F8-7089-E8D1-5840-84B89C3883A5}"/>
              </a:ext>
            </a:extLst>
          </p:cNvPr>
          <p:cNvSpPr txBox="1"/>
          <p:nvPr/>
        </p:nvSpPr>
        <p:spPr>
          <a:xfrm>
            <a:off x="977091" y="3939435"/>
            <a:ext cx="7023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Tính diện tích hình vành khuyên trong </a:t>
            </a:r>
            <a:r>
              <a:rPr lang="en-US"/>
              <a:t>hình bên.</a:t>
            </a:r>
            <a:endParaRPr lang="vi-VN"/>
          </a:p>
        </p:txBody>
      </p:sp>
      <p:pic>
        <p:nvPicPr>
          <p:cNvPr id="4" name="Picture 3">
            <a:extLst>
              <a:ext uri="{FF2B5EF4-FFF2-40B4-BE49-F238E27FC236}">
                <a16:creationId xmlns:a16="http://schemas.microsoft.com/office/drawing/2014/main" id="{53BA6B3F-38A6-287F-CDD4-E26AAE566E7B}"/>
              </a:ext>
            </a:extLst>
          </p:cNvPr>
          <p:cNvPicPr>
            <a:picLocks noChangeAspect="1"/>
          </p:cNvPicPr>
          <p:nvPr/>
        </p:nvPicPr>
        <p:blipFill>
          <a:blip r:embed="rId5"/>
          <a:stretch>
            <a:fillRect/>
          </a:stretch>
        </p:blipFill>
        <p:spPr>
          <a:xfrm>
            <a:off x="594851" y="3943177"/>
            <a:ext cx="404447" cy="404447"/>
          </a:xfrm>
          <a:prstGeom prst="rect">
            <a:avLst/>
          </a:prstGeom>
        </p:spPr>
      </p:pic>
      <p:sp>
        <p:nvSpPr>
          <p:cNvPr id="8" name="TextBox 7">
            <a:extLst>
              <a:ext uri="{FF2B5EF4-FFF2-40B4-BE49-F238E27FC236}">
                <a16:creationId xmlns:a16="http://schemas.microsoft.com/office/drawing/2014/main" id="{BCA0BA0A-03CA-F7BC-128E-2744C0523AED}"/>
              </a:ext>
            </a:extLst>
          </p:cNvPr>
          <p:cNvSpPr txBox="1"/>
          <p:nvPr/>
        </p:nvSpPr>
        <p:spPr>
          <a:xfrm>
            <a:off x="248344" y="3991511"/>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?2</a:t>
            </a:r>
          </a:p>
        </p:txBody>
      </p:sp>
      <p:sp>
        <p:nvSpPr>
          <p:cNvPr id="10" name="TextBox 9">
            <a:extLst>
              <a:ext uri="{FF2B5EF4-FFF2-40B4-BE49-F238E27FC236}">
                <a16:creationId xmlns:a16="http://schemas.microsoft.com/office/drawing/2014/main" id="{EE228A14-D05B-CF9E-43B7-0191052BADFE}"/>
              </a:ext>
            </a:extLst>
          </p:cNvPr>
          <p:cNvSpPr txBox="1"/>
          <p:nvPr/>
        </p:nvSpPr>
        <p:spPr>
          <a:xfrm>
            <a:off x="999298" y="4826963"/>
            <a:ext cx="5499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Diện tích hình vành khuyên cần tìm là:</a:t>
            </a:r>
          </a:p>
        </p:txBody>
      </p:sp>
      <p:sp>
        <p:nvSpPr>
          <p:cNvPr id="13" name="TextBox 12">
            <a:extLst>
              <a:ext uri="{FF2B5EF4-FFF2-40B4-BE49-F238E27FC236}">
                <a16:creationId xmlns:a16="http://schemas.microsoft.com/office/drawing/2014/main" id="{268691C1-EFA8-4702-4603-FFA995ACDA39}"/>
              </a:ext>
            </a:extLst>
          </p:cNvPr>
          <p:cNvSpPr txBox="1"/>
          <p:nvPr/>
        </p:nvSpPr>
        <p:spPr>
          <a:xfrm>
            <a:off x="1580323" y="5422847"/>
            <a:ext cx="5925377"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vk</a:t>
            </a:r>
            <a:r>
              <a:rPr lang="en-US">
                <a:solidFill>
                  <a:srgbClr val="002060"/>
                </a:solidFill>
              </a:rPr>
              <a:t>  =  </a:t>
            </a:r>
            <a:r>
              <a:rPr lang="el-GR" b="0" i="1">
                <a:solidFill>
                  <a:srgbClr val="002060"/>
                </a:solidFill>
              </a:rPr>
              <a:t>π</a:t>
            </a:r>
            <a:r>
              <a:rPr lang="en-US" b="0" i="1">
                <a:solidFill>
                  <a:srgbClr val="002060"/>
                </a:solidFill>
              </a:rPr>
              <a:t>. </a:t>
            </a:r>
            <a:r>
              <a:rPr lang="en-US" b="0">
                <a:solidFill>
                  <a:srgbClr val="002060"/>
                </a:solidFill>
              </a:rPr>
              <a:t>(R</a:t>
            </a:r>
            <a:r>
              <a:rPr lang="en-US" b="0" baseline="-25000">
                <a:solidFill>
                  <a:srgbClr val="002060"/>
                </a:solidFill>
              </a:rPr>
              <a:t>1</a:t>
            </a:r>
            <a:r>
              <a:rPr lang="en-US" b="0" baseline="30000">
                <a:solidFill>
                  <a:srgbClr val="002060"/>
                </a:solidFill>
              </a:rPr>
              <a:t>2</a:t>
            </a:r>
            <a:r>
              <a:rPr lang="en-US" b="0">
                <a:solidFill>
                  <a:srgbClr val="002060"/>
                </a:solidFill>
              </a:rPr>
              <a:t> – R</a:t>
            </a:r>
            <a:r>
              <a:rPr lang="en-US" b="0" baseline="-25000">
                <a:solidFill>
                  <a:srgbClr val="002060"/>
                </a:solidFill>
              </a:rPr>
              <a:t>2</a:t>
            </a:r>
            <a:r>
              <a:rPr lang="en-US" b="0" baseline="30000">
                <a:solidFill>
                  <a:srgbClr val="002060"/>
                </a:solidFill>
              </a:rPr>
              <a:t>2</a:t>
            </a:r>
            <a:r>
              <a:rPr lang="en-US" b="0">
                <a:solidFill>
                  <a:srgbClr val="002060"/>
                </a:solidFill>
              </a:rPr>
              <a:t>)</a:t>
            </a:r>
            <a:r>
              <a:rPr lang="en-US">
                <a:solidFill>
                  <a:srgbClr val="002060"/>
                </a:solidFill>
              </a:rPr>
              <a:t> = </a:t>
            </a:r>
            <a:r>
              <a:rPr lang="el-GR" b="0" i="1">
                <a:solidFill>
                  <a:srgbClr val="002060"/>
                </a:solidFill>
              </a:rPr>
              <a:t>π</a:t>
            </a:r>
            <a:r>
              <a:rPr lang="en-US">
                <a:solidFill>
                  <a:srgbClr val="002060"/>
                </a:solidFill>
              </a:rPr>
              <a:t>(14</a:t>
            </a:r>
            <a:r>
              <a:rPr lang="en-US" baseline="30000">
                <a:solidFill>
                  <a:srgbClr val="002060"/>
                </a:solidFill>
              </a:rPr>
              <a:t>2</a:t>
            </a:r>
            <a:r>
              <a:rPr lang="en-US">
                <a:solidFill>
                  <a:srgbClr val="002060"/>
                </a:solidFill>
              </a:rPr>
              <a:t> – 8</a:t>
            </a:r>
            <a:r>
              <a:rPr lang="en-US" baseline="30000">
                <a:solidFill>
                  <a:srgbClr val="002060"/>
                </a:solidFill>
              </a:rPr>
              <a:t>2</a:t>
            </a:r>
            <a:r>
              <a:rPr lang="en-US">
                <a:solidFill>
                  <a:srgbClr val="002060"/>
                </a:solidFill>
              </a:rPr>
              <a:t>) = 132</a:t>
            </a:r>
            <a:r>
              <a:rPr lang="el-GR" b="0" i="1">
                <a:solidFill>
                  <a:srgbClr val="002060"/>
                </a:solidFill>
              </a:rPr>
              <a:t>π</a:t>
            </a:r>
            <a:r>
              <a:rPr lang="en-US">
                <a:solidFill>
                  <a:srgbClr val="002060"/>
                </a:solidFill>
              </a:rPr>
              <a:t> (m</a:t>
            </a:r>
            <a:r>
              <a:rPr lang="en-US" baseline="30000">
                <a:solidFill>
                  <a:srgbClr val="002060"/>
                </a:solidFill>
              </a:rPr>
              <a:t>2</a:t>
            </a:r>
            <a:r>
              <a:rPr lang="en-US">
                <a:solidFill>
                  <a:srgbClr val="002060"/>
                </a:solidFill>
              </a:rPr>
              <a:t>).</a:t>
            </a:r>
          </a:p>
        </p:txBody>
      </p:sp>
      <p:grpSp>
        <p:nvGrpSpPr>
          <p:cNvPr id="14" name="Group 13">
            <a:extLst>
              <a:ext uri="{FF2B5EF4-FFF2-40B4-BE49-F238E27FC236}">
                <a16:creationId xmlns:a16="http://schemas.microsoft.com/office/drawing/2014/main" id="{66AD6BE5-47DF-7736-A872-FDA443C475C4}"/>
              </a:ext>
            </a:extLst>
          </p:cNvPr>
          <p:cNvGrpSpPr/>
          <p:nvPr/>
        </p:nvGrpSpPr>
        <p:grpSpPr>
          <a:xfrm>
            <a:off x="8415005" y="3887612"/>
            <a:ext cx="2425700" cy="2425700"/>
            <a:chOff x="9561421" y="3086438"/>
            <a:chExt cx="2425700" cy="2425700"/>
          </a:xfrm>
        </p:grpSpPr>
        <p:sp>
          <p:nvSpPr>
            <p:cNvPr id="11" name="Oval 10">
              <a:extLst>
                <a:ext uri="{FF2B5EF4-FFF2-40B4-BE49-F238E27FC236}">
                  <a16:creationId xmlns:a16="http://schemas.microsoft.com/office/drawing/2014/main" id="{993BA3A8-6B2B-9B86-A84A-B02315E92AC5}"/>
                </a:ext>
              </a:extLst>
            </p:cNvPr>
            <p:cNvSpPr/>
            <p:nvPr/>
          </p:nvSpPr>
          <p:spPr>
            <a:xfrm>
              <a:off x="9561421" y="3086438"/>
              <a:ext cx="2425700" cy="2425700"/>
            </a:xfrm>
            <a:prstGeom prst="ellipse">
              <a:avLst/>
            </a:prstGeom>
            <a:solidFill>
              <a:schemeClr val="accent2">
                <a:lumMod val="20000"/>
                <a:lumOff val="80000"/>
              </a:schemeClr>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CF41B9-2CD4-67A4-F83B-047EE6E2FA93}"/>
                </a:ext>
              </a:extLst>
            </p:cNvPr>
            <p:cNvSpPr/>
            <p:nvPr/>
          </p:nvSpPr>
          <p:spPr>
            <a:xfrm>
              <a:off x="10077978" y="3602995"/>
              <a:ext cx="1392587" cy="1392587"/>
            </a:xfrm>
            <a:prstGeom prst="ellipse">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B6ACC631-8EB1-9BF6-7745-6737266EF713}"/>
              </a:ext>
            </a:extLst>
          </p:cNvPr>
          <p:cNvCxnSpPr>
            <a:cxnSpLocks/>
          </p:cNvCxnSpPr>
          <p:nvPr/>
        </p:nvCxnSpPr>
        <p:spPr>
          <a:xfrm flipH="1" flipV="1">
            <a:off x="8772622" y="4242848"/>
            <a:ext cx="857614" cy="854447"/>
          </a:xfrm>
          <a:prstGeom prst="straightConnector1">
            <a:avLst/>
          </a:prstGeom>
          <a:ln w="15875">
            <a:solidFill>
              <a:schemeClr val="tx1"/>
            </a:solidFill>
            <a:prstDash val="dash"/>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D059730-C51E-FAB3-F955-C52FFFB1BAA3}"/>
              </a:ext>
            </a:extLst>
          </p:cNvPr>
          <p:cNvCxnSpPr>
            <a:cxnSpLocks/>
          </p:cNvCxnSpPr>
          <p:nvPr/>
        </p:nvCxnSpPr>
        <p:spPr>
          <a:xfrm>
            <a:off x="9625474" y="5094914"/>
            <a:ext cx="696294" cy="3168"/>
          </a:xfrm>
          <a:prstGeom prst="straightConnector1">
            <a:avLst/>
          </a:prstGeom>
          <a:ln w="12700">
            <a:solidFill>
              <a:schemeClr val="tx1"/>
            </a:solidFill>
            <a:prstDash val="dash"/>
            <a:tailEnd type="stealth" w="lg" len="lg"/>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6A2F1F4-F401-9131-DE2B-BF0315D802E7}"/>
              </a:ext>
            </a:extLst>
          </p:cNvPr>
          <p:cNvSpPr txBox="1"/>
          <p:nvPr/>
        </p:nvSpPr>
        <p:spPr>
          <a:xfrm>
            <a:off x="9282975" y="5050404"/>
            <a:ext cx="42997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35" name="TextBox 34">
            <a:extLst>
              <a:ext uri="{FF2B5EF4-FFF2-40B4-BE49-F238E27FC236}">
                <a16:creationId xmlns:a16="http://schemas.microsoft.com/office/drawing/2014/main" id="{52836641-75AE-06C0-E04F-2723556690D6}"/>
              </a:ext>
            </a:extLst>
          </p:cNvPr>
          <p:cNvSpPr txBox="1"/>
          <p:nvPr/>
        </p:nvSpPr>
        <p:spPr>
          <a:xfrm>
            <a:off x="9148662" y="4407924"/>
            <a:ext cx="889199"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solidFill>
                  <a:srgbClr val="C00000"/>
                </a:solidFill>
              </a:rPr>
              <a:t>14 cm</a:t>
            </a:r>
            <a:endParaRPr lang="vi-VN" sz="1800">
              <a:solidFill>
                <a:srgbClr val="C00000"/>
              </a:solidFill>
            </a:endParaRPr>
          </a:p>
        </p:txBody>
      </p:sp>
      <p:sp>
        <p:nvSpPr>
          <p:cNvPr id="36" name="TextBox 35">
            <a:extLst>
              <a:ext uri="{FF2B5EF4-FFF2-40B4-BE49-F238E27FC236}">
                <a16:creationId xmlns:a16="http://schemas.microsoft.com/office/drawing/2014/main" id="{53552E99-EE02-3CDC-0EFD-975EC5B48062}"/>
              </a:ext>
            </a:extLst>
          </p:cNvPr>
          <p:cNvSpPr txBox="1"/>
          <p:nvPr/>
        </p:nvSpPr>
        <p:spPr>
          <a:xfrm>
            <a:off x="9786069" y="5081182"/>
            <a:ext cx="889199"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solidFill>
                  <a:srgbClr val="C00000"/>
                </a:solidFill>
              </a:rPr>
              <a:t>8 cm</a:t>
            </a:r>
            <a:endParaRPr lang="vi-VN" sz="1800">
              <a:solidFill>
                <a:srgbClr val="C00000"/>
              </a:solidFill>
            </a:endParaRPr>
          </a:p>
        </p:txBody>
      </p:sp>
    </p:spTree>
    <p:custDataLst>
      <p:tags r:id="rId1"/>
    </p:custDataLst>
    <p:extLst>
      <p:ext uri="{BB962C8B-B14F-4D97-AF65-F5344CB8AC3E}">
        <p14:creationId xmlns:p14="http://schemas.microsoft.com/office/powerpoint/2010/main" val="1733316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anim calcmode="lin" valueType="num">
                                      <p:cBhvr>
                                        <p:cTn id="33" dur="1000" fill="hold"/>
                                        <p:tgtEl>
                                          <p:spTgt spid="36"/>
                                        </p:tgtEl>
                                        <p:attrNameLst>
                                          <p:attrName>ppt_x</p:attrName>
                                        </p:attrNameLst>
                                      </p:cBhvr>
                                      <p:tavLst>
                                        <p:tav tm="0">
                                          <p:val>
                                            <p:strVal val="#ppt_x"/>
                                          </p:val>
                                        </p:tav>
                                        <p:tav tm="100000">
                                          <p:val>
                                            <p:strVal val="#ppt_x"/>
                                          </p:val>
                                        </p:tav>
                                      </p:tavLst>
                                    </p:anim>
                                    <p:anim calcmode="lin" valueType="num">
                                      <p:cBhvr>
                                        <p:cTn id="3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4"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127256F8-7089-E8D1-5840-84B89C3883A5}"/>
              </a:ext>
            </a:extLst>
          </p:cNvPr>
          <p:cNvSpPr txBox="1"/>
          <p:nvPr/>
        </p:nvSpPr>
        <p:spPr>
          <a:xfrm>
            <a:off x="1488037" y="1630815"/>
            <a:ext cx="7023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Tính diện tích hình vành khuyên trong </a:t>
            </a:r>
            <a:r>
              <a:rPr lang="en-US"/>
              <a:t>hình bên.</a:t>
            </a:r>
            <a:endParaRPr lang="vi-VN"/>
          </a:p>
        </p:txBody>
      </p:sp>
      <p:pic>
        <p:nvPicPr>
          <p:cNvPr id="4" name="Picture 3">
            <a:extLst>
              <a:ext uri="{FF2B5EF4-FFF2-40B4-BE49-F238E27FC236}">
                <a16:creationId xmlns:a16="http://schemas.microsoft.com/office/drawing/2014/main" id="{53BA6B3F-38A6-287F-CDD4-E26AAE566E7B}"/>
              </a:ext>
            </a:extLst>
          </p:cNvPr>
          <p:cNvPicPr>
            <a:picLocks noChangeAspect="1"/>
          </p:cNvPicPr>
          <p:nvPr/>
        </p:nvPicPr>
        <p:blipFill>
          <a:blip r:embed="rId4"/>
          <a:stretch>
            <a:fillRect/>
          </a:stretch>
        </p:blipFill>
        <p:spPr>
          <a:xfrm>
            <a:off x="1105797" y="1634557"/>
            <a:ext cx="404447" cy="404447"/>
          </a:xfrm>
          <a:prstGeom prst="rect">
            <a:avLst/>
          </a:prstGeom>
        </p:spPr>
      </p:pic>
      <p:sp>
        <p:nvSpPr>
          <p:cNvPr id="8" name="TextBox 7">
            <a:extLst>
              <a:ext uri="{FF2B5EF4-FFF2-40B4-BE49-F238E27FC236}">
                <a16:creationId xmlns:a16="http://schemas.microsoft.com/office/drawing/2014/main" id="{BCA0BA0A-03CA-F7BC-128E-2744C0523AED}"/>
              </a:ext>
            </a:extLst>
          </p:cNvPr>
          <p:cNvSpPr txBox="1"/>
          <p:nvPr/>
        </p:nvSpPr>
        <p:spPr>
          <a:xfrm>
            <a:off x="759290" y="1682891"/>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?2</a:t>
            </a:r>
          </a:p>
        </p:txBody>
      </p:sp>
      <p:sp>
        <p:nvSpPr>
          <p:cNvPr id="10" name="TextBox 9">
            <a:extLst>
              <a:ext uri="{FF2B5EF4-FFF2-40B4-BE49-F238E27FC236}">
                <a16:creationId xmlns:a16="http://schemas.microsoft.com/office/drawing/2014/main" id="{EE228A14-D05B-CF9E-43B7-0191052BADFE}"/>
              </a:ext>
            </a:extLst>
          </p:cNvPr>
          <p:cNvSpPr txBox="1"/>
          <p:nvPr/>
        </p:nvSpPr>
        <p:spPr>
          <a:xfrm>
            <a:off x="1510244" y="2518343"/>
            <a:ext cx="5499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Diện tích hình vành khuyên cần tìm là:</a:t>
            </a:r>
          </a:p>
        </p:txBody>
      </p:sp>
      <p:sp>
        <p:nvSpPr>
          <p:cNvPr id="13" name="TextBox 12">
            <a:extLst>
              <a:ext uri="{FF2B5EF4-FFF2-40B4-BE49-F238E27FC236}">
                <a16:creationId xmlns:a16="http://schemas.microsoft.com/office/drawing/2014/main" id="{268691C1-EFA8-4702-4603-FFA995ACDA39}"/>
              </a:ext>
            </a:extLst>
          </p:cNvPr>
          <p:cNvSpPr txBox="1"/>
          <p:nvPr/>
        </p:nvSpPr>
        <p:spPr>
          <a:xfrm>
            <a:off x="1967444" y="3114227"/>
            <a:ext cx="5925377"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vk</a:t>
            </a:r>
            <a:r>
              <a:rPr lang="en-US">
                <a:solidFill>
                  <a:srgbClr val="002060"/>
                </a:solidFill>
              </a:rPr>
              <a:t>  =  </a:t>
            </a:r>
            <a:r>
              <a:rPr lang="el-GR" b="0" i="1">
                <a:solidFill>
                  <a:srgbClr val="002060"/>
                </a:solidFill>
              </a:rPr>
              <a:t>π</a:t>
            </a:r>
            <a:r>
              <a:rPr lang="en-US" b="0" i="1">
                <a:solidFill>
                  <a:srgbClr val="002060"/>
                </a:solidFill>
              </a:rPr>
              <a:t>. </a:t>
            </a:r>
            <a:r>
              <a:rPr lang="en-US" b="0">
                <a:solidFill>
                  <a:srgbClr val="002060"/>
                </a:solidFill>
              </a:rPr>
              <a:t>(R</a:t>
            </a:r>
            <a:r>
              <a:rPr lang="en-US" b="0" baseline="-25000">
                <a:solidFill>
                  <a:srgbClr val="002060"/>
                </a:solidFill>
              </a:rPr>
              <a:t>1</a:t>
            </a:r>
            <a:r>
              <a:rPr lang="en-US" b="0" baseline="30000">
                <a:solidFill>
                  <a:srgbClr val="002060"/>
                </a:solidFill>
              </a:rPr>
              <a:t>2</a:t>
            </a:r>
            <a:r>
              <a:rPr lang="en-US" b="0">
                <a:solidFill>
                  <a:srgbClr val="002060"/>
                </a:solidFill>
              </a:rPr>
              <a:t> – R</a:t>
            </a:r>
            <a:r>
              <a:rPr lang="en-US" b="0" baseline="-25000">
                <a:solidFill>
                  <a:srgbClr val="002060"/>
                </a:solidFill>
              </a:rPr>
              <a:t>2</a:t>
            </a:r>
            <a:r>
              <a:rPr lang="en-US" b="0" baseline="30000">
                <a:solidFill>
                  <a:srgbClr val="002060"/>
                </a:solidFill>
              </a:rPr>
              <a:t>2</a:t>
            </a:r>
            <a:r>
              <a:rPr lang="en-US" b="0">
                <a:solidFill>
                  <a:srgbClr val="002060"/>
                </a:solidFill>
              </a:rPr>
              <a:t>)</a:t>
            </a:r>
            <a:r>
              <a:rPr lang="en-US">
                <a:solidFill>
                  <a:srgbClr val="002060"/>
                </a:solidFill>
              </a:rPr>
              <a:t> = </a:t>
            </a:r>
            <a:r>
              <a:rPr lang="el-GR" b="0" i="1">
                <a:solidFill>
                  <a:srgbClr val="002060"/>
                </a:solidFill>
              </a:rPr>
              <a:t>π</a:t>
            </a:r>
            <a:r>
              <a:rPr lang="en-US">
                <a:solidFill>
                  <a:srgbClr val="002060"/>
                </a:solidFill>
              </a:rPr>
              <a:t>(14</a:t>
            </a:r>
            <a:r>
              <a:rPr lang="en-US" baseline="30000">
                <a:solidFill>
                  <a:srgbClr val="002060"/>
                </a:solidFill>
              </a:rPr>
              <a:t>2</a:t>
            </a:r>
            <a:r>
              <a:rPr lang="en-US">
                <a:solidFill>
                  <a:srgbClr val="002060"/>
                </a:solidFill>
              </a:rPr>
              <a:t> – 8</a:t>
            </a:r>
            <a:r>
              <a:rPr lang="en-US" baseline="30000">
                <a:solidFill>
                  <a:srgbClr val="002060"/>
                </a:solidFill>
              </a:rPr>
              <a:t>2</a:t>
            </a:r>
            <a:r>
              <a:rPr lang="en-US">
                <a:solidFill>
                  <a:srgbClr val="002060"/>
                </a:solidFill>
              </a:rPr>
              <a:t>) = 132</a:t>
            </a:r>
            <a:r>
              <a:rPr lang="el-GR" b="0" i="1">
                <a:solidFill>
                  <a:srgbClr val="002060"/>
                </a:solidFill>
              </a:rPr>
              <a:t>π</a:t>
            </a:r>
            <a:r>
              <a:rPr lang="en-US">
                <a:solidFill>
                  <a:srgbClr val="002060"/>
                </a:solidFill>
              </a:rPr>
              <a:t> (m</a:t>
            </a:r>
            <a:r>
              <a:rPr lang="en-US" baseline="30000">
                <a:solidFill>
                  <a:srgbClr val="002060"/>
                </a:solidFill>
              </a:rPr>
              <a:t>2</a:t>
            </a:r>
            <a:r>
              <a:rPr lang="en-US">
                <a:solidFill>
                  <a:srgbClr val="002060"/>
                </a:solidFill>
              </a:rPr>
              <a:t>).</a:t>
            </a:r>
          </a:p>
        </p:txBody>
      </p:sp>
      <p:grpSp>
        <p:nvGrpSpPr>
          <p:cNvPr id="14" name="Group 13">
            <a:extLst>
              <a:ext uri="{FF2B5EF4-FFF2-40B4-BE49-F238E27FC236}">
                <a16:creationId xmlns:a16="http://schemas.microsoft.com/office/drawing/2014/main" id="{66AD6BE5-47DF-7736-A872-FDA443C475C4}"/>
              </a:ext>
            </a:extLst>
          </p:cNvPr>
          <p:cNvGrpSpPr/>
          <p:nvPr/>
        </p:nvGrpSpPr>
        <p:grpSpPr>
          <a:xfrm>
            <a:off x="8925951" y="1578992"/>
            <a:ext cx="2425700" cy="2425700"/>
            <a:chOff x="9561421" y="3086438"/>
            <a:chExt cx="2425700" cy="2425700"/>
          </a:xfrm>
        </p:grpSpPr>
        <p:sp>
          <p:nvSpPr>
            <p:cNvPr id="11" name="Oval 10">
              <a:extLst>
                <a:ext uri="{FF2B5EF4-FFF2-40B4-BE49-F238E27FC236}">
                  <a16:creationId xmlns:a16="http://schemas.microsoft.com/office/drawing/2014/main" id="{993BA3A8-6B2B-9B86-A84A-B02315E92AC5}"/>
                </a:ext>
              </a:extLst>
            </p:cNvPr>
            <p:cNvSpPr/>
            <p:nvPr/>
          </p:nvSpPr>
          <p:spPr>
            <a:xfrm>
              <a:off x="9561421" y="3086438"/>
              <a:ext cx="2425700" cy="2425700"/>
            </a:xfrm>
            <a:prstGeom prst="ellipse">
              <a:avLst/>
            </a:prstGeom>
            <a:solidFill>
              <a:schemeClr val="accent2">
                <a:lumMod val="20000"/>
                <a:lumOff val="80000"/>
              </a:schemeClr>
            </a:solid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CF41B9-2CD4-67A4-F83B-047EE6E2FA93}"/>
                </a:ext>
              </a:extLst>
            </p:cNvPr>
            <p:cNvSpPr/>
            <p:nvPr/>
          </p:nvSpPr>
          <p:spPr>
            <a:xfrm>
              <a:off x="10077978" y="3602995"/>
              <a:ext cx="1392587" cy="1392587"/>
            </a:xfrm>
            <a:prstGeom prst="ellipse">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B6ACC631-8EB1-9BF6-7745-6737266EF713}"/>
              </a:ext>
            </a:extLst>
          </p:cNvPr>
          <p:cNvCxnSpPr>
            <a:cxnSpLocks/>
          </p:cNvCxnSpPr>
          <p:nvPr/>
        </p:nvCxnSpPr>
        <p:spPr>
          <a:xfrm flipH="1" flipV="1">
            <a:off x="9283568" y="1934228"/>
            <a:ext cx="857614" cy="854447"/>
          </a:xfrm>
          <a:prstGeom prst="straightConnector1">
            <a:avLst/>
          </a:prstGeom>
          <a:ln w="15875">
            <a:solidFill>
              <a:schemeClr val="tx1"/>
            </a:solidFill>
            <a:prstDash val="dash"/>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D059730-C51E-FAB3-F955-C52FFFB1BAA3}"/>
              </a:ext>
            </a:extLst>
          </p:cNvPr>
          <p:cNvCxnSpPr>
            <a:cxnSpLocks/>
          </p:cNvCxnSpPr>
          <p:nvPr/>
        </p:nvCxnSpPr>
        <p:spPr>
          <a:xfrm>
            <a:off x="10136420" y="2786294"/>
            <a:ext cx="696294" cy="3168"/>
          </a:xfrm>
          <a:prstGeom prst="straightConnector1">
            <a:avLst/>
          </a:prstGeom>
          <a:ln w="12700">
            <a:solidFill>
              <a:schemeClr val="tx1"/>
            </a:solidFill>
            <a:prstDash val="dash"/>
            <a:tailEnd type="stealth" w="lg" len="lg"/>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6A2F1F4-F401-9131-DE2B-BF0315D802E7}"/>
              </a:ext>
            </a:extLst>
          </p:cNvPr>
          <p:cNvSpPr txBox="1"/>
          <p:nvPr/>
        </p:nvSpPr>
        <p:spPr>
          <a:xfrm>
            <a:off x="9793921" y="2741784"/>
            <a:ext cx="42997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35" name="TextBox 34">
            <a:extLst>
              <a:ext uri="{FF2B5EF4-FFF2-40B4-BE49-F238E27FC236}">
                <a16:creationId xmlns:a16="http://schemas.microsoft.com/office/drawing/2014/main" id="{52836641-75AE-06C0-E04F-2723556690D6}"/>
              </a:ext>
            </a:extLst>
          </p:cNvPr>
          <p:cNvSpPr txBox="1"/>
          <p:nvPr/>
        </p:nvSpPr>
        <p:spPr>
          <a:xfrm>
            <a:off x="9659608" y="2099304"/>
            <a:ext cx="889199"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solidFill>
                  <a:srgbClr val="C00000"/>
                </a:solidFill>
              </a:rPr>
              <a:t>14 cm</a:t>
            </a:r>
            <a:endParaRPr lang="vi-VN" sz="1800">
              <a:solidFill>
                <a:srgbClr val="C00000"/>
              </a:solidFill>
            </a:endParaRPr>
          </a:p>
        </p:txBody>
      </p:sp>
      <p:sp>
        <p:nvSpPr>
          <p:cNvPr id="36" name="TextBox 35">
            <a:extLst>
              <a:ext uri="{FF2B5EF4-FFF2-40B4-BE49-F238E27FC236}">
                <a16:creationId xmlns:a16="http://schemas.microsoft.com/office/drawing/2014/main" id="{53552E99-EE02-3CDC-0EFD-975EC5B48062}"/>
              </a:ext>
            </a:extLst>
          </p:cNvPr>
          <p:cNvSpPr txBox="1"/>
          <p:nvPr/>
        </p:nvSpPr>
        <p:spPr>
          <a:xfrm>
            <a:off x="10297015" y="2772562"/>
            <a:ext cx="889199"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solidFill>
                  <a:srgbClr val="C00000"/>
                </a:solidFill>
              </a:rPr>
              <a:t>8 cm</a:t>
            </a:r>
            <a:endParaRPr lang="vi-VN" sz="1800">
              <a:solidFill>
                <a:srgbClr val="C00000"/>
              </a:solidFill>
            </a:endParaRPr>
          </a:p>
        </p:txBody>
      </p:sp>
      <p:sp>
        <p:nvSpPr>
          <p:cNvPr id="9" name="TextBox 8">
            <a:extLst>
              <a:ext uri="{FF2B5EF4-FFF2-40B4-BE49-F238E27FC236}">
                <a16:creationId xmlns:a16="http://schemas.microsoft.com/office/drawing/2014/main" id="{0159B979-5649-338F-7B92-C998830F9B44}"/>
              </a:ext>
            </a:extLst>
          </p:cNvPr>
          <p:cNvSpPr txBox="1"/>
          <p:nvPr/>
        </p:nvSpPr>
        <p:spPr>
          <a:xfrm>
            <a:off x="1488037" y="4408953"/>
            <a:ext cx="9789563" cy="769441"/>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Tính diện tích hình vành khuyên </a:t>
            </a:r>
            <a:r>
              <a:rPr lang="en-US"/>
              <a:t>giới hạn bởi hai đường tròn (I ; 5 cm) và (I ; 8 cm) và làm tròn đến hàng phần trăm)</a:t>
            </a:r>
            <a:endParaRPr lang="vi-VN"/>
          </a:p>
        </p:txBody>
      </p:sp>
      <p:pic>
        <p:nvPicPr>
          <p:cNvPr id="15" name="Picture 14">
            <a:extLst>
              <a:ext uri="{FF2B5EF4-FFF2-40B4-BE49-F238E27FC236}">
                <a16:creationId xmlns:a16="http://schemas.microsoft.com/office/drawing/2014/main" id="{8F5156A1-E714-D8E0-8381-FF3DE29261A2}"/>
              </a:ext>
            </a:extLst>
          </p:cNvPr>
          <p:cNvPicPr>
            <a:picLocks noChangeAspect="1"/>
          </p:cNvPicPr>
          <p:nvPr/>
        </p:nvPicPr>
        <p:blipFill>
          <a:blip r:embed="rId4"/>
          <a:stretch>
            <a:fillRect/>
          </a:stretch>
        </p:blipFill>
        <p:spPr>
          <a:xfrm>
            <a:off x="1105797" y="4412695"/>
            <a:ext cx="404447" cy="404447"/>
          </a:xfrm>
          <a:prstGeom prst="rect">
            <a:avLst/>
          </a:prstGeom>
        </p:spPr>
      </p:pic>
      <p:sp>
        <p:nvSpPr>
          <p:cNvPr id="17" name="TextBox 16">
            <a:extLst>
              <a:ext uri="{FF2B5EF4-FFF2-40B4-BE49-F238E27FC236}">
                <a16:creationId xmlns:a16="http://schemas.microsoft.com/office/drawing/2014/main" id="{A90A481C-B8AB-4D73-28DF-213310FC05AC}"/>
              </a:ext>
            </a:extLst>
          </p:cNvPr>
          <p:cNvSpPr txBox="1"/>
          <p:nvPr/>
        </p:nvSpPr>
        <p:spPr>
          <a:xfrm>
            <a:off x="759290" y="4461029"/>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?3</a:t>
            </a:r>
          </a:p>
        </p:txBody>
      </p:sp>
      <p:sp>
        <p:nvSpPr>
          <p:cNvPr id="22" name="TextBox 21">
            <a:extLst>
              <a:ext uri="{FF2B5EF4-FFF2-40B4-BE49-F238E27FC236}">
                <a16:creationId xmlns:a16="http://schemas.microsoft.com/office/drawing/2014/main" id="{02F6CB96-F5F3-9140-50F1-E859D0C6DFE3}"/>
              </a:ext>
            </a:extLst>
          </p:cNvPr>
          <p:cNvSpPr txBox="1"/>
          <p:nvPr/>
        </p:nvSpPr>
        <p:spPr>
          <a:xfrm>
            <a:off x="1510244" y="5296481"/>
            <a:ext cx="5499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Diện tích hình vành khuyên cần tìm là:</a:t>
            </a:r>
          </a:p>
        </p:txBody>
      </p:sp>
      <p:sp>
        <p:nvSpPr>
          <p:cNvPr id="23" name="TextBox 22">
            <a:extLst>
              <a:ext uri="{FF2B5EF4-FFF2-40B4-BE49-F238E27FC236}">
                <a16:creationId xmlns:a16="http://schemas.microsoft.com/office/drawing/2014/main" id="{0309C35B-5EFB-8C41-6964-47C28EB8FB91}"/>
              </a:ext>
            </a:extLst>
          </p:cNvPr>
          <p:cNvSpPr txBox="1"/>
          <p:nvPr/>
        </p:nvSpPr>
        <p:spPr>
          <a:xfrm>
            <a:off x="3302758" y="5849276"/>
            <a:ext cx="5925377"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vk</a:t>
            </a:r>
            <a:r>
              <a:rPr lang="en-US">
                <a:solidFill>
                  <a:srgbClr val="002060"/>
                </a:solidFill>
              </a:rPr>
              <a:t>  =  </a:t>
            </a:r>
            <a:r>
              <a:rPr lang="el-GR" b="0" i="1">
                <a:solidFill>
                  <a:srgbClr val="002060"/>
                </a:solidFill>
              </a:rPr>
              <a:t>π</a:t>
            </a:r>
            <a:r>
              <a:rPr lang="en-US" b="0" i="1">
                <a:solidFill>
                  <a:srgbClr val="002060"/>
                </a:solidFill>
              </a:rPr>
              <a:t>. </a:t>
            </a:r>
            <a:r>
              <a:rPr lang="en-US" b="0">
                <a:solidFill>
                  <a:srgbClr val="002060"/>
                </a:solidFill>
              </a:rPr>
              <a:t>(R</a:t>
            </a:r>
            <a:r>
              <a:rPr lang="en-US" b="0" baseline="30000">
                <a:solidFill>
                  <a:srgbClr val="002060"/>
                </a:solidFill>
              </a:rPr>
              <a:t>2</a:t>
            </a:r>
            <a:r>
              <a:rPr lang="en-US" b="0">
                <a:solidFill>
                  <a:srgbClr val="002060"/>
                </a:solidFill>
              </a:rPr>
              <a:t> – r</a:t>
            </a:r>
            <a:r>
              <a:rPr lang="en-US" b="0" baseline="30000">
                <a:solidFill>
                  <a:srgbClr val="002060"/>
                </a:solidFill>
              </a:rPr>
              <a:t>2</a:t>
            </a:r>
            <a:r>
              <a:rPr lang="en-US" b="0">
                <a:solidFill>
                  <a:srgbClr val="002060"/>
                </a:solidFill>
              </a:rPr>
              <a:t>)</a:t>
            </a:r>
            <a:r>
              <a:rPr lang="en-US">
                <a:solidFill>
                  <a:srgbClr val="002060"/>
                </a:solidFill>
              </a:rPr>
              <a:t> = </a:t>
            </a:r>
            <a:r>
              <a:rPr lang="el-GR" b="0" i="1">
                <a:solidFill>
                  <a:srgbClr val="002060"/>
                </a:solidFill>
              </a:rPr>
              <a:t>π</a:t>
            </a:r>
            <a:r>
              <a:rPr lang="en-US">
                <a:solidFill>
                  <a:srgbClr val="002060"/>
                </a:solidFill>
              </a:rPr>
              <a:t>(8</a:t>
            </a:r>
            <a:r>
              <a:rPr lang="en-US" baseline="30000">
                <a:solidFill>
                  <a:srgbClr val="002060"/>
                </a:solidFill>
              </a:rPr>
              <a:t>2</a:t>
            </a:r>
            <a:r>
              <a:rPr lang="en-US">
                <a:solidFill>
                  <a:srgbClr val="002060"/>
                </a:solidFill>
              </a:rPr>
              <a:t> – 5</a:t>
            </a:r>
            <a:r>
              <a:rPr lang="en-US" baseline="30000">
                <a:solidFill>
                  <a:srgbClr val="002060"/>
                </a:solidFill>
              </a:rPr>
              <a:t>2</a:t>
            </a:r>
            <a:r>
              <a:rPr lang="en-US">
                <a:solidFill>
                  <a:srgbClr val="002060"/>
                </a:solidFill>
              </a:rPr>
              <a:t>) = 122,52 (cm</a:t>
            </a:r>
            <a:r>
              <a:rPr lang="en-US" baseline="30000">
                <a:solidFill>
                  <a:srgbClr val="002060"/>
                </a:solidFill>
              </a:rPr>
              <a:t>2</a:t>
            </a:r>
            <a:r>
              <a:rPr lang="en-US">
                <a:solidFill>
                  <a:srgbClr val="002060"/>
                </a:solidFill>
              </a:rPr>
              <a:t>).</a:t>
            </a:r>
          </a:p>
        </p:txBody>
      </p:sp>
    </p:spTree>
    <p:custDataLst>
      <p:tags r:id="rId1"/>
    </p:custDataLst>
    <p:extLst>
      <p:ext uri="{BB962C8B-B14F-4D97-AF65-F5344CB8AC3E}">
        <p14:creationId xmlns:p14="http://schemas.microsoft.com/office/powerpoint/2010/main" val="336252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49A7A542-7BEF-5955-7168-8FA09C732845}"/>
              </a:ext>
            </a:extLst>
          </p:cNvPr>
          <p:cNvSpPr/>
          <p:nvPr/>
        </p:nvSpPr>
        <p:spPr>
          <a:xfrm>
            <a:off x="7435621" y="153298"/>
            <a:ext cx="499767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7696878" y="343062"/>
            <a:ext cx="3861955"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3. hình vành khuyên</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127256F8-7089-E8D1-5840-84B89C3883A5}"/>
              </a:ext>
            </a:extLst>
          </p:cNvPr>
          <p:cNvSpPr txBox="1"/>
          <p:nvPr/>
        </p:nvSpPr>
        <p:spPr>
          <a:xfrm>
            <a:off x="1060301" y="1429008"/>
            <a:ext cx="7530061" cy="2801986"/>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ts val="3600"/>
              </a:lnSpc>
            </a:pPr>
            <a:r>
              <a:rPr lang="vi-VN"/>
              <a:t>Hình bên mô tả mặt cắt của một khúc gỗ có dạng một phần tư hình vành khuyên, trong đó hình vành khuyên giới hạn bởi hai đường tròn cùng tâm và có bán kính lần lượt là 4 dm và 3 dm. Diện tích mặt cắt đó là bao nhiêu decimét vuông (làm tròn kết quả đến hàng phần mười)?</a:t>
            </a:r>
          </a:p>
        </p:txBody>
      </p:sp>
      <p:pic>
        <p:nvPicPr>
          <p:cNvPr id="4" name="Picture 3">
            <a:extLst>
              <a:ext uri="{FF2B5EF4-FFF2-40B4-BE49-F238E27FC236}">
                <a16:creationId xmlns:a16="http://schemas.microsoft.com/office/drawing/2014/main" id="{53BA6B3F-38A6-287F-CDD4-E26AAE566E7B}"/>
              </a:ext>
            </a:extLst>
          </p:cNvPr>
          <p:cNvPicPr>
            <a:picLocks noChangeAspect="1"/>
          </p:cNvPicPr>
          <p:nvPr/>
        </p:nvPicPr>
        <p:blipFill>
          <a:blip r:embed="rId4"/>
          <a:stretch>
            <a:fillRect/>
          </a:stretch>
        </p:blipFill>
        <p:spPr>
          <a:xfrm>
            <a:off x="655854" y="1503928"/>
            <a:ext cx="404447" cy="404447"/>
          </a:xfrm>
          <a:prstGeom prst="rect">
            <a:avLst/>
          </a:prstGeom>
        </p:spPr>
      </p:pic>
      <p:sp>
        <p:nvSpPr>
          <p:cNvPr id="8" name="TextBox 7">
            <a:extLst>
              <a:ext uri="{FF2B5EF4-FFF2-40B4-BE49-F238E27FC236}">
                <a16:creationId xmlns:a16="http://schemas.microsoft.com/office/drawing/2014/main" id="{BCA0BA0A-03CA-F7BC-128E-2744C0523AED}"/>
              </a:ext>
            </a:extLst>
          </p:cNvPr>
          <p:cNvSpPr txBox="1"/>
          <p:nvPr/>
        </p:nvSpPr>
        <p:spPr>
          <a:xfrm>
            <a:off x="309347" y="1552262"/>
            <a:ext cx="388248"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?4</a:t>
            </a:r>
          </a:p>
        </p:txBody>
      </p:sp>
      <p:sp>
        <p:nvSpPr>
          <p:cNvPr id="10" name="TextBox 9">
            <a:extLst>
              <a:ext uri="{FF2B5EF4-FFF2-40B4-BE49-F238E27FC236}">
                <a16:creationId xmlns:a16="http://schemas.microsoft.com/office/drawing/2014/main" id="{EE228A14-D05B-CF9E-43B7-0191052BADFE}"/>
              </a:ext>
            </a:extLst>
          </p:cNvPr>
          <p:cNvSpPr txBox="1"/>
          <p:nvPr/>
        </p:nvSpPr>
        <p:spPr>
          <a:xfrm>
            <a:off x="1060301" y="4684958"/>
            <a:ext cx="5499909"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Diện tích của mặt cắt là:</a:t>
            </a:r>
          </a:p>
        </p:txBody>
      </p:sp>
      <p:sp>
        <p:nvSpPr>
          <p:cNvPr id="13" name="TextBox 12">
            <a:extLst>
              <a:ext uri="{FF2B5EF4-FFF2-40B4-BE49-F238E27FC236}">
                <a16:creationId xmlns:a16="http://schemas.microsoft.com/office/drawing/2014/main" id="{268691C1-EFA8-4702-4603-FFA995ACDA39}"/>
              </a:ext>
            </a:extLst>
          </p:cNvPr>
          <p:cNvSpPr txBox="1"/>
          <p:nvPr/>
        </p:nvSpPr>
        <p:spPr>
          <a:xfrm>
            <a:off x="3012715" y="5569809"/>
            <a:ext cx="4684163" cy="461665"/>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S</a:t>
            </a:r>
            <a:r>
              <a:rPr lang="en-US" baseline="-25000">
                <a:solidFill>
                  <a:srgbClr val="002060"/>
                </a:solidFill>
              </a:rPr>
              <a:t>vk</a:t>
            </a:r>
            <a:r>
              <a:rPr lang="en-US">
                <a:solidFill>
                  <a:srgbClr val="002060"/>
                </a:solidFill>
              </a:rPr>
              <a:t>  =       </a:t>
            </a:r>
            <a:r>
              <a:rPr lang="el-GR" b="0" i="1">
                <a:solidFill>
                  <a:srgbClr val="002060"/>
                </a:solidFill>
              </a:rPr>
              <a:t>π</a:t>
            </a:r>
            <a:r>
              <a:rPr lang="en-US" b="0" i="1">
                <a:solidFill>
                  <a:srgbClr val="002060"/>
                </a:solidFill>
              </a:rPr>
              <a:t>. </a:t>
            </a:r>
            <a:r>
              <a:rPr lang="en-US" b="0">
                <a:solidFill>
                  <a:srgbClr val="002060"/>
                </a:solidFill>
              </a:rPr>
              <a:t>(4</a:t>
            </a:r>
            <a:r>
              <a:rPr lang="en-US" b="0" baseline="30000">
                <a:solidFill>
                  <a:srgbClr val="002060"/>
                </a:solidFill>
              </a:rPr>
              <a:t>2</a:t>
            </a:r>
            <a:r>
              <a:rPr lang="en-US" b="0">
                <a:solidFill>
                  <a:srgbClr val="002060"/>
                </a:solidFill>
              </a:rPr>
              <a:t> – 3</a:t>
            </a:r>
            <a:r>
              <a:rPr lang="en-US" b="0" baseline="30000">
                <a:solidFill>
                  <a:srgbClr val="002060"/>
                </a:solidFill>
              </a:rPr>
              <a:t>2</a:t>
            </a:r>
            <a:r>
              <a:rPr lang="en-US" b="0">
                <a:solidFill>
                  <a:srgbClr val="002060"/>
                </a:solidFill>
              </a:rPr>
              <a:t>)</a:t>
            </a:r>
            <a:r>
              <a:rPr lang="en-US">
                <a:solidFill>
                  <a:srgbClr val="002060"/>
                </a:solidFill>
              </a:rPr>
              <a:t> </a:t>
            </a:r>
            <a:r>
              <a:rPr lang="vi-VN">
                <a:solidFill>
                  <a:srgbClr val="002060"/>
                </a:solidFill>
              </a:rPr>
              <a:t> </a:t>
            </a:r>
            <a:r>
              <a:rPr lang="vi-VN" sz="2400">
                <a:solidFill>
                  <a:srgbClr val="002060"/>
                </a:solidFill>
              </a:rPr>
              <a:t>≈</a:t>
            </a:r>
            <a:r>
              <a:rPr lang="en-US">
                <a:solidFill>
                  <a:srgbClr val="002060"/>
                </a:solidFill>
              </a:rPr>
              <a:t> 5,5 (dm</a:t>
            </a:r>
            <a:r>
              <a:rPr lang="en-US" baseline="30000">
                <a:solidFill>
                  <a:srgbClr val="002060"/>
                </a:solidFill>
              </a:rPr>
              <a:t>2</a:t>
            </a:r>
            <a:r>
              <a:rPr lang="en-US">
                <a:solidFill>
                  <a:srgbClr val="002060"/>
                </a:solidFill>
              </a:rPr>
              <a:t>).</a:t>
            </a:r>
          </a:p>
        </p:txBody>
      </p:sp>
      <p:grpSp>
        <p:nvGrpSpPr>
          <p:cNvPr id="18" name="Nhóm 17">
            <a:extLst>
              <a:ext uri="{FF2B5EF4-FFF2-40B4-BE49-F238E27FC236}">
                <a16:creationId xmlns:a16="http://schemas.microsoft.com/office/drawing/2014/main" id="{8B7F7C67-E32B-F4B6-483C-31A2552F3578}"/>
              </a:ext>
            </a:extLst>
          </p:cNvPr>
          <p:cNvGrpSpPr/>
          <p:nvPr/>
        </p:nvGrpSpPr>
        <p:grpSpPr>
          <a:xfrm>
            <a:off x="3895405" y="5357638"/>
            <a:ext cx="315586" cy="923331"/>
            <a:chOff x="9766300" y="3579686"/>
            <a:chExt cx="315586" cy="923331"/>
          </a:xfrm>
        </p:grpSpPr>
        <p:sp>
          <p:nvSpPr>
            <p:cNvPr id="19" name="TextBox 31">
              <a:extLst>
                <a:ext uri="{FF2B5EF4-FFF2-40B4-BE49-F238E27FC236}">
                  <a16:creationId xmlns:a16="http://schemas.microsoft.com/office/drawing/2014/main" id="{6B0BDD75-FB1D-8368-A561-A94F0D563D5E}"/>
                </a:ext>
              </a:extLst>
            </p:cNvPr>
            <p:cNvSpPr txBox="1"/>
            <p:nvPr/>
          </p:nvSpPr>
          <p:spPr>
            <a:xfrm>
              <a:off x="9766300" y="3579686"/>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1</a:t>
              </a:r>
            </a:p>
          </p:txBody>
        </p:sp>
        <p:sp>
          <p:nvSpPr>
            <p:cNvPr id="20" name="TextBox 31">
              <a:extLst>
                <a:ext uri="{FF2B5EF4-FFF2-40B4-BE49-F238E27FC236}">
                  <a16:creationId xmlns:a16="http://schemas.microsoft.com/office/drawing/2014/main" id="{ED6D4298-5955-006C-711B-BA4420D8324B}"/>
                </a:ext>
              </a:extLst>
            </p:cNvPr>
            <p:cNvSpPr txBox="1"/>
            <p:nvPr/>
          </p:nvSpPr>
          <p:spPr>
            <a:xfrm>
              <a:off x="9779000" y="4041352"/>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4</a:t>
              </a:r>
            </a:p>
          </p:txBody>
        </p:sp>
        <p:cxnSp>
          <p:nvCxnSpPr>
            <p:cNvPr id="21" name="Đường nối Thẳng 20">
              <a:extLst>
                <a:ext uri="{FF2B5EF4-FFF2-40B4-BE49-F238E27FC236}">
                  <a16:creationId xmlns:a16="http://schemas.microsoft.com/office/drawing/2014/main" id="{57A3CCF5-E8F5-35AB-FBA5-E0226D843B23}"/>
                </a:ext>
              </a:extLst>
            </p:cNvPr>
            <p:cNvCxnSpPr/>
            <p:nvPr/>
          </p:nvCxnSpPr>
          <p:spPr>
            <a:xfrm>
              <a:off x="9789786" y="4041352"/>
              <a:ext cx="292100"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grpSp>
        <p:nvGrpSpPr>
          <p:cNvPr id="46" name="Nhóm 45">
            <a:extLst>
              <a:ext uri="{FF2B5EF4-FFF2-40B4-BE49-F238E27FC236}">
                <a16:creationId xmlns:a16="http://schemas.microsoft.com/office/drawing/2014/main" id="{84892D1A-B4A9-E151-668F-888CFB260784}"/>
              </a:ext>
            </a:extLst>
          </p:cNvPr>
          <p:cNvGrpSpPr/>
          <p:nvPr/>
        </p:nvGrpSpPr>
        <p:grpSpPr>
          <a:xfrm>
            <a:off x="9411958" y="1706150"/>
            <a:ext cx="1896699" cy="1909615"/>
            <a:chOff x="9397091" y="1203117"/>
            <a:chExt cx="1182288" cy="1190339"/>
          </a:xfrm>
        </p:grpSpPr>
        <p:pic>
          <p:nvPicPr>
            <p:cNvPr id="44" name="Hình ảnh 43" descr="Ảnh có chứa vòng tròn&#10;&#10;Mô tả được tạo tự động">
              <a:extLst>
                <a:ext uri="{FF2B5EF4-FFF2-40B4-BE49-F238E27FC236}">
                  <a16:creationId xmlns:a16="http://schemas.microsoft.com/office/drawing/2014/main" id="{AEB798D0-290C-F616-994A-AFAD4353A9F6}"/>
                </a:ext>
              </a:extLst>
            </p:cNvPr>
            <p:cNvPicPr>
              <a:picLocks noChangeAspect="1"/>
            </p:cNvPicPr>
            <p:nvPr/>
          </p:nvPicPr>
          <p:blipFill rotWithShape="1">
            <a:blip r:embed="rId5">
              <a:extLst>
                <a:ext uri="{28A0092B-C50C-407E-A947-70E740481C1C}">
                  <a14:useLocalDpi xmlns:a14="http://schemas.microsoft.com/office/drawing/2010/main" val="0"/>
                </a:ext>
              </a:extLst>
            </a:blip>
            <a:srcRect l="47405" t="47047"/>
            <a:stretch/>
          </p:blipFill>
          <p:spPr>
            <a:xfrm>
              <a:off x="9397091" y="1203117"/>
              <a:ext cx="1182288" cy="1190339"/>
            </a:xfrm>
            <a:prstGeom prst="rect">
              <a:avLst/>
            </a:prstGeom>
          </p:spPr>
        </p:pic>
        <p:grpSp>
          <p:nvGrpSpPr>
            <p:cNvPr id="45" name="Nhóm 44">
              <a:extLst>
                <a:ext uri="{FF2B5EF4-FFF2-40B4-BE49-F238E27FC236}">
                  <a16:creationId xmlns:a16="http://schemas.microsoft.com/office/drawing/2014/main" id="{FCFDD7DF-71BB-0A73-9CC7-E438606F2E8D}"/>
                </a:ext>
              </a:extLst>
            </p:cNvPr>
            <p:cNvGrpSpPr/>
            <p:nvPr/>
          </p:nvGrpSpPr>
          <p:grpSpPr>
            <a:xfrm>
              <a:off x="9397091" y="1203118"/>
              <a:ext cx="1182288" cy="1190338"/>
              <a:chOff x="10834355" y="2637095"/>
              <a:chExt cx="1182288" cy="1190338"/>
            </a:xfrm>
          </p:grpSpPr>
          <p:cxnSp>
            <p:nvCxnSpPr>
              <p:cNvPr id="31" name="Đường nối Thẳng 30">
                <a:extLst>
                  <a:ext uri="{FF2B5EF4-FFF2-40B4-BE49-F238E27FC236}">
                    <a16:creationId xmlns:a16="http://schemas.microsoft.com/office/drawing/2014/main" id="{F79FE448-A173-4ADC-0CEF-10A121846F98}"/>
                  </a:ext>
                </a:extLst>
              </p:cNvPr>
              <p:cNvCxnSpPr>
                <a:cxnSpLocks/>
              </p:cNvCxnSpPr>
              <p:nvPr/>
            </p:nvCxnSpPr>
            <p:spPr>
              <a:xfrm>
                <a:off x="10834355" y="2641858"/>
                <a:ext cx="1182288" cy="0"/>
              </a:xfrm>
              <a:prstGeom prst="line">
                <a:avLst/>
              </a:prstGeom>
              <a:ln w="15875">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32" name="Đường nối Thẳng 31">
                <a:extLst>
                  <a:ext uri="{FF2B5EF4-FFF2-40B4-BE49-F238E27FC236}">
                    <a16:creationId xmlns:a16="http://schemas.microsoft.com/office/drawing/2014/main" id="{7525400A-F333-BC1D-5E0C-8B9BC7FFD12A}"/>
                  </a:ext>
                </a:extLst>
              </p:cNvPr>
              <p:cNvCxnSpPr>
                <a:cxnSpLocks/>
              </p:cNvCxnSpPr>
              <p:nvPr/>
            </p:nvCxnSpPr>
            <p:spPr>
              <a:xfrm>
                <a:off x="10839117" y="2641858"/>
                <a:ext cx="0" cy="1185575"/>
              </a:xfrm>
              <a:prstGeom prst="line">
                <a:avLst/>
              </a:prstGeom>
              <a:ln w="15875">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40" name="Đường nối Thẳng 39">
                <a:extLst>
                  <a:ext uri="{FF2B5EF4-FFF2-40B4-BE49-F238E27FC236}">
                    <a16:creationId xmlns:a16="http://schemas.microsoft.com/office/drawing/2014/main" id="{78B520D8-9FA5-E7C9-7277-34C1D82681FF}"/>
                  </a:ext>
                </a:extLst>
              </p:cNvPr>
              <p:cNvCxnSpPr>
                <a:cxnSpLocks/>
              </p:cNvCxnSpPr>
              <p:nvPr/>
            </p:nvCxnSpPr>
            <p:spPr>
              <a:xfrm>
                <a:off x="10839118" y="2852508"/>
                <a:ext cx="219408" cy="0"/>
              </a:xfrm>
              <a:prstGeom prst="line">
                <a:avLst/>
              </a:prstGeom>
              <a:ln w="9525">
                <a:solidFill>
                  <a:srgbClr val="00B050"/>
                </a:solidFill>
                <a:prstDash val="solid"/>
              </a:ln>
            </p:spPr>
            <p:style>
              <a:lnRef idx="2">
                <a:schemeClr val="accent1"/>
              </a:lnRef>
              <a:fillRef idx="0">
                <a:schemeClr val="accent1"/>
              </a:fillRef>
              <a:effectRef idx="1">
                <a:schemeClr val="accent1"/>
              </a:effectRef>
              <a:fontRef idx="minor">
                <a:schemeClr val="tx1"/>
              </a:fontRef>
            </p:style>
          </p:cxnSp>
          <p:cxnSp>
            <p:nvCxnSpPr>
              <p:cNvPr id="42" name="Đường nối Thẳng 41">
                <a:extLst>
                  <a:ext uri="{FF2B5EF4-FFF2-40B4-BE49-F238E27FC236}">
                    <a16:creationId xmlns:a16="http://schemas.microsoft.com/office/drawing/2014/main" id="{16457F76-95AE-6ADB-25F2-E13955998490}"/>
                  </a:ext>
                </a:extLst>
              </p:cNvPr>
              <p:cNvCxnSpPr>
                <a:cxnSpLocks/>
              </p:cNvCxnSpPr>
              <p:nvPr/>
            </p:nvCxnSpPr>
            <p:spPr>
              <a:xfrm rot="5400000">
                <a:off x="10946441" y="2746799"/>
                <a:ext cx="219408" cy="0"/>
              </a:xfrm>
              <a:prstGeom prst="line">
                <a:avLst/>
              </a:prstGeom>
              <a:ln w="9525">
                <a:solidFill>
                  <a:srgbClr val="00B050"/>
                </a:solidFill>
                <a:prstDash val="solid"/>
              </a:ln>
            </p:spPr>
            <p:style>
              <a:lnRef idx="2">
                <a:schemeClr val="accent1"/>
              </a:lnRef>
              <a:fillRef idx="0">
                <a:schemeClr val="accent1"/>
              </a:fillRef>
              <a:effectRef idx="1">
                <a:schemeClr val="accent1"/>
              </a:effectRef>
              <a:fontRef idx="minor">
                <a:schemeClr val="tx1"/>
              </a:fontRef>
            </p:style>
          </p:cxnSp>
        </p:grpSp>
      </p:grpSp>
    </p:spTree>
    <p:custDataLst>
      <p:tags r:id="rId1"/>
    </p:custDataLst>
    <p:extLst>
      <p:ext uri="{BB962C8B-B14F-4D97-AF65-F5344CB8AC3E}">
        <p14:creationId xmlns:p14="http://schemas.microsoft.com/office/powerpoint/2010/main" val="406867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BC3FB832-000D-E125-4AA9-1CB3F91E8787}"/>
              </a:ext>
            </a:extLst>
          </p:cNvPr>
          <p:cNvSpPr/>
          <p:nvPr/>
        </p:nvSpPr>
        <p:spPr>
          <a:xfrm flipH="1">
            <a:off x="386216" y="1217225"/>
            <a:ext cx="2196793" cy="650562"/>
          </a:xfrm>
          <a:prstGeom prst="roundRect">
            <a:avLst>
              <a:gd name="adj" fmla="val 11162"/>
            </a:avLst>
          </a:prstGeom>
          <a:solidFill>
            <a:srgbClr val="FFC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49A7A542-7BEF-5955-7168-8FA09C732845}"/>
              </a:ext>
            </a:extLst>
          </p:cNvPr>
          <p:cNvSpPr/>
          <p:nvPr/>
        </p:nvSpPr>
        <p:spPr>
          <a:xfrm>
            <a:off x="8723086" y="153298"/>
            <a:ext cx="3710214"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5" name="TextBox 4">
            <a:extLst>
              <a:ext uri="{FF2B5EF4-FFF2-40B4-BE49-F238E27FC236}">
                <a16:creationId xmlns:a16="http://schemas.microsoft.com/office/drawing/2014/main" id="{EFF71A07-CD5C-601B-F066-21E72B920206}"/>
              </a:ext>
            </a:extLst>
          </p:cNvPr>
          <p:cNvSpPr txBox="1"/>
          <p:nvPr/>
        </p:nvSpPr>
        <p:spPr>
          <a:xfrm>
            <a:off x="9301742" y="357576"/>
            <a:ext cx="1805302"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Tổng kết</a:t>
            </a:r>
          </a:p>
        </p:txBody>
      </p:sp>
      <p:cxnSp>
        <p:nvCxnSpPr>
          <p:cNvPr id="6" name="Straight Connector 5">
            <a:extLst>
              <a:ext uri="{FF2B5EF4-FFF2-40B4-BE49-F238E27FC236}">
                <a16:creationId xmlns:a16="http://schemas.microsoft.com/office/drawing/2014/main" id="{AF11E021-3F49-2D36-B393-1142702F93D0}"/>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4D953EBA-2FFD-9D62-C51D-7F1B2FD6A97A}"/>
              </a:ext>
            </a:extLst>
          </p:cNvPr>
          <p:cNvSpPr txBox="1"/>
          <p:nvPr/>
        </p:nvSpPr>
        <p:spPr>
          <a:xfrm>
            <a:off x="1380259" y="2084996"/>
            <a:ext cx="7079733"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b="1">
                <a:solidFill>
                  <a:srgbClr val="002060"/>
                </a:solidFill>
              </a:rPr>
              <a:t>Hình quạt tròn</a:t>
            </a:r>
            <a:r>
              <a:rPr lang="en-US"/>
              <a:t> là phần hình tròn giới hạn bởi một cung tròn và hai bán kính đi qua hai đầu mút của cung đó.</a:t>
            </a:r>
            <a:endParaRPr lang="vi-VN"/>
          </a:p>
        </p:txBody>
      </p:sp>
      <p:sp>
        <p:nvSpPr>
          <p:cNvPr id="9" name="TextBox 8">
            <a:extLst>
              <a:ext uri="{FF2B5EF4-FFF2-40B4-BE49-F238E27FC236}">
                <a16:creationId xmlns:a16="http://schemas.microsoft.com/office/drawing/2014/main" id="{1E7F272E-D543-DE9B-AFDE-B18F840A0B36}"/>
              </a:ext>
            </a:extLst>
          </p:cNvPr>
          <p:cNvSpPr txBox="1"/>
          <p:nvPr/>
        </p:nvSpPr>
        <p:spPr>
          <a:xfrm>
            <a:off x="1380259" y="4078284"/>
            <a:ext cx="7011266" cy="2051780"/>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b="1">
                <a:solidFill>
                  <a:srgbClr val="002060"/>
                </a:solidFill>
              </a:rPr>
              <a:t>Hình vành khuyên</a:t>
            </a:r>
            <a:r>
              <a:rPr lang="vi-VN"/>
              <a:t> (còn gọi là hình vành khăn) là phần nằm giữa hai đường tròn có cùng tâm và bán kính khác nhau (còn gọi là hai đường tròn đồng tâm).</a:t>
            </a:r>
          </a:p>
        </p:txBody>
      </p:sp>
      <p:sp>
        <p:nvSpPr>
          <p:cNvPr id="10" name="Oval 9">
            <a:extLst>
              <a:ext uri="{FF2B5EF4-FFF2-40B4-BE49-F238E27FC236}">
                <a16:creationId xmlns:a16="http://schemas.microsoft.com/office/drawing/2014/main" id="{23727F9A-6637-50A3-72A2-AFE9C02A72F3}"/>
              </a:ext>
            </a:extLst>
          </p:cNvPr>
          <p:cNvSpPr/>
          <p:nvPr/>
        </p:nvSpPr>
        <p:spPr>
          <a:xfrm>
            <a:off x="8997840" y="2010742"/>
            <a:ext cx="1842161" cy="184216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2796BE-7BB2-D85D-218E-38A8A58BB154}"/>
              </a:ext>
            </a:extLst>
          </p:cNvPr>
          <p:cNvSpPr/>
          <p:nvPr/>
        </p:nvSpPr>
        <p:spPr>
          <a:xfrm>
            <a:off x="8997840" y="4192584"/>
            <a:ext cx="1842161" cy="1842161"/>
          </a:xfrm>
          <a:prstGeom prst="ellipse">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C1A1A8-85F1-F891-26B7-335C32582112}"/>
              </a:ext>
            </a:extLst>
          </p:cNvPr>
          <p:cNvSpPr/>
          <p:nvPr/>
        </p:nvSpPr>
        <p:spPr>
          <a:xfrm>
            <a:off x="9298186" y="4492931"/>
            <a:ext cx="1241468" cy="124146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DFFD01D-C362-0AFC-BDE2-D1662E2FD73D}"/>
              </a:ext>
            </a:extLst>
          </p:cNvPr>
          <p:cNvCxnSpPr>
            <a:cxnSpLocks/>
          </p:cNvCxnSpPr>
          <p:nvPr/>
        </p:nvCxnSpPr>
        <p:spPr>
          <a:xfrm flipH="1">
            <a:off x="9950395" y="2402652"/>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12138AF3-50EF-2CEE-F70F-E6290A1616B7}"/>
              </a:ext>
            </a:extLst>
          </p:cNvPr>
          <p:cNvSpPr/>
          <p:nvPr/>
        </p:nvSpPr>
        <p:spPr>
          <a:xfrm flipV="1">
            <a:off x="9885395" y="2895162"/>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4D52F44-A5AC-A47F-4341-ABEB220B8798}"/>
              </a:ext>
            </a:extLst>
          </p:cNvPr>
          <p:cNvCxnSpPr>
            <a:cxnSpLocks/>
          </p:cNvCxnSpPr>
          <p:nvPr/>
        </p:nvCxnSpPr>
        <p:spPr>
          <a:xfrm>
            <a:off x="9953189" y="2948989"/>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C51C4C1-A5BC-7ABC-D2B6-0F465ACA9B78}"/>
              </a:ext>
            </a:extLst>
          </p:cNvPr>
          <p:cNvCxnSpPr>
            <a:cxnSpLocks/>
          </p:cNvCxnSpPr>
          <p:nvPr/>
        </p:nvCxnSpPr>
        <p:spPr>
          <a:xfrm flipH="1" flipV="1">
            <a:off x="9955359" y="5113443"/>
            <a:ext cx="584295" cy="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C7927151-3501-2FD2-8BD8-49D384A4723F}"/>
              </a:ext>
            </a:extLst>
          </p:cNvPr>
          <p:cNvSpPr/>
          <p:nvPr/>
        </p:nvSpPr>
        <p:spPr>
          <a:xfrm flipV="1">
            <a:off x="9882479" y="5077004"/>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FD415BD-5FD9-98CB-A5C9-B6B7E388078E}"/>
              </a:ext>
            </a:extLst>
          </p:cNvPr>
          <p:cNvCxnSpPr>
            <a:cxnSpLocks/>
          </p:cNvCxnSpPr>
          <p:nvPr/>
        </p:nvCxnSpPr>
        <p:spPr>
          <a:xfrm flipH="1" flipV="1">
            <a:off x="9944686" y="5139211"/>
            <a:ext cx="625537" cy="625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39D7C7B2-B2A7-CA1A-1863-247BC3A37EBB}"/>
              </a:ext>
            </a:extLst>
          </p:cNvPr>
          <p:cNvSpPr/>
          <p:nvPr/>
        </p:nvSpPr>
        <p:spPr>
          <a:xfrm flipV="1">
            <a:off x="10512832" y="5085572"/>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0FBDF95E-3753-140A-9EDC-0A89E91372C3}"/>
              </a:ext>
            </a:extLst>
          </p:cNvPr>
          <p:cNvSpPr/>
          <p:nvPr/>
        </p:nvSpPr>
        <p:spPr>
          <a:xfrm flipV="1">
            <a:off x="10542444" y="5740173"/>
            <a:ext cx="53639" cy="5363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0AE03B9-DA4A-0DDC-4502-D4B253315D34}"/>
              </a:ext>
            </a:extLst>
          </p:cNvPr>
          <p:cNvSpPr txBox="1"/>
          <p:nvPr/>
        </p:nvSpPr>
        <p:spPr>
          <a:xfrm>
            <a:off x="10661981" y="2064809"/>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A</a:t>
            </a:r>
            <a:endParaRPr lang="vi-VN"/>
          </a:p>
        </p:txBody>
      </p:sp>
      <p:sp>
        <p:nvSpPr>
          <p:cNvPr id="41" name="TextBox 40">
            <a:extLst>
              <a:ext uri="{FF2B5EF4-FFF2-40B4-BE49-F238E27FC236}">
                <a16:creationId xmlns:a16="http://schemas.microsoft.com/office/drawing/2014/main" id="{7785F351-C22C-AF99-16BA-C6B41812BEC5}"/>
              </a:ext>
            </a:extLst>
          </p:cNvPr>
          <p:cNvSpPr txBox="1"/>
          <p:nvPr/>
        </p:nvSpPr>
        <p:spPr>
          <a:xfrm>
            <a:off x="10681031" y="3343966"/>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B</a:t>
            </a:r>
            <a:endParaRPr lang="vi-VN"/>
          </a:p>
        </p:txBody>
      </p:sp>
      <p:sp>
        <p:nvSpPr>
          <p:cNvPr id="42" name="TextBox 41">
            <a:extLst>
              <a:ext uri="{FF2B5EF4-FFF2-40B4-BE49-F238E27FC236}">
                <a16:creationId xmlns:a16="http://schemas.microsoft.com/office/drawing/2014/main" id="{953824D2-3E9C-2A49-C566-1ADD237B8F3F}"/>
              </a:ext>
            </a:extLst>
          </p:cNvPr>
          <p:cNvSpPr txBox="1"/>
          <p:nvPr/>
        </p:nvSpPr>
        <p:spPr>
          <a:xfrm>
            <a:off x="9481253" y="2716158"/>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43" name="TextBox 42">
            <a:extLst>
              <a:ext uri="{FF2B5EF4-FFF2-40B4-BE49-F238E27FC236}">
                <a16:creationId xmlns:a16="http://schemas.microsoft.com/office/drawing/2014/main" id="{9523617B-6D74-6200-CF57-DD0F89A2B175}"/>
              </a:ext>
            </a:extLst>
          </p:cNvPr>
          <p:cNvSpPr txBox="1"/>
          <p:nvPr/>
        </p:nvSpPr>
        <p:spPr>
          <a:xfrm>
            <a:off x="9481253" y="4896947"/>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sp>
        <p:nvSpPr>
          <p:cNvPr id="44" name="TextBox 43">
            <a:extLst>
              <a:ext uri="{FF2B5EF4-FFF2-40B4-BE49-F238E27FC236}">
                <a16:creationId xmlns:a16="http://schemas.microsoft.com/office/drawing/2014/main" id="{840FE525-285A-8EDF-7B77-E35C5BD75F36}"/>
              </a:ext>
            </a:extLst>
          </p:cNvPr>
          <p:cNvSpPr txBox="1"/>
          <p:nvPr/>
        </p:nvSpPr>
        <p:spPr>
          <a:xfrm>
            <a:off x="10129345" y="4729258"/>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sp>
        <p:nvSpPr>
          <p:cNvPr id="45" name="TextBox 44">
            <a:extLst>
              <a:ext uri="{FF2B5EF4-FFF2-40B4-BE49-F238E27FC236}">
                <a16:creationId xmlns:a16="http://schemas.microsoft.com/office/drawing/2014/main" id="{8C65748C-8C16-73E7-146A-EF406CE93D51}"/>
              </a:ext>
            </a:extLst>
          </p:cNvPr>
          <p:cNvSpPr txBox="1"/>
          <p:nvPr/>
        </p:nvSpPr>
        <p:spPr>
          <a:xfrm>
            <a:off x="9919300" y="5326529"/>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R</a:t>
            </a:r>
            <a:endParaRPr lang="vi-VN"/>
          </a:p>
        </p:txBody>
      </p:sp>
      <p:pic>
        <p:nvPicPr>
          <p:cNvPr id="48" name="Picture 47">
            <a:extLst>
              <a:ext uri="{FF2B5EF4-FFF2-40B4-BE49-F238E27FC236}">
                <a16:creationId xmlns:a16="http://schemas.microsoft.com/office/drawing/2014/main" id="{193DA74C-A436-0227-1AC1-A3FB72C52950}"/>
              </a:ext>
            </a:extLst>
          </p:cNvPr>
          <p:cNvPicPr>
            <a:picLocks noChangeAspect="1"/>
          </p:cNvPicPr>
          <p:nvPr/>
        </p:nvPicPr>
        <p:blipFill>
          <a:blip r:embed="rId4"/>
          <a:stretch>
            <a:fillRect/>
          </a:stretch>
        </p:blipFill>
        <p:spPr>
          <a:xfrm rot="21192309">
            <a:off x="510658" y="1368171"/>
            <a:ext cx="335412" cy="335412"/>
          </a:xfrm>
          <a:prstGeom prst="rect">
            <a:avLst/>
          </a:prstGeom>
        </p:spPr>
      </p:pic>
      <p:sp>
        <p:nvSpPr>
          <p:cNvPr id="50" name="TextBox 49">
            <a:extLst>
              <a:ext uri="{FF2B5EF4-FFF2-40B4-BE49-F238E27FC236}">
                <a16:creationId xmlns:a16="http://schemas.microsoft.com/office/drawing/2014/main" id="{1361921E-8D19-EC29-BF09-46ACA3CD79B1}"/>
              </a:ext>
            </a:extLst>
          </p:cNvPr>
          <p:cNvSpPr txBox="1"/>
          <p:nvPr/>
        </p:nvSpPr>
        <p:spPr>
          <a:xfrm>
            <a:off x="864735" y="1364397"/>
            <a:ext cx="1670650" cy="369332"/>
          </a:xfrm>
          <a:prstGeom prst="rect">
            <a:avLst/>
          </a:prstGeom>
          <a:noFill/>
        </p:spPr>
        <p:txBody>
          <a:bodyPr wrap="none" rtlCol="0">
            <a:spAutoFit/>
          </a:bodyPr>
          <a:lstStyle/>
          <a:p>
            <a:r>
              <a:rPr lang="en-US">
                <a:solidFill>
                  <a:srgbClr val="002060"/>
                </a:solidFill>
                <a:latin typeface="#9Slide03 Penumbra" panose="02040603050506020204" pitchFamily="18" charset="0"/>
              </a:rPr>
              <a:t>định nghĩa</a:t>
            </a:r>
          </a:p>
        </p:txBody>
      </p:sp>
      <p:pic>
        <p:nvPicPr>
          <p:cNvPr id="52" name="Picture 51">
            <a:extLst>
              <a:ext uri="{FF2B5EF4-FFF2-40B4-BE49-F238E27FC236}">
                <a16:creationId xmlns:a16="http://schemas.microsoft.com/office/drawing/2014/main" id="{94DEBF36-A5AC-EF5C-5266-944A2879DFE8}"/>
              </a:ext>
            </a:extLst>
          </p:cNvPr>
          <p:cNvPicPr>
            <a:picLocks noChangeAspect="1"/>
          </p:cNvPicPr>
          <p:nvPr/>
        </p:nvPicPr>
        <p:blipFill>
          <a:blip r:embed="rId5"/>
          <a:stretch>
            <a:fillRect/>
          </a:stretch>
        </p:blipFill>
        <p:spPr>
          <a:xfrm>
            <a:off x="1163940" y="4283181"/>
            <a:ext cx="188059" cy="188059"/>
          </a:xfrm>
          <a:prstGeom prst="rect">
            <a:avLst/>
          </a:prstGeom>
        </p:spPr>
      </p:pic>
      <p:pic>
        <p:nvPicPr>
          <p:cNvPr id="53" name="Picture 52">
            <a:extLst>
              <a:ext uri="{FF2B5EF4-FFF2-40B4-BE49-F238E27FC236}">
                <a16:creationId xmlns:a16="http://schemas.microsoft.com/office/drawing/2014/main" id="{654594BF-5E4D-22EF-D98F-2AC027CB0E9B}"/>
              </a:ext>
            </a:extLst>
          </p:cNvPr>
          <p:cNvPicPr>
            <a:picLocks noChangeAspect="1"/>
          </p:cNvPicPr>
          <p:nvPr/>
        </p:nvPicPr>
        <p:blipFill>
          <a:blip r:embed="rId5"/>
          <a:stretch>
            <a:fillRect/>
          </a:stretch>
        </p:blipFill>
        <p:spPr>
          <a:xfrm>
            <a:off x="1159700" y="2280252"/>
            <a:ext cx="188059" cy="188059"/>
          </a:xfrm>
          <a:prstGeom prst="rect">
            <a:avLst/>
          </a:prstGeom>
        </p:spPr>
      </p:pic>
    </p:spTree>
    <p:custDataLst>
      <p:tags r:id="rId1"/>
    </p:custDataLst>
    <p:extLst>
      <p:ext uri="{BB962C8B-B14F-4D97-AF65-F5344CB8AC3E}">
        <p14:creationId xmlns:p14="http://schemas.microsoft.com/office/powerpoint/2010/main" val="3744150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953EBA-2FFD-9D62-C51D-7F1B2FD6A97A}"/>
              </a:ext>
            </a:extLst>
          </p:cNvPr>
          <p:cNvSpPr txBox="1"/>
          <p:nvPr/>
        </p:nvSpPr>
        <p:spPr>
          <a:xfrm>
            <a:off x="1209064" y="1791609"/>
            <a:ext cx="10155708"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a:t>Bề mặt phía trên của một chiếc trống có dạng hình tròn bán kính 8 cm (Hình </a:t>
            </a:r>
            <a:r>
              <a:rPr lang="en-US"/>
              <a:t>vẽ</a:t>
            </a:r>
            <a:r>
              <a:rPr lang="vi-VN"/>
              <a:t>). Diện tích bề mặt phía trên của trống đó bằng bao nhiêu centimet vuông (làm tròn kết quả đến hàng đơn vị)?</a:t>
            </a:r>
          </a:p>
        </p:txBody>
      </p:sp>
      <p:sp>
        <p:nvSpPr>
          <p:cNvPr id="9" name="TextBox 8">
            <a:extLst>
              <a:ext uri="{FF2B5EF4-FFF2-40B4-BE49-F238E27FC236}">
                <a16:creationId xmlns:a16="http://schemas.microsoft.com/office/drawing/2014/main" id="{1E7F272E-D543-DE9B-AFDE-B18F840A0B36}"/>
              </a:ext>
            </a:extLst>
          </p:cNvPr>
          <p:cNvSpPr txBox="1"/>
          <p:nvPr/>
        </p:nvSpPr>
        <p:spPr>
          <a:xfrm>
            <a:off x="2707463" y="5121611"/>
            <a:ext cx="4961420"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dirty="0">
                <a:solidFill>
                  <a:srgbClr val="002060"/>
                </a:solidFill>
              </a:rPr>
              <a:t>S =</a:t>
            </a:r>
            <a:r>
              <a:rPr lang="el-GR" i="1" dirty="0">
                <a:solidFill>
                  <a:srgbClr val="002060"/>
                </a:solidFill>
              </a:rPr>
              <a:t> π</a:t>
            </a:r>
            <a:r>
              <a:rPr lang="vi-VN" dirty="0">
                <a:solidFill>
                  <a:srgbClr val="002060"/>
                </a:solidFill>
              </a:rPr>
              <a:t> </a:t>
            </a:r>
            <a:r>
              <a:rPr lang="en-US" dirty="0">
                <a:solidFill>
                  <a:srgbClr val="002060"/>
                </a:solidFill>
              </a:rPr>
              <a:t>.</a:t>
            </a:r>
            <a:r>
              <a:rPr lang="vi-VN" dirty="0">
                <a:solidFill>
                  <a:srgbClr val="002060"/>
                </a:solidFill>
              </a:rPr>
              <a:t> </a:t>
            </a:r>
            <a:r>
              <a:rPr lang="en-US" dirty="0">
                <a:solidFill>
                  <a:srgbClr val="002060"/>
                </a:solidFill>
              </a:rPr>
              <a:t>R</a:t>
            </a:r>
            <a:r>
              <a:rPr lang="vi-VN" baseline="30000" dirty="0">
                <a:solidFill>
                  <a:srgbClr val="002060"/>
                </a:solidFill>
              </a:rPr>
              <a:t>2</a:t>
            </a:r>
            <a:r>
              <a:rPr lang="vi-VN" dirty="0">
                <a:solidFill>
                  <a:srgbClr val="002060"/>
                </a:solidFill>
              </a:rPr>
              <a:t> </a:t>
            </a:r>
            <a:r>
              <a:rPr lang="en-US" dirty="0">
                <a:solidFill>
                  <a:srgbClr val="002060"/>
                </a:solidFill>
              </a:rPr>
              <a:t>= </a:t>
            </a:r>
            <a:r>
              <a:rPr lang="el-GR" i="1" dirty="0">
                <a:solidFill>
                  <a:srgbClr val="002060"/>
                </a:solidFill>
              </a:rPr>
              <a:t>π</a:t>
            </a:r>
            <a:r>
              <a:rPr lang="vi-VN" dirty="0">
                <a:solidFill>
                  <a:srgbClr val="002060"/>
                </a:solidFill>
              </a:rPr>
              <a:t> </a:t>
            </a:r>
            <a:r>
              <a:rPr lang="en-US" dirty="0">
                <a:solidFill>
                  <a:srgbClr val="002060"/>
                </a:solidFill>
              </a:rPr>
              <a:t>.</a:t>
            </a:r>
            <a:r>
              <a:rPr lang="vi-VN" dirty="0">
                <a:solidFill>
                  <a:srgbClr val="002060"/>
                </a:solidFill>
              </a:rPr>
              <a:t> 8</a:t>
            </a:r>
            <a:r>
              <a:rPr lang="vi-VN" baseline="30000" dirty="0">
                <a:solidFill>
                  <a:srgbClr val="002060"/>
                </a:solidFill>
              </a:rPr>
              <a:t>2</a:t>
            </a:r>
            <a:r>
              <a:rPr lang="vi-VN" dirty="0">
                <a:solidFill>
                  <a:srgbClr val="002060"/>
                </a:solidFill>
              </a:rPr>
              <a:t> = 64</a:t>
            </a:r>
            <a:r>
              <a:rPr lang="el-GR" i="1" dirty="0">
                <a:solidFill>
                  <a:srgbClr val="002060"/>
                </a:solidFill>
              </a:rPr>
              <a:t>π</a:t>
            </a:r>
            <a:r>
              <a:rPr lang="vi-VN" dirty="0">
                <a:solidFill>
                  <a:srgbClr val="002060"/>
                </a:solidFill>
              </a:rPr>
              <a:t> ≈ 201 (cm</a:t>
            </a:r>
            <a:r>
              <a:rPr lang="vi-VN" baseline="30000" dirty="0">
                <a:solidFill>
                  <a:srgbClr val="002060"/>
                </a:solidFill>
              </a:rPr>
              <a:t>2</a:t>
            </a:r>
            <a:r>
              <a:rPr lang="vi-VN" dirty="0">
                <a:solidFill>
                  <a:srgbClr val="002060"/>
                </a:solidFill>
              </a:rPr>
              <a:t>). </a:t>
            </a:r>
          </a:p>
        </p:txBody>
      </p:sp>
      <p:sp>
        <p:nvSpPr>
          <p:cNvPr id="10" name="Freeform 5">
            <a:extLst>
              <a:ext uri="{FF2B5EF4-FFF2-40B4-BE49-F238E27FC236}">
                <a16:creationId xmlns:a16="http://schemas.microsoft.com/office/drawing/2014/main" id="{032851C8-F524-3D90-7009-BF2A4E8ABA26}"/>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1" name="TextBox 10">
            <a:extLst>
              <a:ext uri="{FF2B5EF4-FFF2-40B4-BE49-F238E27FC236}">
                <a16:creationId xmlns:a16="http://schemas.microsoft.com/office/drawing/2014/main" id="{37AD3C48-49A8-28EF-4151-26BAE8CD2D47}"/>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12" name="Straight Connector 11">
            <a:extLst>
              <a:ext uri="{FF2B5EF4-FFF2-40B4-BE49-F238E27FC236}">
                <a16:creationId xmlns:a16="http://schemas.microsoft.com/office/drawing/2014/main" id="{FDCC7AE9-0EDA-9573-E86F-19BDEAF8E50A}"/>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3" name="TextBox 2">
            <a:extLst>
              <a:ext uri="{FF2B5EF4-FFF2-40B4-BE49-F238E27FC236}">
                <a16:creationId xmlns:a16="http://schemas.microsoft.com/office/drawing/2014/main" id="{FF32AB92-D046-140F-40DD-31B2112ED5DA}"/>
              </a:ext>
            </a:extLst>
          </p:cNvPr>
          <p:cNvSpPr txBox="1"/>
          <p:nvPr/>
        </p:nvSpPr>
        <p:spPr>
          <a:xfrm>
            <a:off x="1231674" y="4486531"/>
            <a:ext cx="6894411"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solidFill>
                  <a:srgbClr val="002060"/>
                </a:solidFill>
              </a:rPr>
              <a:t>Diện tích bề mặt phía trên của chiếc trống đó là:</a:t>
            </a:r>
          </a:p>
        </p:txBody>
      </p:sp>
      <p:pic>
        <p:nvPicPr>
          <p:cNvPr id="1026" name="Picture 2" descr="IconExperience » V-Collection » Drum Icon">
            <a:extLst>
              <a:ext uri="{FF2B5EF4-FFF2-40B4-BE49-F238E27FC236}">
                <a16:creationId xmlns:a16="http://schemas.microsoft.com/office/drawing/2014/main" id="{9F392137-1E69-4879-9A9D-EA4BED6CD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455" y="3757528"/>
            <a:ext cx="2313317" cy="23133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F606F8-6AFA-D46C-BCAD-C5CCBB09F59A}"/>
              </a:ext>
            </a:extLst>
          </p:cNvPr>
          <p:cNvSpPr txBox="1"/>
          <p:nvPr/>
        </p:nvSpPr>
        <p:spPr>
          <a:xfrm>
            <a:off x="948994" y="1888272"/>
            <a:ext cx="248786" cy="261610"/>
          </a:xfrm>
          <a:prstGeom prst="rect">
            <a:avLst/>
          </a:prstGeom>
          <a:noFill/>
        </p:spPr>
        <p:txBody>
          <a:bodyPr wrap="none" rtlCol="0">
            <a:spAutoFit/>
          </a:bodyPr>
          <a:lstStyle/>
          <a:p>
            <a:r>
              <a:rPr lang="en-US" sz="1100">
                <a:solidFill>
                  <a:srgbClr val="DC4E33"/>
                </a:solidFill>
                <a:latin typeface="#9Slide03 Penumbra" panose="02040603050506020204" pitchFamily="18" charset="0"/>
              </a:rPr>
              <a:t>?</a:t>
            </a:r>
          </a:p>
        </p:txBody>
      </p:sp>
      <p:pic>
        <p:nvPicPr>
          <p:cNvPr id="7" name="Picture 6">
            <a:extLst>
              <a:ext uri="{FF2B5EF4-FFF2-40B4-BE49-F238E27FC236}">
                <a16:creationId xmlns:a16="http://schemas.microsoft.com/office/drawing/2014/main" id="{2BF77B18-656E-E8CF-5F44-FC5E8B50D50F}"/>
              </a:ext>
            </a:extLst>
          </p:cNvPr>
          <p:cNvPicPr>
            <a:picLocks noChangeAspect="1"/>
          </p:cNvPicPr>
          <p:nvPr/>
        </p:nvPicPr>
        <p:blipFill>
          <a:blip r:embed="rId5"/>
          <a:stretch>
            <a:fillRect/>
          </a:stretch>
        </p:blipFill>
        <p:spPr>
          <a:xfrm rot="17331121">
            <a:off x="926208" y="1913442"/>
            <a:ext cx="328185" cy="328185"/>
          </a:xfrm>
          <a:prstGeom prst="rect">
            <a:avLst/>
          </a:prstGeom>
        </p:spPr>
      </p:pic>
    </p:spTree>
    <p:custDataLst>
      <p:tags r:id="rId1"/>
    </p:custDataLst>
    <p:extLst>
      <p:ext uri="{BB962C8B-B14F-4D97-AF65-F5344CB8AC3E}">
        <p14:creationId xmlns:p14="http://schemas.microsoft.com/office/powerpoint/2010/main" val="1947625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rtial Circle 26">
            <a:extLst>
              <a:ext uri="{FF2B5EF4-FFF2-40B4-BE49-F238E27FC236}">
                <a16:creationId xmlns:a16="http://schemas.microsoft.com/office/drawing/2014/main" id="{43AB2936-8E37-7AA7-770C-D859AE40DE13}"/>
              </a:ext>
            </a:extLst>
          </p:cNvPr>
          <p:cNvSpPr/>
          <p:nvPr/>
        </p:nvSpPr>
        <p:spPr>
          <a:xfrm>
            <a:off x="9036766" y="1718720"/>
            <a:ext cx="1848773" cy="1848773"/>
          </a:xfrm>
          <a:prstGeom prst="pie">
            <a:avLst>
              <a:gd name="adj1" fmla="val 19493572"/>
              <a:gd name="adj2" fmla="val 2100454"/>
            </a:avLst>
          </a:prstGeom>
          <a:solidFill>
            <a:srgbClr val="00B0F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F6E1991F-20B4-3F73-2F45-69C9DC21E80F}"/>
              </a:ext>
            </a:extLst>
          </p:cNvPr>
          <p:cNvSpPr/>
          <p:nvPr/>
        </p:nvSpPr>
        <p:spPr>
          <a:xfrm flipH="1">
            <a:off x="386216" y="1217225"/>
            <a:ext cx="2196793" cy="650562"/>
          </a:xfrm>
          <a:prstGeom prst="roundRect">
            <a:avLst>
              <a:gd name="adj" fmla="val 11162"/>
            </a:avLst>
          </a:prstGeom>
          <a:solidFill>
            <a:srgbClr val="FFC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8DC23-CE5D-F0DF-8DBC-1E3549AC3466}"/>
              </a:ext>
            </a:extLst>
          </p:cNvPr>
          <p:cNvSpPr txBox="1"/>
          <p:nvPr/>
        </p:nvSpPr>
        <p:spPr>
          <a:xfrm>
            <a:off x="891731" y="1901767"/>
            <a:ext cx="7079733"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b="1">
                <a:solidFill>
                  <a:srgbClr val="002060"/>
                </a:solidFill>
              </a:rPr>
              <a:t>Hình quạt tròn</a:t>
            </a:r>
            <a:r>
              <a:rPr lang="en-US"/>
              <a:t> là phần hình tròn giới hạn bởi một cung tròn và hai bán kính đi qua hai đầu mút của cung đó.</a:t>
            </a:r>
            <a:endParaRPr lang="vi-VN"/>
          </a:p>
        </p:txBody>
      </p:sp>
      <p:sp>
        <p:nvSpPr>
          <p:cNvPr id="8" name="Oval 7">
            <a:extLst>
              <a:ext uri="{FF2B5EF4-FFF2-40B4-BE49-F238E27FC236}">
                <a16:creationId xmlns:a16="http://schemas.microsoft.com/office/drawing/2014/main" id="{6CA4302B-6689-F6EF-4923-900B3EDE2C39}"/>
              </a:ext>
            </a:extLst>
          </p:cNvPr>
          <p:cNvSpPr/>
          <p:nvPr/>
        </p:nvSpPr>
        <p:spPr>
          <a:xfrm>
            <a:off x="9049599" y="1722248"/>
            <a:ext cx="1842161" cy="184216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544799A-395B-8B5E-C04E-F9451809B87E}"/>
              </a:ext>
            </a:extLst>
          </p:cNvPr>
          <p:cNvCxnSpPr>
            <a:cxnSpLocks/>
          </p:cNvCxnSpPr>
          <p:nvPr/>
        </p:nvCxnSpPr>
        <p:spPr>
          <a:xfrm flipH="1">
            <a:off x="10002154" y="2114158"/>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1C55EAF2-6188-0A51-3CAD-DF0226465124}"/>
              </a:ext>
            </a:extLst>
          </p:cNvPr>
          <p:cNvSpPr/>
          <p:nvPr/>
        </p:nvSpPr>
        <p:spPr>
          <a:xfrm flipV="1">
            <a:off x="9937154" y="2606668"/>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82865BA-F57E-3564-E14E-B5A7F358D60E}"/>
              </a:ext>
            </a:extLst>
          </p:cNvPr>
          <p:cNvCxnSpPr>
            <a:cxnSpLocks/>
          </p:cNvCxnSpPr>
          <p:nvPr/>
        </p:nvCxnSpPr>
        <p:spPr>
          <a:xfrm>
            <a:off x="10004948" y="2660495"/>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09A6508-BCFF-0831-45B0-1945C8577716}"/>
              </a:ext>
            </a:extLst>
          </p:cNvPr>
          <p:cNvSpPr txBox="1"/>
          <p:nvPr/>
        </p:nvSpPr>
        <p:spPr>
          <a:xfrm>
            <a:off x="10713740" y="1776315"/>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A</a:t>
            </a:r>
            <a:endParaRPr lang="vi-VN"/>
          </a:p>
        </p:txBody>
      </p:sp>
      <p:sp>
        <p:nvSpPr>
          <p:cNvPr id="13" name="TextBox 12">
            <a:extLst>
              <a:ext uri="{FF2B5EF4-FFF2-40B4-BE49-F238E27FC236}">
                <a16:creationId xmlns:a16="http://schemas.microsoft.com/office/drawing/2014/main" id="{490B6CC4-8F53-FEB7-5C4A-12FE80852DB5}"/>
              </a:ext>
            </a:extLst>
          </p:cNvPr>
          <p:cNvSpPr txBox="1"/>
          <p:nvPr/>
        </p:nvSpPr>
        <p:spPr>
          <a:xfrm>
            <a:off x="10732790" y="3055472"/>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B</a:t>
            </a:r>
            <a:endParaRPr lang="vi-VN"/>
          </a:p>
        </p:txBody>
      </p:sp>
      <p:sp>
        <p:nvSpPr>
          <p:cNvPr id="14" name="TextBox 13">
            <a:extLst>
              <a:ext uri="{FF2B5EF4-FFF2-40B4-BE49-F238E27FC236}">
                <a16:creationId xmlns:a16="http://schemas.microsoft.com/office/drawing/2014/main" id="{8A57A532-4532-85F8-07F7-6BF1FBB0A2E7}"/>
              </a:ext>
            </a:extLst>
          </p:cNvPr>
          <p:cNvSpPr txBox="1"/>
          <p:nvPr/>
        </p:nvSpPr>
        <p:spPr>
          <a:xfrm>
            <a:off x="9533012" y="2427664"/>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pic>
        <p:nvPicPr>
          <p:cNvPr id="15" name="Picture 14">
            <a:extLst>
              <a:ext uri="{FF2B5EF4-FFF2-40B4-BE49-F238E27FC236}">
                <a16:creationId xmlns:a16="http://schemas.microsoft.com/office/drawing/2014/main" id="{7EA28659-B2FC-C34B-9719-C6B0A4B16287}"/>
              </a:ext>
            </a:extLst>
          </p:cNvPr>
          <p:cNvPicPr>
            <a:picLocks noChangeAspect="1"/>
          </p:cNvPicPr>
          <p:nvPr/>
        </p:nvPicPr>
        <p:blipFill>
          <a:blip r:embed="rId4"/>
          <a:stretch>
            <a:fillRect/>
          </a:stretch>
        </p:blipFill>
        <p:spPr>
          <a:xfrm rot="21192309">
            <a:off x="510658" y="1368171"/>
            <a:ext cx="335412" cy="335412"/>
          </a:xfrm>
          <a:prstGeom prst="rect">
            <a:avLst/>
          </a:prstGeom>
        </p:spPr>
      </p:pic>
      <p:sp>
        <p:nvSpPr>
          <p:cNvPr id="16" name="TextBox 15">
            <a:extLst>
              <a:ext uri="{FF2B5EF4-FFF2-40B4-BE49-F238E27FC236}">
                <a16:creationId xmlns:a16="http://schemas.microsoft.com/office/drawing/2014/main" id="{D07B3AF0-B694-3ECE-3E88-FB0E65FA7E03}"/>
              </a:ext>
            </a:extLst>
          </p:cNvPr>
          <p:cNvSpPr txBox="1"/>
          <p:nvPr/>
        </p:nvSpPr>
        <p:spPr>
          <a:xfrm>
            <a:off x="864735" y="1364397"/>
            <a:ext cx="1670650" cy="369332"/>
          </a:xfrm>
          <a:prstGeom prst="rect">
            <a:avLst/>
          </a:prstGeom>
          <a:noFill/>
        </p:spPr>
        <p:txBody>
          <a:bodyPr wrap="none" rtlCol="0">
            <a:spAutoFit/>
          </a:bodyPr>
          <a:lstStyle/>
          <a:p>
            <a:r>
              <a:rPr lang="en-US">
                <a:solidFill>
                  <a:srgbClr val="002060"/>
                </a:solidFill>
                <a:latin typeface="#9Slide03 Penumbra" panose="02040603050506020204" pitchFamily="18" charset="0"/>
              </a:rPr>
              <a:t>định nghĩa</a:t>
            </a:r>
          </a:p>
        </p:txBody>
      </p:sp>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pic>
        <p:nvPicPr>
          <p:cNvPr id="22" name="Picture 21">
            <a:extLst>
              <a:ext uri="{FF2B5EF4-FFF2-40B4-BE49-F238E27FC236}">
                <a16:creationId xmlns:a16="http://schemas.microsoft.com/office/drawing/2014/main" id="{F48D4E5A-07CF-C143-A50E-8F5E3BB99DEB}"/>
              </a:ext>
            </a:extLst>
          </p:cNvPr>
          <p:cNvPicPr>
            <a:picLocks noChangeAspect="1"/>
          </p:cNvPicPr>
          <p:nvPr/>
        </p:nvPicPr>
        <p:blipFill>
          <a:blip r:embed="rId5"/>
          <a:stretch>
            <a:fillRect/>
          </a:stretch>
        </p:blipFill>
        <p:spPr>
          <a:xfrm>
            <a:off x="584334" y="3975936"/>
            <a:ext cx="188059" cy="188059"/>
          </a:xfrm>
          <a:prstGeom prst="rect">
            <a:avLst/>
          </a:prstGeom>
        </p:spPr>
      </p:pic>
      <p:sp>
        <p:nvSpPr>
          <p:cNvPr id="23" name="TextBox 22">
            <a:extLst>
              <a:ext uri="{FF2B5EF4-FFF2-40B4-BE49-F238E27FC236}">
                <a16:creationId xmlns:a16="http://schemas.microsoft.com/office/drawing/2014/main" id="{979DD469-581E-6D16-46D1-23F2A34CF1B7}"/>
              </a:ext>
            </a:extLst>
          </p:cNvPr>
          <p:cNvSpPr txBox="1"/>
          <p:nvPr/>
        </p:nvSpPr>
        <p:spPr>
          <a:xfrm>
            <a:off x="891731" y="3902551"/>
            <a:ext cx="918841" cy="369332"/>
          </a:xfrm>
          <a:prstGeom prst="rect">
            <a:avLst/>
          </a:prstGeom>
          <a:noFill/>
        </p:spPr>
        <p:txBody>
          <a:bodyPr wrap="none" rtlCol="0">
            <a:spAutoFit/>
          </a:bodyPr>
          <a:lstStyle/>
          <a:p>
            <a:r>
              <a:rPr lang="en-US" dirty="0" err="1">
                <a:solidFill>
                  <a:srgbClr val="002060"/>
                </a:solidFill>
                <a:latin typeface="#9Slide03 Penumbra" panose="02040603050506020204" pitchFamily="18" charset="0"/>
              </a:rPr>
              <a:t>Ví</a:t>
            </a:r>
            <a:r>
              <a:rPr lang="en-US" dirty="0">
                <a:solidFill>
                  <a:srgbClr val="002060"/>
                </a:solidFill>
                <a:latin typeface="#9Slide03 Penumbra" panose="02040603050506020204" pitchFamily="18" charset="0"/>
              </a:rPr>
              <a:t> </a:t>
            </a:r>
            <a:r>
              <a:rPr lang="en-US" dirty="0" err="1">
                <a:solidFill>
                  <a:srgbClr val="002060"/>
                </a:solidFill>
                <a:latin typeface="#9Slide03 Penumbra" panose="02040603050506020204" pitchFamily="18" charset="0"/>
              </a:rPr>
              <a:t>dụ</a:t>
            </a:r>
            <a:r>
              <a:rPr lang="en-US" dirty="0">
                <a:solidFill>
                  <a:srgbClr val="002060"/>
                </a:solidFill>
                <a:latin typeface="#9Slide03 Penumbra" panose="02040603050506020204" pitchFamily="18" charset="0"/>
              </a:rPr>
              <a:t>:</a:t>
            </a:r>
          </a:p>
        </p:txBody>
      </p:sp>
      <p:sp>
        <p:nvSpPr>
          <p:cNvPr id="24" name="TextBox 23">
            <a:extLst>
              <a:ext uri="{FF2B5EF4-FFF2-40B4-BE49-F238E27FC236}">
                <a16:creationId xmlns:a16="http://schemas.microsoft.com/office/drawing/2014/main" id="{4DB8D043-F041-8A8A-3BFB-9DE5A239C57C}"/>
              </a:ext>
            </a:extLst>
          </p:cNvPr>
          <p:cNvSpPr txBox="1"/>
          <p:nvPr/>
        </p:nvSpPr>
        <p:spPr>
          <a:xfrm>
            <a:off x="891731" y="4392425"/>
            <a:ext cx="10765599" cy="484043"/>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ts val="3500"/>
              </a:lnSpc>
            </a:pP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quạt</a:t>
            </a:r>
            <a:r>
              <a:rPr lang="en-US" b="0" dirty="0">
                <a:solidFill>
                  <a:schemeClr val="tx1"/>
                </a:solidFill>
              </a:rPr>
              <a:t> </a:t>
            </a:r>
            <a:r>
              <a:rPr lang="en-US" b="0" dirty="0" err="1">
                <a:solidFill>
                  <a:schemeClr val="tx1"/>
                </a:solidFill>
              </a:rPr>
              <a:t>tròn</a:t>
            </a:r>
            <a:r>
              <a:rPr lang="en-US" b="0" dirty="0">
                <a:solidFill>
                  <a:schemeClr val="tx1"/>
                </a:solidFill>
              </a:rPr>
              <a:t> </a:t>
            </a:r>
            <a:r>
              <a:rPr lang="en-US" b="0" dirty="0" err="1">
                <a:solidFill>
                  <a:schemeClr val="tx1"/>
                </a:solidFill>
              </a:rPr>
              <a:t>OAmB</a:t>
            </a:r>
            <a:r>
              <a:rPr lang="en-US" b="0" dirty="0">
                <a:solidFill>
                  <a:schemeClr val="tx1"/>
                </a:solidFill>
              </a:rPr>
              <a:t> </a:t>
            </a:r>
            <a:r>
              <a:rPr lang="en-US" b="0" dirty="0" err="1">
                <a:solidFill>
                  <a:schemeClr val="tx1"/>
                </a:solidFill>
              </a:rPr>
              <a:t>hoặc</a:t>
            </a:r>
            <a:r>
              <a:rPr lang="en-US" b="0" dirty="0">
                <a:solidFill>
                  <a:schemeClr val="tx1"/>
                </a:solidFill>
              </a:rPr>
              <a:t> </a:t>
            </a:r>
            <a:r>
              <a:rPr lang="en-US" b="0" dirty="0" err="1">
                <a:solidFill>
                  <a:schemeClr val="tx1"/>
                </a:solidFill>
              </a:rPr>
              <a:t>hình</a:t>
            </a:r>
            <a:r>
              <a:rPr lang="en-US" b="0" dirty="0">
                <a:solidFill>
                  <a:schemeClr val="tx1"/>
                </a:solidFill>
              </a:rPr>
              <a:t> </a:t>
            </a:r>
            <a:r>
              <a:rPr lang="en-US" b="0" dirty="0" err="1">
                <a:solidFill>
                  <a:schemeClr val="tx1"/>
                </a:solidFill>
              </a:rPr>
              <a:t>quạt</a:t>
            </a:r>
            <a:r>
              <a:rPr lang="en-US" b="0" dirty="0">
                <a:solidFill>
                  <a:schemeClr val="tx1"/>
                </a:solidFill>
              </a:rPr>
              <a:t> </a:t>
            </a:r>
            <a:r>
              <a:rPr lang="en-US" b="0" dirty="0" err="1">
                <a:solidFill>
                  <a:schemeClr val="tx1"/>
                </a:solidFill>
              </a:rPr>
              <a:t>tròn</a:t>
            </a:r>
            <a:r>
              <a:rPr lang="en-US" b="0" dirty="0">
                <a:solidFill>
                  <a:schemeClr val="tx1"/>
                </a:solidFill>
              </a:rPr>
              <a:t> OAB.</a:t>
            </a:r>
          </a:p>
        </p:txBody>
      </p:sp>
      <p:sp>
        <p:nvSpPr>
          <p:cNvPr id="28" name="TextBox 27">
            <a:extLst>
              <a:ext uri="{FF2B5EF4-FFF2-40B4-BE49-F238E27FC236}">
                <a16:creationId xmlns:a16="http://schemas.microsoft.com/office/drawing/2014/main" id="{5BD681FD-291D-6E01-916C-5C19B7DDF7A5}"/>
              </a:ext>
            </a:extLst>
          </p:cNvPr>
          <p:cNvSpPr txBox="1"/>
          <p:nvPr/>
        </p:nvSpPr>
        <p:spPr>
          <a:xfrm>
            <a:off x="10898372" y="2434256"/>
            <a:ext cx="353686"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t>m</a:t>
            </a:r>
            <a:endParaRPr lang="vi-VN" sz="1800"/>
          </a:p>
        </p:txBody>
      </p:sp>
    </p:spTree>
    <p:custDataLst>
      <p:tags r:id="rId1"/>
    </p:custDataLst>
    <p:extLst>
      <p:ext uri="{BB962C8B-B14F-4D97-AF65-F5344CB8AC3E}">
        <p14:creationId xmlns:p14="http://schemas.microsoft.com/office/powerpoint/2010/main" val="113790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rtial Circle 26">
            <a:extLst>
              <a:ext uri="{FF2B5EF4-FFF2-40B4-BE49-F238E27FC236}">
                <a16:creationId xmlns:a16="http://schemas.microsoft.com/office/drawing/2014/main" id="{43AB2936-8E37-7AA7-770C-D859AE40DE13}"/>
              </a:ext>
            </a:extLst>
          </p:cNvPr>
          <p:cNvSpPr/>
          <p:nvPr/>
        </p:nvSpPr>
        <p:spPr>
          <a:xfrm>
            <a:off x="9036766" y="1718720"/>
            <a:ext cx="1848773" cy="1848773"/>
          </a:xfrm>
          <a:prstGeom prst="pie">
            <a:avLst>
              <a:gd name="adj1" fmla="val 19493572"/>
              <a:gd name="adj2" fmla="val 2100454"/>
            </a:avLst>
          </a:prstGeom>
          <a:solidFill>
            <a:srgbClr val="00B0F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F6E1991F-20B4-3F73-2F45-69C9DC21E80F}"/>
              </a:ext>
            </a:extLst>
          </p:cNvPr>
          <p:cNvSpPr/>
          <p:nvPr/>
        </p:nvSpPr>
        <p:spPr>
          <a:xfrm flipH="1">
            <a:off x="386216" y="1217225"/>
            <a:ext cx="2196793" cy="650562"/>
          </a:xfrm>
          <a:prstGeom prst="roundRect">
            <a:avLst>
              <a:gd name="adj" fmla="val 11162"/>
            </a:avLst>
          </a:prstGeom>
          <a:solidFill>
            <a:srgbClr val="FFC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8DC23-CE5D-F0DF-8DBC-1E3549AC3466}"/>
              </a:ext>
            </a:extLst>
          </p:cNvPr>
          <p:cNvSpPr txBox="1"/>
          <p:nvPr/>
        </p:nvSpPr>
        <p:spPr>
          <a:xfrm>
            <a:off x="891731" y="1901767"/>
            <a:ext cx="7079733" cy="1543949"/>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b="1">
                <a:solidFill>
                  <a:srgbClr val="002060"/>
                </a:solidFill>
              </a:rPr>
              <a:t>Hình quạt tròn</a:t>
            </a:r>
            <a:r>
              <a:rPr lang="en-US"/>
              <a:t> là phần hình tròn giới hạn bởi một cung tròn và hai bán kính đi qua hai đầu mút của cung đó.</a:t>
            </a:r>
            <a:endParaRPr lang="vi-VN"/>
          </a:p>
        </p:txBody>
      </p:sp>
      <p:sp>
        <p:nvSpPr>
          <p:cNvPr id="8" name="Oval 7">
            <a:extLst>
              <a:ext uri="{FF2B5EF4-FFF2-40B4-BE49-F238E27FC236}">
                <a16:creationId xmlns:a16="http://schemas.microsoft.com/office/drawing/2014/main" id="{6CA4302B-6689-F6EF-4923-900B3EDE2C39}"/>
              </a:ext>
            </a:extLst>
          </p:cNvPr>
          <p:cNvSpPr/>
          <p:nvPr/>
        </p:nvSpPr>
        <p:spPr>
          <a:xfrm>
            <a:off x="9049599" y="1722248"/>
            <a:ext cx="1842161" cy="184216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544799A-395B-8B5E-C04E-F9451809B87E}"/>
              </a:ext>
            </a:extLst>
          </p:cNvPr>
          <p:cNvCxnSpPr>
            <a:cxnSpLocks/>
          </p:cNvCxnSpPr>
          <p:nvPr/>
        </p:nvCxnSpPr>
        <p:spPr>
          <a:xfrm flipH="1">
            <a:off x="10002154" y="2114158"/>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1C55EAF2-6188-0A51-3CAD-DF0226465124}"/>
              </a:ext>
            </a:extLst>
          </p:cNvPr>
          <p:cNvSpPr/>
          <p:nvPr/>
        </p:nvSpPr>
        <p:spPr>
          <a:xfrm flipV="1">
            <a:off x="9937154" y="2606668"/>
            <a:ext cx="72880" cy="7288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82865BA-F57E-3564-E14E-B5A7F358D60E}"/>
              </a:ext>
            </a:extLst>
          </p:cNvPr>
          <p:cNvCxnSpPr>
            <a:cxnSpLocks/>
          </p:cNvCxnSpPr>
          <p:nvPr/>
        </p:nvCxnSpPr>
        <p:spPr>
          <a:xfrm>
            <a:off x="10004948" y="2660495"/>
            <a:ext cx="711586" cy="505976"/>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09A6508-BCFF-0831-45B0-1945C8577716}"/>
              </a:ext>
            </a:extLst>
          </p:cNvPr>
          <p:cNvSpPr txBox="1"/>
          <p:nvPr/>
        </p:nvSpPr>
        <p:spPr>
          <a:xfrm>
            <a:off x="10713740" y="1776315"/>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A</a:t>
            </a:r>
            <a:endParaRPr lang="vi-VN"/>
          </a:p>
        </p:txBody>
      </p:sp>
      <p:sp>
        <p:nvSpPr>
          <p:cNvPr id="13" name="TextBox 12">
            <a:extLst>
              <a:ext uri="{FF2B5EF4-FFF2-40B4-BE49-F238E27FC236}">
                <a16:creationId xmlns:a16="http://schemas.microsoft.com/office/drawing/2014/main" id="{490B6CC4-8F53-FEB7-5C4A-12FE80852DB5}"/>
              </a:ext>
            </a:extLst>
          </p:cNvPr>
          <p:cNvSpPr txBox="1"/>
          <p:nvPr/>
        </p:nvSpPr>
        <p:spPr>
          <a:xfrm>
            <a:off x="10732790" y="3055472"/>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B</a:t>
            </a:r>
            <a:endParaRPr lang="vi-VN"/>
          </a:p>
        </p:txBody>
      </p:sp>
      <p:sp>
        <p:nvSpPr>
          <p:cNvPr id="14" name="TextBox 13">
            <a:extLst>
              <a:ext uri="{FF2B5EF4-FFF2-40B4-BE49-F238E27FC236}">
                <a16:creationId xmlns:a16="http://schemas.microsoft.com/office/drawing/2014/main" id="{8A57A532-4532-85F8-07F7-6BF1FBB0A2E7}"/>
              </a:ext>
            </a:extLst>
          </p:cNvPr>
          <p:cNvSpPr txBox="1"/>
          <p:nvPr/>
        </p:nvSpPr>
        <p:spPr>
          <a:xfrm>
            <a:off x="9533012" y="2427664"/>
            <a:ext cx="35368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t>O</a:t>
            </a:r>
            <a:endParaRPr lang="vi-VN"/>
          </a:p>
        </p:txBody>
      </p:sp>
      <p:pic>
        <p:nvPicPr>
          <p:cNvPr id="15" name="Picture 14">
            <a:extLst>
              <a:ext uri="{FF2B5EF4-FFF2-40B4-BE49-F238E27FC236}">
                <a16:creationId xmlns:a16="http://schemas.microsoft.com/office/drawing/2014/main" id="{7EA28659-B2FC-C34B-9719-C6B0A4B16287}"/>
              </a:ext>
            </a:extLst>
          </p:cNvPr>
          <p:cNvPicPr>
            <a:picLocks noChangeAspect="1"/>
          </p:cNvPicPr>
          <p:nvPr/>
        </p:nvPicPr>
        <p:blipFill>
          <a:blip r:embed="rId4"/>
          <a:stretch>
            <a:fillRect/>
          </a:stretch>
        </p:blipFill>
        <p:spPr>
          <a:xfrm rot="21192309">
            <a:off x="510658" y="1368171"/>
            <a:ext cx="335412" cy="335412"/>
          </a:xfrm>
          <a:prstGeom prst="rect">
            <a:avLst/>
          </a:prstGeom>
        </p:spPr>
      </p:pic>
      <p:sp>
        <p:nvSpPr>
          <p:cNvPr id="16" name="TextBox 15">
            <a:extLst>
              <a:ext uri="{FF2B5EF4-FFF2-40B4-BE49-F238E27FC236}">
                <a16:creationId xmlns:a16="http://schemas.microsoft.com/office/drawing/2014/main" id="{D07B3AF0-B694-3ECE-3E88-FB0E65FA7E03}"/>
              </a:ext>
            </a:extLst>
          </p:cNvPr>
          <p:cNvSpPr txBox="1"/>
          <p:nvPr/>
        </p:nvSpPr>
        <p:spPr>
          <a:xfrm>
            <a:off x="864735" y="1364397"/>
            <a:ext cx="1670650" cy="369332"/>
          </a:xfrm>
          <a:prstGeom prst="rect">
            <a:avLst/>
          </a:prstGeom>
          <a:noFill/>
        </p:spPr>
        <p:txBody>
          <a:bodyPr wrap="none" rtlCol="0">
            <a:spAutoFit/>
          </a:bodyPr>
          <a:lstStyle/>
          <a:p>
            <a:r>
              <a:rPr lang="en-US">
                <a:solidFill>
                  <a:srgbClr val="002060"/>
                </a:solidFill>
                <a:latin typeface="#9Slide03 Penumbra" panose="02040603050506020204" pitchFamily="18" charset="0"/>
              </a:rPr>
              <a:t>định nghĩa</a:t>
            </a:r>
          </a:p>
        </p:txBody>
      </p:sp>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28" name="TextBox 27">
            <a:extLst>
              <a:ext uri="{FF2B5EF4-FFF2-40B4-BE49-F238E27FC236}">
                <a16:creationId xmlns:a16="http://schemas.microsoft.com/office/drawing/2014/main" id="{5BD681FD-291D-6E01-916C-5C19B7DDF7A5}"/>
              </a:ext>
            </a:extLst>
          </p:cNvPr>
          <p:cNvSpPr txBox="1"/>
          <p:nvPr/>
        </p:nvSpPr>
        <p:spPr>
          <a:xfrm>
            <a:off x="10898372" y="2434256"/>
            <a:ext cx="470580" cy="369332"/>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sz="1800"/>
              <a:t>n</a:t>
            </a:r>
            <a:r>
              <a:rPr lang="en-US" sz="1800" baseline="30000"/>
              <a:t>o</a:t>
            </a:r>
            <a:endParaRPr lang="vi-VN" sz="1800" baseline="30000"/>
          </a:p>
        </p:txBody>
      </p:sp>
      <p:sp>
        <p:nvSpPr>
          <p:cNvPr id="3" name="Rectangle: Rounded Corners 2">
            <a:extLst>
              <a:ext uri="{FF2B5EF4-FFF2-40B4-BE49-F238E27FC236}">
                <a16:creationId xmlns:a16="http://schemas.microsoft.com/office/drawing/2014/main" id="{D2865289-112C-D367-4293-F9300876C4B7}"/>
              </a:ext>
            </a:extLst>
          </p:cNvPr>
          <p:cNvSpPr/>
          <p:nvPr/>
        </p:nvSpPr>
        <p:spPr>
          <a:xfrm flipH="1">
            <a:off x="386216" y="4003257"/>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B31A6D-E6F6-EB73-CC1E-588885EE5989}"/>
              </a:ext>
            </a:extLst>
          </p:cNvPr>
          <p:cNvPicPr>
            <a:picLocks noChangeAspect="1"/>
          </p:cNvPicPr>
          <p:nvPr/>
        </p:nvPicPr>
        <p:blipFill>
          <a:blip r:embed="rId4"/>
          <a:stretch>
            <a:fillRect/>
          </a:stretch>
        </p:blipFill>
        <p:spPr>
          <a:xfrm rot="21192309">
            <a:off x="510658" y="4154203"/>
            <a:ext cx="335412" cy="335412"/>
          </a:xfrm>
          <a:prstGeom prst="rect">
            <a:avLst/>
          </a:prstGeom>
        </p:spPr>
      </p:pic>
      <p:sp>
        <p:nvSpPr>
          <p:cNvPr id="7" name="TextBox 6">
            <a:extLst>
              <a:ext uri="{FF2B5EF4-FFF2-40B4-BE49-F238E27FC236}">
                <a16:creationId xmlns:a16="http://schemas.microsoft.com/office/drawing/2014/main" id="{6B1F7240-9D2B-0AA5-FC81-27F15C88FD25}"/>
              </a:ext>
            </a:extLst>
          </p:cNvPr>
          <p:cNvSpPr txBox="1"/>
          <p:nvPr/>
        </p:nvSpPr>
        <p:spPr>
          <a:xfrm>
            <a:off x="852035" y="4150429"/>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17" name="TextBox 16">
            <a:extLst>
              <a:ext uri="{FF2B5EF4-FFF2-40B4-BE49-F238E27FC236}">
                <a16:creationId xmlns:a16="http://schemas.microsoft.com/office/drawing/2014/main" id="{5040C716-4D7D-72B3-4E04-D599E04C5515}"/>
              </a:ext>
            </a:extLst>
          </p:cNvPr>
          <p:cNvSpPr txBox="1"/>
          <p:nvPr/>
        </p:nvSpPr>
        <p:spPr>
          <a:xfrm>
            <a:off x="852035" y="4859173"/>
            <a:ext cx="9010688"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solidFill>
                  <a:schemeClr val="tx1"/>
                </a:solidFill>
              </a:rPr>
              <a:t>Diện tích S</a:t>
            </a:r>
            <a:r>
              <a:rPr lang="en-US" sz="2400" b="0" baseline="-25000">
                <a:solidFill>
                  <a:schemeClr val="tx1"/>
                </a:solidFill>
              </a:rPr>
              <a:t>q</a:t>
            </a:r>
            <a:r>
              <a:rPr lang="en-US" sz="2400" b="0">
                <a:solidFill>
                  <a:schemeClr val="tx1"/>
                </a:solidFill>
              </a:rPr>
              <a:t> của hình quạt tròn bán kính R ứng với cung n</a:t>
            </a:r>
            <a:r>
              <a:rPr lang="en-US" sz="2400" b="0" baseline="30000">
                <a:solidFill>
                  <a:schemeClr val="tx1"/>
                </a:solidFill>
              </a:rPr>
              <a:t>o</a:t>
            </a:r>
          </a:p>
        </p:txBody>
      </p:sp>
      <p:sp>
        <p:nvSpPr>
          <p:cNvPr id="29" name="TextBox 28">
            <a:extLst>
              <a:ext uri="{FF2B5EF4-FFF2-40B4-BE49-F238E27FC236}">
                <a16:creationId xmlns:a16="http://schemas.microsoft.com/office/drawing/2014/main" id="{777CB4B3-E6C3-75FF-3A39-37586FFC8E84}"/>
              </a:ext>
            </a:extLst>
          </p:cNvPr>
          <p:cNvSpPr txBox="1"/>
          <p:nvPr/>
        </p:nvSpPr>
        <p:spPr>
          <a:xfrm>
            <a:off x="4573173" y="5392515"/>
            <a:ext cx="2700084"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dirty="0"/>
              <a:t>S</a:t>
            </a:r>
            <a:r>
              <a:rPr lang="en-US" sz="2400" b="0" baseline="-25000" dirty="0"/>
              <a:t>q</a:t>
            </a:r>
            <a:r>
              <a:rPr lang="en-US" sz="2400" b="0" dirty="0"/>
              <a:t>  =           </a:t>
            </a:r>
            <a:r>
              <a:rPr lang="el-GR" sz="2400" b="0" i="1" dirty="0">
                <a:solidFill>
                  <a:srgbClr val="002060"/>
                </a:solidFill>
              </a:rPr>
              <a:t>π</a:t>
            </a:r>
            <a:r>
              <a:rPr lang="en-US" sz="2400" b="0" dirty="0">
                <a:solidFill>
                  <a:srgbClr val="002060"/>
                </a:solidFill>
              </a:rPr>
              <a:t>R</a:t>
            </a:r>
            <a:r>
              <a:rPr lang="en-US" sz="2400" b="0" baseline="30000" dirty="0">
                <a:solidFill>
                  <a:srgbClr val="002060"/>
                </a:solidFill>
              </a:rPr>
              <a:t>2 </a:t>
            </a:r>
            <a:r>
              <a:rPr lang="en-US" sz="2400" b="0" dirty="0">
                <a:solidFill>
                  <a:srgbClr val="002060"/>
                </a:solidFill>
              </a:rPr>
              <a:t> =</a:t>
            </a:r>
            <a:r>
              <a:rPr lang="en-US" sz="2400" b="0" dirty="0"/>
              <a:t>      </a:t>
            </a:r>
            <a:endParaRPr lang="en-US" sz="2400" b="0" baseline="30000" dirty="0"/>
          </a:p>
        </p:txBody>
      </p:sp>
      <p:sp>
        <p:nvSpPr>
          <p:cNvPr id="30" name="TextBox 29">
            <a:extLst>
              <a:ext uri="{FF2B5EF4-FFF2-40B4-BE49-F238E27FC236}">
                <a16:creationId xmlns:a16="http://schemas.microsoft.com/office/drawing/2014/main" id="{837ACD4D-0B98-338C-40A3-834F2004D8A5}"/>
              </a:ext>
            </a:extLst>
          </p:cNvPr>
          <p:cNvSpPr txBox="1"/>
          <p:nvPr/>
        </p:nvSpPr>
        <p:spPr>
          <a:xfrm>
            <a:off x="5674132" y="5376051"/>
            <a:ext cx="346995"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n</a:t>
            </a:r>
            <a:endParaRPr lang="en-US" sz="2400" b="0" baseline="30000"/>
          </a:p>
        </p:txBody>
      </p:sp>
      <p:sp>
        <p:nvSpPr>
          <p:cNvPr id="31" name="TextBox 30">
            <a:extLst>
              <a:ext uri="{FF2B5EF4-FFF2-40B4-BE49-F238E27FC236}">
                <a16:creationId xmlns:a16="http://schemas.microsoft.com/office/drawing/2014/main" id="{BED0F047-F960-A2D4-2B40-8062218DD238}"/>
              </a:ext>
            </a:extLst>
          </p:cNvPr>
          <p:cNvSpPr txBox="1"/>
          <p:nvPr/>
        </p:nvSpPr>
        <p:spPr>
          <a:xfrm>
            <a:off x="5515835" y="5857990"/>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33" name="Straight Connector 32">
            <a:extLst>
              <a:ext uri="{FF2B5EF4-FFF2-40B4-BE49-F238E27FC236}">
                <a16:creationId xmlns:a16="http://schemas.microsoft.com/office/drawing/2014/main" id="{0F534911-D7A2-0D6A-E1D0-4E96170222F2}"/>
              </a:ext>
            </a:extLst>
          </p:cNvPr>
          <p:cNvCxnSpPr>
            <a:cxnSpLocks/>
          </p:cNvCxnSpPr>
          <p:nvPr/>
        </p:nvCxnSpPr>
        <p:spPr>
          <a:xfrm>
            <a:off x="5511073" y="5850370"/>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BAEF368-1C94-E2BE-A997-F7E48FD2421F}"/>
              </a:ext>
            </a:extLst>
          </p:cNvPr>
          <p:cNvCxnSpPr>
            <a:cxnSpLocks/>
          </p:cNvCxnSpPr>
          <p:nvPr/>
        </p:nvCxnSpPr>
        <p:spPr>
          <a:xfrm>
            <a:off x="6843460" y="5789987"/>
            <a:ext cx="565733"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E9F4C8F-8DB8-C119-1126-803B59F4A4F1}"/>
              </a:ext>
            </a:extLst>
          </p:cNvPr>
          <p:cNvSpPr txBox="1"/>
          <p:nvPr/>
        </p:nvSpPr>
        <p:spPr>
          <a:xfrm>
            <a:off x="6881518" y="5296973"/>
            <a:ext cx="56573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dirty="0">
                <a:latin typeface="#9Slide04 AdrianeSwash" panose="02000504060000090004" pitchFamily="2" charset="0"/>
              </a:rPr>
              <a:t>l</a:t>
            </a:r>
            <a:r>
              <a:rPr lang="en-US" sz="1100" b="0" dirty="0">
                <a:latin typeface="#9Slide04 AdrianeSwash" panose="02000504060000090004" pitchFamily="2" charset="0"/>
              </a:rPr>
              <a:t> </a:t>
            </a:r>
            <a:r>
              <a:rPr lang="en-US" sz="2400" b="0" dirty="0">
                <a:solidFill>
                  <a:srgbClr val="002060"/>
                </a:solidFill>
              </a:rPr>
              <a:t>R</a:t>
            </a:r>
            <a:endParaRPr lang="en-US" sz="2400" b="0" baseline="30000" dirty="0"/>
          </a:p>
        </p:txBody>
      </p:sp>
      <p:sp>
        <p:nvSpPr>
          <p:cNvPr id="38" name="TextBox 37">
            <a:extLst>
              <a:ext uri="{FF2B5EF4-FFF2-40B4-BE49-F238E27FC236}">
                <a16:creationId xmlns:a16="http://schemas.microsoft.com/office/drawing/2014/main" id="{3BF38044-9399-2434-AE1E-18A8A91F52B7}"/>
              </a:ext>
            </a:extLst>
          </p:cNvPr>
          <p:cNvSpPr txBox="1"/>
          <p:nvPr/>
        </p:nvSpPr>
        <p:spPr>
          <a:xfrm>
            <a:off x="6963250" y="5797607"/>
            <a:ext cx="362991"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2</a:t>
            </a:r>
          </a:p>
        </p:txBody>
      </p:sp>
    </p:spTree>
    <p:custDataLst>
      <p:tags r:id="rId1"/>
    </p:custDataLst>
    <p:extLst>
      <p:ext uri="{BB962C8B-B14F-4D97-AF65-F5344CB8AC3E}">
        <p14:creationId xmlns:p14="http://schemas.microsoft.com/office/powerpoint/2010/main" val="223767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22" presetClass="entr" presetSubtype="8"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7" grpId="0"/>
      <p:bldP spid="29" grpId="0"/>
      <p:bldP spid="30" grpId="0"/>
      <p:bldP spid="31"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3" name="Rectangle: Rounded Corners 2">
            <a:extLst>
              <a:ext uri="{FF2B5EF4-FFF2-40B4-BE49-F238E27FC236}">
                <a16:creationId xmlns:a16="http://schemas.microsoft.com/office/drawing/2014/main" id="{D2865289-112C-D367-4293-F9300876C4B7}"/>
              </a:ext>
            </a:extLst>
          </p:cNvPr>
          <p:cNvSpPr/>
          <p:nvPr/>
        </p:nvSpPr>
        <p:spPr>
          <a:xfrm flipH="1">
            <a:off x="531359" y="1463255"/>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B31A6D-E6F6-EB73-CC1E-588885EE5989}"/>
              </a:ext>
            </a:extLst>
          </p:cNvPr>
          <p:cNvPicPr>
            <a:picLocks noChangeAspect="1"/>
          </p:cNvPicPr>
          <p:nvPr/>
        </p:nvPicPr>
        <p:blipFill>
          <a:blip r:embed="rId4"/>
          <a:stretch>
            <a:fillRect/>
          </a:stretch>
        </p:blipFill>
        <p:spPr>
          <a:xfrm rot="21192309">
            <a:off x="655801" y="1614201"/>
            <a:ext cx="335412" cy="335412"/>
          </a:xfrm>
          <a:prstGeom prst="rect">
            <a:avLst/>
          </a:prstGeom>
        </p:spPr>
      </p:pic>
      <p:sp>
        <p:nvSpPr>
          <p:cNvPr id="7" name="TextBox 6">
            <a:extLst>
              <a:ext uri="{FF2B5EF4-FFF2-40B4-BE49-F238E27FC236}">
                <a16:creationId xmlns:a16="http://schemas.microsoft.com/office/drawing/2014/main" id="{6B1F7240-9D2B-0AA5-FC81-27F15C88FD25}"/>
              </a:ext>
            </a:extLst>
          </p:cNvPr>
          <p:cNvSpPr txBox="1"/>
          <p:nvPr/>
        </p:nvSpPr>
        <p:spPr>
          <a:xfrm>
            <a:off x="997178" y="1610427"/>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17" name="TextBox 16">
            <a:extLst>
              <a:ext uri="{FF2B5EF4-FFF2-40B4-BE49-F238E27FC236}">
                <a16:creationId xmlns:a16="http://schemas.microsoft.com/office/drawing/2014/main" id="{5040C716-4D7D-72B3-4E04-D599E04C5515}"/>
              </a:ext>
            </a:extLst>
          </p:cNvPr>
          <p:cNvSpPr txBox="1"/>
          <p:nvPr/>
        </p:nvSpPr>
        <p:spPr>
          <a:xfrm>
            <a:off x="2778884" y="1565897"/>
            <a:ext cx="9010688" cy="43088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b="0">
                <a:solidFill>
                  <a:schemeClr val="tx1"/>
                </a:solidFill>
              </a:rPr>
              <a:t>Diện tích S</a:t>
            </a:r>
            <a:r>
              <a:rPr lang="en-US" b="0" baseline="-25000">
                <a:solidFill>
                  <a:schemeClr val="tx1"/>
                </a:solidFill>
              </a:rPr>
              <a:t>q</a:t>
            </a:r>
            <a:r>
              <a:rPr lang="en-US" b="0">
                <a:solidFill>
                  <a:schemeClr val="tx1"/>
                </a:solidFill>
              </a:rPr>
              <a:t> của hình quạt tròn bán kính R ứng với cung n</a:t>
            </a:r>
            <a:r>
              <a:rPr lang="en-US" b="0" baseline="30000">
                <a:solidFill>
                  <a:schemeClr val="tx1"/>
                </a:solidFill>
              </a:rPr>
              <a:t>o</a:t>
            </a:r>
          </a:p>
        </p:txBody>
      </p:sp>
      <p:sp>
        <p:nvSpPr>
          <p:cNvPr id="29" name="TextBox 28">
            <a:extLst>
              <a:ext uri="{FF2B5EF4-FFF2-40B4-BE49-F238E27FC236}">
                <a16:creationId xmlns:a16="http://schemas.microsoft.com/office/drawing/2014/main" id="{777CB4B3-E6C3-75FF-3A39-37586FFC8E84}"/>
              </a:ext>
            </a:extLst>
          </p:cNvPr>
          <p:cNvSpPr txBox="1"/>
          <p:nvPr/>
        </p:nvSpPr>
        <p:spPr>
          <a:xfrm>
            <a:off x="4411834" y="2314338"/>
            <a:ext cx="2700084"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           </a:t>
            </a:r>
            <a:r>
              <a:rPr lang="el-GR" sz="2400" b="0" i="1">
                <a:solidFill>
                  <a:srgbClr val="002060"/>
                </a:solidFill>
              </a:rPr>
              <a:t>π</a:t>
            </a:r>
            <a:r>
              <a:rPr lang="en-US" sz="2400" b="0">
                <a:solidFill>
                  <a:srgbClr val="002060"/>
                </a:solidFill>
              </a:rPr>
              <a:t>R</a:t>
            </a:r>
            <a:r>
              <a:rPr lang="en-US" sz="2400" b="0" baseline="30000">
                <a:solidFill>
                  <a:srgbClr val="002060"/>
                </a:solidFill>
              </a:rPr>
              <a:t>2</a:t>
            </a:r>
            <a:r>
              <a:rPr lang="en-US" sz="2400" b="0">
                <a:solidFill>
                  <a:srgbClr val="002060"/>
                </a:solidFill>
              </a:rPr>
              <a:t> =</a:t>
            </a:r>
            <a:r>
              <a:rPr lang="en-US" sz="2400" b="0"/>
              <a:t>      </a:t>
            </a:r>
            <a:endParaRPr lang="en-US" sz="2400" b="0" baseline="30000"/>
          </a:p>
        </p:txBody>
      </p:sp>
      <p:sp>
        <p:nvSpPr>
          <p:cNvPr id="30" name="TextBox 29">
            <a:extLst>
              <a:ext uri="{FF2B5EF4-FFF2-40B4-BE49-F238E27FC236}">
                <a16:creationId xmlns:a16="http://schemas.microsoft.com/office/drawing/2014/main" id="{837ACD4D-0B98-338C-40A3-834F2004D8A5}"/>
              </a:ext>
            </a:extLst>
          </p:cNvPr>
          <p:cNvSpPr txBox="1"/>
          <p:nvPr/>
        </p:nvSpPr>
        <p:spPr>
          <a:xfrm>
            <a:off x="5469118" y="2096793"/>
            <a:ext cx="346995"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n</a:t>
            </a:r>
            <a:endParaRPr lang="en-US" sz="2400" b="0" baseline="30000"/>
          </a:p>
        </p:txBody>
      </p:sp>
      <p:sp>
        <p:nvSpPr>
          <p:cNvPr id="31" name="TextBox 30">
            <a:extLst>
              <a:ext uri="{FF2B5EF4-FFF2-40B4-BE49-F238E27FC236}">
                <a16:creationId xmlns:a16="http://schemas.microsoft.com/office/drawing/2014/main" id="{BED0F047-F960-A2D4-2B40-8062218DD238}"/>
              </a:ext>
            </a:extLst>
          </p:cNvPr>
          <p:cNvSpPr txBox="1"/>
          <p:nvPr/>
        </p:nvSpPr>
        <p:spPr>
          <a:xfrm>
            <a:off x="5310821" y="2578732"/>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33" name="Straight Connector 32">
            <a:extLst>
              <a:ext uri="{FF2B5EF4-FFF2-40B4-BE49-F238E27FC236}">
                <a16:creationId xmlns:a16="http://schemas.microsoft.com/office/drawing/2014/main" id="{0F534911-D7A2-0D6A-E1D0-4E96170222F2}"/>
              </a:ext>
            </a:extLst>
          </p:cNvPr>
          <p:cNvCxnSpPr>
            <a:cxnSpLocks/>
          </p:cNvCxnSpPr>
          <p:nvPr/>
        </p:nvCxnSpPr>
        <p:spPr>
          <a:xfrm>
            <a:off x="5306059" y="2571112"/>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BAEF368-1C94-E2BE-A997-F7E48FD2421F}"/>
              </a:ext>
            </a:extLst>
          </p:cNvPr>
          <p:cNvCxnSpPr>
            <a:cxnSpLocks/>
          </p:cNvCxnSpPr>
          <p:nvPr/>
        </p:nvCxnSpPr>
        <p:spPr>
          <a:xfrm>
            <a:off x="6992128" y="2571112"/>
            <a:ext cx="565733"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E9F4C8F-8DB8-C119-1126-803B59F4A4F1}"/>
              </a:ext>
            </a:extLst>
          </p:cNvPr>
          <p:cNvSpPr txBox="1"/>
          <p:nvPr/>
        </p:nvSpPr>
        <p:spPr>
          <a:xfrm>
            <a:off x="7035803" y="2104413"/>
            <a:ext cx="56573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latin typeface="#9Slide04 AdrianeSwash" panose="02000504060000090004" pitchFamily="2" charset="0"/>
              </a:rPr>
              <a:t>l</a:t>
            </a:r>
            <a:r>
              <a:rPr lang="en-US" sz="1100" b="0">
                <a:latin typeface="#9Slide04 AdrianeSwash" panose="02000504060000090004" pitchFamily="2" charset="0"/>
              </a:rPr>
              <a:t> </a:t>
            </a:r>
            <a:r>
              <a:rPr lang="en-US" sz="2400" b="0">
                <a:solidFill>
                  <a:srgbClr val="002060"/>
                </a:solidFill>
              </a:rPr>
              <a:t>R</a:t>
            </a:r>
            <a:endParaRPr lang="en-US" sz="2400" b="0" baseline="30000"/>
          </a:p>
        </p:txBody>
      </p:sp>
      <p:sp>
        <p:nvSpPr>
          <p:cNvPr id="38" name="TextBox 37">
            <a:extLst>
              <a:ext uri="{FF2B5EF4-FFF2-40B4-BE49-F238E27FC236}">
                <a16:creationId xmlns:a16="http://schemas.microsoft.com/office/drawing/2014/main" id="{3BF38044-9399-2434-AE1E-18A8A91F52B7}"/>
              </a:ext>
            </a:extLst>
          </p:cNvPr>
          <p:cNvSpPr txBox="1"/>
          <p:nvPr/>
        </p:nvSpPr>
        <p:spPr>
          <a:xfrm>
            <a:off x="7111918" y="2578732"/>
            <a:ext cx="362991"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2</a:t>
            </a:r>
          </a:p>
        </p:txBody>
      </p:sp>
      <p:sp>
        <p:nvSpPr>
          <p:cNvPr id="6" name="TextBox 5">
            <a:extLst>
              <a:ext uri="{FF2B5EF4-FFF2-40B4-BE49-F238E27FC236}">
                <a16:creationId xmlns:a16="http://schemas.microsoft.com/office/drawing/2014/main" id="{54CA2CF4-F5C6-D317-5FEB-EFB824B2BC17}"/>
              </a:ext>
            </a:extLst>
          </p:cNvPr>
          <p:cNvSpPr txBox="1"/>
          <p:nvPr/>
        </p:nvSpPr>
        <p:spPr>
          <a:xfrm>
            <a:off x="997178" y="3463340"/>
            <a:ext cx="10497530" cy="1043555"/>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a:t>Tính diện tích hình quạt tròn bán kính R = 10 cm, ứng với cung 60</a:t>
            </a:r>
            <a:r>
              <a:rPr lang="en-US" baseline="30000"/>
              <a:t>o</a:t>
            </a:r>
            <a:r>
              <a:rPr lang="vi-VN"/>
              <a:t> (kết quả làm tròn đến hàng phần trăm của cm</a:t>
            </a:r>
            <a:r>
              <a:rPr lang="en-US" baseline="30000"/>
              <a:t>2</a:t>
            </a:r>
            <a:r>
              <a:rPr lang="vi-VN"/>
              <a:t>).</a:t>
            </a:r>
          </a:p>
        </p:txBody>
      </p:sp>
      <p:pic>
        <p:nvPicPr>
          <p:cNvPr id="22" name="Picture 21">
            <a:extLst>
              <a:ext uri="{FF2B5EF4-FFF2-40B4-BE49-F238E27FC236}">
                <a16:creationId xmlns:a16="http://schemas.microsoft.com/office/drawing/2014/main" id="{754FC0B0-B20D-4915-70B2-C2C0910D5A0C}"/>
              </a:ext>
            </a:extLst>
          </p:cNvPr>
          <p:cNvPicPr>
            <a:picLocks noChangeAspect="1"/>
          </p:cNvPicPr>
          <p:nvPr/>
        </p:nvPicPr>
        <p:blipFill>
          <a:blip r:embed="rId5"/>
          <a:stretch>
            <a:fillRect/>
          </a:stretch>
        </p:blipFill>
        <p:spPr>
          <a:xfrm>
            <a:off x="614938" y="3590907"/>
            <a:ext cx="404447" cy="404447"/>
          </a:xfrm>
          <a:prstGeom prst="rect">
            <a:avLst/>
          </a:prstGeom>
        </p:spPr>
      </p:pic>
      <p:sp>
        <p:nvSpPr>
          <p:cNvPr id="23" name="TextBox 22">
            <a:extLst>
              <a:ext uri="{FF2B5EF4-FFF2-40B4-BE49-F238E27FC236}">
                <a16:creationId xmlns:a16="http://schemas.microsoft.com/office/drawing/2014/main" id="{36D7041B-3D37-D41F-33E4-B2323B7EC214}"/>
              </a:ext>
            </a:extLst>
          </p:cNvPr>
          <p:cNvSpPr txBox="1"/>
          <p:nvPr/>
        </p:nvSpPr>
        <p:spPr>
          <a:xfrm>
            <a:off x="268431" y="3639241"/>
            <a:ext cx="351378"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?1</a:t>
            </a:r>
          </a:p>
        </p:txBody>
      </p:sp>
      <p:sp>
        <p:nvSpPr>
          <p:cNvPr id="25" name="TextBox 24">
            <a:extLst>
              <a:ext uri="{FF2B5EF4-FFF2-40B4-BE49-F238E27FC236}">
                <a16:creationId xmlns:a16="http://schemas.microsoft.com/office/drawing/2014/main" id="{B83D27BC-9A07-855B-0A33-6677B8209CA2}"/>
              </a:ext>
            </a:extLst>
          </p:cNvPr>
          <p:cNvSpPr txBox="1"/>
          <p:nvPr/>
        </p:nvSpPr>
        <p:spPr>
          <a:xfrm>
            <a:off x="1009878" y="4677266"/>
            <a:ext cx="9379091" cy="528286"/>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a:solidFill>
                  <a:srgbClr val="002060"/>
                </a:solidFill>
              </a:rPr>
              <a:t>Hình quạt tròn bán kính R = 10 cm, ứng với cung </a:t>
            </a:r>
            <a:r>
              <a:rPr lang="vi-VN">
                <a:solidFill>
                  <a:srgbClr val="002060"/>
                </a:solidFill>
              </a:rPr>
              <a:t>60</a:t>
            </a:r>
            <a:r>
              <a:rPr lang="en-US" baseline="30000">
                <a:solidFill>
                  <a:srgbClr val="002060"/>
                </a:solidFill>
              </a:rPr>
              <a:t>o</a:t>
            </a:r>
            <a:r>
              <a:rPr lang="en-US">
                <a:solidFill>
                  <a:srgbClr val="002060"/>
                </a:solidFill>
              </a:rPr>
              <a:t> có diện tích là:</a:t>
            </a:r>
          </a:p>
        </p:txBody>
      </p:sp>
      <p:sp>
        <p:nvSpPr>
          <p:cNvPr id="32" name="TextBox 31">
            <a:extLst>
              <a:ext uri="{FF2B5EF4-FFF2-40B4-BE49-F238E27FC236}">
                <a16:creationId xmlns:a16="http://schemas.microsoft.com/office/drawing/2014/main" id="{65D2CC75-04B4-FEDE-9D4F-D0105A30D8B7}"/>
              </a:ext>
            </a:extLst>
          </p:cNvPr>
          <p:cNvSpPr txBox="1"/>
          <p:nvPr/>
        </p:nvSpPr>
        <p:spPr>
          <a:xfrm>
            <a:off x="3317026" y="5488060"/>
            <a:ext cx="2700084"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           </a:t>
            </a:r>
            <a:r>
              <a:rPr lang="el-GR" sz="2400" b="0" i="1">
                <a:solidFill>
                  <a:srgbClr val="002060"/>
                </a:solidFill>
              </a:rPr>
              <a:t>π</a:t>
            </a:r>
            <a:r>
              <a:rPr lang="en-US" sz="2400" b="0">
                <a:solidFill>
                  <a:srgbClr val="002060"/>
                </a:solidFill>
              </a:rPr>
              <a:t>R</a:t>
            </a:r>
            <a:r>
              <a:rPr lang="en-US" sz="2400" b="0" baseline="30000">
                <a:solidFill>
                  <a:srgbClr val="002060"/>
                </a:solidFill>
              </a:rPr>
              <a:t>2</a:t>
            </a:r>
            <a:r>
              <a:rPr lang="en-US" sz="2400" b="0">
                <a:solidFill>
                  <a:srgbClr val="002060"/>
                </a:solidFill>
              </a:rPr>
              <a:t>  =</a:t>
            </a:r>
            <a:r>
              <a:rPr lang="en-US" sz="2400" b="0"/>
              <a:t>      </a:t>
            </a:r>
            <a:endParaRPr lang="en-US" sz="2400" b="0" baseline="30000"/>
          </a:p>
        </p:txBody>
      </p:sp>
      <p:sp>
        <p:nvSpPr>
          <p:cNvPr id="34" name="TextBox 33">
            <a:extLst>
              <a:ext uri="{FF2B5EF4-FFF2-40B4-BE49-F238E27FC236}">
                <a16:creationId xmlns:a16="http://schemas.microsoft.com/office/drawing/2014/main" id="{706457D8-3A2C-6FA2-3928-4A9C84F974B2}"/>
              </a:ext>
            </a:extLst>
          </p:cNvPr>
          <p:cNvSpPr txBox="1"/>
          <p:nvPr/>
        </p:nvSpPr>
        <p:spPr>
          <a:xfrm>
            <a:off x="4374310" y="5270515"/>
            <a:ext cx="346995"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n</a:t>
            </a:r>
            <a:endParaRPr lang="en-US" sz="2400" b="0" baseline="30000"/>
          </a:p>
        </p:txBody>
      </p:sp>
      <p:sp>
        <p:nvSpPr>
          <p:cNvPr id="36" name="TextBox 35">
            <a:extLst>
              <a:ext uri="{FF2B5EF4-FFF2-40B4-BE49-F238E27FC236}">
                <a16:creationId xmlns:a16="http://schemas.microsoft.com/office/drawing/2014/main" id="{344C6E46-1EE8-7226-7994-698607042126}"/>
              </a:ext>
            </a:extLst>
          </p:cNvPr>
          <p:cNvSpPr txBox="1"/>
          <p:nvPr/>
        </p:nvSpPr>
        <p:spPr>
          <a:xfrm>
            <a:off x="4216013" y="5752454"/>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39" name="Straight Connector 38">
            <a:extLst>
              <a:ext uri="{FF2B5EF4-FFF2-40B4-BE49-F238E27FC236}">
                <a16:creationId xmlns:a16="http://schemas.microsoft.com/office/drawing/2014/main" id="{CB02D5BE-C3E3-3DD7-6AD9-860DA2013CD5}"/>
              </a:ext>
            </a:extLst>
          </p:cNvPr>
          <p:cNvCxnSpPr>
            <a:cxnSpLocks/>
          </p:cNvCxnSpPr>
          <p:nvPr/>
        </p:nvCxnSpPr>
        <p:spPr>
          <a:xfrm>
            <a:off x="4211251" y="5744834"/>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C4BD1D0-3847-9F5E-2598-400028DC1A22}"/>
              </a:ext>
            </a:extLst>
          </p:cNvPr>
          <p:cNvCxnSpPr>
            <a:cxnSpLocks/>
          </p:cNvCxnSpPr>
          <p:nvPr/>
        </p:nvCxnSpPr>
        <p:spPr>
          <a:xfrm>
            <a:off x="6009287" y="5744834"/>
            <a:ext cx="1511186"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A1E53D56-9E79-2667-1ED9-13B31FE8B52C}"/>
              </a:ext>
            </a:extLst>
          </p:cNvPr>
          <p:cNvSpPr txBox="1"/>
          <p:nvPr/>
        </p:nvSpPr>
        <p:spPr>
          <a:xfrm>
            <a:off x="6436990" y="5752454"/>
            <a:ext cx="837099"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360</a:t>
            </a:r>
          </a:p>
        </p:txBody>
      </p:sp>
      <p:sp>
        <p:nvSpPr>
          <p:cNvPr id="44" name="TextBox 43">
            <a:extLst>
              <a:ext uri="{FF2B5EF4-FFF2-40B4-BE49-F238E27FC236}">
                <a16:creationId xmlns:a16="http://schemas.microsoft.com/office/drawing/2014/main" id="{86C2FAAE-DA73-029D-663F-65E4B6FB3AC0}"/>
              </a:ext>
            </a:extLst>
          </p:cNvPr>
          <p:cNvSpPr txBox="1"/>
          <p:nvPr/>
        </p:nvSpPr>
        <p:spPr>
          <a:xfrm>
            <a:off x="6037280" y="5268349"/>
            <a:ext cx="1633990"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sz="2400" b="0" i="1" dirty="0">
                <a:solidFill>
                  <a:srgbClr val="002060"/>
                </a:solidFill>
              </a:rPr>
              <a:t>60. </a:t>
            </a:r>
            <a:r>
              <a:rPr lang="el-GR" sz="2400" b="0" i="1" dirty="0">
                <a:solidFill>
                  <a:srgbClr val="002060"/>
                </a:solidFill>
              </a:rPr>
              <a:t>π</a:t>
            </a:r>
            <a:r>
              <a:rPr lang="en-US" sz="2400" b="0" dirty="0">
                <a:solidFill>
                  <a:srgbClr val="002060"/>
                </a:solidFill>
              </a:rPr>
              <a:t>.</a:t>
            </a:r>
            <a:r>
              <a:rPr lang="en-US" sz="2400" b="0" i="1" dirty="0">
                <a:solidFill>
                  <a:srgbClr val="002060"/>
                </a:solidFill>
              </a:rPr>
              <a:t> </a:t>
            </a:r>
            <a:r>
              <a:rPr lang="en-US" sz="2400" b="0" dirty="0">
                <a:solidFill>
                  <a:srgbClr val="002060"/>
                </a:solidFill>
              </a:rPr>
              <a:t>1</a:t>
            </a:r>
            <a:r>
              <a:rPr lang="en-US" dirty="0"/>
              <a:t>0</a:t>
            </a:r>
            <a:r>
              <a:rPr lang="en-US" baseline="30000" dirty="0"/>
              <a:t>2</a:t>
            </a:r>
            <a:endParaRPr lang="en-US" dirty="0"/>
          </a:p>
        </p:txBody>
      </p:sp>
      <p:sp>
        <p:nvSpPr>
          <p:cNvPr id="46" name="TextBox 45">
            <a:extLst>
              <a:ext uri="{FF2B5EF4-FFF2-40B4-BE49-F238E27FC236}">
                <a16:creationId xmlns:a16="http://schemas.microsoft.com/office/drawing/2014/main" id="{DE16ED3B-23FC-BACA-518E-7E1CB31AA62D}"/>
              </a:ext>
            </a:extLst>
          </p:cNvPr>
          <p:cNvSpPr txBox="1"/>
          <p:nvPr/>
        </p:nvSpPr>
        <p:spPr>
          <a:xfrm>
            <a:off x="7618844" y="5508741"/>
            <a:ext cx="2116345"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solidFill>
                  <a:srgbClr val="002060"/>
                </a:solidFill>
              </a:rPr>
              <a:t>≈</a:t>
            </a:r>
            <a:r>
              <a:rPr lang="en-US">
                <a:solidFill>
                  <a:srgbClr val="002060"/>
                </a:solidFill>
              </a:rPr>
              <a:t> 52,36</a:t>
            </a:r>
            <a:r>
              <a:rPr lang="vi-VN">
                <a:solidFill>
                  <a:srgbClr val="002060"/>
                </a:solidFill>
              </a:rPr>
              <a:t> (cm</a:t>
            </a:r>
            <a:r>
              <a:rPr lang="vi-VN" baseline="30000">
                <a:solidFill>
                  <a:srgbClr val="002060"/>
                </a:solidFill>
              </a:rPr>
              <a:t>2</a:t>
            </a:r>
            <a:r>
              <a:rPr lang="vi-VN">
                <a:solidFill>
                  <a:srgbClr val="002060"/>
                </a:solidFill>
              </a:rPr>
              <a:t>). </a:t>
            </a:r>
          </a:p>
        </p:txBody>
      </p:sp>
    </p:spTree>
    <p:custDataLst>
      <p:tags r:id="rId1"/>
    </p:custDataLst>
    <p:extLst>
      <p:ext uri="{BB962C8B-B14F-4D97-AF65-F5344CB8AC3E}">
        <p14:creationId xmlns:p14="http://schemas.microsoft.com/office/powerpoint/2010/main" val="202256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2" grpId="0"/>
      <p:bldP spid="34" grpId="0"/>
      <p:bldP spid="36" grpId="0"/>
      <p:bldP spid="42" grpId="0"/>
      <p:bldP spid="44"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3" name="Rectangle: Rounded Corners 2">
            <a:extLst>
              <a:ext uri="{FF2B5EF4-FFF2-40B4-BE49-F238E27FC236}">
                <a16:creationId xmlns:a16="http://schemas.microsoft.com/office/drawing/2014/main" id="{D2865289-112C-D367-4293-F9300876C4B7}"/>
              </a:ext>
            </a:extLst>
          </p:cNvPr>
          <p:cNvSpPr/>
          <p:nvPr/>
        </p:nvSpPr>
        <p:spPr>
          <a:xfrm flipH="1">
            <a:off x="531359" y="1406105"/>
            <a:ext cx="2196793" cy="650562"/>
          </a:xfrm>
          <a:prstGeom prst="roundRect">
            <a:avLst>
              <a:gd name="adj" fmla="val 11162"/>
            </a:avLst>
          </a:prstGeom>
          <a:solidFill>
            <a:srgbClr val="FFC000">
              <a:alpha val="1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EB31A6D-E6F6-EB73-CC1E-588885EE5989}"/>
              </a:ext>
            </a:extLst>
          </p:cNvPr>
          <p:cNvPicPr>
            <a:picLocks noChangeAspect="1"/>
          </p:cNvPicPr>
          <p:nvPr/>
        </p:nvPicPr>
        <p:blipFill>
          <a:blip r:embed="rId4"/>
          <a:stretch>
            <a:fillRect/>
          </a:stretch>
        </p:blipFill>
        <p:spPr>
          <a:xfrm rot="21192309">
            <a:off x="655801" y="1557051"/>
            <a:ext cx="335412" cy="335412"/>
          </a:xfrm>
          <a:prstGeom prst="rect">
            <a:avLst/>
          </a:prstGeom>
        </p:spPr>
      </p:pic>
      <p:sp>
        <p:nvSpPr>
          <p:cNvPr id="7" name="TextBox 6">
            <a:extLst>
              <a:ext uri="{FF2B5EF4-FFF2-40B4-BE49-F238E27FC236}">
                <a16:creationId xmlns:a16="http://schemas.microsoft.com/office/drawing/2014/main" id="{6B1F7240-9D2B-0AA5-FC81-27F15C88FD25}"/>
              </a:ext>
            </a:extLst>
          </p:cNvPr>
          <p:cNvSpPr txBox="1"/>
          <p:nvPr/>
        </p:nvSpPr>
        <p:spPr>
          <a:xfrm>
            <a:off x="997178" y="1553277"/>
            <a:ext cx="1636987" cy="369332"/>
          </a:xfrm>
          <a:prstGeom prst="rect">
            <a:avLst/>
          </a:prstGeom>
          <a:noFill/>
        </p:spPr>
        <p:txBody>
          <a:bodyPr wrap="none" rtlCol="0">
            <a:spAutoFit/>
          </a:bodyPr>
          <a:lstStyle/>
          <a:p>
            <a:r>
              <a:rPr lang="en-US">
                <a:solidFill>
                  <a:srgbClr val="002060"/>
                </a:solidFill>
                <a:latin typeface="#9Slide03 Penumbra" panose="02040603050506020204" pitchFamily="18" charset="0"/>
              </a:rPr>
              <a:t>công thức</a:t>
            </a:r>
          </a:p>
        </p:txBody>
      </p:sp>
      <p:sp>
        <p:nvSpPr>
          <p:cNvPr id="17" name="TextBox 16">
            <a:extLst>
              <a:ext uri="{FF2B5EF4-FFF2-40B4-BE49-F238E27FC236}">
                <a16:creationId xmlns:a16="http://schemas.microsoft.com/office/drawing/2014/main" id="{5040C716-4D7D-72B3-4E04-D599E04C5515}"/>
              </a:ext>
            </a:extLst>
          </p:cNvPr>
          <p:cNvSpPr txBox="1"/>
          <p:nvPr/>
        </p:nvSpPr>
        <p:spPr>
          <a:xfrm>
            <a:off x="2778884" y="1518272"/>
            <a:ext cx="9010688" cy="43088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b="0">
                <a:solidFill>
                  <a:schemeClr val="tx1"/>
                </a:solidFill>
              </a:rPr>
              <a:t>Diện tích S</a:t>
            </a:r>
            <a:r>
              <a:rPr lang="en-US" b="0" baseline="-25000">
                <a:solidFill>
                  <a:schemeClr val="tx1"/>
                </a:solidFill>
              </a:rPr>
              <a:t>q</a:t>
            </a:r>
            <a:r>
              <a:rPr lang="en-US" b="0">
                <a:solidFill>
                  <a:schemeClr val="tx1"/>
                </a:solidFill>
              </a:rPr>
              <a:t> của hình quạt tròn bán kính R ứng với cung n</a:t>
            </a:r>
            <a:r>
              <a:rPr lang="en-US" b="0" baseline="30000">
                <a:solidFill>
                  <a:schemeClr val="tx1"/>
                </a:solidFill>
              </a:rPr>
              <a:t>o</a:t>
            </a:r>
          </a:p>
        </p:txBody>
      </p:sp>
      <p:sp>
        <p:nvSpPr>
          <p:cNvPr id="29" name="TextBox 28">
            <a:extLst>
              <a:ext uri="{FF2B5EF4-FFF2-40B4-BE49-F238E27FC236}">
                <a16:creationId xmlns:a16="http://schemas.microsoft.com/office/drawing/2014/main" id="{777CB4B3-E6C3-75FF-3A39-37586FFC8E84}"/>
              </a:ext>
            </a:extLst>
          </p:cNvPr>
          <p:cNvSpPr txBox="1"/>
          <p:nvPr/>
        </p:nvSpPr>
        <p:spPr>
          <a:xfrm>
            <a:off x="4411834" y="2219088"/>
            <a:ext cx="2700084"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           </a:t>
            </a:r>
            <a:r>
              <a:rPr lang="el-GR" sz="2400" b="0" i="1">
                <a:solidFill>
                  <a:srgbClr val="002060"/>
                </a:solidFill>
              </a:rPr>
              <a:t>π</a:t>
            </a:r>
            <a:r>
              <a:rPr lang="en-US" sz="2400" b="0">
                <a:solidFill>
                  <a:srgbClr val="002060"/>
                </a:solidFill>
              </a:rPr>
              <a:t>R</a:t>
            </a:r>
            <a:r>
              <a:rPr lang="en-US" sz="2400" b="0" baseline="30000">
                <a:solidFill>
                  <a:srgbClr val="002060"/>
                </a:solidFill>
              </a:rPr>
              <a:t>2</a:t>
            </a:r>
            <a:r>
              <a:rPr lang="en-US" sz="2400" b="0">
                <a:solidFill>
                  <a:srgbClr val="002060"/>
                </a:solidFill>
              </a:rPr>
              <a:t> =</a:t>
            </a:r>
            <a:r>
              <a:rPr lang="en-US" sz="2400" b="0"/>
              <a:t>      </a:t>
            </a:r>
            <a:endParaRPr lang="en-US" sz="2400" b="0" baseline="30000"/>
          </a:p>
        </p:txBody>
      </p:sp>
      <p:sp>
        <p:nvSpPr>
          <p:cNvPr id="30" name="TextBox 29">
            <a:extLst>
              <a:ext uri="{FF2B5EF4-FFF2-40B4-BE49-F238E27FC236}">
                <a16:creationId xmlns:a16="http://schemas.microsoft.com/office/drawing/2014/main" id="{837ACD4D-0B98-338C-40A3-834F2004D8A5}"/>
              </a:ext>
            </a:extLst>
          </p:cNvPr>
          <p:cNvSpPr txBox="1"/>
          <p:nvPr/>
        </p:nvSpPr>
        <p:spPr>
          <a:xfrm>
            <a:off x="5469118" y="2001543"/>
            <a:ext cx="346995"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n</a:t>
            </a:r>
            <a:endParaRPr lang="en-US" sz="2400" b="0" baseline="30000"/>
          </a:p>
        </p:txBody>
      </p:sp>
      <p:sp>
        <p:nvSpPr>
          <p:cNvPr id="31" name="TextBox 30">
            <a:extLst>
              <a:ext uri="{FF2B5EF4-FFF2-40B4-BE49-F238E27FC236}">
                <a16:creationId xmlns:a16="http://schemas.microsoft.com/office/drawing/2014/main" id="{BED0F047-F960-A2D4-2B40-8062218DD238}"/>
              </a:ext>
            </a:extLst>
          </p:cNvPr>
          <p:cNvSpPr txBox="1"/>
          <p:nvPr/>
        </p:nvSpPr>
        <p:spPr>
          <a:xfrm>
            <a:off x="5310821" y="2483482"/>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33" name="Straight Connector 32">
            <a:extLst>
              <a:ext uri="{FF2B5EF4-FFF2-40B4-BE49-F238E27FC236}">
                <a16:creationId xmlns:a16="http://schemas.microsoft.com/office/drawing/2014/main" id="{0F534911-D7A2-0D6A-E1D0-4E96170222F2}"/>
              </a:ext>
            </a:extLst>
          </p:cNvPr>
          <p:cNvCxnSpPr>
            <a:cxnSpLocks/>
          </p:cNvCxnSpPr>
          <p:nvPr/>
        </p:nvCxnSpPr>
        <p:spPr>
          <a:xfrm>
            <a:off x="5306059" y="2475862"/>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BAEF368-1C94-E2BE-A997-F7E48FD2421F}"/>
              </a:ext>
            </a:extLst>
          </p:cNvPr>
          <p:cNvCxnSpPr>
            <a:cxnSpLocks/>
          </p:cNvCxnSpPr>
          <p:nvPr/>
        </p:nvCxnSpPr>
        <p:spPr>
          <a:xfrm>
            <a:off x="6992128" y="2475862"/>
            <a:ext cx="565733"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E9F4C8F-8DB8-C119-1126-803B59F4A4F1}"/>
              </a:ext>
            </a:extLst>
          </p:cNvPr>
          <p:cNvSpPr txBox="1"/>
          <p:nvPr/>
        </p:nvSpPr>
        <p:spPr>
          <a:xfrm>
            <a:off x="7035803" y="2009163"/>
            <a:ext cx="56573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latin typeface="#9Slide04 AdrianeSwash" panose="02000504060000090004" pitchFamily="2" charset="0"/>
              </a:rPr>
              <a:t>l</a:t>
            </a:r>
            <a:r>
              <a:rPr lang="en-US" sz="1100" b="0">
                <a:latin typeface="#9Slide04 AdrianeSwash" panose="02000504060000090004" pitchFamily="2" charset="0"/>
              </a:rPr>
              <a:t> </a:t>
            </a:r>
            <a:r>
              <a:rPr lang="en-US" sz="2400" b="0">
                <a:solidFill>
                  <a:srgbClr val="002060"/>
                </a:solidFill>
              </a:rPr>
              <a:t>R</a:t>
            </a:r>
            <a:endParaRPr lang="en-US" sz="2400" b="0" baseline="30000"/>
          </a:p>
        </p:txBody>
      </p:sp>
      <p:sp>
        <p:nvSpPr>
          <p:cNvPr id="38" name="TextBox 37">
            <a:extLst>
              <a:ext uri="{FF2B5EF4-FFF2-40B4-BE49-F238E27FC236}">
                <a16:creationId xmlns:a16="http://schemas.microsoft.com/office/drawing/2014/main" id="{3BF38044-9399-2434-AE1E-18A8A91F52B7}"/>
              </a:ext>
            </a:extLst>
          </p:cNvPr>
          <p:cNvSpPr txBox="1"/>
          <p:nvPr/>
        </p:nvSpPr>
        <p:spPr>
          <a:xfrm>
            <a:off x="7111918" y="2483482"/>
            <a:ext cx="362991"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2</a:t>
            </a:r>
          </a:p>
        </p:txBody>
      </p:sp>
      <p:sp>
        <p:nvSpPr>
          <p:cNvPr id="6" name="TextBox 5">
            <a:extLst>
              <a:ext uri="{FF2B5EF4-FFF2-40B4-BE49-F238E27FC236}">
                <a16:creationId xmlns:a16="http://schemas.microsoft.com/office/drawing/2014/main" id="{54CA2CF4-F5C6-D317-5FEB-EFB824B2BC17}"/>
              </a:ext>
            </a:extLst>
          </p:cNvPr>
          <p:cNvSpPr txBox="1"/>
          <p:nvPr/>
        </p:nvSpPr>
        <p:spPr>
          <a:xfrm>
            <a:off x="997178" y="3282365"/>
            <a:ext cx="10777109" cy="1043555"/>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vi-VN"/>
              <a:t>Tính diện tích của hình quạt tròn bán kính 5 cm và có độ dài cung tương ứng với nó bằng 4</a:t>
            </a:r>
            <a:r>
              <a:rPr lang="el-GR" b="0" i="1"/>
              <a:t>π</a:t>
            </a:r>
            <a:r>
              <a:rPr lang="vi-VN"/>
              <a:t> cm.</a:t>
            </a:r>
          </a:p>
        </p:txBody>
      </p:sp>
      <p:pic>
        <p:nvPicPr>
          <p:cNvPr id="22" name="Picture 21">
            <a:extLst>
              <a:ext uri="{FF2B5EF4-FFF2-40B4-BE49-F238E27FC236}">
                <a16:creationId xmlns:a16="http://schemas.microsoft.com/office/drawing/2014/main" id="{754FC0B0-B20D-4915-70B2-C2C0910D5A0C}"/>
              </a:ext>
            </a:extLst>
          </p:cNvPr>
          <p:cNvPicPr>
            <a:picLocks noChangeAspect="1"/>
          </p:cNvPicPr>
          <p:nvPr/>
        </p:nvPicPr>
        <p:blipFill>
          <a:blip r:embed="rId5"/>
          <a:stretch>
            <a:fillRect/>
          </a:stretch>
        </p:blipFill>
        <p:spPr>
          <a:xfrm>
            <a:off x="614938" y="3409932"/>
            <a:ext cx="404447" cy="404447"/>
          </a:xfrm>
          <a:prstGeom prst="rect">
            <a:avLst/>
          </a:prstGeom>
        </p:spPr>
      </p:pic>
      <p:sp>
        <p:nvSpPr>
          <p:cNvPr id="23" name="TextBox 22">
            <a:extLst>
              <a:ext uri="{FF2B5EF4-FFF2-40B4-BE49-F238E27FC236}">
                <a16:creationId xmlns:a16="http://schemas.microsoft.com/office/drawing/2014/main" id="{36D7041B-3D37-D41F-33E4-B2323B7EC214}"/>
              </a:ext>
            </a:extLst>
          </p:cNvPr>
          <p:cNvSpPr txBox="1"/>
          <p:nvPr/>
        </p:nvSpPr>
        <p:spPr>
          <a:xfrm>
            <a:off x="268431" y="3458266"/>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?2</a:t>
            </a:r>
          </a:p>
        </p:txBody>
      </p:sp>
      <p:sp>
        <p:nvSpPr>
          <p:cNvPr id="25" name="TextBox 24">
            <a:extLst>
              <a:ext uri="{FF2B5EF4-FFF2-40B4-BE49-F238E27FC236}">
                <a16:creationId xmlns:a16="http://schemas.microsoft.com/office/drawing/2014/main" id="{B83D27BC-9A07-855B-0A33-6677B8209CA2}"/>
              </a:ext>
            </a:extLst>
          </p:cNvPr>
          <p:cNvSpPr txBox="1"/>
          <p:nvPr/>
        </p:nvSpPr>
        <p:spPr>
          <a:xfrm>
            <a:off x="1009878" y="4374992"/>
            <a:ext cx="10647452" cy="103611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r>
              <a:rPr lang="en-US">
                <a:solidFill>
                  <a:srgbClr val="002060"/>
                </a:solidFill>
              </a:rPr>
              <a:t>H</a:t>
            </a:r>
            <a:r>
              <a:rPr lang="vi-VN">
                <a:solidFill>
                  <a:srgbClr val="002060"/>
                </a:solidFill>
              </a:rPr>
              <a:t>ình quạt tròn có độ dài cung tương ứng là </a:t>
            </a:r>
            <a:r>
              <a:rPr lang="en-US" b="0">
                <a:solidFill>
                  <a:srgbClr val="002060"/>
                </a:solidFill>
                <a:latin typeface="#9Slide04 AdrianeSwash" panose="02000504060000090004" pitchFamily="2" charset="0"/>
              </a:rPr>
              <a:t>l</a:t>
            </a:r>
            <a:r>
              <a:rPr lang="vi-VN">
                <a:solidFill>
                  <a:srgbClr val="002060"/>
                </a:solidFill>
              </a:rPr>
              <a:t> = 4</a:t>
            </a:r>
            <a:r>
              <a:rPr lang="el-GR" b="0" i="1">
                <a:solidFill>
                  <a:srgbClr val="002060"/>
                </a:solidFill>
              </a:rPr>
              <a:t>π</a:t>
            </a:r>
            <a:r>
              <a:rPr lang="vi-VN">
                <a:solidFill>
                  <a:srgbClr val="002060"/>
                </a:solidFill>
              </a:rPr>
              <a:t> cm, bán kính là R = 5 cm. Do đó,</a:t>
            </a:r>
            <a:r>
              <a:rPr lang="en-US">
                <a:solidFill>
                  <a:srgbClr val="002060"/>
                </a:solidFill>
              </a:rPr>
              <a:t> </a:t>
            </a:r>
            <a:r>
              <a:rPr lang="vi-VN">
                <a:solidFill>
                  <a:srgbClr val="002060"/>
                </a:solidFill>
              </a:rPr>
              <a:t>diện tích của nó là:</a:t>
            </a:r>
            <a:endParaRPr lang="en-US">
              <a:solidFill>
                <a:srgbClr val="002060"/>
              </a:solidFill>
            </a:endParaRPr>
          </a:p>
        </p:txBody>
      </p:sp>
      <p:sp>
        <p:nvSpPr>
          <p:cNvPr id="32" name="TextBox 31">
            <a:extLst>
              <a:ext uri="{FF2B5EF4-FFF2-40B4-BE49-F238E27FC236}">
                <a16:creationId xmlns:a16="http://schemas.microsoft.com/office/drawing/2014/main" id="{65D2CC75-04B4-FEDE-9D4F-D0105A30D8B7}"/>
              </a:ext>
            </a:extLst>
          </p:cNvPr>
          <p:cNvSpPr txBox="1"/>
          <p:nvPr/>
        </p:nvSpPr>
        <p:spPr>
          <a:xfrm>
            <a:off x="3835046" y="5764118"/>
            <a:ext cx="86444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a:t>
            </a:r>
            <a:endParaRPr lang="en-US" sz="2400" b="0" baseline="30000"/>
          </a:p>
        </p:txBody>
      </p:sp>
      <p:sp>
        <p:nvSpPr>
          <p:cNvPr id="46" name="TextBox 45">
            <a:extLst>
              <a:ext uri="{FF2B5EF4-FFF2-40B4-BE49-F238E27FC236}">
                <a16:creationId xmlns:a16="http://schemas.microsoft.com/office/drawing/2014/main" id="{DE16ED3B-23FC-BACA-518E-7E1CB31AA62D}"/>
              </a:ext>
            </a:extLst>
          </p:cNvPr>
          <p:cNvSpPr txBox="1"/>
          <p:nvPr/>
        </p:nvSpPr>
        <p:spPr>
          <a:xfrm>
            <a:off x="6838964" y="5782888"/>
            <a:ext cx="1908100"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en-US">
                <a:solidFill>
                  <a:srgbClr val="002060"/>
                </a:solidFill>
              </a:rPr>
              <a:t>= 10</a:t>
            </a:r>
            <a:r>
              <a:rPr lang="el-GR" b="0" i="1">
                <a:solidFill>
                  <a:srgbClr val="002060"/>
                </a:solidFill>
              </a:rPr>
              <a:t>π</a:t>
            </a:r>
            <a:r>
              <a:rPr lang="vi-VN">
                <a:solidFill>
                  <a:srgbClr val="002060"/>
                </a:solidFill>
              </a:rPr>
              <a:t> (cm</a:t>
            </a:r>
            <a:r>
              <a:rPr lang="vi-VN" baseline="30000">
                <a:solidFill>
                  <a:srgbClr val="002060"/>
                </a:solidFill>
              </a:rPr>
              <a:t>2</a:t>
            </a:r>
            <a:r>
              <a:rPr lang="vi-VN">
                <a:solidFill>
                  <a:srgbClr val="002060"/>
                </a:solidFill>
              </a:rPr>
              <a:t>). </a:t>
            </a:r>
          </a:p>
        </p:txBody>
      </p:sp>
      <p:cxnSp>
        <p:nvCxnSpPr>
          <p:cNvPr id="2" name="Straight Connector 1">
            <a:extLst>
              <a:ext uri="{FF2B5EF4-FFF2-40B4-BE49-F238E27FC236}">
                <a16:creationId xmlns:a16="http://schemas.microsoft.com/office/drawing/2014/main" id="{1ABCDE23-3A0A-B724-BCA0-AA489BE3B0E9}"/>
              </a:ext>
            </a:extLst>
          </p:cNvPr>
          <p:cNvCxnSpPr>
            <a:cxnSpLocks/>
          </p:cNvCxnSpPr>
          <p:nvPr/>
        </p:nvCxnSpPr>
        <p:spPr>
          <a:xfrm>
            <a:off x="4713171" y="6017730"/>
            <a:ext cx="565733"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242734F0-EB40-4BE7-0B70-FD8DF3DF8FD3}"/>
              </a:ext>
            </a:extLst>
          </p:cNvPr>
          <p:cNvSpPr txBox="1"/>
          <p:nvPr/>
        </p:nvSpPr>
        <p:spPr>
          <a:xfrm>
            <a:off x="4756846" y="5551031"/>
            <a:ext cx="56573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latin typeface="#9Slide04 AdrianeSwash" panose="02000504060000090004" pitchFamily="2" charset="0"/>
              </a:rPr>
              <a:t>l</a:t>
            </a:r>
            <a:r>
              <a:rPr lang="en-US" sz="1100" b="0">
                <a:latin typeface="#9Slide04 AdrianeSwash" panose="02000504060000090004" pitchFamily="2" charset="0"/>
              </a:rPr>
              <a:t> </a:t>
            </a:r>
            <a:r>
              <a:rPr lang="en-US" sz="2400" b="0">
                <a:solidFill>
                  <a:srgbClr val="002060"/>
                </a:solidFill>
              </a:rPr>
              <a:t>R</a:t>
            </a:r>
            <a:endParaRPr lang="en-US" sz="2400" b="0" baseline="30000"/>
          </a:p>
        </p:txBody>
      </p:sp>
      <p:sp>
        <p:nvSpPr>
          <p:cNvPr id="8" name="TextBox 7">
            <a:extLst>
              <a:ext uri="{FF2B5EF4-FFF2-40B4-BE49-F238E27FC236}">
                <a16:creationId xmlns:a16="http://schemas.microsoft.com/office/drawing/2014/main" id="{4295DF8E-82D1-8C17-8C8D-C26D750ADEDB}"/>
              </a:ext>
            </a:extLst>
          </p:cNvPr>
          <p:cNvSpPr txBox="1"/>
          <p:nvPr/>
        </p:nvSpPr>
        <p:spPr>
          <a:xfrm>
            <a:off x="4832961" y="6025350"/>
            <a:ext cx="362991"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2</a:t>
            </a:r>
          </a:p>
        </p:txBody>
      </p:sp>
      <p:cxnSp>
        <p:nvCxnSpPr>
          <p:cNvPr id="9" name="Straight Connector 8">
            <a:extLst>
              <a:ext uri="{FF2B5EF4-FFF2-40B4-BE49-F238E27FC236}">
                <a16:creationId xmlns:a16="http://schemas.microsoft.com/office/drawing/2014/main" id="{1ADCFDC7-28AA-027F-5CED-A5CFAE59047C}"/>
              </a:ext>
            </a:extLst>
          </p:cNvPr>
          <p:cNvCxnSpPr>
            <a:cxnSpLocks/>
          </p:cNvCxnSpPr>
          <p:nvPr/>
        </p:nvCxnSpPr>
        <p:spPr>
          <a:xfrm>
            <a:off x="5925385" y="6017730"/>
            <a:ext cx="812460"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C50D442-F4AD-7B53-3927-8230EC7996B3}"/>
              </a:ext>
            </a:extLst>
          </p:cNvPr>
          <p:cNvSpPr txBox="1"/>
          <p:nvPr/>
        </p:nvSpPr>
        <p:spPr>
          <a:xfrm>
            <a:off x="5927785" y="5551031"/>
            <a:ext cx="850815" cy="430887"/>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b="0">
                <a:solidFill>
                  <a:srgbClr val="002060"/>
                </a:solidFill>
              </a:rPr>
              <a:t>4</a:t>
            </a:r>
            <a:r>
              <a:rPr lang="el-GR" b="0" i="1">
                <a:solidFill>
                  <a:srgbClr val="002060"/>
                </a:solidFill>
              </a:rPr>
              <a:t>π</a:t>
            </a:r>
            <a:r>
              <a:rPr lang="en-US" b="0">
                <a:solidFill>
                  <a:srgbClr val="002060"/>
                </a:solidFill>
              </a:rPr>
              <a:t>. 5</a:t>
            </a:r>
            <a:endParaRPr lang="en-US" b="0" baseline="30000"/>
          </a:p>
        </p:txBody>
      </p:sp>
      <p:sp>
        <p:nvSpPr>
          <p:cNvPr id="11" name="TextBox 10">
            <a:extLst>
              <a:ext uri="{FF2B5EF4-FFF2-40B4-BE49-F238E27FC236}">
                <a16:creationId xmlns:a16="http://schemas.microsoft.com/office/drawing/2014/main" id="{1EB77959-6B90-3D1C-DF38-A8E9568469A7}"/>
              </a:ext>
            </a:extLst>
          </p:cNvPr>
          <p:cNvSpPr txBox="1"/>
          <p:nvPr/>
        </p:nvSpPr>
        <p:spPr>
          <a:xfrm>
            <a:off x="6191225" y="6025350"/>
            <a:ext cx="362991"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en-US"/>
              <a:t>2</a:t>
            </a:r>
          </a:p>
        </p:txBody>
      </p:sp>
      <p:sp>
        <p:nvSpPr>
          <p:cNvPr id="12" name="TextBox 11">
            <a:extLst>
              <a:ext uri="{FF2B5EF4-FFF2-40B4-BE49-F238E27FC236}">
                <a16:creationId xmlns:a16="http://schemas.microsoft.com/office/drawing/2014/main" id="{B5EA5570-3F71-2E92-03A2-C8E299587DCF}"/>
              </a:ext>
            </a:extLst>
          </p:cNvPr>
          <p:cNvSpPr txBox="1"/>
          <p:nvPr/>
        </p:nvSpPr>
        <p:spPr>
          <a:xfrm>
            <a:off x="5441998" y="5767771"/>
            <a:ext cx="357131"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a:t>
            </a:r>
            <a:endParaRPr lang="en-US" sz="2400" b="0" baseline="30000"/>
          </a:p>
        </p:txBody>
      </p:sp>
    </p:spTree>
    <p:custDataLst>
      <p:tags r:id="rId1"/>
    </p:custDataLst>
    <p:extLst>
      <p:ext uri="{BB962C8B-B14F-4D97-AF65-F5344CB8AC3E}">
        <p14:creationId xmlns:p14="http://schemas.microsoft.com/office/powerpoint/2010/main" val="245711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par>
                                <p:cTn id="18" presetID="22" presetClass="entr" presetSubtype="8"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32" grpId="0"/>
      <p:bldP spid="46" grpId="0"/>
      <p:bldP spid="5" grpId="0"/>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54CA2CF4-F5C6-D317-5FEB-EFB824B2BC17}"/>
              </a:ext>
            </a:extLst>
          </p:cNvPr>
          <p:cNvSpPr txBox="1"/>
          <p:nvPr/>
        </p:nvSpPr>
        <p:spPr>
          <a:xfrm>
            <a:off x="1009878" y="1644281"/>
            <a:ext cx="1981692"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Cho hình vẽ.</a:t>
            </a:r>
          </a:p>
        </p:txBody>
      </p:sp>
      <p:pic>
        <p:nvPicPr>
          <p:cNvPr id="22" name="Picture 21">
            <a:extLst>
              <a:ext uri="{FF2B5EF4-FFF2-40B4-BE49-F238E27FC236}">
                <a16:creationId xmlns:a16="http://schemas.microsoft.com/office/drawing/2014/main" id="{754FC0B0-B20D-4915-70B2-C2C0910D5A0C}"/>
              </a:ext>
            </a:extLst>
          </p:cNvPr>
          <p:cNvPicPr>
            <a:picLocks noChangeAspect="1"/>
          </p:cNvPicPr>
          <p:nvPr/>
        </p:nvPicPr>
        <p:blipFill>
          <a:blip r:embed="rId4"/>
          <a:stretch>
            <a:fillRect/>
          </a:stretch>
        </p:blipFill>
        <p:spPr>
          <a:xfrm>
            <a:off x="614938" y="1644632"/>
            <a:ext cx="404447" cy="404447"/>
          </a:xfrm>
          <a:prstGeom prst="rect">
            <a:avLst/>
          </a:prstGeom>
        </p:spPr>
      </p:pic>
      <p:sp>
        <p:nvSpPr>
          <p:cNvPr id="23" name="TextBox 22">
            <a:extLst>
              <a:ext uri="{FF2B5EF4-FFF2-40B4-BE49-F238E27FC236}">
                <a16:creationId xmlns:a16="http://schemas.microsoft.com/office/drawing/2014/main" id="{36D7041B-3D37-D41F-33E4-B2323B7EC214}"/>
              </a:ext>
            </a:extLst>
          </p:cNvPr>
          <p:cNvSpPr txBox="1"/>
          <p:nvPr/>
        </p:nvSpPr>
        <p:spPr>
          <a:xfrm>
            <a:off x="268431" y="1692966"/>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?3</a:t>
            </a:r>
          </a:p>
        </p:txBody>
      </p:sp>
      <p:sp>
        <p:nvSpPr>
          <p:cNvPr id="32" name="TextBox 31">
            <a:extLst>
              <a:ext uri="{FF2B5EF4-FFF2-40B4-BE49-F238E27FC236}">
                <a16:creationId xmlns:a16="http://schemas.microsoft.com/office/drawing/2014/main" id="{65D2CC75-04B4-FEDE-9D4F-D0105A30D8B7}"/>
              </a:ext>
            </a:extLst>
          </p:cNvPr>
          <p:cNvSpPr txBox="1"/>
          <p:nvPr/>
        </p:nvSpPr>
        <p:spPr>
          <a:xfrm>
            <a:off x="1009878" y="4795703"/>
            <a:ext cx="987583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a) Vì góc AOB = 90</a:t>
            </a:r>
            <a:r>
              <a:rPr lang="en-US" sz="2400" b="0" baseline="30000"/>
              <a:t>o</a:t>
            </a:r>
            <a:r>
              <a:rPr lang="en-US" sz="2400" b="0"/>
              <a:t> nên số đo cung nhỏ AB là 90</a:t>
            </a:r>
            <a:r>
              <a:rPr lang="en-US" sz="2400" b="0" baseline="30000"/>
              <a:t>o</a:t>
            </a:r>
            <a:r>
              <a:rPr lang="en-US" sz="2400" b="0"/>
              <a:t>. Do đó:</a:t>
            </a:r>
          </a:p>
        </p:txBody>
      </p:sp>
      <p:sp>
        <p:nvSpPr>
          <p:cNvPr id="14" name="TextBox 5">
            <a:extLst>
              <a:ext uri="{FF2B5EF4-FFF2-40B4-BE49-F238E27FC236}">
                <a16:creationId xmlns:a16="http://schemas.microsoft.com/office/drawing/2014/main" id="{FD493912-217C-09DF-86FA-01DDAFE3B916}"/>
              </a:ext>
            </a:extLst>
          </p:cNvPr>
          <p:cNvSpPr txBox="1"/>
          <p:nvPr/>
        </p:nvSpPr>
        <p:spPr>
          <a:xfrm>
            <a:off x="1009878" y="2291124"/>
            <a:ext cx="7295137"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a) Tính diện tích hình quạt tròn tâm O cung nhỏ AB.</a:t>
            </a:r>
          </a:p>
        </p:txBody>
      </p:sp>
      <p:sp>
        <p:nvSpPr>
          <p:cNvPr id="15" name="TextBox 5">
            <a:extLst>
              <a:ext uri="{FF2B5EF4-FFF2-40B4-BE49-F238E27FC236}">
                <a16:creationId xmlns:a16="http://schemas.microsoft.com/office/drawing/2014/main" id="{F1853100-86D3-54EB-05B3-3ADD7BD65EA7}"/>
              </a:ext>
            </a:extLst>
          </p:cNvPr>
          <p:cNvSpPr txBox="1"/>
          <p:nvPr/>
        </p:nvSpPr>
        <p:spPr>
          <a:xfrm>
            <a:off x="1009878" y="2899867"/>
            <a:ext cx="8162402" cy="1381725"/>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ts val="3500"/>
              </a:lnSpc>
            </a:pPr>
            <a:r>
              <a:rPr lang="vi-VN"/>
              <a:t>b) Tính diện tích hình giới hạn bởi dây AB và cung nhỏ  AB (gọi là hình viên phân tâm O cung nhỏ AB). Làm tròn kết quả đến hàng phần mười centimet vuông.</a:t>
            </a:r>
          </a:p>
        </p:txBody>
      </p:sp>
      <p:sp>
        <p:nvSpPr>
          <p:cNvPr id="16" name="TextBox 31">
            <a:extLst>
              <a:ext uri="{FF2B5EF4-FFF2-40B4-BE49-F238E27FC236}">
                <a16:creationId xmlns:a16="http://schemas.microsoft.com/office/drawing/2014/main" id="{224CF827-DE8F-C093-7B25-2A25ED66713C}"/>
              </a:ext>
            </a:extLst>
          </p:cNvPr>
          <p:cNvSpPr txBox="1"/>
          <p:nvPr/>
        </p:nvSpPr>
        <p:spPr>
          <a:xfrm>
            <a:off x="4199266" y="5617455"/>
            <a:ext cx="89554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a:t>
            </a:r>
          </a:p>
        </p:txBody>
      </p:sp>
      <p:sp>
        <p:nvSpPr>
          <p:cNvPr id="24" name="TextBox 28">
            <a:extLst>
              <a:ext uri="{FF2B5EF4-FFF2-40B4-BE49-F238E27FC236}">
                <a16:creationId xmlns:a16="http://schemas.microsoft.com/office/drawing/2014/main" id="{037BBB89-B14B-FCF5-9DED-DD51A16452DC}"/>
              </a:ext>
            </a:extLst>
          </p:cNvPr>
          <p:cNvSpPr txBox="1"/>
          <p:nvPr/>
        </p:nvSpPr>
        <p:spPr>
          <a:xfrm>
            <a:off x="5774926" y="5624809"/>
            <a:ext cx="1442650"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l-GR" sz="2400" b="0" i="1">
                <a:solidFill>
                  <a:srgbClr val="002060"/>
                </a:solidFill>
              </a:rPr>
              <a:t>π</a:t>
            </a:r>
            <a:r>
              <a:rPr lang="en-US" sz="2400" b="0" i="1">
                <a:solidFill>
                  <a:srgbClr val="002060"/>
                </a:solidFill>
              </a:rPr>
              <a:t>. </a:t>
            </a:r>
            <a:r>
              <a:rPr lang="en-US" sz="2400" b="0">
                <a:solidFill>
                  <a:srgbClr val="002060"/>
                </a:solidFill>
              </a:rPr>
              <a:t>12</a:t>
            </a:r>
            <a:r>
              <a:rPr lang="en-US" sz="2400" b="0" baseline="30000">
                <a:solidFill>
                  <a:srgbClr val="002060"/>
                </a:solidFill>
              </a:rPr>
              <a:t>2</a:t>
            </a:r>
            <a:r>
              <a:rPr lang="en-US" sz="2400" b="0">
                <a:solidFill>
                  <a:srgbClr val="002060"/>
                </a:solidFill>
              </a:rPr>
              <a:t>  =</a:t>
            </a:r>
            <a:r>
              <a:rPr lang="en-US" sz="2400" b="0"/>
              <a:t>      </a:t>
            </a:r>
            <a:endParaRPr lang="en-US" sz="2400" b="0" baseline="30000"/>
          </a:p>
        </p:txBody>
      </p:sp>
      <p:sp>
        <p:nvSpPr>
          <p:cNvPr id="26" name="TextBox 29">
            <a:extLst>
              <a:ext uri="{FF2B5EF4-FFF2-40B4-BE49-F238E27FC236}">
                <a16:creationId xmlns:a16="http://schemas.microsoft.com/office/drawing/2014/main" id="{A1898D6E-90DA-60E7-0155-99A04B4BD289}"/>
              </a:ext>
            </a:extLst>
          </p:cNvPr>
          <p:cNvSpPr txBox="1"/>
          <p:nvPr/>
        </p:nvSpPr>
        <p:spPr>
          <a:xfrm>
            <a:off x="5150910" y="5401012"/>
            <a:ext cx="541375"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90</a:t>
            </a:r>
            <a:endParaRPr lang="en-US" sz="2400" b="0" baseline="30000"/>
          </a:p>
        </p:txBody>
      </p:sp>
      <p:sp>
        <p:nvSpPr>
          <p:cNvPr id="27" name="TextBox 30">
            <a:extLst>
              <a:ext uri="{FF2B5EF4-FFF2-40B4-BE49-F238E27FC236}">
                <a16:creationId xmlns:a16="http://schemas.microsoft.com/office/drawing/2014/main" id="{B8C79C18-A17C-AF0E-EDD1-A8CA6CCE2352}"/>
              </a:ext>
            </a:extLst>
          </p:cNvPr>
          <p:cNvSpPr txBox="1"/>
          <p:nvPr/>
        </p:nvSpPr>
        <p:spPr>
          <a:xfrm>
            <a:off x="5086883" y="5882951"/>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28" name="Straight Connector 32">
            <a:extLst>
              <a:ext uri="{FF2B5EF4-FFF2-40B4-BE49-F238E27FC236}">
                <a16:creationId xmlns:a16="http://schemas.microsoft.com/office/drawing/2014/main" id="{CFCDC086-13DA-14D9-E24A-1760FE149EBA}"/>
              </a:ext>
            </a:extLst>
          </p:cNvPr>
          <p:cNvCxnSpPr>
            <a:cxnSpLocks/>
          </p:cNvCxnSpPr>
          <p:nvPr/>
        </p:nvCxnSpPr>
        <p:spPr>
          <a:xfrm>
            <a:off x="5057372" y="5882951"/>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34" name="TextBox 28">
            <a:extLst>
              <a:ext uri="{FF2B5EF4-FFF2-40B4-BE49-F238E27FC236}">
                <a16:creationId xmlns:a16="http://schemas.microsoft.com/office/drawing/2014/main" id="{0B0CC775-6853-7D44-C72F-DB9939A53FA7}"/>
              </a:ext>
            </a:extLst>
          </p:cNvPr>
          <p:cNvSpPr txBox="1"/>
          <p:nvPr/>
        </p:nvSpPr>
        <p:spPr>
          <a:xfrm>
            <a:off x="7098945" y="5626881"/>
            <a:ext cx="1726472"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solidFill>
                  <a:srgbClr val="002060"/>
                </a:solidFill>
              </a:rPr>
              <a:t>36</a:t>
            </a:r>
            <a:r>
              <a:rPr lang="el-GR" sz="2400" b="0" i="1">
                <a:solidFill>
                  <a:srgbClr val="002060"/>
                </a:solidFill>
              </a:rPr>
              <a:t>π</a:t>
            </a:r>
            <a:r>
              <a:rPr lang="en-US" sz="2400" b="0" i="1">
                <a:solidFill>
                  <a:srgbClr val="002060"/>
                </a:solidFill>
              </a:rPr>
              <a:t> </a:t>
            </a:r>
            <a:r>
              <a:rPr lang="en-US" sz="2400" b="0">
                <a:solidFill>
                  <a:srgbClr val="002060"/>
                </a:solidFill>
              </a:rPr>
              <a:t>(cm</a:t>
            </a:r>
            <a:r>
              <a:rPr lang="en-US" sz="2400" b="0" baseline="30000">
                <a:solidFill>
                  <a:srgbClr val="002060"/>
                </a:solidFill>
              </a:rPr>
              <a:t>2</a:t>
            </a:r>
            <a:r>
              <a:rPr lang="en-US" sz="2400" b="0">
                <a:solidFill>
                  <a:srgbClr val="002060"/>
                </a:solidFill>
              </a:rPr>
              <a:t>)</a:t>
            </a:r>
            <a:endParaRPr lang="en-US" sz="2400" b="0" baseline="30000"/>
          </a:p>
        </p:txBody>
      </p:sp>
      <p:grpSp>
        <p:nvGrpSpPr>
          <p:cNvPr id="4" name="Nhóm 3">
            <a:extLst>
              <a:ext uri="{FF2B5EF4-FFF2-40B4-BE49-F238E27FC236}">
                <a16:creationId xmlns:a16="http://schemas.microsoft.com/office/drawing/2014/main" id="{84195B1F-1C15-C627-C1C8-60A38A58F0B1}"/>
              </a:ext>
            </a:extLst>
          </p:cNvPr>
          <p:cNvGrpSpPr/>
          <p:nvPr/>
        </p:nvGrpSpPr>
        <p:grpSpPr>
          <a:xfrm>
            <a:off x="9540022" y="2275156"/>
            <a:ext cx="1984073" cy="1981692"/>
            <a:chOff x="10213442" y="4421265"/>
            <a:chExt cx="1562720" cy="1560845"/>
          </a:xfrm>
        </p:grpSpPr>
        <p:sp>
          <p:nvSpPr>
            <p:cNvPr id="8" name="Hình Bầu dục 7">
              <a:extLst>
                <a:ext uri="{FF2B5EF4-FFF2-40B4-BE49-F238E27FC236}">
                  <a16:creationId xmlns:a16="http://schemas.microsoft.com/office/drawing/2014/main" id="{527376E1-AF94-F797-BF97-144083312955}"/>
                </a:ext>
              </a:extLst>
            </p:cNvPr>
            <p:cNvSpPr/>
            <p:nvPr/>
          </p:nvSpPr>
          <p:spPr>
            <a:xfrm>
              <a:off x="10213442" y="4421265"/>
              <a:ext cx="1560845" cy="1560845"/>
            </a:xfrm>
            <a:prstGeom prst="ellipse">
              <a:avLst/>
            </a:prstGeom>
            <a:solidFill>
              <a:schemeClr val="bg1"/>
            </a:solidFill>
            <a:ln w="158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Đường nối Thẳng 8">
              <a:extLst>
                <a:ext uri="{FF2B5EF4-FFF2-40B4-BE49-F238E27FC236}">
                  <a16:creationId xmlns:a16="http://schemas.microsoft.com/office/drawing/2014/main" id="{8F304D33-A42B-2B32-FB1F-4EC2101D8404}"/>
                </a:ext>
              </a:extLst>
            </p:cNvPr>
            <p:cNvCxnSpPr>
              <a:cxnSpLocks/>
            </p:cNvCxnSpPr>
            <p:nvPr/>
          </p:nvCxnSpPr>
          <p:spPr>
            <a:xfrm>
              <a:off x="10989609" y="4421265"/>
              <a:ext cx="0" cy="780422"/>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 name="Đường nối Thẳng 9">
              <a:extLst>
                <a:ext uri="{FF2B5EF4-FFF2-40B4-BE49-F238E27FC236}">
                  <a16:creationId xmlns:a16="http://schemas.microsoft.com/office/drawing/2014/main" id="{456F049F-F39C-5BE4-407E-E05BEAF4D013}"/>
                </a:ext>
              </a:extLst>
            </p:cNvPr>
            <p:cNvCxnSpPr>
              <a:cxnSpLocks/>
            </p:cNvCxnSpPr>
            <p:nvPr/>
          </p:nvCxnSpPr>
          <p:spPr>
            <a:xfrm flipH="1">
              <a:off x="10987375" y="5201688"/>
              <a:ext cx="788787" cy="0"/>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5" name="Đường nối Thẳng 4">
            <a:extLst>
              <a:ext uri="{FF2B5EF4-FFF2-40B4-BE49-F238E27FC236}">
                <a16:creationId xmlns:a16="http://schemas.microsoft.com/office/drawing/2014/main" id="{9B40551E-4CE0-4D07-5889-766F4D40D144}"/>
              </a:ext>
            </a:extLst>
          </p:cNvPr>
          <p:cNvCxnSpPr>
            <a:cxnSpLocks/>
            <a:stCxn id="8" idx="0"/>
            <a:endCxn id="8" idx="6"/>
          </p:cNvCxnSpPr>
          <p:nvPr/>
        </p:nvCxnSpPr>
        <p:spPr>
          <a:xfrm>
            <a:off x="10530869" y="2275156"/>
            <a:ext cx="990846" cy="990847"/>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Đường nối Thẳng 10">
            <a:extLst>
              <a:ext uri="{FF2B5EF4-FFF2-40B4-BE49-F238E27FC236}">
                <a16:creationId xmlns:a16="http://schemas.microsoft.com/office/drawing/2014/main" id="{DCD2EDAD-378F-95D3-6BBD-D40DB82E2E68}"/>
              </a:ext>
            </a:extLst>
          </p:cNvPr>
          <p:cNvCxnSpPr>
            <a:cxnSpLocks/>
          </p:cNvCxnSpPr>
          <p:nvPr/>
        </p:nvCxnSpPr>
        <p:spPr>
          <a:xfrm>
            <a:off x="10632620" y="3155726"/>
            <a:ext cx="0" cy="110275"/>
          </a:xfrm>
          <a:prstGeom prst="line">
            <a:avLst/>
          </a:prstGeom>
          <a:ln w="9525">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28">
            <a:extLst>
              <a:ext uri="{FF2B5EF4-FFF2-40B4-BE49-F238E27FC236}">
                <a16:creationId xmlns:a16="http://schemas.microsoft.com/office/drawing/2014/main" id="{EA07C5C4-43E6-84C5-BB25-0F1CA1C1360C}"/>
              </a:ext>
            </a:extLst>
          </p:cNvPr>
          <p:cNvCxnSpPr>
            <a:cxnSpLocks/>
          </p:cNvCxnSpPr>
          <p:nvPr/>
        </p:nvCxnSpPr>
        <p:spPr>
          <a:xfrm rot="5400000">
            <a:off x="10582244" y="3102604"/>
            <a:ext cx="0" cy="110275"/>
          </a:xfrm>
          <a:prstGeom prst="line">
            <a:avLst/>
          </a:prstGeom>
          <a:ln w="9525">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30" name="TextBox 5">
            <a:extLst>
              <a:ext uri="{FF2B5EF4-FFF2-40B4-BE49-F238E27FC236}">
                <a16:creationId xmlns:a16="http://schemas.microsoft.com/office/drawing/2014/main" id="{0B1AABEE-E4BC-3A63-6102-85CBE59BD032}"/>
              </a:ext>
            </a:extLst>
          </p:cNvPr>
          <p:cNvSpPr txBox="1"/>
          <p:nvPr/>
        </p:nvSpPr>
        <p:spPr>
          <a:xfrm>
            <a:off x="10341711" y="1851978"/>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B</a:t>
            </a:r>
          </a:p>
        </p:txBody>
      </p:sp>
      <p:sp>
        <p:nvSpPr>
          <p:cNvPr id="31" name="TextBox 5">
            <a:extLst>
              <a:ext uri="{FF2B5EF4-FFF2-40B4-BE49-F238E27FC236}">
                <a16:creationId xmlns:a16="http://schemas.microsoft.com/office/drawing/2014/main" id="{976144FE-B717-2F04-B64A-37F0640D4F33}"/>
              </a:ext>
            </a:extLst>
          </p:cNvPr>
          <p:cNvSpPr txBox="1"/>
          <p:nvPr/>
        </p:nvSpPr>
        <p:spPr>
          <a:xfrm>
            <a:off x="11505811" y="3015270"/>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A</a:t>
            </a:r>
          </a:p>
        </p:txBody>
      </p:sp>
      <p:sp>
        <p:nvSpPr>
          <p:cNvPr id="33" name="TextBox 5">
            <a:extLst>
              <a:ext uri="{FF2B5EF4-FFF2-40B4-BE49-F238E27FC236}">
                <a16:creationId xmlns:a16="http://schemas.microsoft.com/office/drawing/2014/main" id="{F05F5353-2D92-0AC3-6CDA-6F201AB121F7}"/>
              </a:ext>
            </a:extLst>
          </p:cNvPr>
          <p:cNvSpPr txBox="1"/>
          <p:nvPr/>
        </p:nvSpPr>
        <p:spPr>
          <a:xfrm>
            <a:off x="10179077" y="3165170"/>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O</a:t>
            </a:r>
          </a:p>
        </p:txBody>
      </p:sp>
      <p:sp>
        <p:nvSpPr>
          <p:cNvPr id="35" name="TextBox 5">
            <a:extLst>
              <a:ext uri="{FF2B5EF4-FFF2-40B4-BE49-F238E27FC236}">
                <a16:creationId xmlns:a16="http://schemas.microsoft.com/office/drawing/2014/main" id="{7BAD8130-0D41-4E5B-BF2C-57EE12DE9277}"/>
              </a:ext>
            </a:extLst>
          </p:cNvPr>
          <p:cNvSpPr txBox="1"/>
          <p:nvPr/>
        </p:nvSpPr>
        <p:spPr>
          <a:xfrm>
            <a:off x="10701101" y="3230713"/>
            <a:ext cx="781023" cy="30777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sz="1400">
                <a:solidFill>
                  <a:srgbClr val="FF0000"/>
                </a:solidFill>
              </a:rPr>
              <a:t>12 cm</a:t>
            </a:r>
          </a:p>
        </p:txBody>
      </p:sp>
    </p:spTree>
    <p:custDataLst>
      <p:tags r:id="rId1"/>
    </p:custDataLst>
    <p:extLst>
      <p:ext uri="{BB962C8B-B14F-4D97-AF65-F5344CB8AC3E}">
        <p14:creationId xmlns:p14="http://schemas.microsoft.com/office/powerpoint/2010/main" val="1845286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left)">
                                      <p:cBhvr>
                                        <p:cTn id="54" dur="500"/>
                                        <p:tgtEl>
                                          <p:spTgt spid="27"/>
                                        </p:tgtEl>
                                      </p:cBhvr>
                                    </p:animEffect>
                                  </p:childTnLst>
                                </p:cTn>
                              </p:par>
                              <p:par>
                                <p:cTn id="55" presetID="22" presetClass="entr" presetSubtype="8"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down)">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15" grpId="0"/>
      <p:bldP spid="16" grpId="0"/>
      <p:bldP spid="24" grpId="0"/>
      <p:bldP spid="26" grpId="0"/>
      <p:bldP spid="27" grpId="0"/>
      <p:bldP spid="34" grpId="0"/>
      <p:bldP spid="30" grpId="0"/>
      <p:bldP spid="31" grpId="0"/>
      <p:bldP spid="33"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54CA2CF4-F5C6-D317-5FEB-EFB824B2BC17}"/>
              </a:ext>
            </a:extLst>
          </p:cNvPr>
          <p:cNvSpPr txBox="1"/>
          <p:nvPr/>
        </p:nvSpPr>
        <p:spPr>
          <a:xfrm>
            <a:off x="1009878" y="1517281"/>
            <a:ext cx="1981692"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Cho hình vẽ.</a:t>
            </a:r>
          </a:p>
        </p:txBody>
      </p:sp>
      <p:pic>
        <p:nvPicPr>
          <p:cNvPr id="22" name="Picture 21">
            <a:extLst>
              <a:ext uri="{FF2B5EF4-FFF2-40B4-BE49-F238E27FC236}">
                <a16:creationId xmlns:a16="http://schemas.microsoft.com/office/drawing/2014/main" id="{754FC0B0-B20D-4915-70B2-C2C0910D5A0C}"/>
              </a:ext>
            </a:extLst>
          </p:cNvPr>
          <p:cNvPicPr>
            <a:picLocks noChangeAspect="1"/>
          </p:cNvPicPr>
          <p:nvPr/>
        </p:nvPicPr>
        <p:blipFill>
          <a:blip r:embed="rId4"/>
          <a:stretch>
            <a:fillRect/>
          </a:stretch>
        </p:blipFill>
        <p:spPr>
          <a:xfrm>
            <a:off x="614938" y="1517632"/>
            <a:ext cx="404447" cy="404447"/>
          </a:xfrm>
          <a:prstGeom prst="rect">
            <a:avLst/>
          </a:prstGeom>
        </p:spPr>
      </p:pic>
      <p:sp>
        <p:nvSpPr>
          <p:cNvPr id="23" name="TextBox 22">
            <a:extLst>
              <a:ext uri="{FF2B5EF4-FFF2-40B4-BE49-F238E27FC236}">
                <a16:creationId xmlns:a16="http://schemas.microsoft.com/office/drawing/2014/main" id="{36D7041B-3D37-D41F-33E4-B2323B7EC214}"/>
              </a:ext>
            </a:extLst>
          </p:cNvPr>
          <p:cNvSpPr txBox="1"/>
          <p:nvPr/>
        </p:nvSpPr>
        <p:spPr>
          <a:xfrm>
            <a:off x="268431" y="1565966"/>
            <a:ext cx="373820"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?3</a:t>
            </a:r>
          </a:p>
        </p:txBody>
      </p:sp>
      <p:sp>
        <p:nvSpPr>
          <p:cNvPr id="25" name="TextBox 24">
            <a:extLst>
              <a:ext uri="{FF2B5EF4-FFF2-40B4-BE49-F238E27FC236}">
                <a16:creationId xmlns:a16="http://schemas.microsoft.com/office/drawing/2014/main" id="{B83D27BC-9A07-855B-0A33-6677B8209CA2}"/>
              </a:ext>
            </a:extLst>
          </p:cNvPr>
          <p:cNvSpPr txBox="1"/>
          <p:nvPr/>
        </p:nvSpPr>
        <p:spPr>
          <a:xfrm>
            <a:off x="1009878" y="5217915"/>
            <a:ext cx="7335836" cy="461665"/>
          </a:xfrm>
          <a:prstGeom prst="rect">
            <a:avLst/>
          </a:prstGeom>
          <a:noFill/>
        </p:spPr>
        <p:txBody>
          <a:bodyPr wrap="square">
            <a:spAutoFit/>
          </a:bodyPr>
          <a:lstStyle>
            <a:defPPr>
              <a:defRPr lang="en-US"/>
            </a:defPPr>
            <a:lvl1pPr algn="just">
              <a:lnSpc>
                <a:spcPct val="100000"/>
              </a:lnSpc>
              <a:defRPr sz="2400" b="0">
                <a:solidFill>
                  <a:srgbClr val="002060"/>
                </a:solidFill>
                <a:latin typeface="#9Slide03 SVNAvo" panose="02040603050506020204" pitchFamily="18" charset="0"/>
              </a:defRPr>
            </a:lvl1pPr>
          </a:lstStyle>
          <a:p>
            <a:r>
              <a:rPr lang="vi-VN"/>
              <a:t>Suy ra diện tích hình viên phân cung nhỏ AB là:</a:t>
            </a:r>
          </a:p>
        </p:txBody>
      </p:sp>
      <p:sp>
        <p:nvSpPr>
          <p:cNvPr id="15" name="TextBox 5">
            <a:extLst>
              <a:ext uri="{FF2B5EF4-FFF2-40B4-BE49-F238E27FC236}">
                <a16:creationId xmlns:a16="http://schemas.microsoft.com/office/drawing/2014/main" id="{F1853100-86D3-54EB-05B3-3ADD7BD65EA7}"/>
              </a:ext>
            </a:extLst>
          </p:cNvPr>
          <p:cNvSpPr txBox="1"/>
          <p:nvPr/>
        </p:nvSpPr>
        <p:spPr>
          <a:xfrm>
            <a:off x="1009878" y="2106205"/>
            <a:ext cx="8162402" cy="1381725"/>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ts val="3500"/>
              </a:lnSpc>
            </a:pPr>
            <a:r>
              <a:rPr lang="vi-VN"/>
              <a:t>b) Tính diện tích hình giới hạn bởi dây AB và cung nhỏ  AB (gọi là hình viên phân tâm O cung nhỏ AB). Làm tròn kết quả đến hàng phần mười centimet vuông.</a:t>
            </a:r>
          </a:p>
        </p:txBody>
      </p:sp>
      <p:sp>
        <p:nvSpPr>
          <p:cNvPr id="16" name="TextBox 31">
            <a:extLst>
              <a:ext uri="{FF2B5EF4-FFF2-40B4-BE49-F238E27FC236}">
                <a16:creationId xmlns:a16="http://schemas.microsoft.com/office/drawing/2014/main" id="{224CF827-DE8F-C093-7B25-2A25ED66713C}"/>
              </a:ext>
            </a:extLst>
          </p:cNvPr>
          <p:cNvSpPr txBox="1"/>
          <p:nvPr/>
        </p:nvSpPr>
        <p:spPr>
          <a:xfrm>
            <a:off x="1009878" y="3782566"/>
            <a:ext cx="5730287"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b) Diện tích tam giác vuông ABO là:</a:t>
            </a:r>
          </a:p>
        </p:txBody>
      </p:sp>
      <p:grpSp>
        <p:nvGrpSpPr>
          <p:cNvPr id="3" name="Nhóm 2">
            <a:extLst>
              <a:ext uri="{FF2B5EF4-FFF2-40B4-BE49-F238E27FC236}">
                <a16:creationId xmlns:a16="http://schemas.microsoft.com/office/drawing/2014/main" id="{1FC5082F-D3C4-46F3-F8B5-EA86161BE0C3}"/>
              </a:ext>
            </a:extLst>
          </p:cNvPr>
          <p:cNvGrpSpPr/>
          <p:nvPr/>
        </p:nvGrpSpPr>
        <p:grpSpPr>
          <a:xfrm>
            <a:off x="9551921" y="1716356"/>
            <a:ext cx="1984073" cy="1981692"/>
            <a:chOff x="10213442" y="4421265"/>
            <a:chExt cx="1562720" cy="1560845"/>
          </a:xfrm>
        </p:grpSpPr>
        <p:sp>
          <p:nvSpPr>
            <p:cNvPr id="7" name="Hình Bầu dục 6">
              <a:extLst>
                <a:ext uri="{FF2B5EF4-FFF2-40B4-BE49-F238E27FC236}">
                  <a16:creationId xmlns:a16="http://schemas.microsoft.com/office/drawing/2014/main" id="{94B67B86-806C-4EAC-006F-409B6B1E9B88}"/>
                </a:ext>
              </a:extLst>
            </p:cNvPr>
            <p:cNvSpPr/>
            <p:nvPr/>
          </p:nvSpPr>
          <p:spPr>
            <a:xfrm>
              <a:off x="10213442" y="4421265"/>
              <a:ext cx="1560845" cy="1560845"/>
            </a:xfrm>
            <a:prstGeom prst="ellipse">
              <a:avLst/>
            </a:prstGeom>
            <a:solidFill>
              <a:schemeClr val="bg1"/>
            </a:solidFill>
            <a:ln w="158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8" name="Đường nối Thẳng 7">
              <a:extLst>
                <a:ext uri="{FF2B5EF4-FFF2-40B4-BE49-F238E27FC236}">
                  <a16:creationId xmlns:a16="http://schemas.microsoft.com/office/drawing/2014/main" id="{87C162DB-84DB-5D1C-A5A0-92EC7C608ADF}"/>
                </a:ext>
              </a:extLst>
            </p:cNvPr>
            <p:cNvCxnSpPr>
              <a:cxnSpLocks/>
            </p:cNvCxnSpPr>
            <p:nvPr/>
          </p:nvCxnSpPr>
          <p:spPr>
            <a:xfrm>
              <a:off x="10989609" y="4421265"/>
              <a:ext cx="0" cy="780422"/>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9" name="Đường nối Thẳng 8">
              <a:extLst>
                <a:ext uri="{FF2B5EF4-FFF2-40B4-BE49-F238E27FC236}">
                  <a16:creationId xmlns:a16="http://schemas.microsoft.com/office/drawing/2014/main" id="{F75D0A66-47B4-1ED2-FE30-0F569AE8B40B}"/>
                </a:ext>
              </a:extLst>
            </p:cNvPr>
            <p:cNvCxnSpPr>
              <a:cxnSpLocks/>
            </p:cNvCxnSpPr>
            <p:nvPr/>
          </p:nvCxnSpPr>
          <p:spPr>
            <a:xfrm flipH="1">
              <a:off x="10987375" y="5201688"/>
              <a:ext cx="788787" cy="0"/>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4" name="Đường nối Thẳng 3">
            <a:extLst>
              <a:ext uri="{FF2B5EF4-FFF2-40B4-BE49-F238E27FC236}">
                <a16:creationId xmlns:a16="http://schemas.microsoft.com/office/drawing/2014/main" id="{5367597B-5D67-1648-6447-1AE45DA195DC}"/>
              </a:ext>
            </a:extLst>
          </p:cNvPr>
          <p:cNvCxnSpPr>
            <a:cxnSpLocks/>
            <a:stCxn id="7" idx="0"/>
            <a:endCxn id="7" idx="6"/>
          </p:cNvCxnSpPr>
          <p:nvPr/>
        </p:nvCxnSpPr>
        <p:spPr>
          <a:xfrm>
            <a:off x="10542768" y="1716356"/>
            <a:ext cx="990846" cy="990847"/>
          </a:xfrm>
          <a:prstGeom prst="line">
            <a:avLst/>
          </a:prstGeom>
          <a:ln w="127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5" name="Hình tự do: Hình 4">
            <a:extLst>
              <a:ext uri="{FF2B5EF4-FFF2-40B4-BE49-F238E27FC236}">
                <a16:creationId xmlns:a16="http://schemas.microsoft.com/office/drawing/2014/main" id="{1D05C29D-6E5F-E9E2-FDB8-155846A380ED}"/>
              </a:ext>
            </a:extLst>
          </p:cNvPr>
          <p:cNvSpPr/>
          <p:nvPr/>
        </p:nvSpPr>
        <p:spPr>
          <a:xfrm>
            <a:off x="10554805" y="1725073"/>
            <a:ext cx="973411" cy="973411"/>
          </a:xfrm>
          <a:custGeom>
            <a:avLst/>
            <a:gdLst>
              <a:gd name="connsiteX0" fmla="*/ 0 w 766690"/>
              <a:gd name="connsiteY0" fmla="*/ 0 h 766690"/>
              <a:gd name="connsiteX1" fmla="*/ 66721 w 766690"/>
              <a:gd name="connsiteY1" fmla="*/ 3369 h 766690"/>
              <a:gd name="connsiteX2" fmla="*/ 763321 w 766690"/>
              <a:gd name="connsiteY2" fmla="*/ 699969 h 766690"/>
              <a:gd name="connsiteX3" fmla="*/ 766690 w 766690"/>
              <a:gd name="connsiteY3" fmla="*/ 766690 h 766690"/>
              <a:gd name="connsiteX4" fmla="*/ 0 w 766690"/>
              <a:gd name="connsiteY4" fmla="*/ 0 h 76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690" h="766690">
                <a:moveTo>
                  <a:pt x="0" y="0"/>
                </a:moveTo>
                <a:lnTo>
                  <a:pt x="66721" y="3369"/>
                </a:lnTo>
                <a:cubicBezTo>
                  <a:pt x="434018" y="40670"/>
                  <a:pt x="726020" y="332672"/>
                  <a:pt x="763321" y="699969"/>
                </a:cubicBezTo>
                <a:lnTo>
                  <a:pt x="766690" y="76669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cxnSp>
        <p:nvCxnSpPr>
          <p:cNvPr id="10" name="Đường nối Thẳng 9">
            <a:extLst>
              <a:ext uri="{FF2B5EF4-FFF2-40B4-BE49-F238E27FC236}">
                <a16:creationId xmlns:a16="http://schemas.microsoft.com/office/drawing/2014/main" id="{7BA928B4-EE3B-EB99-44DC-E172D266FEB5}"/>
              </a:ext>
            </a:extLst>
          </p:cNvPr>
          <p:cNvCxnSpPr>
            <a:cxnSpLocks/>
          </p:cNvCxnSpPr>
          <p:nvPr/>
        </p:nvCxnSpPr>
        <p:spPr>
          <a:xfrm>
            <a:off x="10644519" y="2596926"/>
            <a:ext cx="0" cy="110275"/>
          </a:xfrm>
          <a:prstGeom prst="line">
            <a:avLst/>
          </a:prstGeom>
          <a:ln w="9525">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Đường nối Thẳng 10">
            <a:extLst>
              <a:ext uri="{FF2B5EF4-FFF2-40B4-BE49-F238E27FC236}">
                <a16:creationId xmlns:a16="http://schemas.microsoft.com/office/drawing/2014/main" id="{E66D92BF-230F-DF9C-BE2E-CD8482255F33}"/>
              </a:ext>
            </a:extLst>
          </p:cNvPr>
          <p:cNvCxnSpPr>
            <a:cxnSpLocks/>
          </p:cNvCxnSpPr>
          <p:nvPr/>
        </p:nvCxnSpPr>
        <p:spPr>
          <a:xfrm rot="5400000">
            <a:off x="10594143" y="2543804"/>
            <a:ext cx="0" cy="110275"/>
          </a:xfrm>
          <a:prstGeom prst="line">
            <a:avLst/>
          </a:prstGeom>
          <a:ln w="9525">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12" name="TextBox 5">
            <a:extLst>
              <a:ext uri="{FF2B5EF4-FFF2-40B4-BE49-F238E27FC236}">
                <a16:creationId xmlns:a16="http://schemas.microsoft.com/office/drawing/2014/main" id="{57FEC25A-757F-E88F-37C3-844DE7266BF2}"/>
              </a:ext>
            </a:extLst>
          </p:cNvPr>
          <p:cNvSpPr txBox="1"/>
          <p:nvPr/>
        </p:nvSpPr>
        <p:spPr>
          <a:xfrm>
            <a:off x="10353610" y="1293178"/>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B</a:t>
            </a:r>
          </a:p>
        </p:txBody>
      </p:sp>
      <p:sp>
        <p:nvSpPr>
          <p:cNvPr id="17" name="TextBox 5">
            <a:extLst>
              <a:ext uri="{FF2B5EF4-FFF2-40B4-BE49-F238E27FC236}">
                <a16:creationId xmlns:a16="http://schemas.microsoft.com/office/drawing/2014/main" id="{8D8B85B8-D0B7-2DA5-3774-AAC7651E2368}"/>
              </a:ext>
            </a:extLst>
          </p:cNvPr>
          <p:cNvSpPr txBox="1"/>
          <p:nvPr/>
        </p:nvSpPr>
        <p:spPr>
          <a:xfrm>
            <a:off x="11517710" y="2456470"/>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A</a:t>
            </a:r>
          </a:p>
        </p:txBody>
      </p:sp>
      <p:sp>
        <p:nvSpPr>
          <p:cNvPr id="24" name="TextBox 5">
            <a:extLst>
              <a:ext uri="{FF2B5EF4-FFF2-40B4-BE49-F238E27FC236}">
                <a16:creationId xmlns:a16="http://schemas.microsoft.com/office/drawing/2014/main" id="{26374D52-DAC7-AFD1-FED9-DA8E74DEE917}"/>
              </a:ext>
            </a:extLst>
          </p:cNvPr>
          <p:cNvSpPr txBox="1"/>
          <p:nvPr/>
        </p:nvSpPr>
        <p:spPr>
          <a:xfrm>
            <a:off x="10190976" y="2606370"/>
            <a:ext cx="370076" cy="43088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a:t>O</a:t>
            </a:r>
          </a:p>
        </p:txBody>
      </p:sp>
      <p:sp>
        <p:nvSpPr>
          <p:cNvPr id="26" name="TextBox 5">
            <a:extLst>
              <a:ext uri="{FF2B5EF4-FFF2-40B4-BE49-F238E27FC236}">
                <a16:creationId xmlns:a16="http://schemas.microsoft.com/office/drawing/2014/main" id="{AF6A5CBE-B64A-3769-CAB0-E99A35694D30}"/>
              </a:ext>
            </a:extLst>
          </p:cNvPr>
          <p:cNvSpPr txBox="1"/>
          <p:nvPr/>
        </p:nvSpPr>
        <p:spPr>
          <a:xfrm>
            <a:off x="10713000" y="2671913"/>
            <a:ext cx="781023" cy="307777"/>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ct val="100000"/>
              </a:lnSpc>
            </a:pPr>
            <a:r>
              <a:rPr lang="vi-VN" sz="1400">
                <a:solidFill>
                  <a:srgbClr val="FF0000"/>
                </a:solidFill>
              </a:rPr>
              <a:t>12 cm</a:t>
            </a:r>
          </a:p>
        </p:txBody>
      </p:sp>
      <p:sp>
        <p:nvSpPr>
          <p:cNvPr id="27" name="TextBox 31">
            <a:extLst>
              <a:ext uri="{FF2B5EF4-FFF2-40B4-BE49-F238E27FC236}">
                <a16:creationId xmlns:a16="http://schemas.microsoft.com/office/drawing/2014/main" id="{D2100700-043C-FF1E-7E5B-D104277A781D}"/>
              </a:ext>
            </a:extLst>
          </p:cNvPr>
          <p:cNvSpPr txBox="1"/>
          <p:nvPr/>
        </p:nvSpPr>
        <p:spPr>
          <a:xfrm>
            <a:off x="3152142" y="4454018"/>
            <a:ext cx="6578700"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ABO</a:t>
            </a:r>
            <a:r>
              <a:rPr lang="en-US" sz="2400" b="0"/>
              <a:t>  =       OA. OB  =      .12 . 12  =  72 (cm</a:t>
            </a:r>
            <a:r>
              <a:rPr lang="en-US" sz="2400" b="0" baseline="30000"/>
              <a:t>2</a:t>
            </a:r>
            <a:r>
              <a:rPr lang="en-US" sz="2400" b="0"/>
              <a:t>)</a:t>
            </a:r>
          </a:p>
        </p:txBody>
      </p:sp>
      <p:grpSp>
        <p:nvGrpSpPr>
          <p:cNvPr id="33" name="Nhóm 32">
            <a:extLst>
              <a:ext uri="{FF2B5EF4-FFF2-40B4-BE49-F238E27FC236}">
                <a16:creationId xmlns:a16="http://schemas.microsoft.com/office/drawing/2014/main" id="{09E0263F-07FB-D5D7-9C0C-FF15F6C0733A}"/>
              </a:ext>
            </a:extLst>
          </p:cNvPr>
          <p:cNvGrpSpPr/>
          <p:nvPr/>
        </p:nvGrpSpPr>
        <p:grpSpPr>
          <a:xfrm>
            <a:off x="4353596" y="4257097"/>
            <a:ext cx="315586" cy="923331"/>
            <a:chOff x="9766300" y="3579686"/>
            <a:chExt cx="315586" cy="923331"/>
          </a:xfrm>
        </p:grpSpPr>
        <p:sp>
          <p:nvSpPr>
            <p:cNvPr id="28" name="TextBox 31">
              <a:extLst>
                <a:ext uri="{FF2B5EF4-FFF2-40B4-BE49-F238E27FC236}">
                  <a16:creationId xmlns:a16="http://schemas.microsoft.com/office/drawing/2014/main" id="{F61F57A8-F0E7-07CE-2C4E-775CD0694204}"/>
                </a:ext>
              </a:extLst>
            </p:cNvPr>
            <p:cNvSpPr txBox="1"/>
            <p:nvPr/>
          </p:nvSpPr>
          <p:spPr>
            <a:xfrm>
              <a:off x="9766300" y="3579686"/>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1</a:t>
              </a:r>
            </a:p>
          </p:txBody>
        </p:sp>
        <p:sp>
          <p:nvSpPr>
            <p:cNvPr id="29" name="TextBox 31">
              <a:extLst>
                <a:ext uri="{FF2B5EF4-FFF2-40B4-BE49-F238E27FC236}">
                  <a16:creationId xmlns:a16="http://schemas.microsoft.com/office/drawing/2014/main" id="{47AE3F8D-8594-26F7-0EBF-1E99D47B4507}"/>
                </a:ext>
              </a:extLst>
            </p:cNvPr>
            <p:cNvSpPr txBox="1"/>
            <p:nvPr/>
          </p:nvSpPr>
          <p:spPr>
            <a:xfrm>
              <a:off x="9779000" y="4041352"/>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2</a:t>
              </a:r>
            </a:p>
          </p:txBody>
        </p:sp>
        <p:cxnSp>
          <p:nvCxnSpPr>
            <p:cNvPr id="31" name="Đường nối Thẳng 30">
              <a:extLst>
                <a:ext uri="{FF2B5EF4-FFF2-40B4-BE49-F238E27FC236}">
                  <a16:creationId xmlns:a16="http://schemas.microsoft.com/office/drawing/2014/main" id="{41FE8F44-58F4-55E2-4258-801E9C4CE5E2}"/>
                </a:ext>
              </a:extLst>
            </p:cNvPr>
            <p:cNvCxnSpPr/>
            <p:nvPr/>
          </p:nvCxnSpPr>
          <p:spPr>
            <a:xfrm>
              <a:off x="9789786" y="4041352"/>
              <a:ext cx="292100"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grpSp>
        <p:nvGrpSpPr>
          <p:cNvPr id="34" name="Nhóm 33">
            <a:extLst>
              <a:ext uri="{FF2B5EF4-FFF2-40B4-BE49-F238E27FC236}">
                <a16:creationId xmlns:a16="http://schemas.microsoft.com/office/drawing/2014/main" id="{7964E14B-4627-1B74-D997-667345A8F292}"/>
              </a:ext>
            </a:extLst>
          </p:cNvPr>
          <p:cNvGrpSpPr/>
          <p:nvPr/>
        </p:nvGrpSpPr>
        <p:grpSpPr>
          <a:xfrm>
            <a:off x="6359902" y="4257097"/>
            <a:ext cx="315586" cy="923331"/>
            <a:chOff x="9766300" y="3579686"/>
            <a:chExt cx="315586" cy="923331"/>
          </a:xfrm>
        </p:grpSpPr>
        <p:sp>
          <p:nvSpPr>
            <p:cNvPr id="35" name="TextBox 31">
              <a:extLst>
                <a:ext uri="{FF2B5EF4-FFF2-40B4-BE49-F238E27FC236}">
                  <a16:creationId xmlns:a16="http://schemas.microsoft.com/office/drawing/2014/main" id="{E0A661D2-2E11-D3DA-99B3-E7328C290A64}"/>
                </a:ext>
              </a:extLst>
            </p:cNvPr>
            <p:cNvSpPr txBox="1"/>
            <p:nvPr/>
          </p:nvSpPr>
          <p:spPr>
            <a:xfrm>
              <a:off x="9766300" y="3579686"/>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1</a:t>
              </a:r>
            </a:p>
          </p:txBody>
        </p:sp>
        <p:sp>
          <p:nvSpPr>
            <p:cNvPr id="36" name="TextBox 31">
              <a:extLst>
                <a:ext uri="{FF2B5EF4-FFF2-40B4-BE49-F238E27FC236}">
                  <a16:creationId xmlns:a16="http://schemas.microsoft.com/office/drawing/2014/main" id="{307FB57A-AEA3-EF9C-2372-D3F1FE305A84}"/>
                </a:ext>
              </a:extLst>
            </p:cNvPr>
            <p:cNvSpPr txBox="1"/>
            <p:nvPr/>
          </p:nvSpPr>
          <p:spPr>
            <a:xfrm>
              <a:off x="9779000" y="4041352"/>
              <a:ext cx="30288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2</a:t>
              </a:r>
            </a:p>
          </p:txBody>
        </p:sp>
        <p:cxnSp>
          <p:nvCxnSpPr>
            <p:cNvPr id="37" name="Đường nối Thẳng 36">
              <a:extLst>
                <a:ext uri="{FF2B5EF4-FFF2-40B4-BE49-F238E27FC236}">
                  <a16:creationId xmlns:a16="http://schemas.microsoft.com/office/drawing/2014/main" id="{7401F827-258C-E581-3492-FE405C888CC9}"/>
                </a:ext>
              </a:extLst>
            </p:cNvPr>
            <p:cNvCxnSpPr/>
            <p:nvPr/>
          </p:nvCxnSpPr>
          <p:spPr>
            <a:xfrm>
              <a:off x="9789786" y="4041352"/>
              <a:ext cx="292100"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sp>
        <p:nvSpPr>
          <p:cNvPr id="38" name="TextBox 31">
            <a:extLst>
              <a:ext uri="{FF2B5EF4-FFF2-40B4-BE49-F238E27FC236}">
                <a16:creationId xmlns:a16="http://schemas.microsoft.com/office/drawing/2014/main" id="{8158A9B4-9DB9-6036-9B06-5A5AE1BE1996}"/>
              </a:ext>
            </a:extLst>
          </p:cNvPr>
          <p:cNvSpPr txBox="1"/>
          <p:nvPr/>
        </p:nvSpPr>
        <p:spPr>
          <a:xfrm>
            <a:off x="4193275" y="5881771"/>
            <a:ext cx="4496433"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vp</a:t>
            </a:r>
            <a:r>
              <a:rPr lang="en-US" sz="2400" b="0"/>
              <a:t>  =  36</a:t>
            </a:r>
            <a:r>
              <a:rPr lang="el-GR" sz="2400" b="0" i="1">
                <a:solidFill>
                  <a:srgbClr val="002060"/>
                </a:solidFill>
              </a:rPr>
              <a:t>π</a:t>
            </a:r>
            <a:r>
              <a:rPr lang="en-US" sz="2400" b="0"/>
              <a:t> – 72 </a:t>
            </a:r>
            <a:r>
              <a:rPr lang="vi-VN" sz="2400" b="0"/>
              <a:t> </a:t>
            </a:r>
            <a:r>
              <a:rPr lang="vi-VN" sz="2000">
                <a:solidFill>
                  <a:srgbClr val="002060"/>
                </a:solidFill>
              </a:rPr>
              <a:t>≈</a:t>
            </a:r>
            <a:r>
              <a:rPr lang="en-US" sz="2400" b="0"/>
              <a:t>  41,1 (cm</a:t>
            </a:r>
            <a:r>
              <a:rPr lang="en-US" sz="2400" b="0" baseline="30000"/>
              <a:t>2</a:t>
            </a:r>
            <a:r>
              <a:rPr lang="en-US" sz="2400" b="0"/>
              <a:t>)</a:t>
            </a:r>
          </a:p>
        </p:txBody>
      </p:sp>
    </p:spTree>
    <p:custDataLst>
      <p:tags r:id="rId1"/>
    </p:custDataLst>
    <p:extLst>
      <p:ext uri="{BB962C8B-B14F-4D97-AF65-F5344CB8AC3E}">
        <p14:creationId xmlns:p14="http://schemas.microsoft.com/office/powerpoint/2010/main" val="425384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5" grpId="0" animBg="1"/>
      <p:bldP spid="2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5">
            <a:extLst>
              <a:ext uri="{FF2B5EF4-FFF2-40B4-BE49-F238E27FC236}">
                <a16:creationId xmlns:a16="http://schemas.microsoft.com/office/drawing/2014/main" id="{4488A663-9424-6006-858F-76763E92699E}"/>
              </a:ext>
            </a:extLst>
          </p:cNvPr>
          <p:cNvSpPr/>
          <p:nvPr/>
        </p:nvSpPr>
        <p:spPr>
          <a:xfrm>
            <a:off x="7962181" y="153298"/>
            <a:ext cx="4471119" cy="840247"/>
          </a:xfrm>
          <a:custGeom>
            <a:avLst/>
            <a:gdLst/>
            <a:ahLst/>
            <a:cxnLst/>
            <a:rect l="l" t="t" r="r" b="b"/>
            <a:pathLst>
              <a:path w="1572755" h="293427">
                <a:moveTo>
                  <a:pt x="19117" y="0"/>
                </a:moveTo>
                <a:lnTo>
                  <a:pt x="1553638" y="0"/>
                </a:lnTo>
                <a:cubicBezTo>
                  <a:pt x="1558709" y="0"/>
                  <a:pt x="1563571" y="2014"/>
                  <a:pt x="1567156" y="5599"/>
                </a:cubicBezTo>
                <a:cubicBezTo>
                  <a:pt x="1570741" y="9184"/>
                  <a:pt x="1572755" y="14047"/>
                  <a:pt x="1572755" y="19117"/>
                </a:cubicBezTo>
                <a:lnTo>
                  <a:pt x="1572755" y="274310"/>
                </a:lnTo>
                <a:cubicBezTo>
                  <a:pt x="1572755" y="284868"/>
                  <a:pt x="1564196" y="293427"/>
                  <a:pt x="1553638" y="293427"/>
                </a:cubicBezTo>
                <a:lnTo>
                  <a:pt x="19117" y="293427"/>
                </a:lnTo>
                <a:cubicBezTo>
                  <a:pt x="8559" y="293427"/>
                  <a:pt x="0" y="284868"/>
                  <a:pt x="0" y="274310"/>
                </a:cubicBezTo>
                <a:lnTo>
                  <a:pt x="0" y="19117"/>
                </a:lnTo>
                <a:cubicBezTo>
                  <a:pt x="0" y="8559"/>
                  <a:pt x="8559" y="0"/>
                  <a:pt x="19117" y="0"/>
                </a:cubicBezTo>
                <a:close/>
              </a:path>
            </a:pathLst>
          </a:custGeom>
          <a:gradFill rotWithShape="1">
            <a:gsLst>
              <a:gs pos="0">
                <a:srgbClr val="3C9FC4">
                  <a:alpha val="81000"/>
                </a:srgbClr>
              </a:gs>
              <a:gs pos="100000">
                <a:srgbClr val="1D1E50">
                  <a:alpha val="81000"/>
                </a:srgbClr>
              </a:gs>
            </a:gsLst>
            <a:lin ang="0"/>
          </a:gradFill>
          <a:ln cap="rnd">
            <a:noFill/>
            <a:prstDash val="sysDot"/>
            <a:round/>
          </a:ln>
        </p:spPr>
        <p:txBody>
          <a:bodyPr/>
          <a:lstStyle/>
          <a:p>
            <a:endParaRPr lang="en-US"/>
          </a:p>
        </p:txBody>
      </p:sp>
      <p:sp>
        <p:nvSpPr>
          <p:cNvPr id="19" name="TextBox 18">
            <a:extLst>
              <a:ext uri="{FF2B5EF4-FFF2-40B4-BE49-F238E27FC236}">
                <a16:creationId xmlns:a16="http://schemas.microsoft.com/office/drawing/2014/main" id="{489E6609-700E-2757-9E63-BAEC965A930B}"/>
              </a:ext>
            </a:extLst>
          </p:cNvPr>
          <p:cNvSpPr txBox="1"/>
          <p:nvPr/>
        </p:nvSpPr>
        <p:spPr>
          <a:xfrm>
            <a:off x="8126086" y="343062"/>
            <a:ext cx="3409908" cy="461665"/>
          </a:xfrm>
          <a:prstGeom prst="rect">
            <a:avLst/>
          </a:prstGeom>
          <a:noFill/>
        </p:spPr>
        <p:txBody>
          <a:bodyPr wrap="none" rtlCol="0">
            <a:spAutoFit/>
          </a:bodyPr>
          <a:lstStyle/>
          <a:p>
            <a:r>
              <a:rPr lang="en-US" sz="2400">
                <a:solidFill>
                  <a:schemeClr val="bg1"/>
                </a:solidFill>
                <a:latin typeface="#9Slide03 Penumbra" panose="02040603050506020204" pitchFamily="18" charset="0"/>
              </a:rPr>
              <a:t>2. hình quạt tròn</a:t>
            </a:r>
          </a:p>
        </p:txBody>
      </p:sp>
      <p:cxnSp>
        <p:nvCxnSpPr>
          <p:cNvPr id="20" name="Straight Connector 19">
            <a:extLst>
              <a:ext uri="{FF2B5EF4-FFF2-40B4-BE49-F238E27FC236}">
                <a16:creationId xmlns:a16="http://schemas.microsoft.com/office/drawing/2014/main" id="{F34FF8FD-D960-55E2-5C8D-2259D516853B}"/>
              </a:ext>
            </a:extLst>
          </p:cNvPr>
          <p:cNvCxnSpPr/>
          <p:nvPr/>
        </p:nvCxnSpPr>
        <p:spPr>
          <a:xfrm>
            <a:off x="11657330" y="301002"/>
            <a:ext cx="0" cy="549269"/>
          </a:xfrm>
          <a:prstGeom prst="line">
            <a:avLst/>
          </a:prstGeom>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54CA2CF4-F5C6-D317-5FEB-EFB824B2BC17}"/>
              </a:ext>
            </a:extLst>
          </p:cNvPr>
          <p:cNvSpPr txBox="1"/>
          <p:nvPr/>
        </p:nvSpPr>
        <p:spPr>
          <a:xfrm>
            <a:off x="1003186" y="1750360"/>
            <a:ext cx="10567184" cy="1734386"/>
          </a:xfrm>
          <a:prstGeom prst="rect">
            <a:avLst/>
          </a:prstGeom>
          <a:noFill/>
        </p:spPr>
        <p:txBody>
          <a:bodyPr wrap="square">
            <a:spAutoFit/>
          </a:bodyPr>
          <a:lstStyle>
            <a:defPPr>
              <a:defRPr lang="en-US"/>
            </a:defPPr>
            <a:lvl1pPr algn="just">
              <a:lnSpc>
                <a:spcPct val="150000"/>
              </a:lnSpc>
              <a:defRPr sz="2200">
                <a:latin typeface="#9Slide03 SVNAvo" panose="02040603050506020204" pitchFamily="18" charset="0"/>
              </a:defRPr>
            </a:lvl1pPr>
          </a:lstStyle>
          <a:p>
            <a:pPr>
              <a:lnSpc>
                <a:spcPts val="3300"/>
              </a:lnSpc>
            </a:pPr>
            <a:r>
              <a:rPr lang="vi-VN"/>
              <a:t>Một họa tiết trang trí có dạng hình tròn bán kính 4 dm được chia thành nhiều hình quạt trơn, mỗi hình quạt tròn có góc ở tâm là 7,5°. Diện tích của mỗi hình quạt đó là bao nhiêu decimét vuông (làm tròn kết quả đến hàng phần trăm)?</a:t>
            </a:r>
          </a:p>
        </p:txBody>
      </p:sp>
      <p:pic>
        <p:nvPicPr>
          <p:cNvPr id="22" name="Picture 21">
            <a:extLst>
              <a:ext uri="{FF2B5EF4-FFF2-40B4-BE49-F238E27FC236}">
                <a16:creationId xmlns:a16="http://schemas.microsoft.com/office/drawing/2014/main" id="{754FC0B0-B20D-4915-70B2-C2C0910D5A0C}"/>
              </a:ext>
            </a:extLst>
          </p:cNvPr>
          <p:cNvPicPr>
            <a:picLocks noChangeAspect="1"/>
          </p:cNvPicPr>
          <p:nvPr/>
        </p:nvPicPr>
        <p:blipFill>
          <a:blip r:embed="rId4"/>
          <a:stretch>
            <a:fillRect/>
          </a:stretch>
        </p:blipFill>
        <p:spPr>
          <a:xfrm>
            <a:off x="614938" y="1793404"/>
            <a:ext cx="404447" cy="404447"/>
          </a:xfrm>
          <a:prstGeom prst="rect">
            <a:avLst/>
          </a:prstGeom>
        </p:spPr>
      </p:pic>
      <p:sp>
        <p:nvSpPr>
          <p:cNvPr id="23" name="TextBox 22">
            <a:extLst>
              <a:ext uri="{FF2B5EF4-FFF2-40B4-BE49-F238E27FC236}">
                <a16:creationId xmlns:a16="http://schemas.microsoft.com/office/drawing/2014/main" id="{36D7041B-3D37-D41F-33E4-B2323B7EC214}"/>
              </a:ext>
            </a:extLst>
          </p:cNvPr>
          <p:cNvSpPr txBox="1"/>
          <p:nvPr/>
        </p:nvSpPr>
        <p:spPr>
          <a:xfrm>
            <a:off x="268431" y="1841738"/>
            <a:ext cx="388248" cy="307777"/>
          </a:xfrm>
          <a:prstGeom prst="rect">
            <a:avLst/>
          </a:prstGeom>
          <a:noFill/>
        </p:spPr>
        <p:txBody>
          <a:bodyPr wrap="none" rtlCol="0">
            <a:spAutoFit/>
          </a:bodyPr>
          <a:lstStyle/>
          <a:p>
            <a:r>
              <a:rPr lang="en-US" sz="1400">
                <a:solidFill>
                  <a:srgbClr val="DC4E33"/>
                </a:solidFill>
                <a:latin typeface="#9Slide03 Penumbra" panose="02040603050506020204" pitchFamily="18" charset="0"/>
              </a:rPr>
              <a:t>?4</a:t>
            </a:r>
          </a:p>
        </p:txBody>
      </p:sp>
      <p:sp>
        <p:nvSpPr>
          <p:cNvPr id="16" name="TextBox 31">
            <a:extLst>
              <a:ext uri="{FF2B5EF4-FFF2-40B4-BE49-F238E27FC236}">
                <a16:creationId xmlns:a16="http://schemas.microsoft.com/office/drawing/2014/main" id="{224CF827-DE8F-C093-7B25-2A25ED66713C}"/>
              </a:ext>
            </a:extLst>
          </p:cNvPr>
          <p:cNvSpPr txBox="1"/>
          <p:nvPr/>
        </p:nvSpPr>
        <p:spPr>
          <a:xfrm>
            <a:off x="2303917" y="4190806"/>
            <a:ext cx="4943247"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Diện tích của mỗi hình quạt là:</a:t>
            </a:r>
          </a:p>
        </p:txBody>
      </p:sp>
      <p:pic>
        <p:nvPicPr>
          <p:cNvPr id="30" name="Hình ảnh 29">
            <a:extLst>
              <a:ext uri="{FF2B5EF4-FFF2-40B4-BE49-F238E27FC236}">
                <a16:creationId xmlns:a16="http://schemas.microsoft.com/office/drawing/2014/main" id="{EA0C769E-0F3F-D317-B150-7A0C6D06E1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21" b="95349" l="3218" r="94943">
                        <a14:foregroundMark x1="37241" y1="8605" x2="37241" y2="8605"/>
                        <a14:foregroundMark x1="44368" y1="6744" x2="44368" y2="6744"/>
                        <a14:foregroundMark x1="51954" y1="4884" x2="51954" y2="4884"/>
                        <a14:foregroundMark x1="60000" y1="4186" x2="60000" y2="4186"/>
                        <a14:foregroundMark x1="67126" y1="7907" x2="67126" y2="7907"/>
                        <a14:foregroundMark x1="74713" y1="11163" x2="74713" y2="11163"/>
                        <a14:foregroundMark x1="80460" y1="15814" x2="80460" y2="15814"/>
                        <a14:foregroundMark x1="82529" y1="24186" x2="82529" y2="24186"/>
                        <a14:foregroundMark x1="88736" y1="29070" x2="88736" y2="29070"/>
                        <a14:foregroundMark x1="25747" y1="15116" x2="25747" y2="15116"/>
                        <a14:foregroundMark x1="23448" y1="14419" x2="23448" y2="14419"/>
                        <a14:foregroundMark x1="29885" y1="10698" x2="29885" y2="10698"/>
                        <a14:foregroundMark x1="37241" y1="6512" x2="37241" y2="6512"/>
                        <a14:foregroundMark x1="58391" y1="7907" x2="58391" y2="7907"/>
                        <a14:foregroundMark x1="77471" y1="18605" x2="77471" y2="18605"/>
                        <a14:foregroundMark x1="73103" y1="13488" x2="73103" y2="13488"/>
                        <a14:foregroundMark x1="70115" y1="17674" x2="70115" y2="17674"/>
                        <a14:foregroundMark x1="17931" y1="54186" x2="17931" y2="54186"/>
                        <a14:foregroundMark x1="10575" y1="46512" x2="10575" y2="46512"/>
                        <a14:foregroundMark x1="8736" y1="40930" x2="8736" y2="40930"/>
                        <a14:foregroundMark x1="11264" y1="32791" x2="11264" y2="32791"/>
                        <a14:foregroundMark x1="16782" y1="27442" x2="16782" y2="27442"/>
                        <a14:foregroundMark x1="20230" y1="21395" x2="20230" y2="21395"/>
                        <a14:foregroundMark x1="17011" y1="75116" x2="17011" y2="75116"/>
                        <a14:foregroundMark x1="13793" y1="69070" x2="13793" y2="69070"/>
                        <a14:foregroundMark x1="12414" y1="62093" x2="12414" y2="62093"/>
                        <a14:foregroundMark x1="22069" y1="80000" x2="22069" y2="80000"/>
                        <a14:foregroundMark x1="28966" y1="83953" x2="28966" y2="83953"/>
                        <a14:foregroundMark x1="35632" y1="85814" x2="35632" y2="85814"/>
                        <a14:foregroundMark x1="41609" y1="87674" x2="41609" y2="87674"/>
                        <a14:foregroundMark x1="48736" y1="88372" x2="48736" y2="88372"/>
                        <a14:foregroundMark x1="55402" y1="87442" x2="55402" y2="87442"/>
                        <a14:foregroundMark x1="62069" y1="88605" x2="62069" y2="88605"/>
                        <a14:foregroundMark x1="69195" y1="88140" x2="69195" y2="88140"/>
                        <a14:foregroundMark x1="76092" y1="85349" x2="76092" y2="85349"/>
                        <a14:foregroundMark x1="86207" y1="73721" x2="86207" y2="73721"/>
                        <a14:foregroundMark x1="92644" y1="67442" x2="92644" y2="67442"/>
                        <a14:foregroundMark x1="94253" y1="59767" x2="94253" y2="59767"/>
                        <a14:foregroundMark x1="95632" y1="51860" x2="95632" y2="51860"/>
                        <a14:foregroundMark x1="93103" y1="43721" x2="93103" y2="43721"/>
                        <a14:foregroundMark x1="92874" y1="35814" x2="92874" y2="35814"/>
                        <a14:foregroundMark x1="90575" y1="28837" x2="90575" y2="28837"/>
                        <a14:foregroundMark x1="65517" y1="25581" x2="65517" y2="25581"/>
                        <a14:foregroundMark x1="37701" y1="10465" x2="37701" y2="10465"/>
                        <a14:foregroundMark x1="31724" y1="13721" x2="31724" y2="13721"/>
                        <a14:foregroundMark x1="39540" y1="12558" x2="39540" y2="12558"/>
                        <a14:foregroundMark x1="33563" y1="17907" x2="33563" y2="17907"/>
                        <a14:foregroundMark x1="39310" y1="15581" x2="39310" y2="15581"/>
                        <a14:foregroundMark x1="45977" y1="13721" x2="45977" y2="13721"/>
                        <a14:foregroundMark x1="39540" y1="13488" x2="39540" y2="13488"/>
                        <a14:foregroundMark x1="40690" y1="17442" x2="40690" y2="17442"/>
                        <a14:foregroundMark x1="38161" y1="7442" x2="39540" y2="14651"/>
                        <a14:foregroundMark x1="40000" y1="16047" x2="41379" y2="18605"/>
                        <a14:foregroundMark x1="51494" y1="7442" x2="51494" y2="13488"/>
                        <a14:foregroundMark x1="44138" y1="78372" x2="43678" y2="82326"/>
                        <a14:foregroundMark x1="37701" y1="80465" x2="36322" y2="84419"/>
                        <a14:foregroundMark x1="31264" y1="80233" x2="28276" y2="84186"/>
                        <a14:foregroundMark x1="12414" y1="26047" x2="16782" y2="28372"/>
                        <a14:foregroundMark x1="7816" y1="32558" x2="11954" y2="34419"/>
                        <a14:foregroundMark x1="3448" y1="48372" x2="3448" y2="48372"/>
                        <a14:foregroundMark x1="8506" y1="62791" x2="12414" y2="61860"/>
                        <a14:foregroundMark x1="18391" y1="83953" x2="22299" y2="79302"/>
                        <a14:foregroundMark x1="19080" y1="82558" x2="23218" y2="78372"/>
                        <a14:foregroundMark x1="39770" y1="95349" x2="39770" y2="95349"/>
                        <a14:foregroundMark x1="77471" y1="74186" x2="79080" y2="76512"/>
                        <a14:foregroundMark x1="86897" y1="64884" x2="90805" y2="66512"/>
                        <a14:foregroundMark x1="90575" y1="58605" x2="93563" y2="59302"/>
                        <a14:foregroundMark x1="77701" y1="55814" x2="77701" y2="55814"/>
                        <a14:foregroundMark x1="79080" y1="62093" x2="74483" y2="60000"/>
                        <a14:foregroundMark x1="75402" y1="55116" x2="75402" y2="55116"/>
                        <a14:foregroundMark x1="56552" y1="18605" x2="56552" y2="18605"/>
                        <a14:foregroundMark x1="55632" y1="24651" x2="55632" y2="24651"/>
                        <a14:foregroundMark x1="54713" y1="29535" x2="54713" y2="29535"/>
                        <a14:foregroundMark x1="54253" y1="33023" x2="54253" y2="33256"/>
                        <a14:foregroundMark x1="42529" y1="49070" x2="42529" y2="49070"/>
                        <a14:foregroundMark x1="34483" y1="54884" x2="34483" y2="54884"/>
                        <a14:foregroundMark x1="37241" y1="56047" x2="37241" y2="56047"/>
                        <a14:foregroundMark x1="37241" y1="53721" x2="37241" y2="53721"/>
                        <a14:foregroundMark x1="40000" y1="52791" x2="40000" y2="52791"/>
                        <a14:foregroundMark x1="36092" y1="60698" x2="36092" y2="60698"/>
                        <a14:foregroundMark x1="39540" y1="62558" x2="39540" y2="62558"/>
                        <a14:foregroundMark x1="40230" y1="60930" x2="40230" y2="60930"/>
                        <a14:foregroundMark x1="46667" y1="65814" x2="46667" y2="65814"/>
                        <a14:foregroundMark x1="62529" y1="54651" x2="62529" y2="54651"/>
                        <a14:foregroundMark x1="65977" y1="52791" x2="65977" y2="52791"/>
                        <a14:foregroundMark x1="64828" y1="52791" x2="64828" y2="52791"/>
                        <a14:foregroundMark x1="51264" y1="31395" x2="51264" y2="31395"/>
                        <a14:foregroundMark x1="47816" y1="31628" x2="47816" y2="31628"/>
                        <a14:foregroundMark x1="44138" y1="30233" x2="44138" y2="30233"/>
                        <a14:foregroundMark x1="94713" y1="59767" x2="94713" y2="59767"/>
                        <a14:foregroundMark x1="45287" y1="34419" x2="45287" y2="34419"/>
                        <a14:foregroundMark x1="48506" y1="35814" x2="48506" y2="35814"/>
                        <a14:foregroundMark x1="51034" y1="36279" x2="51034" y2="36279"/>
                        <a14:foregroundMark x1="52644" y1="38140" x2="52644" y2="38140"/>
                        <a14:foregroundMark x1="46897" y1="38372" x2="46897" y2="38372"/>
                        <a14:foregroundMark x1="47816" y1="41395" x2="47816" y2="41395"/>
                        <a14:foregroundMark x1="49195" y1="39767" x2="49195" y2="39767"/>
                        <a14:foregroundMark x1="50805" y1="39767" x2="50805" y2="39767"/>
                        <a14:foregroundMark x1="56782" y1="44651" x2="56782" y2="44651"/>
                        <a14:foregroundMark x1="58851" y1="46977" x2="58851" y2="46977"/>
                        <a14:foregroundMark x1="67816" y1="43953" x2="69885" y2="43721"/>
                        <a14:foregroundMark x1="60690" y1="51628" x2="60690" y2="51628"/>
                        <a14:foregroundMark x1="59310" y1="53256" x2="59310" y2="53256"/>
                        <a14:foregroundMark x1="58851" y1="54884" x2="58851" y2="54884"/>
                        <a14:foregroundMark x1="48276" y1="58140" x2="48276" y2="58140"/>
                        <a14:foregroundMark x1="45517" y1="57442" x2="45517" y2="57442"/>
                        <a14:foregroundMark x1="43678" y1="56977" x2="43678" y2="56977"/>
                        <a14:foregroundMark x1="42299" y1="55814" x2="42299" y2="55814"/>
                        <a14:foregroundMark x1="42299" y1="53721" x2="42299" y2="53721"/>
                        <a14:foregroundMark x1="42529" y1="52093" x2="42529" y2="52093"/>
                        <a14:foregroundMark x1="40920" y1="50465" x2="40920" y2="50465"/>
                        <a14:foregroundMark x1="45517" y1="44884" x2="45517" y2="44884"/>
                        <a14:foregroundMark x1="44138" y1="45581" x2="44138" y2="45581"/>
                        <a14:foregroundMark x1="42759" y1="46744" x2="42759" y2="46744"/>
                        <a14:foregroundMark x1="48276" y1="42093" x2="48276" y2="42093"/>
                        <a14:foregroundMark x1="47356" y1="40465" x2="47356" y2="40465"/>
                        <a14:foregroundMark x1="49425" y1="41628" x2="49425" y2="41628"/>
                        <a14:foregroundMark x1="50805" y1="41395" x2="50805" y2="41395"/>
                        <a14:foregroundMark x1="53793" y1="41163" x2="53793" y2="41163"/>
                        <a14:foregroundMark x1="54483" y1="42326" x2="54483" y2="42326"/>
                        <a14:foregroundMark x1="57471" y1="49767" x2="57471" y2="49767"/>
                        <a14:foregroundMark x1="57701" y1="51163" x2="57701" y2="51163"/>
                        <a14:foregroundMark x1="57931" y1="52558" x2="57931" y2="52558"/>
                        <a14:foregroundMark x1="57011" y1="53953" x2="57011" y2="53953"/>
                        <a14:foregroundMark x1="55632" y1="54186" x2="55632" y2="54186"/>
                        <a14:foregroundMark x1="51034" y1="56047" x2="51034" y2="56047"/>
                        <a14:foregroundMark x1="50115" y1="56512" x2="50115" y2="56512"/>
                        <a14:foregroundMark x1="48736" y1="56047" x2="48736" y2="56047"/>
                        <a14:foregroundMark x1="46897" y1="55349" x2="46897" y2="55349"/>
                        <a14:foregroundMark x1="45747" y1="54884" x2="45747" y2="54884"/>
                        <a14:foregroundMark x1="44598" y1="53953" x2="44598" y2="53953"/>
                        <a14:foregroundMark x1="44598" y1="52791" x2="44598" y2="52791"/>
                        <a14:foregroundMark x1="44368" y1="51395" x2="44368" y2="51395"/>
                        <a14:foregroundMark x1="48276" y1="43256" x2="48276" y2="43256"/>
                        <a14:foregroundMark x1="46437" y1="43488" x2="46437" y2="43488"/>
                        <a14:foregroundMark x1="54253" y1="46047" x2="56782" y2="50698"/>
                        <a14:foregroundMark x1="55172" y1="41860" x2="53793" y2="48837"/>
                      </a14:backgroundRemoval>
                    </a14:imgEffect>
                  </a14:imgLayer>
                </a14:imgProps>
              </a:ext>
            </a:extLst>
          </a:blip>
          <a:stretch>
            <a:fillRect/>
          </a:stretch>
        </p:blipFill>
        <p:spPr>
          <a:xfrm>
            <a:off x="8372602" y="3879164"/>
            <a:ext cx="2116994" cy="2092661"/>
          </a:xfrm>
          <a:prstGeom prst="rect">
            <a:avLst/>
          </a:prstGeom>
        </p:spPr>
      </p:pic>
      <p:sp>
        <p:nvSpPr>
          <p:cNvPr id="39" name="TextBox 31">
            <a:extLst>
              <a:ext uri="{FF2B5EF4-FFF2-40B4-BE49-F238E27FC236}">
                <a16:creationId xmlns:a16="http://schemas.microsoft.com/office/drawing/2014/main" id="{B54E2B4D-AAEC-2017-6055-86B85B2625AA}"/>
              </a:ext>
            </a:extLst>
          </p:cNvPr>
          <p:cNvSpPr txBox="1"/>
          <p:nvPr/>
        </p:nvSpPr>
        <p:spPr>
          <a:xfrm>
            <a:off x="2892980" y="4925495"/>
            <a:ext cx="895546"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S</a:t>
            </a:r>
            <a:r>
              <a:rPr lang="en-US" sz="2400" b="0" baseline="-25000"/>
              <a:t>q</a:t>
            </a:r>
            <a:r>
              <a:rPr lang="en-US" sz="2400" b="0"/>
              <a:t>  =</a:t>
            </a:r>
          </a:p>
        </p:txBody>
      </p:sp>
      <p:sp>
        <p:nvSpPr>
          <p:cNvPr id="40" name="TextBox 28">
            <a:extLst>
              <a:ext uri="{FF2B5EF4-FFF2-40B4-BE49-F238E27FC236}">
                <a16:creationId xmlns:a16="http://schemas.microsoft.com/office/drawing/2014/main" id="{92923961-CB40-5A4D-AAE1-F108BBA1AC3A}"/>
              </a:ext>
            </a:extLst>
          </p:cNvPr>
          <p:cNvSpPr txBox="1"/>
          <p:nvPr/>
        </p:nvSpPr>
        <p:spPr>
          <a:xfrm>
            <a:off x="4468640" y="4932849"/>
            <a:ext cx="1442650"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l-GR" sz="2400" b="0" i="1">
                <a:solidFill>
                  <a:srgbClr val="002060"/>
                </a:solidFill>
              </a:rPr>
              <a:t>π</a:t>
            </a:r>
            <a:r>
              <a:rPr lang="en-US" sz="2400" b="0" i="1">
                <a:solidFill>
                  <a:srgbClr val="002060"/>
                </a:solidFill>
              </a:rPr>
              <a:t>. </a:t>
            </a:r>
            <a:r>
              <a:rPr lang="en-US" sz="2400" b="0">
                <a:solidFill>
                  <a:srgbClr val="002060"/>
                </a:solidFill>
              </a:rPr>
              <a:t>4</a:t>
            </a:r>
            <a:r>
              <a:rPr lang="en-US" sz="2400" b="0" baseline="30000">
                <a:solidFill>
                  <a:srgbClr val="002060"/>
                </a:solidFill>
              </a:rPr>
              <a:t>2</a:t>
            </a:r>
            <a:r>
              <a:rPr lang="en-US" sz="2400" b="0">
                <a:solidFill>
                  <a:srgbClr val="002060"/>
                </a:solidFill>
              </a:rPr>
              <a:t> </a:t>
            </a:r>
            <a:r>
              <a:rPr lang="vi-VN" sz="2400" b="0">
                <a:solidFill>
                  <a:srgbClr val="002060"/>
                </a:solidFill>
              </a:rPr>
              <a:t> </a:t>
            </a:r>
            <a:r>
              <a:rPr lang="vi-VN" sz="2400"/>
              <a:t>≈</a:t>
            </a:r>
            <a:r>
              <a:rPr lang="en-US" sz="2400" b="0"/>
              <a:t>      </a:t>
            </a:r>
            <a:endParaRPr lang="en-US" sz="2400" b="0" baseline="30000"/>
          </a:p>
        </p:txBody>
      </p:sp>
      <p:sp>
        <p:nvSpPr>
          <p:cNvPr id="41" name="TextBox 29">
            <a:extLst>
              <a:ext uri="{FF2B5EF4-FFF2-40B4-BE49-F238E27FC236}">
                <a16:creationId xmlns:a16="http://schemas.microsoft.com/office/drawing/2014/main" id="{3D228EF0-DE11-E8D5-B43B-DD930A57C070}"/>
              </a:ext>
            </a:extLst>
          </p:cNvPr>
          <p:cNvSpPr txBox="1"/>
          <p:nvPr/>
        </p:nvSpPr>
        <p:spPr>
          <a:xfrm>
            <a:off x="3818698" y="4709052"/>
            <a:ext cx="605402"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7,5</a:t>
            </a:r>
            <a:endParaRPr lang="en-US" sz="2400" b="0" baseline="30000"/>
          </a:p>
        </p:txBody>
      </p:sp>
      <p:sp>
        <p:nvSpPr>
          <p:cNvPr id="42" name="TextBox 30">
            <a:extLst>
              <a:ext uri="{FF2B5EF4-FFF2-40B4-BE49-F238E27FC236}">
                <a16:creationId xmlns:a16="http://schemas.microsoft.com/office/drawing/2014/main" id="{FB8A050B-429C-091D-459C-5B864933D424}"/>
              </a:ext>
            </a:extLst>
          </p:cNvPr>
          <p:cNvSpPr txBox="1"/>
          <p:nvPr/>
        </p:nvSpPr>
        <p:spPr>
          <a:xfrm>
            <a:off x="3780597" y="5190991"/>
            <a:ext cx="837099"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t>360</a:t>
            </a:r>
            <a:endParaRPr lang="en-US" sz="2400" b="0" baseline="30000"/>
          </a:p>
        </p:txBody>
      </p:sp>
      <p:cxnSp>
        <p:nvCxnSpPr>
          <p:cNvPr id="43" name="Straight Connector 32">
            <a:extLst>
              <a:ext uri="{FF2B5EF4-FFF2-40B4-BE49-F238E27FC236}">
                <a16:creationId xmlns:a16="http://schemas.microsoft.com/office/drawing/2014/main" id="{CFC02BC0-2AE0-D2D2-9FAC-337C7BEE1E17}"/>
              </a:ext>
            </a:extLst>
          </p:cNvPr>
          <p:cNvCxnSpPr>
            <a:cxnSpLocks/>
          </p:cNvCxnSpPr>
          <p:nvPr/>
        </p:nvCxnSpPr>
        <p:spPr>
          <a:xfrm>
            <a:off x="3751086" y="5190991"/>
            <a:ext cx="688354"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44" name="TextBox 28">
            <a:extLst>
              <a:ext uri="{FF2B5EF4-FFF2-40B4-BE49-F238E27FC236}">
                <a16:creationId xmlns:a16="http://schemas.microsoft.com/office/drawing/2014/main" id="{1206CC24-93B0-FE1D-34C7-AE3B28B6F6F6}"/>
              </a:ext>
            </a:extLst>
          </p:cNvPr>
          <p:cNvSpPr txBox="1"/>
          <p:nvPr/>
        </p:nvSpPr>
        <p:spPr>
          <a:xfrm>
            <a:off x="5549538" y="4925495"/>
            <a:ext cx="1726472" cy="461665"/>
          </a:xfrm>
          <a:prstGeom prst="rect">
            <a:avLst/>
          </a:prstGeom>
          <a:noFill/>
        </p:spPr>
        <p:txBody>
          <a:bodyPr wrap="square">
            <a:spAutoFit/>
          </a:bodyPr>
          <a:lstStyle>
            <a:defPPr>
              <a:defRPr lang="en-US"/>
            </a:defPPr>
            <a:lvl1pPr algn="just">
              <a:lnSpc>
                <a:spcPct val="150000"/>
              </a:lnSpc>
              <a:defRPr sz="2200" b="1">
                <a:solidFill>
                  <a:srgbClr val="002060"/>
                </a:solidFill>
                <a:latin typeface="#9Slide03 SVNAvo" panose="02040603050506020204" pitchFamily="18" charset="0"/>
              </a:defRPr>
            </a:lvl1pPr>
          </a:lstStyle>
          <a:p>
            <a:pPr>
              <a:lnSpc>
                <a:spcPct val="100000"/>
              </a:lnSpc>
            </a:pPr>
            <a:r>
              <a:rPr lang="en-US" sz="2400" b="0">
                <a:solidFill>
                  <a:srgbClr val="002060"/>
                </a:solidFill>
              </a:rPr>
              <a:t>1,05</a:t>
            </a:r>
            <a:r>
              <a:rPr lang="en-US" sz="2400" b="0" i="1">
                <a:solidFill>
                  <a:srgbClr val="002060"/>
                </a:solidFill>
              </a:rPr>
              <a:t> </a:t>
            </a:r>
            <a:r>
              <a:rPr lang="en-US" sz="2400" b="0">
                <a:solidFill>
                  <a:srgbClr val="002060"/>
                </a:solidFill>
              </a:rPr>
              <a:t>(dm</a:t>
            </a:r>
            <a:r>
              <a:rPr lang="en-US" sz="2400" b="0" baseline="30000">
                <a:solidFill>
                  <a:srgbClr val="002060"/>
                </a:solidFill>
              </a:rPr>
              <a:t>2</a:t>
            </a:r>
            <a:r>
              <a:rPr lang="en-US" sz="2400" b="0">
                <a:solidFill>
                  <a:srgbClr val="002060"/>
                </a:solidFill>
              </a:rPr>
              <a:t>)</a:t>
            </a:r>
            <a:endParaRPr lang="en-US" sz="2400" b="0" baseline="30000"/>
          </a:p>
        </p:txBody>
      </p:sp>
    </p:spTree>
    <p:custDataLst>
      <p:tags r:id="rId1"/>
    </p:custDataLst>
    <p:extLst>
      <p:ext uri="{BB962C8B-B14F-4D97-AF65-F5344CB8AC3E}">
        <p14:creationId xmlns:p14="http://schemas.microsoft.com/office/powerpoint/2010/main" val="379958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39" grpId="0"/>
      <p:bldP spid="40" grpId="0"/>
      <p:bldP spid="41" grpId="0"/>
      <p:bldP spid="42"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ài 15. Độ dài cung, S quạt 2"/>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dCAFZEfUjY/YGAACAGQAAHQAAAHVuaXZlcnNhbC9jb21tb25fbWVzc2FnZXMubG5nrVlbi+NGFn4P5D8UhoYNJJMLJITQ46EsV9uiZckjlaenExZRLZXtoiWVo4tnOk/7to+7eQ0EEnIhCQnkIU9ukn1wyP9wfsmeKskee5JBkqdhZhhJnO+cOnW+75wqnz54GkdoydNMyOR+5+17b3UQTwIZimR2vzOhZ2+830FZzpKQRTLh9zuJ7KAH3VdfOY1YMivYjMP/X30FodOYZxk8Zl319OwZifB+Z9zzsWEQzzN7FvGxa2Lfwj1i+T1snPvU8XtkYNqd7kCiHP7MObriM5EkEASSU/0ii0TIT9+sUNs5cSh1Rv4Y28TqdHsyz2WMeiw9Ds3Gj8wBpqZj+70JANtep2uzpZixHFKIrgqAT7LjsD1CqWkPABEHARiIKxGJ/AZ5PM8hF8eiWmafdLre8RmkznibPioXbXM36ZsOpM11y6xpSFhhEQqJEpamOnEtAMcWviSu7xkEQBW0Q31vMh47LiV9iFBVi4iLqNwQkaFE5igrFguZ5jxEItEFxQ4yHMtWufHOTdsH93p91WvTMumlP3JUrmmRJgic35kT23FH2DpAn07vAH7sEo/YFNI5HjrU6XTHKc94kvMULeYyl23wVJn5tu+c+YYzsWlVcejk4YR4euftyahH3BNF6RPqUFjP9pN30sLRI/DzNwX1CJwdV1AXGBIwwu55mRPDJfCi71+YdNjpGilnqmyeiHyOhLdIlSjxJYuKsr4q7axzt1U6PB5XurGNu8eC6zprwxkB/y59yxmAWJoDCEvGC5bcIEvO5D/eee/9p2+/+95rrWA8KCjrEAhppHffagBkU9exSlHwbfIYdpuam9VvY0Q3t18b7eydCbVMGwr79//+8fPm9nNI8JVY/5C0Q4FSftTpPpzgS2RtVl+YtdYT14XSr+rW9LSOqAxZROvIpSzQnC25aklLwZ9o1QBqiLTqRupDIOFFUtTyru+MMJQWsI26pqHKFugh0/Tm9VKMinwuU3CXoVBk7CqCglM+Va2p74uSlWXFSSVgIGuhjJlI7tW7vrAtB/d16Y2g5vFAachuUYB0AK8LfanI9Dq4eJJEkoVomnIAdDzEFotIBJW0VmwYR+ymNgoXX0BrAwo4lgeq1t++6XRJEqJ+ytRiW6K42CMurGWz+v7mCFNfE0Bbo3yz+iZHwWb1VTugoTkYWvCXqkB661WOkvX3OapXzkOYMbH3zZP55vY/dQiVbmPPu3Dcvsqjkm2GFizLnsg0PCjc/S2uAzZtwwFuGHQPXHXVHTCUjIAhMU15kNeDQZRYl3xFNVg21KRPtWoolsVFBqkHHYp4znW0Qi2FBeVExacSKBdxGLI0HcC75l9t5Vt4YhtDv0d3WmuxIgnmDe2Ar39LmX2CFBk/oEFtTBUaDKWPQXBgdHTaWDjnna5z3sbiksA0Cf/U2eyNtSCFW53a6mDAlOxEN9XEoappKWSRwRuVElArvSPZvXZuPAIDgE1NbL1AbkvU7cg2E0sOcaQhT2sdQTcwSF8R7OHE/NA/w6alW/rzpcdu9HjIwiVLAnXuCJja0xv4FopQf1Nlr/1/XIhPEMsr9T+pGofdJ49P2sZz0GtewAiW5zxe5HWuVcKq8I+JQlH8hSE0Wfpx/nfT+53szN68/9L7c3CuaLNHtUG8ZKaa79ZdR1IdEQjMMMBUAmNH1NxqqNz2TNC6YYMD6DM70z47OI+YyVQ2t7adCsCW6FgMbwg51pF7MP3E0IWa2+pDyn74+njS3P6C9DyTQte54FeZyGs9az437q+azsc31r0x9qDZUJNa5OA6BCAjEUP8YQPMyYhsM1C2iIOVXMgiCjX9I3Gt2wTktoj5XwfkaSpj/TZi2bb8yzb14GWiKBfnlk7HLeapHYMb788egY/fJY9gF8YYA9uGmn0MxfaooRHQR6XCot52dAIexSwP5tCOp7JIwoZA5dmsT84wgFVrpusfY3QtNqv/xQ1RnoulfIuqtx+0AlFjHSgp2YF9ZMucZ/9sDaLWssMorzpy/jSvB5r0dCl5vnN2BuPcdFpnQXHvMOTB0ETGcP1ZE8PqcL01HanjORyQGxzSqQlMuJMTKysbZCxjeHWv3i9Vt3y6cDCl2BiOgIueOqnd/nuBfv90/VMyR9fr7+I2SNsSNJyJC0e/is2GLFIYKqjII47IU6Y42AZV3RqBWutDHKCtf4HlB5vbb9Bys/q1DZDeX9jZuUDBfL1qY7q7PukzyEu2/jKYN7su3wd5vu/SuV5LDqN3MtO3MgJlcrP6slbtVC6oOfZxv68vmiAtkQiuy5EjhPNpUN04RXImm4IZQ2xDk3kOj4cibwvoErK7OFLXIvoKwpJM/eLx57++rbMvLx8rCQeVLJ+faeTyr21+95Tp30pO39z76eT/UEsDBBQAAgAIAJ0IAV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nQgBWQ08H+QCBQAAFxkAACcAAAB1bml2ZXJzYWwvZmxhc2hfcHVibGlzaGluZ19zZXR0aW5ncy54bWzlWU9vGkcUv/MpRlvlGLATu3EswHJgqVEwOOy6jVVV1rA7sFNmZ7Y7sxBy6q3Hqt+gVZuqkdpbT1htD/SL0E/StwzGYGN7cOLIrQ8Y9s17v/fm/Zs36/zOq5ChHoklFbxgrWfXLES4J3zKOwXr0K083LKQVJj7mAlOChYXFtopZvJR0mJUBg5RClglAhgutyNVsAKlou1crt/vZ6mM4nRVsEQBvsx6IsxFMZGEKxLnIoYH8KUGEZHWFMEAAD6h4FOxYiaDUF4j7Qs/YQRRHyznNN0UZhWGZWDlNFsLe91OLBLulwQTMYo7rYL1Uckur5cfn/JoqDINCU99IotATMlqG/s+Ta3AzKGvCQoI7QRg7vrahoX61FdBwXq0kcIAe+4izARc7x2nMCUBTuBqih8ShX2ssH7UCmPSJjFEg8iiihMCoAu0OU5FXqkZQZP8Acch9VxYQamrClbZPW7aFbtp10v28WGzpk01lnCrbs02knFq1bJ9XG+4tnO85+7XVhZy7ZfuCkKrWmYMv3d0YDdr1frzY7fRqLnVgzOpSTDm3J7PLUYwD5EWSTwfJxUkYYtjyqBozgVLEgVlx3DcIa6oUMiqNmaSWOjLiHReJJhRNUgzDaqzS0i0KyPiqWaaRgUrTQ3rDE4DgmGQW7Mc3Xw6S9EnWwtbz2ntZ9taamUeK4W9AJJZnebiPOWUi6ZljT1Fe1Ao5Nwe2wljThJFIlZn6TxPnJlwCUy+LfiC49Jn1BLMn7mLhC3i13FI5jqA06W8ApzrFmpDiBk4shERjhzMoetQBc71ZgAyaUlF1aTbVKbcuzHFDAEetEWC9p0LzvYCHMuFmM7impa6V/y8LhSRX2hna9KlrA6joCXNLCN+m/uoHOM+dEkT9mejoUJ89Bb+BOOTb1cTUcKE3x0P3w6MGZEaD98o5I2HP5rIfCYS5qOBSBCjXXCTQFBnSQi/AoLmuytqxyKcUOEAUEhOvNqjpE/8HRNFR6AiTEASTpuIEaU1fJXQ16hF2iIGXIJ74HWgU6nxsysBR1jKM1B8auMD3aOq9bL98kG6Qez3MPT71cChOkkYqVvBxwPEhTqVA3d4OJFkEhSf+pM1k71lbx6GWYOAOL+naCzgSxomDL9P+JlD5qBvMeS3o2WVwF9rgbHaAPcmhZ4W7wQaSpxCSDQmLHjQ3CmfHigGgB7mSHA2QNiD41mmbaNHRSKBohuEhpY3t1DLQ5pOnjpwEIHG2CexEeTa+qPHG5sfP9l6up3N/fP1zw+vFJoOLgcMp+r05FK6cm4zljw3I14jd8ksZiZ1biK7RuiKueyCbEXEYVoa/gWly2dNA/Fq3bWbuyW3+mnVPVoCMInXxaEgn0sHluXzy2SIu6vji2PvNkt7qGk7hzXX2TbJ4bqAdqG8AKqgnd63TGReHO4eodp4+H3VaHqojod/HiB3fPJTyahQbcfI8IYJV+O5CVdTjyYHc2OJkQlw1HR064TDhtGQQvp9sMbxLmVsVFE36gD/jSp+51uIbgO3U8Xu6NcQdel4+Fd4a8l0P5rtbUbpf+z2u31Hv2cXaTg3v4nQ39+NfuMB6o5+MeoJpdHvcAfyxidvUG88/MNEpIwBX45+8AI9FZvIfBJQ5AWj4QdtU4sJ79j71WeNWvkenAt31IP6afZ2deF1aj639EV6uhJSTkNwa5prs7fvxc2NtXxu+VImA2iL/8woZv4FUEsDBBQAAgAIAJ0IAVm0UPcKkwMAALQMAAAhAAAAdW5pdmVyc2FsL2ZsYXNoX3NraW5fc2V0dGluZ3MueG1slVdLbtswEN33FIK7LeLEdZEUUAz4V6Bo2gZN4D0tjW0iFCmQlFOfoGfoEbrurl32JLlJhx9JlC3FToQA4cx75Hweh0isHiiPtiAVFfy6N+iNXkVRnBRSAtf3kOWMaIg4yeC6t6BPf3/oaPPvN3kTPf35xaPk6e9PHYmCUQ69vqMKJuQdaE35WhlLaYtoet1bFloLfpYIrnH/My5kRlhv9PqD/Yn7FnmMJTDcUzkrkkB9zLvB1WR2EsWfMZxczqbvuwiJyHLCdzdiLc6WJHlYS1Hw9Ghom10OEkv2gMjz95fT+WUXklGlP2rIGjHNr8x3GiWXoBS4kIaT4eAoi5ElsPKkc/tzIic86rns92hbqqi2tPGF+bpoOVlDs8jT+exi9rYbz3H3BmE8mc8+XDxP0PBdm75fDq+G404oIzuQL2l5LvIi3yMMzNdJkGJtCvqiQ0oOEyTF64eE2bn5jhJMQuago11QjKbYBiFTJ8Vz83WBfS0PVOT/DIdEbO62FOzWNGFvehiFLBmMtCwg7pcr51Mb8fi10Gb+jFaEKQSEphp0ixnekkKV2zRtNe4bPFKeBiBvqBELwYoMpi7eANi01/jpdGLnShhfZQsClLD1xiDC2lgjv2BZD5CBsUbemW595Wx3AN/3OE6phwnxzXy++ugFTnBZ1qtclV5z0o255So42htKTCZSGFlZ3dMMTNfivrW5kPoHMcWcbOmaaHyvPhvccmeTUXF/z+GV1q6rWFPNoE1uiSikwmDQvfDZ+s61eBzFPRxqrG9gpX2qTVvdE/NYhFKw6+NC99tVZXPrSONTct0jWpNkk+HbqHqR5+H1w23co3zIMMMa4SA/8pUIODawLlJG5APIeyHYqcdwoeFUrHB3tgNdFdS1tb17sd+jra28yJYg56gGCqUcmzaH29D1huGvXlB4hLRJ6HA6pt7gdpzQSu2BwfcfiEw25V1wC+fJCqYpgy2wUhuBxWbclVqsUPxtCRtxefUFcnuJHv0EqoXSnEyBvQW/wLAaG+95mpL3uKbmNVkqm1ljoBwb9+WUNNILQc7gxdTYGv1tNcR2NQpKCi3uNJHlDa/XPn2yhTGnmZ1A6NCVbNo8jsOEyH1hrLMM+MBeh2BerWqzKsMWTxfFzNnRoI1iPftD9h5v52glAcIBa42vgifgE+yWgsj0SwVpvAktbsfGHPHVtPMaJ32W67gfmFxzqjbg3/jfyug/UEsDBBQAAgAIAJ0IAVmSyE/1/gQAAKEYAAAmAAAAdW5pdmVyc2FsL2h0bWxfcHVibGlzaGluZ19zZXR0aW5ncy54bWzlWU9vGkcUv/tTjLbKMWAnTuNYgOXAUqNgIOy6jVVV1rA7sFPPzmx3ZiHk1FuPVb9BqzZVI7W3nrDaHugXoZ+kbxmMwcb24BpHbg4Y9u37/ebN+zdv17md1yFDXRJLKnje2sisW4hwT/iUd/LWgVt+uGUhqTD3MROc5C0uLLRTWMtFSYtRGThEKVCVCGi43I5U3gqUiraz2V6vl6EyitO7giUK+GXGE2E2iokkXJE4GzHchy/Vj4i0JgwGBPAJBZ/ACmtrCOU0077wE0YQ9cFyTtNNYbanQmZltVYLe8edWCTcLwomYhR3Wnnro6Jd2ig9PtXRTCUaEp66RBZAmIrVNvZ9mhqBmUPfEBQQ2gnA2o31TQv1qK+CvPVoM6UB9exFmjG53jpOaYoCfMDVhD8kCvtYYX2pF4xJm8QQDCILKk4IkM7JZjQVea2mAi3y+xyH1HPhDko9lbdK7lHTLttNu1a0jw6aVW2qMcKtuFXbCONUKyX7qFZ3bedoz92vLg1y7VfuEqBlLTOm3zts2M1qpfbiyK3Xq26lcYYaB2PG7bnsfARzEGmRxLNxUkEStjimDGrmXLAkUVB1DMcd4ooyhaxqYyaJhb6MSOdlghlV/TTToDiPCYl2ZUQ81UzTKG+lqWGd0WlCMAxya5qjT55NU/Tp1tzWs3r1s20ttDKHlcJeAMmsTnNxVnKqRdOqxp6iXSgUcm6P7YQxJ4kiEauzdJ4VTk24hCbXFnzOcek1agnmT91FwhbxaziE8DXK3EJtiCkDz9UjwpGDOXQZqsCb3hQhk5ZUVI27S3mivRtTzBB0EGiDBO07F7zrBTiWc0GcBjKtba/weU0oIr/Q3tWiS1UdRmGVNJWM9G3uo1KMe9AVTdSfDwcK8eE7+BOMTr5dDqKEib47GrzrGysiNRq8VcgbDX40wXwmEuajvkgQo8fgJoGgsJIQfgUEzbZT1I5FOJYyLBWSY692KekRf8dkoUNYIkwACadLxIjSK3yV0DeoRdoiBl6Cu+B1kFOp+TNLEUdYyjNSfGrjA92UKrWS/epBukHsdzE0+OXIoRxJGKmV8OM+4kKd4sAdHk4kGQfFp/74nsneMjcPw7QjQJxvKRpz/JKGCcO3ST91yAz1CkO+mlWWCfy1FhgvG+DuuNDT4h1TQ4lTCInmhBse9H3KJyeIAaGHORKc9RH24DyWadvoUpFIkOgGoanlzS3UeEjT8VUHRk9YMfZJbES5vvHo8eaTj59uPdvOZP/5+ueHV4Imk0qD4XQ5PaoUrxzUjJHnhsJrcJcMX2aocyPYNaArBrEL2LKIw7Q0/AuLLh4uDeCVmms3d4tu5dOKe7iAYByvi0NBLptOKIsHlvHUdm5eab2/gcWxd5vFPdS0nYOq62ybZG1NQINQXgB5304fqUwwLw92D1F1NPi+YjQvVEaDPxvIHZ38VDQqTdsxMrxuolV/YaLV1MNIY2YQMTIBDpeObpZwvDAaUki4O2sV/6VwjWroRjV/P+p24YMGvbJwdamvpm7d4a8hOqajwV/hytLnHjfU9xeY/7GnF5aAXHR4IYeENAXd0Sn2gT0bw8H4TYT+/m74Gw/Q8fAXoxZQHP4OjzXe6OQt6o4Gf5hAShj45fAHL9CDrgnmk4AiLxgO7rQrzSe7Y+9XnterpZVmPTVL+3vRam7Xffpq+np07n1oLrvwTfgayOf/rVBY+xdQSwMEFAACAAgAnQgBWTdJ7OC8AQAAfwYAAB8AAAB1bml2ZXJzYWwvaHRtbF9za2luX3NldHRpbmdzLmpzjZRNb8IwDIbv+xVVd50QsE6w3YCCNInDpO027ZAWUyrSuErSbmziv68JX0lIt8aX5uXp69oh/rkJmhWmYfAU/OhnvX+x91oDpUlewZ2t0xa9UHooaL6Ct7wAmjMIHaQ+vXqW9xfCZxwybZrsXpWtMPxCVL+sCRUmXnosuEcTHq32aJ8e7cuX+Nuq7FjVoSKjzUklJbJeikwCkz2GvCCaCW8XepkFOjDWwP9B1yQFy/RhOJ7GreTFMZqO4tmjyaVYlITtlphhLyHpNuNYsVVb/s2uBN4c+PYA9B9Hs/nIBGgu5LOEwk08H6toJ0sOQsA5bzSNhl6YkgSo4dvX6w/UMXYLcug6F7k80ZOBCpMuSQZXXZrN40F8b2Os8XK5yXQeLwbXnIQveTydUTSOJhZByQ54h4MpsazKa26owuI4ZqojXSxPKEWyyll24OK+Ci+nPlbZtnVPT4xegnx1/lf0VZjMpRnHk7WuGTrXbOO5tYXv1rKOo0F6b7dw0i59KWhrXlfsPNDqM2h9jnSHjdq/ByGRkqSbopkhzfxsGkH4FvgbItVbhhL0A1ZSj+zgwxwXvpmcdq7Tnvf7m/0vUEsDBBQAAgAIAJ0IAVkBIvFpfQAAAH0AAAAcAAAAdW5pdmVyc2FsL2xvY2FsX3NldHRpbmdzLnhtbLOxr8jNUShLLSrOzM+zVTLUM1BSSM1Lzk/JzEu3VQoNcdO1UFIoLknMS0nMyc9LtVXKy1dSsLfjssnJT07MCU4tKQEqLFYoyEmsTC0KSc0FMkpS/RJzgSrDMh/ubi9RyDi8OVFH4eGulXkKyQ93zyxRyC/NycxLVdK34wIAUEsDBBQAAgAIAJ0IAVnBMWo/HhkAAKEuAAAXAAAAdW5pdmVyc2FsL3VuaXZlcnNhbC5wbmftentUUmnbN+VkM2bTNDqVZVppqZmamnlCyJka67FRy/GUB2rELBNMGUXkVDk1ZeaxRDyAzzTllAdGTQxTzDFFBWE6KNlWaDxAiYBKgojAhz3PvOv73rXe9bz/fmvJWrDX3ty/+76ua/+u6/rde+0bIUEB6022moBAoPXHjh4+CQJ9Yg8CGSV/amy4QjYmf2o4rEKdDPgaVM+1fG84+STR/zt/EKghf93SmTWG888uHo1CgUCfdy1/V7FSfoODQM4Hjx32/z4zTjrKu5n8/ozV2yX0wbj+TNKn8ivS2IKZb1d17/g0knJ1sw12p/mRuHNm5zd+WnSlbcuvp49v2tTUeODY7cP+X545uqs7/uvrPm1oUblm4HlE+sOgCBVWIhBfJtXXK+4GVaJaW5ktD2v0nUYGKw6Rr6w2HH4LDTH8gtJNlv2pCvJfZTi8cjA4BLrU+s2abhph3tEhIcGDGkOpGwSnnKSHK3prNoNAj9ERX5nX2HW/uDGeqnld7RIPG0kBgd7GOdjLDuSxpPFUZi4+tWMV6BI2PdW/IWvXvl27aHGGAVYO9ocPxzWBQE/95uys0FtZ48qGYFgP87HQcKn9ZMjIect8gAXBW2jGCAYrVf/wT62+0aEFrJ2r+xr+2zpnQBjg/7o0uC5HjtdrXBrLMmyJCk/owjOVfu4CcXbmJVX3wYyPKH6PVeQm86F2LfN3rdtbKjIkz0LX70BZIzHHZbuDm4OJszdhI9Ntj8/G6qe2CcFYJoUdKr15lzEJ4WQxtVL5vuqBPhxjdPBRYNr78X4nebQhfKqpY+tyeDjlBpJFdjbYQR9A1Y1uxnDMPpiudvsikDDuSZSM+0eZZEN1Y9SlN0sAnAn3QJTXEtPxRZp5NU//PO1NnVnA2gIHazoLPq03LZnTyrU665Ef//zwqs+Vh7k9XqlBv5+tUJTiy+Khcl7DdnIJgp0OJHzLrQwFpusu2LKcWTPvQJp3zIUXJN10t3JSfHopZnQM3PqBACuyLA+kO7R4WgXmwQkxZJcUFFtTshznrBJ0SEXWakpEZqgz/PcCNvCetEdibXTJVNlz6O2LdMo2cHKTZymn6oO3sTIVDvI2uZ6cqAQy9lPlqONuwvi8PlSiqW2THEXMM+Xky17eNnMI6IFstxD7O1O3XcpDdNhiJVv76JZOdkV3NbuAEoTlvTPK7whnnTF2nYyYrA5VUXzae52VKsFDWsTJd2Toq5WddTLAkDgjNUn+rsasvsyII0URZxQeRhPH2fzQ7Lp9nrR45y9EgCWtLA8j7lThRh/jHsJL+VRgG1DGYfOMyqWIRIZUFS8INAswLsAkaF7hA0Vab7lqX/F5hSt7siFGllLPxg8QgsNVF/ZR1T1MNk7RxqjDdOTBAbFihxFzNu9ODJTu6O22A9IaHDzKL0zVUd+gFRgfO9WZilAGNYonaG0UisafjLaQRK6aHyCqYktJakVRcrCITT+rEUuapqfEF+UEXh+B3doDHq/o82ncPkw5Xs4rdCXez9c2t7dPvBoPGap8P6xsGIgnx3B9WFnFasgeRp2rEztfIqZ2Bi4z/mF4yMSxTMEVip2UTGGry86T0VYFk2mUWh7bDjOmeyDUVW7Ovs4hpU9qXPHOZmneki0SjqMg/mmBRKEtPci0ZnMtJJaSLdk/m9qKENyM3PNRe16i8HQPYWLBAR5Wesknz3RHEzWCbxcf3UPnavDHt2l8YGIpl7mFnUAO6yzQFqp7fMKNGLYv6eLAonTRwR4VA4y0A8rYUQf5tBIhO3T6pS3wI1I4IH5fMV2sBvfpgOgIGbqeyneVA4GoH2HJKdC+DJ7KlWUHVMKFt+LLpOB5VKmcNyovrAhV4KJYC96c9PHZPeJAtyE/K2IRBsbVQEnFqdE2UbxSFwlPOrGIEfJI7kIcNiqjgjY8dHwbQD4fz/g7Prl2H8Y16s9wokrq7cSnBf6sBYKtgQGXzlh9inDJv/wPN2EcE7n2VbXxLQYku8q0ogfkO4wUgkMAgVKpwRgowv98RwTrTJDxqbuPjom0lIQWo1kp3pKf2FGLtGNdgNTbKBqOBiESh3xTvnEWtyaLM3ShLHkMsjlYgXfjPrigHK0Y9O5oqVenNS6ToZd5lN4CTZuCcAESrZrwuUqmOsq9us9dj6srmmzEOYvbYAjU/fzGnWQSuZhVJc2wAzQHnVOIXNE8kvht0KiIsZyTD78yV0OM8nDbLYLfoDC+pyPXXxTZaW0UuGpnO0UjVjIcB6VjsVocrOjE6WR+sxaiQMrlcWNDa7qTfHvoFJ9r8boYK9ri2d/po9S+JCitHtpSOayy+ImbcETEOw1hc4adn5Duan70vchNtziXh4gcpeKoEhQGC8mtrRdG83He3s08VRocZgsAwSc35TbuZjkZfeCQfn23DWh5MxTI6/B2+CptG+pGKWKL/PujIupfoQabOt5cs5VwvalA+c0ctY5D4tV5KuB+agI8jFCx7t/53OHDqDwIvUxd64WagxM0E3irV5WtFRyja+q53qSLXvU8kLdRBYYcQ5wKA6StdGGKXL77ho1R7zQrWZ90yviiwpWs0jyI96L7wlgQMmw7pfh8TedQhp6GvGArsaJF5gMWLe2Vqjfgs9S8yzO9OOtwVaIALeY2S72b/+smvWO+FhDcOl46aJIgUJE0GiF57YlVYe/MosqAwDOu9J1kPolWw/pFuhgB/P6d7ILJtRhIupDe4knzVMREH03+m3r+XQsQozbXLew2xSPMJXc7owLXLUfTfBWn5a8mJ169PQP31SsXXTOtjUqTYXQUx7M+mC55Q6BqfHnEY2O9ILdsqukbutEUvG0ObJKL6aDl/dU2SnaRcFXVOWWpbfQ1x5CJEIH3JgDYaqHxI6fYSSphTrDRjnaDc2exQet9VMrRBygnzY/YOFmdoyYVssEd8SQvMO1HGAcomqA3pfS48j404L2DvJHxmrn0J3XxwulRubdCfUfrOuRLjWeAhzytbtLFkxnaGsRR0WSa4BaCIufhMJrXJAkrq6l+ujgVKdZIM6QGpSIbbDI3x7xgZoXtN7oDdrW2yO6P4b5NjqGyFad/DDK+Gs8EP6em2PHrnO0sbG0Btg2gjuDnr8I7J2pECIoYqL+gwdPVb1alW1oc2sOgKTK4QDHCgj+gwaebsjISKa69W2Hu9rGj1erM3QxkHKQPDABlxZhidevIUJue50Tcmz9cDWg8UroYeBKbjKYcbPSrThtRDnnIf64oH66XMvDH8mQ3k9mvBbZA4/anPMBTPz1ACnATRspGtBR3IQFpo3EltzgldLUx1Uvb+Cn8Zb4C4JLvDBRhVnCARj9hi/hF28juZaUyv29NNwM+U9TZhYul3KbFWdwh3bib/T46kVDdfdQ4BvjyjEtAnBMzIe4e/k3ev9VNmIs9nbZvj0mO9lnN9yETpbfSdsIUibZ8q65BxkwF5o7yvK+yW2tQhrKw9qrIBM1Qknr+Wc2BSxXCRgo6dGR8FjuoPO/+7yGDjlEhvYQ/QHP0/6iJUsFIa82HhOmbmvWGLHNc013ZM/sYP/2S1OAi8wSBLtLMzf934ur/naimxiQn0m9niXgg2SO2npfsof2ufyjJCjO/rHVkUx8V49shc/Nl/Vj5P+vH2LCQpQUWdNPGf32GB5rrnZclJYh74n9Umz5rlrVxSHXV8oCp/7jECmgFtAJaAa2AVkAroBXQCmgFtAJaAa2AVkAroBXQCmgFtAL6/xAkizIx+fdzw0IURq9VQZO+dEaHfZxqxvw/P3qMDVmSd+iJG2B6nT5zoRqmf98F1Sn0izMPoLpgGq6xcliQjKZbg0DvFmqsdaNdUL2IJ08C76x27znlfd+bnl/Y8IbUodHdnN9dAxRHuI+XTi74neXgw/xnFXo10Vr3F1UnnjQeDWzUMgyzPFUsviQqhCTe88n5Y3mzG/WzYr1YxiqbO5NmiQLnP35YlRlrFZKn+9NgHAv+tDEL6UyD5ZkGKT7PHWydgBSPY56FremWvDg3STCM4NkRke0fh6TV0ppP5Y+g8wwzRI6+azcGgTIhJjmediYmx/JCQkA82ZA1Hfsh+yJiLQhMXYo7pRUU8V28h/in6gJkvgH29pcS519Z08vTYXP+j+lGIArpytjAjStfF9mYmz9tysrbALRP/Avssqa73GzNVVsDBvkuEaoZ7hLrh6392lQC4sK7MjxsaYzaFolUauX6J5sl6ulE/cwR5uytFMKBq9Gazg2EmVkml6+OxIl99crx+Jl7UI3iZ5hujmT9nfpXlCK2Na9uEFOY0KFs7ljIxCswhZgmTmmJprnRE4a0AchSwt5gNfJy4UiPFbAKxAv0nxVNpDvaz8VMjernVNy/HFE/XRn71u1PTbtQn/1zMHERHfz55y0n4XBynSk49CT899J0bU+Kbijs3loSe7afySVwCby3fm4F1iy3Y5iGrY+o5fIX6cmVPi6NyUOuQyRM2rZCaRCmUIIipj1xFIvYrY26Wk8F+M4gbzwUzksiV/dSBt2CN4LOuT/GotLka47ojpw1uTFBXbqpV87Q9Fp91iwtlDp+9R7fYTlgttntXqqp+fC4B8yJ0Y382mL2ZGnCIYjmVYqey5LvKs0fiNkK3wE1nhGLfD2lFaHiIyWVNx9yijFN7cOyKBnfyy40eWJpuNwF5h4sK78yljGMGnDLV6O+AJ0LDWnzZoiv7Lp6GAJfohEW0C7/+Kz72azlP6seN1zo/8l1i6A4giG+7NDSsPV6/niLTx7GLnAiMveH8RGc+H4laqrttbNvSiKTK9KUfGkz2SXAdU21Rp/SgpHFQz4d5i9OWW+/LY9yUpgPo9675WtrTUDnnqT7F4o/+8aZJioMkjGqehV/uhBV2vwO3mSMJ0/hM+FNIOT9tsk8mhT05AilPymktSiimUU1qyiO6GuhzaG21VxeAL8VWrHCGBeRzEC+qy86ztLJ/lqgODoWHVhDZRUeGDr/IDGAypmOcmoihQJpSDzWOUq0KfgdqEpasuaI8a1v4qSQuZTWJj+L0oEoRLxAQD0PbF4315awzxNGzeXtO6qbG4URfjil+2qhlI5PgKgc+TyjCe94xogyabGXAQRzERqnIm1m3WBW3lnLplALVhoOqhS3wehRdb4uv00y91RzO0eG2iiIRiYHPQEOTHVDQvtUJCZgA/jqfRdDxSPxaQbG9YRnv7ijrpuvnrgjl14qAqLWPxOv0iu9IAH+qbK2zNF1OeBSrv5zd1LEhheYGc6jGKJsVaaBPaEWHRPBTuipRThvN3uCxBKYFbaDDkUbh9QIT/D3dJglBsSNCpg73NiPMIJZy9NPtA5br6kXbXmhZ4FOSSbX3bj6GCXFtNr4yTdIrAceLlfylv3Bp//tT0+DZY+uQsUeErQqcIj5kR9TYHC8IsvFj0dnZWZMLQ3vgfo2sSDCEdGna7pv1Rnfix7vMuP1Ob5Xcy4H6j75Kf7kJ8nCyrS+xBAOdwD93udau2LsXWKIKYnL32svWquRGikqDgw2te39PWv/aFOl/vu5wDNIkvj8uGY2/Y6fuKQPvy1I++LJAdCfGTKVxoPMvgp2iRxAOSsuubrgJtD4InbX0uq+ZiMWHAyzYCNhlZS1pHEVtj8nsn38DLwXQbufPz2qYyA6jojwuAcGp/bw1rNSt4sDlZLHSNO3P8eQ5Ir0LYq83PR8fNn8LfR+05p4ErBVsoUnbfxuvHUWrCxT7JNYuukjI/IUGep2Dq+uZXIkfrlI9Dg72Pc8nbt9IgjuZ6N4ehvou4SfBkxfsXxN02L7r5z44paesNHhy7TcseX8qJuu3EyGbN47bnkjBtpfkCxc8t40PBSzWSzatnVN91Lg4ojL5MRtafYsBSNAcIe5nsTYBN6DhB6zuxjhBKnnedFq0Jv67V51RemmAWzN7B9dD0e2GPWabmKl800tizEzXgJpIfo4R2GreGKfBt0FZMgG5Ttb2ssoMWmaaro2nJz/8l64hHEkaHsHfItGUaRtPCWcaotKmCYN4vgVieNKK83q8KJJFu9wrfLl8485b7pf1f+T6fesS6m7sycQ3PUx3s6sndnK6XFc5VqJxRJNSaynCm9cTGJ6eSIuyNuu314Xj79reyMZPQS9PyA+zbS+94yhvlaLjlPV1RGsAlDlMIrYCt6S8g07+7zV4YiOXlWymIriljIXW/sNNVBRc/AYJWaCueduQsdB0J/K15d54JCbrr+17VH4hBO3Nm41jXO/eLzH1/XbVW5xnULd50LmITOs5pwXWujC0IYChJoJQsyFZkr0xKvZwGsNULG2SB0gEp+tmb813rK3XQQnZyb7u5pcHZGB5c85LRvjieCDH9tWukycqvPlhPVk6y/KEOew4ezcCvf7NGZ9Y2IzZy/mZOqjiqOgKoTvTOvB+KrtWKPOUPLaH2r8Xyftz0T4u9JRpkksKrKWIs5FnzhsXImlXdsgNi4gjegeIDrCeg4tnaxBl47sDViXMxxjnzufUI7C4KyBzWS6hSYhTtgbydstHv69NTjAPW5/LorXQOvbaGLyNqpSgxnBFgx8kAoX60SBytoSC+/E4zC8gRNJ5ECUzKkKAB0C4teGjleuKuxc8uhYGyDqFGy5TSmD1D85+9ZLjzlicnmfe9zpqPV/iNEnYhqJ1wbpdiSBLglIIY/IPMKNlNGT/xUmto3i5uF4fFNFfs3qpPIGWLhKVaZIjhyttunDuAvubAR4+7zLPrZxH5Uis88IW6S+NvhhuXkVono+DPLDDPYxbDGNhTBbAB1WkUVaA3o0+sP++dcRGFai37Mk7LefuW0Q0Sy8uLv7+6dUHwrmEdUI94oy1QsAZig3xR/LDbLw7pruDEFhAxO8mb3Ud49q5Kpkx6/LmXUm35Xbvjlb64Js5k4YqsxVwlwxFYzTSmDETI20BVoYQzr/NCEcmj++Sv2iRXVr7XNU8PF/RcxXuGSoIjUJSjf9L2WBObgBFaA2A52LXv8FbcAJ8mfKbcso3pJzbq0v78iubF6qNnPtH0oMK7MTTtC5lfBQ5clAL/i3Sn6hqVrLrKQPXEwSBKYQPd61J6SVG2SPeJOFyg94VHkwV4vpI3i3MNtztUXpydWxKMotzPirm6Gks5BwNfnxo2TGstbJ+BV3dOPsUHSK39I8TD/fhZW3q260Kbi+G2ALf2yO49z97RLe0LMuCARexBARo4UqNTSt/qWq7YpHs9qFjylCggsS1QlFcpYZfXDJUBLhh1r6ld800bZX3foaOueR3Q03lbVkP1JL5RbgPPXPswyjKPnvo/ddnSRkWvC1CyY5dck8jxZa1cL+rodVr7eyK6KFcT2EPh/6S2dDQVeIJKVoDpSmihGh9oRbW2pKDWXAazx7AyTzBOTXn7zsFLd+2UW6/NIQ6r7Mk19UW80oqryhW6gXMlW1Jd53lhq3tjwpIyy3IgNH3UnmTYNtH21E71U49lpwYjUPU4wzo5COfMRa1bH66AGoHjOVec+XZyFKCOhB3ZDuuGhI0NQBqaM9hDOz19y8z5AZvQ9QmYTqbsZE4tk4wryMwlruMxYwdX9E3NJnrHtuKSWrgqK14D2YQ1YdXjYbSjFfWJP1ogPKrQLDbefu3jBWTSAbvDTEjg9f+qW8TmR0ib7EPaXN8ylaiqPARiLXv3U+Zvxrnz14LgYeFmLLGHAlFq0aS4Jgmk1ysOxm8bCHgmtxNXwi0cHgnNzV+5dTIQea7IjMQvThGEc2POo0Yl7hlfbwM8rkjW+sLkWwecNNp0QOy5Xj3nCJT1dSnEHlJPinSuAXD1KywYOnpYziF7td6sHdjuPYEyFgZ7W7yPLJBIXXbcgvu4nRL9ScG3UxqroUvORI0HcdotjNM/ejtGBuX/ZFq9viiCO7hNXv2x9ZCP5eZLd3WNCzJALoHPbOuhzbjuimW311+k0dhbOyl3flzpjj5ub57IWUfQ4D4S/luw0kDFoYEUNUMzoNdcnTD7r4PN+KuThII+xiIEsSGvf9Tl/E4HKmP4q05RVWgxC0LP/Z1t0uUzFz9S+rr18ZS+1bl8HX9fXUlC4bjBO5U9XvXgQCaT/ALzTvm/mnOLP8FDI+Xwq6JL5XlYn6papgOWU/MzHJ3KroOJr1sGJRvsn9b+F92H+nodrlmIUTxwp5pNclZgDvnzN2VhcFocSZ74fatUs5X/33oXPyryOsr6jb5Xj5eNouUktjLtHDRDxpRKSMpexq4rbrV7s1bQfN4MzNU4LMzYuWCfzXKFqIz5TUtUAWZWlRe9iGnZyLg72gwt7e1nvs4ZUxB+G1pYo+7ePD/dfQAoz4rlyZILC5Z9j+tMmWxZ8ztZwtIVlKLoxqiLUFwXtYius1Jjnihf0t4t571ls8IcFjgFCnDODX4mc617qIovBIw75z5i+xcx1lGWlDJc635npMdllqC5QGZLVuGdlsvYX0x06qQ6Fh14O1jtW8WAgtOB4RZNjenYfpZBq2+N3coi1r4Tr/TK2DteiNq2r64ZVdlKmuEYpNvvrpY9zCJJDSoR2DXef2pddsePkJCESIhVCfHvowH5j3vpBHKR1VRIZCOPHQX7X/65do/tO22R6buaD/63l6+VBTrfPyv8eOBB2u//r0lf8DUEsDBBQAAgAIAJ0IAVmRdQmITAAAAGsAAAAbAAAAdW5pdmVyc2FsL3VuaXZlcnNhbC5wbmcueG1ss7GvyM1RKEstKs7Mz7NVMtQzULK34+WyKShKLctMLVeoAIoBBSFASaHSVsnECMEtz0wpyQCqMDAxQAhmpGamZ5TYKplbIAT1gWYCAFBLAQIAABQAAgAIAHldz1I2YVgCRwMAAOEJAAAUAAAAAAAAAAEAAAAAAAAAAAB1bml2ZXJzYWwvcGxheWVyLnhtbFBLAQIAABQAAgAIAJ0IAVkR9SNj9gYAAIAZAAAdAAAAAAAAAAEAAAAAAHkDAAB1bml2ZXJzYWwvY29tbW9uX21lc3NhZ2VzLmxuZ1BLAQIAABQAAgAIAJ0IAVkVHmAbowAAAH8BAAAuAAAAAAAAAAEAAAAAAKoKAAB1bml2ZXJzYWwvcGxheWJhY2tfYW5kX25hdmlnYXRpb25fc2V0dGluZ3MueG1sUEsBAgAAFAACAAgAnQgBWQ08H+QCBQAAFxkAACcAAAAAAAAAAQAAAAAAmQsAAHVuaXZlcnNhbC9mbGFzaF9wdWJsaXNoaW5nX3NldHRpbmdzLnhtbFBLAQIAABQAAgAIAJ0IAVm0UPcKkwMAALQMAAAhAAAAAAAAAAEAAAAAAOAQAAB1bml2ZXJzYWwvZmxhc2hfc2tpbl9zZXR0aW5ncy54bWxQSwECAAAUAAIACACdCAFZkshP9f4EAAChGAAAJgAAAAAAAAABAAAAAACyFAAAdW5pdmVyc2FsL2h0bWxfcHVibGlzaGluZ19zZXR0aW5ncy54bWxQSwECAAAUAAIACACdCAFZN0ns4LwBAAB/BgAAHwAAAAAAAAABAAAAAAD0GQAAdW5pdmVyc2FsL2h0bWxfc2tpbl9zZXR0aW5ncy5qc1BLAQIAABQAAgAIAJ0IAVkBIvFpfQAAAH0AAAAcAAAAAAAAAAEAAAAAAO0bAAB1bml2ZXJzYWwvbG9jYWxfc2V0dGluZ3MueG1sUEsBAgAAFAACAAgAnQgBWcExaj8eGQAAoS4AABcAAAAAAAAAAAAAAAAApBwAAHVuaXZlcnNhbC91bml2ZXJzYWwucG5nUEsBAgAAFAACAAgAnQgBWZF1CYhMAAAAawAAABsAAAAAAAAAAQAAAAAA9zUAAHVuaXZlcnNhbC91bml2ZXJzYWwucG5nLnhtbFBLBQYAAAAACgAKAAYDAAB8NgAAAAA="/>
  <p:tag name="ISPRING_LMS_API_VERSION" val="SCORM 2004 (4th edition)"/>
  <p:tag name="ISPRING_ULTRA_SCORM_COURSE_ID" val="ADF13632-629C-43AB-B215-992D6E91B6C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n\uFFFD\uFFFDF{532D8254-983C-4E3B-B0A4-AAF7FD1CF8B9}&quot;,&quot;E:\\PowerPoint\\Quạt, vành kh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Bài 15. Độ dài cung, S quạt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4B557AF5-5B11-437F-A982-4A98D3CE548C}:309"/>
</p:tagLst>
</file>

<file path=ppt/tags/tag11.xml><?xml version="1.0" encoding="utf-8"?>
<p:tagLst xmlns:a="http://schemas.openxmlformats.org/drawingml/2006/main" xmlns:r="http://schemas.openxmlformats.org/officeDocument/2006/relationships" xmlns:p="http://schemas.openxmlformats.org/presentationml/2006/main">
  <p:tag name="GENSWF_SLIDE_UID" val="{5F4F2029-5B4C-4DA7-9230-B201C68F5262}:264"/>
</p:tagLst>
</file>

<file path=ppt/tags/tag12.xml><?xml version="1.0" encoding="utf-8"?>
<p:tagLst xmlns:a="http://schemas.openxmlformats.org/drawingml/2006/main" xmlns:r="http://schemas.openxmlformats.org/officeDocument/2006/relationships" xmlns:p="http://schemas.openxmlformats.org/presentationml/2006/main">
  <p:tag name="GENSWF_SLIDE_UID" val="{90384BCF-BC1B-4EA6-A663-96362313922A}:300"/>
</p:tagLst>
</file>

<file path=ppt/tags/tag13.xml><?xml version="1.0" encoding="utf-8"?>
<p:tagLst xmlns:a="http://schemas.openxmlformats.org/drawingml/2006/main" xmlns:r="http://schemas.openxmlformats.org/officeDocument/2006/relationships" xmlns:p="http://schemas.openxmlformats.org/presentationml/2006/main">
  <p:tag name="GENSWF_SLIDE_UID" val="{C98D89C5-4A17-45BE-B7D1-2365F48EB8BC}:301"/>
</p:tagLst>
</file>

<file path=ppt/tags/tag14.xml><?xml version="1.0" encoding="utf-8"?>
<p:tagLst xmlns:a="http://schemas.openxmlformats.org/drawingml/2006/main" xmlns:r="http://schemas.openxmlformats.org/officeDocument/2006/relationships" xmlns:p="http://schemas.openxmlformats.org/presentationml/2006/main">
  <p:tag name="GENSWF_SLIDE_UID" val="{111D0D88-9F7A-4E09-871D-FC61521265B2}:302"/>
</p:tagLst>
</file>

<file path=ppt/tags/tag15.xml><?xml version="1.0" encoding="utf-8"?>
<p:tagLst xmlns:a="http://schemas.openxmlformats.org/drawingml/2006/main" xmlns:r="http://schemas.openxmlformats.org/officeDocument/2006/relationships" xmlns:p="http://schemas.openxmlformats.org/presentationml/2006/main">
  <p:tag name="GENSWF_SLIDE_UID" val="{0B6329A9-9F2A-4B36-AB91-4DAFEBD3E76B}:303"/>
</p:tagLst>
</file>

<file path=ppt/tags/tag16.xml><?xml version="1.0" encoding="utf-8"?>
<p:tagLst xmlns:a="http://schemas.openxmlformats.org/drawingml/2006/main" xmlns:r="http://schemas.openxmlformats.org/officeDocument/2006/relationships" xmlns:p="http://schemas.openxmlformats.org/presentationml/2006/main">
  <p:tag name="GENSWF_SLIDE_UID" val="{0B2AFF8C-1589-453D-AF9A-7DDE6CA6B42C}:304"/>
</p:tagLst>
</file>

<file path=ppt/tags/tag17.xml><?xml version="1.0" encoding="utf-8"?>
<p:tagLst xmlns:a="http://schemas.openxmlformats.org/drawingml/2006/main" xmlns:r="http://schemas.openxmlformats.org/officeDocument/2006/relationships" xmlns:p="http://schemas.openxmlformats.org/presentationml/2006/main">
  <p:tag name="GENSWF_SLIDE_UID" val="{4839A1EB-4943-41B1-813C-E0A1E0783E85}:308"/>
</p:tagLst>
</file>

<file path=ppt/tags/tag18.xml><?xml version="1.0" encoding="utf-8"?>
<p:tagLst xmlns:a="http://schemas.openxmlformats.org/drawingml/2006/main" xmlns:r="http://schemas.openxmlformats.org/officeDocument/2006/relationships" xmlns:p="http://schemas.openxmlformats.org/presentationml/2006/main">
  <p:tag name="GENSWF_SLIDE_UID" val="{A830BA5E-C322-4F80-A06C-4B7B5F24BE10}:299"/>
</p:tagLst>
</file>

<file path=ppt/tags/tag2.xml><?xml version="1.0" encoding="utf-8"?>
<p:tagLst xmlns:a="http://schemas.openxmlformats.org/drawingml/2006/main" xmlns:r="http://schemas.openxmlformats.org/officeDocument/2006/relationships" xmlns:p="http://schemas.openxmlformats.org/presentationml/2006/main">
  <p:tag name="GENSWF_SLIDE_UID" val="{1B743785-2C39-4F61-BB18-4E6D7046CE21}:279"/>
</p:tagLst>
</file>

<file path=ppt/tags/tag3.xml><?xml version="1.0" encoding="utf-8"?>
<p:tagLst xmlns:a="http://schemas.openxmlformats.org/drawingml/2006/main" xmlns:r="http://schemas.openxmlformats.org/officeDocument/2006/relationships" xmlns:p="http://schemas.openxmlformats.org/presentationml/2006/main">
  <p:tag name="GENSWF_SLIDE_UID" val="{19937BAA-18A8-4892-9C29-63B688EA0FFF}:291"/>
</p:tagLst>
</file>

<file path=ppt/tags/tag4.xml><?xml version="1.0" encoding="utf-8"?>
<p:tagLst xmlns:a="http://schemas.openxmlformats.org/drawingml/2006/main" xmlns:r="http://schemas.openxmlformats.org/officeDocument/2006/relationships" xmlns:p="http://schemas.openxmlformats.org/presentationml/2006/main">
  <p:tag name="GENSWF_SLIDE_UID" val="{378F59A7-1998-43F4-A36E-146CF1C5DE22}:295"/>
</p:tagLst>
</file>

<file path=ppt/tags/tag5.xml><?xml version="1.0" encoding="utf-8"?>
<p:tagLst xmlns:a="http://schemas.openxmlformats.org/drawingml/2006/main" xmlns:r="http://schemas.openxmlformats.org/officeDocument/2006/relationships" xmlns:p="http://schemas.openxmlformats.org/presentationml/2006/main">
  <p:tag name="GENSWF_SLIDE_UID" val="{942FF7C0-5D48-4AC7-8F30-2420B48931C4}:296"/>
</p:tagLst>
</file>

<file path=ppt/tags/tag6.xml><?xml version="1.0" encoding="utf-8"?>
<p:tagLst xmlns:a="http://schemas.openxmlformats.org/drawingml/2006/main" xmlns:r="http://schemas.openxmlformats.org/officeDocument/2006/relationships" xmlns:p="http://schemas.openxmlformats.org/presentationml/2006/main">
  <p:tag name="GENSWF_SLIDE_UID" val="{CCC53F24-F5F5-406D-8D94-E17990894611}:297"/>
</p:tagLst>
</file>

<file path=ppt/tags/tag7.xml><?xml version="1.0" encoding="utf-8"?>
<p:tagLst xmlns:a="http://schemas.openxmlformats.org/drawingml/2006/main" xmlns:r="http://schemas.openxmlformats.org/officeDocument/2006/relationships" xmlns:p="http://schemas.openxmlformats.org/presentationml/2006/main">
  <p:tag name="GENSWF_SLIDE_UID" val="{94549ECE-10D5-49F1-93EC-B37721405E45}:298"/>
</p:tagLst>
</file>

<file path=ppt/tags/tag8.xml><?xml version="1.0" encoding="utf-8"?>
<p:tagLst xmlns:a="http://schemas.openxmlformats.org/drawingml/2006/main" xmlns:r="http://schemas.openxmlformats.org/officeDocument/2006/relationships" xmlns:p="http://schemas.openxmlformats.org/presentationml/2006/main">
  <p:tag name="GENSWF_SLIDE_UID" val="{8FD4290B-C0B7-49B6-A2B6-7A914501FDED}:307"/>
</p:tagLst>
</file>

<file path=ppt/tags/tag9.xml><?xml version="1.0" encoding="utf-8"?>
<p:tagLst xmlns:a="http://schemas.openxmlformats.org/drawingml/2006/main" xmlns:r="http://schemas.openxmlformats.org/officeDocument/2006/relationships" xmlns:p="http://schemas.openxmlformats.org/presentationml/2006/main">
  <p:tag name="GENSWF_SLIDE_UID" val="{D15CA74B-A6BA-4AA8-B6BA-8BD0ACD0E2FB}:3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1312</TotalTime>
  <Words>1441</Words>
  <Application>Microsoft Office PowerPoint</Application>
  <PresentationFormat>Widescreen</PresentationFormat>
  <Paragraphs>197</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#9Slide03 Neutra</vt:lpstr>
      <vt:lpstr>Arial</vt:lpstr>
      <vt:lpstr>#9Slide03 Penumbra</vt:lpstr>
      <vt:lpstr>Aptos Display</vt:lpstr>
      <vt:lpstr>Calibri</vt:lpstr>
      <vt:lpstr>Aptos</vt:lpstr>
      <vt:lpstr>#9Slide04 AdrianeSwash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Độ dài cung, S quạt 2</dc:title>
  <dc:creator>Cao Đô</dc:creator>
  <cp:lastModifiedBy>Thảo Nguyễn Thu</cp:lastModifiedBy>
  <cp:revision>42</cp:revision>
  <dcterms:created xsi:type="dcterms:W3CDTF">2024-06-26T08:25:40Z</dcterms:created>
  <dcterms:modified xsi:type="dcterms:W3CDTF">2025-10-31T03:07:09Z</dcterms:modified>
</cp:coreProperties>
</file>