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61" r:id="rId3"/>
    <p:sldId id="295" r:id="rId4"/>
    <p:sldId id="257" r:id="rId5"/>
    <p:sldId id="294" r:id="rId6"/>
    <p:sldId id="296" r:id="rId7"/>
    <p:sldId id="297" r:id="rId8"/>
    <p:sldId id="298" r:id="rId9"/>
    <p:sldId id="304" r:id="rId10"/>
    <p:sldId id="305" r:id="rId11"/>
    <p:sldId id="306" r:id="rId12"/>
    <p:sldId id="299" r:id="rId13"/>
    <p:sldId id="307" r:id="rId14"/>
    <p:sldId id="308" r:id="rId15"/>
    <p:sldId id="309" r:id="rId16"/>
    <p:sldId id="291" r:id="rId17"/>
    <p:sldId id="324" r:id="rId18"/>
    <p:sldId id="292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FD"/>
    <a:srgbClr val="BB013B"/>
    <a:srgbClr val="FD0F59"/>
    <a:srgbClr val="9E3A2E"/>
    <a:srgbClr val="3750A2"/>
    <a:srgbClr val="F23E39"/>
    <a:srgbClr val="FD4A38"/>
    <a:srgbClr val="FABD60"/>
    <a:srgbClr val="FDF3A7"/>
    <a:srgbClr val="6139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4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4F4F9-6925-4893-BC2A-3000C2EF6B7C}" type="datetimeFigureOut">
              <a:rPr lang="vi-VN" smtClean="0"/>
              <a:t>12/11/2025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244134-8955-4AF1-BBC7-459E0D26A34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424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8589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9617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079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0242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09516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3554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852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9061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84483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0069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3796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1169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3457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3820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7249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837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380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244134-8955-4AF1-BBC7-459E0D26A34E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43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77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1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2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8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12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39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0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28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103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91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55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54396" y="157851"/>
            <a:ext cx="7094797" cy="6305501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2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Marker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103299" y="-1566536"/>
            <a:ext cx="6570539" cy="54864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-1171450" y="3196696"/>
            <a:ext cx="6570539" cy="54864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999"/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3FAD2-25EA-E99C-BE9D-21A1DE83623F}"/>
              </a:ext>
            </a:extLst>
          </p:cNvPr>
          <p:cNvSpPr txBox="1"/>
          <p:nvPr/>
        </p:nvSpPr>
        <p:spPr>
          <a:xfrm>
            <a:off x="2126417" y="2367171"/>
            <a:ext cx="835075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VỊ TRÍ TƯƠNG ĐỐI GIỮA </a:t>
            </a:r>
          </a:p>
          <a:p>
            <a:pPr algn="ctr"/>
            <a:r>
              <a:rPr lang="en-US" sz="7200" dirty="0">
                <a:solidFill>
                  <a:srgbClr val="3750A2"/>
                </a:solidFill>
                <a:latin typeface="#9Slide03 Helvetica LT Std ExtC" panose="020B0708030502060204" pitchFamily="34" charset="0"/>
              </a:rPr>
              <a:t>ĐƯỜNG THẲNG VÀ ĐƯỜNG TRÒN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47E562-3FF8-E1EA-065C-6FC9E8A9F3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796" y="5443231"/>
            <a:ext cx="1959561" cy="12776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C8195-0BCF-2B0E-98DD-DB91CC7C1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2113" y="439443"/>
            <a:ext cx="1832091" cy="18545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80DA4-F52F-14A5-A848-74887FB8BE82}"/>
              </a:ext>
            </a:extLst>
          </p:cNvPr>
          <p:cNvSpPr txBox="1"/>
          <p:nvPr/>
        </p:nvSpPr>
        <p:spPr>
          <a:xfrm>
            <a:off x="3543505" y="1459625"/>
            <a:ext cx="54153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u="sng" dirty="0">
                <a:solidFill>
                  <a:schemeClr val="accent2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TIẾT 20 + 21. BÀI 16:</a:t>
            </a:r>
            <a:endParaRPr lang="en-US" sz="5400" b="1" u="sng" dirty="0">
              <a:solidFill>
                <a:schemeClr val="accent2">
                  <a:lumMod val="75000"/>
                </a:schemeClr>
              </a:solidFill>
              <a:latin typeface="#9Slide03 Helvetica LT Std ExtC" panose="020B070803050206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9FE811-1580-9E92-BC31-EC3B032DD72D}"/>
              </a:ext>
            </a:extLst>
          </p:cNvPr>
          <p:cNvSpPr txBox="1"/>
          <p:nvPr/>
        </p:nvSpPr>
        <p:spPr>
          <a:xfrm>
            <a:off x="3314166" y="5432801"/>
            <a:ext cx="54153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(</a:t>
            </a:r>
            <a:r>
              <a:rPr lang="en-US" sz="4000" b="1" i="1" dirty="0" err="1">
                <a:solidFill>
                  <a:schemeClr val="accent2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Tiết</a:t>
            </a:r>
            <a:r>
              <a:rPr lang="en-US" sz="4000" b="1" i="1" dirty="0">
                <a:solidFill>
                  <a:schemeClr val="accent2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 1)</a:t>
            </a:r>
            <a:endParaRPr lang="en-US" sz="5400" b="1" i="1" dirty="0">
              <a:solidFill>
                <a:schemeClr val="accent2">
                  <a:lumMod val="75000"/>
                </a:schemeClr>
              </a:solidFill>
              <a:latin typeface="#9Slide03 Helvetica LT Std ExtC" panose="020B070803050206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65346" y="1207118"/>
            <a:ext cx="10209776" cy="149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800"/>
              </a:lnSpc>
            </a:pPr>
            <a:r>
              <a:rPr lang="en-US" sz="2400">
                <a:latin typeface="#9Slide03 SVNAvo" panose="02040603050506020204" pitchFamily="18" charset="0"/>
              </a:rPr>
              <a:t>1. </a:t>
            </a:r>
            <a:r>
              <a:rPr lang="vi-VN" sz="2400">
                <a:latin typeface="#9Slide03 SVNAvo" panose="02040603050506020204" pitchFamily="18" charset="0"/>
              </a:rPr>
              <a:t>Cho đường thẳng b và một điểm I cách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b một khoảng d = 6 cm. Xác định vị trí tương đối của b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với các đường tròn sau:</a:t>
            </a:r>
          </a:p>
          <a:p>
            <a:pPr algn="just">
              <a:lnSpc>
                <a:spcPts val="3800"/>
              </a:lnSpc>
            </a:pPr>
            <a:r>
              <a:rPr lang="vi-VN" sz="2400">
                <a:solidFill>
                  <a:schemeClr val="tx1">
                    <a:lumMod val="50000"/>
                    <a:lumOff val="50000"/>
                  </a:schemeClr>
                </a:solidFill>
                <a:latin typeface="#9Slide03 SVNAvo" panose="02040603050506020204" pitchFamily="18" charset="0"/>
              </a:rPr>
              <a:t>b) Đường tròn (I; 6 cm);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#9Slide03 SVNAvo" panose="02040603050506020204" pitchFamily="18" charset="0"/>
              </a:rPr>
              <a:t>    </a:t>
            </a:r>
            <a:r>
              <a:rPr lang="en-US" sz="2400">
                <a:latin typeface="#9Slide03 SVNAvo" panose="02040603050506020204" pitchFamily="18" charset="0"/>
              </a:rPr>
              <a:t>                          </a:t>
            </a:r>
            <a:r>
              <a:rPr lang="vi-VN" sz="2400">
                <a:latin typeface="#9Slide03 SVNAvo" panose="02040603050506020204" pitchFamily="18" charset="0"/>
              </a:rPr>
              <a:t>c) Đường tròn (I; 8 cm).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145EA-EE38-2EA3-5F12-5EDE36021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207118"/>
            <a:ext cx="414513" cy="4145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583281-304B-091A-D1F1-9807062D06A1}"/>
              </a:ext>
            </a:extLst>
          </p:cNvPr>
          <p:cNvSpPr txBox="1"/>
          <p:nvPr/>
        </p:nvSpPr>
        <p:spPr>
          <a:xfrm>
            <a:off x="1317710" y="5373055"/>
            <a:ext cx="4377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) Ta có d = 6 cm, R =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8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4C3BD9-1072-125B-AAA2-224BECD6FF4A}"/>
              </a:ext>
            </a:extLst>
          </p:cNvPr>
          <p:cNvSpPr txBox="1"/>
          <p:nvPr/>
        </p:nvSpPr>
        <p:spPr>
          <a:xfrm>
            <a:off x="1317710" y="5947632"/>
            <a:ext cx="897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Vì d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&lt;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R nên b và đường tròn (I;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8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cm) </a:t>
            </a:r>
            <a:r>
              <a:rPr lang="en-US" sz="2400">
                <a:solidFill>
                  <a:srgbClr val="FFFBFD"/>
                </a:solidFill>
                <a:latin typeface="#9Slide03 SVNAvo" panose="02040603050506020204" pitchFamily="18" charset="0"/>
              </a:rPr>
              <a:t>cắt</a:t>
            </a:r>
            <a:r>
              <a:rPr lang="vi-VN" sz="2400">
                <a:solidFill>
                  <a:srgbClr val="FFFBFD"/>
                </a:solidFill>
                <a:latin typeface="#9Slide03 SVNAvo" panose="02040603050506020204" pitchFamily="18" charset="0"/>
              </a:rPr>
              <a:t> nhau</a:t>
            </a:r>
            <a:r>
              <a:rPr lang="en-US" sz="2400">
                <a:solidFill>
                  <a:srgbClr val="FFFBFD"/>
                </a:solidFill>
                <a:latin typeface="#9Slide03 SVNAvo" panose="02040603050506020204" pitchFamily="18" charset="0"/>
              </a:rPr>
              <a:t> tại 2 điểm</a:t>
            </a:r>
            <a:r>
              <a:rPr lang="vi-VN" sz="2400">
                <a:solidFill>
                  <a:srgbClr val="FFFBFD"/>
                </a:solidFill>
                <a:latin typeface="#9Slide03 SVNAvo" panose="0204060305050602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63923-1670-CB72-E32E-F5BB51C9BFD4}"/>
              </a:ext>
            </a:extLst>
          </p:cNvPr>
          <p:cNvGrpSpPr/>
          <p:nvPr/>
        </p:nvGrpSpPr>
        <p:grpSpPr>
          <a:xfrm>
            <a:off x="6208982" y="4648410"/>
            <a:ext cx="88731" cy="88731"/>
            <a:chOff x="5106337" y="3902932"/>
            <a:chExt cx="158143" cy="15814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E1C278-A534-A6F3-7013-564F395D3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9C0A2D-55E2-6338-B838-B9245E8A54D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EE4CD3-8EE2-4C8E-18D1-59A15929F6E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637570" y="4064338"/>
            <a:ext cx="688463" cy="6726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8557AB5-68FC-1BCE-DF55-B2B291FDBBCB}"/>
              </a:ext>
            </a:extLst>
          </p:cNvPr>
          <p:cNvSpPr/>
          <p:nvPr/>
        </p:nvSpPr>
        <p:spPr>
          <a:xfrm>
            <a:off x="5362268" y="3171792"/>
            <a:ext cx="1879877" cy="1833735"/>
          </a:xfrm>
          <a:prstGeom prst="ellipse">
            <a:avLst/>
          </a:prstGeom>
          <a:noFill/>
          <a:ln w="15875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08127-2BDD-3040-01BF-F2355CB44231}"/>
              </a:ext>
            </a:extLst>
          </p:cNvPr>
          <p:cNvSpPr txBox="1"/>
          <p:nvPr/>
        </p:nvSpPr>
        <p:spPr>
          <a:xfrm>
            <a:off x="5592669" y="389296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R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8328A-6365-C9EE-F26B-A4737EC5D2CA}"/>
              </a:ext>
            </a:extLst>
          </p:cNvPr>
          <p:cNvSpPr txBox="1"/>
          <p:nvPr/>
        </p:nvSpPr>
        <p:spPr>
          <a:xfrm>
            <a:off x="4547388" y="4284657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b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AED7E1-059D-2AA1-CC3E-27FD2A80EF2A}"/>
              </a:ext>
            </a:extLst>
          </p:cNvPr>
          <p:cNvSpPr txBox="1"/>
          <p:nvPr/>
        </p:nvSpPr>
        <p:spPr>
          <a:xfrm>
            <a:off x="6279806" y="424376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d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D1BD97-3AE4-13C9-A226-86C0C880DF1C}"/>
              </a:ext>
            </a:extLst>
          </p:cNvPr>
          <p:cNvCxnSpPr>
            <a:cxnSpLocks/>
          </p:cNvCxnSpPr>
          <p:nvPr/>
        </p:nvCxnSpPr>
        <p:spPr>
          <a:xfrm flipV="1">
            <a:off x="6302207" y="4106299"/>
            <a:ext cx="0" cy="630684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D6D69-8BAA-47CD-0EA2-B1E510F8CC5D}"/>
              </a:ext>
            </a:extLst>
          </p:cNvPr>
          <p:cNvSpPr txBox="1"/>
          <p:nvPr/>
        </p:nvSpPr>
        <p:spPr>
          <a:xfrm>
            <a:off x="6352792" y="3690552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I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279E72-A9DE-18B6-AF92-5FCDCFC9592D}"/>
              </a:ext>
            </a:extLst>
          </p:cNvPr>
          <p:cNvSpPr/>
          <p:nvPr/>
        </p:nvSpPr>
        <p:spPr>
          <a:xfrm>
            <a:off x="6269694" y="4049910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4419C9-7771-C587-62B0-B6A44C47DD5C}"/>
              </a:ext>
            </a:extLst>
          </p:cNvPr>
          <p:cNvCxnSpPr>
            <a:cxnSpLocks/>
          </p:cNvCxnSpPr>
          <p:nvPr/>
        </p:nvCxnSpPr>
        <p:spPr>
          <a:xfrm>
            <a:off x="4610953" y="4741731"/>
            <a:ext cx="28039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47404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6" grpId="0" animBg="1"/>
      <p:bldP spid="17" grpId="0"/>
      <p:bldP spid="18" grpId="0"/>
      <p:bldP spid="19" grpId="0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65346" y="1207118"/>
            <a:ext cx="10209776" cy="149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800"/>
              </a:lnSpc>
            </a:pPr>
            <a:r>
              <a:rPr lang="en-US" sz="2400">
                <a:latin typeface="#9Slide03 SVNAvo" panose="02040603050506020204" pitchFamily="18" charset="0"/>
              </a:rPr>
              <a:t>1. </a:t>
            </a:r>
            <a:r>
              <a:rPr lang="vi-VN" sz="2400">
                <a:latin typeface="#9Slide03 SVNAvo" panose="02040603050506020204" pitchFamily="18" charset="0"/>
              </a:rPr>
              <a:t>Cho đường thẳng b và một điểm I cách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b một khoảng d = 6 cm. Xác định vị trí tương đối của b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với các đường tròn sau:</a:t>
            </a:r>
          </a:p>
          <a:p>
            <a:pPr algn="just">
              <a:lnSpc>
                <a:spcPts val="3800"/>
              </a:lnSpc>
            </a:pPr>
            <a:r>
              <a:rPr lang="vi-VN" sz="2400">
                <a:solidFill>
                  <a:schemeClr val="tx1">
                    <a:lumMod val="50000"/>
                    <a:lumOff val="50000"/>
                  </a:schemeClr>
                </a:solidFill>
                <a:latin typeface="#9Slide03 SVNAvo" panose="02040603050506020204" pitchFamily="18" charset="0"/>
              </a:rPr>
              <a:t>b) Đường tròn (I; 6 cm);</a:t>
            </a:r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#9Slide03 SVNAvo" panose="02040603050506020204" pitchFamily="18" charset="0"/>
              </a:rPr>
              <a:t>    </a:t>
            </a:r>
            <a:r>
              <a:rPr lang="en-US" sz="2400">
                <a:latin typeface="#9Slide03 SVNAvo" panose="02040603050506020204" pitchFamily="18" charset="0"/>
              </a:rPr>
              <a:t>                          </a:t>
            </a:r>
            <a:r>
              <a:rPr lang="vi-VN" sz="2400">
                <a:latin typeface="#9Slide03 SVNAvo" panose="02040603050506020204" pitchFamily="18" charset="0"/>
              </a:rPr>
              <a:t>c) Đường tròn (I; 8 cm).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145EA-EE38-2EA3-5F12-5EDE36021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207118"/>
            <a:ext cx="414513" cy="4145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583281-304B-091A-D1F1-9807062D06A1}"/>
              </a:ext>
            </a:extLst>
          </p:cNvPr>
          <p:cNvSpPr txBox="1"/>
          <p:nvPr/>
        </p:nvSpPr>
        <p:spPr>
          <a:xfrm>
            <a:off x="1317710" y="5373055"/>
            <a:ext cx="4377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c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) Ta có d = 6 cm, R =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8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4C3BD9-1072-125B-AAA2-224BECD6FF4A}"/>
              </a:ext>
            </a:extLst>
          </p:cNvPr>
          <p:cNvSpPr txBox="1"/>
          <p:nvPr/>
        </p:nvSpPr>
        <p:spPr>
          <a:xfrm>
            <a:off x="1317710" y="5947632"/>
            <a:ext cx="897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Vì d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&lt;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R nên b và đường tròn (I;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8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cm)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cắt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nhau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 tại 2 điểm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63923-1670-CB72-E32E-F5BB51C9BFD4}"/>
              </a:ext>
            </a:extLst>
          </p:cNvPr>
          <p:cNvGrpSpPr/>
          <p:nvPr/>
        </p:nvGrpSpPr>
        <p:grpSpPr>
          <a:xfrm>
            <a:off x="6208982" y="4648410"/>
            <a:ext cx="88731" cy="88731"/>
            <a:chOff x="5106337" y="3902932"/>
            <a:chExt cx="158143" cy="158143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1E1C278-A534-A6F3-7013-564F395D3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9C0A2D-55E2-6338-B838-B9245E8A54D8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BEE4CD3-8EE2-4C8E-18D1-59A15929F6E5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5637570" y="4064338"/>
            <a:ext cx="688463" cy="67264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8557AB5-68FC-1BCE-DF55-B2B291FDBBCB}"/>
              </a:ext>
            </a:extLst>
          </p:cNvPr>
          <p:cNvSpPr/>
          <p:nvPr/>
        </p:nvSpPr>
        <p:spPr>
          <a:xfrm>
            <a:off x="5362268" y="3171792"/>
            <a:ext cx="1879877" cy="1833735"/>
          </a:xfrm>
          <a:prstGeom prst="ellipse">
            <a:avLst/>
          </a:prstGeom>
          <a:noFill/>
          <a:ln w="15875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208127-2BDD-3040-01BF-F2355CB44231}"/>
              </a:ext>
            </a:extLst>
          </p:cNvPr>
          <p:cNvSpPr txBox="1"/>
          <p:nvPr/>
        </p:nvSpPr>
        <p:spPr>
          <a:xfrm>
            <a:off x="5592669" y="389296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R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8328A-6365-C9EE-F26B-A4737EC5D2CA}"/>
              </a:ext>
            </a:extLst>
          </p:cNvPr>
          <p:cNvSpPr txBox="1"/>
          <p:nvPr/>
        </p:nvSpPr>
        <p:spPr>
          <a:xfrm>
            <a:off x="4547388" y="4284657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b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AED7E1-059D-2AA1-CC3E-27FD2A80EF2A}"/>
              </a:ext>
            </a:extLst>
          </p:cNvPr>
          <p:cNvSpPr txBox="1"/>
          <p:nvPr/>
        </p:nvSpPr>
        <p:spPr>
          <a:xfrm>
            <a:off x="6279806" y="424376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d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3D1BD97-3AE4-13C9-A226-86C0C880DF1C}"/>
              </a:ext>
            </a:extLst>
          </p:cNvPr>
          <p:cNvCxnSpPr>
            <a:cxnSpLocks/>
          </p:cNvCxnSpPr>
          <p:nvPr/>
        </p:nvCxnSpPr>
        <p:spPr>
          <a:xfrm flipV="1">
            <a:off x="6302207" y="4106299"/>
            <a:ext cx="0" cy="630684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AD6D69-8BAA-47CD-0EA2-B1E510F8CC5D}"/>
              </a:ext>
            </a:extLst>
          </p:cNvPr>
          <p:cNvSpPr txBox="1"/>
          <p:nvPr/>
        </p:nvSpPr>
        <p:spPr>
          <a:xfrm>
            <a:off x="6352792" y="3690552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I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279E72-A9DE-18B6-AF92-5FCDCFC9592D}"/>
              </a:ext>
            </a:extLst>
          </p:cNvPr>
          <p:cNvSpPr/>
          <p:nvPr/>
        </p:nvSpPr>
        <p:spPr>
          <a:xfrm>
            <a:off x="6269694" y="4049910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4419C9-7771-C587-62B0-B6A44C47DD5C}"/>
              </a:ext>
            </a:extLst>
          </p:cNvPr>
          <p:cNvCxnSpPr>
            <a:cxnSpLocks/>
          </p:cNvCxnSpPr>
          <p:nvPr/>
        </p:nvCxnSpPr>
        <p:spPr>
          <a:xfrm>
            <a:off x="4610953" y="4741731"/>
            <a:ext cx="28039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9718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79526" y="974129"/>
            <a:ext cx="10209776" cy="2589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400">
                <a:latin typeface="#9Slide03 SVNAvo" panose="02040603050506020204" pitchFamily="18" charset="0"/>
              </a:rPr>
              <a:t>2. </a:t>
            </a:r>
            <a:r>
              <a:rPr lang="vi-VN" sz="2400">
                <a:latin typeface="#9Slide03 SVNAvo" panose="02040603050506020204" pitchFamily="18" charset="0"/>
              </a:rPr>
              <a:t>Cho đường thẳng a và một điểm O cách a một khoảng 8 cm. Vẽ đường tròn tâm O, bán kính 10 cm.</a:t>
            </a:r>
          </a:p>
          <a:p>
            <a:pPr algn="just">
              <a:lnSpc>
                <a:spcPts val="4000"/>
              </a:lnSpc>
            </a:pPr>
            <a:r>
              <a:rPr lang="vi-VN" sz="2400">
                <a:latin typeface="#9Slide03 SVNAvo" panose="02040603050506020204" pitchFamily="18" charset="0"/>
              </a:rPr>
              <a:t>a) Giải thích vì sao a và (O) cắt nhau.</a:t>
            </a:r>
          </a:p>
          <a:p>
            <a:pPr algn="just">
              <a:lnSpc>
                <a:spcPts val="4000"/>
              </a:lnSpc>
            </a:pPr>
            <a:r>
              <a:rPr lang="vi-VN" sz="2400">
                <a:latin typeface="#9Slide03 SVNAvo" panose="02040603050506020204" pitchFamily="18" charset="0"/>
              </a:rPr>
              <a:t>b) Gọi M và N là các giao điểm của đường thẳng a và đường tròn (O; 10 cm). Tính độ dài của dây MN.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AC0EC-9CF9-184D-48E0-9F1537591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018432"/>
            <a:ext cx="414513" cy="414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4A70A9-E203-4FA0-AB76-97DE5D27B176}"/>
              </a:ext>
            </a:extLst>
          </p:cNvPr>
          <p:cNvSpPr txBox="1"/>
          <p:nvPr/>
        </p:nvSpPr>
        <p:spPr>
          <a:xfrm>
            <a:off x="8574067" y="4811085"/>
            <a:ext cx="87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70C0"/>
                </a:solidFill>
                <a:latin typeface="#9Slide03 SVNAvo" panose="02040603050506020204" pitchFamily="18" charset="0"/>
              </a:rPr>
              <a:t>10 cm</a:t>
            </a:r>
            <a:endParaRPr lang="vi-VN">
              <a:solidFill>
                <a:srgbClr val="0070C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2D8DB-9F31-E7F7-40B9-4550DDEEEF24}"/>
              </a:ext>
            </a:extLst>
          </p:cNvPr>
          <p:cNvSpPr txBox="1"/>
          <p:nvPr/>
        </p:nvSpPr>
        <p:spPr>
          <a:xfrm>
            <a:off x="11334369" y="507759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D48712-D9A0-1A1C-69BE-20A36E357DFB}"/>
              </a:ext>
            </a:extLst>
          </p:cNvPr>
          <p:cNvSpPr txBox="1"/>
          <p:nvPr/>
        </p:nvSpPr>
        <p:spPr>
          <a:xfrm>
            <a:off x="9713820" y="4355389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1D4178-0583-C834-F3B4-5CE1DFE1B783}"/>
              </a:ext>
            </a:extLst>
          </p:cNvPr>
          <p:cNvGrpSpPr/>
          <p:nvPr/>
        </p:nvGrpSpPr>
        <p:grpSpPr>
          <a:xfrm>
            <a:off x="9632595" y="5434155"/>
            <a:ext cx="104721" cy="104721"/>
            <a:chOff x="5106337" y="3902932"/>
            <a:chExt cx="158143" cy="1581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8F3AD6-19A6-A540-8DC5-C3CEDEE21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0EBC28-0EFE-6D6A-DE8C-62A8851C1A6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5B7CA0-F08B-F206-3F46-C0D30B524357}"/>
              </a:ext>
            </a:extLst>
          </p:cNvPr>
          <p:cNvCxnSpPr>
            <a:cxnSpLocks/>
          </p:cNvCxnSpPr>
          <p:nvPr/>
        </p:nvCxnSpPr>
        <p:spPr>
          <a:xfrm flipV="1">
            <a:off x="8955829" y="4749590"/>
            <a:ext cx="812530" cy="7938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F7877D9-F1E7-3F88-0651-EC2569904BE9}"/>
              </a:ext>
            </a:extLst>
          </p:cNvPr>
          <p:cNvSpPr/>
          <p:nvPr/>
        </p:nvSpPr>
        <p:spPr>
          <a:xfrm>
            <a:off x="8633296" y="3691438"/>
            <a:ext cx="2218647" cy="2164189"/>
          </a:xfrm>
          <a:prstGeom prst="ellipse">
            <a:avLst/>
          </a:prstGeom>
          <a:noFill/>
          <a:ln w="15875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FC42ED-65AE-7396-C611-8B5073DE677D}"/>
              </a:ext>
            </a:extLst>
          </p:cNvPr>
          <p:cNvCxnSpPr>
            <a:cxnSpLocks/>
          </p:cNvCxnSpPr>
          <p:nvPr/>
        </p:nvCxnSpPr>
        <p:spPr>
          <a:xfrm flipV="1">
            <a:off x="9742620" y="4794351"/>
            <a:ext cx="0" cy="74433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A06A53D-C8D9-61F7-463B-77E9D1301375}"/>
              </a:ext>
            </a:extLst>
          </p:cNvPr>
          <p:cNvSpPr/>
          <p:nvPr/>
        </p:nvSpPr>
        <p:spPr>
          <a:xfrm>
            <a:off x="9704248" y="4727800"/>
            <a:ext cx="77900" cy="779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60BDCE-B5A8-5420-2A28-30FBCF1FE1F9}"/>
              </a:ext>
            </a:extLst>
          </p:cNvPr>
          <p:cNvCxnSpPr>
            <a:cxnSpLocks/>
          </p:cNvCxnSpPr>
          <p:nvPr/>
        </p:nvCxnSpPr>
        <p:spPr>
          <a:xfrm>
            <a:off x="8388861" y="5544293"/>
            <a:ext cx="32702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ACED91B-8FBA-3FFD-1A73-177E3DD80C53}"/>
              </a:ext>
            </a:extLst>
          </p:cNvPr>
          <p:cNvSpPr txBox="1"/>
          <p:nvPr/>
        </p:nvSpPr>
        <p:spPr>
          <a:xfrm>
            <a:off x="9579946" y="5487127"/>
            <a:ext cx="4440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2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21FF79-FCCD-20E3-DB5F-19F9A4861852}"/>
              </a:ext>
            </a:extLst>
          </p:cNvPr>
          <p:cNvSpPr txBox="1"/>
          <p:nvPr/>
        </p:nvSpPr>
        <p:spPr>
          <a:xfrm rot="5400000">
            <a:off x="9441834" y="5140179"/>
            <a:ext cx="87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70C0"/>
                </a:solidFill>
                <a:latin typeface="#9Slide03 SVNAvo" panose="02040603050506020204" pitchFamily="18" charset="0"/>
              </a:rPr>
              <a:t>8 cm</a:t>
            </a:r>
            <a:endParaRPr lang="vi-VN">
              <a:solidFill>
                <a:srgbClr val="0070C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43546F-FBFE-C94C-906A-6049A104FC94}"/>
              </a:ext>
            </a:extLst>
          </p:cNvPr>
          <p:cNvSpPr txBox="1"/>
          <p:nvPr/>
        </p:nvSpPr>
        <p:spPr>
          <a:xfrm>
            <a:off x="1279526" y="4021514"/>
            <a:ext cx="5094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a) Vẽ OH vuông góc với a tại H.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E74A12-EBB3-F536-86DF-6ED5D5BB7496}"/>
              </a:ext>
            </a:extLst>
          </p:cNvPr>
          <p:cNvSpPr txBox="1"/>
          <p:nvPr/>
        </p:nvSpPr>
        <p:spPr>
          <a:xfrm>
            <a:off x="1279526" y="4652879"/>
            <a:ext cx="6659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Ta có OH = 8 cm, R = 10 cm, suy ra OH &lt; R,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98F621-A7EC-4634-7755-EDE827C683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1075335" y="4210932"/>
            <a:ext cx="187931" cy="1879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E67805-594C-09A6-421E-333A2B96FCCA}"/>
              </a:ext>
            </a:extLst>
          </p:cNvPr>
          <p:cNvSpPr txBox="1"/>
          <p:nvPr/>
        </p:nvSpPr>
        <p:spPr>
          <a:xfrm>
            <a:off x="1316650" y="5289494"/>
            <a:ext cx="56956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S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uy ra a cắt (O; 10 cm) tại hai điểm.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2284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  <p:bldP spid="18" grpId="0"/>
      <p:bldP spid="13" grpId="0" animBg="1"/>
      <p:bldP spid="19" grpId="0" animBg="1"/>
      <p:bldP spid="31" grpId="0"/>
      <p:bldP spid="32" grpId="0"/>
      <p:bldP spid="33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4595CA5A-54C0-B048-F571-85927800DC54}"/>
              </a:ext>
            </a:extLst>
          </p:cNvPr>
          <p:cNvSpPr/>
          <p:nvPr/>
        </p:nvSpPr>
        <p:spPr>
          <a:xfrm>
            <a:off x="9199623" y="4785373"/>
            <a:ext cx="1550481" cy="754074"/>
          </a:xfrm>
          <a:prstGeom prst="triangle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494475-7D5F-E4BB-B0B8-347741C21B28}"/>
              </a:ext>
            </a:extLst>
          </p:cNvPr>
          <p:cNvCxnSpPr>
            <a:cxnSpLocks/>
          </p:cNvCxnSpPr>
          <p:nvPr/>
        </p:nvCxnSpPr>
        <p:spPr>
          <a:xfrm flipH="1" flipV="1">
            <a:off x="9946124" y="4751275"/>
            <a:ext cx="812530" cy="7938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79526" y="974129"/>
            <a:ext cx="10209776" cy="2589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400">
                <a:latin typeface="#9Slide03 SVNAvo" panose="02040603050506020204" pitchFamily="18" charset="0"/>
              </a:rPr>
              <a:t>2. </a:t>
            </a:r>
            <a:r>
              <a:rPr lang="vi-VN" sz="2400">
                <a:latin typeface="#9Slide03 SVNAvo" panose="02040603050506020204" pitchFamily="18" charset="0"/>
              </a:rPr>
              <a:t>Cho đường thẳng a và một điểm O cách a một khoảng 8 cm. Vẽ đường tròn tâm O, bán kính 10 cm.</a:t>
            </a:r>
          </a:p>
          <a:p>
            <a:pPr algn="just">
              <a:lnSpc>
                <a:spcPts val="4000"/>
              </a:lnSpc>
            </a:pPr>
            <a:r>
              <a:rPr lang="vi-VN" sz="2400">
                <a:solidFill>
                  <a:schemeClr val="tx1">
                    <a:lumMod val="50000"/>
                    <a:lumOff val="50000"/>
                  </a:schemeClr>
                </a:solidFill>
                <a:latin typeface="#9Slide03 SVNAvo" panose="02040603050506020204" pitchFamily="18" charset="0"/>
              </a:rPr>
              <a:t>a) Giải thích vì sao a và (O) cắt nhau.</a:t>
            </a:r>
          </a:p>
          <a:p>
            <a:pPr algn="just">
              <a:lnSpc>
                <a:spcPts val="4000"/>
              </a:lnSpc>
            </a:pPr>
            <a:r>
              <a:rPr lang="vi-VN" sz="2400">
                <a:latin typeface="#9Slide03 SVNAvo" panose="02040603050506020204" pitchFamily="18" charset="0"/>
              </a:rPr>
              <a:t>b) Gọi M và N là các giao điểm của đường thẳng a và đường tròn (O; 10 cm). Tính độ dài của dây MN.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AC0EC-9CF9-184D-48E0-9F1537591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018432"/>
            <a:ext cx="414513" cy="414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4A70A9-E203-4FA0-AB76-97DE5D27B176}"/>
              </a:ext>
            </a:extLst>
          </p:cNvPr>
          <p:cNvSpPr txBox="1"/>
          <p:nvPr/>
        </p:nvSpPr>
        <p:spPr>
          <a:xfrm>
            <a:off x="8806293" y="4811085"/>
            <a:ext cx="87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70C0"/>
                </a:solidFill>
                <a:latin typeface="#9Slide03 SVNAvo" panose="02040603050506020204" pitchFamily="18" charset="0"/>
              </a:rPr>
              <a:t>10 cm</a:t>
            </a:r>
            <a:endParaRPr lang="vi-VN">
              <a:solidFill>
                <a:srgbClr val="0070C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2D8DB-9F31-E7F7-40B9-4550DDEEEF24}"/>
              </a:ext>
            </a:extLst>
          </p:cNvPr>
          <p:cNvSpPr txBox="1"/>
          <p:nvPr/>
        </p:nvSpPr>
        <p:spPr>
          <a:xfrm>
            <a:off x="11450481" y="507759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D48712-D9A0-1A1C-69BE-20A36E357DFB}"/>
              </a:ext>
            </a:extLst>
          </p:cNvPr>
          <p:cNvSpPr txBox="1"/>
          <p:nvPr/>
        </p:nvSpPr>
        <p:spPr>
          <a:xfrm>
            <a:off x="9946046" y="4355389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1D4178-0583-C834-F3B4-5CE1DFE1B783}"/>
              </a:ext>
            </a:extLst>
          </p:cNvPr>
          <p:cNvGrpSpPr/>
          <p:nvPr/>
        </p:nvGrpSpPr>
        <p:grpSpPr>
          <a:xfrm>
            <a:off x="9864821" y="5434155"/>
            <a:ext cx="104721" cy="104721"/>
            <a:chOff x="5106337" y="3902932"/>
            <a:chExt cx="158143" cy="1581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8F3AD6-19A6-A540-8DC5-C3CEDEE21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0EBC28-0EFE-6D6A-DE8C-62A8851C1A6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5B7CA0-F08B-F206-3F46-C0D30B524357}"/>
              </a:ext>
            </a:extLst>
          </p:cNvPr>
          <p:cNvCxnSpPr>
            <a:cxnSpLocks/>
          </p:cNvCxnSpPr>
          <p:nvPr/>
        </p:nvCxnSpPr>
        <p:spPr>
          <a:xfrm flipV="1">
            <a:off x="9188055" y="4749590"/>
            <a:ext cx="812530" cy="7938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F7877D9-F1E7-3F88-0651-EC2569904BE9}"/>
              </a:ext>
            </a:extLst>
          </p:cNvPr>
          <p:cNvSpPr/>
          <p:nvPr/>
        </p:nvSpPr>
        <p:spPr>
          <a:xfrm>
            <a:off x="8865522" y="3691438"/>
            <a:ext cx="2218647" cy="2164189"/>
          </a:xfrm>
          <a:prstGeom prst="ellipse">
            <a:avLst/>
          </a:prstGeom>
          <a:noFill/>
          <a:ln w="15875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FC42ED-65AE-7396-C611-8B5073DE677D}"/>
              </a:ext>
            </a:extLst>
          </p:cNvPr>
          <p:cNvCxnSpPr>
            <a:cxnSpLocks/>
          </p:cNvCxnSpPr>
          <p:nvPr/>
        </p:nvCxnSpPr>
        <p:spPr>
          <a:xfrm flipV="1">
            <a:off x="9974846" y="4794351"/>
            <a:ext cx="0" cy="74433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A06A53D-C8D9-61F7-463B-77E9D1301375}"/>
              </a:ext>
            </a:extLst>
          </p:cNvPr>
          <p:cNvSpPr/>
          <p:nvPr/>
        </p:nvSpPr>
        <p:spPr>
          <a:xfrm>
            <a:off x="9936474" y="4727800"/>
            <a:ext cx="77900" cy="779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60BDCE-B5A8-5420-2A28-30FBCF1FE1F9}"/>
              </a:ext>
            </a:extLst>
          </p:cNvPr>
          <p:cNvCxnSpPr>
            <a:cxnSpLocks/>
          </p:cNvCxnSpPr>
          <p:nvPr/>
        </p:nvCxnSpPr>
        <p:spPr>
          <a:xfrm>
            <a:off x="8621087" y="5544293"/>
            <a:ext cx="32702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B7ABF14-6C97-BAEA-9360-3F70754AF04E}"/>
              </a:ext>
            </a:extLst>
          </p:cNvPr>
          <p:cNvSpPr txBox="1"/>
          <p:nvPr/>
        </p:nvSpPr>
        <p:spPr>
          <a:xfrm>
            <a:off x="8865522" y="5534683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M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B68070-1C88-8688-5174-70BCB271C109}"/>
              </a:ext>
            </a:extLst>
          </p:cNvPr>
          <p:cNvSpPr txBox="1"/>
          <p:nvPr/>
        </p:nvSpPr>
        <p:spPr>
          <a:xfrm>
            <a:off x="10696034" y="5534683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N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ED91B-8FBA-3FFD-1A73-177E3DD80C53}"/>
              </a:ext>
            </a:extLst>
          </p:cNvPr>
          <p:cNvSpPr txBox="1"/>
          <p:nvPr/>
        </p:nvSpPr>
        <p:spPr>
          <a:xfrm>
            <a:off x="9812172" y="5487127"/>
            <a:ext cx="4440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2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21FF79-FCCD-20E3-DB5F-19F9A4861852}"/>
              </a:ext>
            </a:extLst>
          </p:cNvPr>
          <p:cNvSpPr txBox="1"/>
          <p:nvPr/>
        </p:nvSpPr>
        <p:spPr>
          <a:xfrm rot="5400000">
            <a:off x="9674060" y="5140179"/>
            <a:ext cx="87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70C0"/>
                </a:solidFill>
                <a:latin typeface="#9Slide03 SVNAvo" panose="02040603050506020204" pitchFamily="18" charset="0"/>
              </a:rPr>
              <a:t>8 cm</a:t>
            </a:r>
            <a:endParaRPr lang="vi-VN">
              <a:solidFill>
                <a:srgbClr val="0070C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43546F-FBFE-C94C-906A-6049A104FC94}"/>
              </a:ext>
            </a:extLst>
          </p:cNvPr>
          <p:cNvSpPr txBox="1"/>
          <p:nvPr/>
        </p:nvSpPr>
        <p:spPr>
          <a:xfrm>
            <a:off x="1279526" y="4021514"/>
            <a:ext cx="7432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>
                <a:solidFill>
                  <a:srgbClr val="002060"/>
                </a:solidFill>
                <a:latin typeface="#9Slide03 SVNAvo" panose="02040603050506020204" pitchFamily="18" charset="0"/>
              </a:rPr>
              <a:t>b) Do M, N thuộc (O) nên ta có OM = ON = R</a:t>
            </a:r>
            <a:endParaRPr lang="vi-VN" sz="2400">
              <a:solidFill>
                <a:srgbClr val="00206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0E74A12-EBB3-F536-86DF-6ED5D5BB7496}"/>
              </a:ext>
            </a:extLst>
          </p:cNvPr>
          <p:cNvSpPr txBox="1"/>
          <p:nvPr/>
        </p:nvSpPr>
        <p:spPr>
          <a:xfrm>
            <a:off x="1279527" y="4652879"/>
            <a:ext cx="51357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S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uy ra tam giác OMN cân tại O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,</a:t>
            </a:r>
            <a:endParaRPr lang="vi-VN" sz="2400">
              <a:solidFill>
                <a:srgbClr val="002060"/>
              </a:solidFill>
              <a:latin typeface="#9Slide03 SVNAvo" panose="02040603050506020204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98F621-A7EC-4634-7755-EDE827C683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1075335" y="4210932"/>
            <a:ext cx="187931" cy="18793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9E67805-594C-09A6-421E-333A2B96FCCA}"/>
              </a:ext>
            </a:extLst>
          </p:cNvPr>
          <p:cNvSpPr txBox="1"/>
          <p:nvPr/>
        </p:nvSpPr>
        <p:spPr>
          <a:xfrm>
            <a:off x="1279526" y="5256450"/>
            <a:ext cx="6914937" cy="1121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Lại c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ó OH là đường cao đồng thời là đường trung tuyến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 nên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H là trung điểm của dây MN.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048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  <p:bldP spid="30" grpId="0"/>
      <p:bldP spid="33" grpId="0"/>
      <p:bldP spid="34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D5970C7F-DABA-84B5-E538-2F510E3B3E95}"/>
              </a:ext>
            </a:extLst>
          </p:cNvPr>
          <p:cNvSpPr/>
          <p:nvPr/>
        </p:nvSpPr>
        <p:spPr>
          <a:xfrm flipH="1">
            <a:off x="9186700" y="4766517"/>
            <a:ext cx="793450" cy="775260"/>
          </a:xfrm>
          <a:prstGeom prst="rtTriangle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494475-7D5F-E4BB-B0B8-347741C21B28}"/>
              </a:ext>
            </a:extLst>
          </p:cNvPr>
          <p:cNvCxnSpPr>
            <a:cxnSpLocks/>
          </p:cNvCxnSpPr>
          <p:nvPr/>
        </p:nvCxnSpPr>
        <p:spPr>
          <a:xfrm flipH="1" flipV="1">
            <a:off x="9946124" y="4751275"/>
            <a:ext cx="812530" cy="7938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79526" y="974129"/>
            <a:ext cx="10209776" cy="2589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000"/>
              </a:lnSpc>
            </a:pPr>
            <a:r>
              <a:rPr lang="en-US" sz="2400">
                <a:latin typeface="#9Slide03 SVNAvo" panose="02040603050506020204" pitchFamily="18" charset="0"/>
              </a:rPr>
              <a:t>2. </a:t>
            </a:r>
            <a:r>
              <a:rPr lang="vi-VN" sz="2400">
                <a:latin typeface="#9Slide03 SVNAvo" panose="02040603050506020204" pitchFamily="18" charset="0"/>
              </a:rPr>
              <a:t>Cho đường thẳng a và một điểm O cách a một khoảng 8 cm. Vẽ đường tròn tâm O, bán kính 10 cm.</a:t>
            </a:r>
          </a:p>
          <a:p>
            <a:pPr algn="just">
              <a:lnSpc>
                <a:spcPts val="4000"/>
              </a:lnSpc>
            </a:pPr>
            <a:r>
              <a:rPr lang="vi-VN" sz="2400">
                <a:solidFill>
                  <a:schemeClr val="tx1">
                    <a:lumMod val="50000"/>
                    <a:lumOff val="50000"/>
                  </a:schemeClr>
                </a:solidFill>
                <a:latin typeface="#9Slide03 SVNAvo" panose="02040603050506020204" pitchFamily="18" charset="0"/>
              </a:rPr>
              <a:t>a) Giải thích vì sao a và (O) cắt nhau.</a:t>
            </a:r>
          </a:p>
          <a:p>
            <a:pPr algn="just">
              <a:lnSpc>
                <a:spcPts val="4000"/>
              </a:lnSpc>
            </a:pPr>
            <a:r>
              <a:rPr lang="vi-VN" sz="2400">
                <a:latin typeface="#9Slide03 SVNAvo" panose="02040603050506020204" pitchFamily="18" charset="0"/>
              </a:rPr>
              <a:t>b) Gọi M và N là các giao điểm của đường thẳng a và đường tròn (O; 10 cm). Tính độ dài của dây MN.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88F8B7-BEFF-F6C1-0F54-2D41DDB59279}"/>
              </a:ext>
            </a:extLst>
          </p:cNvPr>
          <p:cNvSpPr txBox="1"/>
          <p:nvPr/>
        </p:nvSpPr>
        <p:spPr>
          <a:xfrm>
            <a:off x="1284785" y="5471737"/>
            <a:ext cx="5608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r>
              <a:rPr lang="en-US"/>
              <a:t>S</a:t>
            </a:r>
            <a:r>
              <a:rPr lang="vi-VN"/>
              <a:t>uy ra MN = 2MH = 2 </a:t>
            </a:r>
            <a:r>
              <a:rPr lang="en-US"/>
              <a:t>.</a:t>
            </a:r>
            <a:r>
              <a:rPr lang="vi-VN"/>
              <a:t> 6 = 12 </a:t>
            </a:r>
            <a:r>
              <a:rPr lang="en-US"/>
              <a:t>(</a:t>
            </a:r>
            <a:r>
              <a:rPr lang="vi-VN"/>
              <a:t>cm).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1AC0EC-9CF9-184D-48E0-9F1537591A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018432"/>
            <a:ext cx="414513" cy="414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64A70A9-E203-4FA0-AB76-97DE5D27B176}"/>
              </a:ext>
            </a:extLst>
          </p:cNvPr>
          <p:cNvSpPr txBox="1"/>
          <p:nvPr/>
        </p:nvSpPr>
        <p:spPr>
          <a:xfrm>
            <a:off x="8806293" y="4811085"/>
            <a:ext cx="87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70C0"/>
                </a:solidFill>
                <a:latin typeface="#9Slide03 SVNAvo" panose="02040603050506020204" pitchFamily="18" charset="0"/>
              </a:rPr>
              <a:t>10 cm</a:t>
            </a:r>
            <a:endParaRPr lang="vi-VN">
              <a:solidFill>
                <a:srgbClr val="0070C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82D8DB-9F31-E7F7-40B9-4550DDEEEF24}"/>
              </a:ext>
            </a:extLst>
          </p:cNvPr>
          <p:cNvSpPr txBox="1"/>
          <p:nvPr/>
        </p:nvSpPr>
        <p:spPr>
          <a:xfrm>
            <a:off x="11450481" y="507759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D48712-D9A0-1A1C-69BE-20A36E357DFB}"/>
              </a:ext>
            </a:extLst>
          </p:cNvPr>
          <p:cNvSpPr txBox="1"/>
          <p:nvPr/>
        </p:nvSpPr>
        <p:spPr>
          <a:xfrm>
            <a:off x="9946046" y="4355389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B1D4178-0583-C834-F3B4-5CE1DFE1B783}"/>
              </a:ext>
            </a:extLst>
          </p:cNvPr>
          <p:cNvGrpSpPr/>
          <p:nvPr/>
        </p:nvGrpSpPr>
        <p:grpSpPr>
          <a:xfrm>
            <a:off x="9864821" y="5434155"/>
            <a:ext cx="104721" cy="104721"/>
            <a:chOff x="5106337" y="3902932"/>
            <a:chExt cx="158143" cy="1581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8F3AD6-19A6-A540-8DC5-C3CEDEE21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F0EBC28-0EFE-6D6A-DE8C-62A8851C1A6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5B7CA0-F08B-F206-3F46-C0D30B524357}"/>
              </a:ext>
            </a:extLst>
          </p:cNvPr>
          <p:cNvCxnSpPr>
            <a:cxnSpLocks/>
          </p:cNvCxnSpPr>
          <p:nvPr/>
        </p:nvCxnSpPr>
        <p:spPr>
          <a:xfrm flipV="1">
            <a:off x="9188055" y="4749590"/>
            <a:ext cx="812530" cy="793861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AF7877D9-F1E7-3F88-0651-EC2569904BE9}"/>
              </a:ext>
            </a:extLst>
          </p:cNvPr>
          <p:cNvSpPr/>
          <p:nvPr/>
        </p:nvSpPr>
        <p:spPr>
          <a:xfrm>
            <a:off x="8865522" y="3691438"/>
            <a:ext cx="2218647" cy="2164189"/>
          </a:xfrm>
          <a:prstGeom prst="ellipse">
            <a:avLst/>
          </a:prstGeom>
          <a:noFill/>
          <a:ln w="15875"/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1FC42ED-65AE-7396-C611-8B5073DE677D}"/>
              </a:ext>
            </a:extLst>
          </p:cNvPr>
          <p:cNvCxnSpPr>
            <a:cxnSpLocks/>
          </p:cNvCxnSpPr>
          <p:nvPr/>
        </p:nvCxnSpPr>
        <p:spPr>
          <a:xfrm flipV="1">
            <a:off x="9974846" y="4794351"/>
            <a:ext cx="0" cy="74433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DA06A53D-C8D9-61F7-463B-77E9D1301375}"/>
              </a:ext>
            </a:extLst>
          </p:cNvPr>
          <p:cNvSpPr/>
          <p:nvPr/>
        </p:nvSpPr>
        <p:spPr>
          <a:xfrm>
            <a:off x="9936474" y="4727800"/>
            <a:ext cx="77900" cy="779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E60BDCE-B5A8-5420-2A28-30FBCF1FE1F9}"/>
              </a:ext>
            </a:extLst>
          </p:cNvPr>
          <p:cNvCxnSpPr>
            <a:cxnSpLocks/>
          </p:cNvCxnSpPr>
          <p:nvPr/>
        </p:nvCxnSpPr>
        <p:spPr>
          <a:xfrm>
            <a:off x="8621087" y="5544293"/>
            <a:ext cx="327025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B7ABF14-6C97-BAEA-9360-3F70754AF04E}"/>
              </a:ext>
            </a:extLst>
          </p:cNvPr>
          <p:cNvSpPr txBox="1"/>
          <p:nvPr/>
        </p:nvSpPr>
        <p:spPr>
          <a:xfrm>
            <a:off x="8865522" y="5534683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M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B68070-1C88-8688-5174-70BCB271C109}"/>
              </a:ext>
            </a:extLst>
          </p:cNvPr>
          <p:cNvSpPr txBox="1"/>
          <p:nvPr/>
        </p:nvSpPr>
        <p:spPr>
          <a:xfrm>
            <a:off x="10696034" y="5534683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N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CED91B-8FBA-3FFD-1A73-177E3DD80C53}"/>
              </a:ext>
            </a:extLst>
          </p:cNvPr>
          <p:cNvSpPr txBox="1"/>
          <p:nvPr/>
        </p:nvSpPr>
        <p:spPr>
          <a:xfrm>
            <a:off x="9812172" y="5487127"/>
            <a:ext cx="4440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2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21FF79-FCCD-20E3-DB5F-19F9A4861852}"/>
              </a:ext>
            </a:extLst>
          </p:cNvPr>
          <p:cNvSpPr txBox="1"/>
          <p:nvPr/>
        </p:nvSpPr>
        <p:spPr>
          <a:xfrm rot="5400000">
            <a:off x="9674060" y="5140179"/>
            <a:ext cx="87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rgbClr val="0070C0"/>
                </a:solidFill>
                <a:latin typeface="#9Slide03 SVNAvo" panose="02040603050506020204" pitchFamily="18" charset="0"/>
              </a:rPr>
              <a:t>8 cm</a:t>
            </a:r>
            <a:endParaRPr lang="vi-VN">
              <a:solidFill>
                <a:srgbClr val="0070C0"/>
              </a:solidFill>
              <a:latin typeface="#9Slide03 SVN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43546F-FBFE-C94C-906A-6049A104FC94}"/>
              </a:ext>
            </a:extLst>
          </p:cNvPr>
          <p:cNvSpPr txBox="1"/>
          <p:nvPr/>
        </p:nvSpPr>
        <p:spPr>
          <a:xfrm>
            <a:off x="1279526" y="4021514"/>
            <a:ext cx="64856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>
                <a:solidFill>
                  <a:srgbClr val="002060"/>
                </a:solidFill>
                <a:latin typeface="#9Slide03 SVNAvo" panose="02040603050506020204" pitchFamily="18" charset="0"/>
              </a:rPr>
              <a:t>... Trong tam giác OMH vuông tại H, ta có: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A98F621-A7EC-4634-7755-EDE827C683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1075335" y="4210932"/>
            <a:ext cx="187931" cy="1879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7D44C7-E747-E1B7-016A-9FD55FE70EBE}"/>
              </a:ext>
            </a:extLst>
          </p:cNvPr>
          <p:cNvSpPr txBox="1"/>
          <p:nvPr/>
        </p:nvSpPr>
        <p:spPr>
          <a:xfrm>
            <a:off x="1274848" y="4766517"/>
            <a:ext cx="70708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ta có MH =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  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OM</a:t>
            </a:r>
            <a:r>
              <a:rPr lang="vi-VN" sz="24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2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 –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OH</a:t>
            </a:r>
            <a:r>
              <a:rPr lang="vi-VN" sz="24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2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=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  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10</a:t>
            </a:r>
            <a:r>
              <a:rPr lang="vi-VN" sz="24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2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–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8</a:t>
            </a:r>
            <a:r>
              <a:rPr lang="vi-VN" sz="2400" baseline="30000">
                <a:solidFill>
                  <a:srgbClr val="002060"/>
                </a:solidFill>
                <a:latin typeface="#9Slide03 SVNAvo" panose="02040603050506020204" pitchFamily="18" charset="0"/>
              </a:rPr>
              <a:t>2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= 6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(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cm),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29FB423-6216-DC6C-E903-A0DEEB0078FA}"/>
              </a:ext>
            </a:extLst>
          </p:cNvPr>
          <p:cNvGrpSpPr/>
          <p:nvPr/>
        </p:nvGrpSpPr>
        <p:grpSpPr>
          <a:xfrm>
            <a:off x="4570065" y="4726734"/>
            <a:ext cx="1158872" cy="404783"/>
            <a:chOff x="5304917" y="4747280"/>
            <a:chExt cx="1158872" cy="404783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B48CC32-1FBF-36CC-A15A-0267DF193C81}"/>
                </a:ext>
              </a:extLst>
            </p:cNvPr>
            <p:cNvCxnSpPr>
              <a:cxnSpLocks/>
            </p:cNvCxnSpPr>
            <p:nvPr/>
          </p:nvCxnSpPr>
          <p:spPr>
            <a:xfrm>
              <a:off x="5391959" y="4756735"/>
              <a:ext cx="107183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F6A230F-1D1B-4275-3673-6C60CEFE3A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7607" y="4747280"/>
              <a:ext cx="49114" cy="40478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1C5319B-C360-7397-3EE1-DB1AECEAA01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4917" y="5035538"/>
              <a:ext cx="41896" cy="11414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55BD1A7-17E4-7187-8D88-D5FB218DAE56}"/>
              </a:ext>
            </a:extLst>
          </p:cNvPr>
          <p:cNvGrpSpPr/>
          <p:nvPr/>
        </p:nvGrpSpPr>
        <p:grpSpPr>
          <a:xfrm>
            <a:off x="2695008" y="4751275"/>
            <a:ext cx="1696502" cy="404783"/>
            <a:chOff x="5304917" y="4747280"/>
            <a:chExt cx="1696502" cy="40478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77F59EC4-3B82-1C63-6291-4C645E5417D3}"/>
                </a:ext>
              </a:extLst>
            </p:cNvPr>
            <p:cNvCxnSpPr>
              <a:cxnSpLocks/>
            </p:cNvCxnSpPr>
            <p:nvPr/>
          </p:nvCxnSpPr>
          <p:spPr>
            <a:xfrm>
              <a:off x="5391959" y="4756735"/>
              <a:ext cx="160946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9ADC908-D170-5A1F-AA65-B1DE458887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7607" y="4747280"/>
              <a:ext cx="49114" cy="40478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5ACA723-66FD-0174-121A-67FC77A6F5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04917" y="5035538"/>
              <a:ext cx="41896" cy="114144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79622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19509" y="1557803"/>
            <a:ext cx="269763" cy="269763"/>
          </a:xfrm>
          <a:custGeom>
            <a:avLst/>
            <a:gdLst/>
            <a:ahLst/>
            <a:cxnLst/>
            <a:rect l="l" t="t" r="r" b="b"/>
            <a:pathLst>
              <a:path w="2194008" h="2194008">
                <a:moveTo>
                  <a:pt x="0" y="0"/>
                </a:moveTo>
                <a:lnTo>
                  <a:pt x="2194008" y="0"/>
                </a:lnTo>
                <a:lnTo>
                  <a:pt x="2194008" y="2194008"/>
                </a:lnTo>
                <a:lnTo>
                  <a:pt x="0" y="2194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175701-AB13-A007-7D76-2B6ABA976BDE}"/>
              </a:ext>
            </a:extLst>
          </p:cNvPr>
          <p:cNvGrpSpPr/>
          <p:nvPr/>
        </p:nvGrpSpPr>
        <p:grpSpPr>
          <a:xfrm>
            <a:off x="3117804" y="2856054"/>
            <a:ext cx="6478905" cy="2910841"/>
            <a:chOff x="3048000" y="2076449"/>
            <a:chExt cx="6042660" cy="2910841"/>
          </a:xfrm>
        </p:grpSpPr>
        <p:pic>
          <p:nvPicPr>
            <p:cNvPr id="3" name="Picture 2" descr="A group of pictures of sunsets over water&#10;&#10;Description automatically generated">
              <a:extLst>
                <a:ext uri="{FF2B5EF4-FFF2-40B4-BE49-F238E27FC236}">
                  <a16:creationId xmlns:a16="http://schemas.microsoft.com/office/drawing/2014/main" id="{41AC2F23-7BBC-F8F3-975E-62BD2F6B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" t="7896" r="4642" b="8802"/>
            <a:stretch/>
          </p:blipFill>
          <p:spPr>
            <a:xfrm>
              <a:off x="3337560" y="2076449"/>
              <a:ext cx="5516880" cy="291084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553227-F5E5-F690-6148-5F8930A03630}"/>
                </a:ext>
              </a:extLst>
            </p:cNvPr>
            <p:cNvCxnSpPr/>
            <p:nvPr/>
          </p:nvCxnSpPr>
          <p:spPr>
            <a:xfrm>
              <a:off x="3048000" y="3638550"/>
              <a:ext cx="6042660" cy="0"/>
            </a:xfrm>
            <a:prstGeom prst="line">
              <a:avLst/>
            </a:prstGeom>
            <a:ln>
              <a:solidFill>
                <a:srgbClr val="EC7E4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007744" y="1419591"/>
            <a:ext cx="10176510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>
                <a:latin typeface="#9Slide03 SVNAvo" panose="02040603050506020204" pitchFamily="18" charset="0"/>
              </a:rPr>
              <a:t>Mô tả các vị trí của Mặt Trời so với đường chân trời ở các thời điểm Mặt Trời lặn khác nhau trong hình dưới đây.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26035-7FD9-1EBD-9FF7-894835F213CD}"/>
              </a:ext>
            </a:extLst>
          </p:cNvPr>
          <p:cNvSpPr txBox="1"/>
          <p:nvPr/>
        </p:nvSpPr>
        <p:spPr>
          <a:xfrm>
            <a:off x="887048" y="4189525"/>
            <a:ext cx="2230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84738"/>
                </a:solidFill>
                <a:latin typeface="#9Slide03 SVNAvo" panose="02040603050506020204" pitchFamily="18" charset="0"/>
              </a:rPr>
              <a:t>Đường chân trời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64825C-C23C-5204-6589-063A7D9C6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75286">
            <a:off x="278975" y="120701"/>
            <a:ext cx="841811" cy="841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18F035-3580-7668-28DF-D1CA2CE6956D}"/>
              </a:ext>
            </a:extLst>
          </p:cNvPr>
          <p:cNvSpPr txBox="1"/>
          <p:nvPr/>
        </p:nvSpPr>
        <p:spPr>
          <a:xfrm>
            <a:off x="1007744" y="364514"/>
            <a:ext cx="4612006" cy="55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>
                <a:solidFill>
                  <a:srgbClr val="002060"/>
                </a:solidFill>
                <a:latin typeface="#9Slide03 Helvetica LT Std ExtC" panose="020B0708030502060204" pitchFamily="34" charset="0"/>
              </a:rPr>
              <a:t>TRỞ LẠI TÌNH HUỐNG MỞ ĐẦU</a:t>
            </a:r>
          </a:p>
        </p:txBody>
      </p:sp>
      <p:pic>
        <p:nvPicPr>
          <p:cNvPr id="14" name="Picture 1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A2892DC-0F4A-A772-1BC1-FDC81B697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942">
            <a:off x="555483" y="540542"/>
            <a:ext cx="140615" cy="1444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5BEA53-4699-6F1D-9592-906F51B9D37C}"/>
              </a:ext>
            </a:extLst>
          </p:cNvPr>
          <p:cNvSpPr/>
          <p:nvPr/>
        </p:nvSpPr>
        <p:spPr>
          <a:xfrm>
            <a:off x="3428270" y="4018831"/>
            <a:ext cx="1928864" cy="389801"/>
          </a:xfrm>
          <a:prstGeom prst="rect">
            <a:avLst/>
          </a:prstGeom>
          <a:solidFill>
            <a:srgbClr val="BC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9F01B8-5245-7141-C609-E1920FAB83B5}"/>
              </a:ext>
            </a:extLst>
          </p:cNvPr>
          <p:cNvSpPr/>
          <p:nvPr/>
        </p:nvSpPr>
        <p:spPr>
          <a:xfrm>
            <a:off x="3428268" y="3861534"/>
            <a:ext cx="1928864" cy="109670"/>
          </a:xfrm>
          <a:prstGeom prst="rect">
            <a:avLst/>
          </a:prstGeom>
          <a:solidFill>
            <a:srgbClr val="9E3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6ABAC7-550A-0DAB-B879-F7A4BBA9A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197" t="100000" r="17858" b="-13644"/>
          <a:stretch>
            <a:fillRect/>
          </a:stretch>
        </p:blipFill>
        <p:spPr>
          <a:xfrm>
            <a:off x="7309423" y="3637106"/>
            <a:ext cx="718767" cy="135175"/>
          </a:xfrm>
          <a:custGeom>
            <a:avLst/>
            <a:gdLst>
              <a:gd name="connsiteX0" fmla="*/ 0 w 718767"/>
              <a:gd name="connsiteY0" fmla="*/ 0 h 135175"/>
              <a:gd name="connsiteX1" fmla="*/ 718767 w 718767"/>
              <a:gd name="connsiteY1" fmla="*/ 0 h 135175"/>
              <a:gd name="connsiteX2" fmla="*/ 669887 w 718767"/>
              <a:gd name="connsiteY2" fmla="*/ 40329 h 135175"/>
              <a:gd name="connsiteX3" fmla="*/ 359383 w 718767"/>
              <a:gd name="connsiteY3" fmla="*/ 135175 h 135175"/>
              <a:gd name="connsiteX4" fmla="*/ 48879 w 718767"/>
              <a:gd name="connsiteY4" fmla="*/ 40329 h 135175"/>
              <a:gd name="connsiteX5" fmla="*/ 0 w 718767"/>
              <a:gd name="connsiteY5" fmla="*/ 0 h 1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7" h="135175">
                <a:moveTo>
                  <a:pt x="0" y="0"/>
                </a:moveTo>
                <a:lnTo>
                  <a:pt x="718767" y="0"/>
                </a:lnTo>
                <a:lnTo>
                  <a:pt x="669887" y="40329"/>
                </a:lnTo>
                <a:cubicBezTo>
                  <a:pt x="581252" y="100210"/>
                  <a:pt x="474401" y="135175"/>
                  <a:pt x="359383" y="135175"/>
                </a:cubicBezTo>
                <a:cubicBezTo>
                  <a:pt x="244365" y="135175"/>
                  <a:pt x="137514" y="100210"/>
                  <a:pt x="48879" y="4032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D118A9-B8F8-6985-6225-1AC6B0D417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2477"/>
          <a:stretch/>
        </p:blipFill>
        <p:spPr>
          <a:xfrm>
            <a:off x="7972278" y="3957082"/>
            <a:ext cx="695004" cy="4726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90E25E6-655C-B48F-6998-3D4C8B03394F}"/>
              </a:ext>
            </a:extLst>
          </p:cNvPr>
          <p:cNvGrpSpPr/>
          <p:nvPr/>
        </p:nvGrpSpPr>
        <p:grpSpPr>
          <a:xfrm>
            <a:off x="4114552" y="3568067"/>
            <a:ext cx="694399" cy="696603"/>
            <a:chOff x="9869620" y="3176105"/>
            <a:chExt cx="694399" cy="69660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D554A01-3B72-5150-053F-C6300AC6CEB1}"/>
                </a:ext>
              </a:extLst>
            </p:cNvPr>
            <p:cNvSpPr/>
            <p:nvPr/>
          </p:nvSpPr>
          <p:spPr>
            <a:xfrm>
              <a:off x="9872178" y="3188010"/>
              <a:ext cx="684698" cy="684698"/>
            </a:xfrm>
            <a:prstGeom prst="ellipse">
              <a:avLst/>
            </a:prstGeom>
            <a:solidFill>
              <a:srgbClr val="F23E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183C4B-7E78-683E-D433-CC6CB31CD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763" t="1535" r="424"/>
            <a:stretch>
              <a:fillRect/>
            </a:stretch>
          </p:blipFill>
          <p:spPr>
            <a:xfrm>
              <a:off x="9869620" y="3176105"/>
              <a:ext cx="694399" cy="609889"/>
            </a:xfrm>
            <a:custGeom>
              <a:avLst/>
              <a:gdLst>
                <a:gd name="connsiteX0" fmla="*/ 555354 w 1110708"/>
                <a:gd name="connsiteY0" fmla="*/ 0 h 975533"/>
                <a:gd name="connsiteX1" fmla="*/ 1110708 w 1110708"/>
                <a:gd name="connsiteY1" fmla="*/ 555354 h 975533"/>
                <a:gd name="connsiteX2" fmla="*/ 948049 w 1110708"/>
                <a:gd name="connsiteY2" fmla="*/ 948049 h 975533"/>
                <a:gd name="connsiteX3" fmla="*/ 914738 w 1110708"/>
                <a:gd name="connsiteY3" fmla="*/ 975533 h 975533"/>
                <a:gd name="connsiteX4" fmla="*/ 195971 w 1110708"/>
                <a:gd name="connsiteY4" fmla="*/ 975533 h 975533"/>
                <a:gd name="connsiteX5" fmla="*/ 162659 w 1110708"/>
                <a:gd name="connsiteY5" fmla="*/ 948049 h 975533"/>
                <a:gd name="connsiteX6" fmla="*/ 0 w 1110708"/>
                <a:gd name="connsiteY6" fmla="*/ 555354 h 975533"/>
                <a:gd name="connsiteX7" fmla="*/ 555354 w 1110708"/>
                <a:gd name="connsiteY7" fmla="*/ 0 h 9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0708" h="975533">
                  <a:moveTo>
                    <a:pt x="555354" y="0"/>
                  </a:moveTo>
                  <a:cubicBezTo>
                    <a:pt x="862068" y="0"/>
                    <a:pt x="1110708" y="248640"/>
                    <a:pt x="1110708" y="555354"/>
                  </a:cubicBezTo>
                  <a:cubicBezTo>
                    <a:pt x="1110708" y="708711"/>
                    <a:pt x="1048548" y="847550"/>
                    <a:pt x="948049" y="948049"/>
                  </a:cubicBezTo>
                  <a:lnTo>
                    <a:pt x="914738" y="975533"/>
                  </a:lnTo>
                  <a:lnTo>
                    <a:pt x="195971" y="975533"/>
                  </a:lnTo>
                  <a:lnTo>
                    <a:pt x="162659" y="948049"/>
                  </a:lnTo>
                  <a:cubicBezTo>
                    <a:pt x="62160" y="847550"/>
                    <a:pt x="0" y="708711"/>
                    <a:pt x="0" y="555354"/>
                  </a:cubicBezTo>
                  <a:cubicBezTo>
                    <a:pt x="0" y="248640"/>
                    <a:pt x="248640" y="0"/>
                    <a:pt x="555354" y="0"/>
                  </a:cubicBezTo>
                  <a:close/>
                </a:path>
              </a:pathLst>
            </a:cu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FC92686-F10E-2A7D-165B-CC6A3E3A38D4}"/>
              </a:ext>
            </a:extLst>
          </p:cNvPr>
          <p:cNvSpPr/>
          <p:nvPr/>
        </p:nvSpPr>
        <p:spPr>
          <a:xfrm>
            <a:off x="5509336" y="4024169"/>
            <a:ext cx="1800087" cy="389801"/>
          </a:xfrm>
          <a:prstGeom prst="rect">
            <a:avLst/>
          </a:prstGeom>
          <a:solidFill>
            <a:srgbClr val="BC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FF009A-8318-0F22-8FA7-F383A520A59B}"/>
              </a:ext>
            </a:extLst>
          </p:cNvPr>
          <p:cNvGrpSpPr/>
          <p:nvPr/>
        </p:nvGrpSpPr>
        <p:grpSpPr>
          <a:xfrm>
            <a:off x="6039358" y="3718812"/>
            <a:ext cx="694399" cy="696603"/>
            <a:chOff x="9869620" y="3176105"/>
            <a:chExt cx="694399" cy="69660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BADF84-76D5-40AC-10A1-38E2FEAA0A12}"/>
                </a:ext>
              </a:extLst>
            </p:cNvPr>
            <p:cNvSpPr/>
            <p:nvPr/>
          </p:nvSpPr>
          <p:spPr>
            <a:xfrm>
              <a:off x="9872178" y="3188010"/>
              <a:ext cx="684698" cy="684698"/>
            </a:xfrm>
            <a:prstGeom prst="ellipse">
              <a:avLst/>
            </a:prstGeom>
            <a:solidFill>
              <a:srgbClr val="F23E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6D7818E-E229-B8DB-651E-3BFBEE6E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763" t="1535" r="424"/>
            <a:stretch>
              <a:fillRect/>
            </a:stretch>
          </p:blipFill>
          <p:spPr>
            <a:xfrm>
              <a:off x="9869620" y="3176105"/>
              <a:ext cx="694399" cy="609889"/>
            </a:xfrm>
            <a:custGeom>
              <a:avLst/>
              <a:gdLst>
                <a:gd name="connsiteX0" fmla="*/ 555354 w 1110708"/>
                <a:gd name="connsiteY0" fmla="*/ 0 h 975533"/>
                <a:gd name="connsiteX1" fmla="*/ 1110708 w 1110708"/>
                <a:gd name="connsiteY1" fmla="*/ 555354 h 975533"/>
                <a:gd name="connsiteX2" fmla="*/ 948049 w 1110708"/>
                <a:gd name="connsiteY2" fmla="*/ 948049 h 975533"/>
                <a:gd name="connsiteX3" fmla="*/ 914738 w 1110708"/>
                <a:gd name="connsiteY3" fmla="*/ 975533 h 975533"/>
                <a:gd name="connsiteX4" fmla="*/ 195971 w 1110708"/>
                <a:gd name="connsiteY4" fmla="*/ 975533 h 975533"/>
                <a:gd name="connsiteX5" fmla="*/ 162659 w 1110708"/>
                <a:gd name="connsiteY5" fmla="*/ 948049 h 975533"/>
                <a:gd name="connsiteX6" fmla="*/ 0 w 1110708"/>
                <a:gd name="connsiteY6" fmla="*/ 555354 h 975533"/>
                <a:gd name="connsiteX7" fmla="*/ 555354 w 1110708"/>
                <a:gd name="connsiteY7" fmla="*/ 0 h 9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0708" h="975533">
                  <a:moveTo>
                    <a:pt x="555354" y="0"/>
                  </a:moveTo>
                  <a:cubicBezTo>
                    <a:pt x="862068" y="0"/>
                    <a:pt x="1110708" y="248640"/>
                    <a:pt x="1110708" y="555354"/>
                  </a:cubicBezTo>
                  <a:cubicBezTo>
                    <a:pt x="1110708" y="708711"/>
                    <a:pt x="1048548" y="847550"/>
                    <a:pt x="948049" y="948049"/>
                  </a:cubicBezTo>
                  <a:lnTo>
                    <a:pt x="914738" y="975533"/>
                  </a:lnTo>
                  <a:lnTo>
                    <a:pt x="195971" y="975533"/>
                  </a:lnTo>
                  <a:lnTo>
                    <a:pt x="162659" y="948049"/>
                  </a:lnTo>
                  <a:cubicBezTo>
                    <a:pt x="62160" y="847550"/>
                    <a:pt x="0" y="708711"/>
                    <a:pt x="0" y="555354"/>
                  </a:cubicBezTo>
                  <a:cubicBezTo>
                    <a:pt x="0" y="248640"/>
                    <a:pt x="248640" y="0"/>
                    <a:pt x="555354" y="0"/>
                  </a:cubicBezTo>
                  <a:close/>
                </a:path>
              </a:pathLst>
            </a:cu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7037C035-B8AB-AE7C-988F-B463BCB805AD}"/>
              </a:ext>
            </a:extLst>
          </p:cNvPr>
          <p:cNvSpPr/>
          <p:nvPr/>
        </p:nvSpPr>
        <p:spPr>
          <a:xfrm>
            <a:off x="4124253" y="3570001"/>
            <a:ext cx="684698" cy="684698"/>
          </a:xfrm>
          <a:prstGeom prst="ellipse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F6A5891-C837-BBA9-AFBA-AFB26BA39B9E}"/>
              </a:ext>
            </a:extLst>
          </p:cNvPr>
          <p:cNvSpPr/>
          <p:nvPr/>
        </p:nvSpPr>
        <p:spPr>
          <a:xfrm>
            <a:off x="6049059" y="3727977"/>
            <a:ext cx="684698" cy="684698"/>
          </a:xfrm>
          <a:prstGeom prst="ellipse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F3480F1-0239-7919-3885-6808E5CFC190}"/>
              </a:ext>
            </a:extLst>
          </p:cNvPr>
          <p:cNvSpPr/>
          <p:nvPr/>
        </p:nvSpPr>
        <p:spPr>
          <a:xfrm>
            <a:off x="7982584" y="3957082"/>
            <a:ext cx="684698" cy="684698"/>
          </a:xfrm>
          <a:prstGeom prst="ellipse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4736A8-D401-E328-CCAD-D8084EBF22FC}"/>
              </a:ext>
            </a:extLst>
          </p:cNvPr>
          <p:cNvSpPr txBox="1"/>
          <p:nvPr/>
        </p:nvSpPr>
        <p:spPr>
          <a:xfrm>
            <a:off x="2925306" y="5963533"/>
            <a:ext cx="988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latin typeface="#9Slide03 SVNAvo" panose="02040603050506020204" pitchFamily="18" charset="0"/>
              </a:rPr>
              <a:t>d </a:t>
            </a:r>
            <a:r>
              <a:rPr lang="en-US" sz="2400">
                <a:latin typeface="#9Slide03 SVNAvo" panose="02040603050506020204" pitchFamily="18" charset="0"/>
              </a:rPr>
              <a:t>&gt;</a:t>
            </a:r>
            <a:r>
              <a:rPr lang="vi-VN" sz="2400">
                <a:latin typeface="#9Slide03 SVNAvo" panose="02040603050506020204" pitchFamily="18" charset="0"/>
              </a:rPr>
              <a:t> 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00D6BA-BF53-EDD2-5ED4-6C16F28CCAFA}"/>
              </a:ext>
            </a:extLst>
          </p:cNvPr>
          <p:cNvSpPr txBox="1"/>
          <p:nvPr/>
        </p:nvSpPr>
        <p:spPr>
          <a:xfrm>
            <a:off x="5923650" y="5959548"/>
            <a:ext cx="988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latin typeface="#9Slide03 SVNAvo" panose="02040603050506020204" pitchFamily="18" charset="0"/>
              </a:rPr>
              <a:t>d </a:t>
            </a:r>
            <a:r>
              <a:rPr lang="en-US" sz="2400">
                <a:latin typeface="#9Slide03 SVNAvo" panose="02040603050506020204" pitchFamily="18" charset="0"/>
              </a:rPr>
              <a:t>=</a:t>
            </a:r>
            <a:r>
              <a:rPr lang="vi-VN" sz="2400">
                <a:latin typeface="#9Slide03 SVNAvo" panose="02040603050506020204" pitchFamily="18" charset="0"/>
              </a:rPr>
              <a:t> 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2B327AE-3743-EBE5-6B69-795B2F616A8F}"/>
              </a:ext>
            </a:extLst>
          </p:cNvPr>
          <p:cNvSpPr txBox="1"/>
          <p:nvPr/>
        </p:nvSpPr>
        <p:spPr>
          <a:xfrm>
            <a:off x="8784544" y="5959547"/>
            <a:ext cx="9882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>
                <a:latin typeface="#9Slide03 SVNAvo" panose="02040603050506020204" pitchFamily="18" charset="0"/>
              </a:rPr>
              <a:t>d </a:t>
            </a:r>
            <a:r>
              <a:rPr lang="en-US" sz="2400">
                <a:latin typeface="#9Slide03 SVNAvo" panose="02040603050506020204" pitchFamily="18" charset="0"/>
              </a:rPr>
              <a:t>&lt;</a:t>
            </a:r>
            <a:r>
              <a:rPr lang="vi-VN" sz="2400">
                <a:latin typeface="#9Slide03 SVNAvo" panose="02040603050506020204" pitchFamily="18" charset="0"/>
              </a:rPr>
              <a:t> R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AF65B41-EB24-27AA-A108-30497127747C}"/>
              </a:ext>
            </a:extLst>
          </p:cNvPr>
          <p:cNvCxnSpPr>
            <a:cxnSpLocks/>
          </p:cNvCxnSpPr>
          <p:nvPr/>
        </p:nvCxnSpPr>
        <p:spPr>
          <a:xfrm>
            <a:off x="4463746" y="3924702"/>
            <a:ext cx="0" cy="486311"/>
          </a:xfrm>
          <a:prstGeom prst="straightConnector1">
            <a:avLst/>
          </a:prstGeom>
          <a:ln w="127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62688A5-3863-668E-3147-EEBECF20050C}"/>
              </a:ext>
            </a:extLst>
          </p:cNvPr>
          <p:cNvCxnSpPr>
            <a:cxnSpLocks/>
          </p:cNvCxnSpPr>
          <p:nvPr/>
        </p:nvCxnSpPr>
        <p:spPr>
          <a:xfrm>
            <a:off x="6384265" y="4070326"/>
            <a:ext cx="0" cy="345089"/>
          </a:xfrm>
          <a:prstGeom prst="straightConnector1">
            <a:avLst/>
          </a:prstGeom>
          <a:ln w="12700">
            <a:solidFill>
              <a:schemeClr val="bg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07731E4-59D9-4F48-DDD2-48E77F8B996A}"/>
              </a:ext>
            </a:extLst>
          </p:cNvPr>
          <p:cNvCxnSpPr>
            <a:cxnSpLocks/>
          </p:cNvCxnSpPr>
          <p:nvPr/>
        </p:nvCxnSpPr>
        <p:spPr>
          <a:xfrm>
            <a:off x="8338830" y="4311474"/>
            <a:ext cx="0" cy="118226"/>
          </a:xfrm>
          <a:prstGeom prst="straightConnector1">
            <a:avLst/>
          </a:prstGeom>
          <a:ln w="12700">
            <a:solidFill>
              <a:schemeClr val="bg1"/>
            </a:solidFill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41675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B495FDC-9333-74DC-70EB-E0B89DD7F9EE}"/>
              </a:ext>
            </a:extLst>
          </p:cNvPr>
          <p:cNvGrpSpPr/>
          <p:nvPr/>
        </p:nvGrpSpPr>
        <p:grpSpPr>
          <a:xfrm>
            <a:off x="7569201" y="6214279"/>
            <a:ext cx="5436951" cy="1287442"/>
            <a:chOff x="-164658" y="7993739"/>
            <a:chExt cx="9522466" cy="2857218"/>
          </a:xfrm>
        </p:grpSpPr>
        <p:sp>
          <p:nvSpPr>
            <p:cNvPr id="2" name="Freeform 2"/>
            <p:cNvSpPr/>
            <p:nvPr/>
          </p:nvSpPr>
          <p:spPr>
            <a:xfrm>
              <a:off x="-164658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0" y="0"/>
                  </a:moveTo>
                  <a:lnTo>
                    <a:pt x="2672690" y="0"/>
                  </a:lnTo>
                  <a:lnTo>
                    <a:pt x="2672690" y="2857218"/>
                  </a:lnTo>
                  <a:lnTo>
                    <a:pt x="0" y="2857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4381632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0" y="0"/>
                  </a:moveTo>
                  <a:lnTo>
                    <a:pt x="2672690" y="0"/>
                  </a:lnTo>
                  <a:lnTo>
                    <a:pt x="2672690" y="2857218"/>
                  </a:lnTo>
                  <a:lnTo>
                    <a:pt x="0" y="2857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2138829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2672689" y="0"/>
                  </a:moveTo>
                  <a:lnTo>
                    <a:pt x="0" y="0"/>
                  </a:lnTo>
                  <a:lnTo>
                    <a:pt x="0" y="2857218"/>
                  </a:lnTo>
                  <a:lnTo>
                    <a:pt x="2672689" y="2857218"/>
                  </a:lnTo>
                  <a:lnTo>
                    <a:pt x="267268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6685119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2672689" y="0"/>
                  </a:moveTo>
                  <a:lnTo>
                    <a:pt x="0" y="0"/>
                  </a:lnTo>
                  <a:lnTo>
                    <a:pt x="0" y="2857218"/>
                  </a:lnTo>
                  <a:lnTo>
                    <a:pt x="2672689" y="2857218"/>
                  </a:lnTo>
                  <a:lnTo>
                    <a:pt x="267268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2893084">
            <a:off x="-1043487" y="-675334"/>
            <a:ext cx="3196217" cy="3121473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9119920">
            <a:off x="-362719" y="-345144"/>
            <a:ext cx="1834686" cy="1961357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2E0992D1-136D-8F6C-16E5-C1FE988377EE}"/>
              </a:ext>
            </a:extLst>
          </p:cNvPr>
          <p:cNvSpPr txBox="1"/>
          <p:nvPr/>
        </p:nvSpPr>
        <p:spPr>
          <a:xfrm>
            <a:off x="5021369" y="536305"/>
            <a:ext cx="2149261" cy="5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TỔNG KẾT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BAC4B-8960-D3C0-9726-74770BEF65F6}"/>
              </a:ext>
            </a:extLst>
          </p:cNvPr>
          <p:cNvCxnSpPr/>
          <p:nvPr/>
        </p:nvCxnSpPr>
        <p:spPr>
          <a:xfrm>
            <a:off x="3871857" y="4987936"/>
            <a:ext cx="444828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4D37302-5FB7-B6DF-E1C3-30A9D00E1843}"/>
              </a:ext>
            </a:extLst>
          </p:cNvPr>
          <p:cNvSpPr/>
          <p:nvPr/>
        </p:nvSpPr>
        <p:spPr>
          <a:xfrm>
            <a:off x="4870244" y="2321954"/>
            <a:ext cx="2667777" cy="2667777"/>
          </a:xfrm>
          <a:prstGeom prst="ellipse">
            <a:avLst/>
          </a:prstGeom>
          <a:noFill/>
          <a:ln w="222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09E35A-C470-E188-56A7-E5DF77AF2359}"/>
              </a:ext>
            </a:extLst>
          </p:cNvPr>
          <p:cNvSpPr/>
          <p:nvPr/>
        </p:nvSpPr>
        <p:spPr>
          <a:xfrm>
            <a:off x="5322127" y="2785122"/>
            <a:ext cx="1773635" cy="177363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5FF2E2-633C-D86D-4AF9-FF2554E9C397}"/>
              </a:ext>
            </a:extLst>
          </p:cNvPr>
          <p:cNvCxnSpPr>
            <a:cxnSpLocks/>
          </p:cNvCxnSpPr>
          <p:nvPr/>
        </p:nvCxnSpPr>
        <p:spPr>
          <a:xfrm>
            <a:off x="6203824" y="3668897"/>
            <a:ext cx="0" cy="135056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3419043-FCAD-299E-2863-4A8AF2074AFE}"/>
              </a:ext>
            </a:extLst>
          </p:cNvPr>
          <p:cNvSpPr/>
          <p:nvPr/>
        </p:nvSpPr>
        <p:spPr>
          <a:xfrm>
            <a:off x="6164521" y="3625907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02D180-DA33-C8D2-C4D4-917FE53657BC}"/>
              </a:ext>
            </a:extLst>
          </p:cNvPr>
          <p:cNvSpPr/>
          <p:nvPr/>
        </p:nvSpPr>
        <p:spPr>
          <a:xfrm>
            <a:off x="6164521" y="4516502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51F288-713A-B3C8-3E18-8429841E96A0}"/>
              </a:ext>
            </a:extLst>
          </p:cNvPr>
          <p:cNvSpPr/>
          <p:nvPr/>
        </p:nvSpPr>
        <p:spPr>
          <a:xfrm>
            <a:off x="6164521" y="4944946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C1F57-31E2-970A-525D-9039C1D7B9F4}"/>
              </a:ext>
            </a:extLst>
          </p:cNvPr>
          <p:cNvSpPr txBox="1"/>
          <p:nvPr/>
        </p:nvSpPr>
        <p:spPr>
          <a:xfrm>
            <a:off x="5983859" y="3199420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89F347-801B-E75D-C69F-0604687CE38E}"/>
              </a:ext>
            </a:extLst>
          </p:cNvPr>
          <p:cNvSpPr txBox="1"/>
          <p:nvPr/>
        </p:nvSpPr>
        <p:spPr>
          <a:xfrm>
            <a:off x="6197333" y="4080849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755F6D-B0A7-0E26-0D1D-2D5F8B533A57}"/>
              </a:ext>
            </a:extLst>
          </p:cNvPr>
          <p:cNvSpPr txBox="1"/>
          <p:nvPr/>
        </p:nvSpPr>
        <p:spPr>
          <a:xfrm>
            <a:off x="5810573" y="4557793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3F6DD7-0D12-AA83-1BF2-342EA5487368}"/>
              </a:ext>
            </a:extLst>
          </p:cNvPr>
          <p:cNvSpPr txBox="1"/>
          <p:nvPr/>
        </p:nvSpPr>
        <p:spPr>
          <a:xfrm>
            <a:off x="3786555" y="4495189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89309E-211F-1AE9-0987-4A44B60B572E}"/>
              </a:ext>
            </a:extLst>
          </p:cNvPr>
          <p:cNvCxnSpPr>
            <a:cxnSpLocks/>
          </p:cNvCxnSpPr>
          <p:nvPr/>
        </p:nvCxnSpPr>
        <p:spPr>
          <a:xfrm flipV="1">
            <a:off x="6901385" y="1668572"/>
            <a:ext cx="1528197" cy="1374741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B17D9A-5253-BFA2-CD08-81AB1E82EC67}"/>
              </a:ext>
            </a:extLst>
          </p:cNvPr>
          <p:cNvSpPr txBox="1"/>
          <p:nvPr/>
        </p:nvSpPr>
        <p:spPr>
          <a:xfrm>
            <a:off x="8416484" y="1293595"/>
            <a:ext cx="3346505" cy="1121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Không giao nhau: 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0 điểm chung; d &gt; 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40B96B-3E88-94AD-A778-D9D3ED92656B}"/>
              </a:ext>
            </a:extLst>
          </p:cNvPr>
          <p:cNvCxnSpPr>
            <a:cxnSpLocks/>
          </p:cNvCxnSpPr>
          <p:nvPr/>
        </p:nvCxnSpPr>
        <p:spPr>
          <a:xfrm flipH="1" flipV="1">
            <a:off x="4156146" y="2516955"/>
            <a:ext cx="743288" cy="738946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018DB2B-1307-F47F-C8F4-D0D6EACB947C}"/>
              </a:ext>
            </a:extLst>
          </p:cNvPr>
          <p:cNvSpPr txBox="1"/>
          <p:nvPr/>
        </p:nvSpPr>
        <p:spPr>
          <a:xfrm>
            <a:off x="879976" y="1589626"/>
            <a:ext cx="3346505" cy="1121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Tiếp xúc: 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1 điểm chung; d = R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15" grpId="0" animBg="1"/>
      <p:bldP spid="16" grpId="0" animBg="1"/>
      <p:bldP spid="18" grpId="0" animBg="1"/>
      <p:bldP spid="25" grpId="0"/>
      <p:bldP spid="26" grpId="0"/>
      <p:bldP spid="27" grpId="0"/>
      <p:bldP spid="30" grpId="0"/>
      <p:bldP spid="35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BB495FDC-9333-74DC-70EB-E0B89DD7F9EE}"/>
              </a:ext>
            </a:extLst>
          </p:cNvPr>
          <p:cNvGrpSpPr/>
          <p:nvPr/>
        </p:nvGrpSpPr>
        <p:grpSpPr>
          <a:xfrm>
            <a:off x="7569201" y="6214279"/>
            <a:ext cx="5436951" cy="1287442"/>
            <a:chOff x="-164658" y="7993739"/>
            <a:chExt cx="9522466" cy="2857218"/>
          </a:xfrm>
        </p:grpSpPr>
        <p:sp>
          <p:nvSpPr>
            <p:cNvPr id="2" name="Freeform 2"/>
            <p:cNvSpPr/>
            <p:nvPr/>
          </p:nvSpPr>
          <p:spPr>
            <a:xfrm>
              <a:off x="-164658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0" y="0"/>
                  </a:moveTo>
                  <a:lnTo>
                    <a:pt x="2672690" y="0"/>
                  </a:lnTo>
                  <a:lnTo>
                    <a:pt x="2672690" y="2857218"/>
                  </a:lnTo>
                  <a:lnTo>
                    <a:pt x="0" y="2857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" name="Freeform 3"/>
            <p:cNvSpPr/>
            <p:nvPr/>
          </p:nvSpPr>
          <p:spPr>
            <a:xfrm>
              <a:off x="4381632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0" y="0"/>
                  </a:moveTo>
                  <a:lnTo>
                    <a:pt x="2672690" y="0"/>
                  </a:lnTo>
                  <a:lnTo>
                    <a:pt x="2672690" y="2857218"/>
                  </a:lnTo>
                  <a:lnTo>
                    <a:pt x="0" y="28572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2138829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2672689" y="0"/>
                  </a:moveTo>
                  <a:lnTo>
                    <a:pt x="0" y="0"/>
                  </a:lnTo>
                  <a:lnTo>
                    <a:pt x="0" y="2857218"/>
                  </a:lnTo>
                  <a:lnTo>
                    <a:pt x="2672689" y="2857218"/>
                  </a:lnTo>
                  <a:lnTo>
                    <a:pt x="267268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6685119" y="7993739"/>
              <a:ext cx="2672689" cy="2857218"/>
            </a:xfrm>
            <a:custGeom>
              <a:avLst/>
              <a:gdLst/>
              <a:ahLst/>
              <a:cxnLst/>
              <a:rect l="l" t="t" r="r" b="b"/>
              <a:pathLst>
                <a:path w="2672689" h="2857218">
                  <a:moveTo>
                    <a:pt x="2672689" y="0"/>
                  </a:moveTo>
                  <a:lnTo>
                    <a:pt x="0" y="0"/>
                  </a:lnTo>
                  <a:lnTo>
                    <a:pt x="0" y="2857218"/>
                  </a:lnTo>
                  <a:lnTo>
                    <a:pt x="2672689" y="2857218"/>
                  </a:lnTo>
                  <a:lnTo>
                    <a:pt x="2672689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rot="2893084">
            <a:off x="-1043487" y="-675334"/>
            <a:ext cx="3196217" cy="3121473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9119920">
            <a:off x="-362719" y="-345144"/>
            <a:ext cx="1834686" cy="1961357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2E0992D1-136D-8F6C-16E5-C1FE988377EE}"/>
              </a:ext>
            </a:extLst>
          </p:cNvPr>
          <p:cNvSpPr txBox="1"/>
          <p:nvPr/>
        </p:nvSpPr>
        <p:spPr>
          <a:xfrm>
            <a:off x="5021369" y="536305"/>
            <a:ext cx="2149261" cy="582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4800">
                <a:solidFill>
                  <a:schemeClr val="accent5">
                    <a:lumMod val="75000"/>
                  </a:schemeClr>
                </a:solidFill>
                <a:latin typeface="#9Slide03 Helvetica LT Std ExtC" panose="020B0708030502060204" pitchFamily="34" charset="0"/>
              </a:rPr>
              <a:t>TỔNG KẾT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DBAC4B-8960-D3C0-9726-74770BEF65F6}"/>
              </a:ext>
            </a:extLst>
          </p:cNvPr>
          <p:cNvCxnSpPr/>
          <p:nvPr/>
        </p:nvCxnSpPr>
        <p:spPr>
          <a:xfrm>
            <a:off x="3871857" y="4987936"/>
            <a:ext cx="4448283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EC562179-1D85-CED8-776B-CFC6F55B3CB6}"/>
              </a:ext>
            </a:extLst>
          </p:cNvPr>
          <p:cNvSpPr/>
          <p:nvPr/>
        </p:nvSpPr>
        <p:spPr>
          <a:xfrm>
            <a:off x="4287195" y="1747253"/>
            <a:ext cx="3833255" cy="383325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4D37302-5FB7-B6DF-E1C3-30A9D00E1843}"/>
              </a:ext>
            </a:extLst>
          </p:cNvPr>
          <p:cNvSpPr/>
          <p:nvPr/>
        </p:nvSpPr>
        <p:spPr>
          <a:xfrm>
            <a:off x="4870244" y="2321954"/>
            <a:ext cx="2667777" cy="2667777"/>
          </a:xfrm>
          <a:prstGeom prst="ellipse">
            <a:avLst/>
          </a:prstGeom>
          <a:noFill/>
          <a:ln w="2222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209E35A-C470-E188-56A7-E5DF77AF2359}"/>
              </a:ext>
            </a:extLst>
          </p:cNvPr>
          <p:cNvSpPr/>
          <p:nvPr/>
        </p:nvSpPr>
        <p:spPr>
          <a:xfrm>
            <a:off x="5322127" y="2785122"/>
            <a:ext cx="1773635" cy="1773635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5FF2E2-633C-D86D-4AF9-FF2554E9C397}"/>
              </a:ext>
            </a:extLst>
          </p:cNvPr>
          <p:cNvCxnSpPr>
            <a:cxnSpLocks/>
          </p:cNvCxnSpPr>
          <p:nvPr/>
        </p:nvCxnSpPr>
        <p:spPr>
          <a:xfrm>
            <a:off x="6203824" y="3668897"/>
            <a:ext cx="0" cy="1875523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23419043-FCAD-299E-2863-4A8AF2074AFE}"/>
              </a:ext>
            </a:extLst>
          </p:cNvPr>
          <p:cNvSpPr/>
          <p:nvPr/>
        </p:nvSpPr>
        <p:spPr>
          <a:xfrm>
            <a:off x="6164521" y="3625907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802D180-DA33-C8D2-C4D4-917FE53657BC}"/>
              </a:ext>
            </a:extLst>
          </p:cNvPr>
          <p:cNvSpPr/>
          <p:nvPr/>
        </p:nvSpPr>
        <p:spPr>
          <a:xfrm>
            <a:off x="6164521" y="4516502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51F288-713A-B3C8-3E18-8429841E96A0}"/>
              </a:ext>
            </a:extLst>
          </p:cNvPr>
          <p:cNvSpPr/>
          <p:nvPr/>
        </p:nvSpPr>
        <p:spPr>
          <a:xfrm>
            <a:off x="6164521" y="4944946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8FBF2E-B286-A74A-0A95-54411EDCBB71}"/>
              </a:ext>
            </a:extLst>
          </p:cNvPr>
          <p:cNvSpPr/>
          <p:nvPr/>
        </p:nvSpPr>
        <p:spPr>
          <a:xfrm>
            <a:off x="6164521" y="5544420"/>
            <a:ext cx="85978" cy="859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C1F57-31E2-970A-525D-9039C1D7B9F4}"/>
              </a:ext>
            </a:extLst>
          </p:cNvPr>
          <p:cNvSpPr txBox="1"/>
          <p:nvPr/>
        </p:nvSpPr>
        <p:spPr>
          <a:xfrm>
            <a:off x="5983859" y="3199420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89F347-801B-E75D-C69F-0604687CE38E}"/>
              </a:ext>
            </a:extLst>
          </p:cNvPr>
          <p:cNvSpPr txBox="1"/>
          <p:nvPr/>
        </p:nvSpPr>
        <p:spPr>
          <a:xfrm>
            <a:off x="6197333" y="4080849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755F6D-B0A7-0E26-0D1D-2D5F8B533A57}"/>
              </a:ext>
            </a:extLst>
          </p:cNvPr>
          <p:cNvSpPr txBox="1"/>
          <p:nvPr/>
        </p:nvSpPr>
        <p:spPr>
          <a:xfrm>
            <a:off x="5810573" y="4557793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040B92-7030-8367-D53A-191EC92EF6D5}"/>
              </a:ext>
            </a:extLst>
          </p:cNvPr>
          <p:cNvSpPr txBox="1"/>
          <p:nvPr/>
        </p:nvSpPr>
        <p:spPr>
          <a:xfrm>
            <a:off x="5983859" y="5595787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43F6DD7-0D12-AA83-1BF2-342EA5487368}"/>
              </a:ext>
            </a:extLst>
          </p:cNvPr>
          <p:cNvSpPr txBox="1"/>
          <p:nvPr/>
        </p:nvSpPr>
        <p:spPr>
          <a:xfrm>
            <a:off x="3786555" y="4495189"/>
            <a:ext cx="4399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>
                <a:solidFill>
                  <a:schemeClr val="tx1"/>
                </a:solidFill>
              </a:rPr>
              <a:t>m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89309E-211F-1AE9-0987-4A44B60B572E}"/>
              </a:ext>
            </a:extLst>
          </p:cNvPr>
          <p:cNvCxnSpPr>
            <a:cxnSpLocks/>
          </p:cNvCxnSpPr>
          <p:nvPr/>
        </p:nvCxnSpPr>
        <p:spPr>
          <a:xfrm flipV="1">
            <a:off x="6901385" y="1668572"/>
            <a:ext cx="1528197" cy="1374741"/>
          </a:xfrm>
          <a:prstGeom prst="straightConnector1">
            <a:avLst/>
          </a:prstGeom>
          <a:ln>
            <a:solidFill>
              <a:srgbClr val="00B05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DB17D9A-5253-BFA2-CD08-81AB1E82EC67}"/>
              </a:ext>
            </a:extLst>
          </p:cNvPr>
          <p:cNvSpPr txBox="1"/>
          <p:nvPr/>
        </p:nvSpPr>
        <p:spPr>
          <a:xfrm>
            <a:off x="8416484" y="1293595"/>
            <a:ext cx="3346505" cy="1121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Không giao nhau: 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0 điểm chung; d &gt; 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40B96B-3E88-94AD-A778-D9D3ED92656B}"/>
              </a:ext>
            </a:extLst>
          </p:cNvPr>
          <p:cNvCxnSpPr>
            <a:cxnSpLocks/>
          </p:cNvCxnSpPr>
          <p:nvPr/>
        </p:nvCxnSpPr>
        <p:spPr>
          <a:xfrm flipH="1" flipV="1">
            <a:off x="4156146" y="2516955"/>
            <a:ext cx="743288" cy="738946"/>
          </a:xfrm>
          <a:prstGeom prst="straightConnector1">
            <a:avLst/>
          </a:prstGeom>
          <a:ln>
            <a:solidFill>
              <a:schemeClr val="accent6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018DB2B-1307-F47F-C8F4-D0D6EACB947C}"/>
              </a:ext>
            </a:extLst>
          </p:cNvPr>
          <p:cNvSpPr txBox="1"/>
          <p:nvPr/>
        </p:nvSpPr>
        <p:spPr>
          <a:xfrm>
            <a:off x="879976" y="1589626"/>
            <a:ext cx="3346505" cy="1121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Tiếp xúc: 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1 điểm chung; d = R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65E3652D-2D3B-4E24-052A-D0497A39556F}"/>
              </a:ext>
            </a:extLst>
          </p:cNvPr>
          <p:cNvCxnSpPr>
            <a:cxnSpLocks/>
          </p:cNvCxnSpPr>
          <p:nvPr/>
        </p:nvCxnSpPr>
        <p:spPr>
          <a:xfrm>
            <a:off x="7991433" y="4301376"/>
            <a:ext cx="681535" cy="117632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4508173-4F12-3C8B-C75B-6076E7B7FCDF}"/>
              </a:ext>
            </a:extLst>
          </p:cNvPr>
          <p:cNvSpPr txBox="1"/>
          <p:nvPr/>
        </p:nvSpPr>
        <p:spPr>
          <a:xfrm>
            <a:off x="8713391" y="4145253"/>
            <a:ext cx="3346505" cy="11219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just">
              <a:lnSpc>
                <a:spcPts val="3500"/>
              </a:lnSpc>
              <a:defRPr sz="2400">
                <a:solidFill>
                  <a:srgbClr val="002060"/>
                </a:solidFill>
                <a:latin typeface="#9Slide03 SVNAvo" panose="02040603050506020204" pitchFamily="18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Cắt nhau: </a:t>
            </a:r>
          </a:p>
          <a:p>
            <a:pPr>
              <a:lnSpc>
                <a:spcPct val="150000"/>
              </a:lnSpc>
            </a:pPr>
            <a:r>
              <a:rPr lang="en-US">
                <a:solidFill>
                  <a:schemeClr val="tx1"/>
                </a:solidFill>
              </a:rPr>
              <a:t>2 điểm chung; d &lt; 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5274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8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2754396" y="157851"/>
            <a:ext cx="7094797" cy="6305501"/>
          </a:xfrm>
          <a:custGeom>
            <a:avLst/>
            <a:gdLst/>
            <a:ahLst/>
            <a:cxnLst/>
            <a:rect l="l" t="t" r="r" b="b"/>
            <a:pathLst>
              <a:path w="10642196" h="9458252">
                <a:moveTo>
                  <a:pt x="0" y="0"/>
                </a:moveTo>
                <a:lnTo>
                  <a:pt x="10642196" y="0"/>
                </a:lnTo>
                <a:lnTo>
                  <a:pt x="10642196" y="9458252"/>
                </a:lnTo>
                <a:lnTo>
                  <a:pt x="0" y="9458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2000"/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103299" y="-1566536"/>
            <a:ext cx="6570539" cy="54864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10800000">
            <a:off x="-1171450" y="3196696"/>
            <a:ext cx="6570539" cy="5486400"/>
          </a:xfrm>
          <a:custGeom>
            <a:avLst/>
            <a:gdLst/>
            <a:ahLst/>
            <a:cxnLst/>
            <a:rect l="l" t="t" r="r" b="b"/>
            <a:pathLst>
              <a:path w="9855808" h="8229600">
                <a:moveTo>
                  <a:pt x="0" y="0"/>
                </a:moveTo>
                <a:lnTo>
                  <a:pt x="9855808" y="0"/>
                </a:lnTo>
                <a:lnTo>
                  <a:pt x="985580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999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4827DCE5-BFFD-5EE9-019E-6B78BADC762E}"/>
              </a:ext>
            </a:extLst>
          </p:cNvPr>
          <p:cNvSpPr txBox="1"/>
          <p:nvPr/>
        </p:nvSpPr>
        <p:spPr>
          <a:xfrm>
            <a:off x="1173969" y="1648175"/>
            <a:ext cx="10154450" cy="2122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CẢM ƠN SỰ THEO DÕI CỦA CÁC EM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002060"/>
                </a:solidFill>
                <a:latin typeface="#9Slide03 Helvetica LT Std ExtC" panose="020B0708030502060204" pitchFamily="34" charset="0"/>
              </a:rPr>
              <a:t>HẸN GẶP LẠI CÁC EM TRONG CÁC BÀI HỌC TIẾP THEO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19509" y="1557803"/>
            <a:ext cx="269763" cy="269763"/>
          </a:xfrm>
          <a:custGeom>
            <a:avLst/>
            <a:gdLst/>
            <a:ahLst/>
            <a:cxnLst/>
            <a:rect l="l" t="t" r="r" b="b"/>
            <a:pathLst>
              <a:path w="2194008" h="2194008">
                <a:moveTo>
                  <a:pt x="0" y="0"/>
                </a:moveTo>
                <a:lnTo>
                  <a:pt x="2194008" y="0"/>
                </a:lnTo>
                <a:lnTo>
                  <a:pt x="2194008" y="2194008"/>
                </a:lnTo>
                <a:lnTo>
                  <a:pt x="0" y="2194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175701-AB13-A007-7D76-2B6ABA976BDE}"/>
              </a:ext>
            </a:extLst>
          </p:cNvPr>
          <p:cNvGrpSpPr/>
          <p:nvPr/>
        </p:nvGrpSpPr>
        <p:grpSpPr>
          <a:xfrm>
            <a:off x="3117804" y="2856054"/>
            <a:ext cx="6478905" cy="2910841"/>
            <a:chOff x="3048000" y="2076449"/>
            <a:chExt cx="6042660" cy="2910841"/>
          </a:xfrm>
        </p:grpSpPr>
        <p:pic>
          <p:nvPicPr>
            <p:cNvPr id="3" name="Picture 2" descr="A group of pictures of sunsets over water&#10;&#10;Description automatically generated">
              <a:extLst>
                <a:ext uri="{FF2B5EF4-FFF2-40B4-BE49-F238E27FC236}">
                  <a16:creationId xmlns:a16="http://schemas.microsoft.com/office/drawing/2014/main" id="{41AC2F23-7BBC-F8F3-975E-62BD2F6B8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0" t="7896" r="4642" b="8802"/>
            <a:stretch/>
          </p:blipFill>
          <p:spPr>
            <a:xfrm>
              <a:off x="3337560" y="2076449"/>
              <a:ext cx="5516880" cy="2910841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C553227-F5E5-F690-6148-5F8930A03630}"/>
                </a:ext>
              </a:extLst>
            </p:cNvPr>
            <p:cNvCxnSpPr/>
            <p:nvPr/>
          </p:nvCxnSpPr>
          <p:spPr>
            <a:xfrm>
              <a:off x="3048000" y="3638550"/>
              <a:ext cx="6042660" cy="0"/>
            </a:xfrm>
            <a:prstGeom prst="line">
              <a:avLst/>
            </a:prstGeom>
            <a:ln>
              <a:solidFill>
                <a:srgbClr val="EC7E4B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007744" y="1419591"/>
            <a:ext cx="10176510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>
                <a:latin typeface="#9Slide03 SVNAvo" panose="02040603050506020204" pitchFamily="18" charset="0"/>
              </a:rPr>
              <a:t>Mô tả các vị trí của Mặt Trời so với đường chân trời ở các thời điểm Mặt Trời lặn khác nhau trong hình dưới đây.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26035-7FD9-1EBD-9FF7-894835F213CD}"/>
              </a:ext>
            </a:extLst>
          </p:cNvPr>
          <p:cNvSpPr txBox="1"/>
          <p:nvPr/>
        </p:nvSpPr>
        <p:spPr>
          <a:xfrm>
            <a:off x="887048" y="4189525"/>
            <a:ext cx="2230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84738"/>
                </a:solidFill>
                <a:latin typeface="#9Slide03 SVNAvo" panose="02040603050506020204" pitchFamily="18" charset="0"/>
              </a:rPr>
              <a:t>Đường chân trời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64825C-C23C-5204-6589-063A7D9C66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875286">
            <a:off x="278975" y="120701"/>
            <a:ext cx="841811" cy="841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18F035-3580-7668-28DF-D1CA2CE6956D}"/>
              </a:ext>
            </a:extLst>
          </p:cNvPr>
          <p:cNvSpPr txBox="1"/>
          <p:nvPr/>
        </p:nvSpPr>
        <p:spPr>
          <a:xfrm>
            <a:off x="1007744" y="364514"/>
            <a:ext cx="1437383" cy="55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MỞ ĐẦU</a:t>
            </a:r>
          </a:p>
        </p:txBody>
      </p:sp>
      <p:pic>
        <p:nvPicPr>
          <p:cNvPr id="14" name="Picture 1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A2892DC-0F4A-A772-1BC1-FDC81B697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942">
            <a:off x="555483" y="540542"/>
            <a:ext cx="140615" cy="1444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45BEA53-4699-6F1D-9592-906F51B9D37C}"/>
              </a:ext>
            </a:extLst>
          </p:cNvPr>
          <p:cNvSpPr/>
          <p:nvPr/>
        </p:nvSpPr>
        <p:spPr>
          <a:xfrm>
            <a:off x="3428270" y="4018831"/>
            <a:ext cx="1928864" cy="389801"/>
          </a:xfrm>
          <a:prstGeom prst="rect">
            <a:avLst/>
          </a:prstGeom>
          <a:solidFill>
            <a:srgbClr val="BC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9F01B8-5245-7141-C609-E1920FAB83B5}"/>
              </a:ext>
            </a:extLst>
          </p:cNvPr>
          <p:cNvSpPr/>
          <p:nvPr/>
        </p:nvSpPr>
        <p:spPr>
          <a:xfrm>
            <a:off x="3428268" y="3861534"/>
            <a:ext cx="1928864" cy="109670"/>
          </a:xfrm>
          <a:prstGeom prst="rect">
            <a:avLst/>
          </a:prstGeom>
          <a:solidFill>
            <a:srgbClr val="9E3A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6ABAC7-550A-0DAB-B879-F7A4BBA9A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8197" t="100000" r="17858" b="-13644"/>
          <a:stretch>
            <a:fillRect/>
          </a:stretch>
        </p:blipFill>
        <p:spPr>
          <a:xfrm>
            <a:off x="7309423" y="3637106"/>
            <a:ext cx="718767" cy="135175"/>
          </a:xfrm>
          <a:custGeom>
            <a:avLst/>
            <a:gdLst>
              <a:gd name="connsiteX0" fmla="*/ 0 w 718767"/>
              <a:gd name="connsiteY0" fmla="*/ 0 h 135175"/>
              <a:gd name="connsiteX1" fmla="*/ 718767 w 718767"/>
              <a:gd name="connsiteY1" fmla="*/ 0 h 135175"/>
              <a:gd name="connsiteX2" fmla="*/ 669887 w 718767"/>
              <a:gd name="connsiteY2" fmla="*/ 40329 h 135175"/>
              <a:gd name="connsiteX3" fmla="*/ 359383 w 718767"/>
              <a:gd name="connsiteY3" fmla="*/ 135175 h 135175"/>
              <a:gd name="connsiteX4" fmla="*/ 48879 w 718767"/>
              <a:gd name="connsiteY4" fmla="*/ 40329 h 135175"/>
              <a:gd name="connsiteX5" fmla="*/ 0 w 718767"/>
              <a:gd name="connsiteY5" fmla="*/ 0 h 1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7" h="135175">
                <a:moveTo>
                  <a:pt x="0" y="0"/>
                </a:moveTo>
                <a:lnTo>
                  <a:pt x="718767" y="0"/>
                </a:lnTo>
                <a:lnTo>
                  <a:pt x="669887" y="40329"/>
                </a:lnTo>
                <a:cubicBezTo>
                  <a:pt x="581252" y="100210"/>
                  <a:pt x="474401" y="135175"/>
                  <a:pt x="359383" y="135175"/>
                </a:cubicBezTo>
                <a:cubicBezTo>
                  <a:pt x="244365" y="135175"/>
                  <a:pt x="137514" y="100210"/>
                  <a:pt x="48879" y="40329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AD118A9-B8F8-6985-6225-1AC6B0D4176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22477"/>
          <a:stretch/>
        </p:blipFill>
        <p:spPr>
          <a:xfrm>
            <a:off x="7972278" y="3957082"/>
            <a:ext cx="695004" cy="47261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390E25E6-655C-B48F-6998-3D4C8B03394F}"/>
              </a:ext>
            </a:extLst>
          </p:cNvPr>
          <p:cNvGrpSpPr/>
          <p:nvPr/>
        </p:nvGrpSpPr>
        <p:grpSpPr>
          <a:xfrm>
            <a:off x="4114552" y="3568067"/>
            <a:ext cx="694399" cy="696603"/>
            <a:chOff x="9869620" y="3176105"/>
            <a:chExt cx="694399" cy="696603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D554A01-3B72-5150-053F-C6300AC6CEB1}"/>
                </a:ext>
              </a:extLst>
            </p:cNvPr>
            <p:cNvSpPr/>
            <p:nvPr/>
          </p:nvSpPr>
          <p:spPr>
            <a:xfrm>
              <a:off x="9872178" y="3188010"/>
              <a:ext cx="684698" cy="684698"/>
            </a:xfrm>
            <a:prstGeom prst="ellipse">
              <a:avLst/>
            </a:prstGeom>
            <a:solidFill>
              <a:srgbClr val="F23E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7183C4B-7E78-683E-D433-CC6CB31CD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763" t="1535" r="424"/>
            <a:stretch>
              <a:fillRect/>
            </a:stretch>
          </p:blipFill>
          <p:spPr>
            <a:xfrm>
              <a:off x="9869620" y="3176105"/>
              <a:ext cx="694399" cy="609889"/>
            </a:xfrm>
            <a:custGeom>
              <a:avLst/>
              <a:gdLst>
                <a:gd name="connsiteX0" fmla="*/ 555354 w 1110708"/>
                <a:gd name="connsiteY0" fmla="*/ 0 h 975533"/>
                <a:gd name="connsiteX1" fmla="*/ 1110708 w 1110708"/>
                <a:gd name="connsiteY1" fmla="*/ 555354 h 975533"/>
                <a:gd name="connsiteX2" fmla="*/ 948049 w 1110708"/>
                <a:gd name="connsiteY2" fmla="*/ 948049 h 975533"/>
                <a:gd name="connsiteX3" fmla="*/ 914738 w 1110708"/>
                <a:gd name="connsiteY3" fmla="*/ 975533 h 975533"/>
                <a:gd name="connsiteX4" fmla="*/ 195971 w 1110708"/>
                <a:gd name="connsiteY4" fmla="*/ 975533 h 975533"/>
                <a:gd name="connsiteX5" fmla="*/ 162659 w 1110708"/>
                <a:gd name="connsiteY5" fmla="*/ 948049 h 975533"/>
                <a:gd name="connsiteX6" fmla="*/ 0 w 1110708"/>
                <a:gd name="connsiteY6" fmla="*/ 555354 h 975533"/>
                <a:gd name="connsiteX7" fmla="*/ 555354 w 1110708"/>
                <a:gd name="connsiteY7" fmla="*/ 0 h 9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0708" h="975533">
                  <a:moveTo>
                    <a:pt x="555354" y="0"/>
                  </a:moveTo>
                  <a:cubicBezTo>
                    <a:pt x="862068" y="0"/>
                    <a:pt x="1110708" y="248640"/>
                    <a:pt x="1110708" y="555354"/>
                  </a:cubicBezTo>
                  <a:cubicBezTo>
                    <a:pt x="1110708" y="708711"/>
                    <a:pt x="1048548" y="847550"/>
                    <a:pt x="948049" y="948049"/>
                  </a:cubicBezTo>
                  <a:lnTo>
                    <a:pt x="914738" y="975533"/>
                  </a:lnTo>
                  <a:lnTo>
                    <a:pt x="195971" y="975533"/>
                  </a:lnTo>
                  <a:lnTo>
                    <a:pt x="162659" y="948049"/>
                  </a:lnTo>
                  <a:cubicBezTo>
                    <a:pt x="62160" y="847550"/>
                    <a:pt x="0" y="708711"/>
                    <a:pt x="0" y="555354"/>
                  </a:cubicBezTo>
                  <a:cubicBezTo>
                    <a:pt x="0" y="248640"/>
                    <a:pt x="248640" y="0"/>
                    <a:pt x="555354" y="0"/>
                  </a:cubicBezTo>
                  <a:close/>
                </a:path>
              </a:pathLst>
            </a:custGeom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1FC92686-F10E-2A7D-165B-CC6A3E3A38D4}"/>
              </a:ext>
            </a:extLst>
          </p:cNvPr>
          <p:cNvSpPr/>
          <p:nvPr/>
        </p:nvSpPr>
        <p:spPr>
          <a:xfrm>
            <a:off x="5509336" y="4024169"/>
            <a:ext cx="1800087" cy="389801"/>
          </a:xfrm>
          <a:prstGeom prst="rect">
            <a:avLst/>
          </a:prstGeom>
          <a:solidFill>
            <a:srgbClr val="BC3C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FF009A-8318-0F22-8FA7-F383A520A59B}"/>
              </a:ext>
            </a:extLst>
          </p:cNvPr>
          <p:cNvGrpSpPr/>
          <p:nvPr/>
        </p:nvGrpSpPr>
        <p:grpSpPr>
          <a:xfrm>
            <a:off x="6039358" y="3718812"/>
            <a:ext cx="694399" cy="696603"/>
            <a:chOff x="9869620" y="3176105"/>
            <a:chExt cx="694399" cy="696603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3BADF84-76D5-40AC-10A1-38E2FEAA0A12}"/>
                </a:ext>
              </a:extLst>
            </p:cNvPr>
            <p:cNvSpPr/>
            <p:nvPr/>
          </p:nvSpPr>
          <p:spPr>
            <a:xfrm>
              <a:off x="9872178" y="3188010"/>
              <a:ext cx="684698" cy="684698"/>
            </a:xfrm>
            <a:prstGeom prst="ellipse">
              <a:avLst/>
            </a:prstGeom>
            <a:solidFill>
              <a:srgbClr val="F23E3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6D7818E-E229-B8DB-651E-3BFBEE6E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763" t="1535" r="424"/>
            <a:stretch>
              <a:fillRect/>
            </a:stretch>
          </p:blipFill>
          <p:spPr>
            <a:xfrm>
              <a:off x="9869620" y="3176105"/>
              <a:ext cx="694399" cy="609889"/>
            </a:xfrm>
            <a:custGeom>
              <a:avLst/>
              <a:gdLst>
                <a:gd name="connsiteX0" fmla="*/ 555354 w 1110708"/>
                <a:gd name="connsiteY0" fmla="*/ 0 h 975533"/>
                <a:gd name="connsiteX1" fmla="*/ 1110708 w 1110708"/>
                <a:gd name="connsiteY1" fmla="*/ 555354 h 975533"/>
                <a:gd name="connsiteX2" fmla="*/ 948049 w 1110708"/>
                <a:gd name="connsiteY2" fmla="*/ 948049 h 975533"/>
                <a:gd name="connsiteX3" fmla="*/ 914738 w 1110708"/>
                <a:gd name="connsiteY3" fmla="*/ 975533 h 975533"/>
                <a:gd name="connsiteX4" fmla="*/ 195971 w 1110708"/>
                <a:gd name="connsiteY4" fmla="*/ 975533 h 975533"/>
                <a:gd name="connsiteX5" fmla="*/ 162659 w 1110708"/>
                <a:gd name="connsiteY5" fmla="*/ 948049 h 975533"/>
                <a:gd name="connsiteX6" fmla="*/ 0 w 1110708"/>
                <a:gd name="connsiteY6" fmla="*/ 555354 h 975533"/>
                <a:gd name="connsiteX7" fmla="*/ 555354 w 1110708"/>
                <a:gd name="connsiteY7" fmla="*/ 0 h 975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10708" h="975533">
                  <a:moveTo>
                    <a:pt x="555354" y="0"/>
                  </a:moveTo>
                  <a:cubicBezTo>
                    <a:pt x="862068" y="0"/>
                    <a:pt x="1110708" y="248640"/>
                    <a:pt x="1110708" y="555354"/>
                  </a:cubicBezTo>
                  <a:cubicBezTo>
                    <a:pt x="1110708" y="708711"/>
                    <a:pt x="1048548" y="847550"/>
                    <a:pt x="948049" y="948049"/>
                  </a:cubicBezTo>
                  <a:lnTo>
                    <a:pt x="914738" y="975533"/>
                  </a:lnTo>
                  <a:lnTo>
                    <a:pt x="195971" y="975533"/>
                  </a:lnTo>
                  <a:lnTo>
                    <a:pt x="162659" y="948049"/>
                  </a:lnTo>
                  <a:cubicBezTo>
                    <a:pt x="62160" y="847550"/>
                    <a:pt x="0" y="708711"/>
                    <a:pt x="0" y="555354"/>
                  </a:cubicBezTo>
                  <a:cubicBezTo>
                    <a:pt x="0" y="248640"/>
                    <a:pt x="248640" y="0"/>
                    <a:pt x="555354" y="0"/>
                  </a:cubicBezTo>
                  <a:close/>
                </a:path>
              </a:pathLst>
            </a:custGeom>
          </p:spPr>
        </p:pic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7037C035-B8AB-AE7C-988F-B463BCB805AD}"/>
              </a:ext>
            </a:extLst>
          </p:cNvPr>
          <p:cNvSpPr/>
          <p:nvPr/>
        </p:nvSpPr>
        <p:spPr>
          <a:xfrm>
            <a:off x="4124253" y="3570001"/>
            <a:ext cx="684698" cy="684698"/>
          </a:xfrm>
          <a:prstGeom prst="ellipse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F6A5891-C837-BBA9-AFBA-AFB26BA39B9E}"/>
              </a:ext>
            </a:extLst>
          </p:cNvPr>
          <p:cNvSpPr/>
          <p:nvPr/>
        </p:nvSpPr>
        <p:spPr>
          <a:xfrm>
            <a:off x="6049059" y="3727977"/>
            <a:ext cx="684698" cy="684698"/>
          </a:xfrm>
          <a:prstGeom prst="ellipse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F3480F1-0239-7919-3885-6808E5CFC190}"/>
              </a:ext>
            </a:extLst>
          </p:cNvPr>
          <p:cNvSpPr/>
          <p:nvPr/>
        </p:nvSpPr>
        <p:spPr>
          <a:xfrm>
            <a:off x="7982584" y="3957082"/>
            <a:ext cx="684698" cy="684698"/>
          </a:xfrm>
          <a:prstGeom prst="ellipse">
            <a:avLst/>
          </a:prstGeom>
          <a:noFill/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/>
      <p:bldP spid="11" grpId="0" animBg="1"/>
      <p:bldP spid="13" grpId="0" animBg="1"/>
      <p:bldP spid="36" grpId="0" animBg="1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19509" y="1557803"/>
            <a:ext cx="269763" cy="269763"/>
          </a:xfrm>
          <a:custGeom>
            <a:avLst/>
            <a:gdLst/>
            <a:ahLst/>
            <a:cxnLst/>
            <a:rect l="l" t="t" r="r" b="b"/>
            <a:pathLst>
              <a:path w="2194008" h="2194008">
                <a:moveTo>
                  <a:pt x="0" y="0"/>
                </a:moveTo>
                <a:lnTo>
                  <a:pt x="2194008" y="0"/>
                </a:lnTo>
                <a:lnTo>
                  <a:pt x="2194008" y="2194008"/>
                </a:lnTo>
                <a:lnTo>
                  <a:pt x="0" y="21940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007744" y="1419591"/>
            <a:ext cx="10176510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>
                <a:latin typeface="#9Slide03 SVNAvo" panose="02040603050506020204" pitchFamily="18" charset="0"/>
              </a:rPr>
              <a:t>Mô tả các vị trí của Mặt Trời so với đường chân trời ở các thời điểm Mặt Trời lặn khác nhau trong hình dưới đây.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26035-7FD9-1EBD-9FF7-894835F213CD}"/>
              </a:ext>
            </a:extLst>
          </p:cNvPr>
          <p:cNvSpPr txBox="1"/>
          <p:nvPr/>
        </p:nvSpPr>
        <p:spPr>
          <a:xfrm>
            <a:off x="887048" y="4189525"/>
            <a:ext cx="22307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F84738"/>
                </a:solidFill>
                <a:latin typeface="#9Slide03 SVNAvo" panose="02040603050506020204" pitchFamily="18" charset="0"/>
              </a:rPr>
              <a:t>Đường chân trời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64825C-C23C-5204-6589-063A7D9C6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5286">
            <a:off x="278975" y="120701"/>
            <a:ext cx="841811" cy="8418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18F035-3580-7668-28DF-D1CA2CE6956D}"/>
              </a:ext>
            </a:extLst>
          </p:cNvPr>
          <p:cNvSpPr txBox="1"/>
          <p:nvPr/>
        </p:nvSpPr>
        <p:spPr>
          <a:xfrm>
            <a:off x="1007744" y="364514"/>
            <a:ext cx="1437383" cy="55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MỞ ĐẦU</a:t>
            </a:r>
          </a:p>
        </p:txBody>
      </p:sp>
      <p:pic>
        <p:nvPicPr>
          <p:cNvPr id="14" name="Picture 13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A2892DC-0F4A-A772-1BC1-FDC81B6977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942">
            <a:off x="555483" y="540542"/>
            <a:ext cx="140615" cy="14441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859D43-F14A-0907-7883-BD77DA9AAB56}"/>
              </a:ext>
            </a:extLst>
          </p:cNvPr>
          <p:cNvCxnSpPr/>
          <p:nvPr/>
        </p:nvCxnSpPr>
        <p:spPr>
          <a:xfrm>
            <a:off x="3117804" y="4418155"/>
            <a:ext cx="647890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5006D86-67E6-7F62-E9A7-74097DD7F16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197" t="100000" r="17858" b="-13644"/>
          <a:stretch>
            <a:fillRect/>
          </a:stretch>
        </p:blipFill>
        <p:spPr>
          <a:xfrm>
            <a:off x="7309423" y="3637106"/>
            <a:ext cx="718767" cy="135175"/>
          </a:xfrm>
          <a:custGeom>
            <a:avLst/>
            <a:gdLst>
              <a:gd name="connsiteX0" fmla="*/ 0 w 718767"/>
              <a:gd name="connsiteY0" fmla="*/ 0 h 135175"/>
              <a:gd name="connsiteX1" fmla="*/ 718767 w 718767"/>
              <a:gd name="connsiteY1" fmla="*/ 0 h 135175"/>
              <a:gd name="connsiteX2" fmla="*/ 669887 w 718767"/>
              <a:gd name="connsiteY2" fmla="*/ 40329 h 135175"/>
              <a:gd name="connsiteX3" fmla="*/ 359383 w 718767"/>
              <a:gd name="connsiteY3" fmla="*/ 135175 h 135175"/>
              <a:gd name="connsiteX4" fmla="*/ 48879 w 718767"/>
              <a:gd name="connsiteY4" fmla="*/ 40329 h 135175"/>
              <a:gd name="connsiteX5" fmla="*/ 0 w 718767"/>
              <a:gd name="connsiteY5" fmla="*/ 0 h 1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7" h="135175">
                <a:moveTo>
                  <a:pt x="0" y="0"/>
                </a:moveTo>
                <a:lnTo>
                  <a:pt x="718767" y="0"/>
                </a:lnTo>
                <a:lnTo>
                  <a:pt x="669887" y="40329"/>
                </a:lnTo>
                <a:cubicBezTo>
                  <a:pt x="581252" y="100210"/>
                  <a:pt x="474401" y="135175"/>
                  <a:pt x="359383" y="135175"/>
                </a:cubicBezTo>
                <a:cubicBezTo>
                  <a:pt x="244365" y="135175"/>
                  <a:pt x="137514" y="100210"/>
                  <a:pt x="48879" y="40329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C8BB7A6-666C-46CA-BE56-E6742830F784}"/>
              </a:ext>
            </a:extLst>
          </p:cNvPr>
          <p:cNvSpPr/>
          <p:nvPr/>
        </p:nvSpPr>
        <p:spPr>
          <a:xfrm>
            <a:off x="4124253" y="3570001"/>
            <a:ext cx="684698" cy="6846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034CFA-7568-4275-D4CF-6829A81E07AD}"/>
              </a:ext>
            </a:extLst>
          </p:cNvPr>
          <p:cNvSpPr/>
          <p:nvPr/>
        </p:nvSpPr>
        <p:spPr>
          <a:xfrm>
            <a:off x="6049059" y="3727977"/>
            <a:ext cx="684698" cy="6846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15B782-4CF5-AD46-72F4-9FF62D847761}"/>
              </a:ext>
            </a:extLst>
          </p:cNvPr>
          <p:cNvSpPr/>
          <p:nvPr/>
        </p:nvSpPr>
        <p:spPr>
          <a:xfrm>
            <a:off x="7982584" y="3957082"/>
            <a:ext cx="684698" cy="6846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D7A702-6072-517C-801E-89DFA708E89E}"/>
              </a:ext>
            </a:extLst>
          </p:cNvPr>
          <p:cNvSpPr txBox="1"/>
          <p:nvPr/>
        </p:nvSpPr>
        <p:spPr>
          <a:xfrm>
            <a:off x="3736159" y="5262790"/>
            <a:ext cx="5310497" cy="518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#9Slide03 Helvetica LT Std ExtC" panose="020B0708030502060204" pitchFamily="34" charset="0"/>
              </a:rPr>
              <a:t>3 vị trí tương đối giữa đường thẳng và đường tròn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DC9F37-A27A-3A10-057F-CBA3DB471634}"/>
              </a:ext>
            </a:extLst>
          </p:cNvPr>
          <p:cNvCxnSpPr/>
          <p:nvPr/>
        </p:nvCxnSpPr>
        <p:spPr>
          <a:xfrm>
            <a:off x="6428353" y="4902571"/>
            <a:ext cx="0" cy="369455"/>
          </a:xfrm>
          <a:prstGeom prst="straightConnector1">
            <a:avLst/>
          </a:prstGeom>
          <a:ln w="15875">
            <a:solidFill>
              <a:srgbClr val="00206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91584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1092138">
            <a:off x="-481328" y="4134353"/>
            <a:ext cx="2334256" cy="2913268"/>
          </a:xfrm>
          <a:custGeom>
            <a:avLst/>
            <a:gdLst/>
            <a:ahLst/>
            <a:cxnLst/>
            <a:rect l="l" t="t" r="r" b="b"/>
            <a:pathLst>
              <a:path w="3501384" h="4369902">
                <a:moveTo>
                  <a:pt x="0" y="0"/>
                </a:moveTo>
                <a:lnTo>
                  <a:pt x="3501384" y="0"/>
                </a:lnTo>
                <a:lnTo>
                  <a:pt x="3501384" y="4369902"/>
                </a:lnTo>
                <a:lnTo>
                  <a:pt x="0" y="43699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9570795" y="-1348342"/>
            <a:ext cx="3417157" cy="3796842"/>
          </a:xfrm>
          <a:custGeom>
            <a:avLst/>
            <a:gdLst/>
            <a:ahLst/>
            <a:cxnLst/>
            <a:rect l="l" t="t" r="r" b="b"/>
            <a:pathLst>
              <a:path w="5125736" h="5695263">
                <a:moveTo>
                  <a:pt x="0" y="0"/>
                </a:moveTo>
                <a:lnTo>
                  <a:pt x="5125736" y="0"/>
                </a:lnTo>
                <a:lnTo>
                  <a:pt x="5125736" y="5695263"/>
                </a:lnTo>
                <a:lnTo>
                  <a:pt x="0" y="56952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2BEDEC12-5ACB-BA0D-74D8-AACF17FA4A11}"/>
              </a:ext>
            </a:extLst>
          </p:cNvPr>
          <p:cNvSpPr/>
          <p:nvPr/>
        </p:nvSpPr>
        <p:spPr>
          <a:xfrm>
            <a:off x="2380448" y="2135490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F7F3F-1C52-6065-5CC6-E0A8D0C28E6C}"/>
              </a:ext>
            </a:extLst>
          </p:cNvPr>
          <p:cNvSpPr txBox="1"/>
          <p:nvPr/>
        </p:nvSpPr>
        <p:spPr>
          <a:xfrm>
            <a:off x="2460275" y="2189359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3DB5E0-2151-5E8D-BCB0-E2B77AB6A4A0}"/>
              </a:ext>
            </a:extLst>
          </p:cNvPr>
          <p:cNvSpPr txBox="1"/>
          <p:nvPr/>
        </p:nvSpPr>
        <p:spPr>
          <a:xfrm>
            <a:off x="3062482" y="2176598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FD0F59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36F44C3B-5424-6802-A77A-0E42102E49D5}"/>
              </a:ext>
            </a:extLst>
          </p:cNvPr>
          <p:cNvSpPr/>
          <p:nvPr/>
        </p:nvSpPr>
        <p:spPr>
          <a:xfrm>
            <a:off x="2380448" y="3216642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1A599-99A9-40AD-E318-92338027BFD2}"/>
              </a:ext>
            </a:extLst>
          </p:cNvPr>
          <p:cNvSpPr txBox="1"/>
          <p:nvPr/>
        </p:nvSpPr>
        <p:spPr>
          <a:xfrm>
            <a:off x="2460275" y="3270511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8630C-9237-DEBD-6FEA-0A4A35644666}"/>
              </a:ext>
            </a:extLst>
          </p:cNvPr>
          <p:cNvSpPr txBox="1"/>
          <p:nvPr/>
        </p:nvSpPr>
        <p:spPr>
          <a:xfrm>
            <a:off x="3062482" y="3257750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DẤU HIỆU NHẬN BIẾT TIẾP TUYẾN CỦA ĐƯỜNG TRÒN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B39DEC59-38EF-8EE8-AFC9-F7F81888BC53}"/>
              </a:ext>
            </a:extLst>
          </p:cNvPr>
          <p:cNvSpPr/>
          <p:nvPr/>
        </p:nvSpPr>
        <p:spPr>
          <a:xfrm>
            <a:off x="2380448" y="4256686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F7AF1-91B8-2D1C-7222-C32A558B21AF}"/>
              </a:ext>
            </a:extLst>
          </p:cNvPr>
          <p:cNvSpPr txBox="1"/>
          <p:nvPr/>
        </p:nvSpPr>
        <p:spPr>
          <a:xfrm>
            <a:off x="2460275" y="4310555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3.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11A876-2347-417C-F3AF-256B9E66605B}"/>
              </a:ext>
            </a:extLst>
          </p:cNvPr>
          <p:cNvSpPr txBox="1"/>
          <p:nvPr/>
        </p:nvSpPr>
        <p:spPr>
          <a:xfrm>
            <a:off x="3062482" y="4297794"/>
            <a:ext cx="6749070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BB013B"/>
                </a:solidFill>
                <a:latin typeface="#9Slide03 Helvetica LT Std ExtC" panose="020B0708030502060204" pitchFamily="34" charset="0"/>
              </a:rPr>
              <a:t>TÍNH CHẤT HAI TIẾP TUYẾN CẮT NHAU CỦA ĐƯỜNG TRÒN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70B069-8212-9D0C-C519-AAC4BC24CE26}"/>
              </a:ext>
            </a:extLst>
          </p:cNvPr>
          <p:cNvSpPr txBox="1"/>
          <p:nvPr/>
        </p:nvSpPr>
        <p:spPr>
          <a:xfrm>
            <a:off x="931050" y="484707"/>
            <a:ext cx="2796780" cy="556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>
                <a:solidFill>
                  <a:srgbClr val="3750A2"/>
                </a:solidFill>
                <a:latin typeface="#9Slide03 Helvetica LT Std ExtC" panose="020B0708030502060204" pitchFamily="34" charset="0"/>
              </a:rPr>
              <a:t>NỘI DUNG BÀI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4261BB-94A9-CB85-3946-4CE0E6BD6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875286">
            <a:off x="278975" y="120701"/>
            <a:ext cx="841811" cy="841811"/>
          </a:xfrm>
          <a:prstGeom prst="rect">
            <a:avLst/>
          </a:prstGeom>
        </p:spPr>
      </p:pic>
      <p:pic>
        <p:nvPicPr>
          <p:cNvPr id="17" name="Picture 16" descr="A white logo with a black background&#10;&#10;Description automatically generated">
            <a:extLst>
              <a:ext uri="{FF2B5EF4-FFF2-40B4-BE49-F238E27FC236}">
                <a16:creationId xmlns:a16="http://schemas.microsoft.com/office/drawing/2014/main" id="{7182462E-E5E4-3AE5-6A47-75F49B5E97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9942">
            <a:off x="555483" y="540542"/>
            <a:ext cx="140615" cy="14441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D0C1F6-589C-FF93-D5A3-89DAE147FFB5}"/>
              </a:ext>
            </a:extLst>
          </p:cNvPr>
          <p:cNvCxnSpPr>
            <a:cxnSpLocks/>
          </p:cNvCxnSpPr>
          <p:nvPr/>
        </p:nvCxnSpPr>
        <p:spPr>
          <a:xfrm>
            <a:off x="3757612" y="509312"/>
            <a:ext cx="0" cy="36717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D6A02C5-884E-E7E3-9076-65D29ECD1A8D}"/>
              </a:ext>
            </a:extLst>
          </p:cNvPr>
          <p:cNvCxnSpPr>
            <a:cxnSpLocks/>
          </p:cNvCxnSpPr>
          <p:nvPr/>
        </p:nvCxnSpPr>
        <p:spPr>
          <a:xfrm>
            <a:off x="8866343" y="6311738"/>
            <a:ext cx="2980079" cy="0"/>
          </a:xfrm>
          <a:prstGeom prst="line">
            <a:avLst/>
          </a:prstGeom>
          <a:ln w="12700">
            <a:solidFill>
              <a:schemeClr val="tx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DA96CAE-59DA-6E63-18E3-73110060CFF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8197" t="100000" r="17858" b="-13644"/>
          <a:stretch>
            <a:fillRect/>
          </a:stretch>
        </p:blipFill>
        <p:spPr>
          <a:xfrm>
            <a:off x="10182204" y="5743450"/>
            <a:ext cx="522971" cy="98353"/>
          </a:xfrm>
          <a:custGeom>
            <a:avLst/>
            <a:gdLst>
              <a:gd name="connsiteX0" fmla="*/ 0 w 718767"/>
              <a:gd name="connsiteY0" fmla="*/ 0 h 135175"/>
              <a:gd name="connsiteX1" fmla="*/ 718767 w 718767"/>
              <a:gd name="connsiteY1" fmla="*/ 0 h 135175"/>
              <a:gd name="connsiteX2" fmla="*/ 669887 w 718767"/>
              <a:gd name="connsiteY2" fmla="*/ 40329 h 135175"/>
              <a:gd name="connsiteX3" fmla="*/ 359383 w 718767"/>
              <a:gd name="connsiteY3" fmla="*/ 135175 h 135175"/>
              <a:gd name="connsiteX4" fmla="*/ 48879 w 718767"/>
              <a:gd name="connsiteY4" fmla="*/ 40329 h 135175"/>
              <a:gd name="connsiteX5" fmla="*/ 0 w 718767"/>
              <a:gd name="connsiteY5" fmla="*/ 0 h 1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8767" h="135175">
                <a:moveTo>
                  <a:pt x="0" y="0"/>
                </a:moveTo>
                <a:lnTo>
                  <a:pt x="718767" y="0"/>
                </a:lnTo>
                <a:lnTo>
                  <a:pt x="669887" y="40329"/>
                </a:lnTo>
                <a:cubicBezTo>
                  <a:pt x="581252" y="100210"/>
                  <a:pt x="474401" y="135175"/>
                  <a:pt x="359383" y="135175"/>
                </a:cubicBezTo>
                <a:cubicBezTo>
                  <a:pt x="244365" y="135175"/>
                  <a:pt x="137514" y="100210"/>
                  <a:pt x="48879" y="40329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D9895D6-BABE-5DBD-EAC0-3D80872DDAFC}"/>
              </a:ext>
            </a:extLst>
          </p:cNvPr>
          <p:cNvSpPr/>
          <p:nvPr/>
        </p:nvSpPr>
        <p:spPr>
          <a:xfrm>
            <a:off x="9279007" y="5650847"/>
            <a:ext cx="498183" cy="498183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5B52FEA-4D16-428B-92F2-8669D47C8200}"/>
              </a:ext>
            </a:extLst>
          </p:cNvPr>
          <p:cNvSpPr/>
          <p:nvPr/>
        </p:nvSpPr>
        <p:spPr>
          <a:xfrm>
            <a:off x="10162814" y="5809567"/>
            <a:ext cx="498183" cy="498183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DD4497A-DE8B-1B55-ED34-B12F00458CD7}"/>
              </a:ext>
            </a:extLst>
          </p:cNvPr>
          <p:cNvSpPr/>
          <p:nvPr/>
        </p:nvSpPr>
        <p:spPr>
          <a:xfrm>
            <a:off x="10999369" y="5976263"/>
            <a:ext cx="498183" cy="498183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8" grpId="0"/>
      <p:bldP spid="9" grpId="0" animBg="1"/>
      <p:bldP spid="10" grpId="0"/>
      <p:bldP spid="11" grpId="0"/>
      <p:bldP spid="12" grpId="0" animBg="1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Oval 71">
            <a:extLst>
              <a:ext uri="{FF2B5EF4-FFF2-40B4-BE49-F238E27FC236}">
                <a16:creationId xmlns:a16="http://schemas.microsoft.com/office/drawing/2014/main" id="{B2618304-9E5A-353D-3A87-8015A067D4F9}"/>
              </a:ext>
            </a:extLst>
          </p:cNvPr>
          <p:cNvSpPr/>
          <p:nvPr/>
        </p:nvSpPr>
        <p:spPr>
          <a:xfrm>
            <a:off x="9245600" y="3795807"/>
            <a:ext cx="891318" cy="891318"/>
          </a:xfrm>
          <a:prstGeom prst="ellipse">
            <a:avLst/>
          </a:prstGeom>
          <a:noFill/>
          <a:ln w="1587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5178F75-84FD-2B29-1015-B5C932BF8975}"/>
              </a:ext>
            </a:extLst>
          </p:cNvPr>
          <p:cNvSpPr/>
          <p:nvPr/>
        </p:nvSpPr>
        <p:spPr>
          <a:xfrm>
            <a:off x="5363400" y="3414498"/>
            <a:ext cx="1682413" cy="1682413"/>
          </a:xfrm>
          <a:prstGeom prst="ellipse">
            <a:avLst/>
          </a:prstGeom>
          <a:noFill/>
          <a:ln w="15875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01A8CA05-1AAA-0ED9-5566-332F8C4803E5}"/>
              </a:ext>
            </a:extLst>
          </p:cNvPr>
          <p:cNvSpPr/>
          <p:nvPr/>
        </p:nvSpPr>
        <p:spPr>
          <a:xfrm>
            <a:off x="1400802" y="3110831"/>
            <a:ext cx="2339498" cy="2282074"/>
          </a:xfrm>
          <a:prstGeom prst="ellipse">
            <a:avLst/>
          </a:prstGeom>
          <a:noFill/>
          <a:ln w="15875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902137" y="1103823"/>
            <a:ext cx="10703965" cy="1835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vi-VN" sz="2400">
                <a:latin typeface="#9Slide03 SVNAvo" panose="02040603050506020204" pitchFamily="18" charset="0"/>
              </a:rPr>
              <a:t>Cho đường thẳng a và điểm O. Gọi H là chân đường vuông góc hạ từ O xuống a, và A là một điểm thuộc tia OH. Trong mỗi trường hợp sau, hãy vẽ đường tròn (O; OA) và cho biết đường thẳng a và đường tròn (O; OA) có bao nhiêu điểm chung?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CEECE1-E669-ADC7-30E7-700D08C74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120" y="1200981"/>
            <a:ext cx="332509" cy="33250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BF9673-68B5-2DA5-8DB5-B2752FD3B9B6}"/>
              </a:ext>
            </a:extLst>
          </p:cNvPr>
          <p:cNvCxnSpPr>
            <a:cxnSpLocks/>
          </p:cNvCxnSpPr>
          <p:nvPr/>
        </p:nvCxnSpPr>
        <p:spPr>
          <a:xfrm>
            <a:off x="1073388" y="5099807"/>
            <a:ext cx="276518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642D37-8323-C123-FAB7-E8041D2F1E50}"/>
              </a:ext>
            </a:extLst>
          </p:cNvPr>
          <p:cNvCxnSpPr>
            <a:cxnSpLocks/>
          </p:cNvCxnSpPr>
          <p:nvPr/>
        </p:nvCxnSpPr>
        <p:spPr>
          <a:xfrm flipV="1">
            <a:off x="2416090" y="4946064"/>
            <a:ext cx="0" cy="158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313289-E94D-0C77-9FB1-516655421FAE}"/>
              </a:ext>
            </a:extLst>
          </p:cNvPr>
          <p:cNvCxnSpPr>
            <a:cxnSpLocks/>
          </p:cNvCxnSpPr>
          <p:nvPr/>
        </p:nvCxnSpPr>
        <p:spPr>
          <a:xfrm rot="5400000" flipV="1">
            <a:off x="2492613" y="4870431"/>
            <a:ext cx="0" cy="158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4DB06BAD-9E43-2715-2F7F-DEBCE19D7CE5}"/>
              </a:ext>
            </a:extLst>
          </p:cNvPr>
          <p:cNvSpPr/>
          <p:nvPr/>
        </p:nvSpPr>
        <p:spPr>
          <a:xfrm>
            <a:off x="2532383" y="5067767"/>
            <a:ext cx="66005" cy="66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827BA5-F9D0-ED35-8103-16BCEFC638A6}"/>
              </a:ext>
            </a:extLst>
          </p:cNvPr>
          <p:cNvSpPr txBox="1"/>
          <p:nvPr/>
        </p:nvSpPr>
        <p:spPr>
          <a:xfrm>
            <a:off x="2582289" y="3939826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2ECEE-FEC8-C837-DAD5-AF9D445FA3A6}"/>
              </a:ext>
            </a:extLst>
          </p:cNvPr>
          <p:cNvSpPr txBox="1"/>
          <p:nvPr/>
        </p:nvSpPr>
        <p:spPr>
          <a:xfrm>
            <a:off x="2604466" y="4707626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H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719077-FE28-FB30-D308-B2EA4C7D4B3D}"/>
              </a:ext>
            </a:extLst>
          </p:cNvPr>
          <p:cNvSpPr txBox="1"/>
          <p:nvPr/>
        </p:nvSpPr>
        <p:spPr>
          <a:xfrm>
            <a:off x="1006521" y="4661673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9E4CEF-90C0-36A9-726C-5BF84C1B72BE}"/>
              </a:ext>
            </a:extLst>
          </p:cNvPr>
          <p:cNvSpPr txBox="1"/>
          <p:nvPr/>
        </p:nvSpPr>
        <p:spPr>
          <a:xfrm>
            <a:off x="2178931" y="531404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1A0883-BD4E-C0C0-6E50-CEFF40347701}"/>
              </a:ext>
            </a:extLst>
          </p:cNvPr>
          <p:cNvSpPr txBox="1"/>
          <p:nvPr/>
        </p:nvSpPr>
        <p:spPr>
          <a:xfrm>
            <a:off x="1751555" y="5960313"/>
            <a:ext cx="1546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OH &lt; OA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761C0B1-4EC8-37E5-2EA5-6DC4CBE00D8B}"/>
              </a:ext>
            </a:extLst>
          </p:cNvPr>
          <p:cNvSpPr/>
          <p:nvPr/>
        </p:nvSpPr>
        <p:spPr>
          <a:xfrm>
            <a:off x="1567858" y="5946226"/>
            <a:ext cx="1913912" cy="490189"/>
          </a:xfrm>
          <a:prstGeom prst="roundRect">
            <a:avLst>
              <a:gd name="adj" fmla="val 50000"/>
            </a:avLst>
          </a:prstGeom>
          <a:noFill/>
          <a:ln w="190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0A96C14-8FD7-4E61-AA4A-AF69BA746D80}"/>
              </a:ext>
            </a:extLst>
          </p:cNvPr>
          <p:cNvCxnSpPr>
            <a:cxnSpLocks/>
          </p:cNvCxnSpPr>
          <p:nvPr/>
        </p:nvCxnSpPr>
        <p:spPr>
          <a:xfrm>
            <a:off x="4814722" y="5095146"/>
            <a:ext cx="244316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CC0975-3227-5D82-7B77-61AC703FEE19}"/>
              </a:ext>
            </a:extLst>
          </p:cNvPr>
          <p:cNvCxnSpPr>
            <a:cxnSpLocks/>
          </p:cNvCxnSpPr>
          <p:nvPr/>
        </p:nvCxnSpPr>
        <p:spPr>
          <a:xfrm flipV="1">
            <a:off x="6052023" y="4937003"/>
            <a:ext cx="0" cy="158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90FFBC-25F5-2A75-2056-2CF04D04B74A}"/>
              </a:ext>
            </a:extLst>
          </p:cNvPr>
          <p:cNvCxnSpPr>
            <a:cxnSpLocks/>
          </p:cNvCxnSpPr>
          <p:nvPr/>
        </p:nvCxnSpPr>
        <p:spPr>
          <a:xfrm rot="5400000" flipV="1">
            <a:off x="6128069" y="4861370"/>
            <a:ext cx="0" cy="158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66289AE6-FC2E-7E2C-C5E5-4E9F57291E3A}"/>
              </a:ext>
            </a:extLst>
          </p:cNvPr>
          <p:cNvSpPr/>
          <p:nvPr/>
        </p:nvSpPr>
        <p:spPr>
          <a:xfrm>
            <a:off x="6170697" y="5058706"/>
            <a:ext cx="66005" cy="66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C321BB-3A4F-C568-B033-BCB59712AD7E}"/>
              </a:ext>
            </a:extLst>
          </p:cNvPr>
          <p:cNvSpPr txBox="1"/>
          <p:nvPr/>
        </p:nvSpPr>
        <p:spPr>
          <a:xfrm>
            <a:off x="6220603" y="3949351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AEA163-7309-D3AF-5A63-E35D59BE7856}"/>
              </a:ext>
            </a:extLst>
          </p:cNvPr>
          <p:cNvSpPr txBox="1"/>
          <p:nvPr/>
        </p:nvSpPr>
        <p:spPr>
          <a:xfrm>
            <a:off x="6206972" y="5062321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H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9EF772-3D62-DA91-1EC6-13A75819087F}"/>
              </a:ext>
            </a:extLst>
          </p:cNvPr>
          <p:cNvSpPr txBox="1"/>
          <p:nvPr/>
        </p:nvSpPr>
        <p:spPr>
          <a:xfrm>
            <a:off x="4782977" y="4620529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AF95C13-1B7F-9B0D-D3AF-21EB9618A52A}"/>
              </a:ext>
            </a:extLst>
          </p:cNvPr>
          <p:cNvSpPr txBox="1"/>
          <p:nvPr/>
        </p:nvSpPr>
        <p:spPr>
          <a:xfrm>
            <a:off x="5871631" y="506000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8BBD00-F2D5-C3EC-65E3-A7778C199717}"/>
              </a:ext>
            </a:extLst>
          </p:cNvPr>
          <p:cNvSpPr txBox="1"/>
          <p:nvPr/>
        </p:nvSpPr>
        <p:spPr>
          <a:xfrm>
            <a:off x="5307824" y="5958452"/>
            <a:ext cx="1546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OH = OA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973A1765-A35F-BF44-2B7D-556B6D5771B8}"/>
              </a:ext>
            </a:extLst>
          </p:cNvPr>
          <p:cNvSpPr/>
          <p:nvPr/>
        </p:nvSpPr>
        <p:spPr>
          <a:xfrm>
            <a:off x="5114891" y="5944365"/>
            <a:ext cx="1913912" cy="490189"/>
          </a:xfrm>
          <a:prstGeom prst="roundRect">
            <a:avLst>
              <a:gd name="adj" fmla="val 50000"/>
            </a:avLst>
          </a:prstGeom>
          <a:noFill/>
          <a:ln w="19050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EDF02AA-8093-45B8-E69F-906449C79224}"/>
              </a:ext>
            </a:extLst>
          </p:cNvPr>
          <p:cNvSpPr txBox="1"/>
          <p:nvPr/>
        </p:nvSpPr>
        <p:spPr>
          <a:xfrm>
            <a:off x="8776392" y="5958126"/>
            <a:ext cx="1546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OH &gt; OA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430467A-70DB-31A2-9F44-5B3DC8E6F7C6}"/>
              </a:ext>
            </a:extLst>
          </p:cNvPr>
          <p:cNvSpPr/>
          <p:nvPr/>
        </p:nvSpPr>
        <p:spPr>
          <a:xfrm>
            <a:off x="8592695" y="5944039"/>
            <a:ext cx="1913912" cy="490189"/>
          </a:xfrm>
          <a:prstGeom prst="roundRect">
            <a:avLst>
              <a:gd name="adj" fmla="val 50000"/>
            </a:avLst>
          </a:prstGeom>
          <a:noFill/>
          <a:ln w="19050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31059D8-9DF4-38E7-D784-CB53750C04BF}"/>
              </a:ext>
            </a:extLst>
          </p:cNvPr>
          <p:cNvCxnSpPr>
            <a:cxnSpLocks/>
          </p:cNvCxnSpPr>
          <p:nvPr/>
        </p:nvCxnSpPr>
        <p:spPr>
          <a:xfrm>
            <a:off x="8303729" y="5107828"/>
            <a:ext cx="244316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BEEDA9-3CB6-E970-315F-4CAE634F1115}"/>
              </a:ext>
            </a:extLst>
          </p:cNvPr>
          <p:cNvCxnSpPr>
            <a:cxnSpLocks/>
          </p:cNvCxnSpPr>
          <p:nvPr/>
        </p:nvCxnSpPr>
        <p:spPr>
          <a:xfrm flipH="1" flipV="1">
            <a:off x="2565388" y="3238500"/>
            <a:ext cx="1" cy="223255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507A86-4B73-A735-CAF9-CBF45B9509E9}"/>
              </a:ext>
            </a:extLst>
          </p:cNvPr>
          <p:cNvCxnSpPr>
            <a:cxnSpLocks/>
          </p:cNvCxnSpPr>
          <p:nvPr/>
        </p:nvCxnSpPr>
        <p:spPr>
          <a:xfrm flipV="1">
            <a:off x="6201322" y="3238500"/>
            <a:ext cx="0" cy="1856646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00CD47A-8F2E-1259-6688-FBAC07C22DEE}"/>
              </a:ext>
            </a:extLst>
          </p:cNvPr>
          <p:cNvCxnSpPr>
            <a:cxnSpLocks/>
          </p:cNvCxnSpPr>
          <p:nvPr/>
        </p:nvCxnSpPr>
        <p:spPr>
          <a:xfrm flipV="1">
            <a:off x="9690329" y="3314700"/>
            <a:ext cx="0" cy="179312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F56BC1B3-0491-6276-8442-B941317FA082}"/>
              </a:ext>
            </a:extLst>
          </p:cNvPr>
          <p:cNvCxnSpPr>
            <a:cxnSpLocks/>
          </p:cNvCxnSpPr>
          <p:nvPr/>
        </p:nvCxnSpPr>
        <p:spPr>
          <a:xfrm flipV="1">
            <a:off x="9541030" y="4949685"/>
            <a:ext cx="0" cy="158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B25053C-D02E-916C-136A-886834628894}"/>
              </a:ext>
            </a:extLst>
          </p:cNvPr>
          <p:cNvCxnSpPr>
            <a:cxnSpLocks/>
          </p:cNvCxnSpPr>
          <p:nvPr/>
        </p:nvCxnSpPr>
        <p:spPr>
          <a:xfrm rot="5400000" flipV="1">
            <a:off x="9615172" y="4874052"/>
            <a:ext cx="0" cy="1581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Oval 63">
            <a:extLst>
              <a:ext uri="{FF2B5EF4-FFF2-40B4-BE49-F238E27FC236}">
                <a16:creationId xmlns:a16="http://schemas.microsoft.com/office/drawing/2014/main" id="{10D19D2D-9545-4C0A-BB35-86E047F98FBC}"/>
              </a:ext>
            </a:extLst>
          </p:cNvPr>
          <p:cNvSpPr/>
          <p:nvPr/>
        </p:nvSpPr>
        <p:spPr>
          <a:xfrm>
            <a:off x="9657323" y="5071388"/>
            <a:ext cx="66005" cy="6600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7F2264E-E525-D120-82B6-0CF417F6DC5D}"/>
              </a:ext>
            </a:extLst>
          </p:cNvPr>
          <p:cNvSpPr txBox="1"/>
          <p:nvPr/>
        </p:nvSpPr>
        <p:spPr>
          <a:xfrm>
            <a:off x="9672666" y="3882676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3E8CA31-2BFD-1419-3698-52DE3A6EF974}"/>
              </a:ext>
            </a:extLst>
          </p:cNvPr>
          <p:cNvSpPr txBox="1"/>
          <p:nvPr/>
        </p:nvSpPr>
        <p:spPr>
          <a:xfrm>
            <a:off x="9678623" y="5053085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H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D0513D4-2FF8-CD21-753D-8E72C277E093}"/>
              </a:ext>
            </a:extLst>
          </p:cNvPr>
          <p:cNvSpPr txBox="1"/>
          <p:nvPr/>
        </p:nvSpPr>
        <p:spPr>
          <a:xfrm>
            <a:off x="8271984" y="4633211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27A9441-045B-67BD-6AAB-FA3635FA7F1C}"/>
              </a:ext>
            </a:extLst>
          </p:cNvPr>
          <p:cNvSpPr/>
          <p:nvPr/>
        </p:nvSpPr>
        <p:spPr>
          <a:xfrm>
            <a:off x="9659706" y="4652125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E0C5DAE-41CA-D089-D4AB-17EEB37DCEA6}"/>
              </a:ext>
            </a:extLst>
          </p:cNvPr>
          <p:cNvSpPr txBox="1"/>
          <p:nvPr/>
        </p:nvSpPr>
        <p:spPr>
          <a:xfrm>
            <a:off x="9333515" y="4262827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5C0C9E2-8E21-5049-B989-A912440A2B25}"/>
              </a:ext>
            </a:extLst>
          </p:cNvPr>
          <p:cNvSpPr/>
          <p:nvPr/>
        </p:nvSpPr>
        <p:spPr>
          <a:xfrm>
            <a:off x="2534478" y="4221186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747E0AE-86E7-31B2-D4F4-CA0BD51ACECC}"/>
              </a:ext>
            </a:extLst>
          </p:cNvPr>
          <p:cNvSpPr/>
          <p:nvPr/>
        </p:nvSpPr>
        <p:spPr>
          <a:xfrm>
            <a:off x="6170699" y="4221186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17177E7A-D95C-3A36-F8CB-47652BBC521C}"/>
              </a:ext>
            </a:extLst>
          </p:cNvPr>
          <p:cNvSpPr/>
          <p:nvPr/>
        </p:nvSpPr>
        <p:spPr>
          <a:xfrm>
            <a:off x="9659706" y="4221186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848A7E-D7A0-6B36-A178-6469AF61892E}"/>
              </a:ext>
            </a:extLst>
          </p:cNvPr>
          <p:cNvSpPr/>
          <p:nvPr/>
        </p:nvSpPr>
        <p:spPr>
          <a:xfrm>
            <a:off x="2534766" y="5372784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9814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3" grpId="0" animBg="1"/>
      <p:bldP spid="80" grpId="0" animBg="1"/>
      <p:bldP spid="8" grpId="0"/>
      <p:bldP spid="16" grpId="0"/>
      <p:bldP spid="17" grpId="0"/>
      <p:bldP spid="19" grpId="0"/>
      <p:bldP spid="20" grpId="0"/>
      <p:bldP spid="21" grpId="0"/>
      <p:bldP spid="25" grpId="0" animBg="1"/>
      <p:bldP spid="35" grpId="0" animBg="1"/>
      <p:bldP spid="36" grpId="0"/>
      <p:bldP spid="37" grpId="0"/>
      <p:bldP spid="38" grpId="0"/>
      <p:bldP spid="39" grpId="0"/>
      <p:bldP spid="40" grpId="0"/>
      <p:bldP spid="41" grpId="0" animBg="1"/>
      <p:bldP spid="54" grpId="0"/>
      <p:bldP spid="55" grpId="0" animBg="1"/>
      <p:bldP spid="64" grpId="0" animBg="1"/>
      <p:bldP spid="65" grpId="0"/>
      <p:bldP spid="66" grpId="0"/>
      <p:bldP spid="67" grpId="0"/>
      <p:bldP spid="69" grpId="0" animBg="1"/>
      <p:bldP spid="70" grpId="0"/>
      <p:bldP spid="13" grpId="0" animBg="1"/>
      <p:bldP spid="33" grpId="0" animBg="1"/>
      <p:bldP spid="6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902136" y="1227648"/>
            <a:ext cx="8194238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vi-VN" sz="2400">
                <a:latin typeface="#9Slide03 SVNAvo" panose="02040603050506020204" pitchFamily="18" charset="0"/>
              </a:rPr>
              <a:t>Đường thẳng a và đường tròn (O) gọi là </a:t>
            </a:r>
            <a:r>
              <a:rPr lang="vi-VN" sz="2400" b="1">
                <a:solidFill>
                  <a:srgbClr val="0070C0"/>
                </a:solidFill>
                <a:latin typeface="#9Slide03 SVNAvo" panose="02040603050506020204" pitchFamily="18" charset="0"/>
              </a:rPr>
              <a:t>cắt nhau</a:t>
            </a:r>
            <a:r>
              <a:rPr lang="vi-VN" sz="2400">
                <a:latin typeface="#9Slide03 SVNAvo" panose="02040603050506020204" pitchFamily="18" charset="0"/>
              </a:rPr>
              <a:t> nếu chúng có đúng hai điểm chung.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099082-BA43-CE66-D7DD-1A97C630C03F}"/>
              </a:ext>
            </a:extLst>
          </p:cNvPr>
          <p:cNvSpPr txBox="1"/>
          <p:nvPr/>
        </p:nvSpPr>
        <p:spPr>
          <a:xfrm>
            <a:off x="846126" y="5401112"/>
            <a:ext cx="7945450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vi-VN" sz="2400">
                <a:latin typeface="#9Slide03 SVNAvo" panose="02040603050506020204" pitchFamily="18" charset="0"/>
              </a:rPr>
              <a:t>Đường thẳng a và đường tròn (O) gọi là </a:t>
            </a:r>
            <a:r>
              <a:rPr lang="vi-VN" sz="2400" b="1">
                <a:solidFill>
                  <a:schemeClr val="accent6">
                    <a:lumMod val="75000"/>
                  </a:schemeClr>
                </a:solidFill>
                <a:latin typeface="#9Slide03 SVNAvo" panose="02040603050506020204" pitchFamily="18" charset="0"/>
              </a:rPr>
              <a:t>không giao nhau</a:t>
            </a:r>
            <a:r>
              <a:rPr lang="vi-VN" sz="2400">
                <a:latin typeface="#9Slide03 SVNAvo" panose="02040603050506020204" pitchFamily="18" charset="0"/>
              </a:rPr>
              <a:t> nếu chúng không có điểm chung.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D3F8B-CD81-F8C9-6092-98EBAFD06460}"/>
              </a:ext>
            </a:extLst>
          </p:cNvPr>
          <p:cNvSpPr txBox="1"/>
          <p:nvPr/>
        </p:nvSpPr>
        <p:spPr>
          <a:xfrm>
            <a:off x="902136" y="2958265"/>
            <a:ext cx="7889439" cy="1835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vi-VN" sz="2400">
                <a:latin typeface="#9Slide03 SVNAvo" panose="02040603050506020204" pitchFamily="18" charset="0"/>
              </a:rPr>
              <a:t>Đường thẳng a và đường tròn (O) gọi là </a:t>
            </a:r>
            <a:r>
              <a:rPr lang="en-US" sz="2400" b="1">
                <a:solidFill>
                  <a:srgbClr val="00B050"/>
                </a:solidFill>
                <a:latin typeface="#9Slide03 SVNAvo" panose="02040603050506020204" pitchFamily="18" charset="0"/>
              </a:rPr>
              <a:t>t</a:t>
            </a:r>
            <a:r>
              <a:rPr lang="vi-VN" sz="2400" b="1">
                <a:solidFill>
                  <a:srgbClr val="00B050"/>
                </a:solidFill>
                <a:latin typeface="#9Slide03 SVNAvo" panose="02040603050506020204" pitchFamily="18" charset="0"/>
              </a:rPr>
              <a:t>iếp xúc</a:t>
            </a:r>
            <a:r>
              <a:rPr lang="vi-VN" sz="2400">
                <a:latin typeface="#9Slide03 SVNAvo" panose="02040603050506020204" pitchFamily="18" charset="0"/>
              </a:rPr>
              <a:t> với nhau nếu chúng có duy nhất một điểm chung. Điểm chung ấy gọi là tiếp điểm. </a:t>
            </a:r>
            <a:r>
              <a:rPr lang="en-US" sz="2400">
                <a:latin typeface="#9Slide03 SVNAvo" panose="02040603050506020204" pitchFamily="18" charset="0"/>
              </a:rPr>
              <a:t>Đ</a:t>
            </a:r>
            <a:r>
              <a:rPr lang="vi-VN" sz="2400">
                <a:latin typeface="#9Slide03 SVNAvo" panose="02040603050506020204" pitchFamily="18" charset="0"/>
              </a:rPr>
              <a:t>ường thẳng a còn gọi là tiếp tuyến của đường tròn (O) tại H.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7519BA-94E8-AFB1-7E5A-31CC729AB6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2634" flipH="1">
            <a:off x="551060" y="1240220"/>
            <a:ext cx="375202" cy="37520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B6035A6-91E9-DA6F-CAFD-14A926591D8A}"/>
              </a:ext>
            </a:extLst>
          </p:cNvPr>
          <p:cNvSpPr/>
          <p:nvPr/>
        </p:nvSpPr>
        <p:spPr>
          <a:xfrm>
            <a:off x="9559544" y="838657"/>
            <a:ext cx="1749368" cy="1706429"/>
          </a:xfrm>
          <a:prstGeom prst="ellipse">
            <a:avLst/>
          </a:prstGeom>
          <a:noFill/>
          <a:ln w="15875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95BD77-2F32-E1B0-3343-C52EFB1EDE81}"/>
              </a:ext>
            </a:extLst>
          </p:cNvPr>
          <p:cNvCxnSpPr>
            <a:cxnSpLocks/>
          </p:cNvCxnSpPr>
          <p:nvPr/>
        </p:nvCxnSpPr>
        <p:spPr>
          <a:xfrm>
            <a:off x="9314719" y="2325921"/>
            <a:ext cx="236344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B98A29-E19F-4347-EB4C-879B69DBB1B1}"/>
              </a:ext>
            </a:extLst>
          </p:cNvPr>
          <p:cNvSpPr txBox="1"/>
          <p:nvPr/>
        </p:nvSpPr>
        <p:spPr>
          <a:xfrm>
            <a:off x="10414430" y="1496641"/>
            <a:ext cx="332033" cy="34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EB271C-5565-F41D-6CFA-BEEBA3EB3D0B}"/>
              </a:ext>
            </a:extLst>
          </p:cNvPr>
          <p:cNvSpPr txBox="1"/>
          <p:nvPr/>
        </p:nvSpPr>
        <p:spPr>
          <a:xfrm>
            <a:off x="11389175" y="1880075"/>
            <a:ext cx="260323" cy="34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7F163A6-7AEB-FB12-D4A4-2E00A35769D5}"/>
              </a:ext>
            </a:extLst>
          </p:cNvPr>
          <p:cNvSpPr/>
          <p:nvPr/>
        </p:nvSpPr>
        <p:spPr>
          <a:xfrm>
            <a:off x="10407255" y="1668929"/>
            <a:ext cx="49355" cy="4935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522E03-D38F-CBF3-952E-344B60EB0F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2634" flipH="1">
            <a:off x="551060" y="2937887"/>
            <a:ext cx="375202" cy="375202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B143956-D9F1-5E94-CC38-F4142CA27B1F}"/>
              </a:ext>
            </a:extLst>
          </p:cNvPr>
          <p:cNvSpPr/>
          <p:nvPr/>
        </p:nvSpPr>
        <p:spPr>
          <a:xfrm>
            <a:off x="9774651" y="3098594"/>
            <a:ext cx="1370139" cy="1370139"/>
          </a:xfrm>
          <a:prstGeom prst="ellipse">
            <a:avLst/>
          </a:prstGeom>
          <a:noFill/>
          <a:ln w="15875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980F63-41B2-D451-E215-3E61EDBA2BF9}"/>
              </a:ext>
            </a:extLst>
          </p:cNvPr>
          <p:cNvCxnSpPr>
            <a:cxnSpLocks/>
          </p:cNvCxnSpPr>
          <p:nvPr/>
        </p:nvCxnSpPr>
        <p:spPr>
          <a:xfrm>
            <a:off x="9546889" y="4467296"/>
            <a:ext cx="198968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D853A06-4531-E11C-9700-7DE762AF7151}"/>
              </a:ext>
            </a:extLst>
          </p:cNvPr>
          <p:cNvSpPr txBox="1"/>
          <p:nvPr/>
        </p:nvSpPr>
        <p:spPr>
          <a:xfrm>
            <a:off x="10472748" y="3534173"/>
            <a:ext cx="3616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0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D65587-4539-79EC-E9D9-3F352EBB0020}"/>
              </a:ext>
            </a:extLst>
          </p:cNvPr>
          <p:cNvSpPr txBox="1"/>
          <p:nvPr/>
        </p:nvSpPr>
        <p:spPr>
          <a:xfrm>
            <a:off x="11270812" y="4038836"/>
            <a:ext cx="2835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latin typeface="#9Slide03 SVNAvo" panose="02040603050506020204" pitchFamily="18" charset="0"/>
              </a:rPr>
              <a:t>a</a:t>
            </a:r>
            <a:endParaRPr lang="vi-VN" sz="2000">
              <a:latin typeface="#9Slide03 SVNAvo" panose="020406030505060202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DA2F3A-8601-8117-0222-B47E9014075E}"/>
              </a:ext>
            </a:extLst>
          </p:cNvPr>
          <p:cNvSpPr/>
          <p:nvPr/>
        </p:nvSpPr>
        <p:spPr>
          <a:xfrm>
            <a:off x="10432107" y="3755552"/>
            <a:ext cx="53754" cy="5375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804C4AD9-EB57-4EE7-BD70-1776F28D6D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62634" flipH="1">
            <a:off x="551060" y="5437352"/>
            <a:ext cx="375202" cy="375202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1450F6D7-8A7B-8FC7-D163-849A2E8CB637}"/>
              </a:ext>
            </a:extLst>
          </p:cNvPr>
          <p:cNvSpPr/>
          <p:nvPr/>
        </p:nvSpPr>
        <p:spPr>
          <a:xfrm>
            <a:off x="10037014" y="5022241"/>
            <a:ext cx="1036589" cy="1036589"/>
          </a:xfrm>
          <a:prstGeom prst="ellipse">
            <a:avLst/>
          </a:prstGeom>
          <a:noFill/>
          <a:ln w="1587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1D153B0-807A-9681-B0EF-DE6AACA06E5B}"/>
              </a:ext>
            </a:extLst>
          </p:cNvPr>
          <p:cNvCxnSpPr>
            <a:cxnSpLocks/>
          </p:cNvCxnSpPr>
          <p:nvPr/>
        </p:nvCxnSpPr>
        <p:spPr>
          <a:xfrm>
            <a:off x="9424181" y="6294257"/>
            <a:ext cx="210911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EB9F9AE-9929-A582-35E2-0BC8187B0C17}"/>
              </a:ext>
            </a:extLst>
          </p:cNvPr>
          <p:cNvSpPr txBox="1"/>
          <p:nvPr/>
        </p:nvSpPr>
        <p:spPr>
          <a:xfrm>
            <a:off x="10535267" y="5164355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2EFD7B3-D3DC-8CCF-E93B-B3A5198056B2}"/>
              </a:ext>
            </a:extLst>
          </p:cNvPr>
          <p:cNvSpPr txBox="1"/>
          <p:nvPr/>
        </p:nvSpPr>
        <p:spPr>
          <a:xfrm>
            <a:off x="9372819" y="5834121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4AF7B3F-1801-9073-24A4-95D158B03B0D}"/>
              </a:ext>
            </a:extLst>
          </p:cNvPr>
          <p:cNvSpPr/>
          <p:nvPr/>
        </p:nvSpPr>
        <p:spPr>
          <a:xfrm>
            <a:off x="10522307" y="5502865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B00E03-9184-510B-02A6-0BBEE2CD17BD}"/>
              </a:ext>
            </a:extLst>
          </p:cNvPr>
          <p:cNvSpPr txBox="1"/>
          <p:nvPr/>
        </p:nvSpPr>
        <p:spPr>
          <a:xfrm>
            <a:off x="10440998" y="4418249"/>
            <a:ext cx="3616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0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670FF83-76B7-147C-BB0C-AED21607BE76}"/>
              </a:ext>
            </a:extLst>
          </p:cNvPr>
          <p:cNvSpPr/>
          <p:nvPr/>
        </p:nvSpPr>
        <p:spPr>
          <a:xfrm>
            <a:off x="10451157" y="4445953"/>
            <a:ext cx="53754" cy="53754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64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  <p:bldP spid="11" grpId="0" animBg="1"/>
      <p:bldP spid="13" grpId="0"/>
      <p:bldP spid="14" grpId="0"/>
      <p:bldP spid="15" grpId="0" animBg="1"/>
      <p:bldP spid="19" grpId="0" animBg="1"/>
      <p:bldP spid="21" grpId="0"/>
      <p:bldP spid="22" grpId="0"/>
      <p:bldP spid="25" grpId="0" animBg="1"/>
      <p:bldP spid="30" grpId="0" animBg="1"/>
      <p:bldP spid="32" grpId="0"/>
      <p:bldP spid="33" grpId="0"/>
      <p:bldP spid="34" grpId="0" animBg="1"/>
      <p:bldP spid="4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309481F9-24CD-2EAA-9542-D445A591F624}"/>
              </a:ext>
            </a:extLst>
          </p:cNvPr>
          <p:cNvGrpSpPr/>
          <p:nvPr/>
        </p:nvGrpSpPr>
        <p:grpSpPr>
          <a:xfrm>
            <a:off x="2456340" y="3511973"/>
            <a:ext cx="88731" cy="88731"/>
            <a:chOff x="5106337" y="3902932"/>
            <a:chExt cx="158143" cy="15814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DF15DB07-33B2-17E9-F1FC-0A64CF8AEF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404D058-60F3-1C0B-6372-D503F817777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6F6E8E1-1D07-98C5-6B54-5A2954C3C533}"/>
              </a:ext>
            </a:extLst>
          </p:cNvPr>
          <p:cNvCxnSpPr>
            <a:cxnSpLocks/>
          </p:cNvCxnSpPr>
          <p:nvPr/>
        </p:nvCxnSpPr>
        <p:spPr>
          <a:xfrm flipV="1">
            <a:off x="1723271" y="3143801"/>
            <a:ext cx="850120" cy="46466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908143" y="1084704"/>
            <a:ext cx="10703965" cy="937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500"/>
              </a:lnSpc>
            </a:pPr>
            <a:r>
              <a:rPr lang="vi-VN" sz="2400">
                <a:latin typeface="#9Slide03 SVNAvo" panose="02040603050506020204" pitchFamily="18" charset="0"/>
              </a:rPr>
              <a:t>Cho đường thẳng a và đường tròn (O; R). Gọi d là khoảng cách từ O đến </a:t>
            </a:r>
            <a:r>
              <a:rPr lang="en-US" sz="2400">
                <a:latin typeface="#9Slide03 SVNAvo" panose="02040603050506020204" pitchFamily="18" charset="0"/>
              </a:rPr>
              <a:t>a</a:t>
            </a:r>
            <a:r>
              <a:rPr lang="vi-VN" sz="2400">
                <a:latin typeface="#9Slide03 SVNAvo" panose="02040603050506020204" pitchFamily="18" charset="0"/>
              </a:rPr>
              <a:t>. </a:t>
            </a:r>
            <a:r>
              <a:rPr lang="en-US" sz="2400">
                <a:latin typeface="#9Slide03 SVNAvo" panose="02040603050506020204" pitchFamily="18" charset="0"/>
              </a:rPr>
              <a:t>T</a:t>
            </a:r>
            <a:r>
              <a:rPr lang="vi-VN" sz="2400">
                <a:latin typeface="#9Slide03 SVNAvo" panose="02040603050506020204" pitchFamily="18" charset="0"/>
              </a:rPr>
              <a:t>a thấy: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8143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2CEECE1-E669-ADC7-30E7-700D08C74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406" y="1188229"/>
            <a:ext cx="332509" cy="332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2983DC-FF1D-066D-B61D-AB64691EC48C}"/>
              </a:ext>
            </a:extLst>
          </p:cNvPr>
          <p:cNvSpPr txBox="1"/>
          <p:nvPr/>
        </p:nvSpPr>
        <p:spPr>
          <a:xfrm>
            <a:off x="908143" y="5881312"/>
            <a:ext cx="10703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latin typeface="#9Slide03 SVNAvo" panose="02040603050506020204" pitchFamily="18" charset="0"/>
              </a:rPr>
              <a:t>Nếu đường thẳng a tiếp xúc với đường tròn (O) tại H thì OH </a:t>
            </a:r>
            <a:r>
              <a:rPr lang="en-US" sz="2400">
                <a:latin typeface="#9Slide03 SVNAvo" panose="02040603050506020204" pitchFamily="18" charset="0"/>
              </a:rPr>
              <a:t>   </a:t>
            </a:r>
            <a:r>
              <a:rPr lang="vi-VN" sz="2400">
                <a:latin typeface="#9Slide03 SVNAvo" panose="02040603050506020204" pitchFamily="18" charset="0"/>
              </a:rPr>
              <a:t>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BA2175-106F-2968-2F40-F0EA1134902A}"/>
              </a:ext>
            </a:extLst>
          </p:cNvPr>
          <p:cNvSpPr txBox="1"/>
          <p:nvPr/>
        </p:nvSpPr>
        <p:spPr>
          <a:xfrm>
            <a:off x="858311" y="4295497"/>
            <a:ext cx="3251780" cy="116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r>
              <a:rPr lang="vi-VN" sz="2000">
                <a:latin typeface="#9Slide03 SVNAvo" panose="02040603050506020204" pitchFamily="18" charset="0"/>
              </a:rPr>
              <a:t>a và (O; R) cắt nhau </a:t>
            </a:r>
            <a:endParaRPr lang="en-US" sz="2000">
              <a:latin typeface="#9Slide03 SVNAvo" panose="02040603050506020204" pitchFamily="18" charset="0"/>
            </a:endParaRPr>
          </a:p>
          <a:p>
            <a:pPr algn="ctr">
              <a:lnSpc>
                <a:spcPts val="4500"/>
              </a:lnSpc>
            </a:pPr>
            <a:r>
              <a:rPr lang="vi-VN" sz="2400">
                <a:latin typeface="#9Slide03 SVNAvo" panose="02040603050506020204" pitchFamily="18" charset="0"/>
              </a:rPr>
              <a:t>khi d &lt; 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60D9FC-7E52-EDA3-7502-D442FBCC3F5C}"/>
              </a:ext>
            </a:extLst>
          </p:cNvPr>
          <p:cNvSpPr txBox="1"/>
          <p:nvPr/>
        </p:nvSpPr>
        <p:spPr>
          <a:xfrm>
            <a:off x="7506748" y="4295497"/>
            <a:ext cx="4602174" cy="116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4500"/>
              </a:lnSpc>
              <a:defRPr sz="2400">
                <a:latin typeface="#9Slide03 SVNAvo" panose="02040603050506020204" pitchFamily="18" charset="0"/>
              </a:defRPr>
            </a:lvl1pPr>
          </a:lstStyle>
          <a:p>
            <a:r>
              <a:rPr lang="vi-VN" sz="2000"/>
              <a:t>a và (O; R) không giao nhau </a:t>
            </a:r>
            <a:endParaRPr lang="en-US" sz="2000"/>
          </a:p>
          <a:p>
            <a:r>
              <a:rPr lang="vi-VN"/>
              <a:t>khi d &gt; 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CBB871-482F-8CC3-F53E-9DD99D9F0C02}"/>
              </a:ext>
            </a:extLst>
          </p:cNvPr>
          <p:cNvSpPr txBox="1"/>
          <p:nvPr/>
        </p:nvSpPr>
        <p:spPr>
          <a:xfrm>
            <a:off x="4468011" y="4295497"/>
            <a:ext cx="3074440" cy="11623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lnSpc>
                <a:spcPts val="4500"/>
              </a:lnSpc>
              <a:defRPr sz="2400">
                <a:latin typeface="#9Slide03 SVNAvo" panose="02040603050506020204" pitchFamily="18" charset="0"/>
              </a:defRPr>
            </a:lvl1pPr>
          </a:lstStyle>
          <a:p>
            <a:r>
              <a:rPr lang="vi-VN" sz="2000"/>
              <a:t>a và (O; R) tiếp xúc </a:t>
            </a:r>
            <a:endParaRPr lang="en-US" sz="2000"/>
          </a:p>
          <a:p>
            <a:r>
              <a:rPr lang="vi-VN"/>
              <a:t>khi d = 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3F8BA5F-8505-52C7-D991-277D78AC8C23}"/>
              </a:ext>
            </a:extLst>
          </p:cNvPr>
          <p:cNvSpPr/>
          <p:nvPr/>
        </p:nvSpPr>
        <p:spPr>
          <a:xfrm>
            <a:off x="1609626" y="2251255"/>
            <a:ext cx="1879877" cy="1833735"/>
          </a:xfrm>
          <a:prstGeom prst="ellipse">
            <a:avLst/>
          </a:prstGeom>
          <a:noFill/>
          <a:ln w="15875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22E982-F1B3-0EB2-8C8D-E518A683A026}"/>
              </a:ext>
            </a:extLst>
          </p:cNvPr>
          <p:cNvSpPr txBox="1"/>
          <p:nvPr/>
        </p:nvSpPr>
        <p:spPr>
          <a:xfrm>
            <a:off x="1420244" y="3561939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674DF8E-DAAE-A120-F2B5-0305740AEDB1}"/>
              </a:ext>
            </a:extLst>
          </p:cNvPr>
          <p:cNvSpPr/>
          <p:nvPr/>
        </p:nvSpPr>
        <p:spPr>
          <a:xfrm>
            <a:off x="1541857" y="4960542"/>
            <a:ext cx="1868117" cy="541373"/>
          </a:xfrm>
          <a:prstGeom prst="roundRect">
            <a:avLst>
              <a:gd name="adj" fmla="val 50000"/>
            </a:avLst>
          </a:prstGeom>
          <a:noFill/>
          <a:ln w="6350"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F12ADD-EFCF-DB11-AFC1-E0EA19DD782F}"/>
              </a:ext>
            </a:extLst>
          </p:cNvPr>
          <p:cNvSpPr txBox="1"/>
          <p:nvPr/>
        </p:nvSpPr>
        <p:spPr>
          <a:xfrm>
            <a:off x="806903" y="3185762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83826D1-6A8D-28E8-C348-01E80CF71FDA}"/>
              </a:ext>
            </a:extLst>
          </p:cNvPr>
          <p:cNvSpPr/>
          <p:nvPr/>
        </p:nvSpPr>
        <p:spPr>
          <a:xfrm>
            <a:off x="5097994" y="4986133"/>
            <a:ext cx="1913912" cy="490189"/>
          </a:xfrm>
          <a:prstGeom prst="roundRect">
            <a:avLst>
              <a:gd name="adj" fmla="val 50000"/>
            </a:avLst>
          </a:prstGeom>
          <a:noFill/>
          <a:ln w="9525">
            <a:prstDash val="dash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DF05B07-3D89-8F65-B070-D042BFF5E232}"/>
              </a:ext>
            </a:extLst>
          </p:cNvPr>
          <p:cNvSpPr/>
          <p:nvPr/>
        </p:nvSpPr>
        <p:spPr>
          <a:xfrm>
            <a:off x="8860404" y="4986132"/>
            <a:ext cx="1913912" cy="490189"/>
          </a:xfrm>
          <a:prstGeom prst="roundRect">
            <a:avLst>
              <a:gd name="adj" fmla="val 50000"/>
            </a:avLst>
          </a:prstGeom>
          <a:noFill/>
          <a:ln w="9525">
            <a:prstDash val="dash"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ADFDE1-721B-E2FE-C1D7-439F3A399FC1}"/>
              </a:ext>
            </a:extLst>
          </p:cNvPr>
          <p:cNvSpPr txBox="1"/>
          <p:nvPr/>
        </p:nvSpPr>
        <p:spPr>
          <a:xfrm>
            <a:off x="3309668" y="356207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B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84D73A8-4B14-5333-0475-020733994DA7}"/>
              </a:ext>
            </a:extLst>
          </p:cNvPr>
          <p:cNvCxnSpPr>
            <a:cxnSpLocks/>
          </p:cNvCxnSpPr>
          <p:nvPr/>
        </p:nvCxnSpPr>
        <p:spPr>
          <a:xfrm flipV="1">
            <a:off x="2549565" y="3185762"/>
            <a:ext cx="0" cy="422707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7C65A0AB-41B3-375A-E18B-F5A91C366DFD}"/>
              </a:ext>
            </a:extLst>
          </p:cNvPr>
          <p:cNvSpPr txBox="1"/>
          <p:nvPr/>
        </p:nvSpPr>
        <p:spPr>
          <a:xfrm>
            <a:off x="2498550" y="2770015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02778716-C145-F933-BD3D-4AC7DD35764B}"/>
              </a:ext>
            </a:extLst>
          </p:cNvPr>
          <p:cNvSpPr/>
          <p:nvPr/>
        </p:nvSpPr>
        <p:spPr>
          <a:xfrm>
            <a:off x="2517052" y="3129373"/>
            <a:ext cx="66005" cy="6600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F3B254-C9D4-2AEB-5938-EA5070A7C4F3}"/>
              </a:ext>
            </a:extLst>
          </p:cNvPr>
          <p:cNvCxnSpPr>
            <a:cxnSpLocks/>
          </p:cNvCxnSpPr>
          <p:nvPr/>
        </p:nvCxnSpPr>
        <p:spPr>
          <a:xfrm>
            <a:off x="858311" y="3608469"/>
            <a:ext cx="28039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9DE1F990-B83E-FE03-0684-F9FA605F7677}"/>
              </a:ext>
            </a:extLst>
          </p:cNvPr>
          <p:cNvSpPr txBox="1"/>
          <p:nvPr/>
        </p:nvSpPr>
        <p:spPr>
          <a:xfrm>
            <a:off x="5753995" y="3880672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8215D57-9F3A-28E9-CB2B-9AD7863C8205}"/>
              </a:ext>
            </a:extLst>
          </p:cNvPr>
          <p:cNvSpPr txBox="1"/>
          <p:nvPr/>
        </p:nvSpPr>
        <p:spPr>
          <a:xfrm>
            <a:off x="4605912" y="3472332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1680F60-43DA-AEEC-94BB-27FEDEAEE092}"/>
              </a:ext>
            </a:extLst>
          </p:cNvPr>
          <p:cNvSpPr txBox="1"/>
          <p:nvPr/>
        </p:nvSpPr>
        <p:spPr>
          <a:xfrm>
            <a:off x="5973489" y="2775690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845B70AC-DA89-98B2-CFA1-8728EA5B8089}"/>
              </a:ext>
            </a:extLst>
          </p:cNvPr>
          <p:cNvGrpSpPr/>
          <p:nvPr/>
        </p:nvGrpSpPr>
        <p:grpSpPr>
          <a:xfrm>
            <a:off x="5863366" y="3855657"/>
            <a:ext cx="79925" cy="79925"/>
            <a:chOff x="5106337" y="3902932"/>
            <a:chExt cx="158143" cy="15814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C1A2222-22B4-45EA-EB06-6562DFA371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2E8380E-E43B-447E-AE64-D28BBFD8219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A2B4B57E-35F3-F800-EEE7-0DB929A1FD80}"/>
              </a:ext>
            </a:extLst>
          </p:cNvPr>
          <p:cNvSpPr/>
          <p:nvPr/>
        </p:nvSpPr>
        <p:spPr>
          <a:xfrm>
            <a:off x="5100681" y="2282488"/>
            <a:ext cx="1693316" cy="1651753"/>
          </a:xfrm>
          <a:prstGeom prst="ellipse">
            <a:avLst/>
          </a:prstGeom>
          <a:noFill/>
          <a:ln w="15875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866DE2F-0C79-AE0B-A101-ACD6D8DE4C15}"/>
              </a:ext>
            </a:extLst>
          </p:cNvPr>
          <p:cNvCxnSpPr>
            <a:cxnSpLocks/>
          </p:cNvCxnSpPr>
          <p:nvPr/>
        </p:nvCxnSpPr>
        <p:spPr>
          <a:xfrm flipV="1">
            <a:off x="5947339" y="3124253"/>
            <a:ext cx="0" cy="809987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E45A9910-87A9-7D7E-B323-C573C68792E3}"/>
              </a:ext>
            </a:extLst>
          </p:cNvPr>
          <p:cNvSpPr/>
          <p:nvPr/>
        </p:nvSpPr>
        <p:spPr>
          <a:xfrm>
            <a:off x="5918053" y="3073460"/>
            <a:ext cx="59455" cy="5945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2468D324-0057-5168-C353-FC00986B0096}"/>
              </a:ext>
            </a:extLst>
          </p:cNvPr>
          <p:cNvCxnSpPr>
            <a:cxnSpLocks/>
          </p:cNvCxnSpPr>
          <p:nvPr/>
        </p:nvCxnSpPr>
        <p:spPr>
          <a:xfrm>
            <a:off x="4655063" y="3933997"/>
            <a:ext cx="229458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59F0733-16DF-CA94-5F1B-7181065E4F70}"/>
              </a:ext>
            </a:extLst>
          </p:cNvPr>
          <p:cNvGrpSpPr/>
          <p:nvPr/>
        </p:nvGrpSpPr>
        <p:grpSpPr>
          <a:xfrm>
            <a:off x="9703446" y="3855657"/>
            <a:ext cx="79925" cy="79925"/>
            <a:chOff x="5106337" y="3902932"/>
            <a:chExt cx="158143" cy="158143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47982E0-2017-9BC6-8C24-BB410B1D46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1C73613-77B0-FCED-D838-D9FD81BB5DB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FAD16C2-6996-3FB8-E909-C80FB806EFA5}"/>
              </a:ext>
            </a:extLst>
          </p:cNvPr>
          <p:cNvCxnSpPr>
            <a:cxnSpLocks/>
          </p:cNvCxnSpPr>
          <p:nvPr/>
        </p:nvCxnSpPr>
        <p:spPr>
          <a:xfrm flipV="1">
            <a:off x="9787419" y="2717982"/>
            <a:ext cx="0" cy="1216258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>
            <a:extLst>
              <a:ext uri="{FF2B5EF4-FFF2-40B4-BE49-F238E27FC236}">
                <a16:creationId xmlns:a16="http://schemas.microsoft.com/office/drawing/2014/main" id="{07E1FF8F-8CDC-063D-60D7-D60BAA5FA5A3}"/>
              </a:ext>
            </a:extLst>
          </p:cNvPr>
          <p:cNvSpPr/>
          <p:nvPr/>
        </p:nvSpPr>
        <p:spPr>
          <a:xfrm>
            <a:off x="9098581" y="2036703"/>
            <a:ext cx="1374911" cy="1341163"/>
          </a:xfrm>
          <a:prstGeom prst="ellipse">
            <a:avLst/>
          </a:prstGeom>
          <a:noFill/>
          <a:ln w="1587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3B207E8-EB43-C185-B19D-FF553BA32E92}"/>
              </a:ext>
            </a:extLst>
          </p:cNvPr>
          <p:cNvSpPr/>
          <p:nvPr/>
        </p:nvSpPr>
        <p:spPr>
          <a:xfrm>
            <a:off x="9762257" y="2678943"/>
            <a:ext cx="48275" cy="4827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D93A65E2-6E7B-D581-F665-2A35A7F4769A}"/>
              </a:ext>
            </a:extLst>
          </p:cNvPr>
          <p:cNvCxnSpPr>
            <a:cxnSpLocks/>
          </p:cNvCxnSpPr>
          <p:nvPr/>
        </p:nvCxnSpPr>
        <p:spPr>
          <a:xfrm>
            <a:off x="8495143" y="3933997"/>
            <a:ext cx="229458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AAC59926-7B66-ED3B-D2A9-B8043DE45FEE}"/>
              </a:ext>
            </a:extLst>
          </p:cNvPr>
          <p:cNvSpPr txBox="1"/>
          <p:nvPr/>
        </p:nvSpPr>
        <p:spPr>
          <a:xfrm>
            <a:off x="9584063" y="3880672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8371B49-87F0-1117-B505-EAF7C81919E9}"/>
              </a:ext>
            </a:extLst>
          </p:cNvPr>
          <p:cNvSpPr txBox="1"/>
          <p:nvPr/>
        </p:nvSpPr>
        <p:spPr>
          <a:xfrm>
            <a:off x="8422036" y="3472332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a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7F7BBD9-3581-A066-E381-9FF670C5FDF8}"/>
              </a:ext>
            </a:extLst>
          </p:cNvPr>
          <p:cNvSpPr txBox="1"/>
          <p:nvPr/>
        </p:nvSpPr>
        <p:spPr>
          <a:xfrm>
            <a:off x="9783372" y="330800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80CBF06-D136-617C-E75B-BD02BF952D32}"/>
              </a:ext>
            </a:extLst>
          </p:cNvPr>
          <p:cNvSpPr txBox="1"/>
          <p:nvPr/>
        </p:nvSpPr>
        <p:spPr>
          <a:xfrm>
            <a:off x="9746597" y="238467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O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CAABADA-EE04-0B05-4B32-A28841FD848B}"/>
              </a:ext>
            </a:extLst>
          </p:cNvPr>
          <p:cNvSpPr txBox="1"/>
          <p:nvPr/>
        </p:nvSpPr>
        <p:spPr>
          <a:xfrm>
            <a:off x="9500878" y="2871326"/>
            <a:ext cx="348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#9Slide03 SVNAvo" panose="02040603050506020204" pitchFamily="18" charset="0"/>
              </a:rPr>
              <a:t>R</a:t>
            </a:r>
            <a:endParaRPr lang="vi-VN">
              <a:latin typeface="#9Slide03 SVNAvo" panose="02040603050506020204" pitchFamily="18" charset="0"/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9135DCD9-5622-EF4F-7E51-C02ACCD66356}"/>
              </a:ext>
            </a:extLst>
          </p:cNvPr>
          <p:cNvGrpSpPr/>
          <p:nvPr/>
        </p:nvGrpSpPr>
        <p:grpSpPr>
          <a:xfrm>
            <a:off x="8311364" y="5998915"/>
            <a:ext cx="221344" cy="226457"/>
            <a:chOff x="11569918" y="3485341"/>
            <a:chExt cx="277908" cy="284328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CDEC156-3003-DB1F-D182-2217F9DBEF1D}"/>
                </a:ext>
              </a:extLst>
            </p:cNvPr>
            <p:cNvCxnSpPr>
              <a:cxnSpLocks/>
            </p:cNvCxnSpPr>
            <p:nvPr/>
          </p:nvCxnSpPr>
          <p:spPr>
            <a:xfrm>
              <a:off x="11569918" y="3769669"/>
              <a:ext cx="27790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14962D4-6602-F628-923C-79744BBC305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569918" y="3624295"/>
              <a:ext cx="27790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B6B9D33A-B0C0-60C6-1DFA-1F58CE91AE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405" y="5947971"/>
            <a:ext cx="332509" cy="332509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FF18D276-5726-77EF-EEC5-5C27E92E84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997233" y="4606344"/>
            <a:ext cx="187931" cy="187931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423E6037-0619-131A-A431-9D4B484032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4582696" y="4606344"/>
            <a:ext cx="187931" cy="187931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DD22775B-BE78-59C7-8903-3228FEFB52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7832988" y="4604182"/>
            <a:ext cx="187931" cy="187931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7DD2AD3D-2E50-FB45-5EEB-0233CAC11ECB}"/>
              </a:ext>
            </a:extLst>
          </p:cNvPr>
          <p:cNvSpPr txBox="1"/>
          <p:nvPr/>
        </p:nvSpPr>
        <p:spPr>
          <a:xfrm>
            <a:off x="2350332" y="355053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E4CF387-28E7-4904-B1A2-FE02474FB5C6}"/>
              </a:ext>
            </a:extLst>
          </p:cNvPr>
          <p:cNvSpPr txBox="1"/>
          <p:nvPr/>
        </p:nvSpPr>
        <p:spPr>
          <a:xfrm>
            <a:off x="5975796" y="345322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A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4522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2" grpId="0"/>
      <p:bldP spid="3" grpId="0"/>
      <p:bldP spid="9" grpId="0"/>
      <p:bldP spid="12" grpId="0" animBg="1"/>
      <p:bldP spid="21" grpId="0"/>
      <p:bldP spid="25" grpId="0" animBg="1"/>
      <p:bldP spid="34" grpId="0"/>
      <p:bldP spid="37" grpId="0" animBg="1"/>
      <p:bldP spid="39" grpId="0" animBg="1"/>
      <p:bldP spid="64" grpId="0"/>
      <p:bldP spid="65" grpId="0" animBg="1"/>
      <p:bldP spid="79" grpId="0"/>
      <p:bldP spid="80" grpId="0"/>
      <p:bldP spid="83" grpId="0"/>
      <p:bldP spid="78" grpId="0" animBg="1"/>
      <p:bldP spid="84" grpId="0" animBg="1"/>
      <p:bldP spid="91" grpId="0" animBg="1"/>
      <p:bldP spid="93" grpId="0" animBg="1"/>
      <p:bldP spid="97" grpId="0"/>
      <p:bldP spid="98" grpId="0"/>
      <p:bldP spid="101" grpId="0"/>
      <p:bldP spid="103" grpId="0"/>
      <p:bldP spid="104" grpId="0"/>
      <p:bldP spid="120" grpId="0"/>
      <p:bldP spid="1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65346" y="1207118"/>
            <a:ext cx="10209776" cy="1979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800"/>
              </a:lnSpc>
            </a:pPr>
            <a:r>
              <a:rPr lang="en-US" sz="2400">
                <a:latin typeface="#9Slide03 SVNAvo" panose="02040603050506020204" pitchFamily="18" charset="0"/>
              </a:rPr>
              <a:t>1. </a:t>
            </a:r>
            <a:r>
              <a:rPr lang="vi-VN" sz="2400">
                <a:latin typeface="#9Slide03 SVNAvo" panose="02040603050506020204" pitchFamily="18" charset="0"/>
              </a:rPr>
              <a:t>Cho đường thẳng b và một điểm I cách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b một khoảng d = 6 cm. Xác định vị trí tương đối của b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với các đường tròn sau:</a:t>
            </a:r>
          </a:p>
          <a:p>
            <a:pPr algn="just">
              <a:lnSpc>
                <a:spcPts val="3800"/>
              </a:lnSpc>
            </a:pPr>
            <a:r>
              <a:rPr lang="vi-VN" sz="2400">
                <a:latin typeface="#9Slide03 SVNAvo" panose="02040603050506020204" pitchFamily="18" charset="0"/>
              </a:rPr>
              <a:t>a) Đường tròn (I; 3 cm);</a:t>
            </a:r>
            <a:r>
              <a:rPr lang="en-US" sz="2400">
                <a:latin typeface="#9Slide03 SVNAvo" panose="02040603050506020204" pitchFamily="18" charset="0"/>
              </a:rPr>
              <a:t>                           </a:t>
            </a:r>
            <a:r>
              <a:rPr lang="vi-VN" sz="2400">
                <a:latin typeface="#9Slide03 SVNAvo" panose="02040603050506020204" pitchFamily="18" charset="0"/>
              </a:rPr>
              <a:t>b) Đường tròn (I; 6 cm);</a:t>
            </a:r>
          </a:p>
          <a:p>
            <a:pPr algn="just">
              <a:lnSpc>
                <a:spcPts val="3800"/>
              </a:lnSpc>
            </a:pPr>
            <a:r>
              <a:rPr lang="vi-VN" sz="2400">
                <a:latin typeface="#9Slide03 SVNAvo" panose="02040603050506020204" pitchFamily="18" charset="0"/>
              </a:rPr>
              <a:t>c) Đường tròn (I; 8 cm).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145EA-EE38-2EA3-5F12-5EDE36021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207118"/>
            <a:ext cx="414513" cy="4145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4AF537-28FC-CFE8-21B9-34A9C07611C8}"/>
              </a:ext>
            </a:extLst>
          </p:cNvPr>
          <p:cNvSpPr txBox="1"/>
          <p:nvPr/>
        </p:nvSpPr>
        <p:spPr>
          <a:xfrm>
            <a:off x="1265346" y="3670982"/>
            <a:ext cx="4377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a) Ta có d = 6 cm, R = 3 cm.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4C5BC3-E19A-9B5C-800D-7C85017CF098}"/>
              </a:ext>
            </a:extLst>
          </p:cNvPr>
          <p:cNvSpPr txBox="1"/>
          <p:nvPr/>
        </p:nvSpPr>
        <p:spPr>
          <a:xfrm>
            <a:off x="1265346" y="4202016"/>
            <a:ext cx="8416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Vì d &gt; R nên b và đường tròn (I; 3 cm) không giao nhau.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788B8D-2D23-49E6-E528-E66C331D68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62634" flipH="1">
            <a:off x="1015426" y="3829497"/>
            <a:ext cx="187931" cy="18793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759EAB8-CF7A-3DA3-D488-F59D4E36EAA5}"/>
              </a:ext>
            </a:extLst>
          </p:cNvPr>
          <p:cNvGrpSpPr/>
          <p:nvPr/>
        </p:nvGrpSpPr>
        <p:grpSpPr>
          <a:xfrm>
            <a:off x="10919800" y="4579613"/>
            <a:ext cx="64840" cy="64840"/>
            <a:chOff x="5106337" y="3902932"/>
            <a:chExt cx="158143" cy="15814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52B410B-E52A-254C-36C0-867414E395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ECE272C-1315-2633-F606-1AD07352A275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5BBF456-DC7A-CFB7-5BCB-56063EFCB7E2}"/>
              </a:ext>
            </a:extLst>
          </p:cNvPr>
          <p:cNvCxnSpPr>
            <a:cxnSpLocks/>
          </p:cNvCxnSpPr>
          <p:nvPr/>
        </p:nvCxnSpPr>
        <p:spPr>
          <a:xfrm flipV="1">
            <a:off x="10987924" y="3656666"/>
            <a:ext cx="0" cy="986697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46D17592-2E94-2350-1832-5A18EA242229}"/>
              </a:ext>
            </a:extLst>
          </p:cNvPr>
          <p:cNvSpPr/>
          <p:nvPr/>
        </p:nvSpPr>
        <p:spPr>
          <a:xfrm>
            <a:off x="10429100" y="3103974"/>
            <a:ext cx="1115406" cy="1088027"/>
          </a:xfrm>
          <a:prstGeom prst="ellipse">
            <a:avLst/>
          </a:prstGeom>
          <a:noFill/>
          <a:ln w="15875"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163391E-0965-5AA8-AD7D-E0BD5138009A}"/>
              </a:ext>
            </a:extLst>
          </p:cNvPr>
          <p:cNvSpPr/>
          <p:nvPr/>
        </p:nvSpPr>
        <p:spPr>
          <a:xfrm>
            <a:off x="10967511" y="3624995"/>
            <a:ext cx="39163" cy="39163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E1EECA-2EF4-68F8-1960-2DEA6F710971}"/>
              </a:ext>
            </a:extLst>
          </p:cNvPr>
          <p:cNvCxnSpPr>
            <a:cxnSpLocks/>
          </p:cNvCxnSpPr>
          <p:nvPr/>
        </p:nvCxnSpPr>
        <p:spPr>
          <a:xfrm>
            <a:off x="10241280" y="4643166"/>
            <a:ext cx="155977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3D5AFB1-74AB-C787-FA5B-5DDF70DD3705}"/>
              </a:ext>
            </a:extLst>
          </p:cNvPr>
          <p:cNvSpPr txBox="1"/>
          <p:nvPr/>
        </p:nvSpPr>
        <p:spPr>
          <a:xfrm>
            <a:off x="10822950" y="4599907"/>
            <a:ext cx="282432" cy="46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H</a:t>
            </a:r>
            <a:endParaRPr lang="vi-VN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A5EA06-8616-6A45-2C60-7EB01F93D8DB}"/>
              </a:ext>
            </a:extLst>
          </p:cNvPr>
          <p:cNvSpPr txBox="1"/>
          <p:nvPr/>
        </p:nvSpPr>
        <p:spPr>
          <a:xfrm>
            <a:off x="10158928" y="4275522"/>
            <a:ext cx="282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latin typeface="#9Slide03 SVNAvo" panose="02040603050506020204" pitchFamily="18" charset="0"/>
              </a:rPr>
              <a:t>b</a:t>
            </a:r>
            <a:endParaRPr lang="vi-VN">
              <a:latin typeface="#9Slide03 SVNAvo" panose="0204060305050602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69D39A-9E29-EED2-57FF-63D7B152B016}"/>
              </a:ext>
            </a:extLst>
          </p:cNvPr>
          <p:cNvSpPr txBox="1"/>
          <p:nvPr/>
        </p:nvSpPr>
        <p:spPr>
          <a:xfrm>
            <a:off x="11080123" y="4067539"/>
            <a:ext cx="282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d</a:t>
            </a:r>
            <a:endParaRPr lang="vi-VN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37EFE6-3B23-29AD-282A-98F8F2CF4003}"/>
              </a:ext>
            </a:extLst>
          </p:cNvPr>
          <p:cNvSpPr txBox="1"/>
          <p:nvPr/>
        </p:nvSpPr>
        <p:spPr>
          <a:xfrm>
            <a:off x="11015767" y="3386268"/>
            <a:ext cx="282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I</a:t>
            </a:r>
            <a:endParaRPr lang="vi-VN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B125136-D40E-F883-D255-E5E1C91FEC5C}"/>
              </a:ext>
            </a:extLst>
          </p:cNvPr>
          <p:cNvSpPr txBox="1"/>
          <p:nvPr/>
        </p:nvSpPr>
        <p:spPr>
          <a:xfrm>
            <a:off x="10632946" y="3765246"/>
            <a:ext cx="282432" cy="39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>
                <a:latin typeface="#9Slide03 SVNAvo" panose="02040603050506020204" pitchFamily="18" charset="0"/>
              </a:rPr>
              <a:t>R</a:t>
            </a:r>
            <a:endParaRPr lang="vi-VN" sz="1400">
              <a:latin typeface="#9Slide03 SVNAvo" panose="02040603050506020204" pitchFamily="18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99E0DD55-C2B8-63CE-E45B-FFCE151E6871}"/>
              </a:ext>
            </a:extLst>
          </p:cNvPr>
          <p:cNvSpPr/>
          <p:nvPr/>
        </p:nvSpPr>
        <p:spPr>
          <a:xfrm>
            <a:off x="11044186" y="3646321"/>
            <a:ext cx="63046" cy="986697"/>
          </a:xfrm>
          <a:prstGeom prst="rightBrace">
            <a:avLst>
              <a:gd name="adj1" fmla="val 188425"/>
              <a:gd name="adj2" fmla="val 50000"/>
            </a:avLst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086E76D6-A2C6-9073-372B-A9EBDB466213}"/>
              </a:ext>
            </a:extLst>
          </p:cNvPr>
          <p:cNvSpPr/>
          <p:nvPr/>
        </p:nvSpPr>
        <p:spPr>
          <a:xfrm rot="10800000">
            <a:off x="10860202" y="3644574"/>
            <a:ext cx="63967" cy="547425"/>
          </a:xfrm>
          <a:prstGeom prst="rightBrace">
            <a:avLst>
              <a:gd name="adj1" fmla="val 121417"/>
              <a:gd name="adj2" fmla="val 50000"/>
            </a:avLst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4583281-304B-091A-D1F1-9807062D06A1}"/>
              </a:ext>
            </a:extLst>
          </p:cNvPr>
          <p:cNvSpPr txBox="1"/>
          <p:nvPr/>
        </p:nvSpPr>
        <p:spPr>
          <a:xfrm>
            <a:off x="1265346" y="5042764"/>
            <a:ext cx="4377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b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) Ta có d = 6 cm, R =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6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8745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9" grpId="0" animBg="1"/>
      <p:bldP spid="20" grpId="0" animBg="1"/>
      <p:bldP spid="22" grpId="0"/>
      <p:bldP spid="25" grpId="0"/>
      <p:bldP spid="28" grpId="0"/>
      <p:bldP spid="29" grpId="0"/>
      <p:bldP spid="30" grpId="0"/>
      <p:bldP spid="33" grpId="0" animBg="1"/>
      <p:bldP spid="34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5">
            <a:extLst>
              <a:ext uri="{FF2B5EF4-FFF2-40B4-BE49-F238E27FC236}">
                <a16:creationId xmlns:a16="http://schemas.microsoft.com/office/drawing/2014/main" id="{DEB5E24F-E37B-38B5-81E3-BD7D09A4AB2E}"/>
              </a:ext>
            </a:extLst>
          </p:cNvPr>
          <p:cNvSpPr/>
          <p:nvPr/>
        </p:nvSpPr>
        <p:spPr>
          <a:xfrm>
            <a:off x="220103" y="201293"/>
            <a:ext cx="626022" cy="626022"/>
          </a:xfrm>
          <a:custGeom>
            <a:avLst/>
            <a:gdLst/>
            <a:ahLst/>
            <a:cxnLst/>
            <a:rect l="l" t="t" r="r" b="b"/>
            <a:pathLst>
              <a:path w="736468" h="736468">
                <a:moveTo>
                  <a:pt x="0" y="0"/>
                </a:moveTo>
                <a:lnTo>
                  <a:pt x="736468" y="0"/>
                </a:lnTo>
                <a:lnTo>
                  <a:pt x="736468" y="736468"/>
                </a:lnTo>
                <a:lnTo>
                  <a:pt x="0" y="736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2893084">
            <a:off x="10941560" y="5856472"/>
            <a:ext cx="1718986" cy="1775478"/>
          </a:xfrm>
          <a:custGeom>
            <a:avLst/>
            <a:gdLst/>
            <a:ahLst/>
            <a:cxnLst/>
            <a:rect l="l" t="t" r="r" b="b"/>
            <a:pathLst>
              <a:path w="6715726" h="6936430">
                <a:moveTo>
                  <a:pt x="0" y="0"/>
                </a:moveTo>
                <a:lnTo>
                  <a:pt x="6715725" y="0"/>
                </a:lnTo>
                <a:lnTo>
                  <a:pt x="6715725" y="6936431"/>
                </a:lnTo>
                <a:lnTo>
                  <a:pt x="0" y="69364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19919920">
            <a:off x="11263978" y="5952663"/>
            <a:ext cx="790267" cy="844829"/>
          </a:xfrm>
          <a:custGeom>
            <a:avLst/>
            <a:gdLst/>
            <a:ahLst/>
            <a:cxnLst/>
            <a:rect l="l" t="t" r="r" b="b"/>
            <a:pathLst>
              <a:path w="2752029" h="2942036">
                <a:moveTo>
                  <a:pt x="0" y="0"/>
                </a:moveTo>
                <a:lnTo>
                  <a:pt x="2752029" y="0"/>
                </a:lnTo>
                <a:lnTo>
                  <a:pt x="2752029" y="2942035"/>
                </a:lnTo>
                <a:lnTo>
                  <a:pt x="0" y="294203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A1FBD6-E37E-6445-FE55-F9910D066C07}"/>
              </a:ext>
            </a:extLst>
          </p:cNvPr>
          <p:cNvSpPr txBox="1"/>
          <p:nvPr/>
        </p:nvSpPr>
        <p:spPr>
          <a:xfrm>
            <a:off x="1265346" y="1207118"/>
            <a:ext cx="10209776" cy="1492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800"/>
              </a:lnSpc>
            </a:pPr>
            <a:r>
              <a:rPr lang="en-US" sz="2400">
                <a:latin typeface="#9Slide03 SVNAvo" panose="02040603050506020204" pitchFamily="18" charset="0"/>
              </a:rPr>
              <a:t>1. </a:t>
            </a:r>
            <a:r>
              <a:rPr lang="vi-VN" sz="2400">
                <a:latin typeface="#9Slide03 SVNAvo" panose="02040603050506020204" pitchFamily="18" charset="0"/>
              </a:rPr>
              <a:t>Cho đường thẳng b và một điểm I cách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b một khoảng d = 6 cm. Xác định vị trí tương đối của b</a:t>
            </a:r>
            <a:r>
              <a:rPr lang="en-US" sz="2400">
                <a:latin typeface="#9Slide03 SVNAvo" panose="02040603050506020204" pitchFamily="18" charset="0"/>
              </a:rPr>
              <a:t> </a:t>
            </a:r>
            <a:r>
              <a:rPr lang="vi-VN" sz="2400">
                <a:latin typeface="#9Slide03 SVNAvo" panose="02040603050506020204" pitchFamily="18" charset="0"/>
              </a:rPr>
              <a:t>với các đường tròn sau:</a:t>
            </a:r>
          </a:p>
          <a:p>
            <a:pPr algn="just">
              <a:lnSpc>
                <a:spcPts val="3800"/>
              </a:lnSpc>
            </a:pPr>
            <a:r>
              <a:rPr lang="vi-VN" sz="2400">
                <a:latin typeface="#9Slide03 SVNAvo" panose="02040603050506020204" pitchFamily="18" charset="0"/>
              </a:rPr>
              <a:t>b) Đường tròn (I; 6 cm);</a:t>
            </a:r>
            <a:r>
              <a:rPr lang="en-US" sz="2400">
                <a:latin typeface="#9Slide03 SVNAvo" panose="02040603050506020204" pitchFamily="18" charset="0"/>
              </a:rPr>
              <a:t>                              </a:t>
            </a:r>
            <a:r>
              <a:rPr lang="vi-VN" sz="2400">
                <a:latin typeface="#9Slide03 SVNAvo" panose="02040603050506020204" pitchFamily="18" charset="0"/>
              </a:rPr>
              <a:t>c) Đường tròn (I; 8 cm).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0EDD1A-003F-C691-587D-03F16D80B7B4}"/>
              </a:ext>
            </a:extLst>
          </p:cNvPr>
          <p:cNvSpPr txBox="1"/>
          <p:nvPr/>
        </p:nvSpPr>
        <p:spPr>
          <a:xfrm>
            <a:off x="299930" y="255162"/>
            <a:ext cx="522380" cy="5237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800" dirty="0">
                <a:latin typeface="#9Slide03 Helvetica LT Std ExtC" panose="020B0708030502060204" pitchFamily="34" charset="0"/>
              </a:rPr>
              <a:t>1.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243230-36FA-B440-A071-E1F9C13A2F1D}"/>
              </a:ext>
            </a:extLst>
          </p:cNvPr>
          <p:cNvSpPr txBox="1"/>
          <p:nvPr/>
        </p:nvSpPr>
        <p:spPr>
          <a:xfrm>
            <a:off x="902137" y="242401"/>
            <a:ext cx="6508313" cy="543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200">
                <a:solidFill>
                  <a:srgbClr val="E40248"/>
                </a:solidFill>
                <a:latin typeface="#9Slide03 Helvetica LT Std ExtC" panose="020B0708030502060204" pitchFamily="34" charset="0"/>
              </a:rPr>
              <a:t>VỊ TRÍ TƯƠNG ĐỐI CỦA ĐƯỜNG THẲNG VÀ ĐƯỜNG TRÒN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9145EA-EE38-2EA3-5F12-5EDE36021E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137" y="1207118"/>
            <a:ext cx="414513" cy="41451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583281-304B-091A-D1F1-9807062D06A1}"/>
              </a:ext>
            </a:extLst>
          </p:cNvPr>
          <p:cNvSpPr txBox="1"/>
          <p:nvPr/>
        </p:nvSpPr>
        <p:spPr>
          <a:xfrm>
            <a:off x="1317710" y="5373055"/>
            <a:ext cx="43774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b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) Ta có d = 6 cm, R =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6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4C3BD9-1072-125B-AAA2-224BECD6FF4A}"/>
              </a:ext>
            </a:extLst>
          </p:cNvPr>
          <p:cNvSpPr txBox="1"/>
          <p:nvPr/>
        </p:nvSpPr>
        <p:spPr>
          <a:xfrm>
            <a:off x="1317710" y="5947632"/>
            <a:ext cx="89759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Vì d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=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R nên b và đường tròn (I;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6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cm) </a:t>
            </a:r>
            <a:r>
              <a:rPr lang="en-US" sz="2400">
                <a:solidFill>
                  <a:srgbClr val="002060"/>
                </a:solidFill>
                <a:latin typeface="#9Slide03 SVNAvo" panose="02040603050506020204" pitchFamily="18" charset="0"/>
              </a:rPr>
              <a:t>tiếp xúc với</a:t>
            </a:r>
            <a:r>
              <a:rPr lang="vi-VN" sz="2400">
                <a:solidFill>
                  <a:srgbClr val="002060"/>
                </a:solidFill>
                <a:latin typeface="#9Slide03 SVNAvo" panose="02040603050506020204" pitchFamily="18" charset="0"/>
              </a:rPr>
              <a:t> nhau.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19AF9-CF89-DB9B-10C6-0BF39B10918D}"/>
              </a:ext>
            </a:extLst>
          </p:cNvPr>
          <p:cNvSpPr txBox="1"/>
          <p:nvPr/>
        </p:nvSpPr>
        <p:spPr>
          <a:xfrm>
            <a:off x="5885438" y="4095435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R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DC401-93B9-1057-7EE1-81F88919FCE3}"/>
              </a:ext>
            </a:extLst>
          </p:cNvPr>
          <p:cNvSpPr txBox="1"/>
          <p:nvPr/>
        </p:nvSpPr>
        <p:spPr>
          <a:xfrm>
            <a:off x="4896198" y="4310464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#9Slide03 SVNAvo" panose="02040603050506020204" pitchFamily="18" charset="0"/>
              </a:rPr>
              <a:t>b</a:t>
            </a:r>
            <a:endParaRPr lang="vi-VN" sz="2400">
              <a:latin typeface="#9Slide03 SVN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761FBC-1953-5B75-51EF-9F1B311E83C6}"/>
              </a:ext>
            </a:extLst>
          </p:cNvPr>
          <p:cNvSpPr txBox="1"/>
          <p:nvPr/>
        </p:nvSpPr>
        <p:spPr>
          <a:xfrm>
            <a:off x="6263775" y="3613822"/>
            <a:ext cx="444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I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D91793-5C09-2548-54ED-F5BE86399AD4}"/>
              </a:ext>
            </a:extLst>
          </p:cNvPr>
          <p:cNvGrpSpPr/>
          <p:nvPr/>
        </p:nvGrpSpPr>
        <p:grpSpPr>
          <a:xfrm>
            <a:off x="6153652" y="4693789"/>
            <a:ext cx="79925" cy="79925"/>
            <a:chOff x="5106337" y="3902932"/>
            <a:chExt cx="158143" cy="15814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8D9FE6-C4E5-70EC-34E7-9D922BAA45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9363" y="3902932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5792400-5B40-1D8D-5A50-D0786C39EEC3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5185409" y="3827299"/>
              <a:ext cx="0" cy="158143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AE393585-0FF9-2634-A36A-8E1B98C760D6}"/>
              </a:ext>
            </a:extLst>
          </p:cNvPr>
          <p:cNvSpPr/>
          <p:nvPr/>
        </p:nvSpPr>
        <p:spPr>
          <a:xfrm>
            <a:off x="5390967" y="3120620"/>
            <a:ext cx="1693316" cy="1651753"/>
          </a:xfrm>
          <a:prstGeom prst="ellipse">
            <a:avLst/>
          </a:prstGeom>
          <a:noFill/>
          <a:ln w="15875"/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5F91356-B2BC-7657-0ACC-C9FAEA489FC4}"/>
              </a:ext>
            </a:extLst>
          </p:cNvPr>
          <p:cNvCxnSpPr>
            <a:cxnSpLocks/>
          </p:cNvCxnSpPr>
          <p:nvPr/>
        </p:nvCxnSpPr>
        <p:spPr>
          <a:xfrm flipV="1">
            <a:off x="6237625" y="3962385"/>
            <a:ext cx="0" cy="809987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86221B9-76BF-9CB8-976E-56BB196C9FBB}"/>
              </a:ext>
            </a:extLst>
          </p:cNvPr>
          <p:cNvSpPr/>
          <p:nvPr/>
        </p:nvSpPr>
        <p:spPr>
          <a:xfrm>
            <a:off x="6208339" y="3911592"/>
            <a:ext cx="59455" cy="59455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53D445-FF4A-BC8B-161E-DEDC60D00374}"/>
              </a:ext>
            </a:extLst>
          </p:cNvPr>
          <p:cNvCxnSpPr>
            <a:cxnSpLocks/>
          </p:cNvCxnSpPr>
          <p:nvPr/>
        </p:nvCxnSpPr>
        <p:spPr>
          <a:xfrm>
            <a:off x="4945349" y="4772129"/>
            <a:ext cx="229458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306770A-2D7A-2A74-0CB8-FF93333CC0FB}"/>
              </a:ext>
            </a:extLst>
          </p:cNvPr>
          <p:cNvSpPr txBox="1"/>
          <p:nvPr/>
        </p:nvSpPr>
        <p:spPr>
          <a:xfrm>
            <a:off x="6208339" y="4099749"/>
            <a:ext cx="348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#9Slide03 SVNAvo" panose="02040603050506020204" pitchFamily="18" charset="0"/>
              </a:rPr>
              <a:t>d</a:t>
            </a:r>
            <a:endParaRPr lang="vi-VN" sz="2400">
              <a:solidFill>
                <a:schemeClr val="accent5">
                  <a:lumMod val="75000"/>
                </a:schemeClr>
              </a:solidFill>
              <a:latin typeface="#9Slide03 SVN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7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" grpId="0"/>
      <p:bldP spid="3" grpId="0"/>
      <p:bldP spid="4" grpId="0"/>
      <p:bldP spid="31" grpId="0" animBg="1"/>
      <p:bldP spid="37" grpId="0" animBg="1"/>
      <p:bldP spid="3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16. Vị trí tương đối đường thẳng - tròn 1"/>
  <p:tag name="ISPRING_PLAYERS_CUSTOMIZATION_2" val="UEsDBBQAAgAIAHldz1I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iCQFZEfUjY/YGAACAGQAAHQAAAHVuaXZlcnNhbC9jb21tb25fbWVzc2FnZXMubG5nrVlbi+NGFn4P5D8UhoYNJJMLJITQ46EsV9uiZckjlaenExZRLZXtoiWVo4tnOk/7to+7eQ0EEnIhCQnkIU9ukn1wyP9wfsmeKskee5JBkqdhZhhJnO+cOnW+75wqnz54GkdoydNMyOR+5+17b3UQTwIZimR2vzOhZ2+830FZzpKQRTLh9zuJ7KAH3VdfOY1YMivYjMP/X30FodOYZxk8Zl319OwZifB+Z9zzsWEQzzN7FvGxa2Lfwj1i+T1snPvU8XtkYNqd7kCiHP7MObriM5EkEASSU/0ii0TIT9+sUNs5cSh1Rv4Y28TqdHsyz2WMeiw9Ds3Gj8wBpqZj+70JANtep2uzpZixHFKIrgqAT7LjsD1CqWkPABEHARiIKxGJ/AZ5PM8hF8eiWmafdLre8RmkznibPioXbXM36ZsOpM11y6xpSFhhEQqJEpamOnEtAMcWviSu7xkEQBW0Q31vMh47LiV9iFBVi4iLqNwQkaFE5igrFguZ5jxEItEFxQ4yHMtWufHOTdsH93p91WvTMumlP3JUrmmRJgic35kT23FH2DpAn07vAH7sEo/YFNI5HjrU6XTHKc94kvMULeYyl23wVJn5tu+c+YYzsWlVcejk4YR4euftyahH3BNF6RPqUFjP9pN30sLRI/DzNwX1CJwdV1AXGBIwwu55mRPDJfCi71+YdNjpGilnqmyeiHyOhLdIlSjxJYuKsr4q7axzt1U6PB5XurGNu8eC6zprwxkB/y59yxmAWJoDCEvGC5bcIEvO5D/eee/9p2+/+95rrWA8KCjrEAhppHffagBkU9exSlHwbfIYdpuam9VvY0Q3t18b7eydCbVMGwr79//+8fPm9nNI8JVY/5C0Q4FSftTpPpzgS2RtVl+YtdYT14XSr+rW9LSOqAxZROvIpSzQnC25aklLwZ9o1QBqiLTqRupDIOFFUtTyru+MMJQWsI26pqHKFugh0/Tm9VKMinwuU3CXoVBk7CqCglM+Va2p74uSlWXFSSVgIGuhjJlI7tW7vrAtB/d16Y2g5vFAachuUYB0AK8LfanI9Dq4eJJEkoVomnIAdDzEFotIBJW0VmwYR+ymNgoXX0BrAwo4lgeq1t++6XRJEqJ+ytRiW6K42CMurGWz+v7mCFNfE0Bbo3yz+iZHwWb1VTugoTkYWvCXqkB661WOkvX3OapXzkOYMbH3zZP55vY/dQiVbmPPu3Dcvsqjkm2GFizLnsg0PCjc/S2uAzZtwwFuGHQPXHXVHTCUjIAhMU15kNeDQZRYl3xFNVg21KRPtWoolsVFBqkHHYp4znW0Qi2FBeVExacSKBdxGLI0HcC75l9t5Vt4YhtDv0d3WmuxIgnmDe2Ar39LmX2CFBk/oEFtTBUaDKWPQXBgdHTaWDjnna5z3sbiksA0Cf/U2eyNtSCFW53a6mDAlOxEN9XEoappKWSRwRuVElArvSPZvXZuPAIDgE1NbL1AbkvU7cg2E0sOcaQhT2sdQTcwSF8R7OHE/NA/w6alW/rzpcdu9HjIwiVLAnXuCJja0xv4FopQf1Nlr/1/XIhPEMsr9T+pGofdJ49P2sZz0GtewAiW5zxe5HWuVcKq8I+JQlH8hSE0Wfpx/nfT+53szN68/9L7c3CuaLNHtUG8ZKaa79ZdR1IdEQjMMMBUAmNH1NxqqNz2TNC6YYMD6DM70z47OI+YyVQ2t7adCsCW6FgMbwg51pF7MP3E0IWa2+pDyn74+njS3P6C9DyTQte54FeZyGs9az437q+azsc31r0x9qDZUJNa5OA6BCAjEUP8YQPMyYhsM1C2iIOVXMgiCjX9I3Gt2wTktoj5XwfkaSpj/TZi2bb8yzb14GWiKBfnlk7HLeapHYMb788egY/fJY9gF8YYA9uGmn0MxfaooRHQR6XCot52dAIexSwP5tCOp7JIwoZA5dmsT84wgFVrpusfY3QtNqv/xQ1RnoulfIuqtx+0AlFjHSgp2YF9ZMucZ/9sDaLWssMorzpy/jSvB5r0dCl5vnN2BuPcdFpnQXHvMOTB0ETGcP1ZE8PqcL01HanjORyQGxzSqQlMuJMTKysbZCxjeHWv3i9Vt3y6cDCl2BiOgIueOqnd/nuBfv90/VMyR9fr7+I2SNsSNJyJC0e/is2GLFIYKqjII47IU6Y42AZV3RqBWutDHKCtf4HlB5vbb9Bys/q1DZDeX9jZuUDBfL1qY7q7PukzyEu2/jKYN7su3wd5vu/SuV5LDqN3MtO3MgJlcrP6slbtVC6oOfZxv68vmiAtkQiuy5EjhPNpUN04RXImm4IZQ2xDk3kOj4cibwvoErK7OFLXIvoKwpJM/eLx57++rbMvLx8rCQeVLJ+faeTyr21+95Tp30pO39z76eT/UEsDBBQAAgAIACIJAVk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IgkBWQ08H+QCBQAAFxkAACcAAAB1bml2ZXJzYWwvZmxhc2hfcHVibGlzaGluZ19zZXR0aW5ncy54bWzlWU9vGkcUv/MpRlvlGLATu3EswHJgqVEwOOy6jVVV1rA7sFNmZ7Y7sxBy6q3Hqt+gVZuqkdpbT1htD/SL0E/StwzGYGN7cOLIrQ8Y9s17v/fm/Zs36/zOq5ChHoklFbxgrWfXLES4J3zKOwXr0K083LKQVJj7mAlOChYXFtopZvJR0mJUBg5RClglAhgutyNVsAKlou1crt/vZ6mM4nRVsEQBvsx6IsxFMZGEKxLnIoYH8KUGEZHWFMEAAD6h4FOxYiaDUF4j7Qs/YQRRHyznNN0UZhWGZWDlNFsLe91OLBLulwQTMYo7rYL1Uckur5cfn/JoqDINCU99IotATMlqG/s+Ta3AzKGvCQoI7QRg7vrahoX61FdBwXq0kcIAe+4izARc7x2nMCUBTuBqih8ShX2ssH7UCmPSJjFEg8iiihMCoAu0OU5FXqkZQZP8Acch9VxYQamrClbZPW7aFbtp10v28WGzpk01lnCrbs02knFq1bJ9XG+4tnO85+7XVhZy7ZfuCkKrWmYMv3d0YDdr1frzY7fRqLnVgzOpSTDm3J7PLUYwD5EWSTwfJxUkYYtjyqBozgVLEgVlx3DcIa6oUMiqNmaSWOjLiHReJJhRNUgzDaqzS0i0KyPiqWaaRgUrTQ3rDE4DgmGQW7Mc3Xw6S9EnWwtbz2ntZ9taamUeK4W9AJJZnebiPOWUi6ZljT1Fe1Ao5Nwe2wljThJFIlZn6TxPnJlwCUy+LfiC49Jn1BLMn7mLhC3i13FI5jqA06W8ApzrFmpDiBk4shERjhzMoetQBc71ZgAyaUlF1aTbVKbcuzHFDAEetEWC9p0LzvYCHMuFmM7impa6V/y8LhSRX2hna9KlrA6joCXNLCN+m/uoHOM+dEkT9mejoUJ89Bb+BOOTb1cTUcKE3x0P3w6MGZEaD98o5I2HP5rIfCYS5qOBSBCjXXCTQFBnSQi/AoLmuytqxyKcUOEAUEhOvNqjpE/8HRNFR6AiTEASTpuIEaU1fJXQ16hF2iIGXIJ74HWgU6nxsysBR1jKM1B8auMD3aOq9bL98kG6Qez3MPT71cChOkkYqVvBxwPEhTqVA3d4OJFkEhSf+pM1k71lbx6GWYOAOL+naCzgSxomDL9P+JlD5qBvMeS3o2WVwF9rgbHaAPcmhZ4W7wQaSpxCSDQmLHjQ3CmfHigGgB7mSHA2QNiD41mmbaNHRSKBohuEhpY3t1DLQ5pOnjpwEIHG2CexEeTa+qPHG5sfP9l6up3N/fP1zw+vFJoOLgcMp+r05FK6cm4zljw3I14jd8ksZiZ1biK7RuiKueyCbEXEYVoa/gWly2dNA/Fq3bWbuyW3+mnVPVoCMInXxaEgn0sHluXzy2SIu6vji2PvNkt7qGk7hzXX2TbJ4bqAdqG8AKqgnd63TGReHO4eodp4+H3VaHqojod/HiB3fPJTyahQbcfI8IYJV+O5CVdTjyYHc2OJkQlw1HR064TDhtGQQvp9sMbxLmVsVFE36gD/jSp+51uIbgO3U8Xu6NcQdel4+Fd4a8l0P5rtbUbpf+z2u31Hv2cXaTg3v4nQ39+NfuMB6o5+MeoJpdHvcAfyxidvUG88/MNEpIwBX45+8AI9FZvIfBJQ5AWj4QdtU4sJ79j71WeNWvkenAt31IP6afZ2deF1aj639EV6uhJSTkNwa5prs7fvxc2NtXxu+VImA2iL/8woZv4FUEsDBBQAAgAIACIJAVm0UPcKkwMAALQMAAAhAAAAdW5pdmVyc2FsL2ZsYXNoX3NraW5fc2V0dGluZ3MueG1slVdLbtswEN33FIK7LeLEdZEUUAz4V6Bo2gZN4D0tjW0iFCmQlFOfoGfoEbrurl32JLlJhx9JlC3FToQA4cx75Hweh0isHiiPtiAVFfy6N+iNXkVRnBRSAtf3kOWMaIg4yeC6t6BPf3/oaPPvN3kTPf35xaPk6e9PHYmCUQ69vqMKJuQdaE35WhlLaYtoet1bFloLfpYIrnH/My5kRlhv9PqD/Yn7FnmMJTDcUzkrkkB9zLvB1WR2EsWfMZxczqbvuwiJyHLCdzdiLc6WJHlYS1Hw9Ghom10OEkv2gMjz95fT+WUXklGlP2rIGjHNr8x3GiWXoBS4kIaT4eAoi5ElsPKkc/tzIic86rns92hbqqi2tPGF+bpoOVlDs8jT+exi9rYbz3H3BmE8mc8+XDxP0PBdm75fDq+G404oIzuQL2l5LvIi3yMMzNdJkGJtCvqiQ0oOEyTF64eE2bn5jhJMQuago11QjKbYBiFTJ8Vz83WBfS0PVOT/DIdEbO62FOzWNGFvehiFLBmMtCwg7pcr51Mb8fi10Gb+jFaEKQSEphp0ixnekkKV2zRtNe4bPFKeBiBvqBELwYoMpi7eANi01/jpdGLnShhfZQsClLD1xiDC2lgjv2BZD5CBsUbemW595Wx3AN/3OE6phwnxzXy++ugFTnBZ1qtclV5z0o255So42htKTCZSGFlZ3dMMTNfivrW5kPoHMcWcbOmaaHyvPhvccmeTUXF/z+GV1q6rWFPNoE1uiSikwmDQvfDZ+s61eBzFPRxqrG9gpX2qTVvdE/NYhFKw6+NC99tVZXPrSONTct0jWpNkk+HbqHqR5+H1w23co3zIMMMa4SA/8pUIODawLlJG5APIeyHYqcdwoeFUrHB3tgNdFdS1tb17sd+jra28yJYg56gGCqUcmzaH29D1huGvXlB4hLRJ6HA6pt7gdpzQSu2BwfcfiEw25V1wC+fJCqYpgy2wUhuBxWbclVqsUPxtCRtxefUFcnuJHv0EqoXSnEyBvQW/wLAaG+95mpL3uKbmNVkqm1ljoBwb9+WUNNILQc7gxdTYGv1tNcR2NQpKCi3uNJHlDa/XPn2yhTGnmZ1A6NCVbNo8jsOEyH1hrLMM+MBeh2BerWqzKsMWTxfFzNnRoI1iPftD9h5v52glAcIBa42vgifgE+yWgsj0SwVpvAktbsfGHPHVtPMaJ32W67gfmFxzqjbg3/jfyug/UEsDBBQAAgAIACIJAVmSyE/1/gQAAKEYAAAmAAAAdW5pdmVyc2FsL2h0bWxfcHVibGlzaGluZ19zZXR0aW5ncy54bWzlWU9vGkcUv/tTjLbKMWAnTuNYgOXAUqNgIOy6jVVV1rA7sFPPzmx3ZiHk1FuPVb9BqzZVI7W3nrDaHugXoZ+kbxmMwcb24BpHbg4Y9u37/ebN+zdv17md1yFDXRJLKnje2sisW4hwT/iUd/LWgVt+uGUhqTD3MROc5C0uLLRTWMtFSYtRGThEKVCVCGi43I5U3gqUiraz2V6vl6EyitO7giUK+GXGE2E2iokkXJE4GzHchy/Vj4i0JgwGBPAJBZ/ACmtrCOU0077wE0YQ9cFyTtNNYbanQmZltVYLe8edWCTcLwomYhR3Wnnro6Jd2ig9PtXRTCUaEp66RBZAmIrVNvZ9mhqBmUPfEBQQ2gnA2o31TQv1qK+CvPVoM6UB9exFmjG53jpOaYoCfMDVhD8kCvtYYX2pF4xJm8QQDCILKk4IkM7JZjQVea2mAi3y+xyH1HPhDko9lbdK7lHTLttNu1a0jw6aVW2qMcKtuFXbCONUKyX7qFZ3bedoz92vLg1y7VfuEqBlLTOm3zts2M1qpfbiyK3Xq26lcYYaB2PG7bnsfARzEGmRxLNxUkEStjimDGrmXLAkUVB1DMcd4ooyhaxqYyaJhb6MSOdlghlV/TTToDiPCYl2ZUQ81UzTKG+lqWGd0WlCMAxya5qjT55NU/Tp1tzWs3r1s20ttDKHlcJeAMmsTnNxVnKqRdOqxp6iXSgUcm6P7YQxJ4kiEauzdJ4VTk24hCbXFnzOcek1agnmT91FwhbxaziE8DXK3EJtiCkDz9UjwpGDOXQZqsCb3hQhk5ZUVI27S3mivRtTzBB0EGiDBO07F7zrBTiWc0GcBjKtba/weU0oIr/Q3tWiS1UdRmGVNJWM9G3uo1KMe9AVTdSfDwcK8eE7+BOMTr5dDqKEib47GrzrGysiNRq8VcgbDX40wXwmEuajvkgQo8fgJoGgsJIQfgUEzbZT1I5FOJYyLBWSY692KekRf8dkoUNYIkwACadLxIjSK3yV0DeoRdoiBl6Cu+B1kFOp+TNLEUdYyjNSfGrjA92UKrWS/epBukHsdzE0+OXIoRxJGKmV8OM+4kKd4sAdHk4kGQfFp/74nsneMjcPw7QjQJxvKRpz/JKGCcO3ST91yAz1CkO+mlWWCfy1FhgvG+DuuNDT4h1TQ4lTCInmhBse9H3KJyeIAaGHORKc9RH24DyWadvoUpFIkOgGoanlzS3UeEjT8VUHRk9YMfZJbES5vvHo8eaTj59uPdvOZP/5+ueHV4Imk0qD4XQ5PaoUrxzUjJHnhsJrcJcMX2aocyPYNaArBrEL2LKIw7Q0/AuLLh4uDeCVmms3d4tu5dOKe7iAYByvi0NBLptOKIsHlvHUdm5eab2/gcWxd5vFPdS0nYOq62ybZG1NQINQXgB5304fqUwwLw92D1F1NPi+YjQvVEaDPxvIHZ38VDQqTdsxMrxuolV/YaLV1MNIY2YQMTIBDpeObpZwvDAaUki4O2sV/6VwjWroRjV/P+p24YMGvbJwdamvpm7d4a8hOqajwV/hytLnHjfU9xeY/7GnF5aAXHR4IYeENAXd0Sn2gT0bw8H4TYT+/m74Gw/Q8fAXoxZQHP4OjzXe6OQt6o4Gf5hAShj45fAHL9CDrgnmk4AiLxgO7rQrzSe7Y+9XnterpZVmPTVL+3vRam7Xffpq+np07n1oLrvwTfgayOf/rVBY+xdQSwMEFAACAAgAIgkBWTdJ7OC8AQAAfwYAAB8AAAB1bml2ZXJzYWwvaHRtbF9za2luX3NldHRpbmdzLmpzjZRNb8IwDIbv+xVVd50QsE6w3YCCNInDpO027ZAWUyrSuErSbmziv68JX0lIt8aX5uXp69oh/rkJmhWmYfAU/OhnvX+x91oDpUlewZ2t0xa9UHooaL6Ct7wAmjMIHaQ+vXqW9xfCZxwybZrsXpWtMPxCVL+sCRUmXnosuEcTHq32aJ8e7cuX+Nuq7FjVoSKjzUklJbJeikwCkz2GvCCaCW8XepkFOjDWwP9B1yQFy/RhOJ7GreTFMZqO4tmjyaVYlITtlphhLyHpNuNYsVVb/s2uBN4c+PYA9B9Hs/nIBGgu5LOEwk08H6toJ0sOQsA5bzSNhl6YkgSo4dvX6w/UMXYLcug6F7k80ZOBCpMuSQZXXZrN40F8b2Os8XK5yXQeLwbXnIQveTydUTSOJhZByQ54h4MpsazKa26owuI4ZqojXSxPKEWyyll24OK+Ci+nPlbZtnVPT4xegnx1/lf0VZjMpRnHk7WuGTrXbOO5tYXv1rKOo0F6b7dw0i59KWhrXlfsPNDqM2h9jnSHjdq/ByGRkqSbopkhzfxsGkH4FvgbItVbhhL0A1ZSj+zgwxwXvpmcdq7Tnvf7m/0vUEsDBBQAAgAIACIJAVkBIvFpfQAAAH0AAAAcAAAAdW5pdmVyc2FsL2xvY2FsX3NldHRpbmdzLnhtbLOxr8jNUShLLSrOzM+zVTLUM1BSSM1Lzk/JzEu3VQoNcdO1UFIoLknMS0nMyc9LtVXKy1dSsLfjssnJT07MCU4tKQEqLFYoyEmsTC0KSc0FMkpS/RJzgSrDMh/ubi9RyDi8OVFH4eGulXkKyQ93zyxRyC/NycxLVdK34wIAUEsDBBQAAgAIACIJAVnBMWo/HhkAAKEuAAAXAAAAdW5pdmVyc2FsL3VuaXZlcnNhbC5wbmftentUUmnbN+VkM2bTNDqVZVppqZmamnlCyJka67FRy/GUB2rELBNMGUXkVDk1ZeaxRDyAzzTllAdGTQxTzDFFBWE6KNlWaDxAiYBKgojAhz3PvOv73rXe9bz/fmvJWrDX3ty/+76ua/+u6/rde+0bIUEB6022moBAoPXHjh4+CQJ9Yg8CGSV/amy4QjYmf2o4rEKdDPgaVM+1fG84+STR/zt/EKghf93SmTWG888uHo1CgUCfdy1/V7FSfoODQM4Hjx32/z4zTjrKu5n8/ozV2yX0wbj+TNKn8ivS2IKZb1d17/g0knJ1sw12p/mRuHNm5zd+WnSlbcuvp49v2tTUeODY7cP+X545uqs7/uvrPm1oUblm4HlE+sOgCBVWIhBfJtXXK+4GVaJaW5ktD2v0nUYGKw6Rr6w2HH4LDTH8gtJNlv2pCvJfZTi8cjA4BLrU+s2abhph3tEhIcGDGkOpGwSnnKSHK3prNoNAj9ERX5nX2HW/uDGeqnld7RIPG0kBgd7GOdjLDuSxpPFUZi4+tWMV6BI2PdW/IWvXvl27aHGGAVYO9ocPxzWBQE/95uys0FtZ48qGYFgP87HQcKn9ZMjIect8gAXBW2jGCAYrVf/wT62+0aEFrJ2r+xr+2zpnQBjg/7o0uC5HjtdrXBrLMmyJCk/owjOVfu4CcXbmJVX3wYyPKH6PVeQm86F2LfN3rdtbKjIkz0LX70BZIzHHZbuDm4OJszdhI9Ntj8/G6qe2CcFYJoUdKr15lzEJ4WQxtVL5vuqBPhxjdPBRYNr78X4nebQhfKqpY+tyeDjlBpJFdjbYQR9A1Y1uxnDMPpiudvsikDDuSZSM+0eZZEN1Y9SlN0sAnAn3QJTXEtPxRZp5NU//PO1NnVnA2gIHazoLPq03LZnTyrU665Ef//zwqs+Vh7k9XqlBv5+tUJTiy+Khcl7DdnIJgp0OJHzLrQwFpusu2LKcWTPvQJp3zIUXJN10t3JSfHopZnQM3PqBACuyLA+kO7R4WgXmwQkxZJcUFFtTshznrBJ0SEXWakpEZqgz/PcCNvCetEdibXTJVNlz6O2LdMo2cHKTZymn6oO3sTIVDvI2uZ6cqAQy9lPlqONuwvi8PlSiqW2THEXMM+Xky17eNnMI6IFstxD7O1O3XcpDdNhiJVv76JZOdkV3NbuAEoTlvTPK7whnnTF2nYyYrA5VUXzae52VKsFDWsTJd2Toq5WddTLAkDgjNUn+rsasvsyII0URZxQeRhPH2fzQ7Lp9nrR45y9EgCWtLA8j7lThRh/jHsJL+VRgG1DGYfOMyqWIRIZUFS8INAswLsAkaF7hA0Vab7lqX/F5hSt7siFGllLPxg8QgsNVF/ZR1T1MNk7RxqjDdOTBAbFihxFzNu9ODJTu6O22A9IaHDzKL0zVUd+gFRgfO9WZilAGNYonaG0UisafjLaQRK6aHyCqYktJakVRcrCITT+rEUuapqfEF+UEXh+B3doDHq/o82ncPkw5Xs4rdCXez9c2t7dPvBoPGap8P6xsGIgnx3B9WFnFasgeRp2rEztfIqZ2Bi4z/mF4yMSxTMEVip2UTGGry86T0VYFk2mUWh7bDjOmeyDUVW7Ovs4hpU9qXPHOZmneki0SjqMg/mmBRKEtPci0ZnMtJJaSLdk/m9qKENyM3PNRe16i8HQPYWLBAR5Wesknz3RHEzWCbxcf3UPnavDHt2l8YGIpl7mFnUAO6yzQFqp7fMKNGLYv6eLAonTRwR4VA4y0A8rYUQf5tBIhO3T6pS3wI1I4IH5fMV2sBvfpgOgIGbqeyneVA4GoH2HJKdC+DJ7KlWUHVMKFt+LLpOB5VKmcNyovrAhV4KJYC96c9PHZPeJAtyE/K2IRBsbVQEnFqdE2UbxSFwlPOrGIEfJI7kIcNiqjgjY8dHwbQD4fz/g7Prl2H8Y16s9wokrq7cSnBf6sBYKtgQGXzlh9inDJv/wPN2EcE7n2VbXxLQYku8q0ogfkO4wUgkMAgVKpwRgowv98RwTrTJDxqbuPjom0lIQWo1kp3pKf2FGLtGNdgNTbKBqOBiESh3xTvnEWtyaLM3ShLHkMsjlYgXfjPrigHK0Y9O5oqVenNS6ToZd5lN4CTZuCcAESrZrwuUqmOsq9us9dj6srmmzEOYvbYAjU/fzGnWQSuZhVJc2wAzQHnVOIXNE8kvht0KiIsZyTD78yV0OM8nDbLYLfoDC+pyPXXxTZaW0UuGpnO0UjVjIcB6VjsVocrOjE6WR+sxaiQMrlcWNDa7qTfHvoFJ9r8boYK9ri2d/po9S+JCitHtpSOayy+ImbcETEOw1hc4adn5Duan70vchNtziXh4gcpeKoEhQGC8mtrRdG83He3s08VRocZgsAwSc35TbuZjkZfeCQfn23DWh5MxTI6/B2+CptG+pGKWKL/PujIupfoQabOt5cs5VwvalA+c0ctY5D4tV5KuB+agI8jFCx7t/53OHDqDwIvUxd64WagxM0E3irV5WtFRyja+q53qSLXvU8kLdRBYYcQ5wKA6StdGGKXL77ho1R7zQrWZ90yviiwpWs0jyI96L7wlgQMmw7pfh8TedQhp6GvGArsaJF5gMWLe2Vqjfgs9S8yzO9OOtwVaIALeY2S72b/+smvWO+FhDcOl46aJIgUJE0GiF57YlVYe/MosqAwDOu9J1kPolWw/pFuhgB/P6d7ILJtRhIupDe4knzVMREH03+m3r+XQsQozbXLew2xSPMJXc7owLXLUfTfBWn5a8mJ169PQP31SsXXTOtjUqTYXQUx7M+mC55Q6BqfHnEY2O9ILdsqukbutEUvG0ObJKL6aDl/dU2SnaRcFXVOWWpbfQ1x5CJEIH3JgDYaqHxI6fYSSphTrDRjnaDc2exQet9VMrRBygnzY/YOFmdoyYVssEd8SQvMO1HGAcomqA3pfS48j404L2DvJHxmrn0J3XxwulRubdCfUfrOuRLjWeAhzytbtLFkxnaGsRR0WSa4BaCIufhMJrXJAkrq6l+ujgVKdZIM6QGpSIbbDI3x7xgZoXtN7oDdrW2yO6P4b5NjqGyFad/DDK+Gs8EP6em2PHrnO0sbG0Btg2gjuDnr8I7J2pECIoYqL+gwdPVb1alW1oc2sOgKTK4QDHCgj+gwaebsjISKa69W2Hu9rGj1erM3QxkHKQPDABlxZhidevIUJue50Tcmz9cDWg8UroYeBKbjKYcbPSrThtRDnnIf64oH66XMvDH8mQ3k9mvBbZA4/anPMBTPz1ACnATRspGtBR3IQFpo3EltzgldLUx1Uvb+Cn8Zb4C4JLvDBRhVnCARj9hi/hF28juZaUyv29NNwM+U9TZhYul3KbFWdwh3bib/T46kVDdfdQ4BvjyjEtAnBMzIe4e/k3ev9VNmIs9nbZvj0mO9lnN9yETpbfSdsIUibZ8q65BxkwF5o7yvK+yW2tQhrKw9qrIBM1Qknr+Wc2BSxXCRgo6dGR8FjuoPO/+7yGDjlEhvYQ/QHP0/6iJUsFIa82HhOmbmvWGLHNc013ZM/sYP/2S1OAi8wSBLtLMzf934ur/naimxiQn0m9niXgg2SO2npfsof2ufyjJCjO/rHVkUx8V49shc/Nl/Vj5P+vH2LCQpQUWdNPGf32GB5rrnZclJYh74n9Umz5rlrVxSHXV8oCp/7jECmgFtAJaAa2AVkAroBXQCmgFtAJaAa2AVkAroBXQCmgFtAL6/xAkizIx+fdzw0IURq9VQZO+dEaHfZxqxvw/P3qMDVmSd+iJG2B6nT5zoRqmf98F1Sn0izMPoLpgGq6xcliQjKZbg0DvFmqsdaNdUL2IJ08C76x27znlfd+bnl/Y8IbUodHdnN9dAxRHuI+XTi74neXgw/xnFXo10Vr3F1UnnjQeDWzUMgyzPFUsviQqhCTe88n5Y3mzG/WzYr1YxiqbO5NmiQLnP35YlRlrFZKn+9NgHAv+tDEL6UyD5ZkGKT7PHWydgBSPY56FremWvDg3STCM4NkRke0fh6TV0ppP5Y+g8wwzRI6+azcGgTIhJjmediYmx/JCQkA82ZA1Hfsh+yJiLQhMXYo7pRUU8V28h/in6gJkvgH29pcS519Z08vTYXP+j+lGIArpytjAjStfF9mYmz9tysrbALRP/Avssqa73GzNVVsDBvkuEaoZ7hLrh6392lQC4sK7MjxsaYzaFolUauX6J5sl6ulE/cwR5uytFMKBq9Gazg2EmVkml6+OxIl99crx+Jl7UI3iZ5hujmT9nfpXlCK2Na9uEFOY0KFs7ljIxCswhZgmTmmJprnRE4a0AchSwt5gNfJy4UiPFbAKxAv0nxVNpDvaz8VMjernVNy/HFE/XRn71u1PTbtQn/1zMHERHfz55y0n4XBynSk49CT899J0bU+Kbijs3loSe7afySVwCby3fm4F1iy3Y5iGrY+o5fIX6cmVPi6NyUOuQyRM2rZCaRCmUIIipj1xFIvYrY26Wk8F+M4gbzwUzksiV/dSBt2CN4LOuT/GotLka47ojpw1uTFBXbqpV87Q9Fp91iwtlDp+9R7fYTlgttntXqqp+fC4B8yJ0Y382mL2ZGnCIYjmVYqey5LvKs0fiNkK3wE1nhGLfD2lFaHiIyWVNx9yijFN7cOyKBnfyy40eWJpuNwF5h4sK78yljGMGnDLV6O+AJ0LDWnzZoiv7Lp6GAJfohEW0C7/+Kz72azlP6seN1zo/8l1i6A4giG+7NDSsPV6/niLTx7GLnAiMveH8RGc+H4laqrttbNvSiKTK9KUfGkz2SXAdU21Rp/SgpHFQz4d5i9OWW+/LY9yUpgPo9675WtrTUDnnqT7F4o/+8aZJioMkjGqehV/uhBV2vwO3mSMJ0/hM+FNIOT9tsk8mhT05AilPymktSiimUU1qyiO6GuhzaG21VxeAL8VWrHCGBeRzEC+qy86ztLJ/lqgODoWHVhDZRUeGDr/IDGAypmOcmoihQJpSDzWOUq0KfgdqEpasuaI8a1v4qSQuZTWJj+L0oEoRLxAQD0PbF4315awzxNGzeXtO6qbG4URfjil+2qhlI5PgKgc+TyjCe94xogyabGXAQRzERqnIm1m3WBW3lnLplALVhoOqhS3wehRdb4uv00y91RzO0eG2iiIRiYHPQEOTHVDQvtUJCZgA/jqfRdDxSPxaQbG9YRnv7ijrpuvnrgjl14qAqLWPxOv0iu9IAH+qbK2zNF1OeBSrv5zd1LEhheYGc6jGKJsVaaBPaEWHRPBTuipRThvN3uCxBKYFbaDDkUbh9QIT/D3dJglBsSNCpg73NiPMIJZy9NPtA5br6kXbXmhZ4FOSSbX3bj6GCXFtNr4yTdIrAceLlfylv3Bp//tT0+DZY+uQsUeErQqcIj5kR9TYHC8IsvFj0dnZWZMLQ3vgfo2sSDCEdGna7pv1Rnfix7vMuP1Ob5Xcy4H6j75Kf7kJ8nCyrS+xBAOdwD93udau2LsXWKIKYnL32svWquRGikqDgw2te39PWv/aFOl/vu5wDNIkvj8uGY2/Y6fuKQPvy1I++LJAdCfGTKVxoPMvgp2iRxAOSsuubrgJtD4InbX0uq+ZiMWHAyzYCNhlZS1pHEVtj8nsn38DLwXQbufPz2qYyA6jojwuAcGp/bw1rNSt4sDlZLHSNO3P8eQ5Ir0LYq83PR8fNn8LfR+05p4ErBVsoUnbfxuvHUWrCxT7JNYuukjI/IUGep2Dq+uZXIkfrlI9Dg72Pc8nbt9IgjuZ6N4ehvou4SfBkxfsXxN02L7r5z44paesNHhy7TcseX8qJuu3EyGbN47bnkjBtpfkCxc8t40PBSzWSzatnVN91Lg4ojL5MRtafYsBSNAcIe5nsTYBN6DhB6zuxjhBKnnedFq0Jv67V51RemmAWzN7B9dD0e2GPWabmKl800tizEzXgJpIfo4R2GreGKfBt0FZMgG5Ttb2ssoMWmaaro2nJz/8l64hHEkaHsHfItGUaRtPCWcaotKmCYN4vgVieNKK83q8KJJFu9wrfLl8485b7pf1f+T6fesS6m7sycQ3PUx3s6sndnK6XFc5VqJxRJNSaynCm9cTGJ6eSIuyNuu314Xj79reyMZPQS9PyA+zbS+94yhvlaLjlPV1RGsAlDlMIrYCt6S8g07+7zV4YiOXlWymIriljIXW/sNNVBRc/AYJWaCueduQsdB0J/K15d54JCbrr+17VH4hBO3Nm41jXO/eLzH1/XbVW5xnULd50LmITOs5pwXWujC0IYChJoJQsyFZkr0xKvZwGsNULG2SB0gEp+tmb813rK3XQQnZyb7u5pcHZGB5c85LRvjieCDH9tWukycqvPlhPVk6y/KEOew4ezcCvf7NGZ9Y2IzZy/mZOqjiqOgKoTvTOvB+KrtWKPOUPLaH2r8Xyftz0T4u9JRpkksKrKWIs5FnzhsXImlXdsgNi4gjegeIDrCeg4tnaxBl47sDViXMxxjnzufUI7C4KyBzWS6hSYhTtgbydstHv69NTjAPW5/LorXQOvbaGLyNqpSgxnBFgx8kAoX60SBytoSC+/E4zC8gRNJ5ECUzKkKAB0C4teGjleuKuxc8uhYGyDqFGy5TSmD1D85+9ZLjzlicnmfe9zpqPV/iNEnYhqJ1wbpdiSBLglIIY/IPMKNlNGT/xUmto3i5uF4fFNFfs3qpPIGWLhKVaZIjhyttunDuAvubAR4+7zLPrZxH5Uis88IW6S+NvhhuXkVono+DPLDDPYxbDGNhTBbAB1WkUVaA3o0+sP++dcRGFai37Mk7LefuW0Q0Sy8uLv7+6dUHwrmEdUI94oy1QsAZig3xR/LDbLw7pruDEFhAxO8mb3Ud49q5Kpkx6/LmXUm35Xbvjlb64Js5k4YqsxVwlwxFYzTSmDETI20BVoYQzr/NCEcmj++Sv2iRXVr7XNU8PF/RcxXuGSoIjUJSjf9L2WBObgBFaA2A52LXv8FbcAJ8mfKbcso3pJzbq0v78iubF6qNnPtH0oMK7MTTtC5lfBQ5clAL/i3Sn6hqVrLrKQPXEwSBKYQPd61J6SVG2SPeJOFyg94VHkwV4vpI3i3MNtztUXpydWxKMotzPirm6Gks5BwNfnxo2TGstbJ+BV3dOPsUHSK39I8TD/fhZW3q260Kbi+G2ALf2yO49z97RLe0LMuCARexBARo4UqNTSt/qWq7YpHs9qFjylCggsS1QlFcpYZfXDJUBLhh1r6ld800bZX3foaOueR3Q03lbVkP1JL5RbgPPXPswyjKPnvo/ddnSRkWvC1CyY5dck8jxZa1cL+rodVr7eyK6KFcT2EPh/6S2dDQVeIJKVoDpSmihGh9oRbW2pKDWXAazx7AyTzBOTXn7zsFLd+2UW6/NIQ6r7Mk19UW80oqryhW6gXMlW1Jd53lhq3tjwpIyy3IgNH3UnmTYNtH21E71U49lpwYjUPU4wzo5COfMRa1bH66AGoHjOVec+XZyFKCOhB3ZDuuGhI0NQBqaM9hDOz19y8z5AZvQ9QmYTqbsZE4tk4wryMwlruMxYwdX9E3NJnrHtuKSWrgqK14D2YQ1YdXjYbSjFfWJP1ogPKrQLDbefu3jBWTSAbvDTEjg9f+qW8TmR0ib7EPaXN8ylaiqPARiLXv3U+Zvxrnz14LgYeFmLLGHAlFq0aS4Jgmk1ysOxm8bCHgmtxNXwi0cHgnNzV+5dTIQea7IjMQvThGEc2POo0Yl7hlfbwM8rkjW+sLkWwecNNp0QOy5Xj3nCJT1dSnEHlJPinSuAXD1KywYOnpYziF7td6sHdjuPYEyFgZ7W7yPLJBIXXbcgvu4nRL9ScG3UxqroUvORI0HcdotjNM/ejtGBuX/ZFq9viiCO7hNXv2x9ZCP5eZLd3WNCzJALoHPbOuhzbjuimW311+k0dhbOyl3flzpjj5ub57IWUfQ4D4S/luw0kDFoYEUNUMzoNdcnTD7r4PN+KuThII+xiIEsSGvf9Tl/E4HKmP4q05RVWgxC0LP/Z1t0uUzFz9S+rr18ZS+1bl8HX9fXUlC4bjBO5U9XvXgQCaT/ALzTvm/mnOLP8FDI+Xwq6JL5XlYn6papgOWU/MzHJ3KroOJr1sGJRvsn9b+F92H+nodrlmIUTxwp5pNclZgDvnzN2VhcFocSZ74fatUs5X/33oXPyryOsr6jb5Xj5eNouUktjLtHDRDxpRKSMpexq4rbrV7s1bQfN4MzNU4LMzYuWCfzXKFqIz5TUtUAWZWlRe9iGnZyLg72gwt7e1nvs4ZUxB+G1pYo+7ePD/dfQAoz4rlyZILC5Z9j+tMmWxZ8ztZwtIVlKLoxqiLUFwXtYius1Jjnihf0t4t571ls8IcFjgFCnDODX4mc617qIovBIw75z5i+xcx1lGWlDJc635npMdllqC5QGZLVuGdlsvYX0x06qQ6Fh14O1jtW8WAgtOB4RZNjenYfpZBq2+N3coi1r4Tr/TK2DteiNq2r64ZVdlKmuEYpNvvrpY9zCJJDSoR2DXef2pddsePkJCESIhVCfHvowH5j3vpBHKR1VRIZCOPHQX7X/65do/tO22R6buaD/63l6+VBTrfPyv8eOBB2u//r0lf8DUEsDBBQAAgAIACIJAVmRdQmITAAAAGsAAAAbAAAAdW5pdmVyc2FsL3VuaXZlcnNhbC5wbmcueG1ss7GvyM1RKEstKs7Mz7NVMtQzULK34+WyKShKLctMLVeoAIoBBSFASaHSVsnECMEtz0wpyQCqMDAxQAhmpGamZ5TYKplbIAT1gWYCAFBLAQIAABQAAgAIAHldz1I2YVgCRwMAAOEJAAAUAAAAAAAAAAEAAAAAAAAAAAB1bml2ZXJzYWwvcGxheWVyLnhtbFBLAQIAABQAAgAIACIJAVkR9SNj9gYAAIAZAAAdAAAAAAAAAAEAAAAAAHkDAAB1bml2ZXJzYWwvY29tbW9uX21lc3NhZ2VzLmxuZ1BLAQIAABQAAgAIACIJAVkVHmAbowAAAH8BAAAuAAAAAAAAAAEAAAAAAKoKAAB1bml2ZXJzYWwvcGxheWJhY2tfYW5kX25hdmlnYXRpb25fc2V0dGluZ3MueG1sUEsBAgAAFAACAAgAIgkBWQ08H+QCBQAAFxkAACcAAAAAAAAAAQAAAAAAmQsAAHVuaXZlcnNhbC9mbGFzaF9wdWJsaXNoaW5nX3NldHRpbmdzLnhtbFBLAQIAABQAAgAIACIJAVm0UPcKkwMAALQMAAAhAAAAAAAAAAEAAAAAAOAQAAB1bml2ZXJzYWwvZmxhc2hfc2tpbl9zZXR0aW5ncy54bWxQSwECAAAUAAIACAAiCQFZkshP9f4EAAChGAAAJgAAAAAAAAABAAAAAACyFAAAdW5pdmVyc2FsL2h0bWxfcHVibGlzaGluZ19zZXR0aW5ncy54bWxQSwECAAAUAAIACAAiCQFZN0ns4LwBAAB/BgAAHwAAAAAAAAABAAAAAAD0GQAAdW5pdmVyc2FsL2h0bWxfc2tpbl9zZXR0aW5ncy5qc1BLAQIAABQAAgAIACIJAVkBIvFpfQAAAH0AAAAcAAAAAAAAAAEAAAAAAO0bAAB1bml2ZXJzYWwvbG9jYWxfc2V0dGluZ3MueG1sUEsBAgAAFAACAAgAIgkBWcExaj8eGQAAoS4AABcAAAAAAAAAAAAAAAAApBwAAHVuaXZlcnNhbC91bml2ZXJzYWwucG5nUEsBAgAAFAACAAgAIgkBWZF1CYhMAAAAawAAABsAAAAAAAAAAQAAAAAA9zUAAHVuaXZlcnNhbC91bml2ZXJzYWwucG5nLnhtbFBLBQYAAAAACgAKAAYDAAB8NgAAAAA="/>
  <p:tag name="ISPRING_LMS_API_VERSION" val="SCORM 2004 (4th edition)"/>
  <p:tag name="ISPRING_ULTRA_SCORM_COURSE_ID" val="F48526C6-1E6F-4954-9FAF-24F942385FC5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n\uFFFD\uFFFDF{532D8254-983C-4E3B-B0A4-AAF7FD1CF8B9}&quot;,&quot;E:\\PowerPoint\\Vi tri tuong doi duong thang - duong tro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16. Vị trí tương đối đường thẳng - tròn 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A3D7BB-C415-4AF2-BB3D-97B7E329E104}:30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4697E-86B6-4AB8-83DB-62992B601241}:30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09C865-1CE6-453E-88BD-4096629802B8}:30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532E32-3CD5-40D2-A09C-DC1FDE4297A0}:29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9D0F11-70B6-486D-991E-04C3A2396600}:30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123C50-8033-403D-95F0-9728D011D53A}:30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7B9F44-5F4F-410E-B05C-03C53D084D88}:30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13FFCD-ED05-46E1-B88A-D2D0202A960D}:29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0549A-B97F-4F3C-96FD-0D1CE8E89366}:32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343B6E-3B4C-47DB-898C-36F67AB3DB92}:2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8B91D3-93E4-443E-8332-41CEFA2B4DD8}:25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44EC36-3590-44BA-AAA1-5304FB5BFB55}:26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A3998A-50C0-4211-93A9-43B0BCF494FD}:29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1410F6-FD91-4857-9116-EBFC69A667F7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417E6F-F865-479B-9A79-2029CDB07F57}:29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AA15B7-D5E9-46B0-AFEF-C0E4DE06C7E0}:29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8012178-D7EE-44A5-963B-BF27DE3C3981}:29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A7A31F-DC8C-4B72-A9E4-E74D6614D101}:29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1455</Words>
  <Application>Microsoft Office PowerPoint</Application>
  <PresentationFormat>Widescreen</PresentationFormat>
  <Paragraphs>205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#9Slide03 Helvetica LT Std ExtC</vt:lpstr>
      <vt:lpstr>#9Slide03 SVNAvo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9Slide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16. Vị trí tương đối đường thẳng - tròn 1</dc:title>
  <dc:creator>Cao Đô</dc:creator>
  <cp:lastModifiedBy>Thảo Nguyễn Thu</cp:lastModifiedBy>
  <cp:revision>49</cp:revision>
  <dcterms:created xsi:type="dcterms:W3CDTF">2024-06-26T08:00:55Z</dcterms:created>
  <dcterms:modified xsi:type="dcterms:W3CDTF">2025-11-12T00:48:03Z</dcterms:modified>
</cp:coreProperties>
</file>