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ink/ink1.xml" ContentType="application/inkml+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57" r:id="rId4"/>
    <p:sldId id="300" r:id="rId5"/>
    <p:sldId id="303" r:id="rId6"/>
    <p:sldId id="281" r:id="rId7"/>
    <p:sldId id="312" r:id="rId8"/>
    <p:sldId id="313" r:id="rId9"/>
    <p:sldId id="314" r:id="rId10"/>
    <p:sldId id="315" r:id="rId11"/>
    <p:sldId id="325" r:id="rId12"/>
    <p:sldId id="311" r:id="rId13"/>
    <p:sldId id="317" r:id="rId14"/>
    <p:sldId id="316" r:id="rId15"/>
    <p:sldId id="318" r:id="rId16"/>
    <p:sldId id="319" r:id="rId17"/>
    <p:sldId id="320" r:id="rId18"/>
    <p:sldId id="321" r:id="rId19"/>
    <p:sldId id="322" r:id="rId20"/>
    <p:sldId id="323" r:id="rId21"/>
    <p:sldId id="327" r:id="rId22"/>
    <p:sldId id="326" r:id="rId23"/>
    <p:sldId id="324" r:id="rId24"/>
    <p:sldId id="292"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D"/>
    <a:srgbClr val="BB013B"/>
    <a:srgbClr val="FD0F59"/>
    <a:srgbClr val="9E3A2E"/>
    <a:srgbClr val="3750A2"/>
    <a:srgbClr val="F23E39"/>
    <a:srgbClr val="FD4A38"/>
    <a:srgbClr val="FABD60"/>
    <a:srgbClr val="FDF3A7"/>
    <a:srgbClr val="613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4" d="100"/>
          <a:sy n="74" d="100"/>
        </p:scale>
        <p:origin x="3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200" units="cm"/>
          <inkml:channel name="T" type="integer" max="2.14748E9" units="dev"/>
        </inkml:traceFormat>
        <inkml:channelProperties>
          <inkml:channelProperty channel="X" name="resolution" value="63.57616" units="1/cm"/>
          <inkml:channelProperty channel="Y" name="resolution" value="63.49206" units="1/cm"/>
          <inkml:channelProperty channel="T" name="resolution" value="1" units="1/dev"/>
        </inkml:channelProperties>
      </inkml:inkSource>
      <inkml:timestamp xml:id="ts0" timeString="2025-11-14T03:03:42.424"/>
    </inkml:context>
    <inkml:brush xml:id="br0">
      <inkml:brushProperty name="width" value="0.05292" units="cm"/>
      <inkml:brushProperty name="height" value="0.05292" units="cm"/>
      <inkml:brushProperty name="color" value="#FF0000"/>
    </inkml:brush>
  </inkml:definitions>
  <inkml:trace contextRef="#ctx0" brushRef="#br0">27351 10354 0,'0'25'297,"0"0"-281,0 0 0,0-1-16,0 1 0,0 0 31,0 0-16,0-1 17,0 1-32,0 0 15,0 0 1,0 0 0,0-1 15,0 1 0,0 0-15,0 0-16,0-1 31,0 1 0,0 0-15,0 0 31,0-1-32,0 1 17,0 0-32,0 0 15,0 0 32,0-1-31,0 1-1,0 0 1,0 0 15,0-1-15,0 1 31,0 0-47,0 0 15,0 0 17,0-1-17,0 1-15,25-25 63</inkml:trace>
  <inkml:trace contextRef="#ctx0" brushRef="#br0" timeOffset="2980.35">27153 13575 0,'0'24'297,"0"1"-297,0 0 0,-25 0 0,0 24 15,1-24-15,24 0 0,-25-25 16,25 25-16,-25-25 31,25 24-31,0 1 47,-25-25-47,25 25 31,0 0-15,-25-25 15,25 24-31,-24 1 16,24 0-1,-25 0 17,25 0 14,-25-25-30,25 24 0,-25 1 46,25 0-31,0 0-15,0-1 15,0 1-15,0 0 15,0 0-15,0 0-1,0-1 17,0 1-17,0 0 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CDD3C-CF28-4193-96FC-D374B01EEDF1}" type="datetimeFigureOut">
              <a:rPr lang="vi-VN" smtClean="0"/>
              <a:t>19/11/2025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E1DF7-9613-4F6B-9C44-1B02E58D7FC3}" type="slidenum">
              <a:rPr lang="vi-VN" smtClean="0"/>
              <a:t>‹#›</a:t>
            </a:fld>
            <a:endParaRPr lang="vi-VN"/>
          </a:p>
        </p:txBody>
      </p:sp>
    </p:spTree>
    <p:extLst>
      <p:ext uri="{BB962C8B-B14F-4D97-AF65-F5344CB8AC3E}">
        <p14:creationId xmlns:p14="http://schemas.microsoft.com/office/powerpoint/2010/main" val="105751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08244134-8955-4AF1-BBC7-459E0D26A34E}" type="slidenum">
              <a:rPr lang="vi-VN" smtClean="0"/>
              <a:t>1</a:t>
            </a:fld>
            <a:endParaRPr lang="vi-VN"/>
          </a:p>
        </p:txBody>
      </p:sp>
    </p:spTree>
    <p:extLst>
      <p:ext uri="{BB962C8B-B14F-4D97-AF65-F5344CB8AC3E}">
        <p14:creationId xmlns:p14="http://schemas.microsoft.com/office/powerpoint/2010/main" val="307858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10</a:t>
            </a:fld>
            <a:endParaRPr lang="vi-VN"/>
          </a:p>
        </p:txBody>
      </p:sp>
    </p:spTree>
    <p:extLst>
      <p:ext uri="{BB962C8B-B14F-4D97-AF65-F5344CB8AC3E}">
        <p14:creationId xmlns:p14="http://schemas.microsoft.com/office/powerpoint/2010/main" val="138137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11</a:t>
            </a:fld>
            <a:endParaRPr lang="vi-VN"/>
          </a:p>
        </p:txBody>
      </p:sp>
    </p:spTree>
    <p:extLst>
      <p:ext uri="{BB962C8B-B14F-4D97-AF65-F5344CB8AC3E}">
        <p14:creationId xmlns:p14="http://schemas.microsoft.com/office/powerpoint/2010/main" val="311133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12</a:t>
            </a:fld>
            <a:endParaRPr lang="vi-VN"/>
          </a:p>
        </p:txBody>
      </p:sp>
    </p:spTree>
    <p:extLst>
      <p:ext uri="{BB962C8B-B14F-4D97-AF65-F5344CB8AC3E}">
        <p14:creationId xmlns:p14="http://schemas.microsoft.com/office/powerpoint/2010/main" val="3896589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13</a:t>
            </a:fld>
            <a:endParaRPr lang="vi-VN"/>
          </a:p>
        </p:txBody>
      </p:sp>
    </p:spTree>
    <p:extLst>
      <p:ext uri="{BB962C8B-B14F-4D97-AF65-F5344CB8AC3E}">
        <p14:creationId xmlns:p14="http://schemas.microsoft.com/office/powerpoint/2010/main" val="2724569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14</a:t>
            </a:fld>
            <a:endParaRPr lang="vi-VN"/>
          </a:p>
        </p:txBody>
      </p:sp>
    </p:spTree>
    <p:extLst>
      <p:ext uri="{BB962C8B-B14F-4D97-AF65-F5344CB8AC3E}">
        <p14:creationId xmlns:p14="http://schemas.microsoft.com/office/powerpoint/2010/main" val="211839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15</a:t>
            </a:fld>
            <a:endParaRPr lang="vi-VN"/>
          </a:p>
        </p:txBody>
      </p:sp>
    </p:spTree>
    <p:extLst>
      <p:ext uri="{BB962C8B-B14F-4D97-AF65-F5344CB8AC3E}">
        <p14:creationId xmlns:p14="http://schemas.microsoft.com/office/powerpoint/2010/main" val="2822694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16</a:t>
            </a:fld>
            <a:endParaRPr lang="vi-VN"/>
          </a:p>
        </p:txBody>
      </p:sp>
    </p:spTree>
    <p:extLst>
      <p:ext uri="{BB962C8B-B14F-4D97-AF65-F5344CB8AC3E}">
        <p14:creationId xmlns:p14="http://schemas.microsoft.com/office/powerpoint/2010/main" val="338854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17</a:t>
            </a:fld>
            <a:endParaRPr lang="vi-VN"/>
          </a:p>
        </p:txBody>
      </p:sp>
    </p:spTree>
    <p:extLst>
      <p:ext uri="{BB962C8B-B14F-4D97-AF65-F5344CB8AC3E}">
        <p14:creationId xmlns:p14="http://schemas.microsoft.com/office/powerpoint/2010/main" val="146644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18</a:t>
            </a:fld>
            <a:endParaRPr lang="vi-VN"/>
          </a:p>
        </p:txBody>
      </p:sp>
    </p:spTree>
    <p:extLst>
      <p:ext uri="{BB962C8B-B14F-4D97-AF65-F5344CB8AC3E}">
        <p14:creationId xmlns:p14="http://schemas.microsoft.com/office/powerpoint/2010/main" val="375361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19</a:t>
            </a:fld>
            <a:endParaRPr lang="vi-VN"/>
          </a:p>
        </p:txBody>
      </p:sp>
    </p:spTree>
    <p:extLst>
      <p:ext uri="{BB962C8B-B14F-4D97-AF65-F5344CB8AC3E}">
        <p14:creationId xmlns:p14="http://schemas.microsoft.com/office/powerpoint/2010/main" val="183548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2</a:t>
            </a:fld>
            <a:endParaRPr lang="vi-VN"/>
          </a:p>
        </p:txBody>
      </p:sp>
    </p:spTree>
    <p:extLst>
      <p:ext uri="{BB962C8B-B14F-4D97-AF65-F5344CB8AC3E}">
        <p14:creationId xmlns:p14="http://schemas.microsoft.com/office/powerpoint/2010/main" val="350877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22</a:t>
            </a:fld>
            <a:endParaRPr lang="vi-VN"/>
          </a:p>
        </p:txBody>
      </p:sp>
    </p:spTree>
    <p:extLst>
      <p:ext uri="{BB962C8B-B14F-4D97-AF65-F5344CB8AC3E}">
        <p14:creationId xmlns:p14="http://schemas.microsoft.com/office/powerpoint/2010/main" val="3726570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23</a:t>
            </a:fld>
            <a:endParaRPr lang="vi-VN"/>
          </a:p>
        </p:txBody>
      </p:sp>
    </p:spTree>
    <p:extLst>
      <p:ext uri="{BB962C8B-B14F-4D97-AF65-F5344CB8AC3E}">
        <p14:creationId xmlns:p14="http://schemas.microsoft.com/office/powerpoint/2010/main" val="14976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3</a:t>
            </a:fld>
            <a:endParaRPr lang="vi-VN"/>
          </a:p>
        </p:txBody>
      </p:sp>
    </p:spTree>
    <p:extLst>
      <p:ext uri="{BB962C8B-B14F-4D97-AF65-F5344CB8AC3E}">
        <p14:creationId xmlns:p14="http://schemas.microsoft.com/office/powerpoint/2010/main" val="415484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4</a:t>
            </a:fld>
            <a:endParaRPr lang="vi-VN"/>
          </a:p>
        </p:txBody>
      </p:sp>
    </p:spTree>
    <p:extLst>
      <p:ext uri="{BB962C8B-B14F-4D97-AF65-F5344CB8AC3E}">
        <p14:creationId xmlns:p14="http://schemas.microsoft.com/office/powerpoint/2010/main" val="315850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5</a:t>
            </a:fld>
            <a:endParaRPr lang="vi-VN"/>
          </a:p>
        </p:txBody>
      </p:sp>
    </p:spTree>
    <p:extLst>
      <p:ext uri="{BB962C8B-B14F-4D97-AF65-F5344CB8AC3E}">
        <p14:creationId xmlns:p14="http://schemas.microsoft.com/office/powerpoint/2010/main" val="250029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6</a:t>
            </a:fld>
            <a:endParaRPr lang="vi-VN"/>
          </a:p>
        </p:txBody>
      </p:sp>
    </p:spTree>
    <p:extLst>
      <p:ext uri="{BB962C8B-B14F-4D97-AF65-F5344CB8AC3E}">
        <p14:creationId xmlns:p14="http://schemas.microsoft.com/office/powerpoint/2010/main" val="1621557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7</a:t>
            </a:fld>
            <a:endParaRPr lang="vi-VN"/>
          </a:p>
        </p:txBody>
      </p:sp>
    </p:spTree>
    <p:extLst>
      <p:ext uri="{BB962C8B-B14F-4D97-AF65-F5344CB8AC3E}">
        <p14:creationId xmlns:p14="http://schemas.microsoft.com/office/powerpoint/2010/main" val="3243119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8</a:t>
            </a:fld>
            <a:endParaRPr lang="vi-VN"/>
          </a:p>
        </p:txBody>
      </p:sp>
    </p:spTree>
    <p:extLst>
      <p:ext uri="{BB962C8B-B14F-4D97-AF65-F5344CB8AC3E}">
        <p14:creationId xmlns:p14="http://schemas.microsoft.com/office/powerpoint/2010/main" val="1746358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4CE1DF7-9613-4F6B-9C44-1B02E58D7FC3}" type="slidenum">
              <a:rPr lang="vi-VN" smtClean="0"/>
              <a:t>9</a:t>
            </a:fld>
            <a:endParaRPr lang="vi-VN"/>
          </a:p>
        </p:txBody>
      </p:sp>
    </p:spTree>
    <p:extLst>
      <p:ext uri="{BB962C8B-B14F-4D97-AF65-F5344CB8AC3E}">
        <p14:creationId xmlns:p14="http://schemas.microsoft.com/office/powerpoint/2010/main" val="767869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285E-4B92-5038-F012-575501FE1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5CBB91-40BA-A073-852C-38EE92300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C55E6-2F02-6AD6-603B-21041ECF0476}"/>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6F18D2DA-541F-86EF-5E61-25E9D5DFF9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8AF39-E930-A15A-89FA-01A4A151FA60}"/>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40156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CD33-8334-5782-406A-CCBA4ECFCA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E9E96F-090A-3D7B-B953-1ABECBD699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F602B-F2B6-2C9B-A7FB-EA95ADE095C3}"/>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E7B9C275-B0FD-7B07-FE61-975A1A4FE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06AF9-B8DA-0C17-E437-2A4617DACF48}"/>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131972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CF46B-8039-623F-7AD2-3EDCCDA852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E12C08-B265-A6AF-878B-E55953451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33AC2-DD77-D958-6D2E-552E0661902F}"/>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36939D89-9D21-348E-7DA2-844B08DE2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02141-6FA9-926E-22E3-7221456C5D5F}"/>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2789788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07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683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912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6239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16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328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10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19041-62A7-EEA9-027F-FD0940522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6F448F-4ABF-5EE1-F4E5-AB6577325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F9A25-9421-E2B5-FFDA-169E529E5CE3}"/>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784FD764-1E20-4FDF-7708-8ED4C9A94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61144-FCDF-9C4C-23AA-827CC6A38768}"/>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59931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139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821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9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41EE4-1E34-98E0-6309-BA502B0E26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67C37B-CA07-7637-4F44-1AEBE85E48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F52D33-7E3E-95B7-48AC-DE6E306C322A}"/>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D8231C7C-73B0-0368-F2BA-82AF87592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D3E24-BC86-BBD0-108E-3D88F4CF817D}"/>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380034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C312E-286B-E7C6-DB8E-29DF0D2BD5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FC545-7072-B04E-53EA-0CD8BFEA67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044DB2-4007-6255-8054-36F4F02805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D35316-CBF5-82D2-08D5-0B1CB961F373}"/>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6" name="Footer Placeholder 5">
            <a:extLst>
              <a:ext uri="{FF2B5EF4-FFF2-40B4-BE49-F238E27FC236}">
                <a16:creationId xmlns:a16="http://schemas.microsoft.com/office/drawing/2014/main" id="{19ECD7E3-E564-8480-72E0-3C997A738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BEFA8C-4C74-D425-96CA-F70D73AB008F}"/>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324294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44354-2462-6175-B1EB-F1F814BB5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1B3EFE-C389-7E72-58EA-D4D305479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818C7A-D3DA-0B71-7049-238781589D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AD3E68-FC5B-BC8E-A206-14A54C351B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059E2-2C8A-431F-4626-6A93C52E61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F67BE-2828-B5D1-36F4-BAFD068DF3EF}"/>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8" name="Footer Placeholder 7">
            <a:extLst>
              <a:ext uri="{FF2B5EF4-FFF2-40B4-BE49-F238E27FC236}">
                <a16:creationId xmlns:a16="http://schemas.microsoft.com/office/drawing/2014/main" id="{B25CCF8A-A7F8-4E0D-FFA9-25D0578772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16FD9D-D083-5B4A-4775-8C269418B23C}"/>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3928567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FD46-33B3-2F5F-756C-D943BDCCAB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E462A2-FD24-736E-28AA-FAB516D35BA0}"/>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4" name="Footer Placeholder 3">
            <a:extLst>
              <a:ext uri="{FF2B5EF4-FFF2-40B4-BE49-F238E27FC236}">
                <a16:creationId xmlns:a16="http://schemas.microsoft.com/office/drawing/2014/main" id="{9F7614BB-CAFC-EB78-F449-9E9D54A11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556090-4300-3F53-5D30-A4FEB8F5F192}"/>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51697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512965-3919-8BB9-FD06-6104C5D8B9D9}"/>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3" name="Footer Placeholder 2">
            <a:extLst>
              <a:ext uri="{FF2B5EF4-FFF2-40B4-BE49-F238E27FC236}">
                <a16:creationId xmlns:a16="http://schemas.microsoft.com/office/drawing/2014/main" id="{29ABADE3-29A6-996F-01F2-4702C0AF35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70CE14-871E-8BB1-65B5-EFF010928ADF}"/>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1931410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ABCF-6D0A-DED8-AB71-7C7DD7FA7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8935B-F8EA-999F-B652-E548AC89D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EE928C-5776-6577-1056-E914C2A80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E769E-64EC-C28D-E6D3-81759C66F2C3}"/>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6" name="Footer Placeholder 5">
            <a:extLst>
              <a:ext uri="{FF2B5EF4-FFF2-40B4-BE49-F238E27FC236}">
                <a16:creationId xmlns:a16="http://schemas.microsoft.com/office/drawing/2014/main" id="{317D62E2-DAFE-E048-912F-0A69F0EDD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9D0E-2D16-ED37-9A4F-4498240BCED7}"/>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1122739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45330-55C1-BB6E-2B27-ABE61931A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D8FF5-1365-A8F2-680E-1FE1F1BA15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23C175-BA0B-49B1-A50C-81CEF37F9B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FA13F-2F02-4AFB-F010-74573D8DB969}"/>
              </a:ext>
            </a:extLst>
          </p:cNvPr>
          <p:cNvSpPr>
            <a:spLocks noGrp="1"/>
          </p:cNvSpPr>
          <p:nvPr>
            <p:ph type="dt" sz="half" idx="10"/>
          </p:nvPr>
        </p:nvSpPr>
        <p:spPr/>
        <p:txBody>
          <a:bodyPr/>
          <a:lstStyle/>
          <a:p>
            <a:fld id="{D5C68826-1931-45B0-A955-34D54F19E137}" type="datetimeFigureOut">
              <a:rPr lang="en-US" smtClean="0"/>
              <a:t>11/19/2025</a:t>
            </a:fld>
            <a:endParaRPr lang="en-US"/>
          </a:p>
        </p:txBody>
      </p:sp>
      <p:sp>
        <p:nvSpPr>
          <p:cNvPr id="6" name="Footer Placeholder 5">
            <a:extLst>
              <a:ext uri="{FF2B5EF4-FFF2-40B4-BE49-F238E27FC236}">
                <a16:creationId xmlns:a16="http://schemas.microsoft.com/office/drawing/2014/main" id="{2604DEE3-F81B-5E27-E3F4-32EC0CEF1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0E42E-3ECD-8A75-E5AE-4D975941A6B6}"/>
              </a:ext>
            </a:extLst>
          </p:cNvPr>
          <p:cNvSpPr>
            <a:spLocks noGrp="1"/>
          </p:cNvSpPr>
          <p:nvPr>
            <p:ph type="sldNum" sz="quarter" idx="12"/>
          </p:nvPr>
        </p:nvSpPr>
        <p:spPr/>
        <p:txBody>
          <a:bodyPr/>
          <a:lstStyle/>
          <a:p>
            <a:fld id="{827C0E87-35A3-48CB-B65D-CA5E77BB093E}" type="slidenum">
              <a:rPr lang="en-US" smtClean="0"/>
              <a:t>‹#›</a:t>
            </a:fld>
            <a:endParaRPr lang="en-US"/>
          </a:p>
        </p:txBody>
      </p:sp>
    </p:spTree>
    <p:extLst>
      <p:ext uri="{BB962C8B-B14F-4D97-AF65-F5344CB8AC3E}">
        <p14:creationId xmlns:p14="http://schemas.microsoft.com/office/powerpoint/2010/main" val="2813180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D27AA-A829-8705-72DF-E514AC20A4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C1B530-3ECC-8AED-DCBD-D6F3C96E51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42EB7-E9DD-AB6E-0742-50B41F2176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C68826-1931-45B0-A955-34D54F19E137}" type="datetimeFigureOut">
              <a:rPr lang="en-US" smtClean="0"/>
              <a:t>11/19/2025</a:t>
            </a:fld>
            <a:endParaRPr lang="en-US"/>
          </a:p>
        </p:txBody>
      </p:sp>
      <p:sp>
        <p:nvSpPr>
          <p:cNvPr id="5" name="Footer Placeholder 4">
            <a:extLst>
              <a:ext uri="{FF2B5EF4-FFF2-40B4-BE49-F238E27FC236}">
                <a16:creationId xmlns:a16="http://schemas.microsoft.com/office/drawing/2014/main" id="{2948E1C1-7300-C584-F1D8-4B5E43E238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BDF782-4C09-8D8B-D7F3-8E2A8B2C1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7C0E87-35A3-48CB-B65D-CA5E77BB093E}" type="slidenum">
              <a:rPr lang="en-US" smtClean="0"/>
              <a:t>‹#›</a:t>
            </a:fld>
            <a:endParaRPr lang="en-US"/>
          </a:p>
        </p:txBody>
      </p:sp>
    </p:spTree>
    <p:extLst>
      <p:ext uri="{BB962C8B-B14F-4D97-AF65-F5344CB8AC3E}">
        <p14:creationId xmlns:p14="http://schemas.microsoft.com/office/powerpoint/2010/main" val="445509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6555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notesSlide" Target="../notesSlides/notesSlide15.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4.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1.xml"/><Relationship Id="rId5" Type="http://schemas.openxmlformats.org/officeDocument/2006/relationships/image" Target="../media/image1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8.sv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754396" y="157851"/>
            <a:ext cx="7094797" cy="6305501"/>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4">
              <a:alphaModFix amt="82000"/>
              <a:extLst>
                <a:ext uri="{BEBA8EAE-BF5A-486C-A8C5-ECC9F3942E4B}">
                  <a14:imgProps xmlns:a14="http://schemas.microsoft.com/office/drawing/2010/main">
                    <a14:imgLayer r:embed="rId5">
                      <a14:imgEffect>
                        <a14:artisticMarker/>
                      </a14:imgEffect>
                    </a14:imgLayer>
                  </a14:imgProps>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103299" y="-156653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alphaModFix amt="65999"/>
              <a:duotone>
                <a:schemeClr val="accent5">
                  <a:shade val="45000"/>
                  <a:satMod val="135000"/>
                </a:schemeClr>
                <a:prstClr val="white"/>
              </a:duotone>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171450" y="319669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alphaModFix amt="65999"/>
              <a:duotone>
                <a:schemeClr val="accent5">
                  <a:shade val="45000"/>
                  <a:satMod val="135000"/>
                </a:schemeClr>
                <a:prstClr val="white"/>
              </a:duotone>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0E93FAD2-25EA-E99C-BE9D-21A1DE83623F}"/>
              </a:ext>
            </a:extLst>
          </p:cNvPr>
          <p:cNvSpPr txBox="1"/>
          <p:nvPr/>
        </p:nvSpPr>
        <p:spPr>
          <a:xfrm>
            <a:off x="2126417" y="2367171"/>
            <a:ext cx="8350754" cy="2123658"/>
          </a:xfrm>
          <a:prstGeom prst="rect">
            <a:avLst/>
          </a:prstGeom>
          <a:noFill/>
        </p:spPr>
        <p:txBody>
          <a:bodyPr wrap="square">
            <a:spAutoFit/>
          </a:bodyPr>
          <a:lstStyle/>
          <a:p>
            <a:pPr algn="ctr"/>
            <a:r>
              <a:rPr lang="en-US" sz="6000" dirty="0">
                <a:solidFill>
                  <a:schemeClr val="accent6">
                    <a:lumMod val="75000"/>
                  </a:schemeClr>
                </a:solidFill>
                <a:latin typeface="#9Slide03 Helvetica LT Std ExtC" panose="020B0708030502060204" pitchFamily="34" charset="0"/>
              </a:rPr>
              <a:t>VỊ TRÍ TƯƠNG ĐỐI GIỮA </a:t>
            </a:r>
          </a:p>
          <a:p>
            <a:pPr algn="ctr"/>
            <a:r>
              <a:rPr lang="en-US" sz="7200" dirty="0">
                <a:solidFill>
                  <a:srgbClr val="3750A2"/>
                </a:solidFill>
                <a:latin typeface="#9Slide03 Helvetica LT Std ExtC" panose="020B0708030502060204" pitchFamily="34" charset="0"/>
              </a:rPr>
              <a:t>ĐƯỜNG THẲNG VÀ ĐƯỜNG TRÒN</a:t>
            </a:r>
          </a:p>
        </p:txBody>
      </p:sp>
      <p:pic>
        <p:nvPicPr>
          <p:cNvPr id="8" name="Picture 7">
            <a:extLst>
              <a:ext uri="{FF2B5EF4-FFF2-40B4-BE49-F238E27FC236}">
                <a16:creationId xmlns:a16="http://schemas.microsoft.com/office/drawing/2014/main" id="{5247E562-3FF8-E1EA-065C-6FC9E8A9F32C}"/>
              </a:ext>
            </a:extLst>
          </p:cNvPr>
          <p:cNvPicPr>
            <a:picLocks noChangeAspect="1"/>
          </p:cNvPicPr>
          <p:nvPr/>
        </p:nvPicPr>
        <p:blipFill>
          <a:blip r:embed="rId7"/>
          <a:stretch>
            <a:fillRect/>
          </a:stretch>
        </p:blipFill>
        <p:spPr>
          <a:xfrm>
            <a:off x="207796" y="5443231"/>
            <a:ext cx="1959561" cy="1277634"/>
          </a:xfrm>
          <a:prstGeom prst="rect">
            <a:avLst/>
          </a:prstGeom>
        </p:spPr>
      </p:pic>
      <p:pic>
        <p:nvPicPr>
          <p:cNvPr id="9" name="Picture 8">
            <a:extLst>
              <a:ext uri="{FF2B5EF4-FFF2-40B4-BE49-F238E27FC236}">
                <a16:creationId xmlns:a16="http://schemas.microsoft.com/office/drawing/2014/main" id="{0BFC8195-0BCF-2B0E-98DD-DB91CC7C1DC1}"/>
              </a:ext>
            </a:extLst>
          </p:cNvPr>
          <p:cNvPicPr>
            <a:picLocks noChangeAspect="1"/>
          </p:cNvPicPr>
          <p:nvPr/>
        </p:nvPicPr>
        <p:blipFill>
          <a:blip r:embed="rId8"/>
          <a:stretch>
            <a:fillRect/>
          </a:stretch>
        </p:blipFill>
        <p:spPr>
          <a:xfrm>
            <a:off x="10152113" y="439443"/>
            <a:ext cx="1832091" cy="1854599"/>
          </a:xfrm>
          <a:prstGeom prst="rect">
            <a:avLst/>
          </a:prstGeom>
        </p:spPr>
      </p:pic>
      <p:sp>
        <p:nvSpPr>
          <p:cNvPr id="11" name="TextBox 10">
            <a:extLst>
              <a:ext uri="{FF2B5EF4-FFF2-40B4-BE49-F238E27FC236}">
                <a16:creationId xmlns:a16="http://schemas.microsoft.com/office/drawing/2014/main" id="{A3480DA4-F52F-14A5-A848-74887FB8BE82}"/>
              </a:ext>
            </a:extLst>
          </p:cNvPr>
          <p:cNvSpPr txBox="1"/>
          <p:nvPr/>
        </p:nvSpPr>
        <p:spPr>
          <a:xfrm>
            <a:off x="3543505" y="1459625"/>
            <a:ext cx="5415379" cy="769441"/>
          </a:xfrm>
          <a:prstGeom prst="rect">
            <a:avLst/>
          </a:prstGeom>
          <a:noFill/>
        </p:spPr>
        <p:txBody>
          <a:bodyPr wrap="square">
            <a:spAutoFit/>
          </a:bodyPr>
          <a:lstStyle/>
          <a:p>
            <a:pPr algn="ctr"/>
            <a:r>
              <a:rPr lang="en-US" sz="4400" b="1" u="sng" dirty="0">
                <a:solidFill>
                  <a:schemeClr val="accent2">
                    <a:lumMod val="75000"/>
                  </a:schemeClr>
                </a:solidFill>
                <a:latin typeface="#9Slide03 Helvetica LT Std ExtC" panose="020B0708030502060204" pitchFamily="34" charset="0"/>
              </a:rPr>
              <a:t>TIẾT 20 + 21. BÀI 16:</a:t>
            </a:r>
            <a:endParaRPr lang="en-US" sz="5400" b="1" u="sng" dirty="0">
              <a:solidFill>
                <a:schemeClr val="accent2">
                  <a:lumMod val="75000"/>
                </a:schemeClr>
              </a:solidFill>
              <a:latin typeface="#9Slide03 Helvetica LT Std ExtC" panose="020B0708030502060204" pitchFamily="34" charset="0"/>
            </a:endParaRPr>
          </a:p>
        </p:txBody>
      </p:sp>
      <p:sp>
        <p:nvSpPr>
          <p:cNvPr id="6" name="TextBox 5">
            <a:extLst>
              <a:ext uri="{FF2B5EF4-FFF2-40B4-BE49-F238E27FC236}">
                <a16:creationId xmlns:a16="http://schemas.microsoft.com/office/drawing/2014/main" id="{929FE811-1580-9E92-BC31-EC3B032DD72D}"/>
              </a:ext>
            </a:extLst>
          </p:cNvPr>
          <p:cNvSpPr txBox="1"/>
          <p:nvPr/>
        </p:nvSpPr>
        <p:spPr>
          <a:xfrm>
            <a:off x="3314166" y="5432801"/>
            <a:ext cx="5415379" cy="707886"/>
          </a:xfrm>
          <a:prstGeom prst="rect">
            <a:avLst/>
          </a:prstGeom>
          <a:noFill/>
        </p:spPr>
        <p:txBody>
          <a:bodyPr wrap="square">
            <a:spAutoFit/>
          </a:bodyPr>
          <a:lstStyle/>
          <a:p>
            <a:pPr algn="ctr"/>
            <a:r>
              <a:rPr lang="en-US" sz="4000" b="1" i="1" dirty="0">
                <a:solidFill>
                  <a:schemeClr val="accent2">
                    <a:lumMod val="75000"/>
                  </a:schemeClr>
                </a:solidFill>
                <a:latin typeface="#9Slide03 Helvetica LT Std ExtC" panose="020B0708030502060204" pitchFamily="34" charset="0"/>
              </a:rPr>
              <a:t>(</a:t>
            </a:r>
            <a:r>
              <a:rPr lang="en-US" sz="4000" b="1" i="1" dirty="0" err="1">
                <a:solidFill>
                  <a:schemeClr val="accent2">
                    <a:lumMod val="75000"/>
                  </a:schemeClr>
                </a:solidFill>
                <a:latin typeface="#9Slide03 Helvetica LT Std ExtC" panose="020B0708030502060204" pitchFamily="34" charset="0"/>
              </a:rPr>
              <a:t>Tiết</a:t>
            </a:r>
            <a:r>
              <a:rPr lang="en-US" sz="4000" b="1" i="1" dirty="0">
                <a:solidFill>
                  <a:schemeClr val="accent2">
                    <a:lumMod val="75000"/>
                  </a:schemeClr>
                </a:solidFill>
                <a:latin typeface="#9Slide03 Helvetica LT Std ExtC" panose="020B0708030502060204" pitchFamily="34" charset="0"/>
              </a:rPr>
              <a:t> 2)</a:t>
            </a:r>
            <a:endParaRPr lang="en-US" sz="5400" b="1" i="1" dirty="0">
              <a:solidFill>
                <a:schemeClr val="accent2">
                  <a:lumMod val="75000"/>
                </a:schemeClr>
              </a:solidFill>
              <a:latin typeface="#9Slide03 Helvetica LT Std ExtC" panose="020B070803050206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549736" y="9959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89822" y="913949"/>
            <a:ext cx="10845616" cy="1609993"/>
          </a:xfrm>
          <a:prstGeom prst="rect">
            <a:avLst/>
          </a:prstGeom>
          <a:noFill/>
        </p:spPr>
        <p:txBody>
          <a:bodyPr wrap="square">
            <a:spAutoFit/>
          </a:bodyPr>
          <a:lstStyle/>
          <a:p>
            <a:pPr algn="just">
              <a:lnSpc>
                <a:spcPct val="150000"/>
              </a:lnSpc>
            </a:pPr>
            <a:r>
              <a:rPr lang="en-US" sz="2300">
                <a:latin typeface="#9Slide03 SVNAvo" panose="02040603050506020204" pitchFamily="18" charset="0"/>
              </a:rPr>
              <a:t>4. </a:t>
            </a:r>
            <a:r>
              <a:rPr lang="vi-VN" sz="2300">
                <a:latin typeface="#9Slide03 SVNAvo" panose="02040603050506020204" pitchFamily="18" charset="0"/>
              </a:rPr>
              <a:t>Cho đường tròn (O) và điểm I ở ngoài đường tròn. Gọi M là giao điểm của đường tròn tâm K đường kính IO và đường tròn (O). Chứng minh đường thẳng IM là tiếp tuyến của (O) tại M.</a:t>
            </a:r>
          </a:p>
        </p:txBody>
      </p:sp>
      <p:sp>
        <p:nvSpPr>
          <p:cNvPr id="4" name="TextBox 4">
            <a:extLst>
              <a:ext uri="{FF2B5EF4-FFF2-40B4-BE49-F238E27FC236}">
                <a16:creationId xmlns:a16="http://schemas.microsoft.com/office/drawing/2014/main" id="{AB460AAC-E07A-8952-E73D-788A871C08D4}"/>
              </a:ext>
            </a:extLst>
          </p:cNvPr>
          <p:cNvSpPr txBox="1"/>
          <p:nvPr/>
        </p:nvSpPr>
        <p:spPr>
          <a:xfrm>
            <a:off x="889822" y="2680213"/>
            <a:ext cx="6239996" cy="1121974"/>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vi-VN">
                <a:solidFill>
                  <a:srgbClr val="002060"/>
                </a:solidFill>
              </a:rPr>
              <a:t>Vì IO, KM lần lượt là đường kính, bán kính của đường tròn (K) nên KM = </a:t>
            </a:r>
            <a:r>
              <a:rPr lang="en-US">
                <a:solidFill>
                  <a:srgbClr val="002060"/>
                </a:solidFill>
              </a:rPr>
              <a:t>    </a:t>
            </a:r>
            <a:r>
              <a:rPr lang="vi-VN">
                <a:solidFill>
                  <a:srgbClr val="002060"/>
                </a:solidFill>
              </a:rPr>
              <a:t>IO.</a:t>
            </a:r>
          </a:p>
        </p:txBody>
      </p:sp>
      <p:sp>
        <p:nvSpPr>
          <p:cNvPr id="21" name="TextBox 7">
            <a:extLst>
              <a:ext uri="{FF2B5EF4-FFF2-40B4-BE49-F238E27FC236}">
                <a16:creationId xmlns:a16="http://schemas.microsoft.com/office/drawing/2014/main" id="{A0C496E5-BC69-D151-876B-4DE4D6B35961}"/>
              </a:ext>
            </a:extLst>
          </p:cNvPr>
          <p:cNvSpPr txBox="1"/>
          <p:nvPr/>
        </p:nvSpPr>
        <p:spPr>
          <a:xfrm>
            <a:off x="889822" y="4042544"/>
            <a:ext cx="7084099" cy="1386790"/>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r>
              <a:rPr lang="vi-VN"/>
              <a:t>Xét tam giác IMO, ta có: đường trung tuyến MK ứng với cạnh IO bằng nửa cạnh ấy, suy ra tam giác IMO vuông tại M. </a:t>
            </a:r>
            <a:endParaRPr lang="en-US"/>
          </a:p>
        </p:txBody>
      </p:sp>
      <p:cxnSp>
        <p:nvCxnSpPr>
          <p:cNvPr id="5" name="Straight Connector 4">
            <a:extLst>
              <a:ext uri="{FF2B5EF4-FFF2-40B4-BE49-F238E27FC236}">
                <a16:creationId xmlns:a16="http://schemas.microsoft.com/office/drawing/2014/main" id="{3F81E5FB-B6EC-6DA8-7BEE-0B690FEDBE03}"/>
              </a:ext>
            </a:extLst>
          </p:cNvPr>
          <p:cNvCxnSpPr>
            <a:cxnSpLocks/>
          </p:cNvCxnSpPr>
          <p:nvPr/>
        </p:nvCxnSpPr>
        <p:spPr>
          <a:xfrm>
            <a:off x="4244785" y="3582075"/>
            <a:ext cx="198739"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4">
            <a:extLst>
              <a:ext uri="{FF2B5EF4-FFF2-40B4-BE49-F238E27FC236}">
                <a16:creationId xmlns:a16="http://schemas.microsoft.com/office/drawing/2014/main" id="{EE692BBE-C300-4D97-7D01-6E15FCF6B050}"/>
              </a:ext>
            </a:extLst>
          </p:cNvPr>
          <p:cNvSpPr txBox="1"/>
          <p:nvPr/>
        </p:nvSpPr>
        <p:spPr>
          <a:xfrm>
            <a:off x="4150236" y="3155499"/>
            <a:ext cx="396077"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1</a:t>
            </a:r>
            <a:endParaRPr lang="vi-VN">
              <a:solidFill>
                <a:srgbClr val="002060"/>
              </a:solidFill>
            </a:endParaRPr>
          </a:p>
        </p:txBody>
      </p:sp>
      <p:sp>
        <p:nvSpPr>
          <p:cNvPr id="45" name="TextBox 4">
            <a:extLst>
              <a:ext uri="{FF2B5EF4-FFF2-40B4-BE49-F238E27FC236}">
                <a16:creationId xmlns:a16="http://schemas.microsoft.com/office/drawing/2014/main" id="{5E9B3366-0196-F95B-96D4-1536228FFC06}"/>
              </a:ext>
            </a:extLst>
          </p:cNvPr>
          <p:cNvSpPr txBox="1"/>
          <p:nvPr/>
        </p:nvSpPr>
        <p:spPr>
          <a:xfrm>
            <a:off x="4153411" y="3571354"/>
            <a:ext cx="396077"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2</a:t>
            </a:r>
            <a:endParaRPr lang="vi-VN">
              <a:solidFill>
                <a:srgbClr val="002060"/>
              </a:solidFill>
            </a:endParaRPr>
          </a:p>
        </p:txBody>
      </p:sp>
      <p:cxnSp>
        <p:nvCxnSpPr>
          <p:cNvPr id="47" name="Đường nối Thẳng 14">
            <a:extLst>
              <a:ext uri="{FF2B5EF4-FFF2-40B4-BE49-F238E27FC236}">
                <a16:creationId xmlns:a16="http://schemas.microsoft.com/office/drawing/2014/main" id="{16BBC12F-7A53-3EB9-7D9A-48E345FA5B84}"/>
              </a:ext>
            </a:extLst>
          </p:cNvPr>
          <p:cNvCxnSpPr>
            <a:cxnSpLocks/>
          </p:cNvCxnSpPr>
          <p:nvPr/>
        </p:nvCxnSpPr>
        <p:spPr>
          <a:xfrm flipV="1">
            <a:off x="9851841" y="3285083"/>
            <a:ext cx="961072" cy="6617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TextBox 8">
            <a:extLst>
              <a:ext uri="{FF2B5EF4-FFF2-40B4-BE49-F238E27FC236}">
                <a16:creationId xmlns:a16="http://schemas.microsoft.com/office/drawing/2014/main" id="{9F886992-E7C5-CFD9-20E6-E66A2392B186}"/>
              </a:ext>
            </a:extLst>
          </p:cNvPr>
          <p:cNvSpPr txBox="1"/>
          <p:nvPr/>
        </p:nvSpPr>
        <p:spPr>
          <a:xfrm>
            <a:off x="11013165" y="3697480"/>
            <a:ext cx="332106" cy="387101"/>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49" name="TextBox 8">
            <a:extLst>
              <a:ext uri="{FF2B5EF4-FFF2-40B4-BE49-F238E27FC236}">
                <a16:creationId xmlns:a16="http://schemas.microsoft.com/office/drawing/2014/main" id="{CA3D2DA0-E869-5B87-C917-094BA133A121}"/>
              </a:ext>
            </a:extLst>
          </p:cNvPr>
          <p:cNvSpPr txBox="1"/>
          <p:nvPr/>
        </p:nvSpPr>
        <p:spPr>
          <a:xfrm>
            <a:off x="10681059" y="2815981"/>
            <a:ext cx="332106" cy="387101"/>
          </a:xfrm>
          <a:prstGeom prst="rect">
            <a:avLst/>
          </a:prstGeom>
          <a:noFill/>
        </p:spPr>
        <p:txBody>
          <a:bodyPr wrap="square">
            <a:spAutoFit/>
          </a:bodyPr>
          <a:lstStyle/>
          <a:p>
            <a:pPr algn="just"/>
            <a:r>
              <a:rPr lang="en-US" sz="2400">
                <a:latin typeface="#9Slide03 SVNAvo" panose="02040603050506020204" pitchFamily="18" charset="0"/>
              </a:rPr>
              <a:t>M</a:t>
            </a:r>
            <a:endParaRPr lang="vi-VN" sz="2400">
              <a:latin typeface="#9Slide03 SVNAvo" panose="02040603050506020204" pitchFamily="18" charset="0"/>
            </a:endParaRPr>
          </a:p>
        </p:txBody>
      </p:sp>
      <p:sp>
        <p:nvSpPr>
          <p:cNvPr id="50" name="TextBox 8">
            <a:extLst>
              <a:ext uri="{FF2B5EF4-FFF2-40B4-BE49-F238E27FC236}">
                <a16:creationId xmlns:a16="http://schemas.microsoft.com/office/drawing/2014/main" id="{67D3FFD9-0287-347E-290C-AF0A10367B9D}"/>
              </a:ext>
            </a:extLst>
          </p:cNvPr>
          <p:cNvSpPr txBox="1"/>
          <p:nvPr/>
        </p:nvSpPr>
        <p:spPr>
          <a:xfrm>
            <a:off x="8372172" y="3731159"/>
            <a:ext cx="332106" cy="387101"/>
          </a:xfrm>
          <a:prstGeom prst="rect">
            <a:avLst/>
          </a:prstGeom>
          <a:noFill/>
        </p:spPr>
        <p:txBody>
          <a:bodyPr wrap="square">
            <a:spAutoFit/>
          </a:bodyPr>
          <a:lstStyle/>
          <a:p>
            <a:pPr algn="just"/>
            <a:r>
              <a:rPr lang="en-US" sz="2400">
                <a:latin typeface="#9Slide03 SVNAvo" panose="02040603050506020204" pitchFamily="18" charset="0"/>
              </a:rPr>
              <a:t>I</a:t>
            </a:r>
            <a:endParaRPr lang="vi-VN" sz="2400">
              <a:latin typeface="#9Slide03 SVNAvo" panose="02040603050506020204" pitchFamily="18" charset="0"/>
            </a:endParaRPr>
          </a:p>
        </p:txBody>
      </p:sp>
      <p:cxnSp>
        <p:nvCxnSpPr>
          <p:cNvPr id="53" name="Đường nối Thẳng 12">
            <a:extLst>
              <a:ext uri="{FF2B5EF4-FFF2-40B4-BE49-F238E27FC236}">
                <a16:creationId xmlns:a16="http://schemas.microsoft.com/office/drawing/2014/main" id="{EE034B32-0F80-49BB-DC62-D13C7653E013}"/>
              </a:ext>
            </a:extLst>
          </p:cNvPr>
          <p:cNvCxnSpPr>
            <a:cxnSpLocks/>
            <a:endCxn id="59" idx="2"/>
          </p:cNvCxnSpPr>
          <p:nvPr/>
        </p:nvCxnSpPr>
        <p:spPr>
          <a:xfrm flipH="1" flipV="1">
            <a:off x="8656183" y="3954542"/>
            <a:ext cx="2385713" cy="58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Đường nối Thẳng 14">
            <a:extLst>
              <a:ext uri="{FF2B5EF4-FFF2-40B4-BE49-F238E27FC236}">
                <a16:creationId xmlns:a16="http://schemas.microsoft.com/office/drawing/2014/main" id="{B4141758-EAB0-9790-430F-0C298CE99F5E}"/>
              </a:ext>
            </a:extLst>
          </p:cNvPr>
          <p:cNvCxnSpPr>
            <a:cxnSpLocks/>
          </p:cNvCxnSpPr>
          <p:nvPr/>
        </p:nvCxnSpPr>
        <p:spPr>
          <a:xfrm flipH="1" flipV="1">
            <a:off x="10810538" y="3276808"/>
            <a:ext cx="208985" cy="6687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Hình Bầu dục 10">
            <a:extLst>
              <a:ext uri="{FF2B5EF4-FFF2-40B4-BE49-F238E27FC236}">
                <a16:creationId xmlns:a16="http://schemas.microsoft.com/office/drawing/2014/main" id="{940B86C8-A9FC-00A4-E2E8-95196579D155}"/>
              </a:ext>
            </a:extLst>
          </p:cNvPr>
          <p:cNvSpPr/>
          <p:nvPr/>
        </p:nvSpPr>
        <p:spPr>
          <a:xfrm>
            <a:off x="10313461" y="3250989"/>
            <a:ext cx="1420053" cy="1420053"/>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6" name="Đường nối Thẳng 18">
            <a:extLst>
              <a:ext uri="{FF2B5EF4-FFF2-40B4-BE49-F238E27FC236}">
                <a16:creationId xmlns:a16="http://schemas.microsoft.com/office/drawing/2014/main" id="{49D661F0-AEB4-938A-9669-8E6C98E74A21}"/>
              </a:ext>
            </a:extLst>
          </p:cNvPr>
          <p:cNvCxnSpPr>
            <a:cxnSpLocks/>
          </p:cNvCxnSpPr>
          <p:nvPr/>
        </p:nvCxnSpPr>
        <p:spPr>
          <a:xfrm flipV="1">
            <a:off x="8646297" y="3282746"/>
            <a:ext cx="2168612" cy="67767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Hình Bầu dục 10">
            <a:extLst>
              <a:ext uri="{FF2B5EF4-FFF2-40B4-BE49-F238E27FC236}">
                <a16:creationId xmlns:a16="http://schemas.microsoft.com/office/drawing/2014/main" id="{9921991E-5DDD-1850-4B4C-DAD4260AD162}"/>
              </a:ext>
            </a:extLst>
          </p:cNvPr>
          <p:cNvSpPr/>
          <p:nvPr/>
        </p:nvSpPr>
        <p:spPr>
          <a:xfrm>
            <a:off x="8656183" y="2770342"/>
            <a:ext cx="2368399" cy="236839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0" name="Hình Bầu dục 25">
            <a:extLst>
              <a:ext uri="{FF2B5EF4-FFF2-40B4-BE49-F238E27FC236}">
                <a16:creationId xmlns:a16="http://schemas.microsoft.com/office/drawing/2014/main" id="{CED7AADF-F862-8450-8D59-A48D5718E205}"/>
              </a:ext>
            </a:extLst>
          </p:cNvPr>
          <p:cNvSpPr/>
          <p:nvPr/>
        </p:nvSpPr>
        <p:spPr>
          <a:xfrm>
            <a:off x="11005080" y="3942607"/>
            <a:ext cx="36816" cy="36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Hình Bầu dục 25">
            <a:extLst>
              <a:ext uri="{FF2B5EF4-FFF2-40B4-BE49-F238E27FC236}">
                <a16:creationId xmlns:a16="http://schemas.microsoft.com/office/drawing/2014/main" id="{A363B6C4-CEF4-7AFA-79D4-FEEC51051B34}"/>
              </a:ext>
            </a:extLst>
          </p:cNvPr>
          <p:cNvSpPr/>
          <p:nvPr/>
        </p:nvSpPr>
        <p:spPr>
          <a:xfrm>
            <a:off x="9822413" y="3939487"/>
            <a:ext cx="36816" cy="3681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TextBox 8">
            <a:extLst>
              <a:ext uri="{FF2B5EF4-FFF2-40B4-BE49-F238E27FC236}">
                <a16:creationId xmlns:a16="http://schemas.microsoft.com/office/drawing/2014/main" id="{6970A962-26EA-7473-BFB3-BE9000B9D022}"/>
              </a:ext>
            </a:extLst>
          </p:cNvPr>
          <p:cNvSpPr txBox="1"/>
          <p:nvPr/>
        </p:nvSpPr>
        <p:spPr>
          <a:xfrm>
            <a:off x="9653585" y="3939487"/>
            <a:ext cx="332106" cy="387101"/>
          </a:xfrm>
          <a:prstGeom prst="rect">
            <a:avLst/>
          </a:prstGeom>
          <a:noFill/>
        </p:spPr>
        <p:txBody>
          <a:bodyPr wrap="square">
            <a:spAutoFit/>
          </a:bodyPr>
          <a:lstStyle/>
          <a:p>
            <a:pPr algn="just"/>
            <a:r>
              <a:rPr lang="en-US" sz="2400">
                <a:latin typeface="#9Slide03 SVNAvo" panose="02040603050506020204" pitchFamily="18" charset="0"/>
              </a:rPr>
              <a:t>K</a:t>
            </a:r>
            <a:endParaRPr lang="vi-VN" sz="2400">
              <a:latin typeface="#9Slide03 SVNAvo" panose="02040603050506020204" pitchFamily="18" charset="0"/>
            </a:endParaRPr>
          </a:p>
        </p:txBody>
      </p:sp>
      <p:sp>
        <p:nvSpPr>
          <p:cNvPr id="67" name="TextBox 7">
            <a:extLst>
              <a:ext uri="{FF2B5EF4-FFF2-40B4-BE49-F238E27FC236}">
                <a16:creationId xmlns:a16="http://schemas.microsoft.com/office/drawing/2014/main" id="{8FF0C573-FB50-711F-E139-5687234CA8AF}"/>
              </a:ext>
            </a:extLst>
          </p:cNvPr>
          <p:cNvSpPr txBox="1"/>
          <p:nvPr/>
        </p:nvSpPr>
        <p:spPr>
          <a:xfrm>
            <a:off x="889823" y="5548508"/>
            <a:ext cx="10843692" cy="937949"/>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ts val="3500"/>
              </a:lnSpc>
            </a:pPr>
            <a:r>
              <a:rPr lang="vi-VN"/>
              <a:t>Do đó IM ⊥ MO tại M với M </a:t>
            </a:r>
            <a:r>
              <a:rPr lang="en-US"/>
              <a:t>thuộc</a:t>
            </a:r>
            <a:r>
              <a:rPr lang="vi-VN"/>
              <a:t> (O). Vậy đường thẳng IM là tiếp tuyến của (O) tại M.</a:t>
            </a:r>
          </a:p>
        </p:txBody>
      </p:sp>
    </p:spTree>
    <p:custDataLst>
      <p:tags r:id="rId1"/>
    </p:custDataLst>
    <p:extLst>
      <p:ext uri="{BB962C8B-B14F-4D97-AF65-F5344CB8AC3E}">
        <p14:creationId xmlns:p14="http://schemas.microsoft.com/office/powerpoint/2010/main" val="357338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2000"/>
                                        <p:tgtEl>
                                          <p:spTgt spid="50"/>
                                        </p:tgtEl>
                                      </p:cBhvr>
                                    </p:animEffect>
                                  </p:childTnLst>
                                </p:cTn>
                              </p:par>
                              <p:par>
                                <p:cTn id="8" presetID="21" presetClass="entr" presetSubtype="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heel(1)">
                                      <p:cBhvr>
                                        <p:cTn id="10" dur="2000"/>
                                        <p:tgtEl>
                                          <p:spTgt spid="5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heel(1)">
                                      <p:cBhvr>
                                        <p:cTn id="13" dur="2000"/>
                                        <p:tgtEl>
                                          <p:spTgt spid="4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heel(1)">
                                      <p:cBhvr>
                                        <p:cTn id="16" dur="2000"/>
                                        <p:tgtEl>
                                          <p:spTgt spid="60"/>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heel(1)">
                                      <p:cBhvr>
                                        <p:cTn id="19" dur="2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down)">
                                      <p:cBhvr>
                                        <p:cTn id="24" dur="500"/>
                                        <p:tgtEl>
                                          <p:spTgt spid="6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heel(1)">
                                      <p:cBhvr>
                                        <p:cTn id="32" dur="20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down)">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par>
                                <p:cTn id="43" presetID="22" presetClass="entr" presetSubtype="4"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down)">
                                      <p:cBhvr>
                                        <p:cTn id="45" dur="500"/>
                                        <p:tgtEl>
                                          <p:spTgt spid="56"/>
                                        </p:tgtEl>
                                      </p:cBhvr>
                                    </p:animEffect>
                                  </p:childTnLst>
                                </p:cTn>
                              </p:par>
                              <p:par>
                                <p:cTn id="46" presetID="22" presetClass="entr" presetSubtype="4"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down)">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par>
                                <p:cTn id="54" presetID="10" presetClass="entr" presetSubtype="0"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39" grpId="0"/>
      <p:bldP spid="45" grpId="0"/>
      <p:bldP spid="48" grpId="0"/>
      <p:bldP spid="49" grpId="0"/>
      <p:bldP spid="50" grpId="0"/>
      <p:bldP spid="55" grpId="0" animBg="1"/>
      <p:bldP spid="59" grpId="0" animBg="1"/>
      <p:bldP spid="60" grpId="0" animBg="1"/>
      <p:bldP spid="61" grpId="0" animBg="1"/>
      <p:bldP spid="62"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3872F8C-2C52-23FF-B349-78EC968882D4}"/>
              </a:ext>
            </a:extLst>
          </p:cNvPr>
          <p:cNvSpPr/>
          <p:nvPr/>
        </p:nvSpPr>
        <p:spPr>
          <a:xfrm rot="-5400000">
            <a:off x="2754396" y="157851"/>
            <a:ext cx="7094797" cy="6305501"/>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4">
              <a:alphaModFix amt="82000"/>
              <a:extLst>
                <a:ext uri="{BEBA8EAE-BF5A-486C-A8C5-ECC9F3942E4B}">
                  <a14:imgProps xmlns:a14="http://schemas.microsoft.com/office/drawing/2010/main">
                    <a14:imgLayer r:embed="rId5">
                      <a14:imgEffect>
                        <a14:artisticMarker/>
                      </a14:imgEffect>
                    </a14:imgLayer>
                  </a14:imgProps>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103299" y="-156653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alphaModFix amt="65999"/>
              <a:duotone>
                <a:schemeClr val="bg2">
                  <a:shade val="45000"/>
                  <a:satMod val="135000"/>
                </a:schemeClr>
                <a:prstClr val="white"/>
              </a:duotone>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171450" y="319669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alphaModFix amt="65999"/>
              <a:duotone>
                <a:schemeClr val="bg2">
                  <a:shade val="45000"/>
                  <a:satMod val="135000"/>
                </a:schemeClr>
                <a:prstClr val="white"/>
              </a:duotone>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0E93FAD2-25EA-E99C-BE9D-21A1DE83623F}"/>
              </a:ext>
            </a:extLst>
          </p:cNvPr>
          <p:cNvSpPr txBox="1"/>
          <p:nvPr/>
        </p:nvSpPr>
        <p:spPr>
          <a:xfrm>
            <a:off x="1226650" y="1894310"/>
            <a:ext cx="9731754" cy="2970044"/>
          </a:xfrm>
          <a:prstGeom prst="rect">
            <a:avLst/>
          </a:prstGeom>
          <a:noFill/>
        </p:spPr>
        <p:txBody>
          <a:bodyPr wrap="square">
            <a:spAutoFit/>
          </a:bodyPr>
          <a:lstStyle/>
          <a:p>
            <a:pPr algn="ctr"/>
            <a:r>
              <a:rPr lang="en-US" sz="11500">
                <a:solidFill>
                  <a:schemeClr val="accent2"/>
                </a:solidFill>
                <a:latin typeface="#9Slide03 Helvetica LT Std ExtC" panose="020B0708030502060204" pitchFamily="34" charset="0"/>
              </a:rPr>
              <a:t>TÍNH CHẤT </a:t>
            </a:r>
          </a:p>
          <a:p>
            <a:pPr algn="ctr"/>
            <a:r>
              <a:rPr lang="en-US" sz="7200">
                <a:solidFill>
                  <a:srgbClr val="0070C0"/>
                </a:solidFill>
                <a:latin typeface="#9Slide03 Helvetica LT Std ExtC" panose="020B0708030502060204" pitchFamily="34" charset="0"/>
              </a:rPr>
              <a:t>HAI TIẾP TUYẾN CẮT NHAU</a:t>
            </a:r>
            <a:endParaRPr lang="en-US" sz="8800">
              <a:solidFill>
                <a:srgbClr val="0070C0"/>
              </a:solidFill>
              <a:latin typeface="#9Slide03 Helvetica LT Std ExtC" panose="020B0708030502060204" pitchFamily="34" charset="0"/>
            </a:endParaRPr>
          </a:p>
        </p:txBody>
      </p:sp>
      <p:sp>
        <p:nvSpPr>
          <p:cNvPr id="6" name="TextBox 5">
            <a:extLst>
              <a:ext uri="{FF2B5EF4-FFF2-40B4-BE49-F238E27FC236}">
                <a16:creationId xmlns:a16="http://schemas.microsoft.com/office/drawing/2014/main" id="{A71684CC-E92F-6F09-394E-B10BDFA54CC9}"/>
              </a:ext>
            </a:extLst>
          </p:cNvPr>
          <p:cNvSpPr txBox="1"/>
          <p:nvPr/>
        </p:nvSpPr>
        <p:spPr>
          <a:xfrm>
            <a:off x="10214054" y="5727278"/>
            <a:ext cx="348140" cy="461665"/>
          </a:xfrm>
          <a:prstGeom prst="rect">
            <a:avLst/>
          </a:prstGeom>
          <a:noFill/>
        </p:spPr>
        <p:txBody>
          <a:bodyPr wrap="square">
            <a:spAutoFit/>
          </a:bodyPr>
          <a:lstStyle/>
          <a:p>
            <a:pPr algn="just"/>
            <a:r>
              <a:rPr lang="en-US" sz="2400">
                <a:latin typeface="#9Slide03 SVNAvo" panose="02040603050506020204" pitchFamily="18" charset="0"/>
              </a:rPr>
              <a:t>R</a:t>
            </a:r>
            <a:endParaRPr lang="vi-VN" sz="2400">
              <a:latin typeface="#9Slide03 SVNAvo" panose="02040603050506020204" pitchFamily="18" charset="0"/>
            </a:endParaRPr>
          </a:p>
        </p:txBody>
      </p:sp>
      <p:sp>
        <p:nvSpPr>
          <p:cNvPr id="10" name="TextBox 9">
            <a:extLst>
              <a:ext uri="{FF2B5EF4-FFF2-40B4-BE49-F238E27FC236}">
                <a16:creationId xmlns:a16="http://schemas.microsoft.com/office/drawing/2014/main" id="{4204A150-6845-C7FF-261D-BA700FD0ABB3}"/>
              </a:ext>
            </a:extLst>
          </p:cNvPr>
          <p:cNvSpPr txBox="1"/>
          <p:nvPr/>
        </p:nvSpPr>
        <p:spPr>
          <a:xfrm>
            <a:off x="9224814" y="5942307"/>
            <a:ext cx="348140" cy="461665"/>
          </a:xfrm>
          <a:prstGeom prst="rect">
            <a:avLst/>
          </a:prstGeom>
          <a:noFill/>
        </p:spPr>
        <p:txBody>
          <a:bodyPr wrap="square">
            <a:spAutoFit/>
          </a:bodyPr>
          <a:lstStyle/>
          <a:p>
            <a:pPr algn="just"/>
            <a:r>
              <a:rPr lang="en-US" sz="2400">
                <a:latin typeface="#9Slide03 SVNAvo" panose="02040603050506020204" pitchFamily="18" charset="0"/>
              </a:rPr>
              <a:t>b</a:t>
            </a:r>
            <a:endParaRPr lang="vi-VN" sz="2400">
              <a:latin typeface="#9Slide03 SVNAvo" panose="02040603050506020204" pitchFamily="18" charset="0"/>
            </a:endParaRPr>
          </a:p>
        </p:txBody>
      </p:sp>
      <p:sp>
        <p:nvSpPr>
          <p:cNvPr id="11" name="TextBox 10">
            <a:extLst>
              <a:ext uri="{FF2B5EF4-FFF2-40B4-BE49-F238E27FC236}">
                <a16:creationId xmlns:a16="http://schemas.microsoft.com/office/drawing/2014/main" id="{DB724527-8E3E-BAAC-C605-5C323640113D}"/>
              </a:ext>
            </a:extLst>
          </p:cNvPr>
          <p:cNvSpPr txBox="1"/>
          <p:nvPr/>
        </p:nvSpPr>
        <p:spPr>
          <a:xfrm>
            <a:off x="10592391" y="5245665"/>
            <a:ext cx="444040"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I</a:t>
            </a:r>
            <a:endParaRPr lang="vi-VN" sz="2400">
              <a:solidFill>
                <a:schemeClr val="accent5">
                  <a:lumMod val="75000"/>
                </a:schemeClr>
              </a:solidFill>
              <a:latin typeface="#9Slide03 SVNAvo" panose="02040603050506020204" pitchFamily="18" charset="0"/>
            </a:endParaRPr>
          </a:p>
        </p:txBody>
      </p:sp>
      <p:grpSp>
        <p:nvGrpSpPr>
          <p:cNvPr id="12" name="Group 11">
            <a:extLst>
              <a:ext uri="{FF2B5EF4-FFF2-40B4-BE49-F238E27FC236}">
                <a16:creationId xmlns:a16="http://schemas.microsoft.com/office/drawing/2014/main" id="{08C05613-B32F-444B-AA48-3669E5634DBD}"/>
              </a:ext>
            </a:extLst>
          </p:cNvPr>
          <p:cNvGrpSpPr/>
          <p:nvPr/>
        </p:nvGrpSpPr>
        <p:grpSpPr>
          <a:xfrm>
            <a:off x="10482268" y="6325632"/>
            <a:ext cx="79925" cy="79925"/>
            <a:chOff x="5106337" y="3902932"/>
            <a:chExt cx="158143" cy="158143"/>
          </a:xfrm>
        </p:grpSpPr>
        <p:cxnSp>
          <p:nvCxnSpPr>
            <p:cNvPr id="13" name="Straight Connector 12">
              <a:extLst>
                <a:ext uri="{FF2B5EF4-FFF2-40B4-BE49-F238E27FC236}">
                  <a16:creationId xmlns:a16="http://schemas.microsoft.com/office/drawing/2014/main" id="{BD44921A-B9AB-3624-FBD6-658D86D3AFDC}"/>
                </a:ext>
              </a:extLst>
            </p:cNvPr>
            <p:cNvCxnSpPr>
              <a:cxnSpLocks/>
            </p:cNvCxnSpPr>
            <p:nvPr/>
          </p:nvCxnSpPr>
          <p:spPr>
            <a:xfrm flipV="1">
              <a:off x="5109363" y="3902932"/>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557589-DC24-3B1C-46AB-F4B6B1ECB10A}"/>
                </a:ext>
              </a:extLst>
            </p:cNvPr>
            <p:cNvCxnSpPr>
              <a:cxnSpLocks/>
            </p:cNvCxnSpPr>
            <p:nvPr/>
          </p:nvCxnSpPr>
          <p:spPr>
            <a:xfrm rot="5400000" flipV="1">
              <a:off x="5185409" y="3827299"/>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CE1EEB22-0D5C-ADF9-73BA-4284641B849E}"/>
              </a:ext>
            </a:extLst>
          </p:cNvPr>
          <p:cNvSpPr/>
          <p:nvPr/>
        </p:nvSpPr>
        <p:spPr>
          <a:xfrm>
            <a:off x="9719583" y="4752463"/>
            <a:ext cx="1693316" cy="1651753"/>
          </a:xfrm>
          <a:prstGeom prst="ellipse">
            <a:avLst/>
          </a:prstGeom>
          <a:noFill/>
          <a:ln w="15875"/>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15E13FD-6058-5A3E-E270-8244B260D6BB}"/>
              </a:ext>
            </a:extLst>
          </p:cNvPr>
          <p:cNvCxnSpPr>
            <a:cxnSpLocks/>
          </p:cNvCxnSpPr>
          <p:nvPr/>
        </p:nvCxnSpPr>
        <p:spPr>
          <a:xfrm flipV="1">
            <a:off x="10566241" y="5594228"/>
            <a:ext cx="0" cy="80998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BC1978B-17EE-3BAF-2DEF-3CD851463523}"/>
              </a:ext>
            </a:extLst>
          </p:cNvPr>
          <p:cNvSpPr/>
          <p:nvPr/>
        </p:nvSpPr>
        <p:spPr>
          <a:xfrm>
            <a:off x="10536955" y="5543435"/>
            <a:ext cx="59455" cy="5945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8" name="Straight Connector 17">
            <a:extLst>
              <a:ext uri="{FF2B5EF4-FFF2-40B4-BE49-F238E27FC236}">
                <a16:creationId xmlns:a16="http://schemas.microsoft.com/office/drawing/2014/main" id="{E749A401-39CD-243A-A2B7-DB6446EF2EB9}"/>
              </a:ext>
            </a:extLst>
          </p:cNvPr>
          <p:cNvCxnSpPr>
            <a:cxnSpLocks/>
          </p:cNvCxnSpPr>
          <p:nvPr/>
        </p:nvCxnSpPr>
        <p:spPr>
          <a:xfrm>
            <a:off x="9273965" y="6403972"/>
            <a:ext cx="22945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2A2D5F-162F-61BF-6E13-F88116FEA832}"/>
              </a:ext>
            </a:extLst>
          </p:cNvPr>
          <p:cNvSpPr txBox="1"/>
          <p:nvPr/>
        </p:nvSpPr>
        <p:spPr>
          <a:xfrm>
            <a:off x="10536955" y="5731592"/>
            <a:ext cx="348140"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d</a:t>
            </a:r>
            <a:endParaRPr lang="vi-VN" sz="2400">
              <a:solidFill>
                <a:schemeClr val="accent5">
                  <a:lumMod val="75000"/>
                </a:schemeClr>
              </a:solidFill>
              <a:latin typeface="#9Slide03 SVNAvo" panose="02040603050506020204" pitchFamily="18" charset="0"/>
            </a:endParaRPr>
          </a:p>
        </p:txBody>
      </p:sp>
    </p:spTree>
    <p:custDataLst>
      <p:tags r:id="rId1"/>
    </p:custDataLst>
    <p:extLst>
      <p:ext uri="{BB962C8B-B14F-4D97-AF65-F5344CB8AC3E}">
        <p14:creationId xmlns:p14="http://schemas.microsoft.com/office/powerpoint/2010/main" val="3059163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Đường nối Thẳng 14">
            <a:extLst>
              <a:ext uri="{FF2B5EF4-FFF2-40B4-BE49-F238E27FC236}">
                <a16:creationId xmlns:a16="http://schemas.microsoft.com/office/drawing/2014/main" id="{11B48C71-3FB1-EB81-DFCB-7E3703B17058}"/>
              </a:ext>
            </a:extLst>
          </p:cNvPr>
          <p:cNvCxnSpPr>
            <a:cxnSpLocks/>
          </p:cNvCxnSpPr>
          <p:nvPr/>
        </p:nvCxnSpPr>
        <p:spPr>
          <a:xfrm flipH="1" flipV="1">
            <a:off x="5599284" y="4966129"/>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Đường nối Thẳng 14">
            <a:extLst>
              <a:ext uri="{FF2B5EF4-FFF2-40B4-BE49-F238E27FC236}">
                <a16:creationId xmlns:a16="http://schemas.microsoft.com/office/drawing/2014/main" id="{89F90A8F-BADB-25EC-7EC9-75EDBCA32C0B}"/>
              </a:ext>
            </a:extLst>
          </p:cNvPr>
          <p:cNvCxnSpPr>
            <a:cxnSpLocks/>
          </p:cNvCxnSpPr>
          <p:nvPr/>
        </p:nvCxnSpPr>
        <p:spPr>
          <a:xfrm flipV="1">
            <a:off x="5605454" y="4149615"/>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7" name="TextBox 23">
            <a:extLst>
              <a:ext uri="{FF2B5EF4-FFF2-40B4-BE49-F238E27FC236}">
                <a16:creationId xmlns:a16="http://schemas.microsoft.com/office/drawing/2014/main" id="{1F58164D-2184-AEDB-E140-547B55E4053E}"/>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sp>
        <p:nvSpPr>
          <p:cNvPr id="10" name="TextBox 8">
            <a:extLst>
              <a:ext uri="{FF2B5EF4-FFF2-40B4-BE49-F238E27FC236}">
                <a16:creationId xmlns:a16="http://schemas.microsoft.com/office/drawing/2014/main" id="{83577921-3460-2972-9879-2DB1A20CEEB9}"/>
              </a:ext>
            </a:extLst>
          </p:cNvPr>
          <p:cNvSpPr txBox="1"/>
          <p:nvPr/>
        </p:nvSpPr>
        <p:spPr>
          <a:xfrm>
            <a:off x="884225" y="901703"/>
            <a:ext cx="10845616" cy="1079078"/>
          </a:xfrm>
          <a:prstGeom prst="rect">
            <a:avLst/>
          </a:prstGeom>
          <a:noFill/>
        </p:spPr>
        <p:txBody>
          <a:bodyPr wrap="square">
            <a:spAutoFit/>
          </a:bodyPr>
          <a:lstStyle/>
          <a:p>
            <a:pPr algn="just">
              <a:lnSpc>
                <a:spcPct val="150000"/>
              </a:lnSpc>
            </a:pPr>
            <a:r>
              <a:rPr lang="vi-VN" sz="2300">
                <a:latin typeface="#9Slide03 SVNAvo" panose="02040603050506020204" pitchFamily="18" charset="0"/>
              </a:rPr>
              <a:t>Cho điểm P ở bên ngoài một đường tròn tâm O. Hãy dùng thước</a:t>
            </a:r>
            <a:r>
              <a:rPr lang="en-US" sz="2300">
                <a:latin typeface="#9Slide03 SVNAvo" panose="02040603050506020204" pitchFamily="18" charset="0"/>
              </a:rPr>
              <a:t>,</a:t>
            </a:r>
            <a:r>
              <a:rPr lang="vi-VN" sz="2300">
                <a:latin typeface="#9Slide03 SVNAvo" panose="02040603050506020204" pitchFamily="18" charset="0"/>
              </a:rPr>
              <a:t> compa thực hiện các bước vẽ hình như sau:</a:t>
            </a:r>
          </a:p>
        </p:txBody>
      </p:sp>
      <p:sp>
        <p:nvSpPr>
          <p:cNvPr id="35" name="TextBox 8">
            <a:extLst>
              <a:ext uri="{FF2B5EF4-FFF2-40B4-BE49-F238E27FC236}">
                <a16:creationId xmlns:a16="http://schemas.microsoft.com/office/drawing/2014/main" id="{D5574695-286A-095F-FC41-55302AC0AD23}"/>
              </a:ext>
            </a:extLst>
          </p:cNvPr>
          <p:cNvSpPr txBox="1"/>
          <p:nvPr/>
        </p:nvSpPr>
        <p:spPr>
          <a:xfrm>
            <a:off x="884225" y="2114149"/>
            <a:ext cx="9218207" cy="446276"/>
          </a:xfrm>
          <a:prstGeom prst="rect">
            <a:avLst/>
          </a:prstGeom>
          <a:noFill/>
        </p:spPr>
        <p:txBody>
          <a:bodyPr wrap="square">
            <a:spAutoFit/>
          </a:bodyPr>
          <a:lstStyle/>
          <a:p>
            <a:pPr algn="just"/>
            <a:r>
              <a:rPr lang="vi-VN" sz="2300">
                <a:latin typeface="#9Slide03 SVNAvo" panose="02040603050506020204" pitchFamily="18" charset="0"/>
              </a:rPr>
              <a:t>1. Vẽ đường tròn đường kính PO cắt đường tròn (O) tại A và B;</a:t>
            </a:r>
          </a:p>
        </p:txBody>
      </p:sp>
      <p:sp>
        <p:nvSpPr>
          <p:cNvPr id="39" name="TextBox 8">
            <a:extLst>
              <a:ext uri="{FF2B5EF4-FFF2-40B4-BE49-F238E27FC236}">
                <a16:creationId xmlns:a16="http://schemas.microsoft.com/office/drawing/2014/main" id="{2B4A5466-567C-ED9D-DAE2-31D2D06C46F7}"/>
              </a:ext>
            </a:extLst>
          </p:cNvPr>
          <p:cNvSpPr txBox="1"/>
          <p:nvPr/>
        </p:nvSpPr>
        <p:spPr>
          <a:xfrm>
            <a:off x="884225" y="2708595"/>
            <a:ext cx="10495465" cy="446276"/>
          </a:xfrm>
          <a:prstGeom prst="rect">
            <a:avLst/>
          </a:prstGeom>
          <a:noFill/>
        </p:spPr>
        <p:txBody>
          <a:bodyPr wrap="square">
            <a:spAutoFit/>
          </a:bodyPr>
          <a:lstStyle/>
          <a:p>
            <a:pPr algn="just"/>
            <a:r>
              <a:rPr lang="vi-VN" sz="2300">
                <a:latin typeface="#9Slide03 SVNAvo" panose="02040603050506020204" pitchFamily="18" charset="0"/>
              </a:rPr>
              <a:t>2. Vẽ và chứng tỏ các đường thẳng PA và PB là hai tiếp tuyến của (O).</a:t>
            </a:r>
          </a:p>
        </p:txBody>
      </p:sp>
      <p:pic>
        <p:nvPicPr>
          <p:cNvPr id="45" name="Picture 44">
            <a:extLst>
              <a:ext uri="{FF2B5EF4-FFF2-40B4-BE49-F238E27FC236}">
                <a16:creationId xmlns:a16="http://schemas.microsoft.com/office/drawing/2014/main" id="{EF0943D4-4B38-0770-FBE9-6AC7B0FCC160}"/>
              </a:ext>
            </a:extLst>
          </p:cNvPr>
          <p:cNvPicPr>
            <a:picLocks noChangeAspect="1"/>
          </p:cNvPicPr>
          <p:nvPr/>
        </p:nvPicPr>
        <p:blipFill>
          <a:blip r:embed="rId6"/>
          <a:stretch>
            <a:fillRect/>
          </a:stretch>
        </p:blipFill>
        <p:spPr>
          <a:xfrm>
            <a:off x="603982" y="1080155"/>
            <a:ext cx="332509" cy="332509"/>
          </a:xfrm>
          <a:prstGeom prst="rect">
            <a:avLst/>
          </a:prstGeom>
        </p:spPr>
      </p:pic>
      <p:sp>
        <p:nvSpPr>
          <p:cNvPr id="46" name="TextBox 8">
            <a:extLst>
              <a:ext uri="{FF2B5EF4-FFF2-40B4-BE49-F238E27FC236}">
                <a16:creationId xmlns:a16="http://schemas.microsoft.com/office/drawing/2014/main" id="{DA9F1CD6-9CC3-567A-1009-D54AB61E6660}"/>
              </a:ext>
            </a:extLst>
          </p:cNvPr>
          <p:cNvSpPr txBox="1"/>
          <p:nvPr/>
        </p:nvSpPr>
        <p:spPr>
          <a:xfrm>
            <a:off x="6990475" y="4538478"/>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47" name="TextBox 8">
            <a:extLst>
              <a:ext uri="{FF2B5EF4-FFF2-40B4-BE49-F238E27FC236}">
                <a16:creationId xmlns:a16="http://schemas.microsoft.com/office/drawing/2014/main" id="{F03F20A1-00C0-10D3-CB0C-32E507FFE92D}"/>
              </a:ext>
            </a:extLst>
          </p:cNvPr>
          <p:cNvSpPr txBox="1"/>
          <p:nvPr/>
        </p:nvSpPr>
        <p:spPr>
          <a:xfrm>
            <a:off x="6675399" y="3666226"/>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48" name="TextBox 8">
            <a:extLst>
              <a:ext uri="{FF2B5EF4-FFF2-40B4-BE49-F238E27FC236}">
                <a16:creationId xmlns:a16="http://schemas.microsoft.com/office/drawing/2014/main" id="{EE312410-F94E-AC21-6871-312CF4EC5E23}"/>
              </a:ext>
            </a:extLst>
          </p:cNvPr>
          <p:cNvSpPr txBox="1"/>
          <p:nvPr/>
        </p:nvSpPr>
        <p:spPr>
          <a:xfrm>
            <a:off x="3871098" y="4533783"/>
            <a:ext cx="396077" cy="461665"/>
          </a:xfrm>
          <a:prstGeom prst="rect">
            <a:avLst/>
          </a:prstGeom>
          <a:noFill/>
        </p:spPr>
        <p:txBody>
          <a:bodyPr wrap="square">
            <a:spAutoFit/>
          </a:bodyPr>
          <a:lstStyle/>
          <a:p>
            <a:pPr algn="just"/>
            <a:r>
              <a:rPr lang="en-US" sz="2400">
                <a:latin typeface="#9Slide03 SVNAvo" panose="02040603050506020204" pitchFamily="18" charset="0"/>
              </a:rPr>
              <a:t>P</a:t>
            </a:r>
            <a:endParaRPr lang="vi-VN" sz="2400">
              <a:latin typeface="#9Slide03 SVNAvo" panose="02040603050506020204" pitchFamily="18" charset="0"/>
            </a:endParaRPr>
          </a:p>
        </p:txBody>
      </p:sp>
      <p:sp>
        <p:nvSpPr>
          <p:cNvPr id="62" name="TextBox 8">
            <a:extLst>
              <a:ext uri="{FF2B5EF4-FFF2-40B4-BE49-F238E27FC236}">
                <a16:creationId xmlns:a16="http://schemas.microsoft.com/office/drawing/2014/main" id="{ACB27B74-6EC0-60B2-58AE-DD2D01D9865F}"/>
              </a:ext>
            </a:extLst>
          </p:cNvPr>
          <p:cNvSpPr txBox="1"/>
          <p:nvPr/>
        </p:nvSpPr>
        <p:spPr>
          <a:xfrm>
            <a:off x="6675398" y="5744083"/>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cxnSp>
        <p:nvCxnSpPr>
          <p:cNvPr id="50" name="Đường nối Thẳng 30">
            <a:extLst>
              <a:ext uri="{FF2B5EF4-FFF2-40B4-BE49-F238E27FC236}">
                <a16:creationId xmlns:a16="http://schemas.microsoft.com/office/drawing/2014/main" id="{5A7B3126-EB35-DDDE-936C-DCAC4BE466BB}"/>
              </a:ext>
            </a:extLst>
          </p:cNvPr>
          <p:cNvCxnSpPr>
            <a:cxnSpLocks/>
          </p:cNvCxnSpPr>
          <p:nvPr/>
        </p:nvCxnSpPr>
        <p:spPr>
          <a:xfrm flipV="1">
            <a:off x="6748818" y="4955978"/>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Đường nối Thẳng 12">
            <a:extLst>
              <a:ext uri="{FF2B5EF4-FFF2-40B4-BE49-F238E27FC236}">
                <a16:creationId xmlns:a16="http://schemas.microsoft.com/office/drawing/2014/main" id="{3176F7E4-9710-C91E-BA97-7D5D945EBB99}"/>
              </a:ext>
            </a:extLst>
          </p:cNvPr>
          <p:cNvCxnSpPr>
            <a:cxnSpLocks/>
          </p:cNvCxnSpPr>
          <p:nvPr/>
        </p:nvCxnSpPr>
        <p:spPr>
          <a:xfrm flipH="1">
            <a:off x="3892086" y="4955042"/>
            <a:ext cx="425973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Đường nối Thẳng 14">
            <a:extLst>
              <a:ext uri="{FF2B5EF4-FFF2-40B4-BE49-F238E27FC236}">
                <a16:creationId xmlns:a16="http://schemas.microsoft.com/office/drawing/2014/main" id="{58729600-77F6-488A-0AE2-FCAE723838C6}"/>
              </a:ext>
            </a:extLst>
          </p:cNvPr>
          <p:cNvCxnSpPr>
            <a:cxnSpLocks/>
          </p:cNvCxnSpPr>
          <p:nvPr/>
        </p:nvCxnSpPr>
        <p:spPr>
          <a:xfrm flipH="1" flipV="1">
            <a:off x="6748818" y="4139746"/>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Hình Bầu dục 10">
            <a:extLst>
              <a:ext uri="{FF2B5EF4-FFF2-40B4-BE49-F238E27FC236}">
                <a16:creationId xmlns:a16="http://schemas.microsoft.com/office/drawing/2014/main" id="{258D99BA-B2E7-1212-6601-18CB17EBC890}"/>
              </a:ext>
            </a:extLst>
          </p:cNvPr>
          <p:cNvSpPr/>
          <p:nvPr/>
        </p:nvSpPr>
        <p:spPr>
          <a:xfrm>
            <a:off x="6155992" y="4108954"/>
            <a:ext cx="1693587" cy="1693587"/>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5" name="Đường nối Thẳng 18">
            <a:extLst>
              <a:ext uri="{FF2B5EF4-FFF2-40B4-BE49-F238E27FC236}">
                <a16:creationId xmlns:a16="http://schemas.microsoft.com/office/drawing/2014/main" id="{5933FB27-15C8-C8B8-C20F-C13B4F931BC6}"/>
              </a:ext>
            </a:extLst>
          </p:cNvPr>
          <p:cNvCxnSpPr>
            <a:cxnSpLocks/>
          </p:cNvCxnSpPr>
          <p:nvPr/>
        </p:nvCxnSpPr>
        <p:spPr>
          <a:xfrm flipV="1">
            <a:off x="4167696" y="4146828"/>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Đường nối Thẳng 27">
            <a:extLst>
              <a:ext uri="{FF2B5EF4-FFF2-40B4-BE49-F238E27FC236}">
                <a16:creationId xmlns:a16="http://schemas.microsoft.com/office/drawing/2014/main" id="{74D7D7BF-0D8A-23BE-82F9-5F47A584796B}"/>
              </a:ext>
            </a:extLst>
          </p:cNvPr>
          <p:cNvCxnSpPr>
            <a:cxnSpLocks/>
          </p:cNvCxnSpPr>
          <p:nvPr/>
        </p:nvCxnSpPr>
        <p:spPr>
          <a:xfrm flipH="1" flipV="1">
            <a:off x="4162484" y="4955042"/>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Đường nối Thẳng 36">
            <a:extLst>
              <a:ext uri="{FF2B5EF4-FFF2-40B4-BE49-F238E27FC236}">
                <a16:creationId xmlns:a16="http://schemas.microsoft.com/office/drawing/2014/main" id="{C3378F90-D8B7-DCFC-2F0C-F42114D8E40F}"/>
              </a:ext>
            </a:extLst>
          </p:cNvPr>
          <p:cNvCxnSpPr>
            <a:cxnSpLocks/>
          </p:cNvCxnSpPr>
          <p:nvPr/>
        </p:nvCxnSpPr>
        <p:spPr>
          <a:xfrm flipV="1">
            <a:off x="6748127" y="4147056"/>
            <a:ext cx="0" cy="16100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Hình Bầu dục 10">
            <a:extLst>
              <a:ext uri="{FF2B5EF4-FFF2-40B4-BE49-F238E27FC236}">
                <a16:creationId xmlns:a16="http://schemas.microsoft.com/office/drawing/2014/main" id="{7DA14A98-009B-3F6A-07D4-0565C90B1213}"/>
              </a:ext>
            </a:extLst>
          </p:cNvPr>
          <p:cNvSpPr/>
          <p:nvPr/>
        </p:nvSpPr>
        <p:spPr>
          <a:xfrm>
            <a:off x="4179486" y="3535724"/>
            <a:ext cx="2824605" cy="282460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Hình Bầu dục 25">
            <a:extLst>
              <a:ext uri="{FF2B5EF4-FFF2-40B4-BE49-F238E27FC236}">
                <a16:creationId xmlns:a16="http://schemas.microsoft.com/office/drawing/2014/main" id="{694A304C-5C5A-6827-5528-F91B386FA010}"/>
              </a:ext>
            </a:extLst>
          </p:cNvPr>
          <p:cNvSpPr/>
          <p:nvPr/>
        </p:nvSpPr>
        <p:spPr>
          <a:xfrm>
            <a:off x="6980833" y="4933793"/>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Hình Bầu dục 25">
            <a:extLst>
              <a:ext uri="{FF2B5EF4-FFF2-40B4-BE49-F238E27FC236}">
                <a16:creationId xmlns:a16="http://schemas.microsoft.com/office/drawing/2014/main" id="{5F536B21-D365-91A5-4432-09CA31A5CF07}"/>
              </a:ext>
            </a:extLst>
          </p:cNvPr>
          <p:cNvSpPr/>
          <p:nvPr/>
        </p:nvSpPr>
        <p:spPr>
          <a:xfrm>
            <a:off x="5570358" y="4930072"/>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8">
            <a:extLst>
              <a:ext uri="{FF2B5EF4-FFF2-40B4-BE49-F238E27FC236}">
                <a16:creationId xmlns:a16="http://schemas.microsoft.com/office/drawing/2014/main" id="{114CFCDD-CCF2-F823-E755-7D03C8A055B5}"/>
              </a:ext>
            </a:extLst>
          </p:cNvPr>
          <p:cNvSpPr txBox="1"/>
          <p:nvPr/>
        </p:nvSpPr>
        <p:spPr>
          <a:xfrm>
            <a:off x="5367377" y="4544249"/>
            <a:ext cx="396077" cy="461665"/>
          </a:xfrm>
          <a:prstGeom prst="rect">
            <a:avLst/>
          </a:prstGeom>
          <a:noFill/>
        </p:spPr>
        <p:txBody>
          <a:bodyPr wrap="square">
            <a:spAutoFit/>
          </a:bodyPr>
          <a:lstStyle/>
          <a:p>
            <a:pPr algn="just"/>
            <a:r>
              <a:rPr lang="en-US" sz="2400">
                <a:latin typeface="#9Slide03 SVNAvo" panose="02040603050506020204" pitchFamily="18" charset="0"/>
              </a:rPr>
              <a:t>I</a:t>
            </a:r>
            <a:endParaRPr lang="vi-VN" sz="2400">
              <a:latin typeface="#9Slide03 SVNAvo" panose="02040603050506020204" pitchFamily="18" charset="0"/>
            </a:endParaRPr>
          </a:p>
        </p:txBody>
      </p:sp>
    </p:spTree>
    <p:custDataLst>
      <p:tags r:id="rId1"/>
    </p:custDataLst>
    <p:extLst>
      <p:ext uri="{BB962C8B-B14F-4D97-AF65-F5344CB8AC3E}">
        <p14:creationId xmlns:p14="http://schemas.microsoft.com/office/powerpoint/2010/main" val="8473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left)">
                                      <p:cBhvr>
                                        <p:cTn id="22" dur="500"/>
                                        <p:tgtEl>
                                          <p:spTgt spid="4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left)">
                                      <p:cBhvr>
                                        <p:cTn id="25" dur="500"/>
                                        <p:tgtEl>
                                          <p:spTgt spid="5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00"/>
                                        <p:tgtEl>
                                          <p:spTgt spid="4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500"/>
                                        <p:tgtEl>
                                          <p:spTgt spid="62"/>
                                        </p:tgtEl>
                                      </p:cBhvr>
                                    </p:animEffect>
                                  </p:childTnLst>
                                </p:cTn>
                              </p:par>
                              <p:par>
                                <p:cTn id="50" presetID="22" presetClass="entr" presetSubtype="4"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left)">
                                      <p:cBhvr>
                                        <p:cTn id="62" dur="500"/>
                                        <p:tgtEl>
                                          <p:spTgt spid="55"/>
                                        </p:tgtEl>
                                      </p:cBhvr>
                                    </p:animEffect>
                                  </p:childTnLst>
                                </p:cTn>
                              </p:par>
                              <p:par>
                                <p:cTn id="63" presetID="22" presetClass="entr" presetSubtype="8"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left)">
                                      <p:cBhvr>
                                        <p:cTn id="65" dur="500"/>
                                        <p:tgtEl>
                                          <p:spTgt spid="56"/>
                                        </p:tgtEl>
                                      </p:cBhvr>
                                    </p:animEffect>
                                  </p:childTnLst>
                                </p:cTn>
                              </p:par>
                              <p:par>
                                <p:cTn id="66" presetID="22" presetClass="entr" presetSubtype="8"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wipe(left)">
                                      <p:cBhvr>
                                        <p:cTn id="68" dur="500"/>
                                        <p:tgtEl>
                                          <p:spTgt spid="53"/>
                                        </p:tgtEl>
                                      </p:cBhvr>
                                    </p:animEffect>
                                  </p:childTnLst>
                                </p:cTn>
                              </p:par>
                              <p:par>
                                <p:cTn id="69" presetID="22" presetClass="entr" presetSubtype="8"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left)">
                                      <p:cBhvr>
                                        <p:cTn id="71" dur="500"/>
                                        <p:tgtEl>
                                          <p:spTgt spid="5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wipe(left)">
                                      <p:cBhvr>
                                        <p:cTn id="76" dur="500"/>
                                        <p:tgtEl>
                                          <p:spTgt spid="69"/>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left)">
                                      <p:cBhvr>
                                        <p:cTn id="79" dur="500"/>
                                        <p:tgtEl>
                                          <p:spTgt spid="78"/>
                                        </p:tgtEl>
                                      </p:cBhvr>
                                    </p:animEffect>
                                  </p:childTnLst>
                                </p:cTn>
                              </p:par>
                              <p:par>
                                <p:cTn id="80" presetID="22" presetClass="entr" presetSubtype="8"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wipe(left)">
                                      <p:cBhvr>
                                        <p:cTn id="82" dur="500"/>
                                        <p:tgtEl>
                                          <p:spTgt spid="70"/>
                                        </p:tgtEl>
                                      </p:cBhvr>
                                    </p:animEffect>
                                  </p:childTnLst>
                                </p:cTn>
                              </p:par>
                              <p:par>
                                <p:cTn id="83" presetID="22" presetClass="entr" presetSubtype="8" fill="hold" nodeType="with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wipe(left)">
                                      <p:cBhvr>
                                        <p:cTn id="8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P spid="39" grpId="0"/>
      <p:bldP spid="46" grpId="0"/>
      <p:bldP spid="47" grpId="0"/>
      <p:bldP spid="48" grpId="0"/>
      <p:bldP spid="62" grpId="0"/>
      <p:bldP spid="58" grpId="0" animBg="1"/>
      <p:bldP spid="67" grpId="0" animBg="1"/>
      <p:bldP spid="59" grpId="0" animBg="1"/>
      <p:bldP spid="69" grpId="0" animBg="1"/>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Đường nối Thẳng 14">
            <a:extLst>
              <a:ext uri="{FF2B5EF4-FFF2-40B4-BE49-F238E27FC236}">
                <a16:creationId xmlns:a16="http://schemas.microsoft.com/office/drawing/2014/main" id="{11B48C71-3FB1-EB81-DFCB-7E3703B17058}"/>
              </a:ext>
            </a:extLst>
          </p:cNvPr>
          <p:cNvCxnSpPr>
            <a:cxnSpLocks/>
          </p:cNvCxnSpPr>
          <p:nvPr/>
        </p:nvCxnSpPr>
        <p:spPr>
          <a:xfrm flipH="1" flipV="1">
            <a:off x="9321537" y="4458129"/>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Đường nối Thẳng 14">
            <a:extLst>
              <a:ext uri="{FF2B5EF4-FFF2-40B4-BE49-F238E27FC236}">
                <a16:creationId xmlns:a16="http://schemas.microsoft.com/office/drawing/2014/main" id="{89F90A8F-BADB-25EC-7EC9-75EDBCA32C0B}"/>
              </a:ext>
            </a:extLst>
          </p:cNvPr>
          <p:cNvCxnSpPr>
            <a:cxnSpLocks/>
          </p:cNvCxnSpPr>
          <p:nvPr/>
        </p:nvCxnSpPr>
        <p:spPr>
          <a:xfrm flipV="1">
            <a:off x="9327707" y="3641615"/>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7" name="TextBox 23">
            <a:extLst>
              <a:ext uri="{FF2B5EF4-FFF2-40B4-BE49-F238E27FC236}">
                <a16:creationId xmlns:a16="http://schemas.microsoft.com/office/drawing/2014/main" id="{1F58164D-2184-AEDB-E140-547B55E4053E}"/>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sp>
        <p:nvSpPr>
          <p:cNvPr id="10" name="TextBox 8">
            <a:extLst>
              <a:ext uri="{FF2B5EF4-FFF2-40B4-BE49-F238E27FC236}">
                <a16:creationId xmlns:a16="http://schemas.microsoft.com/office/drawing/2014/main" id="{83577921-3460-2972-9879-2DB1A20CEEB9}"/>
              </a:ext>
            </a:extLst>
          </p:cNvPr>
          <p:cNvSpPr txBox="1"/>
          <p:nvPr/>
        </p:nvSpPr>
        <p:spPr>
          <a:xfrm>
            <a:off x="884225" y="1095665"/>
            <a:ext cx="10984502" cy="1079078"/>
          </a:xfrm>
          <a:prstGeom prst="rect">
            <a:avLst/>
          </a:prstGeom>
          <a:noFill/>
        </p:spPr>
        <p:txBody>
          <a:bodyPr wrap="square">
            <a:spAutoFit/>
          </a:bodyPr>
          <a:lstStyle/>
          <a:p>
            <a:pPr algn="just">
              <a:lnSpc>
                <a:spcPct val="150000"/>
              </a:lnSpc>
            </a:pPr>
            <a:r>
              <a:rPr lang="vi-VN" sz="2300">
                <a:latin typeface="#9Slide03 SVNAvo" panose="02040603050506020204" pitchFamily="18" charset="0"/>
              </a:rPr>
              <a:t>Cho điểm P ở bên ngoài một đường tròn tâm O.</a:t>
            </a:r>
            <a:r>
              <a:rPr lang="en-US" sz="2300">
                <a:latin typeface="#9Slide03 SVNAvo" panose="02040603050506020204" pitchFamily="18" charset="0"/>
              </a:rPr>
              <a:t> </a:t>
            </a:r>
            <a:r>
              <a:rPr lang="vi-VN" sz="2300">
                <a:latin typeface="#9Slide03 SVNAvo" panose="02040603050506020204" pitchFamily="18" charset="0"/>
              </a:rPr>
              <a:t>Vẽ đường tròn đường kính PO cắt đường tròn (O) tại A </a:t>
            </a:r>
            <a:r>
              <a:rPr lang="en-US" sz="2300">
                <a:latin typeface="#9Slide03 SVNAvo" panose="02040603050506020204" pitchFamily="18" charset="0"/>
              </a:rPr>
              <a:t>v</a:t>
            </a:r>
            <a:r>
              <a:rPr lang="vi-VN" sz="2300">
                <a:latin typeface="#9Slide03 SVNAvo" panose="02040603050506020204" pitchFamily="18" charset="0"/>
              </a:rPr>
              <a:t>à B;</a:t>
            </a:r>
          </a:p>
        </p:txBody>
      </p:sp>
      <p:pic>
        <p:nvPicPr>
          <p:cNvPr id="45" name="Picture 44">
            <a:extLst>
              <a:ext uri="{FF2B5EF4-FFF2-40B4-BE49-F238E27FC236}">
                <a16:creationId xmlns:a16="http://schemas.microsoft.com/office/drawing/2014/main" id="{EF0943D4-4B38-0770-FBE9-6AC7B0FCC160}"/>
              </a:ext>
            </a:extLst>
          </p:cNvPr>
          <p:cNvPicPr>
            <a:picLocks noChangeAspect="1"/>
          </p:cNvPicPr>
          <p:nvPr/>
        </p:nvPicPr>
        <p:blipFill>
          <a:blip r:embed="rId6"/>
          <a:stretch>
            <a:fillRect/>
          </a:stretch>
        </p:blipFill>
        <p:spPr>
          <a:xfrm>
            <a:off x="603982" y="1274117"/>
            <a:ext cx="332509" cy="332509"/>
          </a:xfrm>
          <a:prstGeom prst="rect">
            <a:avLst/>
          </a:prstGeom>
        </p:spPr>
      </p:pic>
      <p:sp>
        <p:nvSpPr>
          <p:cNvPr id="46" name="TextBox 8">
            <a:extLst>
              <a:ext uri="{FF2B5EF4-FFF2-40B4-BE49-F238E27FC236}">
                <a16:creationId xmlns:a16="http://schemas.microsoft.com/office/drawing/2014/main" id="{DA9F1CD6-9CC3-567A-1009-D54AB61E6660}"/>
              </a:ext>
            </a:extLst>
          </p:cNvPr>
          <p:cNvSpPr txBox="1"/>
          <p:nvPr/>
        </p:nvSpPr>
        <p:spPr>
          <a:xfrm>
            <a:off x="10712728" y="4030478"/>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47" name="TextBox 8">
            <a:extLst>
              <a:ext uri="{FF2B5EF4-FFF2-40B4-BE49-F238E27FC236}">
                <a16:creationId xmlns:a16="http://schemas.microsoft.com/office/drawing/2014/main" id="{F03F20A1-00C0-10D3-CB0C-32E507FFE92D}"/>
              </a:ext>
            </a:extLst>
          </p:cNvPr>
          <p:cNvSpPr txBox="1"/>
          <p:nvPr/>
        </p:nvSpPr>
        <p:spPr>
          <a:xfrm>
            <a:off x="10397652" y="3158226"/>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48" name="TextBox 8">
            <a:extLst>
              <a:ext uri="{FF2B5EF4-FFF2-40B4-BE49-F238E27FC236}">
                <a16:creationId xmlns:a16="http://schemas.microsoft.com/office/drawing/2014/main" id="{EE312410-F94E-AC21-6871-312CF4EC5E23}"/>
              </a:ext>
            </a:extLst>
          </p:cNvPr>
          <p:cNvSpPr txBox="1"/>
          <p:nvPr/>
        </p:nvSpPr>
        <p:spPr>
          <a:xfrm>
            <a:off x="7593351" y="4025783"/>
            <a:ext cx="396077" cy="461665"/>
          </a:xfrm>
          <a:prstGeom prst="rect">
            <a:avLst/>
          </a:prstGeom>
          <a:noFill/>
        </p:spPr>
        <p:txBody>
          <a:bodyPr wrap="square">
            <a:spAutoFit/>
          </a:bodyPr>
          <a:lstStyle/>
          <a:p>
            <a:pPr algn="just"/>
            <a:r>
              <a:rPr lang="en-US" sz="2400">
                <a:latin typeface="#9Slide03 SVNAvo" panose="02040603050506020204" pitchFamily="18" charset="0"/>
              </a:rPr>
              <a:t>P</a:t>
            </a:r>
            <a:endParaRPr lang="vi-VN" sz="2400">
              <a:latin typeface="#9Slide03 SVNAvo" panose="02040603050506020204" pitchFamily="18" charset="0"/>
            </a:endParaRPr>
          </a:p>
        </p:txBody>
      </p:sp>
      <p:sp>
        <p:nvSpPr>
          <p:cNvPr id="62" name="TextBox 8">
            <a:extLst>
              <a:ext uri="{FF2B5EF4-FFF2-40B4-BE49-F238E27FC236}">
                <a16:creationId xmlns:a16="http://schemas.microsoft.com/office/drawing/2014/main" id="{ACB27B74-6EC0-60B2-58AE-DD2D01D9865F}"/>
              </a:ext>
            </a:extLst>
          </p:cNvPr>
          <p:cNvSpPr txBox="1"/>
          <p:nvPr/>
        </p:nvSpPr>
        <p:spPr>
          <a:xfrm>
            <a:off x="10397651" y="5236083"/>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cxnSp>
        <p:nvCxnSpPr>
          <p:cNvPr id="50" name="Đường nối Thẳng 30">
            <a:extLst>
              <a:ext uri="{FF2B5EF4-FFF2-40B4-BE49-F238E27FC236}">
                <a16:creationId xmlns:a16="http://schemas.microsoft.com/office/drawing/2014/main" id="{5A7B3126-EB35-DDDE-936C-DCAC4BE466BB}"/>
              </a:ext>
            </a:extLst>
          </p:cNvPr>
          <p:cNvCxnSpPr>
            <a:cxnSpLocks/>
          </p:cNvCxnSpPr>
          <p:nvPr/>
        </p:nvCxnSpPr>
        <p:spPr>
          <a:xfrm flipV="1">
            <a:off x="10471071" y="4447978"/>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Đường nối Thẳng 12">
            <a:extLst>
              <a:ext uri="{FF2B5EF4-FFF2-40B4-BE49-F238E27FC236}">
                <a16:creationId xmlns:a16="http://schemas.microsoft.com/office/drawing/2014/main" id="{3176F7E4-9710-C91E-BA97-7D5D945EBB99}"/>
              </a:ext>
            </a:extLst>
          </p:cNvPr>
          <p:cNvCxnSpPr>
            <a:cxnSpLocks/>
          </p:cNvCxnSpPr>
          <p:nvPr/>
        </p:nvCxnSpPr>
        <p:spPr>
          <a:xfrm flipH="1">
            <a:off x="7614339" y="4447042"/>
            <a:ext cx="425973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Đường nối Thẳng 14">
            <a:extLst>
              <a:ext uri="{FF2B5EF4-FFF2-40B4-BE49-F238E27FC236}">
                <a16:creationId xmlns:a16="http://schemas.microsoft.com/office/drawing/2014/main" id="{58729600-77F6-488A-0AE2-FCAE723838C6}"/>
              </a:ext>
            </a:extLst>
          </p:cNvPr>
          <p:cNvCxnSpPr>
            <a:cxnSpLocks/>
          </p:cNvCxnSpPr>
          <p:nvPr/>
        </p:nvCxnSpPr>
        <p:spPr>
          <a:xfrm flipH="1" flipV="1">
            <a:off x="10471071" y="3631746"/>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Hình Bầu dục 10">
            <a:extLst>
              <a:ext uri="{FF2B5EF4-FFF2-40B4-BE49-F238E27FC236}">
                <a16:creationId xmlns:a16="http://schemas.microsoft.com/office/drawing/2014/main" id="{258D99BA-B2E7-1212-6601-18CB17EBC890}"/>
              </a:ext>
            </a:extLst>
          </p:cNvPr>
          <p:cNvSpPr/>
          <p:nvPr/>
        </p:nvSpPr>
        <p:spPr>
          <a:xfrm>
            <a:off x="9878245" y="3600954"/>
            <a:ext cx="1693587" cy="1693587"/>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5" name="Đường nối Thẳng 18">
            <a:extLst>
              <a:ext uri="{FF2B5EF4-FFF2-40B4-BE49-F238E27FC236}">
                <a16:creationId xmlns:a16="http://schemas.microsoft.com/office/drawing/2014/main" id="{5933FB27-15C8-C8B8-C20F-C13B4F931BC6}"/>
              </a:ext>
            </a:extLst>
          </p:cNvPr>
          <p:cNvCxnSpPr>
            <a:cxnSpLocks/>
          </p:cNvCxnSpPr>
          <p:nvPr/>
        </p:nvCxnSpPr>
        <p:spPr>
          <a:xfrm flipV="1">
            <a:off x="7889949" y="3638828"/>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Đường nối Thẳng 27">
            <a:extLst>
              <a:ext uri="{FF2B5EF4-FFF2-40B4-BE49-F238E27FC236}">
                <a16:creationId xmlns:a16="http://schemas.microsoft.com/office/drawing/2014/main" id="{74D7D7BF-0D8A-23BE-82F9-5F47A584796B}"/>
              </a:ext>
            </a:extLst>
          </p:cNvPr>
          <p:cNvCxnSpPr>
            <a:cxnSpLocks/>
          </p:cNvCxnSpPr>
          <p:nvPr/>
        </p:nvCxnSpPr>
        <p:spPr>
          <a:xfrm flipH="1" flipV="1">
            <a:off x="7884737" y="4447042"/>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Đường nối Thẳng 36">
            <a:extLst>
              <a:ext uri="{FF2B5EF4-FFF2-40B4-BE49-F238E27FC236}">
                <a16:creationId xmlns:a16="http://schemas.microsoft.com/office/drawing/2014/main" id="{C3378F90-D8B7-DCFC-2F0C-F42114D8E40F}"/>
              </a:ext>
            </a:extLst>
          </p:cNvPr>
          <p:cNvCxnSpPr>
            <a:cxnSpLocks/>
          </p:cNvCxnSpPr>
          <p:nvPr/>
        </p:nvCxnSpPr>
        <p:spPr>
          <a:xfrm flipV="1">
            <a:off x="10470380" y="3639056"/>
            <a:ext cx="0" cy="16100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Hình Bầu dục 10">
            <a:extLst>
              <a:ext uri="{FF2B5EF4-FFF2-40B4-BE49-F238E27FC236}">
                <a16:creationId xmlns:a16="http://schemas.microsoft.com/office/drawing/2014/main" id="{7DA14A98-009B-3F6A-07D4-0565C90B1213}"/>
              </a:ext>
            </a:extLst>
          </p:cNvPr>
          <p:cNvSpPr/>
          <p:nvPr/>
        </p:nvSpPr>
        <p:spPr>
          <a:xfrm>
            <a:off x="7901739" y="3027724"/>
            <a:ext cx="2824605" cy="282460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Hình Bầu dục 25">
            <a:extLst>
              <a:ext uri="{FF2B5EF4-FFF2-40B4-BE49-F238E27FC236}">
                <a16:creationId xmlns:a16="http://schemas.microsoft.com/office/drawing/2014/main" id="{694A304C-5C5A-6827-5528-F91B386FA010}"/>
              </a:ext>
            </a:extLst>
          </p:cNvPr>
          <p:cNvSpPr/>
          <p:nvPr/>
        </p:nvSpPr>
        <p:spPr>
          <a:xfrm>
            <a:off x="10703086" y="4425793"/>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Hình Bầu dục 25">
            <a:extLst>
              <a:ext uri="{FF2B5EF4-FFF2-40B4-BE49-F238E27FC236}">
                <a16:creationId xmlns:a16="http://schemas.microsoft.com/office/drawing/2014/main" id="{5F536B21-D365-91A5-4432-09CA31A5CF07}"/>
              </a:ext>
            </a:extLst>
          </p:cNvPr>
          <p:cNvSpPr/>
          <p:nvPr/>
        </p:nvSpPr>
        <p:spPr>
          <a:xfrm>
            <a:off x="9292611" y="4422072"/>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8">
            <a:extLst>
              <a:ext uri="{FF2B5EF4-FFF2-40B4-BE49-F238E27FC236}">
                <a16:creationId xmlns:a16="http://schemas.microsoft.com/office/drawing/2014/main" id="{114CFCDD-CCF2-F823-E755-7D03C8A055B5}"/>
              </a:ext>
            </a:extLst>
          </p:cNvPr>
          <p:cNvSpPr txBox="1"/>
          <p:nvPr/>
        </p:nvSpPr>
        <p:spPr>
          <a:xfrm>
            <a:off x="9089630" y="4036249"/>
            <a:ext cx="396077" cy="461665"/>
          </a:xfrm>
          <a:prstGeom prst="rect">
            <a:avLst/>
          </a:prstGeom>
          <a:noFill/>
        </p:spPr>
        <p:txBody>
          <a:bodyPr wrap="square">
            <a:spAutoFit/>
          </a:bodyPr>
          <a:lstStyle/>
          <a:p>
            <a:pPr algn="just"/>
            <a:r>
              <a:rPr lang="en-US" sz="2400">
                <a:latin typeface="#9Slide03 SVNAvo" panose="02040603050506020204" pitchFamily="18" charset="0"/>
              </a:rPr>
              <a:t>I</a:t>
            </a:r>
            <a:endParaRPr lang="vi-VN" sz="2400">
              <a:latin typeface="#9Slide03 SVNAvo" panose="02040603050506020204" pitchFamily="18" charset="0"/>
            </a:endParaRPr>
          </a:p>
        </p:txBody>
      </p:sp>
      <p:sp>
        <p:nvSpPr>
          <p:cNvPr id="79" name="TextBox 8">
            <a:extLst>
              <a:ext uri="{FF2B5EF4-FFF2-40B4-BE49-F238E27FC236}">
                <a16:creationId xmlns:a16="http://schemas.microsoft.com/office/drawing/2014/main" id="{7A490C6E-8708-914C-4204-C22F17CA3C8D}"/>
              </a:ext>
            </a:extLst>
          </p:cNvPr>
          <p:cNvSpPr txBox="1"/>
          <p:nvPr/>
        </p:nvSpPr>
        <p:spPr>
          <a:xfrm>
            <a:off x="884225" y="2561084"/>
            <a:ext cx="6950129" cy="1036117"/>
          </a:xfrm>
          <a:prstGeom prst="rect">
            <a:avLst/>
          </a:prstGeom>
          <a:noFill/>
        </p:spPr>
        <p:txBody>
          <a:bodyPr wrap="square">
            <a:spAutoFit/>
          </a:bodyPr>
          <a:lstStyle/>
          <a:p>
            <a:pPr algn="just">
              <a:lnSpc>
                <a:spcPct val="150000"/>
              </a:lnSpc>
            </a:pPr>
            <a:r>
              <a:rPr lang="vi-VN" sz="2200">
                <a:solidFill>
                  <a:srgbClr val="002060"/>
                </a:solidFill>
                <a:latin typeface="#9Slide03 SVNAvo" panose="02040603050506020204" pitchFamily="18" charset="0"/>
              </a:rPr>
              <a:t>Tam giác </a:t>
            </a:r>
            <a:r>
              <a:rPr lang="en-US" sz="2200">
                <a:solidFill>
                  <a:srgbClr val="002060"/>
                </a:solidFill>
                <a:latin typeface="#9Slide03 SVNAvo" panose="02040603050506020204" pitchFamily="18" charset="0"/>
              </a:rPr>
              <a:t>P</a:t>
            </a:r>
            <a:r>
              <a:rPr lang="vi-VN" sz="2200">
                <a:solidFill>
                  <a:srgbClr val="002060"/>
                </a:solidFill>
                <a:latin typeface="#9Slide03 SVNAvo" panose="02040603050506020204" pitchFamily="18" charset="0"/>
              </a:rPr>
              <a:t>A</a:t>
            </a:r>
            <a:r>
              <a:rPr lang="en-US" sz="2200">
                <a:solidFill>
                  <a:srgbClr val="002060"/>
                </a:solidFill>
                <a:latin typeface="#9Slide03 SVNAvo" panose="02040603050506020204" pitchFamily="18" charset="0"/>
              </a:rPr>
              <a:t>O</a:t>
            </a:r>
            <a:r>
              <a:rPr lang="vi-VN" sz="2200">
                <a:solidFill>
                  <a:srgbClr val="002060"/>
                </a:solidFill>
                <a:latin typeface="#9Slide03 SVNAvo" panose="02040603050506020204" pitchFamily="18" charset="0"/>
              </a:rPr>
              <a:t> có </a:t>
            </a:r>
            <a:r>
              <a:rPr lang="en-US" sz="2200">
                <a:solidFill>
                  <a:srgbClr val="002060"/>
                </a:solidFill>
                <a:latin typeface="#9Slide03 SVNAvo" panose="02040603050506020204" pitchFamily="18" charset="0"/>
              </a:rPr>
              <a:t>I</a:t>
            </a:r>
            <a:r>
              <a:rPr lang="vi-VN" sz="2200">
                <a:solidFill>
                  <a:srgbClr val="002060"/>
                </a:solidFill>
                <a:latin typeface="#9Slide03 SVNAvo" panose="02040603050506020204" pitchFamily="18" charset="0"/>
              </a:rPr>
              <a:t>A = </a:t>
            </a:r>
            <a:r>
              <a:rPr lang="en-US" sz="2200">
                <a:solidFill>
                  <a:srgbClr val="002060"/>
                </a:solidFill>
                <a:latin typeface="#9Slide03 SVNAvo" panose="02040603050506020204" pitchFamily="18" charset="0"/>
              </a:rPr>
              <a:t>I</a:t>
            </a:r>
            <a:r>
              <a:rPr lang="vi-VN" sz="2200">
                <a:solidFill>
                  <a:srgbClr val="002060"/>
                </a:solidFill>
                <a:latin typeface="#9Slide03 SVNAvo" panose="02040603050506020204" pitchFamily="18" charset="0"/>
              </a:rPr>
              <a:t>O = </a:t>
            </a:r>
            <a:r>
              <a:rPr lang="en-US" sz="2200">
                <a:solidFill>
                  <a:srgbClr val="002060"/>
                </a:solidFill>
                <a:latin typeface="#9Slide03 SVNAvo" panose="02040603050506020204" pitchFamily="18" charset="0"/>
              </a:rPr>
              <a:t>IP</a:t>
            </a:r>
            <a:r>
              <a:rPr lang="vi-VN" sz="2200">
                <a:solidFill>
                  <a:srgbClr val="002060"/>
                </a:solidFill>
                <a:latin typeface="#9Slide03 SVNAvo" panose="02040603050506020204" pitchFamily="18" charset="0"/>
              </a:rPr>
              <a:t> (</a:t>
            </a:r>
            <a:r>
              <a:rPr lang="vi-VN" sz="2000">
                <a:solidFill>
                  <a:srgbClr val="002060"/>
                </a:solidFill>
                <a:latin typeface="#9Slide03 SVNAvo" panose="02040603050506020204" pitchFamily="18" charset="0"/>
              </a:rPr>
              <a:t>cùng là bán kính của đường tròn (</a:t>
            </a:r>
            <a:r>
              <a:rPr lang="en-US" sz="2000">
                <a:solidFill>
                  <a:srgbClr val="002060"/>
                </a:solidFill>
                <a:latin typeface="#9Slide03 SVNAvo" panose="02040603050506020204" pitchFamily="18" charset="0"/>
              </a:rPr>
              <a:t>I</a:t>
            </a:r>
            <a:r>
              <a:rPr lang="vi-VN" sz="2000">
                <a:solidFill>
                  <a:srgbClr val="002060"/>
                </a:solidFill>
                <a:latin typeface="#9Slide03 SVNAvo" panose="02040603050506020204" pitchFamily="18" charset="0"/>
              </a:rPr>
              <a:t>)</a:t>
            </a:r>
            <a:r>
              <a:rPr lang="vi-VN" sz="2200">
                <a:solidFill>
                  <a:srgbClr val="002060"/>
                </a:solidFill>
                <a:latin typeface="#9Slide03 SVNAvo" panose="02040603050506020204" pitchFamily="18" charset="0"/>
              </a:rPr>
              <a:t>) nên tam giác OA</a:t>
            </a:r>
            <a:r>
              <a:rPr lang="en-US" sz="2200">
                <a:solidFill>
                  <a:srgbClr val="002060"/>
                </a:solidFill>
                <a:latin typeface="#9Slide03 SVNAvo" panose="02040603050506020204" pitchFamily="18" charset="0"/>
              </a:rPr>
              <a:t>P</a:t>
            </a:r>
            <a:r>
              <a:rPr lang="vi-VN" sz="2200">
                <a:solidFill>
                  <a:srgbClr val="002060"/>
                </a:solidFill>
                <a:latin typeface="#9Slide03 SVNAvo" panose="02040603050506020204" pitchFamily="18" charset="0"/>
              </a:rPr>
              <a:t> vuông tại A.</a:t>
            </a:r>
          </a:p>
        </p:txBody>
      </p:sp>
      <p:sp>
        <p:nvSpPr>
          <p:cNvPr id="80" name="TextBox 8">
            <a:extLst>
              <a:ext uri="{FF2B5EF4-FFF2-40B4-BE49-F238E27FC236}">
                <a16:creationId xmlns:a16="http://schemas.microsoft.com/office/drawing/2014/main" id="{A7617129-7353-A569-3B3C-2104F9885A2F}"/>
              </a:ext>
            </a:extLst>
          </p:cNvPr>
          <p:cNvSpPr txBox="1"/>
          <p:nvPr/>
        </p:nvSpPr>
        <p:spPr>
          <a:xfrm>
            <a:off x="884225" y="3727703"/>
            <a:ext cx="6316588" cy="1036117"/>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r>
              <a:rPr lang="vi-VN"/>
              <a:t>Suy ra: </a:t>
            </a:r>
            <a:r>
              <a:rPr lang="en-US"/>
              <a:t>P</a:t>
            </a:r>
            <a:r>
              <a:rPr lang="vi-VN"/>
              <a:t>A ⊥ OA tại A hay A</a:t>
            </a:r>
            <a:r>
              <a:rPr lang="en-US"/>
              <a:t>P</a:t>
            </a:r>
            <a:r>
              <a:rPr lang="vi-VN"/>
              <a:t> là tiếp tuyến của đường tròn (O).</a:t>
            </a:r>
          </a:p>
        </p:txBody>
      </p:sp>
      <p:sp>
        <p:nvSpPr>
          <p:cNvPr id="81" name="TextBox 8">
            <a:extLst>
              <a:ext uri="{FF2B5EF4-FFF2-40B4-BE49-F238E27FC236}">
                <a16:creationId xmlns:a16="http://schemas.microsoft.com/office/drawing/2014/main" id="{F48A277E-E753-0418-F2A1-8888E05A0408}"/>
              </a:ext>
            </a:extLst>
          </p:cNvPr>
          <p:cNvSpPr txBox="1"/>
          <p:nvPr/>
        </p:nvSpPr>
        <p:spPr>
          <a:xfrm>
            <a:off x="884225" y="4877220"/>
            <a:ext cx="6316588" cy="1036117"/>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r>
              <a:rPr lang="en-US"/>
              <a:t>Chứng minh tương tự BP</a:t>
            </a:r>
            <a:r>
              <a:rPr lang="vi-VN"/>
              <a:t> là tiếp tuyến của đường tròn (O).</a:t>
            </a:r>
          </a:p>
        </p:txBody>
      </p:sp>
    </p:spTree>
    <p:custDataLst>
      <p:tags r:id="rId1"/>
    </p:custDataLst>
    <p:extLst>
      <p:ext uri="{BB962C8B-B14F-4D97-AF65-F5344CB8AC3E}">
        <p14:creationId xmlns:p14="http://schemas.microsoft.com/office/powerpoint/2010/main" val="360688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left)">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Đường nối Thẳng 14">
            <a:extLst>
              <a:ext uri="{FF2B5EF4-FFF2-40B4-BE49-F238E27FC236}">
                <a16:creationId xmlns:a16="http://schemas.microsoft.com/office/drawing/2014/main" id="{11B48C71-3FB1-EB81-DFCB-7E3703B17058}"/>
              </a:ext>
            </a:extLst>
          </p:cNvPr>
          <p:cNvCxnSpPr>
            <a:cxnSpLocks/>
          </p:cNvCxnSpPr>
          <p:nvPr/>
        </p:nvCxnSpPr>
        <p:spPr>
          <a:xfrm flipH="1" flipV="1">
            <a:off x="9321537" y="4458129"/>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Đường nối Thẳng 14">
            <a:extLst>
              <a:ext uri="{FF2B5EF4-FFF2-40B4-BE49-F238E27FC236}">
                <a16:creationId xmlns:a16="http://schemas.microsoft.com/office/drawing/2014/main" id="{89F90A8F-BADB-25EC-7EC9-75EDBCA32C0B}"/>
              </a:ext>
            </a:extLst>
          </p:cNvPr>
          <p:cNvCxnSpPr>
            <a:cxnSpLocks/>
          </p:cNvCxnSpPr>
          <p:nvPr/>
        </p:nvCxnSpPr>
        <p:spPr>
          <a:xfrm flipV="1">
            <a:off x="9327707" y="3641615"/>
            <a:ext cx="1146196" cy="7892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7" name="TextBox 23">
            <a:extLst>
              <a:ext uri="{FF2B5EF4-FFF2-40B4-BE49-F238E27FC236}">
                <a16:creationId xmlns:a16="http://schemas.microsoft.com/office/drawing/2014/main" id="{1F58164D-2184-AEDB-E140-547B55E4053E}"/>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sp>
        <p:nvSpPr>
          <p:cNvPr id="10" name="TextBox 8">
            <a:extLst>
              <a:ext uri="{FF2B5EF4-FFF2-40B4-BE49-F238E27FC236}">
                <a16:creationId xmlns:a16="http://schemas.microsoft.com/office/drawing/2014/main" id="{83577921-3460-2972-9879-2DB1A20CEEB9}"/>
              </a:ext>
            </a:extLst>
          </p:cNvPr>
          <p:cNvSpPr txBox="1"/>
          <p:nvPr/>
        </p:nvSpPr>
        <p:spPr>
          <a:xfrm>
            <a:off x="884225" y="1095665"/>
            <a:ext cx="10042393" cy="446276"/>
          </a:xfrm>
          <a:prstGeom prst="rect">
            <a:avLst/>
          </a:prstGeom>
          <a:noFill/>
        </p:spPr>
        <p:txBody>
          <a:bodyPr wrap="square">
            <a:spAutoFit/>
          </a:bodyPr>
          <a:lstStyle/>
          <a:p>
            <a:pPr algn="just"/>
            <a:r>
              <a:rPr lang="vi-VN" sz="2300">
                <a:latin typeface="#9Slide03 SVNAvo" panose="02040603050506020204" pitchFamily="18" charset="0"/>
              </a:rPr>
              <a:t>Bằng cách xét hai tam giác OPA và OPB, chứng minh rằng: PA</a:t>
            </a:r>
            <a:r>
              <a:rPr lang="en-US" sz="2300">
                <a:latin typeface="#9Slide03 SVNAvo" panose="02040603050506020204" pitchFamily="18" charset="0"/>
              </a:rPr>
              <a:t> </a:t>
            </a:r>
            <a:r>
              <a:rPr lang="vi-VN" sz="2300">
                <a:latin typeface="#9Slide03 SVNAvo" panose="02040603050506020204" pitchFamily="18" charset="0"/>
              </a:rPr>
              <a:t>=</a:t>
            </a:r>
            <a:r>
              <a:rPr lang="en-US" sz="2300">
                <a:latin typeface="#9Slide03 SVNAvo" panose="02040603050506020204" pitchFamily="18" charset="0"/>
              </a:rPr>
              <a:t> </a:t>
            </a:r>
            <a:r>
              <a:rPr lang="vi-VN" sz="2300">
                <a:latin typeface="#9Slide03 SVNAvo" panose="02040603050506020204" pitchFamily="18" charset="0"/>
              </a:rPr>
              <a:t>PB;</a:t>
            </a:r>
          </a:p>
        </p:txBody>
      </p:sp>
      <p:pic>
        <p:nvPicPr>
          <p:cNvPr id="45" name="Picture 44">
            <a:extLst>
              <a:ext uri="{FF2B5EF4-FFF2-40B4-BE49-F238E27FC236}">
                <a16:creationId xmlns:a16="http://schemas.microsoft.com/office/drawing/2014/main" id="{EF0943D4-4B38-0770-FBE9-6AC7B0FCC160}"/>
              </a:ext>
            </a:extLst>
          </p:cNvPr>
          <p:cNvPicPr>
            <a:picLocks noChangeAspect="1"/>
          </p:cNvPicPr>
          <p:nvPr/>
        </p:nvPicPr>
        <p:blipFill>
          <a:blip r:embed="rId6"/>
          <a:stretch>
            <a:fillRect/>
          </a:stretch>
        </p:blipFill>
        <p:spPr>
          <a:xfrm>
            <a:off x="576274" y="1172517"/>
            <a:ext cx="332509" cy="332509"/>
          </a:xfrm>
          <a:prstGeom prst="rect">
            <a:avLst/>
          </a:prstGeom>
        </p:spPr>
      </p:pic>
      <p:sp>
        <p:nvSpPr>
          <p:cNvPr id="46" name="TextBox 8">
            <a:extLst>
              <a:ext uri="{FF2B5EF4-FFF2-40B4-BE49-F238E27FC236}">
                <a16:creationId xmlns:a16="http://schemas.microsoft.com/office/drawing/2014/main" id="{DA9F1CD6-9CC3-567A-1009-D54AB61E6660}"/>
              </a:ext>
            </a:extLst>
          </p:cNvPr>
          <p:cNvSpPr txBox="1"/>
          <p:nvPr/>
        </p:nvSpPr>
        <p:spPr>
          <a:xfrm>
            <a:off x="10712728" y="4030478"/>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47" name="TextBox 8">
            <a:extLst>
              <a:ext uri="{FF2B5EF4-FFF2-40B4-BE49-F238E27FC236}">
                <a16:creationId xmlns:a16="http://schemas.microsoft.com/office/drawing/2014/main" id="{F03F20A1-00C0-10D3-CB0C-32E507FFE92D}"/>
              </a:ext>
            </a:extLst>
          </p:cNvPr>
          <p:cNvSpPr txBox="1"/>
          <p:nvPr/>
        </p:nvSpPr>
        <p:spPr>
          <a:xfrm>
            <a:off x="10397652" y="3158226"/>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48" name="TextBox 8">
            <a:extLst>
              <a:ext uri="{FF2B5EF4-FFF2-40B4-BE49-F238E27FC236}">
                <a16:creationId xmlns:a16="http://schemas.microsoft.com/office/drawing/2014/main" id="{EE312410-F94E-AC21-6871-312CF4EC5E23}"/>
              </a:ext>
            </a:extLst>
          </p:cNvPr>
          <p:cNvSpPr txBox="1"/>
          <p:nvPr/>
        </p:nvSpPr>
        <p:spPr>
          <a:xfrm>
            <a:off x="7593351" y="4025783"/>
            <a:ext cx="396077" cy="461665"/>
          </a:xfrm>
          <a:prstGeom prst="rect">
            <a:avLst/>
          </a:prstGeom>
          <a:noFill/>
        </p:spPr>
        <p:txBody>
          <a:bodyPr wrap="square">
            <a:spAutoFit/>
          </a:bodyPr>
          <a:lstStyle/>
          <a:p>
            <a:pPr algn="just"/>
            <a:r>
              <a:rPr lang="en-US" sz="2400">
                <a:latin typeface="#9Slide03 SVNAvo" panose="02040603050506020204" pitchFamily="18" charset="0"/>
              </a:rPr>
              <a:t>P</a:t>
            </a:r>
            <a:endParaRPr lang="vi-VN" sz="2400">
              <a:latin typeface="#9Slide03 SVNAvo" panose="02040603050506020204" pitchFamily="18" charset="0"/>
            </a:endParaRPr>
          </a:p>
        </p:txBody>
      </p:sp>
      <p:sp>
        <p:nvSpPr>
          <p:cNvPr id="62" name="TextBox 8">
            <a:extLst>
              <a:ext uri="{FF2B5EF4-FFF2-40B4-BE49-F238E27FC236}">
                <a16:creationId xmlns:a16="http://schemas.microsoft.com/office/drawing/2014/main" id="{ACB27B74-6EC0-60B2-58AE-DD2D01D9865F}"/>
              </a:ext>
            </a:extLst>
          </p:cNvPr>
          <p:cNvSpPr txBox="1"/>
          <p:nvPr/>
        </p:nvSpPr>
        <p:spPr>
          <a:xfrm>
            <a:off x="10397651" y="5236083"/>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cxnSp>
        <p:nvCxnSpPr>
          <p:cNvPr id="50" name="Đường nối Thẳng 30">
            <a:extLst>
              <a:ext uri="{FF2B5EF4-FFF2-40B4-BE49-F238E27FC236}">
                <a16:creationId xmlns:a16="http://schemas.microsoft.com/office/drawing/2014/main" id="{5A7B3126-EB35-DDDE-936C-DCAC4BE466BB}"/>
              </a:ext>
            </a:extLst>
          </p:cNvPr>
          <p:cNvCxnSpPr>
            <a:cxnSpLocks/>
          </p:cNvCxnSpPr>
          <p:nvPr/>
        </p:nvCxnSpPr>
        <p:spPr>
          <a:xfrm flipV="1">
            <a:off x="10471071" y="4447978"/>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Đường nối Thẳng 12">
            <a:extLst>
              <a:ext uri="{FF2B5EF4-FFF2-40B4-BE49-F238E27FC236}">
                <a16:creationId xmlns:a16="http://schemas.microsoft.com/office/drawing/2014/main" id="{3176F7E4-9710-C91E-BA97-7D5D945EBB99}"/>
              </a:ext>
            </a:extLst>
          </p:cNvPr>
          <p:cNvCxnSpPr>
            <a:cxnSpLocks/>
          </p:cNvCxnSpPr>
          <p:nvPr/>
        </p:nvCxnSpPr>
        <p:spPr>
          <a:xfrm flipH="1">
            <a:off x="7614339" y="4447042"/>
            <a:ext cx="425973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Đường nối Thẳng 14">
            <a:extLst>
              <a:ext uri="{FF2B5EF4-FFF2-40B4-BE49-F238E27FC236}">
                <a16:creationId xmlns:a16="http://schemas.microsoft.com/office/drawing/2014/main" id="{58729600-77F6-488A-0AE2-FCAE723838C6}"/>
              </a:ext>
            </a:extLst>
          </p:cNvPr>
          <p:cNvCxnSpPr>
            <a:cxnSpLocks/>
          </p:cNvCxnSpPr>
          <p:nvPr/>
        </p:nvCxnSpPr>
        <p:spPr>
          <a:xfrm flipH="1" flipV="1">
            <a:off x="10471071" y="3631746"/>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Hình Bầu dục 10">
            <a:extLst>
              <a:ext uri="{FF2B5EF4-FFF2-40B4-BE49-F238E27FC236}">
                <a16:creationId xmlns:a16="http://schemas.microsoft.com/office/drawing/2014/main" id="{258D99BA-B2E7-1212-6601-18CB17EBC890}"/>
              </a:ext>
            </a:extLst>
          </p:cNvPr>
          <p:cNvSpPr/>
          <p:nvPr/>
        </p:nvSpPr>
        <p:spPr>
          <a:xfrm>
            <a:off x="9878245" y="3600954"/>
            <a:ext cx="1693587" cy="1693587"/>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5" name="Đường nối Thẳng 18">
            <a:extLst>
              <a:ext uri="{FF2B5EF4-FFF2-40B4-BE49-F238E27FC236}">
                <a16:creationId xmlns:a16="http://schemas.microsoft.com/office/drawing/2014/main" id="{5933FB27-15C8-C8B8-C20F-C13B4F931BC6}"/>
              </a:ext>
            </a:extLst>
          </p:cNvPr>
          <p:cNvCxnSpPr>
            <a:cxnSpLocks/>
          </p:cNvCxnSpPr>
          <p:nvPr/>
        </p:nvCxnSpPr>
        <p:spPr>
          <a:xfrm flipV="1">
            <a:off x="7889949" y="3638828"/>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Đường nối Thẳng 27">
            <a:extLst>
              <a:ext uri="{FF2B5EF4-FFF2-40B4-BE49-F238E27FC236}">
                <a16:creationId xmlns:a16="http://schemas.microsoft.com/office/drawing/2014/main" id="{74D7D7BF-0D8A-23BE-82F9-5F47A584796B}"/>
              </a:ext>
            </a:extLst>
          </p:cNvPr>
          <p:cNvCxnSpPr>
            <a:cxnSpLocks/>
          </p:cNvCxnSpPr>
          <p:nvPr/>
        </p:nvCxnSpPr>
        <p:spPr>
          <a:xfrm flipH="1" flipV="1">
            <a:off x="7884737" y="4447042"/>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Đường nối Thẳng 36">
            <a:extLst>
              <a:ext uri="{FF2B5EF4-FFF2-40B4-BE49-F238E27FC236}">
                <a16:creationId xmlns:a16="http://schemas.microsoft.com/office/drawing/2014/main" id="{C3378F90-D8B7-DCFC-2F0C-F42114D8E40F}"/>
              </a:ext>
            </a:extLst>
          </p:cNvPr>
          <p:cNvCxnSpPr>
            <a:cxnSpLocks/>
          </p:cNvCxnSpPr>
          <p:nvPr/>
        </p:nvCxnSpPr>
        <p:spPr>
          <a:xfrm flipV="1">
            <a:off x="10470380" y="3639056"/>
            <a:ext cx="0" cy="16100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Hình Bầu dục 10">
            <a:extLst>
              <a:ext uri="{FF2B5EF4-FFF2-40B4-BE49-F238E27FC236}">
                <a16:creationId xmlns:a16="http://schemas.microsoft.com/office/drawing/2014/main" id="{7DA14A98-009B-3F6A-07D4-0565C90B1213}"/>
              </a:ext>
            </a:extLst>
          </p:cNvPr>
          <p:cNvSpPr/>
          <p:nvPr/>
        </p:nvSpPr>
        <p:spPr>
          <a:xfrm>
            <a:off x="7901739" y="3027724"/>
            <a:ext cx="2824605" cy="282460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Hình Bầu dục 25">
            <a:extLst>
              <a:ext uri="{FF2B5EF4-FFF2-40B4-BE49-F238E27FC236}">
                <a16:creationId xmlns:a16="http://schemas.microsoft.com/office/drawing/2014/main" id="{694A304C-5C5A-6827-5528-F91B386FA010}"/>
              </a:ext>
            </a:extLst>
          </p:cNvPr>
          <p:cNvSpPr/>
          <p:nvPr/>
        </p:nvSpPr>
        <p:spPr>
          <a:xfrm>
            <a:off x="10703086" y="4425793"/>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9" name="Hình Bầu dục 25">
            <a:extLst>
              <a:ext uri="{FF2B5EF4-FFF2-40B4-BE49-F238E27FC236}">
                <a16:creationId xmlns:a16="http://schemas.microsoft.com/office/drawing/2014/main" id="{5F536B21-D365-91A5-4432-09CA31A5CF07}"/>
              </a:ext>
            </a:extLst>
          </p:cNvPr>
          <p:cNvSpPr/>
          <p:nvPr/>
        </p:nvSpPr>
        <p:spPr>
          <a:xfrm>
            <a:off x="9292611" y="4422072"/>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8" name="TextBox 8">
            <a:extLst>
              <a:ext uri="{FF2B5EF4-FFF2-40B4-BE49-F238E27FC236}">
                <a16:creationId xmlns:a16="http://schemas.microsoft.com/office/drawing/2014/main" id="{114CFCDD-CCF2-F823-E755-7D03C8A055B5}"/>
              </a:ext>
            </a:extLst>
          </p:cNvPr>
          <p:cNvSpPr txBox="1"/>
          <p:nvPr/>
        </p:nvSpPr>
        <p:spPr>
          <a:xfrm>
            <a:off x="9089630" y="4036249"/>
            <a:ext cx="396077" cy="461665"/>
          </a:xfrm>
          <a:prstGeom prst="rect">
            <a:avLst/>
          </a:prstGeom>
          <a:noFill/>
        </p:spPr>
        <p:txBody>
          <a:bodyPr wrap="square">
            <a:spAutoFit/>
          </a:bodyPr>
          <a:lstStyle/>
          <a:p>
            <a:pPr algn="just"/>
            <a:r>
              <a:rPr lang="en-US" sz="2400">
                <a:latin typeface="#9Slide03 SVNAvo" panose="02040603050506020204" pitchFamily="18" charset="0"/>
              </a:rPr>
              <a:t>I</a:t>
            </a:r>
            <a:endParaRPr lang="vi-VN" sz="2400">
              <a:latin typeface="#9Slide03 SVNAvo" panose="02040603050506020204" pitchFamily="18" charset="0"/>
            </a:endParaRPr>
          </a:p>
        </p:txBody>
      </p:sp>
      <p:sp>
        <p:nvSpPr>
          <p:cNvPr id="79" name="TextBox 8">
            <a:extLst>
              <a:ext uri="{FF2B5EF4-FFF2-40B4-BE49-F238E27FC236}">
                <a16:creationId xmlns:a16="http://schemas.microsoft.com/office/drawing/2014/main" id="{7A490C6E-8708-914C-4204-C22F17CA3C8D}"/>
              </a:ext>
            </a:extLst>
          </p:cNvPr>
          <p:cNvSpPr txBox="1"/>
          <p:nvPr/>
        </p:nvSpPr>
        <p:spPr>
          <a:xfrm>
            <a:off x="884225" y="2646809"/>
            <a:ext cx="6950129" cy="430887"/>
          </a:xfrm>
          <a:prstGeom prst="rect">
            <a:avLst/>
          </a:prstGeom>
          <a:noFill/>
        </p:spPr>
        <p:txBody>
          <a:bodyPr wrap="square">
            <a:spAutoFit/>
          </a:bodyPr>
          <a:lstStyle/>
          <a:p>
            <a:pPr algn="just"/>
            <a:r>
              <a:rPr lang="en-US" sz="2200">
                <a:solidFill>
                  <a:srgbClr val="002060"/>
                </a:solidFill>
                <a:latin typeface="#9Slide03 SVNAvo" panose="02040603050506020204" pitchFamily="18" charset="0"/>
              </a:rPr>
              <a:t>Hai tam giác PAO và PBO bằng nhau (c.g.c)</a:t>
            </a:r>
            <a:endParaRPr lang="vi-VN" sz="2200">
              <a:solidFill>
                <a:srgbClr val="002060"/>
              </a:solidFill>
              <a:latin typeface="#9Slide03 SVNAvo" panose="02040603050506020204" pitchFamily="18" charset="0"/>
            </a:endParaRPr>
          </a:p>
        </p:txBody>
      </p:sp>
      <p:sp>
        <p:nvSpPr>
          <p:cNvPr id="80" name="TextBox 8">
            <a:extLst>
              <a:ext uri="{FF2B5EF4-FFF2-40B4-BE49-F238E27FC236}">
                <a16:creationId xmlns:a16="http://schemas.microsoft.com/office/drawing/2014/main" id="{A7617129-7353-A569-3B3C-2104F9885A2F}"/>
              </a:ext>
            </a:extLst>
          </p:cNvPr>
          <p:cNvSpPr txBox="1"/>
          <p:nvPr/>
        </p:nvSpPr>
        <p:spPr>
          <a:xfrm>
            <a:off x="884225" y="3297393"/>
            <a:ext cx="6316588" cy="430887"/>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vi-VN"/>
              <a:t>Suy ra: </a:t>
            </a:r>
            <a:r>
              <a:rPr lang="en-US"/>
              <a:t>P</a:t>
            </a:r>
            <a:r>
              <a:rPr lang="en-US" baseline="-25000"/>
              <a:t>1</a:t>
            </a:r>
            <a:r>
              <a:rPr lang="en-US"/>
              <a:t> = P</a:t>
            </a:r>
            <a:r>
              <a:rPr lang="en-US" baseline="-25000"/>
              <a:t>2</a:t>
            </a:r>
            <a:r>
              <a:rPr lang="en-US"/>
              <a:t> (hai góc tương ứng)</a:t>
            </a:r>
            <a:endParaRPr lang="vi-VN"/>
          </a:p>
        </p:txBody>
      </p:sp>
      <p:sp>
        <p:nvSpPr>
          <p:cNvPr id="81" name="TextBox 8">
            <a:extLst>
              <a:ext uri="{FF2B5EF4-FFF2-40B4-BE49-F238E27FC236}">
                <a16:creationId xmlns:a16="http://schemas.microsoft.com/office/drawing/2014/main" id="{F48A277E-E753-0418-F2A1-8888E05A0408}"/>
              </a:ext>
            </a:extLst>
          </p:cNvPr>
          <p:cNvSpPr txBox="1"/>
          <p:nvPr/>
        </p:nvSpPr>
        <p:spPr>
          <a:xfrm>
            <a:off x="1802008" y="4485572"/>
            <a:ext cx="4140357" cy="430887"/>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a:t>O</a:t>
            </a:r>
            <a:r>
              <a:rPr lang="en-US" baseline="-25000"/>
              <a:t>3</a:t>
            </a:r>
            <a:r>
              <a:rPr lang="en-US"/>
              <a:t> = O</a:t>
            </a:r>
            <a:r>
              <a:rPr lang="en-US" baseline="-25000"/>
              <a:t>4</a:t>
            </a:r>
            <a:r>
              <a:rPr lang="en-US"/>
              <a:t> (hai góc tương ứng)</a:t>
            </a:r>
            <a:endParaRPr lang="vi-VN"/>
          </a:p>
        </p:txBody>
      </p:sp>
      <p:grpSp>
        <p:nvGrpSpPr>
          <p:cNvPr id="2" name="Nhóm 1">
            <a:extLst>
              <a:ext uri="{FF2B5EF4-FFF2-40B4-BE49-F238E27FC236}">
                <a16:creationId xmlns:a16="http://schemas.microsoft.com/office/drawing/2014/main" id="{DBACE04E-BDA9-1D6B-0DC6-FD76BEDA63B7}"/>
              </a:ext>
            </a:extLst>
          </p:cNvPr>
          <p:cNvGrpSpPr/>
          <p:nvPr/>
        </p:nvGrpSpPr>
        <p:grpSpPr>
          <a:xfrm>
            <a:off x="1895675" y="3297266"/>
            <a:ext cx="309362" cy="58311"/>
            <a:chOff x="3131436" y="5288015"/>
            <a:chExt cx="404673" cy="62156"/>
          </a:xfrm>
        </p:grpSpPr>
        <p:cxnSp>
          <p:nvCxnSpPr>
            <p:cNvPr id="4" name="Straight Connector 106">
              <a:extLst>
                <a:ext uri="{FF2B5EF4-FFF2-40B4-BE49-F238E27FC236}">
                  <a16:creationId xmlns:a16="http://schemas.microsoft.com/office/drawing/2014/main" id="{716A691C-8DC9-4F90-A388-47FB2AFC5E34}"/>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106">
              <a:extLst>
                <a:ext uri="{FF2B5EF4-FFF2-40B4-BE49-F238E27FC236}">
                  <a16:creationId xmlns:a16="http://schemas.microsoft.com/office/drawing/2014/main" id="{6C08B614-4760-7F24-7E19-CA4987D596F5}"/>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 name="Nhóm 1">
            <a:extLst>
              <a:ext uri="{FF2B5EF4-FFF2-40B4-BE49-F238E27FC236}">
                <a16:creationId xmlns:a16="http://schemas.microsoft.com/office/drawing/2014/main" id="{3879627F-B5EE-B22D-52F8-385F2C1AC5EE}"/>
              </a:ext>
            </a:extLst>
          </p:cNvPr>
          <p:cNvGrpSpPr/>
          <p:nvPr/>
        </p:nvGrpSpPr>
        <p:grpSpPr>
          <a:xfrm>
            <a:off x="2521943" y="3297265"/>
            <a:ext cx="309362" cy="58311"/>
            <a:chOff x="3131436" y="5288015"/>
            <a:chExt cx="404673" cy="62156"/>
          </a:xfrm>
        </p:grpSpPr>
        <p:cxnSp>
          <p:nvCxnSpPr>
            <p:cNvPr id="11" name="Straight Connector 106">
              <a:extLst>
                <a:ext uri="{FF2B5EF4-FFF2-40B4-BE49-F238E27FC236}">
                  <a16:creationId xmlns:a16="http://schemas.microsoft.com/office/drawing/2014/main" id="{9F222D86-1009-8CBA-100C-5804F7C828A2}"/>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06">
              <a:extLst>
                <a:ext uri="{FF2B5EF4-FFF2-40B4-BE49-F238E27FC236}">
                  <a16:creationId xmlns:a16="http://schemas.microsoft.com/office/drawing/2014/main" id="{0FE143BF-DA99-2ABC-5DF0-13BF3A858FF3}"/>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3" name="TextBox 8">
            <a:extLst>
              <a:ext uri="{FF2B5EF4-FFF2-40B4-BE49-F238E27FC236}">
                <a16:creationId xmlns:a16="http://schemas.microsoft.com/office/drawing/2014/main" id="{C2BEAB4C-BFD4-1A0F-8180-DF4601FC6DF1}"/>
              </a:ext>
            </a:extLst>
          </p:cNvPr>
          <p:cNvSpPr txBox="1"/>
          <p:nvPr/>
        </p:nvSpPr>
        <p:spPr>
          <a:xfrm flipH="1">
            <a:off x="8314695" y="4215144"/>
            <a:ext cx="231441" cy="276999"/>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sz="1200">
                <a:solidFill>
                  <a:srgbClr val="C00000"/>
                </a:solidFill>
              </a:rPr>
              <a:t>1</a:t>
            </a:r>
            <a:endParaRPr lang="vi-VN" sz="1200">
              <a:solidFill>
                <a:srgbClr val="C00000"/>
              </a:solidFill>
            </a:endParaRPr>
          </a:p>
        </p:txBody>
      </p:sp>
      <p:sp>
        <p:nvSpPr>
          <p:cNvPr id="14" name="TextBox 8">
            <a:extLst>
              <a:ext uri="{FF2B5EF4-FFF2-40B4-BE49-F238E27FC236}">
                <a16:creationId xmlns:a16="http://schemas.microsoft.com/office/drawing/2014/main" id="{DCD2DAD3-C308-23FF-191C-A5FD3B618B20}"/>
              </a:ext>
            </a:extLst>
          </p:cNvPr>
          <p:cNvSpPr txBox="1"/>
          <p:nvPr/>
        </p:nvSpPr>
        <p:spPr>
          <a:xfrm flipH="1">
            <a:off x="8350097" y="4407757"/>
            <a:ext cx="231441" cy="276999"/>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sz="1200">
                <a:solidFill>
                  <a:srgbClr val="C00000"/>
                </a:solidFill>
              </a:rPr>
              <a:t>2</a:t>
            </a:r>
            <a:endParaRPr lang="vi-VN" sz="1200">
              <a:solidFill>
                <a:srgbClr val="C00000"/>
              </a:solidFill>
            </a:endParaRPr>
          </a:p>
        </p:txBody>
      </p:sp>
      <p:sp>
        <p:nvSpPr>
          <p:cNvPr id="15" name="TextBox 8">
            <a:extLst>
              <a:ext uri="{FF2B5EF4-FFF2-40B4-BE49-F238E27FC236}">
                <a16:creationId xmlns:a16="http://schemas.microsoft.com/office/drawing/2014/main" id="{A6173790-1711-31B9-D742-7652548F2F28}"/>
              </a:ext>
            </a:extLst>
          </p:cNvPr>
          <p:cNvSpPr txBox="1"/>
          <p:nvPr/>
        </p:nvSpPr>
        <p:spPr>
          <a:xfrm>
            <a:off x="1825722" y="3885812"/>
            <a:ext cx="4213449" cy="430887"/>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a:t>PA = PB (hai cạnh tương ứng)</a:t>
            </a:r>
            <a:endParaRPr lang="vi-VN"/>
          </a:p>
        </p:txBody>
      </p:sp>
      <p:sp>
        <p:nvSpPr>
          <p:cNvPr id="16" name="TextBox 8">
            <a:extLst>
              <a:ext uri="{FF2B5EF4-FFF2-40B4-BE49-F238E27FC236}">
                <a16:creationId xmlns:a16="http://schemas.microsoft.com/office/drawing/2014/main" id="{0C0CF5FF-29FC-08E2-08A1-A9BA68282EEC}"/>
              </a:ext>
            </a:extLst>
          </p:cNvPr>
          <p:cNvSpPr txBox="1"/>
          <p:nvPr/>
        </p:nvSpPr>
        <p:spPr>
          <a:xfrm>
            <a:off x="908783" y="1658605"/>
            <a:ext cx="10042393" cy="446276"/>
          </a:xfrm>
          <a:prstGeom prst="rect">
            <a:avLst/>
          </a:prstGeom>
          <a:noFill/>
        </p:spPr>
        <p:txBody>
          <a:bodyPr wrap="square">
            <a:spAutoFit/>
          </a:bodyPr>
          <a:lstStyle/>
          <a:p>
            <a:pPr algn="just"/>
            <a:r>
              <a:rPr lang="en-US" sz="2300">
                <a:latin typeface="#9Slide03 SVNAvo" panose="02040603050506020204" pitchFamily="18" charset="0"/>
              </a:rPr>
              <a:t>PO là tia phân giác của góc APB, OP là tia phân giác của góc AOB.</a:t>
            </a:r>
            <a:endParaRPr lang="vi-VN" sz="2300">
              <a:latin typeface="#9Slide03 SVNAvo" panose="02040603050506020204" pitchFamily="18" charset="0"/>
            </a:endParaRPr>
          </a:p>
        </p:txBody>
      </p:sp>
      <p:grpSp>
        <p:nvGrpSpPr>
          <p:cNvPr id="17" name="Nhóm 1">
            <a:extLst>
              <a:ext uri="{FF2B5EF4-FFF2-40B4-BE49-F238E27FC236}">
                <a16:creationId xmlns:a16="http://schemas.microsoft.com/office/drawing/2014/main" id="{3A4CECCE-AFDC-9C23-87BD-DE9D8C9C0AEE}"/>
              </a:ext>
            </a:extLst>
          </p:cNvPr>
          <p:cNvGrpSpPr/>
          <p:nvPr/>
        </p:nvGrpSpPr>
        <p:grpSpPr>
          <a:xfrm>
            <a:off x="1849244" y="4475215"/>
            <a:ext cx="355793" cy="58311"/>
            <a:chOff x="3131436" y="5288015"/>
            <a:chExt cx="404673" cy="62156"/>
          </a:xfrm>
        </p:grpSpPr>
        <p:cxnSp>
          <p:nvCxnSpPr>
            <p:cNvPr id="18" name="Straight Connector 106">
              <a:extLst>
                <a:ext uri="{FF2B5EF4-FFF2-40B4-BE49-F238E27FC236}">
                  <a16:creationId xmlns:a16="http://schemas.microsoft.com/office/drawing/2014/main" id="{1FC51EDD-6992-007B-E738-08FC06DD0D4C}"/>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06">
              <a:extLst>
                <a:ext uri="{FF2B5EF4-FFF2-40B4-BE49-F238E27FC236}">
                  <a16:creationId xmlns:a16="http://schemas.microsoft.com/office/drawing/2014/main" id="{97F6E968-DB4A-6CE7-B492-FD4139AC3D25}"/>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0" name="Nhóm 1">
            <a:extLst>
              <a:ext uri="{FF2B5EF4-FFF2-40B4-BE49-F238E27FC236}">
                <a16:creationId xmlns:a16="http://schemas.microsoft.com/office/drawing/2014/main" id="{DEC1D71F-B2DD-CDDE-BC84-874CE7367531}"/>
              </a:ext>
            </a:extLst>
          </p:cNvPr>
          <p:cNvGrpSpPr/>
          <p:nvPr/>
        </p:nvGrpSpPr>
        <p:grpSpPr>
          <a:xfrm>
            <a:off x="2530282" y="4475214"/>
            <a:ext cx="355793" cy="58311"/>
            <a:chOff x="3131436" y="5288015"/>
            <a:chExt cx="404673" cy="62156"/>
          </a:xfrm>
        </p:grpSpPr>
        <p:cxnSp>
          <p:nvCxnSpPr>
            <p:cNvPr id="21" name="Straight Connector 106">
              <a:extLst>
                <a:ext uri="{FF2B5EF4-FFF2-40B4-BE49-F238E27FC236}">
                  <a16:creationId xmlns:a16="http://schemas.microsoft.com/office/drawing/2014/main" id="{B83009BE-15E6-8668-3D4E-CA8F3AFC28D7}"/>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106">
              <a:extLst>
                <a:ext uri="{FF2B5EF4-FFF2-40B4-BE49-F238E27FC236}">
                  <a16:creationId xmlns:a16="http://schemas.microsoft.com/office/drawing/2014/main" id="{5CDA0BAF-C77E-F918-D391-78711773C075}"/>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8">
            <a:extLst>
              <a:ext uri="{FF2B5EF4-FFF2-40B4-BE49-F238E27FC236}">
                <a16:creationId xmlns:a16="http://schemas.microsoft.com/office/drawing/2014/main" id="{B5C14A61-E56B-70DA-BB8E-BA80D5FA0AFF}"/>
              </a:ext>
            </a:extLst>
          </p:cNvPr>
          <p:cNvSpPr txBox="1"/>
          <p:nvPr/>
        </p:nvSpPr>
        <p:spPr>
          <a:xfrm>
            <a:off x="822309" y="5078969"/>
            <a:ext cx="6570229" cy="1036117"/>
          </a:xfrm>
          <a:prstGeom prst="rect">
            <a:avLst/>
          </a:prstGeom>
          <a:noFill/>
        </p:spPr>
        <p:txBody>
          <a:bodyPr wrap="square">
            <a:spAutoFit/>
          </a:bodyPr>
          <a:lstStyle>
            <a:defPPr>
              <a:defRPr lang="en-US"/>
            </a:defPPr>
            <a:lvl1pPr algn="just">
              <a:lnSpc>
                <a:spcPct val="100000"/>
              </a:lnSpc>
              <a:defRPr sz="2200">
                <a:solidFill>
                  <a:srgbClr val="002060"/>
                </a:solidFill>
                <a:latin typeface="#9Slide03 SVNAvo" panose="02040603050506020204" pitchFamily="18" charset="0"/>
              </a:defRPr>
            </a:lvl1pPr>
          </a:lstStyle>
          <a:p>
            <a:pPr>
              <a:lnSpc>
                <a:spcPct val="150000"/>
              </a:lnSpc>
            </a:pPr>
            <a:r>
              <a:rPr lang="en-US"/>
              <a:t>Do đó, PO là tia phân giác của góc APB, OP là tia phân giác của góc AOB.</a:t>
            </a:r>
            <a:endParaRPr lang="vi-VN"/>
          </a:p>
        </p:txBody>
      </p:sp>
      <p:sp>
        <p:nvSpPr>
          <p:cNvPr id="24" name="TextBox 8">
            <a:extLst>
              <a:ext uri="{FF2B5EF4-FFF2-40B4-BE49-F238E27FC236}">
                <a16:creationId xmlns:a16="http://schemas.microsoft.com/office/drawing/2014/main" id="{70F90DE8-B0C4-3E10-7230-3D32CE35E69C}"/>
              </a:ext>
            </a:extLst>
          </p:cNvPr>
          <p:cNvSpPr txBox="1"/>
          <p:nvPr/>
        </p:nvSpPr>
        <p:spPr>
          <a:xfrm flipH="1">
            <a:off x="10478785" y="4215144"/>
            <a:ext cx="231441" cy="276999"/>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sz="1200">
                <a:solidFill>
                  <a:srgbClr val="C00000"/>
                </a:solidFill>
              </a:rPr>
              <a:t>3</a:t>
            </a:r>
            <a:endParaRPr lang="vi-VN" sz="1200">
              <a:solidFill>
                <a:srgbClr val="C00000"/>
              </a:solidFill>
            </a:endParaRPr>
          </a:p>
        </p:txBody>
      </p:sp>
      <p:sp>
        <p:nvSpPr>
          <p:cNvPr id="25" name="TextBox 8">
            <a:extLst>
              <a:ext uri="{FF2B5EF4-FFF2-40B4-BE49-F238E27FC236}">
                <a16:creationId xmlns:a16="http://schemas.microsoft.com/office/drawing/2014/main" id="{AA6D1126-84FD-BFD5-21F7-18B36E9398E5}"/>
              </a:ext>
            </a:extLst>
          </p:cNvPr>
          <p:cNvSpPr txBox="1"/>
          <p:nvPr/>
        </p:nvSpPr>
        <p:spPr>
          <a:xfrm flipH="1">
            <a:off x="10479848" y="4403513"/>
            <a:ext cx="231441" cy="276999"/>
          </a:xfrm>
          <a:prstGeom prst="rect">
            <a:avLst/>
          </a:prstGeom>
          <a:noFill/>
        </p:spPr>
        <p:txBody>
          <a:bodyPr wrap="square">
            <a:spAutoFit/>
          </a:bodyPr>
          <a:lstStyle>
            <a:defPPr>
              <a:defRPr lang="en-US"/>
            </a:defPPr>
            <a:lvl1pPr algn="just">
              <a:lnSpc>
                <a:spcPct val="150000"/>
              </a:lnSpc>
              <a:defRPr sz="2200">
                <a:solidFill>
                  <a:srgbClr val="002060"/>
                </a:solidFill>
                <a:latin typeface="#9Slide03 SVNAvo" panose="02040603050506020204" pitchFamily="18" charset="0"/>
              </a:defRPr>
            </a:lvl1pPr>
          </a:lstStyle>
          <a:p>
            <a:pPr>
              <a:lnSpc>
                <a:spcPct val="100000"/>
              </a:lnSpc>
            </a:pPr>
            <a:r>
              <a:rPr lang="en-US" sz="1200">
                <a:solidFill>
                  <a:srgbClr val="C00000"/>
                </a:solidFill>
              </a:rPr>
              <a:t>4</a:t>
            </a:r>
            <a:endParaRPr lang="vi-VN" sz="1200">
              <a:solidFill>
                <a:srgbClr val="C00000"/>
              </a:solidFill>
            </a:endParaRPr>
          </a:p>
        </p:txBody>
      </p:sp>
    </p:spTree>
    <p:custDataLst>
      <p:tags r:id="rId1"/>
    </p:custDataLst>
    <p:extLst>
      <p:ext uri="{BB962C8B-B14F-4D97-AF65-F5344CB8AC3E}">
        <p14:creationId xmlns:p14="http://schemas.microsoft.com/office/powerpoint/2010/main" val="48845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left)">
                                      <p:cBhvr>
                                        <p:cTn id="23" dur="500"/>
                                        <p:tgtEl>
                                          <p:spTgt spid="8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par>
                                <p:cTn id="43" presetID="2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left)">
                                      <p:cBhvr>
                                        <p:cTn id="51" dur="500"/>
                                        <p:tgtEl>
                                          <p:spTgt spid="8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13" grpId="0"/>
      <p:bldP spid="14" grpId="0"/>
      <p:bldP spid="15" grpId="0"/>
      <p:bldP spid="16"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rc 35">
            <a:extLst>
              <a:ext uri="{FF2B5EF4-FFF2-40B4-BE49-F238E27FC236}">
                <a16:creationId xmlns:a16="http://schemas.microsoft.com/office/drawing/2014/main" id="{0C28928C-696A-8D59-1BDC-400374F789FE}"/>
              </a:ext>
            </a:extLst>
          </p:cNvPr>
          <p:cNvSpPr/>
          <p:nvPr/>
        </p:nvSpPr>
        <p:spPr>
          <a:xfrm rot="15061800">
            <a:off x="10777232" y="4280595"/>
            <a:ext cx="242122" cy="233669"/>
          </a:xfrm>
          <a:prstGeom prst="arc">
            <a:avLst>
              <a:gd name="adj1" fmla="val 15565732"/>
              <a:gd name="adj2" fmla="val 890473"/>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AB58DDEF-2C7C-BAB7-35F8-D4BABC5FED59}"/>
              </a:ext>
            </a:extLst>
          </p:cNvPr>
          <p:cNvSpPr/>
          <p:nvPr/>
        </p:nvSpPr>
        <p:spPr>
          <a:xfrm rot="11462411">
            <a:off x="10765317" y="4388943"/>
            <a:ext cx="242122" cy="233669"/>
          </a:xfrm>
          <a:prstGeom prst="arc">
            <a:avLst>
              <a:gd name="adj1" fmla="val 15565732"/>
              <a:gd name="adj2" fmla="val 890473"/>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4779C6D2-BEFD-5418-DBF3-5F049D15DE88}"/>
              </a:ext>
            </a:extLst>
          </p:cNvPr>
          <p:cNvSpPr/>
          <p:nvPr/>
        </p:nvSpPr>
        <p:spPr>
          <a:xfrm rot="1980689">
            <a:off x="8337029" y="4298320"/>
            <a:ext cx="186028" cy="218873"/>
          </a:xfrm>
          <a:prstGeom prst="arc">
            <a:avLst>
              <a:gd name="adj1" fmla="val 16737374"/>
              <a:gd name="adj2" fmla="val 21358293"/>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a:extLst>
              <a:ext uri="{FF2B5EF4-FFF2-40B4-BE49-F238E27FC236}">
                <a16:creationId xmlns:a16="http://schemas.microsoft.com/office/drawing/2014/main" id="{9D0B120E-FC45-CE9F-4E40-6049C21D1328}"/>
              </a:ext>
            </a:extLst>
          </p:cNvPr>
          <p:cNvSpPr/>
          <p:nvPr/>
        </p:nvSpPr>
        <p:spPr>
          <a:xfrm rot="2968530">
            <a:off x="8341007" y="4400897"/>
            <a:ext cx="186028" cy="218873"/>
          </a:xfrm>
          <a:prstGeom prst="arc">
            <a:avLst>
              <a:gd name="adj1" fmla="val 16737374"/>
              <a:gd name="adj2" fmla="val 21358293"/>
            </a:avLst>
          </a:prstGeom>
          <a:ln w="12700">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1" name="Group 30">
            <a:extLst>
              <a:ext uri="{FF2B5EF4-FFF2-40B4-BE49-F238E27FC236}">
                <a16:creationId xmlns:a16="http://schemas.microsoft.com/office/drawing/2014/main" id="{47202D8C-B302-22A3-8DBC-75621FEF6C20}"/>
              </a:ext>
            </a:extLst>
          </p:cNvPr>
          <p:cNvGrpSpPr/>
          <p:nvPr/>
        </p:nvGrpSpPr>
        <p:grpSpPr>
          <a:xfrm flipV="1">
            <a:off x="10589155" y="5125429"/>
            <a:ext cx="124446" cy="99899"/>
            <a:chOff x="10378209" y="3673518"/>
            <a:chExt cx="124446" cy="99899"/>
          </a:xfrm>
        </p:grpSpPr>
        <p:cxnSp>
          <p:nvCxnSpPr>
            <p:cNvPr id="32" name="Đường nối Thẳng 14">
              <a:extLst>
                <a:ext uri="{FF2B5EF4-FFF2-40B4-BE49-F238E27FC236}">
                  <a16:creationId xmlns:a16="http://schemas.microsoft.com/office/drawing/2014/main" id="{032474EA-A87B-F272-302C-6AA002F3492E}"/>
                </a:ext>
              </a:extLst>
            </p:cNvPr>
            <p:cNvCxnSpPr>
              <a:cxnSpLocks/>
            </p:cNvCxnSpPr>
            <p:nvPr/>
          </p:nvCxnSpPr>
          <p:spPr>
            <a:xfrm flipH="1" flipV="1">
              <a:off x="10378209" y="3673518"/>
              <a:ext cx="31218" cy="99899"/>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33" name="Đường nối Thẳng 14">
              <a:extLst>
                <a:ext uri="{FF2B5EF4-FFF2-40B4-BE49-F238E27FC236}">
                  <a16:creationId xmlns:a16="http://schemas.microsoft.com/office/drawing/2014/main" id="{C1FF93CD-F73F-1F0D-3487-79BF499EB35B}"/>
                </a:ext>
              </a:extLst>
            </p:cNvPr>
            <p:cNvCxnSpPr>
              <a:cxnSpLocks/>
            </p:cNvCxnSpPr>
            <p:nvPr/>
          </p:nvCxnSpPr>
          <p:spPr>
            <a:xfrm rot="5400000" flipH="1" flipV="1">
              <a:off x="10437097" y="3707050"/>
              <a:ext cx="31218" cy="99899"/>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FE21EA5B-5E3B-5B64-0CFD-21708877C06E}"/>
              </a:ext>
            </a:extLst>
          </p:cNvPr>
          <p:cNvGrpSpPr/>
          <p:nvPr/>
        </p:nvGrpSpPr>
        <p:grpSpPr>
          <a:xfrm>
            <a:off x="10594903" y="3668756"/>
            <a:ext cx="124446" cy="99899"/>
            <a:chOff x="10378209" y="3673518"/>
            <a:chExt cx="124446" cy="99899"/>
          </a:xfrm>
        </p:grpSpPr>
        <p:cxnSp>
          <p:nvCxnSpPr>
            <p:cNvPr id="27" name="Đường nối Thẳng 14">
              <a:extLst>
                <a:ext uri="{FF2B5EF4-FFF2-40B4-BE49-F238E27FC236}">
                  <a16:creationId xmlns:a16="http://schemas.microsoft.com/office/drawing/2014/main" id="{8AF30DF2-F360-26F9-11A6-52AD2BAD7532}"/>
                </a:ext>
              </a:extLst>
            </p:cNvPr>
            <p:cNvCxnSpPr>
              <a:cxnSpLocks/>
            </p:cNvCxnSpPr>
            <p:nvPr/>
          </p:nvCxnSpPr>
          <p:spPr>
            <a:xfrm flipH="1" flipV="1">
              <a:off x="10378209" y="3673518"/>
              <a:ext cx="31218" cy="99899"/>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14">
              <a:extLst>
                <a:ext uri="{FF2B5EF4-FFF2-40B4-BE49-F238E27FC236}">
                  <a16:creationId xmlns:a16="http://schemas.microsoft.com/office/drawing/2014/main" id="{8FFC5C36-C390-7B15-28F6-3411979D27A7}"/>
                </a:ext>
              </a:extLst>
            </p:cNvPr>
            <p:cNvCxnSpPr>
              <a:cxnSpLocks/>
            </p:cNvCxnSpPr>
            <p:nvPr/>
          </p:nvCxnSpPr>
          <p:spPr>
            <a:xfrm rot="5400000" flipH="1" flipV="1">
              <a:off x="10437097" y="3707050"/>
              <a:ext cx="31218" cy="99899"/>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7" name="TextBox 23">
            <a:extLst>
              <a:ext uri="{FF2B5EF4-FFF2-40B4-BE49-F238E27FC236}">
                <a16:creationId xmlns:a16="http://schemas.microsoft.com/office/drawing/2014/main" id="{1F58164D-2184-AEDB-E140-547B55E4053E}"/>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sp>
        <p:nvSpPr>
          <p:cNvPr id="10" name="TextBox 8">
            <a:extLst>
              <a:ext uri="{FF2B5EF4-FFF2-40B4-BE49-F238E27FC236}">
                <a16:creationId xmlns:a16="http://schemas.microsoft.com/office/drawing/2014/main" id="{83577921-3460-2972-9879-2DB1A20CEEB9}"/>
              </a:ext>
            </a:extLst>
          </p:cNvPr>
          <p:cNvSpPr txBox="1"/>
          <p:nvPr/>
        </p:nvSpPr>
        <p:spPr>
          <a:xfrm>
            <a:off x="856219" y="1476568"/>
            <a:ext cx="5573156" cy="461665"/>
          </a:xfrm>
          <a:prstGeom prst="rect">
            <a:avLst/>
          </a:prstGeom>
          <a:noFill/>
        </p:spPr>
        <p:txBody>
          <a:bodyPr wrap="square">
            <a:spAutoFit/>
          </a:bodyPr>
          <a:lstStyle/>
          <a:p>
            <a:pPr algn="just"/>
            <a:r>
              <a:rPr lang="en-US" sz="2400" b="1">
                <a:solidFill>
                  <a:srgbClr val="002060"/>
                </a:solidFill>
                <a:latin typeface="#9Slide03 SVNAvo" panose="02040603050506020204" pitchFamily="18" charset="0"/>
              </a:rPr>
              <a:t>TÍNH CHẤT HAI TIẾP TUYẾN CẮT NHAU</a:t>
            </a:r>
            <a:endParaRPr lang="vi-VN" sz="2400" b="1">
              <a:solidFill>
                <a:srgbClr val="002060"/>
              </a:solidFill>
              <a:latin typeface="#9Slide03 SVNAvo" panose="02040603050506020204" pitchFamily="18" charset="0"/>
            </a:endParaRPr>
          </a:p>
        </p:txBody>
      </p:sp>
      <p:pic>
        <p:nvPicPr>
          <p:cNvPr id="45" name="Picture 44">
            <a:extLst>
              <a:ext uri="{FF2B5EF4-FFF2-40B4-BE49-F238E27FC236}">
                <a16:creationId xmlns:a16="http://schemas.microsoft.com/office/drawing/2014/main" id="{EF0943D4-4B38-0770-FBE9-6AC7B0FCC160}"/>
              </a:ext>
            </a:extLst>
          </p:cNvPr>
          <p:cNvPicPr>
            <a:picLocks noChangeAspect="1"/>
          </p:cNvPicPr>
          <p:nvPr/>
        </p:nvPicPr>
        <p:blipFill>
          <a:blip r:embed="rId6"/>
          <a:stretch>
            <a:fillRect/>
          </a:stretch>
        </p:blipFill>
        <p:spPr>
          <a:xfrm>
            <a:off x="533114" y="1524446"/>
            <a:ext cx="332509" cy="332509"/>
          </a:xfrm>
          <a:prstGeom prst="rect">
            <a:avLst/>
          </a:prstGeom>
        </p:spPr>
      </p:pic>
      <p:sp>
        <p:nvSpPr>
          <p:cNvPr id="46" name="TextBox 8">
            <a:extLst>
              <a:ext uri="{FF2B5EF4-FFF2-40B4-BE49-F238E27FC236}">
                <a16:creationId xmlns:a16="http://schemas.microsoft.com/office/drawing/2014/main" id="{DA9F1CD6-9CC3-567A-1009-D54AB61E6660}"/>
              </a:ext>
            </a:extLst>
          </p:cNvPr>
          <p:cNvSpPr txBox="1"/>
          <p:nvPr/>
        </p:nvSpPr>
        <p:spPr>
          <a:xfrm>
            <a:off x="10917869" y="4216209"/>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47" name="TextBox 8">
            <a:extLst>
              <a:ext uri="{FF2B5EF4-FFF2-40B4-BE49-F238E27FC236}">
                <a16:creationId xmlns:a16="http://schemas.microsoft.com/office/drawing/2014/main" id="{F03F20A1-00C0-10D3-CB0C-32E507FFE92D}"/>
              </a:ext>
            </a:extLst>
          </p:cNvPr>
          <p:cNvSpPr txBox="1"/>
          <p:nvPr/>
        </p:nvSpPr>
        <p:spPr>
          <a:xfrm>
            <a:off x="10465425" y="3196337"/>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48" name="TextBox 8">
            <a:extLst>
              <a:ext uri="{FF2B5EF4-FFF2-40B4-BE49-F238E27FC236}">
                <a16:creationId xmlns:a16="http://schemas.microsoft.com/office/drawing/2014/main" id="{EE312410-F94E-AC21-6871-312CF4EC5E23}"/>
              </a:ext>
            </a:extLst>
          </p:cNvPr>
          <p:cNvSpPr txBox="1"/>
          <p:nvPr/>
        </p:nvSpPr>
        <p:spPr>
          <a:xfrm>
            <a:off x="7745825" y="4216210"/>
            <a:ext cx="396077" cy="461665"/>
          </a:xfrm>
          <a:prstGeom prst="rect">
            <a:avLst/>
          </a:prstGeom>
          <a:noFill/>
        </p:spPr>
        <p:txBody>
          <a:bodyPr wrap="square">
            <a:spAutoFit/>
          </a:bodyPr>
          <a:lstStyle/>
          <a:p>
            <a:pPr algn="just"/>
            <a:r>
              <a:rPr lang="en-US" sz="2400">
                <a:latin typeface="#9Slide03 SVNAvo" panose="02040603050506020204" pitchFamily="18" charset="0"/>
              </a:rPr>
              <a:t>P</a:t>
            </a:r>
            <a:endParaRPr lang="vi-VN" sz="2400">
              <a:latin typeface="#9Slide03 SVNAvo" panose="02040603050506020204" pitchFamily="18" charset="0"/>
            </a:endParaRPr>
          </a:p>
        </p:txBody>
      </p:sp>
      <p:sp>
        <p:nvSpPr>
          <p:cNvPr id="62" name="TextBox 8">
            <a:extLst>
              <a:ext uri="{FF2B5EF4-FFF2-40B4-BE49-F238E27FC236}">
                <a16:creationId xmlns:a16="http://schemas.microsoft.com/office/drawing/2014/main" id="{ACB27B74-6EC0-60B2-58AE-DD2D01D9865F}"/>
              </a:ext>
            </a:extLst>
          </p:cNvPr>
          <p:cNvSpPr txBox="1"/>
          <p:nvPr/>
        </p:nvSpPr>
        <p:spPr>
          <a:xfrm>
            <a:off x="10465424" y="5216721"/>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cxnSp>
        <p:nvCxnSpPr>
          <p:cNvPr id="52" name="Đường nối Thẳng 12">
            <a:extLst>
              <a:ext uri="{FF2B5EF4-FFF2-40B4-BE49-F238E27FC236}">
                <a16:creationId xmlns:a16="http://schemas.microsoft.com/office/drawing/2014/main" id="{3176F7E4-9710-C91E-BA97-7D5D945EBB99}"/>
              </a:ext>
            </a:extLst>
          </p:cNvPr>
          <p:cNvCxnSpPr>
            <a:cxnSpLocks/>
          </p:cNvCxnSpPr>
          <p:nvPr/>
        </p:nvCxnSpPr>
        <p:spPr>
          <a:xfrm flipH="1">
            <a:off x="8103812" y="4447042"/>
            <a:ext cx="283557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Hình Bầu dục 10">
            <a:extLst>
              <a:ext uri="{FF2B5EF4-FFF2-40B4-BE49-F238E27FC236}">
                <a16:creationId xmlns:a16="http://schemas.microsoft.com/office/drawing/2014/main" id="{258D99BA-B2E7-1212-6601-18CB17EBC890}"/>
              </a:ext>
            </a:extLst>
          </p:cNvPr>
          <p:cNvSpPr/>
          <p:nvPr/>
        </p:nvSpPr>
        <p:spPr>
          <a:xfrm>
            <a:off x="10097320" y="3600954"/>
            <a:ext cx="1693587" cy="1693587"/>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5" name="Đường nối Thẳng 18">
            <a:extLst>
              <a:ext uri="{FF2B5EF4-FFF2-40B4-BE49-F238E27FC236}">
                <a16:creationId xmlns:a16="http://schemas.microsoft.com/office/drawing/2014/main" id="{5933FB27-15C8-C8B8-C20F-C13B4F931BC6}"/>
              </a:ext>
            </a:extLst>
          </p:cNvPr>
          <p:cNvCxnSpPr>
            <a:cxnSpLocks/>
          </p:cNvCxnSpPr>
          <p:nvPr/>
        </p:nvCxnSpPr>
        <p:spPr>
          <a:xfrm flipV="1">
            <a:off x="8109024" y="3638828"/>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Đường nối Thẳng 27">
            <a:extLst>
              <a:ext uri="{FF2B5EF4-FFF2-40B4-BE49-F238E27FC236}">
                <a16:creationId xmlns:a16="http://schemas.microsoft.com/office/drawing/2014/main" id="{74D7D7BF-0D8A-23BE-82F9-5F47A584796B}"/>
              </a:ext>
            </a:extLst>
          </p:cNvPr>
          <p:cNvCxnSpPr>
            <a:cxnSpLocks/>
          </p:cNvCxnSpPr>
          <p:nvPr/>
        </p:nvCxnSpPr>
        <p:spPr>
          <a:xfrm flipH="1" flipV="1">
            <a:off x="8103812" y="4447042"/>
            <a:ext cx="2586335" cy="8082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8">
            <a:extLst>
              <a:ext uri="{FF2B5EF4-FFF2-40B4-BE49-F238E27FC236}">
                <a16:creationId xmlns:a16="http://schemas.microsoft.com/office/drawing/2014/main" id="{0C0CF5FF-29FC-08E2-08A1-A9BA68282EEC}"/>
              </a:ext>
            </a:extLst>
          </p:cNvPr>
          <p:cNvSpPr txBox="1"/>
          <p:nvPr/>
        </p:nvSpPr>
        <p:spPr>
          <a:xfrm>
            <a:off x="884225" y="2038059"/>
            <a:ext cx="10042393" cy="446276"/>
          </a:xfrm>
          <a:prstGeom prst="rect">
            <a:avLst/>
          </a:prstGeom>
          <a:noFill/>
        </p:spPr>
        <p:txBody>
          <a:bodyPr wrap="square">
            <a:spAutoFit/>
          </a:bodyPr>
          <a:lstStyle/>
          <a:p>
            <a:pPr algn="just"/>
            <a:r>
              <a:rPr lang="vi-VN" sz="2300">
                <a:latin typeface="#9Slide03 SVNAvo" panose="02040603050506020204" pitchFamily="18" charset="0"/>
              </a:rPr>
              <a:t>Nếu hai tiếp tuyến của đường tròn (O) cắt nhau tại điểm P thì:</a:t>
            </a:r>
          </a:p>
        </p:txBody>
      </p:sp>
      <p:cxnSp>
        <p:nvCxnSpPr>
          <p:cNvPr id="53" name="Đường nối Thẳng 14">
            <a:extLst>
              <a:ext uri="{FF2B5EF4-FFF2-40B4-BE49-F238E27FC236}">
                <a16:creationId xmlns:a16="http://schemas.microsoft.com/office/drawing/2014/main" id="{58729600-77F6-488A-0AE2-FCAE723838C6}"/>
              </a:ext>
            </a:extLst>
          </p:cNvPr>
          <p:cNvCxnSpPr>
            <a:cxnSpLocks/>
          </p:cNvCxnSpPr>
          <p:nvPr/>
        </p:nvCxnSpPr>
        <p:spPr>
          <a:xfrm flipH="1" flipV="1">
            <a:off x="10690146" y="3631746"/>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Đường nối Thẳng 30">
            <a:extLst>
              <a:ext uri="{FF2B5EF4-FFF2-40B4-BE49-F238E27FC236}">
                <a16:creationId xmlns:a16="http://schemas.microsoft.com/office/drawing/2014/main" id="{5A7B3126-EB35-DDDE-936C-DCAC4BE466BB}"/>
              </a:ext>
            </a:extLst>
          </p:cNvPr>
          <p:cNvCxnSpPr>
            <a:cxnSpLocks/>
          </p:cNvCxnSpPr>
          <p:nvPr/>
        </p:nvCxnSpPr>
        <p:spPr>
          <a:xfrm flipV="1">
            <a:off x="10690146" y="4447978"/>
            <a:ext cx="249240" cy="79758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9" name="Hình Bầu dục 25">
            <a:extLst>
              <a:ext uri="{FF2B5EF4-FFF2-40B4-BE49-F238E27FC236}">
                <a16:creationId xmlns:a16="http://schemas.microsoft.com/office/drawing/2014/main" id="{694A304C-5C5A-6827-5528-F91B386FA010}"/>
              </a:ext>
            </a:extLst>
          </p:cNvPr>
          <p:cNvSpPr/>
          <p:nvPr/>
        </p:nvSpPr>
        <p:spPr>
          <a:xfrm>
            <a:off x="10922161" y="4425793"/>
            <a:ext cx="43907" cy="4390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40" name="Straight Connector 39">
            <a:extLst>
              <a:ext uri="{FF2B5EF4-FFF2-40B4-BE49-F238E27FC236}">
                <a16:creationId xmlns:a16="http://schemas.microsoft.com/office/drawing/2014/main" id="{D9CA23A2-D3C6-FE07-F544-CAF1381CE03F}"/>
              </a:ext>
            </a:extLst>
          </p:cNvPr>
          <p:cNvCxnSpPr/>
          <p:nvPr/>
        </p:nvCxnSpPr>
        <p:spPr>
          <a:xfrm>
            <a:off x="10766055" y="4308421"/>
            <a:ext cx="57320" cy="40482"/>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BEA1007-3038-DB81-DD20-C4EB8EF456B9}"/>
              </a:ext>
            </a:extLst>
          </p:cNvPr>
          <p:cNvCxnSpPr>
            <a:cxnSpLocks/>
          </p:cNvCxnSpPr>
          <p:nvPr/>
        </p:nvCxnSpPr>
        <p:spPr>
          <a:xfrm flipH="1">
            <a:off x="10755981" y="4554419"/>
            <a:ext cx="57320" cy="40482"/>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sp>
        <p:nvSpPr>
          <p:cNvPr id="42" name="TextBox 8">
            <a:extLst>
              <a:ext uri="{FF2B5EF4-FFF2-40B4-BE49-F238E27FC236}">
                <a16:creationId xmlns:a16="http://schemas.microsoft.com/office/drawing/2014/main" id="{F122C875-76F1-F401-EDEE-53F95DCC23D3}"/>
              </a:ext>
            </a:extLst>
          </p:cNvPr>
          <p:cNvSpPr txBox="1"/>
          <p:nvPr/>
        </p:nvSpPr>
        <p:spPr>
          <a:xfrm>
            <a:off x="1322453" y="4954498"/>
            <a:ext cx="5878447" cy="1079078"/>
          </a:xfrm>
          <a:prstGeom prst="rect">
            <a:avLst/>
          </a:prstGeom>
          <a:noFill/>
        </p:spPr>
        <p:txBody>
          <a:bodyPr wrap="square">
            <a:spAutoFit/>
          </a:bodyPr>
          <a:lstStyle/>
          <a:p>
            <a:pPr algn="just">
              <a:lnSpc>
                <a:spcPct val="150000"/>
              </a:lnSpc>
            </a:pPr>
            <a:r>
              <a:rPr lang="vi-VN" sz="2300">
                <a:latin typeface="#9Slide03 SVNAvo" panose="02040603050506020204" pitchFamily="18" charset="0"/>
              </a:rPr>
              <a:t>OP là tia phân giác của góc tạo bởi hai bán kính qua hai tiếp điểm.</a:t>
            </a:r>
          </a:p>
        </p:txBody>
      </p:sp>
      <p:sp>
        <p:nvSpPr>
          <p:cNvPr id="43" name="TextBox 8">
            <a:extLst>
              <a:ext uri="{FF2B5EF4-FFF2-40B4-BE49-F238E27FC236}">
                <a16:creationId xmlns:a16="http://schemas.microsoft.com/office/drawing/2014/main" id="{4BDEE04F-BEAB-C326-5541-916737E37CAC}"/>
              </a:ext>
            </a:extLst>
          </p:cNvPr>
          <p:cNvSpPr txBox="1"/>
          <p:nvPr/>
        </p:nvSpPr>
        <p:spPr>
          <a:xfrm>
            <a:off x="1322453" y="2957322"/>
            <a:ext cx="5021197" cy="446276"/>
          </a:xfrm>
          <a:prstGeom prst="rect">
            <a:avLst/>
          </a:prstGeom>
          <a:noFill/>
        </p:spPr>
        <p:txBody>
          <a:bodyPr wrap="square">
            <a:spAutoFit/>
          </a:bodyPr>
          <a:lstStyle/>
          <a:p>
            <a:pPr algn="just"/>
            <a:r>
              <a:rPr lang="vi-VN" sz="2300">
                <a:latin typeface="#9Slide03 SVNAvo" panose="02040603050506020204" pitchFamily="18" charset="0"/>
              </a:rPr>
              <a:t>Điểm P</a:t>
            </a:r>
            <a:r>
              <a:rPr lang="en-US" sz="2300">
                <a:latin typeface="#9Slide03 SVNAvo" panose="02040603050506020204" pitchFamily="18" charset="0"/>
              </a:rPr>
              <a:t> </a:t>
            </a:r>
            <a:r>
              <a:rPr lang="vi-VN" sz="2300">
                <a:latin typeface="#9Slide03 SVNAvo" panose="02040603050506020204" pitchFamily="18" charset="0"/>
              </a:rPr>
              <a:t>cách đều hai tiếp điểm;</a:t>
            </a:r>
          </a:p>
        </p:txBody>
      </p:sp>
      <p:sp>
        <p:nvSpPr>
          <p:cNvPr id="44" name="TextBox 8">
            <a:extLst>
              <a:ext uri="{FF2B5EF4-FFF2-40B4-BE49-F238E27FC236}">
                <a16:creationId xmlns:a16="http://schemas.microsoft.com/office/drawing/2014/main" id="{A90B6DD7-94C8-F45E-DFBF-F5C6094A6B4E}"/>
              </a:ext>
            </a:extLst>
          </p:cNvPr>
          <p:cNvSpPr txBox="1"/>
          <p:nvPr/>
        </p:nvSpPr>
        <p:spPr>
          <a:xfrm>
            <a:off x="1322453" y="3639509"/>
            <a:ext cx="5878447" cy="1079078"/>
          </a:xfrm>
          <a:prstGeom prst="rect">
            <a:avLst/>
          </a:prstGeom>
          <a:noFill/>
        </p:spPr>
        <p:txBody>
          <a:bodyPr wrap="square">
            <a:spAutoFit/>
          </a:bodyPr>
          <a:lstStyle/>
          <a:p>
            <a:pPr algn="just">
              <a:lnSpc>
                <a:spcPct val="150000"/>
              </a:lnSpc>
            </a:pPr>
            <a:r>
              <a:rPr lang="vi-VN" sz="2300">
                <a:latin typeface="#9Slide03 SVNAvo" panose="02040603050506020204" pitchFamily="18" charset="0"/>
              </a:rPr>
              <a:t>PO là tia phân giác của góc tạo bởi hai tiếp tuyến;</a:t>
            </a:r>
          </a:p>
        </p:txBody>
      </p:sp>
      <p:pic>
        <p:nvPicPr>
          <p:cNvPr id="49" name="Picture 34">
            <a:extLst>
              <a:ext uri="{FF2B5EF4-FFF2-40B4-BE49-F238E27FC236}">
                <a16:creationId xmlns:a16="http://schemas.microsoft.com/office/drawing/2014/main" id="{4F1F6673-9967-CC91-4D4D-D6E0191CFBD5}"/>
              </a:ext>
            </a:extLst>
          </p:cNvPr>
          <p:cNvPicPr>
            <a:picLocks noChangeAspect="1"/>
          </p:cNvPicPr>
          <p:nvPr/>
        </p:nvPicPr>
        <p:blipFill>
          <a:blip r:embed="rId7"/>
          <a:stretch>
            <a:fillRect/>
          </a:stretch>
        </p:blipFill>
        <p:spPr>
          <a:xfrm rot="662634" flipH="1">
            <a:off x="1095235" y="3865299"/>
            <a:ext cx="206727" cy="206727"/>
          </a:xfrm>
          <a:prstGeom prst="rect">
            <a:avLst/>
          </a:prstGeom>
        </p:spPr>
      </p:pic>
      <p:pic>
        <p:nvPicPr>
          <p:cNvPr id="51" name="Picture 34">
            <a:extLst>
              <a:ext uri="{FF2B5EF4-FFF2-40B4-BE49-F238E27FC236}">
                <a16:creationId xmlns:a16="http://schemas.microsoft.com/office/drawing/2014/main" id="{1BC6E17B-1547-DD47-0BFF-31A620589608}"/>
              </a:ext>
            </a:extLst>
          </p:cNvPr>
          <p:cNvPicPr>
            <a:picLocks noChangeAspect="1"/>
          </p:cNvPicPr>
          <p:nvPr/>
        </p:nvPicPr>
        <p:blipFill>
          <a:blip r:embed="rId7"/>
          <a:stretch>
            <a:fillRect/>
          </a:stretch>
        </p:blipFill>
        <p:spPr>
          <a:xfrm rot="662634" flipH="1">
            <a:off x="1095234" y="3062510"/>
            <a:ext cx="206727" cy="206727"/>
          </a:xfrm>
          <a:prstGeom prst="rect">
            <a:avLst/>
          </a:prstGeom>
        </p:spPr>
      </p:pic>
      <p:pic>
        <p:nvPicPr>
          <p:cNvPr id="54" name="Picture 34">
            <a:extLst>
              <a:ext uri="{FF2B5EF4-FFF2-40B4-BE49-F238E27FC236}">
                <a16:creationId xmlns:a16="http://schemas.microsoft.com/office/drawing/2014/main" id="{A273DDC5-5011-C8C7-5242-D2AF0C092701}"/>
              </a:ext>
            </a:extLst>
          </p:cNvPr>
          <p:cNvPicPr>
            <a:picLocks noChangeAspect="1"/>
          </p:cNvPicPr>
          <p:nvPr/>
        </p:nvPicPr>
        <p:blipFill>
          <a:blip r:embed="rId7"/>
          <a:stretch>
            <a:fillRect/>
          </a:stretch>
        </p:blipFill>
        <p:spPr>
          <a:xfrm rot="662634" flipH="1">
            <a:off x="1091101" y="5191177"/>
            <a:ext cx="206727" cy="206727"/>
          </a:xfrm>
          <a:prstGeom prst="rect">
            <a:avLst/>
          </a:prstGeom>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7F1788DA-4465-5B8F-8915-2941528242F7}"/>
                  </a:ext>
                </a:extLst>
              </p14:cNvPr>
              <p14:cNvContentPartPr/>
              <p14:nvPr/>
            </p14:nvContentPartPr>
            <p14:xfrm>
              <a:off x="9676800" y="3727440"/>
              <a:ext cx="178920" cy="1436400"/>
            </p14:xfrm>
          </p:contentPart>
        </mc:Choice>
        <mc:Fallback xmlns="">
          <p:pic>
            <p:nvPicPr>
              <p:cNvPr id="2" name="Ink 1">
                <a:extLst>
                  <a:ext uri="{FF2B5EF4-FFF2-40B4-BE49-F238E27FC236}">
                    <a16:creationId xmlns:a16="http://schemas.microsoft.com/office/drawing/2014/main" id="{7F1788DA-4465-5B8F-8915-2941528242F7}"/>
                  </a:ext>
                </a:extLst>
              </p:cNvPr>
              <p:cNvPicPr/>
              <p:nvPr/>
            </p:nvPicPr>
            <p:blipFill>
              <a:blip r:embed="rId9"/>
              <a:stretch>
                <a:fillRect/>
              </a:stretch>
            </p:blipFill>
            <p:spPr>
              <a:xfrm>
                <a:off x="9667440" y="3718080"/>
                <a:ext cx="197640" cy="1455120"/>
              </a:xfrm>
              <a:prstGeom prst="rect">
                <a:avLst/>
              </a:prstGeom>
            </p:spPr>
          </p:pic>
        </mc:Fallback>
      </mc:AlternateContent>
    </p:spTree>
    <p:custDataLst>
      <p:tags r:id="rId1"/>
    </p:custDataLst>
    <p:extLst>
      <p:ext uri="{BB962C8B-B14F-4D97-AF65-F5344CB8AC3E}">
        <p14:creationId xmlns:p14="http://schemas.microsoft.com/office/powerpoint/2010/main" val="733554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4"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par>
                                <p:cTn id="35" presetID="22" presetClass="entr" presetSubtype="4"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1000"/>
                                        <p:tgtEl>
                                          <p:spTgt spid="51"/>
                                        </p:tgtEl>
                                      </p:cBhvr>
                                    </p:animEffect>
                                    <p:anim calcmode="lin" valueType="num">
                                      <p:cBhvr>
                                        <p:cTn id="46" dur="1000" fill="hold"/>
                                        <p:tgtEl>
                                          <p:spTgt spid="51"/>
                                        </p:tgtEl>
                                        <p:attrNameLst>
                                          <p:attrName>ppt_x</p:attrName>
                                        </p:attrNameLst>
                                      </p:cBhvr>
                                      <p:tavLst>
                                        <p:tav tm="0">
                                          <p:val>
                                            <p:strVal val="#ppt_x"/>
                                          </p:val>
                                        </p:tav>
                                        <p:tav tm="100000">
                                          <p:val>
                                            <p:strVal val="#ppt_x"/>
                                          </p:val>
                                        </p:tav>
                                      </p:tavLst>
                                    </p:anim>
                                    <p:anim calcmode="lin" valueType="num">
                                      <p:cBhvr>
                                        <p:cTn id="47" dur="1000" fill="hold"/>
                                        <p:tgtEl>
                                          <p:spTgt spid="5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anim calcmode="lin" valueType="num">
                                      <p:cBhvr>
                                        <p:cTn id="51" dur="1000" fill="hold"/>
                                        <p:tgtEl>
                                          <p:spTgt spid="43"/>
                                        </p:tgtEl>
                                        <p:attrNameLst>
                                          <p:attrName>ppt_x</p:attrName>
                                        </p:attrNameLst>
                                      </p:cBhvr>
                                      <p:tavLst>
                                        <p:tav tm="0">
                                          <p:val>
                                            <p:strVal val="#ppt_x"/>
                                          </p:val>
                                        </p:tav>
                                        <p:tav tm="100000">
                                          <p:val>
                                            <p:strVal val="#ppt_x"/>
                                          </p:val>
                                        </p:tav>
                                      </p:tavLst>
                                    </p:anim>
                                    <p:anim calcmode="lin" valueType="num">
                                      <p:cBhvr>
                                        <p:cTn id="5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1000"/>
                                        <p:tgtEl>
                                          <p:spTgt spid="49"/>
                                        </p:tgtEl>
                                      </p:cBhvr>
                                    </p:animEffect>
                                    <p:anim calcmode="lin" valueType="num">
                                      <p:cBhvr>
                                        <p:cTn id="58" dur="1000" fill="hold"/>
                                        <p:tgtEl>
                                          <p:spTgt spid="49"/>
                                        </p:tgtEl>
                                        <p:attrNameLst>
                                          <p:attrName>ppt_x</p:attrName>
                                        </p:attrNameLst>
                                      </p:cBhvr>
                                      <p:tavLst>
                                        <p:tav tm="0">
                                          <p:val>
                                            <p:strVal val="#ppt_x"/>
                                          </p:val>
                                        </p:tav>
                                        <p:tav tm="100000">
                                          <p:val>
                                            <p:strVal val="#ppt_x"/>
                                          </p:val>
                                        </p:tav>
                                      </p:tavLst>
                                    </p:anim>
                                    <p:anim calcmode="lin" valueType="num">
                                      <p:cBhvr>
                                        <p:cTn id="59" dur="1000" fill="hold"/>
                                        <p:tgtEl>
                                          <p:spTgt spid="4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1000"/>
                                        <p:tgtEl>
                                          <p:spTgt spid="54"/>
                                        </p:tgtEl>
                                      </p:cBhvr>
                                    </p:animEffect>
                                    <p:anim calcmode="lin" valueType="num">
                                      <p:cBhvr>
                                        <p:cTn id="70" dur="1000" fill="hold"/>
                                        <p:tgtEl>
                                          <p:spTgt spid="54"/>
                                        </p:tgtEl>
                                        <p:attrNameLst>
                                          <p:attrName>ppt_x</p:attrName>
                                        </p:attrNameLst>
                                      </p:cBhvr>
                                      <p:tavLst>
                                        <p:tav tm="0">
                                          <p:val>
                                            <p:strVal val="#ppt_x"/>
                                          </p:val>
                                        </p:tav>
                                        <p:tav tm="100000">
                                          <p:val>
                                            <p:strVal val="#ppt_x"/>
                                          </p:val>
                                        </p:tav>
                                      </p:tavLst>
                                    </p:anim>
                                    <p:anim calcmode="lin" valueType="num">
                                      <p:cBhvr>
                                        <p:cTn id="71" dur="1000" fill="hold"/>
                                        <p:tgtEl>
                                          <p:spTgt spid="5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4" grpId="0" animBg="1"/>
      <p:bldP spid="35" grpId="0" animBg="1"/>
      <p:bldP spid="10" grpId="0"/>
      <p:bldP spid="16" grpId="0"/>
      <p:bldP spid="59" grpId="0" animBg="1"/>
      <p:bldP spid="42"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555829C0-5243-DCEC-F742-1ED2FE9CE05B}"/>
              </a:ext>
            </a:extLst>
          </p:cNvPr>
          <p:cNvGrpSpPr/>
          <p:nvPr/>
        </p:nvGrpSpPr>
        <p:grpSpPr>
          <a:xfrm rot="12757044">
            <a:off x="10056010" y="2074680"/>
            <a:ext cx="147960" cy="97755"/>
            <a:chOff x="7807410" y="3421090"/>
            <a:chExt cx="147960" cy="97755"/>
          </a:xfrm>
        </p:grpSpPr>
        <p:cxnSp>
          <p:nvCxnSpPr>
            <p:cNvPr id="87" name="Straight Connector 86">
              <a:extLst>
                <a:ext uri="{FF2B5EF4-FFF2-40B4-BE49-F238E27FC236}">
                  <a16:creationId xmlns:a16="http://schemas.microsoft.com/office/drawing/2014/main" id="{6B8881B9-B6C0-FB9D-3DAF-4123F71D257B}"/>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658E04C-A3FC-A472-1297-D93ED6BA4F9E}"/>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C7382FC3-ED7B-61BE-46E0-4AF6E4BE88E4}"/>
              </a:ext>
            </a:extLst>
          </p:cNvPr>
          <p:cNvGrpSpPr/>
          <p:nvPr/>
        </p:nvGrpSpPr>
        <p:grpSpPr>
          <a:xfrm>
            <a:off x="10085958" y="3753490"/>
            <a:ext cx="147960" cy="97755"/>
            <a:chOff x="7807410" y="3421090"/>
            <a:chExt cx="147960" cy="97755"/>
          </a:xfrm>
        </p:grpSpPr>
        <p:cxnSp>
          <p:nvCxnSpPr>
            <p:cNvPr id="82" name="Straight Connector 81">
              <a:extLst>
                <a:ext uri="{FF2B5EF4-FFF2-40B4-BE49-F238E27FC236}">
                  <a16:creationId xmlns:a16="http://schemas.microsoft.com/office/drawing/2014/main" id="{C0B403A9-E3E5-E8D9-D0DA-E2C56BE65574}"/>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9963A79-A81F-682D-7946-22187D3CFBB9}"/>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4"/>
          <a:stretch>
            <a:fillRect/>
          </a:stretch>
        </p:blipFill>
        <p:spPr>
          <a:xfrm>
            <a:off x="5370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46124" y="946398"/>
            <a:ext cx="10920363" cy="2229969"/>
          </a:xfrm>
          <a:prstGeom prst="rect">
            <a:avLst/>
          </a:prstGeom>
          <a:noFill/>
        </p:spPr>
        <p:txBody>
          <a:bodyPr wrap="square">
            <a:spAutoFit/>
          </a:bodyPr>
          <a:lstStyle/>
          <a:p>
            <a:pPr algn="just">
              <a:lnSpc>
                <a:spcPct val="150000"/>
              </a:lnSpc>
            </a:pPr>
            <a:r>
              <a:rPr lang="en-US" sz="2400">
                <a:latin typeface="#9Slide03 SVNAvo" panose="02040603050506020204" pitchFamily="18" charset="0"/>
              </a:rPr>
              <a:t>5. </a:t>
            </a:r>
            <a:r>
              <a:rPr lang="vi-VN" sz="2400">
                <a:latin typeface="#9Slide03 SVNAvo" panose="02040603050506020204" pitchFamily="18" charset="0"/>
              </a:rPr>
              <a:t>Cho </a:t>
            </a:r>
            <a:r>
              <a:rPr lang="en-US" sz="2400">
                <a:latin typeface="#9Slide03 SVNAvo" panose="02040603050506020204" pitchFamily="18" charset="0"/>
              </a:rPr>
              <a:t>hai</a:t>
            </a:r>
            <a:r>
              <a:rPr lang="vi-VN" sz="2400">
                <a:latin typeface="#9Slide03 SVNAvo" panose="02040603050506020204" pitchFamily="18" charset="0"/>
              </a:rPr>
              <a:t> tiếp tuyến PA và PB của đường tròn (O; R) (</a:t>
            </a:r>
            <a:r>
              <a:rPr lang="en-US" sz="2400">
                <a:latin typeface="#9Slide03 SVNAvo" panose="02040603050506020204" pitchFamily="18" charset="0"/>
              </a:rPr>
              <a:t>với </a:t>
            </a:r>
            <a:r>
              <a:rPr lang="vi-VN" sz="2400">
                <a:latin typeface="#9Slide03 SVNAvo" panose="02040603050506020204" pitchFamily="18" charset="0"/>
              </a:rPr>
              <a:t>A và B là hai tiếp điểm).</a:t>
            </a:r>
          </a:p>
          <a:p>
            <a:pPr algn="just">
              <a:lnSpc>
                <a:spcPct val="150000"/>
              </a:lnSpc>
            </a:pPr>
            <a:r>
              <a:rPr lang="vi-VN" sz="2400">
                <a:latin typeface="#9Slide03 SVNAvo" panose="02040603050506020204" pitchFamily="18" charset="0"/>
              </a:rPr>
              <a:t>a) Chứng minh rằng OP </a:t>
            </a:r>
            <a:r>
              <a:rPr lang="vi-VN" sz="2400"/>
              <a:t>⊥</a:t>
            </a:r>
            <a:r>
              <a:rPr lang="vi-VN" sz="2400">
                <a:latin typeface="#9Slide03 SVNAvo" panose="02040603050506020204" pitchFamily="18" charset="0"/>
              </a:rPr>
              <a:t> AB;</a:t>
            </a:r>
          </a:p>
          <a:p>
            <a:pPr algn="just">
              <a:lnSpc>
                <a:spcPct val="150000"/>
              </a:lnSpc>
            </a:pPr>
            <a:r>
              <a:rPr lang="vi-VN" sz="2400">
                <a:latin typeface="#9Slide03 SVNAvo" panose="02040603050506020204" pitchFamily="18" charset="0"/>
              </a:rPr>
              <a:t>b) Tính PA và PB, biết R = 2 cm và PO = 4 cm.</a:t>
            </a:r>
          </a:p>
        </p:txBody>
      </p:sp>
      <p:sp>
        <p:nvSpPr>
          <p:cNvPr id="21" name="TextBox 7">
            <a:extLst>
              <a:ext uri="{FF2B5EF4-FFF2-40B4-BE49-F238E27FC236}">
                <a16:creationId xmlns:a16="http://schemas.microsoft.com/office/drawing/2014/main" id="{A0C496E5-BC69-D151-876B-4DE4D6B35961}"/>
              </a:ext>
            </a:extLst>
          </p:cNvPr>
          <p:cNvSpPr txBox="1"/>
          <p:nvPr/>
        </p:nvSpPr>
        <p:spPr>
          <a:xfrm>
            <a:off x="822310" y="5263197"/>
            <a:ext cx="10617215" cy="1121974"/>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r>
              <a:rPr lang="vi-VN"/>
              <a:t>Trong tam giác cân AOB (OA = OB), đường phân giác OP cũng là đường cao nên ta có OP </a:t>
            </a:r>
            <a:r>
              <a:rPr lang="vi-VN" sz="2400"/>
              <a:t>⊥</a:t>
            </a:r>
            <a:r>
              <a:rPr lang="vi-VN"/>
              <a:t> AB.</a:t>
            </a:r>
            <a:endParaRPr lang="en-US"/>
          </a:p>
        </p:txBody>
      </p:sp>
      <p:sp>
        <p:nvSpPr>
          <p:cNvPr id="22" name="TextBox 7">
            <a:extLst>
              <a:ext uri="{FF2B5EF4-FFF2-40B4-BE49-F238E27FC236}">
                <a16:creationId xmlns:a16="http://schemas.microsoft.com/office/drawing/2014/main" id="{FCC8784A-64E0-E45D-F1D0-3F08DE5A7609}"/>
              </a:ext>
            </a:extLst>
          </p:cNvPr>
          <p:cNvSpPr txBox="1"/>
          <p:nvPr/>
        </p:nvSpPr>
        <p:spPr>
          <a:xfrm>
            <a:off x="822310" y="3965570"/>
            <a:ext cx="7931745" cy="1121974"/>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r>
              <a:rPr lang="vi-VN"/>
              <a:t>a) Do </a:t>
            </a:r>
            <a:r>
              <a:rPr lang="en-US"/>
              <a:t>P</a:t>
            </a:r>
            <a:r>
              <a:rPr lang="vi-VN"/>
              <a:t>A và </a:t>
            </a:r>
            <a:r>
              <a:rPr lang="en-US"/>
              <a:t>P</a:t>
            </a:r>
            <a:r>
              <a:rPr lang="vi-VN"/>
              <a:t>B là hai tiếp tuyến cắt nhau của (O)</a:t>
            </a:r>
            <a:r>
              <a:rPr lang="en-US"/>
              <a:t> </a:t>
            </a:r>
            <a:r>
              <a:rPr lang="vi-VN"/>
              <a:t>nên OP là tia phân giác của góc AOB . </a:t>
            </a:r>
            <a:endParaRPr lang="en-US"/>
          </a:p>
        </p:txBody>
      </p:sp>
      <p:sp>
        <p:nvSpPr>
          <p:cNvPr id="5" name="Freeform 5">
            <a:extLst>
              <a:ext uri="{FF2B5EF4-FFF2-40B4-BE49-F238E27FC236}">
                <a16:creationId xmlns:a16="http://schemas.microsoft.com/office/drawing/2014/main" id="{F86AFE0B-125C-72B0-9DEE-6618411D4DA8}"/>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TextBox 22">
            <a:extLst>
              <a:ext uri="{FF2B5EF4-FFF2-40B4-BE49-F238E27FC236}">
                <a16:creationId xmlns:a16="http://schemas.microsoft.com/office/drawing/2014/main" id="{3E1EE662-35FA-5FCE-2AEA-0C941CD2708F}"/>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39" name="TextBox 23">
            <a:extLst>
              <a:ext uri="{FF2B5EF4-FFF2-40B4-BE49-F238E27FC236}">
                <a16:creationId xmlns:a16="http://schemas.microsoft.com/office/drawing/2014/main" id="{54D9C4B3-3451-4E61-88A4-B1C26041774C}"/>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grpSp>
        <p:nvGrpSpPr>
          <p:cNvPr id="65" name="Group 64">
            <a:extLst>
              <a:ext uri="{FF2B5EF4-FFF2-40B4-BE49-F238E27FC236}">
                <a16:creationId xmlns:a16="http://schemas.microsoft.com/office/drawing/2014/main" id="{99AFDAD1-59B1-5708-6526-2D29AA9B3FA4}"/>
              </a:ext>
            </a:extLst>
          </p:cNvPr>
          <p:cNvGrpSpPr/>
          <p:nvPr/>
        </p:nvGrpSpPr>
        <p:grpSpPr>
          <a:xfrm>
            <a:off x="8441372" y="1888035"/>
            <a:ext cx="3325115" cy="2146621"/>
            <a:chOff x="8782902" y="2333577"/>
            <a:chExt cx="2832883" cy="1828847"/>
          </a:xfrm>
        </p:grpSpPr>
        <p:sp>
          <p:nvSpPr>
            <p:cNvPr id="46" name="Oval 45">
              <a:extLst>
                <a:ext uri="{FF2B5EF4-FFF2-40B4-BE49-F238E27FC236}">
                  <a16:creationId xmlns:a16="http://schemas.microsoft.com/office/drawing/2014/main" id="{A1FBA7EB-A70F-6E86-4D20-99FEA8DD1A7B}"/>
                </a:ext>
              </a:extLst>
            </p:cNvPr>
            <p:cNvSpPr/>
            <p:nvPr/>
          </p:nvSpPr>
          <p:spPr>
            <a:xfrm>
              <a:off x="9786938" y="2333577"/>
              <a:ext cx="1828847" cy="182884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931E3301-ADA1-19A2-1FF4-4D34D6C5D0B0}"/>
                </a:ext>
              </a:extLst>
            </p:cNvPr>
            <p:cNvCxnSpPr>
              <a:cxnSpLocks/>
            </p:cNvCxnSpPr>
            <p:nvPr/>
          </p:nvCxnSpPr>
          <p:spPr>
            <a:xfrm>
              <a:off x="8782902" y="3250207"/>
              <a:ext cx="19112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15209DC-6A89-247D-CA45-F3D1760169E9}"/>
                </a:ext>
              </a:extLst>
            </p:cNvPr>
            <p:cNvCxnSpPr>
              <a:cxnSpLocks/>
            </p:cNvCxnSpPr>
            <p:nvPr/>
          </p:nvCxnSpPr>
          <p:spPr>
            <a:xfrm>
              <a:off x="10258425" y="2447925"/>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6E9DDDC-C923-7100-F51E-2246C8A8E6AA}"/>
                </a:ext>
              </a:extLst>
            </p:cNvPr>
            <p:cNvCxnSpPr>
              <a:cxnSpLocks/>
            </p:cNvCxnSpPr>
            <p:nvPr/>
          </p:nvCxnSpPr>
          <p:spPr>
            <a:xfrm flipH="1">
              <a:off x="10258425" y="3248000"/>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15A74D1-CD11-5630-4219-7D1D555D8ADF}"/>
                </a:ext>
              </a:extLst>
            </p:cNvPr>
            <p:cNvCxnSpPr>
              <a:cxnSpLocks/>
            </p:cNvCxnSpPr>
            <p:nvPr/>
          </p:nvCxnSpPr>
          <p:spPr>
            <a:xfrm flipH="1" flipV="1">
              <a:off x="8785283" y="3252588"/>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ECAC13E-4E17-7CE8-DA51-71662817BF3A}"/>
                </a:ext>
              </a:extLst>
            </p:cNvPr>
            <p:cNvCxnSpPr>
              <a:cxnSpLocks/>
            </p:cNvCxnSpPr>
            <p:nvPr/>
          </p:nvCxnSpPr>
          <p:spPr>
            <a:xfrm flipV="1">
              <a:off x="8782902" y="2446473"/>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8499C25-BE81-B5F7-839F-F3C6EC16BA7C}"/>
                </a:ext>
              </a:extLst>
            </p:cNvPr>
            <p:cNvCxnSpPr>
              <a:cxnSpLocks/>
            </p:cNvCxnSpPr>
            <p:nvPr/>
          </p:nvCxnSpPr>
          <p:spPr>
            <a:xfrm>
              <a:off x="10258425" y="2456472"/>
              <a:ext cx="0" cy="15844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59B589B-CF83-3AF9-FCD3-D5382C4EF276}"/>
                </a:ext>
              </a:extLst>
            </p:cNvPr>
            <p:cNvCxnSpPr>
              <a:cxnSpLocks/>
              <a:endCxn id="46" idx="2"/>
            </p:cNvCxnSpPr>
            <p:nvPr/>
          </p:nvCxnSpPr>
          <p:spPr>
            <a:xfrm flipH="1">
              <a:off x="9786938" y="2449377"/>
              <a:ext cx="471486" cy="798624"/>
            </a:xfrm>
            <a:prstGeom prst="line">
              <a:avLst/>
            </a:prstGeom>
          </p:spPr>
          <p:style>
            <a:lnRef idx="2">
              <a:schemeClr val="accent1"/>
            </a:lnRef>
            <a:fillRef idx="0">
              <a:schemeClr val="accent1"/>
            </a:fillRef>
            <a:effectRef idx="1">
              <a:schemeClr val="accent1"/>
            </a:effectRef>
            <a:fontRef idx="minor">
              <a:schemeClr val="tx1"/>
            </a:fontRef>
          </p:style>
        </p:cxnSp>
      </p:grpSp>
      <p:sp>
        <p:nvSpPr>
          <p:cNvPr id="67" name="TextBox 7">
            <a:extLst>
              <a:ext uri="{FF2B5EF4-FFF2-40B4-BE49-F238E27FC236}">
                <a16:creationId xmlns:a16="http://schemas.microsoft.com/office/drawing/2014/main" id="{8F07D4DC-D3BB-D18F-DB68-B56E232FEB94}"/>
              </a:ext>
            </a:extLst>
          </p:cNvPr>
          <p:cNvSpPr txBox="1"/>
          <p:nvPr/>
        </p:nvSpPr>
        <p:spPr>
          <a:xfrm>
            <a:off x="9856796" y="1595192"/>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A</a:t>
            </a:r>
          </a:p>
        </p:txBody>
      </p:sp>
      <p:sp>
        <p:nvSpPr>
          <p:cNvPr id="68" name="TextBox 7">
            <a:extLst>
              <a:ext uri="{FF2B5EF4-FFF2-40B4-BE49-F238E27FC236}">
                <a16:creationId xmlns:a16="http://schemas.microsoft.com/office/drawing/2014/main" id="{20AFFF3C-061D-C4F0-0F0C-53AA61BC729A}"/>
              </a:ext>
            </a:extLst>
          </p:cNvPr>
          <p:cNvSpPr txBox="1"/>
          <p:nvPr/>
        </p:nvSpPr>
        <p:spPr>
          <a:xfrm>
            <a:off x="10679728" y="2705177"/>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O</a:t>
            </a:r>
          </a:p>
        </p:txBody>
      </p:sp>
      <p:sp>
        <p:nvSpPr>
          <p:cNvPr id="69" name="TextBox 7">
            <a:extLst>
              <a:ext uri="{FF2B5EF4-FFF2-40B4-BE49-F238E27FC236}">
                <a16:creationId xmlns:a16="http://schemas.microsoft.com/office/drawing/2014/main" id="{D8D46133-5633-5853-94E5-2F9EEA28F3A0}"/>
              </a:ext>
            </a:extLst>
          </p:cNvPr>
          <p:cNvSpPr txBox="1"/>
          <p:nvPr/>
        </p:nvSpPr>
        <p:spPr>
          <a:xfrm>
            <a:off x="9856796" y="3857114"/>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B</a:t>
            </a:r>
          </a:p>
        </p:txBody>
      </p:sp>
      <p:sp>
        <p:nvSpPr>
          <p:cNvPr id="70" name="TextBox 7">
            <a:extLst>
              <a:ext uri="{FF2B5EF4-FFF2-40B4-BE49-F238E27FC236}">
                <a16:creationId xmlns:a16="http://schemas.microsoft.com/office/drawing/2014/main" id="{5807118D-2526-B1A4-C7C9-FFAED9237E15}"/>
              </a:ext>
            </a:extLst>
          </p:cNvPr>
          <p:cNvSpPr txBox="1"/>
          <p:nvPr/>
        </p:nvSpPr>
        <p:spPr>
          <a:xfrm>
            <a:off x="8094243" y="2705176"/>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P</a:t>
            </a:r>
          </a:p>
        </p:txBody>
      </p:sp>
      <p:sp>
        <p:nvSpPr>
          <p:cNvPr id="71" name="TextBox 7">
            <a:extLst>
              <a:ext uri="{FF2B5EF4-FFF2-40B4-BE49-F238E27FC236}">
                <a16:creationId xmlns:a16="http://schemas.microsoft.com/office/drawing/2014/main" id="{D7E20DA7-08C8-DDB8-E9C5-7347ECECF405}"/>
              </a:ext>
            </a:extLst>
          </p:cNvPr>
          <p:cNvSpPr txBox="1"/>
          <p:nvPr/>
        </p:nvSpPr>
        <p:spPr>
          <a:xfrm>
            <a:off x="9210452" y="2925731"/>
            <a:ext cx="385171"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M</a:t>
            </a:r>
          </a:p>
        </p:txBody>
      </p:sp>
      <p:sp>
        <p:nvSpPr>
          <p:cNvPr id="72" name="TextBox 7">
            <a:extLst>
              <a:ext uri="{FF2B5EF4-FFF2-40B4-BE49-F238E27FC236}">
                <a16:creationId xmlns:a16="http://schemas.microsoft.com/office/drawing/2014/main" id="{DE7EC1BB-41C0-C9D5-847B-4463030B09B2}"/>
              </a:ext>
            </a:extLst>
          </p:cNvPr>
          <p:cNvSpPr txBox="1"/>
          <p:nvPr/>
        </p:nvSpPr>
        <p:spPr>
          <a:xfrm>
            <a:off x="9848747" y="2925731"/>
            <a:ext cx="385171"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H</a:t>
            </a:r>
          </a:p>
        </p:txBody>
      </p:sp>
    </p:spTree>
    <p:custDataLst>
      <p:tags r:id="rId1"/>
    </p:custDataLst>
    <p:extLst>
      <p:ext uri="{BB962C8B-B14F-4D97-AF65-F5344CB8AC3E}">
        <p14:creationId xmlns:p14="http://schemas.microsoft.com/office/powerpoint/2010/main" val="1538117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par>
                                <p:cTn id="13" presetID="2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down)">
                                      <p:cBhvr>
                                        <p:cTn id="15" dur="500"/>
                                        <p:tgtEl>
                                          <p:spTgt spid="85"/>
                                        </p:tgtEl>
                                      </p:cBhvr>
                                    </p:animEffect>
                                  </p:childTnLst>
                                </p:cTn>
                              </p:par>
                              <p:par>
                                <p:cTn id="16" presetID="2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down)">
                                      <p:cBhvr>
                                        <p:cTn id="18" dur="500"/>
                                        <p:tgtEl>
                                          <p:spTgt spid="6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wipe(down)">
                                      <p:cBhvr>
                                        <p:cTn id="21" dur="500"/>
                                        <p:tgtEl>
                                          <p:spTgt spid="6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down)">
                                      <p:cBhvr>
                                        <p:cTn id="24" dur="500"/>
                                        <p:tgtEl>
                                          <p:spTgt spid="6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wipe(down)">
                                      <p:cBhvr>
                                        <p:cTn id="27" dur="500"/>
                                        <p:tgtEl>
                                          <p:spTgt spid="6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down)">
                                      <p:cBhvr>
                                        <p:cTn id="30" dur="500"/>
                                        <p:tgtEl>
                                          <p:spTgt spid="7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down)">
                                      <p:cBhvr>
                                        <p:cTn id="33" dur="500"/>
                                        <p:tgtEl>
                                          <p:spTgt spid="7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wipe(down)">
                                      <p:cBhvr>
                                        <p:cTn id="36" dur="500"/>
                                        <p:tgtEl>
                                          <p:spTgt spid="7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22" grpId="0"/>
      <p:bldP spid="67" grpId="0"/>
      <p:bldP spid="68" grpId="0"/>
      <p:bldP spid="69" grpId="0"/>
      <p:bldP spid="70" grpId="0"/>
      <p:bldP spid="71" grpId="0"/>
      <p:bldP spid="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555829C0-5243-DCEC-F742-1ED2FE9CE05B}"/>
              </a:ext>
            </a:extLst>
          </p:cNvPr>
          <p:cNvGrpSpPr/>
          <p:nvPr/>
        </p:nvGrpSpPr>
        <p:grpSpPr>
          <a:xfrm rot="12757044">
            <a:off x="10036960" y="1988955"/>
            <a:ext cx="147960" cy="97755"/>
            <a:chOff x="7807410" y="3421090"/>
            <a:chExt cx="147960" cy="97755"/>
          </a:xfrm>
        </p:grpSpPr>
        <p:cxnSp>
          <p:nvCxnSpPr>
            <p:cNvPr id="87" name="Straight Connector 86">
              <a:extLst>
                <a:ext uri="{FF2B5EF4-FFF2-40B4-BE49-F238E27FC236}">
                  <a16:creationId xmlns:a16="http://schemas.microsoft.com/office/drawing/2014/main" id="{6B8881B9-B6C0-FB9D-3DAF-4123F71D257B}"/>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A658E04C-A3FC-A472-1297-D93ED6BA4F9E}"/>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C7382FC3-ED7B-61BE-46E0-4AF6E4BE88E4}"/>
              </a:ext>
            </a:extLst>
          </p:cNvPr>
          <p:cNvGrpSpPr/>
          <p:nvPr/>
        </p:nvGrpSpPr>
        <p:grpSpPr>
          <a:xfrm>
            <a:off x="10066908" y="3667765"/>
            <a:ext cx="147960" cy="97755"/>
            <a:chOff x="7807410" y="3421090"/>
            <a:chExt cx="147960" cy="97755"/>
          </a:xfrm>
        </p:grpSpPr>
        <p:cxnSp>
          <p:nvCxnSpPr>
            <p:cNvPr id="82" name="Straight Connector 81">
              <a:extLst>
                <a:ext uri="{FF2B5EF4-FFF2-40B4-BE49-F238E27FC236}">
                  <a16:creationId xmlns:a16="http://schemas.microsoft.com/office/drawing/2014/main" id="{C0B403A9-E3E5-E8D9-D0DA-E2C56BE65574}"/>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9963A79-A81F-682D-7946-22187D3CFBB9}"/>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4"/>
          <a:stretch>
            <a:fillRect/>
          </a:stretch>
        </p:blipFill>
        <p:spPr>
          <a:xfrm>
            <a:off x="5370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46124" y="946398"/>
            <a:ext cx="10920363" cy="2137636"/>
          </a:xfrm>
          <a:prstGeom prst="rect">
            <a:avLst/>
          </a:prstGeom>
          <a:noFill/>
        </p:spPr>
        <p:txBody>
          <a:bodyPr wrap="square">
            <a:spAutoFit/>
          </a:bodyPr>
          <a:lstStyle/>
          <a:p>
            <a:pPr algn="just">
              <a:lnSpc>
                <a:spcPct val="150000"/>
              </a:lnSpc>
            </a:pPr>
            <a:r>
              <a:rPr lang="en-US" sz="2400">
                <a:latin typeface="#9Slide03 SVNAvo" panose="02040603050506020204" pitchFamily="18" charset="0"/>
              </a:rPr>
              <a:t>5. </a:t>
            </a:r>
            <a:r>
              <a:rPr lang="vi-VN" sz="2400">
                <a:latin typeface="#9Slide03 SVNAvo" panose="02040603050506020204" pitchFamily="18" charset="0"/>
              </a:rPr>
              <a:t>Cho </a:t>
            </a:r>
            <a:r>
              <a:rPr lang="en-US" sz="2400">
                <a:latin typeface="#9Slide03 SVNAvo" panose="02040603050506020204" pitchFamily="18" charset="0"/>
              </a:rPr>
              <a:t>hai</a:t>
            </a:r>
            <a:r>
              <a:rPr lang="vi-VN" sz="2400">
                <a:latin typeface="#9Slide03 SVNAvo" panose="02040603050506020204" pitchFamily="18" charset="0"/>
              </a:rPr>
              <a:t> tiếp tuyến PA và PB của đường tròn (O; R) (</a:t>
            </a:r>
            <a:r>
              <a:rPr lang="en-US" sz="2400">
                <a:latin typeface="#9Slide03 SVNAvo" panose="02040603050506020204" pitchFamily="18" charset="0"/>
              </a:rPr>
              <a:t>với </a:t>
            </a:r>
            <a:r>
              <a:rPr lang="vi-VN" sz="2400">
                <a:latin typeface="#9Slide03 SVNAvo" panose="02040603050506020204" pitchFamily="18" charset="0"/>
              </a:rPr>
              <a:t>A và B là hai tiếp điểm).</a:t>
            </a:r>
          </a:p>
          <a:p>
            <a:pPr algn="just">
              <a:lnSpc>
                <a:spcPct val="150000"/>
              </a:lnSpc>
            </a:pPr>
            <a:r>
              <a:rPr lang="vi-VN" sz="2000">
                <a:solidFill>
                  <a:schemeClr val="tx1">
                    <a:lumMod val="50000"/>
                    <a:lumOff val="50000"/>
                  </a:schemeClr>
                </a:solidFill>
                <a:latin typeface="#9Slide03 SVNAvo" panose="02040603050506020204" pitchFamily="18" charset="0"/>
              </a:rPr>
              <a:t>a) Chứng minh rằng OP </a:t>
            </a:r>
            <a:r>
              <a:rPr lang="vi-VN" sz="2000">
                <a:solidFill>
                  <a:schemeClr val="tx1">
                    <a:lumMod val="50000"/>
                    <a:lumOff val="50000"/>
                  </a:schemeClr>
                </a:solidFill>
              </a:rPr>
              <a:t>⊥</a:t>
            </a:r>
            <a:r>
              <a:rPr lang="vi-VN" sz="2000">
                <a:solidFill>
                  <a:schemeClr val="tx1">
                    <a:lumMod val="50000"/>
                    <a:lumOff val="50000"/>
                  </a:schemeClr>
                </a:solidFill>
                <a:latin typeface="#9Slide03 SVNAvo" panose="02040603050506020204" pitchFamily="18" charset="0"/>
              </a:rPr>
              <a:t> AB;</a:t>
            </a:r>
          </a:p>
          <a:p>
            <a:pPr algn="just">
              <a:lnSpc>
                <a:spcPct val="150000"/>
              </a:lnSpc>
            </a:pPr>
            <a:r>
              <a:rPr lang="vi-VN" sz="2400">
                <a:latin typeface="#9Slide03 SVNAvo" panose="02040603050506020204" pitchFamily="18" charset="0"/>
              </a:rPr>
              <a:t>b) Tính PA và PB, biết R = 2 cm và PO = 4 cm.</a:t>
            </a:r>
          </a:p>
        </p:txBody>
      </p:sp>
      <p:sp>
        <p:nvSpPr>
          <p:cNvPr id="21" name="TextBox 7">
            <a:extLst>
              <a:ext uri="{FF2B5EF4-FFF2-40B4-BE49-F238E27FC236}">
                <a16:creationId xmlns:a16="http://schemas.microsoft.com/office/drawing/2014/main" id="{A0C496E5-BC69-D151-876B-4DE4D6B35961}"/>
              </a:ext>
            </a:extLst>
          </p:cNvPr>
          <p:cNvSpPr txBox="1"/>
          <p:nvPr/>
        </p:nvSpPr>
        <p:spPr>
          <a:xfrm>
            <a:off x="855361" y="4707869"/>
            <a:ext cx="10863212"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vi-VN"/>
              <a:t>Áp dụng định lý Pythagore vào tam giác vuông OAP</a:t>
            </a:r>
            <a:r>
              <a:rPr lang="en-US"/>
              <a:t>: </a:t>
            </a:r>
            <a:r>
              <a:rPr lang="vi-VN"/>
              <a:t>AP</a:t>
            </a:r>
            <a:r>
              <a:rPr lang="vi-VN" baseline="30000"/>
              <a:t>2</a:t>
            </a:r>
            <a:r>
              <a:rPr lang="vi-VN"/>
              <a:t> + OA</a:t>
            </a:r>
            <a:r>
              <a:rPr lang="vi-VN" baseline="30000"/>
              <a:t>2</a:t>
            </a:r>
            <a:r>
              <a:rPr lang="vi-VN"/>
              <a:t> = OP</a:t>
            </a:r>
            <a:r>
              <a:rPr lang="vi-VN" baseline="30000"/>
              <a:t>2</a:t>
            </a:r>
            <a:r>
              <a:rPr lang="vi-VN"/>
              <a:t>.</a:t>
            </a:r>
          </a:p>
        </p:txBody>
      </p:sp>
      <p:sp>
        <p:nvSpPr>
          <p:cNvPr id="22" name="TextBox 7">
            <a:extLst>
              <a:ext uri="{FF2B5EF4-FFF2-40B4-BE49-F238E27FC236}">
                <a16:creationId xmlns:a16="http://schemas.microsoft.com/office/drawing/2014/main" id="{FCC8784A-64E0-E45D-F1D0-3F08DE5A7609}"/>
              </a:ext>
            </a:extLst>
          </p:cNvPr>
          <p:cNvSpPr txBox="1"/>
          <p:nvPr/>
        </p:nvSpPr>
        <p:spPr>
          <a:xfrm>
            <a:off x="855361" y="3410528"/>
            <a:ext cx="7912694" cy="1121974"/>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r>
              <a:rPr lang="vi-VN"/>
              <a:t>Tam giác OAP có OAP = 90</a:t>
            </a:r>
            <a:r>
              <a:rPr lang="en-US" baseline="30000"/>
              <a:t>o</a:t>
            </a:r>
            <a:r>
              <a:rPr lang="vi-VN"/>
              <a:t> (do PA tiếp xúc với đường tròn (O) tại A) và OA = R = 2 cm</a:t>
            </a:r>
            <a:r>
              <a:rPr lang="en-US"/>
              <a:t>;</a:t>
            </a:r>
            <a:r>
              <a:rPr lang="vi-VN"/>
              <a:t> OP = 4 cm.</a:t>
            </a:r>
          </a:p>
        </p:txBody>
      </p:sp>
      <p:sp>
        <p:nvSpPr>
          <p:cNvPr id="5" name="Freeform 5">
            <a:extLst>
              <a:ext uri="{FF2B5EF4-FFF2-40B4-BE49-F238E27FC236}">
                <a16:creationId xmlns:a16="http://schemas.microsoft.com/office/drawing/2014/main" id="{F86AFE0B-125C-72B0-9DEE-6618411D4DA8}"/>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TextBox 22">
            <a:extLst>
              <a:ext uri="{FF2B5EF4-FFF2-40B4-BE49-F238E27FC236}">
                <a16:creationId xmlns:a16="http://schemas.microsoft.com/office/drawing/2014/main" id="{3E1EE662-35FA-5FCE-2AEA-0C941CD2708F}"/>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39" name="TextBox 23">
            <a:extLst>
              <a:ext uri="{FF2B5EF4-FFF2-40B4-BE49-F238E27FC236}">
                <a16:creationId xmlns:a16="http://schemas.microsoft.com/office/drawing/2014/main" id="{54D9C4B3-3451-4E61-88A4-B1C26041774C}"/>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grpSp>
        <p:nvGrpSpPr>
          <p:cNvPr id="65" name="Group 64">
            <a:extLst>
              <a:ext uri="{FF2B5EF4-FFF2-40B4-BE49-F238E27FC236}">
                <a16:creationId xmlns:a16="http://schemas.microsoft.com/office/drawing/2014/main" id="{99AFDAD1-59B1-5708-6526-2D29AA9B3FA4}"/>
              </a:ext>
            </a:extLst>
          </p:cNvPr>
          <p:cNvGrpSpPr/>
          <p:nvPr/>
        </p:nvGrpSpPr>
        <p:grpSpPr>
          <a:xfrm>
            <a:off x="8422322" y="1802310"/>
            <a:ext cx="3325115" cy="2146621"/>
            <a:chOff x="8782902" y="2333577"/>
            <a:chExt cx="2832883" cy="1828847"/>
          </a:xfrm>
        </p:grpSpPr>
        <p:sp>
          <p:nvSpPr>
            <p:cNvPr id="46" name="Oval 45">
              <a:extLst>
                <a:ext uri="{FF2B5EF4-FFF2-40B4-BE49-F238E27FC236}">
                  <a16:creationId xmlns:a16="http://schemas.microsoft.com/office/drawing/2014/main" id="{A1FBA7EB-A70F-6E86-4D20-99FEA8DD1A7B}"/>
                </a:ext>
              </a:extLst>
            </p:cNvPr>
            <p:cNvSpPr/>
            <p:nvPr/>
          </p:nvSpPr>
          <p:spPr>
            <a:xfrm>
              <a:off x="9786938" y="2333577"/>
              <a:ext cx="1828847" cy="182884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931E3301-ADA1-19A2-1FF4-4D34D6C5D0B0}"/>
                </a:ext>
              </a:extLst>
            </p:cNvPr>
            <p:cNvCxnSpPr>
              <a:cxnSpLocks/>
            </p:cNvCxnSpPr>
            <p:nvPr/>
          </p:nvCxnSpPr>
          <p:spPr>
            <a:xfrm>
              <a:off x="8782902" y="3250207"/>
              <a:ext cx="19112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15209DC-6A89-247D-CA45-F3D1760169E9}"/>
                </a:ext>
              </a:extLst>
            </p:cNvPr>
            <p:cNvCxnSpPr>
              <a:cxnSpLocks/>
            </p:cNvCxnSpPr>
            <p:nvPr/>
          </p:nvCxnSpPr>
          <p:spPr>
            <a:xfrm>
              <a:off x="10258425" y="2447925"/>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6E9DDDC-C923-7100-F51E-2246C8A8E6AA}"/>
                </a:ext>
              </a:extLst>
            </p:cNvPr>
            <p:cNvCxnSpPr>
              <a:cxnSpLocks/>
            </p:cNvCxnSpPr>
            <p:nvPr/>
          </p:nvCxnSpPr>
          <p:spPr>
            <a:xfrm flipH="1">
              <a:off x="10258425" y="3248000"/>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15A74D1-CD11-5630-4219-7D1D555D8ADF}"/>
                </a:ext>
              </a:extLst>
            </p:cNvPr>
            <p:cNvCxnSpPr>
              <a:cxnSpLocks/>
            </p:cNvCxnSpPr>
            <p:nvPr/>
          </p:nvCxnSpPr>
          <p:spPr>
            <a:xfrm flipH="1" flipV="1">
              <a:off x="8785283" y="3252588"/>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ECAC13E-4E17-7CE8-DA51-71662817BF3A}"/>
                </a:ext>
              </a:extLst>
            </p:cNvPr>
            <p:cNvCxnSpPr>
              <a:cxnSpLocks/>
            </p:cNvCxnSpPr>
            <p:nvPr/>
          </p:nvCxnSpPr>
          <p:spPr>
            <a:xfrm flipV="1">
              <a:off x="8782902" y="2446473"/>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8499C25-BE81-B5F7-839F-F3C6EC16BA7C}"/>
                </a:ext>
              </a:extLst>
            </p:cNvPr>
            <p:cNvCxnSpPr>
              <a:cxnSpLocks/>
            </p:cNvCxnSpPr>
            <p:nvPr/>
          </p:nvCxnSpPr>
          <p:spPr>
            <a:xfrm>
              <a:off x="10258425" y="2456472"/>
              <a:ext cx="0" cy="1584469"/>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59B589B-CF83-3AF9-FCD3-D5382C4EF276}"/>
                </a:ext>
              </a:extLst>
            </p:cNvPr>
            <p:cNvCxnSpPr>
              <a:cxnSpLocks/>
              <a:endCxn id="46" idx="2"/>
            </p:cNvCxnSpPr>
            <p:nvPr/>
          </p:nvCxnSpPr>
          <p:spPr>
            <a:xfrm flipH="1">
              <a:off x="9786938" y="2449377"/>
              <a:ext cx="471486" cy="798624"/>
            </a:xfrm>
            <a:prstGeom prst="line">
              <a:avLst/>
            </a:prstGeom>
          </p:spPr>
          <p:style>
            <a:lnRef idx="2">
              <a:schemeClr val="accent1"/>
            </a:lnRef>
            <a:fillRef idx="0">
              <a:schemeClr val="accent1"/>
            </a:fillRef>
            <a:effectRef idx="1">
              <a:schemeClr val="accent1"/>
            </a:effectRef>
            <a:fontRef idx="minor">
              <a:schemeClr val="tx1"/>
            </a:fontRef>
          </p:style>
        </p:cxnSp>
      </p:grpSp>
      <p:sp>
        <p:nvSpPr>
          <p:cNvPr id="67" name="TextBox 7">
            <a:extLst>
              <a:ext uri="{FF2B5EF4-FFF2-40B4-BE49-F238E27FC236}">
                <a16:creationId xmlns:a16="http://schemas.microsoft.com/office/drawing/2014/main" id="{8F07D4DC-D3BB-D18F-DB68-B56E232FEB94}"/>
              </a:ext>
            </a:extLst>
          </p:cNvPr>
          <p:cNvSpPr txBox="1"/>
          <p:nvPr/>
        </p:nvSpPr>
        <p:spPr>
          <a:xfrm>
            <a:off x="9837746" y="1509467"/>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A</a:t>
            </a:r>
          </a:p>
        </p:txBody>
      </p:sp>
      <p:sp>
        <p:nvSpPr>
          <p:cNvPr id="68" name="TextBox 7">
            <a:extLst>
              <a:ext uri="{FF2B5EF4-FFF2-40B4-BE49-F238E27FC236}">
                <a16:creationId xmlns:a16="http://schemas.microsoft.com/office/drawing/2014/main" id="{20AFFF3C-061D-C4F0-0F0C-53AA61BC729A}"/>
              </a:ext>
            </a:extLst>
          </p:cNvPr>
          <p:cNvSpPr txBox="1"/>
          <p:nvPr/>
        </p:nvSpPr>
        <p:spPr>
          <a:xfrm>
            <a:off x="10660678" y="2619452"/>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O</a:t>
            </a:r>
          </a:p>
        </p:txBody>
      </p:sp>
      <p:sp>
        <p:nvSpPr>
          <p:cNvPr id="69" name="TextBox 7">
            <a:extLst>
              <a:ext uri="{FF2B5EF4-FFF2-40B4-BE49-F238E27FC236}">
                <a16:creationId xmlns:a16="http://schemas.microsoft.com/office/drawing/2014/main" id="{D8D46133-5633-5853-94E5-2F9EEA28F3A0}"/>
              </a:ext>
            </a:extLst>
          </p:cNvPr>
          <p:cNvSpPr txBox="1"/>
          <p:nvPr/>
        </p:nvSpPr>
        <p:spPr>
          <a:xfrm>
            <a:off x="9837746" y="3771389"/>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B</a:t>
            </a:r>
          </a:p>
        </p:txBody>
      </p:sp>
      <p:sp>
        <p:nvSpPr>
          <p:cNvPr id="70" name="TextBox 7">
            <a:extLst>
              <a:ext uri="{FF2B5EF4-FFF2-40B4-BE49-F238E27FC236}">
                <a16:creationId xmlns:a16="http://schemas.microsoft.com/office/drawing/2014/main" id="{5807118D-2526-B1A4-C7C9-FFAED9237E15}"/>
              </a:ext>
            </a:extLst>
          </p:cNvPr>
          <p:cNvSpPr txBox="1"/>
          <p:nvPr/>
        </p:nvSpPr>
        <p:spPr>
          <a:xfrm>
            <a:off x="8075193" y="2619451"/>
            <a:ext cx="385171" cy="461665"/>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a:t>P</a:t>
            </a:r>
          </a:p>
        </p:txBody>
      </p:sp>
      <p:sp>
        <p:nvSpPr>
          <p:cNvPr id="71" name="TextBox 7">
            <a:extLst>
              <a:ext uri="{FF2B5EF4-FFF2-40B4-BE49-F238E27FC236}">
                <a16:creationId xmlns:a16="http://schemas.microsoft.com/office/drawing/2014/main" id="{D7E20DA7-08C8-DDB8-E9C5-7347ECECF405}"/>
              </a:ext>
            </a:extLst>
          </p:cNvPr>
          <p:cNvSpPr txBox="1"/>
          <p:nvPr/>
        </p:nvSpPr>
        <p:spPr>
          <a:xfrm>
            <a:off x="9191402" y="2840006"/>
            <a:ext cx="385171"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M</a:t>
            </a:r>
          </a:p>
        </p:txBody>
      </p:sp>
      <p:sp>
        <p:nvSpPr>
          <p:cNvPr id="72" name="TextBox 7">
            <a:extLst>
              <a:ext uri="{FF2B5EF4-FFF2-40B4-BE49-F238E27FC236}">
                <a16:creationId xmlns:a16="http://schemas.microsoft.com/office/drawing/2014/main" id="{DE7EC1BB-41C0-C9D5-847B-4463030B09B2}"/>
              </a:ext>
            </a:extLst>
          </p:cNvPr>
          <p:cNvSpPr txBox="1"/>
          <p:nvPr/>
        </p:nvSpPr>
        <p:spPr>
          <a:xfrm>
            <a:off x="9829697" y="2840006"/>
            <a:ext cx="385171"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H</a:t>
            </a:r>
          </a:p>
        </p:txBody>
      </p:sp>
      <p:grpSp>
        <p:nvGrpSpPr>
          <p:cNvPr id="2" name="Nhóm 1">
            <a:extLst>
              <a:ext uri="{FF2B5EF4-FFF2-40B4-BE49-F238E27FC236}">
                <a16:creationId xmlns:a16="http://schemas.microsoft.com/office/drawing/2014/main" id="{1F9E4531-3C63-56DC-763B-4237E7BAD56A}"/>
              </a:ext>
            </a:extLst>
          </p:cNvPr>
          <p:cNvGrpSpPr/>
          <p:nvPr/>
        </p:nvGrpSpPr>
        <p:grpSpPr>
          <a:xfrm>
            <a:off x="3847864" y="3474428"/>
            <a:ext cx="726082" cy="84109"/>
            <a:chOff x="3131436" y="5288015"/>
            <a:chExt cx="404673" cy="62156"/>
          </a:xfrm>
        </p:grpSpPr>
        <p:cxnSp>
          <p:nvCxnSpPr>
            <p:cNvPr id="3" name="Straight Connector 106">
              <a:extLst>
                <a:ext uri="{FF2B5EF4-FFF2-40B4-BE49-F238E27FC236}">
                  <a16:creationId xmlns:a16="http://schemas.microsoft.com/office/drawing/2014/main" id="{7F93D9B2-83D6-E9A9-19DF-928D36D5C715}"/>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 name="Straight Connector 106">
              <a:extLst>
                <a:ext uri="{FF2B5EF4-FFF2-40B4-BE49-F238E27FC236}">
                  <a16:creationId xmlns:a16="http://schemas.microsoft.com/office/drawing/2014/main" id="{0F5EEC7D-A543-2A54-9D3A-DB947804CEEB}"/>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45737DE5-EBBC-F774-A1BB-F0A809E6062C}"/>
              </a:ext>
            </a:extLst>
          </p:cNvPr>
          <p:cNvSpPr txBox="1"/>
          <p:nvPr/>
        </p:nvSpPr>
        <p:spPr>
          <a:xfrm>
            <a:off x="855361" y="5279242"/>
            <a:ext cx="4605588" cy="461665"/>
          </a:xfrm>
          <a:prstGeom prst="rect">
            <a:avLst/>
          </a:prstGeom>
          <a:noFill/>
        </p:spPr>
        <p:txBody>
          <a:bodyPr wrap="square">
            <a:spAutoFit/>
          </a:bodyPr>
          <a:lstStyle>
            <a:defPPr>
              <a:defRPr lang="en-US"/>
            </a:defPPr>
            <a:lvl1pPr algn="just">
              <a:lnSpc>
                <a:spcPct val="100000"/>
              </a:lnSpc>
              <a:defRPr sz="2400">
                <a:solidFill>
                  <a:srgbClr val="002060"/>
                </a:solidFill>
                <a:latin typeface="#9Slide03 SVNAvo" panose="02040603050506020204" pitchFamily="18" charset="0"/>
              </a:defRPr>
            </a:lvl1pPr>
          </a:lstStyle>
          <a:p>
            <a:r>
              <a:rPr lang="vi-VN"/>
              <a:t>AP</a:t>
            </a:r>
            <a:r>
              <a:rPr lang="vi-VN" baseline="30000"/>
              <a:t>2</a:t>
            </a:r>
            <a:r>
              <a:rPr lang="vi-VN"/>
              <a:t> = OP</a:t>
            </a:r>
            <a:r>
              <a:rPr lang="vi-VN" baseline="30000"/>
              <a:t>2</a:t>
            </a:r>
            <a:r>
              <a:rPr lang="vi-VN"/>
              <a:t> </a:t>
            </a:r>
            <a:r>
              <a:rPr lang="en-US"/>
              <a:t>–</a:t>
            </a:r>
            <a:r>
              <a:rPr lang="vi-VN"/>
              <a:t> OA</a:t>
            </a:r>
            <a:r>
              <a:rPr lang="vi-VN" baseline="30000"/>
              <a:t>2</a:t>
            </a:r>
            <a:r>
              <a:rPr lang="vi-VN"/>
              <a:t> = 4</a:t>
            </a:r>
            <a:r>
              <a:rPr lang="vi-VN" baseline="30000"/>
              <a:t>2</a:t>
            </a:r>
            <a:r>
              <a:rPr lang="vi-VN"/>
              <a:t> </a:t>
            </a:r>
            <a:r>
              <a:rPr lang="en-US"/>
              <a:t>–</a:t>
            </a:r>
            <a:r>
              <a:rPr lang="vi-VN"/>
              <a:t> 2</a:t>
            </a:r>
            <a:r>
              <a:rPr lang="vi-VN" baseline="30000"/>
              <a:t>2</a:t>
            </a:r>
            <a:r>
              <a:rPr lang="vi-VN"/>
              <a:t> = 12</a:t>
            </a:r>
          </a:p>
        </p:txBody>
      </p:sp>
      <p:sp>
        <p:nvSpPr>
          <p:cNvPr id="11" name="TextBox 10">
            <a:extLst>
              <a:ext uri="{FF2B5EF4-FFF2-40B4-BE49-F238E27FC236}">
                <a16:creationId xmlns:a16="http://schemas.microsoft.com/office/drawing/2014/main" id="{E057566F-E7F1-B580-F945-BADB62BFB5C9}"/>
              </a:ext>
            </a:extLst>
          </p:cNvPr>
          <p:cNvSpPr txBox="1"/>
          <p:nvPr/>
        </p:nvSpPr>
        <p:spPr>
          <a:xfrm>
            <a:off x="816497" y="5903632"/>
            <a:ext cx="11261203" cy="461665"/>
          </a:xfrm>
          <a:prstGeom prst="rect">
            <a:avLst/>
          </a:prstGeom>
          <a:noFill/>
        </p:spPr>
        <p:txBody>
          <a:bodyPr wrap="square">
            <a:spAutoFit/>
          </a:bodyPr>
          <a:lstStyle>
            <a:defPPr>
              <a:defRPr lang="en-US"/>
            </a:defPPr>
            <a:lvl1pPr algn="just">
              <a:lnSpc>
                <a:spcPct val="100000"/>
              </a:lnSpc>
              <a:defRPr sz="2400">
                <a:solidFill>
                  <a:srgbClr val="002060"/>
                </a:solidFill>
                <a:latin typeface="#9Slide03 SVNAvo" panose="02040603050506020204" pitchFamily="18" charset="0"/>
              </a:defRPr>
            </a:lvl1pPr>
          </a:lstStyle>
          <a:p>
            <a:r>
              <a:rPr lang="vi-VN"/>
              <a:t>Theo tính chất của hai tiếp tuyến cắt nhau, ta cũng có BP = AP = 2</a:t>
            </a:r>
            <a:r>
              <a:rPr lang="en-US"/>
              <a:t>  </a:t>
            </a:r>
            <a:r>
              <a:rPr lang="vi-VN"/>
              <a:t>3 cm.</a:t>
            </a:r>
          </a:p>
        </p:txBody>
      </p:sp>
      <p:sp>
        <p:nvSpPr>
          <p:cNvPr id="12" name="TextBox 11">
            <a:extLst>
              <a:ext uri="{FF2B5EF4-FFF2-40B4-BE49-F238E27FC236}">
                <a16:creationId xmlns:a16="http://schemas.microsoft.com/office/drawing/2014/main" id="{E3FA5A41-4FFF-E2F0-82FD-3790F86B7E4C}"/>
              </a:ext>
            </a:extLst>
          </p:cNvPr>
          <p:cNvSpPr txBox="1"/>
          <p:nvPr/>
        </p:nvSpPr>
        <p:spPr>
          <a:xfrm>
            <a:off x="5291194" y="5279242"/>
            <a:ext cx="4120661" cy="461665"/>
          </a:xfrm>
          <a:prstGeom prst="rect">
            <a:avLst/>
          </a:prstGeom>
          <a:noFill/>
        </p:spPr>
        <p:txBody>
          <a:bodyPr wrap="square">
            <a:spAutoFit/>
          </a:bodyPr>
          <a:lstStyle>
            <a:defPPr>
              <a:defRPr lang="en-US"/>
            </a:defPPr>
            <a:lvl1pPr algn="just">
              <a:lnSpc>
                <a:spcPct val="100000"/>
              </a:lnSpc>
              <a:defRPr sz="2400">
                <a:solidFill>
                  <a:srgbClr val="002060"/>
                </a:solidFill>
                <a:latin typeface="#9Slide03 SVNAvo" panose="02040603050506020204" pitchFamily="18" charset="0"/>
              </a:defRPr>
            </a:lvl1pPr>
          </a:lstStyle>
          <a:p>
            <a:r>
              <a:rPr lang="en-US"/>
              <a:t>hay </a:t>
            </a:r>
            <a:r>
              <a:rPr lang="vi-VN"/>
              <a:t>AP = </a:t>
            </a:r>
            <a:r>
              <a:rPr lang="en-US"/>
              <a:t>  </a:t>
            </a:r>
            <a:r>
              <a:rPr lang="vi-VN"/>
              <a:t>12 = 2</a:t>
            </a:r>
            <a:r>
              <a:rPr lang="en-US"/>
              <a:t>  </a:t>
            </a:r>
            <a:r>
              <a:rPr lang="vi-VN"/>
              <a:t>3 (cm).</a:t>
            </a:r>
          </a:p>
        </p:txBody>
      </p:sp>
      <p:grpSp>
        <p:nvGrpSpPr>
          <p:cNvPr id="23" name="Group 22">
            <a:extLst>
              <a:ext uri="{FF2B5EF4-FFF2-40B4-BE49-F238E27FC236}">
                <a16:creationId xmlns:a16="http://schemas.microsoft.com/office/drawing/2014/main" id="{49DBDAE4-F267-CBA4-B395-5A1F6A65934F}"/>
              </a:ext>
            </a:extLst>
          </p:cNvPr>
          <p:cNvGrpSpPr/>
          <p:nvPr/>
        </p:nvGrpSpPr>
        <p:grpSpPr>
          <a:xfrm>
            <a:off x="7857424" y="5302043"/>
            <a:ext cx="303120" cy="345573"/>
            <a:chOff x="3082065" y="6010275"/>
            <a:chExt cx="292556" cy="333375"/>
          </a:xfrm>
        </p:grpSpPr>
        <p:cxnSp>
          <p:nvCxnSpPr>
            <p:cNvPr id="14" name="Straight Connector 106">
              <a:extLst>
                <a:ext uri="{FF2B5EF4-FFF2-40B4-BE49-F238E27FC236}">
                  <a16:creationId xmlns:a16="http://schemas.microsoft.com/office/drawing/2014/main" id="{347FB984-1599-94A4-2352-612FA02CE982}"/>
                </a:ext>
              </a:extLst>
            </p:cNvPr>
            <p:cNvCxnSpPr>
              <a:cxnSpLocks/>
            </p:cNvCxnSpPr>
            <p:nvPr/>
          </p:nvCxnSpPr>
          <p:spPr>
            <a:xfrm flipH="1">
              <a:off x="3114675" y="6010275"/>
              <a:ext cx="43480" cy="33337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06">
              <a:extLst>
                <a:ext uri="{FF2B5EF4-FFF2-40B4-BE49-F238E27FC236}">
                  <a16:creationId xmlns:a16="http://schemas.microsoft.com/office/drawing/2014/main" id="{1324F0C1-5610-C47E-53A1-D4459A0FC692}"/>
                </a:ext>
              </a:extLst>
            </p:cNvPr>
            <p:cNvCxnSpPr>
              <a:cxnSpLocks/>
            </p:cNvCxnSpPr>
            <p:nvPr/>
          </p:nvCxnSpPr>
          <p:spPr>
            <a:xfrm>
              <a:off x="3153393" y="6015091"/>
              <a:ext cx="221228"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06">
              <a:extLst>
                <a:ext uri="{FF2B5EF4-FFF2-40B4-BE49-F238E27FC236}">
                  <a16:creationId xmlns:a16="http://schemas.microsoft.com/office/drawing/2014/main" id="{20379E17-B59F-6430-9405-6AD67A306C0C}"/>
                </a:ext>
              </a:extLst>
            </p:cNvPr>
            <p:cNvCxnSpPr>
              <a:cxnSpLocks/>
            </p:cNvCxnSpPr>
            <p:nvPr/>
          </p:nvCxnSpPr>
          <p:spPr>
            <a:xfrm>
              <a:off x="3082065" y="6255858"/>
              <a:ext cx="32610" cy="8549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6000D91-4AAA-E133-E88A-6604CE3D540F}"/>
              </a:ext>
            </a:extLst>
          </p:cNvPr>
          <p:cNvGrpSpPr/>
          <p:nvPr/>
        </p:nvGrpSpPr>
        <p:grpSpPr>
          <a:xfrm>
            <a:off x="6854337" y="5302042"/>
            <a:ext cx="450799" cy="345573"/>
            <a:chOff x="3082065" y="6010275"/>
            <a:chExt cx="421259" cy="333375"/>
          </a:xfrm>
        </p:grpSpPr>
        <p:cxnSp>
          <p:nvCxnSpPr>
            <p:cNvPr id="25" name="Straight Connector 106">
              <a:extLst>
                <a:ext uri="{FF2B5EF4-FFF2-40B4-BE49-F238E27FC236}">
                  <a16:creationId xmlns:a16="http://schemas.microsoft.com/office/drawing/2014/main" id="{D0B7D42D-8D84-2AEB-4DC8-5AA58FC8E310}"/>
                </a:ext>
              </a:extLst>
            </p:cNvPr>
            <p:cNvCxnSpPr>
              <a:cxnSpLocks/>
            </p:cNvCxnSpPr>
            <p:nvPr/>
          </p:nvCxnSpPr>
          <p:spPr>
            <a:xfrm flipH="1">
              <a:off x="3114675" y="6010275"/>
              <a:ext cx="43480" cy="33337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106">
              <a:extLst>
                <a:ext uri="{FF2B5EF4-FFF2-40B4-BE49-F238E27FC236}">
                  <a16:creationId xmlns:a16="http://schemas.microsoft.com/office/drawing/2014/main" id="{03C1DF76-77F6-05B2-C0F6-0A77A70D234F}"/>
                </a:ext>
              </a:extLst>
            </p:cNvPr>
            <p:cNvCxnSpPr>
              <a:cxnSpLocks/>
            </p:cNvCxnSpPr>
            <p:nvPr/>
          </p:nvCxnSpPr>
          <p:spPr>
            <a:xfrm>
              <a:off x="3153394" y="6015091"/>
              <a:ext cx="349930"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106">
              <a:extLst>
                <a:ext uri="{FF2B5EF4-FFF2-40B4-BE49-F238E27FC236}">
                  <a16:creationId xmlns:a16="http://schemas.microsoft.com/office/drawing/2014/main" id="{7EC7C62C-F20B-A6F3-11D8-C32A87E713EC}"/>
                </a:ext>
              </a:extLst>
            </p:cNvPr>
            <p:cNvCxnSpPr>
              <a:cxnSpLocks/>
            </p:cNvCxnSpPr>
            <p:nvPr/>
          </p:nvCxnSpPr>
          <p:spPr>
            <a:xfrm>
              <a:off x="3082065" y="6255858"/>
              <a:ext cx="32610" cy="8549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CC23FCA-9A47-EBEB-ED0B-B387BDF97520}"/>
              </a:ext>
            </a:extLst>
          </p:cNvPr>
          <p:cNvGrpSpPr/>
          <p:nvPr/>
        </p:nvGrpSpPr>
        <p:grpSpPr>
          <a:xfrm>
            <a:off x="10834213" y="5930652"/>
            <a:ext cx="303120" cy="345573"/>
            <a:chOff x="3082065" y="6010275"/>
            <a:chExt cx="292556" cy="333375"/>
          </a:xfrm>
        </p:grpSpPr>
        <p:cxnSp>
          <p:nvCxnSpPr>
            <p:cNvPr id="33" name="Straight Connector 106">
              <a:extLst>
                <a:ext uri="{FF2B5EF4-FFF2-40B4-BE49-F238E27FC236}">
                  <a16:creationId xmlns:a16="http://schemas.microsoft.com/office/drawing/2014/main" id="{4EF7D680-D282-1F94-9946-4F7583CC3D89}"/>
                </a:ext>
              </a:extLst>
            </p:cNvPr>
            <p:cNvCxnSpPr>
              <a:cxnSpLocks/>
            </p:cNvCxnSpPr>
            <p:nvPr/>
          </p:nvCxnSpPr>
          <p:spPr>
            <a:xfrm flipH="1">
              <a:off x="3114675" y="6010275"/>
              <a:ext cx="43480" cy="33337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106">
              <a:extLst>
                <a:ext uri="{FF2B5EF4-FFF2-40B4-BE49-F238E27FC236}">
                  <a16:creationId xmlns:a16="http://schemas.microsoft.com/office/drawing/2014/main" id="{E878E078-4B19-C139-7A2A-D6B525088A3A}"/>
                </a:ext>
              </a:extLst>
            </p:cNvPr>
            <p:cNvCxnSpPr>
              <a:cxnSpLocks/>
            </p:cNvCxnSpPr>
            <p:nvPr/>
          </p:nvCxnSpPr>
          <p:spPr>
            <a:xfrm>
              <a:off x="3153393" y="6015091"/>
              <a:ext cx="221228" cy="0"/>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106">
              <a:extLst>
                <a:ext uri="{FF2B5EF4-FFF2-40B4-BE49-F238E27FC236}">
                  <a16:creationId xmlns:a16="http://schemas.microsoft.com/office/drawing/2014/main" id="{3AC11AB7-A256-0878-635E-7A913CEEE90C}"/>
                </a:ext>
              </a:extLst>
            </p:cNvPr>
            <p:cNvCxnSpPr>
              <a:cxnSpLocks/>
            </p:cNvCxnSpPr>
            <p:nvPr/>
          </p:nvCxnSpPr>
          <p:spPr>
            <a:xfrm>
              <a:off x="3082065" y="6255858"/>
              <a:ext cx="32610" cy="85495"/>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78692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9"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4"/>
          <a:stretch>
            <a:fillRect/>
          </a:stretch>
        </p:blipFill>
        <p:spPr>
          <a:xfrm>
            <a:off x="5370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84225" y="1013699"/>
            <a:ext cx="10920363" cy="1835631"/>
          </a:xfrm>
          <a:prstGeom prst="rect">
            <a:avLst/>
          </a:prstGeom>
          <a:noFill/>
        </p:spPr>
        <p:txBody>
          <a:bodyPr wrap="square">
            <a:spAutoFit/>
          </a:bodyPr>
          <a:lstStyle/>
          <a:p>
            <a:pPr algn="just">
              <a:lnSpc>
                <a:spcPts val="3500"/>
              </a:lnSpc>
            </a:pPr>
            <a:r>
              <a:rPr lang="en-US" sz="2400">
                <a:latin typeface="#9Slide03 SVNAvo" panose="02040603050506020204" pitchFamily="18" charset="0"/>
              </a:rPr>
              <a:t>6. </a:t>
            </a:r>
            <a:r>
              <a:rPr lang="vi-VN" sz="2400">
                <a:latin typeface="#9Slide03 SVNAvo" panose="02040603050506020204" pitchFamily="18" charset="0"/>
              </a:rPr>
              <a:t>Một chiếc gương có dạng hình tròn được treo bằng hai sợi dây không dãn, mỗi sợi dây đều tiếp xúc với gươn</a:t>
            </a:r>
            <a:r>
              <a:rPr lang="en-US" sz="2400">
                <a:latin typeface="#9Slide03 SVNAvo" panose="02040603050506020204" pitchFamily="18" charset="0"/>
              </a:rPr>
              <a:t>g</a:t>
            </a:r>
            <a:r>
              <a:rPr lang="vi-VN" sz="2400">
                <a:latin typeface="#9Slide03 SVNAvo" panose="02040603050506020204" pitchFamily="18" charset="0"/>
              </a:rPr>
              <a:t>. Biết tổng độ dài hai dây treo là 6 dm và góc giữa hai sợi dây là 60</a:t>
            </a:r>
            <a:r>
              <a:rPr lang="en-US" sz="2400" baseline="30000">
                <a:latin typeface="#9Slide03 SVNAvo" panose="02040603050506020204" pitchFamily="18" charset="0"/>
              </a:rPr>
              <a:t>o</a:t>
            </a:r>
            <a:r>
              <a:rPr lang="vi-VN" sz="2400">
                <a:latin typeface="#9Slide03 SVNAvo" panose="02040603050506020204" pitchFamily="18" charset="0"/>
              </a:rPr>
              <a:t>. </a:t>
            </a:r>
            <a:r>
              <a:rPr lang="en-US" sz="2400">
                <a:latin typeface="#9Slide03 SVNAvo" panose="02040603050506020204" pitchFamily="18" charset="0"/>
              </a:rPr>
              <a:t>B</a:t>
            </a:r>
            <a:r>
              <a:rPr lang="vi-VN" sz="2400">
                <a:latin typeface="#9Slide03 SVNAvo" panose="02040603050506020204" pitchFamily="18" charset="0"/>
              </a:rPr>
              <a:t>án kính của chiếc gương là bao nhiêu decimét (</a:t>
            </a:r>
            <a:r>
              <a:rPr lang="vi-VN" sz="2000">
                <a:latin typeface="#9Slide03 SVNAvo" panose="02040603050506020204" pitchFamily="18" charset="0"/>
              </a:rPr>
              <a:t>làm tròn kết quả đến hàng phần trăm</a:t>
            </a:r>
            <a:r>
              <a:rPr lang="vi-VN" sz="2400">
                <a:latin typeface="#9Slide03 SVNAvo" panose="02040603050506020204" pitchFamily="18" charset="0"/>
              </a:rPr>
              <a:t>)?</a:t>
            </a:r>
          </a:p>
        </p:txBody>
      </p:sp>
      <p:sp>
        <p:nvSpPr>
          <p:cNvPr id="21" name="TextBox 7">
            <a:extLst>
              <a:ext uri="{FF2B5EF4-FFF2-40B4-BE49-F238E27FC236}">
                <a16:creationId xmlns:a16="http://schemas.microsoft.com/office/drawing/2014/main" id="{A0C496E5-BC69-D151-876B-4DE4D6B35961}"/>
              </a:ext>
            </a:extLst>
          </p:cNvPr>
          <p:cNvSpPr txBox="1"/>
          <p:nvPr/>
        </p:nvSpPr>
        <p:spPr>
          <a:xfrm>
            <a:off x="883469" y="5711710"/>
            <a:ext cx="10863212" cy="937949"/>
          </a:xfrm>
          <a:prstGeom prst="rect">
            <a:avLst/>
          </a:prstGeom>
          <a:noFill/>
        </p:spPr>
        <p:txBody>
          <a:bodyPr wrap="square">
            <a:spAutoFit/>
          </a:bodyPr>
          <a:lstStyle>
            <a:defPPr>
              <a:defRPr lang="en-US"/>
            </a:defPPr>
            <a:lvl1pPr algn="just">
              <a:lnSpc>
                <a:spcPts val="3500"/>
              </a:lnSpc>
              <a:defRPr sz="2400">
                <a:latin typeface="#9Slide03 SVNAvo" panose="02040603050506020204" pitchFamily="18" charset="0"/>
              </a:defRPr>
            </a:lvl1pPr>
          </a:lstStyle>
          <a:p>
            <a:r>
              <a:rPr lang="vi-VN">
                <a:solidFill>
                  <a:srgbClr val="002060"/>
                </a:solidFill>
              </a:rPr>
              <a:t>Giả sử chiếc gương được minh họa bởi đường tròn (O), hai sợi dây treo là hai tiếp tuyến cắt nhau MA, MB của đường tròn (O), </a:t>
            </a:r>
          </a:p>
        </p:txBody>
      </p:sp>
      <p:sp>
        <p:nvSpPr>
          <p:cNvPr id="5" name="Freeform 5">
            <a:extLst>
              <a:ext uri="{FF2B5EF4-FFF2-40B4-BE49-F238E27FC236}">
                <a16:creationId xmlns:a16="http://schemas.microsoft.com/office/drawing/2014/main" id="{F86AFE0B-125C-72B0-9DEE-6618411D4DA8}"/>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TextBox 22">
            <a:extLst>
              <a:ext uri="{FF2B5EF4-FFF2-40B4-BE49-F238E27FC236}">
                <a16:creationId xmlns:a16="http://schemas.microsoft.com/office/drawing/2014/main" id="{3E1EE662-35FA-5FCE-2AEA-0C941CD2708F}"/>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39" name="TextBox 23">
            <a:extLst>
              <a:ext uri="{FF2B5EF4-FFF2-40B4-BE49-F238E27FC236}">
                <a16:creationId xmlns:a16="http://schemas.microsoft.com/office/drawing/2014/main" id="{54D9C4B3-3451-4E61-88A4-B1C26041774C}"/>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pic>
        <p:nvPicPr>
          <p:cNvPr id="6" name="Picture 5">
            <a:extLst>
              <a:ext uri="{FF2B5EF4-FFF2-40B4-BE49-F238E27FC236}">
                <a16:creationId xmlns:a16="http://schemas.microsoft.com/office/drawing/2014/main" id="{51E589C4-C8B6-1FF3-A963-59E6C967CB79}"/>
              </a:ext>
            </a:extLst>
          </p:cNvPr>
          <p:cNvPicPr>
            <a:picLocks noChangeAspect="1"/>
          </p:cNvPicPr>
          <p:nvPr/>
        </p:nvPicPr>
        <p:blipFill>
          <a:blip r:embed="rId7"/>
          <a:stretch>
            <a:fillRect/>
          </a:stretch>
        </p:blipFill>
        <p:spPr>
          <a:xfrm>
            <a:off x="3566986" y="3069205"/>
            <a:ext cx="2748089" cy="2432778"/>
          </a:xfrm>
          <a:prstGeom prst="rect">
            <a:avLst/>
          </a:prstGeom>
          <a:ln>
            <a:noFill/>
          </a:ln>
          <a:effectLst>
            <a:softEdge rad="112500"/>
          </a:effectLst>
        </p:spPr>
      </p:pic>
      <p:grpSp>
        <p:nvGrpSpPr>
          <p:cNvPr id="7" name="Group 6">
            <a:extLst>
              <a:ext uri="{FF2B5EF4-FFF2-40B4-BE49-F238E27FC236}">
                <a16:creationId xmlns:a16="http://schemas.microsoft.com/office/drawing/2014/main" id="{3FD6C75B-32EB-B666-907C-8B8863BEFBD1}"/>
              </a:ext>
            </a:extLst>
          </p:cNvPr>
          <p:cNvGrpSpPr/>
          <p:nvPr/>
        </p:nvGrpSpPr>
        <p:grpSpPr>
          <a:xfrm rot="18157044">
            <a:off x="8420321" y="4391456"/>
            <a:ext cx="90767" cy="59968"/>
            <a:chOff x="7807410" y="3421090"/>
            <a:chExt cx="147960" cy="97755"/>
          </a:xfrm>
        </p:grpSpPr>
        <p:cxnSp>
          <p:nvCxnSpPr>
            <p:cNvPr id="13" name="Straight Connector 12">
              <a:extLst>
                <a:ext uri="{FF2B5EF4-FFF2-40B4-BE49-F238E27FC236}">
                  <a16:creationId xmlns:a16="http://schemas.microsoft.com/office/drawing/2014/main" id="{03D57AE9-495C-E72E-59F5-BD089B37D9EB}"/>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0D7C2A-6C3C-11E1-9CB5-634C0CCD486E}"/>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3DF9C2C5-8291-B0FC-CEF8-05BA11E97A91}"/>
              </a:ext>
            </a:extLst>
          </p:cNvPr>
          <p:cNvGrpSpPr/>
          <p:nvPr/>
        </p:nvGrpSpPr>
        <p:grpSpPr>
          <a:xfrm rot="5400000">
            <a:off x="7390443" y="4409827"/>
            <a:ext cx="90767" cy="59968"/>
            <a:chOff x="7807410" y="3421090"/>
            <a:chExt cx="147960" cy="97755"/>
          </a:xfrm>
        </p:grpSpPr>
        <p:cxnSp>
          <p:nvCxnSpPr>
            <p:cNvPr id="18" name="Straight Connector 17">
              <a:extLst>
                <a:ext uri="{FF2B5EF4-FFF2-40B4-BE49-F238E27FC236}">
                  <a16:creationId xmlns:a16="http://schemas.microsoft.com/office/drawing/2014/main" id="{A33D3B94-B271-D3F5-AA5A-26B4383FFF3A}"/>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60F458F-1489-865B-3520-4EAAB3430551}"/>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C5460194-F014-A59B-CBF0-E5A0B3CA7C19}"/>
              </a:ext>
            </a:extLst>
          </p:cNvPr>
          <p:cNvGrpSpPr/>
          <p:nvPr/>
        </p:nvGrpSpPr>
        <p:grpSpPr>
          <a:xfrm rot="5400000">
            <a:off x="6931850" y="3747023"/>
            <a:ext cx="2039815" cy="1316859"/>
            <a:chOff x="8782902" y="2333577"/>
            <a:chExt cx="2832883" cy="1828847"/>
          </a:xfrm>
        </p:grpSpPr>
        <p:sp>
          <p:nvSpPr>
            <p:cNvPr id="29" name="Oval 28">
              <a:extLst>
                <a:ext uri="{FF2B5EF4-FFF2-40B4-BE49-F238E27FC236}">
                  <a16:creationId xmlns:a16="http://schemas.microsoft.com/office/drawing/2014/main" id="{29100F04-738F-3452-7FD3-87B498DA9DE4}"/>
                </a:ext>
              </a:extLst>
            </p:cNvPr>
            <p:cNvSpPr/>
            <p:nvPr/>
          </p:nvSpPr>
          <p:spPr>
            <a:xfrm>
              <a:off x="9786938" y="2333577"/>
              <a:ext cx="1828847" cy="182884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0" name="Straight Connector 29">
              <a:extLst>
                <a:ext uri="{FF2B5EF4-FFF2-40B4-BE49-F238E27FC236}">
                  <a16:creationId xmlns:a16="http://schemas.microsoft.com/office/drawing/2014/main" id="{1A1FBE91-CFE5-93EF-5B6C-9E91A8CDC5B0}"/>
                </a:ext>
              </a:extLst>
            </p:cNvPr>
            <p:cNvCxnSpPr>
              <a:cxnSpLocks/>
            </p:cNvCxnSpPr>
            <p:nvPr/>
          </p:nvCxnSpPr>
          <p:spPr>
            <a:xfrm>
              <a:off x="8782902" y="3250207"/>
              <a:ext cx="19112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C70F346-ABA6-1652-1A91-B9D5354C2C00}"/>
                </a:ext>
              </a:extLst>
            </p:cNvPr>
            <p:cNvCxnSpPr>
              <a:cxnSpLocks/>
            </p:cNvCxnSpPr>
            <p:nvPr/>
          </p:nvCxnSpPr>
          <p:spPr>
            <a:xfrm>
              <a:off x="10258425" y="2447925"/>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621C2A5-C665-CE28-7C5E-51398483893C}"/>
                </a:ext>
              </a:extLst>
            </p:cNvPr>
            <p:cNvCxnSpPr>
              <a:cxnSpLocks/>
            </p:cNvCxnSpPr>
            <p:nvPr/>
          </p:nvCxnSpPr>
          <p:spPr>
            <a:xfrm flipH="1">
              <a:off x="10258425" y="3248000"/>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32D17E8-89A1-914B-F079-4BDFA624053A}"/>
                </a:ext>
              </a:extLst>
            </p:cNvPr>
            <p:cNvCxnSpPr>
              <a:cxnSpLocks/>
            </p:cNvCxnSpPr>
            <p:nvPr/>
          </p:nvCxnSpPr>
          <p:spPr>
            <a:xfrm flipH="1" flipV="1">
              <a:off x="8785283" y="3252588"/>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BF3C05F-4561-C8A8-969B-31747D98793C}"/>
                </a:ext>
              </a:extLst>
            </p:cNvPr>
            <p:cNvCxnSpPr>
              <a:cxnSpLocks/>
            </p:cNvCxnSpPr>
            <p:nvPr/>
          </p:nvCxnSpPr>
          <p:spPr>
            <a:xfrm flipV="1">
              <a:off x="8782902" y="2446473"/>
              <a:ext cx="1484949" cy="803821"/>
            </a:xfrm>
            <a:prstGeom prst="line">
              <a:avLst/>
            </a:prstGeom>
          </p:spPr>
          <p:style>
            <a:lnRef idx="2">
              <a:schemeClr val="accent1"/>
            </a:lnRef>
            <a:fillRef idx="0">
              <a:schemeClr val="accent1"/>
            </a:fillRef>
            <a:effectRef idx="1">
              <a:schemeClr val="accent1"/>
            </a:effectRef>
            <a:fontRef idx="minor">
              <a:schemeClr val="tx1"/>
            </a:fontRef>
          </p:style>
        </p:cxnSp>
      </p:grpSp>
      <p:sp>
        <p:nvSpPr>
          <p:cNvPr id="41" name="TextBox 7">
            <a:extLst>
              <a:ext uri="{FF2B5EF4-FFF2-40B4-BE49-F238E27FC236}">
                <a16:creationId xmlns:a16="http://schemas.microsoft.com/office/drawing/2014/main" id="{219EB055-4AE5-0171-0439-877F3E4DF98F}"/>
              </a:ext>
            </a:extLst>
          </p:cNvPr>
          <p:cNvSpPr txBox="1"/>
          <p:nvPr/>
        </p:nvSpPr>
        <p:spPr>
          <a:xfrm>
            <a:off x="8506866" y="4202206"/>
            <a:ext cx="236286"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B</a:t>
            </a:r>
          </a:p>
        </p:txBody>
      </p:sp>
      <p:sp>
        <p:nvSpPr>
          <p:cNvPr id="42" name="TextBox 7">
            <a:extLst>
              <a:ext uri="{FF2B5EF4-FFF2-40B4-BE49-F238E27FC236}">
                <a16:creationId xmlns:a16="http://schemas.microsoft.com/office/drawing/2014/main" id="{22461ACC-268D-044D-A545-2D88D0C37BB2}"/>
              </a:ext>
            </a:extLst>
          </p:cNvPr>
          <p:cNvSpPr txBox="1"/>
          <p:nvPr/>
        </p:nvSpPr>
        <p:spPr>
          <a:xfrm>
            <a:off x="7759496" y="4709322"/>
            <a:ext cx="361393"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O</a:t>
            </a:r>
          </a:p>
        </p:txBody>
      </p:sp>
      <p:sp>
        <p:nvSpPr>
          <p:cNvPr id="43" name="TextBox 7">
            <a:extLst>
              <a:ext uri="{FF2B5EF4-FFF2-40B4-BE49-F238E27FC236}">
                <a16:creationId xmlns:a16="http://schemas.microsoft.com/office/drawing/2014/main" id="{EAE6A450-C576-16C8-A710-C5D6D4C8603E}"/>
              </a:ext>
            </a:extLst>
          </p:cNvPr>
          <p:cNvSpPr txBox="1"/>
          <p:nvPr/>
        </p:nvSpPr>
        <p:spPr>
          <a:xfrm>
            <a:off x="7042221" y="4202206"/>
            <a:ext cx="236286"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A</a:t>
            </a:r>
          </a:p>
        </p:txBody>
      </p:sp>
      <p:sp>
        <p:nvSpPr>
          <p:cNvPr id="44" name="TextBox 7">
            <a:extLst>
              <a:ext uri="{FF2B5EF4-FFF2-40B4-BE49-F238E27FC236}">
                <a16:creationId xmlns:a16="http://schemas.microsoft.com/office/drawing/2014/main" id="{F2D311BE-AA7E-1B1D-D08F-A781A4CC860D}"/>
              </a:ext>
            </a:extLst>
          </p:cNvPr>
          <p:cNvSpPr txBox="1"/>
          <p:nvPr/>
        </p:nvSpPr>
        <p:spPr>
          <a:xfrm>
            <a:off x="7755687" y="3022907"/>
            <a:ext cx="369012"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M</a:t>
            </a:r>
          </a:p>
        </p:txBody>
      </p:sp>
      <p:sp>
        <p:nvSpPr>
          <p:cNvPr id="47" name="TextBox 46">
            <a:extLst>
              <a:ext uri="{FF2B5EF4-FFF2-40B4-BE49-F238E27FC236}">
                <a16:creationId xmlns:a16="http://schemas.microsoft.com/office/drawing/2014/main" id="{BF7171C3-6485-BA35-254F-9152FAF5B645}"/>
              </a:ext>
            </a:extLst>
          </p:cNvPr>
          <p:cNvSpPr txBox="1"/>
          <p:nvPr/>
        </p:nvSpPr>
        <p:spPr>
          <a:xfrm>
            <a:off x="9165296" y="3135679"/>
            <a:ext cx="2748089" cy="1121974"/>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50000"/>
              </a:lnSpc>
            </a:pPr>
            <a:r>
              <a:rPr lang="vi-VN"/>
              <a:t>MA + MB = 6 dm </a:t>
            </a:r>
            <a:endParaRPr lang="en-US"/>
          </a:p>
          <a:p>
            <a:pPr>
              <a:lnSpc>
                <a:spcPct val="150000"/>
              </a:lnSpc>
            </a:pPr>
            <a:r>
              <a:rPr lang="vi-VN"/>
              <a:t>AMB = 60</a:t>
            </a:r>
            <a:r>
              <a:rPr lang="en-US" baseline="30000"/>
              <a:t>o</a:t>
            </a:r>
            <a:endParaRPr lang="en-US"/>
          </a:p>
        </p:txBody>
      </p:sp>
      <p:grpSp>
        <p:nvGrpSpPr>
          <p:cNvPr id="49" name="Nhóm 1">
            <a:extLst>
              <a:ext uri="{FF2B5EF4-FFF2-40B4-BE49-F238E27FC236}">
                <a16:creationId xmlns:a16="http://schemas.microsoft.com/office/drawing/2014/main" id="{54A350C2-2FAA-2C0B-B025-C4B32269F13C}"/>
              </a:ext>
            </a:extLst>
          </p:cNvPr>
          <p:cNvGrpSpPr/>
          <p:nvPr/>
        </p:nvGrpSpPr>
        <p:grpSpPr>
          <a:xfrm>
            <a:off x="9236932" y="3769111"/>
            <a:ext cx="726082" cy="84109"/>
            <a:chOff x="3131436" y="5288015"/>
            <a:chExt cx="404673" cy="62156"/>
          </a:xfrm>
        </p:grpSpPr>
        <p:cxnSp>
          <p:nvCxnSpPr>
            <p:cNvPr id="51" name="Straight Connector 106">
              <a:extLst>
                <a:ext uri="{FF2B5EF4-FFF2-40B4-BE49-F238E27FC236}">
                  <a16:creationId xmlns:a16="http://schemas.microsoft.com/office/drawing/2014/main" id="{513BBFF5-3F12-D201-BA6A-96CEEB3C844F}"/>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106">
              <a:extLst>
                <a:ext uri="{FF2B5EF4-FFF2-40B4-BE49-F238E27FC236}">
                  <a16:creationId xmlns:a16="http://schemas.microsoft.com/office/drawing/2014/main" id="{E8FDA4C6-B70C-FA17-BFCC-4880C2206C9B}"/>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2588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down)">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1000"/>
                                        <p:tgtEl>
                                          <p:spTgt spid="49"/>
                                        </p:tgtEl>
                                      </p:cBhvr>
                                    </p:animEffect>
                                    <p:anim calcmode="lin" valueType="num">
                                      <p:cBhvr>
                                        <p:cTn id="51" dur="1000" fill="hold"/>
                                        <p:tgtEl>
                                          <p:spTgt spid="49"/>
                                        </p:tgtEl>
                                        <p:attrNameLst>
                                          <p:attrName>ppt_x</p:attrName>
                                        </p:attrNameLst>
                                      </p:cBhvr>
                                      <p:tavLst>
                                        <p:tav tm="0">
                                          <p:val>
                                            <p:strVal val="#ppt_x"/>
                                          </p:val>
                                        </p:tav>
                                        <p:tav tm="100000">
                                          <p:val>
                                            <p:strVal val="#ppt_x"/>
                                          </p:val>
                                        </p:tav>
                                      </p:tavLst>
                                    </p:anim>
                                    <p:anim calcmode="lin" valueType="num">
                                      <p:cBhvr>
                                        <p:cTn id="5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1" grpId="0"/>
      <p:bldP spid="41" grpId="0"/>
      <p:bldP spid="42" grpId="0"/>
      <p:bldP spid="43" grpId="0"/>
      <p:bldP spid="44"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4"/>
          <a:stretch>
            <a:fillRect/>
          </a:stretch>
        </p:blipFill>
        <p:spPr>
          <a:xfrm>
            <a:off x="5370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84225" y="1013699"/>
            <a:ext cx="10920363" cy="937949"/>
          </a:xfrm>
          <a:prstGeom prst="rect">
            <a:avLst/>
          </a:prstGeom>
          <a:noFill/>
        </p:spPr>
        <p:txBody>
          <a:bodyPr wrap="square">
            <a:spAutoFit/>
          </a:bodyPr>
          <a:lstStyle/>
          <a:p>
            <a:pPr algn="just">
              <a:lnSpc>
                <a:spcPts val="3500"/>
              </a:lnSpc>
            </a:pPr>
            <a:r>
              <a:rPr lang="en-US" sz="2400">
                <a:latin typeface="#9Slide03 SVNAvo" panose="02040603050506020204" pitchFamily="18" charset="0"/>
              </a:rPr>
              <a:t>6. B</a:t>
            </a:r>
            <a:r>
              <a:rPr lang="vi-VN" sz="2400">
                <a:latin typeface="#9Slide03 SVNAvo" panose="02040603050506020204" pitchFamily="18" charset="0"/>
              </a:rPr>
              <a:t>án kính của chiếc gương là bao nhiêu decimét (</a:t>
            </a:r>
            <a:r>
              <a:rPr lang="vi-VN" sz="2000">
                <a:latin typeface="#9Slide03 SVNAvo" panose="02040603050506020204" pitchFamily="18" charset="0"/>
              </a:rPr>
              <a:t>làm tròn kết quả đến hàng phần trăm</a:t>
            </a:r>
            <a:r>
              <a:rPr lang="vi-VN" sz="2400">
                <a:latin typeface="#9Slide03 SVNAvo" panose="02040603050506020204" pitchFamily="18" charset="0"/>
              </a:rPr>
              <a:t>)?</a:t>
            </a:r>
          </a:p>
        </p:txBody>
      </p:sp>
      <p:sp>
        <p:nvSpPr>
          <p:cNvPr id="21" name="TextBox 7">
            <a:extLst>
              <a:ext uri="{FF2B5EF4-FFF2-40B4-BE49-F238E27FC236}">
                <a16:creationId xmlns:a16="http://schemas.microsoft.com/office/drawing/2014/main" id="{A0C496E5-BC69-D151-876B-4DE4D6B35961}"/>
              </a:ext>
            </a:extLst>
          </p:cNvPr>
          <p:cNvSpPr txBox="1"/>
          <p:nvPr/>
        </p:nvSpPr>
        <p:spPr>
          <a:xfrm>
            <a:off x="884225" y="2649068"/>
            <a:ext cx="7693758" cy="1143070"/>
          </a:xfrm>
          <a:prstGeom prst="rect">
            <a:avLst/>
          </a:prstGeom>
          <a:noFill/>
        </p:spPr>
        <p:txBody>
          <a:bodyPr wrap="square">
            <a:spAutoFit/>
          </a:bodyPr>
          <a:lstStyle>
            <a:defPPr>
              <a:defRPr lang="en-US"/>
            </a:defPPr>
            <a:lvl1pPr algn="just">
              <a:lnSpc>
                <a:spcPts val="3500"/>
              </a:lnSpc>
              <a:defRPr sz="2400">
                <a:latin typeface="#9Slide03 SVNAvo" panose="02040603050506020204" pitchFamily="18" charset="0"/>
              </a:defRPr>
            </a:lvl1pPr>
          </a:lstStyle>
          <a:p>
            <a:pPr>
              <a:lnSpc>
                <a:spcPct val="150000"/>
              </a:lnSpc>
            </a:pPr>
            <a:r>
              <a:rPr lang="vi-VN" dirty="0">
                <a:solidFill>
                  <a:srgbClr val="002060"/>
                </a:solidFill>
              </a:rPr>
              <a:t>Vì MA, MB là các tiếp tuyến của (O) nên MA = MB </a:t>
            </a:r>
            <a:endParaRPr lang="en-US" dirty="0">
              <a:solidFill>
                <a:srgbClr val="002060"/>
              </a:solidFill>
            </a:endParaRPr>
          </a:p>
          <a:p>
            <a:pPr>
              <a:lnSpc>
                <a:spcPct val="150000"/>
              </a:lnSpc>
            </a:pPr>
            <a:r>
              <a:rPr lang="vi-VN" dirty="0">
                <a:solidFill>
                  <a:srgbClr val="002060"/>
                </a:solidFill>
              </a:rPr>
              <a:t>và OMA = OMB, suy ra MA = 3 dm và OMA = 30</a:t>
            </a:r>
            <a:r>
              <a:rPr lang="en-US" baseline="30000" dirty="0">
                <a:solidFill>
                  <a:srgbClr val="002060"/>
                </a:solidFill>
              </a:rPr>
              <a:t>o</a:t>
            </a:r>
            <a:r>
              <a:rPr lang="vi-VN" dirty="0">
                <a:solidFill>
                  <a:srgbClr val="002060"/>
                </a:solidFill>
              </a:rPr>
              <a:t>.</a:t>
            </a:r>
          </a:p>
        </p:txBody>
      </p:sp>
      <p:sp>
        <p:nvSpPr>
          <p:cNvPr id="5" name="Freeform 5">
            <a:extLst>
              <a:ext uri="{FF2B5EF4-FFF2-40B4-BE49-F238E27FC236}">
                <a16:creationId xmlns:a16="http://schemas.microsoft.com/office/drawing/2014/main" id="{F86AFE0B-125C-72B0-9DEE-6618411D4DA8}"/>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35" name="TextBox 22">
            <a:extLst>
              <a:ext uri="{FF2B5EF4-FFF2-40B4-BE49-F238E27FC236}">
                <a16:creationId xmlns:a16="http://schemas.microsoft.com/office/drawing/2014/main" id="{3E1EE662-35FA-5FCE-2AEA-0C941CD2708F}"/>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39" name="TextBox 23">
            <a:extLst>
              <a:ext uri="{FF2B5EF4-FFF2-40B4-BE49-F238E27FC236}">
                <a16:creationId xmlns:a16="http://schemas.microsoft.com/office/drawing/2014/main" id="{54D9C4B3-3451-4E61-88A4-B1C26041774C}"/>
              </a:ext>
            </a:extLst>
          </p:cNvPr>
          <p:cNvSpPr txBox="1"/>
          <p:nvPr/>
        </p:nvSpPr>
        <p:spPr>
          <a:xfrm>
            <a:off x="884225"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HAI TIẾP TUYẾN CẮT NHAU CỦA MỘT ĐƯỜNG TRÒN</a:t>
            </a:r>
          </a:p>
        </p:txBody>
      </p:sp>
      <p:grpSp>
        <p:nvGrpSpPr>
          <p:cNvPr id="7" name="Group 6">
            <a:extLst>
              <a:ext uri="{FF2B5EF4-FFF2-40B4-BE49-F238E27FC236}">
                <a16:creationId xmlns:a16="http://schemas.microsoft.com/office/drawing/2014/main" id="{3FD6C75B-32EB-B666-907C-8B8863BEFBD1}"/>
              </a:ext>
            </a:extLst>
          </p:cNvPr>
          <p:cNvGrpSpPr/>
          <p:nvPr/>
        </p:nvGrpSpPr>
        <p:grpSpPr>
          <a:xfrm rot="18157044">
            <a:off x="10868246" y="5105697"/>
            <a:ext cx="90767" cy="59968"/>
            <a:chOff x="7807410" y="3421090"/>
            <a:chExt cx="147960" cy="97755"/>
          </a:xfrm>
        </p:grpSpPr>
        <p:cxnSp>
          <p:nvCxnSpPr>
            <p:cNvPr id="13" name="Straight Connector 12">
              <a:extLst>
                <a:ext uri="{FF2B5EF4-FFF2-40B4-BE49-F238E27FC236}">
                  <a16:creationId xmlns:a16="http://schemas.microsoft.com/office/drawing/2014/main" id="{03D57AE9-495C-E72E-59F5-BD089B37D9EB}"/>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40D7C2A-6C3C-11E1-9CB5-634C0CCD486E}"/>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3DF9C2C5-8291-B0FC-CEF8-05BA11E97A91}"/>
              </a:ext>
            </a:extLst>
          </p:cNvPr>
          <p:cNvGrpSpPr/>
          <p:nvPr/>
        </p:nvGrpSpPr>
        <p:grpSpPr>
          <a:xfrm rot="5400000">
            <a:off x="9838368" y="5124068"/>
            <a:ext cx="90767" cy="59968"/>
            <a:chOff x="7807410" y="3421090"/>
            <a:chExt cx="147960" cy="97755"/>
          </a:xfrm>
        </p:grpSpPr>
        <p:cxnSp>
          <p:nvCxnSpPr>
            <p:cNvPr id="18" name="Straight Connector 17">
              <a:extLst>
                <a:ext uri="{FF2B5EF4-FFF2-40B4-BE49-F238E27FC236}">
                  <a16:creationId xmlns:a16="http://schemas.microsoft.com/office/drawing/2014/main" id="{A33D3B94-B271-D3F5-AA5A-26B4383FFF3A}"/>
                </a:ext>
              </a:extLst>
            </p:cNvPr>
            <p:cNvCxnSpPr>
              <a:cxnSpLocks/>
            </p:cNvCxnSpPr>
            <p:nvPr/>
          </p:nvCxnSpPr>
          <p:spPr>
            <a:xfrm flipH="1" flipV="1">
              <a:off x="7857615" y="3424737"/>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60F458F-1489-865B-3520-4EAAB3430551}"/>
                </a:ext>
              </a:extLst>
            </p:cNvPr>
            <p:cNvCxnSpPr>
              <a:cxnSpLocks/>
            </p:cNvCxnSpPr>
            <p:nvPr/>
          </p:nvCxnSpPr>
          <p:spPr>
            <a:xfrm rot="5400000" flipH="1" flipV="1">
              <a:off x="7784990" y="3443510"/>
              <a:ext cx="97755" cy="52916"/>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C5460194-F014-A59B-CBF0-E5A0B3CA7C19}"/>
              </a:ext>
            </a:extLst>
          </p:cNvPr>
          <p:cNvGrpSpPr/>
          <p:nvPr/>
        </p:nvGrpSpPr>
        <p:grpSpPr>
          <a:xfrm rot="5400000">
            <a:off x="9379775" y="4461264"/>
            <a:ext cx="2039815" cy="1316859"/>
            <a:chOff x="8782902" y="2333577"/>
            <a:chExt cx="2832883" cy="1828847"/>
          </a:xfrm>
        </p:grpSpPr>
        <p:sp>
          <p:nvSpPr>
            <p:cNvPr id="29" name="Oval 28">
              <a:extLst>
                <a:ext uri="{FF2B5EF4-FFF2-40B4-BE49-F238E27FC236}">
                  <a16:creationId xmlns:a16="http://schemas.microsoft.com/office/drawing/2014/main" id="{29100F04-738F-3452-7FD3-87B498DA9DE4}"/>
                </a:ext>
              </a:extLst>
            </p:cNvPr>
            <p:cNvSpPr/>
            <p:nvPr/>
          </p:nvSpPr>
          <p:spPr>
            <a:xfrm>
              <a:off x="9786938" y="2333577"/>
              <a:ext cx="1828847" cy="182884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0" name="Straight Connector 29">
              <a:extLst>
                <a:ext uri="{FF2B5EF4-FFF2-40B4-BE49-F238E27FC236}">
                  <a16:creationId xmlns:a16="http://schemas.microsoft.com/office/drawing/2014/main" id="{1A1FBE91-CFE5-93EF-5B6C-9E91A8CDC5B0}"/>
                </a:ext>
              </a:extLst>
            </p:cNvPr>
            <p:cNvCxnSpPr>
              <a:cxnSpLocks/>
            </p:cNvCxnSpPr>
            <p:nvPr/>
          </p:nvCxnSpPr>
          <p:spPr>
            <a:xfrm>
              <a:off x="8782902" y="3250207"/>
              <a:ext cx="19112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C70F346-ABA6-1652-1A91-B9D5354C2C00}"/>
                </a:ext>
              </a:extLst>
            </p:cNvPr>
            <p:cNvCxnSpPr>
              <a:cxnSpLocks/>
            </p:cNvCxnSpPr>
            <p:nvPr/>
          </p:nvCxnSpPr>
          <p:spPr>
            <a:xfrm>
              <a:off x="10258425" y="2447925"/>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621C2A5-C665-CE28-7C5E-51398483893C}"/>
                </a:ext>
              </a:extLst>
            </p:cNvPr>
            <p:cNvCxnSpPr>
              <a:cxnSpLocks/>
            </p:cNvCxnSpPr>
            <p:nvPr/>
          </p:nvCxnSpPr>
          <p:spPr>
            <a:xfrm flipH="1">
              <a:off x="10258425" y="3248000"/>
              <a:ext cx="438151" cy="809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32D17E8-89A1-914B-F079-4BDFA624053A}"/>
                </a:ext>
              </a:extLst>
            </p:cNvPr>
            <p:cNvCxnSpPr>
              <a:cxnSpLocks/>
            </p:cNvCxnSpPr>
            <p:nvPr/>
          </p:nvCxnSpPr>
          <p:spPr>
            <a:xfrm flipH="1" flipV="1">
              <a:off x="8785283" y="3252588"/>
              <a:ext cx="1484949" cy="803821"/>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EBF3C05F-4561-C8A8-969B-31747D98793C}"/>
                </a:ext>
              </a:extLst>
            </p:cNvPr>
            <p:cNvCxnSpPr>
              <a:cxnSpLocks/>
            </p:cNvCxnSpPr>
            <p:nvPr/>
          </p:nvCxnSpPr>
          <p:spPr>
            <a:xfrm flipV="1">
              <a:off x="8782902" y="2446473"/>
              <a:ext cx="1484949" cy="803821"/>
            </a:xfrm>
            <a:prstGeom prst="line">
              <a:avLst/>
            </a:prstGeom>
          </p:spPr>
          <p:style>
            <a:lnRef idx="2">
              <a:schemeClr val="accent1"/>
            </a:lnRef>
            <a:fillRef idx="0">
              <a:schemeClr val="accent1"/>
            </a:fillRef>
            <a:effectRef idx="1">
              <a:schemeClr val="accent1"/>
            </a:effectRef>
            <a:fontRef idx="minor">
              <a:schemeClr val="tx1"/>
            </a:fontRef>
          </p:style>
        </p:cxnSp>
      </p:grpSp>
      <p:sp>
        <p:nvSpPr>
          <p:cNvPr id="41" name="TextBox 7">
            <a:extLst>
              <a:ext uri="{FF2B5EF4-FFF2-40B4-BE49-F238E27FC236}">
                <a16:creationId xmlns:a16="http://schemas.microsoft.com/office/drawing/2014/main" id="{219EB055-4AE5-0171-0439-877F3E4DF98F}"/>
              </a:ext>
            </a:extLst>
          </p:cNvPr>
          <p:cNvSpPr txBox="1"/>
          <p:nvPr/>
        </p:nvSpPr>
        <p:spPr>
          <a:xfrm>
            <a:off x="10954791" y="4916447"/>
            <a:ext cx="236286"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B</a:t>
            </a:r>
          </a:p>
        </p:txBody>
      </p:sp>
      <p:sp>
        <p:nvSpPr>
          <p:cNvPr id="42" name="TextBox 7">
            <a:extLst>
              <a:ext uri="{FF2B5EF4-FFF2-40B4-BE49-F238E27FC236}">
                <a16:creationId xmlns:a16="http://schemas.microsoft.com/office/drawing/2014/main" id="{22461ACC-268D-044D-A545-2D88D0C37BB2}"/>
              </a:ext>
            </a:extLst>
          </p:cNvPr>
          <p:cNvSpPr txBox="1"/>
          <p:nvPr/>
        </p:nvSpPr>
        <p:spPr>
          <a:xfrm>
            <a:off x="10207421" y="5423563"/>
            <a:ext cx="361393"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O</a:t>
            </a:r>
          </a:p>
        </p:txBody>
      </p:sp>
      <p:sp>
        <p:nvSpPr>
          <p:cNvPr id="43" name="TextBox 7">
            <a:extLst>
              <a:ext uri="{FF2B5EF4-FFF2-40B4-BE49-F238E27FC236}">
                <a16:creationId xmlns:a16="http://schemas.microsoft.com/office/drawing/2014/main" id="{EAE6A450-C576-16C8-A710-C5D6D4C8603E}"/>
              </a:ext>
            </a:extLst>
          </p:cNvPr>
          <p:cNvSpPr txBox="1"/>
          <p:nvPr/>
        </p:nvSpPr>
        <p:spPr>
          <a:xfrm>
            <a:off x="9490146" y="4916447"/>
            <a:ext cx="236286"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A</a:t>
            </a:r>
          </a:p>
        </p:txBody>
      </p:sp>
      <p:sp>
        <p:nvSpPr>
          <p:cNvPr id="44" name="TextBox 7">
            <a:extLst>
              <a:ext uri="{FF2B5EF4-FFF2-40B4-BE49-F238E27FC236}">
                <a16:creationId xmlns:a16="http://schemas.microsoft.com/office/drawing/2014/main" id="{F2D311BE-AA7E-1B1D-D08F-A781A4CC860D}"/>
              </a:ext>
            </a:extLst>
          </p:cNvPr>
          <p:cNvSpPr txBox="1"/>
          <p:nvPr/>
        </p:nvSpPr>
        <p:spPr>
          <a:xfrm>
            <a:off x="10203612" y="3737148"/>
            <a:ext cx="369012" cy="400110"/>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pPr>
              <a:lnSpc>
                <a:spcPct val="100000"/>
              </a:lnSpc>
            </a:pPr>
            <a:r>
              <a:rPr lang="en-US" sz="2000"/>
              <a:t>M</a:t>
            </a:r>
          </a:p>
        </p:txBody>
      </p:sp>
      <p:sp>
        <p:nvSpPr>
          <p:cNvPr id="47" name="TextBox 46">
            <a:extLst>
              <a:ext uri="{FF2B5EF4-FFF2-40B4-BE49-F238E27FC236}">
                <a16:creationId xmlns:a16="http://schemas.microsoft.com/office/drawing/2014/main" id="{BF7171C3-6485-BA35-254F-9152FAF5B645}"/>
              </a:ext>
            </a:extLst>
          </p:cNvPr>
          <p:cNvSpPr txBox="1"/>
          <p:nvPr/>
        </p:nvSpPr>
        <p:spPr>
          <a:xfrm>
            <a:off x="9085074" y="2081463"/>
            <a:ext cx="2748089" cy="1121974"/>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50000"/>
              </a:lnSpc>
            </a:pPr>
            <a:r>
              <a:rPr lang="vi-VN">
                <a:solidFill>
                  <a:schemeClr val="tx1"/>
                </a:solidFill>
              </a:rPr>
              <a:t>MA + MB = 6 dm </a:t>
            </a:r>
            <a:endParaRPr lang="en-US">
              <a:solidFill>
                <a:schemeClr val="tx1"/>
              </a:solidFill>
            </a:endParaRPr>
          </a:p>
          <a:p>
            <a:pPr>
              <a:lnSpc>
                <a:spcPct val="150000"/>
              </a:lnSpc>
            </a:pPr>
            <a:r>
              <a:rPr lang="vi-VN">
                <a:solidFill>
                  <a:schemeClr val="tx1"/>
                </a:solidFill>
              </a:rPr>
              <a:t>AMB = 60</a:t>
            </a:r>
            <a:r>
              <a:rPr lang="en-US" baseline="30000">
                <a:solidFill>
                  <a:schemeClr val="tx1"/>
                </a:solidFill>
              </a:rPr>
              <a:t>o</a:t>
            </a:r>
            <a:endParaRPr lang="en-US">
              <a:solidFill>
                <a:schemeClr val="tx1"/>
              </a:solidFill>
            </a:endParaRPr>
          </a:p>
        </p:txBody>
      </p:sp>
      <p:grpSp>
        <p:nvGrpSpPr>
          <p:cNvPr id="49" name="Nhóm 1">
            <a:extLst>
              <a:ext uri="{FF2B5EF4-FFF2-40B4-BE49-F238E27FC236}">
                <a16:creationId xmlns:a16="http://schemas.microsoft.com/office/drawing/2014/main" id="{54A350C2-2FAA-2C0B-B025-C4B32269F13C}"/>
              </a:ext>
            </a:extLst>
          </p:cNvPr>
          <p:cNvGrpSpPr/>
          <p:nvPr/>
        </p:nvGrpSpPr>
        <p:grpSpPr>
          <a:xfrm>
            <a:off x="9156710" y="2714895"/>
            <a:ext cx="726082" cy="84109"/>
            <a:chOff x="3131436" y="5288015"/>
            <a:chExt cx="404673" cy="62156"/>
          </a:xfrm>
        </p:grpSpPr>
        <p:cxnSp>
          <p:nvCxnSpPr>
            <p:cNvPr id="51" name="Straight Connector 106">
              <a:extLst>
                <a:ext uri="{FF2B5EF4-FFF2-40B4-BE49-F238E27FC236}">
                  <a16:creationId xmlns:a16="http://schemas.microsoft.com/office/drawing/2014/main" id="{513BBFF5-3F12-D201-BA6A-96CEEB3C844F}"/>
                </a:ext>
              </a:extLst>
            </p:cNvPr>
            <p:cNvCxnSpPr>
              <a:cxnSpLocks/>
            </p:cNvCxnSpPr>
            <p:nvPr/>
          </p:nvCxnSpPr>
          <p:spPr>
            <a:xfrm flipH="1">
              <a:off x="3131436" y="5288015"/>
              <a:ext cx="204695" cy="62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106">
              <a:extLst>
                <a:ext uri="{FF2B5EF4-FFF2-40B4-BE49-F238E27FC236}">
                  <a16:creationId xmlns:a16="http://schemas.microsoft.com/office/drawing/2014/main" id="{E8FDA4C6-B70C-FA17-BFCC-4880C2206C9B}"/>
                </a:ext>
              </a:extLst>
            </p:cNvPr>
            <p:cNvCxnSpPr>
              <a:cxnSpLocks/>
            </p:cNvCxnSpPr>
            <p:nvPr/>
          </p:nvCxnSpPr>
          <p:spPr>
            <a:xfrm>
              <a:off x="3331414" y="5288015"/>
              <a:ext cx="204695" cy="62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7">
            <a:extLst>
              <a:ext uri="{FF2B5EF4-FFF2-40B4-BE49-F238E27FC236}">
                <a16:creationId xmlns:a16="http://schemas.microsoft.com/office/drawing/2014/main" id="{E1E1D43F-5481-21A2-73EC-51730CCACD4D}"/>
              </a:ext>
            </a:extLst>
          </p:cNvPr>
          <p:cNvSpPr txBox="1"/>
          <p:nvPr/>
        </p:nvSpPr>
        <p:spPr>
          <a:xfrm>
            <a:off x="1543579" y="4671285"/>
            <a:ext cx="6622521" cy="505844"/>
          </a:xfrm>
          <a:prstGeom prst="rect">
            <a:avLst/>
          </a:prstGeom>
          <a:noFill/>
        </p:spPr>
        <p:txBody>
          <a:bodyPr wrap="square">
            <a:spAutoFit/>
          </a:bodyPr>
          <a:lstStyle>
            <a:defPPr>
              <a:defRPr lang="en-US"/>
            </a:defPPr>
            <a:lvl1pPr algn="just">
              <a:lnSpc>
                <a:spcPts val="3500"/>
              </a:lnSpc>
              <a:defRPr sz="2400">
                <a:latin typeface="#9Slide03 SVNAvo" panose="02040603050506020204" pitchFamily="18" charset="0"/>
              </a:defRPr>
            </a:lvl1pPr>
          </a:lstStyle>
          <a:p>
            <a:r>
              <a:rPr lang="vi-VN">
                <a:solidFill>
                  <a:srgbClr val="002060"/>
                </a:solidFill>
              </a:rPr>
              <a:t>OA = MA </a:t>
            </a:r>
            <a:r>
              <a:rPr lang="en-US">
                <a:solidFill>
                  <a:srgbClr val="002060"/>
                </a:solidFill>
              </a:rPr>
              <a:t>.</a:t>
            </a:r>
            <a:r>
              <a:rPr lang="vi-VN">
                <a:solidFill>
                  <a:srgbClr val="002060"/>
                </a:solidFill>
              </a:rPr>
              <a:t> tan OMA = 3 </a:t>
            </a:r>
            <a:r>
              <a:rPr lang="en-US">
                <a:solidFill>
                  <a:srgbClr val="002060"/>
                </a:solidFill>
              </a:rPr>
              <a:t>.</a:t>
            </a:r>
            <a:r>
              <a:rPr lang="vi-VN">
                <a:solidFill>
                  <a:srgbClr val="002060"/>
                </a:solidFill>
              </a:rPr>
              <a:t> tan 30</a:t>
            </a:r>
            <a:r>
              <a:rPr lang="en-US" baseline="30000">
                <a:solidFill>
                  <a:srgbClr val="002060"/>
                </a:solidFill>
              </a:rPr>
              <a:t>o</a:t>
            </a:r>
            <a:r>
              <a:rPr lang="vi-VN">
                <a:solidFill>
                  <a:srgbClr val="002060"/>
                </a:solidFill>
              </a:rPr>
              <a:t> </a:t>
            </a:r>
            <a:r>
              <a:rPr lang="en-US">
                <a:solidFill>
                  <a:srgbClr val="002060"/>
                </a:solidFill>
              </a:rPr>
              <a:t>≈ 1,73 dm</a:t>
            </a:r>
            <a:endParaRPr lang="vi-VN">
              <a:solidFill>
                <a:srgbClr val="002060"/>
              </a:solidFill>
            </a:endParaRPr>
          </a:p>
        </p:txBody>
      </p:sp>
      <p:grpSp>
        <p:nvGrpSpPr>
          <p:cNvPr id="3" name="Nhóm 1">
            <a:extLst>
              <a:ext uri="{FF2B5EF4-FFF2-40B4-BE49-F238E27FC236}">
                <a16:creationId xmlns:a16="http://schemas.microsoft.com/office/drawing/2014/main" id="{10AB4E8D-C77F-647D-6E1E-70A6D78536A5}"/>
              </a:ext>
            </a:extLst>
          </p:cNvPr>
          <p:cNvGrpSpPr/>
          <p:nvPr/>
        </p:nvGrpSpPr>
        <p:grpSpPr>
          <a:xfrm>
            <a:off x="1218093" y="3287591"/>
            <a:ext cx="726082" cy="84110"/>
            <a:chOff x="3131436" y="5288015"/>
            <a:chExt cx="404673" cy="62156"/>
          </a:xfrm>
        </p:grpSpPr>
        <p:cxnSp>
          <p:nvCxnSpPr>
            <p:cNvPr id="4" name="Straight Connector 106">
              <a:extLst>
                <a:ext uri="{FF2B5EF4-FFF2-40B4-BE49-F238E27FC236}">
                  <a16:creationId xmlns:a16="http://schemas.microsoft.com/office/drawing/2014/main" id="{C402B62E-8B5C-37BB-E06F-F031562E29D1}"/>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106">
              <a:extLst>
                <a:ext uri="{FF2B5EF4-FFF2-40B4-BE49-F238E27FC236}">
                  <a16:creationId xmlns:a16="http://schemas.microsoft.com/office/drawing/2014/main" id="{AD77096D-FC41-1C9E-2789-C2C8157A6A2B}"/>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2" name="Nhóm 1">
            <a:extLst>
              <a:ext uri="{FF2B5EF4-FFF2-40B4-BE49-F238E27FC236}">
                <a16:creationId xmlns:a16="http://schemas.microsoft.com/office/drawing/2014/main" id="{887D85A1-E4B8-78E8-0798-5ACFA2142F1B}"/>
              </a:ext>
            </a:extLst>
          </p:cNvPr>
          <p:cNvGrpSpPr/>
          <p:nvPr/>
        </p:nvGrpSpPr>
        <p:grpSpPr>
          <a:xfrm>
            <a:off x="2278043" y="3287591"/>
            <a:ext cx="726082" cy="84110"/>
            <a:chOff x="3131436" y="5288015"/>
            <a:chExt cx="404673" cy="62156"/>
          </a:xfrm>
        </p:grpSpPr>
        <p:cxnSp>
          <p:nvCxnSpPr>
            <p:cNvPr id="14" name="Straight Connector 106">
              <a:extLst>
                <a:ext uri="{FF2B5EF4-FFF2-40B4-BE49-F238E27FC236}">
                  <a16:creationId xmlns:a16="http://schemas.microsoft.com/office/drawing/2014/main" id="{E7C903D3-A1B5-2928-FFB6-55C608BADB69}"/>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06">
              <a:extLst>
                <a:ext uri="{FF2B5EF4-FFF2-40B4-BE49-F238E27FC236}">
                  <a16:creationId xmlns:a16="http://schemas.microsoft.com/office/drawing/2014/main" id="{61EB4E08-17F9-EF9E-6361-FBF8F748E453}"/>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7">
            <a:extLst>
              <a:ext uri="{FF2B5EF4-FFF2-40B4-BE49-F238E27FC236}">
                <a16:creationId xmlns:a16="http://schemas.microsoft.com/office/drawing/2014/main" id="{A438765A-26CD-0273-8DBE-D0CEFBB2327F}"/>
              </a:ext>
            </a:extLst>
          </p:cNvPr>
          <p:cNvSpPr txBox="1"/>
          <p:nvPr/>
        </p:nvSpPr>
        <p:spPr>
          <a:xfrm>
            <a:off x="884225" y="4055177"/>
            <a:ext cx="5999175" cy="461665"/>
          </a:xfrm>
          <a:prstGeom prst="rect">
            <a:avLst/>
          </a:prstGeom>
          <a:noFill/>
        </p:spPr>
        <p:txBody>
          <a:bodyPr wrap="square">
            <a:spAutoFit/>
          </a:bodyPr>
          <a:lstStyle>
            <a:defPPr>
              <a:defRPr lang="en-US"/>
            </a:defPPr>
            <a:lvl1pPr algn="just">
              <a:lnSpc>
                <a:spcPts val="3500"/>
              </a:lnSpc>
              <a:defRPr sz="2400">
                <a:latin typeface="#9Slide03 SVNAvo" panose="02040603050506020204" pitchFamily="18" charset="0"/>
              </a:defRPr>
            </a:lvl1pPr>
          </a:lstStyle>
          <a:p>
            <a:pPr>
              <a:lnSpc>
                <a:spcPct val="100000"/>
              </a:lnSpc>
            </a:pPr>
            <a:r>
              <a:rPr lang="vi-VN">
                <a:solidFill>
                  <a:srgbClr val="002060"/>
                </a:solidFill>
              </a:rPr>
              <a:t>Xét tam giác OMA vuông tại A, ta có:</a:t>
            </a:r>
          </a:p>
        </p:txBody>
      </p:sp>
      <p:sp>
        <p:nvSpPr>
          <p:cNvPr id="22" name="TextBox 7">
            <a:extLst>
              <a:ext uri="{FF2B5EF4-FFF2-40B4-BE49-F238E27FC236}">
                <a16:creationId xmlns:a16="http://schemas.microsoft.com/office/drawing/2014/main" id="{357299E3-FCAC-27A1-7608-B2F8DDDD6344}"/>
              </a:ext>
            </a:extLst>
          </p:cNvPr>
          <p:cNvSpPr txBox="1"/>
          <p:nvPr/>
        </p:nvSpPr>
        <p:spPr>
          <a:xfrm>
            <a:off x="846125" y="5378955"/>
            <a:ext cx="8105790" cy="489108"/>
          </a:xfrm>
          <a:prstGeom prst="rect">
            <a:avLst/>
          </a:prstGeom>
          <a:noFill/>
        </p:spPr>
        <p:txBody>
          <a:bodyPr wrap="square">
            <a:spAutoFit/>
          </a:bodyPr>
          <a:lstStyle>
            <a:defPPr>
              <a:defRPr lang="en-US"/>
            </a:defPPr>
            <a:lvl1pPr algn="just">
              <a:lnSpc>
                <a:spcPts val="3500"/>
              </a:lnSpc>
              <a:defRPr sz="2400">
                <a:latin typeface="#9Slide03 SVNAvo" panose="02040603050506020204" pitchFamily="18" charset="0"/>
              </a:defRPr>
            </a:lvl1pPr>
          </a:lstStyle>
          <a:p>
            <a:r>
              <a:rPr lang="vi-VN">
                <a:solidFill>
                  <a:srgbClr val="002060"/>
                </a:solidFill>
              </a:rPr>
              <a:t>Vậy bán kính của chiếc gương là khoảng 1,73 dm.</a:t>
            </a:r>
          </a:p>
        </p:txBody>
      </p:sp>
      <p:grpSp>
        <p:nvGrpSpPr>
          <p:cNvPr id="24" name="Nhóm 1">
            <a:extLst>
              <a:ext uri="{FF2B5EF4-FFF2-40B4-BE49-F238E27FC236}">
                <a16:creationId xmlns:a16="http://schemas.microsoft.com/office/drawing/2014/main" id="{555C4C91-A692-8139-E9C0-87B7A13CC31A}"/>
              </a:ext>
            </a:extLst>
          </p:cNvPr>
          <p:cNvGrpSpPr/>
          <p:nvPr/>
        </p:nvGrpSpPr>
        <p:grpSpPr>
          <a:xfrm>
            <a:off x="5566454" y="3287593"/>
            <a:ext cx="726082" cy="84109"/>
            <a:chOff x="3131436" y="5288015"/>
            <a:chExt cx="404673" cy="62156"/>
          </a:xfrm>
        </p:grpSpPr>
        <p:cxnSp>
          <p:nvCxnSpPr>
            <p:cNvPr id="25" name="Straight Connector 106">
              <a:extLst>
                <a:ext uri="{FF2B5EF4-FFF2-40B4-BE49-F238E27FC236}">
                  <a16:creationId xmlns:a16="http://schemas.microsoft.com/office/drawing/2014/main" id="{CFE65457-E177-646E-2677-3BFCE8C3D2CC}"/>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106">
              <a:extLst>
                <a:ext uri="{FF2B5EF4-FFF2-40B4-BE49-F238E27FC236}">
                  <a16:creationId xmlns:a16="http://schemas.microsoft.com/office/drawing/2014/main" id="{7BEE0B5F-9766-2C43-5BB6-34168CF949E1}"/>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7" name="Nhóm 1">
            <a:extLst>
              <a:ext uri="{FF2B5EF4-FFF2-40B4-BE49-F238E27FC236}">
                <a16:creationId xmlns:a16="http://schemas.microsoft.com/office/drawing/2014/main" id="{F87857B0-7759-5812-9314-959CBE8EC2FB}"/>
              </a:ext>
            </a:extLst>
          </p:cNvPr>
          <p:cNvGrpSpPr/>
          <p:nvPr/>
        </p:nvGrpSpPr>
        <p:grpSpPr>
          <a:xfrm>
            <a:off x="3412299" y="4676613"/>
            <a:ext cx="726082" cy="84109"/>
            <a:chOff x="3131436" y="5288015"/>
            <a:chExt cx="404673" cy="62156"/>
          </a:xfrm>
        </p:grpSpPr>
        <p:cxnSp>
          <p:nvCxnSpPr>
            <p:cNvPr id="32" name="Straight Connector 106">
              <a:extLst>
                <a:ext uri="{FF2B5EF4-FFF2-40B4-BE49-F238E27FC236}">
                  <a16:creationId xmlns:a16="http://schemas.microsoft.com/office/drawing/2014/main" id="{9C5642D7-2AB6-5CCA-94DF-B8684028CB19}"/>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106">
              <a:extLst>
                <a:ext uri="{FF2B5EF4-FFF2-40B4-BE49-F238E27FC236}">
                  <a16:creationId xmlns:a16="http://schemas.microsoft.com/office/drawing/2014/main" id="{C95B1ABE-32A6-1D3A-9884-F9E855D8FF3C}"/>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13973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par>
                                <p:cTn id="27" presetID="22" presetClass="entr" presetSubtype="4"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19"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92138">
            <a:off x="-481328" y="4134353"/>
            <a:ext cx="2334256" cy="2913268"/>
          </a:xfrm>
          <a:custGeom>
            <a:avLst/>
            <a:gdLst/>
            <a:ahLst/>
            <a:cxnLst/>
            <a:rect l="l" t="t" r="r" b="b"/>
            <a:pathLst>
              <a:path w="3501384" h="4369902">
                <a:moveTo>
                  <a:pt x="0" y="0"/>
                </a:moveTo>
                <a:lnTo>
                  <a:pt x="3501384" y="0"/>
                </a:lnTo>
                <a:lnTo>
                  <a:pt x="3501384" y="4369902"/>
                </a:lnTo>
                <a:lnTo>
                  <a:pt x="0" y="436990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9570795" y="-1348342"/>
            <a:ext cx="3417157" cy="3796842"/>
          </a:xfrm>
          <a:custGeom>
            <a:avLst/>
            <a:gdLst/>
            <a:ahLst/>
            <a:cxnLst/>
            <a:rect l="l" t="t" r="r" b="b"/>
            <a:pathLst>
              <a:path w="5125736" h="5695263">
                <a:moveTo>
                  <a:pt x="0" y="0"/>
                </a:moveTo>
                <a:lnTo>
                  <a:pt x="5125736" y="0"/>
                </a:lnTo>
                <a:lnTo>
                  <a:pt x="5125736" y="5695263"/>
                </a:lnTo>
                <a:lnTo>
                  <a:pt x="0" y="569526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2" name="Freeform 5">
            <a:extLst>
              <a:ext uri="{FF2B5EF4-FFF2-40B4-BE49-F238E27FC236}">
                <a16:creationId xmlns:a16="http://schemas.microsoft.com/office/drawing/2014/main" id="{2BEDEC12-5ACB-BA0D-74D8-AACF17FA4A11}"/>
              </a:ext>
            </a:extLst>
          </p:cNvPr>
          <p:cNvSpPr/>
          <p:nvPr/>
        </p:nvSpPr>
        <p:spPr>
          <a:xfrm>
            <a:off x="2380448" y="2135490"/>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800F7F3F-1C52-6065-5CC6-E0A8D0C28E6C}"/>
              </a:ext>
            </a:extLst>
          </p:cNvPr>
          <p:cNvSpPr txBox="1"/>
          <p:nvPr/>
        </p:nvSpPr>
        <p:spPr>
          <a:xfrm>
            <a:off x="2460275" y="2189359"/>
            <a:ext cx="522380" cy="523733"/>
          </a:xfrm>
          <a:prstGeom prst="rect">
            <a:avLst/>
          </a:prstGeom>
          <a:noFill/>
        </p:spPr>
        <p:txBody>
          <a:bodyPr wrap="square">
            <a:spAutoFit/>
          </a:bodyPr>
          <a:lstStyle/>
          <a:p>
            <a:pPr>
              <a:lnSpc>
                <a:spcPts val="3500"/>
              </a:lnSpc>
            </a:pPr>
            <a:r>
              <a:rPr lang="en-US" sz="2800" dirty="0">
                <a:solidFill>
                  <a:schemeClr val="bg1">
                    <a:lumMod val="65000"/>
                  </a:schemeClr>
                </a:solidFill>
                <a:latin typeface="#9Slide03 Helvetica LT Std ExtC" panose="020B0708030502060204" pitchFamily="34" charset="0"/>
              </a:rPr>
              <a:t>1.</a:t>
            </a:r>
          </a:p>
        </p:txBody>
      </p:sp>
      <p:sp>
        <p:nvSpPr>
          <p:cNvPr id="8" name="TextBox 7">
            <a:extLst>
              <a:ext uri="{FF2B5EF4-FFF2-40B4-BE49-F238E27FC236}">
                <a16:creationId xmlns:a16="http://schemas.microsoft.com/office/drawing/2014/main" id="{013DB5E0-2151-5E8D-BCB0-E2B77AB6A4A0}"/>
              </a:ext>
            </a:extLst>
          </p:cNvPr>
          <p:cNvSpPr txBox="1"/>
          <p:nvPr/>
        </p:nvSpPr>
        <p:spPr>
          <a:xfrm>
            <a:off x="3062482" y="2176598"/>
            <a:ext cx="6508313" cy="543803"/>
          </a:xfrm>
          <a:prstGeom prst="rect">
            <a:avLst/>
          </a:prstGeom>
          <a:noFill/>
        </p:spPr>
        <p:txBody>
          <a:bodyPr wrap="square">
            <a:spAutoFit/>
          </a:bodyPr>
          <a:lstStyle/>
          <a:p>
            <a:pPr>
              <a:lnSpc>
                <a:spcPts val="3500"/>
              </a:lnSpc>
            </a:pPr>
            <a:r>
              <a:rPr lang="en-US" sz="3200">
                <a:solidFill>
                  <a:schemeClr val="bg1">
                    <a:lumMod val="65000"/>
                  </a:schemeClr>
                </a:solidFill>
                <a:latin typeface="#9Slide03 Helvetica LT Std ExtC" panose="020B0708030502060204" pitchFamily="34" charset="0"/>
              </a:rPr>
              <a:t>VỊ TRÍ TƯƠNG ĐỐI CỦA ĐƯỜNG THẲNG VÀ ĐƯỜNG TRÒN</a:t>
            </a:r>
          </a:p>
        </p:txBody>
      </p:sp>
      <p:sp>
        <p:nvSpPr>
          <p:cNvPr id="9" name="Freeform 5">
            <a:extLst>
              <a:ext uri="{FF2B5EF4-FFF2-40B4-BE49-F238E27FC236}">
                <a16:creationId xmlns:a16="http://schemas.microsoft.com/office/drawing/2014/main" id="{36F44C3B-5424-6802-A77A-0E42102E49D5}"/>
              </a:ext>
            </a:extLst>
          </p:cNvPr>
          <p:cNvSpPr/>
          <p:nvPr/>
        </p:nvSpPr>
        <p:spPr>
          <a:xfrm>
            <a:off x="2380448" y="3216642"/>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4561A599-99A9-40AD-E318-92338027BFD2}"/>
              </a:ext>
            </a:extLst>
          </p:cNvPr>
          <p:cNvSpPr txBox="1"/>
          <p:nvPr/>
        </p:nvSpPr>
        <p:spPr>
          <a:xfrm>
            <a:off x="2460275" y="3270511"/>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11" name="TextBox 10">
            <a:extLst>
              <a:ext uri="{FF2B5EF4-FFF2-40B4-BE49-F238E27FC236}">
                <a16:creationId xmlns:a16="http://schemas.microsoft.com/office/drawing/2014/main" id="{2088630C-9237-DEBD-6FEA-0A4A35644666}"/>
              </a:ext>
            </a:extLst>
          </p:cNvPr>
          <p:cNvSpPr txBox="1"/>
          <p:nvPr/>
        </p:nvSpPr>
        <p:spPr>
          <a:xfrm>
            <a:off x="3062482" y="3257750"/>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sp>
        <p:nvSpPr>
          <p:cNvPr id="12" name="Freeform 5">
            <a:extLst>
              <a:ext uri="{FF2B5EF4-FFF2-40B4-BE49-F238E27FC236}">
                <a16:creationId xmlns:a16="http://schemas.microsoft.com/office/drawing/2014/main" id="{B39DEC59-38EF-8EE8-AFC9-F7F81888BC53}"/>
              </a:ext>
            </a:extLst>
          </p:cNvPr>
          <p:cNvSpPr/>
          <p:nvPr/>
        </p:nvSpPr>
        <p:spPr>
          <a:xfrm>
            <a:off x="2380448" y="4256686"/>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6">
              <a:alphaModFix amt="60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TextBox 12">
            <a:extLst>
              <a:ext uri="{FF2B5EF4-FFF2-40B4-BE49-F238E27FC236}">
                <a16:creationId xmlns:a16="http://schemas.microsoft.com/office/drawing/2014/main" id="{12CF7AF1-91B8-2D1C-7222-C32A558B21AF}"/>
              </a:ext>
            </a:extLst>
          </p:cNvPr>
          <p:cNvSpPr txBox="1"/>
          <p:nvPr/>
        </p:nvSpPr>
        <p:spPr>
          <a:xfrm>
            <a:off x="2460275" y="4310555"/>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3.</a:t>
            </a:r>
          </a:p>
        </p:txBody>
      </p:sp>
      <p:sp>
        <p:nvSpPr>
          <p:cNvPr id="14" name="TextBox 13">
            <a:extLst>
              <a:ext uri="{FF2B5EF4-FFF2-40B4-BE49-F238E27FC236}">
                <a16:creationId xmlns:a16="http://schemas.microsoft.com/office/drawing/2014/main" id="{1211A876-2347-417C-F3AF-256B9E66605B}"/>
              </a:ext>
            </a:extLst>
          </p:cNvPr>
          <p:cNvSpPr txBox="1"/>
          <p:nvPr/>
        </p:nvSpPr>
        <p:spPr>
          <a:xfrm>
            <a:off x="3062482" y="4297794"/>
            <a:ext cx="6749070" cy="541174"/>
          </a:xfrm>
          <a:prstGeom prst="rect">
            <a:avLst/>
          </a:prstGeom>
          <a:noFill/>
        </p:spPr>
        <p:txBody>
          <a:bodyPr wrap="square">
            <a:spAutoFit/>
          </a:bodyPr>
          <a:lstStyle/>
          <a:p>
            <a:pPr>
              <a:lnSpc>
                <a:spcPts val="3500"/>
              </a:lnSpc>
            </a:pPr>
            <a:r>
              <a:rPr lang="en-US" sz="3200">
                <a:solidFill>
                  <a:srgbClr val="BB013B"/>
                </a:solidFill>
                <a:latin typeface="#9Slide03 Helvetica LT Std ExtC" panose="020B0708030502060204" pitchFamily="34" charset="0"/>
              </a:rPr>
              <a:t>TÍNH CHẤT HAI TIẾP TUYẾN CẮT NHAU CỦA ĐƯỜNG TRÒN</a:t>
            </a:r>
          </a:p>
        </p:txBody>
      </p:sp>
      <p:sp>
        <p:nvSpPr>
          <p:cNvPr id="15" name="TextBox 14">
            <a:extLst>
              <a:ext uri="{FF2B5EF4-FFF2-40B4-BE49-F238E27FC236}">
                <a16:creationId xmlns:a16="http://schemas.microsoft.com/office/drawing/2014/main" id="{6370B069-8212-9D0C-C519-AAC4BC24CE26}"/>
              </a:ext>
            </a:extLst>
          </p:cNvPr>
          <p:cNvSpPr txBox="1"/>
          <p:nvPr/>
        </p:nvSpPr>
        <p:spPr>
          <a:xfrm>
            <a:off x="931050" y="484707"/>
            <a:ext cx="2796780" cy="556563"/>
          </a:xfrm>
          <a:prstGeom prst="rect">
            <a:avLst/>
          </a:prstGeom>
          <a:noFill/>
        </p:spPr>
        <p:txBody>
          <a:bodyPr wrap="square">
            <a:spAutoFit/>
          </a:bodyPr>
          <a:lstStyle/>
          <a:p>
            <a:pPr>
              <a:lnSpc>
                <a:spcPts val="3500"/>
              </a:lnSpc>
            </a:pPr>
            <a:r>
              <a:rPr lang="en-US" sz="4000">
                <a:solidFill>
                  <a:srgbClr val="3750A2"/>
                </a:solidFill>
                <a:latin typeface="#9Slide03 Helvetica LT Std ExtC" panose="020B0708030502060204" pitchFamily="34" charset="0"/>
              </a:rPr>
              <a:t>NỘI DUNG BÀI HỌC</a:t>
            </a:r>
          </a:p>
        </p:txBody>
      </p:sp>
      <p:pic>
        <p:nvPicPr>
          <p:cNvPr id="16" name="Picture 15">
            <a:extLst>
              <a:ext uri="{FF2B5EF4-FFF2-40B4-BE49-F238E27FC236}">
                <a16:creationId xmlns:a16="http://schemas.microsoft.com/office/drawing/2014/main" id="{0A4261BB-94A9-CB85-3946-4CE0E6BD6B2E}"/>
              </a:ext>
            </a:extLst>
          </p:cNvPr>
          <p:cNvPicPr>
            <a:picLocks noChangeAspect="1"/>
          </p:cNvPicPr>
          <p:nvPr/>
        </p:nvPicPr>
        <p:blipFill>
          <a:blip r:embed="rId8"/>
          <a:stretch>
            <a:fillRect/>
          </a:stretch>
        </p:blipFill>
        <p:spPr>
          <a:xfrm rot="20875286">
            <a:off x="278975" y="120701"/>
            <a:ext cx="841811" cy="841811"/>
          </a:xfrm>
          <a:prstGeom prst="rect">
            <a:avLst/>
          </a:prstGeom>
        </p:spPr>
      </p:pic>
      <p:pic>
        <p:nvPicPr>
          <p:cNvPr id="17" name="Picture 16" descr="A white logo with a black background&#10;&#10;Description automatically generated">
            <a:extLst>
              <a:ext uri="{FF2B5EF4-FFF2-40B4-BE49-F238E27FC236}">
                <a16:creationId xmlns:a16="http://schemas.microsoft.com/office/drawing/2014/main" id="{7182462E-E5E4-3AE5-6A47-75F49B5E97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549942">
            <a:off x="555483" y="540542"/>
            <a:ext cx="140615" cy="144415"/>
          </a:xfrm>
          <a:prstGeom prst="rect">
            <a:avLst/>
          </a:prstGeom>
        </p:spPr>
      </p:pic>
      <p:cxnSp>
        <p:nvCxnSpPr>
          <p:cNvPr id="21" name="Straight Connector 20">
            <a:extLst>
              <a:ext uri="{FF2B5EF4-FFF2-40B4-BE49-F238E27FC236}">
                <a16:creationId xmlns:a16="http://schemas.microsoft.com/office/drawing/2014/main" id="{A5D0C1F6-589C-FF93-D5A3-89DAE147FFB5}"/>
              </a:ext>
            </a:extLst>
          </p:cNvPr>
          <p:cNvCxnSpPr>
            <a:cxnSpLocks/>
          </p:cNvCxnSpPr>
          <p:nvPr/>
        </p:nvCxnSpPr>
        <p:spPr>
          <a:xfrm>
            <a:off x="3757612" y="509312"/>
            <a:ext cx="0" cy="367173"/>
          </a:xfrm>
          <a:prstGeom prst="line">
            <a:avLst/>
          </a:prstGeom>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ED6A02C5-884E-E7E3-9076-65D29ECD1A8D}"/>
              </a:ext>
            </a:extLst>
          </p:cNvPr>
          <p:cNvCxnSpPr>
            <a:cxnSpLocks/>
          </p:cNvCxnSpPr>
          <p:nvPr/>
        </p:nvCxnSpPr>
        <p:spPr>
          <a:xfrm>
            <a:off x="8866343" y="6311738"/>
            <a:ext cx="2980079" cy="0"/>
          </a:xfrm>
          <a:prstGeom prst="line">
            <a:avLst/>
          </a:prstGeom>
          <a:ln w="12700">
            <a:solidFill>
              <a:schemeClr val="tx1"/>
            </a:solidFill>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7DA96CAE-59DA-6E63-18E3-73110060CFFA}"/>
              </a:ext>
            </a:extLst>
          </p:cNvPr>
          <p:cNvPicPr>
            <a:picLocks noChangeAspect="1"/>
          </p:cNvPicPr>
          <p:nvPr/>
        </p:nvPicPr>
        <p:blipFill>
          <a:blip r:embed="rId10"/>
          <a:srcRect l="18197" t="100000" r="17858" b="-13644"/>
          <a:stretch>
            <a:fillRect/>
          </a:stretch>
        </p:blipFill>
        <p:spPr>
          <a:xfrm>
            <a:off x="10182204" y="5743450"/>
            <a:ext cx="522971" cy="98353"/>
          </a:xfrm>
          <a:custGeom>
            <a:avLst/>
            <a:gdLst>
              <a:gd name="connsiteX0" fmla="*/ 0 w 718767"/>
              <a:gd name="connsiteY0" fmla="*/ 0 h 135175"/>
              <a:gd name="connsiteX1" fmla="*/ 718767 w 718767"/>
              <a:gd name="connsiteY1" fmla="*/ 0 h 135175"/>
              <a:gd name="connsiteX2" fmla="*/ 669887 w 718767"/>
              <a:gd name="connsiteY2" fmla="*/ 40329 h 135175"/>
              <a:gd name="connsiteX3" fmla="*/ 359383 w 718767"/>
              <a:gd name="connsiteY3" fmla="*/ 135175 h 135175"/>
              <a:gd name="connsiteX4" fmla="*/ 48879 w 718767"/>
              <a:gd name="connsiteY4" fmla="*/ 40329 h 135175"/>
              <a:gd name="connsiteX5" fmla="*/ 0 w 718767"/>
              <a:gd name="connsiteY5" fmla="*/ 0 h 13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767" h="135175">
                <a:moveTo>
                  <a:pt x="0" y="0"/>
                </a:moveTo>
                <a:lnTo>
                  <a:pt x="718767" y="0"/>
                </a:lnTo>
                <a:lnTo>
                  <a:pt x="669887" y="40329"/>
                </a:lnTo>
                <a:cubicBezTo>
                  <a:pt x="581252" y="100210"/>
                  <a:pt x="474401" y="135175"/>
                  <a:pt x="359383" y="135175"/>
                </a:cubicBezTo>
                <a:cubicBezTo>
                  <a:pt x="244365" y="135175"/>
                  <a:pt x="137514" y="100210"/>
                  <a:pt x="48879" y="40329"/>
                </a:cubicBezTo>
                <a:lnTo>
                  <a:pt x="0" y="0"/>
                </a:lnTo>
                <a:close/>
              </a:path>
            </a:pathLst>
          </a:custGeom>
        </p:spPr>
      </p:pic>
      <p:sp>
        <p:nvSpPr>
          <p:cNvPr id="25" name="Oval 24">
            <a:extLst>
              <a:ext uri="{FF2B5EF4-FFF2-40B4-BE49-F238E27FC236}">
                <a16:creationId xmlns:a16="http://schemas.microsoft.com/office/drawing/2014/main" id="{0D9895D6-BABE-5DBD-EAC0-3D80872DDAFC}"/>
              </a:ext>
            </a:extLst>
          </p:cNvPr>
          <p:cNvSpPr/>
          <p:nvPr/>
        </p:nvSpPr>
        <p:spPr>
          <a:xfrm>
            <a:off x="9279007" y="5650847"/>
            <a:ext cx="498183" cy="498183"/>
          </a:xfrm>
          <a:prstGeom prst="ellipse">
            <a:avLst/>
          </a:prstGeom>
          <a:noFill/>
          <a:ln w="15875">
            <a:solidFill>
              <a:schemeClr val="tx1"/>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5B52FEA-4D16-428B-92F2-8669D47C8200}"/>
              </a:ext>
            </a:extLst>
          </p:cNvPr>
          <p:cNvSpPr/>
          <p:nvPr/>
        </p:nvSpPr>
        <p:spPr>
          <a:xfrm>
            <a:off x="10162814" y="5809567"/>
            <a:ext cx="498183" cy="498183"/>
          </a:xfrm>
          <a:prstGeom prst="ellipse">
            <a:avLst/>
          </a:prstGeom>
          <a:noFill/>
          <a:ln w="15875">
            <a:solidFill>
              <a:schemeClr val="tx1"/>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D4497A-DE8B-1B55-ED34-B12F00458CD7}"/>
              </a:ext>
            </a:extLst>
          </p:cNvPr>
          <p:cNvSpPr/>
          <p:nvPr/>
        </p:nvSpPr>
        <p:spPr>
          <a:xfrm>
            <a:off x="10999369" y="5976263"/>
            <a:ext cx="498183" cy="498183"/>
          </a:xfrm>
          <a:prstGeom prst="ellipse">
            <a:avLst/>
          </a:prstGeom>
          <a:noFill/>
          <a:ln w="15875">
            <a:solidFill>
              <a:schemeClr val="tx1"/>
            </a:solid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P spid="9" grpId="0" animBg="1"/>
      <p:bldP spid="10" grpId="0"/>
      <p:bldP spid="11" grpId="0"/>
      <p:bldP spid="12" grpId="0" animBg="1"/>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30A6ED-48E0-D952-DFD5-FA4FEA18AD69}"/>
              </a:ext>
            </a:extLst>
          </p:cNvPr>
          <p:cNvPicPr>
            <a:picLocks noChangeAspect="1"/>
          </p:cNvPicPr>
          <p:nvPr/>
        </p:nvPicPr>
        <p:blipFill>
          <a:blip r:embed="rId2"/>
          <a:stretch>
            <a:fillRect/>
          </a:stretch>
        </p:blipFill>
        <p:spPr>
          <a:xfrm>
            <a:off x="569339" y="1511577"/>
            <a:ext cx="6728604" cy="4085767"/>
          </a:xfrm>
          <a:prstGeom prst="rect">
            <a:avLst/>
          </a:prstGeom>
        </p:spPr>
      </p:pic>
      <p:pic>
        <p:nvPicPr>
          <p:cNvPr id="3" name="Picture 2">
            <a:extLst>
              <a:ext uri="{FF2B5EF4-FFF2-40B4-BE49-F238E27FC236}">
                <a16:creationId xmlns:a16="http://schemas.microsoft.com/office/drawing/2014/main" id="{DEC87B4E-792C-7CBA-541C-BA50A542182D}"/>
              </a:ext>
            </a:extLst>
          </p:cNvPr>
          <p:cNvPicPr>
            <a:picLocks noChangeAspect="1"/>
          </p:cNvPicPr>
          <p:nvPr/>
        </p:nvPicPr>
        <p:blipFill>
          <a:blip r:embed="rId3"/>
          <a:stretch>
            <a:fillRect/>
          </a:stretch>
        </p:blipFill>
        <p:spPr>
          <a:xfrm>
            <a:off x="7366951" y="1511577"/>
            <a:ext cx="3856013" cy="4177347"/>
          </a:xfrm>
          <a:prstGeom prst="rect">
            <a:avLst/>
          </a:prstGeom>
        </p:spPr>
      </p:pic>
      <p:sp>
        <p:nvSpPr>
          <p:cNvPr id="4" name="TextBox 3">
            <a:extLst>
              <a:ext uri="{FF2B5EF4-FFF2-40B4-BE49-F238E27FC236}">
                <a16:creationId xmlns:a16="http://schemas.microsoft.com/office/drawing/2014/main" id="{B39F0662-EE15-D97E-66A5-389845D42B8F}"/>
              </a:ext>
            </a:extLst>
          </p:cNvPr>
          <p:cNvSpPr txBox="1"/>
          <p:nvPr/>
        </p:nvSpPr>
        <p:spPr>
          <a:xfrm>
            <a:off x="4707147" y="517585"/>
            <a:ext cx="2777706" cy="707886"/>
          </a:xfrm>
          <a:prstGeom prst="rect">
            <a:avLst/>
          </a:prstGeom>
          <a:noFill/>
        </p:spPr>
        <p:txBody>
          <a:bodyPr wrap="square" rtlCol="0">
            <a:spAutoFit/>
          </a:bodyPr>
          <a:lstStyle/>
          <a:p>
            <a:r>
              <a:rPr lang="en-US" sz="4000" b="1" dirty="0">
                <a:solidFill>
                  <a:srgbClr val="0070C0"/>
                </a:solidFill>
              </a:rPr>
              <a:t>BÀI TẬP 1:</a:t>
            </a:r>
          </a:p>
        </p:txBody>
      </p:sp>
    </p:spTree>
    <p:extLst>
      <p:ext uri="{BB962C8B-B14F-4D97-AF65-F5344CB8AC3E}">
        <p14:creationId xmlns:p14="http://schemas.microsoft.com/office/powerpoint/2010/main" val="1865134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AB116-6703-9D9A-703E-14E8636E872B}"/>
              </a:ext>
            </a:extLst>
          </p:cNvPr>
          <p:cNvPicPr>
            <a:picLocks noChangeAspect="1"/>
          </p:cNvPicPr>
          <p:nvPr/>
        </p:nvPicPr>
        <p:blipFill>
          <a:blip r:embed="rId2"/>
          <a:stretch>
            <a:fillRect/>
          </a:stretch>
        </p:blipFill>
        <p:spPr>
          <a:xfrm>
            <a:off x="235789" y="1058945"/>
            <a:ext cx="7742379" cy="5238338"/>
          </a:xfrm>
          <a:prstGeom prst="rect">
            <a:avLst/>
          </a:prstGeom>
        </p:spPr>
      </p:pic>
      <p:pic>
        <p:nvPicPr>
          <p:cNvPr id="4" name="Picture 3">
            <a:extLst>
              <a:ext uri="{FF2B5EF4-FFF2-40B4-BE49-F238E27FC236}">
                <a16:creationId xmlns:a16="http://schemas.microsoft.com/office/drawing/2014/main" id="{33836043-153D-6372-88E8-FE5BEC4436CF}"/>
              </a:ext>
            </a:extLst>
          </p:cNvPr>
          <p:cNvPicPr>
            <a:picLocks noChangeAspect="1"/>
          </p:cNvPicPr>
          <p:nvPr/>
        </p:nvPicPr>
        <p:blipFill>
          <a:blip r:embed="rId3"/>
          <a:stretch>
            <a:fillRect/>
          </a:stretch>
        </p:blipFill>
        <p:spPr>
          <a:xfrm>
            <a:off x="7996712" y="1093444"/>
            <a:ext cx="3812857" cy="5177953"/>
          </a:xfrm>
          <a:prstGeom prst="rect">
            <a:avLst/>
          </a:prstGeom>
        </p:spPr>
      </p:pic>
      <p:sp>
        <p:nvSpPr>
          <p:cNvPr id="7" name="TextBox 6">
            <a:extLst>
              <a:ext uri="{FF2B5EF4-FFF2-40B4-BE49-F238E27FC236}">
                <a16:creationId xmlns:a16="http://schemas.microsoft.com/office/drawing/2014/main" id="{0C737BD8-63B0-EE25-8026-5FB45B57D3D6}"/>
              </a:ext>
            </a:extLst>
          </p:cNvPr>
          <p:cNvSpPr txBox="1"/>
          <p:nvPr/>
        </p:nvSpPr>
        <p:spPr>
          <a:xfrm>
            <a:off x="4707147" y="232919"/>
            <a:ext cx="2777706" cy="707886"/>
          </a:xfrm>
          <a:prstGeom prst="rect">
            <a:avLst/>
          </a:prstGeom>
          <a:noFill/>
        </p:spPr>
        <p:txBody>
          <a:bodyPr wrap="square" rtlCol="0">
            <a:spAutoFit/>
          </a:bodyPr>
          <a:lstStyle/>
          <a:p>
            <a:r>
              <a:rPr lang="en-US" sz="4000" b="1" dirty="0">
                <a:solidFill>
                  <a:srgbClr val="0070C0"/>
                </a:solidFill>
              </a:rPr>
              <a:t>BÀI TẬP 2:</a:t>
            </a:r>
          </a:p>
        </p:txBody>
      </p:sp>
    </p:spTree>
    <p:extLst>
      <p:ext uri="{BB962C8B-B14F-4D97-AF65-F5344CB8AC3E}">
        <p14:creationId xmlns:p14="http://schemas.microsoft.com/office/powerpoint/2010/main" val="1052336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B495FDC-9333-74DC-70EB-E0B89DD7F9EE}"/>
              </a:ext>
            </a:extLst>
          </p:cNvPr>
          <p:cNvGrpSpPr/>
          <p:nvPr/>
        </p:nvGrpSpPr>
        <p:grpSpPr>
          <a:xfrm>
            <a:off x="7569201" y="6214279"/>
            <a:ext cx="5436951" cy="1287442"/>
            <a:chOff x="-164658" y="7993739"/>
            <a:chExt cx="9522466" cy="2857218"/>
          </a:xfrm>
        </p:grpSpPr>
        <p:sp>
          <p:nvSpPr>
            <p:cNvPr id="2" name="Freeform 2"/>
            <p:cNvSpPr/>
            <p:nvPr/>
          </p:nvSpPr>
          <p:spPr>
            <a:xfrm>
              <a:off x="-164658"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4381632" y="7993739"/>
              <a:ext cx="2672689" cy="2857218"/>
            </a:xfrm>
            <a:custGeom>
              <a:avLst/>
              <a:gdLst/>
              <a:ahLst/>
              <a:cxnLst/>
              <a:rect l="l" t="t" r="r" b="b"/>
              <a:pathLst>
                <a:path w="2672689" h="2857218">
                  <a:moveTo>
                    <a:pt x="0" y="0"/>
                  </a:moveTo>
                  <a:lnTo>
                    <a:pt x="2672690" y="0"/>
                  </a:lnTo>
                  <a:lnTo>
                    <a:pt x="2672690" y="2857218"/>
                  </a:lnTo>
                  <a:lnTo>
                    <a:pt x="0" y="285721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213882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6685119" y="7993739"/>
              <a:ext cx="2672689" cy="2857218"/>
            </a:xfrm>
            <a:custGeom>
              <a:avLst/>
              <a:gdLst/>
              <a:ahLst/>
              <a:cxnLst/>
              <a:rect l="l" t="t" r="r" b="b"/>
              <a:pathLst>
                <a:path w="2672689" h="2857218">
                  <a:moveTo>
                    <a:pt x="2672689" y="0"/>
                  </a:moveTo>
                  <a:lnTo>
                    <a:pt x="0" y="0"/>
                  </a:lnTo>
                  <a:lnTo>
                    <a:pt x="0" y="2857218"/>
                  </a:lnTo>
                  <a:lnTo>
                    <a:pt x="2672689" y="2857218"/>
                  </a:lnTo>
                  <a:lnTo>
                    <a:pt x="2672689"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sp>
        <p:nvSpPr>
          <p:cNvPr id="10" name="Freeform 10"/>
          <p:cNvSpPr/>
          <p:nvPr/>
        </p:nvSpPr>
        <p:spPr>
          <a:xfrm rot="2893084">
            <a:off x="-1043487" y="-675334"/>
            <a:ext cx="3196217" cy="3121473"/>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9119920">
            <a:off x="-362719" y="-345144"/>
            <a:ext cx="1834686" cy="1961357"/>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4">
              <a:alphaModFix amt="78000"/>
            </a:blip>
            <a:stretch>
              <a:fillRect/>
            </a:stretch>
          </a:blipFill>
        </p:spPr>
        <p:txBody>
          <a:bodyPr/>
          <a:lstStyle/>
          <a:p>
            <a:pPr defTabSz="609630"/>
            <a:endParaRPr lang="en-US" sz="1200">
              <a:solidFill>
                <a:prstClr val="black"/>
              </a:solidFill>
              <a:latin typeface="Calibri"/>
            </a:endParaRPr>
          </a:p>
        </p:txBody>
      </p:sp>
      <p:sp>
        <p:nvSpPr>
          <p:cNvPr id="4" name="TextBox 23">
            <a:extLst>
              <a:ext uri="{FF2B5EF4-FFF2-40B4-BE49-F238E27FC236}">
                <a16:creationId xmlns:a16="http://schemas.microsoft.com/office/drawing/2014/main" id="{2E0992D1-136D-8F6C-16E5-C1FE988377EE}"/>
              </a:ext>
            </a:extLst>
          </p:cNvPr>
          <p:cNvSpPr txBox="1"/>
          <p:nvPr/>
        </p:nvSpPr>
        <p:spPr>
          <a:xfrm>
            <a:off x="5021369" y="536305"/>
            <a:ext cx="2149261" cy="582082"/>
          </a:xfrm>
          <a:prstGeom prst="rect">
            <a:avLst/>
          </a:prstGeom>
          <a:noFill/>
        </p:spPr>
        <p:txBody>
          <a:bodyPr wrap="square">
            <a:spAutoFit/>
          </a:bodyPr>
          <a:lstStyle/>
          <a:p>
            <a:pPr algn="ctr">
              <a:lnSpc>
                <a:spcPts val="3500"/>
              </a:lnSpc>
            </a:pPr>
            <a:r>
              <a:rPr lang="en-US" sz="4800">
                <a:solidFill>
                  <a:schemeClr val="accent5">
                    <a:lumMod val="75000"/>
                  </a:schemeClr>
                </a:solidFill>
                <a:latin typeface="#9Slide03 Helvetica LT Std ExtC" panose="020B0708030502060204" pitchFamily="34" charset="0"/>
              </a:rPr>
              <a:t>TỔNG KẾT</a:t>
            </a:r>
          </a:p>
        </p:txBody>
      </p:sp>
      <p:cxnSp>
        <p:nvCxnSpPr>
          <p:cNvPr id="9" name="Straight Connector 8">
            <a:extLst>
              <a:ext uri="{FF2B5EF4-FFF2-40B4-BE49-F238E27FC236}">
                <a16:creationId xmlns:a16="http://schemas.microsoft.com/office/drawing/2014/main" id="{E2DBAC4B-8960-D3C0-9726-74770BEF65F6}"/>
              </a:ext>
            </a:extLst>
          </p:cNvPr>
          <p:cNvCxnSpPr/>
          <p:nvPr/>
        </p:nvCxnSpPr>
        <p:spPr>
          <a:xfrm>
            <a:off x="3871857" y="4987936"/>
            <a:ext cx="444828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C562179-1D85-CED8-776B-CFC6F55B3CB6}"/>
              </a:ext>
            </a:extLst>
          </p:cNvPr>
          <p:cNvSpPr/>
          <p:nvPr/>
        </p:nvSpPr>
        <p:spPr>
          <a:xfrm>
            <a:off x="4287195" y="1747253"/>
            <a:ext cx="3833255" cy="3833255"/>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D37302-5FB7-B6DF-E1C3-30A9D00E1843}"/>
              </a:ext>
            </a:extLst>
          </p:cNvPr>
          <p:cNvSpPr/>
          <p:nvPr/>
        </p:nvSpPr>
        <p:spPr>
          <a:xfrm>
            <a:off x="4870244" y="2321954"/>
            <a:ext cx="2667777" cy="2667777"/>
          </a:xfrm>
          <a:prstGeom prst="ellipse">
            <a:avLst/>
          </a:prstGeom>
          <a:noFill/>
          <a:ln w="2222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209E35A-C470-E188-56A7-E5DF77AF2359}"/>
              </a:ext>
            </a:extLst>
          </p:cNvPr>
          <p:cNvSpPr/>
          <p:nvPr/>
        </p:nvSpPr>
        <p:spPr>
          <a:xfrm>
            <a:off x="5322127" y="2785122"/>
            <a:ext cx="1773635" cy="1773635"/>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55FF2E2-633C-D86D-4AF9-FF2554E9C397}"/>
              </a:ext>
            </a:extLst>
          </p:cNvPr>
          <p:cNvCxnSpPr>
            <a:cxnSpLocks/>
          </p:cNvCxnSpPr>
          <p:nvPr/>
        </p:nvCxnSpPr>
        <p:spPr>
          <a:xfrm>
            <a:off x="6203824" y="3668897"/>
            <a:ext cx="0" cy="187552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23419043-FCAD-299E-2863-4A8AF2074AFE}"/>
              </a:ext>
            </a:extLst>
          </p:cNvPr>
          <p:cNvSpPr/>
          <p:nvPr/>
        </p:nvSpPr>
        <p:spPr>
          <a:xfrm>
            <a:off x="6164521" y="3625907"/>
            <a:ext cx="85978" cy="859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802D180-DA33-C8D2-C4D4-917FE53657BC}"/>
              </a:ext>
            </a:extLst>
          </p:cNvPr>
          <p:cNvSpPr/>
          <p:nvPr/>
        </p:nvSpPr>
        <p:spPr>
          <a:xfrm>
            <a:off x="6164521" y="4516502"/>
            <a:ext cx="85978" cy="859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51F288-713A-B3C8-3E18-8429841E96A0}"/>
              </a:ext>
            </a:extLst>
          </p:cNvPr>
          <p:cNvSpPr/>
          <p:nvPr/>
        </p:nvSpPr>
        <p:spPr>
          <a:xfrm>
            <a:off x="6164521" y="4944946"/>
            <a:ext cx="85978" cy="859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38FBF2E-B286-A74A-0A95-54411EDCBB71}"/>
              </a:ext>
            </a:extLst>
          </p:cNvPr>
          <p:cNvSpPr/>
          <p:nvPr/>
        </p:nvSpPr>
        <p:spPr>
          <a:xfrm>
            <a:off x="6164521" y="5544420"/>
            <a:ext cx="85978" cy="8597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79C1F57-31E2-970A-525D-9039C1D7B9F4}"/>
              </a:ext>
            </a:extLst>
          </p:cNvPr>
          <p:cNvSpPr txBox="1"/>
          <p:nvPr/>
        </p:nvSpPr>
        <p:spPr>
          <a:xfrm>
            <a:off x="5983859" y="3199420"/>
            <a:ext cx="439926" cy="461665"/>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00000"/>
              </a:lnSpc>
            </a:pPr>
            <a:r>
              <a:rPr lang="en-US">
                <a:solidFill>
                  <a:schemeClr val="tx1"/>
                </a:solidFill>
              </a:rPr>
              <a:t>O</a:t>
            </a:r>
          </a:p>
        </p:txBody>
      </p:sp>
      <p:sp>
        <p:nvSpPr>
          <p:cNvPr id="26" name="TextBox 25">
            <a:extLst>
              <a:ext uri="{FF2B5EF4-FFF2-40B4-BE49-F238E27FC236}">
                <a16:creationId xmlns:a16="http://schemas.microsoft.com/office/drawing/2014/main" id="{4889F347-801B-E75D-C69F-0604687CE38E}"/>
              </a:ext>
            </a:extLst>
          </p:cNvPr>
          <p:cNvSpPr txBox="1"/>
          <p:nvPr/>
        </p:nvSpPr>
        <p:spPr>
          <a:xfrm>
            <a:off x="6197333" y="4080849"/>
            <a:ext cx="439926" cy="461665"/>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00000"/>
              </a:lnSpc>
            </a:pPr>
            <a:r>
              <a:rPr lang="en-US">
                <a:solidFill>
                  <a:schemeClr val="tx1"/>
                </a:solidFill>
              </a:rPr>
              <a:t>A</a:t>
            </a:r>
          </a:p>
        </p:txBody>
      </p:sp>
      <p:sp>
        <p:nvSpPr>
          <p:cNvPr id="27" name="TextBox 26">
            <a:extLst>
              <a:ext uri="{FF2B5EF4-FFF2-40B4-BE49-F238E27FC236}">
                <a16:creationId xmlns:a16="http://schemas.microsoft.com/office/drawing/2014/main" id="{C4755F6D-B0A7-0E26-0D1D-2D5F8B533A57}"/>
              </a:ext>
            </a:extLst>
          </p:cNvPr>
          <p:cNvSpPr txBox="1"/>
          <p:nvPr/>
        </p:nvSpPr>
        <p:spPr>
          <a:xfrm>
            <a:off x="5810573" y="4557793"/>
            <a:ext cx="439926" cy="461665"/>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00000"/>
              </a:lnSpc>
            </a:pPr>
            <a:r>
              <a:rPr lang="en-US">
                <a:solidFill>
                  <a:schemeClr val="tx1"/>
                </a:solidFill>
              </a:rPr>
              <a:t>B</a:t>
            </a:r>
          </a:p>
        </p:txBody>
      </p:sp>
      <p:sp>
        <p:nvSpPr>
          <p:cNvPr id="28" name="TextBox 27">
            <a:extLst>
              <a:ext uri="{FF2B5EF4-FFF2-40B4-BE49-F238E27FC236}">
                <a16:creationId xmlns:a16="http://schemas.microsoft.com/office/drawing/2014/main" id="{1A040B92-7030-8367-D53A-191EC92EF6D5}"/>
              </a:ext>
            </a:extLst>
          </p:cNvPr>
          <p:cNvSpPr txBox="1"/>
          <p:nvPr/>
        </p:nvSpPr>
        <p:spPr>
          <a:xfrm>
            <a:off x="5983859" y="5595787"/>
            <a:ext cx="439926" cy="461665"/>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00000"/>
              </a:lnSpc>
            </a:pPr>
            <a:r>
              <a:rPr lang="en-US">
                <a:solidFill>
                  <a:schemeClr val="tx1"/>
                </a:solidFill>
              </a:rPr>
              <a:t>C</a:t>
            </a:r>
          </a:p>
        </p:txBody>
      </p:sp>
      <p:sp>
        <p:nvSpPr>
          <p:cNvPr id="30" name="TextBox 29">
            <a:extLst>
              <a:ext uri="{FF2B5EF4-FFF2-40B4-BE49-F238E27FC236}">
                <a16:creationId xmlns:a16="http://schemas.microsoft.com/office/drawing/2014/main" id="{243F6DD7-0D12-AA83-1BF2-342EA5487368}"/>
              </a:ext>
            </a:extLst>
          </p:cNvPr>
          <p:cNvSpPr txBox="1"/>
          <p:nvPr/>
        </p:nvSpPr>
        <p:spPr>
          <a:xfrm>
            <a:off x="3786555" y="4495189"/>
            <a:ext cx="439926" cy="461665"/>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00000"/>
              </a:lnSpc>
            </a:pPr>
            <a:r>
              <a:rPr lang="en-US">
                <a:solidFill>
                  <a:schemeClr val="tx1"/>
                </a:solidFill>
              </a:rPr>
              <a:t>m</a:t>
            </a:r>
          </a:p>
        </p:txBody>
      </p:sp>
      <p:cxnSp>
        <p:nvCxnSpPr>
          <p:cNvPr id="33" name="Straight Arrow Connector 32">
            <a:extLst>
              <a:ext uri="{FF2B5EF4-FFF2-40B4-BE49-F238E27FC236}">
                <a16:creationId xmlns:a16="http://schemas.microsoft.com/office/drawing/2014/main" id="{E589309E-211F-1AE9-0987-4A44B60B572E}"/>
              </a:ext>
            </a:extLst>
          </p:cNvPr>
          <p:cNvCxnSpPr>
            <a:cxnSpLocks/>
          </p:cNvCxnSpPr>
          <p:nvPr/>
        </p:nvCxnSpPr>
        <p:spPr>
          <a:xfrm flipV="1">
            <a:off x="6901385" y="1668572"/>
            <a:ext cx="1528197" cy="1374741"/>
          </a:xfrm>
          <a:prstGeom prst="straightConnector1">
            <a:avLst/>
          </a:prstGeom>
          <a:ln>
            <a:solidFill>
              <a:srgbClr val="00B05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B17D9A-5253-BFA2-CD08-81AB1E82EC67}"/>
              </a:ext>
            </a:extLst>
          </p:cNvPr>
          <p:cNvSpPr txBox="1"/>
          <p:nvPr/>
        </p:nvSpPr>
        <p:spPr>
          <a:xfrm>
            <a:off x="8416484" y="1293595"/>
            <a:ext cx="3346505" cy="1121974"/>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50000"/>
              </a:lnSpc>
            </a:pPr>
            <a:r>
              <a:rPr lang="en-US">
                <a:solidFill>
                  <a:schemeClr val="tx1"/>
                </a:solidFill>
              </a:rPr>
              <a:t>Không giao nhau: </a:t>
            </a:r>
          </a:p>
          <a:p>
            <a:pPr>
              <a:lnSpc>
                <a:spcPct val="150000"/>
              </a:lnSpc>
            </a:pPr>
            <a:r>
              <a:rPr lang="en-US">
                <a:solidFill>
                  <a:schemeClr val="tx1"/>
                </a:solidFill>
              </a:rPr>
              <a:t>0 điểm chung; d &gt; R</a:t>
            </a:r>
          </a:p>
        </p:txBody>
      </p:sp>
      <p:cxnSp>
        <p:nvCxnSpPr>
          <p:cNvPr id="36" name="Straight Arrow Connector 35">
            <a:extLst>
              <a:ext uri="{FF2B5EF4-FFF2-40B4-BE49-F238E27FC236}">
                <a16:creationId xmlns:a16="http://schemas.microsoft.com/office/drawing/2014/main" id="{F840B96B-3E88-94AD-A778-D9D3ED92656B}"/>
              </a:ext>
            </a:extLst>
          </p:cNvPr>
          <p:cNvCxnSpPr>
            <a:cxnSpLocks/>
          </p:cNvCxnSpPr>
          <p:nvPr/>
        </p:nvCxnSpPr>
        <p:spPr>
          <a:xfrm flipH="1" flipV="1">
            <a:off x="4156146" y="2516955"/>
            <a:ext cx="743288" cy="738946"/>
          </a:xfrm>
          <a:prstGeom prst="straightConnector1">
            <a:avLst/>
          </a:prstGeom>
          <a:ln>
            <a:solidFill>
              <a:schemeClr val="accent6"/>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018DB2B-1307-F47F-C8F4-D0D6EACB947C}"/>
              </a:ext>
            </a:extLst>
          </p:cNvPr>
          <p:cNvSpPr txBox="1"/>
          <p:nvPr/>
        </p:nvSpPr>
        <p:spPr>
          <a:xfrm>
            <a:off x="879976" y="1589626"/>
            <a:ext cx="3346505" cy="1121974"/>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50000"/>
              </a:lnSpc>
            </a:pPr>
            <a:r>
              <a:rPr lang="en-US">
                <a:solidFill>
                  <a:schemeClr val="tx1"/>
                </a:solidFill>
              </a:rPr>
              <a:t>Tiếp xúc: </a:t>
            </a:r>
          </a:p>
          <a:p>
            <a:pPr>
              <a:lnSpc>
                <a:spcPct val="150000"/>
              </a:lnSpc>
            </a:pPr>
            <a:r>
              <a:rPr lang="en-US">
                <a:solidFill>
                  <a:schemeClr val="tx1"/>
                </a:solidFill>
              </a:rPr>
              <a:t>1 điểm chung; d = R</a:t>
            </a:r>
          </a:p>
        </p:txBody>
      </p:sp>
      <p:cxnSp>
        <p:nvCxnSpPr>
          <p:cNvPr id="40" name="Straight Arrow Connector 39">
            <a:extLst>
              <a:ext uri="{FF2B5EF4-FFF2-40B4-BE49-F238E27FC236}">
                <a16:creationId xmlns:a16="http://schemas.microsoft.com/office/drawing/2014/main" id="{65E3652D-2D3B-4E24-052A-D0497A39556F}"/>
              </a:ext>
            </a:extLst>
          </p:cNvPr>
          <p:cNvCxnSpPr>
            <a:cxnSpLocks/>
          </p:cNvCxnSpPr>
          <p:nvPr/>
        </p:nvCxnSpPr>
        <p:spPr>
          <a:xfrm>
            <a:off x="7991433" y="4301376"/>
            <a:ext cx="681535" cy="117632"/>
          </a:xfrm>
          <a:prstGeom prst="straightConnector1">
            <a:avLst/>
          </a:prstGeom>
          <a:ln>
            <a:solidFill>
              <a:srgbClr val="0070C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4508173-4F12-3C8B-C75B-6076E7B7FCDF}"/>
              </a:ext>
            </a:extLst>
          </p:cNvPr>
          <p:cNvSpPr txBox="1"/>
          <p:nvPr/>
        </p:nvSpPr>
        <p:spPr>
          <a:xfrm>
            <a:off x="8713391" y="4145253"/>
            <a:ext cx="3346505" cy="1121974"/>
          </a:xfrm>
          <a:prstGeom prst="rect">
            <a:avLst/>
          </a:prstGeom>
          <a:noFill/>
        </p:spPr>
        <p:txBody>
          <a:bodyPr wrap="square">
            <a:spAutoFit/>
          </a:bodyPr>
          <a:lstStyle>
            <a:defPPr>
              <a:defRPr lang="en-US"/>
            </a:defPPr>
            <a:lvl1pPr algn="just">
              <a:lnSpc>
                <a:spcPts val="3500"/>
              </a:lnSpc>
              <a:defRPr sz="2400">
                <a:solidFill>
                  <a:srgbClr val="002060"/>
                </a:solidFill>
                <a:latin typeface="#9Slide03 SVNAvo" panose="02040603050506020204" pitchFamily="18" charset="0"/>
              </a:defRPr>
            </a:lvl1pPr>
          </a:lstStyle>
          <a:p>
            <a:pPr>
              <a:lnSpc>
                <a:spcPct val="150000"/>
              </a:lnSpc>
            </a:pPr>
            <a:r>
              <a:rPr lang="en-US">
                <a:solidFill>
                  <a:schemeClr val="tx1"/>
                </a:solidFill>
              </a:rPr>
              <a:t>Cắt nhau: </a:t>
            </a:r>
          </a:p>
          <a:p>
            <a:pPr>
              <a:lnSpc>
                <a:spcPct val="150000"/>
              </a:lnSpc>
            </a:pPr>
            <a:r>
              <a:rPr lang="en-US">
                <a:solidFill>
                  <a:schemeClr val="tx1"/>
                </a:solidFill>
              </a:rPr>
              <a:t>2 điểm chung; d &lt; R</a:t>
            </a:r>
          </a:p>
        </p:txBody>
      </p:sp>
    </p:spTree>
    <p:custDataLst>
      <p:tags r:id="rId1"/>
    </p:custDataLst>
    <p:extLst>
      <p:ext uri="{BB962C8B-B14F-4D97-AF65-F5344CB8AC3E}">
        <p14:creationId xmlns:p14="http://schemas.microsoft.com/office/powerpoint/2010/main" val="4255274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28" grpId="0"/>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 name="Freeform 2"/>
          <p:cNvSpPr/>
          <p:nvPr/>
        </p:nvSpPr>
        <p:spPr>
          <a:xfrm rot="-5400000">
            <a:off x="2754396" y="148973"/>
            <a:ext cx="7094797" cy="6305501"/>
          </a:xfrm>
          <a:custGeom>
            <a:avLst/>
            <a:gdLst/>
            <a:ahLst/>
            <a:cxnLst/>
            <a:rect l="l" t="t" r="r" b="b"/>
            <a:pathLst>
              <a:path w="10642196" h="9458252">
                <a:moveTo>
                  <a:pt x="0" y="0"/>
                </a:moveTo>
                <a:lnTo>
                  <a:pt x="10642196" y="0"/>
                </a:lnTo>
                <a:lnTo>
                  <a:pt x="10642196" y="9458252"/>
                </a:lnTo>
                <a:lnTo>
                  <a:pt x="0" y="9458252"/>
                </a:lnTo>
                <a:lnTo>
                  <a:pt x="0" y="0"/>
                </a:lnTo>
                <a:close/>
              </a:path>
            </a:pathLst>
          </a:custGeom>
          <a:blipFill>
            <a:blip r:embed="rId4">
              <a:alphaModFix amt="82000"/>
              <a:duotone>
                <a:prstClr val="black"/>
                <a:schemeClr val="accent5">
                  <a:tint val="45000"/>
                  <a:satMod val="400000"/>
                </a:schemeClr>
              </a:duotone>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103299" y="-156653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0800000">
            <a:off x="-1171450" y="3196696"/>
            <a:ext cx="6570539" cy="548640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5">
              <a:alphaModFix amt="65999"/>
            </a:blip>
            <a:stretch>
              <a:fillRect/>
            </a:stretch>
          </a:blipFill>
        </p:spPr>
        <p:txBody>
          <a:bodyPr/>
          <a:lstStyle/>
          <a:p>
            <a:pPr defTabSz="609630"/>
            <a:endParaRPr lang="en-US" sz="1200">
              <a:solidFill>
                <a:prstClr val="black"/>
              </a:solidFill>
              <a:latin typeface="Calibri"/>
            </a:endParaRPr>
          </a:p>
        </p:txBody>
      </p:sp>
      <p:sp>
        <p:nvSpPr>
          <p:cNvPr id="5" name="TextBox 23">
            <a:extLst>
              <a:ext uri="{FF2B5EF4-FFF2-40B4-BE49-F238E27FC236}">
                <a16:creationId xmlns:a16="http://schemas.microsoft.com/office/drawing/2014/main" id="{4827DCE5-BFFD-5EE9-019E-6B78BADC762E}"/>
              </a:ext>
            </a:extLst>
          </p:cNvPr>
          <p:cNvSpPr txBox="1"/>
          <p:nvPr/>
        </p:nvSpPr>
        <p:spPr>
          <a:xfrm>
            <a:off x="1224569" y="1797039"/>
            <a:ext cx="10154450" cy="2122825"/>
          </a:xfrm>
          <a:prstGeom prst="rect">
            <a:avLst/>
          </a:prstGeom>
          <a:noFill/>
        </p:spPr>
        <p:txBody>
          <a:bodyPr wrap="square">
            <a:spAutoFit/>
          </a:bodyPr>
          <a:lstStyle/>
          <a:p>
            <a:pPr algn="ctr">
              <a:lnSpc>
                <a:spcPct val="150000"/>
              </a:lnSpc>
            </a:pPr>
            <a:r>
              <a:rPr lang="en-US" sz="4000" dirty="0">
                <a:solidFill>
                  <a:srgbClr val="E40248"/>
                </a:solidFill>
                <a:latin typeface="#9Slide03 Helvetica LT Std ExtC" panose="020B0708030502060204" pitchFamily="34" charset="0"/>
              </a:rPr>
              <a:t>CẢM ƠN SỰ THEO DÕI CỦA CÁC EM</a:t>
            </a:r>
          </a:p>
          <a:p>
            <a:pPr algn="ctr">
              <a:lnSpc>
                <a:spcPct val="150000"/>
              </a:lnSpc>
            </a:pPr>
            <a:r>
              <a:rPr lang="en-US" sz="5400" dirty="0">
                <a:solidFill>
                  <a:srgbClr val="002060"/>
                </a:solidFill>
                <a:latin typeface="#9Slide03 Helvetica LT Std ExtC" panose="020B0708030502060204" pitchFamily="34" charset="0"/>
              </a:rPr>
              <a:t>HẸN GẶP LẠI CÁC EM TRONG CÁC BÀI HỌC TIẾP THEO</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DEB5E24F-E37B-38B5-81E3-BD7D09A4AB2E}"/>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893084">
            <a:off x="10941560" y="5856472"/>
            <a:ext cx="1718986" cy="1775478"/>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9919920">
            <a:off x="11263978" y="5952663"/>
            <a:ext cx="790267" cy="844829"/>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7">
              <a:alphaModFix amt="78000"/>
            </a:blip>
            <a:stretch>
              <a:fillRect/>
            </a:stretch>
          </a:blipFill>
        </p:spPr>
        <p:txBody>
          <a:bodyPr/>
          <a:lstStyle/>
          <a:p>
            <a:pPr defTabSz="609630"/>
            <a:endParaRPr lang="en-US" sz="1200">
              <a:solidFill>
                <a:prstClr val="black"/>
              </a:solidFill>
              <a:latin typeface="Calibri"/>
            </a:endParaRPr>
          </a:p>
        </p:txBody>
      </p:sp>
      <p:sp>
        <p:nvSpPr>
          <p:cNvPr id="8" name="TextBox 7">
            <a:extLst>
              <a:ext uri="{FF2B5EF4-FFF2-40B4-BE49-F238E27FC236}">
                <a16:creationId xmlns:a16="http://schemas.microsoft.com/office/drawing/2014/main" id="{52A1FBD6-E37E-6445-FE55-F9910D066C07}"/>
              </a:ext>
            </a:extLst>
          </p:cNvPr>
          <p:cNvSpPr txBox="1"/>
          <p:nvPr/>
        </p:nvSpPr>
        <p:spPr>
          <a:xfrm>
            <a:off x="846125" y="1179851"/>
            <a:ext cx="10703965" cy="2589042"/>
          </a:xfrm>
          <a:prstGeom prst="rect">
            <a:avLst/>
          </a:prstGeom>
          <a:noFill/>
        </p:spPr>
        <p:txBody>
          <a:bodyPr wrap="square">
            <a:spAutoFit/>
          </a:bodyPr>
          <a:lstStyle/>
          <a:p>
            <a:pPr algn="just">
              <a:lnSpc>
                <a:spcPts val="4000"/>
              </a:lnSpc>
            </a:pPr>
            <a:r>
              <a:rPr lang="vi-VN" sz="2400">
                <a:latin typeface="#9Slide03 SVNAvo" panose="02040603050506020204" pitchFamily="18" charset="0"/>
              </a:rPr>
              <a:t>Cho đoạn thẳng OH và đường thẳng a vuông góc với OH tại H.</a:t>
            </a:r>
          </a:p>
          <a:p>
            <a:pPr algn="just">
              <a:lnSpc>
                <a:spcPts val="4000"/>
              </a:lnSpc>
            </a:pPr>
            <a:r>
              <a:rPr lang="vi-VN" sz="2400">
                <a:latin typeface="#9Slide03 SVNAvo" panose="02040603050506020204" pitchFamily="18" charset="0"/>
              </a:rPr>
              <a:t>a) Xác định khoảng cách từ O đến đường thẳng a.</a:t>
            </a:r>
          </a:p>
          <a:p>
            <a:pPr algn="just">
              <a:lnSpc>
                <a:spcPts val="4000"/>
              </a:lnSpc>
            </a:pPr>
            <a:endParaRPr lang="vi-VN" sz="2400">
              <a:latin typeface="#9Slide03 SVNAvo" panose="02040603050506020204" pitchFamily="18" charset="0"/>
            </a:endParaRPr>
          </a:p>
          <a:p>
            <a:pPr algn="just">
              <a:lnSpc>
                <a:spcPts val="4000"/>
              </a:lnSpc>
            </a:pPr>
            <a:r>
              <a:rPr lang="vi-VN" sz="2400">
                <a:latin typeface="#9Slide03 SVNAvo" panose="02040603050506020204" pitchFamily="18" charset="0"/>
              </a:rPr>
              <a:t>b) Nếu vẽ đường tròn (O; OH) thì đường tròn này và đường thẳng a có vị trí tương đối như thế nào?</a:t>
            </a:r>
          </a:p>
        </p:txBody>
      </p:sp>
      <p:sp>
        <p:nvSpPr>
          <p:cNvPr id="23" name="TextBox 22">
            <a:extLst>
              <a:ext uri="{FF2B5EF4-FFF2-40B4-BE49-F238E27FC236}">
                <a16:creationId xmlns:a16="http://schemas.microsoft.com/office/drawing/2014/main" id="{240EDD1A-003F-C691-587D-03F16D80B7B4}"/>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24" name="TextBox 23">
            <a:extLst>
              <a:ext uri="{FF2B5EF4-FFF2-40B4-BE49-F238E27FC236}">
                <a16:creationId xmlns:a16="http://schemas.microsoft.com/office/drawing/2014/main" id="{D4243230-36FA-B440-A071-E1F9C13A2F1D}"/>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27" name="Picture 26">
            <a:extLst>
              <a:ext uri="{FF2B5EF4-FFF2-40B4-BE49-F238E27FC236}">
                <a16:creationId xmlns:a16="http://schemas.microsoft.com/office/drawing/2014/main" id="{72CEECE1-E669-ADC7-30E7-700D08C74042}"/>
              </a:ext>
            </a:extLst>
          </p:cNvPr>
          <p:cNvPicPr>
            <a:picLocks noChangeAspect="1"/>
          </p:cNvPicPr>
          <p:nvPr/>
        </p:nvPicPr>
        <p:blipFill>
          <a:blip r:embed="rId8"/>
          <a:stretch>
            <a:fillRect/>
          </a:stretch>
        </p:blipFill>
        <p:spPr>
          <a:xfrm>
            <a:off x="561120" y="1319668"/>
            <a:ext cx="332509" cy="332509"/>
          </a:xfrm>
          <a:prstGeom prst="rect">
            <a:avLst/>
          </a:prstGeom>
        </p:spPr>
      </p:pic>
      <p:sp>
        <p:nvSpPr>
          <p:cNvPr id="3" name="TextBox 78">
            <a:extLst>
              <a:ext uri="{FF2B5EF4-FFF2-40B4-BE49-F238E27FC236}">
                <a16:creationId xmlns:a16="http://schemas.microsoft.com/office/drawing/2014/main" id="{2E90E8E3-9E4F-CB76-5848-4C106618C931}"/>
              </a:ext>
            </a:extLst>
          </p:cNvPr>
          <p:cNvSpPr txBox="1"/>
          <p:nvPr/>
        </p:nvSpPr>
        <p:spPr>
          <a:xfrm>
            <a:off x="6197600" y="5886053"/>
            <a:ext cx="348140"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H</a:t>
            </a:r>
            <a:endParaRPr lang="vi-VN" sz="2400">
              <a:solidFill>
                <a:schemeClr val="accent5">
                  <a:lumMod val="75000"/>
                </a:schemeClr>
              </a:solidFill>
              <a:latin typeface="#9Slide03 SVNAvo" panose="02040603050506020204" pitchFamily="18" charset="0"/>
            </a:endParaRPr>
          </a:p>
        </p:txBody>
      </p:sp>
      <p:sp>
        <p:nvSpPr>
          <p:cNvPr id="4" name="TextBox 79">
            <a:extLst>
              <a:ext uri="{FF2B5EF4-FFF2-40B4-BE49-F238E27FC236}">
                <a16:creationId xmlns:a16="http://schemas.microsoft.com/office/drawing/2014/main" id="{298CEC11-875A-9D84-6DFC-4B502BAF22EB}"/>
              </a:ext>
            </a:extLst>
          </p:cNvPr>
          <p:cNvSpPr txBox="1"/>
          <p:nvPr/>
        </p:nvSpPr>
        <p:spPr>
          <a:xfrm>
            <a:off x="5049517" y="5477713"/>
            <a:ext cx="348140" cy="461665"/>
          </a:xfrm>
          <a:prstGeom prst="rect">
            <a:avLst/>
          </a:prstGeom>
          <a:noFill/>
        </p:spPr>
        <p:txBody>
          <a:bodyPr wrap="square">
            <a:spAutoFit/>
          </a:bodyPr>
          <a:lstStyle/>
          <a:p>
            <a:pPr algn="just"/>
            <a:r>
              <a:rPr lang="en-US" sz="2400">
                <a:latin typeface="#9Slide03 SVNAvo" panose="02040603050506020204" pitchFamily="18" charset="0"/>
              </a:rPr>
              <a:t>a</a:t>
            </a:r>
            <a:endParaRPr lang="vi-VN" sz="2400">
              <a:latin typeface="#9Slide03 SVNAvo" panose="02040603050506020204" pitchFamily="18" charset="0"/>
            </a:endParaRPr>
          </a:p>
        </p:txBody>
      </p:sp>
      <p:sp>
        <p:nvSpPr>
          <p:cNvPr id="7" name="TextBox 82">
            <a:extLst>
              <a:ext uri="{FF2B5EF4-FFF2-40B4-BE49-F238E27FC236}">
                <a16:creationId xmlns:a16="http://schemas.microsoft.com/office/drawing/2014/main" id="{4A9559CA-2C92-11F2-9EC3-B2EFDAD17A15}"/>
              </a:ext>
            </a:extLst>
          </p:cNvPr>
          <p:cNvSpPr txBox="1"/>
          <p:nvPr/>
        </p:nvSpPr>
        <p:spPr>
          <a:xfrm>
            <a:off x="6417094" y="4781071"/>
            <a:ext cx="444040"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O</a:t>
            </a:r>
            <a:endParaRPr lang="vi-VN" sz="2400">
              <a:solidFill>
                <a:schemeClr val="accent5">
                  <a:lumMod val="75000"/>
                </a:schemeClr>
              </a:solidFill>
              <a:latin typeface="#9Slide03 SVNAvo" panose="02040603050506020204" pitchFamily="18" charset="0"/>
            </a:endParaRPr>
          </a:p>
        </p:txBody>
      </p:sp>
      <p:grpSp>
        <p:nvGrpSpPr>
          <p:cNvPr id="9" name="Group 73">
            <a:extLst>
              <a:ext uri="{FF2B5EF4-FFF2-40B4-BE49-F238E27FC236}">
                <a16:creationId xmlns:a16="http://schemas.microsoft.com/office/drawing/2014/main" id="{7372F03F-6289-4373-F51E-471A233F4EA1}"/>
              </a:ext>
            </a:extLst>
          </p:cNvPr>
          <p:cNvGrpSpPr/>
          <p:nvPr/>
        </p:nvGrpSpPr>
        <p:grpSpPr>
          <a:xfrm>
            <a:off x="6306971" y="5861038"/>
            <a:ext cx="79925" cy="79925"/>
            <a:chOff x="5106337" y="3902932"/>
            <a:chExt cx="158143" cy="158143"/>
          </a:xfrm>
        </p:grpSpPr>
        <p:cxnSp>
          <p:nvCxnSpPr>
            <p:cNvPr id="10" name="Straight Connector 74">
              <a:extLst>
                <a:ext uri="{FF2B5EF4-FFF2-40B4-BE49-F238E27FC236}">
                  <a16:creationId xmlns:a16="http://schemas.microsoft.com/office/drawing/2014/main" id="{4551B174-CB4C-A248-0EA5-DB9E1098C03E}"/>
                </a:ext>
              </a:extLst>
            </p:cNvPr>
            <p:cNvCxnSpPr>
              <a:cxnSpLocks/>
            </p:cNvCxnSpPr>
            <p:nvPr/>
          </p:nvCxnSpPr>
          <p:spPr>
            <a:xfrm flipV="1">
              <a:off x="5109363" y="3902932"/>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75">
              <a:extLst>
                <a:ext uri="{FF2B5EF4-FFF2-40B4-BE49-F238E27FC236}">
                  <a16:creationId xmlns:a16="http://schemas.microsoft.com/office/drawing/2014/main" id="{C9CF8514-0AB2-FC72-D222-ACF1DCBF8F9F}"/>
                </a:ext>
              </a:extLst>
            </p:cNvPr>
            <p:cNvCxnSpPr>
              <a:cxnSpLocks/>
            </p:cNvCxnSpPr>
            <p:nvPr/>
          </p:nvCxnSpPr>
          <p:spPr>
            <a:xfrm rot="5400000" flipV="1">
              <a:off x="5185409" y="3827299"/>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Oval 77">
            <a:extLst>
              <a:ext uri="{FF2B5EF4-FFF2-40B4-BE49-F238E27FC236}">
                <a16:creationId xmlns:a16="http://schemas.microsoft.com/office/drawing/2014/main" id="{DABE45EA-F03A-9E99-54A4-33A32A7C45BB}"/>
              </a:ext>
            </a:extLst>
          </p:cNvPr>
          <p:cNvSpPr/>
          <p:nvPr/>
        </p:nvSpPr>
        <p:spPr>
          <a:xfrm>
            <a:off x="5544286" y="4287869"/>
            <a:ext cx="1693316" cy="1651753"/>
          </a:xfrm>
          <a:prstGeom prst="ellipse">
            <a:avLst/>
          </a:prstGeom>
          <a:noFill/>
          <a:ln w="15875"/>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81">
            <a:extLst>
              <a:ext uri="{FF2B5EF4-FFF2-40B4-BE49-F238E27FC236}">
                <a16:creationId xmlns:a16="http://schemas.microsoft.com/office/drawing/2014/main" id="{1FF1B408-887D-8621-7F49-A3D0C3AED73C}"/>
              </a:ext>
            </a:extLst>
          </p:cNvPr>
          <p:cNvCxnSpPr>
            <a:cxnSpLocks/>
          </p:cNvCxnSpPr>
          <p:nvPr/>
        </p:nvCxnSpPr>
        <p:spPr>
          <a:xfrm flipV="1">
            <a:off x="6390944" y="5129634"/>
            <a:ext cx="0" cy="80998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Oval 83">
            <a:extLst>
              <a:ext uri="{FF2B5EF4-FFF2-40B4-BE49-F238E27FC236}">
                <a16:creationId xmlns:a16="http://schemas.microsoft.com/office/drawing/2014/main" id="{4342D113-87E1-7064-B29A-6C2EA0FD4FD5}"/>
              </a:ext>
            </a:extLst>
          </p:cNvPr>
          <p:cNvSpPr/>
          <p:nvPr/>
        </p:nvSpPr>
        <p:spPr>
          <a:xfrm>
            <a:off x="6361658" y="5078841"/>
            <a:ext cx="59455" cy="5945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5" name="Straight Connector 84">
            <a:extLst>
              <a:ext uri="{FF2B5EF4-FFF2-40B4-BE49-F238E27FC236}">
                <a16:creationId xmlns:a16="http://schemas.microsoft.com/office/drawing/2014/main" id="{0EA6414C-367D-F639-A870-F1878552025C}"/>
              </a:ext>
            </a:extLst>
          </p:cNvPr>
          <p:cNvCxnSpPr>
            <a:cxnSpLocks/>
          </p:cNvCxnSpPr>
          <p:nvPr/>
        </p:nvCxnSpPr>
        <p:spPr>
          <a:xfrm>
            <a:off x="5098668" y="5939378"/>
            <a:ext cx="22945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7">
            <a:extLst>
              <a:ext uri="{FF2B5EF4-FFF2-40B4-BE49-F238E27FC236}">
                <a16:creationId xmlns:a16="http://schemas.microsoft.com/office/drawing/2014/main" id="{5AC41D84-CB6A-8B3C-C765-A05D48136C1C}"/>
              </a:ext>
            </a:extLst>
          </p:cNvPr>
          <p:cNvSpPr txBox="1"/>
          <p:nvPr/>
        </p:nvSpPr>
        <p:spPr>
          <a:xfrm>
            <a:off x="3409378" y="2282433"/>
            <a:ext cx="689515" cy="461665"/>
          </a:xfrm>
          <a:prstGeom prst="rect">
            <a:avLst/>
          </a:prstGeom>
          <a:noFill/>
        </p:spPr>
        <p:txBody>
          <a:bodyPr wrap="square">
            <a:spAutoFit/>
          </a:bodyPr>
          <a:lstStyle/>
          <a:p>
            <a:pPr algn="just"/>
            <a:r>
              <a:rPr lang="vi-VN" sz="2400">
                <a:solidFill>
                  <a:srgbClr val="FF0000"/>
                </a:solidFill>
                <a:latin typeface="#9Slide03 SVNAvo" panose="02040603050506020204" pitchFamily="18" charset="0"/>
              </a:rPr>
              <a:t>OH</a:t>
            </a:r>
          </a:p>
        </p:txBody>
      </p:sp>
      <p:sp>
        <p:nvSpPr>
          <p:cNvPr id="18" name="Ngoặc móc Trái 17">
            <a:extLst>
              <a:ext uri="{FF2B5EF4-FFF2-40B4-BE49-F238E27FC236}">
                <a16:creationId xmlns:a16="http://schemas.microsoft.com/office/drawing/2014/main" id="{8880F493-ADAC-BA7A-E57A-9D4F88323331}"/>
              </a:ext>
            </a:extLst>
          </p:cNvPr>
          <p:cNvSpPr/>
          <p:nvPr/>
        </p:nvSpPr>
        <p:spPr>
          <a:xfrm rot="16200000">
            <a:off x="3676412" y="1239207"/>
            <a:ext cx="155448" cy="2002440"/>
          </a:xfrm>
          <a:prstGeom prst="leftBrace">
            <a:avLst>
              <a:gd name="adj1" fmla="val 273345"/>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19" name="TextBox 7">
            <a:extLst>
              <a:ext uri="{FF2B5EF4-FFF2-40B4-BE49-F238E27FC236}">
                <a16:creationId xmlns:a16="http://schemas.microsoft.com/office/drawing/2014/main" id="{14B4E9CF-B5AC-33BF-48FD-D7E1474A743D}"/>
              </a:ext>
            </a:extLst>
          </p:cNvPr>
          <p:cNvSpPr txBox="1"/>
          <p:nvPr/>
        </p:nvSpPr>
        <p:spPr>
          <a:xfrm>
            <a:off x="822310" y="3908710"/>
            <a:ext cx="2836357" cy="461665"/>
          </a:xfrm>
          <a:prstGeom prst="rect">
            <a:avLst/>
          </a:prstGeom>
          <a:noFill/>
        </p:spPr>
        <p:txBody>
          <a:bodyPr wrap="square">
            <a:spAutoFit/>
          </a:bodyPr>
          <a:lstStyle/>
          <a:p>
            <a:pPr algn="just"/>
            <a:r>
              <a:rPr lang="vi-VN" sz="2400">
                <a:solidFill>
                  <a:srgbClr val="FF0000"/>
                </a:solidFill>
                <a:latin typeface="#9Slide03 SVNAvo" panose="02040603050506020204" pitchFamily="18" charset="0"/>
              </a:rPr>
              <a:t>Tiếp xúc với nhau</a:t>
            </a:r>
          </a:p>
        </p:txBody>
      </p:sp>
    </p:spTree>
    <p:custDataLst>
      <p:tags r:id="rId1"/>
    </p:custDataLst>
    <p:extLst>
      <p:ext uri="{BB962C8B-B14F-4D97-AF65-F5344CB8AC3E}">
        <p14:creationId xmlns:p14="http://schemas.microsoft.com/office/powerpoint/2010/main" val="200745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heel(1)">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3" grpId="0"/>
      <p:bldP spid="4" grpId="0"/>
      <p:bldP spid="7" grpId="0"/>
      <p:bldP spid="12" grpId="0" animBg="1"/>
      <p:bldP spid="14" grpId="0" animBg="1"/>
      <p:bldP spid="17" grpId="0"/>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D"/>
        </a:solidFill>
        <a:effectLst/>
      </p:bgPr>
    </p:bg>
    <p:spTree>
      <p:nvGrpSpPr>
        <p:cNvPr id="1" name=""/>
        <p:cNvGrpSpPr/>
        <p:nvPr/>
      </p:nvGrpSpPr>
      <p:grpSpPr>
        <a:xfrm>
          <a:off x="0" y="0"/>
          <a:ext cx="0" cy="0"/>
          <a:chOff x="0" y="0"/>
          <a:chExt cx="0" cy="0"/>
        </a:xfrm>
      </p:grpSpPr>
      <p:sp>
        <p:nvSpPr>
          <p:cNvPr id="26" name="Freeform 5">
            <a:extLst>
              <a:ext uri="{FF2B5EF4-FFF2-40B4-BE49-F238E27FC236}">
                <a16:creationId xmlns:a16="http://schemas.microsoft.com/office/drawing/2014/main" id="{DEB5E24F-E37B-38B5-81E3-BD7D09A4AB2E}"/>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893084">
            <a:off x="10941560" y="5856472"/>
            <a:ext cx="1718986" cy="1775478"/>
          </a:xfrm>
          <a:custGeom>
            <a:avLst/>
            <a:gdLst/>
            <a:ahLst/>
            <a:cxnLst/>
            <a:rect l="l" t="t" r="r" b="b"/>
            <a:pathLst>
              <a:path w="6715726" h="6936430">
                <a:moveTo>
                  <a:pt x="0" y="0"/>
                </a:moveTo>
                <a:lnTo>
                  <a:pt x="6715725" y="0"/>
                </a:lnTo>
                <a:lnTo>
                  <a:pt x="6715725" y="6936431"/>
                </a:lnTo>
                <a:lnTo>
                  <a:pt x="0" y="693643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9919920">
            <a:off x="11263978" y="5952663"/>
            <a:ext cx="790267" cy="844829"/>
          </a:xfrm>
          <a:custGeom>
            <a:avLst/>
            <a:gdLst/>
            <a:ahLst/>
            <a:cxnLst/>
            <a:rect l="l" t="t" r="r" b="b"/>
            <a:pathLst>
              <a:path w="2752029" h="2942036">
                <a:moveTo>
                  <a:pt x="0" y="0"/>
                </a:moveTo>
                <a:lnTo>
                  <a:pt x="2752029" y="0"/>
                </a:lnTo>
                <a:lnTo>
                  <a:pt x="2752029" y="2942035"/>
                </a:lnTo>
                <a:lnTo>
                  <a:pt x="0" y="2942035"/>
                </a:lnTo>
                <a:lnTo>
                  <a:pt x="0" y="0"/>
                </a:lnTo>
                <a:close/>
              </a:path>
            </a:pathLst>
          </a:custGeom>
          <a:blipFill>
            <a:blip r:embed="rId7">
              <a:alphaModFix amt="78000"/>
            </a:blip>
            <a:stretch>
              <a:fillRect/>
            </a:stretch>
          </a:blipFill>
        </p:spPr>
        <p:txBody>
          <a:bodyPr/>
          <a:lstStyle/>
          <a:p>
            <a:pPr defTabSz="609630"/>
            <a:endParaRPr lang="en-US" sz="1200">
              <a:solidFill>
                <a:prstClr val="black"/>
              </a:solidFill>
              <a:latin typeface="Calibri"/>
            </a:endParaRPr>
          </a:p>
        </p:txBody>
      </p:sp>
      <p:sp>
        <p:nvSpPr>
          <p:cNvPr id="23" name="TextBox 22">
            <a:extLst>
              <a:ext uri="{FF2B5EF4-FFF2-40B4-BE49-F238E27FC236}">
                <a16:creationId xmlns:a16="http://schemas.microsoft.com/office/drawing/2014/main" id="{240EDD1A-003F-C691-587D-03F16D80B7B4}"/>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pic>
        <p:nvPicPr>
          <p:cNvPr id="27" name="Picture 26">
            <a:extLst>
              <a:ext uri="{FF2B5EF4-FFF2-40B4-BE49-F238E27FC236}">
                <a16:creationId xmlns:a16="http://schemas.microsoft.com/office/drawing/2014/main" id="{72CEECE1-E669-ADC7-30E7-700D08C74042}"/>
              </a:ext>
            </a:extLst>
          </p:cNvPr>
          <p:cNvPicPr>
            <a:picLocks noChangeAspect="1"/>
          </p:cNvPicPr>
          <p:nvPr/>
        </p:nvPicPr>
        <p:blipFill>
          <a:blip r:embed="rId8"/>
          <a:stretch>
            <a:fillRect/>
          </a:stretch>
        </p:blipFill>
        <p:spPr>
          <a:xfrm>
            <a:off x="561120" y="1576929"/>
            <a:ext cx="332509" cy="332509"/>
          </a:xfrm>
          <a:prstGeom prst="rect">
            <a:avLst/>
          </a:prstGeom>
        </p:spPr>
      </p:pic>
      <p:sp>
        <p:nvSpPr>
          <p:cNvPr id="2" name="TextBox 1">
            <a:extLst>
              <a:ext uri="{FF2B5EF4-FFF2-40B4-BE49-F238E27FC236}">
                <a16:creationId xmlns:a16="http://schemas.microsoft.com/office/drawing/2014/main" id="{C3030687-9713-29F2-03F6-50932A887233}"/>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sp>
        <p:nvSpPr>
          <p:cNvPr id="9" name="TextBox 8">
            <a:extLst>
              <a:ext uri="{FF2B5EF4-FFF2-40B4-BE49-F238E27FC236}">
                <a16:creationId xmlns:a16="http://schemas.microsoft.com/office/drawing/2014/main" id="{B8FAE943-E012-F2DB-60DE-F53766C40C56}"/>
              </a:ext>
            </a:extLst>
          </p:cNvPr>
          <p:cNvSpPr txBox="1"/>
          <p:nvPr/>
        </p:nvSpPr>
        <p:spPr>
          <a:xfrm>
            <a:off x="902137" y="1397206"/>
            <a:ext cx="10659494" cy="2229969"/>
          </a:xfrm>
          <a:prstGeom prst="rect">
            <a:avLst/>
          </a:prstGeom>
          <a:noFill/>
        </p:spPr>
        <p:txBody>
          <a:bodyPr wrap="square">
            <a:spAutoFit/>
          </a:bodyPr>
          <a:lstStyle/>
          <a:p>
            <a:pPr algn="just">
              <a:lnSpc>
                <a:spcPct val="150000"/>
              </a:lnSpc>
            </a:pPr>
            <a:r>
              <a:rPr lang="vi-VN" sz="2400" b="1">
                <a:solidFill>
                  <a:srgbClr val="002060"/>
                </a:solidFill>
                <a:latin typeface="#9Slide03 SVNAvo" panose="02040603050506020204" pitchFamily="18" charset="0"/>
              </a:rPr>
              <a:t>Định lí 1 (Dấu hiệu nhận biết tiếp tuyến)</a:t>
            </a:r>
          </a:p>
          <a:p>
            <a:pPr algn="just">
              <a:lnSpc>
                <a:spcPct val="150000"/>
              </a:lnSpc>
            </a:pPr>
            <a:r>
              <a:rPr lang="vi-VN" sz="2400">
                <a:latin typeface="#9Slide03 SVNAvo" panose="02040603050506020204" pitchFamily="18" charset="0"/>
              </a:rPr>
              <a:t>Nếu một đường thẳng đi qua một điểm nằm trên một đường tròn và vuông góc với bán kính đi qua điểm đó thì đường thẳng ấy là một tiếp tuyến của đường tròn.</a:t>
            </a:r>
          </a:p>
        </p:txBody>
      </p:sp>
      <p:sp>
        <p:nvSpPr>
          <p:cNvPr id="7" name="TextBox 78">
            <a:extLst>
              <a:ext uri="{FF2B5EF4-FFF2-40B4-BE49-F238E27FC236}">
                <a16:creationId xmlns:a16="http://schemas.microsoft.com/office/drawing/2014/main" id="{554B325E-D99F-D617-227D-EDD388444630}"/>
              </a:ext>
            </a:extLst>
          </p:cNvPr>
          <p:cNvSpPr txBox="1"/>
          <p:nvPr/>
        </p:nvSpPr>
        <p:spPr>
          <a:xfrm>
            <a:off x="10523206" y="4942938"/>
            <a:ext cx="422987"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M</a:t>
            </a:r>
            <a:endParaRPr lang="vi-VN" sz="2400">
              <a:solidFill>
                <a:schemeClr val="accent5">
                  <a:lumMod val="75000"/>
                </a:schemeClr>
              </a:solidFill>
              <a:latin typeface="#9Slide03 SVNAvo" panose="02040603050506020204" pitchFamily="18" charset="0"/>
            </a:endParaRPr>
          </a:p>
        </p:txBody>
      </p:sp>
      <p:sp>
        <p:nvSpPr>
          <p:cNvPr id="8" name="TextBox 79">
            <a:extLst>
              <a:ext uri="{FF2B5EF4-FFF2-40B4-BE49-F238E27FC236}">
                <a16:creationId xmlns:a16="http://schemas.microsoft.com/office/drawing/2014/main" id="{C7F78521-EF44-64C9-4429-5C869B245DE2}"/>
              </a:ext>
            </a:extLst>
          </p:cNvPr>
          <p:cNvSpPr txBox="1"/>
          <p:nvPr/>
        </p:nvSpPr>
        <p:spPr>
          <a:xfrm>
            <a:off x="10524610" y="3619497"/>
            <a:ext cx="348140" cy="461665"/>
          </a:xfrm>
          <a:prstGeom prst="rect">
            <a:avLst/>
          </a:prstGeom>
          <a:noFill/>
        </p:spPr>
        <p:txBody>
          <a:bodyPr wrap="square">
            <a:spAutoFit/>
          </a:bodyPr>
          <a:lstStyle/>
          <a:p>
            <a:pPr algn="just"/>
            <a:r>
              <a:rPr lang="en-US" sz="2400">
                <a:latin typeface="#9Slide03 SVNAvo" panose="02040603050506020204" pitchFamily="18" charset="0"/>
              </a:rPr>
              <a:t>d</a:t>
            </a:r>
            <a:endParaRPr lang="vi-VN" sz="2400">
              <a:latin typeface="#9Slide03 SVNAvo" panose="02040603050506020204" pitchFamily="18" charset="0"/>
            </a:endParaRPr>
          </a:p>
        </p:txBody>
      </p:sp>
      <p:sp>
        <p:nvSpPr>
          <p:cNvPr id="10" name="TextBox 82">
            <a:extLst>
              <a:ext uri="{FF2B5EF4-FFF2-40B4-BE49-F238E27FC236}">
                <a16:creationId xmlns:a16="http://schemas.microsoft.com/office/drawing/2014/main" id="{570AD2C3-742A-CAF1-7713-E32390989D65}"/>
              </a:ext>
            </a:extLst>
          </p:cNvPr>
          <p:cNvSpPr txBox="1"/>
          <p:nvPr/>
        </p:nvSpPr>
        <p:spPr>
          <a:xfrm>
            <a:off x="9198685" y="4948640"/>
            <a:ext cx="444040" cy="461665"/>
          </a:xfrm>
          <a:prstGeom prst="rect">
            <a:avLst/>
          </a:prstGeom>
          <a:noFill/>
        </p:spPr>
        <p:txBody>
          <a:bodyPr wrap="square">
            <a:spAutoFit/>
          </a:bodyPr>
          <a:lstStyle/>
          <a:p>
            <a:pPr algn="just"/>
            <a:r>
              <a:rPr lang="en-US" sz="2400">
                <a:solidFill>
                  <a:schemeClr val="accent5">
                    <a:lumMod val="75000"/>
                  </a:schemeClr>
                </a:solidFill>
                <a:latin typeface="#9Slide03 SVNAvo" panose="02040603050506020204" pitchFamily="18" charset="0"/>
              </a:rPr>
              <a:t>O</a:t>
            </a:r>
            <a:endParaRPr lang="vi-VN" sz="2400">
              <a:solidFill>
                <a:schemeClr val="accent5">
                  <a:lumMod val="75000"/>
                </a:schemeClr>
              </a:solidFill>
              <a:latin typeface="#9Slide03 SVNAvo" panose="02040603050506020204" pitchFamily="18" charset="0"/>
            </a:endParaRPr>
          </a:p>
        </p:txBody>
      </p:sp>
      <p:grpSp>
        <p:nvGrpSpPr>
          <p:cNvPr id="11" name="Group 73">
            <a:extLst>
              <a:ext uri="{FF2B5EF4-FFF2-40B4-BE49-F238E27FC236}">
                <a16:creationId xmlns:a16="http://schemas.microsoft.com/office/drawing/2014/main" id="{E73415C4-9346-616A-40A3-51D8F2EE4070}"/>
              </a:ext>
            </a:extLst>
          </p:cNvPr>
          <p:cNvGrpSpPr/>
          <p:nvPr/>
        </p:nvGrpSpPr>
        <p:grpSpPr>
          <a:xfrm>
            <a:off x="10409882" y="5090579"/>
            <a:ext cx="110354" cy="110354"/>
            <a:chOff x="5106337" y="3902932"/>
            <a:chExt cx="158143" cy="158143"/>
          </a:xfrm>
        </p:grpSpPr>
        <p:cxnSp>
          <p:nvCxnSpPr>
            <p:cNvPr id="12" name="Straight Connector 74">
              <a:extLst>
                <a:ext uri="{FF2B5EF4-FFF2-40B4-BE49-F238E27FC236}">
                  <a16:creationId xmlns:a16="http://schemas.microsoft.com/office/drawing/2014/main" id="{66DCDDF6-7F8C-EED6-33D2-B9151EF7F08B}"/>
                </a:ext>
              </a:extLst>
            </p:cNvPr>
            <p:cNvCxnSpPr>
              <a:cxnSpLocks/>
            </p:cNvCxnSpPr>
            <p:nvPr/>
          </p:nvCxnSpPr>
          <p:spPr>
            <a:xfrm flipV="1">
              <a:off x="5109363" y="3902932"/>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75">
              <a:extLst>
                <a:ext uri="{FF2B5EF4-FFF2-40B4-BE49-F238E27FC236}">
                  <a16:creationId xmlns:a16="http://schemas.microsoft.com/office/drawing/2014/main" id="{7251A869-717D-9952-0564-85A2AA6ADF3B}"/>
                </a:ext>
              </a:extLst>
            </p:cNvPr>
            <p:cNvCxnSpPr>
              <a:cxnSpLocks/>
            </p:cNvCxnSpPr>
            <p:nvPr/>
          </p:nvCxnSpPr>
          <p:spPr>
            <a:xfrm rot="5400000" flipV="1">
              <a:off x="5185409" y="3827299"/>
              <a:ext cx="0" cy="158143"/>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4" name="Oval 77">
            <a:extLst>
              <a:ext uri="{FF2B5EF4-FFF2-40B4-BE49-F238E27FC236}">
                <a16:creationId xmlns:a16="http://schemas.microsoft.com/office/drawing/2014/main" id="{102AB23E-462B-7F11-06E0-D8514CE47B1B}"/>
              </a:ext>
            </a:extLst>
          </p:cNvPr>
          <p:cNvSpPr/>
          <p:nvPr/>
        </p:nvSpPr>
        <p:spPr>
          <a:xfrm>
            <a:off x="8831294" y="4382799"/>
            <a:ext cx="1693316" cy="1651753"/>
          </a:xfrm>
          <a:prstGeom prst="ellipse">
            <a:avLst/>
          </a:prstGeom>
          <a:noFill/>
          <a:ln w="15875"/>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81">
            <a:extLst>
              <a:ext uri="{FF2B5EF4-FFF2-40B4-BE49-F238E27FC236}">
                <a16:creationId xmlns:a16="http://schemas.microsoft.com/office/drawing/2014/main" id="{E947FF00-F46A-9F37-A97C-798D21FFDB65}"/>
              </a:ext>
            </a:extLst>
          </p:cNvPr>
          <p:cNvCxnSpPr>
            <a:cxnSpLocks/>
          </p:cNvCxnSpPr>
          <p:nvPr/>
        </p:nvCxnSpPr>
        <p:spPr>
          <a:xfrm rot="5400000" flipV="1">
            <a:off x="10112271" y="4795940"/>
            <a:ext cx="0" cy="809987"/>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Oval 83">
            <a:extLst>
              <a:ext uri="{FF2B5EF4-FFF2-40B4-BE49-F238E27FC236}">
                <a16:creationId xmlns:a16="http://schemas.microsoft.com/office/drawing/2014/main" id="{263030A8-81F1-CA71-1DDD-046FF61572EC}"/>
              </a:ext>
            </a:extLst>
          </p:cNvPr>
          <p:cNvSpPr/>
          <p:nvPr/>
        </p:nvSpPr>
        <p:spPr>
          <a:xfrm>
            <a:off x="9648666" y="5173771"/>
            <a:ext cx="59455" cy="59455"/>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 name="Straight Connector 84">
            <a:extLst>
              <a:ext uri="{FF2B5EF4-FFF2-40B4-BE49-F238E27FC236}">
                <a16:creationId xmlns:a16="http://schemas.microsoft.com/office/drawing/2014/main" id="{C2E7B73F-5EED-AC94-BAAB-3CDDDEE19A25}"/>
              </a:ext>
            </a:extLst>
          </p:cNvPr>
          <p:cNvCxnSpPr>
            <a:cxnSpLocks/>
          </p:cNvCxnSpPr>
          <p:nvPr/>
        </p:nvCxnSpPr>
        <p:spPr>
          <a:xfrm>
            <a:off x="10527525" y="3728323"/>
            <a:ext cx="0" cy="256738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34">
            <a:extLst>
              <a:ext uri="{FF2B5EF4-FFF2-40B4-BE49-F238E27FC236}">
                <a16:creationId xmlns:a16="http://schemas.microsoft.com/office/drawing/2014/main" id="{F9AFB95C-01A0-5C89-AF47-B8F234EC4B5F}"/>
              </a:ext>
            </a:extLst>
          </p:cNvPr>
          <p:cNvPicPr>
            <a:picLocks noChangeAspect="1"/>
          </p:cNvPicPr>
          <p:nvPr/>
        </p:nvPicPr>
        <p:blipFill>
          <a:blip r:embed="rId9"/>
          <a:stretch>
            <a:fillRect/>
          </a:stretch>
        </p:blipFill>
        <p:spPr>
          <a:xfrm rot="662634" flipH="1">
            <a:off x="593174" y="4330398"/>
            <a:ext cx="187931" cy="187931"/>
          </a:xfrm>
          <a:prstGeom prst="rect">
            <a:avLst/>
          </a:prstGeom>
        </p:spPr>
      </p:pic>
      <p:sp>
        <p:nvSpPr>
          <p:cNvPr id="21" name="TextBox 8">
            <a:extLst>
              <a:ext uri="{FF2B5EF4-FFF2-40B4-BE49-F238E27FC236}">
                <a16:creationId xmlns:a16="http://schemas.microsoft.com/office/drawing/2014/main" id="{4724FFE8-5A8D-1022-1FA5-D3304AEA0EF5}"/>
              </a:ext>
            </a:extLst>
          </p:cNvPr>
          <p:cNvSpPr txBox="1"/>
          <p:nvPr/>
        </p:nvSpPr>
        <p:spPr>
          <a:xfrm>
            <a:off x="948954" y="3105024"/>
            <a:ext cx="6766295" cy="2251065"/>
          </a:xfrm>
          <a:prstGeom prst="rect">
            <a:avLst/>
          </a:prstGeom>
          <a:noFill/>
        </p:spPr>
        <p:txBody>
          <a:bodyPr wrap="square">
            <a:spAutoFit/>
          </a:bodyPr>
          <a:lstStyle/>
          <a:p>
            <a:pPr algn="just">
              <a:lnSpc>
                <a:spcPct val="150000"/>
              </a:lnSpc>
            </a:pPr>
            <a:r>
              <a:rPr lang="vi-VN" sz="2400" b="1" dirty="0">
                <a:solidFill>
                  <a:srgbClr val="002060"/>
                </a:solidFill>
                <a:latin typeface="#9Slide03 SVNAvo" panose="02040603050506020204" pitchFamily="18" charset="0"/>
              </a:rPr>
              <a:t>Ví dụ:</a:t>
            </a:r>
            <a:r>
              <a:rPr lang="en-US" sz="2400" b="1" dirty="0">
                <a:solidFill>
                  <a:srgbClr val="002060"/>
                </a:solidFill>
                <a:latin typeface="#9Slide03 SVNAvo" panose="02040603050506020204" pitchFamily="18" charset="0"/>
              </a:rPr>
              <a:t> </a:t>
            </a:r>
            <a:r>
              <a:rPr lang="en-US" sz="2400" b="1" dirty="0" err="1">
                <a:solidFill>
                  <a:srgbClr val="FF0000"/>
                </a:solidFill>
                <a:latin typeface="#9Slide03 SVNAvo" panose="02040603050506020204" pitchFamily="18" charset="0"/>
              </a:rPr>
              <a:t>Xét</a:t>
            </a:r>
            <a:r>
              <a:rPr lang="en-US" sz="2400" b="1" dirty="0">
                <a:solidFill>
                  <a:srgbClr val="FF0000"/>
                </a:solidFill>
                <a:latin typeface="#9Slide03 SVNAvo" panose="02040603050506020204" pitchFamily="18" charset="0"/>
              </a:rPr>
              <a:t> (O ; r), </a:t>
            </a:r>
            <a:r>
              <a:rPr lang="en-US" sz="2400" b="1" dirty="0" err="1">
                <a:solidFill>
                  <a:srgbClr val="FF0000"/>
                </a:solidFill>
                <a:latin typeface="#9Slide03 SVNAvo" panose="02040603050506020204" pitchFamily="18" charset="0"/>
              </a:rPr>
              <a:t>có</a:t>
            </a:r>
            <a:r>
              <a:rPr lang="en-US" sz="2400" b="1" dirty="0">
                <a:solidFill>
                  <a:srgbClr val="FF0000"/>
                </a:solidFill>
                <a:latin typeface="#9Slide03 SVNAvo" panose="02040603050506020204" pitchFamily="18" charset="0"/>
              </a:rPr>
              <a:t>:</a:t>
            </a:r>
          </a:p>
          <a:p>
            <a:pPr algn="ctr">
              <a:lnSpc>
                <a:spcPct val="150000"/>
              </a:lnSpc>
            </a:pPr>
            <a:r>
              <a:rPr lang="en-US" sz="2400" b="1" dirty="0">
                <a:solidFill>
                  <a:srgbClr val="FF0000"/>
                </a:solidFill>
                <a:latin typeface="#9Slide03 SVNAvo" panose="02040603050506020204" pitchFamily="18" charset="0"/>
              </a:rPr>
              <a:t>d </a:t>
            </a:r>
            <a:r>
              <a:rPr lang="en-US" sz="2400" b="1" dirty="0" err="1">
                <a:solidFill>
                  <a:srgbClr val="FF0000"/>
                </a:solidFill>
                <a:latin typeface="#9Slide03 SVNAvo" panose="02040603050506020204" pitchFamily="18" charset="0"/>
              </a:rPr>
              <a:t>vuông</a:t>
            </a:r>
            <a:r>
              <a:rPr lang="en-US" sz="2400" b="1" dirty="0">
                <a:solidFill>
                  <a:srgbClr val="FF0000"/>
                </a:solidFill>
                <a:latin typeface="#9Slide03 SVNAvo" panose="02040603050506020204" pitchFamily="18" charset="0"/>
              </a:rPr>
              <a:t> </a:t>
            </a:r>
            <a:r>
              <a:rPr lang="en-US" sz="2400" b="1" dirty="0" err="1">
                <a:solidFill>
                  <a:srgbClr val="FF0000"/>
                </a:solidFill>
                <a:latin typeface="#9Slide03 SVNAvo" panose="02040603050506020204" pitchFamily="18" charset="0"/>
              </a:rPr>
              <a:t>góc</a:t>
            </a:r>
            <a:r>
              <a:rPr lang="en-US" sz="2400" b="1" dirty="0">
                <a:solidFill>
                  <a:srgbClr val="FF0000"/>
                </a:solidFill>
                <a:latin typeface="#9Slide03 SVNAvo" panose="02040603050506020204" pitchFamily="18" charset="0"/>
              </a:rPr>
              <a:t> </a:t>
            </a:r>
            <a:r>
              <a:rPr lang="en-US" sz="2400" b="1" dirty="0" err="1">
                <a:solidFill>
                  <a:srgbClr val="FF0000"/>
                </a:solidFill>
                <a:latin typeface="#9Slide03 SVNAvo" panose="02040603050506020204" pitchFamily="18" charset="0"/>
              </a:rPr>
              <a:t>với</a:t>
            </a:r>
            <a:r>
              <a:rPr lang="en-US" sz="2400" b="1" dirty="0">
                <a:solidFill>
                  <a:srgbClr val="FF0000"/>
                </a:solidFill>
                <a:latin typeface="#9Slide03 SVNAvo" panose="02040603050506020204" pitchFamily="18" charset="0"/>
              </a:rPr>
              <a:t> OM </a:t>
            </a:r>
            <a:r>
              <a:rPr lang="en-US" sz="2400" b="1" dirty="0" err="1">
                <a:solidFill>
                  <a:srgbClr val="FF0000"/>
                </a:solidFill>
                <a:latin typeface="#9Slide03 SVNAvo" panose="02040603050506020204" pitchFamily="18" charset="0"/>
              </a:rPr>
              <a:t>tại</a:t>
            </a:r>
            <a:r>
              <a:rPr lang="en-US" sz="2400" b="1" dirty="0">
                <a:solidFill>
                  <a:srgbClr val="FF0000"/>
                </a:solidFill>
                <a:latin typeface="#9Slide03 SVNAvo" panose="02040603050506020204" pitchFamily="18" charset="0"/>
              </a:rPr>
              <a:t> M</a:t>
            </a:r>
          </a:p>
          <a:p>
            <a:pPr algn="ctr">
              <a:lnSpc>
                <a:spcPct val="150000"/>
              </a:lnSpc>
            </a:pPr>
            <a:r>
              <a:rPr lang="en-US" sz="2400" b="1" dirty="0">
                <a:solidFill>
                  <a:srgbClr val="FF0000"/>
                </a:solidFill>
                <a:latin typeface="#9Slide03 SVNAvo" panose="02040603050506020204" pitchFamily="18" charset="0"/>
              </a:rPr>
              <a:t>OM = r</a:t>
            </a:r>
            <a:endParaRPr lang="vi-VN" sz="2400" b="1" dirty="0">
              <a:solidFill>
                <a:srgbClr val="FF0000"/>
              </a:solidFill>
              <a:latin typeface="#9Slide03 SVNAvo" panose="02040603050506020204" pitchFamily="18" charset="0"/>
            </a:endParaRPr>
          </a:p>
          <a:p>
            <a:pPr algn="just">
              <a:lnSpc>
                <a:spcPct val="150000"/>
              </a:lnSpc>
            </a:pPr>
            <a:r>
              <a:rPr lang="en-US" sz="2400" dirty="0" err="1">
                <a:latin typeface="#9Slide03 SVNAvo" panose="02040603050506020204" pitchFamily="18" charset="0"/>
              </a:rPr>
              <a:t>Nên</a:t>
            </a:r>
            <a:r>
              <a:rPr lang="en-US" sz="2400" dirty="0">
                <a:latin typeface="#9Slide03 SVNAvo" panose="02040603050506020204" pitchFamily="18" charset="0"/>
              </a:rPr>
              <a:t> </a:t>
            </a:r>
            <a:r>
              <a:rPr lang="vi-VN" sz="2400" dirty="0">
                <a:latin typeface="#9Slide03 SVNAvo" panose="02040603050506020204" pitchFamily="18" charset="0"/>
              </a:rPr>
              <a:t>d là tiếp tuyến của đường tròn (O)</a:t>
            </a:r>
            <a:r>
              <a:rPr lang="en-US" sz="2400" dirty="0">
                <a:latin typeface="#9Slide03 SVNAvo" panose="02040603050506020204" pitchFamily="18" charset="0"/>
              </a:rPr>
              <a:t> </a:t>
            </a:r>
            <a:r>
              <a:rPr lang="en-US" sz="2400" dirty="0" err="1">
                <a:latin typeface="#9Slide03 SVNAvo" panose="02040603050506020204" pitchFamily="18" charset="0"/>
              </a:rPr>
              <a:t>tại</a:t>
            </a:r>
            <a:r>
              <a:rPr lang="en-US" sz="2400" dirty="0">
                <a:latin typeface="#9Slide03 SVNAvo" panose="02040603050506020204" pitchFamily="18" charset="0"/>
              </a:rPr>
              <a:t> M (DHNB)</a:t>
            </a:r>
            <a:endParaRPr lang="vi-VN" sz="2400" dirty="0">
              <a:latin typeface="#9Slide03 SVNAvo" panose="02040603050506020204" pitchFamily="18" charset="0"/>
            </a:endParaRPr>
          </a:p>
        </p:txBody>
      </p:sp>
      <p:sp>
        <p:nvSpPr>
          <p:cNvPr id="22" name="TextBox 8">
            <a:extLst>
              <a:ext uri="{FF2B5EF4-FFF2-40B4-BE49-F238E27FC236}">
                <a16:creationId xmlns:a16="http://schemas.microsoft.com/office/drawing/2014/main" id="{6FDB1066-D98C-6B99-4DC9-B1A925C48C5F}"/>
              </a:ext>
            </a:extLst>
          </p:cNvPr>
          <p:cNvSpPr txBox="1"/>
          <p:nvPr/>
        </p:nvSpPr>
        <p:spPr>
          <a:xfrm>
            <a:off x="2092846" y="5280967"/>
            <a:ext cx="4003154" cy="461665"/>
          </a:xfrm>
          <a:prstGeom prst="rect">
            <a:avLst/>
          </a:prstGeom>
          <a:noFill/>
        </p:spPr>
        <p:txBody>
          <a:bodyPr wrap="square">
            <a:spAutoFit/>
          </a:bodyPr>
          <a:lstStyle/>
          <a:p>
            <a:pPr algn="just"/>
            <a:r>
              <a:rPr lang="en-US" sz="2400" dirty="0" err="1">
                <a:latin typeface="#9Slide03 SVNAvo" panose="02040603050506020204" pitchFamily="18" charset="0"/>
              </a:rPr>
              <a:t>với</a:t>
            </a:r>
            <a:r>
              <a:rPr lang="en-US" sz="2400" dirty="0">
                <a:latin typeface="#9Slide03 SVNAvo" panose="02040603050506020204" pitchFamily="18" charset="0"/>
              </a:rPr>
              <a:t> </a:t>
            </a:r>
            <a:r>
              <a:rPr lang="vi-VN" sz="2400" dirty="0">
                <a:latin typeface="#9Slide03 SVNAvo" panose="02040603050506020204" pitchFamily="18" charset="0"/>
              </a:rPr>
              <a:t>M là tiếp điểm </a:t>
            </a:r>
          </a:p>
        </p:txBody>
      </p:sp>
      <p:pic>
        <p:nvPicPr>
          <p:cNvPr id="4" name="Picture 3" descr="A blue and orange logo&#10;&#10;Description automatically generated">
            <a:extLst>
              <a:ext uri="{FF2B5EF4-FFF2-40B4-BE49-F238E27FC236}">
                <a16:creationId xmlns:a16="http://schemas.microsoft.com/office/drawing/2014/main" id="{87DA779C-26FB-E43D-E366-7E9C0ACFCA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12396" y="-30660663"/>
            <a:ext cx="37103785" cy="13707086"/>
          </a:xfrm>
          <a:prstGeom prst="rect">
            <a:avLst/>
          </a:prstGeom>
        </p:spPr>
      </p:pic>
    </p:spTree>
    <p:custDataLst>
      <p:tags r:id="rId1"/>
    </p:custDataLst>
    <p:extLst>
      <p:ext uri="{BB962C8B-B14F-4D97-AF65-F5344CB8AC3E}">
        <p14:creationId xmlns:p14="http://schemas.microsoft.com/office/powerpoint/2010/main" val="227147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671A36-7600-E253-9697-4DE409333AFF}"/>
              </a:ext>
            </a:extLst>
          </p:cNvPr>
          <p:cNvSpPr txBox="1"/>
          <p:nvPr/>
        </p:nvSpPr>
        <p:spPr>
          <a:xfrm>
            <a:off x="1242201" y="2505085"/>
            <a:ext cx="6768323" cy="1697068"/>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en-US" dirty="0" err="1">
                <a:solidFill>
                  <a:srgbClr val="002060"/>
                </a:solidFill>
              </a:rPr>
              <a:t>Xét</a:t>
            </a:r>
            <a:r>
              <a:rPr lang="en-US" dirty="0">
                <a:solidFill>
                  <a:srgbClr val="002060"/>
                </a:solidFill>
              </a:rPr>
              <a:t> (A; AH), </a:t>
            </a:r>
            <a:r>
              <a:rPr lang="en-US" dirty="0" err="1">
                <a:solidFill>
                  <a:srgbClr val="002060"/>
                </a:solidFill>
              </a:rPr>
              <a:t>có</a:t>
            </a:r>
            <a:r>
              <a:rPr lang="en-US" dirty="0">
                <a:solidFill>
                  <a:srgbClr val="002060"/>
                </a:solidFill>
              </a:rPr>
              <a:t>:</a:t>
            </a:r>
          </a:p>
          <a:p>
            <a:pPr algn="ctr"/>
            <a:r>
              <a:rPr lang="en-US" dirty="0">
                <a:solidFill>
                  <a:srgbClr val="002060"/>
                </a:solidFill>
              </a:rPr>
              <a:t> BC      AH </a:t>
            </a:r>
            <a:r>
              <a:rPr lang="en-US" dirty="0" err="1">
                <a:solidFill>
                  <a:srgbClr val="002060"/>
                </a:solidFill>
              </a:rPr>
              <a:t>tại</a:t>
            </a:r>
            <a:r>
              <a:rPr lang="en-US" dirty="0">
                <a:solidFill>
                  <a:srgbClr val="002060"/>
                </a:solidFill>
              </a:rPr>
              <a:t> H </a:t>
            </a:r>
          </a:p>
          <a:p>
            <a:pPr algn="ctr"/>
            <a:r>
              <a:rPr lang="en-US" dirty="0">
                <a:solidFill>
                  <a:srgbClr val="002060"/>
                </a:solidFill>
              </a:rPr>
              <a:t>AH: </a:t>
            </a:r>
            <a:r>
              <a:rPr lang="en-US" dirty="0" err="1">
                <a:solidFill>
                  <a:srgbClr val="002060"/>
                </a:solidFill>
              </a:rPr>
              <a:t>bán</a:t>
            </a:r>
            <a:r>
              <a:rPr lang="en-US" dirty="0">
                <a:solidFill>
                  <a:srgbClr val="002060"/>
                </a:solidFill>
              </a:rPr>
              <a:t> </a:t>
            </a:r>
            <a:r>
              <a:rPr lang="en-US" dirty="0" err="1">
                <a:solidFill>
                  <a:srgbClr val="002060"/>
                </a:solidFill>
              </a:rPr>
              <a:t>kính</a:t>
            </a:r>
            <a:r>
              <a:rPr lang="en-US" dirty="0">
                <a:solidFill>
                  <a:srgbClr val="002060"/>
                </a:solidFill>
              </a:rPr>
              <a:t> </a:t>
            </a:r>
          </a:p>
        </p:txBody>
      </p:sp>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902137" y="1127544"/>
            <a:ext cx="414513" cy="414513"/>
          </a:xfrm>
          <a:prstGeom prst="rect">
            <a:avLst/>
          </a:prstGeom>
        </p:spPr>
      </p:pic>
      <p:pic>
        <p:nvPicPr>
          <p:cNvPr id="9" name="Picture 34">
            <a:extLst>
              <a:ext uri="{FF2B5EF4-FFF2-40B4-BE49-F238E27FC236}">
                <a16:creationId xmlns:a16="http://schemas.microsoft.com/office/drawing/2014/main" id="{2745BB67-4893-A4CF-0488-424059D2A333}"/>
              </a:ext>
            </a:extLst>
          </p:cNvPr>
          <p:cNvPicPr>
            <a:picLocks noChangeAspect="1"/>
          </p:cNvPicPr>
          <p:nvPr/>
        </p:nvPicPr>
        <p:blipFill>
          <a:blip r:embed="rId7"/>
          <a:stretch>
            <a:fillRect/>
          </a:stretch>
        </p:blipFill>
        <p:spPr>
          <a:xfrm rot="662634" flipH="1">
            <a:off x="1020762" y="2772656"/>
            <a:ext cx="187931" cy="187931"/>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1242202" y="1039866"/>
            <a:ext cx="10285267" cy="1143070"/>
          </a:xfrm>
          <a:prstGeom prst="rect">
            <a:avLst/>
          </a:prstGeom>
          <a:noFill/>
        </p:spPr>
        <p:txBody>
          <a:bodyPr wrap="square">
            <a:spAutoFit/>
          </a:bodyPr>
          <a:lstStyle/>
          <a:p>
            <a:pPr algn="just">
              <a:lnSpc>
                <a:spcPct val="150000"/>
              </a:lnSpc>
            </a:pPr>
            <a:r>
              <a:rPr lang="vi-VN" sz="2400" dirty="0">
                <a:latin typeface="#9Slide03 SVNAvo" panose="02040603050506020204" pitchFamily="18" charset="0"/>
              </a:rPr>
              <a:t>1. Cho tam giác nhọn ABC có đường cao AH. Đường thẳng BC có tiếp xúc với đường tròn (A; AH) hay không? </a:t>
            </a:r>
            <a:r>
              <a:rPr lang="en-US" sz="2400" dirty="0" err="1">
                <a:latin typeface="#9Slide03 SVNAvo" panose="02040603050506020204" pitchFamily="18" charset="0"/>
              </a:rPr>
              <a:t>Chứng</a:t>
            </a:r>
            <a:r>
              <a:rPr lang="en-US" sz="2400" dirty="0">
                <a:latin typeface="#9Slide03 SVNAvo" panose="02040603050506020204" pitchFamily="18" charset="0"/>
              </a:rPr>
              <a:t> </a:t>
            </a:r>
            <a:r>
              <a:rPr lang="en-US" sz="2400" dirty="0" err="1">
                <a:latin typeface="#9Slide03 SVNAvo" panose="02040603050506020204" pitchFamily="18" charset="0"/>
              </a:rPr>
              <a:t>minh</a:t>
            </a:r>
            <a:r>
              <a:rPr lang="en-US" sz="2400" dirty="0">
                <a:latin typeface="#9Slide03 SVNAvo" panose="02040603050506020204" pitchFamily="18" charset="0"/>
              </a:rPr>
              <a:t> BC </a:t>
            </a:r>
            <a:r>
              <a:rPr lang="en-US" sz="2400" dirty="0" err="1">
                <a:latin typeface="#9Slide03 SVNAvo" panose="02040603050506020204" pitchFamily="18" charset="0"/>
              </a:rPr>
              <a:t>là</a:t>
            </a:r>
            <a:r>
              <a:rPr lang="en-US" sz="2400" dirty="0">
                <a:latin typeface="#9Slide03 SVNAvo" panose="02040603050506020204" pitchFamily="18" charset="0"/>
              </a:rPr>
              <a:t> </a:t>
            </a:r>
            <a:r>
              <a:rPr lang="en-US" sz="2400" dirty="0" err="1">
                <a:latin typeface="#9Slide03 SVNAvo" panose="02040603050506020204" pitchFamily="18" charset="0"/>
              </a:rPr>
              <a:t>tiếp</a:t>
            </a:r>
            <a:r>
              <a:rPr lang="en-US" sz="2400" dirty="0">
                <a:latin typeface="#9Slide03 SVNAvo" panose="02040603050506020204" pitchFamily="18" charset="0"/>
              </a:rPr>
              <a:t> </a:t>
            </a:r>
            <a:r>
              <a:rPr lang="en-US" sz="2400" dirty="0" err="1">
                <a:latin typeface="#9Slide03 SVNAvo" panose="02040603050506020204" pitchFamily="18" charset="0"/>
              </a:rPr>
              <a:t>tuyến</a:t>
            </a:r>
            <a:r>
              <a:rPr lang="en-US" sz="2400" dirty="0">
                <a:latin typeface="#9Slide03 SVNAvo" panose="02040603050506020204" pitchFamily="18" charset="0"/>
              </a:rPr>
              <a:t> </a:t>
            </a:r>
            <a:r>
              <a:rPr lang="en-US" sz="2400" dirty="0" err="1">
                <a:latin typeface="#9Slide03 SVNAvo" panose="02040603050506020204" pitchFamily="18" charset="0"/>
              </a:rPr>
              <a:t>của</a:t>
            </a:r>
            <a:r>
              <a:rPr lang="en-US" sz="2400" dirty="0">
                <a:latin typeface="#9Slide03 SVNAvo" panose="02040603050506020204" pitchFamily="18" charset="0"/>
              </a:rPr>
              <a:t> (A; AH)</a:t>
            </a:r>
            <a:endParaRPr lang="vi-VN" sz="2400" dirty="0">
              <a:latin typeface="#9Slide03 SVNAvo" panose="02040603050506020204" pitchFamily="18" charset="0"/>
            </a:endParaRPr>
          </a:p>
        </p:txBody>
      </p:sp>
      <p:grpSp>
        <p:nvGrpSpPr>
          <p:cNvPr id="34" name="Nhóm 33">
            <a:extLst>
              <a:ext uri="{FF2B5EF4-FFF2-40B4-BE49-F238E27FC236}">
                <a16:creationId xmlns:a16="http://schemas.microsoft.com/office/drawing/2014/main" id="{02F96B01-508F-A49F-C570-DF298B05CF9E}"/>
              </a:ext>
            </a:extLst>
          </p:cNvPr>
          <p:cNvGrpSpPr/>
          <p:nvPr/>
        </p:nvGrpSpPr>
        <p:grpSpPr>
          <a:xfrm>
            <a:off x="8908205" y="3195919"/>
            <a:ext cx="2405695" cy="2165642"/>
            <a:chOff x="8724123" y="2671131"/>
            <a:chExt cx="1961605" cy="1765866"/>
          </a:xfrm>
        </p:grpSpPr>
        <p:cxnSp>
          <p:nvCxnSpPr>
            <p:cNvPr id="27" name="Đường nối Thẳng 26">
              <a:extLst>
                <a:ext uri="{FF2B5EF4-FFF2-40B4-BE49-F238E27FC236}">
                  <a16:creationId xmlns:a16="http://schemas.microsoft.com/office/drawing/2014/main" id="{48FABD0F-2BDE-7394-741D-921AB2F90D9D}"/>
                </a:ext>
              </a:extLst>
            </p:cNvPr>
            <p:cNvCxnSpPr>
              <a:cxnSpLocks/>
            </p:cNvCxnSpPr>
            <p:nvPr/>
          </p:nvCxnSpPr>
          <p:spPr>
            <a:xfrm>
              <a:off x="9715784" y="4320541"/>
              <a:ext cx="0" cy="114075"/>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28">
              <a:extLst>
                <a:ext uri="{FF2B5EF4-FFF2-40B4-BE49-F238E27FC236}">
                  <a16:creationId xmlns:a16="http://schemas.microsoft.com/office/drawing/2014/main" id="{F34F8DDF-786F-4ABB-FC72-45EA7E829E26}"/>
                </a:ext>
              </a:extLst>
            </p:cNvPr>
            <p:cNvCxnSpPr>
              <a:cxnSpLocks/>
            </p:cNvCxnSpPr>
            <p:nvPr/>
          </p:nvCxnSpPr>
          <p:spPr>
            <a:xfrm rot="5400000">
              <a:off x="9657695" y="4268017"/>
              <a:ext cx="0" cy="114075"/>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1" name="Hình Bầu dục 10">
              <a:extLst>
                <a:ext uri="{FF2B5EF4-FFF2-40B4-BE49-F238E27FC236}">
                  <a16:creationId xmlns:a16="http://schemas.microsoft.com/office/drawing/2014/main" id="{36BE9054-EB3F-7C97-2D63-2272A829105F}"/>
                </a:ext>
              </a:extLst>
            </p:cNvPr>
            <p:cNvSpPr/>
            <p:nvPr/>
          </p:nvSpPr>
          <p:spPr>
            <a:xfrm>
              <a:off x="8724123" y="2671131"/>
              <a:ext cx="1763485" cy="1763485"/>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Đường nối Thẳng 12">
              <a:extLst>
                <a:ext uri="{FF2B5EF4-FFF2-40B4-BE49-F238E27FC236}">
                  <a16:creationId xmlns:a16="http://schemas.microsoft.com/office/drawing/2014/main" id="{8B2401D2-50C9-98A9-B854-4643BAB84347}"/>
                </a:ext>
              </a:extLst>
            </p:cNvPr>
            <p:cNvCxnSpPr>
              <a:cxnSpLocks/>
              <a:endCxn id="11" idx="4"/>
            </p:cNvCxnSpPr>
            <p:nvPr/>
          </p:nvCxnSpPr>
          <p:spPr>
            <a:xfrm>
              <a:off x="9605866" y="3550492"/>
              <a:ext cx="0" cy="8841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D82EF8FA-7448-3690-AF44-5D1922E67DCA}"/>
                </a:ext>
              </a:extLst>
            </p:cNvPr>
            <p:cNvCxnSpPr>
              <a:cxnSpLocks/>
            </p:cNvCxnSpPr>
            <p:nvPr/>
          </p:nvCxnSpPr>
          <p:spPr>
            <a:xfrm rot="5400000">
              <a:off x="9803986" y="3552874"/>
              <a:ext cx="0" cy="176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Đường nối Thẳng 18">
              <a:extLst>
                <a:ext uri="{FF2B5EF4-FFF2-40B4-BE49-F238E27FC236}">
                  <a16:creationId xmlns:a16="http://schemas.microsoft.com/office/drawing/2014/main" id="{5E8A1B86-27B7-9BCB-77F3-9D51F80D2957}"/>
                </a:ext>
              </a:extLst>
            </p:cNvPr>
            <p:cNvCxnSpPr>
              <a:cxnSpLocks/>
            </p:cNvCxnSpPr>
            <p:nvPr/>
          </p:nvCxnSpPr>
          <p:spPr>
            <a:xfrm flipH="1">
              <a:off x="8924624" y="3549698"/>
              <a:ext cx="681241" cy="88650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Đường nối Thẳng 21">
              <a:extLst>
                <a:ext uri="{FF2B5EF4-FFF2-40B4-BE49-F238E27FC236}">
                  <a16:creationId xmlns:a16="http://schemas.microsoft.com/office/drawing/2014/main" id="{5744B9D1-F0BE-A2B5-14B4-40F72B42FB65}"/>
                </a:ext>
              </a:extLst>
            </p:cNvPr>
            <p:cNvCxnSpPr>
              <a:cxnSpLocks/>
            </p:cNvCxnSpPr>
            <p:nvPr/>
          </p:nvCxnSpPr>
          <p:spPr>
            <a:xfrm>
              <a:off x="9605865" y="3550492"/>
              <a:ext cx="1079863" cy="886505"/>
            </a:xfrm>
            <a:prstGeom prst="line">
              <a:avLst/>
            </a:prstGeom>
          </p:spPr>
          <p:style>
            <a:lnRef idx="2">
              <a:schemeClr val="accent1"/>
            </a:lnRef>
            <a:fillRef idx="0">
              <a:schemeClr val="accent1"/>
            </a:fillRef>
            <a:effectRef idx="1">
              <a:schemeClr val="accent1"/>
            </a:effectRef>
            <a:fontRef idx="minor">
              <a:schemeClr val="tx1"/>
            </a:fontRef>
          </p:style>
        </p:cxnSp>
        <p:sp>
          <p:nvSpPr>
            <p:cNvPr id="26" name="Hình Bầu dục 25">
              <a:extLst>
                <a:ext uri="{FF2B5EF4-FFF2-40B4-BE49-F238E27FC236}">
                  <a16:creationId xmlns:a16="http://schemas.microsoft.com/office/drawing/2014/main" id="{0B97B263-5A0B-54A7-E61A-6A7DEDF768FC}"/>
                </a:ext>
              </a:extLst>
            </p:cNvPr>
            <p:cNvSpPr/>
            <p:nvPr/>
          </p:nvSpPr>
          <p:spPr>
            <a:xfrm>
              <a:off x="9583007" y="3530013"/>
              <a:ext cx="45719" cy="4571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TextBox 8">
            <a:extLst>
              <a:ext uri="{FF2B5EF4-FFF2-40B4-BE49-F238E27FC236}">
                <a16:creationId xmlns:a16="http://schemas.microsoft.com/office/drawing/2014/main" id="{1D221D4C-0698-E9C8-8881-23298E25664D}"/>
              </a:ext>
            </a:extLst>
          </p:cNvPr>
          <p:cNvSpPr txBox="1"/>
          <p:nvPr/>
        </p:nvSpPr>
        <p:spPr>
          <a:xfrm>
            <a:off x="9791528" y="3808802"/>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31" name="TextBox 8">
            <a:extLst>
              <a:ext uri="{FF2B5EF4-FFF2-40B4-BE49-F238E27FC236}">
                <a16:creationId xmlns:a16="http://schemas.microsoft.com/office/drawing/2014/main" id="{D202F83A-AFDE-D147-1357-B683316F4DC9}"/>
              </a:ext>
            </a:extLst>
          </p:cNvPr>
          <p:cNvSpPr txBox="1"/>
          <p:nvPr/>
        </p:nvSpPr>
        <p:spPr>
          <a:xfrm>
            <a:off x="8914174" y="5327894"/>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sp>
        <p:nvSpPr>
          <p:cNvPr id="32" name="TextBox 8">
            <a:extLst>
              <a:ext uri="{FF2B5EF4-FFF2-40B4-BE49-F238E27FC236}">
                <a16:creationId xmlns:a16="http://schemas.microsoft.com/office/drawing/2014/main" id="{6780D4E9-03D8-0CE2-1643-04DF54A2B79D}"/>
              </a:ext>
            </a:extLst>
          </p:cNvPr>
          <p:cNvSpPr txBox="1"/>
          <p:nvPr/>
        </p:nvSpPr>
        <p:spPr>
          <a:xfrm>
            <a:off x="9825719" y="5327894"/>
            <a:ext cx="396077" cy="461665"/>
          </a:xfrm>
          <a:prstGeom prst="rect">
            <a:avLst/>
          </a:prstGeom>
          <a:noFill/>
        </p:spPr>
        <p:txBody>
          <a:bodyPr wrap="square">
            <a:spAutoFit/>
          </a:bodyPr>
          <a:lstStyle/>
          <a:p>
            <a:pPr algn="just"/>
            <a:r>
              <a:rPr lang="vi-VN" sz="2400">
                <a:latin typeface="#9Slide03 SVNAvo" panose="02040603050506020204" pitchFamily="18" charset="0"/>
              </a:rPr>
              <a:t>H</a:t>
            </a:r>
          </a:p>
        </p:txBody>
      </p:sp>
      <p:sp>
        <p:nvSpPr>
          <p:cNvPr id="33" name="TextBox 8">
            <a:extLst>
              <a:ext uri="{FF2B5EF4-FFF2-40B4-BE49-F238E27FC236}">
                <a16:creationId xmlns:a16="http://schemas.microsoft.com/office/drawing/2014/main" id="{256DDA6B-0386-79E4-66CE-7B6AAA9677FD}"/>
              </a:ext>
            </a:extLst>
          </p:cNvPr>
          <p:cNvSpPr txBox="1"/>
          <p:nvPr/>
        </p:nvSpPr>
        <p:spPr>
          <a:xfrm>
            <a:off x="11194048" y="5327893"/>
            <a:ext cx="396077" cy="461665"/>
          </a:xfrm>
          <a:prstGeom prst="rect">
            <a:avLst/>
          </a:prstGeom>
          <a:noFill/>
        </p:spPr>
        <p:txBody>
          <a:bodyPr wrap="square">
            <a:spAutoFit/>
          </a:bodyPr>
          <a:lstStyle/>
          <a:p>
            <a:pPr algn="just"/>
            <a:r>
              <a:rPr lang="vi-VN" sz="2400">
                <a:latin typeface="#9Slide03 SVNAvo" panose="02040603050506020204" pitchFamily="18" charset="0"/>
              </a:rPr>
              <a:t>C</a:t>
            </a:r>
          </a:p>
        </p:txBody>
      </p:sp>
      <p:sp>
        <p:nvSpPr>
          <p:cNvPr id="35" name="TextBox 4">
            <a:extLst>
              <a:ext uri="{FF2B5EF4-FFF2-40B4-BE49-F238E27FC236}">
                <a16:creationId xmlns:a16="http://schemas.microsoft.com/office/drawing/2014/main" id="{E12101B0-40E5-0261-EDF4-450D9E9ED1BE}"/>
              </a:ext>
            </a:extLst>
          </p:cNvPr>
          <p:cNvSpPr txBox="1"/>
          <p:nvPr/>
        </p:nvSpPr>
        <p:spPr>
          <a:xfrm>
            <a:off x="1242200" y="4249244"/>
            <a:ext cx="7120749" cy="589072"/>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en-US" dirty="0">
                <a:solidFill>
                  <a:srgbClr val="002060"/>
                </a:solidFill>
              </a:rPr>
              <a:t>Do </a:t>
            </a:r>
            <a:r>
              <a:rPr lang="en-US" dirty="0" err="1">
                <a:solidFill>
                  <a:srgbClr val="002060"/>
                </a:solidFill>
              </a:rPr>
              <a:t>đó</a:t>
            </a:r>
            <a:r>
              <a:rPr lang="en-US" dirty="0">
                <a:solidFill>
                  <a:srgbClr val="002060"/>
                </a:solidFill>
              </a:rPr>
              <a:t>, BC </a:t>
            </a:r>
            <a:r>
              <a:rPr lang="en-US" dirty="0" err="1">
                <a:solidFill>
                  <a:srgbClr val="002060"/>
                </a:solidFill>
              </a:rPr>
              <a:t>là</a:t>
            </a:r>
            <a:r>
              <a:rPr lang="en-US" dirty="0">
                <a:solidFill>
                  <a:srgbClr val="002060"/>
                </a:solidFill>
              </a:rPr>
              <a:t> </a:t>
            </a:r>
            <a:r>
              <a:rPr lang="en-US" dirty="0" err="1">
                <a:solidFill>
                  <a:srgbClr val="002060"/>
                </a:solidFill>
              </a:rPr>
              <a:t>tiếp</a:t>
            </a:r>
            <a:r>
              <a:rPr lang="en-US" dirty="0">
                <a:solidFill>
                  <a:srgbClr val="002060"/>
                </a:solidFill>
              </a:rPr>
              <a:t> </a:t>
            </a:r>
            <a:r>
              <a:rPr lang="en-US" dirty="0" err="1">
                <a:solidFill>
                  <a:srgbClr val="002060"/>
                </a:solidFill>
              </a:rPr>
              <a:t>tuyến</a:t>
            </a:r>
            <a:r>
              <a:rPr lang="en-US" dirty="0">
                <a:solidFill>
                  <a:srgbClr val="002060"/>
                </a:solidFill>
              </a:rPr>
              <a:t> </a:t>
            </a:r>
            <a:r>
              <a:rPr lang="en-US" dirty="0" err="1">
                <a:solidFill>
                  <a:srgbClr val="002060"/>
                </a:solidFill>
              </a:rPr>
              <a:t>của</a:t>
            </a:r>
            <a:r>
              <a:rPr lang="en-US" dirty="0">
                <a:solidFill>
                  <a:srgbClr val="002060"/>
                </a:solidFill>
              </a:rPr>
              <a:t> (A) </a:t>
            </a:r>
            <a:r>
              <a:rPr lang="en-US" dirty="0" err="1">
                <a:solidFill>
                  <a:srgbClr val="002060"/>
                </a:solidFill>
              </a:rPr>
              <a:t>tại</a:t>
            </a:r>
            <a:r>
              <a:rPr lang="en-US" dirty="0">
                <a:solidFill>
                  <a:srgbClr val="002060"/>
                </a:solidFill>
              </a:rPr>
              <a:t>  H (DHNB)</a:t>
            </a:r>
          </a:p>
        </p:txBody>
      </p:sp>
      <p:grpSp>
        <p:nvGrpSpPr>
          <p:cNvPr id="37" name="Group 107">
            <a:extLst>
              <a:ext uri="{FF2B5EF4-FFF2-40B4-BE49-F238E27FC236}">
                <a16:creationId xmlns:a16="http://schemas.microsoft.com/office/drawing/2014/main" id="{22B26761-E744-9CFB-8223-3E276FCA247E}"/>
              </a:ext>
            </a:extLst>
          </p:cNvPr>
          <p:cNvGrpSpPr/>
          <p:nvPr/>
        </p:nvGrpSpPr>
        <p:grpSpPr>
          <a:xfrm>
            <a:off x="4275966" y="3253609"/>
            <a:ext cx="221344" cy="226457"/>
            <a:chOff x="11569918" y="3485341"/>
            <a:chExt cx="277908" cy="284328"/>
          </a:xfrm>
        </p:grpSpPr>
        <p:cxnSp>
          <p:nvCxnSpPr>
            <p:cNvPr id="38" name="Straight Connector 104">
              <a:extLst>
                <a:ext uri="{FF2B5EF4-FFF2-40B4-BE49-F238E27FC236}">
                  <a16:creationId xmlns:a16="http://schemas.microsoft.com/office/drawing/2014/main" id="{9B00AD29-6ABA-990E-7E21-E599E6B7CE12}"/>
                </a:ext>
              </a:extLst>
            </p:cNvPr>
            <p:cNvCxnSpPr>
              <a:cxnSpLocks/>
            </p:cNvCxnSpPr>
            <p:nvPr/>
          </p:nvCxnSpPr>
          <p:spPr>
            <a:xfrm>
              <a:off x="11569918" y="3769669"/>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106">
              <a:extLst>
                <a:ext uri="{FF2B5EF4-FFF2-40B4-BE49-F238E27FC236}">
                  <a16:creationId xmlns:a16="http://schemas.microsoft.com/office/drawing/2014/main" id="{2AEFC0AD-727B-27F3-F6C6-20CA08B7985F}"/>
                </a:ext>
              </a:extLst>
            </p:cNvPr>
            <p:cNvCxnSpPr>
              <a:cxnSpLocks/>
            </p:cNvCxnSpPr>
            <p:nvPr/>
          </p:nvCxnSpPr>
          <p:spPr>
            <a:xfrm rot="5400000">
              <a:off x="11569918" y="3624295"/>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10329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30" grpId="0"/>
      <p:bldP spid="31" grpId="0"/>
      <p:bldP spid="32" grpId="0"/>
      <p:bldP spid="3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533114" y="113308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902137" y="1047893"/>
            <a:ext cx="10702148" cy="1121974"/>
          </a:xfrm>
          <a:prstGeom prst="rect">
            <a:avLst/>
          </a:prstGeom>
          <a:noFill/>
        </p:spPr>
        <p:txBody>
          <a:bodyPr wrap="square">
            <a:spAutoFit/>
          </a:bodyPr>
          <a:lstStyle/>
          <a:p>
            <a:pPr algn="just">
              <a:lnSpc>
                <a:spcPct val="150000"/>
              </a:lnSpc>
            </a:pPr>
            <a:r>
              <a:rPr lang="vi-VN" sz="2400">
                <a:latin typeface="#9Slide03 SVNAvo" panose="02040603050506020204" pitchFamily="18" charset="0"/>
              </a:rPr>
              <a:t>2. Cho điểm M nằm ngoài đường tròn (O; 3 cm) thoả mãn OM = 5 cm. Đường thẳng MN đi qua M và tiếp xúc với đường tròn (O) tại N.</a:t>
            </a:r>
          </a:p>
        </p:txBody>
      </p:sp>
      <p:sp>
        <p:nvSpPr>
          <p:cNvPr id="11" name="Hình Bầu dục 10">
            <a:extLst>
              <a:ext uri="{FF2B5EF4-FFF2-40B4-BE49-F238E27FC236}">
                <a16:creationId xmlns:a16="http://schemas.microsoft.com/office/drawing/2014/main" id="{36BE9054-EB3F-7C97-2D63-2272A829105F}"/>
              </a:ext>
            </a:extLst>
          </p:cNvPr>
          <p:cNvSpPr/>
          <p:nvPr/>
        </p:nvSpPr>
        <p:spPr>
          <a:xfrm>
            <a:off x="9017453" y="3533063"/>
            <a:ext cx="2162722" cy="2162722"/>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Đường nối Thẳng 12">
            <a:extLst>
              <a:ext uri="{FF2B5EF4-FFF2-40B4-BE49-F238E27FC236}">
                <a16:creationId xmlns:a16="http://schemas.microsoft.com/office/drawing/2014/main" id="{8B2401D2-50C9-98A9-B854-4643BAB84347}"/>
              </a:ext>
            </a:extLst>
          </p:cNvPr>
          <p:cNvCxnSpPr>
            <a:cxnSpLocks/>
          </p:cNvCxnSpPr>
          <p:nvPr/>
        </p:nvCxnSpPr>
        <p:spPr>
          <a:xfrm rot="5400000">
            <a:off x="10640955" y="4068645"/>
            <a:ext cx="0" cy="1084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D82EF8FA-7448-3690-AF44-5D1922E67DCA}"/>
              </a:ext>
            </a:extLst>
          </p:cNvPr>
          <p:cNvCxnSpPr>
            <a:cxnSpLocks/>
          </p:cNvCxnSpPr>
          <p:nvPr/>
        </p:nvCxnSpPr>
        <p:spPr>
          <a:xfrm flipV="1">
            <a:off x="11180175" y="4607611"/>
            <a:ext cx="0" cy="162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Đường nối Thẳng 21">
            <a:extLst>
              <a:ext uri="{FF2B5EF4-FFF2-40B4-BE49-F238E27FC236}">
                <a16:creationId xmlns:a16="http://schemas.microsoft.com/office/drawing/2014/main" id="{5744B9D1-F0BE-A2B5-14B4-40F72B42FB65}"/>
              </a:ext>
            </a:extLst>
          </p:cNvPr>
          <p:cNvCxnSpPr>
            <a:cxnSpLocks/>
          </p:cNvCxnSpPr>
          <p:nvPr/>
        </p:nvCxnSpPr>
        <p:spPr>
          <a:xfrm>
            <a:off x="10098814" y="4614678"/>
            <a:ext cx="1081361" cy="1615266"/>
          </a:xfrm>
          <a:prstGeom prst="line">
            <a:avLst/>
          </a:prstGeom>
        </p:spPr>
        <p:style>
          <a:lnRef idx="2">
            <a:schemeClr val="accent1"/>
          </a:lnRef>
          <a:fillRef idx="0">
            <a:schemeClr val="accent1"/>
          </a:fillRef>
          <a:effectRef idx="1">
            <a:schemeClr val="accent1"/>
          </a:effectRef>
          <a:fontRef idx="minor">
            <a:schemeClr val="tx1"/>
          </a:fontRef>
        </p:style>
      </p:cxnSp>
      <p:sp>
        <p:nvSpPr>
          <p:cNvPr id="26" name="Hình Bầu dục 25">
            <a:extLst>
              <a:ext uri="{FF2B5EF4-FFF2-40B4-BE49-F238E27FC236}">
                <a16:creationId xmlns:a16="http://schemas.microsoft.com/office/drawing/2014/main" id="{0B97B263-5A0B-54A7-E61A-6A7DEDF768FC}"/>
              </a:ext>
            </a:extLst>
          </p:cNvPr>
          <p:cNvSpPr/>
          <p:nvPr/>
        </p:nvSpPr>
        <p:spPr>
          <a:xfrm>
            <a:off x="10070781" y="4586388"/>
            <a:ext cx="56069" cy="56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8">
            <a:extLst>
              <a:ext uri="{FF2B5EF4-FFF2-40B4-BE49-F238E27FC236}">
                <a16:creationId xmlns:a16="http://schemas.microsoft.com/office/drawing/2014/main" id="{1D221D4C-0698-E9C8-8881-23298E25664D}"/>
              </a:ext>
            </a:extLst>
          </p:cNvPr>
          <p:cNvSpPr txBox="1"/>
          <p:nvPr/>
        </p:nvSpPr>
        <p:spPr>
          <a:xfrm>
            <a:off x="9671783" y="4224680"/>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32" name="TextBox 8">
            <a:extLst>
              <a:ext uri="{FF2B5EF4-FFF2-40B4-BE49-F238E27FC236}">
                <a16:creationId xmlns:a16="http://schemas.microsoft.com/office/drawing/2014/main" id="{6780D4E9-03D8-0CE2-1643-04DF54A2B79D}"/>
              </a:ext>
            </a:extLst>
          </p:cNvPr>
          <p:cNvSpPr txBox="1"/>
          <p:nvPr/>
        </p:nvSpPr>
        <p:spPr>
          <a:xfrm>
            <a:off x="11208208" y="4205992"/>
            <a:ext cx="396077" cy="461665"/>
          </a:xfrm>
          <a:prstGeom prst="rect">
            <a:avLst/>
          </a:prstGeom>
          <a:noFill/>
        </p:spPr>
        <p:txBody>
          <a:bodyPr wrap="square">
            <a:spAutoFit/>
          </a:bodyPr>
          <a:lstStyle/>
          <a:p>
            <a:pPr algn="just"/>
            <a:r>
              <a:rPr lang="vi-VN" sz="2400">
                <a:latin typeface="#9Slide03 SVNAvo" panose="02040603050506020204" pitchFamily="18" charset="0"/>
              </a:rPr>
              <a:t>N</a:t>
            </a:r>
          </a:p>
        </p:txBody>
      </p:sp>
      <p:sp>
        <p:nvSpPr>
          <p:cNvPr id="33" name="TextBox 8">
            <a:extLst>
              <a:ext uri="{FF2B5EF4-FFF2-40B4-BE49-F238E27FC236}">
                <a16:creationId xmlns:a16="http://schemas.microsoft.com/office/drawing/2014/main" id="{256DDA6B-0386-79E4-66CE-7B6AAA9677FD}"/>
              </a:ext>
            </a:extLst>
          </p:cNvPr>
          <p:cNvSpPr txBox="1"/>
          <p:nvPr/>
        </p:nvSpPr>
        <p:spPr>
          <a:xfrm>
            <a:off x="11180175" y="6099714"/>
            <a:ext cx="396077" cy="461665"/>
          </a:xfrm>
          <a:prstGeom prst="rect">
            <a:avLst/>
          </a:prstGeom>
          <a:noFill/>
        </p:spPr>
        <p:txBody>
          <a:bodyPr wrap="square">
            <a:spAutoFit/>
          </a:bodyPr>
          <a:lstStyle/>
          <a:p>
            <a:pPr algn="just"/>
            <a:r>
              <a:rPr lang="vi-VN" sz="2400">
                <a:latin typeface="#9Slide03 SVNAvo" panose="02040603050506020204" pitchFamily="18" charset="0"/>
              </a:rPr>
              <a:t>M</a:t>
            </a:r>
          </a:p>
        </p:txBody>
      </p:sp>
      <p:sp>
        <p:nvSpPr>
          <p:cNvPr id="35" name="TextBox 4">
            <a:extLst>
              <a:ext uri="{FF2B5EF4-FFF2-40B4-BE49-F238E27FC236}">
                <a16:creationId xmlns:a16="http://schemas.microsoft.com/office/drawing/2014/main" id="{E12101B0-40E5-0261-EDF4-450D9E9ED1BE}"/>
              </a:ext>
            </a:extLst>
          </p:cNvPr>
          <p:cNvSpPr txBox="1"/>
          <p:nvPr/>
        </p:nvSpPr>
        <p:spPr>
          <a:xfrm>
            <a:off x="902137" y="3742805"/>
            <a:ext cx="7120749" cy="1143070"/>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vi-VN" dirty="0">
                <a:solidFill>
                  <a:srgbClr val="002060"/>
                </a:solidFill>
              </a:rPr>
              <a:t>a) Vì đường thẳng MN tiếp xúc với đường tròn (O) tại N nên ON     MN</a:t>
            </a:r>
            <a:r>
              <a:rPr lang="en-US" dirty="0">
                <a:solidFill>
                  <a:srgbClr val="002060"/>
                </a:solidFill>
              </a:rPr>
              <a:t> </a:t>
            </a:r>
            <a:r>
              <a:rPr lang="en-US" dirty="0" err="1">
                <a:solidFill>
                  <a:srgbClr val="002060"/>
                </a:solidFill>
              </a:rPr>
              <a:t>tại</a:t>
            </a:r>
            <a:r>
              <a:rPr lang="en-US" dirty="0">
                <a:solidFill>
                  <a:srgbClr val="002060"/>
                </a:solidFill>
              </a:rPr>
              <a:t> N</a:t>
            </a:r>
            <a:r>
              <a:rPr lang="vi-VN" dirty="0">
                <a:solidFill>
                  <a:srgbClr val="002060"/>
                </a:solidFill>
              </a:rPr>
              <a:t>. </a:t>
            </a:r>
          </a:p>
        </p:txBody>
      </p:sp>
      <p:sp>
        <p:nvSpPr>
          <p:cNvPr id="36" name="TextBox 4">
            <a:extLst>
              <a:ext uri="{FF2B5EF4-FFF2-40B4-BE49-F238E27FC236}">
                <a16:creationId xmlns:a16="http://schemas.microsoft.com/office/drawing/2014/main" id="{DDF47F6E-6E8A-C1EA-1842-C9E54839A644}"/>
              </a:ext>
            </a:extLst>
          </p:cNvPr>
          <p:cNvSpPr txBox="1"/>
          <p:nvPr/>
        </p:nvSpPr>
        <p:spPr>
          <a:xfrm>
            <a:off x="947627" y="5074365"/>
            <a:ext cx="5443842"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Suy ra tam giác OMN vuông tại N.</a:t>
            </a:r>
          </a:p>
        </p:txBody>
      </p:sp>
      <p:sp>
        <p:nvSpPr>
          <p:cNvPr id="2" name="TextBox 8">
            <a:extLst>
              <a:ext uri="{FF2B5EF4-FFF2-40B4-BE49-F238E27FC236}">
                <a16:creationId xmlns:a16="http://schemas.microsoft.com/office/drawing/2014/main" id="{F3B43A05-36E8-9D88-85FF-568F4BBE061E}"/>
              </a:ext>
            </a:extLst>
          </p:cNvPr>
          <p:cNvSpPr txBox="1"/>
          <p:nvPr/>
        </p:nvSpPr>
        <p:spPr>
          <a:xfrm>
            <a:off x="947627" y="2180412"/>
            <a:ext cx="10702148" cy="1121974"/>
          </a:xfrm>
          <a:prstGeom prst="rect">
            <a:avLst/>
          </a:prstGeom>
          <a:noFill/>
        </p:spPr>
        <p:txBody>
          <a:bodyPr wrap="square">
            <a:spAutoFit/>
          </a:bodyPr>
          <a:lstStyle/>
          <a:p>
            <a:pPr algn="just">
              <a:lnSpc>
                <a:spcPct val="150000"/>
              </a:lnSpc>
            </a:pPr>
            <a:r>
              <a:rPr lang="vi-VN" sz="2400" dirty="0">
                <a:latin typeface="#9Slide03 SVNAvo" panose="02040603050506020204" pitchFamily="18" charset="0"/>
              </a:rPr>
              <a:t>a) Tam giác OMN có phải là tam giác vuông hay không? Vì sao?</a:t>
            </a:r>
          </a:p>
          <a:p>
            <a:pPr algn="just">
              <a:lnSpc>
                <a:spcPct val="150000"/>
              </a:lnSpc>
            </a:pPr>
            <a:r>
              <a:rPr lang="vi-VN" sz="2400" dirty="0">
                <a:latin typeface="#9Slide03 SVNAvo" panose="02040603050506020204" pitchFamily="18" charset="0"/>
              </a:rPr>
              <a:t>b) Tính độ dài đoạn thẳng MN.</a:t>
            </a:r>
          </a:p>
        </p:txBody>
      </p:sp>
      <p:grpSp>
        <p:nvGrpSpPr>
          <p:cNvPr id="16" name="Group 107">
            <a:extLst>
              <a:ext uri="{FF2B5EF4-FFF2-40B4-BE49-F238E27FC236}">
                <a16:creationId xmlns:a16="http://schemas.microsoft.com/office/drawing/2014/main" id="{5315EDF1-BD9F-B159-6EE1-EAF4E328C569}"/>
              </a:ext>
            </a:extLst>
          </p:cNvPr>
          <p:cNvGrpSpPr/>
          <p:nvPr/>
        </p:nvGrpSpPr>
        <p:grpSpPr>
          <a:xfrm>
            <a:off x="1954478" y="4494382"/>
            <a:ext cx="221344" cy="226457"/>
            <a:chOff x="11569918" y="3485341"/>
            <a:chExt cx="277908" cy="284328"/>
          </a:xfrm>
        </p:grpSpPr>
        <p:cxnSp>
          <p:nvCxnSpPr>
            <p:cNvPr id="17" name="Straight Connector 104">
              <a:extLst>
                <a:ext uri="{FF2B5EF4-FFF2-40B4-BE49-F238E27FC236}">
                  <a16:creationId xmlns:a16="http://schemas.microsoft.com/office/drawing/2014/main" id="{040E1CD6-7595-C980-4DE0-339136E0B7B4}"/>
                </a:ext>
              </a:extLst>
            </p:cNvPr>
            <p:cNvCxnSpPr>
              <a:cxnSpLocks/>
            </p:cNvCxnSpPr>
            <p:nvPr/>
          </p:nvCxnSpPr>
          <p:spPr>
            <a:xfrm>
              <a:off x="11569918" y="3769669"/>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06">
              <a:extLst>
                <a:ext uri="{FF2B5EF4-FFF2-40B4-BE49-F238E27FC236}">
                  <a16:creationId xmlns:a16="http://schemas.microsoft.com/office/drawing/2014/main" id="{3CF044AB-6F96-2D99-420A-063D9A683B34}"/>
                </a:ext>
              </a:extLst>
            </p:cNvPr>
            <p:cNvCxnSpPr>
              <a:cxnSpLocks/>
            </p:cNvCxnSpPr>
            <p:nvPr/>
          </p:nvCxnSpPr>
          <p:spPr>
            <a:xfrm rot="5400000">
              <a:off x="11569918" y="3624295"/>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0705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left)">
                                      <p:cBhvr>
                                        <p:cTn id="33" dur="500"/>
                                        <p:tgtEl>
                                          <p:spTgt spid="35"/>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30" grpId="0"/>
      <p:bldP spid="32" grpId="0"/>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533114" y="113308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902137" y="1047893"/>
            <a:ext cx="10702148" cy="1121974"/>
          </a:xfrm>
          <a:prstGeom prst="rect">
            <a:avLst/>
          </a:prstGeom>
          <a:noFill/>
        </p:spPr>
        <p:txBody>
          <a:bodyPr wrap="square">
            <a:spAutoFit/>
          </a:bodyPr>
          <a:lstStyle/>
          <a:p>
            <a:pPr algn="just">
              <a:lnSpc>
                <a:spcPct val="150000"/>
              </a:lnSpc>
            </a:pPr>
            <a:r>
              <a:rPr lang="vi-VN" sz="2400">
                <a:latin typeface="#9Slide03 SVNAvo" panose="02040603050506020204" pitchFamily="18" charset="0"/>
              </a:rPr>
              <a:t>2. Cho điểm M nằm ngoài đường tròn (O; 3 cm) thoả mãn OM = 5 cm. Đường thẳng MN đi qua M và tiếp xúc với đường tròn (O) tại N.</a:t>
            </a:r>
          </a:p>
        </p:txBody>
      </p:sp>
      <p:grpSp>
        <p:nvGrpSpPr>
          <p:cNvPr id="14" name="Nhóm 13">
            <a:extLst>
              <a:ext uri="{FF2B5EF4-FFF2-40B4-BE49-F238E27FC236}">
                <a16:creationId xmlns:a16="http://schemas.microsoft.com/office/drawing/2014/main" id="{F4B91221-0E22-6E55-2401-AADDE5B8E2DF}"/>
              </a:ext>
            </a:extLst>
          </p:cNvPr>
          <p:cNvGrpSpPr/>
          <p:nvPr/>
        </p:nvGrpSpPr>
        <p:grpSpPr>
          <a:xfrm rot="10800000">
            <a:off x="11038089" y="4399995"/>
            <a:ext cx="141191" cy="139901"/>
            <a:chOff x="9983178" y="5218740"/>
            <a:chExt cx="141191" cy="139901"/>
          </a:xfrm>
        </p:grpSpPr>
        <p:cxnSp>
          <p:nvCxnSpPr>
            <p:cNvPr id="27" name="Đường nối Thẳng 26">
              <a:extLst>
                <a:ext uri="{FF2B5EF4-FFF2-40B4-BE49-F238E27FC236}">
                  <a16:creationId xmlns:a16="http://schemas.microsoft.com/office/drawing/2014/main" id="{48FABD0F-2BDE-7394-741D-921AB2F90D9D}"/>
                </a:ext>
              </a:extLst>
            </p:cNvPr>
            <p:cNvCxnSpPr>
              <a:cxnSpLocks/>
            </p:cNvCxnSpPr>
            <p:nvPr/>
          </p:nvCxnSpPr>
          <p:spPr>
            <a:xfrm>
              <a:off x="10124369" y="5218740"/>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28">
              <a:extLst>
                <a:ext uri="{FF2B5EF4-FFF2-40B4-BE49-F238E27FC236}">
                  <a16:creationId xmlns:a16="http://schemas.microsoft.com/office/drawing/2014/main" id="{F34F8DDF-786F-4ABB-FC72-45EA7E829E26}"/>
                </a:ext>
              </a:extLst>
            </p:cNvPr>
            <p:cNvCxnSpPr>
              <a:cxnSpLocks/>
            </p:cNvCxnSpPr>
            <p:nvPr/>
          </p:nvCxnSpPr>
          <p:spPr>
            <a:xfrm rot="5400000">
              <a:off x="10053129" y="5151944"/>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11" name="Hình Bầu dục 10">
            <a:extLst>
              <a:ext uri="{FF2B5EF4-FFF2-40B4-BE49-F238E27FC236}">
                <a16:creationId xmlns:a16="http://schemas.microsoft.com/office/drawing/2014/main" id="{36BE9054-EB3F-7C97-2D63-2272A829105F}"/>
              </a:ext>
            </a:extLst>
          </p:cNvPr>
          <p:cNvSpPr/>
          <p:nvPr/>
        </p:nvSpPr>
        <p:spPr>
          <a:xfrm>
            <a:off x="9015039" y="3316664"/>
            <a:ext cx="2162722" cy="2162722"/>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3" name="Đường nối Thẳng 12">
            <a:extLst>
              <a:ext uri="{FF2B5EF4-FFF2-40B4-BE49-F238E27FC236}">
                <a16:creationId xmlns:a16="http://schemas.microsoft.com/office/drawing/2014/main" id="{8B2401D2-50C9-98A9-B854-4643BAB84347}"/>
              </a:ext>
            </a:extLst>
          </p:cNvPr>
          <p:cNvCxnSpPr>
            <a:cxnSpLocks/>
          </p:cNvCxnSpPr>
          <p:nvPr/>
        </p:nvCxnSpPr>
        <p:spPr>
          <a:xfrm rot="5400000">
            <a:off x="10638541" y="3852246"/>
            <a:ext cx="0" cy="1084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D82EF8FA-7448-3690-AF44-5D1922E67DCA}"/>
              </a:ext>
            </a:extLst>
          </p:cNvPr>
          <p:cNvCxnSpPr>
            <a:cxnSpLocks/>
          </p:cNvCxnSpPr>
          <p:nvPr/>
        </p:nvCxnSpPr>
        <p:spPr>
          <a:xfrm flipV="1">
            <a:off x="11177761" y="4391212"/>
            <a:ext cx="0" cy="1622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Đường nối Thẳng 21">
            <a:extLst>
              <a:ext uri="{FF2B5EF4-FFF2-40B4-BE49-F238E27FC236}">
                <a16:creationId xmlns:a16="http://schemas.microsoft.com/office/drawing/2014/main" id="{5744B9D1-F0BE-A2B5-14B4-40F72B42FB65}"/>
              </a:ext>
            </a:extLst>
          </p:cNvPr>
          <p:cNvCxnSpPr>
            <a:cxnSpLocks/>
          </p:cNvCxnSpPr>
          <p:nvPr/>
        </p:nvCxnSpPr>
        <p:spPr>
          <a:xfrm>
            <a:off x="10096400" y="4398279"/>
            <a:ext cx="1081361" cy="1615266"/>
          </a:xfrm>
          <a:prstGeom prst="line">
            <a:avLst/>
          </a:prstGeom>
        </p:spPr>
        <p:style>
          <a:lnRef idx="2">
            <a:schemeClr val="accent1"/>
          </a:lnRef>
          <a:fillRef idx="0">
            <a:schemeClr val="accent1"/>
          </a:fillRef>
          <a:effectRef idx="1">
            <a:schemeClr val="accent1"/>
          </a:effectRef>
          <a:fontRef idx="minor">
            <a:schemeClr val="tx1"/>
          </a:fontRef>
        </p:style>
      </p:cxnSp>
      <p:sp>
        <p:nvSpPr>
          <p:cNvPr id="26" name="Hình Bầu dục 25">
            <a:extLst>
              <a:ext uri="{FF2B5EF4-FFF2-40B4-BE49-F238E27FC236}">
                <a16:creationId xmlns:a16="http://schemas.microsoft.com/office/drawing/2014/main" id="{0B97B263-5A0B-54A7-E61A-6A7DEDF768FC}"/>
              </a:ext>
            </a:extLst>
          </p:cNvPr>
          <p:cNvSpPr/>
          <p:nvPr/>
        </p:nvSpPr>
        <p:spPr>
          <a:xfrm>
            <a:off x="10068367" y="4369989"/>
            <a:ext cx="56069" cy="56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TextBox 8">
            <a:extLst>
              <a:ext uri="{FF2B5EF4-FFF2-40B4-BE49-F238E27FC236}">
                <a16:creationId xmlns:a16="http://schemas.microsoft.com/office/drawing/2014/main" id="{1D221D4C-0698-E9C8-8881-23298E25664D}"/>
              </a:ext>
            </a:extLst>
          </p:cNvPr>
          <p:cNvSpPr txBox="1"/>
          <p:nvPr/>
        </p:nvSpPr>
        <p:spPr>
          <a:xfrm>
            <a:off x="9669369" y="4008281"/>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32" name="TextBox 8">
            <a:extLst>
              <a:ext uri="{FF2B5EF4-FFF2-40B4-BE49-F238E27FC236}">
                <a16:creationId xmlns:a16="http://schemas.microsoft.com/office/drawing/2014/main" id="{6780D4E9-03D8-0CE2-1643-04DF54A2B79D}"/>
              </a:ext>
            </a:extLst>
          </p:cNvPr>
          <p:cNvSpPr txBox="1"/>
          <p:nvPr/>
        </p:nvSpPr>
        <p:spPr>
          <a:xfrm>
            <a:off x="11205794" y="3989593"/>
            <a:ext cx="396077" cy="461665"/>
          </a:xfrm>
          <a:prstGeom prst="rect">
            <a:avLst/>
          </a:prstGeom>
          <a:noFill/>
        </p:spPr>
        <p:txBody>
          <a:bodyPr wrap="square">
            <a:spAutoFit/>
          </a:bodyPr>
          <a:lstStyle/>
          <a:p>
            <a:pPr algn="just"/>
            <a:r>
              <a:rPr lang="vi-VN" sz="2400">
                <a:latin typeface="#9Slide03 SVNAvo" panose="02040603050506020204" pitchFamily="18" charset="0"/>
              </a:rPr>
              <a:t>N</a:t>
            </a:r>
          </a:p>
        </p:txBody>
      </p:sp>
      <p:sp>
        <p:nvSpPr>
          <p:cNvPr id="33" name="TextBox 8">
            <a:extLst>
              <a:ext uri="{FF2B5EF4-FFF2-40B4-BE49-F238E27FC236}">
                <a16:creationId xmlns:a16="http://schemas.microsoft.com/office/drawing/2014/main" id="{256DDA6B-0386-79E4-66CE-7B6AAA9677FD}"/>
              </a:ext>
            </a:extLst>
          </p:cNvPr>
          <p:cNvSpPr txBox="1"/>
          <p:nvPr/>
        </p:nvSpPr>
        <p:spPr>
          <a:xfrm>
            <a:off x="11177761" y="5883315"/>
            <a:ext cx="396077" cy="461665"/>
          </a:xfrm>
          <a:prstGeom prst="rect">
            <a:avLst/>
          </a:prstGeom>
          <a:noFill/>
        </p:spPr>
        <p:txBody>
          <a:bodyPr wrap="square">
            <a:spAutoFit/>
          </a:bodyPr>
          <a:lstStyle/>
          <a:p>
            <a:pPr algn="just"/>
            <a:r>
              <a:rPr lang="vi-VN" sz="2400">
                <a:latin typeface="#9Slide03 SVNAvo" panose="02040603050506020204" pitchFamily="18" charset="0"/>
              </a:rPr>
              <a:t>M</a:t>
            </a:r>
          </a:p>
        </p:txBody>
      </p:sp>
      <p:sp>
        <p:nvSpPr>
          <p:cNvPr id="35" name="TextBox 4">
            <a:extLst>
              <a:ext uri="{FF2B5EF4-FFF2-40B4-BE49-F238E27FC236}">
                <a16:creationId xmlns:a16="http://schemas.microsoft.com/office/drawing/2014/main" id="{E12101B0-40E5-0261-EDF4-450D9E9ED1BE}"/>
              </a:ext>
            </a:extLst>
          </p:cNvPr>
          <p:cNvSpPr txBox="1"/>
          <p:nvPr/>
        </p:nvSpPr>
        <p:spPr>
          <a:xfrm>
            <a:off x="902137" y="3523730"/>
            <a:ext cx="7120749" cy="1121974"/>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vi-VN">
                <a:solidFill>
                  <a:srgbClr val="002060"/>
                </a:solidFill>
              </a:rPr>
              <a:t>b) Áp dụng định lí Pythagore cho tam giác OMN vuông tại N, ta có:</a:t>
            </a:r>
          </a:p>
        </p:txBody>
      </p:sp>
      <p:sp>
        <p:nvSpPr>
          <p:cNvPr id="36" name="TextBox 4">
            <a:extLst>
              <a:ext uri="{FF2B5EF4-FFF2-40B4-BE49-F238E27FC236}">
                <a16:creationId xmlns:a16="http://schemas.microsoft.com/office/drawing/2014/main" id="{DDF47F6E-6E8A-C1EA-1842-C9E54839A644}"/>
              </a:ext>
            </a:extLst>
          </p:cNvPr>
          <p:cNvSpPr txBox="1"/>
          <p:nvPr/>
        </p:nvSpPr>
        <p:spPr>
          <a:xfrm>
            <a:off x="947627" y="5868881"/>
            <a:ext cx="2957621"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Vậy MN = 4 (cm).</a:t>
            </a:r>
          </a:p>
        </p:txBody>
      </p:sp>
      <p:sp>
        <p:nvSpPr>
          <p:cNvPr id="2" name="TextBox 8">
            <a:extLst>
              <a:ext uri="{FF2B5EF4-FFF2-40B4-BE49-F238E27FC236}">
                <a16:creationId xmlns:a16="http://schemas.microsoft.com/office/drawing/2014/main" id="{F3B43A05-36E8-9D88-85FF-568F4BBE061E}"/>
              </a:ext>
            </a:extLst>
          </p:cNvPr>
          <p:cNvSpPr txBox="1"/>
          <p:nvPr/>
        </p:nvSpPr>
        <p:spPr>
          <a:xfrm>
            <a:off x="947627" y="2180412"/>
            <a:ext cx="10702148" cy="1121974"/>
          </a:xfrm>
          <a:prstGeom prst="rect">
            <a:avLst/>
          </a:prstGeom>
          <a:noFill/>
        </p:spPr>
        <p:txBody>
          <a:bodyPr wrap="square">
            <a:spAutoFit/>
          </a:bodyPr>
          <a:lstStyle/>
          <a:p>
            <a:pPr algn="just">
              <a:lnSpc>
                <a:spcPct val="150000"/>
              </a:lnSpc>
            </a:pPr>
            <a:r>
              <a:rPr lang="vi-VN" sz="2400">
                <a:solidFill>
                  <a:schemeClr val="tx1">
                    <a:lumMod val="50000"/>
                    <a:lumOff val="50000"/>
                  </a:schemeClr>
                </a:solidFill>
                <a:latin typeface="#9Slide03 SVNAvo" panose="02040603050506020204" pitchFamily="18" charset="0"/>
              </a:rPr>
              <a:t>a) Tam giác OMN có phải là tam giác vuông hay không? Vì sao?</a:t>
            </a:r>
          </a:p>
          <a:p>
            <a:pPr algn="just">
              <a:lnSpc>
                <a:spcPct val="150000"/>
              </a:lnSpc>
            </a:pPr>
            <a:r>
              <a:rPr lang="vi-VN" sz="2400">
                <a:latin typeface="#9Slide03 SVNAvo" panose="02040603050506020204" pitchFamily="18" charset="0"/>
              </a:rPr>
              <a:t>b) Tính độ dài đoạn thẳng MN.</a:t>
            </a:r>
          </a:p>
        </p:txBody>
      </p:sp>
      <p:sp>
        <p:nvSpPr>
          <p:cNvPr id="4" name="TextBox 4">
            <a:extLst>
              <a:ext uri="{FF2B5EF4-FFF2-40B4-BE49-F238E27FC236}">
                <a16:creationId xmlns:a16="http://schemas.microsoft.com/office/drawing/2014/main" id="{AB460AAC-E07A-8952-E73D-788A871C08D4}"/>
              </a:ext>
            </a:extLst>
          </p:cNvPr>
          <p:cNvSpPr txBox="1"/>
          <p:nvPr/>
        </p:nvSpPr>
        <p:spPr>
          <a:xfrm>
            <a:off x="1667154" y="4741836"/>
            <a:ext cx="5955863"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OM</a:t>
            </a:r>
            <a:r>
              <a:rPr lang="en-US" baseline="30000">
                <a:solidFill>
                  <a:srgbClr val="002060"/>
                </a:solidFill>
              </a:rPr>
              <a:t>2</a:t>
            </a:r>
            <a:r>
              <a:rPr lang="en-US">
                <a:solidFill>
                  <a:srgbClr val="002060"/>
                </a:solidFill>
              </a:rPr>
              <a:t> = ON</a:t>
            </a:r>
            <a:r>
              <a:rPr lang="en-US" baseline="30000">
                <a:solidFill>
                  <a:srgbClr val="002060"/>
                </a:solidFill>
              </a:rPr>
              <a:t>2</a:t>
            </a:r>
            <a:r>
              <a:rPr lang="en-US">
                <a:solidFill>
                  <a:srgbClr val="002060"/>
                </a:solidFill>
              </a:rPr>
              <a:t> + MN</a:t>
            </a:r>
            <a:r>
              <a:rPr lang="en-US" baseline="30000">
                <a:solidFill>
                  <a:srgbClr val="002060"/>
                </a:solidFill>
              </a:rPr>
              <a:t>2</a:t>
            </a:r>
            <a:r>
              <a:rPr lang="en-US">
                <a:solidFill>
                  <a:srgbClr val="002060"/>
                </a:solidFill>
              </a:rPr>
              <a:t>, suy ra 5</a:t>
            </a:r>
            <a:r>
              <a:rPr lang="en-US" baseline="30000">
                <a:solidFill>
                  <a:srgbClr val="002060"/>
                </a:solidFill>
              </a:rPr>
              <a:t>2</a:t>
            </a:r>
            <a:r>
              <a:rPr lang="en-US">
                <a:solidFill>
                  <a:srgbClr val="002060"/>
                </a:solidFill>
              </a:rPr>
              <a:t> = 3</a:t>
            </a:r>
            <a:r>
              <a:rPr lang="en-US" baseline="30000">
                <a:solidFill>
                  <a:srgbClr val="002060"/>
                </a:solidFill>
              </a:rPr>
              <a:t>2</a:t>
            </a:r>
            <a:r>
              <a:rPr lang="en-US">
                <a:solidFill>
                  <a:srgbClr val="002060"/>
                </a:solidFill>
              </a:rPr>
              <a:t> + MN</a:t>
            </a:r>
            <a:r>
              <a:rPr lang="en-US" baseline="30000">
                <a:solidFill>
                  <a:srgbClr val="002060"/>
                </a:solidFill>
              </a:rPr>
              <a:t>2</a:t>
            </a:r>
            <a:r>
              <a:rPr lang="en-US">
                <a:solidFill>
                  <a:srgbClr val="002060"/>
                </a:solidFill>
              </a:rPr>
              <a:t> </a:t>
            </a:r>
          </a:p>
        </p:txBody>
      </p:sp>
      <p:sp>
        <p:nvSpPr>
          <p:cNvPr id="5" name="TextBox 4">
            <a:extLst>
              <a:ext uri="{FF2B5EF4-FFF2-40B4-BE49-F238E27FC236}">
                <a16:creationId xmlns:a16="http://schemas.microsoft.com/office/drawing/2014/main" id="{21F74D59-8194-D84C-C4CF-890CC712DFED}"/>
              </a:ext>
            </a:extLst>
          </p:cNvPr>
          <p:cNvSpPr txBox="1"/>
          <p:nvPr/>
        </p:nvSpPr>
        <p:spPr>
          <a:xfrm>
            <a:off x="1667154" y="5299633"/>
            <a:ext cx="4032552"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MN</a:t>
            </a:r>
            <a:r>
              <a:rPr lang="en-US" baseline="30000">
                <a:solidFill>
                  <a:srgbClr val="002060"/>
                </a:solidFill>
              </a:rPr>
              <a:t>2</a:t>
            </a:r>
            <a:r>
              <a:rPr lang="en-US">
                <a:solidFill>
                  <a:srgbClr val="002060"/>
                </a:solidFill>
              </a:rPr>
              <a:t> = 5</a:t>
            </a:r>
            <a:r>
              <a:rPr lang="en-US" baseline="30000">
                <a:solidFill>
                  <a:srgbClr val="002060"/>
                </a:solidFill>
              </a:rPr>
              <a:t>2</a:t>
            </a:r>
            <a:r>
              <a:rPr lang="en-US">
                <a:solidFill>
                  <a:srgbClr val="002060"/>
                </a:solidFill>
              </a:rPr>
              <a:t> – 3</a:t>
            </a:r>
            <a:r>
              <a:rPr lang="en-US" baseline="30000">
                <a:solidFill>
                  <a:srgbClr val="002060"/>
                </a:solidFill>
              </a:rPr>
              <a:t>2</a:t>
            </a:r>
            <a:r>
              <a:rPr lang="en-US">
                <a:solidFill>
                  <a:srgbClr val="002060"/>
                </a:solidFill>
              </a:rPr>
              <a:t> = 25 - 9 = 16.</a:t>
            </a:r>
          </a:p>
        </p:txBody>
      </p:sp>
    </p:spTree>
    <p:custDataLst>
      <p:tags r:id="rId1"/>
    </p:custDataLst>
    <p:extLst>
      <p:ext uri="{BB962C8B-B14F-4D97-AF65-F5344CB8AC3E}">
        <p14:creationId xmlns:p14="http://schemas.microsoft.com/office/powerpoint/2010/main" val="1529212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5497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902138" y="952049"/>
            <a:ext cx="10845616" cy="1609993"/>
          </a:xfrm>
          <a:prstGeom prst="rect">
            <a:avLst/>
          </a:prstGeom>
          <a:noFill/>
        </p:spPr>
        <p:txBody>
          <a:bodyPr wrap="square">
            <a:spAutoFit/>
          </a:bodyPr>
          <a:lstStyle/>
          <a:p>
            <a:pPr algn="just">
              <a:lnSpc>
                <a:spcPct val="150000"/>
              </a:lnSpc>
            </a:pPr>
            <a:r>
              <a:rPr lang="vi-VN" sz="2300">
                <a:latin typeface="#9Slide03 SVNAvo" panose="02040603050506020204" pitchFamily="18" charset="0"/>
              </a:rPr>
              <a:t>3. Cho AB là một dây không đi qua tâm của đường tròn (O). Đường thẳng qua O và vuông góc với AB cắt tiếp tuyến tại A của (O) ở điểm C. Chứng minh rằng CB là một tiếp tuyến của (O).</a:t>
            </a:r>
          </a:p>
        </p:txBody>
      </p:sp>
      <p:sp>
        <p:nvSpPr>
          <p:cNvPr id="30" name="TextBox 8">
            <a:extLst>
              <a:ext uri="{FF2B5EF4-FFF2-40B4-BE49-F238E27FC236}">
                <a16:creationId xmlns:a16="http://schemas.microsoft.com/office/drawing/2014/main" id="{1D221D4C-0698-E9C8-8881-23298E25664D}"/>
              </a:ext>
            </a:extLst>
          </p:cNvPr>
          <p:cNvSpPr txBox="1"/>
          <p:nvPr/>
        </p:nvSpPr>
        <p:spPr>
          <a:xfrm>
            <a:off x="10356093" y="3914741"/>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32" name="TextBox 8">
            <a:extLst>
              <a:ext uri="{FF2B5EF4-FFF2-40B4-BE49-F238E27FC236}">
                <a16:creationId xmlns:a16="http://schemas.microsoft.com/office/drawing/2014/main" id="{6780D4E9-03D8-0CE2-1643-04DF54A2B79D}"/>
              </a:ext>
            </a:extLst>
          </p:cNvPr>
          <p:cNvSpPr txBox="1"/>
          <p:nvPr/>
        </p:nvSpPr>
        <p:spPr>
          <a:xfrm>
            <a:off x="9875048" y="3076033"/>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33" name="TextBox 8">
            <a:extLst>
              <a:ext uri="{FF2B5EF4-FFF2-40B4-BE49-F238E27FC236}">
                <a16:creationId xmlns:a16="http://schemas.microsoft.com/office/drawing/2014/main" id="{256DDA6B-0386-79E4-66CE-7B6AAA9677FD}"/>
              </a:ext>
            </a:extLst>
          </p:cNvPr>
          <p:cNvSpPr txBox="1"/>
          <p:nvPr/>
        </p:nvSpPr>
        <p:spPr>
          <a:xfrm>
            <a:off x="7327931" y="3882413"/>
            <a:ext cx="396077" cy="461665"/>
          </a:xfrm>
          <a:prstGeom prst="rect">
            <a:avLst/>
          </a:prstGeom>
          <a:noFill/>
        </p:spPr>
        <p:txBody>
          <a:bodyPr wrap="square">
            <a:spAutoFit/>
          </a:bodyPr>
          <a:lstStyle/>
          <a:p>
            <a:pPr algn="just"/>
            <a:r>
              <a:rPr lang="vi-VN" sz="2400">
                <a:latin typeface="#9Slide03 SVNAvo" panose="02040603050506020204" pitchFamily="18" charset="0"/>
              </a:rPr>
              <a:t>C</a:t>
            </a:r>
          </a:p>
        </p:txBody>
      </p:sp>
      <p:sp>
        <p:nvSpPr>
          <p:cNvPr id="35" name="TextBox 4">
            <a:extLst>
              <a:ext uri="{FF2B5EF4-FFF2-40B4-BE49-F238E27FC236}">
                <a16:creationId xmlns:a16="http://schemas.microsoft.com/office/drawing/2014/main" id="{E12101B0-40E5-0261-EDF4-450D9E9ED1BE}"/>
              </a:ext>
            </a:extLst>
          </p:cNvPr>
          <p:cNvSpPr txBox="1"/>
          <p:nvPr/>
        </p:nvSpPr>
        <p:spPr>
          <a:xfrm>
            <a:off x="846125" y="3286262"/>
            <a:ext cx="5336738"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vi-VN">
                <a:solidFill>
                  <a:srgbClr val="002060"/>
                </a:solidFill>
              </a:rPr>
              <a:t>Gọi D là giao điểm của AB và OC.</a:t>
            </a:r>
          </a:p>
        </p:txBody>
      </p:sp>
      <p:sp>
        <p:nvSpPr>
          <p:cNvPr id="4" name="TextBox 4">
            <a:extLst>
              <a:ext uri="{FF2B5EF4-FFF2-40B4-BE49-F238E27FC236}">
                <a16:creationId xmlns:a16="http://schemas.microsoft.com/office/drawing/2014/main" id="{AB460AAC-E07A-8952-E73D-788A871C08D4}"/>
              </a:ext>
            </a:extLst>
          </p:cNvPr>
          <p:cNvSpPr txBox="1"/>
          <p:nvPr/>
        </p:nvSpPr>
        <p:spPr>
          <a:xfrm>
            <a:off x="847626" y="3835110"/>
            <a:ext cx="5955863" cy="1422056"/>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ts val="3600"/>
              </a:lnSpc>
            </a:pPr>
            <a:r>
              <a:rPr lang="vi-VN">
                <a:solidFill>
                  <a:srgbClr val="002060"/>
                </a:solidFill>
              </a:rPr>
              <a:t>Trong tam giác cân AOB (OA = OB), đường cao OD (do OC    AB) cũng là đường phân giác của góc O, suy ra</a:t>
            </a:r>
          </a:p>
        </p:txBody>
      </p:sp>
      <p:sp>
        <p:nvSpPr>
          <p:cNvPr id="5" name="TextBox 4">
            <a:extLst>
              <a:ext uri="{FF2B5EF4-FFF2-40B4-BE49-F238E27FC236}">
                <a16:creationId xmlns:a16="http://schemas.microsoft.com/office/drawing/2014/main" id="{21F74D59-8194-D84C-C4CF-890CC712DFED}"/>
              </a:ext>
            </a:extLst>
          </p:cNvPr>
          <p:cNvSpPr txBox="1"/>
          <p:nvPr/>
        </p:nvSpPr>
        <p:spPr>
          <a:xfrm>
            <a:off x="3043771" y="5491215"/>
            <a:ext cx="1775842" cy="461665"/>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pPr>
              <a:lnSpc>
                <a:spcPct val="100000"/>
              </a:lnSpc>
            </a:pPr>
            <a:r>
              <a:rPr lang="en-US">
                <a:solidFill>
                  <a:srgbClr val="002060"/>
                </a:solidFill>
              </a:rPr>
              <a:t>O</a:t>
            </a:r>
            <a:r>
              <a:rPr lang="en-US" baseline="-25000">
                <a:solidFill>
                  <a:srgbClr val="002060"/>
                </a:solidFill>
              </a:rPr>
              <a:t>1</a:t>
            </a:r>
            <a:r>
              <a:rPr lang="en-US">
                <a:solidFill>
                  <a:srgbClr val="002060"/>
                </a:solidFill>
              </a:rPr>
              <a:t> = O</a:t>
            </a:r>
            <a:r>
              <a:rPr lang="en-US" baseline="-25000">
                <a:solidFill>
                  <a:srgbClr val="002060"/>
                </a:solidFill>
              </a:rPr>
              <a:t>2</a:t>
            </a:r>
          </a:p>
        </p:txBody>
      </p:sp>
      <p:grpSp>
        <p:nvGrpSpPr>
          <p:cNvPr id="40" name="Nhóm 39">
            <a:extLst>
              <a:ext uri="{FF2B5EF4-FFF2-40B4-BE49-F238E27FC236}">
                <a16:creationId xmlns:a16="http://schemas.microsoft.com/office/drawing/2014/main" id="{F8F940E2-521C-5B00-4CBA-72B047CAA897}"/>
              </a:ext>
            </a:extLst>
          </p:cNvPr>
          <p:cNvGrpSpPr/>
          <p:nvPr/>
        </p:nvGrpSpPr>
        <p:grpSpPr>
          <a:xfrm>
            <a:off x="7257185" y="3479325"/>
            <a:ext cx="4317563" cy="1716577"/>
            <a:chOff x="7493000" y="4340776"/>
            <a:chExt cx="2863850" cy="1138610"/>
          </a:xfrm>
        </p:grpSpPr>
        <p:cxnSp>
          <p:nvCxnSpPr>
            <p:cNvPr id="31" name="Đường nối Thẳng 30">
              <a:extLst>
                <a:ext uri="{FF2B5EF4-FFF2-40B4-BE49-F238E27FC236}">
                  <a16:creationId xmlns:a16="http://schemas.microsoft.com/office/drawing/2014/main" id="{85A6DA13-AC3D-EB9B-DBE0-A5FE38159C4F}"/>
                </a:ext>
              </a:extLst>
            </p:cNvPr>
            <p:cNvCxnSpPr>
              <a:cxnSpLocks/>
            </p:cNvCxnSpPr>
            <p:nvPr/>
          </p:nvCxnSpPr>
          <p:spPr>
            <a:xfrm flipV="1">
              <a:off x="9413600" y="4910236"/>
              <a:ext cx="167566" cy="536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Nhóm 13">
              <a:extLst>
                <a:ext uri="{FF2B5EF4-FFF2-40B4-BE49-F238E27FC236}">
                  <a16:creationId xmlns:a16="http://schemas.microsoft.com/office/drawing/2014/main" id="{F4B91221-0E22-6E55-2401-AADDE5B8E2DF}"/>
                </a:ext>
              </a:extLst>
            </p:cNvPr>
            <p:cNvGrpSpPr/>
            <p:nvPr/>
          </p:nvGrpSpPr>
          <p:grpSpPr>
            <a:xfrm rot="10800000">
              <a:off x="9310208" y="4909606"/>
              <a:ext cx="101175" cy="101175"/>
              <a:chOff x="9986470" y="5218740"/>
              <a:chExt cx="139901" cy="139901"/>
            </a:xfrm>
          </p:grpSpPr>
          <p:cxnSp>
            <p:nvCxnSpPr>
              <p:cNvPr id="27" name="Đường nối Thẳng 26">
                <a:extLst>
                  <a:ext uri="{FF2B5EF4-FFF2-40B4-BE49-F238E27FC236}">
                    <a16:creationId xmlns:a16="http://schemas.microsoft.com/office/drawing/2014/main" id="{48FABD0F-2BDE-7394-741D-921AB2F90D9D}"/>
                  </a:ext>
                </a:extLst>
              </p:cNvPr>
              <p:cNvCxnSpPr>
                <a:cxnSpLocks/>
              </p:cNvCxnSpPr>
              <p:nvPr/>
            </p:nvCxnSpPr>
            <p:spPr>
              <a:xfrm>
                <a:off x="10124369" y="5218740"/>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28">
                <a:extLst>
                  <a:ext uri="{FF2B5EF4-FFF2-40B4-BE49-F238E27FC236}">
                    <a16:creationId xmlns:a16="http://schemas.microsoft.com/office/drawing/2014/main" id="{F34F8DDF-786F-4ABB-FC72-45EA7E829E26}"/>
                  </a:ext>
                </a:extLst>
              </p:cNvPr>
              <p:cNvCxnSpPr>
                <a:cxnSpLocks/>
              </p:cNvCxnSpPr>
              <p:nvPr/>
            </p:nvCxnSpPr>
            <p:spPr>
              <a:xfrm rot="5400000">
                <a:off x="10056421" y="5151944"/>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13" name="Đường nối Thẳng 12">
              <a:extLst>
                <a:ext uri="{FF2B5EF4-FFF2-40B4-BE49-F238E27FC236}">
                  <a16:creationId xmlns:a16="http://schemas.microsoft.com/office/drawing/2014/main" id="{8B2401D2-50C9-98A9-B854-4643BAB84347}"/>
                </a:ext>
              </a:extLst>
            </p:cNvPr>
            <p:cNvCxnSpPr>
              <a:cxnSpLocks/>
            </p:cNvCxnSpPr>
            <p:nvPr/>
          </p:nvCxnSpPr>
          <p:spPr>
            <a:xfrm flipH="1">
              <a:off x="7493000" y="4909607"/>
              <a:ext cx="28638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D82EF8FA-7448-3690-AF44-5D1922E67DCA}"/>
                </a:ext>
              </a:extLst>
            </p:cNvPr>
            <p:cNvCxnSpPr>
              <a:cxnSpLocks/>
            </p:cNvCxnSpPr>
            <p:nvPr/>
          </p:nvCxnSpPr>
          <p:spPr>
            <a:xfrm flipH="1" flipV="1">
              <a:off x="9413600" y="4361477"/>
              <a:ext cx="167566" cy="536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2" name="Nhóm 11">
              <a:extLst>
                <a:ext uri="{FF2B5EF4-FFF2-40B4-BE49-F238E27FC236}">
                  <a16:creationId xmlns:a16="http://schemas.microsoft.com/office/drawing/2014/main" id="{03304C54-97C1-4031-8D01-636E0E034CCA}"/>
                </a:ext>
              </a:extLst>
            </p:cNvPr>
            <p:cNvGrpSpPr/>
            <p:nvPr/>
          </p:nvGrpSpPr>
          <p:grpSpPr>
            <a:xfrm>
              <a:off x="9015039" y="4340776"/>
              <a:ext cx="1138610" cy="1138610"/>
              <a:chOff x="9015039" y="3316664"/>
              <a:chExt cx="2162722" cy="2162722"/>
            </a:xfrm>
          </p:grpSpPr>
          <p:sp>
            <p:nvSpPr>
              <p:cNvPr id="11" name="Hình Bầu dục 10">
                <a:extLst>
                  <a:ext uri="{FF2B5EF4-FFF2-40B4-BE49-F238E27FC236}">
                    <a16:creationId xmlns:a16="http://schemas.microsoft.com/office/drawing/2014/main" id="{36BE9054-EB3F-7C97-2D63-2272A829105F}"/>
                  </a:ext>
                </a:extLst>
              </p:cNvPr>
              <p:cNvSpPr/>
              <p:nvPr/>
            </p:nvSpPr>
            <p:spPr>
              <a:xfrm>
                <a:off x="9015039" y="3316664"/>
                <a:ext cx="2162722" cy="2162722"/>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ình Bầu dục 25">
                <a:extLst>
                  <a:ext uri="{FF2B5EF4-FFF2-40B4-BE49-F238E27FC236}">
                    <a16:creationId xmlns:a16="http://schemas.microsoft.com/office/drawing/2014/main" id="{0B97B263-5A0B-54A7-E61A-6A7DEDF768FC}"/>
                  </a:ext>
                </a:extLst>
              </p:cNvPr>
              <p:cNvSpPr/>
              <p:nvPr/>
            </p:nvSpPr>
            <p:spPr>
              <a:xfrm>
                <a:off x="10068367" y="4369989"/>
                <a:ext cx="56069" cy="56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9" name="Đường nối Thẳng 18">
              <a:extLst>
                <a:ext uri="{FF2B5EF4-FFF2-40B4-BE49-F238E27FC236}">
                  <a16:creationId xmlns:a16="http://schemas.microsoft.com/office/drawing/2014/main" id="{6AF4C4B7-6460-C1AA-471C-517F8C23007A}"/>
                </a:ext>
              </a:extLst>
            </p:cNvPr>
            <p:cNvCxnSpPr>
              <a:cxnSpLocks/>
            </p:cNvCxnSpPr>
            <p:nvPr/>
          </p:nvCxnSpPr>
          <p:spPr>
            <a:xfrm flipV="1">
              <a:off x="7678294" y="4366239"/>
              <a:ext cx="1738810" cy="5433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Đường nối Thẳng 27">
              <a:extLst>
                <a:ext uri="{FF2B5EF4-FFF2-40B4-BE49-F238E27FC236}">
                  <a16:creationId xmlns:a16="http://schemas.microsoft.com/office/drawing/2014/main" id="{8A321741-7AC6-E9C5-1A0C-A8F0597C2C5B}"/>
                </a:ext>
              </a:extLst>
            </p:cNvPr>
            <p:cNvCxnSpPr>
              <a:cxnSpLocks/>
            </p:cNvCxnSpPr>
            <p:nvPr/>
          </p:nvCxnSpPr>
          <p:spPr>
            <a:xfrm flipH="1" flipV="1">
              <a:off x="7674790" y="4909607"/>
              <a:ext cx="1738810" cy="5433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Đường nối Thẳng 36">
              <a:extLst>
                <a:ext uri="{FF2B5EF4-FFF2-40B4-BE49-F238E27FC236}">
                  <a16:creationId xmlns:a16="http://schemas.microsoft.com/office/drawing/2014/main" id="{7446A9C7-8807-9415-7801-7C79D7CC2DF1}"/>
                </a:ext>
              </a:extLst>
            </p:cNvPr>
            <p:cNvCxnSpPr>
              <a:cxnSpLocks/>
            </p:cNvCxnSpPr>
            <p:nvPr/>
          </p:nvCxnSpPr>
          <p:spPr>
            <a:xfrm flipV="1">
              <a:off x="9413135" y="4366392"/>
              <a:ext cx="0" cy="108244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Box 8">
            <a:extLst>
              <a:ext uri="{FF2B5EF4-FFF2-40B4-BE49-F238E27FC236}">
                <a16:creationId xmlns:a16="http://schemas.microsoft.com/office/drawing/2014/main" id="{32D097EE-CD4B-C96E-5CD5-633C1ADEC385}"/>
              </a:ext>
            </a:extLst>
          </p:cNvPr>
          <p:cNvSpPr txBox="1"/>
          <p:nvPr/>
        </p:nvSpPr>
        <p:spPr>
          <a:xfrm>
            <a:off x="9954309" y="5130523"/>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sp>
        <p:nvSpPr>
          <p:cNvPr id="42" name="TextBox 8">
            <a:extLst>
              <a:ext uri="{FF2B5EF4-FFF2-40B4-BE49-F238E27FC236}">
                <a16:creationId xmlns:a16="http://schemas.microsoft.com/office/drawing/2014/main" id="{581844E4-F813-8926-925C-BC7B16BE5A49}"/>
              </a:ext>
            </a:extLst>
          </p:cNvPr>
          <p:cNvSpPr txBox="1"/>
          <p:nvPr/>
        </p:nvSpPr>
        <p:spPr>
          <a:xfrm>
            <a:off x="9757635" y="3892998"/>
            <a:ext cx="396077" cy="461665"/>
          </a:xfrm>
          <a:prstGeom prst="rect">
            <a:avLst/>
          </a:prstGeom>
          <a:noFill/>
        </p:spPr>
        <p:txBody>
          <a:bodyPr wrap="square">
            <a:spAutoFit/>
          </a:bodyPr>
          <a:lstStyle/>
          <a:p>
            <a:pPr algn="just"/>
            <a:r>
              <a:rPr lang="vi-VN" sz="2400">
                <a:latin typeface="#9Slide03 SVNAvo" panose="02040603050506020204" pitchFamily="18" charset="0"/>
              </a:rPr>
              <a:t>D</a:t>
            </a:r>
          </a:p>
        </p:txBody>
      </p:sp>
      <p:sp>
        <p:nvSpPr>
          <p:cNvPr id="43" name="TextBox 8">
            <a:extLst>
              <a:ext uri="{FF2B5EF4-FFF2-40B4-BE49-F238E27FC236}">
                <a16:creationId xmlns:a16="http://schemas.microsoft.com/office/drawing/2014/main" id="{5506C4EE-9316-1CCF-2155-D45E24741E6D}"/>
              </a:ext>
            </a:extLst>
          </p:cNvPr>
          <p:cNvSpPr txBox="1"/>
          <p:nvPr/>
        </p:nvSpPr>
        <p:spPr>
          <a:xfrm>
            <a:off x="10169675" y="4093449"/>
            <a:ext cx="235646" cy="261610"/>
          </a:xfrm>
          <a:prstGeom prst="rect">
            <a:avLst/>
          </a:prstGeom>
          <a:noFill/>
        </p:spPr>
        <p:txBody>
          <a:bodyPr wrap="square">
            <a:spAutoFit/>
          </a:bodyPr>
          <a:lstStyle/>
          <a:p>
            <a:pPr algn="just"/>
            <a:r>
              <a:rPr lang="vi-VN" sz="1100">
                <a:solidFill>
                  <a:srgbClr val="C00000"/>
                </a:solidFill>
                <a:latin typeface="#9Slide03 SVNAvo" panose="02040603050506020204" pitchFamily="18" charset="0"/>
              </a:rPr>
              <a:t>1</a:t>
            </a:r>
          </a:p>
        </p:txBody>
      </p:sp>
      <p:sp>
        <p:nvSpPr>
          <p:cNvPr id="44" name="TextBox 8">
            <a:extLst>
              <a:ext uri="{FF2B5EF4-FFF2-40B4-BE49-F238E27FC236}">
                <a16:creationId xmlns:a16="http://schemas.microsoft.com/office/drawing/2014/main" id="{E7A086E8-8321-CD28-3CBE-D8AAC4314B43}"/>
              </a:ext>
            </a:extLst>
          </p:cNvPr>
          <p:cNvSpPr txBox="1"/>
          <p:nvPr/>
        </p:nvSpPr>
        <p:spPr>
          <a:xfrm>
            <a:off x="10176181" y="4303592"/>
            <a:ext cx="235646" cy="261610"/>
          </a:xfrm>
          <a:prstGeom prst="rect">
            <a:avLst/>
          </a:prstGeom>
          <a:noFill/>
        </p:spPr>
        <p:txBody>
          <a:bodyPr wrap="square">
            <a:spAutoFit/>
          </a:bodyPr>
          <a:lstStyle/>
          <a:p>
            <a:pPr algn="just"/>
            <a:r>
              <a:rPr lang="vi-VN" sz="1100">
                <a:solidFill>
                  <a:srgbClr val="C00000"/>
                </a:solidFill>
                <a:latin typeface="#9Slide03 SVNAvo" panose="02040603050506020204" pitchFamily="18" charset="0"/>
              </a:rPr>
              <a:t>2</a:t>
            </a:r>
          </a:p>
        </p:txBody>
      </p:sp>
      <p:grpSp>
        <p:nvGrpSpPr>
          <p:cNvPr id="46" name="Group 107">
            <a:extLst>
              <a:ext uri="{FF2B5EF4-FFF2-40B4-BE49-F238E27FC236}">
                <a16:creationId xmlns:a16="http://schemas.microsoft.com/office/drawing/2014/main" id="{0ACD5B7D-3414-1179-2E55-5DF2048809E4}"/>
              </a:ext>
            </a:extLst>
          </p:cNvPr>
          <p:cNvGrpSpPr/>
          <p:nvPr/>
        </p:nvGrpSpPr>
        <p:grpSpPr>
          <a:xfrm>
            <a:off x="2312269" y="4451973"/>
            <a:ext cx="221344" cy="226457"/>
            <a:chOff x="11569918" y="3485341"/>
            <a:chExt cx="277908" cy="284328"/>
          </a:xfrm>
        </p:grpSpPr>
        <p:cxnSp>
          <p:nvCxnSpPr>
            <p:cNvPr id="47" name="Straight Connector 104">
              <a:extLst>
                <a:ext uri="{FF2B5EF4-FFF2-40B4-BE49-F238E27FC236}">
                  <a16:creationId xmlns:a16="http://schemas.microsoft.com/office/drawing/2014/main" id="{EF4A21B5-5819-8E63-9EF4-644A975C2018}"/>
                </a:ext>
              </a:extLst>
            </p:cNvPr>
            <p:cNvCxnSpPr>
              <a:cxnSpLocks/>
            </p:cNvCxnSpPr>
            <p:nvPr/>
          </p:nvCxnSpPr>
          <p:spPr>
            <a:xfrm>
              <a:off x="11569918" y="3769669"/>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106">
              <a:extLst>
                <a:ext uri="{FF2B5EF4-FFF2-40B4-BE49-F238E27FC236}">
                  <a16:creationId xmlns:a16="http://schemas.microsoft.com/office/drawing/2014/main" id="{1E20BB1D-1B6A-CDC0-0B3C-1750071F8DCB}"/>
                </a:ext>
              </a:extLst>
            </p:cNvPr>
            <p:cNvCxnSpPr>
              <a:cxnSpLocks/>
            </p:cNvCxnSpPr>
            <p:nvPr/>
          </p:nvCxnSpPr>
          <p:spPr>
            <a:xfrm rot="5400000">
              <a:off x="11569918" y="3624295"/>
              <a:ext cx="277908"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3" name="Nhóm 52">
            <a:extLst>
              <a:ext uri="{FF2B5EF4-FFF2-40B4-BE49-F238E27FC236}">
                <a16:creationId xmlns:a16="http://schemas.microsoft.com/office/drawing/2014/main" id="{3ADBC1ED-6C61-FA25-79FF-3923C91D5268}"/>
              </a:ext>
            </a:extLst>
          </p:cNvPr>
          <p:cNvGrpSpPr/>
          <p:nvPr/>
        </p:nvGrpSpPr>
        <p:grpSpPr>
          <a:xfrm>
            <a:off x="3088574" y="5491215"/>
            <a:ext cx="404673" cy="62156"/>
            <a:chOff x="3131436" y="5288015"/>
            <a:chExt cx="404673" cy="62156"/>
          </a:xfrm>
        </p:grpSpPr>
        <p:cxnSp>
          <p:nvCxnSpPr>
            <p:cNvPr id="49" name="Straight Connector 106">
              <a:extLst>
                <a:ext uri="{FF2B5EF4-FFF2-40B4-BE49-F238E27FC236}">
                  <a16:creationId xmlns:a16="http://schemas.microsoft.com/office/drawing/2014/main" id="{F6F30BA8-6175-2443-B373-15781DBCF415}"/>
                </a:ext>
              </a:extLst>
            </p:cNvPr>
            <p:cNvCxnSpPr>
              <a:cxnSpLocks/>
            </p:cNvCxnSpPr>
            <p:nvPr/>
          </p:nvCxnSpPr>
          <p:spPr>
            <a:xfrm flipH="1">
              <a:off x="3131436" y="5288015"/>
              <a:ext cx="204695" cy="621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106">
              <a:extLst>
                <a:ext uri="{FF2B5EF4-FFF2-40B4-BE49-F238E27FC236}">
                  <a16:creationId xmlns:a16="http://schemas.microsoft.com/office/drawing/2014/main" id="{58658F0F-6A00-4E1F-8EBA-B50665B7CE3C}"/>
                </a:ext>
              </a:extLst>
            </p:cNvPr>
            <p:cNvCxnSpPr>
              <a:cxnSpLocks/>
            </p:cNvCxnSpPr>
            <p:nvPr/>
          </p:nvCxnSpPr>
          <p:spPr>
            <a:xfrm>
              <a:off x="3331414" y="5288015"/>
              <a:ext cx="204695" cy="621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4" name="Nhóm 53">
            <a:extLst>
              <a:ext uri="{FF2B5EF4-FFF2-40B4-BE49-F238E27FC236}">
                <a16:creationId xmlns:a16="http://schemas.microsoft.com/office/drawing/2014/main" id="{3CBF43ED-D706-D013-D0E2-7F1CD611AC9D}"/>
              </a:ext>
            </a:extLst>
          </p:cNvPr>
          <p:cNvGrpSpPr/>
          <p:nvPr/>
        </p:nvGrpSpPr>
        <p:grpSpPr>
          <a:xfrm>
            <a:off x="3749917" y="5491215"/>
            <a:ext cx="404673" cy="62156"/>
            <a:chOff x="3131436" y="5288015"/>
            <a:chExt cx="404673" cy="62156"/>
          </a:xfrm>
        </p:grpSpPr>
        <p:cxnSp>
          <p:nvCxnSpPr>
            <p:cNvPr id="55" name="Straight Connector 106">
              <a:extLst>
                <a:ext uri="{FF2B5EF4-FFF2-40B4-BE49-F238E27FC236}">
                  <a16:creationId xmlns:a16="http://schemas.microsoft.com/office/drawing/2014/main" id="{DE19C8B2-E336-708F-80BB-B12B0EB4DA1B}"/>
                </a:ext>
              </a:extLst>
            </p:cNvPr>
            <p:cNvCxnSpPr>
              <a:cxnSpLocks/>
            </p:cNvCxnSpPr>
            <p:nvPr/>
          </p:nvCxnSpPr>
          <p:spPr>
            <a:xfrm flipH="1">
              <a:off x="3131436" y="5288015"/>
              <a:ext cx="204695" cy="621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106">
              <a:extLst>
                <a:ext uri="{FF2B5EF4-FFF2-40B4-BE49-F238E27FC236}">
                  <a16:creationId xmlns:a16="http://schemas.microsoft.com/office/drawing/2014/main" id="{4EE0740E-3D11-4A10-126B-1E019BF0628D}"/>
                </a:ext>
              </a:extLst>
            </p:cNvPr>
            <p:cNvCxnSpPr>
              <a:cxnSpLocks/>
            </p:cNvCxnSpPr>
            <p:nvPr/>
          </p:nvCxnSpPr>
          <p:spPr>
            <a:xfrm>
              <a:off x="3331414" y="5288015"/>
              <a:ext cx="204695" cy="6215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56083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right)">
                                      <p:cBhvr>
                                        <p:cTn id="10" dur="500"/>
                                        <p:tgtEl>
                                          <p:spTgt spid="32"/>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right)">
                                      <p:cBhvr>
                                        <p:cTn id="13" dur="500"/>
                                        <p:tgtEl>
                                          <p:spTgt spid="33"/>
                                        </p:tgtEl>
                                      </p:cBhvr>
                                    </p:animEffect>
                                  </p:childTnLst>
                                </p:cTn>
                              </p:par>
                              <p:par>
                                <p:cTn id="14" presetID="22" presetClass="entr" presetSubtype="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500"/>
                                        <p:tgtEl>
                                          <p:spTgt spid="40"/>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right)">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22" presetClass="entr" presetSubtype="8"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par>
                                <p:cTn id="44" presetID="22" presetClass="entr" presetSubtype="8"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left)">
                                      <p:cBhvr>
                                        <p:cTn id="46" dur="500"/>
                                        <p:tgtEl>
                                          <p:spTgt spid="53"/>
                                        </p:tgtEl>
                                      </p:cBhvr>
                                    </p:animEffect>
                                  </p:childTnLst>
                                </p:cTn>
                              </p:par>
                              <p:par>
                                <p:cTn id="47" presetID="22" presetClass="entr" presetSubtype="8"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5" grpId="0"/>
      <p:bldP spid="4" grpId="0"/>
      <p:bldP spid="5" grpId="0"/>
      <p:bldP spid="41" grpId="0"/>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1DBF67C4-06AD-8E53-4E88-638FF7201EAC}"/>
              </a:ext>
            </a:extLst>
          </p:cNvPr>
          <p:cNvSpPr/>
          <p:nvPr/>
        </p:nvSpPr>
        <p:spPr>
          <a:xfrm>
            <a:off x="220103" y="201293"/>
            <a:ext cx="626022" cy="626022"/>
          </a:xfrm>
          <a:custGeom>
            <a:avLst/>
            <a:gdLst/>
            <a:ahLst/>
            <a:cxnLst/>
            <a:rect l="l" t="t" r="r" b="b"/>
            <a:pathLst>
              <a:path w="736468" h="736468">
                <a:moveTo>
                  <a:pt x="0" y="0"/>
                </a:moveTo>
                <a:lnTo>
                  <a:pt x="736468" y="0"/>
                </a:lnTo>
                <a:lnTo>
                  <a:pt x="736468" y="736468"/>
                </a:lnTo>
                <a:lnTo>
                  <a:pt x="0" y="736468"/>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TextBox 22">
            <a:extLst>
              <a:ext uri="{FF2B5EF4-FFF2-40B4-BE49-F238E27FC236}">
                <a16:creationId xmlns:a16="http://schemas.microsoft.com/office/drawing/2014/main" id="{CF3D06ED-D91B-FE76-E1BA-702A695830F2}"/>
              </a:ext>
            </a:extLst>
          </p:cNvPr>
          <p:cNvSpPr txBox="1"/>
          <p:nvPr/>
        </p:nvSpPr>
        <p:spPr>
          <a:xfrm>
            <a:off x="299930" y="255162"/>
            <a:ext cx="522380" cy="523733"/>
          </a:xfrm>
          <a:prstGeom prst="rect">
            <a:avLst/>
          </a:prstGeom>
          <a:noFill/>
        </p:spPr>
        <p:txBody>
          <a:bodyPr wrap="square">
            <a:spAutoFit/>
          </a:bodyPr>
          <a:lstStyle/>
          <a:p>
            <a:pPr>
              <a:lnSpc>
                <a:spcPts val="3500"/>
              </a:lnSpc>
            </a:pPr>
            <a:r>
              <a:rPr lang="en-US" sz="2800" dirty="0">
                <a:latin typeface="#9Slide03 Helvetica LT Std ExtC" panose="020B0708030502060204" pitchFamily="34" charset="0"/>
              </a:rPr>
              <a:t>2.</a:t>
            </a:r>
          </a:p>
        </p:txBody>
      </p:sp>
      <p:sp>
        <p:nvSpPr>
          <p:cNvPr id="7" name="TextBox 23">
            <a:extLst>
              <a:ext uri="{FF2B5EF4-FFF2-40B4-BE49-F238E27FC236}">
                <a16:creationId xmlns:a16="http://schemas.microsoft.com/office/drawing/2014/main" id="{1F58164D-2184-AEDB-E140-547B55E4053E}"/>
              </a:ext>
            </a:extLst>
          </p:cNvPr>
          <p:cNvSpPr txBox="1"/>
          <p:nvPr/>
        </p:nvSpPr>
        <p:spPr>
          <a:xfrm>
            <a:off x="902137" y="250021"/>
            <a:ext cx="6508313" cy="543803"/>
          </a:xfrm>
          <a:prstGeom prst="rect">
            <a:avLst/>
          </a:prstGeom>
          <a:noFill/>
        </p:spPr>
        <p:txBody>
          <a:bodyPr wrap="square">
            <a:spAutoFit/>
          </a:bodyPr>
          <a:lstStyle/>
          <a:p>
            <a:pPr>
              <a:lnSpc>
                <a:spcPts val="3500"/>
              </a:lnSpc>
            </a:pPr>
            <a:r>
              <a:rPr lang="en-US" sz="3200">
                <a:solidFill>
                  <a:srgbClr val="E40248"/>
                </a:solidFill>
                <a:latin typeface="#9Slide03 Helvetica LT Std ExtC" panose="020B0708030502060204" pitchFamily="34" charset="0"/>
              </a:rPr>
              <a:t>DẤU HIỆU NHẬN BIẾT TIẾP TUYẾN CỦA ĐƯỜNG TRÒN</a:t>
            </a:r>
          </a:p>
        </p:txBody>
      </p:sp>
      <p:pic>
        <p:nvPicPr>
          <p:cNvPr id="8" name="Picture 3">
            <a:extLst>
              <a:ext uri="{FF2B5EF4-FFF2-40B4-BE49-F238E27FC236}">
                <a16:creationId xmlns:a16="http://schemas.microsoft.com/office/drawing/2014/main" id="{74304AAD-3BCA-ACBA-9232-DC8C390ABEF6}"/>
              </a:ext>
            </a:extLst>
          </p:cNvPr>
          <p:cNvPicPr>
            <a:picLocks noChangeAspect="1"/>
          </p:cNvPicPr>
          <p:nvPr/>
        </p:nvPicPr>
        <p:blipFill>
          <a:blip r:embed="rId6"/>
          <a:stretch>
            <a:fillRect/>
          </a:stretch>
        </p:blipFill>
        <p:spPr>
          <a:xfrm>
            <a:off x="549736" y="1034044"/>
            <a:ext cx="414513" cy="414513"/>
          </a:xfrm>
          <a:prstGeom prst="rect">
            <a:avLst/>
          </a:prstGeom>
        </p:spPr>
      </p:pic>
      <p:sp>
        <p:nvSpPr>
          <p:cNvPr id="10" name="TextBox 8">
            <a:extLst>
              <a:ext uri="{FF2B5EF4-FFF2-40B4-BE49-F238E27FC236}">
                <a16:creationId xmlns:a16="http://schemas.microsoft.com/office/drawing/2014/main" id="{83577921-3460-2972-9879-2DB1A20CEEB9}"/>
              </a:ext>
            </a:extLst>
          </p:cNvPr>
          <p:cNvSpPr txBox="1"/>
          <p:nvPr/>
        </p:nvSpPr>
        <p:spPr>
          <a:xfrm>
            <a:off x="889822" y="952049"/>
            <a:ext cx="10845616" cy="1609993"/>
          </a:xfrm>
          <a:prstGeom prst="rect">
            <a:avLst/>
          </a:prstGeom>
          <a:noFill/>
        </p:spPr>
        <p:txBody>
          <a:bodyPr wrap="square">
            <a:spAutoFit/>
          </a:bodyPr>
          <a:lstStyle/>
          <a:p>
            <a:pPr algn="just">
              <a:lnSpc>
                <a:spcPct val="150000"/>
              </a:lnSpc>
            </a:pPr>
            <a:r>
              <a:rPr lang="vi-VN" sz="2300">
                <a:latin typeface="#9Slide03 SVNAvo" panose="02040603050506020204" pitchFamily="18" charset="0"/>
              </a:rPr>
              <a:t>3. Cho AB là một dây không đi qua tâm của đường tròn (O). Đường thẳng qua O và vuông góc với AB cắt tiếp tuyến tại A của (O) ở điểm C. Chứng minh rằng CB là một tiếp tuyến của (O).</a:t>
            </a:r>
          </a:p>
        </p:txBody>
      </p:sp>
      <p:sp>
        <p:nvSpPr>
          <p:cNvPr id="30" name="TextBox 8">
            <a:extLst>
              <a:ext uri="{FF2B5EF4-FFF2-40B4-BE49-F238E27FC236}">
                <a16:creationId xmlns:a16="http://schemas.microsoft.com/office/drawing/2014/main" id="{1D221D4C-0698-E9C8-8881-23298E25664D}"/>
              </a:ext>
            </a:extLst>
          </p:cNvPr>
          <p:cNvSpPr txBox="1"/>
          <p:nvPr/>
        </p:nvSpPr>
        <p:spPr>
          <a:xfrm>
            <a:off x="10356093" y="3914741"/>
            <a:ext cx="396077" cy="461665"/>
          </a:xfrm>
          <a:prstGeom prst="rect">
            <a:avLst/>
          </a:prstGeom>
          <a:noFill/>
        </p:spPr>
        <p:txBody>
          <a:bodyPr wrap="square">
            <a:spAutoFit/>
          </a:bodyPr>
          <a:lstStyle/>
          <a:p>
            <a:pPr algn="just"/>
            <a:r>
              <a:rPr lang="vi-VN" sz="2400">
                <a:latin typeface="#9Slide03 SVNAvo" panose="02040603050506020204" pitchFamily="18" charset="0"/>
              </a:rPr>
              <a:t>O</a:t>
            </a:r>
          </a:p>
        </p:txBody>
      </p:sp>
      <p:sp>
        <p:nvSpPr>
          <p:cNvPr id="32" name="TextBox 8">
            <a:extLst>
              <a:ext uri="{FF2B5EF4-FFF2-40B4-BE49-F238E27FC236}">
                <a16:creationId xmlns:a16="http://schemas.microsoft.com/office/drawing/2014/main" id="{6780D4E9-03D8-0CE2-1643-04DF54A2B79D}"/>
              </a:ext>
            </a:extLst>
          </p:cNvPr>
          <p:cNvSpPr txBox="1"/>
          <p:nvPr/>
        </p:nvSpPr>
        <p:spPr>
          <a:xfrm>
            <a:off x="9875048" y="3076033"/>
            <a:ext cx="396077" cy="461665"/>
          </a:xfrm>
          <a:prstGeom prst="rect">
            <a:avLst/>
          </a:prstGeom>
          <a:noFill/>
        </p:spPr>
        <p:txBody>
          <a:bodyPr wrap="square">
            <a:spAutoFit/>
          </a:bodyPr>
          <a:lstStyle/>
          <a:p>
            <a:pPr algn="just"/>
            <a:r>
              <a:rPr lang="vi-VN" sz="2400">
                <a:latin typeface="#9Slide03 SVNAvo" panose="02040603050506020204" pitchFamily="18" charset="0"/>
              </a:rPr>
              <a:t>A</a:t>
            </a:r>
          </a:p>
        </p:txBody>
      </p:sp>
      <p:sp>
        <p:nvSpPr>
          <p:cNvPr id="33" name="TextBox 8">
            <a:extLst>
              <a:ext uri="{FF2B5EF4-FFF2-40B4-BE49-F238E27FC236}">
                <a16:creationId xmlns:a16="http://schemas.microsoft.com/office/drawing/2014/main" id="{256DDA6B-0386-79E4-66CE-7B6AAA9677FD}"/>
              </a:ext>
            </a:extLst>
          </p:cNvPr>
          <p:cNvSpPr txBox="1"/>
          <p:nvPr/>
        </p:nvSpPr>
        <p:spPr>
          <a:xfrm>
            <a:off x="7327931" y="3882413"/>
            <a:ext cx="396077" cy="461665"/>
          </a:xfrm>
          <a:prstGeom prst="rect">
            <a:avLst/>
          </a:prstGeom>
          <a:noFill/>
        </p:spPr>
        <p:txBody>
          <a:bodyPr wrap="square">
            <a:spAutoFit/>
          </a:bodyPr>
          <a:lstStyle/>
          <a:p>
            <a:pPr algn="just"/>
            <a:r>
              <a:rPr lang="vi-VN" sz="2400">
                <a:latin typeface="#9Slide03 SVNAvo" panose="02040603050506020204" pitchFamily="18" charset="0"/>
              </a:rPr>
              <a:t>C</a:t>
            </a:r>
          </a:p>
        </p:txBody>
      </p:sp>
      <p:sp>
        <p:nvSpPr>
          <p:cNvPr id="4" name="TextBox 4">
            <a:extLst>
              <a:ext uri="{FF2B5EF4-FFF2-40B4-BE49-F238E27FC236}">
                <a16:creationId xmlns:a16="http://schemas.microsoft.com/office/drawing/2014/main" id="{AB460AAC-E07A-8952-E73D-788A871C08D4}"/>
              </a:ext>
            </a:extLst>
          </p:cNvPr>
          <p:cNvSpPr txBox="1"/>
          <p:nvPr/>
        </p:nvSpPr>
        <p:spPr>
          <a:xfrm>
            <a:off x="889822" y="2737363"/>
            <a:ext cx="5955863" cy="1121974"/>
          </a:xfrm>
          <a:prstGeom prst="rect">
            <a:avLst/>
          </a:prstGeom>
          <a:noFill/>
        </p:spPr>
        <p:txBody>
          <a:bodyPr wrap="square">
            <a:spAutoFit/>
          </a:bodyPr>
          <a:lstStyle>
            <a:defPPr>
              <a:defRPr lang="en-US"/>
            </a:defPPr>
            <a:lvl1pPr algn="just">
              <a:lnSpc>
                <a:spcPct val="150000"/>
              </a:lnSpc>
              <a:defRPr sz="2400">
                <a:latin typeface="#9Slide03 SVNAvo" panose="02040603050506020204" pitchFamily="18" charset="0"/>
              </a:defRPr>
            </a:lvl1pPr>
          </a:lstStyle>
          <a:p>
            <a:r>
              <a:rPr lang="vi-VN">
                <a:solidFill>
                  <a:srgbClr val="002060"/>
                </a:solidFill>
              </a:rPr>
              <a:t>Ta có </a:t>
            </a:r>
            <a:r>
              <a:rPr lang="el-GR">
                <a:solidFill>
                  <a:srgbClr val="002060"/>
                </a:solidFill>
              </a:rPr>
              <a:t>Δ</a:t>
            </a:r>
            <a:r>
              <a:rPr lang="vi-VN">
                <a:solidFill>
                  <a:srgbClr val="002060"/>
                </a:solidFill>
              </a:rPr>
              <a:t>AOC = </a:t>
            </a:r>
            <a:r>
              <a:rPr lang="el-GR">
                <a:solidFill>
                  <a:srgbClr val="002060"/>
                </a:solidFill>
              </a:rPr>
              <a:t>Δ</a:t>
            </a:r>
            <a:r>
              <a:rPr lang="vi-VN">
                <a:solidFill>
                  <a:srgbClr val="002060"/>
                </a:solidFill>
              </a:rPr>
              <a:t>BOC (c.g.c), vì OC là cạnh chung, O</a:t>
            </a:r>
            <a:r>
              <a:rPr lang="vi-VN" baseline="-25000">
                <a:solidFill>
                  <a:srgbClr val="002060"/>
                </a:solidFill>
              </a:rPr>
              <a:t>1</a:t>
            </a:r>
            <a:r>
              <a:rPr lang="vi-VN">
                <a:solidFill>
                  <a:srgbClr val="002060"/>
                </a:solidFill>
              </a:rPr>
              <a:t> = O</a:t>
            </a:r>
            <a:r>
              <a:rPr lang="vi-VN" baseline="-25000">
                <a:solidFill>
                  <a:srgbClr val="002060"/>
                </a:solidFill>
              </a:rPr>
              <a:t>2</a:t>
            </a:r>
            <a:r>
              <a:rPr lang="vi-VN">
                <a:solidFill>
                  <a:srgbClr val="002060"/>
                </a:solidFill>
              </a:rPr>
              <a:t> và OA = OB.</a:t>
            </a:r>
          </a:p>
        </p:txBody>
      </p:sp>
      <p:grpSp>
        <p:nvGrpSpPr>
          <p:cNvPr id="40" name="Nhóm 39">
            <a:extLst>
              <a:ext uri="{FF2B5EF4-FFF2-40B4-BE49-F238E27FC236}">
                <a16:creationId xmlns:a16="http://schemas.microsoft.com/office/drawing/2014/main" id="{F8F940E2-521C-5B00-4CBA-72B047CAA897}"/>
              </a:ext>
            </a:extLst>
          </p:cNvPr>
          <p:cNvGrpSpPr/>
          <p:nvPr/>
        </p:nvGrpSpPr>
        <p:grpSpPr>
          <a:xfrm>
            <a:off x="7257185" y="3479325"/>
            <a:ext cx="4317563" cy="1716577"/>
            <a:chOff x="7493000" y="4340776"/>
            <a:chExt cx="2863850" cy="1138610"/>
          </a:xfrm>
        </p:grpSpPr>
        <p:cxnSp>
          <p:nvCxnSpPr>
            <p:cNvPr id="31" name="Đường nối Thẳng 30">
              <a:extLst>
                <a:ext uri="{FF2B5EF4-FFF2-40B4-BE49-F238E27FC236}">
                  <a16:creationId xmlns:a16="http://schemas.microsoft.com/office/drawing/2014/main" id="{85A6DA13-AC3D-EB9B-DBE0-A5FE38159C4F}"/>
                </a:ext>
              </a:extLst>
            </p:cNvPr>
            <p:cNvCxnSpPr>
              <a:cxnSpLocks/>
            </p:cNvCxnSpPr>
            <p:nvPr/>
          </p:nvCxnSpPr>
          <p:spPr>
            <a:xfrm flipV="1">
              <a:off x="9413600" y="4910236"/>
              <a:ext cx="167566" cy="536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4" name="Nhóm 13">
              <a:extLst>
                <a:ext uri="{FF2B5EF4-FFF2-40B4-BE49-F238E27FC236}">
                  <a16:creationId xmlns:a16="http://schemas.microsoft.com/office/drawing/2014/main" id="{F4B91221-0E22-6E55-2401-AADDE5B8E2DF}"/>
                </a:ext>
              </a:extLst>
            </p:cNvPr>
            <p:cNvGrpSpPr/>
            <p:nvPr/>
          </p:nvGrpSpPr>
          <p:grpSpPr>
            <a:xfrm rot="10800000">
              <a:off x="9310208" y="4909606"/>
              <a:ext cx="101175" cy="101175"/>
              <a:chOff x="9986470" y="5218740"/>
              <a:chExt cx="139901" cy="139901"/>
            </a:xfrm>
          </p:grpSpPr>
          <p:cxnSp>
            <p:nvCxnSpPr>
              <p:cNvPr id="27" name="Đường nối Thẳng 26">
                <a:extLst>
                  <a:ext uri="{FF2B5EF4-FFF2-40B4-BE49-F238E27FC236}">
                    <a16:creationId xmlns:a16="http://schemas.microsoft.com/office/drawing/2014/main" id="{48FABD0F-2BDE-7394-741D-921AB2F90D9D}"/>
                  </a:ext>
                </a:extLst>
              </p:cNvPr>
              <p:cNvCxnSpPr>
                <a:cxnSpLocks/>
              </p:cNvCxnSpPr>
              <p:nvPr/>
            </p:nvCxnSpPr>
            <p:spPr>
              <a:xfrm>
                <a:off x="10124369" y="5218740"/>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29" name="Đường nối Thẳng 28">
                <a:extLst>
                  <a:ext uri="{FF2B5EF4-FFF2-40B4-BE49-F238E27FC236}">
                    <a16:creationId xmlns:a16="http://schemas.microsoft.com/office/drawing/2014/main" id="{F34F8DDF-786F-4ABB-FC72-45EA7E829E26}"/>
                  </a:ext>
                </a:extLst>
              </p:cNvPr>
              <p:cNvCxnSpPr>
                <a:cxnSpLocks/>
              </p:cNvCxnSpPr>
              <p:nvPr/>
            </p:nvCxnSpPr>
            <p:spPr>
              <a:xfrm rot="5400000">
                <a:off x="10056421" y="5151944"/>
                <a:ext cx="0" cy="139901"/>
              </a:xfrm>
              <a:prstGeom prst="line">
                <a:avLst/>
              </a:prstGeom>
              <a:ln w="952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cxnSp>
          <p:nvCxnSpPr>
            <p:cNvPr id="13" name="Đường nối Thẳng 12">
              <a:extLst>
                <a:ext uri="{FF2B5EF4-FFF2-40B4-BE49-F238E27FC236}">
                  <a16:creationId xmlns:a16="http://schemas.microsoft.com/office/drawing/2014/main" id="{8B2401D2-50C9-98A9-B854-4643BAB84347}"/>
                </a:ext>
              </a:extLst>
            </p:cNvPr>
            <p:cNvCxnSpPr>
              <a:cxnSpLocks/>
            </p:cNvCxnSpPr>
            <p:nvPr/>
          </p:nvCxnSpPr>
          <p:spPr>
            <a:xfrm flipH="1">
              <a:off x="7493000" y="4909607"/>
              <a:ext cx="28638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Đường nối Thẳng 14">
              <a:extLst>
                <a:ext uri="{FF2B5EF4-FFF2-40B4-BE49-F238E27FC236}">
                  <a16:creationId xmlns:a16="http://schemas.microsoft.com/office/drawing/2014/main" id="{D82EF8FA-7448-3690-AF44-5D1922E67DCA}"/>
                </a:ext>
              </a:extLst>
            </p:cNvPr>
            <p:cNvCxnSpPr>
              <a:cxnSpLocks/>
            </p:cNvCxnSpPr>
            <p:nvPr/>
          </p:nvCxnSpPr>
          <p:spPr>
            <a:xfrm flipH="1" flipV="1">
              <a:off x="9413600" y="4361477"/>
              <a:ext cx="167566" cy="53622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2" name="Nhóm 11">
              <a:extLst>
                <a:ext uri="{FF2B5EF4-FFF2-40B4-BE49-F238E27FC236}">
                  <a16:creationId xmlns:a16="http://schemas.microsoft.com/office/drawing/2014/main" id="{03304C54-97C1-4031-8D01-636E0E034CCA}"/>
                </a:ext>
              </a:extLst>
            </p:cNvPr>
            <p:cNvGrpSpPr/>
            <p:nvPr/>
          </p:nvGrpSpPr>
          <p:grpSpPr>
            <a:xfrm>
              <a:off x="9015039" y="4340776"/>
              <a:ext cx="1138610" cy="1138610"/>
              <a:chOff x="9015039" y="3316664"/>
              <a:chExt cx="2162722" cy="2162722"/>
            </a:xfrm>
          </p:grpSpPr>
          <p:sp>
            <p:nvSpPr>
              <p:cNvPr id="11" name="Hình Bầu dục 10">
                <a:extLst>
                  <a:ext uri="{FF2B5EF4-FFF2-40B4-BE49-F238E27FC236}">
                    <a16:creationId xmlns:a16="http://schemas.microsoft.com/office/drawing/2014/main" id="{36BE9054-EB3F-7C97-2D63-2272A829105F}"/>
                  </a:ext>
                </a:extLst>
              </p:cNvPr>
              <p:cNvSpPr/>
              <p:nvPr/>
            </p:nvSpPr>
            <p:spPr>
              <a:xfrm>
                <a:off x="9015039" y="3316664"/>
                <a:ext cx="2162722" cy="2162722"/>
              </a:xfrm>
              <a:prstGeom prst="ellipse">
                <a:avLst/>
              </a:prstGeom>
              <a:noFill/>
              <a:ln w="158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Hình Bầu dục 25">
                <a:extLst>
                  <a:ext uri="{FF2B5EF4-FFF2-40B4-BE49-F238E27FC236}">
                    <a16:creationId xmlns:a16="http://schemas.microsoft.com/office/drawing/2014/main" id="{0B97B263-5A0B-54A7-E61A-6A7DEDF768FC}"/>
                  </a:ext>
                </a:extLst>
              </p:cNvPr>
              <p:cNvSpPr/>
              <p:nvPr/>
            </p:nvSpPr>
            <p:spPr>
              <a:xfrm>
                <a:off x="10068367" y="4369989"/>
                <a:ext cx="56069" cy="5606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cxnSp>
          <p:nvCxnSpPr>
            <p:cNvPr id="19" name="Đường nối Thẳng 18">
              <a:extLst>
                <a:ext uri="{FF2B5EF4-FFF2-40B4-BE49-F238E27FC236}">
                  <a16:creationId xmlns:a16="http://schemas.microsoft.com/office/drawing/2014/main" id="{6AF4C4B7-6460-C1AA-471C-517F8C23007A}"/>
                </a:ext>
              </a:extLst>
            </p:cNvPr>
            <p:cNvCxnSpPr>
              <a:cxnSpLocks/>
            </p:cNvCxnSpPr>
            <p:nvPr/>
          </p:nvCxnSpPr>
          <p:spPr>
            <a:xfrm flipV="1">
              <a:off x="7678294" y="4366239"/>
              <a:ext cx="1738810" cy="5433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Đường nối Thẳng 27">
              <a:extLst>
                <a:ext uri="{FF2B5EF4-FFF2-40B4-BE49-F238E27FC236}">
                  <a16:creationId xmlns:a16="http://schemas.microsoft.com/office/drawing/2014/main" id="{8A321741-7AC6-E9C5-1A0C-A8F0597C2C5B}"/>
                </a:ext>
              </a:extLst>
            </p:cNvPr>
            <p:cNvCxnSpPr>
              <a:cxnSpLocks/>
            </p:cNvCxnSpPr>
            <p:nvPr/>
          </p:nvCxnSpPr>
          <p:spPr>
            <a:xfrm flipH="1" flipV="1">
              <a:off x="7674790" y="4909607"/>
              <a:ext cx="1738810" cy="5433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Đường nối Thẳng 36">
              <a:extLst>
                <a:ext uri="{FF2B5EF4-FFF2-40B4-BE49-F238E27FC236}">
                  <a16:creationId xmlns:a16="http://schemas.microsoft.com/office/drawing/2014/main" id="{7446A9C7-8807-9415-7801-7C79D7CC2DF1}"/>
                </a:ext>
              </a:extLst>
            </p:cNvPr>
            <p:cNvCxnSpPr>
              <a:cxnSpLocks/>
            </p:cNvCxnSpPr>
            <p:nvPr/>
          </p:nvCxnSpPr>
          <p:spPr>
            <a:xfrm flipV="1">
              <a:off x="9413135" y="4366392"/>
              <a:ext cx="0" cy="108244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Box 8">
            <a:extLst>
              <a:ext uri="{FF2B5EF4-FFF2-40B4-BE49-F238E27FC236}">
                <a16:creationId xmlns:a16="http://schemas.microsoft.com/office/drawing/2014/main" id="{32D097EE-CD4B-C96E-5CD5-633C1ADEC385}"/>
              </a:ext>
            </a:extLst>
          </p:cNvPr>
          <p:cNvSpPr txBox="1"/>
          <p:nvPr/>
        </p:nvSpPr>
        <p:spPr>
          <a:xfrm>
            <a:off x="9954309" y="5130523"/>
            <a:ext cx="396077" cy="461665"/>
          </a:xfrm>
          <a:prstGeom prst="rect">
            <a:avLst/>
          </a:prstGeom>
          <a:noFill/>
        </p:spPr>
        <p:txBody>
          <a:bodyPr wrap="square">
            <a:spAutoFit/>
          </a:bodyPr>
          <a:lstStyle/>
          <a:p>
            <a:pPr algn="just"/>
            <a:r>
              <a:rPr lang="vi-VN" sz="2400">
                <a:latin typeface="#9Slide03 SVNAvo" panose="02040603050506020204" pitchFamily="18" charset="0"/>
              </a:rPr>
              <a:t>B</a:t>
            </a:r>
          </a:p>
        </p:txBody>
      </p:sp>
      <p:sp>
        <p:nvSpPr>
          <p:cNvPr id="42" name="TextBox 8">
            <a:extLst>
              <a:ext uri="{FF2B5EF4-FFF2-40B4-BE49-F238E27FC236}">
                <a16:creationId xmlns:a16="http://schemas.microsoft.com/office/drawing/2014/main" id="{581844E4-F813-8926-925C-BC7B16BE5A49}"/>
              </a:ext>
            </a:extLst>
          </p:cNvPr>
          <p:cNvSpPr txBox="1"/>
          <p:nvPr/>
        </p:nvSpPr>
        <p:spPr>
          <a:xfrm>
            <a:off x="9757635" y="3892998"/>
            <a:ext cx="396077" cy="461665"/>
          </a:xfrm>
          <a:prstGeom prst="rect">
            <a:avLst/>
          </a:prstGeom>
          <a:noFill/>
        </p:spPr>
        <p:txBody>
          <a:bodyPr wrap="square">
            <a:spAutoFit/>
          </a:bodyPr>
          <a:lstStyle/>
          <a:p>
            <a:pPr algn="just"/>
            <a:r>
              <a:rPr lang="vi-VN" sz="2400">
                <a:latin typeface="#9Slide03 SVNAvo" panose="02040603050506020204" pitchFamily="18" charset="0"/>
              </a:rPr>
              <a:t>D</a:t>
            </a:r>
          </a:p>
        </p:txBody>
      </p:sp>
      <p:sp>
        <p:nvSpPr>
          <p:cNvPr id="43" name="TextBox 8">
            <a:extLst>
              <a:ext uri="{FF2B5EF4-FFF2-40B4-BE49-F238E27FC236}">
                <a16:creationId xmlns:a16="http://schemas.microsoft.com/office/drawing/2014/main" id="{5506C4EE-9316-1CCF-2155-D45E24741E6D}"/>
              </a:ext>
            </a:extLst>
          </p:cNvPr>
          <p:cNvSpPr txBox="1"/>
          <p:nvPr/>
        </p:nvSpPr>
        <p:spPr>
          <a:xfrm>
            <a:off x="10169675" y="4093449"/>
            <a:ext cx="235646" cy="261610"/>
          </a:xfrm>
          <a:prstGeom prst="rect">
            <a:avLst/>
          </a:prstGeom>
          <a:noFill/>
        </p:spPr>
        <p:txBody>
          <a:bodyPr wrap="square">
            <a:spAutoFit/>
          </a:bodyPr>
          <a:lstStyle/>
          <a:p>
            <a:pPr algn="just"/>
            <a:r>
              <a:rPr lang="vi-VN" sz="1100">
                <a:solidFill>
                  <a:srgbClr val="C00000"/>
                </a:solidFill>
                <a:latin typeface="#9Slide03 SVNAvo" panose="02040603050506020204" pitchFamily="18" charset="0"/>
              </a:rPr>
              <a:t>1</a:t>
            </a:r>
          </a:p>
        </p:txBody>
      </p:sp>
      <p:sp>
        <p:nvSpPr>
          <p:cNvPr id="44" name="TextBox 8">
            <a:extLst>
              <a:ext uri="{FF2B5EF4-FFF2-40B4-BE49-F238E27FC236}">
                <a16:creationId xmlns:a16="http://schemas.microsoft.com/office/drawing/2014/main" id="{E7A086E8-8321-CD28-3CBE-D8AAC4314B43}"/>
              </a:ext>
            </a:extLst>
          </p:cNvPr>
          <p:cNvSpPr txBox="1"/>
          <p:nvPr/>
        </p:nvSpPr>
        <p:spPr>
          <a:xfrm>
            <a:off x="10176181" y="4303592"/>
            <a:ext cx="235646" cy="261610"/>
          </a:xfrm>
          <a:prstGeom prst="rect">
            <a:avLst/>
          </a:prstGeom>
          <a:noFill/>
        </p:spPr>
        <p:txBody>
          <a:bodyPr wrap="square">
            <a:spAutoFit/>
          </a:bodyPr>
          <a:lstStyle/>
          <a:p>
            <a:pPr algn="just"/>
            <a:r>
              <a:rPr lang="vi-VN" sz="1100">
                <a:solidFill>
                  <a:srgbClr val="C00000"/>
                </a:solidFill>
                <a:latin typeface="#9Slide03 SVNAvo" panose="02040603050506020204" pitchFamily="18" charset="0"/>
              </a:rPr>
              <a:t>2</a:t>
            </a:r>
          </a:p>
        </p:txBody>
      </p:sp>
      <p:grpSp>
        <p:nvGrpSpPr>
          <p:cNvPr id="2" name="Nhóm 1">
            <a:extLst>
              <a:ext uri="{FF2B5EF4-FFF2-40B4-BE49-F238E27FC236}">
                <a16:creationId xmlns:a16="http://schemas.microsoft.com/office/drawing/2014/main" id="{EFED9C8C-B4C9-4066-DC4C-E0A7A8EDC112}"/>
              </a:ext>
            </a:extLst>
          </p:cNvPr>
          <p:cNvGrpSpPr/>
          <p:nvPr/>
        </p:nvGrpSpPr>
        <p:grpSpPr>
          <a:xfrm>
            <a:off x="2941044" y="3394897"/>
            <a:ext cx="359476" cy="58311"/>
            <a:chOff x="3131436" y="5288015"/>
            <a:chExt cx="404673" cy="62156"/>
          </a:xfrm>
        </p:grpSpPr>
        <p:cxnSp>
          <p:nvCxnSpPr>
            <p:cNvPr id="9" name="Straight Connector 106">
              <a:extLst>
                <a:ext uri="{FF2B5EF4-FFF2-40B4-BE49-F238E27FC236}">
                  <a16:creationId xmlns:a16="http://schemas.microsoft.com/office/drawing/2014/main" id="{F779F06D-34DA-F4C6-D8B2-93C9B02B7535}"/>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06">
              <a:extLst>
                <a:ext uri="{FF2B5EF4-FFF2-40B4-BE49-F238E27FC236}">
                  <a16:creationId xmlns:a16="http://schemas.microsoft.com/office/drawing/2014/main" id="{1373C79A-8779-522E-8C95-D94E82221DC1}"/>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7" name="Nhóm 16">
            <a:extLst>
              <a:ext uri="{FF2B5EF4-FFF2-40B4-BE49-F238E27FC236}">
                <a16:creationId xmlns:a16="http://schemas.microsoft.com/office/drawing/2014/main" id="{DB1E94ED-0102-A500-D5EF-7D14736BC96D}"/>
              </a:ext>
            </a:extLst>
          </p:cNvPr>
          <p:cNvGrpSpPr/>
          <p:nvPr/>
        </p:nvGrpSpPr>
        <p:grpSpPr>
          <a:xfrm>
            <a:off x="3649034" y="3391798"/>
            <a:ext cx="404673" cy="62156"/>
            <a:chOff x="3131436" y="5288015"/>
            <a:chExt cx="404673" cy="62156"/>
          </a:xfrm>
        </p:grpSpPr>
        <p:cxnSp>
          <p:nvCxnSpPr>
            <p:cNvPr id="18" name="Straight Connector 106">
              <a:extLst>
                <a:ext uri="{FF2B5EF4-FFF2-40B4-BE49-F238E27FC236}">
                  <a16:creationId xmlns:a16="http://schemas.microsoft.com/office/drawing/2014/main" id="{42D8663A-C34A-E702-1053-57FD76C20542}"/>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06">
              <a:extLst>
                <a:ext uri="{FF2B5EF4-FFF2-40B4-BE49-F238E27FC236}">
                  <a16:creationId xmlns:a16="http://schemas.microsoft.com/office/drawing/2014/main" id="{4B51E626-0D5C-8160-9878-7B1554BA06E0}"/>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1" name="TextBox 7">
            <a:extLst>
              <a:ext uri="{FF2B5EF4-FFF2-40B4-BE49-F238E27FC236}">
                <a16:creationId xmlns:a16="http://schemas.microsoft.com/office/drawing/2014/main" id="{A0C496E5-BC69-D151-876B-4DE4D6B35961}"/>
              </a:ext>
            </a:extLst>
          </p:cNvPr>
          <p:cNvSpPr txBox="1"/>
          <p:nvPr/>
        </p:nvSpPr>
        <p:spPr>
          <a:xfrm>
            <a:off x="900704" y="5698859"/>
            <a:ext cx="5955863" cy="567976"/>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r>
              <a:rPr lang="en-US"/>
              <a:t>Do đó CB cũng là tiếp tuyến của (O).</a:t>
            </a:r>
          </a:p>
        </p:txBody>
      </p:sp>
      <p:sp>
        <p:nvSpPr>
          <p:cNvPr id="22" name="TextBox 7">
            <a:extLst>
              <a:ext uri="{FF2B5EF4-FFF2-40B4-BE49-F238E27FC236}">
                <a16:creationId xmlns:a16="http://schemas.microsoft.com/office/drawing/2014/main" id="{FCC8784A-64E0-E45D-F1D0-3F08DE5A7609}"/>
              </a:ext>
            </a:extLst>
          </p:cNvPr>
          <p:cNvSpPr txBox="1"/>
          <p:nvPr/>
        </p:nvSpPr>
        <p:spPr>
          <a:xfrm>
            <a:off x="889822" y="3941112"/>
            <a:ext cx="5568965" cy="1675972"/>
          </a:xfrm>
          <a:prstGeom prst="rect">
            <a:avLst/>
          </a:prstGeom>
          <a:noFill/>
        </p:spPr>
        <p:txBody>
          <a:bodyPr wrap="square">
            <a:spAutoFit/>
          </a:bodyPr>
          <a:lstStyle>
            <a:defPPr>
              <a:defRPr lang="en-US"/>
            </a:defPPr>
            <a:lvl1pPr algn="just">
              <a:lnSpc>
                <a:spcPct val="150000"/>
              </a:lnSpc>
              <a:defRPr sz="2400">
                <a:solidFill>
                  <a:srgbClr val="002060"/>
                </a:solidFill>
                <a:latin typeface="#9Slide03 SVNAvo" panose="02040603050506020204" pitchFamily="18" charset="0"/>
              </a:defRPr>
            </a:lvl1pPr>
          </a:lstStyle>
          <a:p>
            <a:r>
              <a:rPr lang="en-US"/>
              <a:t>Từ đó OBC = OAC = 90</a:t>
            </a:r>
            <a:r>
              <a:rPr lang="en-US" baseline="30000"/>
              <a:t>o</a:t>
            </a:r>
            <a:r>
              <a:rPr lang="en-US"/>
              <a:t> (do OA là tiếp tuyến), tức là CB vuông góc với bán kính OB tại B.</a:t>
            </a:r>
          </a:p>
        </p:txBody>
      </p:sp>
      <p:grpSp>
        <p:nvGrpSpPr>
          <p:cNvPr id="23" name="Nhóm 22">
            <a:extLst>
              <a:ext uri="{FF2B5EF4-FFF2-40B4-BE49-F238E27FC236}">
                <a16:creationId xmlns:a16="http://schemas.microsoft.com/office/drawing/2014/main" id="{33104654-C6C6-5838-6C41-B91CD60A7383}"/>
              </a:ext>
            </a:extLst>
          </p:cNvPr>
          <p:cNvGrpSpPr/>
          <p:nvPr/>
        </p:nvGrpSpPr>
        <p:grpSpPr>
          <a:xfrm>
            <a:off x="1978500" y="3989441"/>
            <a:ext cx="640875" cy="90433"/>
            <a:chOff x="3131436" y="5288015"/>
            <a:chExt cx="404673" cy="62156"/>
          </a:xfrm>
        </p:grpSpPr>
        <p:cxnSp>
          <p:nvCxnSpPr>
            <p:cNvPr id="24" name="Straight Connector 106">
              <a:extLst>
                <a:ext uri="{FF2B5EF4-FFF2-40B4-BE49-F238E27FC236}">
                  <a16:creationId xmlns:a16="http://schemas.microsoft.com/office/drawing/2014/main" id="{60D69CA5-96AF-99D4-613B-7AECADA27280}"/>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106">
              <a:extLst>
                <a:ext uri="{FF2B5EF4-FFF2-40B4-BE49-F238E27FC236}">
                  <a16:creationId xmlns:a16="http://schemas.microsoft.com/office/drawing/2014/main" id="{630D4513-33AD-5ADE-8B20-326BAD891010}"/>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4" name="Nhóm 33">
            <a:extLst>
              <a:ext uri="{FF2B5EF4-FFF2-40B4-BE49-F238E27FC236}">
                <a16:creationId xmlns:a16="http://schemas.microsoft.com/office/drawing/2014/main" id="{806280F8-B3A0-A712-AECA-38DC80230828}"/>
              </a:ext>
            </a:extLst>
          </p:cNvPr>
          <p:cNvGrpSpPr/>
          <p:nvPr/>
        </p:nvGrpSpPr>
        <p:grpSpPr>
          <a:xfrm>
            <a:off x="3087368" y="3989440"/>
            <a:ext cx="713107" cy="90433"/>
            <a:chOff x="3131436" y="5288015"/>
            <a:chExt cx="404673" cy="62156"/>
          </a:xfrm>
        </p:grpSpPr>
        <p:cxnSp>
          <p:nvCxnSpPr>
            <p:cNvPr id="36" name="Straight Connector 106">
              <a:extLst>
                <a:ext uri="{FF2B5EF4-FFF2-40B4-BE49-F238E27FC236}">
                  <a16:creationId xmlns:a16="http://schemas.microsoft.com/office/drawing/2014/main" id="{C17DC91D-C146-0B32-1B7A-5891AE96FF09}"/>
                </a:ext>
              </a:extLst>
            </p:cNvPr>
            <p:cNvCxnSpPr>
              <a:cxnSpLocks/>
            </p:cNvCxnSpPr>
            <p:nvPr/>
          </p:nvCxnSpPr>
          <p:spPr>
            <a:xfrm flipH="1">
              <a:off x="3131436"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106">
              <a:extLst>
                <a:ext uri="{FF2B5EF4-FFF2-40B4-BE49-F238E27FC236}">
                  <a16:creationId xmlns:a16="http://schemas.microsoft.com/office/drawing/2014/main" id="{764A8C8E-F61B-2935-D878-1E00D7721C0B}"/>
                </a:ext>
              </a:extLst>
            </p:cNvPr>
            <p:cNvCxnSpPr>
              <a:cxnSpLocks/>
            </p:cNvCxnSpPr>
            <p:nvPr/>
          </p:nvCxnSpPr>
          <p:spPr>
            <a:xfrm>
              <a:off x="3331414" y="5288015"/>
              <a:ext cx="204695" cy="62156"/>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269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ài 16. Vị trí tương đối đường thẳng - tròn video 2"/>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3CQFZEfUjY/YGAACAGQAAHQAAAHVuaXZlcnNhbC9jb21tb25fbWVzc2FnZXMubG5nrVlbi+NGFn4P5D8UhoYNJJMLJITQ46EsV9uiZckjlaenExZRLZXtoiWVo4tnOk/7to+7eQ0EEnIhCQnkIU9ukn1wyP9wfsmeKskee5JBkqdhZhhJnO+cOnW+75wqnz54GkdoydNMyOR+5+17b3UQTwIZimR2vzOhZ2+830FZzpKQRTLh9zuJ7KAH3VdfOY1YMivYjMP/X30FodOYZxk8Zl319OwZifB+Z9zzsWEQzzN7FvGxa2Lfwj1i+T1snPvU8XtkYNqd7kCiHP7MObriM5EkEASSU/0ii0TIT9+sUNs5cSh1Rv4Y28TqdHsyz2WMeiw9Ds3Gj8wBpqZj+70JANtep2uzpZixHFKIrgqAT7LjsD1CqWkPABEHARiIKxGJ/AZ5PM8hF8eiWmafdLre8RmkznibPioXbXM36ZsOpM11y6xpSFhhEQqJEpamOnEtAMcWviSu7xkEQBW0Q31vMh47LiV9iFBVi4iLqNwQkaFE5igrFguZ5jxEItEFxQ4yHMtWufHOTdsH93p91WvTMumlP3JUrmmRJgic35kT23FH2DpAn07vAH7sEo/YFNI5HjrU6XTHKc94kvMULeYyl23wVJn5tu+c+YYzsWlVcejk4YR4euftyahH3BNF6RPqUFjP9pN30sLRI/DzNwX1CJwdV1AXGBIwwu55mRPDJfCi71+YdNjpGilnqmyeiHyOhLdIlSjxJYuKsr4q7axzt1U6PB5XurGNu8eC6zprwxkB/y59yxmAWJoDCEvGC5bcIEvO5D/eee/9p2+/+95rrWA8KCjrEAhppHffagBkU9exSlHwbfIYdpuam9VvY0Q3t18b7eydCbVMGwr79//+8fPm9nNI8JVY/5C0Q4FSftTpPpzgS2RtVl+YtdYT14XSr+rW9LSOqAxZROvIpSzQnC25aklLwZ9o1QBqiLTqRupDIOFFUtTyru+MMJQWsI26pqHKFugh0/Tm9VKMinwuU3CXoVBk7CqCglM+Va2p74uSlWXFSSVgIGuhjJlI7tW7vrAtB/d16Y2g5vFAachuUYB0AK8LfanI9Dq4eJJEkoVomnIAdDzEFotIBJW0VmwYR+ymNgoXX0BrAwo4lgeq1t++6XRJEqJ+ytRiW6K42CMurGWz+v7mCFNfE0Bbo3yz+iZHwWb1VTugoTkYWvCXqkB661WOkvX3OapXzkOYMbH3zZP55vY/dQiVbmPPu3Dcvsqjkm2GFizLnsg0PCjc/S2uAzZtwwFuGHQPXHXVHTCUjIAhMU15kNeDQZRYl3xFNVg21KRPtWoolsVFBqkHHYp4znW0Qi2FBeVExacSKBdxGLI0HcC75l9t5Vt4YhtDv0d3WmuxIgnmDe2Ar39LmX2CFBk/oEFtTBUaDKWPQXBgdHTaWDjnna5z3sbiksA0Cf/U2eyNtSCFW53a6mDAlOxEN9XEoappKWSRwRuVElArvSPZvXZuPAIDgE1NbL1AbkvU7cg2E0sOcaQhT2sdQTcwSF8R7OHE/NA/w6alW/rzpcdu9HjIwiVLAnXuCJja0xv4FopQf1Nlr/1/XIhPEMsr9T+pGofdJ49P2sZz0GtewAiW5zxe5HWuVcKq8I+JQlH8hSE0Wfpx/nfT+53szN68/9L7c3CuaLNHtUG8ZKaa79ZdR1IdEQjMMMBUAmNH1NxqqNz2TNC6YYMD6DM70z47OI+YyVQ2t7adCsCW6FgMbwg51pF7MP3E0IWa2+pDyn74+njS3P6C9DyTQte54FeZyGs9az437q+azsc31r0x9qDZUJNa5OA6BCAjEUP8YQPMyYhsM1C2iIOVXMgiCjX9I3Gt2wTktoj5XwfkaSpj/TZi2bb8yzb14GWiKBfnlk7HLeapHYMb788egY/fJY9gF8YYA9uGmn0MxfaooRHQR6XCot52dAIexSwP5tCOp7JIwoZA5dmsT84wgFVrpusfY3QtNqv/xQ1RnoulfIuqtx+0AlFjHSgp2YF9ZMucZ/9sDaLWssMorzpy/jSvB5r0dCl5vnN2BuPcdFpnQXHvMOTB0ETGcP1ZE8PqcL01HanjORyQGxzSqQlMuJMTKysbZCxjeHWv3i9Vt3y6cDCl2BiOgIueOqnd/nuBfv90/VMyR9fr7+I2SNsSNJyJC0e/is2GLFIYKqjII47IU6Y42AZV3RqBWutDHKCtf4HlB5vbb9Bys/q1DZDeX9jZuUDBfL1qY7q7PukzyEu2/jKYN7su3wd5vu/SuV5LDqN3MtO3MgJlcrP6slbtVC6oOfZxv68vmiAtkQiuy5EjhPNpUN04RXImm4IZQ2xDk3kOj4cibwvoErK7OFLXIvoKwpJM/eLx57++rbMvLx8rCQeVLJ+faeTyr21+95Tp30pO39z76eT/UEsDBBQAAgAIALcJAV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twkBWQ08H+QCBQAAFxkAACcAAAB1bml2ZXJzYWwvZmxhc2hfcHVibGlzaGluZ19zZXR0aW5ncy54bWzlWU9vGkcUv/MpRlvlGLATu3EswHJgqVEwOOy6jVVV1rA7sFNmZ7Y7sxBy6q3Hqt+gVZuqkdpbT1htD/SL0E/StwzGYGN7cOLIrQ8Y9s17v/fm/Zs36/zOq5ChHoklFbxgrWfXLES4J3zKOwXr0K083LKQVJj7mAlOChYXFtopZvJR0mJUBg5RClglAhgutyNVsAKlou1crt/vZ6mM4nRVsEQBvsx6IsxFMZGEKxLnIoYH8KUGEZHWFMEAAD6h4FOxYiaDUF4j7Qs/YQRRHyznNN0UZhWGZWDlNFsLe91OLBLulwQTMYo7rYL1Uckur5cfn/JoqDINCU99IotATMlqG/s+Ta3AzKGvCQoI7QRg7vrahoX61FdBwXq0kcIAe+4izARc7x2nMCUBTuBqih8ShX2ssH7UCmPSJjFEg8iiihMCoAu0OU5FXqkZQZP8Acch9VxYQamrClbZPW7aFbtp10v28WGzpk01lnCrbs02knFq1bJ9XG+4tnO85+7XVhZy7ZfuCkKrWmYMv3d0YDdr1frzY7fRqLnVgzOpSTDm3J7PLUYwD5EWSTwfJxUkYYtjyqBozgVLEgVlx3DcIa6oUMiqNmaSWOjLiHReJJhRNUgzDaqzS0i0KyPiqWaaRgUrTQ3rDE4DgmGQW7Mc3Xw6S9EnWwtbz2ntZ9taamUeK4W9AJJZnebiPOWUi6ZljT1Fe1Ao5Nwe2wljThJFIlZn6TxPnJlwCUy+LfiC49Jn1BLMn7mLhC3i13FI5jqA06W8ApzrFmpDiBk4shERjhzMoetQBc71ZgAyaUlF1aTbVKbcuzHFDAEetEWC9p0LzvYCHMuFmM7impa6V/y8LhSRX2hna9KlrA6joCXNLCN+m/uoHOM+dEkT9mejoUJ89Bb+BOOTb1cTUcKE3x0P3w6MGZEaD98o5I2HP5rIfCYS5qOBSBCjXXCTQFBnSQi/AoLmuytqxyKcUOEAUEhOvNqjpE/8HRNFR6AiTEASTpuIEaU1fJXQ16hF2iIGXIJ74HWgU6nxsysBR1jKM1B8auMD3aOq9bL98kG6Qez3MPT71cChOkkYqVvBxwPEhTqVA3d4OJFkEhSf+pM1k71lbx6GWYOAOL+naCzgSxomDL9P+JlD5qBvMeS3o2WVwF9rgbHaAPcmhZ4W7wQaSpxCSDQmLHjQ3CmfHigGgB7mSHA2QNiD41mmbaNHRSKBohuEhpY3t1DLQ5pOnjpwEIHG2CexEeTa+qPHG5sfP9l6up3N/fP1zw+vFJoOLgcMp+r05FK6cm4zljw3I14jd8ksZiZ1biK7RuiKueyCbEXEYVoa/gWly2dNA/Fq3bWbuyW3+mnVPVoCMInXxaEgn0sHluXzy2SIu6vji2PvNkt7qGk7hzXX2TbJ4bqAdqG8AKqgnd63TGReHO4eodp4+H3VaHqojod/HiB3fPJTyahQbcfI8IYJV+O5CVdTjyYHc2OJkQlw1HR064TDhtGQQvp9sMbxLmVsVFE36gD/jSp+51uIbgO3U8Xu6NcQdel4+Fd4a8l0P5rtbUbpf+z2u31Hv2cXaTg3v4nQ39+NfuMB6o5+MeoJpdHvcAfyxidvUG88/MNEpIwBX45+8AI9FZvIfBJQ5AWj4QdtU4sJ79j71WeNWvkenAt31IP6afZ2deF1aj639EV6uhJSTkNwa5prs7fvxc2NtXxu+VImA2iL/8woZv4FUEsDBBQAAgAIALcJAVm0UPcKkwMAALQMAAAhAAAAdW5pdmVyc2FsL2ZsYXNoX3NraW5fc2V0dGluZ3MueG1slVdLbtswEN33FIK7LeLEdZEUUAz4V6Bo2gZN4D0tjW0iFCmQlFOfoGfoEbrurl32JLlJhx9JlC3FToQA4cx75Hweh0isHiiPtiAVFfy6N+iNXkVRnBRSAtf3kOWMaIg4yeC6t6BPf3/oaPPvN3kTPf35xaPk6e9PHYmCUQ69vqMKJuQdaE35WhlLaYtoet1bFloLfpYIrnH/My5kRlhv9PqD/Yn7FnmMJTDcUzkrkkB9zLvB1WR2EsWfMZxczqbvuwiJyHLCdzdiLc6WJHlYS1Hw9Ghom10OEkv2gMjz95fT+WUXklGlP2rIGjHNr8x3GiWXoBS4kIaT4eAoi5ElsPKkc/tzIic86rns92hbqqi2tPGF+bpoOVlDs8jT+exi9rYbz3H3BmE8mc8+XDxP0PBdm75fDq+G404oIzuQL2l5LvIi3yMMzNdJkGJtCvqiQ0oOEyTF64eE2bn5jhJMQuago11QjKbYBiFTJ8Vz83WBfS0PVOT/DIdEbO62FOzWNGFvehiFLBmMtCwg7pcr51Mb8fi10Gb+jFaEKQSEphp0ixnekkKV2zRtNe4bPFKeBiBvqBELwYoMpi7eANi01/jpdGLnShhfZQsClLD1xiDC2lgjv2BZD5CBsUbemW595Wx3AN/3OE6phwnxzXy++ugFTnBZ1qtclV5z0o255So42htKTCZSGFlZ3dMMTNfivrW5kPoHMcWcbOmaaHyvPhvccmeTUXF/z+GV1q6rWFPNoE1uiSikwmDQvfDZ+s61eBzFPRxqrG9gpX2qTVvdE/NYhFKw6+NC99tVZXPrSONTct0jWpNkk+HbqHqR5+H1w23co3zIMMMa4SA/8pUIODawLlJG5APIeyHYqcdwoeFUrHB3tgNdFdS1tb17sd+jra28yJYg56gGCqUcmzaH29D1huGvXlB4hLRJ6HA6pt7gdpzQSu2BwfcfiEw25V1wC+fJCqYpgy2wUhuBxWbclVqsUPxtCRtxefUFcnuJHv0EqoXSnEyBvQW/wLAaG+95mpL3uKbmNVkqm1ljoBwb9+WUNNILQc7gxdTYGv1tNcR2NQpKCi3uNJHlDa/XPn2yhTGnmZ1A6NCVbNo8jsOEyH1hrLMM+MBeh2BerWqzKsMWTxfFzNnRoI1iPftD9h5v52glAcIBa42vgifgE+yWgsj0SwVpvAktbsfGHPHVtPMaJ32W67gfmFxzqjbg3/jfyug/UEsDBBQAAgAIALcJAVmSyE/1/gQAAKEYAAAmAAAAdW5pdmVyc2FsL2h0bWxfcHVibGlzaGluZ19zZXR0aW5ncy54bWzlWU9vGkcUv/tTjLbKMWAnTuNYgOXAUqNgIOy6jVVV1rA7sFPPzmx3ZiHk1FuPVb9BqzZVI7W3nrDaHugXoZ+kbxmMwcb24BpHbg4Y9u37/ebN+zdv17md1yFDXRJLKnje2sisW4hwT/iUd/LWgVt+uGUhqTD3MROc5C0uLLRTWMtFSYtRGThEKVCVCGi43I5U3gqUiraz2V6vl6EyitO7giUK+GXGE2E2iokkXJE4GzHchy/Vj4i0JgwGBPAJBZ/ACmtrCOU0077wE0YQ9cFyTtNNYbanQmZltVYLe8edWCTcLwomYhR3Wnnro6Jd2ig9PtXRTCUaEp66RBZAmIrVNvZ9mhqBmUPfEBQQ2gnA2o31TQv1qK+CvPVoM6UB9exFmjG53jpOaYoCfMDVhD8kCvtYYX2pF4xJm8QQDCILKk4IkM7JZjQVea2mAi3y+xyH1HPhDko9lbdK7lHTLttNu1a0jw6aVW2qMcKtuFXbCONUKyX7qFZ3bedoz92vLg1y7VfuEqBlLTOm3zts2M1qpfbiyK3Xq26lcYYaB2PG7bnsfARzEGmRxLNxUkEStjimDGrmXLAkUVB1DMcd4ooyhaxqYyaJhb6MSOdlghlV/TTToDiPCYl2ZUQ81UzTKG+lqWGd0WlCMAxya5qjT55NU/Tp1tzWs3r1s20ttDKHlcJeAMmsTnNxVnKqRdOqxp6iXSgUcm6P7YQxJ4kiEauzdJ4VTk24hCbXFnzOcek1agnmT91FwhbxaziE8DXK3EJtiCkDz9UjwpGDOXQZqsCb3hQhk5ZUVI27S3mivRtTzBB0EGiDBO07F7zrBTiWc0GcBjKtba/weU0oIr/Q3tWiS1UdRmGVNJWM9G3uo1KMe9AVTdSfDwcK8eE7+BOMTr5dDqKEib47GrzrGysiNRq8VcgbDX40wXwmEuajvkgQo8fgJoGgsJIQfgUEzbZT1I5FOJYyLBWSY692KekRf8dkoUNYIkwACadLxIjSK3yV0DeoRdoiBl6Cu+B1kFOp+TNLEUdYyjNSfGrjA92UKrWS/epBukHsdzE0+OXIoRxJGKmV8OM+4kKd4sAdHk4kGQfFp/74nsneMjcPw7QjQJxvKRpz/JKGCcO3ST91yAz1CkO+mlWWCfy1FhgvG+DuuNDT4h1TQ4lTCInmhBse9H3KJyeIAaGHORKc9RH24DyWadvoUpFIkOgGoanlzS3UeEjT8VUHRk9YMfZJbES5vvHo8eaTj59uPdvOZP/5+ueHV4Imk0qD4XQ5PaoUrxzUjJHnhsJrcJcMX2aocyPYNaArBrEL2LKIw7Q0/AuLLh4uDeCVmms3d4tu5dOKe7iAYByvi0NBLptOKIsHlvHUdm5eab2/gcWxd5vFPdS0nYOq62ybZG1NQINQXgB5304fqUwwLw92D1F1NPi+YjQvVEaDPxvIHZ38VDQqTdsxMrxuolV/YaLV1MNIY2YQMTIBDpeObpZwvDAaUki4O2sV/6VwjWroRjV/P+p24YMGvbJwdamvpm7d4a8hOqajwV/hytLnHjfU9xeY/7GnF5aAXHR4IYeENAXd0Sn2gT0bw8H4TYT+/m74Gw/Q8fAXoxZQHP4OjzXe6OQt6o4Gf5hAShj45fAHL9CDrgnmk4AiLxgO7rQrzSe7Y+9XnterpZVmPTVL+3vRam7Xffpq+np07n1oLrvwTfgayOf/rVBY+xdQSwMEFAACAAgAtwkBWTdJ7OC8AQAAfwYAAB8AAAB1bml2ZXJzYWwvaHRtbF9za2luX3NldHRpbmdzLmpzjZRNb8IwDIbv+xVVd50QsE6w3YCCNInDpO027ZAWUyrSuErSbmziv68JX0lIt8aX5uXp69oh/rkJmhWmYfAU/OhnvX+x91oDpUlewZ2t0xa9UHooaL6Ct7wAmjMIHaQ+vXqW9xfCZxwybZrsXpWtMPxCVL+sCRUmXnosuEcTHq32aJ8e7cuX+Nuq7FjVoSKjzUklJbJeikwCkz2GvCCaCW8XepkFOjDWwP9B1yQFy/RhOJ7GreTFMZqO4tmjyaVYlITtlphhLyHpNuNYsVVb/s2uBN4c+PYA9B9Hs/nIBGgu5LOEwk08H6toJ0sOQsA5bzSNhl6YkgSo4dvX6w/UMXYLcug6F7k80ZOBCpMuSQZXXZrN40F8b2Os8XK5yXQeLwbXnIQveTydUTSOJhZByQ54h4MpsazKa26owuI4ZqojXSxPKEWyyll24OK+Ci+nPlbZtnVPT4xegnx1/lf0VZjMpRnHk7WuGTrXbOO5tYXv1rKOo0F6b7dw0i59KWhrXlfsPNDqM2h9jnSHjdq/ByGRkqSbopkhzfxsGkH4FvgbItVbhhL0A1ZSj+zgwxwXvpmcdq7Tnvf7m/0vUEsDBBQAAgAIALcJAVkBIvFpfQAAAH0AAAAcAAAAdW5pdmVyc2FsL2xvY2FsX3NldHRpbmdzLnhtbLOxr8jNUShLLSrOzM+zVTLUM1BSSM1Lzk/JzEu3VQoNcdO1UFIoLknMS0nMyc9LtVXKy1dSsLfjssnJT07MCU4tKQEqLFYoyEmsTC0KSc0FMkpS/RJzgSrDMh/ubi9RyDi8OVFH4eGulXkKyQ93zyxRyC/NycxLVdK34wIAUEsDBBQAAgAIALcJAVnBMWo/HhkAAKEuAAAXAAAAdW5pdmVyc2FsL3VuaXZlcnNhbC5wbmftentUUmnbN+VkM2bTNDqVZVppqZmamnlCyJka67FRy/GUB2rELBNMGUXkVDk1ZeaxRDyAzzTllAdGTQxTzDFFBWE6KNlWaDxAiYBKgojAhz3PvOv73rXe9bz/fmvJWrDX3ty/+76ua/+u6/rde+0bIUEB6022moBAoPXHjh4+CQJ9Yg8CGSV/amy4QjYmf2o4rEKdDPgaVM+1fG84+STR/zt/EKghf93SmTWG888uHo1CgUCfdy1/V7FSfoODQM4Hjx32/z4zTjrKu5n8/ozV2yX0wbj+TNKn8ivS2IKZb1d17/g0knJ1sw12p/mRuHNm5zd+WnSlbcuvp49v2tTUeODY7cP+X545uqs7/uvrPm1oUblm4HlE+sOgCBVWIhBfJtXXK+4GVaJaW5ktD2v0nUYGKw6Rr6w2HH4LDTH8gtJNlv2pCvJfZTi8cjA4BLrU+s2abhph3tEhIcGDGkOpGwSnnKSHK3prNoNAj9ERX5nX2HW/uDGeqnld7RIPG0kBgd7GOdjLDuSxpPFUZi4+tWMV6BI2PdW/IWvXvl27aHGGAVYO9ocPxzWBQE/95uys0FtZ48qGYFgP87HQcKn9ZMjIect8gAXBW2jGCAYrVf/wT62+0aEFrJ2r+xr+2zpnQBjg/7o0uC5HjtdrXBrLMmyJCk/owjOVfu4CcXbmJVX3wYyPKH6PVeQm86F2LfN3rdtbKjIkz0LX70BZIzHHZbuDm4OJszdhI9Ntj8/G6qe2CcFYJoUdKr15lzEJ4WQxtVL5vuqBPhxjdPBRYNr78X4nebQhfKqpY+tyeDjlBpJFdjbYQR9A1Y1uxnDMPpiudvsikDDuSZSM+0eZZEN1Y9SlN0sAnAn3QJTXEtPxRZp5NU//PO1NnVnA2gIHazoLPq03LZnTyrU665Ef//zwqs+Vh7k9XqlBv5+tUJTiy+Khcl7DdnIJgp0OJHzLrQwFpusu2LKcWTPvQJp3zIUXJN10t3JSfHopZnQM3PqBACuyLA+kO7R4WgXmwQkxZJcUFFtTshznrBJ0SEXWakpEZqgz/PcCNvCetEdibXTJVNlz6O2LdMo2cHKTZymn6oO3sTIVDvI2uZ6cqAQy9lPlqONuwvi8PlSiqW2THEXMM+Xky17eNnMI6IFstxD7O1O3XcpDdNhiJVv76JZOdkV3NbuAEoTlvTPK7whnnTF2nYyYrA5VUXzae52VKsFDWsTJd2Toq5WddTLAkDgjNUn+rsasvsyII0URZxQeRhPH2fzQ7Lp9nrR45y9EgCWtLA8j7lThRh/jHsJL+VRgG1DGYfOMyqWIRIZUFS8INAswLsAkaF7hA0Vab7lqX/F5hSt7siFGllLPxg8QgsNVF/ZR1T1MNk7RxqjDdOTBAbFihxFzNu9ODJTu6O22A9IaHDzKL0zVUd+gFRgfO9WZilAGNYonaG0UisafjLaQRK6aHyCqYktJakVRcrCITT+rEUuapqfEF+UEXh+B3doDHq/o82ncPkw5Xs4rdCXez9c2t7dPvBoPGap8P6xsGIgnx3B9WFnFasgeRp2rEztfIqZ2Bi4z/mF4yMSxTMEVip2UTGGry86T0VYFk2mUWh7bDjOmeyDUVW7Ovs4hpU9qXPHOZmneki0SjqMg/mmBRKEtPci0ZnMtJJaSLdk/m9qKENyM3PNRe16i8HQPYWLBAR5Wesknz3RHEzWCbxcf3UPnavDHt2l8YGIpl7mFnUAO6yzQFqp7fMKNGLYv6eLAonTRwR4VA4y0A8rYUQf5tBIhO3T6pS3wI1I4IH5fMV2sBvfpgOgIGbqeyneVA4GoH2HJKdC+DJ7KlWUHVMKFt+LLpOB5VKmcNyovrAhV4KJYC96c9PHZPeJAtyE/K2IRBsbVQEnFqdE2UbxSFwlPOrGIEfJI7kIcNiqjgjY8dHwbQD4fz/g7Prl2H8Y16s9wokrq7cSnBf6sBYKtgQGXzlh9inDJv/wPN2EcE7n2VbXxLQYku8q0ogfkO4wUgkMAgVKpwRgowv98RwTrTJDxqbuPjom0lIQWo1kp3pKf2FGLtGNdgNTbKBqOBiESh3xTvnEWtyaLM3ShLHkMsjlYgXfjPrigHK0Y9O5oqVenNS6ToZd5lN4CTZuCcAESrZrwuUqmOsq9us9dj6srmmzEOYvbYAjU/fzGnWQSuZhVJc2wAzQHnVOIXNE8kvht0KiIsZyTD78yV0OM8nDbLYLfoDC+pyPXXxTZaW0UuGpnO0UjVjIcB6VjsVocrOjE6WR+sxaiQMrlcWNDa7qTfHvoFJ9r8boYK9ri2d/po9S+JCitHtpSOayy+ImbcETEOw1hc4adn5Duan70vchNtziXh4gcpeKoEhQGC8mtrRdG83He3s08VRocZgsAwSc35TbuZjkZfeCQfn23DWh5MxTI6/B2+CptG+pGKWKL/PujIupfoQabOt5cs5VwvalA+c0ctY5D4tV5KuB+agI8jFCx7t/53OHDqDwIvUxd64WagxM0E3irV5WtFRyja+q53qSLXvU8kLdRBYYcQ5wKA6StdGGKXL77ho1R7zQrWZ90yviiwpWs0jyI96L7wlgQMmw7pfh8TedQhp6GvGArsaJF5gMWLe2Vqjfgs9S8yzO9OOtwVaIALeY2S72b/+smvWO+FhDcOl46aJIgUJE0GiF57YlVYe/MosqAwDOu9J1kPolWw/pFuhgB/P6d7ILJtRhIupDe4knzVMREH03+m3r+XQsQozbXLew2xSPMJXc7owLXLUfTfBWn5a8mJ169PQP31SsXXTOtjUqTYXQUx7M+mC55Q6BqfHnEY2O9ILdsqukbutEUvG0ObJKL6aDl/dU2SnaRcFXVOWWpbfQ1x5CJEIH3JgDYaqHxI6fYSSphTrDRjnaDc2exQet9VMrRBygnzY/YOFmdoyYVssEd8SQvMO1HGAcomqA3pfS48j404L2DvJHxmrn0J3XxwulRubdCfUfrOuRLjWeAhzytbtLFkxnaGsRR0WSa4BaCIufhMJrXJAkrq6l+ujgVKdZIM6QGpSIbbDI3x7xgZoXtN7oDdrW2yO6P4b5NjqGyFad/DDK+Gs8EP6em2PHrnO0sbG0Btg2gjuDnr8I7J2pECIoYqL+gwdPVb1alW1oc2sOgKTK4QDHCgj+gwaebsjISKa69W2Hu9rGj1erM3QxkHKQPDABlxZhidevIUJue50Tcmz9cDWg8UroYeBKbjKYcbPSrThtRDnnIf64oH66XMvDH8mQ3k9mvBbZA4/anPMBTPz1ACnATRspGtBR3IQFpo3EltzgldLUx1Uvb+Cn8Zb4C4JLvDBRhVnCARj9hi/hF28juZaUyv29NNwM+U9TZhYul3KbFWdwh3bib/T46kVDdfdQ4BvjyjEtAnBMzIe4e/k3ev9VNmIs9nbZvj0mO9lnN9yETpbfSdsIUibZ8q65BxkwF5o7yvK+yW2tQhrKw9qrIBM1Qknr+Wc2BSxXCRgo6dGR8FjuoPO/+7yGDjlEhvYQ/QHP0/6iJUsFIa82HhOmbmvWGLHNc013ZM/sYP/2S1OAi8wSBLtLMzf934ur/naimxiQn0m9niXgg2SO2npfsof2ufyjJCjO/rHVkUx8V49shc/Nl/Vj5P+vH2LCQpQUWdNPGf32GB5rrnZclJYh74n9Umz5rlrVxSHXV8oCp/7jECmgFtAJaAa2AVkAroBXQCmgFtAJaAa2AVkAroBXQCmgFtAL6/xAkizIx+fdzw0IURq9VQZO+dEaHfZxqxvw/P3qMDVmSd+iJG2B6nT5zoRqmf98F1Sn0izMPoLpgGq6xcliQjKZbg0DvFmqsdaNdUL2IJ08C76x27znlfd+bnl/Y8IbUodHdnN9dAxRHuI+XTi74neXgw/xnFXo10Vr3F1UnnjQeDWzUMgyzPFUsviQqhCTe88n5Y3mzG/WzYr1YxiqbO5NmiQLnP35YlRlrFZKn+9NgHAv+tDEL6UyD5ZkGKT7PHWydgBSPY56FremWvDg3STCM4NkRke0fh6TV0ppP5Y+g8wwzRI6+azcGgTIhJjmediYmx/JCQkA82ZA1Hfsh+yJiLQhMXYo7pRUU8V28h/in6gJkvgH29pcS519Z08vTYXP+j+lGIArpytjAjStfF9mYmz9tysrbALRP/Avssqa73GzNVVsDBvkuEaoZ7hLrh6392lQC4sK7MjxsaYzaFolUauX6J5sl6ulE/cwR5uytFMKBq9Gazg2EmVkml6+OxIl99crx+Jl7UI3iZ5hujmT9nfpXlCK2Na9uEFOY0KFs7ljIxCswhZgmTmmJprnRE4a0AchSwt5gNfJy4UiPFbAKxAv0nxVNpDvaz8VMjernVNy/HFE/XRn71u1PTbtQn/1zMHERHfz55y0n4XBynSk49CT899J0bU+Kbijs3loSe7afySVwCby3fm4F1iy3Y5iGrY+o5fIX6cmVPi6NyUOuQyRM2rZCaRCmUIIipj1xFIvYrY26Wk8F+M4gbzwUzksiV/dSBt2CN4LOuT/GotLka47ojpw1uTFBXbqpV87Q9Fp91iwtlDp+9R7fYTlgttntXqqp+fC4B8yJ0Y382mL2ZGnCIYjmVYqey5LvKs0fiNkK3wE1nhGLfD2lFaHiIyWVNx9yijFN7cOyKBnfyy40eWJpuNwF5h4sK78yljGMGnDLV6O+AJ0LDWnzZoiv7Lp6GAJfohEW0C7/+Kz72azlP6seN1zo/8l1i6A4giG+7NDSsPV6/niLTx7GLnAiMveH8RGc+H4laqrttbNvSiKTK9KUfGkz2SXAdU21Rp/SgpHFQz4d5i9OWW+/LY9yUpgPo9675WtrTUDnnqT7F4o/+8aZJioMkjGqehV/uhBV2vwO3mSMJ0/hM+FNIOT9tsk8mhT05AilPymktSiimUU1qyiO6GuhzaG21VxeAL8VWrHCGBeRzEC+qy86ztLJ/lqgODoWHVhDZRUeGDr/IDGAypmOcmoihQJpSDzWOUq0KfgdqEpasuaI8a1v4qSQuZTWJj+L0oEoRLxAQD0PbF4315awzxNGzeXtO6qbG4URfjil+2qhlI5PgKgc+TyjCe94xogyabGXAQRzERqnIm1m3WBW3lnLplALVhoOqhS3wehRdb4uv00y91RzO0eG2iiIRiYHPQEOTHVDQvtUJCZgA/jqfRdDxSPxaQbG9YRnv7ijrpuvnrgjl14qAqLWPxOv0iu9IAH+qbK2zNF1OeBSrv5zd1LEhheYGc6jGKJsVaaBPaEWHRPBTuipRThvN3uCxBKYFbaDDkUbh9QIT/D3dJglBsSNCpg73NiPMIJZy9NPtA5br6kXbXmhZ4FOSSbX3bj6GCXFtNr4yTdIrAceLlfylv3Bp//tT0+DZY+uQsUeErQqcIj5kR9TYHC8IsvFj0dnZWZMLQ3vgfo2sSDCEdGna7pv1Rnfix7vMuP1Ob5Xcy4H6j75Kf7kJ8nCyrS+xBAOdwD93udau2LsXWKIKYnL32svWquRGikqDgw2te39PWv/aFOl/vu5wDNIkvj8uGY2/Y6fuKQPvy1I++LJAdCfGTKVxoPMvgp2iRxAOSsuubrgJtD4InbX0uq+ZiMWHAyzYCNhlZS1pHEVtj8nsn38DLwXQbufPz2qYyA6jojwuAcGp/bw1rNSt4sDlZLHSNO3P8eQ5Ir0LYq83PR8fNn8LfR+05p4ErBVsoUnbfxuvHUWrCxT7JNYuukjI/IUGep2Dq+uZXIkfrlI9Dg72Pc8nbt9IgjuZ6N4ehvou4SfBkxfsXxN02L7r5z44paesNHhy7TcseX8qJuu3EyGbN47bnkjBtpfkCxc8t40PBSzWSzatnVN91Lg4ojL5MRtafYsBSNAcIe5nsTYBN6DhB6zuxjhBKnnedFq0Jv67V51RemmAWzN7B9dD0e2GPWabmKl800tizEzXgJpIfo4R2GreGKfBt0FZMgG5Ttb2ssoMWmaaro2nJz/8l64hHEkaHsHfItGUaRtPCWcaotKmCYN4vgVieNKK83q8KJJFu9wrfLl8485b7pf1f+T6fesS6m7sycQ3PUx3s6sndnK6XFc5VqJxRJNSaynCm9cTGJ6eSIuyNuu314Xj79reyMZPQS9PyA+zbS+94yhvlaLjlPV1RGsAlDlMIrYCt6S8g07+7zV4YiOXlWymIriljIXW/sNNVBRc/AYJWaCueduQsdB0J/K15d54JCbrr+17VH4hBO3Nm41jXO/eLzH1/XbVW5xnULd50LmITOs5pwXWujC0IYChJoJQsyFZkr0xKvZwGsNULG2SB0gEp+tmb813rK3XQQnZyb7u5pcHZGB5c85LRvjieCDH9tWukycqvPlhPVk6y/KEOew4ezcCvf7NGZ9Y2IzZy/mZOqjiqOgKoTvTOvB+KrtWKPOUPLaH2r8Xyftz0T4u9JRpkksKrKWIs5FnzhsXImlXdsgNi4gjegeIDrCeg4tnaxBl47sDViXMxxjnzufUI7C4KyBzWS6hSYhTtgbydstHv69NTjAPW5/LorXQOvbaGLyNqpSgxnBFgx8kAoX60SBytoSC+/E4zC8gRNJ5ECUzKkKAB0C4teGjleuKuxc8uhYGyDqFGy5TSmD1D85+9ZLjzlicnmfe9zpqPV/iNEnYhqJ1wbpdiSBLglIIY/IPMKNlNGT/xUmto3i5uF4fFNFfs3qpPIGWLhKVaZIjhyttunDuAvubAR4+7zLPrZxH5Uis88IW6S+NvhhuXkVono+DPLDDPYxbDGNhTBbAB1WkUVaA3o0+sP++dcRGFai37Mk7LefuW0Q0Sy8uLv7+6dUHwrmEdUI94oy1QsAZig3xR/LDbLw7pruDEFhAxO8mb3Ud49q5Kpkx6/LmXUm35Xbvjlb64Js5k4YqsxVwlwxFYzTSmDETI20BVoYQzr/NCEcmj++Sv2iRXVr7XNU8PF/RcxXuGSoIjUJSjf9L2WBObgBFaA2A52LXv8FbcAJ8mfKbcso3pJzbq0v78iubF6qNnPtH0oMK7MTTtC5lfBQ5clAL/i3Sn6hqVrLrKQPXEwSBKYQPd61J6SVG2SPeJOFyg94VHkwV4vpI3i3MNtztUXpydWxKMotzPirm6Gks5BwNfnxo2TGstbJ+BV3dOPsUHSK39I8TD/fhZW3q260Kbi+G2ALf2yO49z97RLe0LMuCARexBARo4UqNTSt/qWq7YpHs9qFjylCggsS1QlFcpYZfXDJUBLhh1r6ld800bZX3foaOueR3Q03lbVkP1JL5RbgPPXPswyjKPnvo/ddnSRkWvC1CyY5dck8jxZa1cL+rodVr7eyK6KFcT2EPh/6S2dDQVeIJKVoDpSmihGh9oRbW2pKDWXAazx7AyTzBOTXn7zsFLd+2UW6/NIQ6r7Mk19UW80oqryhW6gXMlW1Jd53lhq3tjwpIyy3IgNH3UnmTYNtH21E71U49lpwYjUPU4wzo5COfMRa1bH66AGoHjOVec+XZyFKCOhB3ZDuuGhI0NQBqaM9hDOz19y8z5AZvQ9QmYTqbsZE4tk4wryMwlruMxYwdX9E3NJnrHtuKSWrgqK14D2YQ1YdXjYbSjFfWJP1ogPKrQLDbefu3jBWTSAbvDTEjg9f+qW8TmR0ib7EPaXN8ylaiqPARiLXv3U+Zvxrnz14LgYeFmLLGHAlFq0aS4Jgmk1ysOxm8bCHgmtxNXwi0cHgnNzV+5dTIQea7IjMQvThGEc2POo0Yl7hlfbwM8rkjW+sLkWwecNNp0QOy5Xj3nCJT1dSnEHlJPinSuAXD1KywYOnpYziF7td6sHdjuPYEyFgZ7W7yPLJBIXXbcgvu4nRL9ScG3UxqroUvORI0HcdotjNM/ejtGBuX/ZFq9viiCO7hNXv2x9ZCP5eZLd3WNCzJALoHPbOuhzbjuimW311+k0dhbOyl3flzpjj5ub57IWUfQ4D4S/luw0kDFoYEUNUMzoNdcnTD7r4PN+KuThII+xiIEsSGvf9Tl/E4HKmP4q05RVWgxC0LP/Z1t0uUzFz9S+rr18ZS+1bl8HX9fXUlC4bjBO5U9XvXgQCaT/ALzTvm/mnOLP8FDI+Xwq6JL5XlYn6papgOWU/MzHJ3KroOJr1sGJRvsn9b+F92H+nodrlmIUTxwp5pNclZgDvnzN2VhcFocSZ74fatUs5X/33oXPyryOsr6jb5Xj5eNouUktjLtHDRDxpRKSMpexq4rbrV7s1bQfN4MzNU4LMzYuWCfzXKFqIz5TUtUAWZWlRe9iGnZyLg72gwt7e1nvs4ZUxB+G1pYo+7ePD/dfQAoz4rlyZILC5Z9j+tMmWxZ8ztZwtIVlKLoxqiLUFwXtYius1Jjnihf0t4t571ls8IcFjgFCnDODX4mc617qIovBIw75z5i+xcx1lGWlDJc635npMdllqC5QGZLVuGdlsvYX0x06qQ6Fh14O1jtW8WAgtOB4RZNjenYfpZBq2+N3coi1r4Tr/TK2DteiNq2r64ZVdlKmuEYpNvvrpY9zCJJDSoR2DXef2pddsePkJCESIhVCfHvowH5j3vpBHKR1VRIZCOPHQX7X/65do/tO22R6buaD/63l6+VBTrfPyv8eOBB2u//r0lf8DUEsDBBQAAgAIALcJAVmRdQmITAAAAGsAAAAbAAAAdW5pdmVyc2FsL3VuaXZlcnNhbC5wbmcueG1ss7GvyM1RKEstKs7Mz7NVMtQzULK34+WyKShKLctMLVeoAIoBBSFASaHSVsnECMEtz0wpyQCqMDAxQAhmpGamZ5TYKplbIAT1gWYCAFBLAQIAABQAAgAIAHldz1I2YVgCRwMAAOEJAAAUAAAAAAAAAAEAAAAAAAAAAAB1bml2ZXJzYWwvcGxheWVyLnhtbFBLAQIAABQAAgAIALcJAVkR9SNj9gYAAIAZAAAdAAAAAAAAAAEAAAAAAHkDAAB1bml2ZXJzYWwvY29tbW9uX21lc3NhZ2VzLmxuZ1BLAQIAABQAAgAIALcJAVkVHmAbowAAAH8BAAAuAAAAAAAAAAEAAAAAAKoKAAB1bml2ZXJzYWwvcGxheWJhY2tfYW5kX25hdmlnYXRpb25fc2V0dGluZ3MueG1sUEsBAgAAFAACAAgAtwkBWQ08H+QCBQAAFxkAACcAAAAAAAAAAQAAAAAAmQsAAHVuaXZlcnNhbC9mbGFzaF9wdWJsaXNoaW5nX3NldHRpbmdzLnhtbFBLAQIAABQAAgAIALcJAVm0UPcKkwMAALQMAAAhAAAAAAAAAAEAAAAAAOAQAAB1bml2ZXJzYWwvZmxhc2hfc2tpbl9zZXR0aW5ncy54bWxQSwECAAAUAAIACAC3CQFZkshP9f4EAAChGAAAJgAAAAAAAAABAAAAAACyFAAAdW5pdmVyc2FsL2h0bWxfcHVibGlzaGluZ19zZXR0aW5ncy54bWxQSwECAAAUAAIACAC3CQFZN0ns4LwBAAB/BgAAHwAAAAAAAAABAAAAAAD0GQAAdW5pdmVyc2FsL2h0bWxfc2tpbl9zZXR0aW5ncy5qc1BLAQIAABQAAgAIALcJAVkBIvFpfQAAAH0AAAAcAAAAAAAAAAEAAAAAAO0bAAB1bml2ZXJzYWwvbG9jYWxfc2V0dGluZ3MueG1sUEsBAgAAFAACAAgAtwkBWcExaj8eGQAAoS4AABcAAAAAAAAAAAAAAAAApBwAAHVuaXZlcnNhbC91bml2ZXJzYWwucG5nUEsBAgAAFAACAAgAtwkBWZF1CYhMAAAAawAAABsAAAAAAAAAAQAAAAAA9zUAAHVuaXZlcnNhbC91bml2ZXJzYWwucG5nLnhtbFBLBQYAAAAACgAKAAYDAAB8NgAAAAA="/>
  <p:tag name="ISPRING_LMS_API_VERSION" val="SCORM 2004 (4th edition)"/>
  <p:tag name="ISPRING_ULTRA_SCORM_COURSE_ID" val="BECBDA81-BCD7-4BEB-9D97-2E41C75245A7"/>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n\uFFFD\uFFFDF{532D8254-983C-4E3B-B0A4-AAF7FD1CF8B9}&quot;,&quot;E:\\PowerPoint\\Vi tri tuong doi duong thang - duong tro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Bài 16. Vị trí tương đối đường thẳng - tròn video 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1A1E719-0889-434D-AA33-3B9A569E04EF}:315"/>
</p:tagLst>
</file>

<file path=ppt/tags/tag11.xml><?xml version="1.0" encoding="utf-8"?>
<p:tagLst xmlns:a="http://schemas.openxmlformats.org/drawingml/2006/main" xmlns:r="http://schemas.openxmlformats.org/officeDocument/2006/relationships" xmlns:p="http://schemas.openxmlformats.org/presentationml/2006/main">
  <p:tag name="GENSWF_SLIDE_UID" val="{A16AA801-4807-4A1A-B9D5-91DCB90BED78}:325"/>
</p:tagLst>
</file>

<file path=ppt/tags/tag12.xml><?xml version="1.0" encoding="utf-8"?>
<p:tagLst xmlns:a="http://schemas.openxmlformats.org/drawingml/2006/main" xmlns:r="http://schemas.openxmlformats.org/officeDocument/2006/relationships" xmlns:p="http://schemas.openxmlformats.org/presentationml/2006/main">
  <p:tag name="GENSWF_SLIDE_UID" val="{52EF9C3F-2181-4A80-8F7F-98065D73270D}:311"/>
</p:tagLst>
</file>

<file path=ppt/tags/tag13.xml><?xml version="1.0" encoding="utf-8"?>
<p:tagLst xmlns:a="http://schemas.openxmlformats.org/drawingml/2006/main" xmlns:r="http://schemas.openxmlformats.org/officeDocument/2006/relationships" xmlns:p="http://schemas.openxmlformats.org/presentationml/2006/main">
  <p:tag name="GENSWF_SLIDE_UID" val="{E5CA3C45-7673-44DF-92E2-D037AAEBB9CD}:317"/>
</p:tagLst>
</file>

<file path=ppt/tags/tag14.xml><?xml version="1.0" encoding="utf-8"?>
<p:tagLst xmlns:a="http://schemas.openxmlformats.org/drawingml/2006/main" xmlns:r="http://schemas.openxmlformats.org/officeDocument/2006/relationships" xmlns:p="http://schemas.openxmlformats.org/presentationml/2006/main">
  <p:tag name="GENSWF_SLIDE_UID" val="{8ABAB912-B7BA-4E2E-A74D-CA1042D4034E}:316"/>
</p:tagLst>
</file>

<file path=ppt/tags/tag15.xml><?xml version="1.0" encoding="utf-8"?>
<p:tagLst xmlns:a="http://schemas.openxmlformats.org/drawingml/2006/main" xmlns:r="http://schemas.openxmlformats.org/officeDocument/2006/relationships" xmlns:p="http://schemas.openxmlformats.org/presentationml/2006/main">
  <p:tag name="GENSWF_SLIDE_UID" val="{AAA9E952-2794-4D0D-87A9-9A65460BEA05}:318"/>
</p:tagLst>
</file>

<file path=ppt/tags/tag16.xml><?xml version="1.0" encoding="utf-8"?>
<p:tagLst xmlns:a="http://schemas.openxmlformats.org/drawingml/2006/main" xmlns:r="http://schemas.openxmlformats.org/officeDocument/2006/relationships" xmlns:p="http://schemas.openxmlformats.org/presentationml/2006/main">
  <p:tag name="GENSWF_SLIDE_UID" val="{B168DB9A-0F92-44D0-8E15-D285E4554B83}:319"/>
</p:tagLst>
</file>

<file path=ppt/tags/tag17.xml><?xml version="1.0" encoding="utf-8"?>
<p:tagLst xmlns:a="http://schemas.openxmlformats.org/drawingml/2006/main" xmlns:r="http://schemas.openxmlformats.org/officeDocument/2006/relationships" xmlns:p="http://schemas.openxmlformats.org/presentationml/2006/main">
  <p:tag name="GENSWF_SLIDE_UID" val="{2B278FB3-D4B7-4CE4-B154-468C6EDE7C2B}:320"/>
</p:tagLst>
</file>

<file path=ppt/tags/tag18.xml><?xml version="1.0" encoding="utf-8"?>
<p:tagLst xmlns:a="http://schemas.openxmlformats.org/drawingml/2006/main" xmlns:r="http://schemas.openxmlformats.org/officeDocument/2006/relationships" xmlns:p="http://schemas.openxmlformats.org/presentationml/2006/main">
  <p:tag name="GENSWF_SLIDE_UID" val="{D50ED093-3FA2-4163-A137-E1FDA73B128C}:321"/>
</p:tagLst>
</file>

<file path=ppt/tags/tag19.xml><?xml version="1.0" encoding="utf-8"?>
<p:tagLst xmlns:a="http://schemas.openxmlformats.org/drawingml/2006/main" xmlns:r="http://schemas.openxmlformats.org/officeDocument/2006/relationships" xmlns:p="http://schemas.openxmlformats.org/presentationml/2006/main">
  <p:tag name="GENSWF_SLIDE_UID" val="{2CFD09C7-6EC1-4593-ABBE-18CDB50DD3E9}:322"/>
</p:tagLst>
</file>

<file path=ppt/tags/tag2.xml><?xml version="1.0" encoding="utf-8"?>
<p:tagLst xmlns:a="http://schemas.openxmlformats.org/drawingml/2006/main" xmlns:r="http://schemas.openxmlformats.org/officeDocument/2006/relationships" xmlns:p="http://schemas.openxmlformats.org/presentationml/2006/main">
  <p:tag name="GENSWF_SLIDE_UID" val="{048B91D3-93E4-443E-8332-41CEFA2B4DD8}: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1D8061C1-BFE7-4B58-BE60-D736868CE2CC}:323"/>
</p:tagLst>
</file>

<file path=ppt/tags/tag21.xml><?xml version="1.0" encoding="utf-8"?>
<p:tagLst xmlns:a="http://schemas.openxmlformats.org/drawingml/2006/main" xmlns:r="http://schemas.openxmlformats.org/officeDocument/2006/relationships" xmlns:p="http://schemas.openxmlformats.org/presentationml/2006/main">
  <p:tag name="GENSWF_SLIDE_UID" val="{A4539B46-CBD2-4179-8AFC-CAFF98AC7221}:324"/>
</p:tagLst>
</file>

<file path=ppt/tags/tag22.xml><?xml version="1.0" encoding="utf-8"?>
<p:tagLst xmlns:a="http://schemas.openxmlformats.org/drawingml/2006/main" xmlns:r="http://schemas.openxmlformats.org/officeDocument/2006/relationships" xmlns:p="http://schemas.openxmlformats.org/presentationml/2006/main">
  <p:tag name="GENSWF_SLIDE_UID" val="{F53D7A6A-B4A9-4B77-8937-79A2EA93A58B}:292"/>
</p:tagLst>
</file>

<file path=ppt/tags/tag3.xml><?xml version="1.0" encoding="utf-8"?>
<p:tagLst xmlns:a="http://schemas.openxmlformats.org/drawingml/2006/main" xmlns:r="http://schemas.openxmlformats.org/officeDocument/2006/relationships" xmlns:p="http://schemas.openxmlformats.org/presentationml/2006/main">
  <p:tag name="GENSWF_SLIDE_UID" val="{94C94E0D-08A5-428F-BB05-FC11487FD8A0}:257"/>
</p:tagLst>
</file>

<file path=ppt/tags/tag4.xml><?xml version="1.0" encoding="utf-8"?>
<p:tagLst xmlns:a="http://schemas.openxmlformats.org/drawingml/2006/main" xmlns:r="http://schemas.openxmlformats.org/officeDocument/2006/relationships" xmlns:p="http://schemas.openxmlformats.org/presentationml/2006/main">
  <p:tag name="GENSWF_SLIDE_UID" val="{E62B2541-028A-4D25-B8A9-E6F30726198E}:300"/>
</p:tagLst>
</file>

<file path=ppt/tags/tag5.xml><?xml version="1.0" encoding="utf-8"?>
<p:tagLst xmlns:a="http://schemas.openxmlformats.org/drawingml/2006/main" xmlns:r="http://schemas.openxmlformats.org/officeDocument/2006/relationships" xmlns:p="http://schemas.openxmlformats.org/presentationml/2006/main">
  <p:tag name="GENSWF_SLIDE_UID" val="{56E01C99-F224-4D53-ACB5-BB877CA782E1}:303"/>
</p:tagLst>
</file>

<file path=ppt/tags/tag6.xml><?xml version="1.0" encoding="utf-8"?>
<p:tagLst xmlns:a="http://schemas.openxmlformats.org/drawingml/2006/main" xmlns:r="http://schemas.openxmlformats.org/officeDocument/2006/relationships" xmlns:p="http://schemas.openxmlformats.org/presentationml/2006/main">
  <p:tag name="GENSWF_SLIDE_UID" val="{0540E72E-214F-41A7-A5BC-58D133BBB6C6}:281"/>
</p:tagLst>
</file>

<file path=ppt/tags/tag7.xml><?xml version="1.0" encoding="utf-8"?>
<p:tagLst xmlns:a="http://schemas.openxmlformats.org/drawingml/2006/main" xmlns:r="http://schemas.openxmlformats.org/officeDocument/2006/relationships" xmlns:p="http://schemas.openxmlformats.org/presentationml/2006/main">
  <p:tag name="GENSWF_SLIDE_UID" val="{4D120FA7-AE9A-405C-9273-2BB2F54E0752}:312"/>
</p:tagLst>
</file>

<file path=ppt/tags/tag8.xml><?xml version="1.0" encoding="utf-8"?>
<p:tagLst xmlns:a="http://schemas.openxmlformats.org/drawingml/2006/main" xmlns:r="http://schemas.openxmlformats.org/officeDocument/2006/relationships" xmlns:p="http://schemas.openxmlformats.org/presentationml/2006/main">
  <p:tag name="GENSWF_SLIDE_UID" val="{21BD4949-59DA-4D8E-B2F9-D4ECEE1AAD9A}:313"/>
</p:tagLst>
</file>

<file path=ppt/tags/tag9.xml><?xml version="1.0" encoding="utf-8"?>
<p:tagLst xmlns:a="http://schemas.openxmlformats.org/drawingml/2006/main" xmlns:r="http://schemas.openxmlformats.org/officeDocument/2006/relationships" xmlns:p="http://schemas.openxmlformats.org/presentationml/2006/main">
  <p:tag name="GENSWF_SLIDE_UID" val="{11F640AF-55B3-485C-8B6A-B21ABC1A432E}: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1002</TotalTime>
  <Words>1982</Words>
  <Application>Microsoft Office PowerPoint</Application>
  <PresentationFormat>Widescreen</PresentationFormat>
  <Paragraphs>251</Paragraphs>
  <Slides>23</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#9Slide03 Helvetica LT Std ExtC</vt:lpstr>
      <vt:lpstr>#9Slide03 SVNAvo</vt:lpstr>
      <vt:lpstr>Aptos</vt:lpstr>
      <vt:lpstr>Aptos Display</vt: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16. Vị trí tương đối đường thẳng - tròn video 2</dc:title>
  <dc:creator>Cao Đô</dc:creator>
  <cp:lastModifiedBy>Thảo Nguyễn Thu</cp:lastModifiedBy>
  <cp:revision>54</cp:revision>
  <dcterms:created xsi:type="dcterms:W3CDTF">2024-06-26T08:00:55Z</dcterms:created>
  <dcterms:modified xsi:type="dcterms:W3CDTF">2025-11-19T03:06:49Z</dcterms:modified>
</cp:coreProperties>
</file>