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5" r:id="rId3"/>
    <p:sldId id="276" r:id="rId4"/>
    <p:sldId id="277" r:id="rId5"/>
    <p:sldId id="258" r:id="rId6"/>
    <p:sldId id="279" r:id="rId7"/>
    <p:sldId id="280" r:id="rId8"/>
    <p:sldId id="261" r:id="rId9"/>
    <p:sldId id="281" r:id="rId10"/>
    <p:sldId id="278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</p:sldIdLst>
  <p:sldSz cx="12192000" cy="6858000"/>
  <p:notesSz cx="6858000" cy="9144000"/>
  <p:embeddedFontLst>
    <p:embeddedFont>
      <p:font typeface="#9Slide03 Penumbra" panose="020B0604020202020204" charset="0"/>
      <p:bold r:id="rId25"/>
    </p:embeddedFont>
    <p:embeddedFont>
      <p:font typeface="#9Slide03 SVNAvo" panose="02040603050506020204" charset="0"/>
      <p:regular r:id="rId26"/>
    </p:embeddedFont>
    <p:embeddedFont>
      <p:font typeface="#9Slide07 SVNNexa Rust Slab Bla" panose="020B0606040200020203" charset="0"/>
      <p:bold r:id="rId27"/>
    </p:embeddedFont>
    <p:embeddedFont>
      <p:font typeface="Arial Rounded MT Bold" panose="020F0704030504030204" pitchFamily="34" charset="0"/>
      <p:regular r:id="rId28"/>
    </p:embeddedFont>
    <p:embeddedFont>
      <p:font typeface="Cambria Math" panose="02040503050406030204" pitchFamily="18" charset="0"/>
      <p:regular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C87"/>
    <a:srgbClr val="FFF0DC"/>
    <a:srgbClr val="EFE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tags" Target="tags/tag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ân Cẩm" userId="9319acf799cdbbb4" providerId="LiveId" clId="{537F6972-7537-4783-88A6-D2AEF6FAA106}"/>
    <pc:docChg chg="custSel modSld">
      <pc:chgData name="Vân Cẩm" userId="9319acf799cdbbb4" providerId="LiveId" clId="{537F6972-7537-4783-88A6-D2AEF6FAA106}" dt="2025-09-07T16:09:48.194" v="20" actId="478"/>
      <pc:docMkLst>
        <pc:docMk/>
      </pc:docMkLst>
      <pc:sldChg chg="delSp modSp mod">
        <pc:chgData name="Vân Cẩm" userId="9319acf799cdbbb4" providerId="LiveId" clId="{537F6972-7537-4783-88A6-D2AEF6FAA106}" dt="2025-09-07T16:09:05.670" v="3" actId="478"/>
        <pc:sldMkLst>
          <pc:docMk/>
          <pc:sldMk cId="2002245943" sldId="258"/>
        </pc:sldMkLst>
        <pc:picChg chg="del mod">
          <ac:chgData name="Vân Cẩm" userId="9319acf799cdbbb4" providerId="LiveId" clId="{537F6972-7537-4783-88A6-D2AEF6FAA106}" dt="2025-09-07T16:09:05.670" v="3" actId="478"/>
          <ac:picMkLst>
            <pc:docMk/>
            <pc:sldMk cId="2002245943" sldId="258"/>
            <ac:picMk id="6" creationId="{82F52347-CDB8-11C9-E94A-AC06CCBFDE6B}"/>
          </ac:picMkLst>
        </pc:picChg>
      </pc:sldChg>
      <pc:sldChg chg="delSp mod">
        <pc:chgData name="Vân Cẩm" userId="9319acf799cdbbb4" providerId="LiveId" clId="{537F6972-7537-4783-88A6-D2AEF6FAA106}" dt="2025-09-07T16:09:10.253" v="6" actId="478"/>
        <pc:sldMkLst>
          <pc:docMk/>
          <pc:sldMk cId="3287726181" sldId="261"/>
        </pc:sldMkLst>
        <pc:picChg chg="del">
          <ac:chgData name="Vân Cẩm" userId="9319acf799cdbbb4" providerId="LiveId" clId="{537F6972-7537-4783-88A6-D2AEF6FAA106}" dt="2025-09-07T16:09:10.253" v="6" actId="478"/>
          <ac:picMkLst>
            <pc:docMk/>
            <pc:sldMk cId="3287726181" sldId="261"/>
            <ac:picMk id="7" creationId="{F38E5961-A037-9883-AB8D-8B516E5ACD3B}"/>
          </ac:picMkLst>
        </pc:picChg>
      </pc:sldChg>
      <pc:sldChg chg="delSp mod">
        <pc:chgData name="Vân Cẩm" userId="9319acf799cdbbb4" providerId="LiveId" clId="{537F6972-7537-4783-88A6-D2AEF6FAA106}" dt="2025-09-07T16:08:57.956" v="0" actId="478"/>
        <pc:sldMkLst>
          <pc:docMk/>
          <pc:sldMk cId="0" sldId="275"/>
        </pc:sldMkLst>
        <pc:picChg chg="del">
          <ac:chgData name="Vân Cẩm" userId="9319acf799cdbbb4" providerId="LiveId" clId="{537F6972-7537-4783-88A6-D2AEF6FAA106}" dt="2025-09-07T16:08:57.956" v="0" actId="478"/>
          <ac:picMkLst>
            <pc:docMk/>
            <pc:sldMk cId="0" sldId="275"/>
            <ac:picMk id="12" creationId="{CF52BC16-F44B-42F7-1804-E655DE1996B9}"/>
          </ac:picMkLst>
        </pc:picChg>
      </pc:sldChg>
      <pc:sldChg chg="delSp mod">
        <pc:chgData name="Vân Cẩm" userId="9319acf799cdbbb4" providerId="LiveId" clId="{537F6972-7537-4783-88A6-D2AEF6FAA106}" dt="2025-09-07T16:09:02.098" v="1" actId="478"/>
        <pc:sldMkLst>
          <pc:docMk/>
          <pc:sldMk cId="2773162112" sldId="277"/>
        </pc:sldMkLst>
        <pc:picChg chg="del">
          <ac:chgData name="Vân Cẩm" userId="9319acf799cdbbb4" providerId="LiveId" clId="{537F6972-7537-4783-88A6-D2AEF6FAA106}" dt="2025-09-07T16:09:02.098" v="1" actId="478"/>
          <ac:picMkLst>
            <pc:docMk/>
            <pc:sldMk cId="2773162112" sldId="277"/>
            <ac:picMk id="24" creationId="{67E6DFD9-ECD0-AF87-CA26-1405AB8578A2}"/>
          </ac:picMkLst>
        </pc:picChg>
      </pc:sldChg>
      <pc:sldChg chg="delSp mod">
        <pc:chgData name="Vân Cẩm" userId="9319acf799cdbbb4" providerId="LiveId" clId="{537F6972-7537-4783-88A6-D2AEF6FAA106}" dt="2025-09-07T16:09:24.636" v="8" actId="478"/>
        <pc:sldMkLst>
          <pc:docMk/>
          <pc:sldMk cId="3598325339" sldId="278"/>
        </pc:sldMkLst>
        <pc:picChg chg="del">
          <ac:chgData name="Vân Cẩm" userId="9319acf799cdbbb4" providerId="LiveId" clId="{537F6972-7537-4783-88A6-D2AEF6FAA106}" dt="2025-09-07T16:09:24.636" v="8" actId="478"/>
          <ac:picMkLst>
            <pc:docMk/>
            <pc:sldMk cId="3598325339" sldId="278"/>
            <ac:picMk id="24" creationId="{67E6DFD9-ECD0-AF87-CA26-1405AB8578A2}"/>
          </ac:picMkLst>
        </pc:picChg>
      </pc:sldChg>
      <pc:sldChg chg="delSp mod">
        <pc:chgData name="Vân Cẩm" userId="9319acf799cdbbb4" providerId="LiveId" clId="{537F6972-7537-4783-88A6-D2AEF6FAA106}" dt="2025-09-07T16:09:07.341" v="4" actId="478"/>
        <pc:sldMkLst>
          <pc:docMk/>
          <pc:sldMk cId="1310189593" sldId="279"/>
        </pc:sldMkLst>
        <pc:picChg chg="del">
          <ac:chgData name="Vân Cẩm" userId="9319acf799cdbbb4" providerId="LiveId" clId="{537F6972-7537-4783-88A6-D2AEF6FAA106}" dt="2025-09-07T16:09:07.341" v="4" actId="478"/>
          <ac:picMkLst>
            <pc:docMk/>
            <pc:sldMk cId="1310189593" sldId="279"/>
            <ac:picMk id="6" creationId="{82F52347-CDB8-11C9-E94A-AC06CCBFDE6B}"/>
          </ac:picMkLst>
        </pc:picChg>
      </pc:sldChg>
      <pc:sldChg chg="delSp mod">
        <pc:chgData name="Vân Cẩm" userId="9319acf799cdbbb4" providerId="LiveId" clId="{537F6972-7537-4783-88A6-D2AEF6FAA106}" dt="2025-09-07T16:09:08.806" v="5" actId="478"/>
        <pc:sldMkLst>
          <pc:docMk/>
          <pc:sldMk cId="4001818021" sldId="280"/>
        </pc:sldMkLst>
        <pc:picChg chg="del">
          <ac:chgData name="Vân Cẩm" userId="9319acf799cdbbb4" providerId="LiveId" clId="{537F6972-7537-4783-88A6-D2AEF6FAA106}" dt="2025-09-07T16:09:08.806" v="5" actId="478"/>
          <ac:picMkLst>
            <pc:docMk/>
            <pc:sldMk cId="4001818021" sldId="280"/>
            <ac:picMk id="6" creationId="{82F52347-CDB8-11C9-E94A-AC06CCBFDE6B}"/>
          </ac:picMkLst>
        </pc:picChg>
      </pc:sldChg>
      <pc:sldChg chg="delSp mod">
        <pc:chgData name="Vân Cẩm" userId="9319acf799cdbbb4" providerId="LiveId" clId="{537F6972-7537-4783-88A6-D2AEF6FAA106}" dt="2025-09-07T16:09:11.844" v="7" actId="478"/>
        <pc:sldMkLst>
          <pc:docMk/>
          <pc:sldMk cId="3450029010" sldId="281"/>
        </pc:sldMkLst>
        <pc:picChg chg="del">
          <ac:chgData name="Vân Cẩm" userId="9319acf799cdbbb4" providerId="LiveId" clId="{537F6972-7537-4783-88A6-D2AEF6FAA106}" dt="2025-09-07T16:09:11.844" v="7" actId="478"/>
          <ac:picMkLst>
            <pc:docMk/>
            <pc:sldMk cId="3450029010" sldId="281"/>
            <ac:picMk id="7" creationId="{F38E5961-A037-9883-AB8D-8B516E5ACD3B}"/>
          </ac:picMkLst>
        </pc:picChg>
      </pc:sldChg>
      <pc:sldChg chg="delSp mod">
        <pc:chgData name="Vân Cẩm" userId="9319acf799cdbbb4" providerId="LiveId" clId="{537F6972-7537-4783-88A6-D2AEF6FAA106}" dt="2025-09-07T16:09:26.961" v="9" actId="478"/>
        <pc:sldMkLst>
          <pc:docMk/>
          <pc:sldMk cId="3302736522" sldId="282"/>
        </pc:sldMkLst>
        <pc:picChg chg="del">
          <ac:chgData name="Vân Cẩm" userId="9319acf799cdbbb4" providerId="LiveId" clId="{537F6972-7537-4783-88A6-D2AEF6FAA106}" dt="2025-09-07T16:09:26.961" v="9" actId="478"/>
          <ac:picMkLst>
            <pc:docMk/>
            <pc:sldMk cId="3302736522" sldId="282"/>
            <ac:picMk id="24" creationId="{67E6DFD9-ECD0-AF87-CA26-1405AB8578A2}"/>
          </ac:picMkLst>
        </pc:picChg>
      </pc:sldChg>
      <pc:sldChg chg="delSp mod">
        <pc:chgData name="Vân Cẩm" userId="9319acf799cdbbb4" providerId="LiveId" clId="{537F6972-7537-4783-88A6-D2AEF6FAA106}" dt="2025-09-07T16:09:28.730" v="10" actId="478"/>
        <pc:sldMkLst>
          <pc:docMk/>
          <pc:sldMk cId="4025924036" sldId="283"/>
        </pc:sldMkLst>
        <pc:picChg chg="del">
          <ac:chgData name="Vân Cẩm" userId="9319acf799cdbbb4" providerId="LiveId" clId="{537F6972-7537-4783-88A6-D2AEF6FAA106}" dt="2025-09-07T16:09:28.730" v="10" actId="478"/>
          <ac:picMkLst>
            <pc:docMk/>
            <pc:sldMk cId="4025924036" sldId="283"/>
            <ac:picMk id="24" creationId="{67E6DFD9-ECD0-AF87-CA26-1405AB8578A2}"/>
          </ac:picMkLst>
        </pc:picChg>
      </pc:sldChg>
      <pc:sldChg chg="delSp mod">
        <pc:chgData name="Vân Cẩm" userId="9319acf799cdbbb4" providerId="LiveId" clId="{537F6972-7537-4783-88A6-D2AEF6FAA106}" dt="2025-09-07T16:09:30.714" v="11" actId="478"/>
        <pc:sldMkLst>
          <pc:docMk/>
          <pc:sldMk cId="595878925" sldId="284"/>
        </pc:sldMkLst>
        <pc:picChg chg="del">
          <ac:chgData name="Vân Cẩm" userId="9319acf799cdbbb4" providerId="LiveId" clId="{537F6972-7537-4783-88A6-D2AEF6FAA106}" dt="2025-09-07T16:09:30.714" v="11" actId="478"/>
          <ac:picMkLst>
            <pc:docMk/>
            <pc:sldMk cId="595878925" sldId="284"/>
            <ac:picMk id="6" creationId="{82F52347-CDB8-11C9-E94A-AC06CCBFDE6B}"/>
          </ac:picMkLst>
        </pc:picChg>
      </pc:sldChg>
      <pc:sldChg chg="delSp mod">
        <pc:chgData name="Vân Cẩm" userId="9319acf799cdbbb4" providerId="LiveId" clId="{537F6972-7537-4783-88A6-D2AEF6FAA106}" dt="2025-09-07T16:09:32.364" v="12" actId="478"/>
        <pc:sldMkLst>
          <pc:docMk/>
          <pc:sldMk cId="3988646029" sldId="285"/>
        </pc:sldMkLst>
        <pc:picChg chg="del">
          <ac:chgData name="Vân Cẩm" userId="9319acf799cdbbb4" providerId="LiveId" clId="{537F6972-7537-4783-88A6-D2AEF6FAA106}" dt="2025-09-07T16:09:32.364" v="12" actId="478"/>
          <ac:picMkLst>
            <pc:docMk/>
            <pc:sldMk cId="3988646029" sldId="285"/>
            <ac:picMk id="6" creationId="{82F52347-CDB8-11C9-E94A-AC06CCBFDE6B}"/>
          </ac:picMkLst>
        </pc:picChg>
      </pc:sldChg>
      <pc:sldChg chg="delSp mod">
        <pc:chgData name="Vân Cẩm" userId="9319acf799cdbbb4" providerId="LiveId" clId="{537F6972-7537-4783-88A6-D2AEF6FAA106}" dt="2025-09-07T16:09:34.812" v="13" actId="478"/>
        <pc:sldMkLst>
          <pc:docMk/>
          <pc:sldMk cId="2905519610" sldId="286"/>
        </pc:sldMkLst>
        <pc:picChg chg="del">
          <ac:chgData name="Vân Cẩm" userId="9319acf799cdbbb4" providerId="LiveId" clId="{537F6972-7537-4783-88A6-D2AEF6FAA106}" dt="2025-09-07T16:09:34.812" v="13" actId="478"/>
          <ac:picMkLst>
            <pc:docMk/>
            <pc:sldMk cId="2905519610" sldId="286"/>
            <ac:picMk id="6" creationId="{82F52347-CDB8-11C9-E94A-AC06CCBFDE6B}"/>
          </ac:picMkLst>
        </pc:picChg>
      </pc:sldChg>
      <pc:sldChg chg="delSp mod">
        <pc:chgData name="Vân Cẩm" userId="9319acf799cdbbb4" providerId="LiveId" clId="{537F6972-7537-4783-88A6-D2AEF6FAA106}" dt="2025-09-07T16:09:39.172" v="14" actId="478"/>
        <pc:sldMkLst>
          <pc:docMk/>
          <pc:sldMk cId="2960204322" sldId="287"/>
        </pc:sldMkLst>
        <pc:picChg chg="del">
          <ac:chgData name="Vân Cẩm" userId="9319acf799cdbbb4" providerId="LiveId" clId="{537F6972-7537-4783-88A6-D2AEF6FAA106}" dt="2025-09-07T16:09:39.172" v="14" actId="478"/>
          <ac:picMkLst>
            <pc:docMk/>
            <pc:sldMk cId="2960204322" sldId="287"/>
            <ac:picMk id="6" creationId="{82F52347-CDB8-11C9-E94A-AC06CCBFDE6B}"/>
          </ac:picMkLst>
        </pc:picChg>
      </pc:sldChg>
      <pc:sldChg chg="delSp mod">
        <pc:chgData name="Vân Cẩm" userId="9319acf799cdbbb4" providerId="LiveId" clId="{537F6972-7537-4783-88A6-D2AEF6FAA106}" dt="2025-09-07T16:09:40.602" v="15" actId="478"/>
        <pc:sldMkLst>
          <pc:docMk/>
          <pc:sldMk cId="1644862212" sldId="288"/>
        </pc:sldMkLst>
        <pc:picChg chg="del">
          <ac:chgData name="Vân Cẩm" userId="9319acf799cdbbb4" providerId="LiveId" clId="{537F6972-7537-4783-88A6-D2AEF6FAA106}" dt="2025-09-07T16:09:40.602" v="15" actId="478"/>
          <ac:picMkLst>
            <pc:docMk/>
            <pc:sldMk cId="1644862212" sldId="288"/>
            <ac:picMk id="6" creationId="{82F52347-CDB8-11C9-E94A-AC06CCBFDE6B}"/>
          </ac:picMkLst>
        </pc:picChg>
      </pc:sldChg>
      <pc:sldChg chg="delSp mod">
        <pc:chgData name="Vân Cẩm" userId="9319acf799cdbbb4" providerId="LiveId" clId="{537F6972-7537-4783-88A6-D2AEF6FAA106}" dt="2025-09-07T16:09:42.121" v="16" actId="478"/>
        <pc:sldMkLst>
          <pc:docMk/>
          <pc:sldMk cId="3767199845" sldId="289"/>
        </pc:sldMkLst>
        <pc:picChg chg="del">
          <ac:chgData name="Vân Cẩm" userId="9319acf799cdbbb4" providerId="LiveId" clId="{537F6972-7537-4783-88A6-D2AEF6FAA106}" dt="2025-09-07T16:09:42.121" v="16" actId="478"/>
          <ac:picMkLst>
            <pc:docMk/>
            <pc:sldMk cId="3767199845" sldId="289"/>
            <ac:picMk id="6" creationId="{82F52347-CDB8-11C9-E94A-AC06CCBFDE6B}"/>
          </ac:picMkLst>
        </pc:picChg>
      </pc:sldChg>
      <pc:sldChg chg="delSp mod">
        <pc:chgData name="Vân Cẩm" userId="9319acf799cdbbb4" providerId="LiveId" clId="{537F6972-7537-4783-88A6-D2AEF6FAA106}" dt="2025-09-07T16:09:43.513" v="17" actId="478"/>
        <pc:sldMkLst>
          <pc:docMk/>
          <pc:sldMk cId="443285352" sldId="290"/>
        </pc:sldMkLst>
        <pc:picChg chg="del">
          <ac:chgData name="Vân Cẩm" userId="9319acf799cdbbb4" providerId="LiveId" clId="{537F6972-7537-4783-88A6-D2AEF6FAA106}" dt="2025-09-07T16:09:43.513" v="17" actId="478"/>
          <ac:picMkLst>
            <pc:docMk/>
            <pc:sldMk cId="443285352" sldId="290"/>
            <ac:picMk id="6" creationId="{82F52347-CDB8-11C9-E94A-AC06CCBFDE6B}"/>
          </ac:picMkLst>
        </pc:picChg>
      </pc:sldChg>
      <pc:sldChg chg="delSp mod">
        <pc:chgData name="Vân Cẩm" userId="9319acf799cdbbb4" providerId="LiveId" clId="{537F6972-7537-4783-88A6-D2AEF6FAA106}" dt="2025-09-07T16:09:44.946" v="18" actId="478"/>
        <pc:sldMkLst>
          <pc:docMk/>
          <pc:sldMk cId="968108846" sldId="291"/>
        </pc:sldMkLst>
        <pc:picChg chg="del">
          <ac:chgData name="Vân Cẩm" userId="9319acf799cdbbb4" providerId="LiveId" clId="{537F6972-7537-4783-88A6-D2AEF6FAA106}" dt="2025-09-07T16:09:44.946" v="18" actId="478"/>
          <ac:picMkLst>
            <pc:docMk/>
            <pc:sldMk cId="968108846" sldId="291"/>
            <ac:picMk id="6" creationId="{82F52347-CDB8-11C9-E94A-AC06CCBFDE6B}"/>
          </ac:picMkLst>
        </pc:picChg>
      </pc:sldChg>
      <pc:sldChg chg="delSp mod">
        <pc:chgData name="Vân Cẩm" userId="9319acf799cdbbb4" providerId="LiveId" clId="{537F6972-7537-4783-88A6-D2AEF6FAA106}" dt="2025-09-07T16:09:46.561" v="19" actId="478"/>
        <pc:sldMkLst>
          <pc:docMk/>
          <pc:sldMk cId="3110829834" sldId="292"/>
        </pc:sldMkLst>
        <pc:picChg chg="del">
          <ac:chgData name="Vân Cẩm" userId="9319acf799cdbbb4" providerId="LiveId" clId="{537F6972-7537-4783-88A6-D2AEF6FAA106}" dt="2025-09-07T16:09:46.561" v="19" actId="478"/>
          <ac:picMkLst>
            <pc:docMk/>
            <pc:sldMk cId="3110829834" sldId="292"/>
            <ac:picMk id="6" creationId="{82F52347-CDB8-11C9-E94A-AC06CCBFDE6B}"/>
          </ac:picMkLst>
        </pc:picChg>
      </pc:sldChg>
      <pc:sldChg chg="delSp mod">
        <pc:chgData name="Vân Cẩm" userId="9319acf799cdbbb4" providerId="LiveId" clId="{537F6972-7537-4783-88A6-D2AEF6FAA106}" dt="2025-09-07T16:09:48.194" v="20" actId="478"/>
        <pc:sldMkLst>
          <pc:docMk/>
          <pc:sldMk cId="4149509008" sldId="293"/>
        </pc:sldMkLst>
        <pc:picChg chg="del">
          <ac:chgData name="Vân Cẩm" userId="9319acf799cdbbb4" providerId="LiveId" clId="{537F6972-7537-4783-88A6-D2AEF6FAA106}" dt="2025-09-07T16:09:48.194" v="20" actId="478"/>
          <ac:picMkLst>
            <pc:docMk/>
            <pc:sldMk cId="4149509008" sldId="293"/>
            <ac:picMk id="6" creationId="{82F52347-CDB8-11C9-E94A-AC06CCBFDE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2452-FA1E-4C68-8C1E-5F5183DD111A}" type="datetimeFigureOut">
              <a:rPr lang="vi-VN" smtClean="0"/>
              <a:t>19/09/2025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75A92-CB8C-46B9-AD71-EBEE7287AD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3608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996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6086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568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5453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2958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0673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32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5398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802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6994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2540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2066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78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440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786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391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6312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9744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13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9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75A92-CB8C-46B9-AD71-EBEE7287AD7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921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DBC6-AD16-0537-6714-003DE16E9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2389C-2EDD-53E1-EC42-0044F7249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2EA87-6D92-4B69-2A23-3DD6C227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0E5-D6D1-43E0-98BD-AE76D2685D7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CF439-749A-A53C-6BB9-CD49F85E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8A405-224E-F701-0180-ADF22645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1EAE-6BC7-43BD-A93D-BCEF7DC6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5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78223-B16D-5698-BEA0-EB761E5A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BCBB7-9D11-DC71-8BBF-1BFFD80E8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76D4F-7E7B-44B6-B308-63881D750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0E5-D6D1-43E0-98BD-AE76D2685D7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220D0-19DA-DC22-3C37-6B541CB5E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8C98C-2A29-15A4-BD8B-95D952FA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1EAE-6BC7-43BD-A93D-BCEF7DC6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7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D74828-A0F1-FE54-0B6B-D25852F595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F28C5-E75A-B98F-0E06-3364038D6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6EDD5-1F48-495E-BA46-D43D3C97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0E5-D6D1-43E0-98BD-AE76D2685D7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1E83C-570E-BFF1-7BFC-CDBC3A44B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847AA-9EC1-8436-41E6-8163E6EB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1EAE-6BC7-43BD-A93D-BCEF7DC6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50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53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14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4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19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32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3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8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4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8A62D-3986-0D1C-8BC1-31C1BBCC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B4955-BB5E-EE7A-7D88-DA7C26C15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61B37-3EB5-4946-FF6A-E2BA1328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0E5-D6D1-43E0-98BD-AE76D2685D7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7658F-7F47-1481-4283-C9A622D44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C44B-F59C-CA74-8913-DCA54F1BE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1EAE-6BC7-43BD-A93D-BCEF7DC6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86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55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04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3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B293B-94CF-8344-3296-3D7415F2C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2EA69-69FD-7726-EFC9-BEA22608C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7A2B5-138C-5A4C-CD81-7F5CFBC62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0E5-D6D1-43E0-98BD-AE76D2685D7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B79BF-6C2B-5464-C1FB-02F9F3C6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76A24-AFD0-8998-F1C8-1B3B592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1EAE-6BC7-43BD-A93D-BCEF7DC6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59916-470E-319F-27FC-58B6BF8A8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1A638-DA6D-A932-7198-635B763F6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9C0CB-C55F-34A5-356D-87F69A7A3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0911D-ED44-06C0-E7E3-0A910097E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0E5-D6D1-43E0-98BD-AE76D2685D7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12CDA-925C-F012-4D2B-C10024EE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3FA1F-835A-2381-FF2E-73E0B236C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1EAE-6BC7-43BD-A93D-BCEF7DC6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1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B3F2-FDD4-9B40-77A6-D81B337AE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31C6A-914B-7C81-A062-976A2618B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83DA7-FE08-DDCB-5657-DD5543726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B89EA-0152-6F33-FB38-AAB425967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14304F-CE66-A5DC-AACD-0D4EC030B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9F968A-A8E8-4401-143A-22D6A4D90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0E5-D6D1-43E0-98BD-AE76D2685D7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B6B57E-D825-A6A5-0AFF-2F3B47E1C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DF405-9EFC-27F0-78EA-213286FF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1EAE-6BC7-43BD-A93D-BCEF7DC6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5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07F0-EEAE-6741-DD82-1430D52A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9F020-EA78-514D-8FD3-2BF1EA7B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0E5-D6D1-43E0-98BD-AE76D2685D7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E684EC-EFEF-9BF5-C4F8-0CD1751B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EC27C-F5E6-0E6F-714C-309BA7C8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1EAE-6BC7-43BD-A93D-BCEF7DC6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5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9CF73-CAE4-619D-E628-F0A483B5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0E5-D6D1-43E0-98BD-AE76D2685D7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A8370-E657-84AB-C95E-33B8BCE3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64442-4E6F-1816-240E-52A05290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1EAE-6BC7-43BD-A93D-BCEF7DC6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1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C457-05B0-77B7-331F-31F19D86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D9F70-0652-4A3D-A2CA-AE17CF7AB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D7413-E8AF-4552-6FBF-0D6DEA21E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503DB3-AD21-E0F7-55C7-BDAD5297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0E5-D6D1-43E0-98BD-AE76D2685D7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97BC0-73B8-2253-E591-E2163316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C7519-92F1-4CBC-5FC3-1D96B735D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1EAE-6BC7-43BD-A93D-BCEF7DC6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1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BF73E-CE95-8201-1C7E-F218B262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072926-C065-4022-2D17-4DFF81E530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FDAD7F-0B80-6E18-D27F-222126FF6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7D483-C7D6-AAA0-AB50-352BD8E2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3E0E5-D6D1-43E0-98BD-AE76D2685D7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E5EC4-BB5C-E510-D196-695FA141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BC3FF-68F8-4EE4-005C-A96F2C8A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1EAE-6BC7-43BD-A93D-BCEF7DC6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0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C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E3E2D-B353-DE33-1994-E83A26D14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4295C-BF1B-732D-D58B-9F76C512F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35D36-B980-00F4-0455-DB98ECED1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3E0E5-D6D1-43E0-98BD-AE76D2685D7E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A145A-7DE2-F6F1-972A-9CC84D89B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3E9EB-7C0F-E410-79FA-6704B3177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AE1EAE-6BC7-43BD-A93D-BCEF7DC67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CD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3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3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11" Type="http://schemas.microsoft.com/office/2007/relationships/hdphoto" Target="../media/hdphoto4.wdp"/><Relationship Id="rId5" Type="http://schemas.openxmlformats.org/officeDocument/2006/relationships/image" Target="../media/image6.sv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BFE0112-DF70-795C-1504-5C35D988905F}"/>
              </a:ext>
            </a:extLst>
          </p:cNvPr>
          <p:cNvSpPr txBox="1"/>
          <p:nvPr/>
        </p:nvSpPr>
        <p:spPr>
          <a:xfrm>
            <a:off x="269634" y="2050505"/>
            <a:ext cx="11922879" cy="2875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Arial Rounded MT Bold" panose="020F0704030504030204" pitchFamily="34" charset="0"/>
              </a:rPr>
              <a:t>TIẾT 4+5+6. BÀI 12: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#9Slide07 SVNNexa Rust Slab Bla" panose="020B0606040200020203" pitchFamily="34" charset="0"/>
              </a:rPr>
              <a:t>Một</a:t>
            </a:r>
            <a:r>
              <a:rPr lang="en-US" sz="2800" dirty="0">
                <a:latin typeface="#9Slide07 SVNNexa Rust Slab Bla" panose="020B0606040200020203" pitchFamily="34" charset="0"/>
              </a:rPr>
              <a:t> </a:t>
            </a:r>
            <a:r>
              <a:rPr lang="en-US" sz="2800" dirty="0" err="1">
                <a:latin typeface="#9Slide07 SVNNexa Rust Slab Bla" panose="020B0606040200020203" pitchFamily="34" charset="0"/>
              </a:rPr>
              <a:t>số</a:t>
            </a:r>
            <a:r>
              <a:rPr lang="en-US" sz="2800" dirty="0">
                <a:latin typeface="#9Slide07 SVNNexa Rust Slab Bla" panose="020B0606040200020203" pitchFamily="34" charset="0"/>
              </a:rPr>
              <a:t> </a:t>
            </a:r>
            <a:r>
              <a:rPr lang="en-US" sz="2800" dirty="0" err="1">
                <a:latin typeface="#9Slide07 SVNNexa Rust Slab Bla" panose="020B0606040200020203" pitchFamily="34" charset="0"/>
              </a:rPr>
              <a:t>hệ</a:t>
            </a:r>
            <a:r>
              <a:rPr lang="en-US" sz="2800" dirty="0">
                <a:latin typeface="#9Slide07 SVNNexa Rust Slab Bla" panose="020B0606040200020203" pitchFamily="34" charset="0"/>
              </a:rPr>
              <a:t> </a:t>
            </a:r>
            <a:r>
              <a:rPr lang="en-US" sz="2800" dirty="0" err="1">
                <a:latin typeface="#9Slide07 SVNNexa Rust Slab Bla" panose="020B0606040200020203" pitchFamily="34" charset="0"/>
              </a:rPr>
              <a:t>thức</a:t>
            </a:r>
            <a:r>
              <a:rPr lang="en-US" sz="2800" dirty="0">
                <a:latin typeface="#9Slide07 SVNNexa Rust Slab Bla" panose="020B0606040200020203" pitchFamily="34" charset="0"/>
              </a:rPr>
              <a:t> </a:t>
            </a:r>
            <a:r>
              <a:rPr lang="en-US" sz="2800" dirty="0" err="1">
                <a:latin typeface="#9Slide07 SVNNexa Rust Slab Bla" panose="020B0606040200020203" pitchFamily="34" charset="0"/>
              </a:rPr>
              <a:t>giữa</a:t>
            </a:r>
            <a:r>
              <a:rPr lang="en-US" sz="2800" dirty="0">
                <a:latin typeface="#9Slide07 SVNNexa Rust Slab Bla" panose="020B0606040200020203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#9Slide07 SVNNexa Rust Slab Bla" panose="020B0606040200020203" pitchFamily="34" charset="0"/>
              </a:rPr>
              <a:t>cạnh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#9Slide07 SVNNexa Rust Slab Bla" panose="020B0606040200020203" pitchFamily="34" charset="0"/>
              </a:rPr>
              <a:t>,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#9Slide07 SVNNexa Rust Slab Bla" panose="020B0606040200020203" pitchFamily="34" charset="0"/>
              </a:rPr>
              <a:t>góc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#9Slide07 SVNNexa Rust Slab Bla" panose="020B0606040200020203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#9Slide07 SVNNexa Rust Slab Bla" panose="020B0606040200020203" pitchFamily="34" charset="0"/>
              </a:rPr>
              <a:t>trong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#9Slide07 SVNNexa Rust Slab Bla" panose="020B0606040200020203" pitchFamily="34" charset="0"/>
              </a:rPr>
              <a:t> tam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#9Slide07 SVNNexa Rust Slab Bla" panose="020B0606040200020203" pitchFamily="34" charset="0"/>
              </a:rPr>
              <a:t>giác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#9Slide07 SVNNexa Rust Slab Bla" panose="020B0606040200020203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#9Slide07 SVNNexa Rust Slab Bla" panose="020B0606040200020203" pitchFamily="34" charset="0"/>
              </a:rPr>
              <a:t>vuông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#9Slide07 SVNNexa Rust Slab Bla" panose="020B0606040200020203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#9Slide07 SVNNexa Rust Slab Bla" panose="020B0606040200020203" pitchFamily="34" charset="0"/>
              </a:rPr>
              <a:t>và</a:t>
            </a:r>
            <a:r>
              <a:rPr lang="en-US" sz="2800" dirty="0">
                <a:latin typeface="#9Slide07 SVNNexa Rust Slab Bla" panose="020B0606040200020203" pitchFamily="34" charset="0"/>
              </a:rPr>
              <a:t> </a:t>
            </a:r>
            <a:r>
              <a:rPr lang="en-US" sz="2800" dirty="0" err="1">
                <a:latin typeface="#9Slide07 SVNNexa Rust Slab Bla" panose="020B0606040200020203" pitchFamily="34" charset="0"/>
              </a:rPr>
              <a:t>ứng</a:t>
            </a:r>
            <a:r>
              <a:rPr lang="en-US" sz="2800" dirty="0">
                <a:latin typeface="#9Slide07 SVNNexa Rust Slab Bla" panose="020B0606040200020203" pitchFamily="34" charset="0"/>
              </a:rPr>
              <a:t> </a:t>
            </a:r>
            <a:r>
              <a:rPr lang="en-US" sz="2800" dirty="0" err="1">
                <a:latin typeface="#9Slide07 SVNNexa Rust Slab Bla" panose="020B0606040200020203" pitchFamily="34" charset="0"/>
              </a:rPr>
              <a:t>dụng</a:t>
            </a:r>
            <a:endParaRPr lang="vi-VN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82EBAF-5007-E0B2-B193-E7157AF9AE8E}"/>
              </a:ext>
            </a:extLst>
          </p:cNvPr>
          <p:cNvSpPr txBox="1"/>
          <p:nvPr/>
        </p:nvSpPr>
        <p:spPr>
          <a:xfrm>
            <a:off x="4996981" y="594512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2">
                    <a:lumMod val="75000"/>
                  </a:schemeClr>
                </a:solidFill>
                <a:latin typeface="#9Slide03 Penumbra" panose="02040603050506020204" pitchFamily="18" charset="0"/>
              </a:rPr>
              <a:t>toán lớp 9 mới</a:t>
            </a: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02DA9FE-3DD0-EB46-E535-2C2FF606A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47" y="5041091"/>
            <a:ext cx="2477192" cy="180806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C932F2E-9810-34FC-AD55-8D50CF688C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84" b="33741"/>
          <a:stretch/>
        </p:blipFill>
        <p:spPr>
          <a:xfrm>
            <a:off x="9162673" y="1588418"/>
            <a:ext cx="2759180" cy="10827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10711">
            <a:off x="10223165" y="4966421"/>
            <a:ext cx="4402281" cy="2916511"/>
          </a:xfrm>
          <a:custGeom>
            <a:avLst/>
            <a:gdLst/>
            <a:ahLst/>
            <a:cxnLst/>
            <a:rect l="l" t="t" r="r" b="b"/>
            <a:pathLst>
              <a:path w="17108254" h="11334218">
                <a:moveTo>
                  <a:pt x="0" y="0"/>
                </a:moveTo>
                <a:lnTo>
                  <a:pt x="17108254" y="0"/>
                </a:lnTo>
                <a:lnTo>
                  <a:pt x="17108254" y="11334218"/>
                </a:lnTo>
                <a:lnTo>
                  <a:pt x="0" y="11334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68C601-544F-E906-2B86-1AFD20943C2D}"/>
              </a:ext>
            </a:extLst>
          </p:cNvPr>
          <p:cNvSpPr/>
          <p:nvPr/>
        </p:nvSpPr>
        <p:spPr>
          <a:xfrm>
            <a:off x="6381750" y="306613"/>
            <a:ext cx="5581650" cy="838199"/>
          </a:xfrm>
          <a:prstGeom prst="roundRect">
            <a:avLst>
              <a:gd name="adj" fmla="val 50000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B1339-D008-CEEB-8D7C-EAB50C8D1A40}"/>
              </a:ext>
            </a:extLst>
          </p:cNvPr>
          <p:cNvSpPr txBox="1"/>
          <p:nvPr/>
        </p:nvSpPr>
        <p:spPr>
          <a:xfrm>
            <a:off x="6716608" y="489508"/>
            <a:ext cx="499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#9Slide03 Penumbra" panose="02040603050506020204" pitchFamily="18" charset="0"/>
              </a:rPr>
              <a:t>Trở </a:t>
            </a:r>
            <a:r>
              <a:rPr lang="en-US" sz="28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#9Slide03 Penumbra" panose="02040603050506020204" pitchFamily="18" charset="0"/>
              </a:rPr>
              <a:t> MỞ ĐẦU</a:t>
            </a:r>
          </a:p>
        </p:txBody>
      </p:sp>
      <p:pic>
        <p:nvPicPr>
          <p:cNvPr id="1026" name="Picture 2" descr="Những con số gây choáng về &quot;Én Bạc&quot; MiG-21 mà Việt Nam từng sử dụng">
            <a:extLst>
              <a:ext uri="{FF2B5EF4-FFF2-40B4-BE49-F238E27FC236}">
                <a16:creationId xmlns:a16="http://schemas.microsoft.com/office/drawing/2014/main" id="{438AE370-4B09-5837-4E16-CA631D908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3" b="89749" l="7692" r="96308">
                        <a14:foregroundMark x1="25231" y1="33473" x2="25231" y2="33473"/>
                        <a14:foregroundMark x1="23077" y1="32427" x2="23077" y2="32427"/>
                        <a14:foregroundMark x1="21538" y1="30962" x2="21538" y2="30962"/>
                        <a14:foregroundMark x1="20000" y1="30962" x2="20000" y2="30962"/>
                        <a14:foregroundMark x1="18923" y1="30753" x2="18923" y2="30753"/>
                        <a14:foregroundMark x1="18923" y1="30753" x2="28308" y2="31381"/>
                        <a14:foregroundMark x1="28308" y1="31381" x2="29846" y2="30126"/>
                        <a14:foregroundMark x1="30154" y1="30126" x2="32769" y2="30335"/>
                        <a14:foregroundMark x1="32923" y1="30335" x2="34154" y2="31381"/>
                        <a14:foregroundMark x1="34154" y1="30753" x2="35385" y2="31381"/>
                        <a14:foregroundMark x1="37231" y1="33473" x2="52462" y2="39749"/>
                        <a14:foregroundMark x1="52308" y1="40795" x2="60462" y2="47071"/>
                        <a14:foregroundMark x1="53692" y1="40377" x2="61385" y2="45397"/>
                        <a14:foregroundMark x1="90923" y1="53556" x2="91385" y2="53766"/>
                        <a14:foregroundMark x1="94615" y1="54603" x2="94615" y2="54603"/>
                        <a14:foregroundMark x1="96308" y1="66318" x2="96308" y2="66318"/>
                        <a14:foregroundMark x1="83692" y1="51674" x2="83692" y2="51674"/>
                        <a14:foregroundMark x1="85231" y1="52092" x2="86462" y2="53556"/>
                        <a14:foregroundMark x1="7692" y1="25941" x2="7692" y2="25941"/>
                        <a14:foregroundMark x1="13846" y1="29498" x2="13846" y2="29498"/>
                        <a14:foregroundMark x1="16154" y1="30335" x2="16154" y2="30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3" t="23222" r="1072" b="18201"/>
          <a:stretch/>
        </p:blipFill>
        <p:spPr bwMode="auto">
          <a:xfrm rot="20671862" flipH="1">
            <a:off x="8898945" y="2559698"/>
            <a:ext cx="975368" cy="4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8A0BB9D-5374-B482-7019-7809B9CAF36D}"/>
              </a:ext>
            </a:extLst>
          </p:cNvPr>
          <p:cNvSpPr/>
          <p:nvPr/>
        </p:nvSpPr>
        <p:spPr>
          <a:xfrm flipH="1">
            <a:off x="8501204" y="1759187"/>
            <a:ext cx="2916471" cy="1789653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C13E58-5217-600F-1C14-31ADD369D5F9}"/>
              </a:ext>
            </a:extLst>
          </p:cNvPr>
          <p:cNvCxnSpPr/>
          <p:nvPr/>
        </p:nvCxnSpPr>
        <p:spPr>
          <a:xfrm>
            <a:off x="11275963" y="3411270"/>
            <a:ext cx="141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E00446-6440-2134-54F9-DE84C16100CE}"/>
              </a:ext>
            </a:extLst>
          </p:cNvPr>
          <p:cNvCxnSpPr>
            <a:cxnSpLocks/>
          </p:cNvCxnSpPr>
          <p:nvPr/>
        </p:nvCxnSpPr>
        <p:spPr>
          <a:xfrm rot="5400000">
            <a:off x="11207179" y="3477984"/>
            <a:ext cx="141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580D22-0C9B-CDC2-86B9-5822220F94C9}"/>
              </a:ext>
            </a:extLst>
          </p:cNvPr>
          <p:cNvSpPr txBox="1"/>
          <p:nvPr/>
        </p:nvSpPr>
        <p:spPr>
          <a:xfrm>
            <a:off x="8226925" y="3548839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90620-7B9F-874C-47A4-7782ED89D527}"/>
              </a:ext>
            </a:extLst>
          </p:cNvPr>
          <p:cNvSpPr txBox="1"/>
          <p:nvPr/>
        </p:nvSpPr>
        <p:spPr>
          <a:xfrm>
            <a:off x="11409870" y="3548839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E2B922-DB9B-AD8B-213F-480D1FA280FF}"/>
              </a:ext>
            </a:extLst>
          </p:cNvPr>
          <p:cNvSpPr txBox="1"/>
          <p:nvPr/>
        </p:nvSpPr>
        <p:spPr>
          <a:xfrm>
            <a:off x="11412148" y="1415320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CD2C63-2191-6328-5AF5-66A8156B8943}"/>
              </a:ext>
            </a:extLst>
          </p:cNvPr>
          <p:cNvSpPr txBox="1"/>
          <p:nvPr/>
        </p:nvSpPr>
        <p:spPr>
          <a:xfrm>
            <a:off x="8935637" y="3172114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30</a:t>
            </a:r>
            <a:r>
              <a:rPr lang="en-US" sz="2000" baseline="30000">
                <a:latin typeface="#9Slide03 SVNAvo" panose="02040603050506020204" pitchFamily="18" charset="0"/>
              </a:rPr>
              <a:t>0</a:t>
            </a:r>
            <a:endParaRPr lang="en-US" sz="2000">
              <a:latin typeface="#9Slide03 SVNAvo" panose="02040603050506020204" pitchFamily="18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F9CBC5D-DFF1-D329-7C9A-178DA4FBBB03}"/>
              </a:ext>
            </a:extLst>
          </p:cNvPr>
          <p:cNvSpPr/>
          <p:nvPr/>
        </p:nvSpPr>
        <p:spPr>
          <a:xfrm rot="1633484">
            <a:off x="8637593" y="3318489"/>
            <a:ext cx="303150" cy="31899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81A707-A823-0828-C2EF-CD65CCFB35DA}"/>
              </a:ext>
            </a:extLst>
          </p:cNvPr>
          <p:cNvSpPr txBox="1"/>
          <p:nvPr/>
        </p:nvSpPr>
        <p:spPr>
          <a:xfrm rot="19714054">
            <a:off x="9685702" y="1955681"/>
            <a:ext cx="1343076" cy="401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500 km/h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9DE371-3715-DD01-FAFB-C9DEB53D4B90}"/>
              </a:ext>
            </a:extLst>
          </p:cNvPr>
          <p:cNvSpPr txBox="1"/>
          <p:nvPr/>
        </p:nvSpPr>
        <p:spPr>
          <a:xfrm>
            <a:off x="508833" y="1696321"/>
            <a:ext cx="7669282" cy="222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chiếc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vi-VN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máy bay </a:t>
            </a:r>
            <a:r>
              <a:rPr lang="vi-VN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bay</a:t>
            </a:r>
            <a:r>
              <a:rPr lang="vi-VN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lên với vận tốc 500 </a:t>
            </a:r>
            <a:r>
              <a:rPr lang="vi-VN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km</a:t>
            </a:r>
            <a:r>
              <a:rPr lang="vi-VN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/h. Đường bay lên tạo với phương nằm ngang một góc 30</a:t>
            </a:r>
            <a:r>
              <a:rPr lang="en-US" sz="2400" baseline="30000" dirty="0">
                <a:solidFill>
                  <a:schemeClr val="tx2"/>
                </a:solidFill>
                <a:latin typeface="#9Slide03 SVNAvo" panose="02040603050506020204" pitchFamily="18" charset="0"/>
              </a:rPr>
              <a:t>o</a:t>
            </a:r>
            <a:r>
              <a:rPr lang="vi-VN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.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Sau 1,2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phút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máy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bay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lên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được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bao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nhiêu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kilômét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theo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phương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thẳng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?</a:t>
            </a:r>
            <a:endParaRPr lang="vi-VN" sz="2400" dirty="0">
              <a:solidFill>
                <a:schemeClr val="tx2"/>
              </a:solidFill>
              <a:latin typeface="#9Slide03 SVN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DF1FC-3FC0-88A6-F772-5C54CC421991}"/>
              </a:ext>
            </a:extLst>
          </p:cNvPr>
          <p:cNvSpPr txBox="1"/>
          <p:nvPr/>
        </p:nvSpPr>
        <p:spPr>
          <a:xfrm>
            <a:off x="508833" y="4909231"/>
            <a:ext cx="11220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AB </a:t>
            </a:r>
            <a:r>
              <a:rPr lang="en-US" sz="2400" dirty="0" err="1">
                <a:latin typeface="#9Slide03 SVNAvo" panose="02040603050506020204" pitchFamily="18" charset="0"/>
              </a:rPr>
              <a:t>là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đoạn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đường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máy</a:t>
            </a:r>
            <a:r>
              <a:rPr lang="en-US" sz="2400" dirty="0">
                <a:latin typeface="#9Slide03 SVNAvo" panose="02040603050506020204" pitchFamily="18" charset="0"/>
              </a:rPr>
              <a:t> bay </a:t>
            </a:r>
            <a:r>
              <a:rPr lang="en-US" sz="2400" dirty="0" err="1">
                <a:latin typeface="#9Slide03 SVNAvo" panose="02040603050506020204" pitchFamily="18" charset="0"/>
              </a:rPr>
              <a:t>lên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trong</a:t>
            </a:r>
            <a:r>
              <a:rPr lang="en-US" sz="2400" dirty="0">
                <a:latin typeface="#9Slide03 SVNAvo" panose="02040603050506020204" pitchFamily="18" charset="0"/>
              </a:rPr>
              <a:t> 1,2 </a:t>
            </a:r>
            <a:r>
              <a:rPr lang="en-US" sz="2400" dirty="0" err="1">
                <a:latin typeface="#9Slide03 SVNAvo" panose="02040603050506020204" pitchFamily="18" charset="0"/>
              </a:rPr>
              <a:t>phút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thì</a:t>
            </a:r>
            <a:r>
              <a:rPr lang="en-US" sz="2400" dirty="0">
                <a:latin typeface="#9Slide03 SVNAvo" panose="02040603050506020204" pitchFamily="18" charset="0"/>
              </a:rPr>
              <a:t> BH </a:t>
            </a:r>
            <a:r>
              <a:rPr lang="en-US" sz="2400" dirty="0" err="1">
                <a:latin typeface="#9Slide03 SVNAvo" panose="02040603050506020204" pitchFamily="18" charset="0"/>
              </a:rPr>
              <a:t>là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độ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cao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máy</a:t>
            </a:r>
            <a:r>
              <a:rPr lang="en-US" sz="2400" dirty="0">
                <a:latin typeface="#9Slide03 SVNAvo" panose="02040603050506020204" pitchFamily="18" charset="0"/>
              </a:rPr>
              <a:t> bay </a:t>
            </a:r>
            <a:r>
              <a:rPr lang="en-US" sz="2400" dirty="0" err="1">
                <a:latin typeface="#9Slide03 SVNAvo" panose="02040603050506020204" pitchFamily="18" charset="0"/>
              </a:rPr>
              <a:t>đạt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được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sau</a:t>
            </a:r>
            <a:r>
              <a:rPr lang="en-US" sz="2400" dirty="0">
                <a:latin typeface="#9Slide03 SVNAvo" panose="02040603050506020204" pitchFamily="18" charset="0"/>
              </a:rPr>
              <a:t> 1,2 </a:t>
            </a:r>
            <a:r>
              <a:rPr lang="en-US" sz="2400" dirty="0" err="1">
                <a:latin typeface="#9Slide03 SVNAvo" panose="02040603050506020204" pitchFamily="18" charset="0"/>
              </a:rPr>
              <a:t>phút</a:t>
            </a:r>
            <a:r>
              <a:rPr lang="en-US" sz="2400" dirty="0"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latin typeface="#9Slide03 SVNAvo" panose="02040603050506020204" pitchFamily="18" charset="0"/>
              </a:rPr>
              <a:t>đó</a:t>
            </a:r>
            <a:r>
              <a:rPr lang="en-US" sz="2400" dirty="0">
                <a:latin typeface="#9Slide03 SVNAvo" panose="02040603050506020204" pitchFamily="18" charset="0"/>
              </a:rPr>
              <a:t>.</a:t>
            </a:r>
            <a:endParaRPr lang="vi-VN" sz="2400" dirty="0">
              <a:latin typeface="#9Slide03 SVNAvo" panose="02040603050506020204" pitchFamily="18" charset="0"/>
            </a:endParaRPr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AF27293C-E20F-ECE2-60D5-CFB5B2C933E5}"/>
              </a:ext>
            </a:extLst>
          </p:cNvPr>
          <p:cNvGrpSpPr/>
          <p:nvPr/>
        </p:nvGrpSpPr>
        <p:grpSpPr>
          <a:xfrm>
            <a:off x="623585" y="1088424"/>
            <a:ext cx="622586" cy="585471"/>
            <a:chOff x="582970" y="1607759"/>
            <a:chExt cx="622586" cy="585471"/>
          </a:xfrm>
        </p:grpSpPr>
        <p:sp>
          <p:nvSpPr>
            <p:cNvPr id="7" name="Isosceles Triangle 15">
              <a:extLst>
                <a:ext uri="{FF2B5EF4-FFF2-40B4-BE49-F238E27FC236}">
                  <a16:creationId xmlns:a16="http://schemas.microsoft.com/office/drawing/2014/main" id="{BAB09EAE-E0FF-0EA4-ED0C-C8B8A2E7BEF2}"/>
                </a:ext>
              </a:extLst>
            </p:cNvPr>
            <p:cNvSpPr/>
            <p:nvPr/>
          </p:nvSpPr>
          <p:spPr>
            <a:xfrm rot="10800000">
              <a:off x="582970" y="1656518"/>
              <a:ext cx="622586" cy="536712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5ABEAE29-2246-FF17-1B91-3347AA795C1F}"/>
                </a:ext>
              </a:extLst>
            </p:cNvPr>
            <p:cNvSpPr txBox="1"/>
            <p:nvPr/>
          </p:nvSpPr>
          <p:spPr>
            <a:xfrm>
              <a:off x="631779" y="1607759"/>
              <a:ext cx="525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200" dirty="0">
                  <a:solidFill>
                    <a:schemeClr val="bg1"/>
                  </a:solidFill>
                </a:rPr>
                <a:t>?3</a:t>
              </a:r>
            </a:p>
          </p:txBody>
        </p:sp>
      </p:grpSp>
      <p:sp>
        <p:nvSpPr>
          <p:cNvPr id="12" name="TextBox 21">
            <a:extLst>
              <a:ext uri="{FF2B5EF4-FFF2-40B4-BE49-F238E27FC236}">
                <a16:creationId xmlns:a16="http://schemas.microsoft.com/office/drawing/2014/main" id="{E7D2823A-29D6-5FF3-B3E9-702518699F76}"/>
              </a:ext>
            </a:extLst>
          </p:cNvPr>
          <p:cNvSpPr txBox="1"/>
          <p:nvPr/>
        </p:nvSpPr>
        <p:spPr>
          <a:xfrm>
            <a:off x="6148978" y="4348707"/>
            <a:ext cx="136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0,02 </a:t>
            </a:r>
            <a:r>
              <a:rPr lang="en-US" sz="2400" dirty="0" err="1">
                <a:latin typeface="#9Slide03 SVNAvo" panose="02040603050506020204" pitchFamily="18" charset="0"/>
              </a:rPr>
              <a:t>giờ</a:t>
            </a:r>
            <a:endParaRPr lang="vi-VN" sz="2400" dirty="0">
              <a:latin typeface="#9Slide03 SVNAvo" panose="02040603050506020204" pitchFamily="18" charset="0"/>
            </a:endParaRPr>
          </a:p>
        </p:txBody>
      </p:sp>
      <p:sp>
        <p:nvSpPr>
          <p:cNvPr id="23" name="Cung 22">
            <a:extLst>
              <a:ext uri="{FF2B5EF4-FFF2-40B4-BE49-F238E27FC236}">
                <a16:creationId xmlns:a16="http://schemas.microsoft.com/office/drawing/2014/main" id="{10773E79-6057-9C22-43E5-CA7EDF6FA4C0}"/>
              </a:ext>
            </a:extLst>
          </p:cNvPr>
          <p:cNvSpPr/>
          <p:nvPr/>
        </p:nvSpPr>
        <p:spPr>
          <a:xfrm rot="13858341">
            <a:off x="6069157" y="4606824"/>
            <a:ext cx="625185" cy="525034"/>
          </a:xfrm>
          <a:prstGeom prst="arc">
            <a:avLst/>
          </a:prstGeom>
          <a:ln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35A4920B-62B4-FE36-D8E7-D136D6E001F7}"/>
              </a:ext>
            </a:extLst>
          </p:cNvPr>
          <p:cNvSpPr txBox="1"/>
          <p:nvPr/>
        </p:nvSpPr>
        <p:spPr>
          <a:xfrm>
            <a:off x="523875" y="5842404"/>
            <a:ext cx="4796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SVNAvo" panose="02040603050506020204" pitchFamily="18" charset="0"/>
              </a:rPr>
              <a:t>Khi </a:t>
            </a:r>
            <a:r>
              <a:rPr lang="en-US" sz="2400" dirty="0" err="1">
                <a:latin typeface="#9Slide03 SVNAvo" panose="02040603050506020204" pitchFamily="18" charset="0"/>
              </a:rPr>
              <a:t>đó</a:t>
            </a:r>
            <a:r>
              <a:rPr lang="en-US" sz="2400" dirty="0">
                <a:latin typeface="#9Slide03 SVNAvo" panose="02040603050506020204" pitchFamily="18" charset="0"/>
              </a:rPr>
              <a:t>, AB = 500 . 0,02 = 10 km.</a:t>
            </a:r>
            <a:endParaRPr lang="vi-VN" sz="2400" dirty="0"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736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23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10711">
            <a:off x="10223165" y="4966421"/>
            <a:ext cx="4402281" cy="2916511"/>
          </a:xfrm>
          <a:custGeom>
            <a:avLst/>
            <a:gdLst/>
            <a:ahLst/>
            <a:cxnLst/>
            <a:rect l="l" t="t" r="r" b="b"/>
            <a:pathLst>
              <a:path w="17108254" h="11334218">
                <a:moveTo>
                  <a:pt x="0" y="0"/>
                </a:moveTo>
                <a:lnTo>
                  <a:pt x="17108254" y="0"/>
                </a:lnTo>
                <a:lnTo>
                  <a:pt x="17108254" y="11334218"/>
                </a:lnTo>
                <a:lnTo>
                  <a:pt x="0" y="11334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68C601-544F-E906-2B86-1AFD20943C2D}"/>
              </a:ext>
            </a:extLst>
          </p:cNvPr>
          <p:cNvSpPr/>
          <p:nvPr/>
        </p:nvSpPr>
        <p:spPr>
          <a:xfrm>
            <a:off x="6381750" y="306613"/>
            <a:ext cx="5581650" cy="838199"/>
          </a:xfrm>
          <a:prstGeom prst="roundRect">
            <a:avLst>
              <a:gd name="adj" fmla="val 50000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B1339-D008-CEEB-8D7C-EAB50C8D1A40}"/>
              </a:ext>
            </a:extLst>
          </p:cNvPr>
          <p:cNvSpPr txBox="1"/>
          <p:nvPr/>
        </p:nvSpPr>
        <p:spPr>
          <a:xfrm>
            <a:off x="6716608" y="489508"/>
            <a:ext cx="499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#9Slide03 Penumbra" panose="02040603050506020204" pitchFamily="18" charset="0"/>
              </a:rPr>
              <a:t>Trở </a:t>
            </a:r>
            <a:r>
              <a:rPr lang="en-US" sz="28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#9Slide03 Penumbra" panose="02040603050506020204" pitchFamily="18" charset="0"/>
              </a:rPr>
              <a:t> MỞ ĐẦU</a:t>
            </a:r>
          </a:p>
        </p:txBody>
      </p:sp>
      <p:pic>
        <p:nvPicPr>
          <p:cNvPr id="1026" name="Picture 2" descr="Những con số gây choáng về &quot;Én Bạc&quot; MiG-21 mà Việt Nam từng sử dụng">
            <a:extLst>
              <a:ext uri="{FF2B5EF4-FFF2-40B4-BE49-F238E27FC236}">
                <a16:creationId xmlns:a16="http://schemas.microsoft.com/office/drawing/2014/main" id="{438AE370-4B09-5837-4E16-CA631D908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3" b="89749" l="7692" r="96308">
                        <a14:foregroundMark x1="25231" y1="33473" x2="25231" y2="33473"/>
                        <a14:foregroundMark x1="23077" y1="32427" x2="23077" y2="32427"/>
                        <a14:foregroundMark x1="21538" y1="30962" x2="21538" y2="30962"/>
                        <a14:foregroundMark x1="20000" y1="30962" x2="20000" y2="30962"/>
                        <a14:foregroundMark x1="18923" y1="30753" x2="18923" y2="30753"/>
                        <a14:foregroundMark x1="18923" y1="30753" x2="28308" y2="31381"/>
                        <a14:foregroundMark x1="28308" y1="31381" x2="29846" y2="30126"/>
                        <a14:foregroundMark x1="30154" y1="30126" x2="32769" y2="30335"/>
                        <a14:foregroundMark x1="32923" y1="30335" x2="34154" y2="31381"/>
                        <a14:foregroundMark x1="34154" y1="30753" x2="35385" y2="31381"/>
                        <a14:foregroundMark x1="37231" y1="33473" x2="52462" y2="39749"/>
                        <a14:foregroundMark x1="52308" y1="40795" x2="60462" y2="47071"/>
                        <a14:foregroundMark x1="53692" y1="40377" x2="61385" y2="45397"/>
                        <a14:foregroundMark x1="90923" y1="53556" x2="91385" y2="53766"/>
                        <a14:foregroundMark x1="94615" y1="54603" x2="94615" y2="54603"/>
                        <a14:foregroundMark x1="96308" y1="66318" x2="96308" y2="66318"/>
                        <a14:foregroundMark x1="83692" y1="51674" x2="83692" y2="51674"/>
                        <a14:foregroundMark x1="85231" y1="52092" x2="86462" y2="53556"/>
                        <a14:foregroundMark x1="7692" y1="25941" x2="7692" y2="25941"/>
                        <a14:foregroundMark x1="13846" y1="29498" x2="13846" y2="29498"/>
                        <a14:foregroundMark x1="16154" y1="30335" x2="16154" y2="30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3" t="23222" r="1072" b="18201"/>
          <a:stretch/>
        </p:blipFill>
        <p:spPr bwMode="auto">
          <a:xfrm rot="20671862" flipH="1">
            <a:off x="8898945" y="2559698"/>
            <a:ext cx="975368" cy="4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8A0BB9D-5374-B482-7019-7809B9CAF36D}"/>
              </a:ext>
            </a:extLst>
          </p:cNvPr>
          <p:cNvSpPr/>
          <p:nvPr/>
        </p:nvSpPr>
        <p:spPr>
          <a:xfrm flipH="1">
            <a:off x="8501204" y="1759187"/>
            <a:ext cx="2916471" cy="1789653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C13E58-5217-600F-1C14-31ADD369D5F9}"/>
              </a:ext>
            </a:extLst>
          </p:cNvPr>
          <p:cNvCxnSpPr/>
          <p:nvPr/>
        </p:nvCxnSpPr>
        <p:spPr>
          <a:xfrm>
            <a:off x="11275963" y="3411270"/>
            <a:ext cx="141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E00446-6440-2134-54F9-DE84C16100CE}"/>
              </a:ext>
            </a:extLst>
          </p:cNvPr>
          <p:cNvCxnSpPr>
            <a:cxnSpLocks/>
          </p:cNvCxnSpPr>
          <p:nvPr/>
        </p:nvCxnSpPr>
        <p:spPr>
          <a:xfrm rot="5400000">
            <a:off x="11207179" y="3477984"/>
            <a:ext cx="141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580D22-0C9B-CDC2-86B9-5822220F94C9}"/>
              </a:ext>
            </a:extLst>
          </p:cNvPr>
          <p:cNvSpPr txBox="1"/>
          <p:nvPr/>
        </p:nvSpPr>
        <p:spPr>
          <a:xfrm>
            <a:off x="8226925" y="3548839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90620-7B9F-874C-47A4-7782ED89D527}"/>
              </a:ext>
            </a:extLst>
          </p:cNvPr>
          <p:cNvSpPr txBox="1"/>
          <p:nvPr/>
        </p:nvSpPr>
        <p:spPr>
          <a:xfrm>
            <a:off x="11409870" y="3548839"/>
            <a:ext cx="359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E2B922-DB9B-AD8B-213F-480D1FA280FF}"/>
              </a:ext>
            </a:extLst>
          </p:cNvPr>
          <p:cNvSpPr txBox="1"/>
          <p:nvPr/>
        </p:nvSpPr>
        <p:spPr>
          <a:xfrm>
            <a:off x="11412148" y="1415320"/>
            <a:ext cx="332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CD2C63-2191-6328-5AF5-66A8156B8943}"/>
              </a:ext>
            </a:extLst>
          </p:cNvPr>
          <p:cNvSpPr txBox="1"/>
          <p:nvPr/>
        </p:nvSpPr>
        <p:spPr>
          <a:xfrm>
            <a:off x="8935637" y="3172114"/>
            <a:ext cx="564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30</a:t>
            </a:r>
            <a:r>
              <a:rPr lang="en-US" sz="2000" baseline="30000">
                <a:latin typeface="#9Slide03 SVNAvo" panose="02040603050506020204" pitchFamily="18" charset="0"/>
              </a:rPr>
              <a:t>0</a:t>
            </a:r>
            <a:endParaRPr lang="en-US" sz="2000">
              <a:latin typeface="#9Slide03 SVNAvo" panose="02040603050506020204" pitchFamily="18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F9CBC5D-DFF1-D329-7C9A-178DA4FBBB03}"/>
              </a:ext>
            </a:extLst>
          </p:cNvPr>
          <p:cNvSpPr/>
          <p:nvPr/>
        </p:nvSpPr>
        <p:spPr>
          <a:xfrm rot="1633484">
            <a:off x="8637593" y="3318489"/>
            <a:ext cx="303150" cy="318990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81A707-A823-0828-C2EF-CD65CCFB35DA}"/>
              </a:ext>
            </a:extLst>
          </p:cNvPr>
          <p:cNvSpPr txBox="1"/>
          <p:nvPr/>
        </p:nvSpPr>
        <p:spPr>
          <a:xfrm rot="19714054">
            <a:off x="9902629" y="1956418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#9Slide03 SVNAvo" panose="02040603050506020204" pitchFamily="18" charset="0"/>
              </a:rPr>
              <a:t>10 km</a:t>
            </a:r>
            <a:endParaRPr lang="en-US" sz="2000" dirty="0">
              <a:latin typeface="#9Slide03 SVN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9DE371-3715-DD01-FAFB-C9DEB53D4B90}"/>
              </a:ext>
            </a:extLst>
          </p:cNvPr>
          <p:cNvSpPr txBox="1"/>
          <p:nvPr/>
        </p:nvSpPr>
        <p:spPr>
          <a:xfrm>
            <a:off x="508833" y="1696321"/>
            <a:ext cx="7669282" cy="2229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Một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chiếc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vi-VN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máy bay </a:t>
            </a:r>
            <a:r>
              <a:rPr lang="vi-VN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bay</a:t>
            </a:r>
            <a:r>
              <a:rPr lang="vi-VN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lên với vận tốc 500 </a:t>
            </a:r>
            <a:r>
              <a:rPr lang="vi-VN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km</a:t>
            </a:r>
            <a:r>
              <a:rPr lang="vi-VN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/h. Đường bay lên tạo với phương nằm ngang một góc 30</a:t>
            </a:r>
            <a:r>
              <a:rPr lang="en-US" sz="2400" baseline="30000" dirty="0">
                <a:solidFill>
                  <a:schemeClr val="tx2"/>
                </a:solidFill>
                <a:latin typeface="#9Slide03 SVNAvo" panose="02040603050506020204" pitchFamily="18" charset="0"/>
              </a:rPr>
              <a:t>o</a:t>
            </a:r>
            <a:r>
              <a:rPr lang="vi-VN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.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Sau 1,2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phút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thì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máy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bay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lên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được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bao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nhiêu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kilômét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theo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phương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thẳng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đứng</a:t>
            </a:r>
            <a:r>
              <a:rPr lang="en-US" sz="2400" dirty="0">
                <a:solidFill>
                  <a:schemeClr val="tx2"/>
                </a:solidFill>
                <a:latin typeface="#9Slide03 SVNAvo" panose="02040603050506020204" pitchFamily="18" charset="0"/>
              </a:rPr>
              <a:t>?</a:t>
            </a:r>
            <a:endParaRPr lang="vi-VN" sz="2400" dirty="0">
              <a:solidFill>
                <a:schemeClr val="tx2"/>
              </a:solidFill>
              <a:latin typeface="#9Slide03 SVN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70DF1FC-3FC0-88A6-F772-5C54CC421991}"/>
              </a:ext>
            </a:extLst>
          </p:cNvPr>
          <p:cNvSpPr txBox="1"/>
          <p:nvPr/>
        </p:nvSpPr>
        <p:spPr>
          <a:xfrm>
            <a:off x="508833" y="4618801"/>
            <a:ext cx="887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Tam giác ABH vuông tại H, có A = 30</a:t>
            </a:r>
            <a:r>
              <a:rPr lang="en-US" sz="2400" baseline="30000">
                <a:latin typeface="#9Slide03 SVNAvo" panose="02040603050506020204" pitchFamily="18" charset="0"/>
              </a:rPr>
              <a:t>o</a:t>
            </a:r>
            <a:r>
              <a:rPr lang="en-US" sz="2400">
                <a:latin typeface="#9Slide03 SVNAvo" panose="02040603050506020204" pitchFamily="18" charset="0"/>
              </a:rPr>
              <a:t>. Theo định lí 1 ta có:</a:t>
            </a:r>
            <a:endParaRPr lang="vi-VN" sz="2400" dirty="0">
              <a:latin typeface="#9Slide03 SVNAvo" panose="02040603050506020204" pitchFamily="18" charset="0"/>
            </a:endParaRPr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35A4920B-62B4-FE36-D8E7-D136D6E001F7}"/>
              </a:ext>
            </a:extLst>
          </p:cNvPr>
          <p:cNvSpPr txBox="1"/>
          <p:nvPr/>
        </p:nvSpPr>
        <p:spPr>
          <a:xfrm>
            <a:off x="3350278" y="5234521"/>
            <a:ext cx="549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BH = AB . sin A = 10 . sin 30</a:t>
            </a:r>
            <a:r>
              <a:rPr lang="en-US" sz="2400" baseline="30000">
                <a:latin typeface="#9Slide03 SVNAvo" panose="02040603050506020204" pitchFamily="18" charset="0"/>
              </a:rPr>
              <a:t>o</a:t>
            </a:r>
            <a:r>
              <a:rPr lang="en-US" sz="2400">
                <a:latin typeface="#9Slide03 SVNAvo" panose="02040603050506020204" pitchFamily="18" charset="0"/>
              </a:rPr>
              <a:t> = 5 (km) </a:t>
            </a:r>
            <a:endParaRPr lang="vi-VN" sz="2400" dirty="0">
              <a:latin typeface="#9Slide03 SVNAvo" panose="02040603050506020204" pitchFamily="18" charset="0"/>
            </a:endParaRP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BE9E2C41-9D77-DB53-AA32-E6265D565A84}"/>
              </a:ext>
            </a:extLst>
          </p:cNvPr>
          <p:cNvSpPr txBox="1"/>
          <p:nvPr/>
        </p:nvSpPr>
        <p:spPr>
          <a:xfrm>
            <a:off x="508833" y="5963011"/>
            <a:ext cx="718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Vậy sau 1,2 phút, máy bay lên cao được 5 km.</a:t>
            </a:r>
            <a:endParaRPr lang="vi-VN" sz="2400" dirty="0">
              <a:latin typeface="#9Slide03 SVNAvo" panose="02040603050506020204" pitchFamily="18" charset="0"/>
            </a:endParaRPr>
          </a:p>
        </p:txBody>
      </p:sp>
      <p:grpSp>
        <p:nvGrpSpPr>
          <p:cNvPr id="26" name="Group 23">
            <a:extLst>
              <a:ext uri="{FF2B5EF4-FFF2-40B4-BE49-F238E27FC236}">
                <a16:creationId xmlns:a16="http://schemas.microsoft.com/office/drawing/2014/main" id="{3D80F151-601E-F366-8D46-1F3090D3626F}"/>
              </a:ext>
            </a:extLst>
          </p:cNvPr>
          <p:cNvGrpSpPr/>
          <p:nvPr/>
        </p:nvGrpSpPr>
        <p:grpSpPr>
          <a:xfrm>
            <a:off x="623585" y="1088424"/>
            <a:ext cx="622586" cy="585471"/>
            <a:chOff x="582970" y="1607759"/>
            <a:chExt cx="622586" cy="585471"/>
          </a:xfrm>
        </p:grpSpPr>
        <p:sp>
          <p:nvSpPr>
            <p:cNvPr id="27" name="Isosceles Triangle 15">
              <a:extLst>
                <a:ext uri="{FF2B5EF4-FFF2-40B4-BE49-F238E27FC236}">
                  <a16:creationId xmlns:a16="http://schemas.microsoft.com/office/drawing/2014/main" id="{252E6168-B7D8-2CF4-DEFD-D3653D493AE6}"/>
                </a:ext>
              </a:extLst>
            </p:cNvPr>
            <p:cNvSpPr/>
            <p:nvPr/>
          </p:nvSpPr>
          <p:spPr>
            <a:xfrm rot="10800000">
              <a:off x="582970" y="1656518"/>
              <a:ext cx="622586" cy="536712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16">
              <a:extLst>
                <a:ext uri="{FF2B5EF4-FFF2-40B4-BE49-F238E27FC236}">
                  <a16:creationId xmlns:a16="http://schemas.microsoft.com/office/drawing/2014/main" id="{A42147BC-E04F-0D91-B353-13D13C9C633F}"/>
                </a:ext>
              </a:extLst>
            </p:cNvPr>
            <p:cNvSpPr txBox="1"/>
            <p:nvPr/>
          </p:nvSpPr>
          <p:spPr>
            <a:xfrm>
              <a:off x="631779" y="1607759"/>
              <a:ext cx="525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200" dirty="0">
                  <a:solidFill>
                    <a:schemeClr val="bg1"/>
                  </a:solidFill>
                </a:rPr>
                <a:t>?3</a:t>
              </a:r>
            </a:p>
          </p:txBody>
        </p:sp>
      </p:grpSp>
      <p:grpSp>
        <p:nvGrpSpPr>
          <p:cNvPr id="1029" name="Nhóm 1028">
            <a:extLst>
              <a:ext uri="{FF2B5EF4-FFF2-40B4-BE49-F238E27FC236}">
                <a16:creationId xmlns:a16="http://schemas.microsoft.com/office/drawing/2014/main" id="{8ED8324D-F7D0-DB88-E68D-2649512BF15F}"/>
              </a:ext>
            </a:extLst>
          </p:cNvPr>
          <p:cNvGrpSpPr/>
          <p:nvPr/>
        </p:nvGrpSpPr>
        <p:grpSpPr>
          <a:xfrm>
            <a:off x="5065202" y="4627632"/>
            <a:ext cx="277531" cy="59502"/>
            <a:chOff x="6872438" y="3195366"/>
            <a:chExt cx="449724" cy="125350"/>
          </a:xfrm>
        </p:grpSpPr>
        <p:cxnSp>
          <p:nvCxnSpPr>
            <p:cNvPr id="1030" name="Đường nối Thẳng 1029">
              <a:extLst>
                <a:ext uri="{FF2B5EF4-FFF2-40B4-BE49-F238E27FC236}">
                  <a16:creationId xmlns:a16="http://schemas.microsoft.com/office/drawing/2014/main" id="{DFDBB213-6368-4FEE-8418-EA20DF31B479}"/>
                </a:ext>
              </a:extLst>
            </p:cNvPr>
            <p:cNvCxnSpPr/>
            <p:nvPr/>
          </p:nvCxnSpPr>
          <p:spPr>
            <a:xfrm flipV="1">
              <a:off x="6872438" y="3195367"/>
              <a:ext cx="231006" cy="12534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cxnSp>
          <p:nvCxnSpPr>
            <p:cNvPr id="1031" name="Đường nối Thẳng 1030">
              <a:extLst>
                <a:ext uri="{FF2B5EF4-FFF2-40B4-BE49-F238E27FC236}">
                  <a16:creationId xmlns:a16="http://schemas.microsoft.com/office/drawing/2014/main" id="{6127A6BA-7E60-8A02-2265-7F647F0FEF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91156" y="3195366"/>
              <a:ext cx="231006" cy="12535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5924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0E2EF3BF-D2C9-93C8-7049-6D73C6602463}"/>
              </a:ext>
            </a:extLst>
          </p:cNvPr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FA3BA-B0D9-8A90-9D0A-BD58AADC9759}"/>
              </a:ext>
            </a:extLst>
          </p:cNvPr>
          <p:cNvSpPr/>
          <p:nvPr/>
        </p:nvSpPr>
        <p:spPr>
          <a:xfrm>
            <a:off x="4914898" y="191635"/>
            <a:ext cx="6696078" cy="619141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45F4C-E789-6B97-2513-5A1A20FB84D0}"/>
              </a:ext>
            </a:extLst>
          </p:cNvPr>
          <p:cNvSpPr txBox="1"/>
          <p:nvPr/>
        </p:nvSpPr>
        <p:spPr>
          <a:xfrm>
            <a:off x="5207870" y="251448"/>
            <a:ext cx="6242415" cy="49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chemeClr val="bg1"/>
                </a:solidFill>
                <a:latin typeface="#9Slide03 Penumbra" panose="02040603050506020204" pitchFamily="18" charset="0"/>
              </a:rPr>
              <a:t>HỆ THỨC GIỮA HAI CẠNH GÓC VUÔNG</a:t>
            </a:r>
            <a:endParaRPr lang="en-US" dirty="0">
              <a:solidFill>
                <a:schemeClr val="bg1"/>
              </a:solidFill>
              <a:latin typeface="#9Slide03 Penumbra" panose="02040603050506020204" pitchFamily="18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E65A3500-47BB-E79B-8BAD-FEC88FAB26BF}"/>
              </a:ext>
            </a:extLst>
          </p:cNvPr>
          <p:cNvGrpSpPr/>
          <p:nvPr/>
        </p:nvGrpSpPr>
        <p:grpSpPr>
          <a:xfrm rot="12670072">
            <a:off x="8467913" y="2815748"/>
            <a:ext cx="2874860" cy="1764119"/>
            <a:chOff x="4419600" y="1676319"/>
            <a:chExt cx="3352800" cy="2057400"/>
          </a:xfrm>
        </p:grpSpPr>
        <p:sp>
          <p:nvSpPr>
            <p:cNvPr id="12" name="Right Triangle 6">
              <a:extLst>
                <a:ext uri="{FF2B5EF4-FFF2-40B4-BE49-F238E27FC236}">
                  <a16:creationId xmlns:a16="http://schemas.microsoft.com/office/drawing/2014/main" id="{C21708AE-253A-F311-7A5A-E5510BDBB8D9}"/>
                </a:ext>
              </a:extLst>
            </p:cNvPr>
            <p:cNvSpPr/>
            <p:nvPr/>
          </p:nvSpPr>
          <p:spPr>
            <a:xfrm flipH="1">
              <a:off x="4419600" y="1676319"/>
              <a:ext cx="3352800" cy="2057400"/>
            </a:xfrm>
            <a:prstGeom prst="rtTriangl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7">
              <a:extLst>
                <a:ext uri="{FF2B5EF4-FFF2-40B4-BE49-F238E27FC236}">
                  <a16:creationId xmlns:a16="http://schemas.microsoft.com/office/drawing/2014/main" id="{F37CD051-6981-2AE1-8AC5-3D9AE0DB2583}"/>
                </a:ext>
              </a:extLst>
            </p:cNvPr>
            <p:cNvCxnSpPr/>
            <p:nvPr/>
          </p:nvCxnSpPr>
          <p:spPr>
            <a:xfrm>
              <a:off x="7609487" y="3575568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">
              <a:extLst>
                <a:ext uri="{FF2B5EF4-FFF2-40B4-BE49-F238E27FC236}">
                  <a16:creationId xmlns:a16="http://schemas.microsoft.com/office/drawing/2014/main" id="{E64C12C7-E45A-A77F-51F1-B38C1BEB4E3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30412" y="3652263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11">
            <a:extLst>
              <a:ext uri="{FF2B5EF4-FFF2-40B4-BE49-F238E27FC236}">
                <a16:creationId xmlns:a16="http://schemas.microsoft.com/office/drawing/2014/main" id="{AFC7F199-8C2C-D630-CA98-400533FEB196}"/>
              </a:ext>
            </a:extLst>
          </p:cNvPr>
          <p:cNvSpPr txBox="1"/>
          <p:nvPr/>
        </p:nvSpPr>
        <p:spPr>
          <a:xfrm>
            <a:off x="1058492" y="5504291"/>
            <a:ext cx="10921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Tính mỗi cạnh góc vuông b và c theo cạnh góc vuông kia và các tỉ số lượng giác trên của góc B và góc C.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73E1981E-DF09-0619-E22F-F4A286AB8938}"/>
              </a:ext>
            </a:extLst>
          </p:cNvPr>
          <p:cNvSpPr txBox="1"/>
          <p:nvPr/>
        </p:nvSpPr>
        <p:spPr>
          <a:xfrm>
            <a:off x="569223" y="1623868"/>
            <a:ext cx="71056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Cho tam giác ABC vuông tại A, cạnh huyền a và các cạnh góc vuông b, c.</a:t>
            </a:r>
          </a:p>
        </p:txBody>
      </p:sp>
      <p:grpSp>
        <p:nvGrpSpPr>
          <p:cNvPr id="29" name="Group 23">
            <a:extLst>
              <a:ext uri="{FF2B5EF4-FFF2-40B4-BE49-F238E27FC236}">
                <a16:creationId xmlns:a16="http://schemas.microsoft.com/office/drawing/2014/main" id="{7C0A07CE-843B-9BCC-5F91-E7BD864A3123}"/>
              </a:ext>
            </a:extLst>
          </p:cNvPr>
          <p:cNvGrpSpPr/>
          <p:nvPr/>
        </p:nvGrpSpPr>
        <p:grpSpPr>
          <a:xfrm>
            <a:off x="513487" y="1125847"/>
            <a:ext cx="547983" cy="533952"/>
            <a:chOff x="582971" y="1659278"/>
            <a:chExt cx="547983" cy="533952"/>
          </a:xfrm>
        </p:grpSpPr>
        <p:sp>
          <p:nvSpPr>
            <p:cNvPr id="30" name="Isosceles Triangle 15">
              <a:extLst>
                <a:ext uri="{FF2B5EF4-FFF2-40B4-BE49-F238E27FC236}">
                  <a16:creationId xmlns:a16="http://schemas.microsoft.com/office/drawing/2014/main" id="{37EDEBD3-91BF-F70F-2CFC-3E87DFC3465B}"/>
                </a:ext>
              </a:extLst>
            </p:cNvPr>
            <p:cNvSpPr/>
            <p:nvPr/>
          </p:nvSpPr>
          <p:spPr>
            <a:xfrm rot="10800000">
              <a:off x="582971" y="1720831"/>
              <a:ext cx="547983" cy="47239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F8ABD0DE-CC5C-E48F-4A47-6C3404BE75C5}"/>
                </a:ext>
              </a:extLst>
            </p:cNvPr>
            <p:cNvSpPr txBox="1"/>
            <p:nvPr/>
          </p:nvSpPr>
          <p:spPr>
            <a:xfrm>
              <a:off x="680170" y="1659278"/>
              <a:ext cx="353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40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36" name="TextBox 17">
            <a:extLst>
              <a:ext uri="{FF2B5EF4-FFF2-40B4-BE49-F238E27FC236}">
                <a16:creationId xmlns:a16="http://schemas.microsoft.com/office/drawing/2014/main" id="{5815C3A0-19CF-9212-8F6D-CD8776B9D051}"/>
              </a:ext>
            </a:extLst>
          </p:cNvPr>
          <p:cNvSpPr txBox="1"/>
          <p:nvPr/>
        </p:nvSpPr>
        <p:spPr>
          <a:xfrm>
            <a:off x="8940247" y="1773085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BBB5FE7A-DA00-F0DE-BE9E-11B03A72815B}"/>
              </a:ext>
            </a:extLst>
          </p:cNvPr>
          <p:cNvSpPr txBox="1"/>
          <p:nvPr/>
        </p:nvSpPr>
        <p:spPr>
          <a:xfrm>
            <a:off x="7916252" y="3599101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F0CD4F66-0143-6E39-1387-89C0F8C6AA5A}"/>
              </a:ext>
            </a:extLst>
          </p:cNvPr>
          <p:cNvSpPr txBox="1"/>
          <p:nvPr/>
        </p:nvSpPr>
        <p:spPr>
          <a:xfrm>
            <a:off x="11550094" y="3599101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D3DBE9E5-6A59-0334-AB54-C0CEE2D746DA}"/>
              </a:ext>
            </a:extLst>
          </p:cNvPr>
          <p:cNvSpPr txBox="1"/>
          <p:nvPr/>
        </p:nvSpPr>
        <p:spPr>
          <a:xfrm>
            <a:off x="8310343" y="2603316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73CD0264-2B63-0284-1BF3-23A65B5BD98F}"/>
              </a:ext>
            </a:extLst>
          </p:cNvPr>
          <p:cNvSpPr txBox="1"/>
          <p:nvPr/>
        </p:nvSpPr>
        <p:spPr>
          <a:xfrm>
            <a:off x="10358218" y="2547242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46" name="TextBox 22">
            <a:extLst>
              <a:ext uri="{FF2B5EF4-FFF2-40B4-BE49-F238E27FC236}">
                <a16:creationId xmlns:a16="http://schemas.microsoft.com/office/drawing/2014/main" id="{1E47B9F7-BAF7-1D1D-B118-E3681BFA9B94}"/>
              </a:ext>
            </a:extLst>
          </p:cNvPr>
          <p:cNvSpPr txBox="1"/>
          <p:nvPr/>
        </p:nvSpPr>
        <p:spPr>
          <a:xfrm>
            <a:off x="9810302" y="3628129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47" name="TextBox 24">
            <a:extLst>
              <a:ext uri="{FF2B5EF4-FFF2-40B4-BE49-F238E27FC236}">
                <a16:creationId xmlns:a16="http://schemas.microsoft.com/office/drawing/2014/main" id="{C093A351-EBFB-25B2-C3A0-A54D98D40F74}"/>
              </a:ext>
            </a:extLst>
          </p:cNvPr>
          <p:cNvSpPr txBox="1"/>
          <p:nvPr/>
        </p:nvSpPr>
        <p:spPr>
          <a:xfrm>
            <a:off x="1058492" y="2765689"/>
            <a:ext cx="610785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5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err="1"/>
              <a:t>giác</a:t>
            </a:r>
            <a:r>
              <a:rPr lang="en-US" sz="2400"/>
              <a:t> tan, cot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C </a:t>
            </a:r>
            <a:r>
              <a:rPr lang="en-US" sz="2400" err="1"/>
              <a:t>theo</a:t>
            </a:r>
            <a:r>
              <a:rPr lang="en-US" sz="2400"/>
              <a:t> b, c.</a:t>
            </a:r>
            <a:endParaRPr lang="en-US" sz="2400" dirty="0"/>
          </a:p>
        </p:txBody>
      </p:sp>
      <p:sp>
        <p:nvSpPr>
          <p:cNvPr id="49" name="Isosceles Triangle 26">
            <a:extLst>
              <a:ext uri="{FF2B5EF4-FFF2-40B4-BE49-F238E27FC236}">
                <a16:creationId xmlns:a16="http://schemas.microsoft.com/office/drawing/2014/main" id="{2CDB6BDB-11E3-1CEB-305F-2EB84A3EB838}"/>
              </a:ext>
            </a:extLst>
          </p:cNvPr>
          <p:cNvSpPr/>
          <p:nvPr/>
        </p:nvSpPr>
        <p:spPr>
          <a:xfrm rot="10800000">
            <a:off x="827969" y="2978256"/>
            <a:ext cx="156485" cy="1349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Isosceles Triangle 28">
            <a:extLst>
              <a:ext uri="{FF2B5EF4-FFF2-40B4-BE49-F238E27FC236}">
                <a16:creationId xmlns:a16="http://schemas.microsoft.com/office/drawing/2014/main" id="{D7BDE920-BA3B-672E-DBFD-78EE8D217E04}"/>
              </a:ext>
            </a:extLst>
          </p:cNvPr>
          <p:cNvSpPr/>
          <p:nvPr/>
        </p:nvSpPr>
        <p:spPr>
          <a:xfrm rot="10800000">
            <a:off x="828625" y="5679020"/>
            <a:ext cx="156485" cy="1349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24">
            <a:extLst>
              <a:ext uri="{FF2B5EF4-FFF2-40B4-BE49-F238E27FC236}">
                <a16:creationId xmlns:a16="http://schemas.microsoft.com/office/drawing/2014/main" id="{E0FD6939-48DA-66CE-8D77-AA1A2CF69055}"/>
              </a:ext>
            </a:extLst>
          </p:cNvPr>
          <p:cNvSpPr txBox="1"/>
          <p:nvPr/>
        </p:nvSpPr>
        <p:spPr>
          <a:xfrm>
            <a:off x="2062485" y="4524307"/>
            <a:ext cx="126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tan </a:t>
            </a:r>
            <a:r>
              <a:rPr lang="en-US" sz="2400" dirty="0">
                <a:solidFill>
                  <a:srgbClr val="002060"/>
                </a:solidFill>
              </a:rPr>
              <a:t>B =</a:t>
            </a:r>
          </a:p>
        </p:txBody>
      </p:sp>
      <p:sp>
        <p:nvSpPr>
          <p:cNvPr id="61" name="TextBox 24">
            <a:extLst>
              <a:ext uri="{FF2B5EF4-FFF2-40B4-BE49-F238E27FC236}">
                <a16:creationId xmlns:a16="http://schemas.microsoft.com/office/drawing/2014/main" id="{FB73B81A-D29F-D474-9D05-302906F08556}"/>
              </a:ext>
            </a:extLst>
          </p:cNvPr>
          <p:cNvSpPr txBox="1"/>
          <p:nvPr/>
        </p:nvSpPr>
        <p:spPr>
          <a:xfrm>
            <a:off x="3335065" y="4300107"/>
            <a:ext cx="37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b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2" name="TextBox 24">
            <a:extLst>
              <a:ext uri="{FF2B5EF4-FFF2-40B4-BE49-F238E27FC236}">
                <a16:creationId xmlns:a16="http://schemas.microsoft.com/office/drawing/2014/main" id="{1A82AF32-0B55-9D0B-5C9B-5A26F16F9685}"/>
              </a:ext>
            </a:extLst>
          </p:cNvPr>
          <p:cNvSpPr txBox="1"/>
          <p:nvPr/>
        </p:nvSpPr>
        <p:spPr>
          <a:xfrm>
            <a:off x="3354831" y="4753869"/>
            <a:ext cx="34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c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63" name="Đường nối Thẳng 62">
            <a:extLst>
              <a:ext uri="{FF2B5EF4-FFF2-40B4-BE49-F238E27FC236}">
                <a16:creationId xmlns:a16="http://schemas.microsoft.com/office/drawing/2014/main" id="{02D6BBC3-C14E-C42E-83B4-D7296CE9F062}"/>
              </a:ext>
            </a:extLst>
          </p:cNvPr>
          <p:cNvCxnSpPr>
            <a:cxnSpLocks/>
          </p:cNvCxnSpPr>
          <p:nvPr/>
        </p:nvCxnSpPr>
        <p:spPr>
          <a:xfrm>
            <a:off x="3326341" y="4785128"/>
            <a:ext cx="3931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24">
            <a:extLst>
              <a:ext uri="{FF2B5EF4-FFF2-40B4-BE49-F238E27FC236}">
                <a16:creationId xmlns:a16="http://schemas.microsoft.com/office/drawing/2014/main" id="{C30BE3ED-628A-316E-CFAF-1F9E73CEDC4C}"/>
              </a:ext>
            </a:extLst>
          </p:cNvPr>
          <p:cNvSpPr txBox="1"/>
          <p:nvPr/>
        </p:nvSpPr>
        <p:spPr>
          <a:xfrm>
            <a:off x="3755484" y="4520001"/>
            <a:ext cx="13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= cot </a:t>
            </a:r>
            <a:r>
              <a:rPr lang="en-US" sz="240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71" name="TextBox 24">
            <a:extLst>
              <a:ext uri="{FF2B5EF4-FFF2-40B4-BE49-F238E27FC236}">
                <a16:creationId xmlns:a16="http://schemas.microsoft.com/office/drawing/2014/main" id="{70F44774-73E6-94EB-871B-E618278E731D}"/>
              </a:ext>
            </a:extLst>
          </p:cNvPr>
          <p:cNvSpPr txBox="1"/>
          <p:nvPr/>
        </p:nvSpPr>
        <p:spPr>
          <a:xfrm>
            <a:off x="6687924" y="4527342"/>
            <a:ext cx="126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cot </a:t>
            </a:r>
            <a:r>
              <a:rPr lang="en-US" sz="2400" dirty="0">
                <a:solidFill>
                  <a:srgbClr val="002060"/>
                </a:solidFill>
              </a:rPr>
              <a:t>B =</a:t>
            </a:r>
          </a:p>
        </p:txBody>
      </p:sp>
      <p:sp>
        <p:nvSpPr>
          <p:cNvPr id="72" name="TextBox 24">
            <a:extLst>
              <a:ext uri="{FF2B5EF4-FFF2-40B4-BE49-F238E27FC236}">
                <a16:creationId xmlns:a16="http://schemas.microsoft.com/office/drawing/2014/main" id="{4BD52D5A-E720-05B0-FAE1-766F4952525B}"/>
              </a:ext>
            </a:extLst>
          </p:cNvPr>
          <p:cNvSpPr txBox="1"/>
          <p:nvPr/>
        </p:nvSpPr>
        <p:spPr>
          <a:xfrm>
            <a:off x="7960504" y="4303142"/>
            <a:ext cx="37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3" name="TextBox 24">
            <a:extLst>
              <a:ext uri="{FF2B5EF4-FFF2-40B4-BE49-F238E27FC236}">
                <a16:creationId xmlns:a16="http://schemas.microsoft.com/office/drawing/2014/main" id="{0D6A1327-9B6E-5E47-20DD-09AF262D0F1B}"/>
              </a:ext>
            </a:extLst>
          </p:cNvPr>
          <p:cNvSpPr txBox="1"/>
          <p:nvPr/>
        </p:nvSpPr>
        <p:spPr>
          <a:xfrm>
            <a:off x="7980270" y="4756904"/>
            <a:ext cx="34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b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74" name="Đường nối Thẳng 73">
            <a:extLst>
              <a:ext uri="{FF2B5EF4-FFF2-40B4-BE49-F238E27FC236}">
                <a16:creationId xmlns:a16="http://schemas.microsoft.com/office/drawing/2014/main" id="{432E5D15-03CF-7757-EB48-A01B92613B31}"/>
              </a:ext>
            </a:extLst>
          </p:cNvPr>
          <p:cNvCxnSpPr>
            <a:cxnSpLocks/>
          </p:cNvCxnSpPr>
          <p:nvPr/>
        </p:nvCxnSpPr>
        <p:spPr>
          <a:xfrm>
            <a:off x="7951780" y="4788163"/>
            <a:ext cx="3931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24">
            <a:extLst>
              <a:ext uri="{FF2B5EF4-FFF2-40B4-BE49-F238E27FC236}">
                <a16:creationId xmlns:a16="http://schemas.microsoft.com/office/drawing/2014/main" id="{82D58BE7-1437-5921-B16A-F6B51788227D}"/>
              </a:ext>
            </a:extLst>
          </p:cNvPr>
          <p:cNvSpPr txBox="1"/>
          <p:nvPr/>
        </p:nvSpPr>
        <p:spPr>
          <a:xfrm>
            <a:off x="8380923" y="4523036"/>
            <a:ext cx="13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= tan </a:t>
            </a:r>
            <a:r>
              <a:rPr lang="en-US" sz="2400" dirty="0">
                <a:solidFill>
                  <a:srgbClr val="002060"/>
                </a:solidFill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878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4" grpId="0"/>
      <p:bldP spid="26" grpId="0"/>
      <p:bldP spid="36" grpId="0"/>
      <p:bldP spid="42" grpId="0"/>
      <p:bldP spid="43" grpId="0"/>
      <p:bldP spid="44" grpId="0"/>
      <p:bldP spid="45" grpId="0"/>
      <p:bldP spid="46" grpId="0"/>
      <p:bldP spid="47" grpId="0"/>
      <p:bldP spid="49" grpId="0" animBg="1"/>
      <p:bldP spid="59" grpId="0" animBg="1"/>
      <p:bldP spid="60" grpId="0"/>
      <p:bldP spid="61" grpId="0"/>
      <p:bldP spid="62" grpId="0"/>
      <p:bldP spid="64" grpId="0"/>
      <p:bldP spid="71" grpId="0"/>
      <p:bldP spid="72" grpId="0"/>
      <p:bldP spid="73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0E2EF3BF-D2C9-93C8-7049-6D73C6602463}"/>
              </a:ext>
            </a:extLst>
          </p:cNvPr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FA3BA-B0D9-8A90-9D0A-BD58AADC9759}"/>
              </a:ext>
            </a:extLst>
          </p:cNvPr>
          <p:cNvSpPr/>
          <p:nvPr/>
        </p:nvSpPr>
        <p:spPr>
          <a:xfrm>
            <a:off x="4914898" y="191635"/>
            <a:ext cx="6696078" cy="619141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45F4C-E789-6B97-2513-5A1A20FB84D0}"/>
              </a:ext>
            </a:extLst>
          </p:cNvPr>
          <p:cNvSpPr txBox="1"/>
          <p:nvPr/>
        </p:nvSpPr>
        <p:spPr>
          <a:xfrm>
            <a:off x="5207870" y="251448"/>
            <a:ext cx="6242415" cy="49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chemeClr val="bg1"/>
                </a:solidFill>
                <a:latin typeface="#9Slide03 Penumbra" panose="02040603050506020204" pitchFamily="18" charset="0"/>
              </a:rPr>
              <a:t>HỆ THỨC GIỮA HAI CẠNH GÓC VUÔNG</a:t>
            </a:r>
            <a:endParaRPr lang="en-US" dirty="0">
              <a:solidFill>
                <a:schemeClr val="bg1"/>
              </a:solidFill>
              <a:latin typeface="#9Slide03 Penumbra" panose="02040603050506020204" pitchFamily="18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E65A3500-47BB-E79B-8BAD-FEC88FAB26BF}"/>
              </a:ext>
            </a:extLst>
          </p:cNvPr>
          <p:cNvGrpSpPr/>
          <p:nvPr/>
        </p:nvGrpSpPr>
        <p:grpSpPr>
          <a:xfrm rot="12670072">
            <a:off x="8467913" y="2815748"/>
            <a:ext cx="2874860" cy="1764119"/>
            <a:chOff x="4419600" y="1676319"/>
            <a:chExt cx="3352800" cy="2057400"/>
          </a:xfrm>
        </p:grpSpPr>
        <p:sp>
          <p:nvSpPr>
            <p:cNvPr id="12" name="Right Triangle 6">
              <a:extLst>
                <a:ext uri="{FF2B5EF4-FFF2-40B4-BE49-F238E27FC236}">
                  <a16:creationId xmlns:a16="http://schemas.microsoft.com/office/drawing/2014/main" id="{C21708AE-253A-F311-7A5A-E5510BDBB8D9}"/>
                </a:ext>
              </a:extLst>
            </p:cNvPr>
            <p:cNvSpPr/>
            <p:nvPr/>
          </p:nvSpPr>
          <p:spPr>
            <a:xfrm flipH="1">
              <a:off x="4419600" y="1676319"/>
              <a:ext cx="3352800" cy="2057400"/>
            </a:xfrm>
            <a:prstGeom prst="rtTriangl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7">
              <a:extLst>
                <a:ext uri="{FF2B5EF4-FFF2-40B4-BE49-F238E27FC236}">
                  <a16:creationId xmlns:a16="http://schemas.microsoft.com/office/drawing/2014/main" id="{F37CD051-6981-2AE1-8AC5-3D9AE0DB2583}"/>
                </a:ext>
              </a:extLst>
            </p:cNvPr>
            <p:cNvCxnSpPr/>
            <p:nvPr/>
          </p:nvCxnSpPr>
          <p:spPr>
            <a:xfrm>
              <a:off x="7609487" y="3575568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">
              <a:extLst>
                <a:ext uri="{FF2B5EF4-FFF2-40B4-BE49-F238E27FC236}">
                  <a16:creationId xmlns:a16="http://schemas.microsoft.com/office/drawing/2014/main" id="{E64C12C7-E45A-A77F-51F1-B38C1BEB4E3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30412" y="3652263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11">
            <a:extLst>
              <a:ext uri="{FF2B5EF4-FFF2-40B4-BE49-F238E27FC236}">
                <a16:creationId xmlns:a16="http://schemas.microsoft.com/office/drawing/2014/main" id="{AFC7F199-8C2C-D630-CA98-400533FEB196}"/>
              </a:ext>
            </a:extLst>
          </p:cNvPr>
          <p:cNvSpPr txBox="1"/>
          <p:nvPr/>
        </p:nvSpPr>
        <p:spPr>
          <a:xfrm>
            <a:off x="840553" y="4266977"/>
            <a:ext cx="10921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Tính mỗi cạnh góc vuông b và c theo cạnh góc vuông kia và các tỉ số lượng giác trên của góc B và góc C.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73E1981E-DF09-0619-E22F-F4A286AB8938}"/>
              </a:ext>
            </a:extLst>
          </p:cNvPr>
          <p:cNvSpPr txBox="1"/>
          <p:nvPr/>
        </p:nvSpPr>
        <p:spPr>
          <a:xfrm>
            <a:off x="569223" y="1623868"/>
            <a:ext cx="71056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Cho tam giác ABC vuông tại A, cạnh huyền a và các cạnh góc vuông b, c.</a:t>
            </a:r>
          </a:p>
        </p:txBody>
      </p:sp>
      <p:grpSp>
        <p:nvGrpSpPr>
          <p:cNvPr id="29" name="Group 23">
            <a:extLst>
              <a:ext uri="{FF2B5EF4-FFF2-40B4-BE49-F238E27FC236}">
                <a16:creationId xmlns:a16="http://schemas.microsoft.com/office/drawing/2014/main" id="{7C0A07CE-843B-9BCC-5F91-E7BD864A3123}"/>
              </a:ext>
            </a:extLst>
          </p:cNvPr>
          <p:cNvGrpSpPr/>
          <p:nvPr/>
        </p:nvGrpSpPr>
        <p:grpSpPr>
          <a:xfrm>
            <a:off x="513487" y="1125847"/>
            <a:ext cx="547983" cy="533952"/>
            <a:chOff x="582971" y="1659278"/>
            <a:chExt cx="547983" cy="533952"/>
          </a:xfrm>
        </p:grpSpPr>
        <p:sp>
          <p:nvSpPr>
            <p:cNvPr id="30" name="Isosceles Triangle 15">
              <a:extLst>
                <a:ext uri="{FF2B5EF4-FFF2-40B4-BE49-F238E27FC236}">
                  <a16:creationId xmlns:a16="http://schemas.microsoft.com/office/drawing/2014/main" id="{37EDEBD3-91BF-F70F-2CFC-3E87DFC3465B}"/>
                </a:ext>
              </a:extLst>
            </p:cNvPr>
            <p:cNvSpPr/>
            <p:nvPr/>
          </p:nvSpPr>
          <p:spPr>
            <a:xfrm rot="10800000">
              <a:off x="582971" y="1720831"/>
              <a:ext cx="547983" cy="47239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F8ABD0DE-CC5C-E48F-4A47-6C3404BE75C5}"/>
                </a:ext>
              </a:extLst>
            </p:cNvPr>
            <p:cNvSpPr txBox="1"/>
            <p:nvPr/>
          </p:nvSpPr>
          <p:spPr>
            <a:xfrm>
              <a:off x="680170" y="1659278"/>
              <a:ext cx="353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40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36" name="TextBox 17">
            <a:extLst>
              <a:ext uri="{FF2B5EF4-FFF2-40B4-BE49-F238E27FC236}">
                <a16:creationId xmlns:a16="http://schemas.microsoft.com/office/drawing/2014/main" id="{5815C3A0-19CF-9212-8F6D-CD8776B9D051}"/>
              </a:ext>
            </a:extLst>
          </p:cNvPr>
          <p:cNvSpPr txBox="1"/>
          <p:nvPr/>
        </p:nvSpPr>
        <p:spPr>
          <a:xfrm>
            <a:off x="8940247" y="1773085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BBB5FE7A-DA00-F0DE-BE9E-11B03A72815B}"/>
              </a:ext>
            </a:extLst>
          </p:cNvPr>
          <p:cNvSpPr txBox="1"/>
          <p:nvPr/>
        </p:nvSpPr>
        <p:spPr>
          <a:xfrm>
            <a:off x="7916252" y="3599101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F0CD4F66-0143-6E39-1387-89C0F8C6AA5A}"/>
              </a:ext>
            </a:extLst>
          </p:cNvPr>
          <p:cNvSpPr txBox="1"/>
          <p:nvPr/>
        </p:nvSpPr>
        <p:spPr>
          <a:xfrm>
            <a:off x="11550094" y="3599101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D3DBE9E5-6A59-0334-AB54-C0CEE2D746DA}"/>
              </a:ext>
            </a:extLst>
          </p:cNvPr>
          <p:cNvSpPr txBox="1"/>
          <p:nvPr/>
        </p:nvSpPr>
        <p:spPr>
          <a:xfrm>
            <a:off x="8310343" y="2603316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73CD0264-2B63-0284-1BF3-23A65B5BD98F}"/>
              </a:ext>
            </a:extLst>
          </p:cNvPr>
          <p:cNvSpPr txBox="1"/>
          <p:nvPr/>
        </p:nvSpPr>
        <p:spPr>
          <a:xfrm>
            <a:off x="10358218" y="2547242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46" name="TextBox 22">
            <a:extLst>
              <a:ext uri="{FF2B5EF4-FFF2-40B4-BE49-F238E27FC236}">
                <a16:creationId xmlns:a16="http://schemas.microsoft.com/office/drawing/2014/main" id="{1E47B9F7-BAF7-1D1D-B118-E3681BFA9B94}"/>
              </a:ext>
            </a:extLst>
          </p:cNvPr>
          <p:cNvSpPr txBox="1"/>
          <p:nvPr/>
        </p:nvSpPr>
        <p:spPr>
          <a:xfrm>
            <a:off x="9810302" y="3628129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59" name="Isosceles Triangle 28">
            <a:extLst>
              <a:ext uri="{FF2B5EF4-FFF2-40B4-BE49-F238E27FC236}">
                <a16:creationId xmlns:a16="http://schemas.microsoft.com/office/drawing/2014/main" id="{D7BDE920-BA3B-672E-DBFD-78EE8D217E04}"/>
              </a:ext>
            </a:extLst>
          </p:cNvPr>
          <p:cNvSpPr/>
          <p:nvPr/>
        </p:nvSpPr>
        <p:spPr>
          <a:xfrm rot="10800000">
            <a:off x="610686" y="4441706"/>
            <a:ext cx="156485" cy="1349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24">
            <a:extLst>
              <a:ext uri="{FF2B5EF4-FFF2-40B4-BE49-F238E27FC236}">
                <a16:creationId xmlns:a16="http://schemas.microsoft.com/office/drawing/2014/main" id="{E0FD6939-48DA-66CE-8D77-AA1A2CF69055}"/>
              </a:ext>
            </a:extLst>
          </p:cNvPr>
          <p:cNvSpPr txBox="1"/>
          <p:nvPr/>
        </p:nvSpPr>
        <p:spPr>
          <a:xfrm>
            <a:off x="569223" y="2950212"/>
            <a:ext cx="126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tan </a:t>
            </a:r>
            <a:r>
              <a:rPr lang="en-US" sz="2400" dirty="0">
                <a:solidFill>
                  <a:srgbClr val="002060"/>
                </a:solidFill>
              </a:rPr>
              <a:t>B =</a:t>
            </a:r>
          </a:p>
        </p:txBody>
      </p:sp>
      <p:sp>
        <p:nvSpPr>
          <p:cNvPr id="61" name="TextBox 24">
            <a:extLst>
              <a:ext uri="{FF2B5EF4-FFF2-40B4-BE49-F238E27FC236}">
                <a16:creationId xmlns:a16="http://schemas.microsoft.com/office/drawing/2014/main" id="{FB73B81A-D29F-D474-9D05-302906F08556}"/>
              </a:ext>
            </a:extLst>
          </p:cNvPr>
          <p:cNvSpPr txBox="1"/>
          <p:nvPr/>
        </p:nvSpPr>
        <p:spPr>
          <a:xfrm>
            <a:off x="1841803" y="2726012"/>
            <a:ext cx="37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b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2" name="TextBox 24">
            <a:extLst>
              <a:ext uri="{FF2B5EF4-FFF2-40B4-BE49-F238E27FC236}">
                <a16:creationId xmlns:a16="http://schemas.microsoft.com/office/drawing/2014/main" id="{1A82AF32-0B55-9D0B-5C9B-5A26F16F9685}"/>
              </a:ext>
            </a:extLst>
          </p:cNvPr>
          <p:cNvSpPr txBox="1"/>
          <p:nvPr/>
        </p:nvSpPr>
        <p:spPr>
          <a:xfrm>
            <a:off x="1861569" y="3179774"/>
            <a:ext cx="34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c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63" name="Đường nối Thẳng 62">
            <a:extLst>
              <a:ext uri="{FF2B5EF4-FFF2-40B4-BE49-F238E27FC236}">
                <a16:creationId xmlns:a16="http://schemas.microsoft.com/office/drawing/2014/main" id="{02D6BBC3-C14E-C42E-83B4-D7296CE9F062}"/>
              </a:ext>
            </a:extLst>
          </p:cNvPr>
          <p:cNvCxnSpPr>
            <a:cxnSpLocks/>
          </p:cNvCxnSpPr>
          <p:nvPr/>
        </p:nvCxnSpPr>
        <p:spPr>
          <a:xfrm>
            <a:off x="1833079" y="3211033"/>
            <a:ext cx="3931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24">
            <a:extLst>
              <a:ext uri="{FF2B5EF4-FFF2-40B4-BE49-F238E27FC236}">
                <a16:creationId xmlns:a16="http://schemas.microsoft.com/office/drawing/2014/main" id="{C30BE3ED-628A-316E-CFAF-1F9E73CEDC4C}"/>
              </a:ext>
            </a:extLst>
          </p:cNvPr>
          <p:cNvSpPr txBox="1"/>
          <p:nvPr/>
        </p:nvSpPr>
        <p:spPr>
          <a:xfrm>
            <a:off x="2262222" y="2945906"/>
            <a:ext cx="13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= cot </a:t>
            </a:r>
            <a:r>
              <a:rPr lang="en-US" sz="240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71" name="TextBox 24">
            <a:extLst>
              <a:ext uri="{FF2B5EF4-FFF2-40B4-BE49-F238E27FC236}">
                <a16:creationId xmlns:a16="http://schemas.microsoft.com/office/drawing/2014/main" id="{70F44774-73E6-94EB-871B-E618278E731D}"/>
              </a:ext>
            </a:extLst>
          </p:cNvPr>
          <p:cNvSpPr txBox="1"/>
          <p:nvPr/>
        </p:nvSpPr>
        <p:spPr>
          <a:xfrm>
            <a:off x="4218100" y="2950212"/>
            <a:ext cx="126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cot </a:t>
            </a:r>
            <a:r>
              <a:rPr lang="en-US" sz="2400" dirty="0">
                <a:solidFill>
                  <a:srgbClr val="002060"/>
                </a:solidFill>
              </a:rPr>
              <a:t>B =</a:t>
            </a:r>
          </a:p>
        </p:txBody>
      </p:sp>
      <p:sp>
        <p:nvSpPr>
          <p:cNvPr id="72" name="TextBox 24">
            <a:extLst>
              <a:ext uri="{FF2B5EF4-FFF2-40B4-BE49-F238E27FC236}">
                <a16:creationId xmlns:a16="http://schemas.microsoft.com/office/drawing/2014/main" id="{4BD52D5A-E720-05B0-FAE1-766F4952525B}"/>
              </a:ext>
            </a:extLst>
          </p:cNvPr>
          <p:cNvSpPr txBox="1"/>
          <p:nvPr/>
        </p:nvSpPr>
        <p:spPr>
          <a:xfrm>
            <a:off x="5490680" y="2726012"/>
            <a:ext cx="37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3" name="TextBox 24">
            <a:extLst>
              <a:ext uri="{FF2B5EF4-FFF2-40B4-BE49-F238E27FC236}">
                <a16:creationId xmlns:a16="http://schemas.microsoft.com/office/drawing/2014/main" id="{0D6A1327-9B6E-5E47-20DD-09AF262D0F1B}"/>
              </a:ext>
            </a:extLst>
          </p:cNvPr>
          <p:cNvSpPr txBox="1"/>
          <p:nvPr/>
        </p:nvSpPr>
        <p:spPr>
          <a:xfrm>
            <a:off x="5510446" y="3179774"/>
            <a:ext cx="34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b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74" name="Đường nối Thẳng 73">
            <a:extLst>
              <a:ext uri="{FF2B5EF4-FFF2-40B4-BE49-F238E27FC236}">
                <a16:creationId xmlns:a16="http://schemas.microsoft.com/office/drawing/2014/main" id="{432E5D15-03CF-7757-EB48-A01B92613B31}"/>
              </a:ext>
            </a:extLst>
          </p:cNvPr>
          <p:cNvCxnSpPr>
            <a:cxnSpLocks/>
          </p:cNvCxnSpPr>
          <p:nvPr/>
        </p:nvCxnSpPr>
        <p:spPr>
          <a:xfrm>
            <a:off x="5481956" y="3211033"/>
            <a:ext cx="3931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24">
            <a:extLst>
              <a:ext uri="{FF2B5EF4-FFF2-40B4-BE49-F238E27FC236}">
                <a16:creationId xmlns:a16="http://schemas.microsoft.com/office/drawing/2014/main" id="{82D58BE7-1437-5921-B16A-F6B51788227D}"/>
              </a:ext>
            </a:extLst>
          </p:cNvPr>
          <p:cNvSpPr txBox="1"/>
          <p:nvPr/>
        </p:nvSpPr>
        <p:spPr>
          <a:xfrm>
            <a:off x="5911099" y="2945906"/>
            <a:ext cx="13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= tan </a:t>
            </a:r>
            <a:r>
              <a:rPr lang="en-US" sz="240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E6BB548C-C180-DBD4-F93E-FE724709A3FD}"/>
              </a:ext>
            </a:extLst>
          </p:cNvPr>
          <p:cNvSpPr txBox="1"/>
          <p:nvPr/>
        </p:nvSpPr>
        <p:spPr>
          <a:xfrm>
            <a:off x="2092667" y="5365740"/>
            <a:ext cx="380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b = c . tan B = c . cot 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54E1364B-DEB9-01A8-D6DA-8887BC4CFD38}"/>
              </a:ext>
            </a:extLst>
          </p:cNvPr>
          <p:cNvSpPr txBox="1"/>
          <p:nvPr/>
        </p:nvSpPr>
        <p:spPr>
          <a:xfrm>
            <a:off x="6912918" y="5361416"/>
            <a:ext cx="380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c = b . cot B = b . tan 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Cung 7">
            <a:extLst>
              <a:ext uri="{FF2B5EF4-FFF2-40B4-BE49-F238E27FC236}">
                <a16:creationId xmlns:a16="http://schemas.microsoft.com/office/drawing/2014/main" id="{6006ED98-1A0A-9532-ECF3-E265CCC640F0}"/>
              </a:ext>
            </a:extLst>
          </p:cNvPr>
          <p:cNvSpPr/>
          <p:nvPr/>
        </p:nvSpPr>
        <p:spPr>
          <a:xfrm rot="8109764">
            <a:off x="2945765" y="4701817"/>
            <a:ext cx="1262179" cy="1319199"/>
          </a:xfrm>
          <a:prstGeom prst="arc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8CD932A-7670-F546-7A6E-76DE74E69D2B}"/>
              </a:ext>
            </a:extLst>
          </p:cNvPr>
          <p:cNvSpPr txBox="1"/>
          <p:nvPr/>
        </p:nvSpPr>
        <p:spPr>
          <a:xfrm>
            <a:off x="3304257" y="6003917"/>
            <a:ext cx="69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C00000"/>
                </a:solidFill>
              </a:rPr>
              <a:t>đối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Cung 9">
            <a:extLst>
              <a:ext uri="{FF2B5EF4-FFF2-40B4-BE49-F238E27FC236}">
                <a16:creationId xmlns:a16="http://schemas.microsoft.com/office/drawing/2014/main" id="{22B55AAF-B157-46E0-4E84-F9AA9260F44F}"/>
              </a:ext>
            </a:extLst>
          </p:cNvPr>
          <p:cNvSpPr/>
          <p:nvPr/>
        </p:nvSpPr>
        <p:spPr>
          <a:xfrm rot="8109764">
            <a:off x="9380866" y="4719494"/>
            <a:ext cx="1262179" cy="1319199"/>
          </a:xfrm>
          <a:prstGeom prst="arc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4B9D7C62-BE3F-DAA1-2232-07A8478F470D}"/>
              </a:ext>
            </a:extLst>
          </p:cNvPr>
          <p:cNvSpPr txBox="1"/>
          <p:nvPr/>
        </p:nvSpPr>
        <p:spPr>
          <a:xfrm>
            <a:off x="9739358" y="6021594"/>
            <a:ext cx="69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C00000"/>
                </a:solidFill>
              </a:rPr>
              <a:t>đối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6460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/>
      <p:bldP spid="10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0E2EF3BF-D2C9-93C8-7049-6D73C6602463}"/>
              </a:ext>
            </a:extLst>
          </p:cNvPr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FA3BA-B0D9-8A90-9D0A-BD58AADC9759}"/>
              </a:ext>
            </a:extLst>
          </p:cNvPr>
          <p:cNvSpPr/>
          <p:nvPr/>
        </p:nvSpPr>
        <p:spPr>
          <a:xfrm>
            <a:off x="4914898" y="191635"/>
            <a:ext cx="6696078" cy="619141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45F4C-E789-6B97-2513-5A1A20FB84D0}"/>
              </a:ext>
            </a:extLst>
          </p:cNvPr>
          <p:cNvSpPr txBox="1"/>
          <p:nvPr/>
        </p:nvSpPr>
        <p:spPr>
          <a:xfrm>
            <a:off x="5207870" y="251448"/>
            <a:ext cx="6242415" cy="49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chemeClr val="bg1"/>
                </a:solidFill>
                <a:latin typeface="#9Slide03 Penumbra" panose="02040603050506020204" pitchFamily="18" charset="0"/>
              </a:rPr>
              <a:t>HỆ THỨC GIỮA HAI CẠNH GÓC VUÔNG</a:t>
            </a:r>
            <a:endParaRPr lang="en-US" dirty="0">
              <a:solidFill>
                <a:schemeClr val="bg1"/>
              </a:solidFill>
              <a:latin typeface="#9Slide03 Penumbra" panose="02040603050506020204" pitchFamily="18" charset="0"/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E65A3500-47BB-E79B-8BAD-FEC88FAB26BF}"/>
              </a:ext>
            </a:extLst>
          </p:cNvPr>
          <p:cNvGrpSpPr/>
          <p:nvPr/>
        </p:nvGrpSpPr>
        <p:grpSpPr>
          <a:xfrm rot="12670072">
            <a:off x="8467913" y="2815748"/>
            <a:ext cx="2874860" cy="1764119"/>
            <a:chOff x="4419600" y="1676319"/>
            <a:chExt cx="3352800" cy="2057400"/>
          </a:xfrm>
        </p:grpSpPr>
        <p:sp>
          <p:nvSpPr>
            <p:cNvPr id="12" name="Right Triangle 6">
              <a:extLst>
                <a:ext uri="{FF2B5EF4-FFF2-40B4-BE49-F238E27FC236}">
                  <a16:creationId xmlns:a16="http://schemas.microsoft.com/office/drawing/2014/main" id="{C21708AE-253A-F311-7A5A-E5510BDBB8D9}"/>
                </a:ext>
              </a:extLst>
            </p:cNvPr>
            <p:cNvSpPr/>
            <p:nvPr/>
          </p:nvSpPr>
          <p:spPr>
            <a:xfrm flipH="1">
              <a:off x="4419600" y="1676319"/>
              <a:ext cx="3352800" cy="2057400"/>
            </a:xfrm>
            <a:prstGeom prst="rtTriangl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7">
              <a:extLst>
                <a:ext uri="{FF2B5EF4-FFF2-40B4-BE49-F238E27FC236}">
                  <a16:creationId xmlns:a16="http://schemas.microsoft.com/office/drawing/2014/main" id="{F37CD051-6981-2AE1-8AC5-3D9AE0DB2583}"/>
                </a:ext>
              </a:extLst>
            </p:cNvPr>
            <p:cNvCxnSpPr/>
            <p:nvPr/>
          </p:nvCxnSpPr>
          <p:spPr>
            <a:xfrm>
              <a:off x="7609487" y="3575568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8">
              <a:extLst>
                <a:ext uri="{FF2B5EF4-FFF2-40B4-BE49-F238E27FC236}">
                  <a16:creationId xmlns:a16="http://schemas.microsoft.com/office/drawing/2014/main" id="{E64C12C7-E45A-A77F-51F1-B38C1BEB4E3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30412" y="3652263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11">
            <a:extLst>
              <a:ext uri="{FF2B5EF4-FFF2-40B4-BE49-F238E27FC236}">
                <a16:creationId xmlns:a16="http://schemas.microsoft.com/office/drawing/2014/main" id="{AFC7F199-8C2C-D630-CA98-400533FEB196}"/>
              </a:ext>
            </a:extLst>
          </p:cNvPr>
          <p:cNvSpPr txBox="1"/>
          <p:nvPr/>
        </p:nvSpPr>
        <p:spPr>
          <a:xfrm>
            <a:off x="840553" y="4266977"/>
            <a:ext cx="10921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Tính mỗi cạnh góc vuông b và c theo cạnh góc vuông kia và các tỉ số lượng giác trên của góc B và góc C.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73E1981E-DF09-0619-E22F-F4A286AB8938}"/>
              </a:ext>
            </a:extLst>
          </p:cNvPr>
          <p:cNvSpPr txBox="1"/>
          <p:nvPr/>
        </p:nvSpPr>
        <p:spPr>
          <a:xfrm>
            <a:off x="569223" y="1623868"/>
            <a:ext cx="71056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Cho tam giác ABC vuông tại A, cạnh huyền a và các cạnh góc vuông b, c.</a:t>
            </a:r>
          </a:p>
        </p:txBody>
      </p:sp>
      <p:grpSp>
        <p:nvGrpSpPr>
          <p:cNvPr id="29" name="Group 23">
            <a:extLst>
              <a:ext uri="{FF2B5EF4-FFF2-40B4-BE49-F238E27FC236}">
                <a16:creationId xmlns:a16="http://schemas.microsoft.com/office/drawing/2014/main" id="{7C0A07CE-843B-9BCC-5F91-E7BD864A3123}"/>
              </a:ext>
            </a:extLst>
          </p:cNvPr>
          <p:cNvGrpSpPr/>
          <p:nvPr/>
        </p:nvGrpSpPr>
        <p:grpSpPr>
          <a:xfrm>
            <a:off x="513487" y="1125847"/>
            <a:ext cx="547983" cy="533952"/>
            <a:chOff x="582971" y="1659278"/>
            <a:chExt cx="547983" cy="533952"/>
          </a:xfrm>
        </p:grpSpPr>
        <p:sp>
          <p:nvSpPr>
            <p:cNvPr id="30" name="Isosceles Triangle 15">
              <a:extLst>
                <a:ext uri="{FF2B5EF4-FFF2-40B4-BE49-F238E27FC236}">
                  <a16:creationId xmlns:a16="http://schemas.microsoft.com/office/drawing/2014/main" id="{37EDEBD3-91BF-F70F-2CFC-3E87DFC3465B}"/>
                </a:ext>
              </a:extLst>
            </p:cNvPr>
            <p:cNvSpPr/>
            <p:nvPr/>
          </p:nvSpPr>
          <p:spPr>
            <a:xfrm rot="10800000">
              <a:off x="582971" y="1720831"/>
              <a:ext cx="547983" cy="47239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16">
              <a:extLst>
                <a:ext uri="{FF2B5EF4-FFF2-40B4-BE49-F238E27FC236}">
                  <a16:creationId xmlns:a16="http://schemas.microsoft.com/office/drawing/2014/main" id="{F8ABD0DE-CC5C-E48F-4A47-6C3404BE75C5}"/>
                </a:ext>
              </a:extLst>
            </p:cNvPr>
            <p:cNvSpPr txBox="1"/>
            <p:nvPr/>
          </p:nvSpPr>
          <p:spPr>
            <a:xfrm>
              <a:off x="680170" y="1659278"/>
              <a:ext cx="353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40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36" name="TextBox 17">
            <a:extLst>
              <a:ext uri="{FF2B5EF4-FFF2-40B4-BE49-F238E27FC236}">
                <a16:creationId xmlns:a16="http://schemas.microsoft.com/office/drawing/2014/main" id="{5815C3A0-19CF-9212-8F6D-CD8776B9D051}"/>
              </a:ext>
            </a:extLst>
          </p:cNvPr>
          <p:cNvSpPr txBox="1"/>
          <p:nvPr/>
        </p:nvSpPr>
        <p:spPr>
          <a:xfrm>
            <a:off x="8940247" y="1773085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id="{BBB5FE7A-DA00-F0DE-BE9E-11B03A72815B}"/>
              </a:ext>
            </a:extLst>
          </p:cNvPr>
          <p:cNvSpPr txBox="1"/>
          <p:nvPr/>
        </p:nvSpPr>
        <p:spPr>
          <a:xfrm>
            <a:off x="7916252" y="3599101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F0CD4F66-0143-6E39-1387-89C0F8C6AA5A}"/>
              </a:ext>
            </a:extLst>
          </p:cNvPr>
          <p:cNvSpPr txBox="1"/>
          <p:nvPr/>
        </p:nvSpPr>
        <p:spPr>
          <a:xfrm>
            <a:off x="11550094" y="3599101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D3DBE9E5-6A59-0334-AB54-C0CEE2D746DA}"/>
              </a:ext>
            </a:extLst>
          </p:cNvPr>
          <p:cNvSpPr txBox="1"/>
          <p:nvPr/>
        </p:nvSpPr>
        <p:spPr>
          <a:xfrm>
            <a:off x="8310343" y="2603316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73CD0264-2B63-0284-1BF3-23A65B5BD98F}"/>
              </a:ext>
            </a:extLst>
          </p:cNvPr>
          <p:cNvSpPr txBox="1"/>
          <p:nvPr/>
        </p:nvSpPr>
        <p:spPr>
          <a:xfrm>
            <a:off x="10358218" y="2547242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46" name="TextBox 22">
            <a:extLst>
              <a:ext uri="{FF2B5EF4-FFF2-40B4-BE49-F238E27FC236}">
                <a16:creationId xmlns:a16="http://schemas.microsoft.com/office/drawing/2014/main" id="{1E47B9F7-BAF7-1D1D-B118-E3681BFA9B94}"/>
              </a:ext>
            </a:extLst>
          </p:cNvPr>
          <p:cNvSpPr txBox="1"/>
          <p:nvPr/>
        </p:nvSpPr>
        <p:spPr>
          <a:xfrm>
            <a:off x="9810302" y="3628129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59" name="Isosceles Triangle 28">
            <a:extLst>
              <a:ext uri="{FF2B5EF4-FFF2-40B4-BE49-F238E27FC236}">
                <a16:creationId xmlns:a16="http://schemas.microsoft.com/office/drawing/2014/main" id="{D7BDE920-BA3B-672E-DBFD-78EE8D217E04}"/>
              </a:ext>
            </a:extLst>
          </p:cNvPr>
          <p:cNvSpPr/>
          <p:nvPr/>
        </p:nvSpPr>
        <p:spPr>
          <a:xfrm rot="10800000">
            <a:off x="610686" y="4441706"/>
            <a:ext cx="156485" cy="1349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24">
            <a:extLst>
              <a:ext uri="{FF2B5EF4-FFF2-40B4-BE49-F238E27FC236}">
                <a16:creationId xmlns:a16="http://schemas.microsoft.com/office/drawing/2014/main" id="{E0FD6939-48DA-66CE-8D77-AA1A2CF69055}"/>
              </a:ext>
            </a:extLst>
          </p:cNvPr>
          <p:cNvSpPr txBox="1"/>
          <p:nvPr/>
        </p:nvSpPr>
        <p:spPr>
          <a:xfrm>
            <a:off x="569223" y="2950212"/>
            <a:ext cx="126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tan </a:t>
            </a:r>
            <a:r>
              <a:rPr lang="en-US" sz="2400" dirty="0">
                <a:solidFill>
                  <a:srgbClr val="002060"/>
                </a:solidFill>
              </a:rPr>
              <a:t>B =</a:t>
            </a:r>
          </a:p>
        </p:txBody>
      </p:sp>
      <p:sp>
        <p:nvSpPr>
          <p:cNvPr id="61" name="TextBox 24">
            <a:extLst>
              <a:ext uri="{FF2B5EF4-FFF2-40B4-BE49-F238E27FC236}">
                <a16:creationId xmlns:a16="http://schemas.microsoft.com/office/drawing/2014/main" id="{FB73B81A-D29F-D474-9D05-302906F08556}"/>
              </a:ext>
            </a:extLst>
          </p:cNvPr>
          <p:cNvSpPr txBox="1"/>
          <p:nvPr/>
        </p:nvSpPr>
        <p:spPr>
          <a:xfrm>
            <a:off x="1841803" y="2726012"/>
            <a:ext cx="37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b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2" name="TextBox 24">
            <a:extLst>
              <a:ext uri="{FF2B5EF4-FFF2-40B4-BE49-F238E27FC236}">
                <a16:creationId xmlns:a16="http://schemas.microsoft.com/office/drawing/2014/main" id="{1A82AF32-0B55-9D0B-5C9B-5A26F16F9685}"/>
              </a:ext>
            </a:extLst>
          </p:cNvPr>
          <p:cNvSpPr txBox="1"/>
          <p:nvPr/>
        </p:nvSpPr>
        <p:spPr>
          <a:xfrm>
            <a:off x="1861569" y="3179774"/>
            <a:ext cx="34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c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63" name="Đường nối Thẳng 62">
            <a:extLst>
              <a:ext uri="{FF2B5EF4-FFF2-40B4-BE49-F238E27FC236}">
                <a16:creationId xmlns:a16="http://schemas.microsoft.com/office/drawing/2014/main" id="{02D6BBC3-C14E-C42E-83B4-D7296CE9F062}"/>
              </a:ext>
            </a:extLst>
          </p:cNvPr>
          <p:cNvCxnSpPr>
            <a:cxnSpLocks/>
          </p:cNvCxnSpPr>
          <p:nvPr/>
        </p:nvCxnSpPr>
        <p:spPr>
          <a:xfrm>
            <a:off x="1833079" y="3211033"/>
            <a:ext cx="3931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24">
            <a:extLst>
              <a:ext uri="{FF2B5EF4-FFF2-40B4-BE49-F238E27FC236}">
                <a16:creationId xmlns:a16="http://schemas.microsoft.com/office/drawing/2014/main" id="{C30BE3ED-628A-316E-CFAF-1F9E73CEDC4C}"/>
              </a:ext>
            </a:extLst>
          </p:cNvPr>
          <p:cNvSpPr txBox="1"/>
          <p:nvPr/>
        </p:nvSpPr>
        <p:spPr>
          <a:xfrm>
            <a:off x="2262222" y="2945906"/>
            <a:ext cx="13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= cot </a:t>
            </a:r>
            <a:r>
              <a:rPr lang="en-US" sz="240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71" name="TextBox 24">
            <a:extLst>
              <a:ext uri="{FF2B5EF4-FFF2-40B4-BE49-F238E27FC236}">
                <a16:creationId xmlns:a16="http://schemas.microsoft.com/office/drawing/2014/main" id="{70F44774-73E6-94EB-871B-E618278E731D}"/>
              </a:ext>
            </a:extLst>
          </p:cNvPr>
          <p:cNvSpPr txBox="1"/>
          <p:nvPr/>
        </p:nvSpPr>
        <p:spPr>
          <a:xfrm>
            <a:off x="4218100" y="2950212"/>
            <a:ext cx="126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cot </a:t>
            </a:r>
            <a:r>
              <a:rPr lang="en-US" sz="2400" dirty="0">
                <a:solidFill>
                  <a:srgbClr val="002060"/>
                </a:solidFill>
              </a:rPr>
              <a:t>B =</a:t>
            </a:r>
          </a:p>
        </p:txBody>
      </p:sp>
      <p:sp>
        <p:nvSpPr>
          <p:cNvPr id="72" name="TextBox 24">
            <a:extLst>
              <a:ext uri="{FF2B5EF4-FFF2-40B4-BE49-F238E27FC236}">
                <a16:creationId xmlns:a16="http://schemas.microsoft.com/office/drawing/2014/main" id="{4BD52D5A-E720-05B0-FAE1-766F4952525B}"/>
              </a:ext>
            </a:extLst>
          </p:cNvPr>
          <p:cNvSpPr txBox="1"/>
          <p:nvPr/>
        </p:nvSpPr>
        <p:spPr>
          <a:xfrm>
            <a:off x="5490680" y="2726012"/>
            <a:ext cx="375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3" name="TextBox 24">
            <a:extLst>
              <a:ext uri="{FF2B5EF4-FFF2-40B4-BE49-F238E27FC236}">
                <a16:creationId xmlns:a16="http://schemas.microsoft.com/office/drawing/2014/main" id="{0D6A1327-9B6E-5E47-20DD-09AF262D0F1B}"/>
              </a:ext>
            </a:extLst>
          </p:cNvPr>
          <p:cNvSpPr txBox="1"/>
          <p:nvPr/>
        </p:nvSpPr>
        <p:spPr>
          <a:xfrm>
            <a:off x="5510446" y="3179774"/>
            <a:ext cx="34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b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74" name="Đường nối Thẳng 73">
            <a:extLst>
              <a:ext uri="{FF2B5EF4-FFF2-40B4-BE49-F238E27FC236}">
                <a16:creationId xmlns:a16="http://schemas.microsoft.com/office/drawing/2014/main" id="{432E5D15-03CF-7757-EB48-A01B92613B31}"/>
              </a:ext>
            </a:extLst>
          </p:cNvPr>
          <p:cNvCxnSpPr>
            <a:cxnSpLocks/>
          </p:cNvCxnSpPr>
          <p:nvPr/>
        </p:nvCxnSpPr>
        <p:spPr>
          <a:xfrm>
            <a:off x="5481956" y="3211033"/>
            <a:ext cx="3931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24">
            <a:extLst>
              <a:ext uri="{FF2B5EF4-FFF2-40B4-BE49-F238E27FC236}">
                <a16:creationId xmlns:a16="http://schemas.microsoft.com/office/drawing/2014/main" id="{82D58BE7-1437-5921-B16A-F6B51788227D}"/>
              </a:ext>
            </a:extLst>
          </p:cNvPr>
          <p:cNvSpPr txBox="1"/>
          <p:nvPr/>
        </p:nvSpPr>
        <p:spPr>
          <a:xfrm>
            <a:off x="5911099" y="2945906"/>
            <a:ext cx="13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= tan </a:t>
            </a:r>
            <a:r>
              <a:rPr lang="en-US" sz="2400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E6BB548C-C180-DBD4-F93E-FE724709A3FD}"/>
              </a:ext>
            </a:extLst>
          </p:cNvPr>
          <p:cNvSpPr txBox="1"/>
          <p:nvPr/>
        </p:nvSpPr>
        <p:spPr>
          <a:xfrm>
            <a:off x="2092667" y="5365740"/>
            <a:ext cx="380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b = c . tan B = c . cot 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54E1364B-DEB9-01A8-D6DA-8887BC4CFD38}"/>
              </a:ext>
            </a:extLst>
          </p:cNvPr>
          <p:cNvSpPr txBox="1"/>
          <p:nvPr/>
        </p:nvSpPr>
        <p:spPr>
          <a:xfrm>
            <a:off x="6912918" y="5361416"/>
            <a:ext cx="3809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2060"/>
                </a:solidFill>
              </a:rPr>
              <a:t>c = b . cot B = b . tan C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Cung 7">
            <a:extLst>
              <a:ext uri="{FF2B5EF4-FFF2-40B4-BE49-F238E27FC236}">
                <a16:creationId xmlns:a16="http://schemas.microsoft.com/office/drawing/2014/main" id="{6006ED98-1A0A-9532-ECF3-E265CCC640F0}"/>
              </a:ext>
            </a:extLst>
          </p:cNvPr>
          <p:cNvSpPr/>
          <p:nvPr/>
        </p:nvSpPr>
        <p:spPr>
          <a:xfrm rot="8109764">
            <a:off x="4555114" y="4705699"/>
            <a:ext cx="1262179" cy="1319199"/>
          </a:xfrm>
          <a:prstGeom prst="arc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8CD932A-7670-F546-7A6E-76DE74E69D2B}"/>
              </a:ext>
            </a:extLst>
          </p:cNvPr>
          <p:cNvSpPr txBox="1"/>
          <p:nvPr/>
        </p:nvSpPr>
        <p:spPr>
          <a:xfrm>
            <a:off x="4913606" y="6007799"/>
            <a:ext cx="69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70C0"/>
                </a:solidFill>
              </a:rPr>
              <a:t>kề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Cung 9">
            <a:extLst>
              <a:ext uri="{FF2B5EF4-FFF2-40B4-BE49-F238E27FC236}">
                <a16:creationId xmlns:a16="http://schemas.microsoft.com/office/drawing/2014/main" id="{22B55AAF-B157-46E0-4E84-F9AA9260F44F}"/>
              </a:ext>
            </a:extLst>
          </p:cNvPr>
          <p:cNvSpPr/>
          <p:nvPr/>
        </p:nvSpPr>
        <p:spPr>
          <a:xfrm rot="8109764">
            <a:off x="7768267" y="4711326"/>
            <a:ext cx="1262179" cy="1319199"/>
          </a:xfrm>
          <a:prstGeom prst="arc">
            <a:avLst/>
          </a:prstGeom>
          <a:ln w="12700"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C00000"/>
              </a:solidFill>
            </a:endParaRPr>
          </a:p>
        </p:txBody>
      </p:sp>
      <p:sp>
        <p:nvSpPr>
          <p:cNvPr id="14" name="TextBox 24">
            <a:extLst>
              <a:ext uri="{FF2B5EF4-FFF2-40B4-BE49-F238E27FC236}">
                <a16:creationId xmlns:a16="http://schemas.microsoft.com/office/drawing/2014/main" id="{4B9D7C62-BE3F-DAA1-2232-07A8478F470D}"/>
              </a:ext>
            </a:extLst>
          </p:cNvPr>
          <p:cNvSpPr txBox="1"/>
          <p:nvPr/>
        </p:nvSpPr>
        <p:spPr>
          <a:xfrm>
            <a:off x="8126759" y="6013426"/>
            <a:ext cx="694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>
                <a:solidFill>
                  <a:srgbClr val="0070C0"/>
                </a:solidFill>
              </a:rPr>
              <a:t>kề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519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0E2EF3BF-D2C9-93C8-7049-6D73C6602463}"/>
              </a:ext>
            </a:extLst>
          </p:cNvPr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FA3BA-B0D9-8A90-9D0A-BD58AADC9759}"/>
              </a:ext>
            </a:extLst>
          </p:cNvPr>
          <p:cNvSpPr/>
          <p:nvPr/>
        </p:nvSpPr>
        <p:spPr>
          <a:xfrm>
            <a:off x="4914898" y="191635"/>
            <a:ext cx="6696078" cy="619141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45F4C-E789-6B97-2513-5A1A20FB84D0}"/>
              </a:ext>
            </a:extLst>
          </p:cNvPr>
          <p:cNvSpPr txBox="1"/>
          <p:nvPr/>
        </p:nvSpPr>
        <p:spPr>
          <a:xfrm>
            <a:off x="5207870" y="251448"/>
            <a:ext cx="6242415" cy="49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chemeClr val="bg1"/>
                </a:solidFill>
                <a:latin typeface="#9Slide03 Penumbra" panose="02040603050506020204" pitchFamily="18" charset="0"/>
              </a:rPr>
              <a:t>HỆ THỨC GIỮA HAI CẠNH GÓC VUÔNG</a:t>
            </a:r>
            <a:endParaRPr lang="en-US" dirty="0">
              <a:solidFill>
                <a:schemeClr val="bg1"/>
              </a:solidFill>
              <a:latin typeface="#9Slide03 Penumbra" panose="02040603050506020204" pitchFamily="18" charset="0"/>
            </a:endParaRP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8651D163-BC05-6304-9261-A04C5B00ADD0}"/>
              </a:ext>
            </a:extLst>
          </p:cNvPr>
          <p:cNvGrpSpPr/>
          <p:nvPr/>
        </p:nvGrpSpPr>
        <p:grpSpPr>
          <a:xfrm rot="12670072">
            <a:off x="7856744" y="4791155"/>
            <a:ext cx="2874860" cy="1764119"/>
            <a:chOff x="4419600" y="1676319"/>
            <a:chExt cx="3352800" cy="2057400"/>
          </a:xfrm>
        </p:grpSpPr>
        <p:sp>
          <p:nvSpPr>
            <p:cNvPr id="16" name="Right Triangle 6">
              <a:extLst>
                <a:ext uri="{FF2B5EF4-FFF2-40B4-BE49-F238E27FC236}">
                  <a16:creationId xmlns:a16="http://schemas.microsoft.com/office/drawing/2014/main" id="{7915BC62-8EDA-C7DD-DF8D-6EA928C0D97F}"/>
                </a:ext>
              </a:extLst>
            </p:cNvPr>
            <p:cNvSpPr/>
            <p:nvPr/>
          </p:nvSpPr>
          <p:spPr>
            <a:xfrm flipH="1">
              <a:off x="4419600" y="1676319"/>
              <a:ext cx="3352800" cy="2057400"/>
            </a:xfrm>
            <a:prstGeom prst="rtTriangl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7">
              <a:extLst>
                <a:ext uri="{FF2B5EF4-FFF2-40B4-BE49-F238E27FC236}">
                  <a16:creationId xmlns:a16="http://schemas.microsoft.com/office/drawing/2014/main" id="{D3B8ED20-2E95-D9EB-4E4B-3D843757D1F0}"/>
                </a:ext>
              </a:extLst>
            </p:cNvPr>
            <p:cNvCxnSpPr/>
            <p:nvPr/>
          </p:nvCxnSpPr>
          <p:spPr>
            <a:xfrm>
              <a:off x="7609487" y="3575568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8">
              <a:extLst>
                <a:ext uri="{FF2B5EF4-FFF2-40B4-BE49-F238E27FC236}">
                  <a16:creationId xmlns:a16="http://schemas.microsoft.com/office/drawing/2014/main" id="{6C0D7646-3DBA-5F79-7ACE-F972AEF7E7B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30412" y="3652263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4">
            <a:extLst>
              <a:ext uri="{FF2B5EF4-FFF2-40B4-BE49-F238E27FC236}">
                <a16:creationId xmlns:a16="http://schemas.microsoft.com/office/drawing/2014/main" id="{D0A06DCD-931F-9FD7-C57C-CAE57E411D15}"/>
              </a:ext>
            </a:extLst>
          </p:cNvPr>
          <p:cNvSpPr txBox="1"/>
          <p:nvPr/>
        </p:nvSpPr>
        <p:spPr>
          <a:xfrm>
            <a:off x="789398" y="1994467"/>
            <a:ext cx="10880807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Trong tam </a:t>
            </a:r>
            <a:r>
              <a:rPr lang="en-US" dirty="0" err="1">
                <a:solidFill>
                  <a:srgbClr val="002060"/>
                </a:solidFill>
              </a:rPr>
              <a:t>giác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vuông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mỗi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cạnh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góc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vuông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bằng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err="1">
                <a:solidFill>
                  <a:srgbClr val="002060"/>
                </a:solidFill>
              </a:rPr>
              <a:t>cạnh</a:t>
            </a:r>
            <a:r>
              <a:rPr lang="en-US">
                <a:solidFill>
                  <a:srgbClr val="002060"/>
                </a:solidFill>
              </a:rPr>
              <a:t> góc vuông kia nhân với tang góc đối hoặc nhân với côtang góc kề.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1" name="Isosceles Triangle 15">
            <a:extLst>
              <a:ext uri="{FF2B5EF4-FFF2-40B4-BE49-F238E27FC236}">
                <a16:creationId xmlns:a16="http://schemas.microsoft.com/office/drawing/2014/main" id="{F469B618-FFB8-8A50-40F8-97B4B52C4EE1}"/>
              </a:ext>
            </a:extLst>
          </p:cNvPr>
          <p:cNvSpPr/>
          <p:nvPr/>
        </p:nvSpPr>
        <p:spPr>
          <a:xfrm rot="10800000">
            <a:off x="421999" y="1517321"/>
            <a:ext cx="400913" cy="34561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DA98992B-8787-1C91-6C86-53221D5F74FB}"/>
              </a:ext>
            </a:extLst>
          </p:cNvPr>
          <p:cNvSpPr txBox="1"/>
          <p:nvPr/>
        </p:nvSpPr>
        <p:spPr>
          <a:xfrm>
            <a:off x="8329078" y="3748492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2789CC47-4136-D524-4EB0-4610E3D5F23A}"/>
              </a:ext>
            </a:extLst>
          </p:cNvPr>
          <p:cNvSpPr txBox="1"/>
          <p:nvPr/>
        </p:nvSpPr>
        <p:spPr>
          <a:xfrm>
            <a:off x="7305083" y="5574508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D621B629-E5B7-44DC-D3DC-10F69A4F7035}"/>
              </a:ext>
            </a:extLst>
          </p:cNvPr>
          <p:cNvSpPr txBox="1"/>
          <p:nvPr/>
        </p:nvSpPr>
        <p:spPr>
          <a:xfrm>
            <a:off x="10938925" y="5574508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7" name="TextBox 20">
            <a:extLst>
              <a:ext uri="{FF2B5EF4-FFF2-40B4-BE49-F238E27FC236}">
                <a16:creationId xmlns:a16="http://schemas.microsoft.com/office/drawing/2014/main" id="{A23282FC-B9A8-D041-DC0C-27E67C8E6C7B}"/>
              </a:ext>
            </a:extLst>
          </p:cNvPr>
          <p:cNvSpPr txBox="1"/>
          <p:nvPr/>
        </p:nvSpPr>
        <p:spPr>
          <a:xfrm>
            <a:off x="7699174" y="4578723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7A2F1EEC-7014-F8A2-D086-BD12A449C2EA}"/>
              </a:ext>
            </a:extLst>
          </p:cNvPr>
          <p:cNvSpPr txBox="1"/>
          <p:nvPr/>
        </p:nvSpPr>
        <p:spPr>
          <a:xfrm>
            <a:off x="9747049" y="4522649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0E56991C-D6FA-ABD9-BF77-D52239208DCC}"/>
              </a:ext>
            </a:extLst>
          </p:cNvPr>
          <p:cNvSpPr txBox="1"/>
          <p:nvPr/>
        </p:nvSpPr>
        <p:spPr>
          <a:xfrm>
            <a:off x="9199133" y="5603536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BF09A1B1-A238-A457-73B4-EB756A1BEE0A}"/>
              </a:ext>
            </a:extLst>
          </p:cNvPr>
          <p:cNvSpPr txBox="1"/>
          <p:nvPr/>
        </p:nvSpPr>
        <p:spPr>
          <a:xfrm>
            <a:off x="1014159" y="5424655"/>
            <a:ext cx="48107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FFF0DC"/>
                </a:solidFill>
              </a:rPr>
              <a:t>AC </a:t>
            </a:r>
            <a:r>
              <a:rPr lang="en-US">
                <a:solidFill>
                  <a:srgbClr val="FFF0DC"/>
                </a:solidFill>
              </a:rPr>
              <a:t>= </a:t>
            </a:r>
            <a:r>
              <a:rPr lang="en-US">
                <a:solidFill>
                  <a:srgbClr val="002060"/>
                </a:solidFill>
              </a:rPr>
              <a:t>c = b . tan </a:t>
            </a:r>
            <a:r>
              <a:rPr lang="en-US">
                <a:solidFill>
                  <a:srgbClr val="C00000"/>
                </a:solidFill>
              </a:rPr>
              <a:t>C</a:t>
            </a:r>
            <a:r>
              <a:rPr lang="en-US">
                <a:solidFill>
                  <a:srgbClr val="002060"/>
                </a:solidFill>
              </a:rPr>
              <a:t> = b . cot </a:t>
            </a:r>
            <a:r>
              <a:rPr lang="en-US">
                <a:solidFill>
                  <a:srgbClr val="0070C0"/>
                </a:solidFill>
              </a:rPr>
              <a:t>B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9" name="TextBox 11">
            <a:extLst>
              <a:ext uri="{FF2B5EF4-FFF2-40B4-BE49-F238E27FC236}">
                <a16:creationId xmlns:a16="http://schemas.microsoft.com/office/drawing/2014/main" id="{8CEA4A8D-685F-D397-4AC9-728916C80FDA}"/>
              </a:ext>
            </a:extLst>
          </p:cNvPr>
          <p:cNvSpPr txBox="1"/>
          <p:nvPr/>
        </p:nvSpPr>
        <p:spPr>
          <a:xfrm>
            <a:off x="1091714" y="3957240"/>
            <a:ext cx="48952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FFF0DC"/>
                </a:solidFill>
              </a:rPr>
              <a:t>AB </a:t>
            </a:r>
            <a:r>
              <a:rPr lang="en-US">
                <a:solidFill>
                  <a:srgbClr val="FFF0DC"/>
                </a:solidFill>
              </a:rPr>
              <a:t>= </a:t>
            </a:r>
            <a:r>
              <a:rPr lang="en-US">
                <a:solidFill>
                  <a:srgbClr val="002060"/>
                </a:solidFill>
              </a:rPr>
              <a:t>b = c . tan </a:t>
            </a:r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>
                <a:solidFill>
                  <a:srgbClr val="002060"/>
                </a:solidFill>
              </a:rPr>
              <a:t>= c . cot </a:t>
            </a:r>
            <a:r>
              <a:rPr lang="en-US" dirty="0">
                <a:solidFill>
                  <a:srgbClr val="0070C0"/>
                </a:solidFill>
              </a:rPr>
              <a:t>C</a:t>
            </a:r>
          </a:p>
        </p:txBody>
      </p: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C8E3355C-FD4A-48FE-9C2B-CB072E50C595}"/>
              </a:ext>
            </a:extLst>
          </p:cNvPr>
          <p:cNvGrpSpPr/>
          <p:nvPr/>
        </p:nvGrpSpPr>
        <p:grpSpPr>
          <a:xfrm>
            <a:off x="2109087" y="4427058"/>
            <a:ext cx="3654023" cy="729885"/>
            <a:chOff x="7587629" y="5827316"/>
            <a:chExt cx="3654023" cy="729885"/>
          </a:xfrm>
        </p:grpSpPr>
        <p:sp>
          <p:nvSpPr>
            <p:cNvPr id="51" name="TextBox 11">
              <a:extLst>
                <a:ext uri="{FF2B5EF4-FFF2-40B4-BE49-F238E27FC236}">
                  <a16:creationId xmlns:a16="http://schemas.microsoft.com/office/drawing/2014/main" id="{E6491EE8-F904-E38E-06C1-05C4F41A3C60}"/>
                </a:ext>
              </a:extLst>
            </p:cNvPr>
            <p:cNvSpPr txBox="1"/>
            <p:nvPr/>
          </p:nvSpPr>
          <p:spPr>
            <a:xfrm>
              <a:off x="10025614" y="6157091"/>
              <a:ext cx="1216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000" err="1">
                  <a:solidFill>
                    <a:srgbClr val="0070C0"/>
                  </a:solidFill>
                </a:rPr>
                <a:t>Góc</a:t>
              </a:r>
              <a:r>
                <a:rPr lang="en-US" sz="2000">
                  <a:solidFill>
                    <a:srgbClr val="0070C0"/>
                  </a:solidFill>
                </a:rPr>
                <a:t> kề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52" name="Nhóm 51">
              <a:extLst>
                <a:ext uri="{FF2B5EF4-FFF2-40B4-BE49-F238E27FC236}">
                  <a16:creationId xmlns:a16="http://schemas.microsoft.com/office/drawing/2014/main" id="{F3DBD74D-DE2F-B2DF-AAC9-FDE4901D3F75}"/>
                </a:ext>
              </a:extLst>
            </p:cNvPr>
            <p:cNvGrpSpPr/>
            <p:nvPr/>
          </p:nvGrpSpPr>
          <p:grpSpPr>
            <a:xfrm>
              <a:off x="7587629" y="5827316"/>
              <a:ext cx="1731576" cy="311737"/>
              <a:chOff x="2291585" y="582141"/>
              <a:chExt cx="1995079" cy="633318"/>
            </a:xfrm>
          </p:grpSpPr>
          <p:cxnSp>
            <p:nvCxnSpPr>
              <p:cNvPr id="57" name="Đường nối Thẳng 56">
                <a:extLst>
                  <a:ext uri="{FF2B5EF4-FFF2-40B4-BE49-F238E27FC236}">
                    <a16:creationId xmlns:a16="http://schemas.microsoft.com/office/drawing/2014/main" id="{0A139234-6BEC-8499-9DA2-A858D60E4B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6664" y="582141"/>
                <a:ext cx="0" cy="633318"/>
              </a:xfrm>
              <a:prstGeom prst="line">
                <a:avLst/>
              </a:prstGeom>
              <a:ln w="15875">
                <a:solidFill>
                  <a:srgbClr val="C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Đường nối Thẳng 57">
                <a:extLst>
                  <a:ext uri="{FF2B5EF4-FFF2-40B4-BE49-F238E27FC236}">
                    <a16:creationId xmlns:a16="http://schemas.microsoft.com/office/drawing/2014/main" id="{35B4F737-5A61-0012-F6C1-236AB5ABF072}"/>
                  </a:ext>
                </a:extLst>
              </p:cNvPr>
              <p:cNvCxnSpPr/>
              <p:nvPr/>
            </p:nvCxnSpPr>
            <p:spPr>
              <a:xfrm>
                <a:off x="2291585" y="582141"/>
                <a:ext cx="0" cy="29793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Đường nối Thẳng 64">
                <a:extLst>
                  <a:ext uri="{FF2B5EF4-FFF2-40B4-BE49-F238E27FC236}">
                    <a16:creationId xmlns:a16="http://schemas.microsoft.com/office/drawing/2014/main" id="{AA1EAD6D-DBA6-89BA-F911-236D641F42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1585" y="865715"/>
                <a:ext cx="1830571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11">
              <a:extLst>
                <a:ext uri="{FF2B5EF4-FFF2-40B4-BE49-F238E27FC236}">
                  <a16:creationId xmlns:a16="http://schemas.microsoft.com/office/drawing/2014/main" id="{EF34851B-3301-2901-FCCF-166EFBE4370A}"/>
                </a:ext>
              </a:extLst>
            </p:cNvPr>
            <p:cNvSpPr txBox="1"/>
            <p:nvPr/>
          </p:nvSpPr>
          <p:spPr>
            <a:xfrm>
              <a:off x="8361818" y="6157091"/>
              <a:ext cx="1216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000" err="1">
                  <a:solidFill>
                    <a:srgbClr val="C00000"/>
                  </a:solidFill>
                </a:rPr>
                <a:t>Góc</a:t>
              </a:r>
              <a:r>
                <a:rPr lang="en-US" sz="2000">
                  <a:solidFill>
                    <a:srgbClr val="C00000"/>
                  </a:solidFill>
                </a:rPr>
                <a:t> đối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grpSp>
          <p:nvGrpSpPr>
            <p:cNvPr id="54" name="Nhóm 53">
              <a:extLst>
                <a:ext uri="{FF2B5EF4-FFF2-40B4-BE49-F238E27FC236}">
                  <a16:creationId xmlns:a16="http://schemas.microsoft.com/office/drawing/2014/main" id="{BAF93648-7271-ECDB-A7A5-CDE6FE7C0F64}"/>
                </a:ext>
              </a:extLst>
            </p:cNvPr>
            <p:cNvGrpSpPr/>
            <p:nvPr/>
          </p:nvGrpSpPr>
          <p:grpSpPr>
            <a:xfrm>
              <a:off x="9024814" y="5827316"/>
              <a:ext cx="2029659" cy="311737"/>
              <a:chOff x="1893266" y="582141"/>
              <a:chExt cx="2338526" cy="633318"/>
            </a:xfrm>
          </p:grpSpPr>
          <p:cxnSp>
            <p:nvCxnSpPr>
              <p:cNvPr id="55" name="Đường nối Thẳng 54">
                <a:extLst>
                  <a:ext uri="{FF2B5EF4-FFF2-40B4-BE49-F238E27FC236}">
                    <a16:creationId xmlns:a16="http://schemas.microsoft.com/office/drawing/2014/main" id="{F1A7D819-2C7E-F901-70B6-1F59EA9DC1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31792" y="582141"/>
                <a:ext cx="0" cy="633318"/>
              </a:xfrm>
              <a:prstGeom prst="line">
                <a:avLst/>
              </a:prstGeom>
              <a:ln w="15875">
                <a:solidFill>
                  <a:srgbClr val="0070C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Đường nối Thẳng 55">
                <a:extLst>
                  <a:ext uri="{FF2B5EF4-FFF2-40B4-BE49-F238E27FC236}">
                    <a16:creationId xmlns:a16="http://schemas.microsoft.com/office/drawing/2014/main" id="{2058F2FE-3F92-0E5E-8F76-F9D1565520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93266" y="865715"/>
                <a:ext cx="2330401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TextBox 3">
            <a:extLst>
              <a:ext uri="{FF2B5EF4-FFF2-40B4-BE49-F238E27FC236}">
                <a16:creationId xmlns:a16="http://schemas.microsoft.com/office/drawing/2014/main" id="{E4BF72EC-6D68-EC17-DA49-B035C6D1A7E2}"/>
              </a:ext>
            </a:extLst>
          </p:cNvPr>
          <p:cNvSpPr txBox="1"/>
          <p:nvPr/>
        </p:nvSpPr>
        <p:spPr>
          <a:xfrm>
            <a:off x="784120" y="1490074"/>
            <a:ext cx="1399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#9Slide03 Penumbra" panose="02040603050506020204" pitchFamily="18" charset="0"/>
              </a:rPr>
              <a:t>Định</a:t>
            </a:r>
            <a:r>
              <a:rPr lang="en-US" sz="2000" dirty="0">
                <a:solidFill>
                  <a:srgbClr val="002060"/>
                </a:solidFill>
                <a:latin typeface="#9Slide03 Penumbra" panose="02040603050506020204" pitchFamily="18" charset="0"/>
              </a:rPr>
              <a:t> </a:t>
            </a:r>
            <a:r>
              <a:rPr lang="en-US" sz="2000" err="1">
                <a:solidFill>
                  <a:srgbClr val="002060"/>
                </a:solidFill>
                <a:latin typeface="#9Slide03 Penumbra" panose="02040603050506020204" pitchFamily="18" charset="0"/>
              </a:rPr>
              <a:t>lí</a:t>
            </a:r>
            <a:r>
              <a:rPr lang="en-US" sz="2000">
                <a:solidFill>
                  <a:srgbClr val="002060"/>
                </a:solidFill>
                <a:latin typeface="#9Slide03 Penumbra" panose="02040603050506020204" pitchFamily="18" charset="0"/>
              </a:rPr>
              <a:t> 2</a:t>
            </a:r>
            <a:endParaRPr lang="en-US" sz="1600" dirty="0">
              <a:solidFill>
                <a:srgbClr val="002060"/>
              </a:solidFill>
              <a:latin typeface="#9Slide03 Penumbra" panose="02040603050506020204" pitchFamily="18" charset="0"/>
            </a:endParaRPr>
          </a:p>
        </p:txBody>
      </p:sp>
      <p:sp>
        <p:nvSpPr>
          <p:cNvPr id="67" name="Isosceles Triangle 15">
            <a:extLst>
              <a:ext uri="{FF2B5EF4-FFF2-40B4-BE49-F238E27FC236}">
                <a16:creationId xmlns:a16="http://schemas.microsoft.com/office/drawing/2014/main" id="{FB647686-3AE5-ED4B-D328-AB7DB0E64EEC}"/>
              </a:ext>
            </a:extLst>
          </p:cNvPr>
          <p:cNvSpPr/>
          <p:nvPr/>
        </p:nvSpPr>
        <p:spPr>
          <a:xfrm rot="10800000" flipV="1">
            <a:off x="2115173" y="1517321"/>
            <a:ext cx="400913" cy="34561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204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id="{D94A820D-97C9-3803-34FD-39B6DDB3971A}"/>
              </a:ext>
            </a:extLst>
          </p:cNvPr>
          <p:cNvSpPr/>
          <p:nvPr/>
        </p:nvSpPr>
        <p:spPr>
          <a:xfrm>
            <a:off x="8710085" y="2707232"/>
            <a:ext cx="2038333" cy="65506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Hình chữ nhật: Góc Tròn 60">
            <a:extLst>
              <a:ext uri="{FF2B5EF4-FFF2-40B4-BE49-F238E27FC236}">
                <a16:creationId xmlns:a16="http://schemas.microsoft.com/office/drawing/2014/main" id="{A81ECC25-7103-CE45-30C2-6FB96913C77A}"/>
              </a:ext>
            </a:extLst>
          </p:cNvPr>
          <p:cNvSpPr/>
          <p:nvPr/>
        </p:nvSpPr>
        <p:spPr>
          <a:xfrm>
            <a:off x="2629326" y="2707233"/>
            <a:ext cx="2038333" cy="655061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E2EF3BF-D2C9-93C8-7049-6D73C6602463}"/>
              </a:ext>
            </a:extLst>
          </p:cNvPr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FA3BA-B0D9-8A90-9D0A-BD58AADC9759}"/>
              </a:ext>
            </a:extLst>
          </p:cNvPr>
          <p:cNvSpPr/>
          <p:nvPr/>
        </p:nvSpPr>
        <p:spPr>
          <a:xfrm>
            <a:off x="4914898" y="191635"/>
            <a:ext cx="6696078" cy="619141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45F4C-E789-6B97-2513-5A1A20FB84D0}"/>
              </a:ext>
            </a:extLst>
          </p:cNvPr>
          <p:cNvSpPr txBox="1"/>
          <p:nvPr/>
        </p:nvSpPr>
        <p:spPr>
          <a:xfrm>
            <a:off x="5207870" y="251448"/>
            <a:ext cx="6242415" cy="49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chemeClr val="bg1"/>
                </a:solidFill>
                <a:latin typeface="#9Slide03 Penumbra" panose="02040603050506020204" pitchFamily="18" charset="0"/>
              </a:rPr>
              <a:t>HỆ THỨC GIỮA HAI CẠNH GÓC VUÔNG</a:t>
            </a:r>
            <a:endParaRPr lang="en-US" dirty="0">
              <a:solidFill>
                <a:schemeClr val="bg1"/>
              </a:solidFill>
              <a:latin typeface="#9Slide03 Penumbra" panose="020406030505060202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B5152746-3E15-DDFE-5A03-E202CB6EA188}"/>
              </a:ext>
            </a:extLst>
          </p:cNvPr>
          <p:cNvSpPr/>
          <p:nvPr/>
        </p:nvSpPr>
        <p:spPr>
          <a:xfrm>
            <a:off x="-147782" y="5446444"/>
            <a:ext cx="12709237" cy="1046751"/>
          </a:xfrm>
          <a:prstGeom prst="rect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5D76B818-9861-C3CA-5C9F-5507EF7F3E59}"/>
              </a:ext>
            </a:extLst>
          </p:cNvPr>
          <p:cNvSpPr txBox="1"/>
          <p:nvPr/>
        </p:nvSpPr>
        <p:spPr>
          <a:xfrm>
            <a:off x="621201" y="1520319"/>
            <a:ext cx="11067829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Cho tam giác ABC vuông tại A có cạnh góc vuông AC = 10 cm. Tính AB trong mỗi trường hợp sau (</a:t>
            </a:r>
            <a:r>
              <a:rPr lang="en-US" i="1"/>
              <a:t>kết quả làm tròn đến hàng phần trăm</a:t>
            </a:r>
            <a:r>
              <a:rPr lang="en-US"/>
              <a:t>)</a:t>
            </a:r>
            <a:endParaRPr lang="en-US" dirty="0"/>
          </a:p>
        </p:txBody>
      </p:sp>
      <p:grpSp>
        <p:nvGrpSpPr>
          <p:cNvPr id="8" name="Group 23">
            <a:extLst>
              <a:ext uri="{FF2B5EF4-FFF2-40B4-BE49-F238E27FC236}">
                <a16:creationId xmlns:a16="http://schemas.microsoft.com/office/drawing/2014/main" id="{372B2FC9-CB91-0D04-06B0-237CE64E131F}"/>
              </a:ext>
            </a:extLst>
          </p:cNvPr>
          <p:cNvGrpSpPr/>
          <p:nvPr/>
        </p:nvGrpSpPr>
        <p:grpSpPr>
          <a:xfrm>
            <a:off x="521575" y="962151"/>
            <a:ext cx="674138" cy="588646"/>
            <a:chOff x="570270" y="1598234"/>
            <a:chExt cx="674138" cy="588646"/>
          </a:xfrm>
        </p:grpSpPr>
        <p:sp>
          <p:nvSpPr>
            <p:cNvPr id="9" name="Isosceles Triangle 15">
              <a:extLst>
                <a:ext uri="{FF2B5EF4-FFF2-40B4-BE49-F238E27FC236}">
                  <a16:creationId xmlns:a16="http://schemas.microsoft.com/office/drawing/2014/main" id="{72FE3F62-3594-797C-370F-D0D72DDAFAB0}"/>
                </a:ext>
              </a:extLst>
            </p:cNvPr>
            <p:cNvSpPr/>
            <p:nvPr/>
          </p:nvSpPr>
          <p:spPr>
            <a:xfrm rot="10800000">
              <a:off x="570270" y="1605727"/>
              <a:ext cx="674138" cy="5811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D6ADED06-B197-FA94-7A38-C7A2AF6C85FB}"/>
                </a:ext>
              </a:extLst>
            </p:cNvPr>
            <p:cNvSpPr txBox="1"/>
            <p:nvPr/>
          </p:nvSpPr>
          <p:spPr>
            <a:xfrm>
              <a:off x="641304" y="1598234"/>
              <a:ext cx="525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100">
                  <a:solidFill>
                    <a:schemeClr val="bg1"/>
                  </a:solidFill>
                </a:rPr>
                <a:t>?4</a:t>
              </a:r>
              <a:endParaRPr lang="en-US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14">
            <a:extLst>
              <a:ext uri="{FF2B5EF4-FFF2-40B4-BE49-F238E27FC236}">
                <a16:creationId xmlns:a16="http://schemas.microsoft.com/office/drawing/2014/main" id="{7C3BF360-B15A-9152-BFBE-F119BEEE64BF}"/>
              </a:ext>
            </a:extLst>
          </p:cNvPr>
          <p:cNvSpPr txBox="1"/>
          <p:nvPr/>
        </p:nvSpPr>
        <p:spPr>
          <a:xfrm>
            <a:off x="524555" y="3596076"/>
            <a:ext cx="693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 err="1">
                <a:solidFill>
                  <a:srgbClr val="002060"/>
                </a:solidFill>
              </a:rPr>
              <a:t>Xét</a:t>
            </a:r>
            <a:r>
              <a:rPr lang="en-US" dirty="0">
                <a:solidFill>
                  <a:srgbClr val="002060"/>
                </a:solidFill>
              </a:rPr>
              <a:t> tam </a:t>
            </a:r>
            <a:r>
              <a:rPr lang="en-US" dirty="0" err="1">
                <a:solidFill>
                  <a:srgbClr val="002060"/>
                </a:solidFill>
              </a:rPr>
              <a:t>giác</a:t>
            </a:r>
            <a:r>
              <a:rPr lang="en-US" dirty="0">
                <a:solidFill>
                  <a:srgbClr val="002060"/>
                </a:solidFill>
              </a:rPr>
              <a:t> ABC </a:t>
            </a:r>
            <a:r>
              <a:rPr lang="en-US" dirty="0" err="1">
                <a:solidFill>
                  <a:srgbClr val="002060"/>
                </a:solidFill>
              </a:rPr>
              <a:t>vuông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tại</a:t>
            </a:r>
            <a:r>
              <a:rPr lang="en-US" dirty="0">
                <a:solidFill>
                  <a:srgbClr val="002060"/>
                </a:solidFill>
              </a:rPr>
              <a:t> A, ta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2828EFB6-A2C5-7D5F-BC64-2A8C62962060}"/>
              </a:ext>
            </a:extLst>
          </p:cNvPr>
          <p:cNvSpPr txBox="1"/>
          <p:nvPr/>
        </p:nvSpPr>
        <p:spPr>
          <a:xfrm>
            <a:off x="1866236" y="3968786"/>
            <a:ext cx="252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AB = AC . tan C</a:t>
            </a: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3FBDC362-405F-A5A7-94FB-EB29AA364D0A}"/>
              </a:ext>
            </a:extLst>
          </p:cNvPr>
          <p:cNvSpPr txBox="1"/>
          <p:nvPr/>
        </p:nvSpPr>
        <p:spPr>
          <a:xfrm>
            <a:off x="521575" y="5414057"/>
            <a:ext cx="11205552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200" dirty="0"/>
              <a:t>Trong tam </a:t>
            </a:r>
            <a:r>
              <a:rPr lang="en-US" sz="2200" dirty="0" err="1"/>
              <a:t>giác</a:t>
            </a:r>
            <a:r>
              <a:rPr lang="en-US" sz="2200" dirty="0"/>
              <a:t> </a:t>
            </a:r>
            <a:r>
              <a:rPr lang="en-US" sz="2200" dirty="0" err="1"/>
              <a:t>vuông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 </a:t>
            </a:r>
            <a:r>
              <a:rPr lang="en-US" sz="2200" dirty="0" err="1"/>
              <a:t>góc</a:t>
            </a:r>
            <a:r>
              <a:rPr lang="en-US" sz="2200" dirty="0"/>
              <a:t> </a:t>
            </a:r>
            <a:r>
              <a:rPr lang="en-US" sz="2200" dirty="0" err="1"/>
              <a:t>vuông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err="1"/>
              <a:t>cạnh</a:t>
            </a:r>
            <a:r>
              <a:rPr lang="en-US" sz="2200"/>
              <a:t> góc vuông kia nhân với tang góc đối hoặc nhân với côtang góc kề.</a:t>
            </a:r>
            <a:endParaRPr lang="en-US" sz="2200" dirty="0"/>
          </a:p>
        </p:txBody>
      </p:sp>
      <p:sp>
        <p:nvSpPr>
          <p:cNvPr id="42" name="TextBox 14">
            <a:extLst>
              <a:ext uri="{FF2B5EF4-FFF2-40B4-BE49-F238E27FC236}">
                <a16:creationId xmlns:a16="http://schemas.microsoft.com/office/drawing/2014/main" id="{82D9D473-4A8B-88A0-5BAF-FD7168007C0D}"/>
              </a:ext>
            </a:extLst>
          </p:cNvPr>
          <p:cNvSpPr txBox="1"/>
          <p:nvPr/>
        </p:nvSpPr>
        <p:spPr>
          <a:xfrm>
            <a:off x="3057198" y="2830977"/>
            <a:ext cx="127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C = 34</a:t>
            </a:r>
            <a:r>
              <a:rPr lang="en-US" baseline="30000">
                <a:solidFill>
                  <a:srgbClr val="002060"/>
                </a:solidFill>
              </a:rPr>
              <a:t>o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72CE8BF4-67FC-2927-C357-22C0C944C009}"/>
              </a:ext>
            </a:extLst>
          </p:cNvPr>
          <p:cNvGrpSpPr/>
          <p:nvPr/>
        </p:nvGrpSpPr>
        <p:grpSpPr>
          <a:xfrm>
            <a:off x="3131017" y="2826626"/>
            <a:ext cx="280706" cy="59502"/>
            <a:chOff x="6872438" y="3195366"/>
            <a:chExt cx="454869" cy="125350"/>
          </a:xfrm>
        </p:grpSpPr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id="{B533BF27-1726-C250-D930-83C40F76B574}"/>
                </a:ext>
              </a:extLst>
            </p:cNvPr>
            <p:cNvCxnSpPr/>
            <p:nvPr/>
          </p:nvCxnSpPr>
          <p:spPr>
            <a:xfrm flipV="1">
              <a:off x="6872438" y="3195367"/>
              <a:ext cx="231006" cy="12534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Đường nối Thẳng 44">
              <a:extLst>
                <a:ext uri="{FF2B5EF4-FFF2-40B4-BE49-F238E27FC236}">
                  <a16:creationId xmlns:a16="http://schemas.microsoft.com/office/drawing/2014/main" id="{F003FF71-DC39-4B87-9770-79BA0E7EDD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96301" y="3195366"/>
              <a:ext cx="231006" cy="12534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6BC94A3B-8F7C-0762-EF0F-09AFD6304FC6}"/>
              </a:ext>
            </a:extLst>
          </p:cNvPr>
          <p:cNvGrpSpPr/>
          <p:nvPr/>
        </p:nvGrpSpPr>
        <p:grpSpPr>
          <a:xfrm>
            <a:off x="9237930" y="2834305"/>
            <a:ext cx="277531" cy="59502"/>
            <a:chOff x="6872438" y="3195366"/>
            <a:chExt cx="449724" cy="125350"/>
          </a:xfrm>
        </p:grpSpPr>
        <p:cxnSp>
          <p:nvCxnSpPr>
            <p:cNvPr id="48" name="Đường nối Thẳng 47">
              <a:extLst>
                <a:ext uri="{FF2B5EF4-FFF2-40B4-BE49-F238E27FC236}">
                  <a16:creationId xmlns:a16="http://schemas.microsoft.com/office/drawing/2014/main" id="{B1DB158E-DAA8-3F73-167B-01D6CA5CB0C9}"/>
                </a:ext>
              </a:extLst>
            </p:cNvPr>
            <p:cNvCxnSpPr/>
            <p:nvPr/>
          </p:nvCxnSpPr>
          <p:spPr>
            <a:xfrm flipV="1">
              <a:off x="6872438" y="3195367"/>
              <a:ext cx="231006" cy="125349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59" name="Đường nối Thẳng 58">
              <a:extLst>
                <a:ext uri="{FF2B5EF4-FFF2-40B4-BE49-F238E27FC236}">
                  <a16:creationId xmlns:a16="http://schemas.microsoft.com/office/drawing/2014/main" id="{96376594-EC70-7A23-8DD5-F1597267F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91156" y="3195366"/>
              <a:ext cx="231006" cy="12535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sp>
        <p:nvSpPr>
          <p:cNvPr id="60" name="TextBox 14">
            <a:extLst>
              <a:ext uri="{FF2B5EF4-FFF2-40B4-BE49-F238E27FC236}">
                <a16:creationId xmlns:a16="http://schemas.microsoft.com/office/drawing/2014/main" id="{00C4B5B2-8BBD-10D3-A9B7-3A52FB16C4A0}"/>
              </a:ext>
            </a:extLst>
          </p:cNvPr>
          <p:cNvSpPr txBox="1"/>
          <p:nvPr/>
        </p:nvSpPr>
        <p:spPr>
          <a:xfrm>
            <a:off x="9202756" y="2830977"/>
            <a:ext cx="127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B = 25</a:t>
            </a:r>
            <a:r>
              <a:rPr lang="en-US" baseline="30000">
                <a:solidFill>
                  <a:srgbClr val="002060"/>
                </a:solidFill>
              </a:rPr>
              <a:t>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3" name="TextBox 14">
            <a:extLst>
              <a:ext uri="{FF2B5EF4-FFF2-40B4-BE49-F238E27FC236}">
                <a16:creationId xmlns:a16="http://schemas.microsoft.com/office/drawing/2014/main" id="{EDFEE74E-3CCC-A5CD-E0EE-63739B0984D0}"/>
              </a:ext>
            </a:extLst>
          </p:cNvPr>
          <p:cNvSpPr txBox="1"/>
          <p:nvPr/>
        </p:nvSpPr>
        <p:spPr>
          <a:xfrm>
            <a:off x="1937514" y="4418125"/>
            <a:ext cx="3419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AB = 10 . tan 34</a:t>
            </a:r>
            <a:r>
              <a:rPr lang="en-US" baseline="30000" dirty="0">
                <a:solidFill>
                  <a:srgbClr val="002060"/>
                </a:solidFill>
              </a:rPr>
              <a:t>o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14">
                <a:extLst>
                  <a:ext uri="{FF2B5EF4-FFF2-40B4-BE49-F238E27FC236}">
                    <a16:creationId xmlns:a16="http://schemas.microsoft.com/office/drawing/2014/main" id="{58E896D9-F3D5-0D92-B810-862FEF98A5FE}"/>
                  </a:ext>
                </a:extLst>
              </p:cNvPr>
              <p:cNvSpPr txBox="1"/>
              <p:nvPr/>
            </p:nvSpPr>
            <p:spPr>
              <a:xfrm>
                <a:off x="1978161" y="4829953"/>
                <a:ext cx="24176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500"/>
                  </a:lnSpc>
                  <a:defRPr sz="2400"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6,75 (cm)</a:t>
                </a:r>
              </a:p>
            </p:txBody>
          </p:sp>
        </mc:Choice>
        <mc:Fallback>
          <p:sp>
            <p:nvSpPr>
              <p:cNvPr id="64" name="TextBox 14">
                <a:extLst>
                  <a:ext uri="{FF2B5EF4-FFF2-40B4-BE49-F238E27FC236}">
                    <a16:creationId xmlns:a16="http://schemas.microsoft.com/office/drawing/2014/main" id="{58E896D9-F3D5-0D92-B810-862FEF98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61" y="4829953"/>
                <a:ext cx="2417637" cy="461665"/>
              </a:xfrm>
              <a:prstGeom prst="rect">
                <a:avLst/>
              </a:prstGeom>
              <a:blipFill>
                <a:blip r:embed="rId6"/>
                <a:stretch>
                  <a:fillRect l="-758" t="-11842" r="-253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448622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2" grpId="0" animBg="1"/>
      <p:bldP spid="7" grpId="0"/>
      <p:bldP spid="36" grpId="0"/>
      <p:bldP spid="38" grpId="0"/>
      <p:bldP spid="40" grpId="0"/>
      <p:bldP spid="42" grpId="0"/>
      <p:bldP spid="60" grpId="0"/>
      <p:bldP spid="63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Hình chữ nhật: Góc Tròn 61">
            <a:extLst>
              <a:ext uri="{FF2B5EF4-FFF2-40B4-BE49-F238E27FC236}">
                <a16:creationId xmlns:a16="http://schemas.microsoft.com/office/drawing/2014/main" id="{D94A820D-97C9-3803-34FD-39B6DDB3971A}"/>
              </a:ext>
            </a:extLst>
          </p:cNvPr>
          <p:cNvSpPr/>
          <p:nvPr/>
        </p:nvSpPr>
        <p:spPr>
          <a:xfrm>
            <a:off x="5004860" y="2552894"/>
            <a:ext cx="2038333" cy="655061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0E2EF3BF-D2C9-93C8-7049-6D73C6602463}"/>
              </a:ext>
            </a:extLst>
          </p:cNvPr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FA3BA-B0D9-8A90-9D0A-BD58AADC9759}"/>
              </a:ext>
            </a:extLst>
          </p:cNvPr>
          <p:cNvSpPr/>
          <p:nvPr/>
        </p:nvSpPr>
        <p:spPr>
          <a:xfrm>
            <a:off x="4914898" y="191635"/>
            <a:ext cx="6696078" cy="619141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45F4C-E789-6B97-2513-5A1A20FB84D0}"/>
              </a:ext>
            </a:extLst>
          </p:cNvPr>
          <p:cNvSpPr txBox="1"/>
          <p:nvPr/>
        </p:nvSpPr>
        <p:spPr>
          <a:xfrm>
            <a:off x="5207870" y="251448"/>
            <a:ext cx="6242415" cy="49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chemeClr val="bg1"/>
                </a:solidFill>
                <a:latin typeface="#9Slide03 Penumbra" panose="02040603050506020204" pitchFamily="18" charset="0"/>
              </a:rPr>
              <a:t>HỆ THỨC GIỮA HAI CẠNH GÓC VUÔNG</a:t>
            </a:r>
            <a:endParaRPr lang="en-US" dirty="0">
              <a:solidFill>
                <a:schemeClr val="bg1"/>
              </a:solidFill>
              <a:latin typeface="#9Slide03 Penumbra" panose="02040603050506020204" pitchFamily="18" charset="0"/>
            </a:endParaRP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B5152746-3E15-DDFE-5A03-E202CB6EA188}"/>
              </a:ext>
            </a:extLst>
          </p:cNvPr>
          <p:cNvSpPr/>
          <p:nvPr/>
        </p:nvSpPr>
        <p:spPr>
          <a:xfrm>
            <a:off x="-147782" y="5446444"/>
            <a:ext cx="12709237" cy="1046751"/>
          </a:xfrm>
          <a:prstGeom prst="rect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5D76B818-9861-C3CA-5C9F-5507EF7F3E59}"/>
              </a:ext>
            </a:extLst>
          </p:cNvPr>
          <p:cNvSpPr txBox="1"/>
          <p:nvPr/>
        </p:nvSpPr>
        <p:spPr>
          <a:xfrm>
            <a:off x="621201" y="1520319"/>
            <a:ext cx="11067829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Cho tam giác ABC vuông tại A có cạnh góc vuông AC = 10 cm. Tính AB trong mỗi trường hợp sau (</a:t>
            </a:r>
            <a:r>
              <a:rPr lang="en-US" i="1"/>
              <a:t>kết quả làm tròn đến hàng phần trăm</a:t>
            </a:r>
            <a:r>
              <a:rPr lang="en-US"/>
              <a:t>)</a:t>
            </a:r>
            <a:endParaRPr lang="en-US" dirty="0"/>
          </a:p>
        </p:txBody>
      </p:sp>
      <p:grpSp>
        <p:nvGrpSpPr>
          <p:cNvPr id="8" name="Group 23">
            <a:extLst>
              <a:ext uri="{FF2B5EF4-FFF2-40B4-BE49-F238E27FC236}">
                <a16:creationId xmlns:a16="http://schemas.microsoft.com/office/drawing/2014/main" id="{372B2FC9-CB91-0D04-06B0-237CE64E131F}"/>
              </a:ext>
            </a:extLst>
          </p:cNvPr>
          <p:cNvGrpSpPr/>
          <p:nvPr/>
        </p:nvGrpSpPr>
        <p:grpSpPr>
          <a:xfrm>
            <a:off x="521575" y="962151"/>
            <a:ext cx="674138" cy="588646"/>
            <a:chOff x="570270" y="1598234"/>
            <a:chExt cx="674138" cy="588646"/>
          </a:xfrm>
        </p:grpSpPr>
        <p:sp>
          <p:nvSpPr>
            <p:cNvPr id="9" name="Isosceles Triangle 15">
              <a:extLst>
                <a:ext uri="{FF2B5EF4-FFF2-40B4-BE49-F238E27FC236}">
                  <a16:creationId xmlns:a16="http://schemas.microsoft.com/office/drawing/2014/main" id="{72FE3F62-3594-797C-370F-D0D72DDAFAB0}"/>
                </a:ext>
              </a:extLst>
            </p:cNvPr>
            <p:cNvSpPr/>
            <p:nvPr/>
          </p:nvSpPr>
          <p:spPr>
            <a:xfrm rot="10800000">
              <a:off x="570270" y="1605727"/>
              <a:ext cx="674138" cy="5811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D6ADED06-B197-FA94-7A38-C7A2AF6C85FB}"/>
                </a:ext>
              </a:extLst>
            </p:cNvPr>
            <p:cNvSpPr txBox="1"/>
            <p:nvPr/>
          </p:nvSpPr>
          <p:spPr>
            <a:xfrm>
              <a:off x="641304" y="1598234"/>
              <a:ext cx="525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100">
                  <a:solidFill>
                    <a:schemeClr val="bg1"/>
                  </a:solidFill>
                </a:rPr>
                <a:t>?4</a:t>
              </a:r>
              <a:endParaRPr lang="en-US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14">
            <a:extLst>
              <a:ext uri="{FF2B5EF4-FFF2-40B4-BE49-F238E27FC236}">
                <a16:creationId xmlns:a16="http://schemas.microsoft.com/office/drawing/2014/main" id="{7C3BF360-B15A-9152-BFBE-F119BEEE64BF}"/>
              </a:ext>
            </a:extLst>
          </p:cNvPr>
          <p:cNvSpPr txBox="1"/>
          <p:nvPr/>
        </p:nvSpPr>
        <p:spPr>
          <a:xfrm>
            <a:off x="2556622" y="3596726"/>
            <a:ext cx="6934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 err="1">
                <a:solidFill>
                  <a:srgbClr val="002060"/>
                </a:solidFill>
              </a:rPr>
              <a:t>Xét</a:t>
            </a:r>
            <a:r>
              <a:rPr lang="en-US" dirty="0">
                <a:solidFill>
                  <a:srgbClr val="002060"/>
                </a:solidFill>
              </a:rPr>
              <a:t> tam </a:t>
            </a:r>
            <a:r>
              <a:rPr lang="en-US" dirty="0" err="1">
                <a:solidFill>
                  <a:srgbClr val="002060"/>
                </a:solidFill>
              </a:rPr>
              <a:t>giác</a:t>
            </a:r>
            <a:r>
              <a:rPr lang="en-US" dirty="0">
                <a:solidFill>
                  <a:srgbClr val="002060"/>
                </a:solidFill>
              </a:rPr>
              <a:t> ABC </a:t>
            </a:r>
            <a:r>
              <a:rPr lang="en-US" dirty="0" err="1">
                <a:solidFill>
                  <a:srgbClr val="002060"/>
                </a:solidFill>
              </a:rPr>
              <a:t>vuông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tại</a:t>
            </a:r>
            <a:r>
              <a:rPr lang="en-US" dirty="0">
                <a:solidFill>
                  <a:srgbClr val="002060"/>
                </a:solidFill>
              </a:rPr>
              <a:t> A, ta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2828EFB6-A2C5-7D5F-BC64-2A8C62962060}"/>
              </a:ext>
            </a:extLst>
          </p:cNvPr>
          <p:cNvSpPr txBox="1"/>
          <p:nvPr/>
        </p:nvSpPr>
        <p:spPr>
          <a:xfrm>
            <a:off x="3900236" y="4082446"/>
            <a:ext cx="252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AB = AC . cot B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3FBDC362-405F-A5A7-94FB-EB29AA364D0A}"/>
              </a:ext>
            </a:extLst>
          </p:cNvPr>
          <p:cNvSpPr txBox="1"/>
          <p:nvPr/>
        </p:nvSpPr>
        <p:spPr>
          <a:xfrm>
            <a:off x="521575" y="5414057"/>
            <a:ext cx="11205552" cy="1036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200" dirty="0"/>
              <a:t>Trong tam </a:t>
            </a:r>
            <a:r>
              <a:rPr lang="en-US" sz="2200" dirty="0" err="1"/>
              <a:t>giác</a:t>
            </a:r>
            <a:r>
              <a:rPr lang="en-US" sz="2200" dirty="0"/>
              <a:t> </a:t>
            </a:r>
            <a:r>
              <a:rPr lang="en-US" sz="2200" dirty="0" err="1"/>
              <a:t>vuông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cạnh</a:t>
            </a:r>
            <a:r>
              <a:rPr lang="en-US" sz="2200" dirty="0"/>
              <a:t> </a:t>
            </a:r>
            <a:r>
              <a:rPr lang="en-US" sz="2200" dirty="0" err="1"/>
              <a:t>góc</a:t>
            </a:r>
            <a:r>
              <a:rPr lang="en-US" sz="2200" dirty="0"/>
              <a:t> </a:t>
            </a:r>
            <a:r>
              <a:rPr lang="en-US" sz="2200" dirty="0" err="1"/>
              <a:t>vuông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err="1"/>
              <a:t>cạnh</a:t>
            </a:r>
            <a:r>
              <a:rPr lang="en-US" sz="2200"/>
              <a:t> góc vuông kia nhân với tang góc đối hoặc nhân với côtang góc kề.</a:t>
            </a:r>
            <a:endParaRPr lang="en-US" sz="2200" dirty="0"/>
          </a:p>
        </p:txBody>
      </p: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6BC94A3B-8F7C-0762-EF0F-09AFD6304FC6}"/>
              </a:ext>
            </a:extLst>
          </p:cNvPr>
          <p:cNvGrpSpPr/>
          <p:nvPr/>
        </p:nvGrpSpPr>
        <p:grpSpPr>
          <a:xfrm>
            <a:off x="5532705" y="2679967"/>
            <a:ext cx="277531" cy="59502"/>
            <a:chOff x="6872438" y="3195366"/>
            <a:chExt cx="449724" cy="125350"/>
          </a:xfrm>
        </p:grpSpPr>
        <p:cxnSp>
          <p:nvCxnSpPr>
            <p:cNvPr id="48" name="Đường nối Thẳng 47">
              <a:extLst>
                <a:ext uri="{FF2B5EF4-FFF2-40B4-BE49-F238E27FC236}">
                  <a16:creationId xmlns:a16="http://schemas.microsoft.com/office/drawing/2014/main" id="{B1DB158E-DAA8-3F73-167B-01D6CA5CB0C9}"/>
                </a:ext>
              </a:extLst>
            </p:cNvPr>
            <p:cNvCxnSpPr/>
            <p:nvPr/>
          </p:nvCxnSpPr>
          <p:spPr>
            <a:xfrm flipV="1">
              <a:off x="6872438" y="3195367"/>
              <a:ext cx="231006" cy="125349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  <p:cxnSp>
          <p:nvCxnSpPr>
            <p:cNvPr id="59" name="Đường nối Thẳng 58">
              <a:extLst>
                <a:ext uri="{FF2B5EF4-FFF2-40B4-BE49-F238E27FC236}">
                  <a16:creationId xmlns:a16="http://schemas.microsoft.com/office/drawing/2014/main" id="{96376594-EC70-7A23-8DD5-F1597267F7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91156" y="3195366"/>
              <a:ext cx="231006" cy="125350"/>
            </a:xfrm>
            <a:prstGeom prst="line">
              <a:avLst/>
            </a:prstGeom>
            <a:noFill/>
            <a:ln w="190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</p:cxnSp>
      </p:grpSp>
      <p:sp>
        <p:nvSpPr>
          <p:cNvPr id="60" name="TextBox 14">
            <a:extLst>
              <a:ext uri="{FF2B5EF4-FFF2-40B4-BE49-F238E27FC236}">
                <a16:creationId xmlns:a16="http://schemas.microsoft.com/office/drawing/2014/main" id="{00C4B5B2-8BBD-10D3-A9B7-3A52FB16C4A0}"/>
              </a:ext>
            </a:extLst>
          </p:cNvPr>
          <p:cNvSpPr txBox="1"/>
          <p:nvPr/>
        </p:nvSpPr>
        <p:spPr>
          <a:xfrm>
            <a:off x="5497531" y="2676639"/>
            <a:ext cx="127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B = 25</a:t>
            </a:r>
            <a:r>
              <a:rPr lang="en-US" baseline="30000">
                <a:solidFill>
                  <a:srgbClr val="002060"/>
                </a:solidFill>
              </a:rPr>
              <a:t>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3" name="TextBox 14">
            <a:extLst>
              <a:ext uri="{FF2B5EF4-FFF2-40B4-BE49-F238E27FC236}">
                <a16:creationId xmlns:a16="http://schemas.microsoft.com/office/drawing/2014/main" id="{EDFEE74E-3CCC-A5CD-E0EE-63739B0984D0}"/>
              </a:ext>
            </a:extLst>
          </p:cNvPr>
          <p:cNvSpPr txBox="1"/>
          <p:nvPr/>
        </p:nvSpPr>
        <p:spPr>
          <a:xfrm>
            <a:off x="3900235" y="4566866"/>
            <a:ext cx="2681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AB = 10 . cot 25</a:t>
            </a:r>
            <a:r>
              <a:rPr lang="en-US" baseline="30000" dirty="0">
                <a:solidFill>
                  <a:srgbClr val="002060"/>
                </a:solidFill>
              </a:rPr>
              <a:t>o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14">
                <a:extLst>
                  <a:ext uri="{FF2B5EF4-FFF2-40B4-BE49-F238E27FC236}">
                    <a16:creationId xmlns:a16="http://schemas.microsoft.com/office/drawing/2014/main" id="{58E896D9-F3D5-0D92-B810-862FEF98A5FE}"/>
                  </a:ext>
                </a:extLst>
              </p:cNvPr>
              <p:cNvSpPr txBox="1"/>
              <p:nvPr/>
            </p:nvSpPr>
            <p:spPr>
              <a:xfrm>
                <a:off x="3900235" y="4936198"/>
                <a:ext cx="25165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500"/>
                  </a:lnSpc>
                  <a:defRPr sz="2400"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AB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21,45 (cm)</a:t>
                </a:r>
              </a:p>
            </p:txBody>
          </p:sp>
        </mc:Choice>
        <mc:Fallback>
          <p:sp>
            <p:nvSpPr>
              <p:cNvPr id="64" name="TextBox 14">
                <a:extLst>
                  <a:ext uri="{FF2B5EF4-FFF2-40B4-BE49-F238E27FC236}">
                    <a16:creationId xmlns:a16="http://schemas.microsoft.com/office/drawing/2014/main" id="{58E896D9-F3D5-0D92-B810-862FEF98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235" y="4936198"/>
                <a:ext cx="2516527" cy="461665"/>
              </a:xfrm>
              <a:prstGeom prst="rect">
                <a:avLst/>
              </a:prstGeom>
              <a:blipFill>
                <a:blip r:embed="rId6"/>
                <a:stretch>
                  <a:fillRect l="-3874" t="-12000" r="-2906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67199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0E2EF3BF-D2C9-93C8-7049-6D73C6602463}"/>
              </a:ext>
            </a:extLst>
          </p:cNvPr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FA3BA-B0D9-8A90-9D0A-BD58AADC9759}"/>
              </a:ext>
            </a:extLst>
          </p:cNvPr>
          <p:cNvSpPr/>
          <p:nvPr/>
        </p:nvSpPr>
        <p:spPr>
          <a:xfrm>
            <a:off x="4914898" y="191635"/>
            <a:ext cx="6696078" cy="619141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45F4C-E789-6B97-2513-5A1A20FB84D0}"/>
              </a:ext>
            </a:extLst>
          </p:cNvPr>
          <p:cNvSpPr txBox="1"/>
          <p:nvPr/>
        </p:nvSpPr>
        <p:spPr>
          <a:xfrm>
            <a:off x="5207870" y="251448"/>
            <a:ext cx="6242415" cy="49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chemeClr val="bg1"/>
                </a:solidFill>
                <a:latin typeface="#9Slide03 Penumbra" panose="02040603050506020204" pitchFamily="18" charset="0"/>
              </a:rPr>
              <a:t>HỆ THỨC GIỮA HAI CẠNH GÓC VUÔNG</a:t>
            </a:r>
            <a:endParaRPr lang="en-US" dirty="0">
              <a:solidFill>
                <a:schemeClr val="bg1"/>
              </a:solidFill>
              <a:latin typeface="#9Slide03 Penumbra" panose="02040603050506020204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5D76B818-9861-C3CA-5C9F-5507EF7F3E59}"/>
              </a:ext>
            </a:extLst>
          </p:cNvPr>
          <p:cNvSpPr txBox="1"/>
          <p:nvPr/>
        </p:nvSpPr>
        <p:spPr>
          <a:xfrm>
            <a:off x="621202" y="1418719"/>
            <a:ext cx="10723074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Tính các độ dài x, y, z, t trong hình vẽ. </a:t>
            </a:r>
            <a:r>
              <a:rPr lang="en-US" sz="2000" i="1"/>
              <a:t>Làm tròn kết quả đến hàng phần trăm</a:t>
            </a:r>
            <a:endParaRPr lang="en-US" i="1" dirty="0"/>
          </a:p>
        </p:txBody>
      </p:sp>
      <p:grpSp>
        <p:nvGrpSpPr>
          <p:cNvPr id="8" name="Group 23">
            <a:extLst>
              <a:ext uri="{FF2B5EF4-FFF2-40B4-BE49-F238E27FC236}">
                <a16:creationId xmlns:a16="http://schemas.microsoft.com/office/drawing/2014/main" id="{372B2FC9-CB91-0D04-06B0-237CE64E131F}"/>
              </a:ext>
            </a:extLst>
          </p:cNvPr>
          <p:cNvGrpSpPr/>
          <p:nvPr/>
        </p:nvGrpSpPr>
        <p:grpSpPr>
          <a:xfrm>
            <a:off x="521575" y="860551"/>
            <a:ext cx="674138" cy="588646"/>
            <a:chOff x="570270" y="1598234"/>
            <a:chExt cx="674138" cy="588646"/>
          </a:xfrm>
        </p:grpSpPr>
        <p:sp>
          <p:nvSpPr>
            <p:cNvPr id="9" name="Isosceles Triangle 15">
              <a:extLst>
                <a:ext uri="{FF2B5EF4-FFF2-40B4-BE49-F238E27FC236}">
                  <a16:creationId xmlns:a16="http://schemas.microsoft.com/office/drawing/2014/main" id="{72FE3F62-3594-797C-370F-D0D72DDAFAB0}"/>
                </a:ext>
              </a:extLst>
            </p:cNvPr>
            <p:cNvSpPr/>
            <p:nvPr/>
          </p:nvSpPr>
          <p:spPr>
            <a:xfrm rot="10800000">
              <a:off x="570270" y="1605727"/>
              <a:ext cx="674138" cy="5811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D6ADED06-B197-FA94-7A38-C7A2AF6C85FB}"/>
                </a:ext>
              </a:extLst>
            </p:cNvPr>
            <p:cNvSpPr txBox="1"/>
            <p:nvPr/>
          </p:nvSpPr>
          <p:spPr>
            <a:xfrm>
              <a:off x="641304" y="1598234"/>
              <a:ext cx="525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100">
                  <a:solidFill>
                    <a:schemeClr val="bg1"/>
                  </a:solidFill>
                </a:rPr>
                <a:t>?5</a:t>
              </a:r>
              <a:endParaRPr lang="en-US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14">
            <a:extLst>
              <a:ext uri="{FF2B5EF4-FFF2-40B4-BE49-F238E27FC236}">
                <a16:creationId xmlns:a16="http://schemas.microsoft.com/office/drawing/2014/main" id="{7C3BF360-B15A-9152-BFBE-F119BEEE64BF}"/>
              </a:ext>
            </a:extLst>
          </p:cNvPr>
          <p:cNvSpPr txBox="1"/>
          <p:nvPr/>
        </p:nvSpPr>
        <p:spPr>
          <a:xfrm>
            <a:off x="621202" y="4744742"/>
            <a:ext cx="503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Tam giác ABC vuông tại B, có: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2828EFB6-A2C5-7D5F-BC64-2A8C62962060}"/>
              </a:ext>
            </a:extLst>
          </p:cNvPr>
          <p:cNvSpPr txBox="1"/>
          <p:nvPr/>
        </p:nvSpPr>
        <p:spPr>
          <a:xfrm>
            <a:off x="1209085" y="5365798"/>
            <a:ext cx="529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x = AC . sin C = 8 . sin 30</a:t>
            </a:r>
            <a:r>
              <a:rPr lang="en-US" baseline="30000">
                <a:solidFill>
                  <a:srgbClr val="002060"/>
                </a:solidFill>
              </a:rPr>
              <a:t>o</a:t>
            </a:r>
            <a:r>
              <a:rPr lang="en-US">
                <a:solidFill>
                  <a:srgbClr val="002060"/>
                </a:solidFill>
              </a:rPr>
              <a:t> = 4;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am giác Vuông 11">
            <a:extLst>
              <a:ext uri="{FF2B5EF4-FFF2-40B4-BE49-F238E27FC236}">
                <a16:creationId xmlns:a16="http://schemas.microsoft.com/office/drawing/2014/main" id="{587B01C7-3B3A-C872-598E-0CBC57DF33AB}"/>
              </a:ext>
            </a:extLst>
          </p:cNvPr>
          <p:cNvSpPr/>
          <p:nvPr/>
        </p:nvSpPr>
        <p:spPr>
          <a:xfrm>
            <a:off x="2867313" y="2618757"/>
            <a:ext cx="1914116" cy="109626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52A3A867-5E83-DB84-CC6C-639C688F9884}"/>
              </a:ext>
            </a:extLst>
          </p:cNvPr>
          <p:cNvSpPr txBox="1"/>
          <p:nvPr/>
        </p:nvSpPr>
        <p:spPr>
          <a:xfrm>
            <a:off x="2499341" y="2936055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x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C73FE56-2DD1-9182-ACA7-1EBC9973920F}"/>
              </a:ext>
            </a:extLst>
          </p:cNvPr>
          <p:cNvSpPr txBox="1"/>
          <p:nvPr/>
        </p:nvSpPr>
        <p:spPr>
          <a:xfrm>
            <a:off x="2559338" y="2187306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37A04-7332-252A-FB0A-548B5C434656}"/>
              </a:ext>
            </a:extLst>
          </p:cNvPr>
          <p:cNvSpPr txBox="1"/>
          <p:nvPr/>
        </p:nvSpPr>
        <p:spPr>
          <a:xfrm>
            <a:off x="2619827" y="3715019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B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69E10302-C320-8E3B-86FB-C0A082598628}"/>
              </a:ext>
            </a:extLst>
          </p:cNvPr>
          <p:cNvSpPr txBox="1"/>
          <p:nvPr/>
        </p:nvSpPr>
        <p:spPr>
          <a:xfrm>
            <a:off x="4696523" y="3715019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3FAA61C1-C6AA-0AB4-361A-235621837F76}"/>
              </a:ext>
            </a:extLst>
          </p:cNvPr>
          <p:cNvSpPr txBox="1"/>
          <p:nvPr/>
        </p:nvSpPr>
        <p:spPr>
          <a:xfrm>
            <a:off x="3702625" y="3715019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1943452B-17E2-E592-A701-A1674298F8E8}"/>
              </a:ext>
            </a:extLst>
          </p:cNvPr>
          <p:cNvSpPr txBox="1"/>
          <p:nvPr/>
        </p:nvSpPr>
        <p:spPr>
          <a:xfrm>
            <a:off x="3809177" y="2770012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8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D03C0E3C-CD51-D83C-E40C-C69C003FCED6}"/>
              </a:ext>
            </a:extLst>
          </p:cNvPr>
          <p:cNvSpPr txBox="1"/>
          <p:nvPr/>
        </p:nvSpPr>
        <p:spPr>
          <a:xfrm>
            <a:off x="3778930" y="3337706"/>
            <a:ext cx="60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rgbClr val="0070C0"/>
                </a:solidFill>
              </a:rPr>
              <a:t>30</a:t>
            </a:r>
            <a:r>
              <a:rPr lang="en-US" sz="2000" baseline="30000">
                <a:solidFill>
                  <a:srgbClr val="0070C0"/>
                </a:solidFill>
              </a:rPr>
              <a:t>o</a:t>
            </a:r>
            <a:endParaRPr lang="en-US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4">
                <a:extLst>
                  <a:ext uri="{FF2B5EF4-FFF2-40B4-BE49-F238E27FC236}">
                    <a16:creationId xmlns:a16="http://schemas.microsoft.com/office/drawing/2014/main" id="{F83C51B7-141B-C64A-1DE1-119724065FEC}"/>
                  </a:ext>
                </a:extLst>
              </p:cNvPr>
              <p:cNvSpPr txBox="1"/>
              <p:nvPr/>
            </p:nvSpPr>
            <p:spPr>
              <a:xfrm>
                <a:off x="1209084" y="5999347"/>
                <a:ext cx="5291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500"/>
                  </a:lnSpc>
                  <a:defRPr sz="2400"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y = AC . cos C = 8 . cos 30</a:t>
                </a:r>
                <a:r>
                  <a:rPr lang="en-US" baseline="30000">
                    <a:solidFill>
                      <a:srgbClr val="002060"/>
                    </a:solidFill>
                  </a:rPr>
                  <a:t>o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 8,72.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4">
                <a:extLst>
                  <a:ext uri="{FF2B5EF4-FFF2-40B4-BE49-F238E27FC236}">
                    <a16:creationId xmlns:a16="http://schemas.microsoft.com/office/drawing/2014/main" id="{F83C51B7-141B-C64A-1DE1-119724065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084" y="5999347"/>
                <a:ext cx="5291371" cy="461665"/>
              </a:xfrm>
              <a:prstGeom prst="rect">
                <a:avLst/>
              </a:prstGeom>
              <a:blipFill>
                <a:blip r:embed="rId7"/>
                <a:stretch>
                  <a:fillRect l="-1728" t="-13158" b="-26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am giác Vuông 20">
            <a:extLst>
              <a:ext uri="{FF2B5EF4-FFF2-40B4-BE49-F238E27FC236}">
                <a16:creationId xmlns:a16="http://schemas.microsoft.com/office/drawing/2014/main" id="{600454DA-117F-FE29-8832-8C5FB74EDB19}"/>
              </a:ext>
            </a:extLst>
          </p:cNvPr>
          <p:cNvSpPr/>
          <p:nvPr/>
        </p:nvSpPr>
        <p:spPr>
          <a:xfrm>
            <a:off x="8265623" y="2362199"/>
            <a:ext cx="1306550" cy="1776774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28BFECBF-B659-5022-9E7E-87A3D990374A}"/>
              </a:ext>
            </a:extLst>
          </p:cNvPr>
          <p:cNvSpPr txBox="1"/>
          <p:nvPr/>
        </p:nvSpPr>
        <p:spPr>
          <a:xfrm>
            <a:off x="6532756" y="4744742"/>
            <a:ext cx="503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Tam giác DEF vuông tại E, có: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4">
                <a:extLst>
                  <a:ext uri="{FF2B5EF4-FFF2-40B4-BE49-F238E27FC236}">
                    <a16:creationId xmlns:a16="http://schemas.microsoft.com/office/drawing/2014/main" id="{C609AD02-8A27-AC16-1567-04FC240952AE}"/>
                  </a:ext>
                </a:extLst>
              </p:cNvPr>
              <p:cNvSpPr txBox="1"/>
              <p:nvPr/>
            </p:nvSpPr>
            <p:spPr>
              <a:xfrm>
                <a:off x="6926487" y="5365798"/>
                <a:ext cx="5291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500"/>
                  </a:lnSpc>
                  <a:defRPr sz="2400"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z = EF . tan F = 5 . tan 55</a:t>
                </a:r>
                <a:r>
                  <a:rPr lang="en-US" baseline="30000">
                    <a:solidFill>
                      <a:srgbClr val="002060"/>
                    </a:solidFill>
                  </a:rPr>
                  <a:t>o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 7,14;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14">
                <a:extLst>
                  <a:ext uri="{FF2B5EF4-FFF2-40B4-BE49-F238E27FC236}">
                    <a16:creationId xmlns:a16="http://schemas.microsoft.com/office/drawing/2014/main" id="{C609AD02-8A27-AC16-1567-04FC2409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487" y="5365798"/>
                <a:ext cx="5291371" cy="461665"/>
              </a:xfrm>
              <a:prstGeom prst="rect">
                <a:avLst/>
              </a:prstGeom>
              <a:blipFill>
                <a:blip r:embed="rId8"/>
                <a:stretch>
                  <a:fillRect l="-1728" t="-13158" b="-26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14">
            <a:extLst>
              <a:ext uri="{FF2B5EF4-FFF2-40B4-BE49-F238E27FC236}">
                <a16:creationId xmlns:a16="http://schemas.microsoft.com/office/drawing/2014/main" id="{4805FFFC-0E54-FBCC-0FBE-103D10B9F7D9}"/>
              </a:ext>
            </a:extLst>
          </p:cNvPr>
          <p:cNvSpPr txBox="1"/>
          <p:nvPr/>
        </p:nvSpPr>
        <p:spPr>
          <a:xfrm>
            <a:off x="7894965" y="1918124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97AFF26E-0845-8470-C309-3CB4DB4FE8E9}"/>
              </a:ext>
            </a:extLst>
          </p:cNvPr>
          <p:cNvSpPr txBox="1"/>
          <p:nvPr/>
        </p:nvSpPr>
        <p:spPr>
          <a:xfrm>
            <a:off x="7894965" y="4017109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311DB2E7-3FAC-9084-E077-306E79729ABC}"/>
              </a:ext>
            </a:extLst>
          </p:cNvPr>
          <p:cNvSpPr txBox="1"/>
          <p:nvPr/>
        </p:nvSpPr>
        <p:spPr>
          <a:xfrm>
            <a:off x="9603689" y="4017109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F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2FEBA098-5943-9F13-E829-9E1960A9F685}"/>
              </a:ext>
            </a:extLst>
          </p:cNvPr>
          <p:cNvGrpSpPr/>
          <p:nvPr/>
        </p:nvGrpSpPr>
        <p:grpSpPr>
          <a:xfrm>
            <a:off x="8265318" y="4024764"/>
            <a:ext cx="109419" cy="109419"/>
            <a:chOff x="9143442" y="2270370"/>
            <a:chExt cx="109419" cy="109419"/>
          </a:xfrm>
        </p:grpSpPr>
        <p:cxnSp>
          <p:nvCxnSpPr>
            <p:cNvPr id="28" name="Straight Connector 8">
              <a:extLst>
                <a:ext uri="{FF2B5EF4-FFF2-40B4-BE49-F238E27FC236}">
                  <a16:creationId xmlns:a16="http://schemas.microsoft.com/office/drawing/2014/main" id="{1499449E-6DA3-D61D-8A1B-F3A1C7A465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9686" y="2270370"/>
              <a:ext cx="0" cy="1094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8">
              <a:extLst>
                <a:ext uri="{FF2B5EF4-FFF2-40B4-BE49-F238E27FC236}">
                  <a16:creationId xmlns:a16="http://schemas.microsoft.com/office/drawing/2014/main" id="{8308922B-BAC3-6EBB-398F-E8E7326A1DD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198152" y="2219630"/>
              <a:ext cx="0" cy="1094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3E7AC928-6316-2F6C-B183-59F1F108D6D4}"/>
              </a:ext>
            </a:extLst>
          </p:cNvPr>
          <p:cNvGrpSpPr/>
          <p:nvPr/>
        </p:nvGrpSpPr>
        <p:grpSpPr>
          <a:xfrm>
            <a:off x="2867313" y="3602472"/>
            <a:ext cx="109419" cy="109419"/>
            <a:chOff x="9143442" y="2270370"/>
            <a:chExt cx="109419" cy="109419"/>
          </a:xfrm>
        </p:grpSpPr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8AD665C9-1C87-1294-7805-A86958A5F3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9686" y="2270370"/>
              <a:ext cx="0" cy="1094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">
              <a:extLst>
                <a:ext uri="{FF2B5EF4-FFF2-40B4-BE49-F238E27FC236}">
                  <a16:creationId xmlns:a16="http://schemas.microsoft.com/office/drawing/2014/main" id="{744E3BCD-234E-4EE1-C74F-CE5FADF4B71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198152" y="2219630"/>
              <a:ext cx="0" cy="1094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14">
            <a:extLst>
              <a:ext uri="{FF2B5EF4-FFF2-40B4-BE49-F238E27FC236}">
                <a16:creationId xmlns:a16="http://schemas.microsoft.com/office/drawing/2014/main" id="{557E5872-A5BF-DEC8-C59E-38DE84D3524D}"/>
              </a:ext>
            </a:extLst>
          </p:cNvPr>
          <p:cNvSpPr txBox="1"/>
          <p:nvPr/>
        </p:nvSpPr>
        <p:spPr>
          <a:xfrm>
            <a:off x="8895335" y="3774417"/>
            <a:ext cx="60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rgbClr val="0070C0"/>
                </a:solidFill>
              </a:rPr>
              <a:t>55</a:t>
            </a:r>
            <a:r>
              <a:rPr lang="en-US" sz="2000" baseline="30000">
                <a:solidFill>
                  <a:srgbClr val="0070C0"/>
                </a:solidFill>
              </a:rPr>
              <a:t>o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3A7A02F3-0F68-446D-9AB6-E4ECC228923D}"/>
              </a:ext>
            </a:extLst>
          </p:cNvPr>
          <p:cNvSpPr txBox="1"/>
          <p:nvPr/>
        </p:nvSpPr>
        <p:spPr>
          <a:xfrm>
            <a:off x="7915808" y="3041701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z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803102AD-93FE-C6C3-32FD-0BF1FA6A1B11}"/>
              </a:ext>
            </a:extLst>
          </p:cNvPr>
          <p:cNvSpPr txBox="1"/>
          <p:nvPr/>
        </p:nvSpPr>
        <p:spPr>
          <a:xfrm>
            <a:off x="9064026" y="2936055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48E8D95D-04C8-EB43-FC22-13744A611F06}"/>
              </a:ext>
            </a:extLst>
          </p:cNvPr>
          <p:cNvSpPr txBox="1"/>
          <p:nvPr/>
        </p:nvSpPr>
        <p:spPr>
          <a:xfrm>
            <a:off x="8783534" y="4134197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5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2" name="TextBox 14">
            <a:extLst>
              <a:ext uri="{FF2B5EF4-FFF2-40B4-BE49-F238E27FC236}">
                <a16:creationId xmlns:a16="http://schemas.microsoft.com/office/drawing/2014/main" id="{B3D42A31-D90B-9955-7AA9-E0CEBF519338}"/>
              </a:ext>
            </a:extLst>
          </p:cNvPr>
          <p:cNvSpPr txBox="1"/>
          <p:nvPr/>
        </p:nvSpPr>
        <p:spPr>
          <a:xfrm>
            <a:off x="8243299" y="5998212"/>
            <a:ext cx="220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EF = cos F . t</a:t>
            </a:r>
            <a:endParaRPr lang="en-US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3285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8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5" grpId="0"/>
      <p:bldP spid="26" grpId="0"/>
      <p:bldP spid="27" grpId="0"/>
      <p:bldP spid="35" grpId="0"/>
      <p:bldP spid="37" grpId="0"/>
      <p:bldP spid="39" grpId="0"/>
      <p:bldP spid="41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0E2EF3BF-D2C9-93C8-7049-6D73C6602463}"/>
              </a:ext>
            </a:extLst>
          </p:cNvPr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FA3BA-B0D9-8A90-9D0A-BD58AADC9759}"/>
              </a:ext>
            </a:extLst>
          </p:cNvPr>
          <p:cNvSpPr/>
          <p:nvPr/>
        </p:nvSpPr>
        <p:spPr>
          <a:xfrm>
            <a:off x="4914898" y="191635"/>
            <a:ext cx="6696078" cy="619141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45F4C-E789-6B97-2513-5A1A20FB84D0}"/>
              </a:ext>
            </a:extLst>
          </p:cNvPr>
          <p:cNvSpPr txBox="1"/>
          <p:nvPr/>
        </p:nvSpPr>
        <p:spPr>
          <a:xfrm>
            <a:off x="5207870" y="251448"/>
            <a:ext cx="6242415" cy="49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chemeClr val="bg1"/>
                </a:solidFill>
                <a:latin typeface="#9Slide03 Penumbra" panose="02040603050506020204" pitchFamily="18" charset="0"/>
              </a:rPr>
              <a:t>HỆ THỨC GIỮA HAI CẠNH GÓC VUÔNG</a:t>
            </a:r>
            <a:endParaRPr lang="en-US" dirty="0">
              <a:solidFill>
                <a:schemeClr val="bg1"/>
              </a:solidFill>
              <a:latin typeface="#9Slide03 Penumbra" panose="02040603050506020204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5D76B818-9861-C3CA-5C9F-5507EF7F3E59}"/>
              </a:ext>
            </a:extLst>
          </p:cNvPr>
          <p:cNvSpPr txBox="1"/>
          <p:nvPr/>
        </p:nvSpPr>
        <p:spPr>
          <a:xfrm>
            <a:off x="621202" y="1418719"/>
            <a:ext cx="10723074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Tính các độ dài x, y, z, t trong hình vẽ. </a:t>
            </a:r>
            <a:r>
              <a:rPr lang="en-US" sz="2000" i="1"/>
              <a:t>Làm tròn kết quả đến hàng phần trăm</a:t>
            </a:r>
            <a:endParaRPr lang="en-US" i="1" dirty="0"/>
          </a:p>
        </p:txBody>
      </p:sp>
      <p:grpSp>
        <p:nvGrpSpPr>
          <p:cNvPr id="8" name="Group 23">
            <a:extLst>
              <a:ext uri="{FF2B5EF4-FFF2-40B4-BE49-F238E27FC236}">
                <a16:creationId xmlns:a16="http://schemas.microsoft.com/office/drawing/2014/main" id="{372B2FC9-CB91-0D04-06B0-237CE64E131F}"/>
              </a:ext>
            </a:extLst>
          </p:cNvPr>
          <p:cNvGrpSpPr/>
          <p:nvPr/>
        </p:nvGrpSpPr>
        <p:grpSpPr>
          <a:xfrm>
            <a:off x="521575" y="860551"/>
            <a:ext cx="674138" cy="588646"/>
            <a:chOff x="570270" y="1598234"/>
            <a:chExt cx="674138" cy="588646"/>
          </a:xfrm>
        </p:grpSpPr>
        <p:sp>
          <p:nvSpPr>
            <p:cNvPr id="9" name="Isosceles Triangle 15">
              <a:extLst>
                <a:ext uri="{FF2B5EF4-FFF2-40B4-BE49-F238E27FC236}">
                  <a16:creationId xmlns:a16="http://schemas.microsoft.com/office/drawing/2014/main" id="{72FE3F62-3594-797C-370F-D0D72DDAFAB0}"/>
                </a:ext>
              </a:extLst>
            </p:cNvPr>
            <p:cNvSpPr/>
            <p:nvPr/>
          </p:nvSpPr>
          <p:spPr>
            <a:xfrm rot="10800000">
              <a:off x="570270" y="1605727"/>
              <a:ext cx="674138" cy="5811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D6ADED06-B197-FA94-7A38-C7A2AF6C85FB}"/>
                </a:ext>
              </a:extLst>
            </p:cNvPr>
            <p:cNvSpPr txBox="1"/>
            <p:nvPr/>
          </p:nvSpPr>
          <p:spPr>
            <a:xfrm>
              <a:off x="641304" y="1598234"/>
              <a:ext cx="525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100">
                  <a:solidFill>
                    <a:schemeClr val="bg1"/>
                  </a:solidFill>
                </a:rPr>
                <a:t>?5</a:t>
              </a:r>
              <a:endParaRPr lang="en-US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Box 14">
            <a:extLst>
              <a:ext uri="{FF2B5EF4-FFF2-40B4-BE49-F238E27FC236}">
                <a16:creationId xmlns:a16="http://schemas.microsoft.com/office/drawing/2014/main" id="{7C3BF360-B15A-9152-BFBE-F119BEEE64BF}"/>
              </a:ext>
            </a:extLst>
          </p:cNvPr>
          <p:cNvSpPr txBox="1"/>
          <p:nvPr/>
        </p:nvSpPr>
        <p:spPr>
          <a:xfrm>
            <a:off x="621202" y="4744742"/>
            <a:ext cx="503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Tam giác ABC vuông tại B, có: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2828EFB6-A2C5-7D5F-BC64-2A8C62962060}"/>
              </a:ext>
            </a:extLst>
          </p:cNvPr>
          <p:cNvSpPr txBox="1"/>
          <p:nvPr/>
        </p:nvSpPr>
        <p:spPr>
          <a:xfrm>
            <a:off x="1209085" y="5365798"/>
            <a:ext cx="5291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x = AC . sin C = 8 . sin 30</a:t>
            </a:r>
            <a:r>
              <a:rPr lang="en-US" baseline="30000">
                <a:solidFill>
                  <a:srgbClr val="002060"/>
                </a:solidFill>
              </a:rPr>
              <a:t>o</a:t>
            </a:r>
            <a:r>
              <a:rPr lang="en-US">
                <a:solidFill>
                  <a:srgbClr val="002060"/>
                </a:solidFill>
              </a:rPr>
              <a:t> = 4;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am giác Vuông 11">
            <a:extLst>
              <a:ext uri="{FF2B5EF4-FFF2-40B4-BE49-F238E27FC236}">
                <a16:creationId xmlns:a16="http://schemas.microsoft.com/office/drawing/2014/main" id="{587B01C7-3B3A-C872-598E-0CBC57DF33AB}"/>
              </a:ext>
            </a:extLst>
          </p:cNvPr>
          <p:cNvSpPr/>
          <p:nvPr/>
        </p:nvSpPr>
        <p:spPr>
          <a:xfrm>
            <a:off x="2867313" y="2618757"/>
            <a:ext cx="1914116" cy="1096262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52A3A867-5E83-DB84-CC6C-639C688F9884}"/>
              </a:ext>
            </a:extLst>
          </p:cNvPr>
          <p:cNvSpPr txBox="1"/>
          <p:nvPr/>
        </p:nvSpPr>
        <p:spPr>
          <a:xfrm>
            <a:off x="2499341" y="2936055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x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C73FE56-2DD1-9182-ACA7-1EBC9973920F}"/>
              </a:ext>
            </a:extLst>
          </p:cNvPr>
          <p:cNvSpPr txBox="1"/>
          <p:nvPr/>
        </p:nvSpPr>
        <p:spPr>
          <a:xfrm>
            <a:off x="2559338" y="2187306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37A04-7332-252A-FB0A-548B5C434656}"/>
              </a:ext>
            </a:extLst>
          </p:cNvPr>
          <p:cNvSpPr txBox="1"/>
          <p:nvPr/>
        </p:nvSpPr>
        <p:spPr>
          <a:xfrm>
            <a:off x="2619827" y="3715019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B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69E10302-C320-8E3B-86FB-C0A082598628}"/>
              </a:ext>
            </a:extLst>
          </p:cNvPr>
          <p:cNvSpPr txBox="1"/>
          <p:nvPr/>
        </p:nvSpPr>
        <p:spPr>
          <a:xfrm>
            <a:off x="4696523" y="3715019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3FAA61C1-C6AA-0AB4-361A-235621837F76}"/>
              </a:ext>
            </a:extLst>
          </p:cNvPr>
          <p:cNvSpPr txBox="1"/>
          <p:nvPr/>
        </p:nvSpPr>
        <p:spPr>
          <a:xfrm>
            <a:off x="3702625" y="3715019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1943452B-17E2-E592-A701-A1674298F8E8}"/>
              </a:ext>
            </a:extLst>
          </p:cNvPr>
          <p:cNvSpPr txBox="1"/>
          <p:nvPr/>
        </p:nvSpPr>
        <p:spPr>
          <a:xfrm>
            <a:off x="3809177" y="2770012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8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D03C0E3C-CD51-D83C-E40C-C69C003FCED6}"/>
              </a:ext>
            </a:extLst>
          </p:cNvPr>
          <p:cNvSpPr txBox="1"/>
          <p:nvPr/>
        </p:nvSpPr>
        <p:spPr>
          <a:xfrm>
            <a:off x="3778930" y="3337706"/>
            <a:ext cx="60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rgbClr val="0070C0"/>
                </a:solidFill>
              </a:rPr>
              <a:t>30</a:t>
            </a:r>
            <a:r>
              <a:rPr lang="en-US" sz="2000" baseline="30000">
                <a:solidFill>
                  <a:srgbClr val="0070C0"/>
                </a:solidFill>
              </a:rPr>
              <a:t>o</a:t>
            </a:r>
            <a:endParaRPr lang="en-US" sz="20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4">
                <a:extLst>
                  <a:ext uri="{FF2B5EF4-FFF2-40B4-BE49-F238E27FC236}">
                    <a16:creationId xmlns:a16="http://schemas.microsoft.com/office/drawing/2014/main" id="{F83C51B7-141B-C64A-1DE1-119724065FEC}"/>
                  </a:ext>
                </a:extLst>
              </p:cNvPr>
              <p:cNvSpPr txBox="1"/>
              <p:nvPr/>
            </p:nvSpPr>
            <p:spPr>
              <a:xfrm>
                <a:off x="1209084" y="5974869"/>
                <a:ext cx="5291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500"/>
                  </a:lnSpc>
                  <a:defRPr sz="2400"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y = AC . cos C = 8 . cos 30</a:t>
                </a:r>
                <a:r>
                  <a:rPr lang="en-US" baseline="30000">
                    <a:solidFill>
                      <a:srgbClr val="002060"/>
                    </a:solidFill>
                  </a:rPr>
                  <a:t>o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 6,93.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4">
                <a:extLst>
                  <a:ext uri="{FF2B5EF4-FFF2-40B4-BE49-F238E27FC236}">
                    <a16:creationId xmlns:a16="http://schemas.microsoft.com/office/drawing/2014/main" id="{F83C51B7-141B-C64A-1DE1-119724065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084" y="5974869"/>
                <a:ext cx="5291371" cy="461665"/>
              </a:xfrm>
              <a:prstGeom prst="rect">
                <a:avLst/>
              </a:prstGeom>
              <a:blipFill>
                <a:blip r:embed="rId7"/>
                <a:stretch>
                  <a:fillRect l="-1728" t="-13158" r="-11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am giác Vuông 20">
            <a:extLst>
              <a:ext uri="{FF2B5EF4-FFF2-40B4-BE49-F238E27FC236}">
                <a16:creationId xmlns:a16="http://schemas.microsoft.com/office/drawing/2014/main" id="{600454DA-117F-FE29-8832-8C5FB74EDB19}"/>
              </a:ext>
            </a:extLst>
          </p:cNvPr>
          <p:cNvSpPr/>
          <p:nvPr/>
        </p:nvSpPr>
        <p:spPr>
          <a:xfrm>
            <a:off x="8265623" y="2362199"/>
            <a:ext cx="1306550" cy="1776774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28BFECBF-B659-5022-9E7E-87A3D990374A}"/>
              </a:ext>
            </a:extLst>
          </p:cNvPr>
          <p:cNvSpPr txBox="1"/>
          <p:nvPr/>
        </p:nvSpPr>
        <p:spPr>
          <a:xfrm>
            <a:off x="6532756" y="4744742"/>
            <a:ext cx="503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Tam giác DEF vuông tại E, có: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14">
                <a:extLst>
                  <a:ext uri="{FF2B5EF4-FFF2-40B4-BE49-F238E27FC236}">
                    <a16:creationId xmlns:a16="http://schemas.microsoft.com/office/drawing/2014/main" id="{C609AD02-8A27-AC16-1567-04FC240952AE}"/>
                  </a:ext>
                </a:extLst>
              </p:cNvPr>
              <p:cNvSpPr txBox="1"/>
              <p:nvPr/>
            </p:nvSpPr>
            <p:spPr>
              <a:xfrm>
                <a:off x="6926487" y="5365798"/>
                <a:ext cx="5291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500"/>
                  </a:lnSpc>
                  <a:defRPr sz="2400"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z = EF . tan F = 5 . tan 55</a:t>
                </a:r>
                <a:r>
                  <a:rPr lang="en-US" baseline="30000">
                    <a:solidFill>
                      <a:srgbClr val="002060"/>
                    </a:solidFill>
                  </a:rPr>
                  <a:t>o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>
                    <a:solidFill>
                      <a:srgbClr val="002060"/>
                    </a:solidFill>
                  </a:rPr>
                  <a:t> 7,14;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TextBox 14">
                <a:extLst>
                  <a:ext uri="{FF2B5EF4-FFF2-40B4-BE49-F238E27FC236}">
                    <a16:creationId xmlns:a16="http://schemas.microsoft.com/office/drawing/2014/main" id="{C609AD02-8A27-AC16-1567-04FC24095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487" y="5365798"/>
                <a:ext cx="5291371" cy="461665"/>
              </a:xfrm>
              <a:prstGeom prst="rect">
                <a:avLst/>
              </a:prstGeom>
              <a:blipFill>
                <a:blip r:embed="rId8"/>
                <a:stretch>
                  <a:fillRect l="-1728" t="-13158" b="-26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14">
            <a:extLst>
              <a:ext uri="{FF2B5EF4-FFF2-40B4-BE49-F238E27FC236}">
                <a16:creationId xmlns:a16="http://schemas.microsoft.com/office/drawing/2014/main" id="{4805FFFC-0E54-FBCC-0FBE-103D10B9F7D9}"/>
              </a:ext>
            </a:extLst>
          </p:cNvPr>
          <p:cNvSpPr txBox="1"/>
          <p:nvPr/>
        </p:nvSpPr>
        <p:spPr>
          <a:xfrm>
            <a:off x="7894965" y="1918124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97AFF26E-0845-8470-C309-3CB4DB4FE8E9}"/>
              </a:ext>
            </a:extLst>
          </p:cNvPr>
          <p:cNvSpPr txBox="1"/>
          <p:nvPr/>
        </p:nvSpPr>
        <p:spPr>
          <a:xfrm>
            <a:off x="7894965" y="4017109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311DB2E7-3FAC-9084-E077-306E79729ABC}"/>
              </a:ext>
            </a:extLst>
          </p:cNvPr>
          <p:cNvSpPr txBox="1"/>
          <p:nvPr/>
        </p:nvSpPr>
        <p:spPr>
          <a:xfrm>
            <a:off x="9603689" y="4017109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F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2FEBA098-5943-9F13-E829-9E1960A9F685}"/>
              </a:ext>
            </a:extLst>
          </p:cNvPr>
          <p:cNvGrpSpPr/>
          <p:nvPr/>
        </p:nvGrpSpPr>
        <p:grpSpPr>
          <a:xfrm>
            <a:off x="8265318" y="4024764"/>
            <a:ext cx="109419" cy="109419"/>
            <a:chOff x="9143442" y="2270370"/>
            <a:chExt cx="109419" cy="109419"/>
          </a:xfrm>
        </p:grpSpPr>
        <p:cxnSp>
          <p:nvCxnSpPr>
            <p:cNvPr id="28" name="Straight Connector 8">
              <a:extLst>
                <a:ext uri="{FF2B5EF4-FFF2-40B4-BE49-F238E27FC236}">
                  <a16:creationId xmlns:a16="http://schemas.microsoft.com/office/drawing/2014/main" id="{1499449E-6DA3-D61D-8A1B-F3A1C7A465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9686" y="2270370"/>
              <a:ext cx="0" cy="1094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8">
              <a:extLst>
                <a:ext uri="{FF2B5EF4-FFF2-40B4-BE49-F238E27FC236}">
                  <a16:creationId xmlns:a16="http://schemas.microsoft.com/office/drawing/2014/main" id="{8308922B-BAC3-6EBB-398F-E8E7326A1DD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198152" y="2219630"/>
              <a:ext cx="0" cy="1094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3E7AC928-6316-2F6C-B183-59F1F108D6D4}"/>
              </a:ext>
            </a:extLst>
          </p:cNvPr>
          <p:cNvGrpSpPr/>
          <p:nvPr/>
        </p:nvGrpSpPr>
        <p:grpSpPr>
          <a:xfrm>
            <a:off x="2867313" y="3602472"/>
            <a:ext cx="109419" cy="109419"/>
            <a:chOff x="9143442" y="2270370"/>
            <a:chExt cx="109419" cy="109419"/>
          </a:xfrm>
        </p:grpSpPr>
        <p:cxnSp>
          <p:nvCxnSpPr>
            <p:cNvPr id="33" name="Straight Connector 8">
              <a:extLst>
                <a:ext uri="{FF2B5EF4-FFF2-40B4-BE49-F238E27FC236}">
                  <a16:creationId xmlns:a16="http://schemas.microsoft.com/office/drawing/2014/main" id="{8AD665C9-1C87-1294-7805-A86958A5F3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9686" y="2270370"/>
              <a:ext cx="0" cy="1094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8">
              <a:extLst>
                <a:ext uri="{FF2B5EF4-FFF2-40B4-BE49-F238E27FC236}">
                  <a16:creationId xmlns:a16="http://schemas.microsoft.com/office/drawing/2014/main" id="{744E3BCD-234E-4EE1-C74F-CE5FADF4B71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198152" y="2219630"/>
              <a:ext cx="0" cy="1094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14">
            <a:extLst>
              <a:ext uri="{FF2B5EF4-FFF2-40B4-BE49-F238E27FC236}">
                <a16:creationId xmlns:a16="http://schemas.microsoft.com/office/drawing/2014/main" id="{557E5872-A5BF-DEC8-C59E-38DE84D3524D}"/>
              </a:ext>
            </a:extLst>
          </p:cNvPr>
          <p:cNvSpPr txBox="1"/>
          <p:nvPr/>
        </p:nvSpPr>
        <p:spPr>
          <a:xfrm>
            <a:off x="8895335" y="3774417"/>
            <a:ext cx="60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rgbClr val="0070C0"/>
                </a:solidFill>
              </a:rPr>
              <a:t>55</a:t>
            </a:r>
            <a:r>
              <a:rPr lang="en-US" sz="2000" baseline="30000">
                <a:solidFill>
                  <a:srgbClr val="0070C0"/>
                </a:solidFill>
              </a:rPr>
              <a:t>o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3A7A02F3-0F68-446D-9AB6-E4ECC228923D}"/>
              </a:ext>
            </a:extLst>
          </p:cNvPr>
          <p:cNvSpPr txBox="1"/>
          <p:nvPr/>
        </p:nvSpPr>
        <p:spPr>
          <a:xfrm>
            <a:off x="7915808" y="3041701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z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803102AD-93FE-C6C3-32FD-0BF1FA6A1B11}"/>
              </a:ext>
            </a:extLst>
          </p:cNvPr>
          <p:cNvSpPr txBox="1"/>
          <p:nvPr/>
        </p:nvSpPr>
        <p:spPr>
          <a:xfrm>
            <a:off x="9064026" y="2936055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1" name="TextBox 14">
            <a:extLst>
              <a:ext uri="{FF2B5EF4-FFF2-40B4-BE49-F238E27FC236}">
                <a16:creationId xmlns:a16="http://schemas.microsoft.com/office/drawing/2014/main" id="{48E8D95D-04C8-EB43-FC22-13744A611F06}"/>
              </a:ext>
            </a:extLst>
          </p:cNvPr>
          <p:cNvSpPr txBox="1"/>
          <p:nvPr/>
        </p:nvSpPr>
        <p:spPr>
          <a:xfrm>
            <a:off x="8783534" y="4134197"/>
            <a:ext cx="367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5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4">
                <a:extLst>
                  <a:ext uri="{FF2B5EF4-FFF2-40B4-BE49-F238E27FC236}">
                    <a16:creationId xmlns:a16="http://schemas.microsoft.com/office/drawing/2014/main" id="{41C3EEDA-CB38-6CE5-8C89-A19AE34FCC87}"/>
                  </a:ext>
                </a:extLst>
              </p:cNvPr>
              <p:cNvSpPr txBox="1"/>
              <p:nvPr/>
            </p:nvSpPr>
            <p:spPr>
              <a:xfrm>
                <a:off x="6926487" y="5974869"/>
                <a:ext cx="32908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500"/>
                  </a:lnSpc>
                  <a:defRPr sz="2400"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t = 5 : cos 55</a:t>
                </a:r>
                <a:r>
                  <a:rPr lang="en-US" baseline="30000">
                    <a:solidFill>
                      <a:srgbClr val="002060"/>
                    </a:solidFill>
                  </a:rPr>
                  <a:t>o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8,72.</a:t>
                </a:r>
              </a:p>
            </p:txBody>
          </p:sp>
        </mc:Choice>
        <mc:Fallback xmlns="">
          <p:sp>
            <p:nvSpPr>
              <p:cNvPr id="2" name="TextBox 14">
                <a:extLst>
                  <a:ext uri="{FF2B5EF4-FFF2-40B4-BE49-F238E27FC236}">
                    <a16:creationId xmlns:a16="http://schemas.microsoft.com/office/drawing/2014/main" id="{41C3EEDA-CB38-6CE5-8C89-A19AE34FC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487" y="5974869"/>
                <a:ext cx="3290897" cy="461665"/>
              </a:xfrm>
              <a:prstGeom prst="rect">
                <a:avLst/>
              </a:prstGeom>
              <a:blipFill>
                <a:blip r:embed="rId9"/>
                <a:stretch>
                  <a:fillRect l="-2778" t="-13158" r="-18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681088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6102626">
            <a:off x="-2132162" y="876635"/>
            <a:ext cx="7076285" cy="5005717"/>
            <a:chOff x="0" y="0"/>
            <a:chExt cx="6350000" cy="4491948"/>
          </a:xfrm>
        </p:grpSpPr>
        <p:sp>
          <p:nvSpPr>
            <p:cNvPr id="4" name="Freeform 4"/>
            <p:cNvSpPr/>
            <p:nvPr/>
          </p:nvSpPr>
          <p:spPr>
            <a:xfrm>
              <a:off x="0" y="-55880"/>
              <a:ext cx="6350000" cy="4547828"/>
            </a:xfrm>
            <a:custGeom>
              <a:avLst/>
              <a:gdLst/>
              <a:ahLst/>
              <a:cxnLst/>
              <a:rect l="l" t="t" r="r" b="b"/>
              <a:pathLst>
                <a:path w="6350000" h="4547828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4547828"/>
                  </a:lnTo>
                  <a:lnTo>
                    <a:pt x="6350000" y="4547828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392C1B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2956293" y="-2268565"/>
            <a:ext cx="7076285" cy="11395129"/>
            <a:chOff x="0" y="0"/>
            <a:chExt cx="6350000" cy="7411715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7467595"/>
            </a:xfrm>
            <a:custGeom>
              <a:avLst/>
              <a:gdLst/>
              <a:ahLst/>
              <a:cxnLst/>
              <a:rect l="l" t="t" r="r" b="b"/>
              <a:pathLst>
                <a:path w="6350000" h="7467595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7467595"/>
                  </a:lnTo>
                  <a:lnTo>
                    <a:pt x="6350000" y="7467595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CE5C4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185229" y="2029303"/>
            <a:ext cx="917625" cy="91762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9C8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201812" y="3639079"/>
            <a:ext cx="917625" cy="91762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9C8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185229" y="5177135"/>
            <a:ext cx="917625" cy="917625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79C87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TextBox 10">
            <a:extLst>
              <a:ext uri="{FF2B5EF4-FFF2-40B4-BE49-F238E27FC236}">
                <a16:creationId xmlns:a16="http://schemas.microsoft.com/office/drawing/2014/main" id="{09B1296E-1F51-F2A0-085D-1A37EAA680E4}"/>
              </a:ext>
            </a:extLst>
          </p:cNvPr>
          <p:cNvSpPr txBox="1"/>
          <p:nvPr/>
        </p:nvSpPr>
        <p:spPr>
          <a:xfrm>
            <a:off x="7617137" y="141224"/>
            <a:ext cx="4294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#9Slide03 Penumbra" panose="02040603050506020204" pitchFamily="18" charset="0"/>
              </a:rPr>
              <a:t>nội dung bài học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F1701916-AEFA-1119-4760-00B2ABA1B8F3}"/>
              </a:ext>
            </a:extLst>
          </p:cNvPr>
          <p:cNvSpPr txBox="1"/>
          <p:nvPr/>
        </p:nvSpPr>
        <p:spPr>
          <a:xfrm>
            <a:off x="3330271" y="2004110"/>
            <a:ext cx="6838950" cy="92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rgbClr val="002060"/>
                </a:solidFill>
                <a:latin typeface="#9Slide03 Penumbra" panose="02040603050506020204" pitchFamily="18" charset="0"/>
              </a:rPr>
              <a:t>Công thức tính cạnh góc vuông </a:t>
            </a:r>
          </a:p>
          <a:p>
            <a:pPr>
              <a:lnSpc>
                <a:spcPts val="3500"/>
              </a:lnSpc>
            </a:pPr>
            <a:r>
              <a:rPr lang="en-US">
                <a:solidFill>
                  <a:srgbClr val="002060"/>
                </a:solidFill>
                <a:latin typeface="#9Slide03 Penumbra" panose="02040603050506020204" pitchFamily="18" charset="0"/>
              </a:rPr>
              <a:t>theo cạnh huyền và sin, côsin góc nhọn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4DF474D8-B15E-860B-DAD5-C11FA5821E93}"/>
              </a:ext>
            </a:extLst>
          </p:cNvPr>
          <p:cNvSpPr txBox="1"/>
          <p:nvPr/>
        </p:nvSpPr>
        <p:spPr>
          <a:xfrm>
            <a:off x="3330271" y="3819051"/>
            <a:ext cx="6242415" cy="49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rgbClr val="002060"/>
                </a:solidFill>
                <a:latin typeface="#9Slide03 Penumbra" panose="02040603050506020204" pitchFamily="18" charset="0"/>
              </a:rPr>
              <a:t>HỆ THỨC GIỮA HAI CẠNH GÓC VUÔNG</a:t>
            </a:r>
            <a:endParaRPr lang="en-US" dirty="0">
              <a:solidFill>
                <a:srgbClr val="002060"/>
              </a:solidFill>
              <a:latin typeface="#9Slide03 Penumbra" panose="02040603050506020204" pitchFamily="18" charset="0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BF4D65BA-9941-9351-1099-F35BAF5A2C6A}"/>
              </a:ext>
            </a:extLst>
          </p:cNvPr>
          <p:cNvSpPr txBox="1"/>
          <p:nvPr/>
        </p:nvSpPr>
        <p:spPr>
          <a:xfrm>
            <a:off x="3330271" y="5368508"/>
            <a:ext cx="3783408" cy="49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latin typeface="#9Slide03 Penumbra" panose="02040603050506020204" pitchFamily="18" charset="0"/>
              </a:rPr>
              <a:t>giải tam giác vuông</a:t>
            </a:r>
            <a:endParaRPr lang="en-US" dirty="0">
              <a:latin typeface="#9Slide03 Penumbra" panose="02040603050506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0E2EF3BF-D2C9-93C8-7049-6D73C6602463}"/>
              </a:ext>
            </a:extLst>
          </p:cNvPr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FA3BA-B0D9-8A90-9D0A-BD58AADC9759}"/>
              </a:ext>
            </a:extLst>
          </p:cNvPr>
          <p:cNvSpPr/>
          <p:nvPr/>
        </p:nvSpPr>
        <p:spPr>
          <a:xfrm>
            <a:off x="4914898" y="191635"/>
            <a:ext cx="6696078" cy="619141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45F4C-E789-6B97-2513-5A1A20FB84D0}"/>
              </a:ext>
            </a:extLst>
          </p:cNvPr>
          <p:cNvSpPr txBox="1"/>
          <p:nvPr/>
        </p:nvSpPr>
        <p:spPr>
          <a:xfrm>
            <a:off x="5207870" y="251448"/>
            <a:ext cx="6242415" cy="49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chemeClr val="bg1"/>
                </a:solidFill>
                <a:latin typeface="#9Slide03 Penumbra" panose="02040603050506020204" pitchFamily="18" charset="0"/>
              </a:rPr>
              <a:t>HỆ THỨC GIỮA HAI CẠNH GÓC VUÔNG</a:t>
            </a:r>
            <a:endParaRPr lang="en-US" dirty="0">
              <a:solidFill>
                <a:schemeClr val="bg1"/>
              </a:solidFill>
              <a:latin typeface="#9Slide03 Penumbra" panose="02040603050506020204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5D76B818-9861-C3CA-5C9F-5507EF7F3E59}"/>
              </a:ext>
            </a:extLst>
          </p:cNvPr>
          <p:cNvSpPr txBox="1"/>
          <p:nvPr/>
        </p:nvSpPr>
        <p:spPr>
          <a:xfrm>
            <a:off x="621202" y="1713994"/>
            <a:ext cx="8132273" cy="138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Các tia nắng mặt trời tạo với mặt đất một góc xấp xỉ bằng 34</a:t>
            </a:r>
            <a:r>
              <a:rPr lang="en-US" baseline="30000"/>
              <a:t>0</a:t>
            </a:r>
            <a:r>
              <a:rPr lang="en-US"/>
              <a:t> và bóng của một tòa tháp trên mặt đất dài 8,6 m. Tính chiều cao của tháp (làm tròn đến mét)</a:t>
            </a:r>
            <a:endParaRPr lang="en-US" dirty="0"/>
          </a:p>
        </p:txBody>
      </p:sp>
      <p:grpSp>
        <p:nvGrpSpPr>
          <p:cNvPr id="8" name="Group 23">
            <a:extLst>
              <a:ext uri="{FF2B5EF4-FFF2-40B4-BE49-F238E27FC236}">
                <a16:creationId xmlns:a16="http://schemas.microsoft.com/office/drawing/2014/main" id="{372B2FC9-CB91-0D04-06B0-237CE64E131F}"/>
              </a:ext>
            </a:extLst>
          </p:cNvPr>
          <p:cNvGrpSpPr/>
          <p:nvPr/>
        </p:nvGrpSpPr>
        <p:grpSpPr>
          <a:xfrm>
            <a:off x="521575" y="1155826"/>
            <a:ext cx="674138" cy="588646"/>
            <a:chOff x="570270" y="1598234"/>
            <a:chExt cx="674138" cy="588646"/>
          </a:xfrm>
        </p:grpSpPr>
        <p:sp>
          <p:nvSpPr>
            <p:cNvPr id="9" name="Isosceles Triangle 15">
              <a:extLst>
                <a:ext uri="{FF2B5EF4-FFF2-40B4-BE49-F238E27FC236}">
                  <a16:creationId xmlns:a16="http://schemas.microsoft.com/office/drawing/2014/main" id="{72FE3F62-3594-797C-370F-D0D72DDAFAB0}"/>
                </a:ext>
              </a:extLst>
            </p:cNvPr>
            <p:cNvSpPr/>
            <p:nvPr/>
          </p:nvSpPr>
          <p:spPr>
            <a:xfrm rot="10800000">
              <a:off x="570270" y="1605727"/>
              <a:ext cx="674138" cy="5811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D6ADED06-B197-FA94-7A38-C7A2AF6C85FB}"/>
                </a:ext>
              </a:extLst>
            </p:cNvPr>
            <p:cNvSpPr txBox="1"/>
            <p:nvPr/>
          </p:nvSpPr>
          <p:spPr>
            <a:xfrm>
              <a:off x="641304" y="1598234"/>
              <a:ext cx="525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100">
                  <a:solidFill>
                    <a:schemeClr val="bg1"/>
                  </a:solidFill>
                </a:rPr>
                <a:t>?6</a:t>
              </a:r>
              <a:endParaRPr lang="en-US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4">
            <a:extLst>
              <a:ext uri="{FF2B5EF4-FFF2-40B4-BE49-F238E27FC236}">
                <a16:creationId xmlns:a16="http://schemas.microsoft.com/office/drawing/2014/main" id="{F83C51B7-141B-C64A-1DE1-119724065FEC}"/>
              </a:ext>
            </a:extLst>
          </p:cNvPr>
          <p:cNvSpPr txBox="1"/>
          <p:nvPr/>
        </p:nvSpPr>
        <p:spPr>
          <a:xfrm>
            <a:off x="592609" y="3780488"/>
            <a:ext cx="667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Đường cao của tháp đối diện với góc 34</a:t>
            </a:r>
            <a:r>
              <a:rPr lang="en-US" baseline="30000">
                <a:solidFill>
                  <a:srgbClr val="002060"/>
                </a:solidFill>
              </a:rPr>
              <a:t>o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4">
                <a:extLst>
                  <a:ext uri="{FF2B5EF4-FFF2-40B4-BE49-F238E27FC236}">
                    <a16:creationId xmlns:a16="http://schemas.microsoft.com/office/drawing/2014/main" id="{41C3EEDA-CB38-6CE5-8C89-A19AE34FCC87}"/>
                  </a:ext>
                </a:extLst>
              </p:cNvPr>
              <p:cNvSpPr txBox="1"/>
              <p:nvPr/>
            </p:nvSpPr>
            <p:spPr>
              <a:xfrm>
                <a:off x="1840395" y="4998790"/>
                <a:ext cx="37438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500"/>
                  </a:lnSpc>
                  <a:defRPr sz="2400"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h = 8,6 . tan 34</a:t>
                </a:r>
                <a:r>
                  <a:rPr lang="en-US" baseline="30000">
                    <a:solidFill>
                      <a:srgbClr val="002060"/>
                    </a:solidFill>
                  </a:rPr>
                  <a:t>o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>
                    <a:solidFill>
                      <a:srgbClr val="002060"/>
                    </a:solidFill>
                  </a:rPr>
                  <a:t>6 (m)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4">
                <a:extLst>
                  <a:ext uri="{FF2B5EF4-FFF2-40B4-BE49-F238E27FC236}">
                    <a16:creationId xmlns:a16="http://schemas.microsoft.com/office/drawing/2014/main" id="{41C3EEDA-CB38-6CE5-8C89-A19AE34FC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395" y="4998790"/>
                <a:ext cx="3743847" cy="461665"/>
              </a:xfrm>
              <a:prstGeom prst="rect">
                <a:avLst/>
              </a:prstGeom>
              <a:blipFill>
                <a:blip r:embed="rId7"/>
                <a:stretch>
                  <a:fillRect l="-2606" t="-13158" b="-263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4">
            <a:extLst>
              <a:ext uri="{FF2B5EF4-FFF2-40B4-BE49-F238E27FC236}">
                <a16:creationId xmlns:a16="http://schemas.microsoft.com/office/drawing/2014/main" id="{ED7F04C6-CFC9-F323-1538-88B029910E77}"/>
              </a:ext>
            </a:extLst>
          </p:cNvPr>
          <p:cNvSpPr txBox="1"/>
          <p:nvPr/>
        </p:nvSpPr>
        <p:spPr>
          <a:xfrm>
            <a:off x="592609" y="4389639"/>
            <a:ext cx="3179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Theo định lí 2, ta có: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D7B30ADD-7312-D436-5AC4-3AD5917B2AF6}"/>
              </a:ext>
            </a:extLst>
          </p:cNvPr>
          <p:cNvSpPr txBox="1"/>
          <p:nvPr/>
        </p:nvSpPr>
        <p:spPr>
          <a:xfrm>
            <a:off x="621202" y="5607942"/>
            <a:ext cx="618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Vậy chiều cao của tháp là khoảng 6 m.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8" name="Hình ảnh 47">
            <a:extLst>
              <a:ext uri="{FF2B5EF4-FFF2-40B4-BE49-F238E27FC236}">
                <a16:creationId xmlns:a16="http://schemas.microsoft.com/office/drawing/2014/main" id="{7D280D95-9DFB-2AE9-C6FB-12FDEF0EC8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8750" y1="20469" x2="49219" y2="20469"/>
                        <a14:foregroundMark x1="49063" y1="15781" x2="49219" y2="22500"/>
                        <a14:foregroundMark x1="62656" y1="27031" x2="65938" y2="21563"/>
                        <a14:foregroundMark x1="71875" y1="37031" x2="76250" y2="34063"/>
                        <a14:foregroundMark x1="75625" y1="49688" x2="81094" y2="50469"/>
                        <a14:foregroundMark x1="75156" y1="63125" x2="78125" y2="65625"/>
                        <a14:foregroundMark x1="63594" y1="73594" x2="65625" y2="77031"/>
                        <a14:foregroundMark x1="50625" y1="76719" x2="51250" y2="82500"/>
                        <a14:foregroundMark x1="36719" y1="74688" x2="36094" y2="78281"/>
                        <a14:foregroundMark x1="20313" y1="67031" x2="28438" y2="63438"/>
                        <a14:foregroundMark x1="19688" y1="50625" x2="25000" y2="50313"/>
                        <a14:foregroundMark x1="23125" y1="35156" x2="27344" y2="37813"/>
                        <a14:foregroundMark x1="33125" y1="21250" x2="37344" y2="27969"/>
                        <a14:backgroundMark x1="50562" y1="22469" x2="50625" y2="23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1109" y="968357"/>
            <a:ext cx="581154" cy="581154"/>
          </a:xfrm>
          <a:prstGeom prst="rect">
            <a:avLst/>
          </a:prstGeom>
        </p:spPr>
      </p:pic>
      <p:grpSp>
        <p:nvGrpSpPr>
          <p:cNvPr id="52" name="Nhóm 51">
            <a:extLst>
              <a:ext uri="{FF2B5EF4-FFF2-40B4-BE49-F238E27FC236}">
                <a16:creationId xmlns:a16="http://schemas.microsoft.com/office/drawing/2014/main" id="{F8FDAA28-8530-9425-D7A2-97DEC6F3AD06}"/>
              </a:ext>
            </a:extLst>
          </p:cNvPr>
          <p:cNvGrpSpPr/>
          <p:nvPr/>
        </p:nvGrpSpPr>
        <p:grpSpPr>
          <a:xfrm>
            <a:off x="9209245" y="1545512"/>
            <a:ext cx="2247274" cy="1473731"/>
            <a:chOff x="9511506" y="1801019"/>
            <a:chExt cx="1784518" cy="1170262"/>
          </a:xfrm>
        </p:grpSpPr>
        <p:pic>
          <p:nvPicPr>
            <p:cNvPr id="1028" name="Picture 4" descr="Free download | Lighthouse , Red And White Stripes transparent background  PNG clipart | HiClipart">
              <a:extLst>
                <a:ext uri="{FF2B5EF4-FFF2-40B4-BE49-F238E27FC236}">
                  <a16:creationId xmlns:a16="http://schemas.microsoft.com/office/drawing/2014/main" id="{1EE1B0D9-B247-CD7D-9D54-911FC22FB3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104" b="98970" l="1625" r="96250">
                          <a14:foregroundMark x1="42250" y1="7064" x2="51250" y2="3753"/>
                          <a14:foregroundMark x1="50500" y1="1104" x2="50500" y2="1104"/>
                          <a14:foregroundMark x1="58250" y1="39146" x2="59500" y2="54157"/>
                          <a14:foregroundMark x1="60875" y1="82119" x2="65375" y2="93745"/>
                          <a14:foregroundMark x1="56875" y1="95806" x2="70000" y2="95806"/>
                          <a14:foregroundMark x1="70000" y1="95806" x2="85875" y2="95585"/>
                          <a14:foregroundMark x1="86625" y1="95806" x2="65375" y2="94849"/>
                          <a14:foregroundMark x1="78125" y1="93893" x2="91750" y2="94187"/>
                          <a14:foregroundMark x1="91750" y1="94187" x2="92750" y2="94555"/>
                          <a14:foregroundMark x1="93375" y1="95806" x2="12250" y2="96100"/>
                          <a14:foregroundMark x1="12250" y1="96100" x2="12250" y2="95953"/>
                          <a14:foregroundMark x1="9625" y1="94702" x2="38875" y2="92200"/>
                          <a14:foregroundMark x1="96250" y1="95438" x2="94875" y2="99043"/>
                          <a14:foregroundMark x1="4000" y1="97351" x2="1625" y2="94996"/>
                          <a14:backgroundMark x1="98625" y1="99338" x2="98625" y2="993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6396" y="1807369"/>
              <a:ext cx="559628" cy="1026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3" name="Đường nối Thẳng 42">
              <a:extLst>
                <a:ext uri="{FF2B5EF4-FFF2-40B4-BE49-F238E27FC236}">
                  <a16:creationId xmlns:a16="http://schemas.microsoft.com/office/drawing/2014/main" id="{510AE2A7-2097-A15A-F338-7E498D01002D}"/>
                </a:ext>
              </a:extLst>
            </p:cNvPr>
            <p:cNvCxnSpPr/>
            <p:nvPr/>
          </p:nvCxnSpPr>
          <p:spPr>
            <a:xfrm>
              <a:off x="9513094" y="2828984"/>
              <a:ext cx="17829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Đường nối Thẳng 43">
              <a:extLst>
                <a:ext uri="{FF2B5EF4-FFF2-40B4-BE49-F238E27FC236}">
                  <a16:creationId xmlns:a16="http://schemas.microsoft.com/office/drawing/2014/main" id="{A009F6CF-3E15-7A9B-598B-E60516E03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1506" y="1801019"/>
              <a:ext cx="1498354" cy="10287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ung 48">
              <a:extLst>
                <a:ext uri="{FF2B5EF4-FFF2-40B4-BE49-F238E27FC236}">
                  <a16:creationId xmlns:a16="http://schemas.microsoft.com/office/drawing/2014/main" id="{536A8C0A-797F-54EE-5C01-39934866C397}"/>
                </a:ext>
              </a:extLst>
            </p:cNvPr>
            <p:cNvSpPr/>
            <p:nvPr/>
          </p:nvSpPr>
          <p:spPr>
            <a:xfrm rot="1525292">
              <a:off x="9583717" y="2594200"/>
              <a:ext cx="363955" cy="314110"/>
            </a:xfrm>
            <a:prstGeom prst="arc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50" name="Đường nối Thẳng 49">
              <a:extLst>
                <a:ext uri="{FF2B5EF4-FFF2-40B4-BE49-F238E27FC236}">
                  <a16:creationId xmlns:a16="http://schemas.microsoft.com/office/drawing/2014/main" id="{0FA90DCC-CB0D-4792-356D-D8D199031EC4}"/>
                </a:ext>
              </a:extLst>
            </p:cNvPr>
            <p:cNvCxnSpPr>
              <a:cxnSpLocks/>
            </p:cNvCxnSpPr>
            <p:nvPr/>
          </p:nvCxnSpPr>
          <p:spPr>
            <a:xfrm>
              <a:off x="9513094" y="2971281"/>
              <a:ext cx="1550194" cy="0"/>
            </a:xfrm>
            <a:prstGeom prst="line">
              <a:avLst/>
            </a:prstGeom>
            <a:ln w="12700">
              <a:prstDash val="dash"/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14">
            <a:extLst>
              <a:ext uri="{FF2B5EF4-FFF2-40B4-BE49-F238E27FC236}">
                <a16:creationId xmlns:a16="http://schemas.microsoft.com/office/drawing/2014/main" id="{81176E8C-79F9-A7A8-75FB-15917350DA57}"/>
              </a:ext>
            </a:extLst>
          </p:cNvPr>
          <p:cNvSpPr txBox="1"/>
          <p:nvPr/>
        </p:nvSpPr>
        <p:spPr>
          <a:xfrm>
            <a:off x="9753707" y="2464717"/>
            <a:ext cx="55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/>
              <a:t>34</a:t>
            </a:r>
            <a:r>
              <a:rPr lang="en-US" sz="1800" baseline="30000"/>
              <a:t>o</a:t>
            </a:r>
            <a:endParaRPr lang="en-US" sz="1800" dirty="0"/>
          </a:p>
        </p:txBody>
      </p:sp>
      <p:sp>
        <p:nvSpPr>
          <p:cNvPr id="54" name="TextBox 14">
            <a:extLst>
              <a:ext uri="{FF2B5EF4-FFF2-40B4-BE49-F238E27FC236}">
                <a16:creationId xmlns:a16="http://schemas.microsoft.com/office/drawing/2014/main" id="{946F8FA6-82DB-8679-EB45-37EBA39466BC}"/>
              </a:ext>
            </a:extLst>
          </p:cNvPr>
          <p:cNvSpPr txBox="1"/>
          <p:nvPr/>
        </p:nvSpPr>
        <p:spPr>
          <a:xfrm>
            <a:off x="9820089" y="3040042"/>
            <a:ext cx="931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4">
                    <a:lumMod val="50000"/>
                  </a:schemeClr>
                </a:solidFill>
              </a:rPr>
              <a:t>8,6 m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55" name="Nhóm 54">
            <a:extLst>
              <a:ext uri="{FF2B5EF4-FFF2-40B4-BE49-F238E27FC236}">
                <a16:creationId xmlns:a16="http://schemas.microsoft.com/office/drawing/2014/main" id="{0434B48B-C6E6-A5A7-FFA6-F26D99F3F98F}"/>
              </a:ext>
            </a:extLst>
          </p:cNvPr>
          <p:cNvGrpSpPr/>
          <p:nvPr/>
        </p:nvGrpSpPr>
        <p:grpSpPr>
          <a:xfrm>
            <a:off x="8331817" y="3956839"/>
            <a:ext cx="3155330" cy="2010214"/>
            <a:chOff x="9513094" y="1807369"/>
            <a:chExt cx="1826934" cy="1163912"/>
          </a:xfrm>
        </p:grpSpPr>
        <p:pic>
          <p:nvPicPr>
            <p:cNvPr id="56" name="Picture 4" descr="Free download | Lighthouse , Red And White Stripes transparent background  PNG clipart | HiClipart">
              <a:extLst>
                <a:ext uri="{FF2B5EF4-FFF2-40B4-BE49-F238E27FC236}">
                  <a16:creationId xmlns:a16="http://schemas.microsoft.com/office/drawing/2014/main" id="{818C45C2-F013-7239-07F9-64A33630CD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104" b="98970" l="1625" r="96250">
                          <a14:foregroundMark x1="42250" y1="7064" x2="51250" y2="3753"/>
                          <a14:foregroundMark x1="50500" y1="1104" x2="50500" y2="1104"/>
                          <a14:foregroundMark x1="58250" y1="39146" x2="59500" y2="54157"/>
                          <a14:foregroundMark x1="60875" y1="82119" x2="65375" y2="93745"/>
                          <a14:foregroundMark x1="56875" y1="95806" x2="70000" y2="95806"/>
                          <a14:foregroundMark x1="70000" y1="95806" x2="85875" y2="95585"/>
                          <a14:foregroundMark x1="86625" y1="95806" x2="65375" y2="94849"/>
                          <a14:foregroundMark x1="78125" y1="93893" x2="91750" y2="94187"/>
                          <a14:foregroundMark x1="91750" y1="94187" x2="92750" y2="94555"/>
                          <a14:foregroundMark x1="93375" y1="95806" x2="12250" y2="96100"/>
                          <a14:foregroundMark x1="12250" y1="96100" x2="12250" y2="95953"/>
                          <a14:foregroundMark x1="9625" y1="94702" x2="38875" y2="92200"/>
                          <a14:foregroundMark x1="96250" y1="95438" x2="94875" y2="99043"/>
                          <a14:foregroundMark x1="4000" y1="97351" x2="1625" y2="94996"/>
                          <a14:backgroundMark x1="98625" y1="99338" x2="98625" y2="99338"/>
                        </a14:backgroundRemoval>
                      </a14:imgEffect>
                      <a14:imgEffect>
                        <a14:artisticPencilGrayscale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6396" y="1807369"/>
              <a:ext cx="559628" cy="1026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Đường nối Thẳng 56">
              <a:extLst>
                <a:ext uri="{FF2B5EF4-FFF2-40B4-BE49-F238E27FC236}">
                  <a16:creationId xmlns:a16="http://schemas.microsoft.com/office/drawing/2014/main" id="{CFB43F4B-4478-E61D-B532-C2BBDF4DD86D}"/>
                </a:ext>
              </a:extLst>
            </p:cNvPr>
            <p:cNvCxnSpPr>
              <a:cxnSpLocks/>
            </p:cNvCxnSpPr>
            <p:nvPr/>
          </p:nvCxnSpPr>
          <p:spPr>
            <a:xfrm>
              <a:off x="9513094" y="2828984"/>
              <a:ext cx="182693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Đường nối Thẳng 57">
              <a:extLst>
                <a:ext uri="{FF2B5EF4-FFF2-40B4-BE49-F238E27FC236}">
                  <a16:creationId xmlns:a16="http://schemas.microsoft.com/office/drawing/2014/main" id="{ADC69198-A2EC-1048-1E13-5596731E7D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4264" y="1807369"/>
              <a:ext cx="1504704" cy="102240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Cung 58">
              <a:extLst>
                <a:ext uri="{FF2B5EF4-FFF2-40B4-BE49-F238E27FC236}">
                  <a16:creationId xmlns:a16="http://schemas.microsoft.com/office/drawing/2014/main" id="{5A20BA1A-6D81-5EBF-AC4D-694D3B7A2652}"/>
                </a:ext>
              </a:extLst>
            </p:cNvPr>
            <p:cNvSpPr/>
            <p:nvPr/>
          </p:nvSpPr>
          <p:spPr>
            <a:xfrm rot="1525292">
              <a:off x="9583717" y="2594200"/>
              <a:ext cx="363955" cy="314110"/>
            </a:xfrm>
            <a:prstGeom prst="arc">
              <a:avLst>
                <a:gd name="adj1" fmla="val 16399263"/>
                <a:gd name="adj2" fmla="val 0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60" name="Đường nối Thẳng 59">
              <a:extLst>
                <a:ext uri="{FF2B5EF4-FFF2-40B4-BE49-F238E27FC236}">
                  <a16:creationId xmlns:a16="http://schemas.microsoft.com/office/drawing/2014/main" id="{5A2659BA-1608-F0B7-5BD9-D315C9EB6FB7}"/>
                </a:ext>
              </a:extLst>
            </p:cNvPr>
            <p:cNvCxnSpPr>
              <a:cxnSpLocks/>
            </p:cNvCxnSpPr>
            <p:nvPr/>
          </p:nvCxnSpPr>
          <p:spPr>
            <a:xfrm>
              <a:off x="9513094" y="2971281"/>
              <a:ext cx="1529127" cy="0"/>
            </a:xfrm>
            <a:prstGeom prst="line">
              <a:avLst/>
            </a:prstGeom>
            <a:ln w="12700">
              <a:prstDash val="dash"/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id="{48BD8B3A-E3EB-0834-3D71-FD7BE0FD8BCD}"/>
              </a:ext>
            </a:extLst>
          </p:cNvPr>
          <p:cNvCxnSpPr>
            <a:cxnSpLocks/>
          </p:cNvCxnSpPr>
          <p:nvPr/>
        </p:nvCxnSpPr>
        <p:spPr>
          <a:xfrm>
            <a:off x="10933284" y="3956838"/>
            <a:ext cx="0" cy="1764450"/>
          </a:xfrm>
          <a:prstGeom prst="line">
            <a:avLst/>
          </a:prstGeom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TextBox 14">
            <a:extLst>
              <a:ext uri="{FF2B5EF4-FFF2-40B4-BE49-F238E27FC236}">
                <a16:creationId xmlns:a16="http://schemas.microsoft.com/office/drawing/2014/main" id="{B3BB2DBB-520B-38D4-6197-CD0E0643A7DE}"/>
              </a:ext>
            </a:extLst>
          </p:cNvPr>
          <p:cNvSpPr txBox="1"/>
          <p:nvPr/>
        </p:nvSpPr>
        <p:spPr>
          <a:xfrm>
            <a:off x="9354248" y="5980488"/>
            <a:ext cx="931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4">
                    <a:lumMod val="50000"/>
                  </a:schemeClr>
                </a:solidFill>
              </a:rPr>
              <a:t>8,6 m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31" name="TextBox 14">
            <a:extLst>
              <a:ext uri="{FF2B5EF4-FFF2-40B4-BE49-F238E27FC236}">
                <a16:creationId xmlns:a16="http://schemas.microsoft.com/office/drawing/2014/main" id="{CF369854-2A13-C04A-8EB4-D9280510F67A}"/>
              </a:ext>
            </a:extLst>
          </p:cNvPr>
          <p:cNvSpPr txBox="1"/>
          <p:nvPr/>
        </p:nvSpPr>
        <p:spPr>
          <a:xfrm>
            <a:off x="10958041" y="4582444"/>
            <a:ext cx="327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chemeClr val="accent4">
                    <a:lumMod val="50000"/>
                  </a:schemeClr>
                </a:solidFill>
              </a:rPr>
              <a:t>h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32" name="TextBox 14">
            <a:extLst>
              <a:ext uri="{FF2B5EF4-FFF2-40B4-BE49-F238E27FC236}">
                <a16:creationId xmlns:a16="http://schemas.microsoft.com/office/drawing/2014/main" id="{9A9EB36E-09AF-342C-ACB9-06D5F5F537D1}"/>
              </a:ext>
            </a:extLst>
          </p:cNvPr>
          <p:cNvSpPr txBox="1"/>
          <p:nvPr/>
        </p:nvSpPr>
        <p:spPr>
          <a:xfrm>
            <a:off x="9059567" y="5319335"/>
            <a:ext cx="62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/>
              <a:t>34</a:t>
            </a:r>
            <a:r>
              <a:rPr lang="en-US" sz="2000" baseline="30000"/>
              <a:t>o</a:t>
            </a:r>
            <a:endParaRPr lang="en-US" sz="2000" dirty="0"/>
          </a:p>
        </p:txBody>
      </p:sp>
      <p:grpSp>
        <p:nvGrpSpPr>
          <p:cNvPr id="1033" name="Nhóm 1032">
            <a:extLst>
              <a:ext uri="{FF2B5EF4-FFF2-40B4-BE49-F238E27FC236}">
                <a16:creationId xmlns:a16="http://schemas.microsoft.com/office/drawing/2014/main" id="{D3947E8E-52DD-930D-C6E1-839C1609F177}"/>
              </a:ext>
            </a:extLst>
          </p:cNvPr>
          <p:cNvGrpSpPr/>
          <p:nvPr/>
        </p:nvGrpSpPr>
        <p:grpSpPr>
          <a:xfrm flipH="1">
            <a:off x="10677099" y="5469165"/>
            <a:ext cx="250776" cy="251202"/>
            <a:chOff x="9143442" y="2270184"/>
            <a:chExt cx="109419" cy="109605"/>
          </a:xfrm>
        </p:grpSpPr>
        <p:cxnSp>
          <p:nvCxnSpPr>
            <p:cNvPr id="1034" name="Straight Connector 8">
              <a:extLst>
                <a:ext uri="{FF2B5EF4-FFF2-40B4-BE49-F238E27FC236}">
                  <a16:creationId xmlns:a16="http://schemas.microsoft.com/office/drawing/2014/main" id="{A2B54553-189B-F535-187C-50A469C703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9686" y="2270370"/>
              <a:ext cx="0" cy="1094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5" name="Straight Connector 8">
              <a:extLst>
                <a:ext uri="{FF2B5EF4-FFF2-40B4-BE49-F238E27FC236}">
                  <a16:creationId xmlns:a16="http://schemas.microsoft.com/office/drawing/2014/main" id="{D18603A5-2520-6456-0934-3F5E332FDB25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198152" y="2215474"/>
              <a:ext cx="0" cy="1094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0829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" grpId="0"/>
      <p:bldP spid="24" grpId="0"/>
      <p:bldP spid="40" grpId="0"/>
      <p:bldP spid="53" grpId="0"/>
      <p:bldP spid="54" grpId="0"/>
      <p:bldP spid="1030" grpId="0"/>
      <p:bldP spid="1031" grpId="0"/>
      <p:bldP spid="10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0E2EF3BF-D2C9-93C8-7049-6D73C6602463}"/>
              </a:ext>
            </a:extLst>
          </p:cNvPr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FA3BA-B0D9-8A90-9D0A-BD58AADC9759}"/>
              </a:ext>
            </a:extLst>
          </p:cNvPr>
          <p:cNvSpPr/>
          <p:nvPr/>
        </p:nvSpPr>
        <p:spPr>
          <a:xfrm>
            <a:off x="4914898" y="191635"/>
            <a:ext cx="6696078" cy="619141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45F4C-E789-6B97-2513-5A1A20FB84D0}"/>
              </a:ext>
            </a:extLst>
          </p:cNvPr>
          <p:cNvSpPr txBox="1"/>
          <p:nvPr/>
        </p:nvSpPr>
        <p:spPr>
          <a:xfrm>
            <a:off x="5207870" y="251448"/>
            <a:ext cx="6242415" cy="491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chemeClr val="bg1"/>
                </a:solidFill>
                <a:latin typeface="#9Slide03 Penumbra" panose="02040603050506020204" pitchFamily="18" charset="0"/>
              </a:rPr>
              <a:t>HỆ THỨC GIỮA HAI CẠNH GÓC VUÔNG</a:t>
            </a:r>
            <a:endParaRPr lang="en-US" dirty="0">
              <a:solidFill>
                <a:schemeClr val="bg1"/>
              </a:solidFill>
              <a:latin typeface="#9Slide03 Penumbra" panose="02040603050506020204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5D76B818-9861-C3CA-5C9F-5507EF7F3E59}"/>
              </a:ext>
            </a:extLst>
          </p:cNvPr>
          <p:cNvSpPr txBox="1"/>
          <p:nvPr/>
        </p:nvSpPr>
        <p:spPr>
          <a:xfrm>
            <a:off x="621202" y="1713994"/>
            <a:ext cx="11122053" cy="138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Tam giác ABC vuông tại A mô tả cột cờ AB và bóng nắng của cột cờ trên mặt đất AC. Người ta đo được độ dài AC = 12 m và C = 40</a:t>
            </a:r>
            <a:r>
              <a:rPr lang="en-US" baseline="30000"/>
              <a:t>o</a:t>
            </a:r>
            <a:r>
              <a:rPr lang="en-US"/>
              <a:t>. Tính chiều cao AB của cột cờ (</a:t>
            </a:r>
            <a:r>
              <a:rPr lang="en-US" sz="2000" i="1"/>
              <a:t>làm tròn kết quả đến phần trăm của mét</a:t>
            </a:r>
            <a:r>
              <a:rPr lang="en-US"/>
              <a:t>)</a:t>
            </a:r>
            <a:endParaRPr lang="en-US" dirty="0"/>
          </a:p>
        </p:txBody>
      </p:sp>
      <p:grpSp>
        <p:nvGrpSpPr>
          <p:cNvPr id="8" name="Group 23">
            <a:extLst>
              <a:ext uri="{FF2B5EF4-FFF2-40B4-BE49-F238E27FC236}">
                <a16:creationId xmlns:a16="http://schemas.microsoft.com/office/drawing/2014/main" id="{372B2FC9-CB91-0D04-06B0-237CE64E131F}"/>
              </a:ext>
            </a:extLst>
          </p:cNvPr>
          <p:cNvGrpSpPr/>
          <p:nvPr/>
        </p:nvGrpSpPr>
        <p:grpSpPr>
          <a:xfrm>
            <a:off x="521575" y="1155826"/>
            <a:ext cx="674138" cy="588646"/>
            <a:chOff x="570270" y="1598234"/>
            <a:chExt cx="674138" cy="588646"/>
          </a:xfrm>
        </p:grpSpPr>
        <p:sp>
          <p:nvSpPr>
            <p:cNvPr id="9" name="Isosceles Triangle 15">
              <a:extLst>
                <a:ext uri="{FF2B5EF4-FFF2-40B4-BE49-F238E27FC236}">
                  <a16:creationId xmlns:a16="http://schemas.microsoft.com/office/drawing/2014/main" id="{72FE3F62-3594-797C-370F-D0D72DDAFAB0}"/>
                </a:ext>
              </a:extLst>
            </p:cNvPr>
            <p:cNvSpPr/>
            <p:nvPr/>
          </p:nvSpPr>
          <p:spPr>
            <a:xfrm rot="10800000">
              <a:off x="570270" y="1605727"/>
              <a:ext cx="674138" cy="581153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D6ADED06-B197-FA94-7A38-C7A2AF6C85FB}"/>
                </a:ext>
              </a:extLst>
            </p:cNvPr>
            <p:cNvSpPr txBox="1"/>
            <p:nvPr/>
          </p:nvSpPr>
          <p:spPr>
            <a:xfrm>
              <a:off x="666704" y="1598234"/>
              <a:ext cx="525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100">
                  <a:solidFill>
                    <a:schemeClr val="bg1"/>
                  </a:solidFill>
                </a:rPr>
                <a:t>?7</a:t>
              </a:r>
              <a:endParaRPr lang="en-US" sz="21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4">
                <a:extLst>
                  <a:ext uri="{FF2B5EF4-FFF2-40B4-BE49-F238E27FC236}">
                    <a16:creationId xmlns:a16="http://schemas.microsoft.com/office/drawing/2014/main" id="{41C3EEDA-CB38-6CE5-8C89-A19AE34FCC87}"/>
                  </a:ext>
                </a:extLst>
              </p:cNvPr>
              <p:cNvSpPr txBox="1"/>
              <p:nvPr/>
            </p:nvSpPr>
            <p:spPr>
              <a:xfrm>
                <a:off x="1755725" y="4575351"/>
                <a:ext cx="63562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500"/>
                  </a:lnSpc>
                  <a:defRPr sz="2400"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>
                    <a:solidFill>
                      <a:srgbClr val="002060"/>
                    </a:solidFill>
                  </a:rPr>
                  <a:t>AB = AC . tan C = 12 . tan 40</a:t>
                </a:r>
                <a:r>
                  <a:rPr lang="en-US" baseline="30000">
                    <a:solidFill>
                      <a:srgbClr val="002060"/>
                    </a:solidFill>
                  </a:rPr>
                  <a:t>o</a:t>
                </a:r>
                <a:r>
                  <a:rPr lang="en-US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</a:t>
                </a:r>
                <a:r>
                  <a:rPr lang="en-US">
                    <a:solidFill>
                      <a:srgbClr val="002060"/>
                    </a:solidFill>
                  </a:rPr>
                  <a:t>10,07 (m)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extBox 14">
                <a:extLst>
                  <a:ext uri="{FF2B5EF4-FFF2-40B4-BE49-F238E27FC236}">
                    <a16:creationId xmlns:a16="http://schemas.microsoft.com/office/drawing/2014/main" id="{41C3EEDA-CB38-6CE5-8C89-A19AE34FC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725" y="4575351"/>
                <a:ext cx="6356293" cy="461665"/>
              </a:xfrm>
              <a:prstGeom prst="rect">
                <a:avLst/>
              </a:prstGeom>
              <a:blipFill>
                <a:blip r:embed="rId7"/>
                <a:stretch>
                  <a:fillRect l="-1438" t="-13333" b="-28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14">
            <a:extLst>
              <a:ext uri="{FF2B5EF4-FFF2-40B4-BE49-F238E27FC236}">
                <a16:creationId xmlns:a16="http://schemas.microsoft.com/office/drawing/2014/main" id="{ED7F04C6-CFC9-F323-1538-88B029910E77}"/>
              </a:ext>
            </a:extLst>
          </p:cNvPr>
          <p:cNvSpPr txBox="1"/>
          <p:nvPr/>
        </p:nvSpPr>
        <p:spPr>
          <a:xfrm>
            <a:off x="1009589" y="3841626"/>
            <a:ext cx="5169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Vì tam giác ABC vuông tại A nên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0" name="TextBox 14">
            <a:extLst>
              <a:ext uri="{FF2B5EF4-FFF2-40B4-BE49-F238E27FC236}">
                <a16:creationId xmlns:a16="http://schemas.microsoft.com/office/drawing/2014/main" id="{D7B30ADD-7312-D436-5AC4-3AD5917B2AF6}"/>
              </a:ext>
            </a:extLst>
          </p:cNvPr>
          <p:cNvSpPr txBox="1"/>
          <p:nvPr/>
        </p:nvSpPr>
        <p:spPr>
          <a:xfrm>
            <a:off x="1012782" y="5352164"/>
            <a:ext cx="618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Vậy chiều cao cột cờ là 10,07 m.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050" name="Picture 2" descr="Hình ảnh Cờ Việt Nam Cực PNG , Cờ Vẫy Việt Nam, Cờ Việt Nam Vẫy Trong Suốt,  Cờ Việt Nam PNG miễn phí tải tập tin PSDComment và Vector">
            <a:extLst>
              <a:ext uri="{FF2B5EF4-FFF2-40B4-BE49-F238E27FC236}">
                <a16:creationId xmlns:a16="http://schemas.microsoft.com/office/drawing/2014/main" id="{D43D1D5E-EFB1-C0C0-8865-1ACF2C1AB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7" r="24771"/>
          <a:stretch/>
        </p:blipFill>
        <p:spPr bwMode="auto">
          <a:xfrm>
            <a:off x="10571356" y="3592651"/>
            <a:ext cx="1039620" cy="247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6700E6E1-F4F0-2218-E044-B04675E16EAD}"/>
              </a:ext>
            </a:extLst>
          </p:cNvPr>
          <p:cNvCxnSpPr>
            <a:cxnSpLocks/>
          </p:cNvCxnSpPr>
          <p:nvPr/>
        </p:nvCxnSpPr>
        <p:spPr>
          <a:xfrm flipH="1">
            <a:off x="8222387" y="3663166"/>
            <a:ext cx="2445121" cy="2392804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E572677F-C488-0A87-C835-0335771A47CB}"/>
              </a:ext>
            </a:extLst>
          </p:cNvPr>
          <p:cNvCxnSpPr>
            <a:cxnSpLocks/>
          </p:cNvCxnSpPr>
          <p:nvPr/>
        </p:nvCxnSpPr>
        <p:spPr>
          <a:xfrm flipH="1">
            <a:off x="8231912" y="6057134"/>
            <a:ext cx="244512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908C4360-9B87-DBF6-409E-CC539C2BD0CA}"/>
              </a:ext>
            </a:extLst>
          </p:cNvPr>
          <p:cNvGrpSpPr/>
          <p:nvPr/>
        </p:nvGrpSpPr>
        <p:grpSpPr>
          <a:xfrm flipH="1">
            <a:off x="10416732" y="5805350"/>
            <a:ext cx="250776" cy="251202"/>
            <a:chOff x="9143442" y="2270184"/>
            <a:chExt cx="109419" cy="109605"/>
          </a:xfrm>
        </p:grpSpPr>
        <p:cxnSp>
          <p:nvCxnSpPr>
            <p:cNvPr id="23" name="Straight Connector 8">
              <a:extLst>
                <a:ext uri="{FF2B5EF4-FFF2-40B4-BE49-F238E27FC236}">
                  <a16:creationId xmlns:a16="http://schemas.microsoft.com/office/drawing/2014/main" id="{70A0CAC6-F939-9586-3E19-39F062E825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9686" y="2270370"/>
              <a:ext cx="0" cy="1094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8">
              <a:extLst>
                <a:ext uri="{FF2B5EF4-FFF2-40B4-BE49-F238E27FC236}">
                  <a16:creationId xmlns:a16="http://schemas.microsoft.com/office/drawing/2014/main" id="{28040974-917F-5B79-A7EB-31B54B5D66A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198152" y="2215474"/>
              <a:ext cx="0" cy="109419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ung 26">
            <a:extLst>
              <a:ext uri="{FF2B5EF4-FFF2-40B4-BE49-F238E27FC236}">
                <a16:creationId xmlns:a16="http://schemas.microsoft.com/office/drawing/2014/main" id="{27446C79-9325-949C-7BEA-81FB8916955E}"/>
              </a:ext>
            </a:extLst>
          </p:cNvPr>
          <p:cNvSpPr/>
          <p:nvPr/>
        </p:nvSpPr>
        <p:spPr>
          <a:xfrm rot="1525292">
            <a:off x="8157067" y="5659911"/>
            <a:ext cx="628593" cy="542505"/>
          </a:xfrm>
          <a:prstGeom prst="arc">
            <a:avLst>
              <a:gd name="adj1" fmla="val 16399263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14">
            <a:extLst>
              <a:ext uri="{FF2B5EF4-FFF2-40B4-BE49-F238E27FC236}">
                <a16:creationId xmlns:a16="http://schemas.microsoft.com/office/drawing/2014/main" id="{17C24F59-BC4D-9D56-1AD4-B99EBE5D3E38}"/>
              </a:ext>
            </a:extLst>
          </p:cNvPr>
          <p:cNvSpPr txBox="1"/>
          <p:nvPr/>
        </p:nvSpPr>
        <p:spPr>
          <a:xfrm>
            <a:off x="8716525" y="5582997"/>
            <a:ext cx="67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/>
              <a:t>40</a:t>
            </a:r>
            <a:r>
              <a:rPr lang="en-US" baseline="30000"/>
              <a:t>o</a:t>
            </a:r>
            <a:endParaRPr lang="en-US" dirty="0"/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633FEB1B-9F6F-1046-8A05-52BFBE52AE7F}"/>
              </a:ext>
            </a:extLst>
          </p:cNvPr>
          <p:cNvSpPr txBox="1"/>
          <p:nvPr/>
        </p:nvSpPr>
        <p:spPr>
          <a:xfrm>
            <a:off x="10597479" y="5989472"/>
            <a:ext cx="36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8929A65E-B870-C2F5-9328-DE74EFC279B9}"/>
              </a:ext>
            </a:extLst>
          </p:cNvPr>
          <p:cNvSpPr txBox="1"/>
          <p:nvPr/>
        </p:nvSpPr>
        <p:spPr>
          <a:xfrm>
            <a:off x="7888882" y="5985536"/>
            <a:ext cx="36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C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99370906-5701-668F-46F5-A6BE702A2981}"/>
              </a:ext>
            </a:extLst>
          </p:cNvPr>
          <p:cNvSpPr txBox="1"/>
          <p:nvPr/>
        </p:nvSpPr>
        <p:spPr>
          <a:xfrm>
            <a:off x="10595248" y="3200919"/>
            <a:ext cx="36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2060"/>
                </a:solidFill>
              </a:rPr>
              <a:t>B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01AB69DF-4A25-0D84-88E8-9D0DC00C29EB}"/>
              </a:ext>
            </a:extLst>
          </p:cNvPr>
          <p:cNvSpPr txBox="1"/>
          <p:nvPr/>
        </p:nvSpPr>
        <p:spPr>
          <a:xfrm>
            <a:off x="8996624" y="6101540"/>
            <a:ext cx="102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rgbClr val="0070C0"/>
                </a:solidFill>
              </a:rPr>
              <a:t>12 m</a:t>
            </a:r>
            <a:endParaRPr lang="en-US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509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4" grpId="0"/>
      <p:bldP spid="40" grpId="0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10711">
            <a:off x="10223165" y="4966421"/>
            <a:ext cx="4402281" cy="2916511"/>
          </a:xfrm>
          <a:custGeom>
            <a:avLst/>
            <a:gdLst/>
            <a:ahLst/>
            <a:cxnLst/>
            <a:rect l="l" t="t" r="r" b="b"/>
            <a:pathLst>
              <a:path w="17108254" h="11334218">
                <a:moveTo>
                  <a:pt x="0" y="0"/>
                </a:moveTo>
                <a:lnTo>
                  <a:pt x="17108254" y="0"/>
                </a:lnTo>
                <a:lnTo>
                  <a:pt x="17108254" y="11334218"/>
                </a:lnTo>
                <a:lnTo>
                  <a:pt x="0" y="11334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68C601-544F-E906-2B86-1AFD20943C2D}"/>
              </a:ext>
            </a:extLst>
          </p:cNvPr>
          <p:cNvSpPr/>
          <p:nvPr/>
        </p:nvSpPr>
        <p:spPr>
          <a:xfrm>
            <a:off x="9220200" y="306613"/>
            <a:ext cx="2743200" cy="838199"/>
          </a:xfrm>
          <a:prstGeom prst="roundRect">
            <a:avLst>
              <a:gd name="adj" fmla="val 50000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hững con số gây choáng về &quot;Én Bạc&quot; MiG-21 mà Việt Nam từng sử dụng">
            <a:extLst>
              <a:ext uri="{FF2B5EF4-FFF2-40B4-BE49-F238E27FC236}">
                <a16:creationId xmlns:a16="http://schemas.microsoft.com/office/drawing/2014/main" id="{438AE370-4B09-5837-4E16-CA631D908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3" b="89749" l="7692" r="96308">
                        <a14:foregroundMark x1="25231" y1="33473" x2="25231" y2="33473"/>
                        <a14:foregroundMark x1="23077" y1="32427" x2="23077" y2="32427"/>
                        <a14:foregroundMark x1="21538" y1="30962" x2="21538" y2="30962"/>
                        <a14:foregroundMark x1="20000" y1="30962" x2="20000" y2="30962"/>
                        <a14:foregroundMark x1="18923" y1="30753" x2="18923" y2="30753"/>
                        <a14:foregroundMark x1="18923" y1="30753" x2="28308" y2="31381"/>
                        <a14:foregroundMark x1="28308" y1="31381" x2="29846" y2="30126"/>
                        <a14:foregroundMark x1="30154" y1="30126" x2="32769" y2="30335"/>
                        <a14:foregroundMark x1="32923" y1="30335" x2="34154" y2="31381"/>
                        <a14:foregroundMark x1="34154" y1="30753" x2="35385" y2="31381"/>
                        <a14:foregroundMark x1="37231" y1="33473" x2="52462" y2="39749"/>
                        <a14:foregroundMark x1="52308" y1="40795" x2="60462" y2="47071"/>
                        <a14:foregroundMark x1="53692" y1="40377" x2="61385" y2="45397"/>
                        <a14:foregroundMark x1="90923" y1="53556" x2="91385" y2="53766"/>
                        <a14:foregroundMark x1="94615" y1="54603" x2="94615" y2="54603"/>
                        <a14:foregroundMark x1="96308" y1="66318" x2="96308" y2="66318"/>
                        <a14:foregroundMark x1="83692" y1="51674" x2="83692" y2="51674"/>
                        <a14:foregroundMark x1="85231" y1="52092" x2="86462" y2="53556"/>
                        <a14:foregroundMark x1="7692" y1="25941" x2="7692" y2="25941"/>
                        <a14:foregroundMark x1="13846" y1="29498" x2="13846" y2="29498"/>
                        <a14:foregroundMark x1="16154" y1="30335" x2="16154" y2="30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3" t="23222" r="1072" b="18201"/>
          <a:stretch/>
        </p:blipFill>
        <p:spPr bwMode="auto">
          <a:xfrm rot="20671862" flipH="1">
            <a:off x="4876847" y="2596594"/>
            <a:ext cx="1121291" cy="5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8A0BB9D-5374-B482-7019-7809B9CAF36D}"/>
              </a:ext>
            </a:extLst>
          </p:cNvPr>
          <p:cNvSpPr/>
          <p:nvPr/>
        </p:nvSpPr>
        <p:spPr>
          <a:xfrm flipH="1">
            <a:off x="4419600" y="1676319"/>
            <a:ext cx="3352800" cy="2057400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B1339-D008-CEEB-8D7C-EAB50C8D1A40}"/>
              </a:ext>
            </a:extLst>
          </p:cNvPr>
          <p:cNvSpPr txBox="1"/>
          <p:nvPr/>
        </p:nvSpPr>
        <p:spPr>
          <a:xfrm>
            <a:off x="9606594" y="433324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#9Slide03 Penumbra" panose="02040603050506020204" pitchFamily="18" charset="0"/>
              </a:rPr>
              <a:t>MỞ ĐẦU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C13E58-5217-600F-1C14-31ADD369D5F9}"/>
              </a:ext>
            </a:extLst>
          </p:cNvPr>
          <p:cNvCxnSpPr/>
          <p:nvPr/>
        </p:nvCxnSpPr>
        <p:spPr>
          <a:xfrm>
            <a:off x="7609487" y="3575568"/>
            <a:ext cx="1629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E00446-6440-2134-54F9-DE84C16100CE}"/>
              </a:ext>
            </a:extLst>
          </p:cNvPr>
          <p:cNvCxnSpPr>
            <a:cxnSpLocks/>
          </p:cNvCxnSpPr>
          <p:nvPr/>
        </p:nvCxnSpPr>
        <p:spPr>
          <a:xfrm rot="5400000">
            <a:off x="7530412" y="3652263"/>
            <a:ext cx="1629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580D22-0C9B-CDC2-86B9-5822220F94C9}"/>
              </a:ext>
            </a:extLst>
          </p:cNvPr>
          <p:cNvSpPr txBox="1"/>
          <p:nvPr/>
        </p:nvSpPr>
        <p:spPr>
          <a:xfrm>
            <a:off x="4104287" y="373371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90620-7B9F-874C-47A4-7782ED89D527}"/>
              </a:ext>
            </a:extLst>
          </p:cNvPr>
          <p:cNvSpPr txBox="1"/>
          <p:nvPr/>
        </p:nvSpPr>
        <p:spPr>
          <a:xfrm>
            <a:off x="7763429" y="3733719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E2B922-DB9B-AD8B-213F-480D1FA280FF}"/>
              </a:ext>
            </a:extLst>
          </p:cNvPr>
          <p:cNvSpPr txBox="1"/>
          <p:nvPr/>
        </p:nvSpPr>
        <p:spPr>
          <a:xfrm>
            <a:off x="7766046" y="1281007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CD2C63-2191-6328-5AF5-66A8156B8943}"/>
              </a:ext>
            </a:extLst>
          </p:cNvPr>
          <p:cNvSpPr txBox="1"/>
          <p:nvPr/>
        </p:nvSpPr>
        <p:spPr>
          <a:xfrm>
            <a:off x="4919028" y="3300632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30</a:t>
            </a:r>
            <a:r>
              <a:rPr lang="en-US" sz="2400" baseline="30000">
                <a:latin typeface="#9Slide03 SVNAvo" panose="02040603050506020204" pitchFamily="18" charset="0"/>
              </a:rPr>
              <a:t>0</a:t>
            </a:r>
            <a:endParaRPr lang="en-US" sz="2400">
              <a:latin typeface="#9Slide03 SVNAvo" panose="02040603050506020204" pitchFamily="18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F9CBC5D-DFF1-D329-7C9A-178DA4FBBB03}"/>
              </a:ext>
            </a:extLst>
          </p:cNvPr>
          <p:cNvSpPr/>
          <p:nvPr/>
        </p:nvSpPr>
        <p:spPr>
          <a:xfrm rot="1633484">
            <a:off x="4576394" y="3468906"/>
            <a:ext cx="348504" cy="366713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81A707-A823-0828-C2EF-CD65CCFB35DA}"/>
              </a:ext>
            </a:extLst>
          </p:cNvPr>
          <p:cNvSpPr txBox="1"/>
          <p:nvPr/>
        </p:nvSpPr>
        <p:spPr>
          <a:xfrm rot="19714054">
            <a:off x="5781309" y="1902210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500 km/h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9DE371-3715-DD01-FAFB-C9DEB53D4B90}"/>
              </a:ext>
            </a:extLst>
          </p:cNvPr>
          <p:cNvSpPr txBox="1"/>
          <p:nvPr/>
        </p:nvSpPr>
        <p:spPr>
          <a:xfrm>
            <a:off x="535950" y="4402212"/>
            <a:ext cx="11174333" cy="180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Một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chiếc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vi-VN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máy bay </a:t>
            </a:r>
            <a:r>
              <a:rPr lang="vi-VN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bay</a:t>
            </a:r>
            <a:r>
              <a:rPr lang="vi-VN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lên với vận tốc 500 </a:t>
            </a:r>
            <a:r>
              <a:rPr lang="vi-VN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km</a:t>
            </a:r>
            <a:r>
              <a:rPr lang="vi-VN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/h. Đường bay lên tạo với phương nằm ngang một góc 30</a:t>
            </a:r>
            <a:r>
              <a:rPr lang="en-US" sz="2600" baseline="30000" dirty="0">
                <a:solidFill>
                  <a:schemeClr val="tx2"/>
                </a:solidFill>
                <a:latin typeface="#9Slide03 SVNAvo" panose="02040603050506020204" pitchFamily="18" charset="0"/>
              </a:rPr>
              <a:t>o</a:t>
            </a:r>
            <a:r>
              <a:rPr lang="vi-VN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.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Sau 1,2 </a:t>
            </a: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phút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thì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máy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bay </a:t>
            </a: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lên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cao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được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bao </a:t>
            </a: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nhiêu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kilômét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theo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phương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thẳng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#9Slide03 SVNAvo" panose="02040603050506020204" pitchFamily="18" charset="0"/>
              </a:rPr>
              <a:t>đứng</a:t>
            </a:r>
            <a:r>
              <a:rPr lang="en-US" sz="2600" dirty="0">
                <a:solidFill>
                  <a:schemeClr val="tx2"/>
                </a:solidFill>
                <a:latin typeface="#9Slide03 SVNAvo" panose="02040603050506020204" pitchFamily="18" charset="0"/>
              </a:rPr>
              <a:t>?</a:t>
            </a:r>
            <a:endParaRPr lang="vi-VN" sz="2600" dirty="0">
              <a:solidFill>
                <a:schemeClr val="tx2"/>
              </a:solidFill>
              <a:latin typeface="#9Slide03 SVN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162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0E2EF3BF-D2C9-93C8-7049-6D73C6602463}"/>
              </a:ext>
            </a:extLst>
          </p:cNvPr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FA3BA-B0D9-8A90-9D0A-BD58AADC9759}"/>
              </a:ext>
            </a:extLst>
          </p:cNvPr>
          <p:cNvSpPr/>
          <p:nvPr/>
        </p:nvSpPr>
        <p:spPr>
          <a:xfrm>
            <a:off x="4914898" y="191635"/>
            <a:ext cx="6696078" cy="970115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45F4C-E789-6B97-2513-5A1A20FB84D0}"/>
              </a:ext>
            </a:extLst>
          </p:cNvPr>
          <p:cNvSpPr txBox="1"/>
          <p:nvPr/>
        </p:nvSpPr>
        <p:spPr>
          <a:xfrm>
            <a:off x="5236838" y="211564"/>
            <a:ext cx="6271269" cy="930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chemeClr val="bg1"/>
                </a:solidFill>
                <a:latin typeface="#9Slide03 Penumbra" panose="02040603050506020204" pitchFamily="18" charset="0"/>
              </a:rPr>
              <a:t>Công thức tính cạnh góc vuông </a:t>
            </a:r>
          </a:p>
          <a:p>
            <a:pPr>
              <a:lnSpc>
                <a:spcPts val="3500"/>
              </a:lnSpc>
            </a:pPr>
            <a:r>
              <a:rPr lang="en-US">
                <a:solidFill>
                  <a:schemeClr val="bg1"/>
                </a:solidFill>
                <a:latin typeface="#9Slide03 Penumbra" panose="02040603050506020204" pitchFamily="18" charset="0"/>
              </a:rPr>
              <a:t>theo cạnh huyền và sin, côsin góc nhọn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6BBA7E-342C-4C58-A567-4B24A0CFE166}"/>
              </a:ext>
            </a:extLst>
          </p:cNvPr>
          <p:cNvGrpSpPr/>
          <p:nvPr/>
        </p:nvGrpSpPr>
        <p:grpSpPr>
          <a:xfrm rot="12670072">
            <a:off x="8467913" y="2815748"/>
            <a:ext cx="2874860" cy="1764119"/>
            <a:chOff x="4419600" y="1676319"/>
            <a:chExt cx="3352800" cy="2057400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BE5FED0-D965-C626-C012-43E1068F1834}"/>
                </a:ext>
              </a:extLst>
            </p:cNvPr>
            <p:cNvSpPr/>
            <p:nvPr/>
          </p:nvSpPr>
          <p:spPr>
            <a:xfrm flipH="1">
              <a:off x="4419600" y="1676319"/>
              <a:ext cx="3352800" cy="2057400"/>
            </a:xfrm>
            <a:prstGeom prst="rtTriangl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7CCC9B-F2BD-54DA-F978-D836E8D66FA2}"/>
                </a:ext>
              </a:extLst>
            </p:cNvPr>
            <p:cNvCxnSpPr/>
            <p:nvPr/>
          </p:nvCxnSpPr>
          <p:spPr>
            <a:xfrm>
              <a:off x="7609487" y="3575568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873AA65-F111-C860-EFDC-7E37523B963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30412" y="3652263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ACA559-320A-7BED-FD7C-C59DC6E60F65}"/>
              </a:ext>
            </a:extLst>
          </p:cNvPr>
          <p:cNvSpPr txBox="1"/>
          <p:nvPr/>
        </p:nvSpPr>
        <p:spPr>
          <a:xfrm>
            <a:off x="1058492" y="5504291"/>
            <a:ext cx="10921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Tính mỗi cạnh góc vuông b và c theo cạnh huyền a và các tỉ số lượng giác trên của góc B và góc 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E79E7-8886-5FA6-E8B6-54CC21A109DE}"/>
              </a:ext>
            </a:extLst>
          </p:cNvPr>
          <p:cNvSpPr txBox="1"/>
          <p:nvPr/>
        </p:nvSpPr>
        <p:spPr>
          <a:xfrm>
            <a:off x="569223" y="1623868"/>
            <a:ext cx="71056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Cho tam giác ABC vuông tại A, cạnh huyền a và các cạnh góc vuông b, c.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3C4B46-79D5-B95D-B554-AB33634C50A8}"/>
              </a:ext>
            </a:extLst>
          </p:cNvPr>
          <p:cNvGrpSpPr/>
          <p:nvPr/>
        </p:nvGrpSpPr>
        <p:grpSpPr>
          <a:xfrm>
            <a:off x="513487" y="1125847"/>
            <a:ext cx="547983" cy="533952"/>
            <a:chOff x="582971" y="1659278"/>
            <a:chExt cx="547983" cy="533952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510098F-6C68-51A2-5BAE-8CF95EE8D6E8}"/>
                </a:ext>
              </a:extLst>
            </p:cNvPr>
            <p:cNvSpPr/>
            <p:nvPr/>
          </p:nvSpPr>
          <p:spPr>
            <a:xfrm rot="10800000">
              <a:off x="582971" y="1720831"/>
              <a:ext cx="547983" cy="47239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B4F4DF-0BFA-78F7-0A4A-3F5B5F228039}"/>
                </a:ext>
              </a:extLst>
            </p:cNvPr>
            <p:cNvSpPr txBox="1"/>
            <p:nvPr/>
          </p:nvSpPr>
          <p:spPr>
            <a:xfrm>
              <a:off x="680170" y="1659278"/>
              <a:ext cx="353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40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97AF7E9-CD5C-BD21-86FE-E988A9EC378E}"/>
              </a:ext>
            </a:extLst>
          </p:cNvPr>
          <p:cNvSpPr txBox="1"/>
          <p:nvPr/>
        </p:nvSpPr>
        <p:spPr>
          <a:xfrm>
            <a:off x="8940247" y="1773085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D2388A-AD3C-B2A3-EF10-20C3AD3E496D}"/>
              </a:ext>
            </a:extLst>
          </p:cNvPr>
          <p:cNvSpPr txBox="1"/>
          <p:nvPr/>
        </p:nvSpPr>
        <p:spPr>
          <a:xfrm>
            <a:off x="7916252" y="3599101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CA952E-1D01-6A7D-C038-6B34839360A1}"/>
              </a:ext>
            </a:extLst>
          </p:cNvPr>
          <p:cNvSpPr txBox="1"/>
          <p:nvPr/>
        </p:nvSpPr>
        <p:spPr>
          <a:xfrm>
            <a:off x="11550094" y="3599101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A2F8CF-F81F-6A4F-A89B-480EF82320C5}"/>
              </a:ext>
            </a:extLst>
          </p:cNvPr>
          <p:cNvSpPr txBox="1"/>
          <p:nvPr/>
        </p:nvSpPr>
        <p:spPr>
          <a:xfrm>
            <a:off x="8310343" y="2603316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7E34F1-2FA0-0B9C-D46C-185DCEC8737F}"/>
              </a:ext>
            </a:extLst>
          </p:cNvPr>
          <p:cNvSpPr txBox="1"/>
          <p:nvPr/>
        </p:nvSpPr>
        <p:spPr>
          <a:xfrm>
            <a:off x="10358218" y="2547242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24D977-A874-7EA4-077F-B88E96BCC66D}"/>
              </a:ext>
            </a:extLst>
          </p:cNvPr>
          <p:cNvSpPr txBox="1"/>
          <p:nvPr/>
        </p:nvSpPr>
        <p:spPr>
          <a:xfrm>
            <a:off x="9810302" y="3628129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1C0604-6D3B-5EE3-74E3-29FE70143C60}"/>
              </a:ext>
            </a:extLst>
          </p:cNvPr>
          <p:cNvSpPr txBox="1"/>
          <p:nvPr/>
        </p:nvSpPr>
        <p:spPr>
          <a:xfrm>
            <a:off x="1058492" y="2765689"/>
            <a:ext cx="6107856" cy="139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>
              <a:lnSpc>
                <a:spcPts val="35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tỉ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sin, </a:t>
            </a:r>
            <a:r>
              <a:rPr lang="en-US" sz="2400" dirty="0" err="1"/>
              <a:t>côsin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góc</a:t>
            </a:r>
            <a:r>
              <a:rPr lang="en-US" sz="2400" dirty="0"/>
              <a:t> C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ABC.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2B525E1-39B2-E2F7-06DB-913328CB7126}"/>
              </a:ext>
            </a:extLst>
          </p:cNvPr>
          <p:cNvSpPr/>
          <p:nvPr/>
        </p:nvSpPr>
        <p:spPr>
          <a:xfrm rot="10800000">
            <a:off x="827969" y="2978256"/>
            <a:ext cx="156485" cy="1349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527EFA1-E958-B1E2-F92E-AB8F7651FF48}"/>
              </a:ext>
            </a:extLst>
          </p:cNvPr>
          <p:cNvSpPr/>
          <p:nvPr/>
        </p:nvSpPr>
        <p:spPr>
          <a:xfrm rot="10800000">
            <a:off x="828625" y="5679020"/>
            <a:ext cx="156485" cy="1349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51132945-52C1-A0C6-892B-A4E0C067B0D2}"/>
              </a:ext>
            </a:extLst>
          </p:cNvPr>
          <p:cNvSpPr txBox="1"/>
          <p:nvPr/>
        </p:nvSpPr>
        <p:spPr>
          <a:xfrm>
            <a:off x="2185197" y="4524307"/>
            <a:ext cx="113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sin B =</a:t>
            </a: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99897BD9-AF9D-C5CC-F4AF-56F6D1FFEA5C}"/>
              </a:ext>
            </a:extLst>
          </p:cNvPr>
          <p:cNvSpPr txBox="1"/>
          <p:nvPr/>
        </p:nvSpPr>
        <p:spPr>
          <a:xfrm>
            <a:off x="3250953" y="4323463"/>
            <a:ext cx="6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AC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3E7E727-6660-B384-03D2-14F75976FF20}"/>
              </a:ext>
            </a:extLst>
          </p:cNvPr>
          <p:cNvSpPr txBox="1"/>
          <p:nvPr/>
        </p:nvSpPr>
        <p:spPr>
          <a:xfrm>
            <a:off x="3280565" y="4789077"/>
            <a:ext cx="6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BC</a:t>
            </a:r>
          </a:p>
        </p:txBody>
      </p: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05133619-08A7-FBB2-876C-8E23196C8780}"/>
              </a:ext>
            </a:extLst>
          </p:cNvPr>
          <p:cNvCxnSpPr>
            <a:cxnSpLocks/>
          </p:cNvCxnSpPr>
          <p:nvPr/>
        </p:nvCxnSpPr>
        <p:spPr>
          <a:xfrm>
            <a:off x="3326341" y="4785128"/>
            <a:ext cx="50312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4">
            <a:extLst>
              <a:ext uri="{FF2B5EF4-FFF2-40B4-BE49-F238E27FC236}">
                <a16:creationId xmlns:a16="http://schemas.microsoft.com/office/drawing/2014/main" id="{7C24EC80-2C80-D863-3380-7BEF43053CC7}"/>
              </a:ext>
            </a:extLst>
          </p:cNvPr>
          <p:cNvSpPr txBox="1"/>
          <p:nvPr/>
        </p:nvSpPr>
        <p:spPr>
          <a:xfrm>
            <a:off x="3875238" y="4524307"/>
            <a:ext cx="13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= cos C</a:t>
            </a: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FC8F273B-7DF2-88B1-0AF0-9A438C149DD6}"/>
              </a:ext>
            </a:extLst>
          </p:cNvPr>
          <p:cNvSpPr txBox="1"/>
          <p:nvPr/>
        </p:nvSpPr>
        <p:spPr>
          <a:xfrm>
            <a:off x="6393020" y="4520002"/>
            <a:ext cx="127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cos B =</a:t>
            </a:r>
          </a:p>
        </p:txBody>
      </p:sp>
      <p:sp>
        <p:nvSpPr>
          <p:cNvPr id="43" name="TextBox 24">
            <a:extLst>
              <a:ext uri="{FF2B5EF4-FFF2-40B4-BE49-F238E27FC236}">
                <a16:creationId xmlns:a16="http://schemas.microsoft.com/office/drawing/2014/main" id="{11FCC586-BB16-21B3-916D-7C1B4EABEC9C}"/>
              </a:ext>
            </a:extLst>
          </p:cNvPr>
          <p:cNvSpPr txBox="1"/>
          <p:nvPr/>
        </p:nvSpPr>
        <p:spPr>
          <a:xfrm>
            <a:off x="7637336" y="4319158"/>
            <a:ext cx="6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AB</a:t>
            </a: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0923946D-F089-8AFA-7955-57F34F7A3081}"/>
              </a:ext>
            </a:extLst>
          </p:cNvPr>
          <p:cNvSpPr txBox="1"/>
          <p:nvPr/>
        </p:nvSpPr>
        <p:spPr>
          <a:xfrm>
            <a:off x="7641310" y="4784772"/>
            <a:ext cx="6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BC</a:t>
            </a:r>
          </a:p>
        </p:txBody>
      </p: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794DEFED-10AA-CE69-33E8-E149A009B485}"/>
              </a:ext>
            </a:extLst>
          </p:cNvPr>
          <p:cNvCxnSpPr>
            <a:cxnSpLocks/>
          </p:cNvCxnSpPr>
          <p:nvPr/>
        </p:nvCxnSpPr>
        <p:spPr>
          <a:xfrm>
            <a:off x="7669994" y="4780823"/>
            <a:ext cx="50312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24">
            <a:extLst>
              <a:ext uri="{FF2B5EF4-FFF2-40B4-BE49-F238E27FC236}">
                <a16:creationId xmlns:a16="http://schemas.microsoft.com/office/drawing/2014/main" id="{E8E0F04C-FAF3-3ABD-2793-711A213DCED5}"/>
              </a:ext>
            </a:extLst>
          </p:cNvPr>
          <p:cNvSpPr txBox="1"/>
          <p:nvPr/>
        </p:nvSpPr>
        <p:spPr>
          <a:xfrm>
            <a:off x="8218891" y="4520002"/>
            <a:ext cx="13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= sin 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245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7" grpId="0" animBg="1"/>
      <p:bldP spid="29" grpId="0" animBg="1"/>
      <p:bldP spid="2" grpId="0"/>
      <p:bldP spid="11" grpId="0"/>
      <p:bldP spid="13" grpId="0"/>
      <p:bldP spid="30" grpId="0"/>
      <p:bldP spid="42" grpId="0"/>
      <p:bldP spid="43" grpId="0"/>
      <p:bldP spid="44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0E2EF3BF-D2C9-93C8-7049-6D73C6602463}"/>
              </a:ext>
            </a:extLst>
          </p:cNvPr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FA3BA-B0D9-8A90-9D0A-BD58AADC9759}"/>
              </a:ext>
            </a:extLst>
          </p:cNvPr>
          <p:cNvSpPr/>
          <p:nvPr/>
        </p:nvSpPr>
        <p:spPr>
          <a:xfrm>
            <a:off x="4914898" y="191635"/>
            <a:ext cx="6696078" cy="970115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45F4C-E789-6B97-2513-5A1A20FB84D0}"/>
              </a:ext>
            </a:extLst>
          </p:cNvPr>
          <p:cNvSpPr txBox="1"/>
          <p:nvPr/>
        </p:nvSpPr>
        <p:spPr>
          <a:xfrm>
            <a:off x="5236838" y="211564"/>
            <a:ext cx="6271269" cy="930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>
                <a:solidFill>
                  <a:schemeClr val="bg1"/>
                </a:solidFill>
                <a:latin typeface="#9Slide03 Penumbra" panose="02040603050506020204" pitchFamily="18" charset="0"/>
              </a:rPr>
              <a:t>Công thức tính cạnh góc vuông </a:t>
            </a:r>
          </a:p>
          <a:p>
            <a:pPr>
              <a:lnSpc>
                <a:spcPts val="3500"/>
              </a:lnSpc>
            </a:pPr>
            <a:r>
              <a:rPr lang="en-US">
                <a:solidFill>
                  <a:schemeClr val="bg1"/>
                </a:solidFill>
                <a:latin typeface="#9Slide03 Penumbra" panose="02040603050506020204" pitchFamily="18" charset="0"/>
              </a:rPr>
              <a:t>theo cạnh huyền và sin, côsin góc nhọn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6BBA7E-342C-4C58-A567-4B24A0CFE166}"/>
              </a:ext>
            </a:extLst>
          </p:cNvPr>
          <p:cNvGrpSpPr/>
          <p:nvPr/>
        </p:nvGrpSpPr>
        <p:grpSpPr>
          <a:xfrm rot="12670072">
            <a:off x="8457433" y="2743495"/>
            <a:ext cx="2874860" cy="1764119"/>
            <a:chOff x="4419600" y="1676319"/>
            <a:chExt cx="3352800" cy="2057400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BE5FED0-D965-C626-C012-43E1068F1834}"/>
                </a:ext>
              </a:extLst>
            </p:cNvPr>
            <p:cNvSpPr/>
            <p:nvPr/>
          </p:nvSpPr>
          <p:spPr>
            <a:xfrm flipH="1">
              <a:off x="4419600" y="1676319"/>
              <a:ext cx="3352800" cy="2057400"/>
            </a:xfrm>
            <a:prstGeom prst="rtTriangl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7CCC9B-F2BD-54DA-F978-D836E8D66FA2}"/>
                </a:ext>
              </a:extLst>
            </p:cNvPr>
            <p:cNvCxnSpPr/>
            <p:nvPr/>
          </p:nvCxnSpPr>
          <p:spPr>
            <a:xfrm>
              <a:off x="7609487" y="3575568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873AA65-F111-C860-EFDC-7E37523B963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30412" y="3652263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4ACA559-320A-7BED-FD7C-C59DC6E60F65}"/>
              </a:ext>
            </a:extLst>
          </p:cNvPr>
          <p:cNvSpPr txBox="1"/>
          <p:nvPr/>
        </p:nvSpPr>
        <p:spPr>
          <a:xfrm>
            <a:off x="840553" y="4238950"/>
            <a:ext cx="109212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b </a:t>
            </a:r>
            <a:r>
              <a:rPr lang="en-US" dirty="0" err="1"/>
              <a:t>và</a:t>
            </a:r>
            <a:r>
              <a:rPr lang="en-US" dirty="0"/>
              <a:t> c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huyền</a:t>
            </a:r>
            <a:r>
              <a:rPr lang="en-US" dirty="0"/>
              <a:t> 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B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9E79E7-8886-5FA6-E8B6-54CC21A109DE}"/>
              </a:ext>
            </a:extLst>
          </p:cNvPr>
          <p:cNvSpPr txBox="1"/>
          <p:nvPr/>
        </p:nvSpPr>
        <p:spPr>
          <a:xfrm>
            <a:off x="569223" y="1820422"/>
            <a:ext cx="710565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Cho tam giác ABC vuông tại A, cạnh huyền a và các cạnh góc vuông b, c.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3C4B46-79D5-B95D-B554-AB33634C50A8}"/>
              </a:ext>
            </a:extLst>
          </p:cNvPr>
          <p:cNvGrpSpPr/>
          <p:nvPr/>
        </p:nvGrpSpPr>
        <p:grpSpPr>
          <a:xfrm>
            <a:off x="513487" y="1322401"/>
            <a:ext cx="547983" cy="533952"/>
            <a:chOff x="582971" y="1659278"/>
            <a:chExt cx="547983" cy="533952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510098F-6C68-51A2-5BAE-8CF95EE8D6E8}"/>
                </a:ext>
              </a:extLst>
            </p:cNvPr>
            <p:cNvSpPr/>
            <p:nvPr/>
          </p:nvSpPr>
          <p:spPr>
            <a:xfrm rot="10800000">
              <a:off x="582971" y="1720831"/>
              <a:ext cx="547983" cy="47239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B4F4DF-0BFA-78F7-0A4A-3F5B5F228039}"/>
                </a:ext>
              </a:extLst>
            </p:cNvPr>
            <p:cNvSpPr txBox="1"/>
            <p:nvPr/>
          </p:nvSpPr>
          <p:spPr>
            <a:xfrm>
              <a:off x="680170" y="1659278"/>
              <a:ext cx="3535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40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97AF7E9-CD5C-BD21-86FE-E988A9EC378E}"/>
              </a:ext>
            </a:extLst>
          </p:cNvPr>
          <p:cNvSpPr txBox="1"/>
          <p:nvPr/>
        </p:nvSpPr>
        <p:spPr>
          <a:xfrm>
            <a:off x="8929767" y="1700832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D2388A-AD3C-B2A3-EF10-20C3AD3E496D}"/>
              </a:ext>
            </a:extLst>
          </p:cNvPr>
          <p:cNvSpPr txBox="1"/>
          <p:nvPr/>
        </p:nvSpPr>
        <p:spPr>
          <a:xfrm>
            <a:off x="7905772" y="3526848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CA952E-1D01-6A7D-C038-6B34839360A1}"/>
              </a:ext>
            </a:extLst>
          </p:cNvPr>
          <p:cNvSpPr txBox="1"/>
          <p:nvPr/>
        </p:nvSpPr>
        <p:spPr>
          <a:xfrm>
            <a:off x="11539614" y="3526848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A2F8CF-F81F-6A4F-A89B-480EF82320C5}"/>
              </a:ext>
            </a:extLst>
          </p:cNvPr>
          <p:cNvSpPr txBox="1"/>
          <p:nvPr/>
        </p:nvSpPr>
        <p:spPr>
          <a:xfrm>
            <a:off x="8299863" y="2531063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7E34F1-2FA0-0B9C-D46C-185DCEC8737F}"/>
              </a:ext>
            </a:extLst>
          </p:cNvPr>
          <p:cNvSpPr txBox="1"/>
          <p:nvPr/>
        </p:nvSpPr>
        <p:spPr>
          <a:xfrm>
            <a:off x="10347738" y="2474989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24D977-A874-7EA4-077F-B88E96BCC66D}"/>
              </a:ext>
            </a:extLst>
          </p:cNvPr>
          <p:cNvSpPr txBox="1"/>
          <p:nvPr/>
        </p:nvSpPr>
        <p:spPr>
          <a:xfrm>
            <a:off x="9799822" y="3555876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527EFA1-E958-B1E2-F92E-AB8F7651FF48}"/>
              </a:ext>
            </a:extLst>
          </p:cNvPr>
          <p:cNvSpPr/>
          <p:nvPr/>
        </p:nvSpPr>
        <p:spPr>
          <a:xfrm rot="10800000">
            <a:off x="610686" y="4447863"/>
            <a:ext cx="156485" cy="13490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4">
            <a:extLst>
              <a:ext uri="{FF2B5EF4-FFF2-40B4-BE49-F238E27FC236}">
                <a16:creationId xmlns:a16="http://schemas.microsoft.com/office/drawing/2014/main" id="{51132945-52C1-A0C6-892B-A4E0C067B0D2}"/>
              </a:ext>
            </a:extLst>
          </p:cNvPr>
          <p:cNvSpPr txBox="1"/>
          <p:nvPr/>
        </p:nvSpPr>
        <p:spPr>
          <a:xfrm>
            <a:off x="1005430" y="3179385"/>
            <a:ext cx="1138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sin B =</a:t>
            </a: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99897BD9-AF9D-C5CC-F4AF-56F6D1FFEA5C}"/>
              </a:ext>
            </a:extLst>
          </p:cNvPr>
          <p:cNvSpPr txBox="1"/>
          <p:nvPr/>
        </p:nvSpPr>
        <p:spPr>
          <a:xfrm>
            <a:off x="2071186" y="2978541"/>
            <a:ext cx="6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AC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D3E7E727-6660-B384-03D2-14F75976FF20}"/>
              </a:ext>
            </a:extLst>
          </p:cNvPr>
          <p:cNvSpPr txBox="1"/>
          <p:nvPr/>
        </p:nvSpPr>
        <p:spPr>
          <a:xfrm>
            <a:off x="2100798" y="3444155"/>
            <a:ext cx="6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BC</a:t>
            </a:r>
          </a:p>
        </p:txBody>
      </p: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05133619-08A7-FBB2-876C-8E23196C8780}"/>
              </a:ext>
            </a:extLst>
          </p:cNvPr>
          <p:cNvCxnSpPr>
            <a:cxnSpLocks/>
          </p:cNvCxnSpPr>
          <p:nvPr/>
        </p:nvCxnSpPr>
        <p:spPr>
          <a:xfrm>
            <a:off x="2146574" y="3440206"/>
            <a:ext cx="50312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4">
            <a:extLst>
              <a:ext uri="{FF2B5EF4-FFF2-40B4-BE49-F238E27FC236}">
                <a16:creationId xmlns:a16="http://schemas.microsoft.com/office/drawing/2014/main" id="{7C24EC80-2C80-D863-3380-7BEF43053CC7}"/>
              </a:ext>
            </a:extLst>
          </p:cNvPr>
          <p:cNvSpPr txBox="1"/>
          <p:nvPr/>
        </p:nvSpPr>
        <p:spPr>
          <a:xfrm>
            <a:off x="2695471" y="3179385"/>
            <a:ext cx="13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= cos C</a:t>
            </a:r>
          </a:p>
        </p:txBody>
      </p:sp>
      <p:sp>
        <p:nvSpPr>
          <p:cNvPr id="42" name="TextBox 24">
            <a:extLst>
              <a:ext uri="{FF2B5EF4-FFF2-40B4-BE49-F238E27FC236}">
                <a16:creationId xmlns:a16="http://schemas.microsoft.com/office/drawing/2014/main" id="{FC8F273B-7DF2-88B1-0AF0-9A438C149DD6}"/>
              </a:ext>
            </a:extLst>
          </p:cNvPr>
          <p:cNvSpPr txBox="1"/>
          <p:nvPr/>
        </p:nvSpPr>
        <p:spPr>
          <a:xfrm>
            <a:off x="4432921" y="3179385"/>
            <a:ext cx="127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cos B =</a:t>
            </a:r>
          </a:p>
        </p:txBody>
      </p:sp>
      <p:sp>
        <p:nvSpPr>
          <p:cNvPr id="43" name="TextBox 24">
            <a:extLst>
              <a:ext uri="{FF2B5EF4-FFF2-40B4-BE49-F238E27FC236}">
                <a16:creationId xmlns:a16="http://schemas.microsoft.com/office/drawing/2014/main" id="{11FCC586-BB16-21B3-916D-7C1B4EABEC9C}"/>
              </a:ext>
            </a:extLst>
          </p:cNvPr>
          <p:cNvSpPr txBox="1"/>
          <p:nvPr/>
        </p:nvSpPr>
        <p:spPr>
          <a:xfrm>
            <a:off x="5677237" y="2978541"/>
            <a:ext cx="6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AB</a:t>
            </a:r>
          </a:p>
        </p:txBody>
      </p:sp>
      <p:sp>
        <p:nvSpPr>
          <p:cNvPr id="44" name="TextBox 24">
            <a:extLst>
              <a:ext uri="{FF2B5EF4-FFF2-40B4-BE49-F238E27FC236}">
                <a16:creationId xmlns:a16="http://schemas.microsoft.com/office/drawing/2014/main" id="{0923946D-F089-8AFA-7955-57F34F7A3081}"/>
              </a:ext>
            </a:extLst>
          </p:cNvPr>
          <p:cNvSpPr txBox="1"/>
          <p:nvPr/>
        </p:nvSpPr>
        <p:spPr>
          <a:xfrm>
            <a:off x="5681211" y="3444155"/>
            <a:ext cx="67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BC</a:t>
            </a:r>
          </a:p>
        </p:txBody>
      </p:sp>
      <p:cxnSp>
        <p:nvCxnSpPr>
          <p:cNvPr id="45" name="Đường nối Thẳng 44">
            <a:extLst>
              <a:ext uri="{FF2B5EF4-FFF2-40B4-BE49-F238E27FC236}">
                <a16:creationId xmlns:a16="http://schemas.microsoft.com/office/drawing/2014/main" id="{794DEFED-10AA-CE69-33E8-E149A009B485}"/>
              </a:ext>
            </a:extLst>
          </p:cNvPr>
          <p:cNvCxnSpPr>
            <a:cxnSpLocks/>
          </p:cNvCxnSpPr>
          <p:nvPr/>
        </p:nvCxnSpPr>
        <p:spPr>
          <a:xfrm>
            <a:off x="5709895" y="3440206"/>
            <a:ext cx="50312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24">
            <a:extLst>
              <a:ext uri="{FF2B5EF4-FFF2-40B4-BE49-F238E27FC236}">
                <a16:creationId xmlns:a16="http://schemas.microsoft.com/office/drawing/2014/main" id="{E8E0F04C-FAF3-3ABD-2793-711A213DCED5}"/>
              </a:ext>
            </a:extLst>
          </p:cNvPr>
          <p:cNvSpPr txBox="1"/>
          <p:nvPr/>
        </p:nvSpPr>
        <p:spPr>
          <a:xfrm>
            <a:off x="6258792" y="3179385"/>
            <a:ext cx="136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pPr algn="just"/>
            <a:r>
              <a:rPr lang="en-US" sz="2400" dirty="0">
                <a:solidFill>
                  <a:srgbClr val="002060"/>
                </a:solidFill>
              </a:rPr>
              <a:t>= sin C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72E60C6-71E0-65AD-0995-9B46A904829C}"/>
              </a:ext>
            </a:extLst>
          </p:cNvPr>
          <p:cNvSpPr txBox="1"/>
          <p:nvPr/>
        </p:nvSpPr>
        <p:spPr>
          <a:xfrm>
            <a:off x="1005430" y="5362080"/>
            <a:ext cx="4699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AC = b = a . sin B = a . cos C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DEF4B9FA-C382-4667-08F5-5F79C6F52E83}"/>
              </a:ext>
            </a:extLst>
          </p:cNvPr>
          <p:cNvSpPr txBox="1"/>
          <p:nvPr/>
        </p:nvSpPr>
        <p:spPr>
          <a:xfrm>
            <a:off x="6579782" y="5357498"/>
            <a:ext cx="4699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AB = c = a . cos B = a . sin 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8479097-4B75-2D6B-979C-163B5A6F8E76}"/>
              </a:ext>
            </a:extLst>
          </p:cNvPr>
          <p:cNvSpPr txBox="1"/>
          <p:nvPr/>
        </p:nvSpPr>
        <p:spPr>
          <a:xfrm>
            <a:off x="2747396" y="6157091"/>
            <a:ext cx="121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000" dirty="0" err="1">
                <a:solidFill>
                  <a:srgbClr val="C00000"/>
                </a:solidFill>
              </a:rPr>
              <a:t>Góc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đối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CC17C5F8-14FD-4DD1-3667-D18371133294}"/>
              </a:ext>
            </a:extLst>
          </p:cNvPr>
          <p:cNvGrpSpPr/>
          <p:nvPr/>
        </p:nvGrpSpPr>
        <p:grpSpPr>
          <a:xfrm>
            <a:off x="2092614" y="5827126"/>
            <a:ext cx="1588795" cy="311737"/>
            <a:chOff x="2291585" y="582141"/>
            <a:chExt cx="1830571" cy="633318"/>
          </a:xfrm>
        </p:grpSpPr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A5F6ABB2-CA57-F9FD-308E-4E1A0E599CE2}"/>
                </a:ext>
              </a:extLst>
            </p:cNvPr>
            <p:cNvCxnSpPr>
              <a:cxnSpLocks/>
            </p:cNvCxnSpPr>
            <p:nvPr/>
          </p:nvCxnSpPr>
          <p:spPr>
            <a:xfrm>
              <a:off x="4122048" y="582141"/>
              <a:ext cx="0" cy="633318"/>
            </a:xfrm>
            <a:prstGeom prst="line">
              <a:avLst/>
            </a:prstGeom>
            <a:ln w="15875">
              <a:solidFill>
                <a:srgbClr val="C0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Đường nối Thẳng 33">
              <a:extLst>
                <a:ext uri="{FF2B5EF4-FFF2-40B4-BE49-F238E27FC236}">
                  <a16:creationId xmlns:a16="http://schemas.microsoft.com/office/drawing/2014/main" id="{E62F4055-88C0-C55D-2A07-6BC11915ECC5}"/>
                </a:ext>
              </a:extLst>
            </p:cNvPr>
            <p:cNvCxnSpPr/>
            <p:nvPr/>
          </p:nvCxnSpPr>
          <p:spPr>
            <a:xfrm>
              <a:off x="2291585" y="582141"/>
              <a:ext cx="0" cy="29793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A4BF5841-06F1-617B-0630-0E5AFEC6A5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1585" y="865715"/>
              <a:ext cx="183057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11">
            <a:extLst>
              <a:ext uri="{FF2B5EF4-FFF2-40B4-BE49-F238E27FC236}">
                <a16:creationId xmlns:a16="http://schemas.microsoft.com/office/drawing/2014/main" id="{DB84611E-975C-ACC5-6D4A-77E5FEF22692}"/>
              </a:ext>
            </a:extLst>
          </p:cNvPr>
          <p:cNvSpPr txBox="1"/>
          <p:nvPr/>
        </p:nvSpPr>
        <p:spPr>
          <a:xfrm>
            <a:off x="4600148" y="6157091"/>
            <a:ext cx="121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000" dirty="0" err="1">
                <a:solidFill>
                  <a:srgbClr val="0070C0"/>
                </a:solidFill>
              </a:rPr>
              <a:t>Góc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kề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C1C58101-EE86-0D93-3EAE-9B8FD61A77AA}"/>
              </a:ext>
            </a:extLst>
          </p:cNvPr>
          <p:cNvGrpSpPr/>
          <p:nvPr/>
        </p:nvGrpSpPr>
        <p:grpSpPr>
          <a:xfrm>
            <a:off x="3441700" y="5827126"/>
            <a:ext cx="2022611" cy="311737"/>
            <a:chOff x="1791753" y="582141"/>
            <a:chExt cx="2330403" cy="633318"/>
          </a:xfrm>
        </p:grpSpPr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id="{9C3DE563-4464-C10D-20AC-E9346EB6EB65}"/>
                </a:ext>
              </a:extLst>
            </p:cNvPr>
            <p:cNvCxnSpPr>
              <a:cxnSpLocks/>
            </p:cNvCxnSpPr>
            <p:nvPr/>
          </p:nvCxnSpPr>
          <p:spPr>
            <a:xfrm>
              <a:off x="4122048" y="582141"/>
              <a:ext cx="0" cy="633318"/>
            </a:xfrm>
            <a:prstGeom prst="line">
              <a:avLst/>
            </a:prstGeom>
            <a:ln w="15875">
              <a:solidFill>
                <a:srgbClr val="0070C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Đường nối Thẳng 47">
              <a:extLst>
                <a:ext uri="{FF2B5EF4-FFF2-40B4-BE49-F238E27FC236}">
                  <a16:creationId xmlns:a16="http://schemas.microsoft.com/office/drawing/2014/main" id="{A7492D4B-C721-83AA-E252-74D1AD42D7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1753" y="865715"/>
              <a:ext cx="233040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11">
            <a:extLst>
              <a:ext uri="{FF2B5EF4-FFF2-40B4-BE49-F238E27FC236}">
                <a16:creationId xmlns:a16="http://schemas.microsoft.com/office/drawing/2014/main" id="{AC0E8356-396C-5F6C-61D5-8127D904C782}"/>
              </a:ext>
            </a:extLst>
          </p:cNvPr>
          <p:cNvSpPr txBox="1"/>
          <p:nvPr/>
        </p:nvSpPr>
        <p:spPr>
          <a:xfrm>
            <a:off x="10025614" y="6157091"/>
            <a:ext cx="121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000" dirty="0" err="1">
                <a:solidFill>
                  <a:srgbClr val="C00000"/>
                </a:solidFill>
              </a:rPr>
              <a:t>Góc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đối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51" name="Nhóm 50">
            <a:extLst>
              <a:ext uri="{FF2B5EF4-FFF2-40B4-BE49-F238E27FC236}">
                <a16:creationId xmlns:a16="http://schemas.microsoft.com/office/drawing/2014/main" id="{E3A5009C-7C7D-3126-CB9F-4EBBB84E41A6}"/>
              </a:ext>
            </a:extLst>
          </p:cNvPr>
          <p:cNvGrpSpPr/>
          <p:nvPr/>
        </p:nvGrpSpPr>
        <p:grpSpPr>
          <a:xfrm>
            <a:off x="7587629" y="5827316"/>
            <a:ext cx="1731576" cy="311737"/>
            <a:chOff x="2291585" y="582141"/>
            <a:chExt cx="1995079" cy="633318"/>
          </a:xfrm>
        </p:grpSpPr>
        <p:cxnSp>
          <p:nvCxnSpPr>
            <p:cNvPr id="52" name="Đường nối Thẳng 51">
              <a:extLst>
                <a:ext uri="{FF2B5EF4-FFF2-40B4-BE49-F238E27FC236}">
                  <a16:creationId xmlns:a16="http://schemas.microsoft.com/office/drawing/2014/main" id="{CE7CC4F0-D034-B22A-778D-EAE42315129E}"/>
                </a:ext>
              </a:extLst>
            </p:cNvPr>
            <p:cNvCxnSpPr>
              <a:cxnSpLocks/>
            </p:cNvCxnSpPr>
            <p:nvPr/>
          </p:nvCxnSpPr>
          <p:spPr>
            <a:xfrm>
              <a:off x="4286664" y="582141"/>
              <a:ext cx="0" cy="633318"/>
            </a:xfrm>
            <a:prstGeom prst="line">
              <a:avLst/>
            </a:prstGeom>
            <a:ln w="15875">
              <a:solidFill>
                <a:srgbClr val="0070C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Đường nối Thẳng 52">
              <a:extLst>
                <a:ext uri="{FF2B5EF4-FFF2-40B4-BE49-F238E27FC236}">
                  <a16:creationId xmlns:a16="http://schemas.microsoft.com/office/drawing/2014/main" id="{64ED41A3-9195-B986-5C23-CD6EDA1FB4EB}"/>
                </a:ext>
              </a:extLst>
            </p:cNvPr>
            <p:cNvCxnSpPr/>
            <p:nvPr/>
          </p:nvCxnSpPr>
          <p:spPr>
            <a:xfrm>
              <a:off x="2291585" y="582141"/>
              <a:ext cx="0" cy="29793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Đường nối Thẳng 53">
              <a:extLst>
                <a:ext uri="{FF2B5EF4-FFF2-40B4-BE49-F238E27FC236}">
                  <a16:creationId xmlns:a16="http://schemas.microsoft.com/office/drawing/2014/main" id="{331D3AEF-254B-14A6-6A87-466A3F466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1585" y="865715"/>
              <a:ext cx="183057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11">
            <a:extLst>
              <a:ext uri="{FF2B5EF4-FFF2-40B4-BE49-F238E27FC236}">
                <a16:creationId xmlns:a16="http://schemas.microsoft.com/office/drawing/2014/main" id="{C9FC16E5-39B8-DB12-095D-9DCAAAF269A5}"/>
              </a:ext>
            </a:extLst>
          </p:cNvPr>
          <p:cNvSpPr txBox="1"/>
          <p:nvPr/>
        </p:nvSpPr>
        <p:spPr>
          <a:xfrm>
            <a:off x="8361818" y="6157091"/>
            <a:ext cx="121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000" dirty="0" err="1">
                <a:solidFill>
                  <a:srgbClr val="0070C0"/>
                </a:solidFill>
              </a:rPr>
              <a:t>Góc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kề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56" name="Nhóm 55">
            <a:extLst>
              <a:ext uri="{FF2B5EF4-FFF2-40B4-BE49-F238E27FC236}">
                <a16:creationId xmlns:a16="http://schemas.microsoft.com/office/drawing/2014/main" id="{8DF9645B-1D7D-227B-B597-0AC51845A2E3}"/>
              </a:ext>
            </a:extLst>
          </p:cNvPr>
          <p:cNvGrpSpPr/>
          <p:nvPr/>
        </p:nvGrpSpPr>
        <p:grpSpPr>
          <a:xfrm>
            <a:off x="8936713" y="5827316"/>
            <a:ext cx="2022611" cy="311737"/>
            <a:chOff x="1791753" y="582141"/>
            <a:chExt cx="2330403" cy="633318"/>
          </a:xfrm>
        </p:grpSpPr>
        <p:cxnSp>
          <p:nvCxnSpPr>
            <p:cNvPr id="57" name="Đường nối Thẳng 56">
              <a:extLst>
                <a:ext uri="{FF2B5EF4-FFF2-40B4-BE49-F238E27FC236}">
                  <a16:creationId xmlns:a16="http://schemas.microsoft.com/office/drawing/2014/main" id="{52F1964D-094F-29CB-A54A-75133F29208A}"/>
                </a:ext>
              </a:extLst>
            </p:cNvPr>
            <p:cNvCxnSpPr>
              <a:cxnSpLocks/>
            </p:cNvCxnSpPr>
            <p:nvPr/>
          </p:nvCxnSpPr>
          <p:spPr>
            <a:xfrm>
              <a:off x="4122048" y="582141"/>
              <a:ext cx="0" cy="633318"/>
            </a:xfrm>
            <a:prstGeom prst="line">
              <a:avLst/>
            </a:prstGeom>
            <a:ln w="15875">
              <a:solidFill>
                <a:srgbClr val="C0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Đường nối Thẳng 57">
              <a:extLst>
                <a:ext uri="{FF2B5EF4-FFF2-40B4-BE49-F238E27FC236}">
                  <a16:creationId xmlns:a16="http://schemas.microsoft.com/office/drawing/2014/main" id="{66EBEBE9-53E3-B3F3-7054-8C743C844D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1753" y="865715"/>
              <a:ext cx="233040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10189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31" grpId="0"/>
      <p:bldP spid="39" grpId="0"/>
      <p:bldP spid="50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0E2EF3BF-D2C9-93C8-7049-6D73C6602463}"/>
              </a:ext>
            </a:extLst>
          </p:cNvPr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CFA3BA-B0D9-8A90-9D0A-BD58AADC9759}"/>
              </a:ext>
            </a:extLst>
          </p:cNvPr>
          <p:cNvSpPr/>
          <p:nvPr/>
        </p:nvSpPr>
        <p:spPr>
          <a:xfrm>
            <a:off x="4914898" y="191635"/>
            <a:ext cx="6696078" cy="970115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45F4C-E789-6B97-2513-5A1A20FB84D0}"/>
              </a:ext>
            </a:extLst>
          </p:cNvPr>
          <p:cNvSpPr txBox="1"/>
          <p:nvPr/>
        </p:nvSpPr>
        <p:spPr>
          <a:xfrm>
            <a:off x="5236838" y="211564"/>
            <a:ext cx="6271269" cy="930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theo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cạnh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huyền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sin,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côsin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góc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nhọn</a:t>
            </a:r>
            <a:endParaRPr lang="en-US" dirty="0">
              <a:solidFill>
                <a:schemeClr val="bg1"/>
              </a:solidFill>
              <a:latin typeface="#9Slide03 Penumbra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6BBA7E-342C-4C58-A567-4B24A0CFE166}"/>
              </a:ext>
            </a:extLst>
          </p:cNvPr>
          <p:cNvGrpSpPr/>
          <p:nvPr/>
        </p:nvGrpSpPr>
        <p:grpSpPr>
          <a:xfrm rot="12670072">
            <a:off x="7856744" y="4979841"/>
            <a:ext cx="2874860" cy="1764119"/>
            <a:chOff x="4419600" y="1676319"/>
            <a:chExt cx="3352800" cy="2057400"/>
          </a:xfrm>
        </p:grpSpPr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CBE5FED0-D965-C626-C012-43E1068F1834}"/>
                </a:ext>
              </a:extLst>
            </p:cNvPr>
            <p:cNvSpPr/>
            <p:nvPr/>
          </p:nvSpPr>
          <p:spPr>
            <a:xfrm flipH="1">
              <a:off x="4419600" y="1676319"/>
              <a:ext cx="3352800" cy="2057400"/>
            </a:xfrm>
            <a:prstGeom prst="rtTriangle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67CCC9B-F2BD-54DA-F978-D836E8D66FA2}"/>
                </a:ext>
              </a:extLst>
            </p:cNvPr>
            <p:cNvCxnSpPr/>
            <p:nvPr/>
          </p:nvCxnSpPr>
          <p:spPr>
            <a:xfrm>
              <a:off x="7609487" y="3575568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873AA65-F111-C860-EFDC-7E37523B963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30412" y="3652263"/>
              <a:ext cx="162913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69E79E7-8886-5FA6-E8B6-54CC21A109DE}"/>
              </a:ext>
            </a:extLst>
          </p:cNvPr>
          <p:cNvSpPr txBox="1"/>
          <p:nvPr/>
        </p:nvSpPr>
        <p:spPr>
          <a:xfrm>
            <a:off x="760370" y="2183153"/>
            <a:ext cx="10880807" cy="1121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Trong tam </a:t>
            </a:r>
            <a:r>
              <a:rPr lang="en-US" dirty="0" err="1">
                <a:solidFill>
                  <a:srgbClr val="002060"/>
                </a:solidFill>
              </a:rPr>
              <a:t>giác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vuông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mỗi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cạnh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góc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vuông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bằng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cạnh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huyền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sin </a:t>
            </a:r>
            <a:r>
              <a:rPr lang="en-US" dirty="0" err="1">
                <a:solidFill>
                  <a:srgbClr val="002060"/>
                </a:solidFill>
              </a:rPr>
              <a:t>góc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hoặc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côsin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góc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kề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510098F-6C68-51A2-5BAE-8CF95EE8D6E8}"/>
              </a:ext>
            </a:extLst>
          </p:cNvPr>
          <p:cNvSpPr/>
          <p:nvPr/>
        </p:nvSpPr>
        <p:spPr>
          <a:xfrm rot="10800000">
            <a:off x="421999" y="1706007"/>
            <a:ext cx="400913" cy="34561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7AF7E9-CD5C-BD21-86FE-E988A9EC378E}"/>
              </a:ext>
            </a:extLst>
          </p:cNvPr>
          <p:cNvSpPr txBox="1"/>
          <p:nvPr/>
        </p:nvSpPr>
        <p:spPr>
          <a:xfrm>
            <a:off x="8329078" y="3937178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D2388A-AD3C-B2A3-EF10-20C3AD3E496D}"/>
              </a:ext>
            </a:extLst>
          </p:cNvPr>
          <p:cNvSpPr txBox="1"/>
          <p:nvPr/>
        </p:nvSpPr>
        <p:spPr>
          <a:xfrm>
            <a:off x="7305083" y="5763194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CA952E-1D01-6A7D-C038-6B34839360A1}"/>
              </a:ext>
            </a:extLst>
          </p:cNvPr>
          <p:cNvSpPr txBox="1"/>
          <p:nvPr/>
        </p:nvSpPr>
        <p:spPr>
          <a:xfrm>
            <a:off x="10938925" y="5763194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A2F8CF-F81F-6A4F-A89B-480EF82320C5}"/>
              </a:ext>
            </a:extLst>
          </p:cNvPr>
          <p:cNvSpPr txBox="1"/>
          <p:nvPr/>
        </p:nvSpPr>
        <p:spPr>
          <a:xfrm>
            <a:off x="7699174" y="4767409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7E34F1-2FA0-0B9C-D46C-185DCEC8737F}"/>
              </a:ext>
            </a:extLst>
          </p:cNvPr>
          <p:cNvSpPr txBox="1"/>
          <p:nvPr/>
        </p:nvSpPr>
        <p:spPr>
          <a:xfrm>
            <a:off x="9747049" y="4711335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24D977-A874-7EA4-077F-B88E96BCC66D}"/>
              </a:ext>
            </a:extLst>
          </p:cNvPr>
          <p:cNvSpPr txBox="1"/>
          <p:nvPr/>
        </p:nvSpPr>
        <p:spPr>
          <a:xfrm>
            <a:off x="9199133" y="5792222"/>
            <a:ext cx="42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F72E60C6-71E0-65AD-0995-9B46A904829C}"/>
              </a:ext>
            </a:extLst>
          </p:cNvPr>
          <p:cNvSpPr txBox="1"/>
          <p:nvPr/>
        </p:nvSpPr>
        <p:spPr>
          <a:xfrm>
            <a:off x="1014159" y="5270441"/>
            <a:ext cx="4699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FFF0DC"/>
                </a:solidFill>
              </a:rPr>
              <a:t>AC = </a:t>
            </a:r>
            <a:r>
              <a:rPr lang="en-US" dirty="0">
                <a:solidFill>
                  <a:srgbClr val="002060"/>
                </a:solidFill>
              </a:rPr>
              <a:t>b = a . sin B = a . cos C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8479097-4B75-2D6B-979C-163B5A6F8E76}"/>
              </a:ext>
            </a:extLst>
          </p:cNvPr>
          <p:cNvSpPr txBox="1"/>
          <p:nvPr/>
        </p:nvSpPr>
        <p:spPr>
          <a:xfrm>
            <a:off x="2756125" y="6065452"/>
            <a:ext cx="121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000" dirty="0" err="1">
                <a:solidFill>
                  <a:srgbClr val="C00000"/>
                </a:solidFill>
              </a:rPr>
              <a:t>Góc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đối</a:t>
            </a:r>
            <a:endParaRPr lang="en-US" sz="2000" dirty="0">
              <a:solidFill>
                <a:srgbClr val="C00000"/>
              </a:solidFill>
            </a:endParaRP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CC17C5F8-14FD-4DD1-3667-D18371133294}"/>
              </a:ext>
            </a:extLst>
          </p:cNvPr>
          <p:cNvGrpSpPr/>
          <p:nvPr/>
        </p:nvGrpSpPr>
        <p:grpSpPr>
          <a:xfrm>
            <a:off x="2101343" y="5735487"/>
            <a:ext cx="1588795" cy="311737"/>
            <a:chOff x="2291585" y="582141"/>
            <a:chExt cx="1830571" cy="633318"/>
          </a:xfrm>
        </p:grpSpPr>
        <p:cxnSp>
          <p:nvCxnSpPr>
            <p:cNvPr id="33" name="Đường nối Thẳng 32">
              <a:extLst>
                <a:ext uri="{FF2B5EF4-FFF2-40B4-BE49-F238E27FC236}">
                  <a16:creationId xmlns:a16="http://schemas.microsoft.com/office/drawing/2014/main" id="{A5F6ABB2-CA57-F9FD-308E-4E1A0E599CE2}"/>
                </a:ext>
              </a:extLst>
            </p:cNvPr>
            <p:cNvCxnSpPr>
              <a:cxnSpLocks/>
            </p:cNvCxnSpPr>
            <p:nvPr/>
          </p:nvCxnSpPr>
          <p:spPr>
            <a:xfrm>
              <a:off x="4122048" y="582141"/>
              <a:ext cx="0" cy="633318"/>
            </a:xfrm>
            <a:prstGeom prst="line">
              <a:avLst/>
            </a:prstGeom>
            <a:ln w="15875">
              <a:solidFill>
                <a:srgbClr val="C0000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Đường nối Thẳng 33">
              <a:extLst>
                <a:ext uri="{FF2B5EF4-FFF2-40B4-BE49-F238E27FC236}">
                  <a16:creationId xmlns:a16="http://schemas.microsoft.com/office/drawing/2014/main" id="{E62F4055-88C0-C55D-2A07-6BC11915ECC5}"/>
                </a:ext>
              </a:extLst>
            </p:cNvPr>
            <p:cNvCxnSpPr/>
            <p:nvPr/>
          </p:nvCxnSpPr>
          <p:spPr>
            <a:xfrm>
              <a:off x="2291585" y="582141"/>
              <a:ext cx="0" cy="29793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Đường nối Thẳng 34">
              <a:extLst>
                <a:ext uri="{FF2B5EF4-FFF2-40B4-BE49-F238E27FC236}">
                  <a16:creationId xmlns:a16="http://schemas.microsoft.com/office/drawing/2014/main" id="{A4BF5841-06F1-617B-0630-0E5AFEC6A5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91585" y="865715"/>
              <a:ext cx="183057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11">
            <a:extLst>
              <a:ext uri="{FF2B5EF4-FFF2-40B4-BE49-F238E27FC236}">
                <a16:creationId xmlns:a16="http://schemas.microsoft.com/office/drawing/2014/main" id="{DB84611E-975C-ACC5-6D4A-77E5FEF22692}"/>
              </a:ext>
            </a:extLst>
          </p:cNvPr>
          <p:cNvSpPr txBox="1"/>
          <p:nvPr/>
        </p:nvSpPr>
        <p:spPr>
          <a:xfrm>
            <a:off x="4608877" y="6065452"/>
            <a:ext cx="1216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sz="2000" dirty="0" err="1">
                <a:solidFill>
                  <a:srgbClr val="0070C0"/>
                </a:solidFill>
              </a:rPr>
              <a:t>Góc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kề</a:t>
            </a:r>
            <a:endParaRPr lang="en-US" sz="2000" dirty="0">
              <a:solidFill>
                <a:srgbClr val="0070C0"/>
              </a:solidFill>
            </a:endParaRPr>
          </a:p>
        </p:txBody>
      </p:sp>
      <p:grpSp>
        <p:nvGrpSpPr>
          <p:cNvPr id="40" name="Nhóm 39">
            <a:extLst>
              <a:ext uri="{FF2B5EF4-FFF2-40B4-BE49-F238E27FC236}">
                <a16:creationId xmlns:a16="http://schemas.microsoft.com/office/drawing/2014/main" id="{C1C58101-EE86-0D93-3EAE-9B8FD61A77AA}"/>
              </a:ext>
            </a:extLst>
          </p:cNvPr>
          <p:cNvGrpSpPr/>
          <p:nvPr/>
        </p:nvGrpSpPr>
        <p:grpSpPr>
          <a:xfrm>
            <a:off x="3450429" y="5735487"/>
            <a:ext cx="2022611" cy="311737"/>
            <a:chOff x="1791753" y="582141"/>
            <a:chExt cx="2330403" cy="633318"/>
          </a:xfrm>
        </p:grpSpPr>
        <p:cxnSp>
          <p:nvCxnSpPr>
            <p:cNvPr id="41" name="Đường nối Thẳng 40">
              <a:extLst>
                <a:ext uri="{FF2B5EF4-FFF2-40B4-BE49-F238E27FC236}">
                  <a16:creationId xmlns:a16="http://schemas.microsoft.com/office/drawing/2014/main" id="{9C3DE563-4464-C10D-20AC-E9346EB6EB65}"/>
                </a:ext>
              </a:extLst>
            </p:cNvPr>
            <p:cNvCxnSpPr>
              <a:cxnSpLocks/>
            </p:cNvCxnSpPr>
            <p:nvPr/>
          </p:nvCxnSpPr>
          <p:spPr>
            <a:xfrm>
              <a:off x="4122048" y="582141"/>
              <a:ext cx="0" cy="633318"/>
            </a:xfrm>
            <a:prstGeom prst="line">
              <a:avLst/>
            </a:prstGeom>
            <a:ln w="15875">
              <a:solidFill>
                <a:srgbClr val="0070C0"/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Đường nối Thẳng 47">
              <a:extLst>
                <a:ext uri="{FF2B5EF4-FFF2-40B4-BE49-F238E27FC236}">
                  <a16:creationId xmlns:a16="http://schemas.microsoft.com/office/drawing/2014/main" id="{A7492D4B-C721-83AA-E252-74D1AD42D7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91753" y="865715"/>
              <a:ext cx="2330403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11">
            <a:extLst>
              <a:ext uri="{FF2B5EF4-FFF2-40B4-BE49-F238E27FC236}">
                <a16:creationId xmlns:a16="http://schemas.microsoft.com/office/drawing/2014/main" id="{DEF4B9FA-C382-4667-08F5-5F79C6F52E83}"/>
              </a:ext>
            </a:extLst>
          </p:cNvPr>
          <p:cNvSpPr txBox="1"/>
          <p:nvPr/>
        </p:nvSpPr>
        <p:spPr>
          <a:xfrm>
            <a:off x="1091715" y="3803026"/>
            <a:ext cx="46999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FFF0DC"/>
                </a:solidFill>
              </a:rPr>
              <a:t>AB = </a:t>
            </a:r>
            <a:r>
              <a:rPr lang="en-US" dirty="0">
                <a:solidFill>
                  <a:srgbClr val="002060"/>
                </a:solidFill>
              </a:rPr>
              <a:t>c = a . cos B = a . sin C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8F070EEC-33C2-2878-D895-0DE521A0C869}"/>
              </a:ext>
            </a:extLst>
          </p:cNvPr>
          <p:cNvGrpSpPr/>
          <p:nvPr/>
        </p:nvGrpSpPr>
        <p:grpSpPr>
          <a:xfrm>
            <a:off x="2099562" y="4272844"/>
            <a:ext cx="3654023" cy="729885"/>
            <a:chOff x="7587629" y="5827316"/>
            <a:chExt cx="3654023" cy="729885"/>
          </a:xfrm>
        </p:grpSpPr>
        <p:sp>
          <p:nvSpPr>
            <p:cNvPr id="50" name="TextBox 11">
              <a:extLst>
                <a:ext uri="{FF2B5EF4-FFF2-40B4-BE49-F238E27FC236}">
                  <a16:creationId xmlns:a16="http://schemas.microsoft.com/office/drawing/2014/main" id="{AC0E8356-396C-5F6C-61D5-8127D904C782}"/>
                </a:ext>
              </a:extLst>
            </p:cNvPr>
            <p:cNvSpPr txBox="1"/>
            <p:nvPr/>
          </p:nvSpPr>
          <p:spPr>
            <a:xfrm>
              <a:off x="10025614" y="6157091"/>
              <a:ext cx="1216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000" dirty="0" err="1">
                  <a:solidFill>
                    <a:srgbClr val="C00000"/>
                  </a:solidFill>
                </a:rPr>
                <a:t>Góc</a:t>
              </a:r>
              <a:r>
                <a:rPr lang="en-US" sz="2000" dirty="0">
                  <a:solidFill>
                    <a:srgbClr val="C00000"/>
                  </a:solidFill>
                </a:rPr>
                <a:t> </a:t>
              </a:r>
              <a:r>
                <a:rPr lang="en-US" sz="2000" dirty="0" err="1">
                  <a:solidFill>
                    <a:srgbClr val="C00000"/>
                  </a:solidFill>
                </a:rPr>
                <a:t>đối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grpSp>
          <p:nvGrpSpPr>
            <p:cNvPr id="51" name="Nhóm 50">
              <a:extLst>
                <a:ext uri="{FF2B5EF4-FFF2-40B4-BE49-F238E27FC236}">
                  <a16:creationId xmlns:a16="http://schemas.microsoft.com/office/drawing/2014/main" id="{E3A5009C-7C7D-3126-CB9F-4EBBB84E41A6}"/>
                </a:ext>
              </a:extLst>
            </p:cNvPr>
            <p:cNvGrpSpPr/>
            <p:nvPr/>
          </p:nvGrpSpPr>
          <p:grpSpPr>
            <a:xfrm>
              <a:off x="7587629" y="5827316"/>
              <a:ext cx="1731576" cy="311737"/>
              <a:chOff x="2291585" y="582141"/>
              <a:chExt cx="1995079" cy="633318"/>
            </a:xfrm>
          </p:grpSpPr>
          <p:cxnSp>
            <p:nvCxnSpPr>
              <p:cNvPr id="52" name="Đường nối Thẳng 51">
                <a:extLst>
                  <a:ext uri="{FF2B5EF4-FFF2-40B4-BE49-F238E27FC236}">
                    <a16:creationId xmlns:a16="http://schemas.microsoft.com/office/drawing/2014/main" id="{CE7CC4F0-D034-B22A-778D-EAE4231512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86664" y="582141"/>
                <a:ext cx="0" cy="633318"/>
              </a:xfrm>
              <a:prstGeom prst="line">
                <a:avLst/>
              </a:prstGeom>
              <a:ln w="15875">
                <a:solidFill>
                  <a:srgbClr val="0070C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Đường nối Thẳng 52">
                <a:extLst>
                  <a:ext uri="{FF2B5EF4-FFF2-40B4-BE49-F238E27FC236}">
                    <a16:creationId xmlns:a16="http://schemas.microsoft.com/office/drawing/2014/main" id="{64ED41A3-9195-B986-5C23-CD6EDA1FB4EB}"/>
                  </a:ext>
                </a:extLst>
              </p:cNvPr>
              <p:cNvCxnSpPr/>
              <p:nvPr/>
            </p:nvCxnSpPr>
            <p:spPr>
              <a:xfrm>
                <a:off x="2291585" y="582141"/>
                <a:ext cx="0" cy="297937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Đường nối Thẳng 53">
                <a:extLst>
                  <a:ext uri="{FF2B5EF4-FFF2-40B4-BE49-F238E27FC236}">
                    <a16:creationId xmlns:a16="http://schemas.microsoft.com/office/drawing/2014/main" id="{331D3AEF-254B-14A6-6A87-466A3F466F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1585" y="865715"/>
                <a:ext cx="1830571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11">
              <a:extLst>
                <a:ext uri="{FF2B5EF4-FFF2-40B4-BE49-F238E27FC236}">
                  <a16:creationId xmlns:a16="http://schemas.microsoft.com/office/drawing/2014/main" id="{C9FC16E5-39B8-DB12-095D-9DCAAAF269A5}"/>
                </a:ext>
              </a:extLst>
            </p:cNvPr>
            <p:cNvSpPr txBox="1"/>
            <p:nvPr/>
          </p:nvSpPr>
          <p:spPr>
            <a:xfrm>
              <a:off x="8361818" y="6157091"/>
              <a:ext cx="1216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000" dirty="0" err="1">
                  <a:solidFill>
                    <a:srgbClr val="0070C0"/>
                  </a:solidFill>
                </a:rPr>
                <a:t>Góc</a:t>
              </a:r>
              <a:r>
                <a:rPr lang="en-US" sz="2000" dirty="0">
                  <a:solidFill>
                    <a:srgbClr val="0070C0"/>
                  </a:solidFill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</a:rPr>
                <a:t>kề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grpSp>
          <p:nvGrpSpPr>
            <p:cNvPr id="56" name="Nhóm 55">
              <a:extLst>
                <a:ext uri="{FF2B5EF4-FFF2-40B4-BE49-F238E27FC236}">
                  <a16:creationId xmlns:a16="http://schemas.microsoft.com/office/drawing/2014/main" id="{8DF9645B-1D7D-227B-B597-0AC51845A2E3}"/>
                </a:ext>
              </a:extLst>
            </p:cNvPr>
            <p:cNvGrpSpPr/>
            <p:nvPr/>
          </p:nvGrpSpPr>
          <p:grpSpPr>
            <a:xfrm>
              <a:off x="8936713" y="5827316"/>
              <a:ext cx="2022611" cy="311737"/>
              <a:chOff x="1791753" y="582141"/>
              <a:chExt cx="2330403" cy="633318"/>
            </a:xfrm>
          </p:grpSpPr>
          <p:cxnSp>
            <p:nvCxnSpPr>
              <p:cNvPr id="57" name="Đường nối Thẳng 56">
                <a:extLst>
                  <a:ext uri="{FF2B5EF4-FFF2-40B4-BE49-F238E27FC236}">
                    <a16:creationId xmlns:a16="http://schemas.microsoft.com/office/drawing/2014/main" id="{52F1964D-094F-29CB-A54A-75133F2920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2048" y="582141"/>
                <a:ext cx="0" cy="633318"/>
              </a:xfrm>
              <a:prstGeom prst="line">
                <a:avLst/>
              </a:prstGeom>
              <a:ln w="15875">
                <a:solidFill>
                  <a:srgbClr val="C00000"/>
                </a:solidFill>
                <a:tailEnd type="stealt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Đường nối Thẳng 57">
                <a:extLst>
                  <a:ext uri="{FF2B5EF4-FFF2-40B4-BE49-F238E27FC236}">
                    <a16:creationId xmlns:a16="http://schemas.microsoft.com/office/drawing/2014/main" id="{66EBEBE9-53E3-B3F3-7054-8C743C844D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91753" y="865715"/>
                <a:ext cx="2330403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extBox 3">
            <a:extLst>
              <a:ext uri="{FF2B5EF4-FFF2-40B4-BE49-F238E27FC236}">
                <a16:creationId xmlns:a16="http://schemas.microsoft.com/office/drawing/2014/main" id="{5034F38D-3C9A-8725-BAD3-B791D13EADD6}"/>
              </a:ext>
            </a:extLst>
          </p:cNvPr>
          <p:cNvSpPr txBox="1"/>
          <p:nvPr/>
        </p:nvSpPr>
        <p:spPr>
          <a:xfrm>
            <a:off x="769606" y="1678760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#9Slide03 Penumbra" panose="02040603050506020204" pitchFamily="18" charset="0"/>
              </a:rPr>
              <a:t>Định</a:t>
            </a:r>
            <a:r>
              <a:rPr lang="en-US" sz="2000" dirty="0">
                <a:solidFill>
                  <a:srgbClr val="002060"/>
                </a:solidFill>
                <a:latin typeface="#9Slide03 Penumbra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#9Slide03 Penumbra" panose="02040603050506020204" pitchFamily="18" charset="0"/>
              </a:rPr>
              <a:t>lí</a:t>
            </a:r>
            <a:r>
              <a:rPr lang="en-US" sz="2000" dirty="0">
                <a:solidFill>
                  <a:srgbClr val="002060"/>
                </a:solidFill>
                <a:latin typeface="#9Slide03 Penumbra" panose="02040603050506020204" pitchFamily="18" charset="0"/>
              </a:rPr>
              <a:t> 1</a:t>
            </a:r>
            <a:endParaRPr lang="en-US" sz="1600" dirty="0">
              <a:solidFill>
                <a:srgbClr val="002060"/>
              </a:solidFill>
              <a:latin typeface="#9Slide03 Penumbra" panose="02040603050506020204" pitchFamily="18" charset="0"/>
            </a:endParaRPr>
          </a:p>
        </p:txBody>
      </p:sp>
      <p:sp>
        <p:nvSpPr>
          <p:cNvPr id="27" name="Isosceles Triangle 15">
            <a:extLst>
              <a:ext uri="{FF2B5EF4-FFF2-40B4-BE49-F238E27FC236}">
                <a16:creationId xmlns:a16="http://schemas.microsoft.com/office/drawing/2014/main" id="{FBC8FDA5-ACF4-A348-85BF-474CAC4A3FA8}"/>
              </a:ext>
            </a:extLst>
          </p:cNvPr>
          <p:cNvSpPr/>
          <p:nvPr/>
        </p:nvSpPr>
        <p:spPr>
          <a:xfrm rot="10800000" flipV="1">
            <a:off x="2057117" y="1706007"/>
            <a:ext cx="400913" cy="34561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1818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Hình chữ nhật 38">
            <a:extLst>
              <a:ext uri="{FF2B5EF4-FFF2-40B4-BE49-F238E27FC236}">
                <a16:creationId xmlns:a16="http://schemas.microsoft.com/office/drawing/2014/main" id="{62E6841A-943D-1C40-F305-C20504F88FF9}"/>
              </a:ext>
            </a:extLst>
          </p:cNvPr>
          <p:cNvSpPr/>
          <p:nvPr/>
        </p:nvSpPr>
        <p:spPr>
          <a:xfrm>
            <a:off x="-147782" y="5562557"/>
            <a:ext cx="12709237" cy="1046751"/>
          </a:xfrm>
          <a:prstGeom prst="rect">
            <a:avLst/>
          </a:prstGeom>
          <a:solidFill>
            <a:srgbClr val="00B0F0">
              <a:alpha val="3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525E109A-2E36-9A85-C47E-FFDCAFA3D527}"/>
              </a:ext>
            </a:extLst>
          </p:cNvPr>
          <p:cNvSpPr txBox="1"/>
          <p:nvPr/>
        </p:nvSpPr>
        <p:spPr>
          <a:xfrm>
            <a:off x="610684" y="2021454"/>
            <a:ext cx="11067829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Tìm</a:t>
            </a:r>
            <a:r>
              <a:rPr lang="en-US" dirty="0"/>
              <a:t> x, y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(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tròn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trăm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centimét</a:t>
            </a:r>
            <a:r>
              <a:rPr lang="en-US" dirty="0"/>
              <a:t>)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5357F064-950C-5EFB-3275-59A298421191}"/>
              </a:ext>
            </a:extLst>
          </p:cNvPr>
          <p:cNvGrpSpPr/>
          <p:nvPr/>
        </p:nvGrpSpPr>
        <p:grpSpPr>
          <a:xfrm>
            <a:off x="513486" y="1426457"/>
            <a:ext cx="622586" cy="594996"/>
            <a:chOff x="582970" y="1598234"/>
            <a:chExt cx="622586" cy="594996"/>
          </a:xfrm>
        </p:grpSpPr>
        <p:sp>
          <p:nvSpPr>
            <p:cNvPr id="5" name="Isosceles Triangle 15">
              <a:extLst>
                <a:ext uri="{FF2B5EF4-FFF2-40B4-BE49-F238E27FC236}">
                  <a16:creationId xmlns:a16="http://schemas.microsoft.com/office/drawing/2014/main" id="{0594F5BB-239E-1B7E-8AB5-2DBD8200D32A}"/>
                </a:ext>
              </a:extLst>
            </p:cNvPr>
            <p:cNvSpPr/>
            <p:nvPr/>
          </p:nvSpPr>
          <p:spPr>
            <a:xfrm rot="10800000">
              <a:off x="582970" y="1656518"/>
              <a:ext cx="622586" cy="53671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3B13C3F5-8F5B-77FB-F5AB-1A75EDD9C6E1}"/>
                </a:ext>
              </a:extLst>
            </p:cNvPr>
            <p:cNvSpPr txBox="1"/>
            <p:nvPr/>
          </p:nvSpPr>
          <p:spPr>
            <a:xfrm>
              <a:off x="641304" y="1598234"/>
              <a:ext cx="525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200" dirty="0">
                  <a:solidFill>
                    <a:schemeClr val="bg1"/>
                  </a:solidFill>
                </a:rPr>
                <a:t>?1</a:t>
              </a:r>
            </a:p>
          </p:txBody>
        </p:sp>
      </p:grp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D98FD101-D37D-BA57-002C-6AED8D03C92A}"/>
              </a:ext>
            </a:extLst>
          </p:cNvPr>
          <p:cNvSpPr/>
          <p:nvPr/>
        </p:nvSpPr>
        <p:spPr>
          <a:xfrm>
            <a:off x="4914898" y="191635"/>
            <a:ext cx="6696078" cy="970115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8FBD195-C40D-6C3B-BFD0-B9E7BB4789B0}"/>
              </a:ext>
            </a:extLst>
          </p:cNvPr>
          <p:cNvSpPr txBox="1"/>
          <p:nvPr/>
        </p:nvSpPr>
        <p:spPr>
          <a:xfrm>
            <a:off x="5236838" y="211564"/>
            <a:ext cx="6271269" cy="930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theo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cạnh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huyền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sin,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côsin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góc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nhọn</a:t>
            </a:r>
            <a:endParaRPr lang="en-US" dirty="0">
              <a:solidFill>
                <a:schemeClr val="bg1"/>
              </a:solidFill>
              <a:latin typeface="#9Slide03 Penumbra" panose="02040603050506020204" pitchFamily="18" charset="0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1AC61C73-16D2-EB6D-35A8-B8EFF815C37B}"/>
              </a:ext>
            </a:extLst>
          </p:cNvPr>
          <p:cNvSpPr/>
          <p:nvPr/>
        </p:nvSpPr>
        <p:spPr>
          <a:xfrm rot="16200000">
            <a:off x="-878268" y="775488"/>
            <a:ext cx="2977907" cy="1368878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4C00A779-DD46-41D0-889E-B16F87693CA3}"/>
              </a:ext>
            </a:extLst>
          </p:cNvPr>
          <p:cNvGrpSpPr/>
          <p:nvPr/>
        </p:nvGrpSpPr>
        <p:grpSpPr>
          <a:xfrm>
            <a:off x="6938820" y="2806678"/>
            <a:ext cx="3723641" cy="1698328"/>
            <a:chOff x="5975350" y="3985299"/>
            <a:chExt cx="1371219" cy="650201"/>
          </a:xfrm>
        </p:grpSpPr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id="{62279CF2-5906-61C0-B6D5-0AAFDD5CDB33}"/>
                </a:ext>
              </a:extLst>
            </p:cNvPr>
            <p:cNvCxnSpPr>
              <a:cxnSpLocks/>
            </p:cNvCxnSpPr>
            <p:nvPr/>
          </p:nvCxnSpPr>
          <p:spPr>
            <a:xfrm>
              <a:off x="5975350" y="4635500"/>
              <a:ext cx="137121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5C397714-B7B1-A7A4-FD38-D36E4EC8D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7481" y="3985301"/>
              <a:ext cx="470561" cy="64928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53B6AFC7-76EE-16CD-71CD-885049D801C3}"/>
                </a:ext>
              </a:extLst>
            </p:cNvPr>
            <p:cNvCxnSpPr>
              <a:cxnSpLocks/>
            </p:cNvCxnSpPr>
            <p:nvPr/>
          </p:nvCxnSpPr>
          <p:spPr>
            <a:xfrm>
              <a:off x="6446288" y="3985299"/>
              <a:ext cx="895896" cy="64928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14">
            <a:extLst>
              <a:ext uri="{FF2B5EF4-FFF2-40B4-BE49-F238E27FC236}">
                <a16:creationId xmlns:a16="http://schemas.microsoft.com/office/drawing/2014/main" id="{5A6C79A3-F81F-6336-5EE2-F7D1D147FBC2}"/>
              </a:ext>
            </a:extLst>
          </p:cNvPr>
          <p:cNvSpPr txBox="1"/>
          <p:nvPr/>
        </p:nvSpPr>
        <p:spPr>
          <a:xfrm>
            <a:off x="6507811" y="3167924"/>
            <a:ext cx="1208881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x (cm)</a:t>
            </a: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AC867370-63BB-0AC8-864E-977EBCF911E4}"/>
              </a:ext>
            </a:extLst>
          </p:cNvPr>
          <p:cNvSpPr txBox="1"/>
          <p:nvPr/>
        </p:nvSpPr>
        <p:spPr>
          <a:xfrm>
            <a:off x="9507434" y="3167924"/>
            <a:ext cx="1208881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y (cm)</a:t>
            </a: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771928B7-92BA-496C-B613-7EE8E61ACAE6}"/>
              </a:ext>
            </a:extLst>
          </p:cNvPr>
          <p:cNvSpPr txBox="1"/>
          <p:nvPr/>
        </p:nvSpPr>
        <p:spPr>
          <a:xfrm>
            <a:off x="8242525" y="4505004"/>
            <a:ext cx="1208881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3 (cm)</a:t>
            </a: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6D44B26A-F221-F96D-AB0D-F909D4E858D0}"/>
              </a:ext>
            </a:extLst>
          </p:cNvPr>
          <p:cNvSpPr txBox="1"/>
          <p:nvPr/>
        </p:nvSpPr>
        <p:spPr>
          <a:xfrm>
            <a:off x="7231850" y="4014709"/>
            <a:ext cx="678350" cy="48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>
                <a:solidFill>
                  <a:srgbClr val="0070C0"/>
                </a:solidFill>
              </a:rPr>
              <a:t>54</a:t>
            </a:r>
            <a:r>
              <a:rPr lang="en-US" baseline="30000" dirty="0">
                <a:solidFill>
                  <a:srgbClr val="0070C0"/>
                </a:solidFill>
              </a:rPr>
              <a:t>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Cung 27">
            <a:extLst>
              <a:ext uri="{FF2B5EF4-FFF2-40B4-BE49-F238E27FC236}">
                <a16:creationId xmlns:a16="http://schemas.microsoft.com/office/drawing/2014/main" id="{F8B1AE96-A783-9A55-3DC3-08AC57DFFA8A}"/>
              </a:ext>
            </a:extLst>
          </p:cNvPr>
          <p:cNvSpPr/>
          <p:nvPr/>
        </p:nvSpPr>
        <p:spPr>
          <a:xfrm rot="1169376">
            <a:off x="6885561" y="4257895"/>
            <a:ext cx="366712" cy="36671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9CB23CBB-52D3-6A0A-2561-ABD4E25C4920}"/>
              </a:ext>
            </a:extLst>
          </p:cNvPr>
          <p:cNvSpPr txBox="1"/>
          <p:nvPr/>
        </p:nvSpPr>
        <p:spPr>
          <a:xfrm>
            <a:off x="1599593" y="3195367"/>
            <a:ext cx="104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x = 3 .</a:t>
            </a:r>
          </a:p>
        </p:txBody>
      </p:sp>
      <p:sp>
        <p:nvSpPr>
          <p:cNvPr id="30" name="TextBox 14">
            <a:extLst>
              <a:ext uri="{FF2B5EF4-FFF2-40B4-BE49-F238E27FC236}">
                <a16:creationId xmlns:a16="http://schemas.microsoft.com/office/drawing/2014/main" id="{5CE3ECD3-7539-4983-9F58-31B072FFAAC7}"/>
              </a:ext>
            </a:extLst>
          </p:cNvPr>
          <p:cNvSpPr txBox="1"/>
          <p:nvPr/>
        </p:nvSpPr>
        <p:spPr>
          <a:xfrm>
            <a:off x="2557571" y="3195367"/>
            <a:ext cx="127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cos 54</a:t>
            </a:r>
            <a:r>
              <a:rPr lang="en-US" baseline="30000" dirty="0">
                <a:solidFill>
                  <a:srgbClr val="002060"/>
                </a:solidFill>
              </a:rPr>
              <a:t>o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8B19F654-5D59-64A3-1EA3-BCCE4D50A2FF}"/>
                  </a:ext>
                </a:extLst>
              </p:cNvPr>
              <p:cNvSpPr txBox="1"/>
              <p:nvPr/>
            </p:nvSpPr>
            <p:spPr>
              <a:xfrm>
                <a:off x="3764731" y="3195367"/>
                <a:ext cx="1917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500"/>
                  </a:lnSpc>
                  <a:defRPr sz="2400"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1,76 cm;</a:t>
                </a:r>
              </a:p>
            </p:txBody>
          </p:sp>
        </mc:Choice>
        <mc:Fallback xmlns="">
          <p:sp>
            <p:nvSpPr>
              <p:cNvPr id="31" name="TextBox 14">
                <a:extLst>
                  <a:ext uri="{FF2B5EF4-FFF2-40B4-BE49-F238E27FC236}">
                    <a16:creationId xmlns:a16="http://schemas.microsoft.com/office/drawing/2014/main" id="{8B19F654-5D59-64A3-1EA3-BCCE4D50A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731" y="3195367"/>
                <a:ext cx="1917693" cy="461665"/>
              </a:xfrm>
              <a:prstGeom prst="rect">
                <a:avLst/>
              </a:prstGeom>
              <a:blipFill>
                <a:blip r:embed="rId7"/>
                <a:stretch>
                  <a:fillRect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14">
            <a:extLst>
              <a:ext uri="{FF2B5EF4-FFF2-40B4-BE49-F238E27FC236}">
                <a16:creationId xmlns:a16="http://schemas.microsoft.com/office/drawing/2014/main" id="{10A7F688-1A08-EDDC-09A7-3E30363459A2}"/>
              </a:ext>
            </a:extLst>
          </p:cNvPr>
          <p:cNvSpPr txBox="1"/>
          <p:nvPr/>
        </p:nvSpPr>
        <p:spPr>
          <a:xfrm>
            <a:off x="1599593" y="4014709"/>
            <a:ext cx="1040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y = 3 .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1DF8D396-5D6F-891C-9CF3-43136D9DD81D}"/>
              </a:ext>
            </a:extLst>
          </p:cNvPr>
          <p:cNvSpPr txBox="1"/>
          <p:nvPr/>
        </p:nvSpPr>
        <p:spPr>
          <a:xfrm>
            <a:off x="2557571" y="4014709"/>
            <a:ext cx="127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</a:rPr>
              <a:t>sin 54</a:t>
            </a:r>
            <a:r>
              <a:rPr lang="en-US" baseline="30000" dirty="0">
                <a:solidFill>
                  <a:srgbClr val="002060"/>
                </a:solidFill>
              </a:rPr>
              <a:t>o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14">
                <a:extLst>
                  <a:ext uri="{FF2B5EF4-FFF2-40B4-BE49-F238E27FC236}">
                    <a16:creationId xmlns:a16="http://schemas.microsoft.com/office/drawing/2014/main" id="{997F6752-8B20-9C1A-8F96-47D43BB1A333}"/>
                  </a:ext>
                </a:extLst>
              </p:cNvPr>
              <p:cNvSpPr txBox="1"/>
              <p:nvPr/>
            </p:nvSpPr>
            <p:spPr>
              <a:xfrm>
                <a:off x="3580005" y="4014709"/>
                <a:ext cx="1917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500"/>
                  </a:lnSpc>
                  <a:defRPr sz="2400"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2,43 cm;</a:t>
                </a:r>
              </a:p>
            </p:txBody>
          </p:sp>
        </mc:Choice>
        <mc:Fallback xmlns="">
          <p:sp>
            <p:nvSpPr>
              <p:cNvPr id="34" name="TextBox 14">
                <a:extLst>
                  <a:ext uri="{FF2B5EF4-FFF2-40B4-BE49-F238E27FC236}">
                    <a16:creationId xmlns:a16="http://schemas.microsoft.com/office/drawing/2014/main" id="{997F6752-8B20-9C1A-8F96-47D43BB1A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005" y="4014709"/>
                <a:ext cx="1917693" cy="461665"/>
              </a:xfrm>
              <a:prstGeom prst="rect">
                <a:avLst/>
              </a:prstGeom>
              <a:blipFill>
                <a:blip r:embed="rId8"/>
                <a:stretch>
                  <a:fillRect t="-13333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14">
            <a:extLst>
              <a:ext uri="{FF2B5EF4-FFF2-40B4-BE49-F238E27FC236}">
                <a16:creationId xmlns:a16="http://schemas.microsoft.com/office/drawing/2014/main" id="{475A27F1-1B43-40C0-CFC2-2654F42A6899}"/>
              </a:ext>
            </a:extLst>
          </p:cNvPr>
          <p:cNvSpPr txBox="1"/>
          <p:nvPr/>
        </p:nvSpPr>
        <p:spPr>
          <a:xfrm>
            <a:off x="766432" y="5574645"/>
            <a:ext cx="10880807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000" dirty="0"/>
              <a:t>Trong tam </a:t>
            </a:r>
            <a:r>
              <a:rPr lang="en-US" sz="2000" dirty="0" err="1"/>
              <a:t>giác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vuông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huyền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sin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côsin</a:t>
            </a:r>
            <a:r>
              <a:rPr lang="en-US" sz="2000" dirty="0"/>
              <a:t> </a:t>
            </a:r>
            <a:r>
              <a:rPr lang="en-US" sz="2000" dirty="0" err="1"/>
              <a:t>góc</a:t>
            </a:r>
            <a:r>
              <a:rPr lang="en-US" sz="2000" dirty="0"/>
              <a:t> </a:t>
            </a:r>
            <a:r>
              <a:rPr lang="en-US" sz="2000" dirty="0" err="1"/>
              <a:t>kề</a:t>
            </a:r>
            <a:r>
              <a:rPr lang="en-US" sz="20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726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" grpId="0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4">
            <a:extLst>
              <a:ext uri="{FF2B5EF4-FFF2-40B4-BE49-F238E27FC236}">
                <a16:creationId xmlns:a16="http://schemas.microsoft.com/office/drawing/2014/main" id="{525E109A-2E36-9A85-C47E-FFDCAFA3D527}"/>
              </a:ext>
            </a:extLst>
          </p:cNvPr>
          <p:cNvSpPr txBox="1"/>
          <p:nvPr/>
        </p:nvSpPr>
        <p:spPr>
          <a:xfrm>
            <a:off x="610684" y="2021454"/>
            <a:ext cx="7990391" cy="2733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r>
              <a:rPr lang="en-US" dirty="0"/>
              <a:t>Trong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đu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lễ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nhún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,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đu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dao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. Trong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,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ở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A </a:t>
            </a:r>
            <a:r>
              <a:rPr lang="en-US" dirty="0" err="1"/>
              <a:t>với</a:t>
            </a:r>
            <a:r>
              <a:rPr lang="en-US" dirty="0"/>
              <a:t> OA = 5 m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OA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AOI </a:t>
            </a:r>
            <a:r>
              <a:rPr lang="en-US" dirty="0" err="1"/>
              <a:t>bằng</a:t>
            </a:r>
            <a:r>
              <a:rPr lang="en-US" dirty="0"/>
              <a:t> 16</a:t>
            </a:r>
            <a:r>
              <a:rPr lang="en-US" baseline="30000" dirty="0"/>
              <a:t>o</a:t>
            </a:r>
            <a:r>
              <a:rPr lang="en-US" dirty="0"/>
              <a:t>.</a:t>
            </a:r>
            <a:r>
              <a:rPr lang="en-US" baseline="30000" dirty="0"/>
              <a:t> </a:t>
            </a:r>
            <a:r>
              <a:rPr lang="en-US" dirty="0" err="1"/>
              <a:t>Tính</a:t>
            </a:r>
            <a:r>
              <a:rPr lang="en-US" dirty="0"/>
              <a:t> AI (</a:t>
            </a:r>
            <a:r>
              <a:rPr lang="en-US" sz="2000" i="1" dirty="0" err="1"/>
              <a:t>làm</a:t>
            </a:r>
            <a:r>
              <a:rPr lang="en-US" sz="2000" i="1" dirty="0"/>
              <a:t> </a:t>
            </a:r>
            <a:r>
              <a:rPr lang="en-US" sz="2000" i="1" dirty="0" err="1"/>
              <a:t>tròn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hàng</a:t>
            </a:r>
            <a:r>
              <a:rPr lang="en-US" sz="2000" i="1" dirty="0"/>
              <a:t> </a:t>
            </a:r>
            <a:r>
              <a:rPr lang="en-US" sz="2000" i="1" dirty="0" err="1"/>
              <a:t>phần</a:t>
            </a:r>
            <a:r>
              <a:rPr lang="en-US" sz="2000" i="1" dirty="0"/>
              <a:t> </a:t>
            </a:r>
            <a:r>
              <a:rPr lang="en-US" sz="2000" i="1" dirty="0" err="1"/>
              <a:t>trăm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mét</a:t>
            </a:r>
            <a:r>
              <a:rPr lang="en-US" dirty="0"/>
              <a:t>).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5357F064-950C-5EFB-3275-59A298421191}"/>
              </a:ext>
            </a:extLst>
          </p:cNvPr>
          <p:cNvGrpSpPr/>
          <p:nvPr/>
        </p:nvGrpSpPr>
        <p:grpSpPr>
          <a:xfrm>
            <a:off x="513486" y="1435982"/>
            <a:ext cx="622586" cy="585471"/>
            <a:chOff x="582970" y="1607759"/>
            <a:chExt cx="622586" cy="585471"/>
          </a:xfrm>
        </p:grpSpPr>
        <p:sp>
          <p:nvSpPr>
            <p:cNvPr id="5" name="Isosceles Triangle 15">
              <a:extLst>
                <a:ext uri="{FF2B5EF4-FFF2-40B4-BE49-F238E27FC236}">
                  <a16:creationId xmlns:a16="http://schemas.microsoft.com/office/drawing/2014/main" id="{0594F5BB-239E-1B7E-8AB5-2DBD8200D32A}"/>
                </a:ext>
              </a:extLst>
            </p:cNvPr>
            <p:cNvSpPr/>
            <p:nvPr/>
          </p:nvSpPr>
          <p:spPr>
            <a:xfrm rot="10800000">
              <a:off x="582970" y="1656518"/>
              <a:ext cx="622586" cy="53671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3B13C3F5-8F5B-77FB-F5AB-1A75EDD9C6E1}"/>
                </a:ext>
              </a:extLst>
            </p:cNvPr>
            <p:cNvSpPr txBox="1"/>
            <p:nvPr/>
          </p:nvSpPr>
          <p:spPr>
            <a:xfrm>
              <a:off x="631779" y="1607759"/>
              <a:ext cx="525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200" dirty="0">
                  <a:solidFill>
                    <a:schemeClr val="bg1"/>
                  </a:solidFill>
                </a:rPr>
                <a:t>?2</a:t>
              </a:r>
            </a:p>
          </p:txBody>
        </p:sp>
      </p:grp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D98FD101-D37D-BA57-002C-6AED8D03C92A}"/>
              </a:ext>
            </a:extLst>
          </p:cNvPr>
          <p:cNvSpPr/>
          <p:nvPr/>
        </p:nvSpPr>
        <p:spPr>
          <a:xfrm>
            <a:off x="4914898" y="191635"/>
            <a:ext cx="6696078" cy="970115"/>
          </a:xfrm>
          <a:prstGeom prst="roundRect">
            <a:avLst>
              <a:gd name="adj" fmla="val 18182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8FBD195-C40D-6C3B-BFD0-B9E7BB4789B0}"/>
              </a:ext>
            </a:extLst>
          </p:cNvPr>
          <p:cNvSpPr txBox="1"/>
          <p:nvPr/>
        </p:nvSpPr>
        <p:spPr>
          <a:xfrm>
            <a:off x="5236838" y="211564"/>
            <a:ext cx="6271269" cy="930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Công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tính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cạnh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góc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vuông</a:t>
            </a:r>
            <a:r>
              <a:rPr lang="en-US" sz="2400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theo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cạnh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huyền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sin,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côsin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góc</a:t>
            </a:r>
            <a:r>
              <a:rPr lang="en-US" dirty="0">
                <a:solidFill>
                  <a:schemeClr val="bg1"/>
                </a:solidFill>
                <a:latin typeface="#9Slide03 Penumbra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#9Slide03 Penumbra" panose="02040603050506020204" pitchFamily="18" charset="0"/>
              </a:rPr>
              <a:t>nhọn</a:t>
            </a:r>
            <a:endParaRPr lang="en-US" dirty="0">
              <a:solidFill>
                <a:schemeClr val="bg1"/>
              </a:solidFill>
              <a:latin typeface="#9Slide03 Penumbra" panose="02040603050506020204" pitchFamily="18" charset="0"/>
            </a:endParaRPr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1AC61C73-16D2-EB6D-35A8-B8EFF815C37B}"/>
              </a:ext>
            </a:extLst>
          </p:cNvPr>
          <p:cNvSpPr/>
          <p:nvPr/>
        </p:nvSpPr>
        <p:spPr>
          <a:xfrm rot="16200000">
            <a:off x="-878268" y="775488"/>
            <a:ext cx="2977907" cy="1368878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Cung 11">
            <a:extLst>
              <a:ext uri="{FF2B5EF4-FFF2-40B4-BE49-F238E27FC236}">
                <a16:creationId xmlns:a16="http://schemas.microsoft.com/office/drawing/2014/main" id="{2EA56073-4A43-7018-1987-27706FE6C504}"/>
              </a:ext>
            </a:extLst>
          </p:cNvPr>
          <p:cNvSpPr/>
          <p:nvPr/>
        </p:nvSpPr>
        <p:spPr>
          <a:xfrm rot="8069374">
            <a:off x="8569470" y="946447"/>
            <a:ext cx="3620760" cy="3681999"/>
          </a:xfrm>
          <a:prstGeom prst="arc">
            <a:avLst>
              <a:gd name="adj1" fmla="val 16126155"/>
              <a:gd name="adj2" fmla="val 10739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C44AD6C-325B-0DCE-40A8-78B3EA7CE2AF}"/>
              </a:ext>
            </a:extLst>
          </p:cNvPr>
          <p:cNvCxnSpPr>
            <a:cxnSpLocks/>
          </p:cNvCxnSpPr>
          <p:nvPr/>
        </p:nvCxnSpPr>
        <p:spPr>
          <a:xfrm>
            <a:off x="10387194" y="1774042"/>
            <a:ext cx="0" cy="29807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E0CDB12B-6803-0A65-9327-9A08E8FEA354}"/>
              </a:ext>
            </a:extLst>
          </p:cNvPr>
          <p:cNvCxnSpPr>
            <a:cxnSpLocks/>
          </p:cNvCxnSpPr>
          <p:nvPr/>
        </p:nvCxnSpPr>
        <p:spPr>
          <a:xfrm flipH="1">
            <a:off x="9079657" y="2155063"/>
            <a:ext cx="1307537" cy="1895058"/>
          </a:xfrm>
          <a:prstGeom prst="line">
            <a:avLst/>
          </a:prstGeom>
          <a:ln w="158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Đường nối Thẳng 36">
            <a:extLst>
              <a:ext uri="{FF2B5EF4-FFF2-40B4-BE49-F238E27FC236}">
                <a16:creationId xmlns:a16="http://schemas.microsoft.com/office/drawing/2014/main" id="{4474A1E0-6FCE-7AA2-4226-D63763D6DD94}"/>
              </a:ext>
            </a:extLst>
          </p:cNvPr>
          <p:cNvCxnSpPr>
            <a:cxnSpLocks/>
          </p:cNvCxnSpPr>
          <p:nvPr/>
        </p:nvCxnSpPr>
        <p:spPr>
          <a:xfrm>
            <a:off x="10387194" y="2158736"/>
            <a:ext cx="1326121" cy="1898730"/>
          </a:xfrm>
          <a:prstGeom prst="line">
            <a:avLst/>
          </a:prstGeom>
          <a:ln w="15875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id="{79508EFD-5465-C905-4436-E995D8A60D60}"/>
              </a:ext>
            </a:extLst>
          </p:cNvPr>
          <p:cNvCxnSpPr>
            <a:cxnSpLocks/>
          </p:cNvCxnSpPr>
          <p:nvPr/>
        </p:nvCxnSpPr>
        <p:spPr>
          <a:xfrm flipH="1">
            <a:off x="9726080" y="2155063"/>
            <a:ext cx="661112" cy="2335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14">
            <a:extLst>
              <a:ext uri="{FF2B5EF4-FFF2-40B4-BE49-F238E27FC236}">
                <a16:creationId xmlns:a16="http://schemas.microsoft.com/office/drawing/2014/main" id="{D5443251-D20D-A154-AD5E-3D470BCE271F}"/>
              </a:ext>
            </a:extLst>
          </p:cNvPr>
          <p:cNvSpPr txBox="1"/>
          <p:nvPr/>
        </p:nvSpPr>
        <p:spPr>
          <a:xfrm>
            <a:off x="10379849" y="1790621"/>
            <a:ext cx="43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O</a:t>
            </a:r>
          </a:p>
        </p:txBody>
      </p:sp>
      <p:sp>
        <p:nvSpPr>
          <p:cNvPr id="46" name="Hình Bầu dục 45">
            <a:extLst>
              <a:ext uri="{FF2B5EF4-FFF2-40B4-BE49-F238E27FC236}">
                <a16:creationId xmlns:a16="http://schemas.microsoft.com/office/drawing/2014/main" id="{224C5CAD-9B52-1F85-BBB4-09E34D9A1A46}"/>
              </a:ext>
            </a:extLst>
          </p:cNvPr>
          <p:cNvSpPr/>
          <p:nvPr/>
        </p:nvSpPr>
        <p:spPr>
          <a:xfrm>
            <a:off x="10355657" y="2142686"/>
            <a:ext cx="63073" cy="6307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" name="Hình Bầu dục 47">
            <a:extLst>
              <a:ext uri="{FF2B5EF4-FFF2-40B4-BE49-F238E27FC236}">
                <a16:creationId xmlns:a16="http://schemas.microsoft.com/office/drawing/2014/main" id="{32E7A83E-EAFC-F36B-C411-AABFAB2E0AF7}"/>
              </a:ext>
            </a:extLst>
          </p:cNvPr>
          <p:cNvSpPr/>
          <p:nvPr/>
        </p:nvSpPr>
        <p:spPr>
          <a:xfrm>
            <a:off x="9693434" y="4455423"/>
            <a:ext cx="63073" cy="6307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9" name="Hình Bầu dục 48">
            <a:extLst>
              <a:ext uri="{FF2B5EF4-FFF2-40B4-BE49-F238E27FC236}">
                <a16:creationId xmlns:a16="http://schemas.microsoft.com/office/drawing/2014/main" id="{F8615349-17BD-61AA-6CC3-64E27CEF4E8F}"/>
              </a:ext>
            </a:extLst>
          </p:cNvPr>
          <p:cNvSpPr/>
          <p:nvPr/>
        </p:nvSpPr>
        <p:spPr>
          <a:xfrm>
            <a:off x="11675050" y="4025930"/>
            <a:ext cx="63073" cy="6307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0" name="Hình Bầu dục 49">
            <a:extLst>
              <a:ext uri="{FF2B5EF4-FFF2-40B4-BE49-F238E27FC236}">
                <a16:creationId xmlns:a16="http://schemas.microsoft.com/office/drawing/2014/main" id="{F0DB8C74-A50F-CBEF-25B2-21891CD315BC}"/>
              </a:ext>
            </a:extLst>
          </p:cNvPr>
          <p:cNvSpPr/>
          <p:nvPr/>
        </p:nvSpPr>
        <p:spPr>
          <a:xfrm>
            <a:off x="9050618" y="4022258"/>
            <a:ext cx="63073" cy="6307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1" name="Cung 50">
            <a:extLst>
              <a:ext uri="{FF2B5EF4-FFF2-40B4-BE49-F238E27FC236}">
                <a16:creationId xmlns:a16="http://schemas.microsoft.com/office/drawing/2014/main" id="{CB8EB441-B0A3-826F-3750-0B781BAB5697}"/>
              </a:ext>
            </a:extLst>
          </p:cNvPr>
          <p:cNvSpPr/>
          <p:nvPr/>
        </p:nvSpPr>
        <p:spPr>
          <a:xfrm rot="8289846">
            <a:off x="10126667" y="2567616"/>
            <a:ext cx="400603" cy="360585"/>
          </a:xfrm>
          <a:prstGeom prst="arc">
            <a:avLst>
              <a:gd name="adj1" fmla="val 1760291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14">
            <a:extLst>
              <a:ext uri="{FF2B5EF4-FFF2-40B4-BE49-F238E27FC236}">
                <a16:creationId xmlns:a16="http://schemas.microsoft.com/office/drawing/2014/main" id="{601000BA-ECB0-35F5-06D1-463B7D2D9DAE}"/>
              </a:ext>
            </a:extLst>
          </p:cNvPr>
          <p:cNvSpPr txBox="1"/>
          <p:nvPr/>
        </p:nvSpPr>
        <p:spPr>
          <a:xfrm>
            <a:off x="11040961" y="2133401"/>
            <a:ext cx="72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</a:rPr>
              <a:t>16</a:t>
            </a:r>
            <a:r>
              <a:rPr lang="en-US" baseline="30000" dirty="0">
                <a:solidFill>
                  <a:srgbClr val="C00000"/>
                </a:solidFill>
              </a:rPr>
              <a:t>o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4" name="Đường nối Thẳng 53">
            <a:extLst>
              <a:ext uri="{FF2B5EF4-FFF2-40B4-BE49-F238E27FC236}">
                <a16:creationId xmlns:a16="http://schemas.microsoft.com/office/drawing/2014/main" id="{6DCD8029-FCD5-232A-DB53-0026F731BDCE}"/>
              </a:ext>
            </a:extLst>
          </p:cNvPr>
          <p:cNvCxnSpPr>
            <a:cxnSpLocks/>
          </p:cNvCxnSpPr>
          <p:nvPr/>
        </p:nvCxnSpPr>
        <p:spPr>
          <a:xfrm flipV="1">
            <a:off x="10299184" y="2545518"/>
            <a:ext cx="751071" cy="28038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id="{FF0384A1-DE33-7D30-83E0-10197E5B71F5}"/>
              </a:ext>
            </a:extLst>
          </p:cNvPr>
          <p:cNvCxnSpPr>
            <a:cxnSpLocks/>
          </p:cNvCxnSpPr>
          <p:nvPr/>
        </p:nvCxnSpPr>
        <p:spPr>
          <a:xfrm>
            <a:off x="11043342" y="2545518"/>
            <a:ext cx="57452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14">
            <a:extLst>
              <a:ext uri="{FF2B5EF4-FFF2-40B4-BE49-F238E27FC236}">
                <a16:creationId xmlns:a16="http://schemas.microsoft.com/office/drawing/2014/main" id="{7E75078D-B8CB-1EB2-1873-8188FCE37768}"/>
              </a:ext>
            </a:extLst>
          </p:cNvPr>
          <p:cNvSpPr txBox="1"/>
          <p:nvPr/>
        </p:nvSpPr>
        <p:spPr>
          <a:xfrm>
            <a:off x="9672158" y="4824379"/>
            <a:ext cx="1430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</a:p>
          <a:p>
            <a:pPr algn="ctr">
              <a:lnSpc>
                <a:spcPct val="100000"/>
              </a:lnSpc>
            </a:pPr>
            <a:r>
              <a:rPr lang="en-US" sz="2000" dirty="0" err="1"/>
              <a:t>cân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endParaRPr lang="en-US" sz="2000" dirty="0"/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C8CF41E4-B3B5-72EC-F368-08386E06C179}"/>
              </a:ext>
            </a:extLst>
          </p:cNvPr>
          <p:cNvSpPr txBox="1"/>
          <p:nvPr/>
        </p:nvSpPr>
        <p:spPr>
          <a:xfrm>
            <a:off x="9406249" y="4401969"/>
            <a:ext cx="43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A</a:t>
            </a:r>
          </a:p>
        </p:txBody>
      </p:sp>
      <p:cxnSp>
        <p:nvCxnSpPr>
          <p:cNvPr id="63" name="Đường nối Thẳng 62">
            <a:extLst>
              <a:ext uri="{FF2B5EF4-FFF2-40B4-BE49-F238E27FC236}">
                <a16:creationId xmlns:a16="http://schemas.microsoft.com/office/drawing/2014/main" id="{D8F4C36E-7DC2-A385-BC93-67E7931AA3C4}"/>
              </a:ext>
            </a:extLst>
          </p:cNvPr>
          <p:cNvCxnSpPr>
            <a:cxnSpLocks/>
          </p:cNvCxnSpPr>
          <p:nvPr/>
        </p:nvCxnSpPr>
        <p:spPr>
          <a:xfrm flipH="1">
            <a:off x="9726282" y="4486959"/>
            <a:ext cx="660291" cy="0"/>
          </a:xfrm>
          <a:prstGeom prst="line">
            <a:avLst/>
          </a:prstGeom>
          <a:ln w="12700">
            <a:solidFill>
              <a:srgbClr val="C00000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Hình Bầu dục 65">
            <a:extLst>
              <a:ext uri="{FF2B5EF4-FFF2-40B4-BE49-F238E27FC236}">
                <a16:creationId xmlns:a16="http://schemas.microsoft.com/office/drawing/2014/main" id="{F5630219-B718-472C-2D18-DD930D3B27DF}"/>
              </a:ext>
            </a:extLst>
          </p:cNvPr>
          <p:cNvSpPr/>
          <p:nvPr/>
        </p:nvSpPr>
        <p:spPr>
          <a:xfrm>
            <a:off x="10355657" y="4455422"/>
            <a:ext cx="63073" cy="6307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67" name="TextBox 14">
            <a:extLst>
              <a:ext uri="{FF2B5EF4-FFF2-40B4-BE49-F238E27FC236}">
                <a16:creationId xmlns:a16="http://schemas.microsoft.com/office/drawing/2014/main" id="{74A8E02A-C54C-A54C-B808-953CA33B9B54}"/>
              </a:ext>
            </a:extLst>
          </p:cNvPr>
          <p:cNvSpPr txBox="1"/>
          <p:nvPr/>
        </p:nvSpPr>
        <p:spPr>
          <a:xfrm>
            <a:off x="10420490" y="4194748"/>
            <a:ext cx="254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68" name="TextBox 14">
            <a:extLst>
              <a:ext uri="{FF2B5EF4-FFF2-40B4-BE49-F238E27FC236}">
                <a16:creationId xmlns:a16="http://schemas.microsoft.com/office/drawing/2014/main" id="{4EE65AC9-E95F-C61E-00CF-38C614EE1FB0}"/>
              </a:ext>
            </a:extLst>
          </p:cNvPr>
          <p:cNvSpPr txBox="1"/>
          <p:nvPr/>
        </p:nvSpPr>
        <p:spPr>
          <a:xfrm>
            <a:off x="9883698" y="4140231"/>
            <a:ext cx="345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9" name="TextBox 14">
            <a:extLst>
              <a:ext uri="{FF2B5EF4-FFF2-40B4-BE49-F238E27FC236}">
                <a16:creationId xmlns:a16="http://schemas.microsoft.com/office/drawing/2014/main" id="{8152699A-ABE1-309C-8C7E-1B2D03E3F666}"/>
              </a:ext>
            </a:extLst>
          </p:cNvPr>
          <p:cNvSpPr txBox="1"/>
          <p:nvPr/>
        </p:nvSpPr>
        <p:spPr>
          <a:xfrm rot="17211157">
            <a:off x="9507256" y="3104567"/>
            <a:ext cx="74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</a:rPr>
              <a:t>5 m</a:t>
            </a:r>
          </a:p>
        </p:txBody>
      </p:sp>
      <p:pic>
        <p:nvPicPr>
          <p:cNvPr id="1026" name="Picture 2" descr="Tượng quan họ - Liền anh, liền chị quan họ, được làm bằng xi măng - Rao vặt  Bắc Ninh">
            <a:extLst>
              <a:ext uri="{FF2B5EF4-FFF2-40B4-BE49-F238E27FC236}">
                <a16:creationId xmlns:a16="http://schemas.microsoft.com/office/drawing/2014/main" id="{97FA1710-045B-3003-89DD-3F565C05F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4531" l="9804" r="89325">
                        <a14:foregroundMark x1="59913" y1="49414" x2="59913" y2="49414"/>
                        <a14:foregroundMark x1="43573" y1="39648" x2="43573" y2="39648"/>
                        <a14:foregroundMark x1="51852" y1="8594" x2="51852" y2="8594"/>
                        <a14:foregroundMark x1="50327" y1="5664" x2="50327" y2="5664"/>
                        <a14:foregroundMark x1="49020" y1="91602" x2="49020" y2="91602"/>
                        <a14:foregroundMark x1="46187" y1="94531" x2="46187" y2="9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77" r="34721" b="1953"/>
          <a:stretch/>
        </p:blipFill>
        <p:spPr bwMode="auto">
          <a:xfrm rot="1047779" flipH="1">
            <a:off x="9721562" y="3745550"/>
            <a:ext cx="197769" cy="75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14">
            <a:extLst>
              <a:ext uri="{FF2B5EF4-FFF2-40B4-BE49-F238E27FC236}">
                <a16:creationId xmlns:a16="http://schemas.microsoft.com/office/drawing/2014/main" id="{9852304C-B9EE-E918-697A-C051EEF40FA0}"/>
              </a:ext>
            </a:extLst>
          </p:cNvPr>
          <p:cNvSpPr txBox="1"/>
          <p:nvPr/>
        </p:nvSpPr>
        <p:spPr>
          <a:xfrm>
            <a:off x="610684" y="4957252"/>
            <a:ext cx="658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 err="1">
                <a:solidFill>
                  <a:schemeClr val="accent1"/>
                </a:solidFill>
              </a:rPr>
              <a:t>Xét</a:t>
            </a:r>
            <a:r>
              <a:rPr lang="en-US" dirty="0">
                <a:solidFill>
                  <a:schemeClr val="accent1"/>
                </a:solidFill>
              </a:rPr>
              <a:t> tam </a:t>
            </a:r>
            <a:r>
              <a:rPr lang="en-US" dirty="0" err="1">
                <a:solidFill>
                  <a:schemeClr val="accent1"/>
                </a:solidFill>
              </a:rPr>
              <a:t>giác</a:t>
            </a:r>
            <a:r>
              <a:rPr lang="en-US" dirty="0">
                <a:solidFill>
                  <a:schemeClr val="accent1"/>
                </a:solidFill>
              </a:rPr>
              <a:t> OAI </a:t>
            </a:r>
            <a:r>
              <a:rPr lang="en-US" dirty="0" err="1">
                <a:solidFill>
                  <a:schemeClr val="accent1"/>
                </a:solidFill>
              </a:rPr>
              <a:t>vuông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tại</a:t>
            </a:r>
            <a:r>
              <a:rPr lang="en-US" dirty="0">
                <a:solidFill>
                  <a:schemeClr val="accent1"/>
                </a:solidFill>
              </a:rPr>
              <a:t> I, </a:t>
            </a:r>
            <a:r>
              <a:rPr lang="en-US" dirty="0" err="1">
                <a:solidFill>
                  <a:schemeClr val="accent1"/>
                </a:solidFill>
              </a:rPr>
              <a:t>có</a:t>
            </a:r>
            <a:r>
              <a:rPr lang="en-US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72" name="TextBox 14">
            <a:extLst>
              <a:ext uri="{FF2B5EF4-FFF2-40B4-BE49-F238E27FC236}">
                <a16:creationId xmlns:a16="http://schemas.microsoft.com/office/drawing/2014/main" id="{D4CF95FA-C4E2-1176-FD27-25E9C3E9815B}"/>
              </a:ext>
            </a:extLst>
          </p:cNvPr>
          <p:cNvSpPr txBox="1"/>
          <p:nvPr/>
        </p:nvSpPr>
        <p:spPr>
          <a:xfrm>
            <a:off x="1805291" y="5708023"/>
            <a:ext cx="264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ts val="3500"/>
              </a:lnSpc>
              <a:defRPr sz="2400"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AI = OA . sin AOI</a:t>
            </a:r>
          </a:p>
        </p:txBody>
      </p:sp>
      <p:grpSp>
        <p:nvGrpSpPr>
          <p:cNvPr id="76" name="Nhóm 75">
            <a:extLst>
              <a:ext uri="{FF2B5EF4-FFF2-40B4-BE49-F238E27FC236}">
                <a16:creationId xmlns:a16="http://schemas.microsoft.com/office/drawing/2014/main" id="{7F598399-46B8-6FB8-5B4B-D00C0248986C}"/>
              </a:ext>
            </a:extLst>
          </p:cNvPr>
          <p:cNvGrpSpPr/>
          <p:nvPr/>
        </p:nvGrpSpPr>
        <p:grpSpPr>
          <a:xfrm>
            <a:off x="3740946" y="5648411"/>
            <a:ext cx="573879" cy="85639"/>
            <a:chOff x="5486401" y="5805074"/>
            <a:chExt cx="915700" cy="114463"/>
          </a:xfrm>
        </p:grpSpPr>
        <p:cxnSp>
          <p:nvCxnSpPr>
            <p:cNvPr id="74" name="Đường nối Thẳng 73">
              <a:extLst>
                <a:ext uri="{FF2B5EF4-FFF2-40B4-BE49-F238E27FC236}">
                  <a16:creationId xmlns:a16="http://schemas.microsoft.com/office/drawing/2014/main" id="{84D3FA5C-FB4D-B6D8-92BF-08D1BF808557}"/>
                </a:ext>
              </a:extLst>
            </p:cNvPr>
            <p:cNvCxnSpPr/>
            <p:nvPr/>
          </p:nvCxnSpPr>
          <p:spPr>
            <a:xfrm flipV="1">
              <a:off x="5486401" y="5805074"/>
              <a:ext cx="462012" cy="1144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id="{5C86F465-132D-DED7-0FFA-60C65C4A2D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40088" y="5805074"/>
              <a:ext cx="462013" cy="1144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14">
                <a:extLst>
                  <a:ext uri="{FF2B5EF4-FFF2-40B4-BE49-F238E27FC236}">
                    <a16:creationId xmlns:a16="http://schemas.microsoft.com/office/drawing/2014/main" id="{2FF9A285-AD7F-E073-DD6F-7B162FF4A3A3}"/>
                  </a:ext>
                </a:extLst>
              </p:cNvPr>
              <p:cNvSpPr txBox="1"/>
              <p:nvPr/>
            </p:nvSpPr>
            <p:spPr>
              <a:xfrm>
                <a:off x="4396409" y="5708023"/>
                <a:ext cx="3399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just">
                  <a:lnSpc>
                    <a:spcPts val="3500"/>
                  </a:lnSpc>
                  <a:defRPr sz="2400"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= 5. </a:t>
                </a:r>
                <a:r>
                  <a:rPr lang="en-US">
                    <a:solidFill>
                      <a:schemeClr val="accent1"/>
                    </a:solidFill>
                  </a:rPr>
                  <a:t>sin 16</a:t>
                </a:r>
                <a:r>
                  <a:rPr lang="en-US" baseline="30000">
                    <a:solidFill>
                      <a:schemeClr val="accent1"/>
                    </a:solidFill>
                  </a:rPr>
                  <a:t>o</a:t>
                </a:r>
                <a:r>
                  <a:rPr lang="en-US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1,38 (m)</a:t>
                </a:r>
              </a:p>
            </p:txBody>
          </p:sp>
        </mc:Choice>
        <mc:Fallback xmlns="">
          <p:sp>
            <p:nvSpPr>
              <p:cNvPr id="77" name="TextBox 14">
                <a:extLst>
                  <a:ext uri="{FF2B5EF4-FFF2-40B4-BE49-F238E27FC236}">
                    <a16:creationId xmlns:a16="http://schemas.microsoft.com/office/drawing/2014/main" id="{2FF9A285-AD7F-E073-DD6F-7B162FF4A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09" y="5708023"/>
                <a:ext cx="3399181" cy="461665"/>
              </a:xfrm>
              <a:prstGeom prst="rect">
                <a:avLst/>
              </a:prstGeom>
              <a:blipFill>
                <a:blip r:embed="rId9"/>
                <a:stretch>
                  <a:fillRect l="-2688" t="-1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50029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45" grpId="0"/>
      <p:bldP spid="46" grpId="0" animBg="1"/>
      <p:bldP spid="48" grpId="0" animBg="1"/>
      <p:bldP spid="49" grpId="0" animBg="1"/>
      <p:bldP spid="50" grpId="0" animBg="1"/>
      <p:bldP spid="51" grpId="0" animBg="1"/>
      <p:bldP spid="52" grpId="0"/>
      <p:bldP spid="60" grpId="0"/>
      <p:bldP spid="62" grpId="0"/>
      <p:bldP spid="66" grpId="0" animBg="1"/>
      <p:bldP spid="67" grpId="0"/>
      <p:bldP spid="68" grpId="0"/>
      <p:bldP spid="69" grpId="0"/>
      <p:bldP spid="71" grpId="0"/>
      <p:bldP spid="72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10711">
            <a:off x="10223165" y="4966421"/>
            <a:ext cx="4402281" cy="2916511"/>
          </a:xfrm>
          <a:custGeom>
            <a:avLst/>
            <a:gdLst/>
            <a:ahLst/>
            <a:cxnLst/>
            <a:rect l="l" t="t" r="r" b="b"/>
            <a:pathLst>
              <a:path w="17108254" h="11334218">
                <a:moveTo>
                  <a:pt x="0" y="0"/>
                </a:moveTo>
                <a:lnTo>
                  <a:pt x="17108254" y="0"/>
                </a:lnTo>
                <a:lnTo>
                  <a:pt x="17108254" y="11334218"/>
                </a:lnTo>
                <a:lnTo>
                  <a:pt x="0" y="11334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16200000">
            <a:off x="-657223" y="638173"/>
            <a:ext cx="2362200" cy="1085851"/>
          </a:xfrm>
          <a:custGeom>
            <a:avLst/>
            <a:gdLst/>
            <a:ahLst/>
            <a:cxnLst/>
            <a:rect l="l" t="t" r="r" b="b"/>
            <a:pathLst>
              <a:path w="14406348" h="7581341">
                <a:moveTo>
                  <a:pt x="0" y="0"/>
                </a:moveTo>
                <a:lnTo>
                  <a:pt x="14406348" y="0"/>
                </a:lnTo>
                <a:lnTo>
                  <a:pt x="14406348" y="7581341"/>
                </a:lnTo>
                <a:lnTo>
                  <a:pt x="0" y="75813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68C601-544F-E906-2B86-1AFD20943C2D}"/>
              </a:ext>
            </a:extLst>
          </p:cNvPr>
          <p:cNvSpPr/>
          <p:nvPr/>
        </p:nvSpPr>
        <p:spPr>
          <a:xfrm>
            <a:off x="9220200" y="306613"/>
            <a:ext cx="2743200" cy="838199"/>
          </a:xfrm>
          <a:prstGeom prst="roundRect">
            <a:avLst>
              <a:gd name="adj" fmla="val 50000"/>
            </a:avLst>
          </a:prstGeom>
          <a:solidFill>
            <a:srgbClr val="C79C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hững con số gây choáng về &quot;Én Bạc&quot; MiG-21 mà Việt Nam từng sử dụng">
            <a:extLst>
              <a:ext uri="{FF2B5EF4-FFF2-40B4-BE49-F238E27FC236}">
                <a16:creationId xmlns:a16="http://schemas.microsoft.com/office/drawing/2014/main" id="{438AE370-4B09-5837-4E16-CA631D908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33" b="89749" l="7692" r="96308">
                        <a14:foregroundMark x1="25231" y1="33473" x2="25231" y2="33473"/>
                        <a14:foregroundMark x1="23077" y1="32427" x2="23077" y2="32427"/>
                        <a14:foregroundMark x1="21538" y1="30962" x2="21538" y2="30962"/>
                        <a14:foregroundMark x1="20000" y1="30962" x2="20000" y2="30962"/>
                        <a14:foregroundMark x1="18923" y1="30753" x2="18923" y2="30753"/>
                        <a14:foregroundMark x1="18923" y1="30753" x2="28308" y2="31381"/>
                        <a14:foregroundMark x1="28308" y1="31381" x2="29846" y2="30126"/>
                        <a14:foregroundMark x1="30154" y1="30126" x2="32769" y2="30335"/>
                        <a14:foregroundMark x1="32923" y1="30335" x2="34154" y2="31381"/>
                        <a14:foregroundMark x1="34154" y1="30753" x2="35385" y2="31381"/>
                        <a14:foregroundMark x1="37231" y1="33473" x2="52462" y2="39749"/>
                        <a14:foregroundMark x1="52308" y1="40795" x2="60462" y2="47071"/>
                        <a14:foregroundMark x1="53692" y1="40377" x2="61385" y2="45397"/>
                        <a14:foregroundMark x1="90923" y1="53556" x2="91385" y2="53766"/>
                        <a14:foregroundMark x1="94615" y1="54603" x2="94615" y2="54603"/>
                        <a14:foregroundMark x1="96308" y1="66318" x2="96308" y2="66318"/>
                        <a14:foregroundMark x1="83692" y1="51674" x2="83692" y2="51674"/>
                        <a14:foregroundMark x1="85231" y1="52092" x2="86462" y2="53556"/>
                        <a14:foregroundMark x1="7692" y1="25941" x2="7692" y2="25941"/>
                        <a14:foregroundMark x1="13846" y1="29498" x2="13846" y2="29498"/>
                        <a14:foregroundMark x1="16154" y1="30335" x2="16154" y2="30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93" t="23222" r="1072" b="18201"/>
          <a:stretch/>
        </p:blipFill>
        <p:spPr bwMode="auto">
          <a:xfrm rot="20671862" flipH="1">
            <a:off x="4876847" y="2596594"/>
            <a:ext cx="1121291" cy="51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8A0BB9D-5374-B482-7019-7809B9CAF36D}"/>
              </a:ext>
            </a:extLst>
          </p:cNvPr>
          <p:cNvSpPr/>
          <p:nvPr/>
        </p:nvSpPr>
        <p:spPr>
          <a:xfrm flipH="1">
            <a:off x="4419600" y="1676319"/>
            <a:ext cx="3352800" cy="2057400"/>
          </a:xfrm>
          <a:prstGeom prst="rtTriangl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B1339-D008-CEEB-8D7C-EAB50C8D1A40}"/>
              </a:ext>
            </a:extLst>
          </p:cNvPr>
          <p:cNvSpPr txBox="1"/>
          <p:nvPr/>
        </p:nvSpPr>
        <p:spPr>
          <a:xfrm>
            <a:off x="9606594" y="433324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#9Slide03 Penumbra" panose="02040603050506020204" pitchFamily="18" charset="0"/>
              </a:rPr>
              <a:t>MỞ ĐẦU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C13E58-5217-600F-1C14-31ADD369D5F9}"/>
              </a:ext>
            </a:extLst>
          </p:cNvPr>
          <p:cNvCxnSpPr/>
          <p:nvPr/>
        </p:nvCxnSpPr>
        <p:spPr>
          <a:xfrm>
            <a:off x="7609487" y="3575568"/>
            <a:ext cx="1629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E00446-6440-2134-54F9-DE84C16100CE}"/>
              </a:ext>
            </a:extLst>
          </p:cNvPr>
          <p:cNvCxnSpPr>
            <a:cxnSpLocks/>
          </p:cNvCxnSpPr>
          <p:nvPr/>
        </p:nvCxnSpPr>
        <p:spPr>
          <a:xfrm rot="5400000">
            <a:off x="7530412" y="3652263"/>
            <a:ext cx="1629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3580D22-0C9B-CDC2-86B9-5822220F94C9}"/>
              </a:ext>
            </a:extLst>
          </p:cNvPr>
          <p:cNvSpPr txBox="1"/>
          <p:nvPr/>
        </p:nvSpPr>
        <p:spPr>
          <a:xfrm>
            <a:off x="4104287" y="3733719"/>
            <a:ext cx="412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90620-7B9F-874C-47A4-7782ED89D527}"/>
              </a:ext>
            </a:extLst>
          </p:cNvPr>
          <p:cNvSpPr txBox="1"/>
          <p:nvPr/>
        </p:nvSpPr>
        <p:spPr>
          <a:xfrm>
            <a:off x="7763429" y="3733719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E2B922-DB9B-AD8B-213F-480D1FA280FF}"/>
              </a:ext>
            </a:extLst>
          </p:cNvPr>
          <p:cNvSpPr txBox="1"/>
          <p:nvPr/>
        </p:nvSpPr>
        <p:spPr>
          <a:xfrm>
            <a:off x="7766046" y="1281007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CD2C63-2191-6328-5AF5-66A8156B8943}"/>
              </a:ext>
            </a:extLst>
          </p:cNvPr>
          <p:cNvSpPr txBox="1"/>
          <p:nvPr/>
        </p:nvSpPr>
        <p:spPr>
          <a:xfrm>
            <a:off x="4919028" y="3300632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30</a:t>
            </a:r>
            <a:r>
              <a:rPr lang="en-US" sz="2400" baseline="30000">
                <a:latin typeface="#9Slide03 SVNAvo" panose="02040603050506020204" pitchFamily="18" charset="0"/>
              </a:rPr>
              <a:t>0</a:t>
            </a:r>
            <a:endParaRPr lang="en-US" sz="2400">
              <a:latin typeface="#9Slide03 SVNAvo" panose="02040603050506020204" pitchFamily="18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0F9CBC5D-DFF1-D329-7C9A-178DA4FBBB03}"/>
              </a:ext>
            </a:extLst>
          </p:cNvPr>
          <p:cNvSpPr/>
          <p:nvPr/>
        </p:nvSpPr>
        <p:spPr>
          <a:xfrm rot="1633484">
            <a:off x="4576394" y="3468906"/>
            <a:ext cx="348504" cy="366713"/>
          </a:xfrm>
          <a:prstGeom prst="arc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81A707-A823-0828-C2EF-CD65CCFB35DA}"/>
              </a:ext>
            </a:extLst>
          </p:cNvPr>
          <p:cNvSpPr txBox="1"/>
          <p:nvPr/>
        </p:nvSpPr>
        <p:spPr>
          <a:xfrm rot="19714054">
            <a:off x="5781309" y="1902210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#9Slide03 SVNAvo" panose="02040603050506020204" pitchFamily="18" charset="0"/>
              </a:rPr>
              <a:t>500 km/h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9DE371-3715-DD01-FAFB-C9DEB53D4B90}"/>
              </a:ext>
            </a:extLst>
          </p:cNvPr>
          <p:cNvSpPr txBox="1"/>
          <p:nvPr/>
        </p:nvSpPr>
        <p:spPr>
          <a:xfrm>
            <a:off x="535950" y="4402212"/>
            <a:ext cx="11174333" cy="1807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>
                <a:latin typeface="#9Slide03 SVNAvo" panose="02040603050506020204" pitchFamily="18" charset="0"/>
              </a:rPr>
              <a:t>Một chiếc </a:t>
            </a:r>
            <a:r>
              <a:rPr lang="vi-VN" sz="2600">
                <a:latin typeface="#9Slide03 SVNAvo" panose="02040603050506020204" pitchFamily="18" charset="0"/>
              </a:rPr>
              <a:t>máy bay bay lên với vận tốc 500 km/h. Đường bay lên tạo với phương nằm ngang một góc 30</a:t>
            </a:r>
            <a:r>
              <a:rPr lang="en-US" sz="2600" baseline="30000">
                <a:latin typeface="#9Slide03 SVNAvo" panose="02040603050506020204" pitchFamily="18" charset="0"/>
              </a:rPr>
              <a:t>o</a:t>
            </a:r>
            <a:r>
              <a:rPr lang="vi-VN" sz="2600">
                <a:latin typeface="#9Slide03 SVNAvo" panose="02040603050506020204" pitchFamily="18" charset="0"/>
              </a:rPr>
              <a:t>.</a:t>
            </a:r>
            <a:r>
              <a:rPr lang="en-US" sz="2600">
                <a:latin typeface="#9Slide03 SVNAvo" panose="02040603050506020204" pitchFamily="18" charset="0"/>
              </a:rPr>
              <a:t> Sau 1,2 phút thì máy bay lên cao được bao nhiêu kilômét theo phương thẳng đứng?</a:t>
            </a:r>
            <a:endParaRPr lang="vi-VN" sz="2600">
              <a:latin typeface="#9Slide03 SVNAvo" panose="02040603050506020204" pitchFamily="18" charset="0"/>
            </a:endParaRPr>
          </a:p>
        </p:txBody>
      </p:sp>
      <p:grpSp>
        <p:nvGrpSpPr>
          <p:cNvPr id="5" name="Group 23">
            <a:extLst>
              <a:ext uri="{FF2B5EF4-FFF2-40B4-BE49-F238E27FC236}">
                <a16:creationId xmlns:a16="http://schemas.microsoft.com/office/drawing/2014/main" id="{AF27293C-E20F-ECE2-60D5-CFB5B2C933E5}"/>
              </a:ext>
            </a:extLst>
          </p:cNvPr>
          <p:cNvGrpSpPr/>
          <p:nvPr/>
        </p:nvGrpSpPr>
        <p:grpSpPr>
          <a:xfrm>
            <a:off x="650702" y="3889571"/>
            <a:ext cx="622586" cy="585471"/>
            <a:chOff x="582970" y="1607759"/>
            <a:chExt cx="622586" cy="585471"/>
          </a:xfrm>
        </p:grpSpPr>
        <p:sp>
          <p:nvSpPr>
            <p:cNvPr id="7" name="Isosceles Triangle 15">
              <a:extLst>
                <a:ext uri="{FF2B5EF4-FFF2-40B4-BE49-F238E27FC236}">
                  <a16:creationId xmlns:a16="http://schemas.microsoft.com/office/drawing/2014/main" id="{BAB09EAE-E0FF-0EA4-ED0C-C8B8A2E7BEF2}"/>
                </a:ext>
              </a:extLst>
            </p:cNvPr>
            <p:cNvSpPr/>
            <p:nvPr/>
          </p:nvSpPr>
          <p:spPr>
            <a:xfrm rot="10800000">
              <a:off x="582970" y="1656518"/>
              <a:ext cx="622586" cy="536712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16">
              <a:extLst>
                <a:ext uri="{FF2B5EF4-FFF2-40B4-BE49-F238E27FC236}">
                  <a16:creationId xmlns:a16="http://schemas.microsoft.com/office/drawing/2014/main" id="{5ABEAE29-2246-FF17-1B91-3347AA795C1F}"/>
                </a:ext>
              </a:extLst>
            </p:cNvPr>
            <p:cNvSpPr txBox="1"/>
            <p:nvPr/>
          </p:nvSpPr>
          <p:spPr>
            <a:xfrm>
              <a:off x="631779" y="1607759"/>
              <a:ext cx="5253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600">
                  <a:latin typeface="#9Slide03 SVNAvo" panose="02040603050506020204" pitchFamily="18" charset="0"/>
                </a:defRPr>
              </a:lvl1pPr>
            </a:lstStyle>
            <a:p>
              <a:r>
                <a:rPr lang="en-US" sz="2200" dirty="0">
                  <a:solidFill>
                    <a:schemeClr val="bg1"/>
                  </a:solidFill>
                </a:rPr>
                <a:t>?3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8325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12. tiết 1"/>
  <p:tag name="ISPRING_PLAYERS_CUSTOMIZATION_2" val="UEsDBBQAAgAIAHldz1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ATEeFYEfUjY/YGAACAGQAAHQAAAHVuaXZlcnNhbC9jb21tb25fbWVzc2FnZXMubG5nrVlbi+NGFn4P5D8UhoYNJJMLJITQ46EsV9uiZckjlaenExZRLZXtoiWVo4tnOk/7to+7eQ0EEnIhCQnkIU9ukn1wyP9wfsmeKskee5JBkqdhZhhJnO+cOnW+75wqnz54GkdoydNMyOR+5+17b3UQTwIZimR2vzOhZ2+830FZzpKQRTLh9zuJ7KAH3VdfOY1YMivYjMP/X30FodOYZxk8Zl319OwZifB+Z9zzsWEQzzN7FvGxa2Lfwj1i+T1snPvU8XtkYNqd7kCiHP7MObriM5EkEASSU/0ii0TIT9+sUNs5cSh1Rv4Y28TqdHsyz2WMeiw9Ds3Gj8wBpqZj+70JANtep2uzpZixHFKIrgqAT7LjsD1CqWkPABEHARiIKxGJ/AZ5PM8hF8eiWmafdLre8RmkznibPioXbXM36ZsOpM11y6xpSFhhEQqJEpamOnEtAMcWviSu7xkEQBW0Q31vMh47LiV9iFBVi4iLqNwQkaFE5igrFguZ5jxEItEFxQ4yHMtWufHOTdsH93p91WvTMumlP3JUrmmRJgic35kT23FH2DpAn07vAH7sEo/YFNI5HjrU6XTHKc94kvMULeYyl23wVJn5tu+c+YYzsWlVcejk4YR4euftyahH3BNF6RPqUFjP9pN30sLRI/DzNwX1CJwdV1AXGBIwwu55mRPDJfCi71+YdNjpGilnqmyeiHyOhLdIlSjxJYuKsr4q7axzt1U6PB5XurGNu8eC6zprwxkB/y59yxmAWJoDCEvGC5bcIEvO5D/eee/9p2+/+95rrWA8KCjrEAhppHffagBkU9exSlHwbfIYdpuam9VvY0Q3t18b7eydCbVMGwr79//+8fPm9nNI8JVY/5C0Q4FSftTpPpzgS2RtVl+YtdYT14XSr+rW9LSOqAxZROvIpSzQnC25aklLwZ9o1QBqiLTqRupDIOFFUtTyru+MMJQWsI26pqHKFugh0/Tm9VKMinwuU3CXoVBk7CqCglM+Va2p74uSlWXFSSVgIGuhjJlI7tW7vrAtB/d16Y2g5vFAachuUYB0AK8LfanI9Dq4eJJEkoVomnIAdDzEFotIBJW0VmwYR+ymNgoXX0BrAwo4lgeq1t++6XRJEqJ+ytRiW6K42CMurGWz+v7mCFNfE0Bbo3yz+iZHwWb1VTugoTkYWvCXqkB661WOkvX3OapXzkOYMbH3zZP55vY/dQiVbmPPu3Dcvsqjkm2GFizLnsg0PCjc/S2uAzZtwwFuGHQPXHXVHTCUjIAhMU15kNeDQZRYl3xFNVg21KRPtWoolsVFBqkHHYp4znW0Qi2FBeVExacSKBdxGLI0HcC75l9t5Vt4YhtDv0d3WmuxIgnmDe2Ar39LmX2CFBk/oEFtTBUaDKWPQXBgdHTaWDjnna5z3sbiksA0Cf/U2eyNtSCFW53a6mDAlOxEN9XEoappKWSRwRuVElArvSPZvXZuPAIDgE1NbL1AbkvU7cg2E0sOcaQhT2sdQTcwSF8R7OHE/NA/w6alW/rzpcdu9HjIwiVLAnXuCJja0xv4FopQf1Nlr/1/XIhPEMsr9T+pGofdJ49P2sZz0GtewAiW5zxe5HWuVcKq8I+JQlH8hSE0Wfpx/nfT+53szN68/9L7c3CuaLNHtUG8ZKaa79ZdR1IdEQjMMMBUAmNH1NxqqNz2TNC6YYMD6DM70z47OI+YyVQ2t7adCsCW6FgMbwg51pF7MP3E0IWa2+pDyn74+njS3P6C9DyTQte54FeZyGs9az437q+azsc31r0x9qDZUJNa5OA6BCAjEUP8YQPMyYhsM1C2iIOVXMgiCjX9I3Gt2wTktoj5XwfkaSpj/TZi2bb8yzb14GWiKBfnlk7HLeapHYMb788egY/fJY9gF8YYA9uGmn0MxfaooRHQR6XCot52dAIexSwP5tCOp7JIwoZA5dmsT84wgFVrpusfY3QtNqv/xQ1RnoulfIuqtx+0AlFjHSgp2YF9ZMucZ/9sDaLWssMorzpy/jSvB5r0dCl5vnN2BuPcdFpnQXHvMOTB0ETGcP1ZE8PqcL01HanjORyQGxzSqQlMuJMTKysbZCxjeHWv3i9Vt3y6cDCl2BiOgIueOqnd/nuBfv90/VMyR9fr7+I2SNsSNJyJC0e/is2GLFIYKqjII47IU6Y42AZV3RqBWutDHKCtf4HlB5vbb9Bys/q1DZDeX9jZuUDBfL1qY7q7PukzyEu2/jKYN7su3wd5vu/SuV5LDqN3MtO3MgJlcrP6slbtVC6oOfZxv68vmiAtkQiuy5EjhPNpUN04RXImm4IZQ2xDk3kOj4cibwvoErK7OFLXIvoKwpJM/eLx57++rbMvLx8rCQeVLJ+faeTyr21+95Tp30pO39z76eT/UEsDBBQAAgAIABMR4Vg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ExHhWA08H+QCBQAAFxkAACcAAAB1bml2ZXJzYWwvZmxhc2hfcHVibGlzaGluZ19zZXR0aW5ncy54bWzlWU9vGkcUv/MpRlvlGLATu3EswHJgqVEwOOy6jVVV1rA7sFNmZ7Y7sxBy6q3Hqt+gVZuqkdpbT1htD/SL0E/StwzGYGN7cOLIrQ8Y9s17v/fm/Zs36/zOq5ChHoklFbxgrWfXLES4J3zKOwXr0K083LKQVJj7mAlOChYXFtopZvJR0mJUBg5RClglAhgutyNVsAKlou1crt/vZ6mM4nRVsEQBvsx6IsxFMZGEKxLnIoYH8KUGEZHWFMEAAD6h4FOxYiaDUF4j7Qs/YQRRHyznNN0UZhWGZWDlNFsLe91OLBLulwQTMYo7rYL1Uckur5cfn/JoqDINCU99IotATMlqG/s+Ta3AzKGvCQoI7QRg7vrahoX61FdBwXq0kcIAe+4izARc7x2nMCUBTuBqih8ShX2ssH7UCmPSJjFEg8iiihMCoAu0OU5FXqkZQZP8Acch9VxYQamrClbZPW7aFbtp10v28WGzpk01lnCrbs02knFq1bJ9XG+4tnO85+7XVhZy7ZfuCkKrWmYMv3d0YDdr1frzY7fRqLnVgzOpSTDm3J7PLUYwD5EWSTwfJxUkYYtjyqBozgVLEgVlx3DcIa6oUMiqNmaSWOjLiHReJJhRNUgzDaqzS0i0KyPiqWaaRgUrTQ3rDE4DgmGQW7Mc3Xw6S9EnWwtbz2ntZ9taamUeK4W9AJJZnebiPOWUi6ZljT1Fe1Ao5Nwe2wljThJFIlZn6TxPnJlwCUy+LfiC49Jn1BLMn7mLhC3i13FI5jqA06W8ApzrFmpDiBk4shERjhzMoetQBc71ZgAyaUlF1aTbVKbcuzHFDAEetEWC9p0LzvYCHMuFmM7impa6V/y8LhSRX2hna9KlrA6joCXNLCN+m/uoHOM+dEkT9mejoUJ89Bb+BOOTb1cTUcKE3x0P3w6MGZEaD98o5I2HP5rIfCYS5qOBSBCjXXCTQFBnSQi/AoLmuytqxyKcUOEAUEhOvNqjpE/8HRNFR6AiTEASTpuIEaU1fJXQ16hF2iIGXIJ74HWgU6nxsysBR1jKM1B8auMD3aOq9bL98kG6Qez3MPT71cChOkkYqVvBxwPEhTqVA3d4OJFkEhSf+pM1k71lbx6GWYOAOL+naCzgSxomDL9P+JlD5qBvMeS3o2WVwF9rgbHaAPcmhZ4W7wQaSpxCSDQmLHjQ3CmfHigGgB7mSHA2QNiD41mmbaNHRSKBohuEhpY3t1DLQ5pOnjpwEIHG2CexEeTa+qPHG5sfP9l6up3N/fP1zw+vFJoOLgcMp+r05FK6cm4zljw3I14jd8ksZiZ1biK7RuiKueyCbEXEYVoa/gWly2dNA/Fq3bWbuyW3+mnVPVoCMInXxaEgn0sHluXzy2SIu6vji2PvNkt7qGk7hzXX2TbJ4bqAdqG8AKqgnd63TGReHO4eodp4+H3VaHqojod/HiB3fPJTyahQbcfI8IYJV+O5CVdTjyYHc2OJkQlw1HR064TDhtGQQvp9sMbxLmVsVFE36gD/jSp+51uIbgO3U8Xu6NcQdel4+Fd4a8l0P5rtbUbpf+z2u31Hv2cXaTg3v4nQ39+NfuMB6o5+MeoJpdHvcAfyxidvUG88/MNEpIwBX45+8AI9FZvIfBJQ5AWj4QdtU4sJ79j71WeNWvkenAt31IP6afZ2deF1aj639EV6uhJSTkNwa5prs7fvxc2NtXxu+VImA2iL/8woZv4FUEsDBBQAAgAIABMR4Vi0UPcKkwMAALQMAAAhAAAAdW5pdmVyc2FsL2ZsYXNoX3NraW5fc2V0dGluZ3MueG1slVdLbtswEN33FIK7LeLEdZEUUAz4V6Bo2gZN4D0tjW0iFCmQlFOfoGfoEbrurl32JLlJhx9JlC3FToQA4cx75Hweh0isHiiPtiAVFfy6N+iNXkVRnBRSAtf3kOWMaIg4yeC6t6BPf3/oaPPvN3kTPf35xaPk6e9PHYmCUQ69vqMKJuQdaE35WhlLaYtoet1bFloLfpYIrnH/My5kRlhv9PqD/Yn7FnmMJTDcUzkrkkB9zLvB1WR2EsWfMZxczqbvuwiJyHLCdzdiLc6WJHlYS1Hw9Ghom10OEkv2gMjz95fT+WUXklGlP2rIGjHNr8x3GiWXoBS4kIaT4eAoi5ElsPKkc/tzIic86rns92hbqqi2tPGF+bpoOVlDs8jT+exi9rYbz3H3BmE8mc8+XDxP0PBdm75fDq+G404oIzuQL2l5LvIi3yMMzNdJkGJtCvqiQ0oOEyTF64eE2bn5jhJMQuago11QjKbYBiFTJ8Vz83WBfS0PVOT/DIdEbO62FOzWNGFvehiFLBmMtCwg7pcr51Mb8fi10Gb+jFaEKQSEphp0ixnekkKV2zRtNe4bPFKeBiBvqBELwYoMpi7eANi01/jpdGLnShhfZQsClLD1xiDC2lgjv2BZD5CBsUbemW595Wx3AN/3OE6phwnxzXy++ugFTnBZ1qtclV5z0o255So42htKTCZSGFlZ3dMMTNfivrW5kPoHMcWcbOmaaHyvPhvccmeTUXF/z+GV1q6rWFPNoE1uiSikwmDQvfDZ+s61eBzFPRxqrG9gpX2qTVvdE/NYhFKw6+NC99tVZXPrSONTct0jWpNkk+HbqHqR5+H1w23co3zIMMMa4SA/8pUIODawLlJG5APIeyHYqcdwoeFUrHB3tgNdFdS1tb17sd+jra28yJYg56gGCqUcmzaH29D1huGvXlB4hLRJ6HA6pt7gdpzQSu2BwfcfiEw25V1wC+fJCqYpgy2wUhuBxWbclVqsUPxtCRtxefUFcnuJHv0EqoXSnEyBvQW/wLAaG+95mpL3uKbmNVkqm1ljoBwb9+WUNNILQc7gxdTYGv1tNcR2NQpKCi3uNJHlDa/XPn2yhTGnmZ1A6NCVbNo8jsOEyH1hrLMM+MBeh2BerWqzKsMWTxfFzNnRoI1iPftD9h5v52glAcIBa42vgifgE+yWgsj0SwVpvAktbsfGHPHVtPMaJ32W67gfmFxzqjbg3/jfyug/UEsDBBQAAgAIABMR4ViSyE/1/gQAAKEYAAAmAAAAdW5pdmVyc2FsL2h0bWxfcHVibGlzaGluZ19zZXR0aW5ncy54bWzlWU9vGkcUv/tTjLbKMWAnTuNYgOXAUqNgIOy6jVVV1rA7sFPPzmx3ZiHk1FuPVb9BqzZVI7W3nrDaHugXoZ+kbxmMwcb24BpHbg4Y9u37/ebN+zdv17md1yFDXRJLKnje2sisW4hwT/iUd/LWgVt+uGUhqTD3MROc5C0uLLRTWMtFSYtRGThEKVCVCGi43I5U3gqUiraz2V6vl6EyitO7giUK+GXGE2E2iokkXJE4GzHchy/Vj4i0JgwGBPAJBZ/ACmtrCOU0077wE0YQ9cFyTtNNYbanQmZltVYLe8edWCTcLwomYhR3Wnnro6Jd2ig9PtXRTCUaEp66RBZAmIrVNvZ9mhqBmUPfEBQQ2gnA2o31TQv1qK+CvPVoM6UB9exFmjG53jpOaYoCfMDVhD8kCvtYYX2pF4xJm8QQDCILKk4IkM7JZjQVea2mAi3y+xyH1HPhDko9lbdK7lHTLttNu1a0jw6aVW2qMcKtuFXbCONUKyX7qFZ3bedoz92vLg1y7VfuEqBlLTOm3zts2M1qpfbiyK3Xq26lcYYaB2PG7bnsfARzEGmRxLNxUkEStjimDGrmXLAkUVB1DMcd4ooyhaxqYyaJhb6MSOdlghlV/TTToDiPCYl2ZUQ81UzTKG+lqWGd0WlCMAxya5qjT55NU/Tp1tzWs3r1s20ttDKHlcJeAMmsTnNxVnKqRdOqxp6iXSgUcm6P7YQxJ4kiEauzdJ4VTk24hCbXFnzOcek1agnmT91FwhbxaziE8DXK3EJtiCkDz9UjwpGDOXQZqsCb3hQhk5ZUVI27S3mivRtTzBB0EGiDBO07F7zrBTiWc0GcBjKtba/weU0oIr/Q3tWiS1UdRmGVNJWM9G3uo1KMe9AVTdSfDwcK8eE7+BOMTr5dDqKEib47GrzrGysiNRq8VcgbDX40wXwmEuajvkgQo8fgJoGgsJIQfgUEzbZT1I5FOJYyLBWSY692KekRf8dkoUNYIkwACadLxIjSK3yV0DeoRdoiBl6Cu+B1kFOp+TNLEUdYyjNSfGrjA92UKrWS/epBukHsdzE0+OXIoRxJGKmV8OM+4kKd4sAdHk4kGQfFp/74nsneMjcPw7QjQJxvKRpz/JKGCcO3ST91yAz1CkO+mlWWCfy1FhgvG+DuuNDT4h1TQ4lTCInmhBse9H3KJyeIAaGHORKc9RH24DyWadvoUpFIkOgGoanlzS3UeEjT8VUHRk9YMfZJbES5vvHo8eaTj59uPdvOZP/5+ueHV4Imk0qD4XQ5PaoUrxzUjJHnhsJrcJcMX2aocyPYNaArBrEL2LKIw7Q0/AuLLh4uDeCVmms3d4tu5dOKe7iAYByvi0NBLptOKIsHlvHUdm5eab2/gcWxd5vFPdS0nYOq62ybZG1NQINQXgB5304fqUwwLw92D1F1NPi+YjQvVEaDPxvIHZ38VDQqTdsxMrxuolV/YaLV1MNIY2YQMTIBDpeObpZwvDAaUki4O2sV/6VwjWroRjV/P+p24YMGvbJwdamvpm7d4a8hOqajwV/hytLnHjfU9xeY/7GnF5aAXHR4IYeENAXd0Sn2gT0bw8H4TYT+/m74Gw/Q8fAXoxZQHP4OjzXe6OQt6o4Gf5hAShj45fAHL9CDrgnmk4AiLxgO7rQrzSe7Y+9XnterpZVmPTVL+3vRam7Xffpq+np07n1oLrvwTfgayOf/rVBY+xdQSwMEFAACAAgAExHhWDdJ7OC8AQAAfwYAAB8AAAB1bml2ZXJzYWwvaHRtbF9za2luX3NldHRpbmdzLmpzjZRNb8IwDIbv+xVVd50QsE6w3YCCNInDpO027ZAWUyrSuErSbmziv68JX0lIt8aX5uXp69oh/rkJmhWmYfAU/OhnvX+x91oDpUlewZ2t0xa9UHooaL6Ct7wAmjMIHaQ+vXqW9xfCZxwybZrsXpWtMPxCVL+sCRUmXnosuEcTHq32aJ8e7cuX+Nuq7FjVoSKjzUklJbJeikwCkz2GvCCaCW8XepkFOjDWwP9B1yQFy/RhOJ7GreTFMZqO4tmjyaVYlITtlphhLyHpNuNYsVVb/s2uBN4c+PYA9B9Hs/nIBGgu5LOEwk08H6toJ0sOQsA5bzSNhl6YkgSo4dvX6w/UMXYLcug6F7k80ZOBCpMuSQZXXZrN40F8b2Os8XK5yXQeLwbXnIQveTydUTSOJhZByQ54h4MpsazKa26owuI4ZqojXSxPKEWyyll24OK+Ci+nPlbZtnVPT4xegnx1/lf0VZjMpRnHk7WuGTrXbOO5tYXv1rKOo0F6b7dw0i59KWhrXlfsPNDqM2h9jnSHjdq/ByGRkqSbopkhzfxsGkH4FvgbItVbhhL0A1ZSj+zgwxwXvpmcdq7Tnvf7m/0vUEsDBBQAAgAIABMR4VgBIvFpfQAAAH0AAAAcAAAAdW5pdmVyc2FsL2xvY2FsX3NldHRpbmdzLnhtbLOxr8jNUShLLSrOzM+zVTLUM1BSSM1Lzk/JzEu3VQoNcdO1UFIoLknMS0nMyc9LtVXKy1dSsLfjssnJT07MCU4tKQEqLFYoyEmsTC0KSc0FMkpS/RJzgSrDMh/ubi9RyDi8OVFH4eGulXkKyQ93zyxRyC/NycxLVdK34wIAUEsDBBQAAgAIABQR4VjBMWo/HhkAAKEuAAAXAAAAdW5pdmVyc2FsL3VuaXZlcnNhbC5wbmftentUUmnbN+VkM2bTNDqVZVppqZmamnlCyJka67FRy/GUB2rELBNMGUXkVDk1ZeaxRDyAzzTllAdGTQxTzDFFBWE6KNlWaDxAiYBKgojAhz3PvOv73rXe9bz/fmvJWrDX3ty/+76ua/+u6/rde+0bIUEB6022moBAoPXHjh4+CQJ9Yg8CGSV/amy4QjYmf2o4rEKdDPgaVM+1fG84+STR/zt/EKghf93SmTWG888uHo1CgUCfdy1/V7FSfoODQM4Hjx32/z4zTjrKu5n8/ozV2yX0wbj+TNKn8ivS2IKZb1d17/g0knJ1sw12p/mRuHNm5zd+WnSlbcuvp49v2tTUeODY7cP+X545uqs7/uvrPm1oUblm4HlE+sOgCBVWIhBfJtXXK+4GVaJaW5ktD2v0nUYGKw6Rr6w2HH4LDTH8gtJNlv2pCvJfZTi8cjA4BLrU+s2abhph3tEhIcGDGkOpGwSnnKSHK3prNoNAj9ERX5nX2HW/uDGeqnld7RIPG0kBgd7GOdjLDuSxpPFUZi4+tWMV6BI2PdW/IWvXvl27aHGGAVYO9ocPxzWBQE/95uys0FtZ48qGYFgP87HQcKn9ZMjIect8gAXBW2jGCAYrVf/wT62+0aEFrJ2r+xr+2zpnQBjg/7o0uC5HjtdrXBrLMmyJCk/owjOVfu4CcXbmJVX3wYyPKH6PVeQm86F2LfN3rdtbKjIkz0LX70BZIzHHZbuDm4OJszdhI9Ntj8/G6qe2CcFYJoUdKr15lzEJ4WQxtVL5vuqBPhxjdPBRYNr78X4nebQhfKqpY+tyeDjlBpJFdjbYQR9A1Y1uxnDMPpiudvsikDDuSZSM+0eZZEN1Y9SlN0sAnAn3QJTXEtPxRZp5NU//PO1NnVnA2gIHazoLPq03LZnTyrU665Ef//zwqs+Vh7k9XqlBv5+tUJTiy+Khcl7DdnIJgp0OJHzLrQwFpusu2LKcWTPvQJp3zIUXJN10t3JSfHopZnQM3PqBACuyLA+kO7R4WgXmwQkxZJcUFFtTshznrBJ0SEXWakpEZqgz/PcCNvCetEdibXTJVNlz6O2LdMo2cHKTZymn6oO3sTIVDvI2uZ6cqAQy9lPlqONuwvi8PlSiqW2THEXMM+Xky17eNnMI6IFstxD7O1O3XcpDdNhiJVv76JZOdkV3NbuAEoTlvTPK7whnnTF2nYyYrA5VUXzae52VKsFDWsTJd2Toq5WddTLAkDgjNUn+rsasvsyII0URZxQeRhPH2fzQ7Lp9nrR45y9EgCWtLA8j7lThRh/jHsJL+VRgG1DGYfOMyqWIRIZUFS8INAswLsAkaF7hA0Vab7lqX/F5hSt7siFGllLPxg8QgsNVF/ZR1T1MNk7RxqjDdOTBAbFihxFzNu9ODJTu6O22A9IaHDzKL0zVUd+gFRgfO9WZilAGNYonaG0UisafjLaQRK6aHyCqYktJakVRcrCITT+rEUuapqfEF+UEXh+B3doDHq/o82ncPkw5Xs4rdCXez9c2t7dPvBoPGap8P6xsGIgnx3B9WFnFasgeRp2rEztfIqZ2Bi4z/mF4yMSxTMEVip2UTGGry86T0VYFk2mUWh7bDjOmeyDUVW7Ovs4hpU9qXPHOZmneki0SjqMg/mmBRKEtPci0ZnMtJJaSLdk/m9qKENyM3PNRe16i8HQPYWLBAR5Wesknz3RHEzWCbxcf3UPnavDHt2l8YGIpl7mFnUAO6yzQFqp7fMKNGLYv6eLAonTRwR4VA4y0A8rYUQf5tBIhO3T6pS3wI1I4IH5fMV2sBvfpgOgIGbqeyneVA4GoH2HJKdC+DJ7KlWUHVMKFt+LLpOB5VKmcNyovrAhV4KJYC96c9PHZPeJAtyE/K2IRBsbVQEnFqdE2UbxSFwlPOrGIEfJI7kIcNiqjgjY8dHwbQD4fz/g7Prl2H8Y16s9wokrq7cSnBf6sBYKtgQGXzlh9inDJv/wPN2EcE7n2VbXxLQYku8q0ogfkO4wUgkMAgVKpwRgowv98RwTrTJDxqbuPjom0lIQWo1kp3pKf2FGLtGNdgNTbKBqOBiESh3xTvnEWtyaLM3ShLHkMsjlYgXfjPrigHK0Y9O5oqVenNS6ToZd5lN4CTZuCcAESrZrwuUqmOsq9us9dj6srmmzEOYvbYAjU/fzGnWQSuZhVJc2wAzQHnVOIXNE8kvht0KiIsZyTD78yV0OM8nDbLYLfoDC+pyPXXxTZaW0UuGpnO0UjVjIcB6VjsVocrOjE6WR+sxaiQMrlcWNDa7qTfHvoFJ9r8boYK9ri2d/po9S+JCitHtpSOayy+ImbcETEOw1hc4adn5Duan70vchNtziXh4gcpeKoEhQGC8mtrRdG83He3s08VRocZgsAwSc35TbuZjkZfeCQfn23DWh5MxTI6/B2+CptG+pGKWKL/PujIupfoQabOt5cs5VwvalA+c0ctY5D4tV5KuB+agI8jFCx7t/53OHDqDwIvUxd64WagxM0E3irV5WtFRyja+q53qSLXvU8kLdRBYYcQ5wKA6StdGGKXL77ho1R7zQrWZ90yviiwpWs0jyI96L7wlgQMmw7pfh8TedQhp6GvGArsaJF5gMWLe2Vqjfgs9S8yzO9OOtwVaIALeY2S72b/+smvWO+FhDcOl46aJIgUJE0GiF57YlVYe/MosqAwDOu9J1kPolWw/pFuhgB/P6d7ILJtRhIupDe4knzVMREH03+m3r+XQsQozbXLew2xSPMJXc7owLXLUfTfBWn5a8mJ169PQP31SsXXTOtjUqTYXQUx7M+mC55Q6BqfHnEY2O9ILdsqukbutEUvG0ObJKL6aDl/dU2SnaRcFXVOWWpbfQ1x5CJEIH3JgDYaqHxI6fYSSphTrDRjnaDc2exQet9VMrRBygnzY/YOFmdoyYVssEd8SQvMO1HGAcomqA3pfS48j404L2DvJHxmrn0J3XxwulRubdCfUfrOuRLjWeAhzytbtLFkxnaGsRR0WSa4BaCIufhMJrXJAkrq6l+ujgVKdZIM6QGpSIbbDI3x7xgZoXtN7oDdrW2yO6P4b5NjqGyFad/DDK+Gs8EP6em2PHrnO0sbG0Btg2gjuDnr8I7J2pECIoYqL+gwdPVb1alW1oc2sOgKTK4QDHCgj+gwaebsjISKa69W2Hu9rGj1erM3QxkHKQPDABlxZhidevIUJue50Tcmz9cDWg8UroYeBKbjKYcbPSrThtRDnnIf64oH66XMvDH8mQ3k9mvBbZA4/anPMBTPz1ACnATRspGtBR3IQFpo3EltzgldLUx1Uvb+Cn8Zb4C4JLvDBRhVnCARj9hi/hF28juZaUyv29NNwM+U9TZhYul3KbFWdwh3bib/T46kVDdfdQ4BvjyjEtAnBMzIe4e/k3ev9VNmIs9nbZvj0mO9lnN9yETpbfSdsIUibZ8q65BxkwF5o7yvK+yW2tQhrKw9qrIBM1Qknr+Wc2BSxXCRgo6dGR8FjuoPO/+7yGDjlEhvYQ/QHP0/6iJUsFIa82HhOmbmvWGLHNc013ZM/sYP/2S1OAi8wSBLtLMzf934ur/naimxiQn0m9niXgg2SO2npfsof2ufyjJCjO/rHVkUx8V49shc/Nl/Vj5P+vH2LCQpQUWdNPGf32GB5rrnZclJYh74n9Umz5rlrVxSHXV8oCp/7jECmgFtAJaAa2AVkAroBXQCmgFtAJaAa2AVkAroBXQCmgFtAL6/xAkizIx+fdzw0IURq9VQZO+dEaHfZxqxvw/P3qMDVmSd+iJG2B6nT5zoRqmf98F1Sn0izMPoLpgGq6xcliQjKZbg0DvFmqsdaNdUL2IJ08C76x27znlfd+bnl/Y8IbUodHdnN9dAxRHuI+XTi74neXgw/xnFXo10Vr3F1UnnjQeDWzUMgyzPFUsviQqhCTe88n5Y3mzG/WzYr1YxiqbO5NmiQLnP35YlRlrFZKn+9NgHAv+tDEL6UyD5ZkGKT7PHWydgBSPY56FremWvDg3STCM4NkRke0fh6TV0ppP5Y+g8wwzRI6+azcGgTIhJjmediYmx/JCQkA82ZA1Hfsh+yJiLQhMXYo7pRUU8V28h/in6gJkvgH29pcS519Z08vTYXP+j+lGIArpytjAjStfF9mYmz9tysrbALRP/Avssqa73GzNVVsDBvkuEaoZ7hLrh6392lQC4sK7MjxsaYzaFolUauX6J5sl6ulE/cwR5uytFMKBq9Gazg2EmVkml6+OxIl99crx+Jl7UI3iZ5hujmT9nfpXlCK2Na9uEFOY0KFs7ljIxCswhZgmTmmJprnRE4a0AchSwt5gNfJy4UiPFbAKxAv0nxVNpDvaz8VMjernVNy/HFE/XRn71u1PTbtQn/1zMHERHfz55y0n4XBynSk49CT899J0bU+Kbijs3loSe7afySVwCby3fm4F1iy3Y5iGrY+o5fIX6cmVPi6NyUOuQyRM2rZCaRCmUIIipj1xFIvYrY26Wk8F+M4gbzwUzksiV/dSBt2CN4LOuT/GotLka47ojpw1uTFBXbqpV87Q9Fp91iwtlDp+9R7fYTlgttntXqqp+fC4B8yJ0Y382mL2ZGnCIYjmVYqey5LvKs0fiNkK3wE1nhGLfD2lFaHiIyWVNx9yijFN7cOyKBnfyy40eWJpuNwF5h4sK78yljGMGnDLV6O+AJ0LDWnzZoiv7Lp6GAJfohEW0C7/+Kz72azlP6seN1zo/8l1i6A4giG+7NDSsPV6/niLTx7GLnAiMveH8RGc+H4laqrttbNvSiKTK9KUfGkz2SXAdU21Rp/SgpHFQz4d5i9OWW+/LY9yUpgPo9675WtrTUDnnqT7F4o/+8aZJioMkjGqehV/uhBV2vwO3mSMJ0/hM+FNIOT9tsk8mhT05AilPymktSiimUU1qyiO6GuhzaG21VxeAL8VWrHCGBeRzEC+qy86ztLJ/lqgODoWHVhDZRUeGDr/IDGAypmOcmoihQJpSDzWOUq0KfgdqEpasuaI8a1v4qSQuZTWJj+L0oEoRLxAQD0PbF4315awzxNGzeXtO6qbG4URfjil+2qhlI5PgKgc+TyjCe94xogyabGXAQRzERqnIm1m3WBW3lnLplALVhoOqhS3wehRdb4uv00y91RzO0eG2iiIRiYHPQEOTHVDQvtUJCZgA/jqfRdDxSPxaQbG9YRnv7ijrpuvnrgjl14qAqLWPxOv0iu9IAH+qbK2zNF1OeBSrv5zd1LEhheYGc6jGKJsVaaBPaEWHRPBTuipRThvN3uCxBKYFbaDDkUbh9QIT/D3dJglBsSNCpg73NiPMIJZy9NPtA5br6kXbXmhZ4FOSSbX3bj6GCXFtNr4yTdIrAceLlfylv3Bp//tT0+DZY+uQsUeErQqcIj5kR9TYHC8IsvFj0dnZWZMLQ3vgfo2sSDCEdGna7pv1Rnfix7vMuP1Ob5Xcy4H6j75Kf7kJ8nCyrS+xBAOdwD93udau2LsXWKIKYnL32svWquRGikqDgw2te39PWv/aFOl/vu5wDNIkvj8uGY2/Y6fuKQPvy1I++LJAdCfGTKVxoPMvgp2iRxAOSsuubrgJtD4InbX0uq+ZiMWHAyzYCNhlZS1pHEVtj8nsn38DLwXQbufPz2qYyA6jojwuAcGp/bw1rNSt4sDlZLHSNO3P8eQ5Ir0LYq83PR8fNn8LfR+05p4ErBVsoUnbfxuvHUWrCxT7JNYuukjI/IUGep2Dq+uZXIkfrlI9Dg72Pc8nbt9IgjuZ6N4ehvou4SfBkxfsXxN02L7r5z44paesNHhy7TcseX8qJuu3EyGbN47bnkjBtpfkCxc8t40PBSzWSzatnVN91Lg4ojL5MRtafYsBSNAcIe5nsTYBN6DhB6zuxjhBKnnedFq0Jv67V51RemmAWzN7B9dD0e2GPWabmKl800tizEzXgJpIfo4R2GreGKfBt0FZMgG5Ttb2ssoMWmaaro2nJz/8l64hHEkaHsHfItGUaRtPCWcaotKmCYN4vgVieNKK83q8KJJFu9wrfLl8485b7pf1f+T6fesS6m7sycQ3PUx3s6sndnK6XFc5VqJxRJNSaynCm9cTGJ6eSIuyNuu314Xj79reyMZPQS9PyA+zbS+94yhvlaLjlPV1RGsAlDlMIrYCt6S8g07+7zV4YiOXlWymIriljIXW/sNNVBRc/AYJWaCueduQsdB0J/K15d54JCbrr+17VH4hBO3Nm41jXO/eLzH1/XbVW5xnULd50LmITOs5pwXWujC0IYChJoJQsyFZkr0xKvZwGsNULG2SB0gEp+tmb813rK3XQQnZyb7u5pcHZGB5c85LRvjieCDH9tWukycqvPlhPVk6y/KEOew4ezcCvf7NGZ9Y2IzZy/mZOqjiqOgKoTvTOvB+KrtWKPOUPLaH2r8Xyftz0T4u9JRpkksKrKWIs5FnzhsXImlXdsgNi4gjegeIDrCeg4tnaxBl47sDViXMxxjnzufUI7C4KyBzWS6hSYhTtgbydstHv69NTjAPW5/LorXQOvbaGLyNqpSgxnBFgx8kAoX60SBytoSC+/E4zC8gRNJ5ECUzKkKAB0C4teGjleuKuxc8uhYGyDqFGy5TSmD1D85+9ZLjzlicnmfe9zpqPV/iNEnYhqJ1wbpdiSBLglIIY/IPMKNlNGT/xUmto3i5uF4fFNFfs3qpPIGWLhKVaZIjhyttunDuAvubAR4+7zLPrZxH5Uis88IW6S+NvhhuXkVono+DPLDDPYxbDGNhTBbAB1WkUVaA3o0+sP++dcRGFai37Mk7LefuW0Q0Sy8uLv7+6dUHwrmEdUI94oy1QsAZig3xR/LDbLw7pruDEFhAxO8mb3Ud49q5Kpkx6/LmXUm35Xbvjlb64Js5k4YqsxVwlwxFYzTSmDETI20BVoYQzr/NCEcmj++Sv2iRXVr7XNU8PF/RcxXuGSoIjUJSjf9L2WBObgBFaA2A52LXv8FbcAJ8mfKbcso3pJzbq0v78iubF6qNnPtH0oMK7MTTtC5lfBQ5clAL/i3Sn6hqVrLrKQPXEwSBKYQPd61J6SVG2SPeJOFyg94VHkwV4vpI3i3MNtztUXpydWxKMotzPirm6Gks5BwNfnxo2TGstbJ+BV3dOPsUHSK39I8TD/fhZW3q260Kbi+G2ALf2yO49z97RLe0LMuCARexBARo4UqNTSt/qWq7YpHs9qFjylCggsS1QlFcpYZfXDJUBLhh1r6ld800bZX3foaOueR3Q03lbVkP1JL5RbgPPXPswyjKPnvo/ddnSRkWvC1CyY5dck8jxZa1cL+rodVr7eyK6KFcT2EPh/6S2dDQVeIJKVoDpSmihGh9oRbW2pKDWXAazx7AyTzBOTXn7zsFLd+2UW6/NIQ6r7Mk19UW80oqryhW6gXMlW1Jd53lhq3tjwpIyy3IgNH3UnmTYNtH21E71U49lpwYjUPU4wzo5COfMRa1bH66AGoHjOVec+XZyFKCOhB3ZDuuGhI0NQBqaM9hDOz19y8z5AZvQ9QmYTqbsZE4tk4wryMwlruMxYwdX9E3NJnrHtuKSWrgqK14D2YQ1YdXjYbSjFfWJP1ogPKrQLDbefu3jBWTSAbvDTEjg9f+qW8TmR0ib7EPaXN8ylaiqPARiLXv3U+Zvxrnz14LgYeFmLLGHAlFq0aS4Jgmk1ysOxm8bCHgmtxNXwi0cHgnNzV+5dTIQea7IjMQvThGEc2POo0Yl7hlfbwM8rkjW+sLkWwecNNp0QOy5Xj3nCJT1dSnEHlJPinSuAXD1KywYOnpYziF7td6sHdjuPYEyFgZ7W7yPLJBIXXbcgvu4nRL9ScG3UxqroUvORI0HcdotjNM/ejtGBuX/ZFq9viiCO7hNXv2x9ZCP5eZLd3WNCzJALoHPbOuhzbjuimW311+k0dhbOyl3flzpjj5ub57IWUfQ4D4S/luw0kDFoYEUNUMzoNdcnTD7r4PN+KuThII+xiIEsSGvf9Tl/E4HKmP4q05RVWgxC0LP/Z1t0uUzFz9S+rr18ZS+1bl8HX9fXUlC4bjBO5U9XvXgQCaT/ALzTvm/mnOLP8FDI+Xwq6JL5XlYn6papgOWU/MzHJ3KroOJr1sGJRvsn9b+F92H+nodrlmIUTxwp5pNclZgDvnzN2VhcFocSZ74fatUs5X/33oXPyryOsr6jb5Xj5eNouUktjLtHDRDxpRKSMpexq4rbrV7s1bQfN4MzNU4LMzYuWCfzXKFqIz5TUtUAWZWlRe9iGnZyLg72gwt7e1nvs4ZUxB+G1pYo+7ePD/dfQAoz4rlyZILC5Z9j+tMmWxZ8ztZwtIVlKLoxqiLUFwXtYius1Jjnihf0t4t571ls8IcFjgFCnDODX4mc617qIovBIw75z5i+xcx1lGWlDJc635npMdllqC5QGZLVuGdlsvYX0x06qQ6Fh14O1jtW8WAgtOB4RZNjenYfpZBq2+N3coi1r4Tr/TK2DteiNq2r64ZVdlKmuEYpNvvrpY9zCJJDSoR2DXef2pddsePkJCESIhVCfHvowH5j3vpBHKR1VRIZCOPHQX7X/65do/tO22R6buaD/63l6+VBTrfPyv8eOBB2u//r0lf8DUEsDBBQAAgAIABQR4ViRdQmITAAAAGsAAAAbAAAAdW5pdmVyc2FsL3VuaXZlcnNhbC5wbmcueG1ss7GvyM1RKEstKs7Mz7NVMtQzULK34+WyKShKLctMLVeoAIoBBSFASaHSVsnECMEtz0wpyQCqMDAxQAhmpGamZ5TYKplbIAT1gWYCAFBLAQIAABQAAgAIAHldz1I2YVgCRwMAAOEJAAAUAAAAAAAAAAEAAAAAAAAAAAB1bml2ZXJzYWwvcGxheWVyLnhtbFBLAQIAABQAAgAIABMR4VgR9SNj9gYAAIAZAAAdAAAAAAAAAAEAAAAAAHkDAAB1bml2ZXJzYWwvY29tbW9uX21lc3NhZ2VzLmxuZ1BLAQIAABQAAgAIABMR4VgVHmAbowAAAH8BAAAuAAAAAAAAAAEAAAAAAKoKAAB1bml2ZXJzYWwvcGxheWJhY2tfYW5kX25hdmlnYXRpb25fc2V0dGluZ3MueG1sUEsBAgAAFAACAAgAExHhWA08H+QCBQAAFxkAACcAAAAAAAAAAQAAAAAAmQsAAHVuaXZlcnNhbC9mbGFzaF9wdWJsaXNoaW5nX3NldHRpbmdzLnhtbFBLAQIAABQAAgAIABMR4Vi0UPcKkwMAALQMAAAhAAAAAAAAAAEAAAAAAOAQAAB1bml2ZXJzYWwvZmxhc2hfc2tpbl9zZXR0aW5ncy54bWxQSwECAAAUAAIACAATEeFYkshP9f4EAAChGAAAJgAAAAAAAAABAAAAAACyFAAAdW5pdmVyc2FsL2h0bWxfcHVibGlzaGluZ19zZXR0aW5ncy54bWxQSwECAAAUAAIACAATEeFYN0ns4LwBAAB/BgAAHwAAAAAAAAABAAAAAAD0GQAAdW5pdmVyc2FsL2h0bWxfc2tpbl9zZXR0aW5ncy5qc1BLAQIAABQAAgAIABMR4VgBIvFpfQAAAH0AAAAcAAAAAAAAAAEAAAAAAO0bAAB1bml2ZXJzYWwvbG9jYWxfc2V0dGluZ3MueG1sUEsBAgAAFAACAAgAFBHhWMExaj8eGQAAoS4AABcAAAAAAAAAAAAAAAAApBwAAHVuaXZlcnNhbC91bml2ZXJzYWwucG5nUEsBAgAAFAACAAgAFBHhWJF1CYhMAAAAawAAABsAAAAAAAAAAQAAAAAA9zUAAHVuaXZlcnNhbC91bml2ZXJzYWwucG5nLnhtbFBLBQYAAAAACgAKAAYDAAB8NgAAAAA="/>
  <p:tag name="ISPRING_LMS_API_VERSION" val="SCORM 2004 (4th edition)"/>
  <p:tag name="ISPRING_ULTRA_SCORM_COURSE_ID" val="BB0F110C-17D3-4DB9-A417-7CB5F54A2CD7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TITLE" val="Bài 12. tiết 1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`\u0018\uFFFD{F3558BC5-3075-45E6-A7D9-7BB9C018EF27}&quot;,&quot;G:\\PowerPoint\\Một số hệ thức giữa cạnh, góc trong tam giác vuông và ứng dụng&quot;],[&quot;n\uFFFD\uFFFDF{532D8254-983C-4E3B-B0A4-AAF7FD1CF8B9}&quot;,&quot;E:\\PowerPoin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10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20FAE2-9328-4AC9-9760-071D07CB8A06}:2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B4FB92-117E-43F1-A340-85225AD9D0E5}:28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F91091-2BCE-4D05-918D-8ED928BA6EE9}:2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83B340-79CD-473F-8EEC-EAD27E53D22F}:28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3CCD3C-3BBB-420F-BB29-CC66D708F5E0}:2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FC72D6-1482-4210-839A-A25B1728FDCA}:2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8BEEE6-A18D-4EB6-A778-E1C35CAA2D1E}:28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C133F7-1242-4212-87DB-0357309AC8F7}:2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163764-29C7-4FD3-A15A-F5E7B319059C}:28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0631E5-96C5-490C-AE0E-EADAFB2C23A5}:2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DF5111-F528-4073-9842-19094BC59D4B}:2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DF1621D-BE44-478E-97A3-C1C14C65BA2B}:29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30AFBF-635A-4FF5-932E-B5F3922D923C}:29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F5F4B6-7AB7-423E-B853-9545250D4BA6}:29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7B8605-DE14-4DEA-A67E-ADC86047EB39}: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B1CCA5-6924-4984-A19B-D4E64F340CB6}:2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B4C9E87-546D-4037-8367-02A1E74F6980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9D4EDF-6BBF-4ABE-B186-F9D5DB1DCF78}:27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7715E2-7389-4A44-A602-00FC1D571F73}:28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14D251-A5A8-4A96-BA29-512757F601A5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03CFB-F881-42FD-860F-F7D504DD9DCF}:2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1916</Words>
  <Application>Microsoft Office PowerPoint</Application>
  <PresentationFormat>Widescreen</PresentationFormat>
  <Paragraphs>323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#9Slide03 Penumbra</vt:lpstr>
      <vt:lpstr>Calibri</vt:lpstr>
      <vt:lpstr>#9Slide07 SVNNexa Rust Slab Bla</vt:lpstr>
      <vt:lpstr>Aptos Display</vt:lpstr>
      <vt:lpstr>Arial</vt:lpstr>
      <vt:lpstr>Cambria Math</vt:lpstr>
      <vt:lpstr>Aptos</vt:lpstr>
      <vt:lpstr>Arial Rounded MT Bold</vt:lpstr>
      <vt:lpstr>#9Slide03 SVNAvo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9Slide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12. tiết 1</dc:title>
  <dc:creator>Cao Đô</dc:creator>
  <cp:lastModifiedBy>Thảo Nguyễn Thu</cp:lastModifiedBy>
  <cp:revision>39</cp:revision>
  <dcterms:created xsi:type="dcterms:W3CDTF">2024-06-26T07:38:49Z</dcterms:created>
  <dcterms:modified xsi:type="dcterms:W3CDTF">2025-09-18T23:34:33Z</dcterms:modified>
</cp:coreProperties>
</file>