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17"/>
  </p:notesMasterIdLst>
  <p:sldIdLst>
    <p:sldId id="275" r:id="rId3"/>
    <p:sldId id="276" r:id="rId4"/>
    <p:sldId id="294" r:id="rId5"/>
    <p:sldId id="295" r:id="rId6"/>
    <p:sldId id="296" r:id="rId7"/>
    <p:sldId id="297" r:id="rId8"/>
    <p:sldId id="302" r:id="rId9"/>
    <p:sldId id="303" r:id="rId10"/>
    <p:sldId id="305" r:id="rId11"/>
    <p:sldId id="298" r:id="rId12"/>
    <p:sldId id="299" r:id="rId13"/>
    <p:sldId id="300" r:id="rId14"/>
    <p:sldId id="304" r:id="rId15"/>
    <p:sldId id="301" r:id="rId16"/>
  </p:sldIdLst>
  <p:sldSz cx="12192000" cy="6858000"/>
  <p:notesSz cx="6858000" cy="9144000"/>
  <p:embeddedFontLst>
    <p:embeddedFont>
      <p:font typeface="#9Slide03 Penumbra" panose="02040603050506020204" pitchFamily="18" charset="0"/>
      <p:bold r:id="rId18"/>
    </p:embeddedFont>
    <p:embeddedFont>
      <p:font typeface="#9Slide07 SVNNexa Rust Slab Bla" panose="020B0606040200020203" pitchFamily="34" charset="0"/>
      <p:bold r:id="rId19"/>
    </p:embeddedFont>
    <p:embeddedFont>
      <p:font typeface="Cambria Math" panose="02040503050406030204" pitchFamily="18" charset="0"/>
      <p:regular r:id="rId20"/>
    </p:embeddedFont>
  </p:embeddedFontLst>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9C87"/>
    <a:srgbClr val="FFF0DC"/>
    <a:srgbClr val="EFE5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50" autoAdjust="0"/>
    <p:restoredTop sz="94660"/>
  </p:normalViewPr>
  <p:slideViewPr>
    <p:cSldViewPr snapToGrid="0">
      <p:cViewPr varScale="1">
        <p:scale>
          <a:sx n="59" d="100"/>
          <a:sy n="59" d="100"/>
        </p:scale>
        <p:origin x="80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microsoft.com/office/2016/11/relationships/changesInfo" Target="changesInfos/changesInfo1.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ân Cẩm" userId="9319acf799cdbbb4" providerId="LiveId" clId="{537F6972-7537-4783-88A6-D2AEF6FAA106}"/>
    <pc:docChg chg="undo custSel modSld">
      <pc:chgData name="Vân Cẩm" userId="9319acf799cdbbb4" providerId="LiveId" clId="{537F6972-7537-4783-88A6-D2AEF6FAA106}" dt="2025-09-07T16:11:35.170" v="29" actId="1035"/>
      <pc:docMkLst>
        <pc:docMk/>
      </pc:docMkLst>
      <pc:sldChg chg="delSp mod">
        <pc:chgData name="Vân Cẩm" userId="9319acf799cdbbb4" providerId="LiveId" clId="{537F6972-7537-4783-88A6-D2AEF6FAA106}" dt="2025-09-07T16:10:00.380" v="0" actId="478"/>
        <pc:sldMkLst>
          <pc:docMk/>
          <pc:sldMk cId="0" sldId="275"/>
        </pc:sldMkLst>
        <pc:picChg chg="del">
          <ac:chgData name="Vân Cẩm" userId="9319acf799cdbbb4" providerId="LiveId" clId="{537F6972-7537-4783-88A6-D2AEF6FAA106}" dt="2025-09-07T16:10:00.380" v="0" actId="478"/>
          <ac:picMkLst>
            <pc:docMk/>
            <pc:sldMk cId="0" sldId="275"/>
            <ac:picMk id="12" creationId="{CF52BC16-F44B-42F7-1804-E655DE1996B9}"/>
          </ac:picMkLst>
        </pc:picChg>
      </pc:sldChg>
      <pc:sldChg chg="delSp mod">
        <pc:chgData name="Vân Cẩm" userId="9319acf799cdbbb4" providerId="LiveId" clId="{537F6972-7537-4783-88A6-D2AEF6FAA106}" dt="2025-09-07T16:10:05.383" v="1" actId="478"/>
        <pc:sldMkLst>
          <pc:docMk/>
          <pc:sldMk cId="0" sldId="276"/>
        </pc:sldMkLst>
        <pc:picChg chg="del">
          <ac:chgData name="Vân Cẩm" userId="9319acf799cdbbb4" providerId="LiveId" clId="{537F6972-7537-4783-88A6-D2AEF6FAA106}" dt="2025-09-07T16:10:05.383" v="1" actId="478"/>
          <ac:picMkLst>
            <pc:docMk/>
            <pc:sldMk cId="0" sldId="276"/>
            <ac:picMk id="19" creationId="{3889E676-010F-37F3-56C0-7CE021C5EA77}"/>
          </ac:picMkLst>
        </pc:picChg>
      </pc:sldChg>
      <pc:sldChg chg="delSp mod delAnim">
        <pc:chgData name="Vân Cẩm" userId="9319acf799cdbbb4" providerId="LiveId" clId="{537F6972-7537-4783-88A6-D2AEF6FAA106}" dt="2025-09-07T16:10:07.356" v="2" actId="478"/>
        <pc:sldMkLst>
          <pc:docMk/>
          <pc:sldMk cId="4134343850" sldId="294"/>
        </pc:sldMkLst>
        <pc:picChg chg="del">
          <ac:chgData name="Vân Cẩm" userId="9319acf799cdbbb4" providerId="LiveId" clId="{537F6972-7537-4783-88A6-D2AEF6FAA106}" dt="2025-09-07T16:10:07.356" v="2" actId="478"/>
          <ac:picMkLst>
            <pc:docMk/>
            <pc:sldMk cId="4134343850" sldId="294"/>
            <ac:picMk id="6" creationId="{82F52347-CDB8-11C9-E94A-AC06CCBFDE6B}"/>
          </ac:picMkLst>
        </pc:picChg>
      </pc:sldChg>
      <pc:sldChg chg="delSp mod">
        <pc:chgData name="Vân Cẩm" userId="9319acf799cdbbb4" providerId="LiveId" clId="{537F6972-7537-4783-88A6-D2AEF6FAA106}" dt="2025-09-07T16:10:08.921" v="3" actId="478"/>
        <pc:sldMkLst>
          <pc:docMk/>
          <pc:sldMk cId="2814910103" sldId="295"/>
        </pc:sldMkLst>
        <pc:picChg chg="del">
          <ac:chgData name="Vân Cẩm" userId="9319acf799cdbbb4" providerId="LiveId" clId="{537F6972-7537-4783-88A6-D2AEF6FAA106}" dt="2025-09-07T16:10:08.921" v="3" actId="478"/>
          <ac:picMkLst>
            <pc:docMk/>
            <pc:sldMk cId="2814910103" sldId="295"/>
            <ac:picMk id="6" creationId="{82F52347-CDB8-11C9-E94A-AC06CCBFDE6B}"/>
          </ac:picMkLst>
        </pc:picChg>
      </pc:sldChg>
      <pc:sldChg chg="delSp mod">
        <pc:chgData name="Vân Cẩm" userId="9319acf799cdbbb4" providerId="LiveId" clId="{537F6972-7537-4783-88A6-D2AEF6FAA106}" dt="2025-09-07T16:10:10.529" v="4" actId="478"/>
        <pc:sldMkLst>
          <pc:docMk/>
          <pc:sldMk cId="3107329437" sldId="296"/>
        </pc:sldMkLst>
        <pc:picChg chg="del">
          <ac:chgData name="Vân Cẩm" userId="9319acf799cdbbb4" providerId="LiveId" clId="{537F6972-7537-4783-88A6-D2AEF6FAA106}" dt="2025-09-07T16:10:10.529" v="4" actId="478"/>
          <ac:picMkLst>
            <pc:docMk/>
            <pc:sldMk cId="3107329437" sldId="296"/>
            <ac:picMk id="11" creationId="{D9E5C4B7-64E0-A53E-39AC-D9A26D376DB6}"/>
          </ac:picMkLst>
        </pc:picChg>
      </pc:sldChg>
      <pc:sldChg chg="delSp mod">
        <pc:chgData name="Vân Cẩm" userId="9319acf799cdbbb4" providerId="LiveId" clId="{537F6972-7537-4783-88A6-D2AEF6FAA106}" dt="2025-09-07T16:10:12.165" v="5" actId="478"/>
        <pc:sldMkLst>
          <pc:docMk/>
          <pc:sldMk cId="1470605679" sldId="297"/>
        </pc:sldMkLst>
        <pc:picChg chg="del">
          <ac:chgData name="Vân Cẩm" userId="9319acf799cdbbb4" providerId="LiveId" clId="{537F6972-7537-4783-88A6-D2AEF6FAA106}" dt="2025-09-07T16:10:12.165" v="5" actId="478"/>
          <ac:picMkLst>
            <pc:docMk/>
            <pc:sldMk cId="1470605679" sldId="297"/>
            <ac:picMk id="11" creationId="{D9E5C4B7-64E0-A53E-39AC-D9A26D376DB6}"/>
          </ac:picMkLst>
        </pc:picChg>
      </pc:sldChg>
      <pc:sldChg chg="delSp mod">
        <pc:chgData name="Vân Cẩm" userId="9319acf799cdbbb4" providerId="LiveId" clId="{537F6972-7537-4783-88A6-D2AEF6FAA106}" dt="2025-09-07T16:10:18.297" v="9" actId="478"/>
        <pc:sldMkLst>
          <pc:docMk/>
          <pc:sldMk cId="1406822213" sldId="298"/>
        </pc:sldMkLst>
        <pc:picChg chg="del">
          <ac:chgData name="Vân Cẩm" userId="9319acf799cdbbb4" providerId="LiveId" clId="{537F6972-7537-4783-88A6-D2AEF6FAA106}" dt="2025-09-07T16:10:18.297" v="9" actId="478"/>
          <ac:picMkLst>
            <pc:docMk/>
            <pc:sldMk cId="1406822213" sldId="298"/>
            <ac:picMk id="11" creationId="{D9E5C4B7-64E0-A53E-39AC-D9A26D376DB6}"/>
          </ac:picMkLst>
        </pc:picChg>
      </pc:sldChg>
      <pc:sldChg chg="delSp mod">
        <pc:chgData name="Vân Cẩm" userId="9319acf799cdbbb4" providerId="LiveId" clId="{537F6972-7537-4783-88A6-D2AEF6FAA106}" dt="2025-09-07T16:10:19.892" v="10" actId="478"/>
        <pc:sldMkLst>
          <pc:docMk/>
          <pc:sldMk cId="358989167" sldId="299"/>
        </pc:sldMkLst>
        <pc:picChg chg="del">
          <ac:chgData name="Vân Cẩm" userId="9319acf799cdbbb4" providerId="LiveId" clId="{537F6972-7537-4783-88A6-D2AEF6FAA106}" dt="2025-09-07T16:10:19.892" v="10" actId="478"/>
          <ac:picMkLst>
            <pc:docMk/>
            <pc:sldMk cId="358989167" sldId="299"/>
            <ac:picMk id="11" creationId="{D9E5C4B7-64E0-A53E-39AC-D9A26D376DB6}"/>
          </ac:picMkLst>
        </pc:picChg>
      </pc:sldChg>
      <pc:sldChg chg="delSp mod">
        <pc:chgData name="Vân Cẩm" userId="9319acf799cdbbb4" providerId="LiveId" clId="{537F6972-7537-4783-88A6-D2AEF6FAA106}" dt="2025-09-07T16:10:21.392" v="11" actId="478"/>
        <pc:sldMkLst>
          <pc:docMk/>
          <pc:sldMk cId="2227666254" sldId="300"/>
        </pc:sldMkLst>
        <pc:picChg chg="del">
          <ac:chgData name="Vân Cẩm" userId="9319acf799cdbbb4" providerId="LiveId" clId="{537F6972-7537-4783-88A6-D2AEF6FAA106}" dt="2025-09-07T16:10:21.392" v="11" actId="478"/>
          <ac:picMkLst>
            <pc:docMk/>
            <pc:sldMk cId="2227666254" sldId="300"/>
            <ac:picMk id="11" creationId="{D9E5C4B7-64E0-A53E-39AC-D9A26D376DB6}"/>
          </ac:picMkLst>
        </pc:picChg>
      </pc:sldChg>
      <pc:sldChg chg="modSp mod">
        <pc:chgData name="Vân Cẩm" userId="9319acf799cdbbb4" providerId="LiveId" clId="{537F6972-7537-4783-88A6-D2AEF6FAA106}" dt="2025-09-07T16:11:35.170" v="29" actId="1035"/>
        <pc:sldMkLst>
          <pc:docMk/>
          <pc:sldMk cId="2265065459" sldId="301"/>
        </pc:sldMkLst>
        <pc:picChg chg="mod modCrop">
          <ac:chgData name="Vân Cẩm" userId="9319acf799cdbbb4" providerId="LiveId" clId="{537F6972-7537-4783-88A6-D2AEF6FAA106}" dt="2025-09-07T16:11:35.170" v="29" actId="1035"/>
          <ac:picMkLst>
            <pc:docMk/>
            <pc:sldMk cId="2265065459" sldId="301"/>
            <ac:picMk id="3" creationId="{019A81E1-9C72-0595-C2C2-2782BF516E5A}"/>
          </ac:picMkLst>
        </pc:picChg>
      </pc:sldChg>
      <pc:sldChg chg="delSp mod">
        <pc:chgData name="Vân Cẩm" userId="9319acf799cdbbb4" providerId="LiveId" clId="{537F6972-7537-4783-88A6-D2AEF6FAA106}" dt="2025-09-07T16:10:13.630" v="6" actId="478"/>
        <pc:sldMkLst>
          <pc:docMk/>
          <pc:sldMk cId="247943527" sldId="302"/>
        </pc:sldMkLst>
        <pc:picChg chg="del">
          <ac:chgData name="Vân Cẩm" userId="9319acf799cdbbb4" providerId="LiveId" clId="{537F6972-7537-4783-88A6-D2AEF6FAA106}" dt="2025-09-07T16:10:13.630" v="6" actId="478"/>
          <ac:picMkLst>
            <pc:docMk/>
            <pc:sldMk cId="247943527" sldId="302"/>
            <ac:picMk id="11" creationId="{D9E5C4B7-64E0-A53E-39AC-D9A26D376DB6}"/>
          </ac:picMkLst>
        </pc:picChg>
      </pc:sldChg>
      <pc:sldChg chg="delSp mod">
        <pc:chgData name="Vân Cẩm" userId="9319acf799cdbbb4" providerId="LiveId" clId="{537F6972-7537-4783-88A6-D2AEF6FAA106}" dt="2025-09-07T16:10:15.130" v="7" actId="478"/>
        <pc:sldMkLst>
          <pc:docMk/>
          <pc:sldMk cId="5019506" sldId="303"/>
        </pc:sldMkLst>
        <pc:picChg chg="del">
          <ac:chgData name="Vân Cẩm" userId="9319acf799cdbbb4" providerId="LiveId" clId="{537F6972-7537-4783-88A6-D2AEF6FAA106}" dt="2025-09-07T16:10:15.130" v="7" actId="478"/>
          <ac:picMkLst>
            <pc:docMk/>
            <pc:sldMk cId="5019506" sldId="303"/>
            <ac:picMk id="11" creationId="{D9E5C4B7-64E0-A53E-39AC-D9A26D376DB6}"/>
          </ac:picMkLst>
        </pc:picChg>
      </pc:sldChg>
      <pc:sldChg chg="delSp mod">
        <pc:chgData name="Vân Cẩm" userId="9319acf799cdbbb4" providerId="LiveId" clId="{537F6972-7537-4783-88A6-D2AEF6FAA106}" dt="2025-09-07T16:10:22.894" v="12" actId="478"/>
        <pc:sldMkLst>
          <pc:docMk/>
          <pc:sldMk cId="1655757258" sldId="304"/>
        </pc:sldMkLst>
        <pc:picChg chg="del">
          <ac:chgData name="Vân Cẩm" userId="9319acf799cdbbb4" providerId="LiveId" clId="{537F6972-7537-4783-88A6-D2AEF6FAA106}" dt="2025-09-07T16:10:22.894" v="12" actId="478"/>
          <ac:picMkLst>
            <pc:docMk/>
            <pc:sldMk cId="1655757258" sldId="304"/>
            <ac:picMk id="11" creationId="{D9E5C4B7-64E0-A53E-39AC-D9A26D376DB6}"/>
          </ac:picMkLst>
        </pc:picChg>
      </pc:sldChg>
      <pc:sldChg chg="delSp mod">
        <pc:chgData name="Vân Cẩm" userId="9319acf799cdbbb4" providerId="LiveId" clId="{537F6972-7537-4783-88A6-D2AEF6FAA106}" dt="2025-09-07T16:10:16.723" v="8" actId="478"/>
        <pc:sldMkLst>
          <pc:docMk/>
          <pc:sldMk cId="284908839" sldId="305"/>
        </pc:sldMkLst>
        <pc:picChg chg="del">
          <ac:chgData name="Vân Cẩm" userId="9319acf799cdbbb4" providerId="LiveId" clId="{537F6972-7537-4783-88A6-D2AEF6FAA106}" dt="2025-09-07T16:10:16.723" v="8" actId="478"/>
          <ac:picMkLst>
            <pc:docMk/>
            <pc:sldMk cId="284908839" sldId="305"/>
            <ac:picMk id="11" creationId="{D9E5C4B7-64E0-A53E-39AC-D9A26D376DB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97CC56-5BAD-4F8F-AB1E-7DE650E4875B}" type="datetimeFigureOut">
              <a:rPr lang="vi-VN" smtClean="0"/>
              <a:t>07/09/2025</a:t>
            </a:fld>
            <a:endParaRPr lang="vi-VN"/>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EFAB31-FA58-4805-B9B8-E4827B00E479}" type="slidenum">
              <a:rPr lang="vi-VN" smtClean="0"/>
              <a:t>‹#›</a:t>
            </a:fld>
            <a:endParaRPr lang="vi-VN"/>
          </a:p>
        </p:txBody>
      </p:sp>
    </p:spTree>
    <p:extLst>
      <p:ext uri="{BB962C8B-B14F-4D97-AF65-F5344CB8AC3E}">
        <p14:creationId xmlns:p14="http://schemas.microsoft.com/office/powerpoint/2010/main" val="1511409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B5EFAB31-FA58-4805-B9B8-E4827B00E479}" type="slidenum">
              <a:rPr lang="vi-VN" smtClean="0"/>
              <a:t>1</a:t>
            </a:fld>
            <a:endParaRPr lang="vi-VN"/>
          </a:p>
        </p:txBody>
      </p:sp>
    </p:spTree>
    <p:extLst>
      <p:ext uri="{BB962C8B-B14F-4D97-AF65-F5344CB8AC3E}">
        <p14:creationId xmlns:p14="http://schemas.microsoft.com/office/powerpoint/2010/main" val="608877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B5EFAB31-FA58-4805-B9B8-E4827B00E479}" type="slidenum">
              <a:rPr lang="vi-VN" smtClean="0"/>
              <a:t>10</a:t>
            </a:fld>
            <a:endParaRPr lang="vi-VN"/>
          </a:p>
        </p:txBody>
      </p:sp>
    </p:spTree>
    <p:extLst>
      <p:ext uri="{BB962C8B-B14F-4D97-AF65-F5344CB8AC3E}">
        <p14:creationId xmlns:p14="http://schemas.microsoft.com/office/powerpoint/2010/main" val="1359114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B5EFAB31-FA58-4805-B9B8-E4827B00E479}" type="slidenum">
              <a:rPr lang="vi-VN" smtClean="0"/>
              <a:t>11</a:t>
            </a:fld>
            <a:endParaRPr lang="vi-VN"/>
          </a:p>
        </p:txBody>
      </p:sp>
    </p:spTree>
    <p:extLst>
      <p:ext uri="{BB962C8B-B14F-4D97-AF65-F5344CB8AC3E}">
        <p14:creationId xmlns:p14="http://schemas.microsoft.com/office/powerpoint/2010/main" val="3675652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B5EFAB31-FA58-4805-B9B8-E4827B00E479}" type="slidenum">
              <a:rPr lang="vi-VN" smtClean="0"/>
              <a:t>12</a:t>
            </a:fld>
            <a:endParaRPr lang="vi-VN"/>
          </a:p>
        </p:txBody>
      </p:sp>
    </p:spTree>
    <p:extLst>
      <p:ext uri="{BB962C8B-B14F-4D97-AF65-F5344CB8AC3E}">
        <p14:creationId xmlns:p14="http://schemas.microsoft.com/office/powerpoint/2010/main" val="4042976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B5EFAB31-FA58-4805-B9B8-E4827B00E479}" type="slidenum">
              <a:rPr lang="vi-VN" smtClean="0"/>
              <a:t>13</a:t>
            </a:fld>
            <a:endParaRPr lang="vi-VN"/>
          </a:p>
        </p:txBody>
      </p:sp>
    </p:spTree>
    <p:extLst>
      <p:ext uri="{BB962C8B-B14F-4D97-AF65-F5344CB8AC3E}">
        <p14:creationId xmlns:p14="http://schemas.microsoft.com/office/powerpoint/2010/main" val="23492073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B5EFAB31-FA58-4805-B9B8-E4827B00E479}" type="slidenum">
              <a:rPr lang="vi-VN" smtClean="0"/>
              <a:t>14</a:t>
            </a:fld>
            <a:endParaRPr lang="vi-VN"/>
          </a:p>
        </p:txBody>
      </p:sp>
    </p:spTree>
    <p:extLst>
      <p:ext uri="{BB962C8B-B14F-4D97-AF65-F5344CB8AC3E}">
        <p14:creationId xmlns:p14="http://schemas.microsoft.com/office/powerpoint/2010/main" val="3432285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B5EFAB31-FA58-4805-B9B8-E4827B00E479}" type="slidenum">
              <a:rPr lang="vi-VN" smtClean="0"/>
              <a:t>2</a:t>
            </a:fld>
            <a:endParaRPr lang="vi-VN"/>
          </a:p>
        </p:txBody>
      </p:sp>
    </p:spTree>
    <p:extLst>
      <p:ext uri="{BB962C8B-B14F-4D97-AF65-F5344CB8AC3E}">
        <p14:creationId xmlns:p14="http://schemas.microsoft.com/office/powerpoint/2010/main" val="2530969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B5EFAB31-FA58-4805-B9B8-E4827B00E479}" type="slidenum">
              <a:rPr lang="vi-VN" smtClean="0"/>
              <a:t>3</a:t>
            </a:fld>
            <a:endParaRPr lang="vi-VN"/>
          </a:p>
        </p:txBody>
      </p:sp>
    </p:spTree>
    <p:extLst>
      <p:ext uri="{BB962C8B-B14F-4D97-AF65-F5344CB8AC3E}">
        <p14:creationId xmlns:p14="http://schemas.microsoft.com/office/powerpoint/2010/main" val="2579888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B5EFAB31-FA58-4805-B9B8-E4827B00E479}" type="slidenum">
              <a:rPr lang="vi-VN" smtClean="0"/>
              <a:t>4</a:t>
            </a:fld>
            <a:endParaRPr lang="vi-VN"/>
          </a:p>
        </p:txBody>
      </p:sp>
    </p:spTree>
    <p:extLst>
      <p:ext uri="{BB962C8B-B14F-4D97-AF65-F5344CB8AC3E}">
        <p14:creationId xmlns:p14="http://schemas.microsoft.com/office/powerpoint/2010/main" val="636253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B5EFAB31-FA58-4805-B9B8-E4827B00E479}" type="slidenum">
              <a:rPr lang="vi-VN" smtClean="0"/>
              <a:t>5</a:t>
            </a:fld>
            <a:endParaRPr lang="vi-VN"/>
          </a:p>
        </p:txBody>
      </p:sp>
    </p:spTree>
    <p:extLst>
      <p:ext uri="{BB962C8B-B14F-4D97-AF65-F5344CB8AC3E}">
        <p14:creationId xmlns:p14="http://schemas.microsoft.com/office/powerpoint/2010/main" val="189510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B5EFAB31-FA58-4805-B9B8-E4827B00E479}" type="slidenum">
              <a:rPr lang="vi-VN" smtClean="0"/>
              <a:t>6</a:t>
            </a:fld>
            <a:endParaRPr lang="vi-VN"/>
          </a:p>
        </p:txBody>
      </p:sp>
    </p:spTree>
    <p:extLst>
      <p:ext uri="{BB962C8B-B14F-4D97-AF65-F5344CB8AC3E}">
        <p14:creationId xmlns:p14="http://schemas.microsoft.com/office/powerpoint/2010/main" val="3276303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B5EFAB31-FA58-4805-B9B8-E4827B00E479}" type="slidenum">
              <a:rPr lang="vi-VN" smtClean="0"/>
              <a:t>7</a:t>
            </a:fld>
            <a:endParaRPr lang="vi-VN"/>
          </a:p>
        </p:txBody>
      </p:sp>
    </p:spTree>
    <p:extLst>
      <p:ext uri="{BB962C8B-B14F-4D97-AF65-F5344CB8AC3E}">
        <p14:creationId xmlns:p14="http://schemas.microsoft.com/office/powerpoint/2010/main" val="299567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B5EFAB31-FA58-4805-B9B8-E4827B00E479}" type="slidenum">
              <a:rPr lang="vi-VN" smtClean="0"/>
              <a:t>8</a:t>
            </a:fld>
            <a:endParaRPr lang="vi-VN"/>
          </a:p>
        </p:txBody>
      </p:sp>
    </p:spTree>
    <p:extLst>
      <p:ext uri="{BB962C8B-B14F-4D97-AF65-F5344CB8AC3E}">
        <p14:creationId xmlns:p14="http://schemas.microsoft.com/office/powerpoint/2010/main" val="77692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B5EFAB31-FA58-4805-B9B8-E4827B00E479}" type="slidenum">
              <a:rPr lang="vi-VN" smtClean="0"/>
              <a:t>9</a:t>
            </a:fld>
            <a:endParaRPr lang="vi-VN"/>
          </a:p>
        </p:txBody>
      </p:sp>
    </p:spTree>
    <p:extLst>
      <p:ext uri="{BB962C8B-B14F-4D97-AF65-F5344CB8AC3E}">
        <p14:creationId xmlns:p14="http://schemas.microsoft.com/office/powerpoint/2010/main" val="42552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2DBC6-AD16-0537-6714-003DE16E93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02389C-2EDD-53E1-EC42-0044F7249C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4B2EA87-6D92-4B69-2A23-3DD6C2271154}"/>
              </a:ext>
            </a:extLst>
          </p:cNvPr>
          <p:cNvSpPr>
            <a:spLocks noGrp="1"/>
          </p:cNvSpPr>
          <p:nvPr>
            <p:ph type="dt" sz="half" idx="10"/>
          </p:nvPr>
        </p:nvSpPr>
        <p:spPr/>
        <p:txBody>
          <a:bodyPr/>
          <a:lstStyle/>
          <a:p>
            <a:fld id="{52B3E0E5-D6D1-43E0-98BD-AE76D2685D7E}" type="datetimeFigureOut">
              <a:rPr lang="en-US" smtClean="0"/>
              <a:t>9/7/2025</a:t>
            </a:fld>
            <a:endParaRPr lang="en-US"/>
          </a:p>
        </p:txBody>
      </p:sp>
      <p:sp>
        <p:nvSpPr>
          <p:cNvPr id="5" name="Footer Placeholder 4">
            <a:extLst>
              <a:ext uri="{FF2B5EF4-FFF2-40B4-BE49-F238E27FC236}">
                <a16:creationId xmlns:a16="http://schemas.microsoft.com/office/drawing/2014/main" id="{EC6CF439-749A-A53C-6BB9-CD49F85EAA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98A405-224E-F701-0180-ADF22645A712}"/>
              </a:ext>
            </a:extLst>
          </p:cNvPr>
          <p:cNvSpPr>
            <a:spLocks noGrp="1"/>
          </p:cNvSpPr>
          <p:nvPr>
            <p:ph type="sldNum" sz="quarter" idx="12"/>
          </p:nvPr>
        </p:nvSpPr>
        <p:spPr/>
        <p:txBody>
          <a:bodyPr/>
          <a:lstStyle/>
          <a:p>
            <a:fld id="{B3AE1EAE-6BC7-43BD-A93D-BCEF7DC67505}" type="slidenum">
              <a:rPr lang="en-US" smtClean="0"/>
              <a:t>‹#›</a:t>
            </a:fld>
            <a:endParaRPr lang="en-US"/>
          </a:p>
        </p:txBody>
      </p:sp>
    </p:spTree>
    <p:extLst>
      <p:ext uri="{BB962C8B-B14F-4D97-AF65-F5344CB8AC3E}">
        <p14:creationId xmlns:p14="http://schemas.microsoft.com/office/powerpoint/2010/main" val="2923257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78223-B16D-5698-BEA0-EB761E5A80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EBCBB7-9D11-DC71-8BBF-1BFFD80E8D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276D4F-7E7B-44B6-B308-63881D7501CE}"/>
              </a:ext>
            </a:extLst>
          </p:cNvPr>
          <p:cNvSpPr>
            <a:spLocks noGrp="1"/>
          </p:cNvSpPr>
          <p:nvPr>
            <p:ph type="dt" sz="half" idx="10"/>
          </p:nvPr>
        </p:nvSpPr>
        <p:spPr/>
        <p:txBody>
          <a:bodyPr/>
          <a:lstStyle/>
          <a:p>
            <a:fld id="{52B3E0E5-D6D1-43E0-98BD-AE76D2685D7E}" type="datetimeFigureOut">
              <a:rPr lang="en-US" smtClean="0"/>
              <a:t>9/7/2025</a:t>
            </a:fld>
            <a:endParaRPr lang="en-US"/>
          </a:p>
        </p:txBody>
      </p:sp>
      <p:sp>
        <p:nvSpPr>
          <p:cNvPr id="5" name="Footer Placeholder 4">
            <a:extLst>
              <a:ext uri="{FF2B5EF4-FFF2-40B4-BE49-F238E27FC236}">
                <a16:creationId xmlns:a16="http://schemas.microsoft.com/office/drawing/2014/main" id="{AEF220D0-19DA-DC22-3C37-6B541CB5EA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88C98C-2A29-15A4-BD8B-95D952FA9DF7}"/>
              </a:ext>
            </a:extLst>
          </p:cNvPr>
          <p:cNvSpPr>
            <a:spLocks noGrp="1"/>
          </p:cNvSpPr>
          <p:nvPr>
            <p:ph type="sldNum" sz="quarter" idx="12"/>
          </p:nvPr>
        </p:nvSpPr>
        <p:spPr/>
        <p:txBody>
          <a:bodyPr/>
          <a:lstStyle/>
          <a:p>
            <a:fld id="{B3AE1EAE-6BC7-43BD-A93D-BCEF7DC67505}" type="slidenum">
              <a:rPr lang="en-US" smtClean="0"/>
              <a:t>‹#›</a:t>
            </a:fld>
            <a:endParaRPr lang="en-US"/>
          </a:p>
        </p:txBody>
      </p:sp>
    </p:spTree>
    <p:extLst>
      <p:ext uri="{BB962C8B-B14F-4D97-AF65-F5344CB8AC3E}">
        <p14:creationId xmlns:p14="http://schemas.microsoft.com/office/powerpoint/2010/main" val="1924574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D74828-A0F1-FE54-0B6B-D25852F595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5F28C5-E75A-B98F-0E06-3364038D63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86EDD5-1F48-495E-BA46-D43D3C970D4D}"/>
              </a:ext>
            </a:extLst>
          </p:cNvPr>
          <p:cNvSpPr>
            <a:spLocks noGrp="1"/>
          </p:cNvSpPr>
          <p:nvPr>
            <p:ph type="dt" sz="half" idx="10"/>
          </p:nvPr>
        </p:nvSpPr>
        <p:spPr/>
        <p:txBody>
          <a:bodyPr/>
          <a:lstStyle/>
          <a:p>
            <a:fld id="{52B3E0E5-D6D1-43E0-98BD-AE76D2685D7E}" type="datetimeFigureOut">
              <a:rPr lang="en-US" smtClean="0"/>
              <a:t>9/7/2025</a:t>
            </a:fld>
            <a:endParaRPr lang="en-US"/>
          </a:p>
        </p:txBody>
      </p:sp>
      <p:sp>
        <p:nvSpPr>
          <p:cNvPr id="5" name="Footer Placeholder 4">
            <a:extLst>
              <a:ext uri="{FF2B5EF4-FFF2-40B4-BE49-F238E27FC236}">
                <a16:creationId xmlns:a16="http://schemas.microsoft.com/office/drawing/2014/main" id="{8741E83C-570E-BFF1-7BFC-CDBC3A44B3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B847AA-9EC1-8436-41E6-8163E6EB5978}"/>
              </a:ext>
            </a:extLst>
          </p:cNvPr>
          <p:cNvSpPr>
            <a:spLocks noGrp="1"/>
          </p:cNvSpPr>
          <p:nvPr>
            <p:ph type="sldNum" sz="quarter" idx="12"/>
          </p:nvPr>
        </p:nvSpPr>
        <p:spPr/>
        <p:txBody>
          <a:bodyPr/>
          <a:lstStyle/>
          <a:p>
            <a:fld id="{B3AE1EAE-6BC7-43BD-A93D-BCEF7DC67505}" type="slidenum">
              <a:rPr lang="en-US" smtClean="0"/>
              <a:t>‹#›</a:t>
            </a:fld>
            <a:endParaRPr lang="en-US"/>
          </a:p>
        </p:txBody>
      </p:sp>
    </p:spTree>
    <p:extLst>
      <p:ext uri="{BB962C8B-B14F-4D97-AF65-F5344CB8AC3E}">
        <p14:creationId xmlns:p14="http://schemas.microsoft.com/office/powerpoint/2010/main" val="1273550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243534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41414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426471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476196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972321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330637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116876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52046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8A62D-3986-0D1C-8BC1-31C1BBCCCF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EB4955-BB5E-EE7A-7D88-DA7C26C159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E61B37-3EB5-4946-FF6A-E2BA1328111B}"/>
              </a:ext>
            </a:extLst>
          </p:cNvPr>
          <p:cNvSpPr>
            <a:spLocks noGrp="1"/>
          </p:cNvSpPr>
          <p:nvPr>
            <p:ph type="dt" sz="half" idx="10"/>
          </p:nvPr>
        </p:nvSpPr>
        <p:spPr/>
        <p:txBody>
          <a:bodyPr/>
          <a:lstStyle/>
          <a:p>
            <a:fld id="{52B3E0E5-D6D1-43E0-98BD-AE76D2685D7E}" type="datetimeFigureOut">
              <a:rPr lang="en-US" smtClean="0"/>
              <a:t>9/7/2025</a:t>
            </a:fld>
            <a:endParaRPr lang="en-US"/>
          </a:p>
        </p:txBody>
      </p:sp>
      <p:sp>
        <p:nvSpPr>
          <p:cNvPr id="5" name="Footer Placeholder 4">
            <a:extLst>
              <a:ext uri="{FF2B5EF4-FFF2-40B4-BE49-F238E27FC236}">
                <a16:creationId xmlns:a16="http://schemas.microsoft.com/office/drawing/2014/main" id="{0CC7658F-7F47-1481-4283-C9A622D44A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68C44B-F59C-CA74-8913-DCA54F1BED5B}"/>
              </a:ext>
            </a:extLst>
          </p:cNvPr>
          <p:cNvSpPr>
            <a:spLocks noGrp="1"/>
          </p:cNvSpPr>
          <p:nvPr>
            <p:ph type="sldNum" sz="quarter" idx="12"/>
          </p:nvPr>
        </p:nvSpPr>
        <p:spPr/>
        <p:txBody>
          <a:bodyPr/>
          <a:lstStyle/>
          <a:p>
            <a:fld id="{B3AE1EAE-6BC7-43BD-A93D-BCEF7DC67505}" type="slidenum">
              <a:rPr lang="en-US" smtClean="0"/>
              <a:t>‹#›</a:t>
            </a:fld>
            <a:endParaRPr lang="en-US"/>
          </a:p>
        </p:txBody>
      </p:sp>
    </p:spTree>
    <p:extLst>
      <p:ext uri="{BB962C8B-B14F-4D97-AF65-F5344CB8AC3E}">
        <p14:creationId xmlns:p14="http://schemas.microsoft.com/office/powerpoint/2010/main" val="4037386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953558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729046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40434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B293B-94CF-8344-3296-3D7415F2C8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52EA69-69FD-7726-EFC9-BEA22608C3D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17A2B5-138C-5A4C-CD81-7F5CFBC62C7C}"/>
              </a:ext>
            </a:extLst>
          </p:cNvPr>
          <p:cNvSpPr>
            <a:spLocks noGrp="1"/>
          </p:cNvSpPr>
          <p:nvPr>
            <p:ph type="dt" sz="half" idx="10"/>
          </p:nvPr>
        </p:nvSpPr>
        <p:spPr/>
        <p:txBody>
          <a:bodyPr/>
          <a:lstStyle/>
          <a:p>
            <a:fld id="{52B3E0E5-D6D1-43E0-98BD-AE76D2685D7E}" type="datetimeFigureOut">
              <a:rPr lang="en-US" smtClean="0"/>
              <a:t>9/7/2025</a:t>
            </a:fld>
            <a:endParaRPr lang="en-US"/>
          </a:p>
        </p:txBody>
      </p:sp>
      <p:sp>
        <p:nvSpPr>
          <p:cNvPr id="5" name="Footer Placeholder 4">
            <a:extLst>
              <a:ext uri="{FF2B5EF4-FFF2-40B4-BE49-F238E27FC236}">
                <a16:creationId xmlns:a16="http://schemas.microsoft.com/office/drawing/2014/main" id="{130B79BF-6C2B-5464-C1FB-02F9F3C645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B76A24-AFD0-8998-F1C8-1B3B59205223}"/>
              </a:ext>
            </a:extLst>
          </p:cNvPr>
          <p:cNvSpPr>
            <a:spLocks noGrp="1"/>
          </p:cNvSpPr>
          <p:nvPr>
            <p:ph type="sldNum" sz="quarter" idx="12"/>
          </p:nvPr>
        </p:nvSpPr>
        <p:spPr/>
        <p:txBody>
          <a:bodyPr/>
          <a:lstStyle/>
          <a:p>
            <a:fld id="{B3AE1EAE-6BC7-43BD-A93D-BCEF7DC67505}" type="slidenum">
              <a:rPr lang="en-US" smtClean="0"/>
              <a:t>‹#›</a:t>
            </a:fld>
            <a:endParaRPr lang="en-US"/>
          </a:p>
        </p:txBody>
      </p:sp>
    </p:spTree>
    <p:extLst>
      <p:ext uri="{BB962C8B-B14F-4D97-AF65-F5344CB8AC3E}">
        <p14:creationId xmlns:p14="http://schemas.microsoft.com/office/powerpoint/2010/main" val="10791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59916-470E-319F-27FC-58B6BF8A8A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81A638-DA6D-A932-7198-635B763F6A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D9C0CB-C55F-34A5-356D-87F69A7A3E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E0911D-ED44-06C0-E7E3-0A910097E7A4}"/>
              </a:ext>
            </a:extLst>
          </p:cNvPr>
          <p:cNvSpPr>
            <a:spLocks noGrp="1"/>
          </p:cNvSpPr>
          <p:nvPr>
            <p:ph type="dt" sz="half" idx="10"/>
          </p:nvPr>
        </p:nvSpPr>
        <p:spPr/>
        <p:txBody>
          <a:bodyPr/>
          <a:lstStyle/>
          <a:p>
            <a:fld id="{52B3E0E5-D6D1-43E0-98BD-AE76D2685D7E}" type="datetimeFigureOut">
              <a:rPr lang="en-US" smtClean="0"/>
              <a:t>9/7/2025</a:t>
            </a:fld>
            <a:endParaRPr lang="en-US"/>
          </a:p>
        </p:txBody>
      </p:sp>
      <p:sp>
        <p:nvSpPr>
          <p:cNvPr id="6" name="Footer Placeholder 5">
            <a:extLst>
              <a:ext uri="{FF2B5EF4-FFF2-40B4-BE49-F238E27FC236}">
                <a16:creationId xmlns:a16="http://schemas.microsoft.com/office/drawing/2014/main" id="{7AB12CDA-925C-F012-4D2B-C10024EEF0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73FA1F-835A-2381-FF2E-73E0B236C320}"/>
              </a:ext>
            </a:extLst>
          </p:cNvPr>
          <p:cNvSpPr>
            <a:spLocks noGrp="1"/>
          </p:cNvSpPr>
          <p:nvPr>
            <p:ph type="sldNum" sz="quarter" idx="12"/>
          </p:nvPr>
        </p:nvSpPr>
        <p:spPr/>
        <p:txBody>
          <a:bodyPr/>
          <a:lstStyle/>
          <a:p>
            <a:fld id="{B3AE1EAE-6BC7-43BD-A93D-BCEF7DC67505}" type="slidenum">
              <a:rPr lang="en-US" smtClean="0"/>
              <a:t>‹#›</a:t>
            </a:fld>
            <a:endParaRPr lang="en-US"/>
          </a:p>
        </p:txBody>
      </p:sp>
    </p:spTree>
    <p:extLst>
      <p:ext uri="{BB962C8B-B14F-4D97-AF65-F5344CB8AC3E}">
        <p14:creationId xmlns:p14="http://schemas.microsoft.com/office/powerpoint/2010/main" val="2603010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2B3F2-FDD4-9B40-77A6-D81B337AEB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9031C6A-914B-7C81-A062-976A2618BB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483DA7-FE08-DDCB-5657-DD55437262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7B89EA-0152-6F33-FB38-AAB4259679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14304F-CE66-A5DC-AACD-0D4EC030B2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9F968A-A8E8-4401-143A-22D6A4D90589}"/>
              </a:ext>
            </a:extLst>
          </p:cNvPr>
          <p:cNvSpPr>
            <a:spLocks noGrp="1"/>
          </p:cNvSpPr>
          <p:nvPr>
            <p:ph type="dt" sz="half" idx="10"/>
          </p:nvPr>
        </p:nvSpPr>
        <p:spPr/>
        <p:txBody>
          <a:bodyPr/>
          <a:lstStyle/>
          <a:p>
            <a:fld id="{52B3E0E5-D6D1-43E0-98BD-AE76D2685D7E}" type="datetimeFigureOut">
              <a:rPr lang="en-US" smtClean="0"/>
              <a:t>9/7/2025</a:t>
            </a:fld>
            <a:endParaRPr lang="en-US"/>
          </a:p>
        </p:txBody>
      </p:sp>
      <p:sp>
        <p:nvSpPr>
          <p:cNvPr id="8" name="Footer Placeholder 7">
            <a:extLst>
              <a:ext uri="{FF2B5EF4-FFF2-40B4-BE49-F238E27FC236}">
                <a16:creationId xmlns:a16="http://schemas.microsoft.com/office/drawing/2014/main" id="{DFB6B57E-D825-A6A5-0AFF-2F3B47E1C6A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81DF405-9EFC-27F0-78EA-213286FF92B7}"/>
              </a:ext>
            </a:extLst>
          </p:cNvPr>
          <p:cNvSpPr>
            <a:spLocks noGrp="1"/>
          </p:cNvSpPr>
          <p:nvPr>
            <p:ph type="sldNum" sz="quarter" idx="12"/>
          </p:nvPr>
        </p:nvSpPr>
        <p:spPr/>
        <p:txBody>
          <a:bodyPr/>
          <a:lstStyle/>
          <a:p>
            <a:fld id="{B3AE1EAE-6BC7-43BD-A93D-BCEF7DC67505}" type="slidenum">
              <a:rPr lang="en-US" smtClean="0"/>
              <a:t>‹#›</a:t>
            </a:fld>
            <a:endParaRPr lang="en-US"/>
          </a:p>
        </p:txBody>
      </p:sp>
    </p:spTree>
    <p:extLst>
      <p:ext uri="{BB962C8B-B14F-4D97-AF65-F5344CB8AC3E}">
        <p14:creationId xmlns:p14="http://schemas.microsoft.com/office/powerpoint/2010/main" val="191895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F07F0-EEAE-6741-DD82-1430D52A6AD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29F020-EA78-514D-8FD3-2BF1EA7B8008}"/>
              </a:ext>
            </a:extLst>
          </p:cNvPr>
          <p:cNvSpPr>
            <a:spLocks noGrp="1"/>
          </p:cNvSpPr>
          <p:nvPr>
            <p:ph type="dt" sz="half" idx="10"/>
          </p:nvPr>
        </p:nvSpPr>
        <p:spPr/>
        <p:txBody>
          <a:bodyPr/>
          <a:lstStyle/>
          <a:p>
            <a:fld id="{52B3E0E5-D6D1-43E0-98BD-AE76D2685D7E}" type="datetimeFigureOut">
              <a:rPr lang="en-US" smtClean="0"/>
              <a:t>9/7/2025</a:t>
            </a:fld>
            <a:endParaRPr lang="en-US"/>
          </a:p>
        </p:txBody>
      </p:sp>
      <p:sp>
        <p:nvSpPr>
          <p:cNvPr id="4" name="Footer Placeholder 3">
            <a:extLst>
              <a:ext uri="{FF2B5EF4-FFF2-40B4-BE49-F238E27FC236}">
                <a16:creationId xmlns:a16="http://schemas.microsoft.com/office/drawing/2014/main" id="{79E684EC-EFEF-9BF5-C4F8-0CD1751B9C5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1EC27C-F5E6-0E6F-714C-309BA7C8E48C}"/>
              </a:ext>
            </a:extLst>
          </p:cNvPr>
          <p:cNvSpPr>
            <a:spLocks noGrp="1"/>
          </p:cNvSpPr>
          <p:nvPr>
            <p:ph type="sldNum" sz="quarter" idx="12"/>
          </p:nvPr>
        </p:nvSpPr>
        <p:spPr/>
        <p:txBody>
          <a:bodyPr/>
          <a:lstStyle/>
          <a:p>
            <a:fld id="{B3AE1EAE-6BC7-43BD-A93D-BCEF7DC67505}" type="slidenum">
              <a:rPr lang="en-US" smtClean="0"/>
              <a:t>‹#›</a:t>
            </a:fld>
            <a:endParaRPr lang="en-US"/>
          </a:p>
        </p:txBody>
      </p:sp>
    </p:spTree>
    <p:extLst>
      <p:ext uri="{BB962C8B-B14F-4D97-AF65-F5344CB8AC3E}">
        <p14:creationId xmlns:p14="http://schemas.microsoft.com/office/powerpoint/2010/main" val="1895158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C9CF73-CAE4-619D-E628-F0A483B533DD}"/>
              </a:ext>
            </a:extLst>
          </p:cNvPr>
          <p:cNvSpPr>
            <a:spLocks noGrp="1"/>
          </p:cNvSpPr>
          <p:nvPr>
            <p:ph type="dt" sz="half" idx="10"/>
          </p:nvPr>
        </p:nvSpPr>
        <p:spPr/>
        <p:txBody>
          <a:bodyPr/>
          <a:lstStyle/>
          <a:p>
            <a:fld id="{52B3E0E5-D6D1-43E0-98BD-AE76D2685D7E}" type="datetimeFigureOut">
              <a:rPr lang="en-US" smtClean="0"/>
              <a:t>9/7/2025</a:t>
            </a:fld>
            <a:endParaRPr lang="en-US"/>
          </a:p>
        </p:txBody>
      </p:sp>
      <p:sp>
        <p:nvSpPr>
          <p:cNvPr id="3" name="Footer Placeholder 2">
            <a:extLst>
              <a:ext uri="{FF2B5EF4-FFF2-40B4-BE49-F238E27FC236}">
                <a16:creationId xmlns:a16="http://schemas.microsoft.com/office/drawing/2014/main" id="{663A8370-E657-84AB-C95E-33B8BCE3F5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A64442-4E6F-1816-240E-52A05290E416}"/>
              </a:ext>
            </a:extLst>
          </p:cNvPr>
          <p:cNvSpPr>
            <a:spLocks noGrp="1"/>
          </p:cNvSpPr>
          <p:nvPr>
            <p:ph type="sldNum" sz="quarter" idx="12"/>
          </p:nvPr>
        </p:nvSpPr>
        <p:spPr/>
        <p:txBody>
          <a:bodyPr/>
          <a:lstStyle/>
          <a:p>
            <a:fld id="{B3AE1EAE-6BC7-43BD-A93D-BCEF7DC67505}" type="slidenum">
              <a:rPr lang="en-US" smtClean="0"/>
              <a:t>‹#›</a:t>
            </a:fld>
            <a:endParaRPr lang="en-US"/>
          </a:p>
        </p:txBody>
      </p:sp>
    </p:spTree>
    <p:extLst>
      <p:ext uri="{BB962C8B-B14F-4D97-AF65-F5344CB8AC3E}">
        <p14:creationId xmlns:p14="http://schemas.microsoft.com/office/powerpoint/2010/main" val="4174818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3C457-05B0-77B7-331F-31F19D8661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A5D9F70-0652-4A3D-A2CA-AE17CF7AB9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27D7413-E8AF-4552-6FBF-0D6DEA21E6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503DB3-AD21-E0F7-55C7-BDAD5297F017}"/>
              </a:ext>
            </a:extLst>
          </p:cNvPr>
          <p:cNvSpPr>
            <a:spLocks noGrp="1"/>
          </p:cNvSpPr>
          <p:nvPr>
            <p:ph type="dt" sz="half" idx="10"/>
          </p:nvPr>
        </p:nvSpPr>
        <p:spPr/>
        <p:txBody>
          <a:bodyPr/>
          <a:lstStyle/>
          <a:p>
            <a:fld id="{52B3E0E5-D6D1-43E0-98BD-AE76D2685D7E}" type="datetimeFigureOut">
              <a:rPr lang="en-US" smtClean="0"/>
              <a:t>9/7/2025</a:t>
            </a:fld>
            <a:endParaRPr lang="en-US"/>
          </a:p>
        </p:txBody>
      </p:sp>
      <p:sp>
        <p:nvSpPr>
          <p:cNvPr id="6" name="Footer Placeholder 5">
            <a:extLst>
              <a:ext uri="{FF2B5EF4-FFF2-40B4-BE49-F238E27FC236}">
                <a16:creationId xmlns:a16="http://schemas.microsoft.com/office/drawing/2014/main" id="{F9F97BC0-73B8-2253-E591-E216331665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EC7519-92F1-4CBC-5FC3-1D96B735D689}"/>
              </a:ext>
            </a:extLst>
          </p:cNvPr>
          <p:cNvSpPr>
            <a:spLocks noGrp="1"/>
          </p:cNvSpPr>
          <p:nvPr>
            <p:ph type="sldNum" sz="quarter" idx="12"/>
          </p:nvPr>
        </p:nvSpPr>
        <p:spPr/>
        <p:txBody>
          <a:bodyPr/>
          <a:lstStyle/>
          <a:p>
            <a:fld id="{B3AE1EAE-6BC7-43BD-A93D-BCEF7DC67505}" type="slidenum">
              <a:rPr lang="en-US" smtClean="0"/>
              <a:t>‹#›</a:t>
            </a:fld>
            <a:endParaRPr lang="en-US"/>
          </a:p>
        </p:txBody>
      </p:sp>
    </p:spTree>
    <p:extLst>
      <p:ext uri="{BB962C8B-B14F-4D97-AF65-F5344CB8AC3E}">
        <p14:creationId xmlns:p14="http://schemas.microsoft.com/office/powerpoint/2010/main" val="906518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BF73E-CE95-8201-1C7E-F218B262F9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072926-C065-4022-2D17-4DFF81E530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FDAD7F-0B80-6E18-D27F-222126FF64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97D483-C7D6-AAA0-AB50-352BD8E235F5}"/>
              </a:ext>
            </a:extLst>
          </p:cNvPr>
          <p:cNvSpPr>
            <a:spLocks noGrp="1"/>
          </p:cNvSpPr>
          <p:nvPr>
            <p:ph type="dt" sz="half" idx="10"/>
          </p:nvPr>
        </p:nvSpPr>
        <p:spPr/>
        <p:txBody>
          <a:bodyPr/>
          <a:lstStyle/>
          <a:p>
            <a:fld id="{52B3E0E5-D6D1-43E0-98BD-AE76D2685D7E}" type="datetimeFigureOut">
              <a:rPr lang="en-US" smtClean="0"/>
              <a:t>9/7/2025</a:t>
            </a:fld>
            <a:endParaRPr lang="en-US"/>
          </a:p>
        </p:txBody>
      </p:sp>
      <p:sp>
        <p:nvSpPr>
          <p:cNvPr id="6" name="Footer Placeholder 5">
            <a:extLst>
              <a:ext uri="{FF2B5EF4-FFF2-40B4-BE49-F238E27FC236}">
                <a16:creationId xmlns:a16="http://schemas.microsoft.com/office/drawing/2014/main" id="{C7DE5EC4-BB5C-E510-D196-695FA14170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3BC3FF-68F8-4EE4-005C-A96F2C8AFBB3}"/>
              </a:ext>
            </a:extLst>
          </p:cNvPr>
          <p:cNvSpPr>
            <a:spLocks noGrp="1"/>
          </p:cNvSpPr>
          <p:nvPr>
            <p:ph type="sldNum" sz="quarter" idx="12"/>
          </p:nvPr>
        </p:nvSpPr>
        <p:spPr/>
        <p:txBody>
          <a:bodyPr/>
          <a:lstStyle/>
          <a:p>
            <a:fld id="{B3AE1EAE-6BC7-43BD-A93D-BCEF7DC67505}" type="slidenum">
              <a:rPr lang="en-US" smtClean="0"/>
              <a:t>‹#›</a:t>
            </a:fld>
            <a:endParaRPr lang="en-US"/>
          </a:p>
        </p:txBody>
      </p:sp>
    </p:spTree>
    <p:extLst>
      <p:ext uri="{BB962C8B-B14F-4D97-AF65-F5344CB8AC3E}">
        <p14:creationId xmlns:p14="http://schemas.microsoft.com/office/powerpoint/2010/main" val="2506905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EACD">
            <a:alpha val="70000"/>
          </a:srgb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EE3E2D-B353-DE33-1994-E83A26D147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1A4295C-BF1B-732D-D58B-9F76C512F6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A35D36-B980-00F4-0455-DB98ECED1E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2B3E0E5-D6D1-43E0-98BD-AE76D2685D7E}" type="datetimeFigureOut">
              <a:rPr lang="en-US" smtClean="0"/>
              <a:t>9/7/2025</a:t>
            </a:fld>
            <a:endParaRPr lang="en-US"/>
          </a:p>
        </p:txBody>
      </p:sp>
      <p:sp>
        <p:nvSpPr>
          <p:cNvPr id="5" name="Footer Placeholder 4">
            <a:extLst>
              <a:ext uri="{FF2B5EF4-FFF2-40B4-BE49-F238E27FC236}">
                <a16:creationId xmlns:a16="http://schemas.microsoft.com/office/drawing/2014/main" id="{243A145A-7DE2-F6F1-972A-9CC84D89B9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E73E9EB-7C0F-E410-79FA-6704B3177E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3AE1EAE-6BC7-43BD-A93D-BCEF7DC67505}" type="slidenum">
              <a:rPr lang="en-US" smtClean="0"/>
              <a:t>‹#›</a:t>
            </a:fld>
            <a:endParaRPr lang="en-US"/>
          </a:p>
        </p:txBody>
      </p:sp>
    </p:spTree>
    <p:extLst>
      <p:ext uri="{BB962C8B-B14F-4D97-AF65-F5344CB8AC3E}">
        <p14:creationId xmlns:p14="http://schemas.microsoft.com/office/powerpoint/2010/main" val="30557650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EACD">
            <a:alpha val="70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9/7/2025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789634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0.xml"/><Relationship Id="rId7" Type="http://schemas.microsoft.com/office/2007/relationships/hdphoto" Target="../media/hdphoto1.wdp"/><Relationship Id="rId2" Type="http://schemas.openxmlformats.org/officeDocument/2006/relationships/slideLayout" Target="../slideLayouts/slideLayout1.xml"/><Relationship Id="rId1" Type="http://schemas.openxmlformats.org/officeDocument/2006/relationships/tags" Target="../tags/tag11.xml"/><Relationship Id="rId6" Type="http://schemas.openxmlformats.org/officeDocument/2006/relationships/image" Target="../media/image5.png"/><Relationship Id="rId11" Type="http://schemas.microsoft.com/office/2007/relationships/hdphoto" Target="../media/hdphoto3.wdp"/><Relationship Id="rId5" Type="http://schemas.openxmlformats.org/officeDocument/2006/relationships/image" Target="../media/image4.svg"/><Relationship Id="rId10" Type="http://schemas.openxmlformats.org/officeDocument/2006/relationships/image" Target="../media/image7.png"/><Relationship Id="rId4" Type="http://schemas.openxmlformats.org/officeDocument/2006/relationships/image" Target="../media/image3.png"/><Relationship Id="rId9" Type="http://schemas.microsoft.com/office/2007/relationships/hdphoto" Target="../media/hdphoto2.wdp"/></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1.xml"/><Relationship Id="rId7" Type="http://schemas.microsoft.com/office/2007/relationships/hdphoto" Target="../media/hdphoto1.wdp"/><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5.png"/><Relationship Id="rId11" Type="http://schemas.microsoft.com/office/2007/relationships/hdphoto" Target="../media/hdphoto3.wdp"/><Relationship Id="rId5" Type="http://schemas.openxmlformats.org/officeDocument/2006/relationships/image" Target="../media/image4.svg"/><Relationship Id="rId10" Type="http://schemas.openxmlformats.org/officeDocument/2006/relationships/image" Target="../media/image7.png"/><Relationship Id="rId4" Type="http://schemas.openxmlformats.org/officeDocument/2006/relationships/image" Target="../media/image3.png"/><Relationship Id="rId9" Type="http://schemas.microsoft.com/office/2007/relationships/hdphoto" Target="../media/hdphoto2.wdp"/></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40.png"/><Relationship Id="rId3" Type="http://schemas.openxmlformats.org/officeDocument/2006/relationships/notesSlide" Target="../notesSlides/notesSlide12.xml"/><Relationship Id="rId7" Type="http://schemas.microsoft.com/office/2007/relationships/hdphoto" Target="../media/hdphoto1.wdp"/><Relationship Id="rId2"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image" Target="../media/image5.png"/><Relationship Id="rId11" Type="http://schemas.microsoft.com/office/2007/relationships/hdphoto" Target="../media/hdphoto3.wdp"/><Relationship Id="rId5" Type="http://schemas.openxmlformats.org/officeDocument/2006/relationships/image" Target="../media/image4.svg"/><Relationship Id="rId10" Type="http://schemas.openxmlformats.org/officeDocument/2006/relationships/image" Target="../media/image7.png"/><Relationship Id="rId4" Type="http://schemas.openxmlformats.org/officeDocument/2006/relationships/image" Target="../media/image3.png"/><Relationship Id="rId9"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4.xml"/><Relationship Id="rId5" Type="http://schemas.openxmlformats.org/officeDocument/2006/relationships/image" Target="../media/image4.sv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5.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3.xml"/><Relationship Id="rId7" Type="http://schemas.openxmlformats.org/officeDocument/2006/relationships/image" Target="../media/image29.png"/><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5.xml"/><Relationship Id="rId5" Type="http://schemas.openxmlformats.org/officeDocument/2006/relationships/image" Target="../media/image4.sv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32.png"/><Relationship Id="rId5" Type="http://schemas.openxmlformats.org/officeDocument/2006/relationships/image" Target="../media/image4.sv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34.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3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8.xml"/><Relationship Id="rId5" Type="http://schemas.openxmlformats.org/officeDocument/2006/relationships/image" Target="../media/image4.sv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9.xml"/><Relationship Id="rId5" Type="http://schemas.openxmlformats.org/officeDocument/2006/relationships/image" Target="../media/image4.sv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0.xml"/><Relationship Id="rId5" Type="http://schemas.openxmlformats.org/officeDocument/2006/relationships/image" Target="../media/image4.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ộp Văn bản 9">
            <a:extLst>
              <a:ext uri="{FF2B5EF4-FFF2-40B4-BE49-F238E27FC236}">
                <a16:creationId xmlns:a16="http://schemas.microsoft.com/office/drawing/2014/main" id="{5BFE0112-DF70-795C-1504-5C35D988905F}"/>
              </a:ext>
            </a:extLst>
          </p:cNvPr>
          <p:cNvSpPr txBox="1"/>
          <p:nvPr/>
        </p:nvSpPr>
        <p:spPr>
          <a:xfrm>
            <a:off x="270147" y="2050505"/>
            <a:ext cx="11921853" cy="2229393"/>
          </a:xfrm>
          <a:prstGeom prst="rect">
            <a:avLst/>
          </a:prstGeom>
          <a:noFill/>
        </p:spPr>
        <p:txBody>
          <a:bodyPr wrap="none" rtlCol="0">
            <a:spAutoFit/>
          </a:bodyPr>
          <a:lstStyle/>
          <a:p>
            <a:pPr algn="ctr">
              <a:lnSpc>
                <a:spcPct val="150000"/>
              </a:lnSpc>
            </a:pPr>
            <a:r>
              <a:rPr lang="en-US" sz="2800">
                <a:latin typeface="#9Slide07 SVNNexa Rust Slab Bla" panose="020B0606040200020203" pitchFamily="34" charset="0"/>
              </a:rPr>
              <a:t>Một số hệ thức giữa </a:t>
            </a:r>
          </a:p>
          <a:p>
            <a:pPr algn="ctr">
              <a:lnSpc>
                <a:spcPct val="150000"/>
              </a:lnSpc>
            </a:pPr>
            <a:r>
              <a:rPr lang="en-US" sz="4000">
                <a:solidFill>
                  <a:schemeClr val="accent2">
                    <a:lumMod val="75000"/>
                  </a:schemeClr>
                </a:solidFill>
                <a:latin typeface="#9Slide07 SVNNexa Rust Slab Bla" panose="020B0606040200020203" pitchFamily="34" charset="0"/>
              </a:rPr>
              <a:t>cạnh, góc trong tam giác vuông </a:t>
            </a:r>
          </a:p>
          <a:p>
            <a:pPr algn="ctr">
              <a:lnSpc>
                <a:spcPct val="150000"/>
              </a:lnSpc>
            </a:pPr>
            <a:r>
              <a:rPr lang="en-US" sz="2800">
                <a:latin typeface="#9Slide07 SVNNexa Rust Slab Bla" panose="020B0606040200020203" pitchFamily="34" charset="0"/>
              </a:rPr>
              <a:t>và ứng dụng</a:t>
            </a:r>
            <a:endParaRPr lang="vi-VN" sz="2800"/>
          </a:p>
        </p:txBody>
      </p:sp>
      <p:sp>
        <p:nvSpPr>
          <p:cNvPr id="11" name="TextBox 10">
            <a:extLst>
              <a:ext uri="{FF2B5EF4-FFF2-40B4-BE49-F238E27FC236}">
                <a16:creationId xmlns:a16="http://schemas.microsoft.com/office/drawing/2014/main" id="{0282EBAF-5007-E0B2-B193-E7157AF9AE8E}"/>
              </a:ext>
            </a:extLst>
          </p:cNvPr>
          <p:cNvSpPr txBox="1"/>
          <p:nvPr/>
        </p:nvSpPr>
        <p:spPr>
          <a:xfrm>
            <a:off x="5809198" y="6103389"/>
            <a:ext cx="880369" cy="369332"/>
          </a:xfrm>
          <a:prstGeom prst="rect">
            <a:avLst/>
          </a:prstGeom>
          <a:noFill/>
        </p:spPr>
        <p:txBody>
          <a:bodyPr wrap="none" rtlCol="0">
            <a:spAutoFit/>
          </a:bodyPr>
          <a:lstStyle/>
          <a:p>
            <a:r>
              <a:rPr lang="en-US">
                <a:solidFill>
                  <a:schemeClr val="accent2">
                    <a:lumMod val="75000"/>
                  </a:schemeClr>
                </a:solidFill>
                <a:latin typeface="#9Slide03 Penumbra" panose="02040603050506020204" pitchFamily="18" charset="0"/>
              </a:rPr>
              <a:t>tiết 2</a:t>
            </a:r>
          </a:p>
        </p:txBody>
      </p:sp>
      <p:pic>
        <p:nvPicPr>
          <p:cNvPr id="13" name="Hình ảnh 12">
            <a:extLst>
              <a:ext uri="{FF2B5EF4-FFF2-40B4-BE49-F238E27FC236}">
                <a16:creationId xmlns:a16="http://schemas.microsoft.com/office/drawing/2014/main" id="{202DA9FE-3DD0-EB46-E535-2C2FF606AD19}"/>
              </a:ext>
            </a:extLst>
          </p:cNvPr>
          <p:cNvPicPr>
            <a:picLocks noChangeAspect="1"/>
          </p:cNvPicPr>
          <p:nvPr/>
        </p:nvPicPr>
        <p:blipFill>
          <a:blip r:embed="rId4"/>
          <a:stretch>
            <a:fillRect/>
          </a:stretch>
        </p:blipFill>
        <p:spPr>
          <a:xfrm>
            <a:off x="270147" y="5041091"/>
            <a:ext cx="2477192" cy="1808065"/>
          </a:xfrm>
          <a:prstGeom prst="rect">
            <a:avLst/>
          </a:prstGeom>
        </p:spPr>
      </p:pic>
      <p:pic>
        <p:nvPicPr>
          <p:cNvPr id="14" name="Hình ảnh 13">
            <a:extLst>
              <a:ext uri="{FF2B5EF4-FFF2-40B4-BE49-F238E27FC236}">
                <a16:creationId xmlns:a16="http://schemas.microsoft.com/office/drawing/2014/main" id="{FC932F2E-9810-34FC-AD55-8D50CF688C2F}"/>
              </a:ext>
            </a:extLst>
          </p:cNvPr>
          <p:cNvPicPr>
            <a:picLocks noChangeAspect="1"/>
          </p:cNvPicPr>
          <p:nvPr/>
        </p:nvPicPr>
        <p:blipFill rotWithShape="1">
          <a:blip r:embed="rId5"/>
          <a:srcRect r="4784" b="33741"/>
          <a:stretch/>
        </p:blipFill>
        <p:spPr>
          <a:xfrm>
            <a:off x="9162673" y="1588418"/>
            <a:ext cx="2759180" cy="1082777"/>
          </a:xfrm>
          <a:prstGeom prst="rect">
            <a:avLst/>
          </a:prstGeom>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3">
            <a:extLst>
              <a:ext uri="{FF2B5EF4-FFF2-40B4-BE49-F238E27FC236}">
                <a16:creationId xmlns:a16="http://schemas.microsoft.com/office/drawing/2014/main" id="{0E2EF3BF-D2C9-93C8-7049-6D73C6602463}"/>
              </a:ext>
            </a:extLst>
          </p:cNvPr>
          <p:cNvSpPr/>
          <p:nvPr/>
        </p:nvSpPr>
        <p:spPr>
          <a:xfrm rot="16200000">
            <a:off x="-657223" y="638173"/>
            <a:ext cx="2362200" cy="1085851"/>
          </a:xfrm>
          <a:custGeom>
            <a:avLst/>
            <a:gdLst/>
            <a:ahLst/>
            <a:cxnLst/>
            <a:rect l="l" t="t" r="r" b="b"/>
            <a:pathLst>
              <a:path w="14406348" h="7581341">
                <a:moveTo>
                  <a:pt x="0" y="0"/>
                </a:moveTo>
                <a:lnTo>
                  <a:pt x="14406348" y="0"/>
                </a:lnTo>
                <a:lnTo>
                  <a:pt x="14406348" y="7581341"/>
                </a:lnTo>
                <a:lnTo>
                  <a:pt x="0" y="75813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7" name="TextBox 14">
            <a:extLst>
              <a:ext uri="{FF2B5EF4-FFF2-40B4-BE49-F238E27FC236}">
                <a16:creationId xmlns:a16="http://schemas.microsoft.com/office/drawing/2014/main" id="{5D76B818-9861-C3CA-5C9F-5507EF7F3E59}"/>
              </a:ext>
            </a:extLst>
          </p:cNvPr>
          <p:cNvSpPr txBox="1"/>
          <p:nvPr/>
        </p:nvSpPr>
        <p:spPr>
          <a:xfrm>
            <a:off x="621202" y="1656844"/>
            <a:ext cx="11122053" cy="1675972"/>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50000"/>
              </a:lnSpc>
            </a:pPr>
            <a:r>
              <a:rPr lang="en-US"/>
              <a:t>Hai con thuyền P và Q cách nhau 300 m và thẳng hàng với chân B của tháp hải đăng trên bờ biển. Từ P và Q, người ta nhìn thấy tháp hải đăng dưới các góc BPA = 14</a:t>
            </a:r>
            <a:r>
              <a:rPr lang="en-US" baseline="30000"/>
              <a:t>o </a:t>
            </a:r>
            <a:r>
              <a:rPr lang="en-US"/>
              <a:t>và BQA = 42</a:t>
            </a:r>
            <a:r>
              <a:rPr lang="en-US" baseline="30000"/>
              <a:t>o</a:t>
            </a:r>
            <a:r>
              <a:rPr lang="en-US"/>
              <a:t>. Tính chiều cao tháp hải đăng. </a:t>
            </a:r>
            <a:endParaRPr lang="en-US" dirty="0"/>
          </a:p>
        </p:txBody>
      </p:sp>
      <p:grpSp>
        <p:nvGrpSpPr>
          <p:cNvPr id="8" name="Group 23">
            <a:extLst>
              <a:ext uri="{FF2B5EF4-FFF2-40B4-BE49-F238E27FC236}">
                <a16:creationId xmlns:a16="http://schemas.microsoft.com/office/drawing/2014/main" id="{372B2FC9-CB91-0D04-06B0-237CE64E131F}"/>
              </a:ext>
            </a:extLst>
          </p:cNvPr>
          <p:cNvGrpSpPr/>
          <p:nvPr/>
        </p:nvGrpSpPr>
        <p:grpSpPr>
          <a:xfrm>
            <a:off x="521575" y="1155826"/>
            <a:ext cx="674138" cy="588646"/>
            <a:chOff x="570270" y="1598234"/>
            <a:chExt cx="674138" cy="588646"/>
          </a:xfrm>
        </p:grpSpPr>
        <p:sp>
          <p:nvSpPr>
            <p:cNvPr id="9" name="Isosceles Triangle 15">
              <a:extLst>
                <a:ext uri="{FF2B5EF4-FFF2-40B4-BE49-F238E27FC236}">
                  <a16:creationId xmlns:a16="http://schemas.microsoft.com/office/drawing/2014/main" id="{72FE3F62-3594-797C-370F-D0D72DDAFAB0}"/>
                </a:ext>
              </a:extLst>
            </p:cNvPr>
            <p:cNvSpPr/>
            <p:nvPr/>
          </p:nvSpPr>
          <p:spPr>
            <a:xfrm rot="10800000">
              <a:off x="570270" y="1605727"/>
              <a:ext cx="674138" cy="581153"/>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16">
              <a:extLst>
                <a:ext uri="{FF2B5EF4-FFF2-40B4-BE49-F238E27FC236}">
                  <a16:creationId xmlns:a16="http://schemas.microsoft.com/office/drawing/2014/main" id="{D6ADED06-B197-FA94-7A38-C7A2AF6C85FB}"/>
                </a:ext>
              </a:extLst>
            </p:cNvPr>
            <p:cNvSpPr txBox="1"/>
            <p:nvPr/>
          </p:nvSpPr>
          <p:spPr>
            <a:xfrm>
              <a:off x="654004" y="1598234"/>
              <a:ext cx="525387" cy="430887"/>
            </a:xfrm>
            <a:prstGeom prst="rect">
              <a:avLst/>
            </a:prstGeom>
            <a:noFill/>
          </p:spPr>
          <p:txBody>
            <a:bodyPr wrap="square" rtlCol="0">
              <a:spAutoFit/>
            </a:bodyPr>
            <a:lstStyle>
              <a:defPPr>
                <a:defRPr lang="en-US"/>
              </a:defPPr>
              <a:lvl1pPr>
                <a:defRPr sz="2600">
                  <a:latin typeface="#9Slide03 SVNAvo" panose="02040603050506020204" pitchFamily="18" charset="0"/>
                </a:defRPr>
              </a:lvl1pPr>
            </a:lstStyle>
            <a:p>
              <a:r>
                <a:rPr lang="en-US" sz="2100">
                  <a:solidFill>
                    <a:schemeClr val="bg1"/>
                  </a:solidFill>
                </a:rPr>
                <a:t>?6</a:t>
              </a:r>
              <a:endParaRPr lang="en-US" sz="2100" dirty="0">
                <a:solidFill>
                  <a:schemeClr val="bg1"/>
                </a:solidFill>
              </a:endParaRPr>
            </a:p>
          </p:txBody>
        </p:sp>
      </p:grpSp>
      <p:sp>
        <p:nvSpPr>
          <p:cNvPr id="14" name="Rectangle: Rounded Corners 2">
            <a:extLst>
              <a:ext uri="{FF2B5EF4-FFF2-40B4-BE49-F238E27FC236}">
                <a16:creationId xmlns:a16="http://schemas.microsoft.com/office/drawing/2014/main" id="{8520ADD5-9B39-CF18-C5D7-0709F48E8F3B}"/>
              </a:ext>
            </a:extLst>
          </p:cNvPr>
          <p:cNvSpPr/>
          <p:nvPr/>
        </p:nvSpPr>
        <p:spPr>
          <a:xfrm>
            <a:off x="7467600" y="280535"/>
            <a:ext cx="4143375" cy="619141"/>
          </a:xfrm>
          <a:prstGeom prst="roundRect">
            <a:avLst>
              <a:gd name="adj" fmla="val 18182"/>
            </a:avLst>
          </a:prstGeom>
          <a:solidFill>
            <a:schemeClr val="accent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3">
            <a:extLst>
              <a:ext uri="{FF2B5EF4-FFF2-40B4-BE49-F238E27FC236}">
                <a16:creationId xmlns:a16="http://schemas.microsoft.com/office/drawing/2014/main" id="{663D8A21-3DCF-9C28-8139-1D811EEFEC05}"/>
              </a:ext>
            </a:extLst>
          </p:cNvPr>
          <p:cNvSpPr txBox="1"/>
          <p:nvPr/>
        </p:nvSpPr>
        <p:spPr>
          <a:xfrm>
            <a:off x="7672196" y="353124"/>
            <a:ext cx="3783408" cy="491866"/>
          </a:xfrm>
          <a:prstGeom prst="rect">
            <a:avLst/>
          </a:prstGeom>
          <a:noFill/>
        </p:spPr>
        <p:txBody>
          <a:bodyPr wrap="none" rtlCol="0">
            <a:spAutoFit/>
          </a:bodyPr>
          <a:lstStyle/>
          <a:p>
            <a:pPr>
              <a:lnSpc>
                <a:spcPts val="3500"/>
              </a:lnSpc>
            </a:pPr>
            <a:r>
              <a:rPr lang="en-US" sz="2400">
                <a:solidFill>
                  <a:schemeClr val="bg1"/>
                </a:solidFill>
                <a:latin typeface="#9Slide03 Penumbra" panose="02040603050506020204" pitchFamily="18" charset="0"/>
              </a:rPr>
              <a:t>giải tam giác vuông</a:t>
            </a:r>
            <a:endParaRPr lang="en-US" dirty="0">
              <a:solidFill>
                <a:schemeClr val="bg1"/>
              </a:solidFill>
              <a:latin typeface="#9Slide03 Penumbra" panose="02040603050506020204" pitchFamily="18" charset="0"/>
            </a:endParaRPr>
          </a:p>
        </p:txBody>
      </p:sp>
      <p:sp>
        <p:nvSpPr>
          <p:cNvPr id="27" name="Freeform 3">
            <a:extLst>
              <a:ext uri="{FF2B5EF4-FFF2-40B4-BE49-F238E27FC236}">
                <a16:creationId xmlns:a16="http://schemas.microsoft.com/office/drawing/2014/main" id="{8F531F29-E32D-1162-BD8C-DD546D392DBC}"/>
              </a:ext>
            </a:extLst>
          </p:cNvPr>
          <p:cNvSpPr/>
          <p:nvPr/>
        </p:nvSpPr>
        <p:spPr>
          <a:xfrm rot="5400000">
            <a:off x="11001724" y="5680425"/>
            <a:ext cx="1294700" cy="1085851"/>
          </a:xfrm>
          <a:custGeom>
            <a:avLst/>
            <a:gdLst/>
            <a:ahLst/>
            <a:cxnLst/>
            <a:rect l="l" t="t" r="r" b="b"/>
            <a:pathLst>
              <a:path w="14406348" h="7581341">
                <a:moveTo>
                  <a:pt x="0" y="0"/>
                </a:moveTo>
                <a:lnTo>
                  <a:pt x="14406348" y="0"/>
                </a:lnTo>
                <a:lnTo>
                  <a:pt x="14406348" y="7581341"/>
                </a:lnTo>
                <a:lnTo>
                  <a:pt x="0" y="75813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50" name="TextBox 14">
            <a:extLst>
              <a:ext uri="{FF2B5EF4-FFF2-40B4-BE49-F238E27FC236}">
                <a16:creationId xmlns:a16="http://schemas.microsoft.com/office/drawing/2014/main" id="{5CB9CE35-19AD-3541-A889-AAFCDBCCD9AC}"/>
              </a:ext>
            </a:extLst>
          </p:cNvPr>
          <p:cNvSpPr txBox="1"/>
          <p:nvPr/>
        </p:nvSpPr>
        <p:spPr>
          <a:xfrm>
            <a:off x="599697" y="3534813"/>
            <a:ext cx="4028396"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Ta thấy BP – BQ = 300 (m)</a:t>
            </a:r>
            <a:endParaRPr lang="en-US" dirty="0">
              <a:solidFill>
                <a:srgbClr val="002060"/>
              </a:solidFill>
            </a:endParaRPr>
          </a:p>
        </p:txBody>
      </p:sp>
      <p:grpSp>
        <p:nvGrpSpPr>
          <p:cNvPr id="15" name="Nhóm 14">
            <a:extLst>
              <a:ext uri="{FF2B5EF4-FFF2-40B4-BE49-F238E27FC236}">
                <a16:creationId xmlns:a16="http://schemas.microsoft.com/office/drawing/2014/main" id="{71A92C87-9714-2137-20DB-28B2ACB97685}"/>
              </a:ext>
            </a:extLst>
          </p:cNvPr>
          <p:cNvGrpSpPr/>
          <p:nvPr/>
        </p:nvGrpSpPr>
        <p:grpSpPr>
          <a:xfrm>
            <a:off x="2818483" y="2845220"/>
            <a:ext cx="559712" cy="80068"/>
            <a:chOff x="6872438" y="3195366"/>
            <a:chExt cx="454885" cy="125350"/>
          </a:xfrm>
        </p:grpSpPr>
        <p:cxnSp>
          <p:nvCxnSpPr>
            <p:cNvPr id="18" name="Đường nối Thẳng 17">
              <a:extLst>
                <a:ext uri="{FF2B5EF4-FFF2-40B4-BE49-F238E27FC236}">
                  <a16:creationId xmlns:a16="http://schemas.microsoft.com/office/drawing/2014/main" id="{E28B94BA-9EE7-4AF0-DCFC-0629343AADF4}"/>
                </a:ext>
              </a:extLst>
            </p:cNvPr>
            <p:cNvCxnSpPr/>
            <p:nvPr/>
          </p:nvCxnSpPr>
          <p:spPr>
            <a:xfrm flipV="1">
              <a:off x="6872438" y="3195367"/>
              <a:ext cx="231006" cy="125349"/>
            </a:xfrm>
            <a:prstGeom prst="line">
              <a:avLst/>
            </a:prstGeom>
            <a:noFill/>
            <a:ln w="19050" cap="flat" cmpd="sng" algn="ctr">
              <a:solidFill>
                <a:schemeClr val="tx1"/>
              </a:solidFill>
              <a:prstDash val="solid"/>
              <a:miter lim="800000"/>
            </a:ln>
            <a:effectLst/>
          </p:spPr>
        </p:cxnSp>
        <p:cxnSp>
          <p:nvCxnSpPr>
            <p:cNvPr id="21" name="Đường nối Thẳng 20">
              <a:extLst>
                <a:ext uri="{FF2B5EF4-FFF2-40B4-BE49-F238E27FC236}">
                  <a16:creationId xmlns:a16="http://schemas.microsoft.com/office/drawing/2014/main" id="{0BEDFA24-5A1F-2E71-BEE8-8B58D9BD7BDC}"/>
                </a:ext>
              </a:extLst>
            </p:cNvPr>
            <p:cNvCxnSpPr>
              <a:cxnSpLocks/>
            </p:cNvCxnSpPr>
            <p:nvPr/>
          </p:nvCxnSpPr>
          <p:spPr>
            <a:xfrm flipH="1" flipV="1">
              <a:off x="7096317" y="3195366"/>
              <a:ext cx="231006" cy="125350"/>
            </a:xfrm>
            <a:prstGeom prst="line">
              <a:avLst/>
            </a:prstGeom>
            <a:noFill/>
            <a:ln w="19050" cap="flat" cmpd="sng" algn="ctr">
              <a:solidFill>
                <a:schemeClr val="tx1"/>
              </a:solidFill>
              <a:prstDash val="solid"/>
              <a:miter lim="800000"/>
            </a:ln>
            <a:effectLst/>
          </p:spPr>
        </p:cxnSp>
      </p:grpSp>
      <p:grpSp>
        <p:nvGrpSpPr>
          <p:cNvPr id="26" name="Nhóm 25">
            <a:extLst>
              <a:ext uri="{FF2B5EF4-FFF2-40B4-BE49-F238E27FC236}">
                <a16:creationId xmlns:a16="http://schemas.microsoft.com/office/drawing/2014/main" id="{F04E55C1-B49F-ED4A-C1B7-EE1A9C4D2985}"/>
              </a:ext>
            </a:extLst>
          </p:cNvPr>
          <p:cNvGrpSpPr/>
          <p:nvPr/>
        </p:nvGrpSpPr>
        <p:grpSpPr>
          <a:xfrm>
            <a:off x="4746650" y="2845222"/>
            <a:ext cx="631707" cy="80066"/>
            <a:chOff x="6872438" y="3195366"/>
            <a:chExt cx="453140" cy="125350"/>
          </a:xfrm>
        </p:grpSpPr>
        <p:cxnSp>
          <p:nvCxnSpPr>
            <p:cNvPr id="33" name="Đường nối Thẳng 32">
              <a:extLst>
                <a:ext uri="{FF2B5EF4-FFF2-40B4-BE49-F238E27FC236}">
                  <a16:creationId xmlns:a16="http://schemas.microsoft.com/office/drawing/2014/main" id="{40164BB6-1E62-3AC5-AB72-75E851C84BEA}"/>
                </a:ext>
              </a:extLst>
            </p:cNvPr>
            <p:cNvCxnSpPr/>
            <p:nvPr/>
          </p:nvCxnSpPr>
          <p:spPr>
            <a:xfrm flipV="1">
              <a:off x="6872438" y="3195367"/>
              <a:ext cx="231006" cy="125349"/>
            </a:xfrm>
            <a:prstGeom prst="line">
              <a:avLst/>
            </a:prstGeom>
            <a:noFill/>
            <a:ln w="19050" cap="flat" cmpd="sng" algn="ctr">
              <a:solidFill>
                <a:schemeClr val="tx1"/>
              </a:solidFill>
              <a:prstDash val="solid"/>
              <a:miter lim="800000"/>
            </a:ln>
            <a:effectLst/>
          </p:spPr>
        </p:cxnSp>
        <p:cxnSp>
          <p:nvCxnSpPr>
            <p:cNvPr id="34" name="Đường nối Thẳng 33">
              <a:extLst>
                <a:ext uri="{FF2B5EF4-FFF2-40B4-BE49-F238E27FC236}">
                  <a16:creationId xmlns:a16="http://schemas.microsoft.com/office/drawing/2014/main" id="{9ED3F218-6E26-B822-8482-5E4891445180}"/>
                </a:ext>
              </a:extLst>
            </p:cNvPr>
            <p:cNvCxnSpPr>
              <a:cxnSpLocks/>
            </p:cNvCxnSpPr>
            <p:nvPr/>
          </p:nvCxnSpPr>
          <p:spPr>
            <a:xfrm flipH="1" flipV="1">
              <a:off x="7094572" y="3195366"/>
              <a:ext cx="231006" cy="125350"/>
            </a:xfrm>
            <a:prstGeom prst="line">
              <a:avLst/>
            </a:prstGeom>
            <a:noFill/>
            <a:ln w="19050" cap="flat" cmpd="sng" algn="ctr">
              <a:solidFill>
                <a:schemeClr val="tx1"/>
              </a:solidFill>
              <a:prstDash val="solid"/>
              <a:miter lim="800000"/>
            </a:ln>
            <a:effectLst/>
          </p:spPr>
        </p:cxnSp>
      </p:grpSp>
      <p:grpSp>
        <p:nvGrpSpPr>
          <p:cNvPr id="60" name="Nhóm 59">
            <a:extLst>
              <a:ext uri="{FF2B5EF4-FFF2-40B4-BE49-F238E27FC236}">
                <a16:creationId xmlns:a16="http://schemas.microsoft.com/office/drawing/2014/main" id="{6C6DEAC0-3EC7-EB90-674E-B715703F7F9A}"/>
              </a:ext>
            </a:extLst>
          </p:cNvPr>
          <p:cNvGrpSpPr/>
          <p:nvPr/>
        </p:nvGrpSpPr>
        <p:grpSpPr>
          <a:xfrm>
            <a:off x="7141081" y="4362286"/>
            <a:ext cx="4602174" cy="1138998"/>
            <a:chOff x="8064500" y="4270375"/>
            <a:chExt cx="3311789" cy="819639"/>
          </a:xfrm>
        </p:grpSpPr>
        <p:pic>
          <p:nvPicPr>
            <p:cNvPr id="3074" name="Picture 2" descr="Hình ảnh Biểu Tượng Ngọn Hải đăng Trong Phong Cách Phẳng Bị Cô Lập Trên Nền  Trắng PNG , Bờ Biển, Phương Hướng, ánh Sáng PNG và Vector với nền trong suốt">
              <a:extLst>
                <a:ext uri="{FF2B5EF4-FFF2-40B4-BE49-F238E27FC236}">
                  <a16:creationId xmlns:a16="http://schemas.microsoft.com/office/drawing/2014/main" id="{2947B77B-7D94-A402-16B7-8029604F9EA0}"/>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6250" b="90000" l="10000" r="90000">
                          <a14:foregroundMark x1="50156" y1="9531" x2="50156" y2="9531"/>
                          <a14:foregroundMark x1="50156" y1="6250" x2="50156" y2="6250"/>
                          <a14:foregroundMark x1="49844" y1="16094" x2="49844" y2="16094"/>
                          <a14:foregroundMark x1="54063" y1="79063" x2="54063" y2="79063"/>
                        </a14:backgroundRemoval>
                      </a14:imgEffect>
                    </a14:imgLayer>
                  </a14:imgProps>
                </a:ext>
                <a:ext uri="{28A0092B-C50C-407E-A947-70E740481C1C}">
                  <a14:useLocalDpi xmlns:a14="http://schemas.microsoft.com/office/drawing/2010/main" val="0"/>
                </a:ext>
              </a:extLst>
            </a:blip>
            <a:srcRect l="36621" t="4256" r="36206" b="20947"/>
            <a:stretch/>
          </p:blipFill>
          <p:spPr bwMode="auto">
            <a:xfrm>
              <a:off x="11083131" y="4283075"/>
              <a:ext cx="293158" cy="806939"/>
            </a:xfrm>
            <a:prstGeom prst="rect">
              <a:avLst/>
            </a:prstGeom>
            <a:noFill/>
            <a:extLst>
              <a:ext uri="{909E8E84-426E-40DD-AFC4-6F175D3DCCD1}">
                <a14:hiddenFill xmlns:a14="http://schemas.microsoft.com/office/drawing/2010/main">
                  <a:solidFill>
                    <a:srgbClr val="FFFFFF"/>
                  </a:solidFill>
                </a14:hiddenFill>
              </a:ext>
            </a:extLst>
          </p:spPr>
        </p:pic>
        <p:cxnSp>
          <p:nvCxnSpPr>
            <p:cNvPr id="36" name="Đường nối Thẳng 35">
              <a:extLst>
                <a:ext uri="{FF2B5EF4-FFF2-40B4-BE49-F238E27FC236}">
                  <a16:creationId xmlns:a16="http://schemas.microsoft.com/office/drawing/2014/main" id="{1AD3B59A-2311-BBCB-D206-11CD006B16D5}"/>
                </a:ext>
              </a:extLst>
            </p:cNvPr>
            <p:cNvCxnSpPr>
              <a:cxnSpLocks/>
            </p:cNvCxnSpPr>
            <p:nvPr/>
          </p:nvCxnSpPr>
          <p:spPr>
            <a:xfrm>
              <a:off x="8064500" y="5080978"/>
              <a:ext cx="3165210" cy="2686"/>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Đường nối Thẳng 42">
              <a:extLst>
                <a:ext uri="{FF2B5EF4-FFF2-40B4-BE49-F238E27FC236}">
                  <a16:creationId xmlns:a16="http://schemas.microsoft.com/office/drawing/2014/main" id="{08C178C0-7E96-4010-DB31-33623E16A99E}"/>
                </a:ext>
              </a:extLst>
            </p:cNvPr>
            <p:cNvCxnSpPr>
              <a:cxnSpLocks/>
            </p:cNvCxnSpPr>
            <p:nvPr/>
          </p:nvCxnSpPr>
          <p:spPr>
            <a:xfrm flipV="1">
              <a:off x="8082629" y="4270375"/>
              <a:ext cx="3153431" cy="804253"/>
            </a:xfrm>
            <a:prstGeom prst="line">
              <a:avLst/>
            </a:prstGeom>
          </p:spPr>
          <p:style>
            <a:lnRef idx="2">
              <a:schemeClr val="accent1"/>
            </a:lnRef>
            <a:fillRef idx="0">
              <a:schemeClr val="accent1"/>
            </a:fillRef>
            <a:effectRef idx="1">
              <a:schemeClr val="accent1"/>
            </a:effectRef>
            <a:fontRef idx="minor">
              <a:schemeClr val="tx1"/>
            </a:fontRef>
          </p:style>
        </p:cxnSp>
        <p:cxnSp>
          <p:nvCxnSpPr>
            <p:cNvPr id="54" name="Đường nối Thẳng 53">
              <a:extLst>
                <a:ext uri="{FF2B5EF4-FFF2-40B4-BE49-F238E27FC236}">
                  <a16:creationId xmlns:a16="http://schemas.microsoft.com/office/drawing/2014/main" id="{F5C50884-EA3F-4CCA-3D41-DD1C3864EDD7}"/>
                </a:ext>
              </a:extLst>
            </p:cNvPr>
            <p:cNvCxnSpPr>
              <a:cxnSpLocks/>
            </p:cNvCxnSpPr>
            <p:nvPr/>
          </p:nvCxnSpPr>
          <p:spPr>
            <a:xfrm flipV="1">
              <a:off x="10386333" y="4276724"/>
              <a:ext cx="843330" cy="804254"/>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Đường nối Thẳng 56">
              <a:extLst>
                <a:ext uri="{FF2B5EF4-FFF2-40B4-BE49-F238E27FC236}">
                  <a16:creationId xmlns:a16="http://schemas.microsoft.com/office/drawing/2014/main" id="{EAC77E0C-D95D-9C3D-BD3F-FCB3132BC3F9}"/>
                </a:ext>
              </a:extLst>
            </p:cNvPr>
            <p:cNvCxnSpPr>
              <a:cxnSpLocks/>
            </p:cNvCxnSpPr>
            <p:nvPr/>
          </p:nvCxnSpPr>
          <p:spPr>
            <a:xfrm flipV="1">
              <a:off x="11222910" y="4276724"/>
              <a:ext cx="7240" cy="804254"/>
            </a:xfrm>
            <a:prstGeom prst="line">
              <a:avLst/>
            </a:prstGeom>
          </p:spPr>
          <p:style>
            <a:lnRef idx="2">
              <a:schemeClr val="accent1"/>
            </a:lnRef>
            <a:fillRef idx="0">
              <a:schemeClr val="accent1"/>
            </a:fillRef>
            <a:effectRef idx="1">
              <a:schemeClr val="accent1"/>
            </a:effectRef>
            <a:fontRef idx="minor">
              <a:schemeClr val="tx1"/>
            </a:fontRef>
          </p:style>
        </p:cxnSp>
      </p:grpSp>
      <p:sp>
        <p:nvSpPr>
          <p:cNvPr id="63" name="TextBox 14">
            <a:extLst>
              <a:ext uri="{FF2B5EF4-FFF2-40B4-BE49-F238E27FC236}">
                <a16:creationId xmlns:a16="http://schemas.microsoft.com/office/drawing/2014/main" id="{A3ABA4C6-CA22-30A6-76A6-1000F4415F57}"/>
              </a:ext>
            </a:extLst>
          </p:cNvPr>
          <p:cNvSpPr txBox="1"/>
          <p:nvPr/>
        </p:nvSpPr>
        <p:spPr>
          <a:xfrm>
            <a:off x="7943670" y="5182843"/>
            <a:ext cx="689525" cy="369332"/>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sz="1800">
                <a:solidFill>
                  <a:srgbClr val="0070C0"/>
                </a:solidFill>
              </a:rPr>
              <a:t>14</a:t>
            </a:r>
            <a:r>
              <a:rPr lang="en-US" sz="1800" baseline="30000">
                <a:solidFill>
                  <a:srgbClr val="0070C0"/>
                </a:solidFill>
              </a:rPr>
              <a:t>o</a:t>
            </a:r>
            <a:endParaRPr lang="en-US" sz="1800" dirty="0">
              <a:solidFill>
                <a:srgbClr val="0070C0"/>
              </a:solidFill>
            </a:endParaRPr>
          </a:p>
        </p:txBody>
      </p:sp>
      <p:sp>
        <p:nvSpPr>
          <p:cNvPr id="64" name="TextBox 14">
            <a:extLst>
              <a:ext uri="{FF2B5EF4-FFF2-40B4-BE49-F238E27FC236}">
                <a16:creationId xmlns:a16="http://schemas.microsoft.com/office/drawing/2014/main" id="{74EEED7A-44C0-433C-62D5-6AC0CF70B5F5}"/>
              </a:ext>
            </a:extLst>
          </p:cNvPr>
          <p:cNvSpPr txBox="1"/>
          <p:nvPr/>
        </p:nvSpPr>
        <p:spPr>
          <a:xfrm>
            <a:off x="10594220" y="5164897"/>
            <a:ext cx="689525" cy="369332"/>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sz="1800">
                <a:solidFill>
                  <a:srgbClr val="0070C0"/>
                </a:solidFill>
              </a:rPr>
              <a:t>42</a:t>
            </a:r>
            <a:r>
              <a:rPr lang="en-US" sz="1800" baseline="30000">
                <a:solidFill>
                  <a:srgbClr val="0070C0"/>
                </a:solidFill>
              </a:rPr>
              <a:t>o</a:t>
            </a:r>
            <a:endParaRPr lang="en-US" sz="1800" dirty="0">
              <a:solidFill>
                <a:srgbClr val="0070C0"/>
              </a:solidFill>
            </a:endParaRPr>
          </a:p>
        </p:txBody>
      </p:sp>
      <p:sp>
        <p:nvSpPr>
          <p:cNvPr id="65" name="TextBox 14">
            <a:extLst>
              <a:ext uri="{FF2B5EF4-FFF2-40B4-BE49-F238E27FC236}">
                <a16:creationId xmlns:a16="http://schemas.microsoft.com/office/drawing/2014/main" id="{2509015B-2DCD-343A-47F0-AC7BA53C167C}"/>
              </a:ext>
            </a:extLst>
          </p:cNvPr>
          <p:cNvSpPr txBox="1"/>
          <p:nvPr/>
        </p:nvSpPr>
        <p:spPr>
          <a:xfrm>
            <a:off x="8587269" y="5539119"/>
            <a:ext cx="952018" cy="369332"/>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sz="1800">
                <a:solidFill>
                  <a:srgbClr val="0070C0"/>
                </a:solidFill>
              </a:rPr>
              <a:t>300 m</a:t>
            </a:r>
            <a:endParaRPr lang="en-US" sz="1800" dirty="0">
              <a:solidFill>
                <a:srgbClr val="0070C0"/>
              </a:solidFill>
            </a:endParaRPr>
          </a:p>
        </p:txBody>
      </p:sp>
      <p:sp>
        <p:nvSpPr>
          <p:cNvPr id="66" name="TextBox 14">
            <a:extLst>
              <a:ext uri="{FF2B5EF4-FFF2-40B4-BE49-F238E27FC236}">
                <a16:creationId xmlns:a16="http://schemas.microsoft.com/office/drawing/2014/main" id="{BAA1DCB4-5478-03CA-B5DC-50B8F0997AC5}"/>
              </a:ext>
            </a:extLst>
          </p:cNvPr>
          <p:cNvSpPr txBox="1"/>
          <p:nvPr/>
        </p:nvSpPr>
        <p:spPr>
          <a:xfrm>
            <a:off x="6946214" y="5443303"/>
            <a:ext cx="294150"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P</a:t>
            </a:r>
            <a:endParaRPr lang="en-US" dirty="0">
              <a:solidFill>
                <a:srgbClr val="002060"/>
              </a:solidFill>
            </a:endParaRPr>
          </a:p>
        </p:txBody>
      </p:sp>
      <p:sp>
        <p:nvSpPr>
          <p:cNvPr id="69" name="TextBox 14">
            <a:extLst>
              <a:ext uri="{FF2B5EF4-FFF2-40B4-BE49-F238E27FC236}">
                <a16:creationId xmlns:a16="http://schemas.microsoft.com/office/drawing/2014/main" id="{09D512CD-4348-5E66-5FEA-9BF8078115AC}"/>
              </a:ext>
            </a:extLst>
          </p:cNvPr>
          <p:cNvSpPr txBox="1"/>
          <p:nvPr/>
        </p:nvSpPr>
        <p:spPr>
          <a:xfrm>
            <a:off x="10113661" y="5448518"/>
            <a:ext cx="294150"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Q</a:t>
            </a:r>
            <a:endParaRPr lang="en-US" dirty="0">
              <a:solidFill>
                <a:srgbClr val="002060"/>
              </a:solidFill>
            </a:endParaRPr>
          </a:p>
        </p:txBody>
      </p:sp>
      <p:sp>
        <p:nvSpPr>
          <p:cNvPr id="72" name="TextBox 14">
            <a:extLst>
              <a:ext uri="{FF2B5EF4-FFF2-40B4-BE49-F238E27FC236}">
                <a16:creationId xmlns:a16="http://schemas.microsoft.com/office/drawing/2014/main" id="{CE93B1CA-85B2-1A33-BA47-CBA59CEEDBEC}"/>
              </a:ext>
            </a:extLst>
          </p:cNvPr>
          <p:cNvSpPr txBox="1"/>
          <p:nvPr/>
        </p:nvSpPr>
        <p:spPr>
          <a:xfrm>
            <a:off x="11359417" y="5472389"/>
            <a:ext cx="294150"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B</a:t>
            </a:r>
            <a:endParaRPr lang="en-US" dirty="0">
              <a:solidFill>
                <a:srgbClr val="002060"/>
              </a:solidFill>
            </a:endParaRPr>
          </a:p>
        </p:txBody>
      </p:sp>
      <p:sp>
        <p:nvSpPr>
          <p:cNvPr id="73" name="TextBox 14">
            <a:extLst>
              <a:ext uri="{FF2B5EF4-FFF2-40B4-BE49-F238E27FC236}">
                <a16:creationId xmlns:a16="http://schemas.microsoft.com/office/drawing/2014/main" id="{08D431AB-B8EE-FFE7-73B1-3644530DF5B2}"/>
              </a:ext>
            </a:extLst>
          </p:cNvPr>
          <p:cNvSpPr txBox="1"/>
          <p:nvPr/>
        </p:nvSpPr>
        <p:spPr>
          <a:xfrm>
            <a:off x="11340273" y="3911581"/>
            <a:ext cx="294150"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A</a:t>
            </a:r>
            <a:endParaRPr lang="en-US" dirty="0">
              <a:solidFill>
                <a:srgbClr val="002060"/>
              </a:solidFill>
            </a:endParaRPr>
          </a:p>
        </p:txBody>
      </p:sp>
      <p:pic>
        <p:nvPicPr>
          <p:cNvPr id="3076" name="Picture 4" descr="Quà Tặng Tân Gia - Mô Hình Thuyền Gỗ - Mô Hình Thuyền Buồm">
            <a:extLst>
              <a:ext uri="{FF2B5EF4-FFF2-40B4-BE49-F238E27FC236}">
                <a16:creationId xmlns:a16="http://schemas.microsoft.com/office/drawing/2014/main" id="{605FCA70-BCA4-73D7-E475-8EFB0EC854E3}"/>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l="11761" t="15001" r="12517" b="15687"/>
          <a:stretch/>
        </p:blipFill>
        <p:spPr bwMode="auto">
          <a:xfrm>
            <a:off x="6909908" y="5099824"/>
            <a:ext cx="525056" cy="38449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huyền buồm Clip art Đồ họa mạng di động - tàu png tải về - Miễn phí trong  suốt Bướm png Tải về.">
            <a:extLst>
              <a:ext uri="{FF2B5EF4-FFF2-40B4-BE49-F238E27FC236}">
                <a16:creationId xmlns:a16="http://schemas.microsoft.com/office/drawing/2014/main" id="{C30D82C6-DA66-4FEA-98B9-233B289FFF53}"/>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8929" b="90000" l="6778" r="96444">
                        <a14:foregroundMark x1="13111" y1="63214" x2="16556" y2="76429"/>
                        <a14:foregroundMark x1="21444" y1="71607" x2="24111" y2="77500"/>
                        <a14:foregroundMark x1="20889" y1="66250" x2="20889" y2="75893"/>
                        <a14:foregroundMark x1="20333" y1="54464" x2="20222" y2="65179"/>
                        <a14:foregroundMark x1="36111" y1="8929" x2="43111" y2="10000"/>
                        <a14:foregroundMark x1="66667" y1="89286" x2="74889" y2="88036"/>
                        <a14:foregroundMark x1="92556" y1="66607" x2="92556" y2="66607"/>
                        <a14:foregroundMark x1="77222" y1="85893" x2="11000" y2="89286"/>
                        <a14:foregroundMark x1="11000" y1="89286" x2="10778" y2="89107"/>
                        <a14:foregroundMark x1="6778" y1="86429" x2="6778" y2="86429"/>
                        <a14:foregroundMark x1="86556" y1="76429" x2="86556" y2="76429"/>
                        <a14:foregroundMark x1="83667" y1="77321" x2="87667" y2="75000"/>
                        <a14:foregroundMark x1="89111" y1="73214" x2="92333" y2="71607"/>
                        <a14:foregroundMark x1="92444" y1="70893" x2="96444" y2="67500"/>
                      </a14:backgroundRemoval>
                    </a14:imgEffect>
                  </a14:imgLayer>
                </a14:imgProps>
              </a:ext>
              <a:ext uri="{28A0092B-C50C-407E-A947-70E740481C1C}">
                <a14:useLocalDpi xmlns:a14="http://schemas.microsoft.com/office/drawing/2010/main" val="0"/>
              </a:ext>
            </a:extLst>
          </a:blip>
          <a:srcRect/>
          <a:stretch>
            <a:fillRect/>
          </a:stretch>
        </p:blipFill>
        <p:spPr bwMode="auto">
          <a:xfrm>
            <a:off x="10102517" y="5175215"/>
            <a:ext cx="560405" cy="348697"/>
          </a:xfrm>
          <a:prstGeom prst="rect">
            <a:avLst/>
          </a:prstGeom>
          <a:noFill/>
          <a:extLst>
            <a:ext uri="{909E8E84-426E-40DD-AFC4-6F175D3DCCD1}">
              <a14:hiddenFill xmlns:a14="http://schemas.microsoft.com/office/drawing/2010/main">
                <a:solidFill>
                  <a:srgbClr val="FFFFFF"/>
                </a:solidFill>
              </a14:hiddenFill>
            </a:ext>
          </a:extLst>
        </p:spPr>
      </p:pic>
      <p:sp>
        <p:nvSpPr>
          <p:cNvPr id="76" name="TextBox 14">
            <a:extLst>
              <a:ext uri="{FF2B5EF4-FFF2-40B4-BE49-F238E27FC236}">
                <a16:creationId xmlns:a16="http://schemas.microsoft.com/office/drawing/2014/main" id="{010714FD-FC17-3B3C-6CCB-8FC2FC0F6E8E}"/>
              </a:ext>
            </a:extLst>
          </p:cNvPr>
          <p:cNvSpPr txBox="1"/>
          <p:nvPr/>
        </p:nvSpPr>
        <p:spPr>
          <a:xfrm>
            <a:off x="599697" y="4140276"/>
            <a:ext cx="5201916"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Xét tam giác BQA vuông tại B có</a:t>
            </a:r>
            <a:endParaRPr lang="en-US" dirty="0">
              <a:solidFill>
                <a:srgbClr val="002060"/>
              </a:solidFill>
            </a:endParaRPr>
          </a:p>
        </p:txBody>
      </p:sp>
      <p:sp>
        <p:nvSpPr>
          <p:cNvPr id="2" name="TextBox 14">
            <a:extLst>
              <a:ext uri="{FF2B5EF4-FFF2-40B4-BE49-F238E27FC236}">
                <a16:creationId xmlns:a16="http://schemas.microsoft.com/office/drawing/2014/main" id="{F912CFFC-69C2-18BF-5E07-FB1910B79F9C}"/>
              </a:ext>
            </a:extLst>
          </p:cNvPr>
          <p:cNvSpPr txBox="1"/>
          <p:nvPr/>
        </p:nvSpPr>
        <p:spPr>
          <a:xfrm>
            <a:off x="1294380" y="4934064"/>
            <a:ext cx="1344758"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tan Q =</a:t>
            </a:r>
            <a:endParaRPr lang="en-US" dirty="0">
              <a:solidFill>
                <a:srgbClr val="002060"/>
              </a:solidFill>
            </a:endParaRPr>
          </a:p>
        </p:txBody>
      </p:sp>
      <p:sp>
        <p:nvSpPr>
          <p:cNvPr id="3" name="TextBox 14">
            <a:extLst>
              <a:ext uri="{FF2B5EF4-FFF2-40B4-BE49-F238E27FC236}">
                <a16:creationId xmlns:a16="http://schemas.microsoft.com/office/drawing/2014/main" id="{08E5EA57-B467-6163-7D20-E7CF6F98711D}"/>
              </a:ext>
            </a:extLst>
          </p:cNvPr>
          <p:cNvSpPr txBox="1"/>
          <p:nvPr/>
        </p:nvSpPr>
        <p:spPr>
          <a:xfrm>
            <a:off x="2541983" y="4724042"/>
            <a:ext cx="607336"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AB</a:t>
            </a:r>
            <a:endParaRPr lang="en-US" dirty="0">
              <a:solidFill>
                <a:srgbClr val="002060"/>
              </a:solidFill>
            </a:endParaRPr>
          </a:p>
        </p:txBody>
      </p:sp>
      <p:sp>
        <p:nvSpPr>
          <p:cNvPr id="4" name="TextBox 14">
            <a:extLst>
              <a:ext uri="{FF2B5EF4-FFF2-40B4-BE49-F238E27FC236}">
                <a16:creationId xmlns:a16="http://schemas.microsoft.com/office/drawing/2014/main" id="{B6F7B453-D0E6-DDA5-DB50-DA17E609D0B7}"/>
              </a:ext>
            </a:extLst>
          </p:cNvPr>
          <p:cNvSpPr txBox="1"/>
          <p:nvPr/>
        </p:nvSpPr>
        <p:spPr>
          <a:xfrm>
            <a:off x="2521585" y="5195856"/>
            <a:ext cx="743812"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QB</a:t>
            </a:r>
            <a:endParaRPr lang="en-US" dirty="0">
              <a:solidFill>
                <a:srgbClr val="002060"/>
              </a:solidFill>
            </a:endParaRPr>
          </a:p>
        </p:txBody>
      </p:sp>
      <p:cxnSp>
        <p:nvCxnSpPr>
          <p:cNvPr id="13" name="Straight Connector 12">
            <a:extLst>
              <a:ext uri="{FF2B5EF4-FFF2-40B4-BE49-F238E27FC236}">
                <a16:creationId xmlns:a16="http://schemas.microsoft.com/office/drawing/2014/main" id="{92275F7B-017D-E9ED-988A-13E2E794379D}"/>
              </a:ext>
            </a:extLst>
          </p:cNvPr>
          <p:cNvCxnSpPr>
            <a:cxnSpLocks/>
          </p:cNvCxnSpPr>
          <p:nvPr/>
        </p:nvCxnSpPr>
        <p:spPr>
          <a:xfrm>
            <a:off x="2612731" y="5194560"/>
            <a:ext cx="440597"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sp>
        <p:nvSpPr>
          <p:cNvPr id="22" name="TextBox 14">
            <a:extLst>
              <a:ext uri="{FF2B5EF4-FFF2-40B4-BE49-F238E27FC236}">
                <a16:creationId xmlns:a16="http://schemas.microsoft.com/office/drawing/2014/main" id="{2AAB2355-834B-EF97-F82D-5806C66BB8B6}"/>
              </a:ext>
            </a:extLst>
          </p:cNvPr>
          <p:cNvSpPr txBox="1"/>
          <p:nvPr/>
        </p:nvSpPr>
        <p:spPr>
          <a:xfrm>
            <a:off x="3141531" y="4929838"/>
            <a:ext cx="1596899"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nên BQ = </a:t>
            </a:r>
            <a:endParaRPr lang="en-US" dirty="0">
              <a:solidFill>
                <a:srgbClr val="002060"/>
              </a:solidFill>
            </a:endParaRPr>
          </a:p>
        </p:txBody>
      </p:sp>
      <p:sp>
        <p:nvSpPr>
          <p:cNvPr id="23" name="TextBox 14">
            <a:extLst>
              <a:ext uri="{FF2B5EF4-FFF2-40B4-BE49-F238E27FC236}">
                <a16:creationId xmlns:a16="http://schemas.microsoft.com/office/drawing/2014/main" id="{60C75AA8-4CD1-584C-6A73-AD5453901F24}"/>
              </a:ext>
            </a:extLst>
          </p:cNvPr>
          <p:cNvSpPr txBox="1"/>
          <p:nvPr/>
        </p:nvSpPr>
        <p:spPr>
          <a:xfrm>
            <a:off x="5093778" y="4701414"/>
            <a:ext cx="294150"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h</a:t>
            </a:r>
            <a:endParaRPr lang="en-US" dirty="0">
              <a:solidFill>
                <a:srgbClr val="002060"/>
              </a:solidFill>
            </a:endParaRPr>
          </a:p>
        </p:txBody>
      </p:sp>
      <p:sp>
        <p:nvSpPr>
          <p:cNvPr id="24" name="TextBox 14">
            <a:extLst>
              <a:ext uri="{FF2B5EF4-FFF2-40B4-BE49-F238E27FC236}">
                <a16:creationId xmlns:a16="http://schemas.microsoft.com/office/drawing/2014/main" id="{68D511D1-A661-B706-4FA2-A0F06F37ACB8}"/>
              </a:ext>
            </a:extLst>
          </p:cNvPr>
          <p:cNvSpPr txBox="1"/>
          <p:nvPr/>
        </p:nvSpPr>
        <p:spPr>
          <a:xfrm>
            <a:off x="4634720" y="5185707"/>
            <a:ext cx="1300659"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tan 42</a:t>
            </a:r>
            <a:r>
              <a:rPr lang="en-US" baseline="30000">
                <a:solidFill>
                  <a:srgbClr val="002060"/>
                </a:solidFill>
              </a:rPr>
              <a:t>o</a:t>
            </a:r>
            <a:endParaRPr lang="en-US" dirty="0">
              <a:solidFill>
                <a:srgbClr val="002060"/>
              </a:solidFill>
            </a:endParaRPr>
          </a:p>
        </p:txBody>
      </p:sp>
      <p:cxnSp>
        <p:nvCxnSpPr>
          <p:cNvPr id="25" name="Straight Connector 24">
            <a:extLst>
              <a:ext uri="{FF2B5EF4-FFF2-40B4-BE49-F238E27FC236}">
                <a16:creationId xmlns:a16="http://schemas.microsoft.com/office/drawing/2014/main" id="{4DD7363A-F21D-A975-2F49-A9F3B8449039}"/>
              </a:ext>
            </a:extLst>
          </p:cNvPr>
          <p:cNvCxnSpPr>
            <a:cxnSpLocks/>
          </p:cNvCxnSpPr>
          <p:nvPr/>
        </p:nvCxnSpPr>
        <p:spPr>
          <a:xfrm>
            <a:off x="4681417" y="5184411"/>
            <a:ext cx="1133313"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sp>
        <p:nvSpPr>
          <p:cNvPr id="30" name="TextBox 14">
            <a:extLst>
              <a:ext uri="{FF2B5EF4-FFF2-40B4-BE49-F238E27FC236}">
                <a16:creationId xmlns:a16="http://schemas.microsoft.com/office/drawing/2014/main" id="{E4E68F8E-9B33-E428-07E9-764CECD192CF}"/>
              </a:ext>
            </a:extLst>
          </p:cNvPr>
          <p:cNvSpPr txBox="1"/>
          <p:nvPr/>
        </p:nvSpPr>
        <p:spPr>
          <a:xfrm>
            <a:off x="11639046" y="4670629"/>
            <a:ext cx="294150"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h</a:t>
            </a:r>
            <a:endParaRPr lang="en-US" dirty="0">
              <a:solidFill>
                <a:srgbClr val="002060"/>
              </a:solidFill>
            </a:endParaRPr>
          </a:p>
        </p:txBody>
      </p:sp>
    </p:spTree>
    <p:custDataLst>
      <p:tags r:id="rId1"/>
    </p:custDataLst>
    <p:extLst>
      <p:ext uri="{BB962C8B-B14F-4D97-AF65-F5344CB8AC3E}">
        <p14:creationId xmlns:p14="http://schemas.microsoft.com/office/powerpoint/2010/main" val="14068222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wipe(down)">
                                      <p:cBhvr>
                                        <p:cTn id="24" dur="500"/>
                                        <p:tgtEl>
                                          <p:spTgt spid="60"/>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down)">
                                      <p:cBhvr>
                                        <p:cTn id="27" dur="500"/>
                                        <p:tgtEl>
                                          <p:spTgt spid="66"/>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69"/>
                                        </p:tgtEl>
                                        <p:attrNameLst>
                                          <p:attrName>style.visibility</p:attrName>
                                        </p:attrNameLst>
                                      </p:cBhvr>
                                      <p:to>
                                        <p:strVal val="visible"/>
                                      </p:to>
                                    </p:set>
                                    <p:animEffect transition="in" filter="wipe(down)">
                                      <p:cBhvr>
                                        <p:cTn id="30" dur="500"/>
                                        <p:tgtEl>
                                          <p:spTgt spid="69"/>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wipe(down)">
                                      <p:cBhvr>
                                        <p:cTn id="33" dur="500"/>
                                        <p:tgtEl>
                                          <p:spTgt spid="72"/>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73"/>
                                        </p:tgtEl>
                                        <p:attrNameLst>
                                          <p:attrName>style.visibility</p:attrName>
                                        </p:attrNameLst>
                                      </p:cBhvr>
                                      <p:to>
                                        <p:strVal val="visible"/>
                                      </p:to>
                                    </p:set>
                                    <p:animEffect transition="in" filter="wipe(down)">
                                      <p:cBhvr>
                                        <p:cTn id="36" dur="500"/>
                                        <p:tgtEl>
                                          <p:spTgt spid="73"/>
                                        </p:tgtEl>
                                      </p:cBhvr>
                                    </p:animEffect>
                                  </p:childTnLst>
                                </p:cTn>
                              </p:par>
                              <p:par>
                                <p:cTn id="37" presetID="22" presetClass="entr" presetSubtype="4" fill="hold" nodeType="withEffect">
                                  <p:stCondLst>
                                    <p:cond delay="0"/>
                                  </p:stCondLst>
                                  <p:childTnLst>
                                    <p:set>
                                      <p:cBhvr>
                                        <p:cTn id="38" dur="1" fill="hold">
                                          <p:stCondLst>
                                            <p:cond delay="0"/>
                                          </p:stCondLst>
                                        </p:cTn>
                                        <p:tgtEl>
                                          <p:spTgt spid="3076"/>
                                        </p:tgtEl>
                                        <p:attrNameLst>
                                          <p:attrName>style.visibility</p:attrName>
                                        </p:attrNameLst>
                                      </p:cBhvr>
                                      <p:to>
                                        <p:strVal val="visible"/>
                                      </p:to>
                                    </p:set>
                                    <p:animEffect transition="in" filter="wipe(down)">
                                      <p:cBhvr>
                                        <p:cTn id="39" dur="500"/>
                                        <p:tgtEl>
                                          <p:spTgt spid="3076"/>
                                        </p:tgtEl>
                                      </p:cBhvr>
                                    </p:animEffect>
                                  </p:childTnLst>
                                </p:cTn>
                              </p:par>
                              <p:par>
                                <p:cTn id="40" presetID="22" presetClass="entr" presetSubtype="4" fill="hold" nodeType="withEffect">
                                  <p:stCondLst>
                                    <p:cond delay="0"/>
                                  </p:stCondLst>
                                  <p:childTnLst>
                                    <p:set>
                                      <p:cBhvr>
                                        <p:cTn id="41" dur="1" fill="hold">
                                          <p:stCondLst>
                                            <p:cond delay="0"/>
                                          </p:stCondLst>
                                        </p:cTn>
                                        <p:tgtEl>
                                          <p:spTgt spid="3078"/>
                                        </p:tgtEl>
                                        <p:attrNameLst>
                                          <p:attrName>style.visibility</p:attrName>
                                        </p:attrNameLst>
                                      </p:cBhvr>
                                      <p:to>
                                        <p:strVal val="visible"/>
                                      </p:to>
                                    </p:set>
                                    <p:animEffect transition="in" filter="wipe(down)">
                                      <p:cBhvr>
                                        <p:cTn id="42" dur="500"/>
                                        <p:tgtEl>
                                          <p:spTgt spid="307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63"/>
                                        </p:tgtEl>
                                        <p:attrNameLst>
                                          <p:attrName>style.visibility</p:attrName>
                                        </p:attrNameLst>
                                      </p:cBhvr>
                                      <p:to>
                                        <p:strVal val="visible"/>
                                      </p:to>
                                    </p:set>
                                    <p:animEffect transition="in" filter="wipe(down)">
                                      <p:cBhvr>
                                        <p:cTn id="47" dur="500"/>
                                        <p:tgtEl>
                                          <p:spTgt spid="63"/>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wipe(down)">
                                      <p:cBhvr>
                                        <p:cTn id="50" dur="500"/>
                                        <p:tgtEl>
                                          <p:spTgt spid="6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wipe(left)">
                                      <p:cBhvr>
                                        <p:cTn id="60" dur="500"/>
                                        <p:tgtEl>
                                          <p:spTgt spid="50"/>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76"/>
                                        </p:tgtEl>
                                        <p:attrNameLst>
                                          <p:attrName>style.visibility</p:attrName>
                                        </p:attrNameLst>
                                      </p:cBhvr>
                                      <p:to>
                                        <p:strVal val="visible"/>
                                      </p:to>
                                    </p:set>
                                    <p:animEffect transition="in" filter="wipe(left)">
                                      <p:cBhvr>
                                        <p:cTn id="65" dur="500"/>
                                        <p:tgtEl>
                                          <p:spTgt spid="7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2"/>
                                        </p:tgtEl>
                                        <p:attrNameLst>
                                          <p:attrName>style.visibility</p:attrName>
                                        </p:attrNameLst>
                                      </p:cBhvr>
                                      <p:to>
                                        <p:strVal val="visible"/>
                                      </p:to>
                                    </p:set>
                                    <p:animEffect transition="in" filter="wipe(left)">
                                      <p:cBhvr>
                                        <p:cTn id="70" dur="500"/>
                                        <p:tgtEl>
                                          <p:spTgt spid="2"/>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3"/>
                                        </p:tgtEl>
                                        <p:attrNameLst>
                                          <p:attrName>style.visibility</p:attrName>
                                        </p:attrNameLst>
                                      </p:cBhvr>
                                      <p:to>
                                        <p:strVal val="visible"/>
                                      </p:to>
                                    </p:set>
                                    <p:animEffect transition="in" filter="wipe(left)">
                                      <p:cBhvr>
                                        <p:cTn id="73" dur="500"/>
                                        <p:tgtEl>
                                          <p:spTgt spid="3"/>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4"/>
                                        </p:tgtEl>
                                        <p:attrNameLst>
                                          <p:attrName>style.visibility</p:attrName>
                                        </p:attrNameLst>
                                      </p:cBhvr>
                                      <p:to>
                                        <p:strVal val="visible"/>
                                      </p:to>
                                    </p:set>
                                    <p:animEffect transition="in" filter="wipe(left)">
                                      <p:cBhvr>
                                        <p:cTn id="76" dur="500"/>
                                        <p:tgtEl>
                                          <p:spTgt spid="4"/>
                                        </p:tgtEl>
                                      </p:cBhvr>
                                    </p:animEffect>
                                  </p:childTnLst>
                                </p:cTn>
                              </p:par>
                              <p:par>
                                <p:cTn id="77" presetID="22" presetClass="entr" presetSubtype="8" fill="hold" nodeType="with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wipe(left)">
                                      <p:cBhvr>
                                        <p:cTn id="79" dur="500"/>
                                        <p:tgtEl>
                                          <p:spTgt spid="13"/>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wipe(left)">
                                      <p:cBhvr>
                                        <p:cTn id="84" dur="500"/>
                                        <p:tgtEl>
                                          <p:spTgt spid="22"/>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wipe(left)">
                                      <p:cBhvr>
                                        <p:cTn id="87" dur="500"/>
                                        <p:tgtEl>
                                          <p:spTgt spid="23"/>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wipe(left)">
                                      <p:cBhvr>
                                        <p:cTn id="90" dur="500"/>
                                        <p:tgtEl>
                                          <p:spTgt spid="24"/>
                                        </p:tgtEl>
                                      </p:cBhvr>
                                    </p:animEffect>
                                  </p:childTnLst>
                                </p:cTn>
                              </p:par>
                              <p:par>
                                <p:cTn id="91" presetID="22" presetClass="entr" presetSubtype="8" fill="hold" nodeType="withEffect">
                                  <p:stCondLst>
                                    <p:cond delay="0"/>
                                  </p:stCondLst>
                                  <p:childTnLst>
                                    <p:set>
                                      <p:cBhvr>
                                        <p:cTn id="92" dur="1" fill="hold">
                                          <p:stCondLst>
                                            <p:cond delay="0"/>
                                          </p:stCondLst>
                                        </p:cTn>
                                        <p:tgtEl>
                                          <p:spTgt spid="25"/>
                                        </p:tgtEl>
                                        <p:attrNameLst>
                                          <p:attrName>style.visibility</p:attrName>
                                        </p:attrNameLst>
                                      </p:cBhvr>
                                      <p:to>
                                        <p:strVal val="visible"/>
                                      </p:to>
                                    </p:set>
                                    <p:animEffect transition="in" filter="wipe(left)">
                                      <p:cBhvr>
                                        <p:cTn id="93" dur="500"/>
                                        <p:tgtEl>
                                          <p:spTgt spid="25"/>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grpId="0" nodeType="clickEffect">
                                  <p:stCondLst>
                                    <p:cond delay="0"/>
                                  </p:stCondLst>
                                  <p:childTnLst>
                                    <p:set>
                                      <p:cBhvr>
                                        <p:cTn id="97" dur="1" fill="hold">
                                          <p:stCondLst>
                                            <p:cond delay="0"/>
                                          </p:stCondLst>
                                        </p:cTn>
                                        <p:tgtEl>
                                          <p:spTgt spid="30"/>
                                        </p:tgtEl>
                                        <p:attrNameLst>
                                          <p:attrName>style.visibility</p:attrName>
                                        </p:attrNameLst>
                                      </p:cBhvr>
                                      <p:to>
                                        <p:strVal val="visible"/>
                                      </p:to>
                                    </p:set>
                                    <p:animEffect transition="in" filter="wipe(down)">
                                      <p:cBhvr>
                                        <p:cTn id="9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p:bldP spid="63" grpId="0"/>
      <p:bldP spid="64" grpId="0"/>
      <p:bldP spid="65" grpId="0"/>
      <p:bldP spid="66" grpId="0"/>
      <p:bldP spid="69" grpId="0"/>
      <p:bldP spid="72" grpId="0"/>
      <p:bldP spid="73" grpId="0"/>
      <p:bldP spid="76" grpId="0"/>
      <p:bldP spid="2" grpId="0"/>
      <p:bldP spid="3" grpId="0"/>
      <p:bldP spid="4" grpId="0"/>
      <p:bldP spid="22" grpId="0"/>
      <p:bldP spid="23" grpId="0"/>
      <p:bldP spid="24"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3">
            <a:extLst>
              <a:ext uri="{FF2B5EF4-FFF2-40B4-BE49-F238E27FC236}">
                <a16:creationId xmlns:a16="http://schemas.microsoft.com/office/drawing/2014/main" id="{0E2EF3BF-D2C9-93C8-7049-6D73C6602463}"/>
              </a:ext>
            </a:extLst>
          </p:cNvPr>
          <p:cNvSpPr/>
          <p:nvPr/>
        </p:nvSpPr>
        <p:spPr>
          <a:xfrm rot="16200000">
            <a:off x="-657223" y="638173"/>
            <a:ext cx="2362200" cy="1085851"/>
          </a:xfrm>
          <a:custGeom>
            <a:avLst/>
            <a:gdLst/>
            <a:ahLst/>
            <a:cxnLst/>
            <a:rect l="l" t="t" r="r" b="b"/>
            <a:pathLst>
              <a:path w="14406348" h="7581341">
                <a:moveTo>
                  <a:pt x="0" y="0"/>
                </a:moveTo>
                <a:lnTo>
                  <a:pt x="14406348" y="0"/>
                </a:lnTo>
                <a:lnTo>
                  <a:pt x="14406348" y="7581341"/>
                </a:lnTo>
                <a:lnTo>
                  <a:pt x="0" y="75813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7" name="TextBox 14">
            <a:extLst>
              <a:ext uri="{FF2B5EF4-FFF2-40B4-BE49-F238E27FC236}">
                <a16:creationId xmlns:a16="http://schemas.microsoft.com/office/drawing/2014/main" id="{5D76B818-9861-C3CA-5C9F-5507EF7F3E59}"/>
              </a:ext>
            </a:extLst>
          </p:cNvPr>
          <p:cNvSpPr txBox="1"/>
          <p:nvPr/>
        </p:nvSpPr>
        <p:spPr>
          <a:xfrm>
            <a:off x="621202" y="1656844"/>
            <a:ext cx="11122053" cy="1675972"/>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50000"/>
              </a:lnSpc>
            </a:pPr>
            <a:r>
              <a:rPr lang="en-US"/>
              <a:t>Hai con thuyền P và Q cách nhau 300 m và thẳng hàng với chân B của tháp hải đăng trên bờ biển. Từ P và Q, người ta nhìn thấy tháp hải đăng dưới các góc BPA = 14</a:t>
            </a:r>
            <a:r>
              <a:rPr lang="en-US" baseline="30000"/>
              <a:t>o </a:t>
            </a:r>
            <a:r>
              <a:rPr lang="en-US"/>
              <a:t>và BQA = 42</a:t>
            </a:r>
            <a:r>
              <a:rPr lang="en-US" baseline="30000"/>
              <a:t>o</a:t>
            </a:r>
            <a:r>
              <a:rPr lang="en-US"/>
              <a:t>. Tính chiều cao tháp hải đăng. </a:t>
            </a:r>
            <a:endParaRPr lang="en-US" dirty="0"/>
          </a:p>
        </p:txBody>
      </p:sp>
      <p:grpSp>
        <p:nvGrpSpPr>
          <p:cNvPr id="8" name="Group 23">
            <a:extLst>
              <a:ext uri="{FF2B5EF4-FFF2-40B4-BE49-F238E27FC236}">
                <a16:creationId xmlns:a16="http://schemas.microsoft.com/office/drawing/2014/main" id="{372B2FC9-CB91-0D04-06B0-237CE64E131F}"/>
              </a:ext>
            </a:extLst>
          </p:cNvPr>
          <p:cNvGrpSpPr/>
          <p:nvPr/>
        </p:nvGrpSpPr>
        <p:grpSpPr>
          <a:xfrm>
            <a:off x="521575" y="1155826"/>
            <a:ext cx="674138" cy="588646"/>
            <a:chOff x="570270" y="1598234"/>
            <a:chExt cx="674138" cy="588646"/>
          </a:xfrm>
        </p:grpSpPr>
        <p:sp>
          <p:nvSpPr>
            <p:cNvPr id="9" name="Isosceles Triangle 15">
              <a:extLst>
                <a:ext uri="{FF2B5EF4-FFF2-40B4-BE49-F238E27FC236}">
                  <a16:creationId xmlns:a16="http://schemas.microsoft.com/office/drawing/2014/main" id="{72FE3F62-3594-797C-370F-D0D72DDAFAB0}"/>
                </a:ext>
              </a:extLst>
            </p:cNvPr>
            <p:cNvSpPr/>
            <p:nvPr/>
          </p:nvSpPr>
          <p:spPr>
            <a:xfrm rot="10800000">
              <a:off x="570270" y="1605727"/>
              <a:ext cx="674138" cy="581153"/>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16">
              <a:extLst>
                <a:ext uri="{FF2B5EF4-FFF2-40B4-BE49-F238E27FC236}">
                  <a16:creationId xmlns:a16="http://schemas.microsoft.com/office/drawing/2014/main" id="{D6ADED06-B197-FA94-7A38-C7A2AF6C85FB}"/>
                </a:ext>
              </a:extLst>
            </p:cNvPr>
            <p:cNvSpPr txBox="1"/>
            <p:nvPr/>
          </p:nvSpPr>
          <p:spPr>
            <a:xfrm>
              <a:off x="654004" y="1598234"/>
              <a:ext cx="525387" cy="430887"/>
            </a:xfrm>
            <a:prstGeom prst="rect">
              <a:avLst/>
            </a:prstGeom>
            <a:noFill/>
          </p:spPr>
          <p:txBody>
            <a:bodyPr wrap="square" rtlCol="0">
              <a:spAutoFit/>
            </a:bodyPr>
            <a:lstStyle>
              <a:defPPr>
                <a:defRPr lang="en-US"/>
              </a:defPPr>
              <a:lvl1pPr>
                <a:defRPr sz="2600">
                  <a:latin typeface="#9Slide03 SVNAvo" panose="02040603050506020204" pitchFamily="18" charset="0"/>
                </a:defRPr>
              </a:lvl1pPr>
            </a:lstStyle>
            <a:p>
              <a:r>
                <a:rPr lang="en-US" sz="2100">
                  <a:solidFill>
                    <a:schemeClr val="bg1"/>
                  </a:solidFill>
                </a:rPr>
                <a:t>?6</a:t>
              </a:r>
              <a:endParaRPr lang="en-US" sz="2100" dirty="0">
                <a:solidFill>
                  <a:schemeClr val="bg1"/>
                </a:solidFill>
              </a:endParaRPr>
            </a:p>
          </p:txBody>
        </p:sp>
      </p:grpSp>
      <p:sp>
        <p:nvSpPr>
          <p:cNvPr id="14" name="Rectangle: Rounded Corners 2">
            <a:extLst>
              <a:ext uri="{FF2B5EF4-FFF2-40B4-BE49-F238E27FC236}">
                <a16:creationId xmlns:a16="http://schemas.microsoft.com/office/drawing/2014/main" id="{8520ADD5-9B39-CF18-C5D7-0709F48E8F3B}"/>
              </a:ext>
            </a:extLst>
          </p:cNvPr>
          <p:cNvSpPr/>
          <p:nvPr/>
        </p:nvSpPr>
        <p:spPr>
          <a:xfrm>
            <a:off x="7467600" y="280535"/>
            <a:ext cx="4143375" cy="619141"/>
          </a:xfrm>
          <a:prstGeom prst="roundRect">
            <a:avLst>
              <a:gd name="adj" fmla="val 18182"/>
            </a:avLst>
          </a:prstGeom>
          <a:solidFill>
            <a:schemeClr val="accent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3">
            <a:extLst>
              <a:ext uri="{FF2B5EF4-FFF2-40B4-BE49-F238E27FC236}">
                <a16:creationId xmlns:a16="http://schemas.microsoft.com/office/drawing/2014/main" id="{663D8A21-3DCF-9C28-8139-1D811EEFEC05}"/>
              </a:ext>
            </a:extLst>
          </p:cNvPr>
          <p:cNvSpPr txBox="1"/>
          <p:nvPr/>
        </p:nvSpPr>
        <p:spPr>
          <a:xfrm>
            <a:off x="7672196" y="353124"/>
            <a:ext cx="3783408" cy="491866"/>
          </a:xfrm>
          <a:prstGeom prst="rect">
            <a:avLst/>
          </a:prstGeom>
          <a:noFill/>
        </p:spPr>
        <p:txBody>
          <a:bodyPr wrap="none" rtlCol="0">
            <a:spAutoFit/>
          </a:bodyPr>
          <a:lstStyle/>
          <a:p>
            <a:pPr>
              <a:lnSpc>
                <a:spcPts val="3500"/>
              </a:lnSpc>
            </a:pPr>
            <a:r>
              <a:rPr lang="en-US" sz="2400">
                <a:solidFill>
                  <a:schemeClr val="bg1"/>
                </a:solidFill>
                <a:latin typeface="#9Slide03 Penumbra" panose="02040603050506020204" pitchFamily="18" charset="0"/>
              </a:rPr>
              <a:t>giải tam giác vuông</a:t>
            </a:r>
            <a:endParaRPr lang="en-US" dirty="0">
              <a:solidFill>
                <a:schemeClr val="bg1"/>
              </a:solidFill>
              <a:latin typeface="#9Slide03 Penumbra" panose="02040603050506020204" pitchFamily="18" charset="0"/>
            </a:endParaRPr>
          </a:p>
        </p:txBody>
      </p:sp>
      <p:sp>
        <p:nvSpPr>
          <p:cNvPr id="27" name="Freeform 3">
            <a:extLst>
              <a:ext uri="{FF2B5EF4-FFF2-40B4-BE49-F238E27FC236}">
                <a16:creationId xmlns:a16="http://schemas.microsoft.com/office/drawing/2014/main" id="{8F531F29-E32D-1162-BD8C-DD546D392DBC}"/>
              </a:ext>
            </a:extLst>
          </p:cNvPr>
          <p:cNvSpPr/>
          <p:nvPr/>
        </p:nvSpPr>
        <p:spPr>
          <a:xfrm rot="5400000">
            <a:off x="11001724" y="5680425"/>
            <a:ext cx="1294700" cy="1085851"/>
          </a:xfrm>
          <a:custGeom>
            <a:avLst/>
            <a:gdLst/>
            <a:ahLst/>
            <a:cxnLst/>
            <a:rect l="l" t="t" r="r" b="b"/>
            <a:pathLst>
              <a:path w="14406348" h="7581341">
                <a:moveTo>
                  <a:pt x="0" y="0"/>
                </a:moveTo>
                <a:lnTo>
                  <a:pt x="14406348" y="0"/>
                </a:lnTo>
                <a:lnTo>
                  <a:pt x="14406348" y="7581341"/>
                </a:lnTo>
                <a:lnTo>
                  <a:pt x="0" y="75813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50" name="TextBox 14">
            <a:extLst>
              <a:ext uri="{FF2B5EF4-FFF2-40B4-BE49-F238E27FC236}">
                <a16:creationId xmlns:a16="http://schemas.microsoft.com/office/drawing/2014/main" id="{5CB9CE35-19AD-3541-A889-AAFCDBCCD9AC}"/>
              </a:ext>
            </a:extLst>
          </p:cNvPr>
          <p:cNvSpPr txBox="1"/>
          <p:nvPr/>
        </p:nvSpPr>
        <p:spPr>
          <a:xfrm>
            <a:off x="599697" y="3534813"/>
            <a:ext cx="4028396"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Ta thấy BP – BQ = 300 (m)</a:t>
            </a:r>
            <a:endParaRPr lang="en-US" dirty="0">
              <a:solidFill>
                <a:srgbClr val="002060"/>
              </a:solidFill>
            </a:endParaRPr>
          </a:p>
        </p:txBody>
      </p:sp>
      <p:grpSp>
        <p:nvGrpSpPr>
          <p:cNvPr id="15" name="Nhóm 14">
            <a:extLst>
              <a:ext uri="{FF2B5EF4-FFF2-40B4-BE49-F238E27FC236}">
                <a16:creationId xmlns:a16="http://schemas.microsoft.com/office/drawing/2014/main" id="{71A92C87-9714-2137-20DB-28B2ACB97685}"/>
              </a:ext>
            </a:extLst>
          </p:cNvPr>
          <p:cNvGrpSpPr/>
          <p:nvPr/>
        </p:nvGrpSpPr>
        <p:grpSpPr>
          <a:xfrm>
            <a:off x="2818483" y="2845220"/>
            <a:ext cx="559712" cy="80068"/>
            <a:chOff x="6872438" y="3195366"/>
            <a:chExt cx="454885" cy="125350"/>
          </a:xfrm>
        </p:grpSpPr>
        <p:cxnSp>
          <p:nvCxnSpPr>
            <p:cNvPr id="18" name="Đường nối Thẳng 17">
              <a:extLst>
                <a:ext uri="{FF2B5EF4-FFF2-40B4-BE49-F238E27FC236}">
                  <a16:creationId xmlns:a16="http://schemas.microsoft.com/office/drawing/2014/main" id="{E28B94BA-9EE7-4AF0-DCFC-0629343AADF4}"/>
                </a:ext>
              </a:extLst>
            </p:cNvPr>
            <p:cNvCxnSpPr/>
            <p:nvPr/>
          </p:nvCxnSpPr>
          <p:spPr>
            <a:xfrm flipV="1">
              <a:off x="6872438" y="3195367"/>
              <a:ext cx="231006" cy="125349"/>
            </a:xfrm>
            <a:prstGeom prst="line">
              <a:avLst/>
            </a:prstGeom>
            <a:noFill/>
            <a:ln w="19050" cap="flat" cmpd="sng" algn="ctr">
              <a:solidFill>
                <a:schemeClr val="tx1"/>
              </a:solidFill>
              <a:prstDash val="solid"/>
              <a:miter lim="800000"/>
            </a:ln>
            <a:effectLst/>
          </p:spPr>
        </p:cxnSp>
        <p:cxnSp>
          <p:nvCxnSpPr>
            <p:cNvPr id="21" name="Đường nối Thẳng 20">
              <a:extLst>
                <a:ext uri="{FF2B5EF4-FFF2-40B4-BE49-F238E27FC236}">
                  <a16:creationId xmlns:a16="http://schemas.microsoft.com/office/drawing/2014/main" id="{0BEDFA24-5A1F-2E71-BEE8-8B58D9BD7BDC}"/>
                </a:ext>
              </a:extLst>
            </p:cNvPr>
            <p:cNvCxnSpPr>
              <a:cxnSpLocks/>
            </p:cNvCxnSpPr>
            <p:nvPr/>
          </p:nvCxnSpPr>
          <p:spPr>
            <a:xfrm flipH="1" flipV="1">
              <a:off x="7096317" y="3195366"/>
              <a:ext cx="231006" cy="125350"/>
            </a:xfrm>
            <a:prstGeom prst="line">
              <a:avLst/>
            </a:prstGeom>
            <a:noFill/>
            <a:ln w="19050" cap="flat" cmpd="sng" algn="ctr">
              <a:solidFill>
                <a:schemeClr val="tx1"/>
              </a:solidFill>
              <a:prstDash val="solid"/>
              <a:miter lim="800000"/>
            </a:ln>
            <a:effectLst/>
          </p:spPr>
        </p:cxnSp>
      </p:grpSp>
      <p:grpSp>
        <p:nvGrpSpPr>
          <p:cNvPr id="26" name="Nhóm 25">
            <a:extLst>
              <a:ext uri="{FF2B5EF4-FFF2-40B4-BE49-F238E27FC236}">
                <a16:creationId xmlns:a16="http://schemas.microsoft.com/office/drawing/2014/main" id="{F04E55C1-B49F-ED4A-C1B7-EE1A9C4D2985}"/>
              </a:ext>
            </a:extLst>
          </p:cNvPr>
          <p:cNvGrpSpPr/>
          <p:nvPr/>
        </p:nvGrpSpPr>
        <p:grpSpPr>
          <a:xfrm>
            <a:off x="4746650" y="2845222"/>
            <a:ext cx="631707" cy="80066"/>
            <a:chOff x="6872438" y="3195366"/>
            <a:chExt cx="453140" cy="125350"/>
          </a:xfrm>
        </p:grpSpPr>
        <p:cxnSp>
          <p:nvCxnSpPr>
            <p:cNvPr id="33" name="Đường nối Thẳng 32">
              <a:extLst>
                <a:ext uri="{FF2B5EF4-FFF2-40B4-BE49-F238E27FC236}">
                  <a16:creationId xmlns:a16="http://schemas.microsoft.com/office/drawing/2014/main" id="{40164BB6-1E62-3AC5-AB72-75E851C84BEA}"/>
                </a:ext>
              </a:extLst>
            </p:cNvPr>
            <p:cNvCxnSpPr/>
            <p:nvPr/>
          </p:nvCxnSpPr>
          <p:spPr>
            <a:xfrm flipV="1">
              <a:off x="6872438" y="3195367"/>
              <a:ext cx="231006" cy="125349"/>
            </a:xfrm>
            <a:prstGeom prst="line">
              <a:avLst/>
            </a:prstGeom>
            <a:noFill/>
            <a:ln w="19050" cap="flat" cmpd="sng" algn="ctr">
              <a:solidFill>
                <a:schemeClr val="tx1"/>
              </a:solidFill>
              <a:prstDash val="solid"/>
              <a:miter lim="800000"/>
            </a:ln>
            <a:effectLst/>
          </p:spPr>
        </p:cxnSp>
        <p:cxnSp>
          <p:nvCxnSpPr>
            <p:cNvPr id="34" name="Đường nối Thẳng 33">
              <a:extLst>
                <a:ext uri="{FF2B5EF4-FFF2-40B4-BE49-F238E27FC236}">
                  <a16:creationId xmlns:a16="http://schemas.microsoft.com/office/drawing/2014/main" id="{9ED3F218-6E26-B822-8482-5E4891445180}"/>
                </a:ext>
              </a:extLst>
            </p:cNvPr>
            <p:cNvCxnSpPr>
              <a:cxnSpLocks/>
            </p:cNvCxnSpPr>
            <p:nvPr/>
          </p:nvCxnSpPr>
          <p:spPr>
            <a:xfrm flipH="1" flipV="1">
              <a:off x="7094572" y="3195366"/>
              <a:ext cx="231006" cy="125350"/>
            </a:xfrm>
            <a:prstGeom prst="line">
              <a:avLst/>
            </a:prstGeom>
            <a:noFill/>
            <a:ln w="19050" cap="flat" cmpd="sng" algn="ctr">
              <a:solidFill>
                <a:schemeClr val="tx1"/>
              </a:solidFill>
              <a:prstDash val="solid"/>
              <a:miter lim="800000"/>
            </a:ln>
            <a:effectLst/>
          </p:spPr>
        </p:cxnSp>
      </p:grpSp>
      <p:grpSp>
        <p:nvGrpSpPr>
          <p:cNvPr id="60" name="Nhóm 59">
            <a:extLst>
              <a:ext uri="{FF2B5EF4-FFF2-40B4-BE49-F238E27FC236}">
                <a16:creationId xmlns:a16="http://schemas.microsoft.com/office/drawing/2014/main" id="{6C6DEAC0-3EC7-EB90-674E-B715703F7F9A}"/>
              </a:ext>
            </a:extLst>
          </p:cNvPr>
          <p:cNvGrpSpPr/>
          <p:nvPr/>
        </p:nvGrpSpPr>
        <p:grpSpPr>
          <a:xfrm>
            <a:off x="7141081" y="4362286"/>
            <a:ext cx="4602174" cy="1138998"/>
            <a:chOff x="8064500" y="4270375"/>
            <a:chExt cx="3311789" cy="819639"/>
          </a:xfrm>
        </p:grpSpPr>
        <p:pic>
          <p:nvPicPr>
            <p:cNvPr id="3074" name="Picture 2" descr="Hình ảnh Biểu Tượng Ngọn Hải đăng Trong Phong Cách Phẳng Bị Cô Lập Trên Nền  Trắng PNG , Bờ Biển, Phương Hướng, ánh Sáng PNG và Vector với nền trong suốt">
              <a:extLst>
                <a:ext uri="{FF2B5EF4-FFF2-40B4-BE49-F238E27FC236}">
                  <a16:creationId xmlns:a16="http://schemas.microsoft.com/office/drawing/2014/main" id="{2947B77B-7D94-A402-16B7-8029604F9EA0}"/>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6250" b="90000" l="10000" r="90000">
                          <a14:foregroundMark x1="50156" y1="9531" x2="50156" y2="9531"/>
                          <a14:foregroundMark x1="50156" y1="6250" x2="50156" y2="6250"/>
                          <a14:foregroundMark x1="49844" y1="16094" x2="49844" y2="16094"/>
                          <a14:foregroundMark x1="54063" y1="79063" x2="54063" y2="79063"/>
                        </a14:backgroundRemoval>
                      </a14:imgEffect>
                    </a14:imgLayer>
                  </a14:imgProps>
                </a:ext>
                <a:ext uri="{28A0092B-C50C-407E-A947-70E740481C1C}">
                  <a14:useLocalDpi xmlns:a14="http://schemas.microsoft.com/office/drawing/2010/main" val="0"/>
                </a:ext>
              </a:extLst>
            </a:blip>
            <a:srcRect l="36621" t="4256" r="36206" b="20947"/>
            <a:stretch/>
          </p:blipFill>
          <p:spPr bwMode="auto">
            <a:xfrm>
              <a:off x="11083131" y="4283075"/>
              <a:ext cx="293158" cy="806939"/>
            </a:xfrm>
            <a:prstGeom prst="rect">
              <a:avLst/>
            </a:prstGeom>
            <a:noFill/>
            <a:extLst>
              <a:ext uri="{909E8E84-426E-40DD-AFC4-6F175D3DCCD1}">
                <a14:hiddenFill xmlns:a14="http://schemas.microsoft.com/office/drawing/2010/main">
                  <a:solidFill>
                    <a:srgbClr val="FFFFFF"/>
                  </a:solidFill>
                </a14:hiddenFill>
              </a:ext>
            </a:extLst>
          </p:spPr>
        </p:pic>
        <p:cxnSp>
          <p:nvCxnSpPr>
            <p:cNvPr id="36" name="Đường nối Thẳng 35">
              <a:extLst>
                <a:ext uri="{FF2B5EF4-FFF2-40B4-BE49-F238E27FC236}">
                  <a16:creationId xmlns:a16="http://schemas.microsoft.com/office/drawing/2014/main" id="{1AD3B59A-2311-BBCB-D206-11CD006B16D5}"/>
                </a:ext>
              </a:extLst>
            </p:cNvPr>
            <p:cNvCxnSpPr>
              <a:cxnSpLocks/>
            </p:cNvCxnSpPr>
            <p:nvPr/>
          </p:nvCxnSpPr>
          <p:spPr>
            <a:xfrm>
              <a:off x="8064500" y="5080978"/>
              <a:ext cx="3165210" cy="2686"/>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Đường nối Thẳng 42">
              <a:extLst>
                <a:ext uri="{FF2B5EF4-FFF2-40B4-BE49-F238E27FC236}">
                  <a16:creationId xmlns:a16="http://schemas.microsoft.com/office/drawing/2014/main" id="{08C178C0-7E96-4010-DB31-33623E16A99E}"/>
                </a:ext>
              </a:extLst>
            </p:cNvPr>
            <p:cNvCxnSpPr>
              <a:cxnSpLocks/>
            </p:cNvCxnSpPr>
            <p:nvPr/>
          </p:nvCxnSpPr>
          <p:spPr>
            <a:xfrm flipV="1">
              <a:off x="8082629" y="4270375"/>
              <a:ext cx="3153431" cy="804253"/>
            </a:xfrm>
            <a:prstGeom prst="line">
              <a:avLst/>
            </a:prstGeom>
          </p:spPr>
          <p:style>
            <a:lnRef idx="2">
              <a:schemeClr val="accent1"/>
            </a:lnRef>
            <a:fillRef idx="0">
              <a:schemeClr val="accent1"/>
            </a:fillRef>
            <a:effectRef idx="1">
              <a:schemeClr val="accent1"/>
            </a:effectRef>
            <a:fontRef idx="minor">
              <a:schemeClr val="tx1"/>
            </a:fontRef>
          </p:style>
        </p:cxnSp>
        <p:cxnSp>
          <p:nvCxnSpPr>
            <p:cNvPr id="54" name="Đường nối Thẳng 53">
              <a:extLst>
                <a:ext uri="{FF2B5EF4-FFF2-40B4-BE49-F238E27FC236}">
                  <a16:creationId xmlns:a16="http://schemas.microsoft.com/office/drawing/2014/main" id="{F5C50884-EA3F-4CCA-3D41-DD1C3864EDD7}"/>
                </a:ext>
              </a:extLst>
            </p:cNvPr>
            <p:cNvCxnSpPr>
              <a:cxnSpLocks/>
            </p:cNvCxnSpPr>
            <p:nvPr/>
          </p:nvCxnSpPr>
          <p:spPr>
            <a:xfrm flipV="1">
              <a:off x="10386333" y="4276724"/>
              <a:ext cx="843330" cy="804254"/>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Đường nối Thẳng 56">
              <a:extLst>
                <a:ext uri="{FF2B5EF4-FFF2-40B4-BE49-F238E27FC236}">
                  <a16:creationId xmlns:a16="http://schemas.microsoft.com/office/drawing/2014/main" id="{EAC77E0C-D95D-9C3D-BD3F-FCB3132BC3F9}"/>
                </a:ext>
              </a:extLst>
            </p:cNvPr>
            <p:cNvCxnSpPr>
              <a:cxnSpLocks/>
            </p:cNvCxnSpPr>
            <p:nvPr/>
          </p:nvCxnSpPr>
          <p:spPr>
            <a:xfrm flipV="1">
              <a:off x="11222910" y="4276724"/>
              <a:ext cx="7240" cy="804254"/>
            </a:xfrm>
            <a:prstGeom prst="line">
              <a:avLst/>
            </a:prstGeom>
          </p:spPr>
          <p:style>
            <a:lnRef idx="2">
              <a:schemeClr val="accent1"/>
            </a:lnRef>
            <a:fillRef idx="0">
              <a:schemeClr val="accent1"/>
            </a:fillRef>
            <a:effectRef idx="1">
              <a:schemeClr val="accent1"/>
            </a:effectRef>
            <a:fontRef idx="minor">
              <a:schemeClr val="tx1"/>
            </a:fontRef>
          </p:style>
        </p:cxnSp>
      </p:grpSp>
      <p:sp>
        <p:nvSpPr>
          <p:cNvPr id="63" name="TextBox 14">
            <a:extLst>
              <a:ext uri="{FF2B5EF4-FFF2-40B4-BE49-F238E27FC236}">
                <a16:creationId xmlns:a16="http://schemas.microsoft.com/office/drawing/2014/main" id="{A3ABA4C6-CA22-30A6-76A6-1000F4415F57}"/>
              </a:ext>
            </a:extLst>
          </p:cNvPr>
          <p:cNvSpPr txBox="1"/>
          <p:nvPr/>
        </p:nvSpPr>
        <p:spPr>
          <a:xfrm>
            <a:off x="7943670" y="5182843"/>
            <a:ext cx="689525" cy="369332"/>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sz="1800">
                <a:solidFill>
                  <a:srgbClr val="0070C0"/>
                </a:solidFill>
              </a:rPr>
              <a:t>14</a:t>
            </a:r>
            <a:r>
              <a:rPr lang="en-US" sz="1800" baseline="30000">
                <a:solidFill>
                  <a:srgbClr val="0070C0"/>
                </a:solidFill>
              </a:rPr>
              <a:t>o</a:t>
            </a:r>
            <a:endParaRPr lang="en-US" sz="1800" dirty="0">
              <a:solidFill>
                <a:srgbClr val="0070C0"/>
              </a:solidFill>
            </a:endParaRPr>
          </a:p>
        </p:txBody>
      </p:sp>
      <p:sp>
        <p:nvSpPr>
          <p:cNvPr id="64" name="TextBox 14">
            <a:extLst>
              <a:ext uri="{FF2B5EF4-FFF2-40B4-BE49-F238E27FC236}">
                <a16:creationId xmlns:a16="http://schemas.microsoft.com/office/drawing/2014/main" id="{74EEED7A-44C0-433C-62D5-6AC0CF70B5F5}"/>
              </a:ext>
            </a:extLst>
          </p:cNvPr>
          <p:cNvSpPr txBox="1"/>
          <p:nvPr/>
        </p:nvSpPr>
        <p:spPr>
          <a:xfrm>
            <a:off x="10594220" y="5164897"/>
            <a:ext cx="689525" cy="369332"/>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sz="1800">
                <a:solidFill>
                  <a:srgbClr val="0070C0"/>
                </a:solidFill>
              </a:rPr>
              <a:t>42</a:t>
            </a:r>
            <a:r>
              <a:rPr lang="en-US" sz="1800" baseline="30000">
                <a:solidFill>
                  <a:srgbClr val="0070C0"/>
                </a:solidFill>
              </a:rPr>
              <a:t>o</a:t>
            </a:r>
            <a:endParaRPr lang="en-US" sz="1800" dirty="0">
              <a:solidFill>
                <a:srgbClr val="0070C0"/>
              </a:solidFill>
            </a:endParaRPr>
          </a:p>
        </p:txBody>
      </p:sp>
      <p:sp>
        <p:nvSpPr>
          <p:cNvPr id="65" name="TextBox 14">
            <a:extLst>
              <a:ext uri="{FF2B5EF4-FFF2-40B4-BE49-F238E27FC236}">
                <a16:creationId xmlns:a16="http://schemas.microsoft.com/office/drawing/2014/main" id="{2509015B-2DCD-343A-47F0-AC7BA53C167C}"/>
              </a:ext>
            </a:extLst>
          </p:cNvPr>
          <p:cNvSpPr txBox="1"/>
          <p:nvPr/>
        </p:nvSpPr>
        <p:spPr>
          <a:xfrm>
            <a:off x="8587269" y="5539119"/>
            <a:ext cx="952018" cy="369332"/>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sz="1800">
                <a:solidFill>
                  <a:srgbClr val="0070C0"/>
                </a:solidFill>
              </a:rPr>
              <a:t>300 m</a:t>
            </a:r>
            <a:endParaRPr lang="en-US" sz="1800" dirty="0">
              <a:solidFill>
                <a:srgbClr val="0070C0"/>
              </a:solidFill>
            </a:endParaRPr>
          </a:p>
        </p:txBody>
      </p:sp>
      <p:sp>
        <p:nvSpPr>
          <p:cNvPr id="66" name="TextBox 14">
            <a:extLst>
              <a:ext uri="{FF2B5EF4-FFF2-40B4-BE49-F238E27FC236}">
                <a16:creationId xmlns:a16="http://schemas.microsoft.com/office/drawing/2014/main" id="{BAA1DCB4-5478-03CA-B5DC-50B8F0997AC5}"/>
              </a:ext>
            </a:extLst>
          </p:cNvPr>
          <p:cNvSpPr txBox="1"/>
          <p:nvPr/>
        </p:nvSpPr>
        <p:spPr>
          <a:xfrm>
            <a:off x="6946214" y="5443303"/>
            <a:ext cx="294150"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P</a:t>
            </a:r>
            <a:endParaRPr lang="en-US" dirty="0">
              <a:solidFill>
                <a:srgbClr val="002060"/>
              </a:solidFill>
            </a:endParaRPr>
          </a:p>
        </p:txBody>
      </p:sp>
      <p:sp>
        <p:nvSpPr>
          <p:cNvPr id="69" name="TextBox 14">
            <a:extLst>
              <a:ext uri="{FF2B5EF4-FFF2-40B4-BE49-F238E27FC236}">
                <a16:creationId xmlns:a16="http://schemas.microsoft.com/office/drawing/2014/main" id="{09D512CD-4348-5E66-5FEA-9BF8078115AC}"/>
              </a:ext>
            </a:extLst>
          </p:cNvPr>
          <p:cNvSpPr txBox="1"/>
          <p:nvPr/>
        </p:nvSpPr>
        <p:spPr>
          <a:xfrm>
            <a:off x="10113661" y="5448518"/>
            <a:ext cx="294150"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Q</a:t>
            </a:r>
            <a:endParaRPr lang="en-US" dirty="0">
              <a:solidFill>
                <a:srgbClr val="002060"/>
              </a:solidFill>
            </a:endParaRPr>
          </a:p>
        </p:txBody>
      </p:sp>
      <p:sp>
        <p:nvSpPr>
          <p:cNvPr id="72" name="TextBox 14">
            <a:extLst>
              <a:ext uri="{FF2B5EF4-FFF2-40B4-BE49-F238E27FC236}">
                <a16:creationId xmlns:a16="http://schemas.microsoft.com/office/drawing/2014/main" id="{CE93B1CA-85B2-1A33-BA47-CBA59CEEDBEC}"/>
              </a:ext>
            </a:extLst>
          </p:cNvPr>
          <p:cNvSpPr txBox="1"/>
          <p:nvPr/>
        </p:nvSpPr>
        <p:spPr>
          <a:xfrm>
            <a:off x="11359417" y="5472389"/>
            <a:ext cx="294150"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B</a:t>
            </a:r>
            <a:endParaRPr lang="en-US" dirty="0">
              <a:solidFill>
                <a:srgbClr val="002060"/>
              </a:solidFill>
            </a:endParaRPr>
          </a:p>
        </p:txBody>
      </p:sp>
      <p:sp>
        <p:nvSpPr>
          <p:cNvPr id="73" name="TextBox 14">
            <a:extLst>
              <a:ext uri="{FF2B5EF4-FFF2-40B4-BE49-F238E27FC236}">
                <a16:creationId xmlns:a16="http://schemas.microsoft.com/office/drawing/2014/main" id="{08D431AB-B8EE-FFE7-73B1-3644530DF5B2}"/>
              </a:ext>
            </a:extLst>
          </p:cNvPr>
          <p:cNvSpPr txBox="1"/>
          <p:nvPr/>
        </p:nvSpPr>
        <p:spPr>
          <a:xfrm>
            <a:off x="11340273" y="3911581"/>
            <a:ext cx="294150"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A</a:t>
            </a:r>
            <a:endParaRPr lang="en-US" dirty="0">
              <a:solidFill>
                <a:srgbClr val="002060"/>
              </a:solidFill>
            </a:endParaRPr>
          </a:p>
        </p:txBody>
      </p:sp>
      <p:pic>
        <p:nvPicPr>
          <p:cNvPr id="3076" name="Picture 4" descr="Quà Tặng Tân Gia - Mô Hình Thuyền Gỗ - Mô Hình Thuyền Buồm">
            <a:extLst>
              <a:ext uri="{FF2B5EF4-FFF2-40B4-BE49-F238E27FC236}">
                <a16:creationId xmlns:a16="http://schemas.microsoft.com/office/drawing/2014/main" id="{605FCA70-BCA4-73D7-E475-8EFB0EC854E3}"/>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l="11761" t="15001" r="12517" b="15687"/>
          <a:stretch/>
        </p:blipFill>
        <p:spPr bwMode="auto">
          <a:xfrm>
            <a:off x="6909908" y="5099824"/>
            <a:ext cx="525056" cy="38449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huyền buồm Clip art Đồ họa mạng di động - tàu png tải về - Miễn phí trong  suốt Bướm png Tải về.">
            <a:extLst>
              <a:ext uri="{FF2B5EF4-FFF2-40B4-BE49-F238E27FC236}">
                <a16:creationId xmlns:a16="http://schemas.microsoft.com/office/drawing/2014/main" id="{C30D82C6-DA66-4FEA-98B9-233B289FFF53}"/>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8929" b="90000" l="6778" r="96444">
                        <a14:foregroundMark x1="13111" y1="63214" x2="16556" y2="76429"/>
                        <a14:foregroundMark x1="21444" y1="71607" x2="24111" y2="77500"/>
                        <a14:foregroundMark x1="20889" y1="66250" x2="20889" y2="75893"/>
                        <a14:foregroundMark x1="20333" y1="54464" x2="20222" y2="65179"/>
                        <a14:foregroundMark x1="36111" y1="8929" x2="43111" y2="10000"/>
                        <a14:foregroundMark x1="66667" y1="89286" x2="74889" y2="88036"/>
                        <a14:foregroundMark x1="92556" y1="66607" x2="92556" y2="66607"/>
                        <a14:foregroundMark x1="77222" y1="85893" x2="11000" y2="89286"/>
                        <a14:foregroundMark x1="11000" y1="89286" x2="10778" y2="89107"/>
                        <a14:foregroundMark x1="6778" y1="86429" x2="6778" y2="86429"/>
                        <a14:foregroundMark x1="86556" y1="76429" x2="86556" y2="76429"/>
                        <a14:foregroundMark x1="83667" y1="77321" x2="87667" y2="75000"/>
                        <a14:foregroundMark x1="89111" y1="73214" x2="92333" y2="71607"/>
                        <a14:foregroundMark x1="92444" y1="70893" x2="96444" y2="67500"/>
                      </a14:backgroundRemoval>
                    </a14:imgEffect>
                  </a14:imgLayer>
                </a14:imgProps>
              </a:ext>
              <a:ext uri="{28A0092B-C50C-407E-A947-70E740481C1C}">
                <a14:useLocalDpi xmlns:a14="http://schemas.microsoft.com/office/drawing/2010/main" val="0"/>
              </a:ext>
            </a:extLst>
          </a:blip>
          <a:srcRect/>
          <a:stretch>
            <a:fillRect/>
          </a:stretch>
        </p:blipFill>
        <p:spPr bwMode="auto">
          <a:xfrm>
            <a:off x="10102517" y="5175215"/>
            <a:ext cx="560405" cy="348697"/>
          </a:xfrm>
          <a:prstGeom prst="rect">
            <a:avLst/>
          </a:prstGeom>
          <a:noFill/>
          <a:extLst>
            <a:ext uri="{909E8E84-426E-40DD-AFC4-6F175D3DCCD1}">
              <a14:hiddenFill xmlns:a14="http://schemas.microsoft.com/office/drawing/2010/main">
                <a:solidFill>
                  <a:srgbClr val="FFFFFF"/>
                </a:solidFill>
              </a14:hiddenFill>
            </a:ext>
          </a:extLst>
        </p:spPr>
      </p:pic>
      <p:sp>
        <p:nvSpPr>
          <p:cNvPr id="76" name="TextBox 14">
            <a:extLst>
              <a:ext uri="{FF2B5EF4-FFF2-40B4-BE49-F238E27FC236}">
                <a16:creationId xmlns:a16="http://schemas.microsoft.com/office/drawing/2014/main" id="{010714FD-FC17-3B3C-6CCB-8FC2FC0F6E8E}"/>
              </a:ext>
            </a:extLst>
          </p:cNvPr>
          <p:cNvSpPr txBox="1"/>
          <p:nvPr/>
        </p:nvSpPr>
        <p:spPr>
          <a:xfrm>
            <a:off x="599697" y="5026101"/>
            <a:ext cx="5201916"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Xét tam giác BPA vuông tại B có</a:t>
            </a:r>
            <a:endParaRPr lang="en-US" dirty="0">
              <a:solidFill>
                <a:srgbClr val="002060"/>
              </a:solidFill>
            </a:endParaRPr>
          </a:p>
        </p:txBody>
      </p:sp>
      <p:sp>
        <p:nvSpPr>
          <p:cNvPr id="2" name="TextBox 14">
            <a:extLst>
              <a:ext uri="{FF2B5EF4-FFF2-40B4-BE49-F238E27FC236}">
                <a16:creationId xmlns:a16="http://schemas.microsoft.com/office/drawing/2014/main" id="{F912CFFC-69C2-18BF-5E07-FB1910B79F9C}"/>
              </a:ext>
            </a:extLst>
          </p:cNvPr>
          <p:cNvSpPr txBox="1"/>
          <p:nvPr/>
        </p:nvSpPr>
        <p:spPr>
          <a:xfrm>
            <a:off x="1294380" y="5819889"/>
            <a:ext cx="1344758"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tan P =</a:t>
            </a:r>
            <a:endParaRPr lang="en-US" dirty="0">
              <a:solidFill>
                <a:srgbClr val="002060"/>
              </a:solidFill>
            </a:endParaRPr>
          </a:p>
        </p:txBody>
      </p:sp>
      <p:sp>
        <p:nvSpPr>
          <p:cNvPr id="3" name="TextBox 14">
            <a:extLst>
              <a:ext uri="{FF2B5EF4-FFF2-40B4-BE49-F238E27FC236}">
                <a16:creationId xmlns:a16="http://schemas.microsoft.com/office/drawing/2014/main" id="{08E5EA57-B467-6163-7D20-E7CF6F98711D}"/>
              </a:ext>
            </a:extLst>
          </p:cNvPr>
          <p:cNvSpPr txBox="1"/>
          <p:nvPr/>
        </p:nvSpPr>
        <p:spPr>
          <a:xfrm>
            <a:off x="2541983" y="5609867"/>
            <a:ext cx="607336"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AB</a:t>
            </a:r>
            <a:endParaRPr lang="en-US" dirty="0">
              <a:solidFill>
                <a:srgbClr val="002060"/>
              </a:solidFill>
            </a:endParaRPr>
          </a:p>
        </p:txBody>
      </p:sp>
      <p:sp>
        <p:nvSpPr>
          <p:cNvPr id="4" name="TextBox 14">
            <a:extLst>
              <a:ext uri="{FF2B5EF4-FFF2-40B4-BE49-F238E27FC236}">
                <a16:creationId xmlns:a16="http://schemas.microsoft.com/office/drawing/2014/main" id="{B6F7B453-D0E6-DDA5-DB50-DA17E609D0B7}"/>
              </a:ext>
            </a:extLst>
          </p:cNvPr>
          <p:cNvSpPr txBox="1"/>
          <p:nvPr/>
        </p:nvSpPr>
        <p:spPr>
          <a:xfrm>
            <a:off x="2569210" y="6081681"/>
            <a:ext cx="743812"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PB</a:t>
            </a:r>
            <a:endParaRPr lang="en-US" dirty="0">
              <a:solidFill>
                <a:srgbClr val="002060"/>
              </a:solidFill>
            </a:endParaRPr>
          </a:p>
        </p:txBody>
      </p:sp>
      <p:cxnSp>
        <p:nvCxnSpPr>
          <p:cNvPr id="13" name="Straight Connector 12">
            <a:extLst>
              <a:ext uri="{FF2B5EF4-FFF2-40B4-BE49-F238E27FC236}">
                <a16:creationId xmlns:a16="http://schemas.microsoft.com/office/drawing/2014/main" id="{92275F7B-017D-E9ED-988A-13E2E794379D}"/>
              </a:ext>
            </a:extLst>
          </p:cNvPr>
          <p:cNvCxnSpPr>
            <a:cxnSpLocks/>
          </p:cNvCxnSpPr>
          <p:nvPr/>
        </p:nvCxnSpPr>
        <p:spPr>
          <a:xfrm>
            <a:off x="2612731" y="6080385"/>
            <a:ext cx="440597"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sp>
        <p:nvSpPr>
          <p:cNvPr id="22" name="TextBox 14">
            <a:extLst>
              <a:ext uri="{FF2B5EF4-FFF2-40B4-BE49-F238E27FC236}">
                <a16:creationId xmlns:a16="http://schemas.microsoft.com/office/drawing/2014/main" id="{2AAB2355-834B-EF97-F82D-5806C66BB8B6}"/>
              </a:ext>
            </a:extLst>
          </p:cNvPr>
          <p:cNvSpPr txBox="1"/>
          <p:nvPr/>
        </p:nvSpPr>
        <p:spPr>
          <a:xfrm>
            <a:off x="3141531" y="5815663"/>
            <a:ext cx="1596899"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nên BP = </a:t>
            </a:r>
            <a:endParaRPr lang="en-US" dirty="0">
              <a:solidFill>
                <a:srgbClr val="002060"/>
              </a:solidFill>
            </a:endParaRPr>
          </a:p>
        </p:txBody>
      </p:sp>
      <p:sp>
        <p:nvSpPr>
          <p:cNvPr id="23" name="TextBox 14">
            <a:extLst>
              <a:ext uri="{FF2B5EF4-FFF2-40B4-BE49-F238E27FC236}">
                <a16:creationId xmlns:a16="http://schemas.microsoft.com/office/drawing/2014/main" id="{60C75AA8-4CD1-584C-6A73-AD5453901F24}"/>
              </a:ext>
            </a:extLst>
          </p:cNvPr>
          <p:cNvSpPr txBox="1"/>
          <p:nvPr/>
        </p:nvSpPr>
        <p:spPr>
          <a:xfrm>
            <a:off x="5093778" y="5587239"/>
            <a:ext cx="294150"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h</a:t>
            </a:r>
            <a:endParaRPr lang="en-US" dirty="0">
              <a:solidFill>
                <a:srgbClr val="002060"/>
              </a:solidFill>
            </a:endParaRPr>
          </a:p>
        </p:txBody>
      </p:sp>
      <p:sp>
        <p:nvSpPr>
          <p:cNvPr id="24" name="TextBox 14">
            <a:extLst>
              <a:ext uri="{FF2B5EF4-FFF2-40B4-BE49-F238E27FC236}">
                <a16:creationId xmlns:a16="http://schemas.microsoft.com/office/drawing/2014/main" id="{68D511D1-A661-B706-4FA2-A0F06F37ACB8}"/>
              </a:ext>
            </a:extLst>
          </p:cNvPr>
          <p:cNvSpPr txBox="1"/>
          <p:nvPr/>
        </p:nvSpPr>
        <p:spPr>
          <a:xfrm>
            <a:off x="4663295" y="6071532"/>
            <a:ext cx="1300659"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tan 14</a:t>
            </a:r>
            <a:r>
              <a:rPr lang="en-US" baseline="30000">
                <a:solidFill>
                  <a:srgbClr val="002060"/>
                </a:solidFill>
              </a:rPr>
              <a:t>o</a:t>
            </a:r>
            <a:endParaRPr lang="en-US" dirty="0">
              <a:solidFill>
                <a:srgbClr val="002060"/>
              </a:solidFill>
            </a:endParaRPr>
          </a:p>
        </p:txBody>
      </p:sp>
      <p:cxnSp>
        <p:nvCxnSpPr>
          <p:cNvPr id="25" name="Straight Connector 24">
            <a:extLst>
              <a:ext uri="{FF2B5EF4-FFF2-40B4-BE49-F238E27FC236}">
                <a16:creationId xmlns:a16="http://schemas.microsoft.com/office/drawing/2014/main" id="{4DD7363A-F21D-A975-2F49-A9F3B8449039}"/>
              </a:ext>
            </a:extLst>
          </p:cNvPr>
          <p:cNvCxnSpPr>
            <a:cxnSpLocks/>
          </p:cNvCxnSpPr>
          <p:nvPr/>
        </p:nvCxnSpPr>
        <p:spPr>
          <a:xfrm>
            <a:off x="4681417" y="6070236"/>
            <a:ext cx="1133313"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sp>
        <p:nvSpPr>
          <p:cNvPr id="30" name="TextBox 14">
            <a:extLst>
              <a:ext uri="{FF2B5EF4-FFF2-40B4-BE49-F238E27FC236}">
                <a16:creationId xmlns:a16="http://schemas.microsoft.com/office/drawing/2014/main" id="{E4E68F8E-9B33-E428-07E9-764CECD192CF}"/>
              </a:ext>
            </a:extLst>
          </p:cNvPr>
          <p:cNvSpPr txBox="1"/>
          <p:nvPr/>
        </p:nvSpPr>
        <p:spPr>
          <a:xfrm>
            <a:off x="11639046" y="4670629"/>
            <a:ext cx="294150"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h</a:t>
            </a:r>
            <a:endParaRPr lang="en-US" dirty="0">
              <a:solidFill>
                <a:srgbClr val="002060"/>
              </a:solidFill>
            </a:endParaRPr>
          </a:p>
        </p:txBody>
      </p:sp>
      <p:sp>
        <p:nvSpPr>
          <p:cNvPr id="6" name="TextBox 14">
            <a:extLst>
              <a:ext uri="{FF2B5EF4-FFF2-40B4-BE49-F238E27FC236}">
                <a16:creationId xmlns:a16="http://schemas.microsoft.com/office/drawing/2014/main" id="{0729F4E2-8743-59AB-A199-35817628473E}"/>
              </a:ext>
            </a:extLst>
          </p:cNvPr>
          <p:cNvSpPr txBox="1"/>
          <p:nvPr/>
        </p:nvSpPr>
        <p:spPr>
          <a:xfrm>
            <a:off x="3139484" y="4198251"/>
            <a:ext cx="1596899"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nên BQ = </a:t>
            </a:r>
            <a:endParaRPr lang="en-US" dirty="0">
              <a:solidFill>
                <a:srgbClr val="002060"/>
              </a:solidFill>
            </a:endParaRPr>
          </a:p>
        </p:txBody>
      </p:sp>
      <p:sp>
        <p:nvSpPr>
          <p:cNvPr id="12" name="TextBox 14">
            <a:extLst>
              <a:ext uri="{FF2B5EF4-FFF2-40B4-BE49-F238E27FC236}">
                <a16:creationId xmlns:a16="http://schemas.microsoft.com/office/drawing/2014/main" id="{C8989A28-46A5-57FB-8EE9-2240EE37C8AF}"/>
              </a:ext>
            </a:extLst>
          </p:cNvPr>
          <p:cNvSpPr txBox="1"/>
          <p:nvPr/>
        </p:nvSpPr>
        <p:spPr>
          <a:xfrm>
            <a:off x="5091731" y="3969827"/>
            <a:ext cx="294150"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h</a:t>
            </a:r>
            <a:endParaRPr lang="en-US" dirty="0">
              <a:solidFill>
                <a:srgbClr val="002060"/>
              </a:solidFill>
            </a:endParaRPr>
          </a:p>
        </p:txBody>
      </p:sp>
      <p:sp>
        <p:nvSpPr>
          <p:cNvPr id="17" name="TextBox 14">
            <a:extLst>
              <a:ext uri="{FF2B5EF4-FFF2-40B4-BE49-F238E27FC236}">
                <a16:creationId xmlns:a16="http://schemas.microsoft.com/office/drawing/2014/main" id="{19712BA1-B995-A922-46BE-6EB3AC5C948C}"/>
              </a:ext>
            </a:extLst>
          </p:cNvPr>
          <p:cNvSpPr txBox="1"/>
          <p:nvPr/>
        </p:nvSpPr>
        <p:spPr>
          <a:xfrm>
            <a:off x="4632673" y="4454120"/>
            <a:ext cx="1300659"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tan 42</a:t>
            </a:r>
            <a:r>
              <a:rPr lang="en-US" baseline="30000">
                <a:solidFill>
                  <a:srgbClr val="002060"/>
                </a:solidFill>
              </a:rPr>
              <a:t>o</a:t>
            </a:r>
            <a:endParaRPr lang="en-US" dirty="0">
              <a:solidFill>
                <a:srgbClr val="002060"/>
              </a:solidFill>
            </a:endParaRPr>
          </a:p>
        </p:txBody>
      </p:sp>
      <p:cxnSp>
        <p:nvCxnSpPr>
          <p:cNvPr id="19" name="Straight Connector 18">
            <a:extLst>
              <a:ext uri="{FF2B5EF4-FFF2-40B4-BE49-F238E27FC236}">
                <a16:creationId xmlns:a16="http://schemas.microsoft.com/office/drawing/2014/main" id="{413C9650-B381-2B4E-9A3C-CE024C91B49E}"/>
              </a:ext>
            </a:extLst>
          </p:cNvPr>
          <p:cNvCxnSpPr>
            <a:cxnSpLocks/>
          </p:cNvCxnSpPr>
          <p:nvPr/>
        </p:nvCxnSpPr>
        <p:spPr>
          <a:xfrm>
            <a:off x="4679370" y="4452824"/>
            <a:ext cx="1133313"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sp>
        <p:nvSpPr>
          <p:cNvPr id="20" name="TextBox 14">
            <a:extLst>
              <a:ext uri="{FF2B5EF4-FFF2-40B4-BE49-F238E27FC236}">
                <a16:creationId xmlns:a16="http://schemas.microsoft.com/office/drawing/2014/main" id="{ACEE7140-C44C-20A4-C8AD-DD731751AEFA}"/>
              </a:ext>
            </a:extLst>
          </p:cNvPr>
          <p:cNvSpPr txBox="1"/>
          <p:nvPr/>
        </p:nvSpPr>
        <p:spPr>
          <a:xfrm>
            <a:off x="2713457" y="4237246"/>
            <a:ext cx="487198"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a:t>
            </a:r>
            <a:endParaRPr lang="en-US" dirty="0">
              <a:solidFill>
                <a:srgbClr val="002060"/>
              </a:solidFill>
            </a:endParaRPr>
          </a:p>
        </p:txBody>
      </p:sp>
    </p:spTree>
    <p:custDataLst>
      <p:tags r:id="rId1"/>
    </p:custDataLst>
    <p:extLst>
      <p:ext uri="{BB962C8B-B14F-4D97-AF65-F5344CB8AC3E}">
        <p14:creationId xmlns:p14="http://schemas.microsoft.com/office/powerpoint/2010/main" val="3589891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22" presetClass="entr" presetSubtype="8"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left)">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down)">
                                      <p:cBhvr>
                                        <p:cTn id="29" dur="500"/>
                                        <p:tgtEl>
                                          <p:spTgt spid="23"/>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down)">
                                      <p:cBhvr>
                                        <p:cTn id="32" dur="500"/>
                                        <p:tgtEl>
                                          <p:spTgt spid="24"/>
                                        </p:tgtEl>
                                      </p:cBhvr>
                                    </p:animEffect>
                                  </p:childTnLst>
                                </p:cTn>
                              </p:par>
                              <p:par>
                                <p:cTn id="33" presetID="22" presetClass="entr" presetSubtype="4"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down)">
                                      <p:cBhvr>
                                        <p:cTn id="3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2" grpId="0"/>
      <p:bldP spid="3" grpId="0"/>
      <p:bldP spid="4" grpId="0"/>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3">
            <a:extLst>
              <a:ext uri="{FF2B5EF4-FFF2-40B4-BE49-F238E27FC236}">
                <a16:creationId xmlns:a16="http://schemas.microsoft.com/office/drawing/2014/main" id="{0E2EF3BF-D2C9-93C8-7049-6D73C6602463}"/>
              </a:ext>
            </a:extLst>
          </p:cNvPr>
          <p:cNvSpPr/>
          <p:nvPr/>
        </p:nvSpPr>
        <p:spPr>
          <a:xfrm rot="16200000">
            <a:off x="-657223" y="638173"/>
            <a:ext cx="2362200" cy="1085851"/>
          </a:xfrm>
          <a:custGeom>
            <a:avLst/>
            <a:gdLst/>
            <a:ahLst/>
            <a:cxnLst/>
            <a:rect l="l" t="t" r="r" b="b"/>
            <a:pathLst>
              <a:path w="14406348" h="7581341">
                <a:moveTo>
                  <a:pt x="0" y="0"/>
                </a:moveTo>
                <a:lnTo>
                  <a:pt x="14406348" y="0"/>
                </a:lnTo>
                <a:lnTo>
                  <a:pt x="14406348" y="7581341"/>
                </a:lnTo>
                <a:lnTo>
                  <a:pt x="0" y="75813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7" name="TextBox 14">
            <a:extLst>
              <a:ext uri="{FF2B5EF4-FFF2-40B4-BE49-F238E27FC236}">
                <a16:creationId xmlns:a16="http://schemas.microsoft.com/office/drawing/2014/main" id="{5D76B818-9861-C3CA-5C9F-5507EF7F3E59}"/>
              </a:ext>
            </a:extLst>
          </p:cNvPr>
          <p:cNvSpPr txBox="1"/>
          <p:nvPr/>
        </p:nvSpPr>
        <p:spPr>
          <a:xfrm>
            <a:off x="621202" y="1656844"/>
            <a:ext cx="11122053" cy="1675972"/>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50000"/>
              </a:lnSpc>
            </a:pPr>
            <a:r>
              <a:rPr lang="en-US"/>
              <a:t>Hai con thuyền P và Q cách nhau 300 m và thẳng hàng với chân B của tháp hải đăng trên bờ biển. Từ P và Q, người ta nhìn thấy tháp hải đăng dưới các góc BPA = 14</a:t>
            </a:r>
            <a:r>
              <a:rPr lang="en-US" baseline="30000"/>
              <a:t>o </a:t>
            </a:r>
            <a:r>
              <a:rPr lang="en-US"/>
              <a:t>và BQA = 42</a:t>
            </a:r>
            <a:r>
              <a:rPr lang="en-US" baseline="30000"/>
              <a:t>o</a:t>
            </a:r>
            <a:r>
              <a:rPr lang="en-US"/>
              <a:t>. Tính chiều cao tháp hải đăng. </a:t>
            </a:r>
            <a:endParaRPr lang="en-US" dirty="0"/>
          </a:p>
        </p:txBody>
      </p:sp>
      <p:grpSp>
        <p:nvGrpSpPr>
          <p:cNvPr id="8" name="Group 23">
            <a:extLst>
              <a:ext uri="{FF2B5EF4-FFF2-40B4-BE49-F238E27FC236}">
                <a16:creationId xmlns:a16="http://schemas.microsoft.com/office/drawing/2014/main" id="{372B2FC9-CB91-0D04-06B0-237CE64E131F}"/>
              </a:ext>
            </a:extLst>
          </p:cNvPr>
          <p:cNvGrpSpPr/>
          <p:nvPr/>
        </p:nvGrpSpPr>
        <p:grpSpPr>
          <a:xfrm>
            <a:off x="521575" y="1155826"/>
            <a:ext cx="674138" cy="588646"/>
            <a:chOff x="570270" y="1598234"/>
            <a:chExt cx="674138" cy="588646"/>
          </a:xfrm>
        </p:grpSpPr>
        <p:sp>
          <p:nvSpPr>
            <p:cNvPr id="9" name="Isosceles Triangle 15">
              <a:extLst>
                <a:ext uri="{FF2B5EF4-FFF2-40B4-BE49-F238E27FC236}">
                  <a16:creationId xmlns:a16="http://schemas.microsoft.com/office/drawing/2014/main" id="{72FE3F62-3594-797C-370F-D0D72DDAFAB0}"/>
                </a:ext>
              </a:extLst>
            </p:cNvPr>
            <p:cNvSpPr/>
            <p:nvPr/>
          </p:nvSpPr>
          <p:spPr>
            <a:xfrm rot="10800000">
              <a:off x="570270" y="1605727"/>
              <a:ext cx="674138" cy="581153"/>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16">
              <a:extLst>
                <a:ext uri="{FF2B5EF4-FFF2-40B4-BE49-F238E27FC236}">
                  <a16:creationId xmlns:a16="http://schemas.microsoft.com/office/drawing/2014/main" id="{D6ADED06-B197-FA94-7A38-C7A2AF6C85FB}"/>
                </a:ext>
              </a:extLst>
            </p:cNvPr>
            <p:cNvSpPr txBox="1"/>
            <p:nvPr/>
          </p:nvSpPr>
          <p:spPr>
            <a:xfrm>
              <a:off x="654004" y="1598234"/>
              <a:ext cx="525387" cy="430887"/>
            </a:xfrm>
            <a:prstGeom prst="rect">
              <a:avLst/>
            </a:prstGeom>
            <a:noFill/>
          </p:spPr>
          <p:txBody>
            <a:bodyPr wrap="square" rtlCol="0">
              <a:spAutoFit/>
            </a:bodyPr>
            <a:lstStyle>
              <a:defPPr>
                <a:defRPr lang="en-US"/>
              </a:defPPr>
              <a:lvl1pPr>
                <a:defRPr sz="2600">
                  <a:latin typeface="#9Slide03 SVNAvo" panose="02040603050506020204" pitchFamily="18" charset="0"/>
                </a:defRPr>
              </a:lvl1pPr>
            </a:lstStyle>
            <a:p>
              <a:r>
                <a:rPr lang="en-US" sz="2100">
                  <a:solidFill>
                    <a:schemeClr val="bg1"/>
                  </a:solidFill>
                </a:rPr>
                <a:t>?6</a:t>
              </a:r>
              <a:endParaRPr lang="en-US" sz="2100" dirty="0">
                <a:solidFill>
                  <a:schemeClr val="bg1"/>
                </a:solidFill>
              </a:endParaRPr>
            </a:p>
          </p:txBody>
        </p:sp>
      </p:grpSp>
      <p:sp>
        <p:nvSpPr>
          <p:cNvPr id="14" name="Rectangle: Rounded Corners 2">
            <a:extLst>
              <a:ext uri="{FF2B5EF4-FFF2-40B4-BE49-F238E27FC236}">
                <a16:creationId xmlns:a16="http://schemas.microsoft.com/office/drawing/2014/main" id="{8520ADD5-9B39-CF18-C5D7-0709F48E8F3B}"/>
              </a:ext>
            </a:extLst>
          </p:cNvPr>
          <p:cNvSpPr/>
          <p:nvPr/>
        </p:nvSpPr>
        <p:spPr>
          <a:xfrm>
            <a:off x="7467600" y="280535"/>
            <a:ext cx="4143375" cy="619141"/>
          </a:xfrm>
          <a:prstGeom prst="roundRect">
            <a:avLst>
              <a:gd name="adj" fmla="val 18182"/>
            </a:avLst>
          </a:prstGeom>
          <a:solidFill>
            <a:schemeClr val="accent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3">
            <a:extLst>
              <a:ext uri="{FF2B5EF4-FFF2-40B4-BE49-F238E27FC236}">
                <a16:creationId xmlns:a16="http://schemas.microsoft.com/office/drawing/2014/main" id="{663D8A21-3DCF-9C28-8139-1D811EEFEC05}"/>
              </a:ext>
            </a:extLst>
          </p:cNvPr>
          <p:cNvSpPr txBox="1"/>
          <p:nvPr/>
        </p:nvSpPr>
        <p:spPr>
          <a:xfrm>
            <a:off x="7672196" y="353124"/>
            <a:ext cx="3783408" cy="491866"/>
          </a:xfrm>
          <a:prstGeom prst="rect">
            <a:avLst/>
          </a:prstGeom>
          <a:noFill/>
        </p:spPr>
        <p:txBody>
          <a:bodyPr wrap="none" rtlCol="0">
            <a:spAutoFit/>
          </a:bodyPr>
          <a:lstStyle/>
          <a:p>
            <a:pPr>
              <a:lnSpc>
                <a:spcPts val="3500"/>
              </a:lnSpc>
            </a:pPr>
            <a:r>
              <a:rPr lang="en-US" sz="2400">
                <a:solidFill>
                  <a:schemeClr val="bg1"/>
                </a:solidFill>
                <a:latin typeface="#9Slide03 Penumbra" panose="02040603050506020204" pitchFamily="18" charset="0"/>
              </a:rPr>
              <a:t>giải tam giác vuông</a:t>
            </a:r>
            <a:endParaRPr lang="en-US" dirty="0">
              <a:solidFill>
                <a:schemeClr val="bg1"/>
              </a:solidFill>
              <a:latin typeface="#9Slide03 Penumbra" panose="02040603050506020204" pitchFamily="18" charset="0"/>
            </a:endParaRPr>
          </a:p>
        </p:txBody>
      </p:sp>
      <p:sp>
        <p:nvSpPr>
          <p:cNvPr id="27" name="Freeform 3">
            <a:extLst>
              <a:ext uri="{FF2B5EF4-FFF2-40B4-BE49-F238E27FC236}">
                <a16:creationId xmlns:a16="http://schemas.microsoft.com/office/drawing/2014/main" id="{8F531F29-E32D-1162-BD8C-DD546D392DBC}"/>
              </a:ext>
            </a:extLst>
          </p:cNvPr>
          <p:cNvSpPr/>
          <p:nvPr/>
        </p:nvSpPr>
        <p:spPr>
          <a:xfrm rot="5400000">
            <a:off x="11001724" y="5680425"/>
            <a:ext cx="1294700" cy="1085851"/>
          </a:xfrm>
          <a:custGeom>
            <a:avLst/>
            <a:gdLst/>
            <a:ahLst/>
            <a:cxnLst/>
            <a:rect l="l" t="t" r="r" b="b"/>
            <a:pathLst>
              <a:path w="14406348" h="7581341">
                <a:moveTo>
                  <a:pt x="0" y="0"/>
                </a:moveTo>
                <a:lnTo>
                  <a:pt x="14406348" y="0"/>
                </a:lnTo>
                <a:lnTo>
                  <a:pt x="14406348" y="7581341"/>
                </a:lnTo>
                <a:lnTo>
                  <a:pt x="0" y="75813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50" name="TextBox 14">
            <a:extLst>
              <a:ext uri="{FF2B5EF4-FFF2-40B4-BE49-F238E27FC236}">
                <a16:creationId xmlns:a16="http://schemas.microsoft.com/office/drawing/2014/main" id="{5CB9CE35-19AD-3541-A889-AAFCDBCCD9AC}"/>
              </a:ext>
            </a:extLst>
          </p:cNvPr>
          <p:cNvSpPr txBox="1"/>
          <p:nvPr/>
        </p:nvSpPr>
        <p:spPr>
          <a:xfrm>
            <a:off x="599697" y="3534813"/>
            <a:ext cx="4028396"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Ta thấy BP – BQ = 300 (m)</a:t>
            </a:r>
            <a:endParaRPr lang="en-US" dirty="0">
              <a:solidFill>
                <a:srgbClr val="002060"/>
              </a:solidFill>
            </a:endParaRPr>
          </a:p>
        </p:txBody>
      </p:sp>
      <p:grpSp>
        <p:nvGrpSpPr>
          <p:cNvPr id="15" name="Nhóm 14">
            <a:extLst>
              <a:ext uri="{FF2B5EF4-FFF2-40B4-BE49-F238E27FC236}">
                <a16:creationId xmlns:a16="http://schemas.microsoft.com/office/drawing/2014/main" id="{71A92C87-9714-2137-20DB-28B2ACB97685}"/>
              </a:ext>
            </a:extLst>
          </p:cNvPr>
          <p:cNvGrpSpPr/>
          <p:nvPr/>
        </p:nvGrpSpPr>
        <p:grpSpPr>
          <a:xfrm>
            <a:off x="2818483" y="2845220"/>
            <a:ext cx="559712" cy="80068"/>
            <a:chOff x="6872438" y="3195366"/>
            <a:chExt cx="454885" cy="125350"/>
          </a:xfrm>
        </p:grpSpPr>
        <p:cxnSp>
          <p:nvCxnSpPr>
            <p:cNvPr id="18" name="Đường nối Thẳng 17">
              <a:extLst>
                <a:ext uri="{FF2B5EF4-FFF2-40B4-BE49-F238E27FC236}">
                  <a16:creationId xmlns:a16="http://schemas.microsoft.com/office/drawing/2014/main" id="{E28B94BA-9EE7-4AF0-DCFC-0629343AADF4}"/>
                </a:ext>
              </a:extLst>
            </p:cNvPr>
            <p:cNvCxnSpPr/>
            <p:nvPr/>
          </p:nvCxnSpPr>
          <p:spPr>
            <a:xfrm flipV="1">
              <a:off x="6872438" y="3195367"/>
              <a:ext cx="231006" cy="125349"/>
            </a:xfrm>
            <a:prstGeom prst="line">
              <a:avLst/>
            </a:prstGeom>
            <a:noFill/>
            <a:ln w="19050" cap="flat" cmpd="sng" algn="ctr">
              <a:solidFill>
                <a:schemeClr val="tx1"/>
              </a:solidFill>
              <a:prstDash val="solid"/>
              <a:miter lim="800000"/>
            </a:ln>
            <a:effectLst/>
          </p:spPr>
        </p:cxnSp>
        <p:cxnSp>
          <p:nvCxnSpPr>
            <p:cNvPr id="21" name="Đường nối Thẳng 20">
              <a:extLst>
                <a:ext uri="{FF2B5EF4-FFF2-40B4-BE49-F238E27FC236}">
                  <a16:creationId xmlns:a16="http://schemas.microsoft.com/office/drawing/2014/main" id="{0BEDFA24-5A1F-2E71-BEE8-8B58D9BD7BDC}"/>
                </a:ext>
              </a:extLst>
            </p:cNvPr>
            <p:cNvCxnSpPr>
              <a:cxnSpLocks/>
            </p:cNvCxnSpPr>
            <p:nvPr/>
          </p:nvCxnSpPr>
          <p:spPr>
            <a:xfrm flipH="1" flipV="1">
              <a:off x="7096317" y="3195366"/>
              <a:ext cx="231006" cy="125350"/>
            </a:xfrm>
            <a:prstGeom prst="line">
              <a:avLst/>
            </a:prstGeom>
            <a:noFill/>
            <a:ln w="19050" cap="flat" cmpd="sng" algn="ctr">
              <a:solidFill>
                <a:schemeClr val="tx1"/>
              </a:solidFill>
              <a:prstDash val="solid"/>
              <a:miter lim="800000"/>
            </a:ln>
            <a:effectLst/>
          </p:spPr>
        </p:cxnSp>
      </p:grpSp>
      <p:grpSp>
        <p:nvGrpSpPr>
          <p:cNvPr id="26" name="Nhóm 25">
            <a:extLst>
              <a:ext uri="{FF2B5EF4-FFF2-40B4-BE49-F238E27FC236}">
                <a16:creationId xmlns:a16="http://schemas.microsoft.com/office/drawing/2014/main" id="{F04E55C1-B49F-ED4A-C1B7-EE1A9C4D2985}"/>
              </a:ext>
            </a:extLst>
          </p:cNvPr>
          <p:cNvGrpSpPr/>
          <p:nvPr/>
        </p:nvGrpSpPr>
        <p:grpSpPr>
          <a:xfrm>
            <a:off x="4746650" y="2845222"/>
            <a:ext cx="631707" cy="80066"/>
            <a:chOff x="6872438" y="3195366"/>
            <a:chExt cx="453140" cy="125350"/>
          </a:xfrm>
        </p:grpSpPr>
        <p:cxnSp>
          <p:nvCxnSpPr>
            <p:cNvPr id="33" name="Đường nối Thẳng 32">
              <a:extLst>
                <a:ext uri="{FF2B5EF4-FFF2-40B4-BE49-F238E27FC236}">
                  <a16:creationId xmlns:a16="http://schemas.microsoft.com/office/drawing/2014/main" id="{40164BB6-1E62-3AC5-AB72-75E851C84BEA}"/>
                </a:ext>
              </a:extLst>
            </p:cNvPr>
            <p:cNvCxnSpPr/>
            <p:nvPr/>
          </p:nvCxnSpPr>
          <p:spPr>
            <a:xfrm flipV="1">
              <a:off x="6872438" y="3195367"/>
              <a:ext cx="231006" cy="125349"/>
            </a:xfrm>
            <a:prstGeom prst="line">
              <a:avLst/>
            </a:prstGeom>
            <a:noFill/>
            <a:ln w="19050" cap="flat" cmpd="sng" algn="ctr">
              <a:solidFill>
                <a:schemeClr val="tx1"/>
              </a:solidFill>
              <a:prstDash val="solid"/>
              <a:miter lim="800000"/>
            </a:ln>
            <a:effectLst/>
          </p:spPr>
        </p:cxnSp>
        <p:cxnSp>
          <p:nvCxnSpPr>
            <p:cNvPr id="34" name="Đường nối Thẳng 33">
              <a:extLst>
                <a:ext uri="{FF2B5EF4-FFF2-40B4-BE49-F238E27FC236}">
                  <a16:creationId xmlns:a16="http://schemas.microsoft.com/office/drawing/2014/main" id="{9ED3F218-6E26-B822-8482-5E4891445180}"/>
                </a:ext>
              </a:extLst>
            </p:cNvPr>
            <p:cNvCxnSpPr>
              <a:cxnSpLocks/>
            </p:cNvCxnSpPr>
            <p:nvPr/>
          </p:nvCxnSpPr>
          <p:spPr>
            <a:xfrm flipH="1" flipV="1">
              <a:off x="7094572" y="3195366"/>
              <a:ext cx="231006" cy="125350"/>
            </a:xfrm>
            <a:prstGeom prst="line">
              <a:avLst/>
            </a:prstGeom>
            <a:noFill/>
            <a:ln w="19050" cap="flat" cmpd="sng" algn="ctr">
              <a:solidFill>
                <a:schemeClr val="tx1"/>
              </a:solidFill>
              <a:prstDash val="solid"/>
              <a:miter lim="800000"/>
            </a:ln>
            <a:effectLst/>
          </p:spPr>
        </p:cxnSp>
      </p:grpSp>
      <p:grpSp>
        <p:nvGrpSpPr>
          <p:cNvPr id="60" name="Nhóm 59">
            <a:extLst>
              <a:ext uri="{FF2B5EF4-FFF2-40B4-BE49-F238E27FC236}">
                <a16:creationId xmlns:a16="http://schemas.microsoft.com/office/drawing/2014/main" id="{6C6DEAC0-3EC7-EB90-674E-B715703F7F9A}"/>
              </a:ext>
            </a:extLst>
          </p:cNvPr>
          <p:cNvGrpSpPr/>
          <p:nvPr/>
        </p:nvGrpSpPr>
        <p:grpSpPr>
          <a:xfrm>
            <a:off x="7141081" y="4362286"/>
            <a:ext cx="4602174" cy="1138998"/>
            <a:chOff x="8064500" y="4270375"/>
            <a:chExt cx="3311789" cy="819639"/>
          </a:xfrm>
        </p:grpSpPr>
        <p:pic>
          <p:nvPicPr>
            <p:cNvPr id="3074" name="Picture 2" descr="Hình ảnh Biểu Tượng Ngọn Hải đăng Trong Phong Cách Phẳng Bị Cô Lập Trên Nền  Trắng PNG , Bờ Biển, Phương Hướng, ánh Sáng PNG và Vector với nền trong suốt">
              <a:extLst>
                <a:ext uri="{FF2B5EF4-FFF2-40B4-BE49-F238E27FC236}">
                  <a16:creationId xmlns:a16="http://schemas.microsoft.com/office/drawing/2014/main" id="{2947B77B-7D94-A402-16B7-8029604F9EA0}"/>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6250" b="90000" l="10000" r="90000">
                          <a14:foregroundMark x1="50156" y1="9531" x2="50156" y2="9531"/>
                          <a14:foregroundMark x1="50156" y1="6250" x2="50156" y2="6250"/>
                          <a14:foregroundMark x1="49844" y1="16094" x2="49844" y2="16094"/>
                          <a14:foregroundMark x1="54063" y1="79063" x2="54063" y2="79063"/>
                        </a14:backgroundRemoval>
                      </a14:imgEffect>
                    </a14:imgLayer>
                  </a14:imgProps>
                </a:ext>
                <a:ext uri="{28A0092B-C50C-407E-A947-70E740481C1C}">
                  <a14:useLocalDpi xmlns:a14="http://schemas.microsoft.com/office/drawing/2010/main" val="0"/>
                </a:ext>
              </a:extLst>
            </a:blip>
            <a:srcRect l="36621" t="4256" r="36206" b="20947"/>
            <a:stretch/>
          </p:blipFill>
          <p:spPr bwMode="auto">
            <a:xfrm>
              <a:off x="11083131" y="4283075"/>
              <a:ext cx="293158" cy="806939"/>
            </a:xfrm>
            <a:prstGeom prst="rect">
              <a:avLst/>
            </a:prstGeom>
            <a:noFill/>
            <a:extLst>
              <a:ext uri="{909E8E84-426E-40DD-AFC4-6F175D3DCCD1}">
                <a14:hiddenFill xmlns:a14="http://schemas.microsoft.com/office/drawing/2010/main">
                  <a:solidFill>
                    <a:srgbClr val="FFFFFF"/>
                  </a:solidFill>
                </a14:hiddenFill>
              </a:ext>
            </a:extLst>
          </p:spPr>
        </p:pic>
        <p:cxnSp>
          <p:nvCxnSpPr>
            <p:cNvPr id="36" name="Đường nối Thẳng 35">
              <a:extLst>
                <a:ext uri="{FF2B5EF4-FFF2-40B4-BE49-F238E27FC236}">
                  <a16:creationId xmlns:a16="http://schemas.microsoft.com/office/drawing/2014/main" id="{1AD3B59A-2311-BBCB-D206-11CD006B16D5}"/>
                </a:ext>
              </a:extLst>
            </p:cNvPr>
            <p:cNvCxnSpPr>
              <a:cxnSpLocks/>
            </p:cNvCxnSpPr>
            <p:nvPr/>
          </p:nvCxnSpPr>
          <p:spPr>
            <a:xfrm>
              <a:off x="8064500" y="5080978"/>
              <a:ext cx="3165210" cy="2686"/>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Đường nối Thẳng 42">
              <a:extLst>
                <a:ext uri="{FF2B5EF4-FFF2-40B4-BE49-F238E27FC236}">
                  <a16:creationId xmlns:a16="http://schemas.microsoft.com/office/drawing/2014/main" id="{08C178C0-7E96-4010-DB31-33623E16A99E}"/>
                </a:ext>
              </a:extLst>
            </p:cNvPr>
            <p:cNvCxnSpPr>
              <a:cxnSpLocks/>
            </p:cNvCxnSpPr>
            <p:nvPr/>
          </p:nvCxnSpPr>
          <p:spPr>
            <a:xfrm flipV="1">
              <a:off x="8082629" y="4270375"/>
              <a:ext cx="3153431" cy="804253"/>
            </a:xfrm>
            <a:prstGeom prst="line">
              <a:avLst/>
            </a:prstGeom>
          </p:spPr>
          <p:style>
            <a:lnRef idx="2">
              <a:schemeClr val="accent1"/>
            </a:lnRef>
            <a:fillRef idx="0">
              <a:schemeClr val="accent1"/>
            </a:fillRef>
            <a:effectRef idx="1">
              <a:schemeClr val="accent1"/>
            </a:effectRef>
            <a:fontRef idx="minor">
              <a:schemeClr val="tx1"/>
            </a:fontRef>
          </p:style>
        </p:cxnSp>
        <p:cxnSp>
          <p:nvCxnSpPr>
            <p:cNvPr id="54" name="Đường nối Thẳng 53">
              <a:extLst>
                <a:ext uri="{FF2B5EF4-FFF2-40B4-BE49-F238E27FC236}">
                  <a16:creationId xmlns:a16="http://schemas.microsoft.com/office/drawing/2014/main" id="{F5C50884-EA3F-4CCA-3D41-DD1C3864EDD7}"/>
                </a:ext>
              </a:extLst>
            </p:cNvPr>
            <p:cNvCxnSpPr>
              <a:cxnSpLocks/>
            </p:cNvCxnSpPr>
            <p:nvPr/>
          </p:nvCxnSpPr>
          <p:spPr>
            <a:xfrm flipV="1">
              <a:off x="10386333" y="4276724"/>
              <a:ext cx="843330" cy="804254"/>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Đường nối Thẳng 56">
              <a:extLst>
                <a:ext uri="{FF2B5EF4-FFF2-40B4-BE49-F238E27FC236}">
                  <a16:creationId xmlns:a16="http://schemas.microsoft.com/office/drawing/2014/main" id="{EAC77E0C-D95D-9C3D-BD3F-FCB3132BC3F9}"/>
                </a:ext>
              </a:extLst>
            </p:cNvPr>
            <p:cNvCxnSpPr>
              <a:cxnSpLocks/>
            </p:cNvCxnSpPr>
            <p:nvPr/>
          </p:nvCxnSpPr>
          <p:spPr>
            <a:xfrm flipV="1">
              <a:off x="11222910" y="4276724"/>
              <a:ext cx="7240" cy="804254"/>
            </a:xfrm>
            <a:prstGeom prst="line">
              <a:avLst/>
            </a:prstGeom>
          </p:spPr>
          <p:style>
            <a:lnRef idx="2">
              <a:schemeClr val="accent1"/>
            </a:lnRef>
            <a:fillRef idx="0">
              <a:schemeClr val="accent1"/>
            </a:fillRef>
            <a:effectRef idx="1">
              <a:schemeClr val="accent1"/>
            </a:effectRef>
            <a:fontRef idx="minor">
              <a:schemeClr val="tx1"/>
            </a:fontRef>
          </p:style>
        </p:cxnSp>
      </p:grpSp>
      <p:sp>
        <p:nvSpPr>
          <p:cNvPr id="63" name="TextBox 14">
            <a:extLst>
              <a:ext uri="{FF2B5EF4-FFF2-40B4-BE49-F238E27FC236}">
                <a16:creationId xmlns:a16="http://schemas.microsoft.com/office/drawing/2014/main" id="{A3ABA4C6-CA22-30A6-76A6-1000F4415F57}"/>
              </a:ext>
            </a:extLst>
          </p:cNvPr>
          <p:cNvSpPr txBox="1"/>
          <p:nvPr/>
        </p:nvSpPr>
        <p:spPr>
          <a:xfrm>
            <a:off x="7943670" y="5182843"/>
            <a:ext cx="689525" cy="369332"/>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sz="1800">
                <a:solidFill>
                  <a:srgbClr val="0070C0"/>
                </a:solidFill>
              </a:rPr>
              <a:t>14</a:t>
            </a:r>
            <a:r>
              <a:rPr lang="en-US" sz="1800" baseline="30000">
                <a:solidFill>
                  <a:srgbClr val="0070C0"/>
                </a:solidFill>
              </a:rPr>
              <a:t>o</a:t>
            </a:r>
            <a:endParaRPr lang="en-US" sz="1800" dirty="0">
              <a:solidFill>
                <a:srgbClr val="0070C0"/>
              </a:solidFill>
            </a:endParaRPr>
          </a:p>
        </p:txBody>
      </p:sp>
      <p:sp>
        <p:nvSpPr>
          <p:cNvPr id="64" name="TextBox 14">
            <a:extLst>
              <a:ext uri="{FF2B5EF4-FFF2-40B4-BE49-F238E27FC236}">
                <a16:creationId xmlns:a16="http://schemas.microsoft.com/office/drawing/2014/main" id="{74EEED7A-44C0-433C-62D5-6AC0CF70B5F5}"/>
              </a:ext>
            </a:extLst>
          </p:cNvPr>
          <p:cNvSpPr txBox="1"/>
          <p:nvPr/>
        </p:nvSpPr>
        <p:spPr>
          <a:xfrm>
            <a:off x="10594220" y="5164897"/>
            <a:ext cx="689525" cy="369332"/>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sz="1800">
                <a:solidFill>
                  <a:srgbClr val="0070C0"/>
                </a:solidFill>
              </a:rPr>
              <a:t>42</a:t>
            </a:r>
            <a:r>
              <a:rPr lang="en-US" sz="1800" baseline="30000">
                <a:solidFill>
                  <a:srgbClr val="0070C0"/>
                </a:solidFill>
              </a:rPr>
              <a:t>o</a:t>
            </a:r>
            <a:endParaRPr lang="en-US" sz="1800" dirty="0">
              <a:solidFill>
                <a:srgbClr val="0070C0"/>
              </a:solidFill>
            </a:endParaRPr>
          </a:p>
        </p:txBody>
      </p:sp>
      <p:sp>
        <p:nvSpPr>
          <p:cNvPr id="65" name="TextBox 14">
            <a:extLst>
              <a:ext uri="{FF2B5EF4-FFF2-40B4-BE49-F238E27FC236}">
                <a16:creationId xmlns:a16="http://schemas.microsoft.com/office/drawing/2014/main" id="{2509015B-2DCD-343A-47F0-AC7BA53C167C}"/>
              </a:ext>
            </a:extLst>
          </p:cNvPr>
          <p:cNvSpPr txBox="1"/>
          <p:nvPr/>
        </p:nvSpPr>
        <p:spPr>
          <a:xfrm>
            <a:off x="8587269" y="5539119"/>
            <a:ext cx="952018" cy="369332"/>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sz="1800">
                <a:solidFill>
                  <a:srgbClr val="0070C0"/>
                </a:solidFill>
              </a:rPr>
              <a:t>300 m</a:t>
            </a:r>
            <a:endParaRPr lang="en-US" sz="1800" dirty="0">
              <a:solidFill>
                <a:srgbClr val="0070C0"/>
              </a:solidFill>
            </a:endParaRPr>
          </a:p>
        </p:txBody>
      </p:sp>
      <p:sp>
        <p:nvSpPr>
          <p:cNvPr id="66" name="TextBox 14">
            <a:extLst>
              <a:ext uri="{FF2B5EF4-FFF2-40B4-BE49-F238E27FC236}">
                <a16:creationId xmlns:a16="http://schemas.microsoft.com/office/drawing/2014/main" id="{BAA1DCB4-5478-03CA-B5DC-50B8F0997AC5}"/>
              </a:ext>
            </a:extLst>
          </p:cNvPr>
          <p:cNvSpPr txBox="1"/>
          <p:nvPr/>
        </p:nvSpPr>
        <p:spPr>
          <a:xfrm>
            <a:off x="6946214" y="5443303"/>
            <a:ext cx="294150"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P</a:t>
            </a:r>
            <a:endParaRPr lang="en-US" dirty="0">
              <a:solidFill>
                <a:srgbClr val="002060"/>
              </a:solidFill>
            </a:endParaRPr>
          </a:p>
        </p:txBody>
      </p:sp>
      <p:sp>
        <p:nvSpPr>
          <p:cNvPr id="69" name="TextBox 14">
            <a:extLst>
              <a:ext uri="{FF2B5EF4-FFF2-40B4-BE49-F238E27FC236}">
                <a16:creationId xmlns:a16="http://schemas.microsoft.com/office/drawing/2014/main" id="{09D512CD-4348-5E66-5FEA-9BF8078115AC}"/>
              </a:ext>
            </a:extLst>
          </p:cNvPr>
          <p:cNvSpPr txBox="1"/>
          <p:nvPr/>
        </p:nvSpPr>
        <p:spPr>
          <a:xfrm>
            <a:off x="10113661" y="5448518"/>
            <a:ext cx="294150"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Q</a:t>
            </a:r>
            <a:endParaRPr lang="en-US" dirty="0">
              <a:solidFill>
                <a:srgbClr val="002060"/>
              </a:solidFill>
            </a:endParaRPr>
          </a:p>
        </p:txBody>
      </p:sp>
      <p:sp>
        <p:nvSpPr>
          <p:cNvPr id="72" name="TextBox 14">
            <a:extLst>
              <a:ext uri="{FF2B5EF4-FFF2-40B4-BE49-F238E27FC236}">
                <a16:creationId xmlns:a16="http://schemas.microsoft.com/office/drawing/2014/main" id="{CE93B1CA-85B2-1A33-BA47-CBA59CEEDBEC}"/>
              </a:ext>
            </a:extLst>
          </p:cNvPr>
          <p:cNvSpPr txBox="1"/>
          <p:nvPr/>
        </p:nvSpPr>
        <p:spPr>
          <a:xfrm>
            <a:off x="11359417" y="5472389"/>
            <a:ext cx="294150"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B</a:t>
            </a:r>
            <a:endParaRPr lang="en-US" dirty="0">
              <a:solidFill>
                <a:srgbClr val="002060"/>
              </a:solidFill>
            </a:endParaRPr>
          </a:p>
        </p:txBody>
      </p:sp>
      <p:sp>
        <p:nvSpPr>
          <p:cNvPr id="73" name="TextBox 14">
            <a:extLst>
              <a:ext uri="{FF2B5EF4-FFF2-40B4-BE49-F238E27FC236}">
                <a16:creationId xmlns:a16="http://schemas.microsoft.com/office/drawing/2014/main" id="{08D431AB-B8EE-FFE7-73B1-3644530DF5B2}"/>
              </a:ext>
            </a:extLst>
          </p:cNvPr>
          <p:cNvSpPr txBox="1"/>
          <p:nvPr/>
        </p:nvSpPr>
        <p:spPr>
          <a:xfrm>
            <a:off x="11340273" y="3911581"/>
            <a:ext cx="294150"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A</a:t>
            </a:r>
            <a:endParaRPr lang="en-US" dirty="0">
              <a:solidFill>
                <a:srgbClr val="002060"/>
              </a:solidFill>
            </a:endParaRPr>
          </a:p>
        </p:txBody>
      </p:sp>
      <p:pic>
        <p:nvPicPr>
          <p:cNvPr id="3076" name="Picture 4" descr="Quà Tặng Tân Gia - Mô Hình Thuyền Gỗ - Mô Hình Thuyền Buồm">
            <a:extLst>
              <a:ext uri="{FF2B5EF4-FFF2-40B4-BE49-F238E27FC236}">
                <a16:creationId xmlns:a16="http://schemas.microsoft.com/office/drawing/2014/main" id="{605FCA70-BCA4-73D7-E475-8EFB0EC854E3}"/>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l="11761" t="15001" r="12517" b="15687"/>
          <a:stretch/>
        </p:blipFill>
        <p:spPr bwMode="auto">
          <a:xfrm>
            <a:off x="6909908" y="5099824"/>
            <a:ext cx="525056" cy="38449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huyền buồm Clip art Đồ họa mạng di động - tàu png tải về - Miễn phí trong  suốt Bướm png Tải về.">
            <a:extLst>
              <a:ext uri="{FF2B5EF4-FFF2-40B4-BE49-F238E27FC236}">
                <a16:creationId xmlns:a16="http://schemas.microsoft.com/office/drawing/2014/main" id="{C30D82C6-DA66-4FEA-98B9-233B289FFF53}"/>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8929" b="90000" l="6778" r="96444">
                        <a14:foregroundMark x1="13111" y1="63214" x2="16556" y2="76429"/>
                        <a14:foregroundMark x1="21444" y1="71607" x2="24111" y2="77500"/>
                        <a14:foregroundMark x1="20889" y1="66250" x2="20889" y2="75893"/>
                        <a14:foregroundMark x1="20333" y1="54464" x2="20222" y2="65179"/>
                        <a14:foregroundMark x1="36111" y1="8929" x2="43111" y2="10000"/>
                        <a14:foregroundMark x1="66667" y1="89286" x2="74889" y2="88036"/>
                        <a14:foregroundMark x1="92556" y1="66607" x2="92556" y2="66607"/>
                        <a14:foregroundMark x1="77222" y1="85893" x2="11000" y2="89286"/>
                        <a14:foregroundMark x1="11000" y1="89286" x2="10778" y2="89107"/>
                        <a14:foregroundMark x1="6778" y1="86429" x2="6778" y2="86429"/>
                        <a14:foregroundMark x1="86556" y1="76429" x2="86556" y2="76429"/>
                        <a14:foregroundMark x1="83667" y1="77321" x2="87667" y2="75000"/>
                        <a14:foregroundMark x1="89111" y1="73214" x2="92333" y2="71607"/>
                        <a14:foregroundMark x1="92444" y1="70893" x2="96444" y2="67500"/>
                      </a14:backgroundRemoval>
                    </a14:imgEffect>
                  </a14:imgLayer>
                </a14:imgProps>
              </a:ext>
              <a:ext uri="{28A0092B-C50C-407E-A947-70E740481C1C}">
                <a14:useLocalDpi xmlns:a14="http://schemas.microsoft.com/office/drawing/2010/main" val="0"/>
              </a:ext>
            </a:extLst>
          </a:blip>
          <a:srcRect/>
          <a:stretch>
            <a:fillRect/>
          </a:stretch>
        </p:blipFill>
        <p:spPr bwMode="auto">
          <a:xfrm>
            <a:off x="10102517" y="5175215"/>
            <a:ext cx="560405" cy="348697"/>
          </a:xfrm>
          <a:prstGeom prst="rect">
            <a:avLst/>
          </a:prstGeom>
          <a:noFill/>
          <a:extLst>
            <a:ext uri="{909E8E84-426E-40DD-AFC4-6F175D3DCCD1}">
              <a14:hiddenFill xmlns:a14="http://schemas.microsoft.com/office/drawing/2010/main">
                <a:solidFill>
                  <a:srgbClr val="FFFFFF"/>
                </a:solidFill>
              </a14:hiddenFill>
            </a:ext>
          </a:extLst>
        </p:spPr>
      </p:pic>
      <p:sp>
        <p:nvSpPr>
          <p:cNvPr id="76" name="TextBox 14">
            <a:extLst>
              <a:ext uri="{FF2B5EF4-FFF2-40B4-BE49-F238E27FC236}">
                <a16:creationId xmlns:a16="http://schemas.microsoft.com/office/drawing/2014/main" id="{010714FD-FC17-3B3C-6CCB-8FC2FC0F6E8E}"/>
              </a:ext>
            </a:extLst>
          </p:cNvPr>
          <p:cNvSpPr txBox="1"/>
          <p:nvPr/>
        </p:nvSpPr>
        <p:spPr>
          <a:xfrm>
            <a:off x="1831665" y="4316505"/>
            <a:ext cx="308558"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_</a:t>
            </a:r>
            <a:endParaRPr lang="en-US" dirty="0">
              <a:solidFill>
                <a:srgbClr val="002060"/>
              </a:solidFill>
            </a:endParaRPr>
          </a:p>
        </p:txBody>
      </p:sp>
      <p:sp>
        <p:nvSpPr>
          <p:cNvPr id="23" name="TextBox 14">
            <a:extLst>
              <a:ext uri="{FF2B5EF4-FFF2-40B4-BE49-F238E27FC236}">
                <a16:creationId xmlns:a16="http://schemas.microsoft.com/office/drawing/2014/main" id="{60C75AA8-4CD1-584C-6A73-AD5453901F24}"/>
              </a:ext>
            </a:extLst>
          </p:cNvPr>
          <p:cNvSpPr txBox="1"/>
          <p:nvPr/>
        </p:nvSpPr>
        <p:spPr>
          <a:xfrm>
            <a:off x="2648803" y="4217643"/>
            <a:ext cx="294150"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h</a:t>
            </a:r>
            <a:endParaRPr lang="en-US" dirty="0">
              <a:solidFill>
                <a:srgbClr val="002060"/>
              </a:solidFill>
            </a:endParaRPr>
          </a:p>
        </p:txBody>
      </p:sp>
      <p:sp>
        <p:nvSpPr>
          <p:cNvPr id="24" name="TextBox 14">
            <a:extLst>
              <a:ext uri="{FF2B5EF4-FFF2-40B4-BE49-F238E27FC236}">
                <a16:creationId xmlns:a16="http://schemas.microsoft.com/office/drawing/2014/main" id="{68D511D1-A661-B706-4FA2-A0F06F37ACB8}"/>
              </a:ext>
            </a:extLst>
          </p:cNvPr>
          <p:cNvSpPr txBox="1"/>
          <p:nvPr/>
        </p:nvSpPr>
        <p:spPr>
          <a:xfrm>
            <a:off x="2218320" y="4701936"/>
            <a:ext cx="1300659"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tan 42</a:t>
            </a:r>
            <a:r>
              <a:rPr lang="en-US" baseline="30000">
                <a:solidFill>
                  <a:srgbClr val="002060"/>
                </a:solidFill>
              </a:rPr>
              <a:t>o</a:t>
            </a:r>
            <a:endParaRPr lang="en-US" dirty="0">
              <a:solidFill>
                <a:srgbClr val="002060"/>
              </a:solidFill>
            </a:endParaRPr>
          </a:p>
        </p:txBody>
      </p:sp>
      <p:cxnSp>
        <p:nvCxnSpPr>
          <p:cNvPr id="25" name="Straight Connector 24">
            <a:extLst>
              <a:ext uri="{FF2B5EF4-FFF2-40B4-BE49-F238E27FC236}">
                <a16:creationId xmlns:a16="http://schemas.microsoft.com/office/drawing/2014/main" id="{4DD7363A-F21D-A975-2F49-A9F3B8449039}"/>
              </a:ext>
            </a:extLst>
          </p:cNvPr>
          <p:cNvCxnSpPr>
            <a:cxnSpLocks/>
          </p:cNvCxnSpPr>
          <p:nvPr/>
        </p:nvCxnSpPr>
        <p:spPr>
          <a:xfrm>
            <a:off x="2236442" y="4700640"/>
            <a:ext cx="1133313"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sp>
        <p:nvSpPr>
          <p:cNvPr id="30" name="TextBox 14">
            <a:extLst>
              <a:ext uri="{FF2B5EF4-FFF2-40B4-BE49-F238E27FC236}">
                <a16:creationId xmlns:a16="http://schemas.microsoft.com/office/drawing/2014/main" id="{E4E68F8E-9B33-E428-07E9-764CECD192CF}"/>
              </a:ext>
            </a:extLst>
          </p:cNvPr>
          <p:cNvSpPr txBox="1"/>
          <p:nvPr/>
        </p:nvSpPr>
        <p:spPr>
          <a:xfrm>
            <a:off x="11639046" y="4670629"/>
            <a:ext cx="294150"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h</a:t>
            </a:r>
            <a:endParaRPr lang="en-US" dirty="0">
              <a:solidFill>
                <a:srgbClr val="002060"/>
              </a:solidFill>
            </a:endParaRPr>
          </a:p>
        </p:txBody>
      </p:sp>
      <p:sp>
        <p:nvSpPr>
          <p:cNvPr id="12" name="TextBox 14">
            <a:extLst>
              <a:ext uri="{FF2B5EF4-FFF2-40B4-BE49-F238E27FC236}">
                <a16:creationId xmlns:a16="http://schemas.microsoft.com/office/drawing/2014/main" id="{C8989A28-46A5-57FB-8EE9-2240EE37C8AF}"/>
              </a:ext>
            </a:extLst>
          </p:cNvPr>
          <p:cNvSpPr txBox="1"/>
          <p:nvPr/>
        </p:nvSpPr>
        <p:spPr>
          <a:xfrm>
            <a:off x="1058755" y="4218939"/>
            <a:ext cx="294150"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h</a:t>
            </a:r>
            <a:endParaRPr lang="en-US" dirty="0">
              <a:solidFill>
                <a:srgbClr val="002060"/>
              </a:solidFill>
            </a:endParaRPr>
          </a:p>
        </p:txBody>
      </p:sp>
      <p:sp>
        <p:nvSpPr>
          <p:cNvPr id="17" name="TextBox 14">
            <a:extLst>
              <a:ext uri="{FF2B5EF4-FFF2-40B4-BE49-F238E27FC236}">
                <a16:creationId xmlns:a16="http://schemas.microsoft.com/office/drawing/2014/main" id="{19712BA1-B995-A922-46BE-6EB3AC5C948C}"/>
              </a:ext>
            </a:extLst>
          </p:cNvPr>
          <p:cNvSpPr txBox="1"/>
          <p:nvPr/>
        </p:nvSpPr>
        <p:spPr>
          <a:xfrm>
            <a:off x="599697" y="4703232"/>
            <a:ext cx="1300659"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tan 14</a:t>
            </a:r>
            <a:r>
              <a:rPr lang="en-US" baseline="30000">
                <a:solidFill>
                  <a:srgbClr val="002060"/>
                </a:solidFill>
              </a:rPr>
              <a:t>o</a:t>
            </a:r>
            <a:endParaRPr lang="en-US" dirty="0">
              <a:solidFill>
                <a:srgbClr val="002060"/>
              </a:solidFill>
            </a:endParaRPr>
          </a:p>
        </p:txBody>
      </p:sp>
      <p:cxnSp>
        <p:nvCxnSpPr>
          <p:cNvPr id="19" name="Straight Connector 18">
            <a:extLst>
              <a:ext uri="{FF2B5EF4-FFF2-40B4-BE49-F238E27FC236}">
                <a16:creationId xmlns:a16="http://schemas.microsoft.com/office/drawing/2014/main" id="{413C9650-B381-2B4E-9A3C-CE024C91B49E}"/>
              </a:ext>
            </a:extLst>
          </p:cNvPr>
          <p:cNvCxnSpPr>
            <a:cxnSpLocks/>
          </p:cNvCxnSpPr>
          <p:nvPr/>
        </p:nvCxnSpPr>
        <p:spPr>
          <a:xfrm>
            <a:off x="646394" y="4701936"/>
            <a:ext cx="1133313"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sp>
        <p:nvSpPr>
          <p:cNvPr id="28" name="TextBox 14">
            <a:extLst>
              <a:ext uri="{FF2B5EF4-FFF2-40B4-BE49-F238E27FC236}">
                <a16:creationId xmlns:a16="http://schemas.microsoft.com/office/drawing/2014/main" id="{4E654661-347F-D6FA-E553-0AB8596E5727}"/>
              </a:ext>
            </a:extLst>
          </p:cNvPr>
          <p:cNvSpPr txBox="1"/>
          <p:nvPr/>
        </p:nvSpPr>
        <p:spPr>
          <a:xfrm>
            <a:off x="3417726" y="4448475"/>
            <a:ext cx="1300659"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 300</a:t>
            </a:r>
            <a:endParaRPr lang="en-US" dirty="0">
              <a:solidFill>
                <a:srgbClr val="002060"/>
              </a:solidFill>
            </a:endParaRPr>
          </a:p>
        </p:txBody>
      </p:sp>
      <p:sp>
        <p:nvSpPr>
          <p:cNvPr id="29" name="TextBox 14">
            <a:extLst>
              <a:ext uri="{FF2B5EF4-FFF2-40B4-BE49-F238E27FC236}">
                <a16:creationId xmlns:a16="http://schemas.microsoft.com/office/drawing/2014/main" id="{33B91C57-6130-EC85-F569-BC6F1479569F}"/>
              </a:ext>
            </a:extLst>
          </p:cNvPr>
          <p:cNvSpPr txBox="1"/>
          <p:nvPr/>
        </p:nvSpPr>
        <p:spPr>
          <a:xfrm>
            <a:off x="591024" y="5556576"/>
            <a:ext cx="716462"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h = </a:t>
            </a:r>
            <a:endParaRPr lang="en-US" dirty="0">
              <a:solidFill>
                <a:srgbClr val="002060"/>
              </a:solidFill>
            </a:endParaRPr>
          </a:p>
        </p:txBody>
      </p:sp>
      <p:sp>
        <p:nvSpPr>
          <p:cNvPr id="31" name="TextBox 14">
            <a:extLst>
              <a:ext uri="{FF2B5EF4-FFF2-40B4-BE49-F238E27FC236}">
                <a16:creationId xmlns:a16="http://schemas.microsoft.com/office/drawing/2014/main" id="{0EA67385-8366-6EE2-5F8C-F8A6CF5F7A87}"/>
              </a:ext>
            </a:extLst>
          </p:cNvPr>
          <p:cNvSpPr txBox="1"/>
          <p:nvPr/>
        </p:nvSpPr>
        <p:spPr>
          <a:xfrm>
            <a:off x="1348144" y="6264103"/>
            <a:ext cx="1300659"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tan 14</a:t>
            </a:r>
            <a:r>
              <a:rPr lang="en-US" baseline="30000">
                <a:solidFill>
                  <a:srgbClr val="002060"/>
                </a:solidFill>
              </a:rPr>
              <a:t>o</a:t>
            </a:r>
            <a:endParaRPr lang="en-US" dirty="0">
              <a:solidFill>
                <a:srgbClr val="002060"/>
              </a:solidFill>
            </a:endParaRPr>
          </a:p>
        </p:txBody>
      </p:sp>
      <p:cxnSp>
        <p:nvCxnSpPr>
          <p:cNvPr id="32" name="Straight Connector 31">
            <a:extLst>
              <a:ext uri="{FF2B5EF4-FFF2-40B4-BE49-F238E27FC236}">
                <a16:creationId xmlns:a16="http://schemas.microsoft.com/office/drawing/2014/main" id="{F9F099DF-6D07-D2D0-D2A8-66F2E337E234}"/>
              </a:ext>
            </a:extLst>
          </p:cNvPr>
          <p:cNvCxnSpPr>
            <a:cxnSpLocks/>
          </p:cNvCxnSpPr>
          <p:nvPr/>
        </p:nvCxnSpPr>
        <p:spPr>
          <a:xfrm>
            <a:off x="1394841" y="6262807"/>
            <a:ext cx="1133313"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sp>
        <p:nvSpPr>
          <p:cNvPr id="35" name="TextBox 14">
            <a:extLst>
              <a:ext uri="{FF2B5EF4-FFF2-40B4-BE49-F238E27FC236}">
                <a16:creationId xmlns:a16="http://schemas.microsoft.com/office/drawing/2014/main" id="{7EF043DE-3F01-AABC-3EBA-4C74408B1C5C}"/>
              </a:ext>
            </a:extLst>
          </p:cNvPr>
          <p:cNvSpPr txBox="1"/>
          <p:nvPr/>
        </p:nvSpPr>
        <p:spPr>
          <a:xfrm>
            <a:off x="1779707" y="5801790"/>
            <a:ext cx="335328"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1</a:t>
            </a:r>
            <a:endParaRPr lang="en-US" dirty="0">
              <a:solidFill>
                <a:srgbClr val="002060"/>
              </a:solidFill>
            </a:endParaRPr>
          </a:p>
        </p:txBody>
      </p:sp>
      <p:cxnSp>
        <p:nvCxnSpPr>
          <p:cNvPr id="37" name="Straight Connector 36">
            <a:extLst>
              <a:ext uri="{FF2B5EF4-FFF2-40B4-BE49-F238E27FC236}">
                <a16:creationId xmlns:a16="http://schemas.microsoft.com/office/drawing/2014/main" id="{0A23AE48-3351-1483-13D4-EEDE85E79C4A}"/>
              </a:ext>
            </a:extLst>
          </p:cNvPr>
          <p:cNvCxnSpPr>
            <a:cxnSpLocks/>
          </p:cNvCxnSpPr>
          <p:nvPr/>
        </p:nvCxnSpPr>
        <p:spPr>
          <a:xfrm>
            <a:off x="1316159" y="5825722"/>
            <a:ext cx="2751896"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sp>
        <p:nvSpPr>
          <p:cNvPr id="39" name="TextBox 14">
            <a:extLst>
              <a:ext uri="{FF2B5EF4-FFF2-40B4-BE49-F238E27FC236}">
                <a16:creationId xmlns:a16="http://schemas.microsoft.com/office/drawing/2014/main" id="{1E64C8AF-AC82-1A0F-7515-C6A83410D216}"/>
              </a:ext>
            </a:extLst>
          </p:cNvPr>
          <p:cNvSpPr txBox="1"/>
          <p:nvPr/>
        </p:nvSpPr>
        <p:spPr>
          <a:xfrm>
            <a:off x="2285248" y="5325743"/>
            <a:ext cx="696685"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300</a:t>
            </a:r>
            <a:endParaRPr lang="en-US" dirty="0">
              <a:solidFill>
                <a:srgbClr val="002060"/>
              </a:solidFill>
            </a:endParaRPr>
          </a:p>
        </p:txBody>
      </p:sp>
      <p:sp>
        <p:nvSpPr>
          <p:cNvPr id="40" name="TextBox 14">
            <a:extLst>
              <a:ext uri="{FF2B5EF4-FFF2-40B4-BE49-F238E27FC236}">
                <a16:creationId xmlns:a16="http://schemas.microsoft.com/office/drawing/2014/main" id="{16B77F5F-F1E5-ADE4-4925-6A07627EC411}"/>
              </a:ext>
            </a:extLst>
          </p:cNvPr>
          <p:cNvSpPr txBox="1"/>
          <p:nvPr/>
        </p:nvSpPr>
        <p:spPr>
          <a:xfrm>
            <a:off x="2860910" y="6264103"/>
            <a:ext cx="1300659"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tan 42</a:t>
            </a:r>
            <a:r>
              <a:rPr lang="en-US" baseline="30000">
                <a:solidFill>
                  <a:srgbClr val="002060"/>
                </a:solidFill>
              </a:rPr>
              <a:t>o</a:t>
            </a:r>
            <a:endParaRPr lang="en-US" dirty="0">
              <a:solidFill>
                <a:srgbClr val="002060"/>
              </a:solidFill>
            </a:endParaRPr>
          </a:p>
        </p:txBody>
      </p:sp>
      <p:cxnSp>
        <p:nvCxnSpPr>
          <p:cNvPr id="41" name="Straight Connector 40">
            <a:extLst>
              <a:ext uri="{FF2B5EF4-FFF2-40B4-BE49-F238E27FC236}">
                <a16:creationId xmlns:a16="http://schemas.microsoft.com/office/drawing/2014/main" id="{04E14747-B496-59AC-6021-4B03FB3AC408}"/>
              </a:ext>
            </a:extLst>
          </p:cNvPr>
          <p:cNvCxnSpPr>
            <a:cxnSpLocks/>
          </p:cNvCxnSpPr>
          <p:nvPr/>
        </p:nvCxnSpPr>
        <p:spPr>
          <a:xfrm>
            <a:off x="2907607" y="6262807"/>
            <a:ext cx="1133313"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sp>
        <p:nvSpPr>
          <p:cNvPr id="42" name="TextBox 14">
            <a:extLst>
              <a:ext uri="{FF2B5EF4-FFF2-40B4-BE49-F238E27FC236}">
                <a16:creationId xmlns:a16="http://schemas.microsoft.com/office/drawing/2014/main" id="{D6793FBB-A6A0-4887-966F-76498E18F1A0}"/>
              </a:ext>
            </a:extLst>
          </p:cNvPr>
          <p:cNvSpPr txBox="1"/>
          <p:nvPr/>
        </p:nvSpPr>
        <p:spPr>
          <a:xfrm>
            <a:off x="3292473" y="5801790"/>
            <a:ext cx="335328"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1</a:t>
            </a:r>
            <a:endParaRPr lang="en-US" dirty="0">
              <a:solidFill>
                <a:srgbClr val="002060"/>
              </a:solidFill>
            </a:endParaRPr>
          </a:p>
        </p:txBody>
      </p:sp>
      <p:sp>
        <p:nvSpPr>
          <p:cNvPr id="44" name="TextBox 14">
            <a:extLst>
              <a:ext uri="{FF2B5EF4-FFF2-40B4-BE49-F238E27FC236}">
                <a16:creationId xmlns:a16="http://schemas.microsoft.com/office/drawing/2014/main" id="{9E154C16-2E4D-005E-1B02-90EFCEB34E2C}"/>
              </a:ext>
            </a:extLst>
          </p:cNvPr>
          <p:cNvSpPr txBox="1"/>
          <p:nvPr/>
        </p:nvSpPr>
        <p:spPr>
          <a:xfrm>
            <a:off x="2537547" y="5892574"/>
            <a:ext cx="308558"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_</a:t>
            </a:r>
            <a:endParaRPr lang="en-US" dirty="0">
              <a:solidFill>
                <a:srgbClr val="002060"/>
              </a:solidFill>
            </a:endParaRPr>
          </a:p>
        </p:txBody>
      </p:sp>
      <mc:AlternateContent xmlns:mc="http://schemas.openxmlformats.org/markup-compatibility/2006" xmlns:a14="http://schemas.microsoft.com/office/drawing/2010/main">
        <mc:Choice Requires="a14">
          <p:sp>
            <p:nvSpPr>
              <p:cNvPr id="45" name="TextBox 14">
                <a:extLst>
                  <a:ext uri="{FF2B5EF4-FFF2-40B4-BE49-F238E27FC236}">
                    <a16:creationId xmlns:a16="http://schemas.microsoft.com/office/drawing/2014/main" id="{E83198D5-CF4B-BA1E-5C52-BC9A43561D51}"/>
                  </a:ext>
                </a:extLst>
              </p:cNvPr>
              <p:cNvSpPr txBox="1"/>
              <p:nvPr/>
            </p:nvSpPr>
            <p:spPr>
              <a:xfrm>
                <a:off x="4143214" y="5552175"/>
                <a:ext cx="1809819"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14:m>
                  <m:oMath xmlns:m="http://schemas.openxmlformats.org/officeDocument/2006/math">
                    <m:r>
                      <a:rPr lang="en-US" i="1" smtClean="0">
                        <a:solidFill>
                          <a:srgbClr val="002060"/>
                        </a:solidFill>
                        <a:latin typeface="Cambria Math" panose="02040503050406030204" pitchFamily="18" charset="0"/>
                        <a:ea typeface="Cambria Math" panose="02040503050406030204" pitchFamily="18" charset="0"/>
                      </a:rPr>
                      <m:t>≈</m:t>
                    </m:r>
                  </m:oMath>
                </a14:m>
                <a:r>
                  <a:rPr lang="en-US" dirty="0">
                    <a:solidFill>
                      <a:srgbClr val="002060"/>
                    </a:solidFill>
                  </a:rPr>
                  <a:t> </a:t>
                </a:r>
                <a:r>
                  <a:rPr lang="en-US">
                    <a:solidFill>
                      <a:srgbClr val="002060"/>
                    </a:solidFill>
                  </a:rPr>
                  <a:t>103,4 m</a:t>
                </a:r>
                <a:endParaRPr lang="en-US" dirty="0">
                  <a:solidFill>
                    <a:srgbClr val="002060"/>
                  </a:solidFill>
                </a:endParaRPr>
              </a:p>
            </p:txBody>
          </p:sp>
        </mc:Choice>
        <mc:Fallback xmlns="">
          <p:sp>
            <p:nvSpPr>
              <p:cNvPr id="45" name="TextBox 14">
                <a:extLst>
                  <a:ext uri="{FF2B5EF4-FFF2-40B4-BE49-F238E27FC236}">
                    <a16:creationId xmlns:a16="http://schemas.microsoft.com/office/drawing/2014/main" id="{E83198D5-CF4B-BA1E-5C52-BC9A43561D51}"/>
                  </a:ext>
                </a:extLst>
              </p:cNvPr>
              <p:cNvSpPr txBox="1">
                <a:spLocks noRot="1" noChangeAspect="1" noMove="1" noResize="1" noEditPoints="1" noAdjustHandles="1" noChangeArrowheads="1" noChangeShapeType="1" noTextEdit="1"/>
              </p:cNvSpPr>
              <p:nvPr/>
            </p:nvSpPr>
            <p:spPr>
              <a:xfrm>
                <a:off x="4143214" y="5552175"/>
                <a:ext cx="1809819" cy="461665"/>
              </a:xfrm>
              <a:prstGeom prst="rect">
                <a:avLst/>
              </a:prstGeom>
              <a:blipFill>
                <a:blip r:embed="rId13"/>
                <a:stretch>
                  <a:fillRect t="-13158" b="-26316"/>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22276662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down)">
                                      <p:cBhvr>
                                        <p:cTn id="7" dur="500"/>
                                        <p:tgtEl>
                                          <p:spTgt spid="7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down)">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wipe(down)">
                                      <p:cBhvr>
                                        <p:cTn id="20" dur="500"/>
                                        <p:tgtEl>
                                          <p:spTgt spid="37"/>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wipe(down)">
                                      <p:cBhvr>
                                        <p:cTn id="23" dur="500"/>
                                        <p:tgtEl>
                                          <p:spTgt spid="3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left)">
                                      <p:cBhvr>
                                        <p:cTn id="28" dur="500"/>
                                        <p:tgtEl>
                                          <p:spTgt spid="31"/>
                                        </p:tgtEl>
                                      </p:cBhvr>
                                    </p:animEffect>
                                  </p:childTnLst>
                                </p:cTn>
                              </p:par>
                              <p:par>
                                <p:cTn id="29" presetID="22" presetClass="entr" presetSubtype="8"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left)">
                                      <p:cBhvr>
                                        <p:cTn id="31" dur="500"/>
                                        <p:tgtEl>
                                          <p:spTgt spid="3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wipe(left)">
                                      <p:cBhvr>
                                        <p:cTn id="34" dur="500"/>
                                        <p:tgtEl>
                                          <p:spTgt spid="3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500"/>
                                        <p:tgtEl>
                                          <p:spTgt spid="40"/>
                                        </p:tgtEl>
                                      </p:cBhvr>
                                    </p:animEffect>
                                  </p:childTnLst>
                                </p:cTn>
                              </p:par>
                              <p:par>
                                <p:cTn id="38" presetID="22" presetClass="entr" presetSubtype="8" fill="hold" nodeType="with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wipe(left)">
                                      <p:cBhvr>
                                        <p:cTn id="40" dur="500"/>
                                        <p:tgtEl>
                                          <p:spTgt spid="4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wipe(left)">
                                      <p:cBhvr>
                                        <p:cTn id="46" dur="500"/>
                                        <p:tgtEl>
                                          <p:spTgt spid="4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left)">
                                      <p:cBhvr>
                                        <p:cTn id="5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28" grpId="0"/>
      <p:bldP spid="29" grpId="0"/>
      <p:bldP spid="31" grpId="0"/>
      <p:bldP spid="35" grpId="0"/>
      <p:bldP spid="39" grpId="0"/>
      <p:bldP spid="40" grpId="0"/>
      <p:bldP spid="42"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3">
            <a:extLst>
              <a:ext uri="{FF2B5EF4-FFF2-40B4-BE49-F238E27FC236}">
                <a16:creationId xmlns:a16="http://schemas.microsoft.com/office/drawing/2014/main" id="{0E2EF3BF-D2C9-93C8-7049-6D73C6602463}"/>
              </a:ext>
            </a:extLst>
          </p:cNvPr>
          <p:cNvSpPr/>
          <p:nvPr/>
        </p:nvSpPr>
        <p:spPr>
          <a:xfrm rot="16200000">
            <a:off x="-657223" y="638173"/>
            <a:ext cx="2362200" cy="1085851"/>
          </a:xfrm>
          <a:custGeom>
            <a:avLst/>
            <a:gdLst/>
            <a:ahLst/>
            <a:cxnLst/>
            <a:rect l="l" t="t" r="r" b="b"/>
            <a:pathLst>
              <a:path w="14406348" h="7581341">
                <a:moveTo>
                  <a:pt x="0" y="0"/>
                </a:moveTo>
                <a:lnTo>
                  <a:pt x="14406348" y="0"/>
                </a:lnTo>
                <a:lnTo>
                  <a:pt x="14406348" y="7581341"/>
                </a:lnTo>
                <a:lnTo>
                  <a:pt x="0" y="75813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7" name="TextBox 14">
            <a:extLst>
              <a:ext uri="{FF2B5EF4-FFF2-40B4-BE49-F238E27FC236}">
                <a16:creationId xmlns:a16="http://schemas.microsoft.com/office/drawing/2014/main" id="{5D76B818-9861-C3CA-5C9F-5507EF7F3E59}"/>
              </a:ext>
            </a:extLst>
          </p:cNvPr>
          <p:cNvSpPr txBox="1"/>
          <p:nvPr/>
        </p:nvSpPr>
        <p:spPr>
          <a:xfrm>
            <a:off x="621202" y="1656844"/>
            <a:ext cx="10989773" cy="1121974"/>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50000"/>
              </a:lnSpc>
            </a:pPr>
            <a:r>
              <a:rPr lang="en-US"/>
              <a:t>Cho hình chữ nhật ABCD thoả mãn AC = 6 cm, BAC = 47°. Tính độ dài các đoạn thẳng AB, AD.</a:t>
            </a:r>
            <a:endParaRPr lang="en-US" dirty="0"/>
          </a:p>
        </p:txBody>
      </p:sp>
      <p:grpSp>
        <p:nvGrpSpPr>
          <p:cNvPr id="8" name="Group 23">
            <a:extLst>
              <a:ext uri="{FF2B5EF4-FFF2-40B4-BE49-F238E27FC236}">
                <a16:creationId xmlns:a16="http://schemas.microsoft.com/office/drawing/2014/main" id="{372B2FC9-CB91-0D04-06B0-237CE64E131F}"/>
              </a:ext>
            </a:extLst>
          </p:cNvPr>
          <p:cNvGrpSpPr/>
          <p:nvPr/>
        </p:nvGrpSpPr>
        <p:grpSpPr>
          <a:xfrm>
            <a:off x="521575" y="1155826"/>
            <a:ext cx="674138" cy="588646"/>
            <a:chOff x="570270" y="1598234"/>
            <a:chExt cx="674138" cy="588646"/>
          </a:xfrm>
        </p:grpSpPr>
        <p:sp>
          <p:nvSpPr>
            <p:cNvPr id="9" name="Isosceles Triangle 15">
              <a:extLst>
                <a:ext uri="{FF2B5EF4-FFF2-40B4-BE49-F238E27FC236}">
                  <a16:creationId xmlns:a16="http://schemas.microsoft.com/office/drawing/2014/main" id="{72FE3F62-3594-797C-370F-D0D72DDAFAB0}"/>
                </a:ext>
              </a:extLst>
            </p:cNvPr>
            <p:cNvSpPr/>
            <p:nvPr/>
          </p:nvSpPr>
          <p:spPr>
            <a:xfrm rot="10800000">
              <a:off x="570270" y="1605727"/>
              <a:ext cx="674138" cy="581153"/>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16">
              <a:extLst>
                <a:ext uri="{FF2B5EF4-FFF2-40B4-BE49-F238E27FC236}">
                  <a16:creationId xmlns:a16="http://schemas.microsoft.com/office/drawing/2014/main" id="{D6ADED06-B197-FA94-7A38-C7A2AF6C85FB}"/>
                </a:ext>
              </a:extLst>
            </p:cNvPr>
            <p:cNvSpPr txBox="1"/>
            <p:nvPr/>
          </p:nvSpPr>
          <p:spPr>
            <a:xfrm>
              <a:off x="654004" y="1598234"/>
              <a:ext cx="525387" cy="430887"/>
            </a:xfrm>
            <a:prstGeom prst="rect">
              <a:avLst/>
            </a:prstGeom>
            <a:noFill/>
          </p:spPr>
          <p:txBody>
            <a:bodyPr wrap="square" rtlCol="0">
              <a:spAutoFit/>
            </a:bodyPr>
            <a:lstStyle>
              <a:defPPr>
                <a:defRPr lang="en-US"/>
              </a:defPPr>
              <a:lvl1pPr>
                <a:defRPr sz="2600">
                  <a:latin typeface="#9Slide03 SVNAvo" panose="02040603050506020204" pitchFamily="18" charset="0"/>
                </a:defRPr>
              </a:lvl1pPr>
            </a:lstStyle>
            <a:p>
              <a:r>
                <a:rPr lang="en-US" sz="2100">
                  <a:solidFill>
                    <a:schemeClr val="bg1"/>
                  </a:solidFill>
                </a:rPr>
                <a:t>?7</a:t>
              </a:r>
              <a:endParaRPr lang="en-US" sz="2100" dirty="0">
                <a:solidFill>
                  <a:schemeClr val="bg1"/>
                </a:solidFill>
              </a:endParaRPr>
            </a:p>
          </p:txBody>
        </p:sp>
      </p:grpSp>
      <p:sp>
        <p:nvSpPr>
          <p:cNvPr id="14" name="Rectangle: Rounded Corners 2">
            <a:extLst>
              <a:ext uri="{FF2B5EF4-FFF2-40B4-BE49-F238E27FC236}">
                <a16:creationId xmlns:a16="http://schemas.microsoft.com/office/drawing/2014/main" id="{8520ADD5-9B39-CF18-C5D7-0709F48E8F3B}"/>
              </a:ext>
            </a:extLst>
          </p:cNvPr>
          <p:cNvSpPr/>
          <p:nvPr/>
        </p:nvSpPr>
        <p:spPr>
          <a:xfrm>
            <a:off x="7467600" y="280535"/>
            <a:ext cx="4143375" cy="619141"/>
          </a:xfrm>
          <a:prstGeom prst="roundRect">
            <a:avLst>
              <a:gd name="adj" fmla="val 18182"/>
            </a:avLst>
          </a:prstGeom>
          <a:solidFill>
            <a:schemeClr val="accent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3">
            <a:extLst>
              <a:ext uri="{FF2B5EF4-FFF2-40B4-BE49-F238E27FC236}">
                <a16:creationId xmlns:a16="http://schemas.microsoft.com/office/drawing/2014/main" id="{663D8A21-3DCF-9C28-8139-1D811EEFEC05}"/>
              </a:ext>
            </a:extLst>
          </p:cNvPr>
          <p:cNvSpPr txBox="1"/>
          <p:nvPr/>
        </p:nvSpPr>
        <p:spPr>
          <a:xfrm>
            <a:off x="7672196" y="353124"/>
            <a:ext cx="3783408" cy="491866"/>
          </a:xfrm>
          <a:prstGeom prst="rect">
            <a:avLst/>
          </a:prstGeom>
          <a:noFill/>
        </p:spPr>
        <p:txBody>
          <a:bodyPr wrap="none" rtlCol="0">
            <a:spAutoFit/>
          </a:bodyPr>
          <a:lstStyle/>
          <a:p>
            <a:pPr>
              <a:lnSpc>
                <a:spcPts val="3500"/>
              </a:lnSpc>
            </a:pPr>
            <a:r>
              <a:rPr lang="en-US" sz="2400">
                <a:solidFill>
                  <a:schemeClr val="bg1"/>
                </a:solidFill>
                <a:latin typeface="#9Slide03 Penumbra" panose="02040603050506020204" pitchFamily="18" charset="0"/>
              </a:rPr>
              <a:t>giải tam giác vuông</a:t>
            </a:r>
            <a:endParaRPr lang="en-US" dirty="0">
              <a:solidFill>
                <a:schemeClr val="bg1"/>
              </a:solidFill>
              <a:latin typeface="#9Slide03 Penumbra" panose="02040603050506020204" pitchFamily="18" charset="0"/>
            </a:endParaRPr>
          </a:p>
        </p:txBody>
      </p:sp>
      <p:grpSp>
        <p:nvGrpSpPr>
          <p:cNvPr id="26" name="Nhóm 25">
            <a:extLst>
              <a:ext uri="{FF2B5EF4-FFF2-40B4-BE49-F238E27FC236}">
                <a16:creationId xmlns:a16="http://schemas.microsoft.com/office/drawing/2014/main" id="{F04E55C1-B49F-ED4A-C1B7-EE1A9C4D2985}"/>
              </a:ext>
            </a:extLst>
          </p:cNvPr>
          <p:cNvGrpSpPr/>
          <p:nvPr/>
        </p:nvGrpSpPr>
        <p:grpSpPr>
          <a:xfrm>
            <a:off x="8076162" y="1691818"/>
            <a:ext cx="733400" cy="105310"/>
            <a:chOff x="6872438" y="3195366"/>
            <a:chExt cx="453140" cy="125350"/>
          </a:xfrm>
        </p:grpSpPr>
        <p:cxnSp>
          <p:nvCxnSpPr>
            <p:cNvPr id="33" name="Đường nối Thẳng 32">
              <a:extLst>
                <a:ext uri="{FF2B5EF4-FFF2-40B4-BE49-F238E27FC236}">
                  <a16:creationId xmlns:a16="http://schemas.microsoft.com/office/drawing/2014/main" id="{40164BB6-1E62-3AC5-AB72-75E851C84BEA}"/>
                </a:ext>
              </a:extLst>
            </p:cNvPr>
            <p:cNvCxnSpPr/>
            <p:nvPr/>
          </p:nvCxnSpPr>
          <p:spPr>
            <a:xfrm flipV="1">
              <a:off x="6872438" y="3195367"/>
              <a:ext cx="231006" cy="125349"/>
            </a:xfrm>
            <a:prstGeom prst="line">
              <a:avLst/>
            </a:prstGeom>
            <a:noFill/>
            <a:ln w="19050" cap="flat" cmpd="sng" algn="ctr">
              <a:solidFill>
                <a:schemeClr val="tx1"/>
              </a:solidFill>
              <a:prstDash val="solid"/>
              <a:miter lim="800000"/>
            </a:ln>
            <a:effectLst/>
          </p:spPr>
        </p:cxnSp>
        <p:cxnSp>
          <p:nvCxnSpPr>
            <p:cNvPr id="34" name="Đường nối Thẳng 33">
              <a:extLst>
                <a:ext uri="{FF2B5EF4-FFF2-40B4-BE49-F238E27FC236}">
                  <a16:creationId xmlns:a16="http://schemas.microsoft.com/office/drawing/2014/main" id="{9ED3F218-6E26-B822-8482-5E4891445180}"/>
                </a:ext>
              </a:extLst>
            </p:cNvPr>
            <p:cNvCxnSpPr>
              <a:cxnSpLocks/>
            </p:cNvCxnSpPr>
            <p:nvPr/>
          </p:nvCxnSpPr>
          <p:spPr>
            <a:xfrm flipH="1" flipV="1">
              <a:off x="7094572" y="3195366"/>
              <a:ext cx="231006" cy="125350"/>
            </a:xfrm>
            <a:prstGeom prst="line">
              <a:avLst/>
            </a:prstGeom>
            <a:noFill/>
            <a:ln w="19050" cap="flat" cmpd="sng" algn="ctr">
              <a:solidFill>
                <a:schemeClr val="tx1"/>
              </a:solidFill>
              <a:prstDash val="solid"/>
              <a:miter lim="800000"/>
            </a:ln>
            <a:effectLst/>
          </p:spPr>
        </p:cxnSp>
      </p:grpSp>
      <p:sp>
        <p:nvSpPr>
          <p:cNvPr id="45" name="TextBox 14">
            <a:extLst>
              <a:ext uri="{FF2B5EF4-FFF2-40B4-BE49-F238E27FC236}">
                <a16:creationId xmlns:a16="http://schemas.microsoft.com/office/drawing/2014/main" id="{E83198D5-CF4B-BA1E-5C52-BC9A43561D51}"/>
              </a:ext>
            </a:extLst>
          </p:cNvPr>
          <p:cNvSpPr txBox="1"/>
          <p:nvPr/>
        </p:nvSpPr>
        <p:spPr>
          <a:xfrm>
            <a:off x="621205" y="3229785"/>
            <a:ext cx="4598496"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Xét ∆ABC vuông tại B, ta có:</a:t>
            </a:r>
            <a:endParaRPr lang="en-US" dirty="0">
              <a:solidFill>
                <a:srgbClr val="002060"/>
              </a:solidFill>
            </a:endParaRPr>
          </a:p>
        </p:txBody>
      </p:sp>
      <p:sp>
        <p:nvSpPr>
          <p:cNvPr id="3" name="TextBox 14">
            <a:extLst>
              <a:ext uri="{FF2B5EF4-FFF2-40B4-BE49-F238E27FC236}">
                <a16:creationId xmlns:a16="http://schemas.microsoft.com/office/drawing/2014/main" id="{06A98F87-9F13-CFF7-F132-8C4AE6371826}"/>
              </a:ext>
            </a:extLst>
          </p:cNvPr>
          <p:cNvSpPr txBox="1"/>
          <p:nvPr/>
        </p:nvSpPr>
        <p:spPr>
          <a:xfrm>
            <a:off x="605309" y="5461596"/>
            <a:ext cx="7260497" cy="830997"/>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Vì ABCD là hình chữ nhật nên AD = BC ≈ 4,4 cm (tính chất hình chữ nhật).</a:t>
            </a:r>
            <a:endParaRPr lang="en-US" dirty="0">
              <a:solidFill>
                <a:srgbClr val="002060"/>
              </a:solidFill>
            </a:endParaRPr>
          </a:p>
        </p:txBody>
      </p:sp>
      <p:sp>
        <p:nvSpPr>
          <p:cNvPr id="4" name="Hình chữ nhật 3">
            <a:extLst>
              <a:ext uri="{FF2B5EF4-FFF2-40B4-BE49-F238E27FC236}">
                <a16:creationId xmlns:a16="http://schemas.microsoft.com/office/drawing/2014/main" id="{A8BF792D-B663-82F2-6F2B-C463BE164498}"/>
              </a:ext>
            </a:extLst>
          </p:cNvPr>
          <p:cNvSpPr/>
          <p:nvPr/>
        </p:nvSpPr>
        <p:spPr>
          <a:xfrm>
            <a:off x="8764736" y="3774443"/>
            <a:ext cx="2451100" cy="20769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TextBox 14">
            <a:extLst>
              <a:ext uri="{FF2B5EF4-FFF2-40B4-BE49-F238E27FC236}">
                <a16:creationId xmlns:a16="http://schemas.microsoft.com/office/drawing/2014/main" id="{E5503865-BB6B-BCFB-C29D-E103CF9E846B}"/>
              </a:ext>
            </a:extLst>
          </p:cNvPr>
          <p:cNvSpPr txBox="1"/>
          <p:nvPr/>
        </p:nvSpPr>
        <p:spPr>
          <a:xfrm>
            <a:off x="8392327" y="5786120"/>
            <a:ext cx="331695"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t>A</a:t>
            </a:r>
            <a:endParaRPr lang="en-US" dirty="0"/>
          </a:p>
        </p:txBody>
      </p:sp>
      <p:sp>
        <p:nvSpPr>
          <p:cNvPr id="12" name="TextBox 14">
            <a:extLst>
              <a:ext uri="{FF2B5EF4-FFF2-40B4-BE49-F238E27FC236}">
                <a16:creationId xmlns:a16="http://schemas.microsoft.com/office/drawing/2014/main" id="{7FC4064D-E92B-8E33-1D53-C3F18D7160B7}"/>
              </a:ext>
            </a:extLst>
          </p:cNvPr>
          <p:cNvSpPr txBox="1"/>
          <p:nvPr/>
        </p:nvSpPr>
        <p:spPr>
          <a:xfrm>
            <a:off x="8394191" y="3312778"/>
            <a:ext cx="331695"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t>B</a:t>
            </a:r>
            <a:endParaRPr lang="en-US" dirty="0"/>
          </a:p>
        </p:txBody>
      </p:sp>
      <p:sp>
        <p:nvSpPr>
          <p:cNvPr id="13" name="TextBox 14">
            <a:extLst>
              <a:ext uri="{FF2B5EF4-FFF2-40B4-BE49-F238E27FC236}">
                <a16:creationId xmlns:a16="http://schemas.microsoft.com/office/drawing/2014/main" id="{2C455345-D45C-BFF7-42F2-2F9ED57AF0FE}"/>
              </a:ext>
            </a:extLst>
          </p:cNvPr>
          <p:cNvSpPr txBox="1"/>
          <p:nvPr/>
        </p:nvSpPr>
        <p:spPr>
          <a:xfrm>
            <a:off x="11195745" y="3312778"/>
            <a:ext cx="331695"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t>C</a:t>
            </a:r>
            <a:endParaRPr lang="en-US" dirty="0"/>
          </a:p>
        </p:txBody>
      </p:sp>
      <p:sp>
        <p:nvSpPr>
          <p:cNvPr id="15" name="TextBox 14">
            <a:extLst>
              <a:ext uri="{FF2B5EF4-FFF2-40B4-BE49-F238E27FC236}">
                <a16:creationId xmlns:a16="http://schemas.microsoft.com/office/drawing/2014/main" id="{46B9499D-032B-64A4-0FF6-9E1C43833387}"/>
              </a:ext>
            </a:extLst>
          </p:cNvPr>
          <p:cNvSpPr txBox="1"/>
          <p:nvPr/>
        </p:nvSpPr>
        <p:spPr>
          <a:xfrm>
            <a:off x="11239100" y="5786120"/>
            <a:ext cx="331695"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t>D</a:t>
            </a:r>
            <a:endParaRPr lang="en-US" dirty="0"/>
          </a:p>
        </p:txBody>
      </p:sp>
      <p:cxnSp>
        <p:nvCxnSpPr>
          <p:cNvPr id="18" name="Đường nối Thẳng 17">
            <a:extLst>
              <a:ext uri="{FF2B5EF4-FFF2-40B4-BE49-F238E27FC236}">
                <a16:creationId xmlns:a16="http://schemas.microsoft.com/office/drawing/2014/main" id="{C8D418DE-52F0-03BD-8902-346E62692E7E}"/>
              </a:ext>
            </a:extLst>
          </p:cNvPr>
          <p:cNvCxnSpPr>
            <a:cxnSpLocks/>
          </p:cNvCxnSpPr>
          <p:nvPr/>
        </p:nvCxnSpPr>
        <p:spPr>
          <a:xfrm flipV="1">
            <a:off x="8762872" y="3774443"/>
            <a:ext cx="2452964" cy="207699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0" name="TextBox 14">
            <a:extLst>
              <a:ext uri="{FF2B5EF4-FFF2-40B4-BE49-F238E27FC236}">
                <a16:creationId xmlns:a16="http://schemas.microsoft.com/office/drawing/2014/main" id="{39E92A5B-0202-F8C9-7706-33FB768F8A85}"/>
              </a:ext>
            </a:extLst>
          </p:cNvPr>
          <p:cNvSpPr txBox="1"/>
          <p:nvPr/>
        </p:nvSpPr>
        <p:spPr>
          <a:xfrm rot="19209706">
            <a:off x="9415012" y="4393008"/>
            <a:ext cx="917945"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70C0"/>
                </a:solidFill>
              </a:rPr>
              <a:t>6 cm</a:t>
            </a:r>
            <a:endParaRPr lang="en-US" dirty="0">
              <a:solidFill>
                <a:srgbClr val="0070C0"/>
              </a:solidFill>
            </a:endParaRPr>
          </a:p>
        </p:txBody>
      </p:sp>
      <p:sp>
        <p:nvSpPr>
          <p:cNvPr id="21" name="TextBox 14">
            <a:extLst>
              <a:ext uri="{FF2B5EF4-FFF2-40B4-BE49-F238E27FC236}">
                <a16:creationId xmlns:a16="http://schemas.microsoft.com/office/drawing/2014/main" id="{8DC65A3D-71A2-45C0-69D6-91A5BDD60A93}"/>
              </a:ext>
            </a:extLst>
          </p:cNvPr>
          <p:cNvSpPr txBox="1"/>
          <p:nvPr/>
        </p:nvSpPr>
        <p:spPr>
          <a:xfrm rot="19209706">
            <a:off x="8721510" y="5150336"/>
            <a:ext cx="681136" cy="400110"/>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sz="2000">
                <a:solidFill>
                  <a:srgbClr val="0070C0"/>
                </a:solidFill>
              </a:rPr>
              <a:t>47</a:t>
            </a:r>
            <a:r>
              <a:rPr lang="en-US" sz="2000" baseline="30000">
                <a:solidFill>
                  <a:srgbClr val="0070C0"/>
                </a:solidFill>
              </a:rPr>
              <a:t>o</a:t>
            </a:r>
            <a:endParaRPr lang="en-US" sz="2000" dirty="0">
              <a:solidFill>
                <a:srgbClr val="0070C0"/>
              </a:solidFill>
            </a:endParaRPr>
          </a:p>
        </p:txBody>
      </p:sp>
      <p:cxnSp>
        <p:nvCxnSpPr>
          <p:cNvPr id="23" name="Đường nối Thẳng 22">
            <a:extLst>
              <a:ext uri="{FF2B5EF4-FFF2-40B4-BE49-F238E27FC236}">
                <a16:creationId xmlns:a16="http://schemas.microsoft.com/office/drawing/2014/main" id="{A0CCB8C8-0B51-A31F-CCDC-F2FCC19501AC}"/>
              </a:ext>
            </a:extLst>
          </p:cNvPr>
          <p:cNvCxnSpPr/>
          <p:nvPr/>
        </p:nvCxnSpPr>
        <p:spPr>
          <a:xfrm>
            <a:off x="8946593" y="3774443"/>
            <a:ext cx="0" cy="178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Đường nối Thẳng 23">
            <a:extLst>
              <a:ext uri="{FF2B5EF4-FFF2-40B4-BE49-F238E27FC236}">
                <a16:creationId xmlns:a16="http://schemas.microsoft.com/office/drawing/2014/main" id="{6730DC3B-53DC-838A-84AC-F15580D48CE3}"/>
              </a:ext>
            </a:extLst>
          </p:cNvPr>
          <p:cNvCxnSpPr>
            <a:cxnSpLocks/>
          </p:cNvCxnSpPr>
          <p:nvPr/>
        </p:nvCxnSpPr>
        <p:spPr>
          <a:xfrm rot="5400000">
            <a:off x="8857139" y="3857547"/>
            <a:ext cx="0" cy="178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8" name="Nhóm 27">
            <a:extLst>
              <a:ext uri="{FF2B5EF4-FFF2-40B4-BE49-F238E27FC236}">
                <a16:creationId xmlns:a16="http://schemas.microsoft.com/office/drawing/2014/main" id="{53C66FE1-B8CE-BBC2-32E8-AB4FD5F58F4F}"/>
              </a:ext>
            </a:extLst>
          </p:cNvPr>
          <p:cNvGrpSpPr/>
          <p:nvPr/>
        </p:nvGrpSpPr>
        <p:grpSpPr>
          <a:xfrm rot="5400000">
            <a:off x="11036929" y="3774443"/>
            <a:ext cx="178908" cy="178908"/>
            <a:chOff x="8963440" y="3382185"/>
            <a:chExt cx="178908" cy="178908"/>
          </a:xfrm>
        </p:grpSpPr>
        <p:cxnSp>
          <p:nvCxnSpPr>
            <p:cNvPr id="25" name="Đường nối Thẳng 24">
              <a:extLst>
                <a:ext uri="{FF2B5EF4-FFF2-40B4-BE49-F238E27FC236}">
                  <a16:creationId xmlns:a16="http://schemas.microsoft.com/office/drawing/2014/main" id="{ACC03888-7716-4372-5772-313454C5B742}"/>
                </a:ext>
              </a:extLst>
            </p:cNvPr>
            <p:cNvCxnSpPr/>
            <p:nvPr/>
          </p:nvCxnSpPr>
          <p:spPr>
            <a:xfrm>
              <a:off x="9142348" y="3382185"/>
              <a:ext cx="0" cy="178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Đường nối Thẳng 26">
              <a:extLst>
                <a:ext uri="{FF2B5EF4-FFF2-40B4-BE49-F238E27FC236}">
                  <a16:creationId xmlns:a16="http://schemas.microsoft.com/office/drawing/2014/main" id="{732D8893-6FD6-90C3-1485-F73769415D8F}"/>
                </a:ext>
              </a:extLst>
            </p:cNvPr>
            <p:cNvCxnSpPr>
              <a:cxnSpLocks/>
            </p:cNvCxnSpPr>
            <p:nvPr/>
          </p:nvCxnSpPr>
          <p:spPr>
            <a:xfrm rot="5400000">
              <a:off x="9052894" y="3465289"/>
              <a:ext cx="0" cy="17890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9" name="TextBox 14">
            <a:extLst>
              <a:ext uri="{FF2B5EF4-FFF2-40B4-BE49-F238E27FC236}">
                <a16:creationId xmlns:a16="http://schemas.microsoft.com/office/drawing/2014/main" id="{5987770E-CC70-46A4-4A25-90ACA10C5BD2}"/>
              </a:ext>
            </a:extLst>
          </p:cNvPr>
          <p:cNvSpPr txBox="1"/>
          <p:nvPr/>
        </p:nvSpPr>
        <p:spPr>
          <a:xfrm>
            <a:off x="1249041" y="4027629"/>
            <a:ext cx="6423155"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AB = AC . cos BAC = 6 . cos 47</a:t>
            </a:r>
            <a:r>
              <a:rPr lang="en-US" baseline="30000">
                <a:solidFill>
                  <a:srgbClr val="002060"/>
                </a:solidFill>
              </a:rPr>
              <a:t>o</a:t>
            </a:r>
            <a:r>
              <a:rPr lang="en-US">
                <a:solidFill>
                  <a:srgbClr val="002060"/>
                </a:solidFill>
              </a:rPr>
              <a:t> ≈ 4,1 (cm). </a:t>
            </a:r>
            <a:endParaRPr lang="en-US" dirty="0">
              <a:solidFill>
                <a:srgbClr val="002060"/>
              </a:solidFill>
            </a:endParaRPr>
          </a:p>
        </p:txBody>
      </p:sp>
      <p:grpSp>
        <p:nvGrpSpPr>
          <p:cNvPr id="30" name="Nhóm 29">
            <a:extLst>
              <a:ext uri="{FF2B5EF4-FFF2-40B4-BE49-F238E27FC236}">
                <a16:creationId xmlns:a16="http://schemas.microsoft.com/office/drawing/2014/main" id="{ADD9BBEF-1ED5-D680-EBBD-D71763AFC58B}"/>
              </a:ext>
            </a:extLst>
          </p:cNvPr>
          <p:cNvGrpSpPr/>
          <p:nvPr/>
        </p:nvGrpSpPr>
        <p:grpSpPr>
          <a:xfrm>
            <a:off x="3390450" y="3941659"/>
            <a:ext cx="685150" cy="91461"/>
            <a:chOff x="6872438" y="3195366"/>
            <a:chExt cx="453140" cy="125350"/>
          </a:xfrm>
        </p:grpSpPr>
        <p:cxnSp>
          <p:nvCxnSpPr>
            <p:cNvPr id="31" name="Đường nối Thẳng 30">
              <a:extLst>
                <a:ext uri="{FF2B5EF4-FFF2-40B4-BE49-F238E27FC236}">
                  <a16:creationId xmlns:a16="http://schemas.microsoft.com/office/drawing/2014/main" id="{5CE8B6C5-EAB5-9A45-2ED3-B8C1ABE47FBA}"/>
                </a:ext>
              </a:extLst>
            </p:cNvPr>
            <p:cNvCxnSpPr/>
            <p:nvPr/>
          </p:nvCxnSpPr>
          <p:spPr>
            <a:xfrm flipV="1">
              <a:off x="6872438" y="3195367"/>
              <a:ext cx="231006" cy="125349"/>
            </a:xfrm>
            <a:prstGeom prst="line">
              <a:avLst/>
            </a:prstGeom>
            <a:noFill/>
            <a:ln w="19050" cap="flat" cmpd="sng" algn="ctr">
              <a:solidFill>
                <a:srgbClr val="002060"/>
              </a:solidFill>
              <a:prstDash val="solid"/>
              <a:miter lim="800000"/>
            </a:ln>
            <a:effectLst/>
          </p:spPr>
        </p:cxnSp>
        <p:cxnSp>
          <p:nvCxnSpPr>
            <p:cNvPr id="32" name="Đường nối Thẳng 31">
              <a:extLst>
                <a:ext uri="{FF2B5EF4-FFF2-40B4-BE49-F238E27FC236}">
                  <a16:creationId xmlns:a16="http://schemas.microsoft.com/office/drawing/2014/main" id="{1502BCD9-F12D-62B5-9AF4-D0F70055848C}"/>
                </a:ext>
              </a:extLst>
            </p:cNvPr>
            <p:cNvCxnSpPr>
              <a:cxnSpLocks/>
            </p:cNvCxnSpPr>
            <p:nvPr/>
          </p:nvCxnSpPr>
          <p:spPr>
            <a:xfrm flipH="1" flipV="1">
              <a:off x="7094572" y="3195366"/>
              <a:ext cx="231006" cy="125350"/>
            </a:xfrm>
            <a:prstGeom prst="line">
              <a:avLst/>
            </a:prstGeom>
            <a:noFill/>
            <a:ln w="19050" cap="flat" cmpd="sng" algn="ctr">
              <a:solidFill>
                <a:srgbClr val="002060"/>
              </a:solidFill>
              <a:prstDash val="solid"/>
              <a:miter lim="800000"/>
            </a:ln>
            <a:effectLst/>
          </p:spPr>
        </p:cxnSp>
      </p:grpSp>
      <p:sp>
        <p:nvSpPr>
          <p:cNvPr id="35" name="TextBox 14">
            <a:extLst>
              <a:ext uri="{FF2B5EF4-FFF2-40B4-BE49-F238E27FC236}">
                <a16:creationId xmlns:a16="http://schemas.microsoft.com/office/drawing/2014/main" id="{4B947DE8-0932-376E-A731-6A6C5AFC0B82}"/>
              </a:ext>
            </a:extLst>
          </p:cNvPr>
          <p:cNvSpPr txBox="1"/>
          <p:nvPr/>
        </p:nvSpPr>
        <p:spPr>
          <a:xfrm>
            <a:off x="1249041" y="4709428"/>
            <a:ext cx="6423156"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BC = AC . sin BAC = 6 . sin47</a:t>
            </a:r>
            <a:r>
              <a:rPr lang="en-US" baseline="30000">
                <a:solidFill>
                  <a:srgbClr val="002060"/>
                </a:solidFill>
              </a:rPr>
              <a:t>o</a:t>
            </a:r>
            <a:r>
              <a:rPr lang="en-US">
                <a:solidFill>
                  <a:srgbClr val="002060"/>
                </a:solidFill>
              </a:rPr>
              <a:t> ≈ 4,4 (cm). </a:t>
            </a:r>
            <a:endParaRPr lang="en-US" dirty="0">
              <a:solidFill>
                <a:srgbClr val="002060"/>
              </a:solidFill>
            </a:endParaRPr>
          </a:p>
        </p:txBody>
      </p:sp>
      <p:grpSp>
        <p:nvGrpSpPr>
          <p:cNvPr id="36" name="Nhóm 35">
            <a:extLst>
              <a:ext uri="{FF2B5EF4-FFF2-40B4-BE49-F238E27FC236}">
                <a16:creationId xmlns:a16="http://schemas.microsoft.com/office/drawing/2014/main" id="{0F5FA10B-CC0C-2424-0E6B-E5906E122D6E}"/>
              </a:ext>
            </a:extLst>
          </p:cNvPr>
          <p:cNvGrpSpPr/>
          <p:nvPr/>
        </p:nvGrpSpPr>
        <p:grpSpPr>
          <a:xfrm>
            <a:off x="3262631" y="4624982"/>
            <a:ext cx="685150" cy="91461"/>
            <a:chOff x="6872438" y="3195366"/>
            <a:chExt cx="453140" cy="125350"/>
          </a:xfrm>
        </p:grpSpPr>
        <p:cxnSp>
          <p:nvCxnSpPr>
            <p:cNvPr id="37" name="Đường nối Thẳng 36">
              <a:extLst>
                <a:ext uri="{FF2B5EF4-FFF2-40B4-BE49-F238E27FC236}">
                  <a16:creationId xmlns:a16="http://schemas.microsoft.com/office/drawing/2014/main" id="{DE32BE9A-23B4-2F07-5178-8EF8327048A6}"/>
                </a:ext>
              </a:extLst>
            </p:cNvPr>
            <p:cNvCxnSpPr/>
            <p:nvPr/>
          </p:nvCxnSpPr>
          <p:spPr>
            <a:xfrm flipV="1">
              <a:off x="6872438" y="3195367"/>
              <a:ext cx="231006" cy="125349"/>
            </a:xfrm>
            <a:prstGeom prst="line">
              <a:avLst/>
            </a:prstGeom>
            <a:noFill/>
            <a:ln w="19050" cap="flat" cmpd="sng" algn="ctr">
              <a:solidFill>
                <a:srgbClr val="002060"/>
              </a:solidFill>
              <a:prstDash val="solid"/>
              <a:miter lim="800000"/>
            </a:ln>
            <a:effectLst/>
          </p:spPr>
        </p:cxnSp>
        <p:cxnSp>
          <p:nvCxnSpPr>
            <p:cNvPr id="38" name="Đường nối Thẳng 37">
              <a:extLst>
                <a:ext uri="{FF2B5EF4-FFF2-40B4-BE49-F238E27FC236}">
                  <a16:creationId xmlns:a16="http://schemas.microsoft.com/office/drawing/2014/main" id="{DEEC620A-3A9B-9B5F-A6DD-06EB71C34C23}"/>
                </a:ext>
              </a:extLst>
            </p:cNvPr>
            <p:cNvCxnSpPr>
              <a:cxnSpLocks/>
            </p:cNvCxnSpPr>
            <p:nvPr/>
          </p:nvCxnSpPr>
          <p:spPr>
            <a:xfrm flipH="1" flipV="1">
              <a:off x="7094572" y="3195366"/>
              <a:ext cx="231006" cy="125350"/>
            </a:xfrm>
            <a:prstGeom prst="line">
              <a:avLst/>
            </a:prstGeom>
            <a:noFill/>
            <a:ln w="19050" cap="flat" cmpd="sng" algn="ctr">
              <a:solidFill>
                <a:srgbClr val="002060"/>
              </a:solidFill>
              <a:prstDash val="solid"/>
              <a:miter lim="800000"/>
            </a:ln>
            <a:effectLst/>
          </p:spPr>
        </p:cxnSp>
      </p:grpSp>
    </p:spTree>
    <p:custDataLst>
      <p:tags r:id="rId1"/>
    </p:custDataLst>
    <p:extLst>
      <p:ext uri="{BB962C8B-B14F-4D97-AF65-F5344CB8AC3E}">
        <p14:creationId xmlns:p14="http://schemas.microsoft.com/office/powerpoint/2010/main" val="16557572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1"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up)">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par>
                                <p:cTn id="28" presetID="22" presetClass="entr" presetSubtype="4"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down)">
                                      <p:cBhvr>
                                        <p:cTn id="30" dur="500"/>
                                        <p:tgtEl>
                                          <p:spTgt spid="18"/>
                                        </p:tgtEl>
                                      </p:cBhvr>
                                    </p:animEffect>
                                  </p:childTnLst>
                                </p:cTn>
                              </p:par>
                              <p:par>
                                <p:cTn id="31" presetID="22" presetClass="entr" presetSubtype="4"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par>
                                <p:cTn id="34" presetID="22" presetClass="entr" presetSubtype="4"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down)">
                                      <p:cBhvr>
                                        <p:cTn id="36" dur="500"/>
                                        <p:tgtEl>
                                          <p:spTgt spid="24"/>
                                        </p:tgtEl>
                                      </p:cBhvr>
                                    </p:animEffect>
                                  </p:childTnLst>
                                </p:cTn>
                              </p:par>
                              <p:par>
                                <p:cTn id="37" presetID="22" presetClass="entr" presetSubtype="4"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down)">
                                      <p:cBhvr>
                                        <p:cTn id="39" dur="5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down)">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wipe(left)">
                                      <p:cBhvr>
                                        <p:cTn id="56" dur="500"/>
                                        <p:tgtEl>
                                          <p:spTgt spid="4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wipe(down)">
                                      <p:cBhvr>
                                        <p:cTn id="61" dur="500"/>
                                        <p:tgtEl>
                                          <p:spTgt spid="29"/>
                                        </p:tgtEl>
                                      </p:cBhvr>
                                    </p:animEffect>
                                  </p:childTnLst>
                                </p:cTn>
                              </p:par>
                              <p:par>
                                <p:cTn id="62" presetID="22" presetClass="entr" presetSubtype="4" fill="hold" nodeType="with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wipe(down)">
                                      <p:cBhvr>
                                        <p:cTn id="69" dur="500"/>
                                        <p:tgtEl>
                                          <p:spTgt spid="35"/>
                                        </p:tgtEl>
                                      </p:cBhvr>
                                    </p:animEffect>
                                  </p:childTnLst>
                                </p:cTn>
                              </p:par>
                              <p:par>
                                <p:cTn id="70" presetID="22" presetClass="entr" presetSubtype="4" fill="hold" nodeType="with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wipe(down)">
                                      <p:cBhvr>
                                        <p:cTn id="72" dur="500"/>
                                        <p:tgtEl>
                                          <p:spTgt spid="3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3"/>
                                        </p:tgtEl>
                                        <p:attrNameLst>
                                          <p:attrName>style.visibility</p:attrName>
                                        </p:attrNameLst>
                                      </p:cBhvr>
                                      <p:to>
                                        <p:strVal val="visible"/>
                                      </p:to>
                                    </p:set>
                                    <p:animEffect transition="in" filter="wipe(left)">
                                      <p:cBhvr>
                                        <p:cTn id="7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5" grpId="0"/>
      <p:bldP spid="3" grpId="0"/>
      <p:bldP spid="4" grpId="0" animBg="1"/>
      <p:bldP spid="6" grpId="0"/>
      <p:bldP spid="12" grpId="0"/>
      <p:bldP spid="13" grpId="0"/>
      <p:bldP spid="15" grpId="0"/>
      <p:bldP spid="20" grpId="0"/>
      <p:bldP spid="21" grpId="0"/>
      <p:bldP spid="29"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descr="Ảnh có chứa văn bản, ảnh chụp màn hình, Phông chữ, biểu tượng&#10;&#10;Mô tả được tạo tự động">
            <a:extLst>
              <a:ext uri="{FF2B5EF4-FFF2-40B4-BE49-F238E27FC236}">
                <a16:creationId xmlns:a16="http://schemas.microsoft.com/office/drawing/2014/main" id="{019A81E1-9C72-0595-C2C2-2782BF516E5A}"/>
              </a:ext>
            </a:extLst>
          </p:cNvPr>
          <p:cNvPicPr>
            <a:picLocks noChangeAspect="1"/>
          </p:cNvPicPr>
          <p:nvPr/>
        </p:nvPicPr>
        <p:blipFill>
          <a:blip r:embed="rId4">
            <a:extLst>
              <a:ext uri="{28A0092B-C50C-407E-A947-70E740481C1C}">
                <a14:useLocalDpi xmlns:a14="http://schemas.microsoft.com/office/drawing/2010/main" val="0"/>
              </a:ext>
            </a:extLst>
          </a:blip>
          <a:srcRect b="16032"/>
          <a:stretch>
            <a:fillRect/>
          </a:stretch>
        </p:blipFill>
        <p:spPr>
          <a:xfrm>
            <a:off x="-1261857" y="-32658"/>
            <a:ext cx="14519773" cy="685800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2650654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rot="-6102626">
            <a:off x="-2132162" y="876635"/>
            <a:ext cx="7076285" cy="5005717"/>
            <a:chOff x="0" y="0"/>
            <a:chExt cx="6350000" cy="4491948"/>
          </a:xfrm>
        </p:grpSpPr>
        <p:sp>
          <p:nvSpPr>
            <p:cNvPr id="4" name="Freeform 4"/>
            <p:cNvSpPr/>
            <p:nvPr/>
          </p:nvSpPr>
          <p:spPr>
            <a:xfrm>
              <a:off x="0" y="-55880"/>
              <a:ext cx="6350000" cy="4547828"/>
            </a:xfrm>
            <a:custGeom>
              <a:avLst/>
              <a:gdLst/>
              <a:ahLst/>
              <a:cxnLst/>
              <a:rect l="l" t="t" r="r" b="b"/>
              <a:pathLst>
                <a:path w="6350000" h="4547828">
                  <a:moveTo>
                    <a:pt x="5628640" y="177800"/>
                  </a:moveTo>
                  <a:cubicBezTo>
                    <a:pt x="5184140" y="96520"/>
                    <a:pt x="4733290" y="29210"/>
                    <a:pt x="4279900" y="67310"/>
                  </a:cubicBezTo>
                  <a:cubicBezTo>
                    <a:pt x="3841750" y="104140"/>
                    <a:pt x="3437890" y="316230"/>
                    <a:pt x="2997200" y="331470"/>
                  </a:cubicBezTo>
                  <a:cubicBezTo>
                    <a:pt x="2550160" y="346710"/>
                    <a:pt x="2101850" y="267970"/>
                    <a:pt x="1668780" y="167640"/>
                  </a:cubicBezTo>
                  <a:cubicBezTo>
                    <a:pt x="941070" y="0"/>
                    <a:pt x="364490" y="205740"/>
                    <a:pt x="0" y="417830"/>
                  </a:cubicBezTo>
                  <a:lnTo>
                    <a:pt x="0" y="4547828"/>
                  </a:lnTo>
                  <a:lnTo>
                    <a:pt x="6350000" y="4547828"/>
                  </a:lnTo>
                  <a:lnTo>
                    <a:pt x="6350000" y="327660"/>
                  </a:lnTo>
                  <a:cubicBezTo>
                    <a:pt x="6112510" y="265430"/>
                    <a:pt x="5867400" y="220980"/>
                    <a:pt x="5628640" y="177800"/>
                  </a:cubicBezTo>
                  <a:close/>
                </a:path>
              </a:pathLst>
            </a:custGeom>
            <a:solidFill>
              <a:srgbClr val="392C1B"/>
            </a:solidFill>
          </p:spPr>
          <p:txBody>
            <a:bodyPr/>
            <a:lstStyle/>
            <a:p>
              <a:pPr defTabSz="609630"/>
              <a:endParaRPr lang="en-US" sz="1200">
                <a:solidFill>
                  <a:prstClr val="black"/>
                </a:solidFill>
                <a:latin typeface="Calibri"/>
              </a:endParaRPr>
            </a:p>
          </p:txBody>
        </p:sp>
      </p:grpSp>
      <p:grpSp>
        <p:nvGrpSpPr>
          <p:cNvPr id="5" name="Group 5"/>
          <p:cNvGrpSpPr/>
          <p:nvPr/>
        </p:nvGrpSpPr>
        <p:grpSpPr>
          <a:xfrm rot="-5400000">
            <a:off x="2956293" y="-2268565"/>
            <a:ext cx="7076285" cy="11395129"/>
            <a:chOff x="0" y="0"/>
            <a:chExt cx="6350000" cy="7411715"/>
          </a:xfrm>
        </p:grpSpPr>
        <p:sp>
          <p:nvSpPr>
            <p:cNvPr id="6" name="Freeform 6"/>
            <p:cNvSpPr/>
            <p:nvPr/>
          </p:nvSpPr>
          <p:spPr>
            <a:xfrm>
              <a:off x="0" y="-55880"/>
              <a:ext cx="6350000" cy="7467595"/>
            </a:xfrm>
            <a:custGeom>
              <a:avLst/>
              <a:gdLst/>
              <a:ahLst/>
              <a:cxnLst/>
              <a:rect l="l" t="t" r="r" b="b"/>
              <a:pathLst>
                <a:path w="6350000" h="7467595">
                  <a:moveTo>
                    <a:pt x="5628640" y="177800"/>
                  </a:moveTo>
                  <a:cubicBezTo>
                    <a:pt x="5184140" y="96520"/>
                    <a:pt x="4733290" y="29210"/>
                    <a:pt x="4279900" y="67310"/>
                  </a:cubicBezTo>
                  <a:cubicBezTo>
                    <a:pt x="3841750" y="104140"/>
                    <a:pt x="3437890" y="316230"/>
                    <a:pt x="2997200" y="331470"/>
                  </a:cubicBezTo>
                  <a:cubicBezTo>
                    <a:pt x="2550160" y="346710"/>
                    <a:pt x="2101850" y="267970"/>
                    <a:pt x="1668780" y="167640"/>
                  </a:cubicBezTo>
                  <a:cubicBezTo>
                    <a:pt x="941070" y="0"/>
                    <a:pt x="364490" y="205740"/>
                    <a:pt x="0" y="417830"/>
                  </a:cubicBezTo>
                  <a:lnTo>
                    <a:pt x="0" y="7467595"/>
                  </a:lnTo>
                  <a:lnTo>
                    <a:pt x="6350000" y="7467595"/>
                  </a:lnTo>
                  <a:lnTo>
                    <a:pt x="6350000" y="327660"/>
                  </a:lnTo>
                  <a:cubicBezTo>
                    <a:pt x="6112510" y="265430"/>
                    <a:pt x="5867400" y="220980"/>
                    <a:pt x="5628640" y="177800"/>
                  </a:cubicBezTo>
                  <a:close/>
                </a:path>
              </a:pathLst>
            </a:custGeom>
            <a:solidFill>
              <a:srgbClr val="FCE5C4"/>
            </a:solidFill>
          </p:spPr>
          <p:txBody>
            <a:bodyPr/>
            <a:lstStyle/>
            <a:p>
              <a:pPr defTabSz="609630"/>
              <a:endParaRPr lang="en-US" sz="1200">
                <a:solidFill>
                  <a:prstClr val="black"/>
                </a:solidFill>
                <a:latin typeface="Calibri"/>
              </a:endParaRPr>
            </a:p>
          </p:txBody>
        </p:sp>
      </p:grpSp>
      <p:grpSp>
        <p:nvGrpSpPr>
          <p:cNvPr id="7" name="Group 7"/>
          <p:cNvGrpSpPr/>
          <p:nvPr/>
        </p:nvGrpSpPr>
        <p:grpSpPr>
          <a:xfrm>
            <a:off x="2185229" y="2029303"/>
            <a:ext cx="917625" cy="917625"/>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79C87"/>
            </a:solidFill>
          </p:spPr>
          <p:txBody>
            <a:bodyPr/>
            <a:lstStyle/>
            <a:p>
              <a:pPr defTabSz="609630"/>
              <a:endParaRPr lang="en-US" sz="1200">
                <a:solidFill>
                  <a:prstClr val="black"/>
                </a:solidFill>
                <a:latin typeface="Calibri"/>
              </a:endParaRPr>
            </a:p>
          </p:txBody>
        </p:sp>
        <p:sp>
          <p:nvSpPr>
            <p:cNvPr id="9" name="TextBox 9"/>
            <p:cNvSpPr txBox="1"/>
            <p:nvPr/>
          </p:nvSpPr>
          <p:spPr>
            <a:xfrm>
              <a:off x="76200" y="38100"/>
              <a:ext cx="660400" cy="698500"/>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0" name="Group 10"/>
          <p:cNvGrpSpPr/>
          <p:nvPr/>
        </p:nvGrpSpPr>
        <p:grpSpPr>
          <a:xfrm>
            <a:off x="2201812" y="3639079"/>
            <a:ext cx="917625" cy="917625"/>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79C87"/>
            </a:solidFill>
          </p:spPr>
          <p:txBody>
            <a:bodyPr/>
            <a:lstStyle/>
            <a:p>
              <a:pPr defTabSz="609630"/>
              <a:endParaRPr lang="en-US" sz="1200">
                <a:solidFill>
                  <a:prstClr val="black"/>
                </a:solidFill>
                <a:latin typeface="Calibri"/>
              </a:endParaRPr>
            </a:p>
          </p:txBody>
        </p:sp>
        <p:sp>
          <p:nvSpPr>
            <p:cNvPr id="12" name="TextBox 12"/>
            <p:cNvSpPr txBox="1"/>
            <p:nvPr/>
          </p:nvSpPr>
          <p:spPr>
            <a:xfrm>
              <a:off x="76200" y="38100"/>
              <a:ext cx="660400" cy="698500"/>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3" name="Group 13"/>
          <p:cNvGrpSpPr/>
          <p:nvPr/>
        </p:nvGrpSpPr>
        <p:grpSpPr>
          <a:xfrm>
            <a:off x="2185229" y="5177135"/>
            <a:ext cx="917625" cy="917625"/>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79C87"/>
            </a:solidFill>
          </p:spPr>
          <p:txBody>
            <a:bodyPr/>
            <a:lstStyle/>
            <a:p>
              <a:pPr defTabSz="609630"/>
              <a:endParaRPr lang="en-US" sz="1200">
                <a:solidFill>
                  <a:prstClr val="black"/>
                </a:solidFill>
                <a:latin typeface="Calibri"/>
              </a:endParaRPr>
            </a:p>
          </p:txBody>
        </p:sp>
        <p:sp>
          <p:nvSpPr>
            <p:cNvPr id="15" name="TextBox 15"/>
            <p:cNvSpPr txBox="1"/>
            <p:nvPr/>
          </p:nvSpPr>
          <p:spPr>
            <a:xfrm>
              <a:off x="76200" y="38100"/>
              <a:ext cx="660400" cy="698500"/>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2" name="TextBox 10">
            <a:extLst>
              <a:ext uri="{FF2B5EF4-FFF2-40B4-BE49-F238E27FC236}">
                <a16:creationId xmlns:a16="http://schemas.microsoft.com/office/drawing/2014/main" id="{09B1296E-1F51-F2A0-085D-1A37EAA680E4}"/>
              </a:ext>
            </a:extLst>
          </p:cNvPr>
          <p:cNvSpPr txBox="1"/>
          <p:nvPr/>
        </p:nvSpPr>
        <p:spPr>
          <a:xfrm>
            <a:off x="7617137" y="141224"/>
            <a:ext cx="4294765" cy="584775"/>
          </a:xfrm>
          <a:prstGeom prst="rect">
            <a:avLst/>
          </a:prstGeom>
          <a:noFill/>
        </p:spPr>
        <p:txBody>
          <a:bodyPr wrap="none" rtlCol="0">
            <a:spAutoFit/>
          </a:bodyPr>
          <a:lstStyle/>
          <a:p>
            <a:r>
              <a:rPr lang="en-US" sz="3200">
                <a:solidFill>
                  <a:schemeClr val="accent2">
                    <a:lumMod val="75000"/>
                  </a:schemeClr>
                </a:solidFill>
                <a:latin typeface="#9Slide03 Penumbra" panose="02040603050506020204" pitchFamily="18" charset="0"/>
              </a:rPr>
              <a:t>nội dung bài học</a:t>
            </a:r>
          </a:p>
        </p:txBody>
      </p:sp>
      <p:sp>
        <p:nvSpPr>
          <p:cNvPr id="20" name="Hộp Văn bản 19">
            <a:extLst>
              <a:ext uri="{FF2B5EF4-FFF2-40B4-BE49-F238E27FC236}">
                <a16:creationId xmlns:a16="http://schemas.microsoft.com/office/drawing/2014/main" id="{F1701916-AEFA-1119-4760-00B2ABA1B8F3}"/>
              </a:ext>
            </a:extLst>
          </p:cNvPr>
          <p:cNvSpPr txBox="1"/>
          <p:nvPr/>
        </p:nvSpPr>
        <p:spPr>
          <a:xfrm>
            <a:off x="3330271" y="2004110"/>
            <a:ext cx="6838950" cy="924997"/>
          </a:xfrm>
          <a:prstGeom prst="rect">
            <a:avLst/>
          </a:prstGeom>
          <a:noFill/>
        </p:spPr>
        <p:txBody>
          <a:bodyPr wrap="square">
            <a:spAutoFit/>
          </a:bodyPr>
          <a:lstStyle/>
          <a:p>
            <a:pPr>
              <a:lnSpc>
                <a:spcPts val="3500"/>
              </a:lnSpc>
            </a:pPr>
            <a:r>
              <a:rPr lang="en-US" sz="2400">
                <a:solidFill>
                  <a:schemeClr val="bg1">
                    <a:lumMod val="75000"/>
                  </a:schemeClr>
                </a:solidFill>
                <a:latin typeface="#9Slide03 Penumbra" panose="02040603050506020204" pitchFamily="18" charset="0"/>
              </a:rPr>
              <a:t>Công thức tính cạnh góc vuông </a:t>
            </a:r>
          </a:p>
          <a:p>
            <a:pPr>
              <a:lnSpc>
                <a:spcPts val="3500"/>
              </a:lnSpc>
            </a:pPr>
            <a:r>
              <a:rPr lang="en-US">
                <a:solidFill>
                  <a:schemeClr val="bg1">
                    <a:lumMod val="75000"/>
                  </a:schemeClr>
                </a:solidFill>
                <a:latin typeface="#9Slide03 Penumbra" panose="02040603050506020204" pitchFamily="18" charset="0"/>
              </a:rPr>
              <a:t>theo cạnh huyền và sin, côsin góc nhọn</a:t>
            </a:r>
          </a:p>
        </p:txBody>
      </p:sp>
      <p:sp>
        <p:nvSpPr>
          <p:cNvPr id="21" name="TextBox 3">
            <a:extLst>
              <a:ext uri="{FF2B5EF4-FFF2-40B4-BE49-F238E27FC236}">
                <a16:creationId xmlns:a16="http://schemas.microsoft.com/office/drawing/2014/main" id="{4DF474D8-B15E-860B-DAD5-C11FA5821E93}"/>
              </a:ext>
            </a:extLst>
          </p:cNvPr>
          <p:cNvSpPr txBox="1"/>
          <p:nvPr/>
        </p:nvSpPr>
        <p:spPr>
          <a:xfrm>
            <a:off x="3330271" y="3836807"/>
            <a:ext cx="6242415" cy="491866"/>
          </a:xfrm>
          <a:prstGeom prst="rect">
            <a:avLst/>
          </a:prstGeom>
          <a:noFill/>
        </p:spPr>
        <p:txBody>
          <a:bodyPr wrap="none" rtlCol="0">
            <a:spAutoFit/>
          </a:bodyPr>
          <a:lstStyle/>
          <a:p>
            <a:pPr>
              <a:lnSpc>
                <a:spcPts val="3500"/>
              </a:lnSpc>
            </a:pPr>
            <a:r>
              <a:rPr lang="en-US" sz="2400">
                <a:solidFill>
                  <a:schemeClr val="bg1">
                    <a:lumMod val="75000"/>
                  </a:schemeClr>
                </a:solidFill>
                <a:latin typeface="#9Slide03 Penumbra" panose="02040603050506020204" pitchFamily="18" charset="0"/>
              </a:rPr>
              <a:t>HỆ THỨC GIỮA HAI CẠNH GÓC VUÔNG</a:t>
            </a:r>
            <a:endParaRPr lang="en-US" dirty="0">
              <a:solidFill>
                <a:schemeClr val="bg1">
                  <a:lumMod val="75000"/>
                </a:schemeClr>
              </a:solidFill>
              <a:latin typeface="#9Slide03 Penumbra" panose="02040603050506020204" pitchFamily="18" charset="0"/>
            </a:endParaRPr>
          </a:p>
        </p:txBody>
      </p:sp>
      <p:sp>
        <p:nvSpPr>
          <p:cNvPr id="22" name="TextBox 3">
            <a:extLst>
              <a:ext uri="{FF2B5EF4-FFF2-40B4-BE49-F238E27FC236}">
                <a16:creationId xmlns:a16="http://schemas.microsoft.com/office/drawing/2014/main" id="{BF4D65BA-9941-9351-1099-F35BAF5A2C6A}"/>
              </a:ext>
            </a:extLst>
          </p:cNvPr>
          <p:cNvSpPr txBox="1"/>
          <p:nvPr/>
        </p:nvSpPr>
        <p:spPr>
          <a:xfrm>
            <a:off x="3330271" y="5395142"/>
            <a:ext cx="3783408" cy="491866"/>
          </a:xfrm>
          <a:prstGeom prst="rect">
            <a:avLst/>
          </a:prstGeom>
          <a:noFill/>
        </p:spPr>
        <p:txBody>
          <a:bodyPr wrap="none" rtlCol="0">
            <a:spAutoFit/>
          </a:bodyPr>
          <a:lstStyle/>
          <a:p>
            <a:pPr>
              <a:lnSpc>
                <a:spcPts val="3500"/>
              </a:lnSpc>
            </a:pPr>
            <a:r>
              <a:rPr lang="en-US" sz="2400">
                <a:solidFill>
                  <a:srgbClr val="C00000"/>
                </a:solidFill>
                <a:latin typeface="#9Slide03 Penumbra" panose="02040603050506020204" pitchFamily="18" charset="0"/>
              </a:rPr>
              <a:t>giải tam giác vuông</a:t>
            </a:r>
            <a:endParaRPr lang="en-US" dirty="0">
              <a:solidFill>
                <a:srgbClr val="C00000"/>
              </a:solidFill>
              <a:latin typeface="#9Slide03 Penumbra" panose="02040603050506020204" pitchFamily="18" charset="0"/>
            </a:endParaRPr>
          </a:p>
        </p:txBody>
      </p:sp>
      <p:sp>
        <p:nvSpPr>
          <p:cNvPr id="16" name="TextBox 3">
            <a:extLst>
              <a:ext uri="{FF2B5EF4-FFF2-40B4-BE49-F238E27FC236}">
                <a16:creationId xmlns:a16="http://schemas.microsoft.com/office/drawing/2014/main" id="{EBD7E23F-D71D-C5FD-1B92-57DF8A55A2C5}"/>
              </a:ext>
            </a:extLst>
          </p:cNvPr>
          <p:cNvSpPr txBox="1"/>
          <p:nvPr/>
        </p:nvSpPr>
        <p:spPr>
          <a:xfrm>
            <a:off x="2308051" y="2236924"/>
            <a:ext cx="671979" cy="502382"/>
          </a:xfrm>
          <a:prstGeom prst="rect">
            <a:avLst/>
          </a:prstGeom>
          <a:noFill/>
        </p:spPr>
        <p:txBody>
          <a:bodyPr wrap="none" rtlCol="0">
            <a:spAutoFit/>
          </a:bodyPr>
          <a:lstStyle/>
          <a:p>
            <a:pPr>
              <a:lnSpc>
                <a:spcPts val="3500"/>
              </a:lnSpc>
            </a:pPr>
            <a:r>
              <a:rPr lang="en-US" sz="2800">
                <a:latin typeface="#9Slide03 Penumbra" panose="02040603050506020204" pitchFamily="18" charset="0"/>
              </a:rPr>
              <a:t>o1</a:t>
            </a:r>
            <a:endParaRPr lang="en-US" sz="2000" dirty="0">
              <a:latin typeface="#9Slide03 Penumbra" panose="02040603050506020204" pitchFamily="18" charset="0"/>
            </a:endParaRPr>
          </a:p>
        </p:txBody>
      </p:sp>
      <p:sp>
        <p:nvSpPr>
          <p:cNvPr id="17" name="TextBox 3">
            <a:extLst>
              <a:ext uri="{FF2B5EF4-FFF2-40B4-BE49-F238E27FC236}">
                <a16:creationId xmlns:a16="http://schemas.microsoft.com/office/drawing/2014/main" id="{36A1B0BF-18F2-A2D2-E6E6-E1417E84D95D}"/>
              </a:ext>
            </a:extLst>
          </p:cNvPr>
          <p:cNvSpPr txBox="1"/>
          <p:nvPr/>
        </p:nvSpPr>
        <p:spPr>
          <a:xfrm>
            <a:off x="2298360" y="3846145"/>
            <a:ext cx="718466" cy="502382"/>
          </a:xfrm>
          <a:prstGeom prst="rect">
            <a:avLst/>
          </a:prstGeom>
          <a:noFill/>
        </p:spPr>
        <p:txBody>
          <a:bodyPr wrap="none" rtlCol="0">
            <a:spAutoFit/>
          </a:bodyPr>
          <a:lstStyle/>
          <a:p>
            <a:pPr>
              <a:lnSpc>
                <a:spcPts val="3500"/>
              </a:lnSpc>
            </a:pPr>
            <a:r>
              <a:rPr lang="en-US" sz="2800">
                <a:latin typeface="#9Slide03 Penumbra" panose="02040603050506020204" pitchFamily="18" charset="0"/>
              </a:rPr>
              <a:t>o2</a:t>
            </a:r>
            <a:endParaRPr lang="en-US" sz="2000" dirty="0">
              <a:latin typeface="#9Slide03 Penumbra" panose="02040603050506020204" pitchFamily="18" charset="0"/>
            </a:endParaRPr>
          </a:p>
        </p:txBody>
      </p:sp>
      <p:sp>
        <p:nvSpPr>
          <p:cNvPr id="18" name="TextBox 3">
            <a:extLst>
              <a:ext uri="{FF2B5EF4-FFF2-40B4-BE49-F238E27FC236}">
                <a16:creationId xmlns:a16="http://schemas.microsoft.com/office/drawing/2014/main" id="{5A3B3F3A-AC9B-07F0-C4DD-346F48F99CA6}"/>
              </a:ext>
            </a:extLst>
          </p:cNvPr>
          <p:cNvSpPr txBox="1"/>
          <p:nvPr/>
        </p:nvSpPr>
        <p:spPr>
          <a:xfrm>
            <a:off x="2279292" y="5395142"/>
            <a:ext cx="718466" cy="502382"/>
          </a:xfrm>
          <a:prstGeom prst="rect">
            <a:avLst/>
          </a:prstGeom>
          <a:noFill/>
        </p:spPr>
        <p:txBody>
          <a:bodyPr wrap="none" rtlCol="0">
            <a:spAutoFit/>
          </a:bodyPr>
          <a:lstStyle/>
          <a:p>
            <a:pPr>
              <a:lnSpc>
                <a:spcPts val="3500"/>
              </a:lnSpc>
            </a:pPr>
            <a:r>
              <a:rPr lang="en-US" sz="2800">
                <a:latin typeface="#9Slide03 Penumbra" panose="02040603050506020204" pitchFamily="18" charset="0"/>
              </a:rPr>
              <a:t>o3</a:t>
            </a:r>
            <a:endParaRPr lang="en-US" sz="2000" dirty="0">
              <a:latin typeface="#9Slide03 Penumbra" panose="02040603050506020204" pitchFamily="18" charset="0"/>
            </a:endParaRPr>
          </a:p>
        </p:txBody>
      </p:sp>
    </p:spTree>
    <p:custDataLst>
      <p:tags r:id="rId1"/>
    </p:custData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3">
            <a:extLst>
              <a:ext uri="{FF2B5EF4-FFF2-40B4-BE49-F238E27FC236}">
                <a16:creationId xmlns:a16="http://schemas.microsoft.com/office/drawing/2014/main" id="{0E2EF3BF-D2C9-93C8-7049-6D73C6602463}"/>
              </a:ext>
            </a:extLst>
          </p:cNvPr>
          <p:cNvSpPr/>
          <p:nvPr/>
        </p:nvSpPr>
        <p:spPr>
          <a:xfrm rot="16200000">
            <a:off x="-657223" y="638173"/>
            <a:ext cx="2362200" cy="1085851"/>
          </a:xfrm>
          <a:custGeom>
            <a:avLst/>
            <a:gdLst/>
            <a:ahLst/>
            <a:cxnLst/>
            <a:rect l="l" t="t" r="r" b="b"/>
            <a:pathLst>
              <a:path w="14406348" h="7581341">
                <a:moveTo>
                  <a:pt x="0" y="0"/>
                </a:moveTo>
                <a:lnTo>
                  <a:pt x="14406348" y="0"/>
                </a:lnTo>
                <a:lnTo>
                  <a:pt x="14406348" y="7581341"/>
                </a:lnTo>
                <a:lnTo>
                  <a:pt x="0" y="75813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3" name="Rectangle: Rounded Corners 2">
            <a:extLst>
              <a:ext uri="{FF2B5EF4-FFF2-40B4-BE49-F238E27FC236}">
                <a16:creationId xmlns:a16="http://schemas.microsoft.com/office/drawing/2014/main" id="{0BCFA3BA-B0D9-8A90-9D0A-BD58AADC9759}"/>
              </a:ext>
            </a:extLst>
          </p:cNvPr>
          <p:cNvSpPr/>
          <p:nvPr/>
        </p:nvSpPr>
        <p:spPr>
          <a:xfrm>
            <a:off x="8606970" y="191635"/>
            <a:ext cx="3004005" cy="619141"/>
          </a:xfrm>
          <a:prstGeom prst="roundRect">
            <a:avLst>
              <a:gd name="adj" fmla="val 18182"/>
            </a:avLst>
          </a:prstGeom>
          <a:solidFill>
            <a:schemeClr val="accent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6145F4C-E789-6B97-2513-5A1A20FB84D0}"/>
              </a:ext>
            </a:extLst>
          </p:cNvPr>
          <p:cNvSpPr txBox="1"/>
          <p:nvPr/>
        </p:nvSpPr>
        <p:spPr>
          <a:xfrm>
            <a:off x="8865996" y="264224"/>
            <a:ext cx="2465740" cy="491866"/>
          </a:xfrm>
          <a:prstGeom prst="rect">
            <a:avLst/>
          </a:prstGeom>
          <a:noFill/>
        </p:spPr>
        <p:txBody>
          <a:bodyPr wrap="none" rtlCol="0">
            <a:spAutoFit/>
          </a:bodyPr>
          <a:lstStyle/>
          <a:p>
            <a:pPr>
              <a:lnSpc>
                <a:spcPts val="3500"/>
              </a:lnSpc>
            </a:pPr>
            <a:r>
              <a:rPr lang="en-US" sz="2400">
                <a:solidFill>
                  <a:schemeClr val="bg1"/>
                </a:solidFill>
                <a:latin typeface="#9Slide03 Penumbra" panose="02040603050506020204" pitchFamily="18" charset="0"/>
              </a:rPr>
              <a:t>giải tam giác</a:t>
            </a:r>
            <a:endParaRPr lang="en-US" dirty="0">
              <a:solidFill>
                <a:schemeClr val="bg1"/>
              </a:solidFill>
              <a:latin typeface="#9Slide03 Penumbra" panose="02040603050506020204" pitchFamily="18" charset="0"/>
            </a:endParaRPr>
          </a:p>
        </p:txBody>
      </p:sp>
      <p:sp>
        <p:nvSpPr>
          <p:cNvPr id="7" name="TextBox 14">
            <a:extLst>
              <a:ext uri="{FF2B5EF4-FFF2-40B4-BE49-F238E27FC236}">
                <a16:creationId xmlns:a16="http://schemas.microsoft.com/office/drawing/2014/main" id="{5D76B818-9861-C3CA-5C9F-5507EF7F3E59}"/>
              </a:ext>
            </a:extLst>
          </p:cNvPr>
          <p:cNvSpPr txBox="1"/>
          <p:nvPr/>
        </p:nvSpPr>
        <p:spPr>
          <a:xfrm>
            <a:off x="621202" y="1713994"/>
            <a:ext cx="11122053" cy="937949"/>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r>
              <a:rPr lang="en-US"/>
              <a:t>Cho tam giác vuông ABC với AB = 5 và AC = 8. Tính BC (</a:t>
            </a:r>
            <a:r>
              <a:rPr lang="en-US" sz="2000" i="1"/>
              <a:t>làm tròn đến chữ số thập phân thứ nhất</a:t>
            </a:r>
            <a:r>
              <a:rPr lang="en-US"/>
              <a:t>) và các góc B, C (</a:t>
            </a:r>
            <a:r>
              <a:rPr lang="en-US" sz="2000" i="1"/>
              <a:t>làm tròn đến độ</a:t>
            </a:r>
            <a:r>
              <a:rPr lang="en-US"/>
              <a:t>) </a:t>
            </a:r>
            <a:endParaRPr lang="en-US" dirty="0"/>
          </a:p>
        </p:txBody>
      </p:sp>
      <p:grpSp>
        <p:nvGrpSpPr>
          <p:cNvPr id="8" name="Group 23">
            <a:extLst>
              <a:ext uri="{FF2B5EF4-FFF2-40B4-BE49-F238E27FC236}">
                <a16:creationId xmlns:a16="http://schemas.microsoft.com/office/drawing/2014/main" id="{372B2FC9-CB91-0D04-06B0-237CE64E131F}"/>
              </a:ext>
            </a:extLst>
          </p:cNvPr>
          <p:cNvGrpSpPr/>
          <p:nvPr/>
        </p:nvGrpSpPr>
        <p:grpSpPr>
          <a:xfrm>
            <a:off x="521575" y="1155826"/>
            <a:ext cx="674138" cy="588646"/>
            <a:chOff x="570270" y="1598234"/>
            <a:chExt cx="674138" cy="588646"/>
          </a:xfrm>
        </p:grpSpPr>
        <p:sp>
          <p:nvSpPr>
            <p:cNvPr id="9" name="Isosceles Triangle 15">
              <a:extLst>
                <a:ext uri="{FF2B5EF4-FFF2-40B4-BE49-F238E27FC236}">
                  <a16:creationId xmlns:a16="http://schemas.microsoft.com/office/drawing/2014/main" id="{72FE3F62-3594-797C-370F-D0D72DDAFAB0}"/>
                </a:ext>
              </a:extLst>
            </p:cNvPr>
            <p:cNvSpPr/>
            <p:nvPr/>
          </p:nvSpPr>
          <p:spPr>
            <a:xfrm rot="10800000">
              <a:off x="570270" y="1605727"/>
              <a:ext cx="674138" cy="581153"/>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16">
              <a:extLst>
                <a:ext uri="{FF2B5EF4-FFF2-40B4-BE49-F238E27FC236}">
                  <a16:creationId xmlns:a16="http://schemas.microsoft.com/office/drawing/2014/main" id="{D6ADED06-B197-FA94-7A38-C7A2AF6C85FB}"/>
                </a:ext>
              </a:extLst>
            </p:cNvPr>
            <p:cNvSpPr txBox="1"/>
            <p:nvPr/>
          </p:nvSpPr>
          <p:spPr>
            <a:xfrm>
              <a:off x="666704" y="1598234"/>
              <a:ext cx="525387" cy="430887"/>
            </a:xfrm>
            <a:prstGeom prst="rect">
              <a:avLst/>
            </a:prstGeom>
            <a:noFill/>
          </p:spPr>
          <p:txBody>
            <a:bodyPr wrap="square" rtlCol="0">
              <a:spAutoFit/>
            </a:bodyPr>
            <a:lstStyle>
              <a:defPPr>
                <a:defRPr lang="en-US"/>
              </a:defPPr>
              <a:lvl1pPr>
                <a:defRPr sz="2600">
                  <a:latin typeface="#9Slide03 SVNAvo" panose="02040603050506020204" pitchFamily="18" charset="0"/>
                </a:defRPr>
              </a:lvl1pPr>
            </a:lstStyle>
            <a:p>
              <a:r>
                <a:rPr lang="en-US" sz="2100">
                  <a:solidFill>
                    <a:schemeClr val="bg1"/>
                  </a:solidFill>
                </a:rPr>
                <a:t>?1</a:t>
              </a:r>
              <a:endParaRPr lang="en-US" sz="2100" dirty="0">
                <a:solidFill>
                  <a:schemeClr val="bg1"/>
                </a:solidFill>
              </a:endParaRPr>
            </a:p>
          </p:txBody>
        </p:sp>
      </p:grpSp>
      <p:sp>
        <p:nvSpPr>
          <p:cNvPr id="2" name="TextBox 14">
            <a:extLst>
              <a:ext uri="{FF2B5EF4-FFF2-40B4-BE49-F238E27FC236}">
                <a16:creationId xmlns:a16="http://schemas.microsoft.com/office/drawing/2014/main" id="{41C3EEDA-CB38-6CE5-8C89-A19AE34FCC87}"/>
              </a:ext>
            </a:extLst>
          </p:cNvPr>
          <p:cNvSpPr txBox="1"/>
          <p:nvPr/>
        </p:nvSpPr>
        <p:spPr>
          <a:xfrm>
            <a:off x="618009" y="3631621"/>
            <a:ext cx="4619675"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Theo định lí Pythagore, ta có:</a:t>
            </a:r>
            <a:endParaRPr lang="en-US" dirty="0">
              <a:solidFill>
                <a:srgbClr val="002060"/>
              </a:solidFill>
            </a:endParaRPr>
          </a:p>
        </p:txBody>
      </p:sp>
      <p:sp>
        <p:nvSpPr>
          <p:cNvPr id="24" name="TextBox 14">
            <a:extLst>
              <a:ext uri="{FF2B5EF4-FFF2-40B4-BE49-F238E27FC236}">
                <a16:creationId xmlns:a16="http://schemas.microsoft.com/office/drawing/2014/main" id="{ED7F04C6-CFC9-F323-1538-88B029910E77}"/>
              </a:ext>
            </a:extLst>
          </p:cNvPr>
          <p:cNvSpPr txBox="1"/>
          <p:nvPr/>
        </p:nvSpPr>
        <p:spPr>
          <a:xfrm>
            <a:off x="618009" y="3006435"/>
            <a:ext cx="5169562"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Tam giác ABC vuông tại A.</a:t>
            </a:r>
            <a:endParaRPr lang="en-US" dirty="0">
              <a:solidFill>
                <a:srgbClr val="002060"/>
              </a:solidFill>
            </a:endParaRPr>
          </a:p>
        </p:txBody>
      </p:sp>
      <mc:AlternateContent xmlns:mc="http://schemas.openxmlformats.org/markup-compatibility/2006" xmlns:a14="http://schemas.microsoft.com/office/drawing/2010/main">
        <mc:Choice Requires="a14">
          <p:sp>
            <p:nvSpPr>
              <p:cNvPr id="40" name="TextBox 14">
                <a:extLst>
                  <a:ext uri="{FF2B5EF4-FFF2-40B4-BE49-F238E27FC236}">
                    <a16:creationId xmlns:a16="http://schemas.microsoft.com/office/drawing/2014/main" id="{D7B30ADD-7312-D436-5AC4-3AD5917B2AF6}"/>
                  </a:ext>
                </a:extLst>
              </p:cNvPr>
              <p:cNvSpPr txBox="1"/>
              <p:nvPr/>
            </p:nvSpPr>
            <p:spPr>
              <a:xfrm>
                <a:off x="5190835" y="4327732"/>
                <a:ext cx="2517818"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suy ra BC </a:t>
                </a:r>
                <a14:m>
                  <m:oMath xmlns:m="http://schemas.openxmlformats.org/officeDocument/2006/math">
                    <m:r>
                      <a:rPr lang="en-US" i="1" smtClean="0">
                        <a:solidFill>
                          <a:srgbClr val="002060"/>
                        </a:solidFill>
                        <a:latin typeface="Cambria Math" panose="02040503050406030204" pitchFamily="18" charset="0"/>
                        <a:ea typeface="Cambria Math" panose="02040503050406030204" pitchFamily="18" charset="0"/>
                      </a:rPr>
                      <m:t>≈</m:t>
                    </m:r>
                  </m:oMath>
                </a14:m>
                <a:r>
                  <a:rPr lang="en-US" dirty="0">
                    <a:solidFill>
                      <a:srgbClr val="002060"/>
                    </a:solidFill>
                  </a:rPr>
                  <a:t> 9,4.</a:t>
                </a:r>
              </a:p>
            </p:txBody>
          </p:sp>
        </mc:Choice>
        <mc:Fallback xmlns="">
          <p:sp>
            <p:nvSpPr>
              <p:cNvPr id="40" name="TextBox 14">
                <a:extLst>
                  <a:ext uri="{FF2B5EF4-FFF2-40B4-BE49-F238E27FC236}">
                    <a16:creationId xmlns:a16="http://schemas.microsoft.com/office/drawing/2014/main" id="{D7B30ADD-7312-D436-5AC4-3AD5917B2AF6}"/>
                  </a:ext>
                </a:extLst>
              </p:cNvPr>
              <p:cNvSpPr txBox="1">
                <a:spLocks noRot="1" noChangeAspect="1" noMove="1" noResize="1" noEditPoints="1" noAdjustHandles="1" noChangeArrowheads="1" noChangeShapeType="1" noTextEdit="1"/>
              </p:cNvSpPr>
              <p:nvPr/>
            </p:nvSpPr>
            <p:spPr>
              <a:xfrm>
                <a:off x="5190835" y="4327732"/>
                <a:ext cx="2517818" cy="461665"/>
              </a:xfrm>
              <a:prstGeom prst="rect">
                <a:avLst/>
              </a:prstGeom>
              <a:blipFill>
                <a:blip r:embed="rId7"/>
                <a:stretch>
                  <a:fillRect l="-3874" t="-13158" r="-969" b="-26316"/>
                </a:stretch>
              </a:blipFill>
            </p:spPr>
            <p:txBody>
              <a:bodyPr/>
              <a:lstStyle/>
              <a:p>
                <a:r>
                  <a:rPr lang="vi-VN">
                    <a:noFill/>
                  </a:rPr>
                  <a:t> </a:t>
                </a:r>
              </a:p>
            </p:txBody>
          </p:sp>
        </mc:Fallback>
      </mc:AlternateContent>
      <p:grpSp>
        <p:nvGrpSpPr>
          <p:cNvPr id="22" name="Nhóm 21">
            <a:extLst>
              <a:ext uri="{FF2B5EF4-FFF2-40B4-BE49-F238E27FC236}">
                <a16:creationId xmlns:a16="http://schemas.microsoft.com/office/drawing/2014/main" id="{908C4360-9B87-DBF6-409E-CC539C2BD0CA}"/>
              </a:ext>
            </a:extLst>
          </p:cNvPr>
          <p:cNvGrpSpPr/>
          <p:nvPr/>
        </p:nvGrpSpPr>
        <p:grpSpPr>
          <a:xfrm rot="5400000" flipH="1">
            <a:off x="9345171" y="5634400"/>
            <a:ext cx="250776" cy="250776"/>
            <a:chOff x="9143442" y="2270370"/>
            <a:chExt cx="109419" cy="109419"/>
          </a:xfrm>
        </p:grpSpPr>
        <p:cxnSp>
          <p:nvCxnSpPr>
            <p:cNvPr id="23" name="Straight Connector 8">
              <a:extLst>
                <a:ext uri="{FF2B5EF4-FFF2-40B4-BE49-F238E27FC236}">
                  <a16:creationId xmlns:a16="http://schemas.microsoft.com/office/drawing/2014/main" id="{70A0CAC6-F939-9586-3E19-39F062E82588}"/>
                </a:ext>
              </a:extLst>
            </p:cNvPr>
            <p:cNvCxnSpPr>
              <a:cxnSpLocks/>
            </p:cNvCxnSpPr>
            <p:nvPr/>
          </p:nvCxnSpPr>
          <p:spPr>
            <a:xfrm flipV="1">
              <a:off x="9250725" y="2270370"/>
              <a:ext cx="0" cy="109419"/>
            </a:xfrm>
            <a:prstGeom prst="line">
              <a:avLst/>
            </a:prstGeom>
            <a:ln w="158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Straight Connector 8">
              <a:extLst>
                <a:ext uri="{FF2B5EF4-FFF2-40B4-BE49-F238E27FC236}">
                  <a16:creationId xmlns:a16="http://schemas.microsoft.com/office/drawing/2014/main" id="{28040974-917F-5B79-A7EB-31B54B5D66A4}"/>
                </a:ext>
              </a:extLst>
            </p:cNvPr>
            <p:cNvCxnSpPr>
              <a:cxnSpLocks/>
            </p:cNvCxnSpPr>
            <p:nvPr/>
          </p:nvCxnSpPr>
          <p:spPr>
            <a:xfrm rot="5400000" flipV="1">
              <a:off x="9198152" y="2219630"/>
              <a:ext cx="0" cy="109419"/>
            </a:xfrm>
            <a:prstGeom prst="line">
              <a:avLst/>
            </a:prstGeom>
            <a:ln w="15875">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9" name="TextBox 14">
            <a:extLst>
              <a:ext uri="{FF2B5EF4-FFF2-40B4-BE49-F238E27FC236}">
                <a16:creationId xmlns:a16="http://schemas.microsoft.com/office/drawing/2014/main" id="{633FEB1B-9F6F-1046-8A05-52BFBE52AE7F}"/>
              </a:ext>
            </a:extLst>
          </p:cNvPr>
          <p:cNvSpPr txBox="1"/>
          <p:nvPr/>
        </p:nvSpPr>
        <p:spPr>
          <a:xfrm>
            <a:off x="9014549" y="5853435"/>
            <a:ext cx="364350"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A</a:t>
            </a:r>
            <a:endParaRPr lang="en-US" dirty="0">
              <a:solidFill>
                <a:srgbClr val="002060"/>
              </a:solidFill>
            </a:endParaRPr>
          </a:p>
        </p:txBody>
      </p:sp>
      <p:sp>
        <p:nvSpPr>
          <p:cNvPr id="30" name="TextBox 14">
            <a:extLst>
              <a:ext uri="{FF2B5EF4-FFF2-40B4-BE49-F238E27FC236}">
                <a16:creationId xmlns:a16="http://schemas.microsoft.com/office/drawing/2014/main" id="{8929A65E-B870-C2F5-9328-DE74EFC279B9}"/>
              </a:ext>
            </a:extLst>
          </p:cNvPr>
          <p:cNvSpPr txBox="1"/>
          <p:nvPr/>
        </p:nvSpPr>
        <p:spPr>
          <a:xfrm>
            <a:off x="10911001" y="5847354"/>
            <a:ext cx="364350"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B</a:t>
            </a:r>
            <a:endParaRPr lang="en-US" dirty="0">
              <a:solidFill>
                <a:srgbClr val="002060"/>
              </a:solidFill>
            </a:endParaRPr>
          </a:p>
        </p:txBody>
      </p:sp>
      <p:sp>
        <p:nvSpPr>
          <p:cNvPr id="31" name="TextBox 14">
            <a:extLst>
              <a:ext uri="{FF2B5EF4-FFF2-40B4-BE49-F238E27FC236}">
                <a16:creationId xmlns:a16="http://schemas.microsoft.com/office/drawing/2014/main" id="{99370906-5701-668F-46F5-A6BE702A2981}"/>
              </a:ext>
            </a:extLst>
          </p:cNvPr>
          <p:cNvSpPr txBox="1"/>
          <p:nvPr/>
        </p:nvSpPr>
        <p:spPr>
          <a:xfrm>
            <a:off x="9018612" y="2894154"/>
            <a:ext cx="364350"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C</a:t>
            </a:r>
            <a:endParaRPr lang="en-US" dirty="0">
              <a:solidFill>
                <a:srgbClr val="002060"/>
              </a:solidFill>
            </a:endParaRPr>
          </a:p>
        </p:txBody>
      </p:sp>
      <p:sp>
        <p:nvSpPr>
          <p:cNvPr id="32" name="TextBox 14">
            <a:extLst>
              <a:ext uri="{FF2B5EF4-FFF2-40B4-BE49-F238E27FC236}">
                <a16:creationId xmlns:a16="http://schemas.microsoft.com/office/drawing/2014/main" id="{01AB69DF-4A25-0D84-88E8-9D0DC00C29EB}"/>
              </a:ext>
            </a:extLst>
          </p:cNvPr>
          <p:cNvSpPr txBox="1"/>
          <p:nvPr/>
        </p:nvSpPr>
        <p:spPr>
          <a:xfrm>
            <a:off x="9981923" y="5885176"/>
            <a:ext cx="364350"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70C0"/>
                </a:solidFill>
              </a:rPr>
              <a:t>5</a:t>
            </a:r>
            <a:endParaRPr lang="en-US" dirty="0">
              <a:solidFill>
                <a:srgbClr val="0070C0"/>
              </a:solidFill>
            </a:endParaRPr>
          </a:p>
        </p:txBody>
      </p:sp>
      <p:sp>
        <p:nvSpPr>
          <p:cNvPr id="12" name="Tam giác Vuông 11">
            <a:extLst>
              <a:ext uri="{FF2B5EF4-FFF2-40B4-BE49-F238E27FC236}">
                <a16:creationId xmlns:a16="http://schemas.microsoft.com/office/drawing/2014/main" id="{B47446FC-9E60-8115-47F4-5939ABD32AD8}"/>
              </a:ext>
            </a:extLst>
          </p:cNvPr>
          <p:cNvSpPr/>
          <p:nvPr/>
        </p:nvSpPr>
        <p:spPr>
          <a:xfrm>
            <a:off x="9345177" y="3334558"/>
            <a:ext cx="1577291" cy="2550618"/>
          </a:xfrm>
          <a:prstGeom prst="r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TextBox 14">
            <a:extLst>
              <a:ext uri="{FF2B5EF4-FFF2-40B4-BE49-F238E27FC236}">
                <a16:creationId xmlns:a16="http://schemas.microsoft.com/office/drawing/2014/main" id="{A6F14803-CB01-73AD-AD83-43A4A96C9F09}"/>
              </a:ext>
            </a:extLst>
          </p:cNvPr>
          <p:cNvSpPr txBox="1"/>
          <p:nvPr/>
        </p:nvSpPr>
        <p:spPr>
          <a:xfrm>
            <a:off x="8992294" y="4451151"/>
            <a:ext cx="364350"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70C0"/>
                </a:solidFill>
              </a:rPr>
              <a:t>8</a:t>
            </a:r>
            <a:endParaRPr lang="en-US" dirty="0">
              <a:solidFill>
                <a:srgbClr val="0070C0"/>
              </a:solidFill>
            </a:endParaRPr>
          </a:p>
        </p:txBody>
      </p:sp>
      <p:sp>
        <p:nvSpPr>
          <p:cNvPr id="15" name="Cung 14">
            <a:extLst>
              <a:ext uri="{FF2B5EF4-FFF2-40B4-BE49-F238E27FC236}">
                <a16:creationId xmlns:a16="http://schemas.microsoft.com/office/drawing/2014/main" id="{C78CB70A-266D-7737-602B-84CEADDB1E35}"/>
              </a:ext>
            </a:extLst>
          </p:cNvPr>
          <p:cNvSpPr/>
          <p:nvPr/>
        </p:nvSpPr>
        <p:spPr>
          <a:xfrm rot="6743297">
            <a:off x="9227358" y="3454531"/>
            <a:ext cx="364350" cy="461665"/>
          </a:xfrm>
          <a:prstGeom prst="arc">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vi-VN"/>
          </a:p>
        </p:txBody>
      </p:sp>
      <p:sp>
        <p:nvSpPr>
          <p:cNvPr id="17" name="Cung 16">
            <a:extLst>
              <a:ext uri="{FF2B5EF4-FFF2-40B4-BE49-F238E27FC236}">
                <a16:creationId xmlns:a16="http://schemas.microsoft.com/office/drawing/2014/main" id="{A4876964-E1C2-6FA1-F226-C923819C5C10}"/>
              </a:ext>
            </a:extLst>
          </p:cNvPr>
          <p:cNvSpPr/>
          <p:nvPr/>
        </p:nvSpPr>
        <p:spPr>
          <a:xfrm rot="15607166">
            <a:off x="10728827" y="5617001"/>
            <a:ext cx="364350" cy="461665"/>
          </a:xfrm>
          <a:prstGeom prst="arc">
            <a:avLst>
              <a:gd name="adj1" fmla="val 16200000"/>
              <a:gd name="adj2" fmla="val 19917939"/>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vi-VN"/>
          </a:p>
        </p:txBody>
      </p:sp>
      <p:sp>
        <p:nvSpPr>
          <p:cNvPr id="18" name="Cung 17">
            <a:extLst>
              <a:ext uri="{FF2B5EF4-FFF2-40B4-BE49-F238E27FC236}">
                <a16:creationId xmlns:a16="http://schemas.microsoft.com/office/drawing/2014/main" id="{DDEBE8A4-10CE-0FC1-28E8-CAC73E9C71EE}"/>
              </a:ext>
            </a:extLst>
          </p:cNvPr>
          <p:cNvSpPr/>
          <p:nvPr/>
        </p:nvSpPr>
        <p:spPr>
          <a:xfrm rot="15607166">
            <a:off x="10681437" y="5581283"/>
            <a:ext cx="364350" cy="461665"/>
          </a:xfrm>
          <a:prstGeom prst="arc">
            <a:avLst>
              <a:gd name="adj1" fmla="val 15693406"/>
              <a:gd name="adj2" fmla="val 20421309"/>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vi-VN"/>
          </a:p>
        </p:txBody>
      </p:sp>
      <p:sp>
        <p:nvSpPr>
          <p:cNvPr id="19" name="TextBox 14">
            <a:extLst>
              <a:ext uri="{FF2B5EF4-FFF2-40B4-BE49-F238E27FC236}">
                <a16:creationId xmlns:a16="http://schemas.microsoft.com/office/drawing/2014/main" id="{0B759758-A31C-4138-7B23-8F1F0248BD95}"/>
              </a:ext>
            </a:extLst>
          </p:cNvPr>
          <p:cNvSpPr txBox="1"/>
          <p:nvPr/>
        </p:nvSpPr>
        <p:spPr>
          <a:xfrm>
            <a:off x="1436226" y="4327733"/>
            <a:ext cx="3890491"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BC</a:t>
            </a:r>
            <a:r>
              <a:rPr lang="en-US" baseline="30000">
                <a:solidFill>
                  <a:srgbClr val="002060"/>
                </a:solidFill>
              </a:rPr>
              <a:t>2</a:t>
            </a:r>
            <a:r>
              <a:rPr lang="en-US">
                <a:solidFill>
                  <a:srgbClr val="002060"/>
                </a:solidFill>
              </a:rPr>
              <a:t> = AB</a:t>
            </a:r>
            <a:r>
              <a:rPr lang="en-US" baseline="30000">
                <a:solidFill>
                  <a:srgbClr val="002060"/>
                </a:solidFill>
              </a:rPr>
              <a:t>2</a:t>
            </a:r>
            <a:r>
              <a:rPr lang="en-US">
                <a:solidFill>
                  <a:srgbClr val="002060"/>
                </a:solidFill>
              </a:rPr>
              <a:t> + AC</a:t>
            </a:r>
            <a:r>
              <a:rPr lang="en-US" baseline="30000">
                <a:solidFill>
                  <a:srgbClr val="002060"/>
                </a:solidFill>
              </a:rPr>
              <a:t>2</a:t>
            </a:r>
            <a:r>
              <a:rPr lang="en-US">
                <a:solidFill>
                  <a:srgbClr val="002060"/>
                </a:solidFill>
              </a:rPr>
              <a:t> = 5</a:t>
            </a:r>
            <a:r>
              <a:rPr lang="en-US" baseline="30000">
                <a:solidFill>
                  <a:srgbClr val="002060"/>
                </a:solidFill>
              </a:rPr>
              <a:t>2</a:t>
            </a:r>
            <a:r>
              <a:rPr lang="en-US">
                <a:solidFill>
                  <a:srgbClr val="002060"/>
                </a:solidFill>
              </a:rPr>
              <a:t> + 8</a:t>
            </a:r>
            <a:r>
              <a:rPr lang="en-US" baseline="30000">
                <a:solidFill>
                  <a:srgbClr val="002060"/>
                </a:solidFill>
              </a:rPr>
              <a:t>2</a:t>
            </a:r>
            <a:r>
              <a:rPr lang="en-US">
                <a:solidFill>
                  <a:srgbClr val="002060"/>
                </a:solidFill>
              </a:rPr>
              <a:t> </a:t>
            </a:r>
            <a:endParaRPr lang="en-US" dirty="0">
              <a:solidFill>
                <a:srgbClr val="002060"/>
              </a:solidFill>
            </a:endParaRPr>
          </a:p>
        </p:txBody>
      </p:sp>
      <p:sp>
        <p:nvSpPr>
          <p:cNvPr id="20" name="TextBox 14">
            <a:extLst>
              <a:ext uri="{FF2B5EF4-FFF2-40B4-BE49-F238E27FC236}">
                <a16:creationId xmlns:a16="http://schemas.microsoft.com/office/drawing/2014/main" id="{CA92CC37-CB39-BE9F-5826-21F5602C59DB}"/>
              </a:ext>
            </a:extLst>
          </p:cNvPr>
          <p:cNvSpPr txBox="1"/>
          <p:nvPr/>
        </p:nvSpPr>
        <p:spPr>
          <a:xfrm>
            <a:off x="618009" y="5150574"/>
            <a:ext cx="2234804"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Ta có tan C = </a:t>
            </a:r>
            <a:endParaRPr lang="en-US" dirty="0">
              <a:solidFill>
                <a:srgbClr val="002060"/>
              </a:solidFill>
            </a:endParaRPr>
          </a:p>
        </p:txBody>
      </p:sp>
      <p:sp>
        <p:nvSpPr>
          <p:cNvPr id="21" name="TextBox 14">
            <a:extLst>
              <a:ext uri="{FF2B5EF4-FFF2-40B4-BE49-F238E27FC236}">
                <a16:creationId xmlns:a16="http://schemas.microsoft.com/office/drawing/2014/main" id="{DD7DAB3E-EE75-5528-6318-555EC9365806}"/>
              </a:ext>
            </a:extLst>
          </p:cNvPr>
          <p:cNvSpPr txBox="1"/>
          <p:nvPr/>
        </p:nvSpPr>
        <p:spPr>
          <a:xfrm>
            <a:off x="2790162" y="4939684"/>
            <a:ext cx="611604"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AB</a:t>
            </a:r>
            <a:endParaRPr lang="en-US" dirty="0">
              <a:solidFill>
                <a:srgbClr val="002060"/>
              </a:solidFill>
            </a:endParaRPr>
          </a:p>
        </p:txBody>
      </p:sp>
      <p:sp>
        <p:nvSpPr>
          <p:cNvPr id="26" name="TextBox 14">
            <a:extLst>
              <a:ext uri="{FF2B5EF4-FFF2-40B4-BE49-F238E27FC236}">
                <a16:creationId xmlns:a16="http://schemas.microsoft.com/office/drawing/2014/main" id="{AC8EB843-CAA1-3527-4C0C-F210BF01B01B}"/>
              </a:ext>
            </a:extLst>
          </p:cNvPr>
          <p:cNvSpPr txBox="1"/>
          <p:nvPr/>
        </p:nvSpPr>
        <p:spPr>
          <a:xfrm>
            <a:off x="2766351" y="5412460"/>
            <a:ext cx="728126"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AC</a:t>
            </a:r>
            <a:endParaRPr lang="en-US" dirty="0">
              <a:solidFill>
                <a:srgbClr val="002060"/>
              </a:solidFill>
            </a:endParaRPr>
          </a:p>
        </p:txBody>
      </p:sp>
      <p:cxnSp>
        <p:nvCxnSpPr>
          <p:cNvPr id="34" name="Đường nối Thẳng 33">
            <a:extLst>
              <a:ext uri="{FF2B5EF4-FFF2-40B4-BE49-F238E27FC236}">
                <a16:creationId xmlns:a16="http://schemas.microsoft.com/office/drawing/2014/main" id="{25F447EC-8C2E-9434-7FBE-2699465F8067}"/>
              </a:ext>
            </a:extLst>
          </p:cNvPr>
          <p:cNvCxnSpPr>
            <a:cxnSpLocks/>
          </p:cNvCxnSpPr>
          <p:nvPr/>
        </p:nvCxnSpPr>
        <p:spPr>
          <a:xfrm>
            <a:off x="2823503" y="5412460"/>
            <a:ext cx="499526"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sp>
        <p:nvSpPr>
          <p:cNvPr id="37" name="TextBox 14">
            <a:extLst>
              <a:ext uri="{FF2B5EF4-FFF2-40B4-BE49-F238E27FC236}">
                <a16:creationId xmlns:a16="http://schemas.microsoft.com/office/drawing/2014/main" id="{BB23E286-6EC4-AE60-430E-C87A6C9A0F4A}"/>
              </a:ext>
            </a:extLst>
          </p:cNvPr>
          <p:cNvSpPr txBox="1"/>
          <p:nvPr/>
        </p:nvSpPr>
        <p:spPr>
          <a:xfrm>
            <a:off x="3327663" y="5150573"/>
            <a:ext cx="364350"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 </a:t>
            </a:r>
            <a:endParaRPr lang="en-US" dirty="0">
              <a:solidFill>
                <a:srgbClr val="002060"/>
              </a:solidFill>
            </a:endParaRPr>
          </a:p>
        </p:txBody>
      </p:sp>
      <p:sp>
        <p:nvSpPr>
          <p:cNvPr id="38" name="TextBox 14">
            <a:extLst>
              <a:ext uri="{FF2B5EF4-FFF2-40B4-BE49-F238E27FC236}">
                <a16:creationId xmlns:a16="http://schemas.microsoft.com/office/drawing/2014/main" id="{3EA10E4B-5E45-EFAD-D875-6C2A1C54FA12}"/>
              </a:ext>
            </a:extLst>
          </p:cNvPr>
          <p:cNvSpPr txBox="1"/>
          <p:nvPr/>
        </p:nvSpPr>
        <p:spPr>
          <a:xfrm>
            <a:off x="3660709" y="4933336"/>
            <a:ext cx="364350"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5</a:t>
            </a:r>
            <a:endParaRPr lang="en-US" dirty="0">
              <a:solidFill>
                <a:srgbClr val="002060"/>
              </a:solidFill>
            </a:endParaRPr>
          </a:p>
        </p:txBody>
      </p:sp>
      <p:sp>
        <p:nvSpPr>
          <p:cNvPr id="39" name="TextBox 14">
            <a:extLst>
              <a:ext uri="{FF2B5EF4-FFF2-40B4-BE49-F238E27FC236}">
                <a16:creationId xmlns:a16="http://schemas.microsoft.com/office/drawing/2014/main" id="{52C52F2B-F983-056D-DC34-F275FD5FFBD8}"/>
              </a:ext>
            </a:extLst>
          </p:cNvPr>
          <p:cNvSpPr txBox="1"/>
          <p:nvPr/>
        </p:nvSpPr>
        <p:spPr>
          <a:xfrm>
            <a:off x="3682142" y="5406112"/>
            <a:ext cx="306911"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8</a:t>
            </a:r>
            <a:endParaRPr lang="en-US" dirty="0">
              <a:solidFill>
                <a:srgbClr val="002060"/>
              </a:solidFill>
            </a:endParaRPr>
          </a:p>
        </p:txBody>
      </p:sp>
      <p:cxnSp>
        <p:nvCxnSpPr>
          <p:cNvPr id="41" name="Đường nối Thẳng 40">
            <a:extLst>
              <a:ext uri="{FF2B5EF4-FFF2-40B4-BE49-F238E27FC236}">
                <a16:creationId xmlns:a16="http://schemas.microsoft.com/office/drawing/2014/main" id="{98C79974-E431-A7CD-03E6-92B745578E99}"/>
              </a:ext>
            </a:extLst>
          </p:cNvPr>
          <p:cNvCxnSpPr>
            <a:cxnSpLocks/>
          </p:cNvCxnSpPr>
          <p:nvPr/>
        </p:nvCxnSpPr>
        <p:spPr>
          <a:xfrm>
            <a:off x="3690082" y="5406112"/>
            <a:ext cx="306911"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3" name="TextBox 14">
                <a:extLst>
                  <a:ext uri="{FF2B5EF4-FFF2-40B4-BE49-F238E27FC236}">
                    <a16:creationId xmlns:a16="http://schemas.microsoft.com/office/drawing/2014/main" id="{EDFBD44B-72CD-6A42-A2B7-7D54100CB19A}"/>
                  </a:ext>
                </a:extLst>
              </p:cNvPr>
              <p:cNvSpPr txBox="1"/>
              <p:nvPr/>
            </p:nvSpPr>
            <p:spPr>
              <a:xfrm>
                <a:off x="4052015" y="5150572"/>
                <a:ext cx="2234804"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suy ra C </a:t>
                </a:r>
                <a14:m>
                  <m:oMath xmlns:m="http://schemas.openxmlformats.org/officeDocument/2006/math">
                    <m:r>
                      <a:rPr lang="en-US" i="1" smtClean="0">
                        <a:solidFill>
                          <a:srgbClr val="002060"/>
                        </a:solidFill>
                        <a:latin typeface="Cambria Math" panose="02040503050406030204" pitchFamily="18" charset="0"/>
                        <a:ea typeface="Cambria Math" panose="02040503050406030204" pitchFamily="18" charset="0"/>
                      </a:rPr>
                      <m:t>≈</m:t>
                    </m:r>
                  </m:oMath>
                </a14:m>
                <a:r>
                  <a:rPr lang="en-US" dirty="0">
                    <a:solidFill>
                      <a:srgbClr val="002060"/>
                    </a:solidFill>
                  </a:rPr>
                  <a:t> 32</a:t>
                </a:r>
                <a:r>
                  <a:rPr lang="en-US" baseline="30000" dirty="0">
                    <a:solidFill>
                      <a:srgbClr val="002060"/>
                    </a:solidFill>
                  </a:rPr>
                  <a:t>o</a:t>
                </a:r>
                <a:endParaRPr lang="en-US" dirty="0">
                  <a:solidFill>
                    <a:srgbClr val="002060"/>
                  </a:solidFill>
                </a:endParaRPr>
              </a:p>
            </p:txBody>
          </p:sp>
        </mc:Choice>
        <mc:Fallback xmlns="">
          <p:sp>
            <p:nvSpPr>
              <p:cNvPr id="43" name="TextBox 14">
                <a:extLst>
                  <a:ext uri="{FF2B5EF4-FFF2-40B4-BE49-F238E27FC236}">
                    <a16:creationId xmlns:a16="http://schemas.microsoft.com/office/drawing/2014/main" id="{EDFBD44B-72CD-6A42-A2B7-7D54100CB19A}"/>
                  </a:ext>
                </a:extLst>
              </p:cNvPr>
              <p:cNvSpPr txBox="1">
                <a:spLocks noRot="1" noChangeAspect="1" noMove="1" noResize="1" noEditPoints="1" noAdjustHandles="1" noChangeArrowheads="1" noChangeShapeType="1" noTextEdit="1"/>
              </p:cNvSpPr>
              <p:nvPr/>
            </p:nvSpPr>
            <p:spPr>
              <a:xfrm>
                <a:off x="4052015" y="5150572"/>
                <a:ext cx="2234804" cy="461665"/>
              </a:xfrm>
              <a:prstGeom prst="rect">
                <a:avLst/>
              </a:prstGeom>
              <a:blipFill>
                <a:blip r:embed="rId8"/>
                <a:stretch>
                  <a:fillRect l="-4372" t="-13158" r="-1366" b="-2631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4" name="TextBox 14">
                <a:extLst>
                  <a:ext uri="{FF2B5EF4-FFF2-40B4-BE49-F238E27FC236}">
                    <a16:creationId xmlns:a16="http://schemas.microsoft.com/office/drawing/2014/main" id="{26AAA55B-7C7F-7FD7-4C72-032FAFAD347A}"/>
                  </a:ext>
                </a:extLst>
              </p:cNvPr>
              <p:cNvSpPr txBox="1"/>
              <p:nvPr/>
            </p:nvSpPr>
            <p:spPr>
              <a:xfrm>
                <a:off x="5038698" y="5840937"/>
                <a:ext cx="2822091"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B = 90</a:t>
                </a:r>
                <a:r>
                  <a:rPr lang="en-US" baseline="30000">
                    <a:solidFill>
                      <a:srgbClr val="002060"/>
                    </a:solidFill>
                  </a:rPr>
                  <a:t>o</a:t>
                </a:r>
                <a:r>
                  <a:rPr lang="en-US">
                    <a:solidFill>
                      <a:srgbClr val="002060"/>
                    </a:solidFill>
                  </a:rPr>
                  <a:t> – C </a:t>
                </a:r>
                <a14:m>
                  <m:oMath xmlns:m="http://schemas.openxmlformats.org/officeDocument/2006/math">
                    <m:r>
                      <a:rPr lang="en-US" i="1" smtClean="0">
                        <a:solidFill>
                          <a:srgbClr val="002060"/>
                        </a:solidFill>
                        <a:latin typeface="Cambria Math" panose="02040503050406030204" pitchFamily="18" charset="0"/>
                        <a:ea typeface="Cambria Math" panose="02040503050406030204" pitchFamily="18" charset="0"/>
                      </a:rPr>
                      <m:t>≈</m:t>
                    </m:r>
                  </m:oMath>
                </a14:m>
                <a:r>
                  <a:rPr lang="en-US" dirty="0">
                    <a:solidFill>
                      <a:srgbClr val="002060"/>
                    </a:solidFill>
                  </a:rPr>
                  <a:t> 58</a:t>
                </a:r>
                <a:r>
                  <a:rPr lang="en-US" baseline="30000" dirty="0">
                    <a:solidFill>
                      <a:srgbClr val="002060"/>
                    </a:solidFill>
                  </a:rPr>
                  <a:t>o</a:t>
                </a:r>
                <a:endParaRPr lang="en-US" dirty="0">
                  <a:solidFill>
                    <a:srgbClr val="002060"/>
                  </a:solidFill>
                </a:endParaRPr>
              </a:p>
            </p:txBody>
          </p:sp>
        </mc:Choice>
        <mc:Fallback xmlns="">
          <p:sp>
            <p:nvSpPr>
              <p:cNvPr id="44" name="TextBox 14">
                <a:extLst>
                  <a:ext uri="{FF2B5EF4-FFF2-40B4-BE49-F238E27FC236}">
                    <a16:creationId xmlns:a16="http://schemas.microsoft.com/office/drawing/2014/main" id="{26AAA55B-7C7F-7FD7-4C72-032FAFAD347A}"/>
                  </a:ext>
                </a:extLst>
              </p:cNvPr>
              <p:cNvSpPr txBox="1">
                <a:spLocks noRot="1" noChangeAspect="1" noMove="1" noResize="1" noEditPoints="1" noAdjustHandles="1" noChangeArrowheads="1" noChangeShapeType="1" noTextEdit="1"/>
              </p:cNvSpPr>
              <p:nvPr/>
            </p:nvSpPr>
            <p:spPr>
              <a:xfrm>
                <a:off x="5038698" y="5840937"/>
                <a:ext cx="2822091" cy="461665"/>
              </a:xfrm>
              <a:prstGeom prst="rect">
                <a:avLst/>
              </a:prstGeom>
              <a:blipFill>
                <a:blip r:embed="rId9"/>
                <a:stretch>
                  <a:fillRect l="-3463" t="-13158" b="-30263"/>
                </a:stretch>
              </a:blipFill>
            </p:spPr>
            <p:txBody>
              <a:bodyPr/>
              <a:lstStyle/>
              <a:p>
                <a:r>
                  <a:rPr lang="vi-VN">
                    <a:noFill/>
                  </a:rPr>
                  <a:t> </a:t>
                </a:r>
              </a:p>
            </p:txBody>
          </p:sp>
        </mc:Fallback>
      </mc:AlternateContent>
      <p:grpSp>
        <p:nvGrpSpPr>
          <p:cNvPr id="45" name="Nhóm 44">
            <a:extLst>
              <a:ext uri="{FF2B5EF4-FFF2-40B4-BE49-F238E27FC236}">
                <a16:creationId xmlns:a16="http://schemas.microsoft.com/office/drawing/2014/main" id="{1F45CC26-96FF-061F-FEA4-E8AB2C654540}"/>
              </a:ext>
            </a:extLst>
          </p:cNvPr>
          <p:cNvGrpSpPr/>
          <p:nvPr/>
        </p:nvGrpSpPr>
        <p:grpSpPr>
          <a:xfrm>
            <a:off x="5071961" y="5120820"/>
            <a:ext cx="277531" cy="59502"/>
            <a:chOff x="6872438" y="3195366"/>
            <a:chExt cx="449724" cy="125350"/>
          </a:xfrm>
        </p:grpSpPr>
        <p:cxnSp>
          <p:nvCxnSpPr>
            <p:cNvPr id="46" name="Đường nối Thẳng 45">
              <a:extLst>
                <a:ext uri="{FF2B5EF4-FFF2-40B4-BE49-F238E27FC236}">
                  <a16:creationId xmlns:a16="http://schemas.microsoft.com/office/drawing/2014/main" id="{B13B4DD5-322E-AB99-B7F5-4502E0AF1288}"/>
                </a:ext>
              </a:extLst>
            </p:cNvPr>
            <p:cNvCxnSpPr/>
            <p:nvPr/>
          </p:nvCxnSpPr>
          <p:spPr>
            <a:xfrm flipV="1">
              <a:off x="6872438" y="3195367"/>
              <a:ext cx="231006" cy="125349"/>
            </a:xfrm>
            <a:prstGeom prst="line">
              <a:avLst/>
            </a:prstGeom>
            <a:noFill/>
            <a:ln w="19050" cap="flat" cmpd="sng" algn="ctr">
              <a:solidFill>
                <a:srgbClr val="002060"/>
              </a:solidFill>
              <a:prstDash val="solid"/>
              <a:miter lim="800000"/>
            </a:ln>
            <a:effectLst/>
          </p:spPr>
        </p:cxnSp>
        <p:cxnSp>
          <p:nvCxnSpPr>
            <p:cNvPr id="47" name="Đường nối Thẳng 46">
              <a:extLst>
                <a:ext uri="{FF2B5EF4-FFF2-40B4-BE49-F238E27FC236}">
                  <a16:creationId xmlns:a16="http://schemas.microsoft.com/office/drawing/2014/main" id="{7EF9681A-C4FA-308F-8F75-8506F391DBFD}"/>
                </a:ext>
              </a:extLst>
            </p:cNvPr>
            <p:cNvCxnSpPr>
              <a:cxnSpLocks/>
            </p:cNvCxnSpPr>
            <p:nvPr/>
          </p:nvCxnSpPr>
          <p:spPr>
            <a:xfrm flipH="1" flipV="1">
              <a:off x="7091156" y="3195366"/>
              <a:ext cx="231006" cy="125350"/>
            </a:xfrm>
            <a:prstGeom prst="line">
              <a:avLst/>
            </a:prstGeom>
            <a:noFill/>
            <a:ln w="19050" cap="flat" cmpd="sng" algn="ctr">
              <a:solidFill>
                <a:srgbClr val="002060"/>
              </a:solidFill>
              <a:prstDash val="solid"/>
              <a:miter lim="800000"/>
            </a:ln>
            <a:effectLst/>
          </p:spPr>
        </p:cxnSp>
      </p:grpSp>
      <p:grpSp>
        <p:nvGrpSpPr>
          <p:cNvPr id="48" name="Nhóm 47">
            <a:extLst>
              <a:ext uri="{FF2B5EF4-FFF2-40B4-BE49-F238E27FC236}">
                <a16:creationId xmlns:a16="http://schemas.microsoft.com/office/drawing/2014/main" id="{7937319C-AE77-70A1-6B0C-15183DDB6D47}"/>
              </a:ext>
            </a:extLst>
          </p:cNvPr>
          <p:cNvGrpSpPr/>
          <p:nvPr/>
        </p:nvGrpSpPr>
        <p:grpSpPr>
          <a:xfrm>
            <a:off x="5068169" y="5808275"/>
            <a:ext cx="277531" cy="59502"/>
            <a:chOff x="6872438" y="3195366"/>
            <a:chExt cx="449724" cy="125350"/>
          </a:xfrm>
        </p:grpSpPr>
        <p:cxnSp>
          <p:nvCxnSpPr>
            <p:cNvPr id="49" name="Đường nối Thẳng 48">
              <a:extLst>
                <a:ext uri="{FF2B5EF4-FFF2-40B4-BE49-F238E27FC236}">
                  <a16:creationId xmlns:a16="http://schemas.microsoft.com/office/drawing/2014/main" id="{BFE67521-E392-B96B-3EFD-DF5C8607E767}"/>
                </a:ext>
              </a:extLst>
            </p:cNvPr>
            <p:cNvCxnSpPr/>
            <p:nvPr/>
          </p:nvCxnSpPr>
          <p:spPr>
            <a:xfrm flipV="1">
              <a:off x="6872438" y="3195367"/>
              <a:ext cx="231006" cy="125349"/>
            </a:xfrm>
            <a:prstGeom prst="line">
              <a:avLst/>
            </a:prstGeom>
            <a:noFill/>
            <a:ln w="19050" cap="flat" cmpd="sng" algn="ctr">
              <a:solidFill>
                <a:srgbClr val="002060"/>
              </a:solidFill>
              <a:prstDash val="solid"/>
              <a:miter lim="800000"/>
            </a:ln>
            <a:effectLst/>
          </p:spPr>
        </p:cxnSp>
        <p:cxnSp>
          <p:nvCxnSpPr>
            <p:cNvPr id="50" name="Đường nối Thẳng 49">
              <a:extLst>
                <a:ext uri="{FF2B5EF4-FFF2-40B4-BE49-F238E27FC236}">
                  <a16:creationId xmlns:a16="http://schemas.microsoft.com/office/drawing/2014/main" id="{DE72B6FD-8A5D-CF74-DCE0-CED532938556}"/>
                </a:ext>
              </a:extLst>
            </p:cNvPr>
            <p:cNvCxnSpPr>
              <a:cxnSpLocks/>
            </p:cNvCxnSpPr>
            <p:nvPr/>
          </p:nvCxnSpPr>
          <p:spPr>
            <a:xfrm flipH="1" flipV="1">
              <a:off x="7091156" y="3195366"/>
              <a:ext cx="231006" cy="125350"/>
            </a:xfrm>
            <a:prstGeom prst="line">
              <a:avLst/>
            </a:prstGeom>
            <a:noFill/>
            <a:ln w="19050" cap="flat" cmpd="sng" algn="ctr">
              <a:solidFill>
                <a:srgbClr val="002060"/>
              </a:solidFill>
              <a:prstDash val="solid"/>
              <a:miter lim="800000"/>
            </a:ln>
            <a:effectLst/>
          </p:spPr>
        </p:cxnSp>
      </p:grpSp>
      <p:grpSp>
        <p:nvGrpSpPr>
          <p:cNvPr id="51" name="Nhóm 50">
            <a:extLst>
              <a:ext uri="{FF2B5EF4-FFF2-40B4-BE49-F238E27FC236}">
                <a16:creationId xmlns:a16="http://schemas.microsoft.com/office/drawing/2014/main" id="{CAD6C094-5CF0-19F4-A1B0-9DA0F1A3F82A}"/>
              </a:ext>
            </a:extLst>
          </p:cNvPr>
          <p:cNvGrpSpPr/>
          <p:nvPr/>
        </p:nvGrpSpPr>
        <p:grpSpPr>
          <a:xfrm>
            <a:off x="6428358" y="5817603"/>
            <a:ext cx="277531" cy="59502"/>
            <a:chOff x="6872438" y="3195366"/>
            <a:chExt cx="449724" cy="125350"/>
          </a:xfrm>
        </p:grpSpPr>
        <p:cxnSp>
          <p:nvCxnSpPr>
            <p:cNvPr id="52" name="Đường nối Thẳng 51">
              <a:extLst>
                <a:ext uri="{FF2B5EF4-FFF2-40B4-BE49-F238E27FC236}">
                  <a16:creationId xmlns:a16="http://schemas.microsoft.com/office/drawing/2014/main" id="{CB1AE63C-4EC3-0327-C4B6-206BF263B110}"/>
                </a:ext>
              </a:extLst>
            </p:cNvPr>
            <p:cNvCxnSpPr/>
            <p:nvPr/>
          </p:nvCxnSpPr>
          <p:spPr>
            <a:xfrm flipV="1">
              <a:off x="6872438" y="3195367"/>
              <a:ext cx="231006" cy="125349"/>
            </a:xfrm>
            <a:prstGeom prst="line">
              <a:avLst/>
            </a:prstGeom>
            <a:noFill/>
            <a:ln w="19050" cap="flat" cmpd="sng" algn="ctr">
              <a:solidFill>
                <a:srgbClr val="002060"/>
              </a:solidFill>
              <a:prstDash val="solid"/>
              <a:miter lim="800000"/>
            </a:ln>
            <a:effectLst/>
          </p:spPr>
        </p:cxnSp>
        <p:cxnSp>
          <p:nvCxnSpPr>
            <p:cNvPr id="53" name="Đường nối Thẳng 52">
              <a:extLst>
                <a:ext uri="{FF2B5EF4-FFF2-40B4-BE49-F238E27FC236}">
                  <a16:creationId xmlns:a16="http://schemas.microsoft.com/office/drawing/2014/main" id="{F24E4C4F-D513-9335-8E62-5F695A0FE81D}"/>
                </a:ext>
              </a:extLst>
            </p:cNvPr>
            <p:cNvCxnSpPr>
              <a:cxnSpLocks/>
            </p:cNvCxnSpPr>
            <p:nvPr/>
          </p:nvCxnSpPr>
          <p:spPr>
            <a:xfrm flipH="1" flipV="1">
              <a:off x="7091156" y="3195366"/>
              <a:ext cx="231006" cy="125350"/>
            </a:xfrm>
            <a:prstGeom prst="line">
              <a:avLst/>
            </a:prstGeom>
            <a:noFill/>
            <a:ln w="19050" cap="flat" cmpd="sng" algn="ctr">
              <a:solidFill>
                <a:srgbClr val="002060"/>
              </a:solidFill>
              <a:prstDash val="solid"/>
              <a:miter lim="800000"/>
            </a:ln>
            <a:effectLst/>
          </p:spPr>
        </p:cxnSp>
      </p:grpSp>
    </p:spTree>
    <p:custDataLst>
      <p:tags r:id="rId1"/>
    </p:custDataLst>
    <p:extLst>
      <p:ext uri="{BB962C8B-B14F-4D97-AF65-F5344CB8AC3E}">
        <p14:creationId xmlns:p14="http://schemas.microsoft.com/office/powerpoint/2010/main" val="41343438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down)">
                                      <p:cBhvr>
                                        <p:cTn id="31" dur="500"/>
                                        <p:tgtEl>
                                          <p:spTgt spid="22"/>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down)">
                                      <p:cBhvr>
                                        <p:cTn id="34" dur="500"/>
                                        <p:tgtEl>
                                          <p:spTgt spid="29"/>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down)">
                                      <p:cBhvr>
                                        <p:cTn id="37" dur="500"/>
                                        <p:tgtEl>
                                          <p:spTgt spid="30"/>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wipe(down)">
                                      <p:cBhvr>
                                        <p:cTn id="40" dur="500"/>
                                        <p:tgtEl>
                                          <p:spTgt spid="31"/>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down)">
                                      <p:cBhvr>
                                        <p:cTn id="43" dur="500"/>
                                        <p:tgtEl>
                                          <p:spTgt spid="32"/>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down)">
                                      <p:cBhvr>
                                        <p:cTn id="46" dur="500"/>
                                        <p:tgtEl>
                                          <p:spTgt spid="12"/>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down)">
                                      <p:cBhvr>
                                        <p:cTn id="49" dur="500"/>
                                        <p:tgtEl>
                                          <p:spTgt spid="13"/>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down)">
                                      <p:cBhvr>
                                        <p:cTn id="52" dur="500"/>
                                        <p:tgtEl>
                                          <p:spTgt spid="15"/>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wipe(down)">
                                      <p:cBhvr>
                                        <p:cTn id="58" dur="5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2"/>
                                        </p:tgtEl>
                                        <p:attrNameLst>
                                          <p:attrName>style.visibility</p:attrName>
                                        </p:attrNameLst>
                                      </p:cBhvr>
                                      <p:to>
                                        <p:strVal val="visible"/>
                                      </p:to>
                                    </p:set>
                                    <p:animEffect transition="in" filter="wipe(left)">
                                      <p:cBhvr>
                                        <p:cTn id="68" dur="500"/>
                                        <p:tgtEl>
                                          <p:spTgt spid="2"/>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wipe(down)">
                                      <p:cBhvr>
                                        <p:cTn id="78" dur="500"/>
                                        <p:tgtEl>
                                          <p:spTgt spid="40"/>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20"/>
                                        </p:tgtEl>
                                        <p:attrNameLst>
                                          <p:attrName>style.visibility</p:attrName>
                                        </p:attrNameLst>
                                      </p:cBhvr>
                                      <p:to>
                                        <p:strVal val="visible"/>
                                      </p:to>
                                    </p:set>
                                    <p:animEffect transition="in" filter="wipe(left)">
                                      <p:cBhvr>
                                        <p:cTn id="83" dur="500"/>
                                        <p:tgtEl>
                                          <p:spTgt spid="20"/>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500"/>
                                        <p:tgtEl>
                                          <p:spTgt spid="21"/>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wipe(left)">
                                      <p:cBhvr>
                                        <p:cTn id="89" dur="500"/>
                                        <p:tgtEl>
                                          <p:spTgt spid="26"/>
                                        </p:tgtEl>
                                      </p:cBhvr>
                                    </p:animEffect>
                                  </p:childTnLst>
                                </p:cTn>
                              </p:par>
                              <p:par>
                                <p:cTn id="90" presetID="22" presetClass="entr" presetSubtype="8" fill="hold" nodeType="with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wipe(left)">
                                      <p:cBhvr>
                                        <p:cTn id="92" dur="500"/>
                                        <p:tgtEl>
                                          <p:spTgt spid="34"/>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wipe(left)">
                                      <p:cBhvr>
                                        <p:cTn id="100" dur="500"/>
                                        <p:tgtEl>
                                          <p:spTgt spid="38"/>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39"/>
                                        </p:tgtEl>
                                        <p:attrNameLst>
                                          <p:attrName>style.visibility</p:attrName>
                                        </p:attrNameLst>
                                      </p:cBhvr>
                                      <p:to>
                                        <p:strVal val="visible"/>
                                      </p:to>
                                    </p:set>
                                    <p:animEffect transition="in" filter="wipe(left)">
                                      <p:cBhvr>
                                        <p:cTn id="103" dur="500"/>
                                        <p:tgtEl>
                                          <p:spTgt spid="39"/>
                                        </p:tgtEl>
                                      </p:cBhvr>
                                    </p:animEffect>
                                  </p:childTnLst>
                                </p:cTn>
                              </p:par>
                              <p:par>
                                <p:cTn id="104" presetID="22" presetClass="entr" presetSubtype="8" fill="hold"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wipe(left)">
                                      <p:cBhvr>
                                        <p:cTn id="106" dur="500"/>
                                        <p:tgtEl>
                                          <p:spTgt spid="41"/>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nodeType="click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500"/>
                                        <p:tgtEl>
                                          <p:spTgt spid="45"/>
                                        </p:tgtEl>
                                      </p:cBhvr>
                                    </p:animEffect>
                                  </p:childTnLst>
                                </p:cTn>
                              </p:par>
                              <p:par>
                                <p:cTn id="112" presetID="22" presetClass="entr" presetSubtype="8" fill="hold" grpId="0" nodeType="withEffect">
                                  <p:stCondLst>
                                    <p:cond delay="0"/>
                                  </p:stCondLst>
                                  <p:childTnLst>
                                    <p:set>
                                      <p:cBhvr>
                                        <p:cTn id="113" dur="1" fill="hold">
                                          <p:stCondLst>
                                            <p:cond delay="0"/>
                                          </p:stCondLst>
                                        </p:cTn>
                                        <p:tgtEl>
                                          <p:spTgt spid="43"/>
                                        </p:tgtEl>
                                        <p:attrNameLst>
                                          <p:attrName>style.visibility</p:attrName>
                                        </p:attrNameLst>
                                      </p:cBhvr>
                                      <p:to>
                                        <p:strVal val="visible"/>
                                      </p:to>
                                    </p:set>
                                    <p:animEffect transition="in" filter="wipe(left)">
                                      <p:cBhvr>
                                        <p:cTn id="114" dur="500"/>
                                        <p:tgtEl>
                                          <p:spTgt spid="43"/>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grpId="0" nodeType="clickEffect">
                                  <p:stCondLst>
                                    <p:cond delay="0"/>
                                  </p:stCondLst>
                                  <p:childTnLst>
                                    <p:set>
                                      <p:cBhvr>
                                        <p:cTn id="118" dur="1" fill="hold">
                                          <p:stCondLst>
                                            <p:cond delay="0"/>
                                          </p:stCondLst>
                                        </p:cTn>
                                        <p:tgtEl>
                                          <p:spTgt spid="44"/>
                                        </p:tgtEl>
                                        <p:attrNameLst>
                                          <p:attrName>style.visibility</p:attrName>
                                        </p:attrNameLst>
                                      </p:cBhvr>
                                      <p:to>
                                        <p:strVal val="visible"/>
                                      </p:to>
                                    </p:set>
                                    <p:animEffect transition="in" filter="wipe(left)">
                                      <p:cBhvr>
                                        <p:cTn id="119" dur="500"/>
                                        <p:tgtEl>
                                          <p:spTgt spid="44"/>
                                        </p:tgtEl>
                                      </p:cBhvr>
                                    </p:animEffect>
                                  </p:childTnLst>
                                </p:cTn>
                              </p:par>
                              <p:par>
                                <p:cTn id="120" presetID="22" presetClass="entr" presetSubtype="8" fill="hold" nodeType="withEffect">
                                  <p:stCondLst>
                                    <p:cond delay="0"/>
                                  </p:stCondLst>
                                  <p:childTnLst>
                                    <p:set>
                                      <p:cBhvr>
                                        <p:cTn id="121" dur="1" fill="hold">
                                          <p:stCondLst>
                                            <p:cond delay="0"/>
                                          </p:stCondLst>
                                        </p:cTn>
                                        <p:tgtEl>
                                          <p:spTgt spid="48"/>
                                        </p:tgtEl>
                                        <p:attrNameLst>
                                          <p:attrName>style.visibility</p:attrName>
                                        </p:attrNameLst>
                                      </p:cBhvr>
                                      <p:to>
                                        <p:strVal val="visible"/>
                                      </p:to>
                                    </p:set>
                                    <p:animEffect transition="in" filter="wipe(left)">
                                      <p:cBhvr>
                                        <p:cTn id="122" dur="500"/>
                                        <p:tgtEl>
                                          <p:spTgt spid="48"/>
                                        </p:tgtEl>
                                      </p:cBhvr>
                                    </p:animEffect>
                                  </p:childTnLst>
                                </p:cTn>
                              </p:par>
                              <p:par>
                                <p:cTn id="123" presetID="22" presetClass="entr" presetSubtype="8" fill="hold" nodeType="withEffect">
                                  <p:stCondLst>
                                    <p:cond delay="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p:bldP spid="2" grpId="0"/>
      <p:bldP spid="24" grpId="0"/>
      <p:bldP spid="40" grpId="0"/>
      <p:bldP spid="29" grpId="0"/>
      <p:bldP spid="30" grpId="0"/>
      <p:bldP spid="31" grpId="0"/>
      <p:bldP spid="32" grpId="0"/>
      <p:bldP spid="12" grpId="0" animBg="1"/>
      <p:bldP spid="13" grpId="0"/>
      <p:bldP spid="15" grpId="0" animBg="1"/>
      <p:bldP spid="17" grpId="0" animBg="1"/>
      <p:bldP spid="18" grpId="0" animBg="1"/>
      <p:bldP spid="19" grpId="0"/>
      <p:bldP spid="20" grpId="0"/>
      <p:bldP spid="21" grpId="0"/>
      <p:bldP spid="26" grpId="0"/>
      <p:bldP spid="37" grpId="0"/>
      <p:bldP spid="38" grpId="0"/>
      <p:bldP spid="39" grpId="0"/>
      <p:bldP spid="43" grpId="0"/>
      <p:bldP spid="4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3">
            <a:extLst>
              <a:ext uri="{FF2B5EF4-FFF2-40B4-BE49-F238E27FC236}">
                <a16:creationId xmlns:a16="http://schemas.microsoft.com/office/drawing/2014/main" id="{0E2EF3BF-D2C9-93C8-7049-6D73C6602463}"/>
              </a:ext>
            </a:extLst>
          </p:cNvPr>
          <p:cNvSpPr/>
          <p:nvPr/>
        </p:nvSpPr>
        <p:spPr>
          <a:xfrm rot="16200000">
            <a:off x="-657223" y="638173"/>
            <a:ext cx="2362200" cy="1085851"/>
          </a:xfrm>
          <a:custGeom>
            <a:avLst/>
            <a:gdLst/>
            <a:ahLst/>
            <a:cxnLst/>
            <a:rect l="l" t="t" r="r" b="b"/>
            <a:pathLst>
              <a:path w="14406348" h="7581341">
                <a:moveTo>
                  <a:pt x="0" y="0"/>
                </a:moveTo>
                <a:lnTo>
                  <a:pt x="14406348" y="0"/>
                </a:lnTo>
                <a:lnTo>
                  <a:pt x="14406348" y="7581341"/>
                </a:lnTo>
                <a:lnTo>
                  <a:pt x="0" y="75813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3" name="Rectangle: Rounded Corners 2">
            <a:extLst>
              <a:ext uri="{FF2B5EF4-FFF2-40B4-BE49-F238E27FC236}">
                <a16:creationId xmlns:a16="http://schemas.microsoft.com/office/drawing/2014/main" id="{0BCFA3BA-B0D9-8A90-9D0A-BD58AADC9759}"/>
              </a:ext>
            </a:extLst>
          </p:cNvPr>
          <p:cNvSpPr/>
          <p:nvPr/>
        </p:nvSpPr>
        <p:spPr>
          <a:xfrm>
            <a:off x="7467600" y="356735"/>
            <a:ext cx="4143375" cy="619141"/>
          </a:xfrm>
          <a:prstGeom prst="roundRect">
            <a:avLst>
              <a:gd name="adj" fmla="val 18182"/>
            </a:avLst>
          </a:prstGeom>
          <a:solidFill>
            <a:schemeClr val="accent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6145F4C-E789-6B97-2513-5A1A20FB84D0}"/>
              </a:ext>
            </a:extLst>
          </p:cNvPr>
          <p:cNvSpPr txBox="1"/>
          <p:nvPr/>
        </p:nvSpPr>
        <p:spPr>
          <a:xfrm>
            <a:off x="7672196" y="429324"/>
            <a:ext cx="3783408" cy="491866"/>
          </a:xfrm>
          <a:prstGeom prst="rect">
            <a:avLst/>
          </a:prstGeom>
          <a:noFill/>
        </p:spPr>
        <p:txBody>
          <a:bodyPr wrap="none" rtlCol="0">
            <a:spAutoFit/>
          </a:bodyPr>
          <a:lstStyle/>
          <a:p>
            <a:pPr>
              <a:lnSpc>
                <a:spcPts val="3500"/>
              </a:lnSpc>
            </a:pPr>
            <a:r>
              <a:rPr lang="en-US" sz="2400">
                <a:solidFill>
                  <a:schemeClr val="bg1"/>
                </a:solidFill>
                <a:latin typeface="#9Slide03 Penumbra" panose="02040603050506020204" pitchFamily="18" charset="0"/>
              </a:rPr>
              <a:t>giải tam giác vuông</a:t>
            </a:r>
            <a:endParaRPr lang="en-US" dirty="0">
              <a:solidFill>
                <a:schemeClr val="bg1"/>
              </a:solidFill>
              <a:latin typeface="#9Slide03 Penumbra" panose="02040603050506020204" pitchFamily="18" charset="0"/>
            </a:endParaRPr>
          </a:p>
        </p:txBody>
      </p:sp>
      <p:sp>
        <p:nvSpPr>
          <p:cNvPr id="11" name="Hình chữ nhật 10">
            <a:extLst>
              <a:ext uri="{FF2B5EF4-FFF2-40B4-BE49-F238E27FC236}">
                <a16:creationId xmlns:a16="http://schemas.microsoft.com/office/drawing/2014/main" id="{BDF3C6CD-087C-EEB9-3329-2795EBD258F3}"/>
              </a:ext>
            </a:extLst>
          </p:cNvPr>
          <p:cNvSpPr/>
          <p:nvPr/>
        </p:nvSpPr>
        <p:spPr>
          <a:xfrm>
            <a:off x="-258619" y="2317251"/>
            <a:ext cx="12709237" cy="2915149"/>
          </a:xfrm>
          <a:prstGeom prst="rect">
            <a:avLst/>
          </a:prstGeom>
          <a:solidFill>
            <a:schemeClr val="accent2">
              <a:lumMod val="60000"/>
              <a:lumOff val="40000"/>
              <a:alpha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4">
            <a:extLst>
              <a:ext uri="{FF2B5EF4-FFF2-40B4-BE49-F238E27FC236}">
                <a16:creationId xmlns:a16="http://schemas.microsoft.com/office/drawing/2014/main" id="{44214EDF-328E-797C-A4EA-9CED64F77910}"/>
              </a:ext>
            </a:extLst>
          </p:cNvPr>
          <p:cNvSpPr txBox="1"/>
          <p:nvPr/>
        </p:nvSpPr>
        <p:spPr>
          <a:xfrm>
            <a:off x="631726" y="3240259"/>
            <a:ext cx="11111531" cy="1675972"/>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50000"/>
              </a:lnSpc>
            </a:pPr>
            <a:r>
              <a:rPr lang="en-US" dirty="0"/>
              <a:t>Trong tam </a:t>
            </a:r>
            <a:r>
              <a:rPr lang="en-US" dirty="0" err="1"/>
              <a:t>giác</a:t>
            </a:r>
            <a:r>
              <a:rPr lang="en-US" dirty="0"/>
              <a:t> </a:t>
            </a:r>
            <a:r>
              <a:rPr lang="en-US" dirty="0" err="1"/>
              <a:t>vuông</a:t>
            </a:r>
            <a:r>
              <a:rPr lang="en-US"/>
              <a:t>, nếu cho biết trước hai cạnh (hoặc một góc nhọn, một cạnh) thì ta sẽ tìm được tất cả các cạnh và các góc còn lại của tam giác vuông đó.</a:t>
            </a:r>
            <a:endParaRPr lang="en-US" dirty="0"/>
          </a:p>
        </p:txBody>
      </p:sp>
      <p:grpSp>
        <p:nvGrpSpPr>
          <p:cNvPr id="8" name="Group 23">
            <a:extLst>
              <a:ext uri="{FF2B5EF4-FFF2-40B4-BE49-F238E27FC236}">
                <a16:creationId xmlns:a16="http://schemas.microsoft.com/office/drawing/2014/main" id="{372B2FC9-CB91-0D04-06B0-237CE64E131F}"/>
              </a:ext>
            </a:extLst>
          </p:cNvPr>
          <p:cNvGrpSpPr/>
          <p:nvPr/>
        </p:nvGrpSpPr>
        <p:grpSpPr>
          <a:xfrm>
            <a:off x="695226" y="1991875"/>
            <a:ext cx="674138" cy="650751"/>
            <a:chOff x="570270" y="1536129"/>
            <a:chExt cx="674138" cy="650751"/>
          </a:xfrm>
        </p:grpSpPr>
        <p:sp>
          <p:nvSpPr>
            <p:cNvPr id="9" name="Isosceles Triangle 15">
              <a:extLst>
                <a:ext uri="{FF2B5EF4-FFF2-40B4-BE49-F238E27FC236}">
                  <a16:creationId xmlns:a16="http://schemas.microsoft.com/office/drawing/2014/main" id="{72FE3F62-3594-797C-370F-D0D72DDAFAB0}"/>
                </a:ext>
              </a:extLst>
            </p:cNvPr>
            <p:cNvSpPr/>
            <p:nvPr/>
          </p:nvSpPr>
          <p:spPr>
            <a:xfrm rot="10800000">
              <a:off x="570270" y="1605727"/>
              <a:ext cx="674138" cy="581153"/>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16">
              <a:extLst>
                <a:ext uri="{FF2B5EF4-FFF2-40B4-BE49-F238E27FC236}">
                  <a16:creationId xmlns:a16="http://schemas.microsoft.com/office/drawing/2014/main" id="{D6ADED06-B197-FA94-7A38-C7A2AF6C85FB}"/>
                </a:ext>
              </a:extLst>
            </p:cNvPr>
            <p:cNvSpPr txBox="1"/>
            <p:nvPr/>
          </p:nvSpPr>
          <p:spPr>
            <a:xfrm rot="535527">
              <a:off x="695888" y="1536129"/>
              <a:ext cx="525387" cy="584775"/>
            </a:xfrm>
            <a:prstGeom prst="rect">
              <a:avLst/>
            </a:prstGeom>
            <a:noFill/>
          </p:spPr>
          <p:txBody>
            <a:bodyPr wrap="square" rtlCol="0">
              <a:spAutoFit/>
            </a:bodyPr>
            <a:lstStyle>
              <a:defPPr>
                <a:defRPr lang="en-US"/>
              </a:defPPr>
              <a:lvl1pPr>
                <a:defRPr sz="2600">
                  <a:latin typeface="#9Slide03 SVNAvo" panose="02040603050506020204" pitchFamily="18" charset="0"/>
                </a:defRPr>
              </a:lvl1pPr>
            </a:lstStyle>
            <a:p>
              <a:r>
                <a:rPr lang="en-US" sz="3200">
                  <a:solidFill>
                    <a:schemeClr val="bg1"/>
                  </a:solidFill>
                </a:rPr>
                <a:t>?</a:t>
              </a:r>
              <a:endParaRPr lang="en-US" sz="3200" dirty="0">
                <a:solidFill>
                  <a:schemeClr val="bg1"/>
                </a:solidFill>
              </a:endParaRPr>
            </a:p>
          </p:txBody>
        </p:sp>
      </p:grpSp>
      <p:sp>
        <p:nvSpPr>
          <p:cNvPr id="27" name="TextBox 3">
            <a:extLst>
              <a:ext uri="{FF2B5EF4-FFF2-40B4-BE49-F238E27FC236}">
                <a16:creationId xmlns:a16="http://schemas.microsoft.com/office/drawing/2014/main" id="{B3BA287B-F679-719D-ED70-541C563226FA}"/>
              </a:ext>
            </a:extLst>
          </p:cNvPr>
          <p:cNvSpPr txBox="1"/>
          <p:nvPr/>
        </p:nvSpPr>
        <p:spPr>
          <a:xfrm>
            <a:off x="631726" y="2669882"/>
            <a:ext cx="4033476" cy="481414"/>
          </a:xfrm>
          <a:prstGeom prst="rect">
            <a:avLst/>
          </a:prstGeom>
          <a:noFill/>
        </p:spPr>
        <p:txBody>
          <a:bodyPr wrap="none" rtlCol="0">
            <a:spAutoFit/>
          </a:bodyPr>
          <a:lstStyle/>
          <a:p>
            <a:pPr>
              <a:lnSpc>
                <a:spcPts val="3500"/>
              </a:lnSpc>
            </a:pPr>
            <a:r>
              <a:rPr lang="en-US" sz="2000">
                <a:solidFill>
                  <a:schemeClr val="accent4">
                    <a:lumMod val="50000"/>
                  </a:schemeClr>
                </a:solidFill>
                <a:latin typeface="#9Slide03 Penumbra" panose="02040603050506020204" pitchFamily="18" charset="0"/>
              </a:rPr>
              <a:t>giải tam giác vuông là gì?</a:t>
            </a:r>
            <a:endParaRPr lang="en-US" sz="1600" dirty="0">
              <a:solidFill>
                <a:schemeClr val="accent4">
                  <a:lumMod val="50000"/>
                </a:schemeClr>
              </a:solidFill>
              <a:latin typeface="#9Slide03 Penumbra" panose="02040603050506020204" pitchFamily="18" charset="0"/>
            </a:endParaRPr>
          </a:p>
        </p:txBody>
      </p:sp>
      <p:sp>
        <p:nvSpPr>
          <p:cNvPr id="28" name="Freeform 3">
            <a:extLst>
              <a:ext uri="{FF2B5EF4-FFF2-40B4-BE49-F238E27FC236}">
                <a16:creationId xmlns:a16="http://schemas.microsoft.com/office/drawing/2014/main" id="{37DD35A7-AEA0-EBAF-C6EC-1CED39C1ABEF}"/>
              </a:ext>
            </a:extLst>
          </p:cNvPr>
          <p:cNvSpPr/>
          <p:nvPr/>
        </p:nvSpPr>
        <p:spPr>
          <a:xfrm rot="5400000">
            <a:off x="11001724" y="5680425"/>
            <a:ext cx="1294700" cy="1085851"/>
          </a:xfrm>
          <a:custGeom>
            <a:avLst/>
            <a:gdLst/>
            <a:ahLst/>
            <a:cxnLst/>
            <a:rect l="l" t="t" r="r" b="b"/>
            <a:pathLst>
              <a:path w="14406348" h="7581341">
                <a:moveTo>
                  <a:pt x="0" y="0"/>
                </a:moveTo>
                <a:lnTo>
                  <a:pt x="14406348" y="0"/>
                </a:lnTo>
                <a:lnTo>
                  <a:pt x="14406348" y="7581341"/>
                </a:lnTo>
                <a:lnTo>
                  <a:pt x="0" y="75813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Tree>
    <p:custDataLst>
      <p:tags r:id="rId1"/>
    </p:custDataLst>
    <p:extLst>
      <p:ext uri="{BB962C8B-B14F-4D97-AF65-F5344CB8AC3E}">
        <p14:creationId xmlns:p14="http://schemas.microsoft.com/office/powerpoint/2010/main" val="28149101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3">
            <a:extLst>
              <a:ext uri="{FF2B5EF4-FFF2-40B4-BE49-F238E27FC236}">
                <a16:creationId xmlns:a16="http://schemas.microsoft.com/office/drawing/2014/main" id="{0E2EF3BF-D2C9-93C8-7049-6D73C6602463}"/>
              </a:ext>
            </a:extLst>
          </p:cNvPr>
          <p:cNvSpPr/>
          <p:nvPr/>
        </p:nvSpPr>
        <p:spPr>
          <a:xfrm rot="16200000">
            <a:off x="-657223" y="638173"/>
            <a:ext cx="2362200" cy="1085851"/>
          </a:xfrm>
          <a:custGeom>
            <a:avLst/>
            <a:gdLst/>
            <a:ahLst/>
            <a:cxnLst/>
            <a:rect l="l" t="t" r="r" b="b"/>
            <a:pathLst>
              <a:path w="14406348" h="7581341">
                <a:moveTo>
                  <a:pt x="0" y="0"/>
                </a:moveTo>
                <a:lnTo>
                  <a:pt x="14406348" y="0"/>
                </a:lnTo>
                <a:lnTo>
                  <a:pt x="14406348" y="7581341"/>
                </a:lnTo>
                <a:lnTo>
                  <a:pt x="0" y="75813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7" name="TextBox 14">
            <a:extLst>
              <a:ext uri="{FF2B5EF4-FFF2-40B4-BE49-F238E27FC236}">
                <a16:creationId xmlns:a16="http://schemas.microsoft.com/office/drawing/2014/main" id="{5D76B818-9861-C3CA-5C9F-5507EF7F3E59}"/>
              </a:ext>
            </a:extLst>
          </p:cNvPr>
          <p:cNvSpPr txBox="1"/>
          <p:nvPr/>
        </p:nvSpPr>
        <p:spPr>
          <a:xfrm>
            <a:off x="621202" y="1713994"/>
            <a:ext cx="11122053" cy="937949"/>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r>
              <a:rPr lang="en-US"/>
              <a:t>Cho tam giác ABC vuông tại A có AB = 3, B = 42</a:t>
            </a:r>
            <a:r>
              <a:rPr lang="en-US" baseline="30000"/>
              <a:t>o</a:t>
            </a:r>
            <a:r>
              <a:rPr lang="en-US"/>
              <a:t>. Tính góc C và các cạnh AC, BC (</a:t>
            </a:r>
            <a:r>
              <a:rPr lang="en-US" sz="2000" i="1"/>
              <a:t>làm tròn đến chữ số thập phân thứ ba</a:t>
            </a:r>
            <a:r>
              <a:rPr lang="en-US"/>
              <a:t>)</a:t>
            </a:r>
            <a:endParaRPr lang="en-US" dirty="0"/>
          </a:p>
        </p:txBody>
      </p:sp>
      <p:grpSp>
        <p:nvGrpSpPr>
          <p:cNvPr id="8" name="Group 23">
            <a:extLst>
              <a:ext uri="{FF2B5EF4-FFF2-40B4-BE49-F238E27FC236}">
                <a16:creationId xmlns:a16="http://schemas.microsoft.com/office/drawing/2014/main" id="{372B2FC9-CB91-0D04-06B0-237CE64E131F}"/>
              </a:ext>
            </a:extLst>
          </p:cNvPr>
          <p:cNvGrpSpPr/>
          <p:nvPr/>
        </p:nvGrpSpPr>
        <p:grpSpPr>
          <a:xfrm>
            <a:off x="521575" y="1155826"/>
            <a:ext cx="674138" cy="588646"/>
            <a:chOff x="570270" y="1598234"/>
            <a:chExt cx="674138" cy="588646"/>
          </a:xfrm>
        </p:grpSpPr>
        <p:sp>
          <p:nvSpPr>
            <p:cNvPr id="9" name="Isosceles Triangle 15">
              <a:extLst>
                <a:ext uri="{FF2B5EF4-FFF2-40B4-BE49-F238E27FC236}">
                  <a16:creationId xmlns:a16="http://schemas.microsoft.com/office/drawing/2014/main" id="{72FE3F62-3594-797C-370F-D0D72DDAFAB0}"/>
                </a:ext>
              </a:extLst>
            </p:cNvPr>
            <p:cNvSpPr/>
            <p:nvPr/>
          </p:nvSpPr>
          <p:spPr>
            <a:xfrm rot="10800000">
              <a:off x="570270" y="1605727"/>
              <a:ext cx="674138" cy="581153"/>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16">
              <a:extLst>
                <a:ext uri="{FF2B5EF4-FFF2-40B4-BE49-F238E27FC236}">
                  <a16:creationId xmlns:a16="http://schemas.microsoft.com/office/drawing/2014/main" id="{D6ADED06-B197-FA94-7A38-C7A2AF6C85FB}"/>
                </a:ext>
              </a:extLst>
            </p:cNvPr>
            <p:cNvSpPr txBox="1"/>
            <p:nvPr/>
          </p:nvSpPr>
          <p:spPr>
            <a:xfrm>
              <a:off x="654004" y="1598234"/>
              <a:ext cx="525387" cy="430887"/>
            </a:xfrm>
            <a:prstGeom prst="rect">
              <a:avLst/>
            </a:prstGeom>
            <a:noFill/>
          </p:spPr>
          <p:txBody>
            <a:bodyPr wrap="square" rtlCol="0">
              <a:spAutoFit/>
            </a:bodyPr>
            <a:lstStyle>
              <a:defPPr>
                <a:defRPr lang="en-US"/>
              </a:defPPr>
              <a:lvl1pPr>
                <a:defRPr sz="2600">
                  <a:latin typeface="#9Slide03 SVNAvo" panose="02040603050506020204" pitchFamily="18" charset="0"/>
                </a:defRPr>
              </a:lvl1pPr>
            </a:lstStyle>
            <a:p>
              <a:r>
                <a:rPr lang="en-US" sz="2100">
                  <a:solidFill>
                    <a:schemeClr val="bg1"/>
                  </a:solidFill>
                </a:rPr>
                <a:t>?2</a:t>
              </a:r>
              <a:endParaRPr lang="en-US" sz="2100" dirty="0">
                <a:solidFill>
                  <a:schemeClr val="bg1"/>
                </a:solidFill>
              </a:endParaRPr>
            </a:p>
          </p:txBody>
        </p:sp>
      </p:grpSp>
      <p:sp>
        <p:nvSpPr>
          <p:cNvPr id="2" name="TextBox 14">
            <a:extLst>
              <a:ext uri="{FF2B5EF4-FFF2-40B4-BE49-F238E27FC236}">
                <a16:creationId xmlns:a16="http://schemas.microsoft.com/office/drawing/2014/main" id="{41C3EEDA-CB38-6CE5-8C89-A19AE34FCC87}"/>
              </a:ext>
            </a:extLst>
          </p:cNvPr>
          <p:cNvSpPr txBox="1"/>
          <p:nvPr/>
        </p:nvSpPr>
        <p:spPr>
          <a:xfrm>
            <a:off x="1360959" y="3665879"/>
            <a:ext cx="5169562"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Ta có C = 90</a:t>
            </a:r>
            <a:r>
              <a:rPr lang="en-US" baseline="30000">
                <a:solidFill>
                  <a:srgbClr val="002060"/>
                </a:solidFill>
              </a:rPr>
              <a:t>o</a:t>
            </a:r>
            <a:r>
              <a:rPr lang="en-US">
                <a:solidFill>
                  <a:srgbClr val="002060"/>
                </a:solidFill>
              </a:rPr>
              <a:t> – B = 90</a:t>
            </a:r>
            <a:r>
              <a:rPr lang="en-US" baseline="30000">
                <a:solidFill>
                  <a:srgbClr val="002060"/>
                </a:solidFill>
              </a:rPr>
              <a:t>o</a:t>
            </a:r>
            <a:r>
              <a:rPr lang="en-US">
                <a:solidFill>
                  <a:srgbClr val="002060"/>
                </a:solidFill>
              </a:rPr>
              <a:t> – 42</a:t>
            </a:r>
            <a:r>
              <a:rPr lang="en-US" baseline="30000">
                <a:solidFill>
                  <a:srgbClr val="002060"/>
                </a:solidFill>
              </a:rPr>
              <a:t>o</a:t>
            </a:r>
            <a:r>
              <a:rPr lang="en-US">
                <a:solidFill>
                  <a:srgbClr val="002060"/>
                </a:solidFill>
              </a:rPr>
              <a:t> = 48</a:t>
            </a:r>
            <a:r>
              <a:rPr lang="en-US" baseline="30000">
                <a:solidFill>
                  <a:srgbClr val="002060"/>
                </a:solidFill>
              </a:rPr>
              <a:t>o</a:t>
            </a:r>
            <a:endParaRPr lang="en-US" dirty="0">
              <a:solidFill>
                <a:srgbClr val="002060"/>
              </a:solidFill>
            </a:endParaRPr>
          </a:p>
        </p:txBody>
      </p:sp>
      <p:sp>
        <p:nvSpPr>
          <p:cNvPr id="24" name="TextBox 14">
            <a:extLst>
              <a:ext uri="{FF2B5EF4-FFF2-40B4-BE49-F238E27FC236}">
                <a16:creationId xmlns:a16="http://schemas.microsoft.com/office/drawing/2014/main" id="{ED7F04C6-CFC9-F323-1538-88B029910E77}"/>
              </a:ext>
            </a:extLst>
          </p:cNvPr>
          <p:cNvSpPr txBox="1"/>
          <p:nvPr/>
        </p:nvSpPr>
        <p:spPr>
          <a:xfrm>
            <a:off x="1360959" y="3006435"/>
            <a:ext cx="5169562"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Tam giác ABC vuông tại A.</a:t>
            </a:r>
            <a:endParaRPr lang="en-US" dirty="0">
              <a:solidFill>
                <a:srgbClr val="002060"/>
              </a:solidFill>
            </a:endParaRPr>
          </a:p>
        </p:txBody>
      </p:sp>
      <mc:AlternateContent xmlns:mc="http://schemas.openxmlformats.org/markup-compatibility/2006" xmlns:a14="http://schemas.microsoft.com/office/drawing/2010/main">
        <mc:Choice Requires="a14">
          <p:sp>
            <p:nvSpPr>
              <p:cNvPr id="40" name="TextBox 14">
                <a:extLst>
                  <a:ext uri="{FF2B5EF4-FFF2-40B4-BE49-F238E27FC236}">
                    <a16:creationId xmlns:a16="http://schemas.microsoft.com/office/drawing/2014/main" id="{D7B30ADD-7312-D436-5AC4-3AD5917B2AF6}"/>
                  </a:ext>
                </a:extLst>
              </p:cNvPr>
              <p:cNvSpPr txBox="1"/>
              <p:nvPr/>
            </p:nvSpPr>
            <p:spPr>
              <a:xfrm>
                <a:off x="3945740" y="4325323"/>
                <a:ext cx="3048290"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3 . tan 42</a:t>
                </a:r>
                <a:r>
                  <a:rPr lang="en-US" baseline="30000">
                    <a:solidFill>
                      <a:srgbClr val="002060"/>
                    </a:solidFill>
                  </a:rPr>
                  <a:t>o</a:t>
                </a:r>
                <a:r>
                  <a:rPr lang="en-US">
                    <a:solidFill>
                      <a:srgbClr val="002060"/>
                    </a:solidFill>
                  </a:rPr>
                  <a:t> </a:t>
                </a:r>
                <a14:m>
                  <m:oMath xmlns:m="http://schemas.openxmlformats.org/officeDocument/2006/math">
                    <m:r>
                      <a:rPr lang="en-US" i="1" smtClean="0">
                        <a:solidFill>
                          <a:srgbClr val="002060"/>
                        </a:solidFill>
                        <a:latin typeface="Cambria Math" panose="02040503050406030204" pitchFamily="18" charset="0"/>
                        <a:ea typeface="Cambria Math" panose="02040503050406030204" pitchFamily="18" charset="0"/>
                      </a:rPr>
                      <m:t>≈</m:t>
                    </m:r>
                  </m:oMath>
                </a14:m>
                <a:r>
                  <a:rPr lang="en-US" dirty="0">
                    <a:solidFill>
                      <a:srgbClr val="002060"/>
                    </a:solidFill>
                  </a:rPr>
                  <a:t> 2,701.</a:t>
                </a:r>
              </a:p>
            </p:txBody>
          </p:sp>
        </mc:Choice>
        <mc:Fallback xmlns="">
          <p:sp>
            <p:nvSpPr>
              <p:cNvPr id="40" name="TextBox 14">
                <a:extLst>
                  <a:ext uri="{FF2B5EF4-FFF2-40B4-BE49-F238E27FC236}">
                    <a16:creationId xmlns:a16="http://schemas.microsoft.com/office/drawing/2014/main" id="{D7B30ADD-7312-D436-5AC4-3AD5917B2AF6}"/>
                  </a:ext>
                </a:extLst>
              </p:cNvPr>
              <p:cNvSpPr txBox="1">
                <a:spLocks noRot="1" noChangeAspect="1" noMove="1" noResize="1" noEditPoints="1" noAdjustHandles="1" noChangeArrowheads="1" noChangeShapeType="1" noTextEdit="1"/>
              </p:cNvSpPr>
              <p:nvPr/>
            </p:nvSpPr>
            <p:spPr>
              <a:xfrm>
                <a:off x="3945740" y="4325323"/>
                <a:ext cx="3048290" cy="461665"/>
              </a:xfrm>
              <a:prstGeom prst="rect">
                <a:avLst/>
              </a:prstGeom>
              <a:blipFill>
                <a:blip r:embed="rId6"/>
                <a:stretch>
                  <a:fillRect l="-3000" t="-13333" b="-28000"/>
                </a:stretch>
              </a:blipFill>
            </p:spPr>
            <p:txBody>
              <a:bodyPr/>
              <a:lstStyle/>
              <a:p>
                <a:r>
                  <a:rPr lang="vi-VN">
                    <a:noFill/>
                  </a:rPr>
                  <a:t> </a:t>
                </a:r>
              </a:p>
            </p:txBody>
          </p:sp>
        </mc:Fallback>
      </mc:AlternateContent>
      <p:grpSp>
        <p:nvGrpSpPr>
          <p:cNvPr id="22" name="Nhóm 21">
            <a:extLst>
              <a:ext uri="{FF2B5EF4-FFF2-40B4-BE49-F238E27FC236}">
                <a16:creationId xmlns:a16="http://schemas.microsoft.com/office/drawing/2014/main" id="{908C4360-9B87-DBF6-409E-CC539C2BD0CA}"/>
              </a:ext>
            </a:extLst>
          </p:cNvPr>
          <p:cNvGrpSpPr/>
          <p:nvPr/>
        </p:nvGrpSpPr>
        <p:grpSpPr>
          <a:xfrm rot="5400000" flipH="1">
            <a:off x="8677937" y="4787018"/>
            <a:ext cx="210255" cy="210255"/>
            <a:chOff x="9143442" y="2270370"/>
            <a:chExt cx="109419" cy="109419"/>
          </a:xfrm>
        </p:grpSpPr>
        <p:cxnSp>
          <p:nvCxnSpPr>
            <p:cNvPr id="23" name="Straight Connector 8">
              <a:extLst>
                <a:ext uri="{FF2B5EF4-FFF2-40B4-BE49-F238E27FC236}">
                  <a16:creationId xmlns:a16="http://schemas.microsoft.com/office/drawing/2014/main" id="{70A0CAC6-F939-9586-3E19-39F062E82588}"/>
                </a:ext>
              </a:extLst>
            </p:cNvPr>
            <p:cNvCxnSpPr>
              <a:cxnSpLocks/>
            </p:cNvCxnSpPr>
            <p:nvPr/>
          </p:nvCxnSpPr>
          <p:spPr>
            <a:xfrm flipV="1">
              <a:off x="9250725" y="2270370"/>
              <a:ext cx="0" cy="109419"/>
            </a:xfrm>
            <a:prstGeom prst="line">
              <a:avLst/>
            </a:prstGeom>
            <a:ln w="158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Straight Connector 8">
              <a:extLst>
                <a:ext uri="{FF2B5EF4-FFF2-40B4-BE49-F238E27FC236}">
                  <a16:creationId xmlns:a16="http://schemas.microsoft.com/office/drawing/2014/main" id="{28040974-917F-5B79-A7EB-31B54B5D66A4}"/>
                </a:ext>
              </a:extLst>
            </p:cNvPr>
            <p:cNvCxnSpPr>
              <a:cxnSpLocks/>
            </p:cNvCxnSpPr>
            <p:nvPr/>
          </p:nvCxnSpPr>
          <p:spPr>
            <a:xfrm rot="5400000" flipV="1">
              <a:off x="9198152" y="2218245"/>
              <a:ext cx="0" cy="109419"/>
            </a:xfrm>
            <a:prstGeom prst="line">
              <a:avLst/>
            </a:prstGeom>
            <a:ln w="15875">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9" name="TextBox 14">
            <a:extLst>
              <a:ext uri="{FF2B5EF4-FFF2-40B4-BE49-F238E27FC236}">
                <a16:creationId xmlns:a16="http://schemas.microsoft.com/office/drawing/2014/main" id="{633FEB1B-9F6F-1046-8A05-52BFBE52AE7F}"/>
              </a:ext>
            </a:extLst>
          </p:cNvPr>
          <p:cNvSpPr txBox="1"/>
          <p:nvPr/>
        </p:nvSpPr>
        <p:spPr>
          <a:xfrm>
            <a:off x="8346521" y="4962236"/>
            <a:ext cx="364350"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A</a:t>
            </a:r>
            <a:endParaRPr lang="en-US" dirty="0">
              <a:solidFill>
                <a:srgbClr val="002060"/>
              </a:solidFill>
            </a:endParaRPr>
          </a:p>
        </p:txBody>
      </p:sp>
      <p:sp>
        <p:nvSpPr>
          <p:cNvPr id="30" name="TextBox 14">
            <a:extLst>
              <a:ext uri="{FF2B5EF4-FFF2-40B4-BE49-F238E27FC236}">
                <a16:creationId xmlns:a16="http://schemas.microsoft.com/office/drawing/2014/main" id="{8929A65E-B870-C2F5-9328-DE74EFC279B9}"/>
              </a:ext>
            </a:extLst>
          </p:cNvPr>
          <p:cNvSpPr txBox="1"/>
          <p:nvPr/>
        </p:nvSpPr>
        <p:spPr>
          <a:xfrm>
            <a:off x="10597407" y="4957215"/>
            <a:ext cx="364350"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B</a:t>
            </a:r>
            <a:endParaRPr lang="en-US" dirty="0">
              <a:solidFill>
                <a:srgbClr val="002060"/>
              </a:solidFill>
            </a:endParaRPr>
          </a:p>
        </p:txBody>
      </p:sp>
      <p:sp>
        <p:nvSpPr>
          <p:cNvPr id="31" name="TextBox 14">
            <a:extLst>
              <a:ext uri="{FF2B5EF4-FFF2-40B4-BE49-F238E27FC236}">
                <a16:creationId xmlns:a16="http://schemas.microsoft.com/office/drawing/2014/main" id="{99370906-5701-668F-46F5-A6BE702A2981}"/>
              </a:ext>
            </a:extLst>
          </p:cNvPr>
          <p:cNvSpPr txBox="1"/>
          <p:nvPr/>
        </p:nvSpPr>
        <p:spPr>
          <a:xfrm>
            <a:off x="8346521" y="2869160"/>
            <a:ext cx="364350"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C</a:t>
            </a:r>
            <a:endParaRPr lang="en-US" dirty="0">
              <a:solidFill>
                <a:srgbClr val="002060"/>
              </a:solidFill>
            </a:endParaRPr>
          </a:p>
        </p:txBody>
      </p:sp>
      <p:sp>
        <p:nvSpPr>
          <p:cNvPr id="32" name="TextBox 14">
            <a:extLst>
              <a:ext uri="{FF2B5EF4-FFF2-40B4-BE49-F238E27FC236}">
                <a16:creationId xmlns:a16="http://schemas.microsoft.com/office/drawing/2014/main" id="{01AB69DF-4A25-0D84-88E8-9D0DC00C29EB}"/>
              </a:ext>
            </a:extLst>
          </p:cNvPr>
          <p:cNvSpPr txBox="1"/>
          <p:nvPr/>
        </p:nvSpPr>
        <p:spPr>
          <a:xfrm>
            <a:off x="9538529" y="4979755"/>
            <a:ext cx="364350"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70C0"/>
                </a:solidFill>
              </a:rPr>
              <a:t>3</a:t>
            </a:r>
            <a:endParaRPr lang="en-US" dirty="0">
              <a:solidFill>
                <a:srgbClr val="0070C0"/>
              </a:solidFill>
            </a:endParaRPr>
          </a:p>
        </p:txBody>
      </p:sp>
      <p:sp>
        <p:nvSpPr>
          <p:cNvPr id="13" name="TextBox 14">
            <a:extLst>
              <a:ext uri="{FF2B5EF4-FFF2-40B4-BE49-F238E27FC236}">
                <a16:creationId xmlns:a16="http://schemas.microsoft.com/office/drawing/2014/main" id="{A6F14803-CB01-73AD-AD83-43A4A96C9F09}"/>
              </a:ext>
            </a:extLst>
          </p:cNvPr>
          <p:cNvSpPr txBox="1"/>
          <p:nvPr/>
        </p:nvSpPr>
        <p:spPr>
          <a:xfrm>
            <a:off x="9774603" y="4610422"/>
            <a:ext cx="602895" cy="400110"/>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sz="2000">
                <a:solidFill>
                  <a:srgbClr val="0070C0"/>
                </a:solidFill>
              </a:rPr>
              <a:t>42</a:t>
            </a:r>
            <a:r>
              <a:rPr lang="en-US" sz="2000" baseline="30000">
                <a:solidFill>
                  <a:srgbClr val="0070C0"/>
                </a:solidFill>
              </a:rPr>
              <a:t>o</a:t>
            </a:r>
            <a:endParaRPr lang="en-US" sz="2000" dirty="0">
              <a:solidFill>
                <a:srgbClr val="0070C0"/>
              </a:solidFill>
            </a:endParaRPr>
          </a:p>
        </p:txBody>
      </p:sp>
      <p:sp>
        <p:nvSpPr>
          <p:cNvPr id="15" name="Cung 14">
            <a:extLst>
              <a:ext uri="{FF2B5EF4-FFF2-40B4-BE49-F238E27FC236}">
                <a16:creationId xmlns:a16="http://schemas.microsoft.com/office/drawing/2014/main" id="{C78CB70A-266D-7737-602B-84CEADDB1E35}"/>
              </a:ext>
            </a:extLst>
          </p:cNvPr>
          <p:cNvSpPr/>
          <p:nvPr/>
        </p:nvSpPr>
        <p:spPr>
          <a:xfrm rot="14850538">
            <a:off x="10336729" y="4672114"/>
            <a:ext cx="364350" cy="461665"/>
          </a:xfrm>
          <a:prstGeom prst="arc">
            <a:avLst>
              <a:gd name="adj1" fmla="val 16200000"/>
              <a:gd name="adj2" fmla="val 20038944"/>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vi-VN"/>
          </a:p>
        </p:txBody>
      </p:sp>
      <p:sp>
        <p:nvSpPr>
          <p:cNvPr id="19" name="TextBox 14">
            <a:extLst>
              <a:ext uri="{FF2B5EF4-FFF2-40B4-BE49-F238E27FC236}">
                <a16:creationId xmlns:a16="http://schemas.microsoft.com/office/drawing/2014/main" id="{0B759758-A31C-4138-7B23-8F1F0248BD95}"/>
              </a:ext>
            </a:extLst>
          </p:cNvPr>
          <p:cNvSpPr txBox="1"/>
          <p:nvPr/>
        </p:nvSpPr>
        <p:spPr>
          <a:xfrm>
            <a:off x="1360959" y="4325323"/>
            <a:ext cx="2708284"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AC = AB . tan B = </a:t>
            </a:r>
            <a:endParaRPr lang="en-US" dirty="0">
              <a:solidFill>
                <a:srgbClr val="002060"/>
              </a:solidFill>
            </a:endParaRPr>
          </a:p>
        </p:txBody>
      </p:sp>
      <p:sp>
        <p:nvSpPr>
          <p:cNvPr id="20" name="TextBox 14">
            <a:extLst>
              <a:ext uri="{FF2B5EF4-FFF2-40B4-BE49-F238E27FC236}">
                <a16:creationId xmlns:a16="http://schemas.microsoft.com/office/drawing/2014/main" id="{CA92CC37-CB39-BE9F-5826-21F5602C59DB}"/>
              </a:ext>
            </a:extLst>
          </p:cNvPr>
          <p:cNvSpPr txBox="1"/>
          <p:nvPr/>
        </p:nvSpPr>
        <p:spPr>
          <a:xfrm>
            <a:off x="1352559" y="4984768"/>
            <a:ext cx="6413002"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Theo định nghĩa các tỉ số lượng giác:</a:t>
            </a:r>
            <a:endParaRPr lang="en-US" dirty="0">
              <a:solidFill>
                <a:srgbClr val="002060"/>
              </a:solidFill>
            </a:endParaRPr>
          </a:p>
        </p:txBody>
      </p:sp>
      <p:sp>
        <p:nvSpPr>
          <p:cNvPr id="21" name="TextBox 14">
            <a:extLst>
              <a:ext uri="{FF2B5EF4-FFF2-40B4-BE49-F238E27FC236}">
                <a16:creationId xmlns:a16="http://schemas.microsoft.com/office/drawing/2014/main" id="{DD7DAB3E-EE75-5528-6318-555EC9365806}"/>
              </a:ext>
            </a:extLst>
          </p:cNvPr>
          <p:cNvSpPr txBox="1"/>
          <p:nvPr/>
        </p:nvSpPr>
        <p:spPr>
          <a:xfrm>
            <a:off x="2565741" y="5588142"/>
            <a:ext cx="611604"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AB</a:t>
            </a:r>
            <a:endParaRPr lang="en-US" dirty="0">
              <a:solidFill>
                <a:srgbClr val="002060"/>
              </a:solidFill>
            </a:endParaRPr>
          </a:p>
        </p:txBody>
      </p:sp>
      <p:sp>
        <p:nvSpPr>
          <p:cNvPr id="26" name="TextBox 14">
            <a:extLst>
              <a:ext uri="{FF2B5EF4-FFF2-40B4-BE49-F238E27FC236}">
                <a16:creationId xmlns:a16="http://schemas.microsoft.com/office/drawing/2014/main" id="{AC8EB843-CAA1-3527-4C0C-F210BF01B01B}"/>
              </a:ext>
            </a:extLst>
          </p:cNvPr>
          <p:cNvSpPr txBox="1"/>
          <p:nvPr/>
        </p:nvSpPr>
        <p:spPr>
          <a:xfrm>
            <a:off x="2565742" y="6060918"/>
            <a:ext cx="611604"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BC</a:t>
            </a:r>
            <a:endParaRPr lang="en-US" dirty="0">
              <a:solidFill>
                <a:srgbClr val="002060"/>
              </a:solidFill>
            </a:endParaRPr>
          </a:p>
        </p:txBody>
      </p:sp>
      <p:cxnSp>
        <p:nvCxnSpPr>
          <p:cNvPr id="34" name="Đường nối Thẳng 33">
            <a:extLst>
              <a:ext uri="{FF2B5EF4-FFF2-40B4-BE49-F238E27FC236}">
                <a16:creationId xmlns:a16="http://schemas.microsoft.com/office/drawing/2014/main" id="{25F447EC-8C2E-9434-7FBE-2699465F8067}"/>
              </a:ext>
            </a:extLst>
          </p:cNvPr>
          <p:cNvCxnSpPr>
            <a:cxnSpLocks/>
          </p:cNvCxnSpPr>
          <p:nvPr/>
        </p:nvCxnSpPr>
        <p:spPr>
          <a:xfrm>
            <a:off x="2599082" y="6060918"/>
            <a:ext cx="499526"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sp>
        <p:nvSpPr>
          <p:cNvPr id="43" name="TextBox 14">
            <a:extLst>
              <a:ext uri="{FF2B5EF4-FFF2-40B4-BE49-F238E27FC236}">
                <a16:creationId xmlns:a16="http://schemas.microsoft.com/office/drawing/2014/main" id="{EDFBD44B-72CD-6A42-A2B7-7D54100CB19A}"/>
              </a:ext>
            </a:extLst>
          </p:cNvPr>
          <p:cNvSpPr txBox="1"/>
          <p:nvPr/>
        </p:nvSpPr>
        <p:spPr>
          <a:xfrm>
            <a:off x="3321892" y="5800925"/>
            <a:ext cx="1870231"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suy ra BC =</a:t>
            </a:r>
            <a:endParaRPr lang="en-US" dirty="0">
              <a:solidFill>
                <a:srgbClr val="002060"/>
              </a:solidFill>
            </a:endParaRPr>
          </a:p>
        </p:txBody>
      </p:sp>
      <p:sp>
        <p:nvSpPr>
          <p:cNvPr id="14" name="Rectangle: Rounded Corners 2">
            <a:extLst>
              <a:ext uri="{FF2B5EF4-FFF2-40B4-BE49-F238E27FC236}">
                <a16:creationId xmlns:a16="http://schemas.microsoft.com/office/drawing/2014/main" id="{8520ADD5-9B39-CF18-C5D7-0709F48E8F3B}"/>
              </a:ext>
            </a:extLst>
          </p:cNvPr>
          <p:cNvSpPr/>
          <p:nvPr/>
        </p:nvSpPr>
        <p:spPr>
          <a:xfrm>
            <a:off x="7467600" y="280535"/>
            <a:ext cx="4143375" cy="619141"/>
          </a:xfrm>
          <a:prstGeom prst="roundRect">
            <a:avLst>
              <a:gd name="adj" fmla="val 18182"/>
            </a:avLst>
          </a:prstGeom>
          <a:solidFill>
            <a:schemeClr val="accent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3">
            <a:extLst>
              <a:ext uri="{FF2B5EF4-FFF2-40B4-BE49-F238E27FC236}">
                <a16:creationId xmlns:a16="http://schemas.microsoft.com/office/drawing/2014/main" id="{663D8A21-3DCF-9C28-8139-1D811EEFEC05}"/>
              </a:ext>
            </a:extLst>
          </p:cNvPr>
          <p:cNvSpPr txBox="1"/>
          <p:nvPr/>
        </p:nvSpPr>
        <p:spPr>
          <a:xfrm>
            <a:off x="7672196" y="353124"/>
            <a:ext cx="3783408" cy="491866"/>
          </a:xfrm>
          <a:prstGeom prst="rect">
            <a:avLst/>
          </a:prstGeom>
          <a:noFill/>
        </p:spPr>
        <p:txBody>
          <a:bodyPr wrap="none" rtlCol="0">
            <a:spAutoFit/>
          </a:bodyPr>
          <a:lstStyle/>
          <a:p>
            <a:pPr>
              <a:lnSpc>
                <a:spcPts val="3500"/>
              </a:lnSpc>
            </a:pPr>
            <a:r>
              <a:rPr lang="en-US" sz="2400">
                <a:solidFill>
                  <a:schemeClr val="bg1"/>
                </a:solidFill>
                <a:latin typeface="#9Slide03 Penumbra" panose="02040603050506020204" pitchFamily="18" charset="0"/>
              </a:rPr>
              <a:t>giải tam giác vuông</a:t>
            </a:r>
            <a:endParaRPr lang="en-US" dirty="0">
              <a:solidFill>
                <a:schemeClr val="bg1"/>
              </a:solidFill>
              <a:latin typeface="#9Slide03 Penumbra" panose="02040603050506020204" pitchFamily="18" charset="0"/>
            </a:endParaRPr>
          </a:p>
        </p:txBody>
      </p:sp>
      <p:sp>
        <p:nvSpPr>
          <p:cNvPr id="27" name="Freeform 3">
            <a:extLst>
              <a:ext uri="{FF2B5EF4-FFF2-40B4-BE49-F238E27FC236}">
                <a16:creationId xmlns:a16="http://schemas.microsoft.com/office/drawing/2014/main" id="{8F531F29-E32D-1162-BD8C-DD546D392DBC}"/>
              </a:ext>
            </a:extLst>
          </p:cNvPr>
          <p:cNvSpPr/>
          <p:nvPr/>
        </p:nvSpPr>
        <p:spPr>
          <a:xfrm rot="5400000">
            <a:off x="11001724" y="5680425"/>
            <a:ext cx="1294700" cy="1085851"/>
          </a:xfrm>
          <a:custGeom>
            <a:avLst/>
            <a:gdLst/>
            <a:ahLst/>
            <a:cxnLst/>
            <a:rect l="l" t="t" r="r" b="b"/>
            <a:pathLst>
              <a:path w="14406348" h="7581341">
                <a:moveTo>
                  <a:pt x="0" y="0"/>
                </a:moveTo>
                <a:lnTo>
                  <a:pt x="14406348" y="0"/>
                </a:lnTo>
                <a:lnTo>
                  <a:pt x="14406348" y="7581341"/>
                </a:lnTo>
                <a:lnTo>
                  <a:pt x="0" y="75813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12" name="Tam giác Vuông 11">
            <a:extLst>
              <a:ext uri="{FF2B5EF4-FFF2-40B4-BE49-F238E27FC236}">
                <a16:creationId xmlns:a16="http://schemas.microsoft.com/office/drawing/2014/main" id="{B47446FC-9E60-8115-47F4-5939ABD32AD8}"/>
              </a:ext>
            </a:extLst>
          </p:cNvPr>
          <p:cNvSpPr/>
          <p:nvPr/>
        </p:nvSpPr>
        <p:spPr>
          <a:xfrm>
            <a:off x="8677937" y="3290766"/>
            <a:ext cx="1954831" cy="1706508"/>
          </a:xfrm>
          <a:prstGeom prst="r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33" name="Nhóm 32">
            <a:extLst>
              <a:ext uri="{FF2B5EF4-FFF2-40B4-BE49-F238E27FC236}">
                <a16:creationId xmlns:a16="http://schemas.microsoft.com/office/drawing/2014/main" id="{DC8FAAD0-C7D6-7053-D3B0-194A1723D5E4}"/>
              </a:ext>
            </a:extLst>
          </p:cNvPr>
          <p:cNvGrpSpPr/>
          <p:nvPr/>
        </p:nvGrpSpPr>
        <p:grpSpPr>
          <a:xfrm>
            <a:off x="2352295" y="3661079"/>
            <a:ext cx="277531" cy="59502"/>
            <a:chOff x="6872438" y="3195366"/>
            <a:chExt cx="449724" cy="125350"/>
          </a:xfrm>
        </p:grpSpPr>
        <p:cxnSp>
          <p:nvCxnSpPr>
            <p:cNvPr id="35" name="Đường nối Thẳng 34">
              <a:extLst>
                <a:ext uri="{FF2B5EF4-FFF2-40B4-BE49-F238E27FC236}">
                  <a16:creationId xmlns:a16="http://schemas.microsoft.com/office/drawing/2014/main" id="{699BCD94-0022-AA5E-DD96-84EFF74C67C1}"/>
                </a:ext>
              </a:extLst>
            </p:cNvPr>
            <p:cNvCxnSpPr/>
            <p:nvPr/>
          </p:nvCxnSpPr>
          <p:spPr>
            <a:xfrm flipV="1">
              <a:off x="6872438" y="3195367"/>
              <a:ext cx="231006" cy="125349"/>
            </a:xfrm>
            <a:prstGeom prst="line">
              <a:avLst/>
            </a:prstGeom>
            <a:noFill/>
            <a:ln w="19050" cap="flat" cmpd="sng" algn="ctr">
              <a:solidFill>
                <a:srgbClr val="002060"/>
              </a:solidFill>
              <a:prstDash val="solid"/>
              <a:miter lim="800000"/>
            </a:ln>
            <a:effectLst/>
          </p:spPr>
        </p:cxnSp>
        <p:cxnSp>
          <p:nvCxnSpPr>
            <p:cNvPr id="36" name="Đường nối Thẳng 35">
              <a:extLst>
                <a:ext uri="{FF2B5EF4-FFF2-40B4-BE49-F238E27FC236}">
                  <a16:creationId xmlns:a16="http://schemas.microsoft.com/office/drawing/2014/main" id="{2DCD89C9-F5AF-95DB-7122-AD0BA6FF6AE3}"/>
                </a:ext>
              </a:extLst>
            </p:cNvPr>
            <p:cNvCxnSpPr>
              <a:cxnSpLocks/>
            </p:cNvCxnSpPr>
            <p:nvPr/>
          </p:nvCxnSpPr>
          <p:spPr>
            <a:xfrm flipH="1" flipV="1">
              <a:off x="7091156" y="3195366"/>
              <a:ext cx="231006" cy="125350"/>
            </a:xfrm>
            <a:prstGeom prst="line">
              <a:avLst/>
            </a:prstGeom>
            <a:noFill/>
            <a:ln w="19050" cap="flat" cmpd="sng" algn="ctr">
              <a:solidFill>
                <a:srgbClr val="002060"/>
              </a:solidFill>
              <a:prstDash val="solid"/>
              <a:miter lim="800000"/>
            </a:ln>
            <a:effectLst/>
          </p:spPr>
        </p:cxnSp>
      </p:grpSp>
      <p:grpSp>
        <p:nvGrpSpPr>
          <p:cNvPr id="54" name="Nhóm 53">
            <a:extLst>
              <a:ext uri="{FF2B5EF4-FFF2-40B4-BE49-F238E27FC236}">
                <a16:creationId xmlns:a16="http://schemas.microsoft.com/office/drawing/2014/main" id="{91A9E031-CF78-D922-6C90-61E805926AF4}"/>
              </a:ext>
            </a:extLst>
          </p:cNvPr>
          <p:cNvGrpSpPr/>
          <p:nvPr/>
        </p:nvGrpSpPr>
        <p:grpSpPr>
          <a:xfrm>
            <a:off x="3690434" y="3664056"/>
            <a:ext cx="277531" cy="59502"/>
            <a:chOff x="6872438" y="3195366"/>
            <a:chExt cx="449724" cy="125350"/>
          </a:xfrm>
        </p:grpSpPr>
        <p:cxnSp>
          <p:nvCxnSpPr>
            <p:cNvPr id="55" name="Đường nối Thẳng 54">
              <a:extLst>
                <a:ext uri="{FF2B5EF4-FFF2-40B4-BE49-F238E27FC236}">
                  <a16:creationId xmlns:a16="http://schemas.microsoft.com/office/drawing/2014/main" id="{863C1BDB-4BDE-4B32-EBDE-BCBDAAE80A5F}"/>
                </a:ext>
              </a:extLst>
            </p:cNvPr>
            <p:cNvCxnSpPr/>
            <p:nvPr/>
          </p:nvCxnSpPr>
          <p:spPr>
            <a:xfrm flipV="1">
              <a:off x="6872438" y="3195367"/>
              <a:ext cx="231006" cy="125349"/>
            </a:xfrm>
            <a:prstGeom prst="line">
              <a:avLst/>
            </a:prstGeom>
            <a:noFill/>
            <a:ln w="19050" cap="flat" cmpd="sng" algn="ctr">
              <a:solidFill>
                <a:srgbClr val="002060"/>
              </a:solidFill>
              <a:prstDash val="solid"/>
              <a:miter lim="800000"/>
            </a:ln>
            <a:effectLst/>
          </p:spPr>
        </p:cxnSp>
        <p:cxnSp>
          <p:nvCxnSpPr>
            <p:cNvPr id="56" name="Đường nối Thẳng 55">
              <a:extLst>
                <a:ext uri="{FF2B5EF4-FFF2-40B4-BE49-F238E27FC236}">
                  <a16:creationId xmlns:a16="http://schemas.microsoft.com/office/drawing/2014/main" id="{DCDC655D-6C62-D4A5-B460-C87D4B1EE6D6}"/>
                </a:ext>
              </a:extLst>
            </p:cNvPr>
            <p:cNvCxnSpPr>
              <a:cxnSpLocks/>
            </p:cNvCxnSpPr>
            <p:nvPr/>
          </p:nvCxnSpPr>
          <p:spPr>
            <a:xfrm flipH="1" flipV="1">
              <a:off x="7091156" y="3195366"/>
              <a:ext cx="231006" cy="125350"/>
            </a:xfrm>
            <a:prstGeom prst="line">
              <a:avLst/>
            </a:prstGeom>
            <a:noFill/>
            <a:ln w="19050" cap="flat" cmpd="sng" algn="ctr">
              <a:solidFill>
                <a:srgbClr val="002060"/>
              </a:solidFill>
              <a:prstDash val="solid"/>
              <a:miter lim="800000"/>
            </a:ln>
            <a:effectLst/>
          </p:spPr>
        </p:cxnSp>
      </p:grpSp>
      <p:sp>
        <p:nvSpPr>
          <p:cNvPr id="57" name="TextBox 14">
            <a:extLst>
              <a:ext uri="{FF2B5EF4-FFF2-40B4-BE49-F238E27FC236}">
                <a16:creationId xmlns:a16="http://schemas.microsoft.com/office/drawing/2014/main" id="{59D81E7A-7F49-D668-CF41-01BB72D5FEFE}"/>
              </a:ext>
            </a:extLst>
          </p:cNvPr>
          <p:cNvSpPr txBox="1"/>
          <p:nvPr/>
        </p:nvSpPr>
        <p:spPr>
          <a:xfrm>
            <a:off x="1360959" y="5800925"/>
            <a:ext cx="1318159"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cos B = </a:t>
            </a:r>
            <a:endParaRPr lang="en-US" dirty="0">
              <a:solidFill>
                <a:srgbClr val="002060"/>
              </a:solidFill>
            </a:endParaRPr>
          </a:p>
        </p:txBody>
      </p:sp>
      <p:sp>
        <p:nvSpPr>
          <p:cNvPr id="58" name="TextBox 14">
            <a:extLst>
              <a:ext uri="{FF2B5EF4-FFF2-40B4-BE49-F238E27FC236}">
                <a16:creationId xmlns:a16="http://schemas.microsoft.com/office/drawing/2014/main" id="{E165FCDE-4084-C14A-81B9-58DC83FAD0F3}"/>
              </a:ext>
            </a:extLst>
          </p:cNvPr>
          <p:cNvSpPr txBox="1"/>
          <p:nvPr/>
        </p:nvSpPr>
        <p:spPr>
          <a:xfrm>
            <a:off x="5255305" y="5588142"/>
            <a:ext cx="611604"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AB</a:t>
            </a:r>
            <a:endParaRPr lang="en-US" dirty="0">
              <a:solidFill>
                <a:srgbClr val="002060"/>
              </a:solidFill>
            </a:endParaRPr>
          </a:p>
        </p:txBody>
      </p:sp>
      <p:sp>
        <p:nvSpPr>
          <p:cNvPr id="59" name="TextBox 14">
            <a:extLst>
              <a:ext uri="{FF2B5EF4-FFF2-40B4-BE49-F238E27FC236}">
                <a16:creationId xmlns:a16="http://schemas.microsoft.com/office/drawing/2014/main" id="{C1C8F1DB-EF39-C99F-A281-9A671B34B977}"/>
              </a:ext>
            </a:extLst>
          </p:cNvPr>
          <p:cNvSpPr txBox="1"/>
          <p:nvPr/>
        </p:nvSpPr>
        <p:spPr>
          <a:xfrm>
            <a:off x="5117192" y="6060918"/>
            <a:ext cx="978808"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cos B</a:t>
            </a:r>
            <a:endParaRPr lang="en-US" dirty="0">
              <a:solidFill>
                <a:srgbClr val="002060"/>
              </a:solidFill>
            </a:endParaRPr>
          </a:p>
        </p:txBody>
      </p:sp>
      <p:cxnSp>
        <p:nvCxnSpPr>
          <p:cNvPr id="60" name="Đường nối Thẳng 59">
            <a:extLst>
              <a:ext uri="{FF2B5EF4-FFF2-40B4-BE49-F238E27FC236}">
                <a16:creationId xmlns:a16="http://schemas.microsoft.com/office/drawing/2014/main" id="{B3ECD697-C51D-D39C-D7F2-A849BB20A1EE}"/>
              </a:ext>
            </a:extLst>
          </p:cNvPr>
          <p:cNvCxnSpPr>
            <a:cxnSpLocks/>
          </p:cNvCxnSpPr>
          <p:nvPr/>
        </p:nvCxnSpPr>
        <p:spPr>
          <a:xfrm>
            <a:off x="5150532" y="6060918"/>
            <a:ext cx="852603"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sp>
        <p:nvSpPr>
          <p:cNvPr id="63" name="TextBox 14">
            <a:extLst>
              <a:ext uri="{FF2B5EF4-FFF2-40B4-BE49-F238E27FC236}">
                <a16:creationId xmlns:a16="http://schemas.microsoft.com/office/drawing/2014/main" id="{A92EF150-C06A-D898-6730-2A086166EA56}"/>
              </a:ext>
            </a:extLst>
          </p:cNvPr>
          <p:cNvSpPr txBox="1"/>
          <p:nvPr/>
        </p:nvSpPr>
        <p:spPr>
          <a:xfrm>
            <a:off x="6797291" y="5588142"/>
            <a:ext cx="378580"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3</a:t>
            </a:r>
            <a:endParaRPr lang="en-US" dirty="0">
              <a:solidFill>
                <a:srgbClr val="002060"/>
              </a:solidFill>
            </a:endParaRPr>
          </a:p>
        </p:txBody>
      </p:sp>
      <p:sp>
        <p:nvSpPr>
          <p:cNvPr id="64" name="TextBox 14">
            <a:extLst>
              <a:ext uri="{FF2B5EF4-FFF2-40B4-BE49-F238E27FC236}">
                <a16:creationId xmlns:a16="http://schemas.microsoft.com/office/drawing/2014/main" id="{79104812-93DC-7E6F-1DF9-A6DAABAC4A6D}"/>
              </a:ext>
            </a:extLst>
          </p:cNvPr>
          <p:cNvSpPr txBox="1"/>
          <p:nvPr/>
        </p:nvSpPr>
        <p:spPr>
          <a:xfrm>
            <a:off x="6386128" y="6060918"/>
            <a:ext cx="1303138"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cos 42</a:t>
            </a:r>
            <a:r>
              <a:rPr lang="en-US" baseline="30000">
                <a:solidFill>
                  <a:srgbClr val="002060"/>
                </a:solidFill>
              </a:rPr>
              <a:t>o</a:t>
            </a:r>
            <a:endParaRPr lang="en-US" dirty="0">
              <a:solidFill>
                <a:srgbClr val="002060"/>
              </a:solidFill>
            </a:endParaRPr>
          </a:p>
        </p:txBody>
      </p:sp>
      <p:cxnSp>
        <p:nvCxnSpPr>
          <p:cNvPr id="65" name="Đường nối Thẳng 64">
            <a:extLst>
              <a:ext uri="{FF2B5EF4-FFF2-40B4-BE49-F238E27FC236}">
                <a16:creationId xmlns:a16="http://schemas.microsoft.com/office/drawing/2014/main" id="{97D7776C-6791-0FB2-1B4A-14905705D763}"/>
              </a:ext>
            </a:extLst>
          </p:cNvPr>
          <p:cNvCxnSpPr>
            <a:cxnSpLocks/>
          </p:cNvCxnSpPr>
          <p:nvPr/>
        </p:nvCxnSpPr>
        <p:spPr>
          <a:xfrm>
            <a:off x="6419468" y="6060918"/>
            <a:ext cx="1143382"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sp>
        <p:nvSpPr>
          <p:cNvPr id="66" name="TextBox 14">
            <a:extLst>
              <a:ext uri="{FF2B5EF4-FFF2-40B4-BE49-F238E27FC236}">
                <a16:creationId xmlns:a16="http://schemas.microsoft.com/office/drawing/2014/main" id="{BF9872BD-B2BD-99CF-0694-D476E254CA58}"/>
              </a:ext>
            </a:extLst>
          </p:cNvPr>
          <p:cNvSpPr txBox="1"/>
          <p:nvPr/>
        </p:nvSpPr>
        <p:spPr>
          <a:xfrm>
            <a:off x="6053082" y="5797050"/>
            <a:ext cx="378580"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a:t>
            </a:r>
            <a:endParaRPr lang="en-US" dirty="0">
              <a:solidFill>
                <a:srgbClr val="002060"/>
              </a:solidFill>
            </a:endParaRPr>
          </a:p>
        </p:txBody>
      </p:sp>
      <mc:AlternateContent xmlns:mc="http://schemas.openxmlformats.org/markup-compatibility/2006" xmlns:a14="http://schemas.microsoft.com/office/drawing/2010/main">
        <mc:Choice Requires="a14">
          <p:sp>
            <p:nvSpPr>
              <p:cNvPr id="69" name="TextBox 14">
                <a:extLst>
                  <a:ext uri="{FF2B5EF4-FFF2-40B4-BE49-F238E27FC236}">
                    <a16:creationId xmlns:a16="http://schemas.microsoft.com/office/drawing/2014/main" id="{307FAA02-C633-C687-5D5F-252A67625FF9}"/>
                  </a:ext>
                </a:extLst>
              </p:cNvPr>
              <p:cNvSpPr txBox="1"/>
              <p:nvPr/>
            </p:nvSpPr>
            <p:spPr>
              <a:xfrm>
                <a:off x="7569782" y="5797049"/>
                <a:ext cx="1870231"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14:m>
                  <m:oMath xmlns:m="http://schemas.openxmlformats.org/officeDocument/2006/math">
                    <m:r>
                      <a:rPr lang="en-US" i="1" smtClean="0">
                        <a:solidFill>
                          <a:srgbClr val="002060"/>
                        </a:solidFill>
                        <a:latin typeface="Cambria Math" panose="02040503050406030204" pitchFamily="18" charset="0"/>
                        <a:ea typeface="Cambria Math" panose="02040503050406030204" pitchFamily="18" charset="0"/>
                      </a:rPr>
                      <m:t>≈</m:t>
                    </m:r>
                  </m:oMath>
                </a14:m>
                <a:r>
                  <a:rPr lang="en-US" dirty="0">
                    <a:solidFill>
                      <a:srgbClr val="002060"/>
                    </a:solidFill>
                  </a:rPr>
                  <a:t> 4,037.</a:t>
                </a:r>
              </a:p>
            </p:txBody>
          </p:sp>
        </mc:Choice>
        <mc:Fallback xmlns="">
          <p:sp>
            <p:nvSpPr>
              <p:cNvPr id="69" name="TextBox 14">
                <a:extLst>
                  <a:ext uri="{FF2B5EF4-FFF2-40B4-BE49-F238E27FC236}">
                    <a16:creationId xmlns:a16="http://schemas.microsoft.com/office/drawing/2014/main" id="{307FAA02-C633-C687-5D5F-252A67625FF9}"/>
                  </a:ext>
                </a:extLst>
              </p:cNvPr>
              <p:cNvSpPr txBox="1">
                <a:spLocks noRot="1" noChangeAspect="1" noMove="1" noResize="1" noEditPoints="1" noAdjustHandles="1" noChangeArrowheads="1" noChangeShapeType="1" noTextEdit="1"/>
              </p:cNvSpPr>
              <p:nvPr/>
            </p:nvSpPr>
            <p:spPr>
              <a:xfrm>
                <a:off x="7569782" y="5797049"/>
                <a:ext cx="1870231" cy="461665"/>
              </a:xfrm>
              <a:prstGeom prst="rect">
                <a:avLst/>
              </a:prstGeom>
              <a:blipFill>
                <a:blip r:embed="rId8"/>
                <a:stretch>
                  <a:fillRect t="-13158" b="-26316"/>
                </a:stretch>
              </a:blipFill>
            </p:spPr>
            <p:txBody>
              <a:bodyPr/>
              <a:lstStyle/>
              <a:p>
                <a:r>
                  <a:rPr lang="vi-VN">
                    <a:noFill/>
                  </a:rPr>
                  <a:t> </a:t>
                </a:r>
              </a:p>
            </p:txBody>
          </p:sp>
        </mc:Fallback>
      </mc:AlternateContent>
    </p:spTree>
    <p:custDataLst>
      <p:tags r:id="rId1"/>
    </p:custDataLst>
    <p:extLst>
      <p:ext uri="{BB962C8B-B14F-4D97-AF65-F5344CB8AC3E}">
        <p14:creationId xmlns:p14="http://schemas.microsoft.com/office/powerpoint/2010/main" val="31073294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down)">
                                      <p:cBhvr>
                                        <p:cTn id="18" dur="500"/>
                                        <p:tgtEl>
                                          <p:spTgt spid="30"/>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down)">
                                      <p:cBhvr>
                                        <p:cTn id="24" dur="500"/>
                                        <p:tgtEl>
                                          <p:spTgt spid="32"/>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down)">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left)">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ipe(up)">
                                      <p:cBhvr>
                                        <p:cTn id="43" dur="500"/>
                                        <p:tgtEl>
                                          <p:spTgt spid="2"/>
                                        </p:tgtEl>
                                      </p:cBhvr>
                                    </p:animEffect>
                                  </p:childTnLst>
                                </p:cTn>
                              </p:par>
                              <p:par>
                                <p:cTn id="44" presetID="22" presetClass="entr" presetSubtype="1"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up)">
                                      <p:cBhvr>
                                        <p:cTn id="46" dur="500"/>
                                        <p:tgtEl>
                                          <p:spTgt spid="33"/>
                                        </p:tgtEl>
                                      </p:cBhvr>
                                    </p:animEffect>
                                  </p:childTnLst>
                                </p:cTn>
                              </p:par>
                              <p:par>
                                <p:cTn id="47" presetID="22" presetClass="entr" presetSubtype="1" fill="hold" nodeType="with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up)">
                                      <p:cBhvr>
                                        <p:cTn id="49" dur="500"/>
                                        <p:tgtEl>
                                          <p:spTgt spid="5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left)">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ipe(left)">
                                      <p:cBhvr>
                                        <p:cTn id="64" dur="500"/>
                                        <p:tgtEl>
                                          <p:spTgt spid="20"/>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lef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wipe(left)">
                                      <p:cBhvr>
                                        <p:cTn id="72" dur="500"/>
                                        <p:tgtEl>
                                          <p:spTgt spid="26"/>
                                        </p:tgtEl>
                                      </p:cBhvr>
                                    </p:animEffect>
                                  </p:childTnLst>
                                </p:cTn>
                              </p:par>
                              <p:par>
                                <p:cTn id="73" presetID="22" presetClass="entr" presetSubtype="8" fill="hold" nodeType="with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wipe(left)">
                                      <p:cBhvr>
                                        <p:cTn id="75" dur="500"/>
                                        <p:tgtEl>
                                          <p:spTgt spid="34"/>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57"/>
                                        </p:tgtEl>
                                        <p:attrNameLst>
                                          <p:attrName>style.visibility</p:attrName>
                                        </p:attrNameLst>
                                      </p:cBhvr>
                                      <p:to>
                                        <p:strVal val="visible"/>
                                      </p:to>
                                    </p:set>
                                    <p:animEffect transition="in" filter="wipe(left)">
                                      <p:cBhvr>
                                        <p:cTn id="78" dur="500"/>
                                        <p:tgtEl>
                                          <p:spTgt spid="57"/>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wipe(left)">
                                      <p:cBhvr>
                                        <p:cTn id="86" dur="500"/>
                                        <p:tgtEl>
                                          <p:spTgt spid="58"/>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wipe(left)">
                                      <p:cBhvr>
                                        <p:cTn id="89" dur="500"/>
                                        <p:tgtEl>
                                          <p:spTgt spid="59"/>
                                        </p:tgtEl>
                                      </p:cBhvr>
                                    </p:animEffect>
                                  </p:childTnLst>
                                </p:cTn>
                              </p:par>
                              <p:par>
                                <p:cTn id="90" presetID="22" presetClass="entr" presetSubtype="8" fill="hold" nodeType="withEffect">
                                  <p:stCondLst>
                                    <p:cond delay="0"/>
                                  </p:stCondLst>
                                  <p:childTnLst>
                                    <p:set>
                                      <p:cBhvr>
                                        <p:cTn id="91" dur="1" fill="hold">
                                          <p:stCondLst>
                                            <p:cond delay="0"/>
                                          </p:stCondLst>
                                        </p:cTn>
                                        <p:tgtEl>
                                          <p:spTgt spid="60"/>
                                        </p:tgtEl>
                                        <p:attrNameLst>
                                          <p:attrName>style.visibility</p:attrName>
                                        </p:attrNameLst>
                                      </p:cBhvr>
                                      <p:to>
                                        <p:strVal val="visible"/>
                                      </p:to>
                                    </p:set>
                                    <p:animEffect transition="in" filter="wipe(left)">
                                      <p:cBhvr>
                                        <p:cTn id="92" dur="500"/>
                                        <p:tgtEl>
                                          <p:spTgt spid="60"/>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66"/>
                                        </p:tgtEl>
                                        <p:attrNameLst>
                                          <p:attrName>style.visibility</p:attrName>
                                        </p:attrNameLst>
                                      </p:cBhvr>
                                      <p:to>
                                        <p:strVal val="visible"/>
                                      </p:to>
                                    </p:set>
                                    <p:animEffect transition="in" filter="wipe(left)">
                                      <p:cBhvr>
                                        <p:cTn id="95" dur="500"/>
                                        <p:tgtEl>
                                          <p:spTgt spid="66"/>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4" fill="hold" grpId="0" nodeType="clickEffect">
                                  <p:stCondLst>
                                    <p:cond delay="0"/>
                                  </p:stCondLst>
                                  <p:childTnLst>
                                    <p:set>
                                      <p:cBhvr>
                                        <p:cTn id="99" dur="1" fill="hold">
                                          <p:stCondLst>
                                            <p:cond delay="0"/>
                                          </p:stCondLst>
                                        </p:cTn>
                                        <p:tgtEl>
                                          <p:spTgt spid="63"/>
                                        </p:tgtEl>
                                        <p:attrNameLst>
                                          <p:attrName>style.visibility</p:attrName>
                                        </p:attrNameLst>
                                      </p:cBhvr>
                                      <p:to>
                                        <p:strVal val="visible"/>
                                      </p:to>
                                    </p:set>
                                    <p:animEffect transition="in" filter="wipe(down)">
                                      <p:cBhvr>
                                        <p:cTn id="100" dur="500"/>
                                        <p:tgtEl>
                                          <p:spTgt spid="63"/>
                                        </p:tgtEl>
                                      </p:cBhvr>
                                    </p:animEffect>
                                  </p:childTnLst>
                                </p:cTn>
                              </p:par>
                              <p:par>
                                <p:cTn id="101" presetID="22" presetClass="entr" presetSubtype="4" fill="hold" grpId="0" nodeType="withEffect">
                                  <p:stCondLst>
                                    <p:cond delay="0"/>
                                  </p:stCondLst>
                                  <p:childTnLst>
                                    <p:set>
                                      <p:cBhvr>
                                        <p:cTn id="102" dur="1" fill="hold">
                                          <p:stCondLst>
                                            <p:cond delay="0"/>
                                          </p:stCondLst>
                                        </p:cTn>
                                        <p:tgtEl>
                                          <p:spTgt spid="64"/>
                                        </p:tgtEl>
                                        <p:attrNameLst>
                                          <p:attrName>style.visibility</p:attrName>
                                        </p:attrNameLst>
                                      </p:cBhvr>
                                      <p:to>
                                        <p:strVal val="visible"/>
                                      </p:to>
                                    </p:set>
                                    <p:animEffect transition="in" filter="wipe(down)">
                                      <p:cBhvr>
                                        <p:cTn id="103" dur="500"/>
                                        <p:tgtEl>
                                          <p:spTgt spid="64"/>
                                        </p:tgtEl>
                                      </p:cBhvr>
                                    </p:animEffect>
                                  </p:childTnLst>
                                </p:cTn>
                              </p:par>
                              <p:par>
                                <p:cTn id="104" presetID="22" presetClass="entr" presetSubtype="4" fill="hold" nodeType="withEffect">
                                  <p:stCondLst>
                                    <p:cond delay="0"/>
                                  </p:stCondLst>
                                  <p:childTnLst>
                                    <p:set>
                                      <p:cBhvr>
                                        <p:cTn id="105" dur="1" fill="hold">
                                          <p:stCondLst>
                                            <p:cond delay="0"/>
                                          </p:stCondLst>
                                        </p:cTn>
                                        <p:tgtEl>
                                          <p:spTgt spid="65"/>
                                        </p:tgtEl>
                                        <p:attrNameLst>
                                          <p:attrName>style.visibility</p:attrName>
                                        </p:attrNameLst>
                                      </p:cBhvr>
                                      <p:to>
                                        <p:strVal val="visible"/>
                                      </p:to>
                                    </p:set>
                                    <p:animEffect transition="in" filter="wipe(down)">
                                      <p:cBhvr>
                                        <p:cTn id="106" dur="500"/>
                                        <p:tgtEl>
                                          <p:spTgt spid="65"/>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grpId="0" nodeType="clickEffect">
                                  <p:stCondLst>
                                    <p:cond delay="0"/>
                                  </p:stCondLst>
                                  <p:childTnLst>
                                    <p:set>
                                      <p:cBhvr>
                                        <p:cTn id="110" dur="1" fill="hold">
                                          <p:stCondLst>
                                            <p:cond delay="0"/>
                                          </p:stCondLst>
                                        </p:cTn>
                                        <p:tgtEl>
                                          <p:spTgt spid="69"/>
                                        </p:tgtEl>
                                        <p:attrNameLst>
                                          <p:attrName>style.visibility</p:attrName>
                                        </p:attrNameLst>
                                      </p:cBhvr>
                                      <p:to>
                                        <p:strVal val="visible"/>
                                      </p:to>
                                    </p:set>
                                    <p:animEffect transition="in" filter="wipe(left)">
                                      <p:cBhvr>
                                        <p:cTn id="11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24" grpId="0"/>
      <p:bldP spid="40" grpId="0"/>
      <p:bldP spid="29" grpId="0"/>
      <p:bldP spid="30" grpId="0"/>
      <p:bldP spid="31" grpId="0"/>
      <p:bldP spid="32" grpId="0"/>
      <p:bldP spid="13" grpId="0"/>
      <p:bldP spid="15" grpId="0" animBg="1"/>
      <p:bldP spid="19" grpId="0"/>
      <p:bldP spid="20" grpId="0"/>
      <p:bldP spid="21" grpId="0"/>
      <p:bldP spid="26" grpId="0"/>
      <p:bldP spid="43" grpId="0"/>
      <p:bldP spid="12" grpId="0" animBg="1"/>
      <p:bldP spid="57" grpId="0"/>
      <p:bldP spid="58" grpId="0"/>
      <p:bldP spid="59" grpId="0"/>
      <p:bldP spid="63" grpId="0"/>
      <p:bldP spid="64" grpId="0"/>
      <p:bldP spid="66" grpId="0"/>
      <p:bldP spid="6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3">
            <a:extLst>
              <a:ext uri="{FF2B5EF4-FFF2-40B4-BE49-F238E27FC236}">
                <a16:creationId xmlns:a16="http://schemas.microsoft.com/office/drawing/2014/main" id="{0E2EF3BF-D2C9-93C8-7049-6D73C6602463}"/>
              </a:ext>
            </a:extLst>
          </p:cNvPr>
          <p:cNvSpPr/>
          <p:nvPr/>
        </p:nvSpPr>
        <p:spPr>
          <a:xfrm rot="16200000">
            <a:off x="-657223" y="638173"/>
            <a:ext cx="2362200" cy="1085851"/>
          </a:xfrm>
          <a:custGeom>
            <a:avLst/>
            <a:gdLst/>
            <a:ahLst/>
            <a:cxnLst/>
            <a:rect l="l" t="t" r="r" b="b"/>
            <a:pathLst>
              <a:path w="14406348" h="7581341">
                <a:moveTo>
                  <a:pt x="0" y="0"/>
                </a:moveTo>
                <a:lnTo>
                  <a:pt x="14406348" y="0"/>
                </a:lnTo>
                <a:lnTo>
                  <a:pt x="14406348" y="7581341"/>
                </a:lnTo>
                <a:lnTo>
                  <a:pt x="0" y="75813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7" name="TextBox 14">
            <a:extLst>
              <a:ext uri="{FF2B5EF4-FFF2-40B4-BE49-F238E27FC236}">
                <a16:creationId xmlns:a16="http://schemas.microsoft.com/office/drawing/2014/main" id="{5D76B818-9861-C3CA-5C9F-5507EF7F3E59}"/>
              </a:ext>
            </a:extLst>
          </p:cNvPr>
          <p:cNvSpPr txBox="1"/>
          <p:nvPr/>
        </p:nvSpPr>
        <p:spPr>
          <a:xfrm>
            <a:off x="621202" y="1713994"/>
            <a:ext cx="11122053" cy="937949"/>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r>
              <a:rPr lang="en-US"/>
              <a:t>Tìm độ dài cạnh huyền BC và số đo các góc nhọn của tam giác ABC vuông tại A. Biết hai cạnh góc vuông AB = 4 cm, AC = 6 cm.</a:t>
            </a:r>
            <a:endParaRPr lang="en-US" dirty="0"/>
          </a:p>
        </p:txBody>
      </p:sp>
      <p:grpSp>
        <p:nvGrpSpPr>
          <p:cNvPr id="8" name="Group 23">
            <a:extLst>
              <a:ext uri="{FF2B5EF4-FFF2-40B4-BE49-F238E27FC236}">
                <a16:creationId xmlns:a16="http://schemas.microsoft.com/office/drawing/2014/main" id="{372B2FC9-CB91-0D04-06B0-237CE64E131F}"/>
              </a:ext>
            </a:extLst>
          </p:cNvPr>
          <p:cNvGrpSpPr/>
          <p:nvPr/>
        </p:nvGrpSpPr>
        <p:grpSpPr>
          <a:xfrm>
            <a:off x="521575" y="1155826"/>
            <a:ext cx="674138" cy="588646"/>
            <a:chOff x="570270" y="1598234"/>
            <a:chExt cx="674138" cy="588646"/>
          </a:xfrm>
        </p:grpSpPr>
        <p:sp>
          <p:nvSpPr>
            <p:cNvPr id="9" name="Isosceles Triangle 15">
              <a:extLst>
                <a:ext uri="{FF2B5EF4-FFF2-40B4-BE49-F238E27FC236}">
                  <a16:creationId xmlns:a16="http://schemas.microsoft.com/office/drawing/2014/main" id="{72FE3F62-3594-797C-370F-D0D72DDAFAB0}"/>
                </a:ext>
              </a:extLst>
            </p:cNvPr>
            <p:cNvSpPr/>
            <p:nvPr/>
          </p:nvSpPr>
          <p:spPr>
            <a:xfrm rot="10800000">
              <a:off x="570270" y="1605727"/>
              <a:ext cx="674138" cy="581153"/>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16">
              <a:extLst>
                <a:ext uri="{FF2B5EF4-FFF2-40B4-BE49-F238E27FC236}">
                  <a16:creationId xmlns:a16="http://schemas.microsoft.com/office/drawing/2014/main" id="{D6ADED06-B197-FA94-7A38-C7A2AF6C85FB}"/>
                </a:ext>
              </a:extLst>
            </p:cNvPr>
            <p:cNvSpPr txBox="1"/>
            <p:nvPr/>
          </p:nvSpPr>
          <p:spPr>
            <a:xfrm>
              <a:off x="654004" y="1598234"/>
              <a:ext cx="525387" cy="430887"/>
            </a:xfrm>
            <a:prstGeom prst="rect">
              <a:avLst/>
            </a:prstGeom>
            <a:noFill/>
          </p:spPr>
          <p:txBody>
            <a:bodyPr wrap="square" rtlCol="0">
              <a:spAutoFit/>
            </a:bodyPr>
            <a:lstStyle>
              <a:defPPr>
                <a:defRPr lang="en-US"/>
              </a:defPPr>
              <a:lvl1pPr>
                <a:defRPr sz="2600">
                  <a:latin typeface="#9Slide03 SVNAvo" panose="02040603050506020204" pitchFamily="18" charset="0"/>
                </a:defRPr>
              </a:lvl1pPr>
            </a:lstStyle>
            <a:p>
              <a:r>
                <a:rPr lang="en-US" sz="2100">
                  <a:solidFill>
                    <a:schemeClr val="bg1"/>
                  </a:solidFill>
                </a:rPr>
                <a:t>?3</a:t>
              </a:r>
              <a:endParaRPr lang="en-US" sz="2100" dirty="0">
                <a:solidFill>
                  <a:schemeClr val="bg1"/>
                </a:solidFill>
              </a:endParaRPr>
            </a:p>
          </p:txBody>
        </p:sp>
      </p:grpSp>
      <p:sp>
        <p:nvSpPr>
          <p:cNvPr id="2" name="TextBox 14">
            <a:extLst>
              <a:ext uri="{FF2B5EF4-FFF2-40B4-BE49-F238E27FC236}">
                <a16:creationId xmlns:a16="http://schemas.microsoft.com/office/drawing/2014/main" id="{41C3EEDA-CB38-6CE5-8C89-A19AE34FCC87}"/>
              </a:ext>
            </a:extLst>
          </p:cNvPr>
          <p:cNvSpPr txBox="1"/>
          <p:nvPr/>
        </p:nvSpPr>
        <p:spPr>
          <a:xfrm>
            <a:off x="1352559" y="3587523"/>
            <a:ext cx="5363691"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BC</a:t>
            </a:r>
            <a:r>
              <a:rPr lang="en-US" baseline="30000">
                <a:solidFill>
                  <a:srgbClr val="002060"/>
                </a:solidFill>
              </a:rPr>
              <a:t>2</a:t>
            </a:r>
            <a:r>
              <a:rPr lang="en-US">
                <a:solidFill>
                  <a:srgbClr val="002060"/>
                </a:solidFill>
              </a:rPr>
              <a:t> = AB</a:t>
            </a:r>
            <a:r>
              <a:rPr lang="en-US" baseline="30000">
                <a:solidFill>
                  <a:srgbClr val="002060"/>
                </a:solidFill>
              </a:rPr>
              <a:t>2</a:t>
            </a:r>
            <a:r>
              <a:rPr lang="en-US">
                <a:solidFill>
                  <a:srgbClr val="002060"/>
                </a:solidFill>
              </a:rPr>
              <a:t> + AC</a:t>
            </a:r>
            <a:r>
              <a:rPr lang="en-US" baseline="30000">
                <a:solidFill>
                  <a:srgbClr val="002060"/>
                </a:solidFill>
              </a:rPr>
              <a:t>2</a:t>
            </a:r>
            <a:r>
              <a:rPr lang="en-US">
                <a:solidFill>
                  <a:srgbClr val="002060"/>
                </a:solidFill>
              </a:rPr>
              <a:t> (Định lí Pythagore)</a:t>
            </a:r>
            <a:endParaRPr lang="en-US" dirty="0">
              <a:solidFill>
                <a:srgbClr val="002060"/>
              </a:solidFill>
            </a:endParaRPr>
          </a:p>
        </p:txBody>
      </p:sp>
      <p:sp>
        <p:nvSpPr>
          <p:cNvPr id="24" name="TextBox 14">
            <a:extLst>
              <a:ext uri="{FF2B5EF4-FFF2-40B4-BE49-F238E27FC236}">
                <a16:creationId xmlns:a16="http://schemas.microsoft.com/office/drawing/2014/main" id="{ED7F04C6-CFC9-F323-1538-88B029910E77}"/>
              </a:ext>
            </a:extLst>
          </p:cNvPr>
          <p:cNvSpPr txBox="1"/>
          <p:nvPr/>
        </p:nvSpPr>
        <p:spPr>
          <a:xfrm>
            <a:off x="621202" y="2997156"/>
            <a:ext cx="4495990"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Tam giác ABC vuông tại A.</a:t>
            </a:r>
            <a:endParaRPr lang="en-US" dirty="0">
              <a:solidFill>
                <a:srgbClr val="002060"/>
              </a:solidFill>
            </a:endParaRPr>
          </a:p>
        </p:txBody>
      </p:sp>
      <mc:AlternateContent xmlns:mc="http://schemas.openxmlformats.org/markup-compatibility/2006" xmlns:a14="http://schemas.microsoft.com/office/drawing/2010/main">
        <mc:Choice Requires="a14">
          <p:sp>
            <p:nvSpPr>
              <p:cNvPr id="40" name="TextBox 14">
                <a:extLst>
                  <a:ext uri="{FF2B5EF4-FFF2-40B4-BE49-F238E27FC236}">
                    <a16:creationId xmlns:a16="http://schemas.microsoft.com/office/drawing/2014/main" id="{D7B30ADD-7312-D436-5AC4-3AD5917B2AF6}"/>
                  </a:ext>
                </a:extLst>
              </p:cNvPr>
              <p:cNvSpPr txBox="1"/>
              <p:nvPr/>
            </p:nvSpPr>
            <p:spPr>
              <a:xfrm>
                <a:off x="5074741" y="4163568"/>
                <a:ext cx="1589410"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14:m>
                  <m:oMath xmlns:m="http://schemas.openxmlformats.org/officeDocument/2006/math">
                    <m:r>
                      <a:rPr lang="en-US" i="1" smtClean="0">
                        <a:solidFill>
                          <a:srgbClr val="002060"/>
                        </a:solidFill>
                        <a:latin typeface="Cambria Math" panose="02040503050406030204" pitchFamily="18" charset="0"/>
                        <a:ea typeface="Cambria Math" panose="02040503050406030204" pitchFamily="18" charset="0"/>
                      </a:rPr>
                      <m:t>≈</m:t>
                    </m:r>
                  </m:oMath>
                </a14:m>
                <a:r>
                  <a:rPr lang="en-US" dirty="0">
                    <a:solidFill>
                      <a:srgbClr val="002060"/>
                    </a:solidFill>
                  </a:rPr>
                  <a:t> </a:t>
                </a:r>
                <a:r>
                  <a:rPr lang="en-US">
                    <a:solidFill>
                      <a:srgbClr val="002060"/>
                    </a:solidFill>
                  </a:rPr>
                  <a:t>7,2 cm.</a:t>
                </a:r>
                <a:endParaRPr lang="en-US" dirty="0">
                  <a:solidFill>
                    <a:srgbClr val="002060"/>
                  </a:solidFill>
                </a:endParaRPr>
              </a:p>
            </p:txBody>
          </p:sp>
        </mc:Choice>
        <mc:Fallback xmlns="">
          <p:sp>
            <p:nvSpPr>
              <p:cNvPr id="40" name="TextBox 14">
                <a:extLst>
                  <a:ext uri="{FF2B5EF4-FFF2-40B4-BE49-F238E27FC236}">
                    <a16:creationId xmlns:a16="http://schemas.microsoft.com/office/drawing/2014/main" id="{D7B30ADD-7312-D436-5AC4-3AD5917B2AF6}"/>
                  </a:ext>
                </a:extLst>
              </p:cNvPr>
              <p:cNvSpPr txBox="1">
                <a:spLocks noRot="1" noChangeAspect="1" noMove="1" noResize="1" noEditPoints="1" noAdjustHandles="1" noChangeArrowheads="1" noChangeShapeType="1" noTextEdit="1"/>
              </p:cNvSpPr>
              <p:nvPr/>
            </p:nvSpPr>
            <p:spPr>
              <a:xfrm>
                <a:off x="5074741" y="4163568"/>
                <a:ext cx="1589410" cy="461665"/>
              </a:xfrm>
              <a:prstGeom prst="rect">
                <a:avLst/>
              </a:prstGeom>
              <a:blipFill>
                <a:blip r:embed="rId6"/>
                <a:stretch>
                  <a:fillRect t="-13158" r="-4215" b="-26316"/>
                </a:stretch>
              </a:blipFill>
            </p:spPr>
            <p:txBody>
              <a:bodyPr/>
              <a:lstStyle/>
              <a:p>
                <a:r>
                  <a:rPr lang="vi-VN">
                    <a:noFill/>
                  </a:rPr>
                  <a:t> </a:t>
                </a:r>
              </a:p>
            </p:txBody>
          </p:sp>
        </mc:Fallback>
      </mc:AlternateContent>
      <p:grpSp>
        <p:nvGrpSpPr>
          <p:cNvPr id="22" name="Nhóm 21">
            <a:extLst>
              <a:ext uri="{FF2B5EF4-FFF2-40B4-BE49-F238E27FC236}">
                <a16:creationId xmlns:a16="http://schemas.microsoft.com/office/drawing/2014/main" id="{908C4360-9B87-DBF6-409E-CC539C2BD0CA}"/>
              </a:ext>
            </a:extLst>
          </p:cNvPr>
          <p:cNvGrpSpPr/>
          <p:nvPr/>
        </p:nvGrpSpPr>
        <p:grpSpPr>
          <a:xfrm rot="5400000" flipH="1">
            <a:off x="8593718" y="5203420"/>
            <a:ext cx="210255" cy="210255"/>
            <a:chOff x="9143442" y="2270370"/>
            <a:chExt cx="109419" cy="109419"/>
          </a:xfrm>
        </p:grpSpPr>
        <p:cxnSp>
          <p:nvCxnSpPr>
            <p:cNvPr id="23" name="Straight Connector 8">
              <a:extLst>
                <a:ext uri="{FF2B5EF4-FFF2-40B4-BE49-F238E27FC236}">
                  <a16:creationId xmlns:a16="http://schemas.microsoft.com/office/drawing/2014/main" id="{70A0CAC6-F939-9586-3E19-39F062E82588}"/>
                </a:ext>
              </a:extLst>
            </p:cNvPr>
            <p:cNvCxnSpPr>
              <a:cxnSpLocks/>
            </p:cNvCxnSpPr>
            <p:nvPr/>
          </p:nvCxnSpPr>
          <p:spPr>
            <a:xfrm flipV="1">
              <a:off x="9250725" y="2270370"/>
              <a:ext cx="0" cy="109419"/>
            </a:xfrm>
            <a:prstGeom prst="line">
              <a:avLst/>
            </a:prstGeom>
            <a:ln w="158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Straight Connector 8">
              <a:extLst>
                <a:ext uri="{FF2B5EF4-FFF2-40B4-BE49-F238E27FC236}">
                  <a16:creationId xmlns:a16="http://schemas.microsoft.com/office/drawing/2014/main" id="{28040974-917F-5B79-A7EB-31B54B5D66A4}"/>
                </a:ext>
              </a:extLst>
            </p:cNvPr>
            <p:cNvCxnSpPr>
              <a:cxnSpLocks/>
            </p:cNvCxnSpPr>
            <p:nvPr/>
          </p:nvCxnSpPr>
          <p:spPr>
            <a:xfrm rot="5400000" flipV="1">
              <a:off x="9198152" y="2218245"/>
              <a:ext cx="0" cy="109419"/>
            </a:xfrm>
            <a:prstGeom prst="line">
              <a:avLst/>
            </a:prstGeom>
            <a:ln w="15875">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9" name="TextBox 14">
            <a:extLst>
              <a:ext uri="{FF2B5EF4-FFF2-40B4-BE49-F238E27FC236}">
                <a16:creationId xmlns:a16="http://schemas.microsoft.com/office/drawing/2014/main" id="{633FEB1B-9F6F-1046-8A05-52BFBE52AE7F}"/>
              </a:ext>
            </a:extLst>
          </p:cNvPr>
          <p:cNvSpPr txBox="1"/>
          <p:nvPr/>
        </p:nvSpPr>
        <p:spPr>
          <a:xfrm>
            <a:off x="8262302" y="5378638"/>
            <a:ext cx="364350"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A</a:t>
            </a:r>
            <a:endParaRPr lang="en-US" dirty="0">
              <a:solidFill>
                <a:srgbClr val="002060"/>
              </a:solidFill>
            </a:endParaRPr>
          </a:p>
        </p:txBody>
      </p:sp>
      <p:sp>
        <p:nvSpPr>
          <p:cNvPr id="30" name="TextBox 14">
            <a:extLst>
              <a:ext uri="{FF2B5EF4-FFF2-40B4-BE49-F238E27FC236}">
                <a16:creationId xmlns:a16="http://schemas.microsoft.com/office/drawing/2014/main" id="{8929A65E-B870-C2F5-9328-DE74EFC279B9}"/>
              </a:ext>
            </a:extLst>
          </p:cNvPr>
          <p:cNvSpPr txBox="1"/>
          <p:nvPr/>
        </p:nvSpPr>
        <p:spPr>
          <a:xfrm>
            <a:off x="10958901" y="5378638"/>
            <a:ext cx="364350"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C</a:t>
            </a:r>
            <a:endParaRPr lang="en-US" dirty="0">
              <a:solidFill>
                <a:srgbClr val="002060"/>
              </a:solidFill>
            </a:endParaRPr>
          </a:p>
        </p:txBody>
      </p:sp>
      <p:sp>
        <p:nvSpPr>
          <p:cNvPr id="31" name="TextBox 14">
            <a:extLst>
              <a:ext uri="{FF2B5EF4-FFF2-40B4-BE49-F238E27FC236}">
                <a16:creationId xmlns:a16="http://schemas.microsoft.com/office/drawing/2014/main" id="{99370906-5701-668F-46F5-A6BE702A2981}"/>
              </a:ext>
            </a:extLst>
          </p:cNvPr>
          <p:cNvSpPr txBox="1"/>
          <p:nvPr/>
        </p:nvSpPr>
        <p:spPr>
          <a:xfrm>
            <a:off x="8262302" y="3285562"/>
            <a:ext cx="364350"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B</a:t>
            </a:r>
            <a:endParaRPr lang="en-US" dirty="0">
              <a:solidFill>
                <a:srgbClr val="002060"/>
              </a:solidFill>
            </a:endParaRPr>
          </a:p>
        </p:txBody>
      </p:sp>
      <p:sp>
        <p:nvSpPr>
          <p:cNvPr id="32" name="TextBox 14">
            <a:extLst>
              <a:ext uri="{FF2B5EF4-FFF2-40B4-BE49-F238E27FC236}">
                <a16:creationId xmlns:a16="http://schemas.microsoft.com/office/drawing/2014/main" id="{01AB69DF-4A25-0D84-88E8-9D0DC00C29EB}"/>
              </a:ext>
            </a:extLst>
          </p:cNvPr>
          <p:cNvSpPr txBox="1"/>
          <p:nvPr/>
        </p:nvSpPr>
        <p:spPr>
          <a:xfrm>
            <a:off x="9417363" y="5413674"/>
            <a:ext cx="1010833"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70C0"/>
                </a:solidFill>
              </a:rPr>
              <a:t>6 cm</a:t>
            </a:r>
            <a:endParaRPr lang="en-US" dirty="0">
              <a:solidFill>
                <a:srgbClr val="0070C0"/>
              </a:solidFill>
            </a:endParaRPr>
          </a:p>
        </p:txBody>
      </p:sp>
      <p:sp>
        <p:nvSpPr>
          <p:cNvPr id="19" name="TextBox 14">
            <a:extLst>
              <a:ext uri="{FF2B5EF4-FFF2-40B4-BE49-F238E27FC236}">
                <a16:creationId xmlns:a16="http://schemas.microsoft.com/office/drawing/2014/main" id="{0B759758-A31C-4138-7B23-8F1F0248BD95}"/>
              </a:ext>
            </a:extLst>
          </p:cNvPr>
          <p:cNvSpPr txBox="1"/>
          <p:nvPr/>
        </p:nvSpPr>
        <p:spPr>
          <a:xfrm>
            <a:off x="1352559" y="4163568"/>
            <a:ext cx="3839691"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BC</a:t>
            </a:r>
            <a:r>
              <a:rPr lang="en-US" baseline="30000">
                <a:solidFill>
                  <a:srgbClr val="002060"/>
                </a:solidFill>
              </a:rPr>
              <a:t>2</a:t>
            </a:r>
            <a:r>
              <a:rPr lang="en-US">
                <a:solidFill>
                  <a:srgbClr val="002060"/>
                </a:solidFill>
              </a:rPr>
              <a:t> = 4</a:t>
            </a:r>
            <a:r>
              <a:rPr lang="en-US" baseline="30000">
                <a:solidFill>
                  <a:srgbClr val="002060"/>
                </a:solidFill>
              </a:rPr>
              <a:t>2</a:t>
            </a:r>
            <a:r>
              <a:rPr lang="en-US">
                <a:solidFill>
                  <a:srgbClr val="002060"/>
                </a:solidFill>
              </a:rPr>
              <a:t> + 6</a:t>
            </a:r>
            <a:r>
              <a:rPr lang="en-US" baseline="30000">
                <a:solidFill>
                  <a:srgbClr val="002060"/>
                </a:solidFill>
              </a:rPr>
              <a:t>2</a:t>
            </a:r>
            <a:r>
              <a:rPr lang="en-US">
                <a:solidFill>
                  <a:srgbClr val="002060"/>
                </a:solidFill>
              </a:rPr>
              <a:t> = 52 hay BC</a:t>
            </a:r>
            <a:endParaRPr lang="en-US" dirty="0">
              <a:solidFill>
                <a:srgbClr val="002060"/>
              </a:solidFill>
            </a:endParaRPr>
          </a:p>
        </p:txBody>
      </p:sp>
      <p:sp>
        <p:nvSpPr>
          <p:cNvPr id="20" name="TextBox 14">
            <a:extLst>
              <a:ext uri="{FF2B5EF4-FFF2-40B4-BE49-F238E27FC236}">
                <a16:creationId xmlns:a16="http://schemas.microsoft.com/office/drawing/2014/main" id="{CA92CC37-CB39-BE9F-5826-21F5602C59DB}"/>
              </a:ext>
            </a:extLst>
          </p:cNvPr>
          <p:cNvSpPr txBox="1"/>
          <p:nvPr/>
        </p:nvSpPr>
        <p:spPr>
          <a:xfrm>
            <a:off x="621202" y="4952012"/>
            <a:ext cx="1353666"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tan B =</a:t>
            </a:r>
            <a:endParaRPr lang="en-US" dirty="0">
              <a:solidFill>
                <a:srgbClr val="002060"/>
              </a:solidFill>
            </a:endParaRPr>
          </a:p>
        </p:txBody>
      </p:sp>
      <p:sp>
        <p:nvSpPr>
          <p:cNvPr id="14" name="Rectangle: Rounded Corners 2">
            <a:extLst>
              <a:ext uri="{FF2B5EF4-FFF2-40B4-BE49-F238E27FC236}">
                <a16:creationId xmlns:a16="http://schemas.microsoft.com/office/drawing/2014/main" id="{8520ADD5-9B39-CF18-C5D7-0709F48E8F3B}"/>
              </a:ext>
            </a:extLst>
          </p:cNvPr>
          <p:cNvSpPr/>
          <p:nvPr/>
        </p:nvSpPr>
        <p:spPr>
          <a:xfrm>
            <a:off x="7467600" y="280535"/>
            <a:ext cx="4143375" cy="619141"/>
          </a:xfrm>
          <a:prstGeom prst="roundRect">
            <a:avLst>
              <a:gd name="adj" fmla="val 18182"/>
            </a:avLst>
          </a:prstGeom>
          <a:solidFill>
            <a:schemeClr val="accent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3">
            <a:extLst>
              <a:ext uri="{FF2B5EF4-FFF2-40B4-BE49-F238E27FC236}">
                <a16:creationId xmlns:a16="http://schemas.microsoft.com/office/drawing/2014/main" id="{663D8A21-3DCF-9C28-8139-1D811EEFEC05}"/>
              </a:ext>
            </a:extLst>
          </p:cNvPr>
          <p:cNvSpPr txBox="1"/>
          <p:nvPr/>
        </p:nvSpPr>
        <p:spPr>
          <a:xfrm>
            <a:off x="7672196" y="353124"/>
            <a:ext cx="3783408" cy="491866"/>
          </a:xfrm>
          <a:prstGeom prst="rect">
            <a:avLst/>
          </a:prstGeom>
          <a:noFill/>
        </p:spPr>
        <p:txBody>
          <a:bodyPr wrap="none" rtlCol="0">
            <a:spAutoFit/>
          </a:bodyPr>
          <a:lstStyle/>
          <a:p>
            <a:pPr>
              <a:lnSpc>
                <a:spcPts val="3500"/>
              </a:lnSpc>
            </a:pPr>
            <a:r>
              <a:rPr lang="en-US" sz="2400">
                <a:solidFill>
                  <a:schemeClr val="bg1"/>
                </a:solidFill>
                <a:latin typeface="#9Slide03 Penumbra" panose="02040603050506020204" pitchFamily="18" charset="0"/>
              </a:rPr>
              <a:t>giải tam giác vuông</a:t>
            </a:r>
            <a:endParaRPr lang="en-US" dirty="0">
              <a:solidFill>
                <a:schemeClr val="bg1"/>
              </a:solidFill>
              <a:latin typeface="#9Slide03 Penumbra" panose="02040603050506020204" pitchFamily="18" charset="0"/>
            </a:endParaRPr>
          </a:p>
        </p:txBody>
      </p:sp>
      <p:sp>
        <p:nvSpPr>
          <p:cNvPr id="27" name="Freeform 3">
            <a:extLst>
              <a:ext uri="{FF2B5EF4-FFF2-40B4-BE49-F238E27FC236}">
                <a16:creationId xmlns:a16="http://schemas.microsoft.com/office/drawing/2014/main" id="{8F531F29-E32D-1162-BD8C-DD546D392DBC}"/>
              </a:ext>
            </a:extLst>
          </p:cNvPr>
          <p:cNvSpPr/>
          <p:nvPr/>
        </p:nvSpPr>
        <p:spPr>
          <a:xfrm rot="5400000">
            <a:off x="11001724" y="5680425"/>
            <a:ext cx="1294700" cy="1085851"/>
          </a:xfrm>
          <a:custGeom>
            <a:avLst/>
            <a:gdLst/>
            <a:ahLst/>
            <a:cxnLst/>
            <a:rect l="l" t="t" r="r" b="b"/>
            <a:pathLst>
              <a:path w="14406348" h="7581341">
                <a:moveTo>
                  <a:pt x="0" y="0"/>
                </a:moveTo>
                <a:lnTo>
                  <a:pt x="14406348" y="0"/>
                </a:lnTo>
                <a:lnTo>
                  <a:pt x="14406348" y="7581341"/>
                </a:lnTo>
                <a:lnTo>
                  <a:pt x="0" y="75813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12" name="Tam giác Vuông 11">
            <a:extLst>
              <a:ext uri="{FF2B5EF4-FFF2-40B4-BE49-F238E27FC236}">
                <a16:creationId xmlns:a16="http://schemas.microsoft.com/office/drawing/2014/main" id="{B47446FC-9E60-8115-47F4-5939ABD32AD8}"/>
              </a:ext>
            </a:extLst>
          </p:cNvPr>
          <p:cNvSpPr/>
          <p:nvPr/>
        </p:nvSpPr>
        <p:spPr>
          <a:xfrm>
            <a:off x="8593718" y="3707168"/>
            <a:ext cx="2428211" cy="1706508"/>
          </a:xfrm>
          <a:prstGeom prst="r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TextBox 14">
            <a:extLst>
              <a:ext uri="{FF2B5EF4-FFF2-40B4-BE49-F238E27FC236}">
                <a16:creationId xmlns:a16="http://schemas.microsoft.com/office/drawing/2014/main" id="{4CB00145-61F1-12B4-AFA2-BDF232E8A4CF}"/>
              </a:ext>
            </a:extLst>
          </p:cNvPr>
          <p:cNvSpPr txBox="1"/>
          <p:nvPr/>
        </p:nvSpPr>
        <p:spPr>
          <a:xfrm rot="16200000">
            <a:off x="7842658" y="4372427"/>
            <a:ext cx="1010833"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70C0"/>
                </a:solidFill>
              </a:rPr>
              <a:t>4 cm</a:t>
            </a:r>
            <a:endParaRPr lang="en-US" dirty="0">
              <a:solidFill>
                <a:srgbClr val="0070C0"/>
              </a:solidFill>
            </a:endParaRPr>
          </a:p>
        </p:txBody>
      </p:sp>
      <p:sp>
        <p:nvSpPr>
          <p:cNvPr id="6" name="TextBox 14">
            <a:extLst>
              <a:ext uri="{FF2B5EF4-FFF2-40B4-BE49-F238E27FC236}">
                <a16:creationId xmlns:a16="http://schemas.microsoft.com/office/drawing/2014/main" id="{609914F7-6405-7F7A-8BB6-EBE909D01B5B}"/>
              </a:ext>
            </a:extLst>
          </p:cNvPr>
          <p:cNvSpPr txBox="1"/>
          <p:nvPr/>
        </p:nvSpPr>
        <p:spPr>
          <a:xfrm>
            <a:off x="1762516" y="4729056"/>
            <a:ext cx="687927"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AC</a:t>
            </a:r>
            <a:endParaRPr lang="en-US" dirty="0">
              <a:solidFill>
                <a:srgbClr val="002060"/>
              </a:solidFill>
            </a:endParaRPr>
          </a:p>
        </p:txBody>
      </p:sp>
      <p:sp>
        <p:nvSpPr>
          <p:cNvPr id="17" name="TextBox 14">
            <a:extLst>
              <a:ext uri="{FF2B5EF4-FFF2-40B4-BE49-F238E27FC236}">
                <a16:creationId xmlns:a16="http://schemas.microsoft.com/office/drawing/2014/main" id="{A7B22EF3-40CA-B61E-B92B-5584C7F0729A}"/>
              </a:ext>
            </a:extLst>
          </p:cNvPr>
          <p:cNvSpPr txBox="1"/>
          <p:nvPr/>
        </p:nvSpPr>
        <p:spPr>
          <a:xfrm>
            <a:off x="1800615" y="5190596"/>
            <a:ext cx="687927"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AB</a:t>
            </a:r>
            <a:endParaRPr lang="en-US" dirty="0">
              <a:solidFill>
                <a:srgbClr val="002060"/>
              </a:solidFill>
            </a:endParaRPr>
          </a:p>
        </p:txBody>
      </p:sp>
      <p:cxnSp>
        <p:nvCxnSpPr>
          <p:cNvPr id="28" name="Đường nối Thẳng 27">
            <a:extLst>
              <a:ext uri="{FF2B5EF4-FFF2-40B4-BE49-F238E27FC236}">
                <a16:creationId xmlns:a16="http://schemas.microsoft.com/office/drawing/2014/main" id="{7A18124D-B4B8-5543-1E2E-B8D78185FD93}"/>
              </a:ext>
            </a:extLst>
          </p:cNvPr>
          <p:cNvCxnSpPr>
            <a:cxnSpLocks/>
          </p:cNvCxnSpPr>
          <p:nvPr/>
        </p:nvCxnSpPr>
        <p:spPr>
          <a:xfrm>
            <a:off x="1853561" y="5200123"/>
            <a:ext cx="486277"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sp>
        <p:nvSpPr>
          <p:cNvPr id="38" name="TextBox 14">
            <a:extLst>
              <a:ext uri="{FF2B5EF4-FFF2-40B4-BE49-F238E27FC236}">
                <a16:creationId xmlns:a16="http://schemas.microsoft.com/office/drawing/2014/main" id="{9276DE29-F59C-34F0-8F8E-8C2D23209F1F}"/>
              </a:ext>
            </a:extLst>
          </p:cNvPr>
          <p:cNvSpPr txBox="1"/>
          <p:nvPr/>
        </p:nvSpPr>
        <p:spPr>
          <a:xfrm>
            <a:off x="2372104" y="4952012"/>
            <a:ext cx="532171"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a:t>
            </a:r>
            <a:endParaRPr lang="en-US" dirty="0">
              <a:solidFill>
                <a:srgbClr val="002060"/>
              </a:solidFill>
            </a:endParaRPr>
          </a:p>
        </p:txBody>
      </p:sp>
      <p:sp>
        <p:nvSpPr>
          <p:cNvPr id="39" name="TextBox 14">
            <a:extLst>
              <a:ext uri="{FF2B5EF4-FFF2-40B4-BE49-F238E27FC236}">
                <a16:creationId xmlns:a16="http://schemas.microsoft.com/office/drawing/2014/main" id="{9D0B4C7E-06BD-4E32-75C7-3E15EA1F89B8}"/>
              </a:ext>
            </a:extLst>
          </p:cNvPr>
          <p:cNvSpPr txBox="1"/>
          <p:nvPr/>
        </p:nvSpPr>
        <p:spPr>
          <a:xfrm>
            <a:off x="2706211" y="4729056"/>
            <a:ext cx="329463"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3</a:t>
            </a:r>
            <a:endParaRPr lang="en-US" dirty="0">
              <a:solidFill>
                <a:srgbClr val="002060"/>
              </a:solidFill>
            </a:endParaRPr>
          </a:p>
        </p:txBody>
      </p:sp>
      <p:sp>
        <p:nvSpPr>
          <p:cNvPr id="41" name="TextBox 14">
            <a:extLst>
              <a:ext uri="{FF2B5EF4-FFF2-40B4-BE49-F238E27FC236}">
                <a16:creationId xmlns:a16="http://schemas.microsoft.com/office/drawing/2014/main" id="{80125DD3-7427-1EC8-C8BE-0BC882875D4F}"/>
              </a:ext>
            </a:extLst>
          </p:cNvPr>
          <p:cNvSpPr txBox="1"/>
          <p:nvPr/>
        </p:nvSpPr>
        <p:spPr>
          <a:xfrm>
            <a:off x="2730024" y="5190596"/>
            <a:ext cx="329463"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2</a:t>
            </a:r>
            <a:endParaRPr lang="en-US" dirty="0">
              <a:solidFill>
                <a:srgbClr val="002060"/>
              </a:solidFill>
            </a:endParaRPr>
          </a:p>
        </p:txBody>
      </p:sp>
      <p:cxnSp>
        <p:nvCxnSpPr>
          <p:cNvPr id="42" name="Đường nối Thẳng 41">
            <a:extLst>
              <a:ext uri="{FF2B5EF4-FFF2-40B4-BE49-F238E27FC236}">
                <a16:creationId xmlns:a16="http://schemas.microsoft.com/office/drawing/2014/main" id="{F4D1C3DE-ADEF-0EAD-AD24-FF925E1C89A3}"/>
              </a:ext>
            </a:extLst>
          </p:cNvPr>
          <p:cNvCxnSpPr>
            <a:cxnSpLocks/>
          </p:cNvCxnSpPr>
          <p:nvPr/>
        </p:nvCxnSpPr>
        <p:spPr>
          <a:xfrm flipH="1">
            <a:off x="2747746" y="5200123"/>
            <a:ext cx="287928" cy="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6" name="TextBox 14">
                <a:extLst>
                  <a:ext uri="{FF2B5EF4-FFF2-40B4-BE49-F238E27FC236}">
                    <a16:creationId xmlns:a16="http://schemas.microsoft.com/office/drawing/2014/main" id="{FEDA2FED-C856-BFFA-441D-63519374A78D}"/>
                  </a:ext>
                </a:extLst>
              </p:cNvPr>
              <p:cNvSpPr txBox="1"/>
              <p:nvPr/>
            </p:nvSpPr>
            <p:spPr>
              <a:xfrm>
                <a:off x="3116182" y="4952011"/>
                <a:ext cx="2257416"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suy ra B </a:t>
                </a:r>
                <a14:m>
                  <m:oMath xmlns:m="http://schemas.openxmlformats.org/officeDocument/2006/math">
                    <m:r>
                      <a:rPr lang="en-US" i="1" smtClean="0">
                        <a:solidFill>
                          <a:srgbClr val="002060"/>
                        </a:solidFill>
                        <a:latin typeface="Cambria Math" panose="02040503050406030204" pitchFamily="18" charset="0"/>
                        <a:ea typeface="Cambria Math" panose="02040503050406030204" pitchFamily="18" charset="0"/>
                      </a:rPr>
                      <m:t>≈</m:t>
                    </m:r>
                  </m:oMath>
                </a14:m>
                <a:r>
                  <a:rPr lang="en-US" dirty="0">
                    <a:solidFill>
                      <a:srgbClr val="002060"/>
                    </a:solidFill>
                  </a:rPr>
                  <a:t> 56</a:t>
                </a:r>
                <a:r>
                  <a:rPr lang="en-US" baseline="30000" dirty="0">
                    <a:solidFill>
                      <a:srgbClr val="002060"/>
                    </a:solidFill>
                  </a:rPr>
                  <a:t>o</a:t>
                </a:r>
                <a:endParaRPr lang="en-US" dirty="0">
                  <a:solidFill>
                    <a:srgbClr val="002060"/>
                  </a:solidFill>
                </a:endParaRPr>
              </a:p>
            </p:txBody>
          </p:sp>
        </mc:Choice>
        <mc:Fallback xmlns="">
          <p:sp>
            <p:nvSpPr>
              <p:cNvPr id="46" name="TextBox 14">
                <a:extLst>
                  <a:ext uri="{FF2B5EF4-FFF2-40B4-BE49-F238E27FC236}">
                    <a16:creationId xmlns:a16="http://schemas.microsoft.com/office/drawing/2014/main" id="{FEDA2FED-C856-BFFA-441D-63519374A78D}"/>
                  </a:ext>
                </a:extLst>
              </p:cNvPr>
              <p:cNvSpPr txBox="1">
                <a:spLocks noRot="1" noChangeAspect="1" noMove="1" noResize="1" noEditPoints="1" noAdjustHandles="1" noChangeArrowheads="1" noChangeShapeType="1" noTextEdit="1"/>
              </p:cNvSpPr>
              <p:nvPr/>
            </p:nvSpPr>
            <p:spPr>
              <a:xfrm>
                <a:off x="3116182" y="4952011"/>
                <a:ext cx="2257416" cy="461665"/>
              </a:xfrm>
              <a:prstGeom prst="rect">
                <a:avLst/>
              </a:prstGeom>
              <a:blipFill>
                <a:blip r:embed="rId8"/>
                <a:stretch>
                  <a:fillRect l="-4054" t="-13158" b="-26316"/>
                </a:stretch>
              </a:blipFill>
            </p:spPr>
            <p:txBody>
              <a:bodyPr/>
              <a:lstStyle/>
              <a:p>
                <a:r>
                  <a:rPr lang="vi-VN">
                    <a:noFill/>
                  </a:rPr>
                  <a:t> </a:t>
                </a:r>
              </a:p>
            </p:txBody>
          </p:sp>
        </mc:Fallback>
      </mc:AlternateContent>
      <p:grpSp>
        <p:nvGrpSpPr>
          <p:cNvPr id="47" name="Nhóm 46">
            <a:extLst>
              <a:ext uri="{FF2B5EF4-FFF2-40B4-BE49-F238E27FC236}">
                <a16:creationId xmlns:a16="http://schemas.microsoft.com/office/drawing/2014/main" id="{265FE992-5312-239B-EE86-BD1C11C3627E}"/>
              </a:ext>
            </a:extLst>
          </p:cNvPr>
          <p:cNvGrpSpPr/>
          <p:nvPr/>
        </p:nvGrpSpPr>
        <p:grpSpPr>
          <a:xfrm>
            <a:off x="4086789" y="4931785"/>
            <a:ext cx="277531" cy="59502"/>
            <a:chOff x="6872438" y="3195366"/>
            <a:chExt cx="449724" cy="125350"/>
          </a:xfrm>
        </p:grpSpPr>
        <p:cxnSp>
          <p:nvCxnSpPr>
            <p:cNvPr id="48" name="Đường nối Thẳng 47">
              <a:extLst>
                <a:ext uri="{FF2B5EF4-FFF2-40B4-BE49-F238E27FC236}">
                  <a16:creationId xmlns:a16="http://schemas.microsoft.com/office/drawing/2014/main" id="{F86E700E-5E5B-EAD5-7F0E-67ED1732A64D}"/>
                </a:ext>
              </a:extLst>
            </p:cNvPr>
            <p:cNvCxnSpPr/>
            <p:nvPr/>
          </p:nvCxnSpPr>
          <p:spPr>
            <a:xfrm flipV="1">
              <a:off x="6872438" y="3195367"/>
              <a:ext cx="231006" cy="125349"/>
            </a:xfrm>
            <a:prstGeom prst="line">
              <a:avLst/>
            </a:prstGeom>
            <a:noFill/>
            <a:ln w="19050" cap="flat" cmpd="sng" algn="ctr">
              <a:solidFill>
                <a:srgbClr val="002060"/>
              </a:solidFill>
              <a:prstDash val="solid"/>
              <a:miter lim="800000"/>
            </a:ln>
            <a:effectLst/>
          </p:spPr>
        </p:cxnSp>
        <p:cxnSp>
          <p:nvCxnSpPr>
            <p:cNvPr id="49" name="Đường nối Thẳng 48">
              <a:extLst>
                <a:ext uri="{FF2B5EF4-FFF2-40B4-BE49-F238E27FC236}">
                  <a16:creationId xmlns:a16="http://schemas.microsoft.com/office/drawing/2014/main" id="{6EB7C55E-6636-9E63-1296-AC74BF233F35}"/>
                </a:ext>
              </a:extLst>
            </p:cNvPr>
            <p:cNvCxnSpPr>
              <a:cxnSpLocks/>
            </p:cNvCxnSpPr>
            <p:nvPr/>
          </p:nvCxnSpPr>
          <p:spPr>
            <a:xfrm flipH="1" flipV="1">
              <a:off x="7091156" y="3195366"/>
              <a:ext cx="231006" cy="125350"/>
            </a:xfrm>
            <a:prstGeom prst="line">
              <a:avLst/>
            </a:prstGeom>
            <a:noFill/>
            <a:ln w="19050" cap="flat" cmpd="sng" algn="ctr">
              <a:solidFill>
                <a:srgbClr val="002060"/>
              </a:solidFill>
              <a:prstDash val="solid"/>
              <a:miter lim="800000"/>
            </a:ln>
            <a:effectLst/>
          </p:spPr>
        </p:cxnSp>
      </p:grpSp>
      <mc:AlternateContent xmlns:mc="http://schemas.openxmlformats.org/markup-compatibility/2006" xmlns:a14="http://schemas.microsoft.com/office/drawing/2010/main">
        <mc:Choice Requires="a14">
          <p:sp>
            <p:nvSpPr>
              <p:cNvPr id="50" name="TextBox 14">
                <a:extLst>
                  <a:ext uri="{FF2B5EF4-FFF2-40B4-BE49-F238E27FC236}">
                    <a16:creationId xmlns:a16="http://schemas.microsoft.com/office/drawing/2014/main" id="{5CB9CE35-19AD-3541-A889-AAFCDBCCD9AC}"/>
                  </a:ext>
                </a:extLst>
              </p:cNvPr>
              <p:cNvSpPr txBox="1"/>
              <p:nvPr/>
            </p:nvSpPr>
            <p:spPr>
              <a:xfrm>
                <a:off x="621202" y="5890845"/>
                <a:ext cx="5124113"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Ta có B + C = 90</a:t>
                </a:r>
                <a:r>
                  <a:rPr lang="en-US" baseline="30000">
                    <a:solidFill>
                      <a:srgbClr val="002060"/>
                    </a:solidFill>
                  </a:rPr>
                  <a:t>o</a:t>
                </a:r>
                <a:r>
                  <a:rPr lang="en-US">
                    <a:solidFill>
                      <a:srgbClr val="002060"/>
                    </a:solidFill>
                  </a:rPr>
                  <a:t> suy ra C </a:t>
                </a:r>
                <a14:m>
                  <m:oMath xmlns:m="http://schemas.openxmlformats.org/officeDocument/2006/math">
                    <m:r>
                      <a:rPr lang="en-US" i="1" smtClean="0">
                        <a:solidFill>
                          <a:srgbClr val="002060"/>
                        </a:solidFill>
                        <a:latin typeface="Cambria Math" panose="02040503050406030204" pitchFamily="18" charset="0"/>
                        <a:ea typeface="Cambria Math" panose="02040503050406030204" pitchFamily="18" charset="0"/>
                      </a:rPr>
                      <m:t>≈</m:t>
                    </m:r>
                  </m:oMath>
                </a14:m>
                <a:r>
                  <a:rPr lang="en-US" dirty="0">
                    <a:solidFill>
                      <a:srgbClr val="002060"/>
                    </a:solidFill>
                  </a:rPr>
                  <a:t> 34</a:t>
                </a:r>
                <a:r>
                  <a:rPr lang="en-US" baseline="30000" dirty="0">
                    <a:solidFill>
                      <a:srgbClr val="002060"/>
                    </a:solidFill>
                  </a:rPr>
                  <a:t>o</a:t>
                </a:r>
                <a:r>
                  <a:rPr lang="en-US" dirty="0">
                    <a:solidFill>
                      <a:srgbClr val="002060"/>
                    </a:solidFill>
                  </a:rPr>
                  <a:t>.</a:t>
                </a:r>
              </a:p>
            </p:txBody>
          </p:sp>
        </mc:Choice>
        <mc:Fallback xmlns="">
          <p:sp>
            <p:nvSpPr>
              <p:cNvPr id="50" name="TextBox 14">
                <a:extLst>
                  <a:ext uri="{FF2B5EF4-FFF2-40B4-BE49-F238E27FC236}">
                    <a16:creationId xmlns:a16="http://schemas.microsoft.com/office/drawing/2014/main" id="{5CB9CE35-19AD-3541-A889-AAFCDBCCD9AC}"/>
                  </a:ext>
                </a:extLst>
              </p:cNvPr>
              <p:cNvSpPr txBox="1">
                <a:spLocks noRot="1" noChangeAspect="1" noMove="1" noResize="1" noEditPoints="1" noAdjustHandles="1" noChangeArrowheads="1" noChangeShapeType="1" noTextEdit="1"/>
              </p:cNvSpPr>
              <p:nvPr/>
            </p:nvSpPr>
            <p:spPr>
              <a:xfrm>
                <a:off x="621202" y="5890845"/>
                <a:ext cx="5124113" cy="461665"/>
              </a:xfrm>
              <a:prstGeom prst="rect">
                <a:avLst/>
              </a:prstGeom>
              <a:blipFill>
                <a:blip r:embed="rId9"/>
                <a:stretch>
                  <a:fillRect l="-1905" t="-13158" b="-26316"/>
                </a:stretch>
              </a:blipFill>
            </p:spPr>
            <p:txBody>
              <a:bodyPr/>
              <a:lstStyle/>
              <a:p>
                <a:r>
                  <a:rPr lang="vi-VN">
                    <a:noFill/>
                  </a:rPr>
                  <a:t> </a:t>
                </a:r>
              </a:p>
            </p:txBody>
          </p:sp>
        </mc:Fallback>
      </mc:AlternateContent>
      <p:grpSp>
        <p:nvGrpSpPr>
          <p:cNvPr id="51" name="Nhóm 50">
            <a:extLst>
              <a:ext uri="{FF2B5EF4-FFF2-40B4-BE49-F238E27FC236}">
                <a16:creationId xmlns:a16="http://schemas.microsoft.com/office/drawing/2014/main" id="{DDB89278-C62D-FDF5-2A6E-16F419E2C176}"/>
              </a:ext>
            </a:extLst>
          </p:cNvPr>
          <p:cNvGrpSpPr/>
          <p:nvPr/>
        </p:nvGrpSpPr>
        <p:grpSpPr>
          <a:xfrm>
            <a:off x="1548484" y="5875217"/>
            <a:ext cx="277531" cy="59502"/>
            <a:chOff x="6872438" y="3195366"/>
            <a:chExt cx="449724" cy="125350"/>
          </a:xfrm>
        </p:grpSpPr>
        <p:cxnSp>
          <p:nvCxnSpPr>
            <p:cNvPr id="52" name="Đường nối Thẳng 51">
              <a:extLst>
                <a:ext uri="{FF2B5EF4-FFF2-40B4-BE49-F238E27FC236}">
                  <a16:creationId xmlns:a16="http://schemas.microsoft.com/office/drawing/2014/main" id="{DCB96171-CA07-3EB4-A2B9-D9EABD341578}"/>
                </a:ext>
              </a:extLst>
            </p:cNvPr>
            <p:cNvCxnSpPr/>
            <p:nvPr/>
          </p:nvCxnSpPr>
          <p:spPr>
            <a:xfrm flipV="1">
              <a:off x="6872438" y="3195367"/>
              <a:ext cx="231006" cy="125349"/>
            </a:xfrm>
            <a:prstGeom prst="line">
              <a:avLst/>
            </a:prstGeom>
            <a:noFill/>
            <a:ln w="19050" cap="flat" cmpd="sng" algn="ctr">
              <a:solidFill>
                <a:srgbClr val="002060"/>
              </a:solidFill>
              <a:prstDash val="solid"/>
              <a:miter lim="800000"/>
            </a:ln>
            <a:effectLst/>
          </p:spPr>
        </p:cxnSp>
        <p:cxnSp>
          <p:nvCxnSpPr>
            <p:cNvPr id="53" name="Đường nối Thẳng 52">
              <a:extLst>
                <a:ext uri="{FF2B5EF4-FFF2-40B4-BE49-F238E27FC236}">
                  <a16:creationId xmlns:a16="http://schemas.microsoft.com/office/drawing/2014/main" id="{CAB601F2-3077-A51B-23DF-8F604E8163B4}"/>
                </a:ext>
              </a:extLst>
            </p:cNvPr>
            <p:cNvCxnSpPr>
              <a:cxnSpLocks/>
            </p:cNvCxnSpPr>
            <p:nvPr/>
          </p:nvCxnSpPr>
          <p:spPr>
            <a:xfrm flipH="1" flipV="1">
              <a:off x="7091156" y="3195366"/>
              <a:ext cx="231006" cy="125350"/>
            </a:xfrm>
            <a:prstGeom prst="line">
              <a:avLst/>
            </a:prstGeom>
            <a:noFill/>
            <a:ln w="19050" cap="flat" cmpd="sng" algn="ctr">
              <a:solidFill>
                <a:srgbClr val="002060"/>
              </a:solidFill>
              <a:prstDash val="solid"/>
              <a:miter lim="800000"/>
            </a:ln>
            <a:effectLst/>
          </p:spPr>
        </p:cxnSp>
      </p:grpSp>
      <p:grpSp>
        <p:nvGrpSpPr>
          <p:cNvPr id="61" name="Nhóm 60">
            <a:extLst>
              <a:ext uri="{FF2B5EF4-FFF2-40B4-BE49-F238E27FC236}">
                <a16:creationId xmlns:a16="http://schemas.microsoft.com/office/drawing/2014/main" id="{30CBEDD5-3609-F0DD-2A5A-0E5919FDA5AF}"/>
              </a:ext>
            </a:extLst>
          </p:cNvPr>
          <p:cNvGrpSpPr/>
          <p:nvPr/>
        </p:nvGrpSpPr>
        <p:grpSpPr>
          <a:xfrm>
            <a:off x="2122354" y="5875217"/>
            <a:ext cx="277531" cy="59502"/>
            <a:chOff x="6872438" y="3195366"/>
            <a:chExt cx="449724" cy="125350"/>
          </a:xfrm>
        </p:grpSpPr>
        <p:cxnSp>
          <p:nvCxnSpPr>
            <p:cNvPr id="62" name="Đường nối Thẳng 61">
              <a:extLst>
                <a:ext uri="{FF2B5EF4-FFF2-40B4-BE49-F238E27FC236}">
                  <a16:creationId xmlns:a16="http://schemas.microsoft.com/office/drawing/2014/main" id="{8CB46A77-1446-734E-9F84-6C0E9346FBC2}"/>
                </a:ext>
              </a:extLst>
            </p:cNvPr>
            <p:cNvCxnSpPr/>
            <p:nvPr/>
          </p:nvCxnSpPr>
          <p:spPr>
            <a:xfrm flipV="1">
              <a:off x="6872438" y="3195367"/>
              <a:ext cx="231006" cy="125349"/>
            </a:xfrm>
            <a:prstGeom prst="line">
              <a:avLst/>
            </a:prstGeom>
            <a:noFill/>
            <a:ln w="19050" cap="flat" cmpd="sng" algn="ctr">
              <a:solidFill>
                <a:srgbClr val="002060"/>
              </a:solidFill>
              <a:prstDash val="solid"/>
              <a:miter lim="800000"/>
            </a:ln>
            <a:effectLst/>
          </p:spPr>
        </p:cxnSp>
        <p:cxnSp>
          <p:nvCxnSpPr>
            <p:cNvPr id="67" name="Đường nối Thẳng 66">
              <a:extLst>
                <a:ext uri="{FF2B5EF4-FFF2-40B4-BE49-F238E27FC236}">
                  <a16:creationId xmlns:a16="http://schemas.microsoft.com/office/drawing/2014/main" id="{512E3E1E-C13F-8EF1-974B-973EBAAF2958}"/>
                </a:ext>
              </a:extLst>
            </p:cNvPr>
            <p:cNvCxnSpPr>
              <a:cxnSpLocks/>
            </p:cNvCxnSpPr>
            <p:nvPr/>
          </p:nvCxnSpPr>
          <p:spPr>
            <a:xfrm flipH="1" flipV="1">
              <a:off x="7091156" y="3195366"/>
              <a:ext cx="231006" cy="125350"/>
            </a:xfrm>
            <a:prstGeom prst="line">
              <a:avLst/>
            </a:prstGeom>
            <a:noFill/>
            <a:ln w="19050" cap="flat" cmpd="sng" algn="ctr">
              <a:solidFill>
                <a:srgbClr val="002060"/>
              </a:solidFill>
              <a:prstDash val="solid"/>
              <a:miter lim="800000"/>
            </a:ln>
            <a:effectLst/>
          </p:spPr>
        </p:cxnSp>
      </p:grpSp>
      <p:grpSp>
        <p:nvGrpSpPr>
          <p:cNvPr id="68" name="Nhóm 67">
            <a:extLst>
              <a:ext uri="{FF2B5EF4-FFF2-40B4-BE49-F238E27FC236}">
                <a16:creationId xmlns:a16="http://schemas.microsoft.com/office/drawing/2014/main" id="{60D4BC91-EC76-6A7F-E567-E5499C464074}"/>
              </a:ext>
            </a:extLst>
          </p:cNvPr>
          <p:cNvGrpSpPr/>
          <p:nvPr/>
        </p:nvGrpSpPr>
        <p:grpSpPr>
          <a:xfrm>
            <a:off x="4215254" y="5875217"/>
            <a:ext cx="277531" cy="59502"/>
            <a:chOff x="6872438" y="3195366"/>
            <a:chExt cx="449724" cy="125350"/>
          </a:xfrm>
        </p:grpSpPr>
        <p:cxnSp>
          <p:nvCxnSpPr>
            <p:cNvPr id="70" name="Đường nối Thẳng 69">
              <a:extLst>
                <a:ext uri="{FF2B5EF4-FFF2-40B4-BE49-F238E27FC236}">
                  <a16:creationId xmlns:a16="http://schemas.microsoft.com/office/drawing/2014/main" id="{44AA5A66-CEB0-4420-FA22-8DB3E9FCAB13}"/>
                </a:ext>
              </a:extLst>
            </p:cNvPr>
            <p:cNvCxnSpPr/>
            <p:nvPr/>
          </p:nvCxnSpPr>
          <p:spPr>
            <a:xfrm flipV="1">
              <a:off x="6872438" y="3195367"/>
              <a:ext cx="231006" cy="125349"/>
            </a:xfrm>
            <a:prstGeom prst="line">
              <a:avLst/>
            </a:prstGeom>
            <a:noFill/>
            <a:ln w="19050" cap="flat" cmpd="sng" algn="ctr">
              <a:solidFill>
                <a:srgbClr val="002060"/>
              </a:solidFill>
              <a:prstDash val="solid"/>
              <a:miter lim="800000"/>
            </a:ln>
            <a:effectLst/>
          </p:spPr>
        </p:cxnSp>
        <p:cxnSp>
          <p:nvCxnSpPr>
            <p:cNvPr id="71" name="Đường nối Thẳng 70">
              <a:extLst>
                <a:ext uri="{FF2B5EF4-FFF2-40B4-BE49-F238E27FC236}">
                  <a16:creationId xmlns:a16="http://schemas.microsoft.com/office/drawing/2014/main" id="{3CA2E043-2E7E-52ED-5712-A8F596F41BF2}"/>
                </a:ext>
              </a:extLst>
            </p:cNvPr>
            <p:cNvCxnSpPr>
              <a:cxnSpLocks/>
            </p:cNvCxnSpPr>
            <p:nvPr/>
          </p:nvCxnSpPr>
          <p:spPr>
            <a:xfrm flipH="1" flipV="1">
              <a:off x="7091156" y="3195366"/>
              <a:ext cx="231006" cy="125350"/>
            </a:xfrm>
            <a:prstGeom prst="line">
              <a:avLst/>
            </a:prstGeom>
            <a:noFill/>
            <a:ln w="19050" cap="flat" cmpd="sng" algn="ctr">
              <a:solidFill>
                <a:srgbClr val="002060"/>
              </a:solidFill>
              <a:prstDash val="solid"/>
              <a:miter lim="800000"/>
            </a:ln>
            <a:effectLst/>
          </p:spPr>
        </p:cxnSp>
      </p:grpSp>
    </p:spTree>
    <p:custDataLst>
      <p:tags r:id="rId1"/>
    </p:custDataLst>
    <p:extLst>
      <p:ext uri="{BB962C8B-B14F-4D97-AF65-F5344CB8AC3E}">
        <p14:creationId xmlns:p14="http://schemas.microsoft.com/office/powerpoint/2010/main" val="14706056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1000" fill="hold"/>
                                        <p:tgtEl>
                                          <p:spTgt spid="2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1000" fill="hold"/>
                                        <p:tgtEl>
                                          <p:spTgt spid="3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1000"/>
                                        <p:tgtEl>
                                          <p:spTgt spid="31"/>
                                        </p:tgtEl>
                                      </p:cBhvr>
                                    </p:animEffect>
                                    <p:anim calcmode="lin" valueType="num">
                                      <p:cBhvr>
                                        <p:cTn id="28" dur="1000" fill="hold"/>
                                        <p:tgtEl>
                                          <p:spTgt spid="31"/>
                                        </p:tgtEl>
                                        <p:attrNameLst>
                                          <p:attrName>ppt_x</p:attrName>
                                        </p:attrNameLst>
                                      </p:cBhvr>
                                      <p:tavLst>
                                        <p:tav tm="0">
                                          <p:val>
                                            <p:strVal val="#ppt_x"/>
                                          </p:val>
                                        </p:tav>
                                        <p:tav tm="100000">
                                          <p:val>
                                            <p:strVal val="#ppt_x"/>
                                          </p:val>
                                        </p:tav>
                                      </p:tavLst>
                                    </p:anim>
                                    <p:anim calcmode="lin" valueType="num">
                                      <p:cBhvr>
                                        <p:cTn id="29" dur="1000" fill="hold"/>
                                        <p:tgtEl>
                                          <p:spTgt spid="3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left)">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wipe(down)">
                                      <p:cBhvr>
                                        <p:cTn id="59" dur="500"/>
                                        <p:tgtEl>
                                          <p:spTgt spid="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500"/>
                                        <p:tgtEl>
                                          <p:spTgt spid="19"/>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wipe(left)">
                                      <p:cBhvr>
                                        <p:cTn id="69" dur="500"/>
                                        <p:tgtEl>
                                          <p:spTgt spid="40"/>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wipe(left)">
                                      <p:cBhvr>
                                        <p:cTn id="74" dur="500"/>
                                        <p:tgtEl>
                                          <p:spTgt spid="20"/>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6"/>
                                        </p:tgtEl>
                                        <p:attrNameLst>
                                          <p:attrName>style.visibility</p:attrName>
                                        </p:attrNameLst>
                                      </p:cBhvr>
                                      <p:to>
                                        <p:strVal val="visible"/>
                                      </p:to>
                                    </p:set>
                                    <p:animEffect transition="in" filter="wipe(left)">
                                      <p:cBhvr>
                                        <p:cTn id="77" dur="500"/>
                                        <p:tgtEl>
                                          <p:spTgt spid="6"/>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wipe(left)">
                                      <p:cBhvr>
                                        <p:cTn id="80" dur="500"/>
                                        <p:tgtEl>
                                          <p:spTgt spid="17"/>
                                        </p:tgtEl>
                                      </p:cBhvr>
                                    </p:animEffect>
                                  </p:childTnLst>
                                </p:cTn>
                              </p:par>
                              <p:par>
                                <p:cTn id="81" presetID="22" presetClass="entr" presetSubtype="8" fill="hold" nodeType="with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wipe(left)">
                                      <p:cBhvr>
                                        <p:cTn id="83" dur="500"/>
                                        <p:tgtEl>
                                          <p:spTgt spid="2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left)">
                                      <p:cBhvr>
                                        <p:cTn id="86" dur="500"/>
                                        <p:tgtEl>
                                          <p:spTgt spid="38"/>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wipe(left)">
                                      <p:cBhvr>
                                        <p:cTn id="89" dur="500"/>
                                        <p:tgtEl>
                                          <p:spTgt spid="39"/>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41"/>
                                        </p:tgtEl>
                                        <p:attrNameLst>
                                          <p:attrName>style.visibility</p:attrName>
                                        </p:attrNameLst>
                                      </p:cBhvr>
                                      <p:to>
                                        <p:strVal val="visible"/>
                                      </p:to>
                                    </p:set>
                                    <p:animEffect transition="in" filter="wipe(left)">
                                      <p:cBhvr>
                                        <p:cTn id="92" dur="500"/>
                                        <p:tgtEl>
                                          <p:spTgt spid="41"/>
                                        </p:tgtEl>
                                      </p:cBhvr>
                                    </p:animEffect>
                                  </p:childTnLst>
                                </p:cTn>
                              </p:par>
                              <p:par>
                                <p:cTn id="93" presetID="22" presetClass="entr" presetSubtype="8"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left)">
                                      <p:cBhvr>
                                        <p:cTn id="95" dur="500"/>
                                        <p:tgtEl>
                                          <p:spTgt spid="42"/>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wipe(left)">
                                      <p:cBhvr>
                                        <p:cTn id="100" dur="500"/>
                                        <p:tgtEl>
                                          <p:spTgt spid="46"/>
                                        </p:tgtEl>
                                      </p:cBhvr>
                                    </p:animEffect>
                                  </p:childTnLst>
                                </p:cTn>
                              </p:par>
                              <p:par>
                                <p:cTn id="101" presetID="22" presetClass="entr" presetSubtype="8" fill="hold" nodeType="withEffect">
                                  <p:stCondLst>
                                    <p:cond delay="0"/>
                                  </p:stCondLst>
                                  <p:childTnLst>
                                    <p:set>
                                      <p:cBhvr>
                                        <p:cTn id="102" dur="1" fill="hold">
                                          <p:stCondLst>
                                            <p:cond delay="0"/>
                                          </p:stCondLst>
                                        </p:cTn>
                                        <p:tgtEl>
                                          <p:spTgt spid="47"/>
                                        </p:tgtEl>
                                        <p:attrNameLst>
                                          <p:attrName>style.visibility</p:attrName>
                                        </p:attrNameLst>
                                      </p:cBhvr>
                                      <p:to>
                                        <p:strVal val="visible"/>
                                      </p:to>
                                    </p:set>
                                    <p:animEffect transition="in" filter="wipe(left)">
                                      <p:cBhvr>
                                        <p:cTn id="103" dur="500"/>
                                        <p:tgtEl>
                                          <p:spTgt spid="47"/>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wipe(left)">
                                      <p:cBhvr>
                                        <p:cTn id="108" dur="500"/>
                                        <p:tgtEl>
                                          <p:spTgt spid="50"/>
                                        </p:tgtEl>
                                      </p:cBhvr>
                                    </p:animEffect>
                                  </p:childTnLst>
                                </p:cTn>
                              </p:par>
                              <p:par>
                                <p:cTn id="109" presetID="22" presetClass="entr" presetSubtype="8" fill="hold" nodeType="withEffect">
                                  <p:stCondLst>
                                    <p:cond delay="0"/>
                                  </p:stCondLst>
                                  <p:childTnLst>
                                    <p:set>
                                      <p:cBhvr>
                                        <p:cTn id="110" dur="1" fill="hold">
                                          <p:stCondLst>
                                            <p:cond delay="0"/>
                                          </p:stCondLst>
                                        </p:cTn>
                                        <p:tgtEl>
                                          <p:spTgt spid="51"/>
                                        </p:tgtEl>
                                        <p:attrNameLst>
                                          <p:attrName>style.visibility</p:attrName>
                                        </p:attrNameLst>
                                      </p:cBhvr>
                                      <p:to>
                                        <p:strVal val="visible"/>
                                      </p:to>
                                    </p:set>
                                    <p:animEffect transition="in" filter="wipe(left)">
                                      <p:cBhvr>
                                        <p:cTn id="111" dur="500"/>
                                        <p:tgtEl>
                                          <p:spTgt spid="51"/>
                                        </p:tgtEl>
                                      </p:cBhvr>
                                    </p:animEffect>
                                  </p:childTnLst>
                                </p:cTn>
                              </p:par>
                              <p:par>
                                <p:cTn id="112" presetID="22" presetClass="entr" presetSubtype="8" fill="hold" nodeType="withEffect">
                                  <p:stCondLst>
                                    <p:cond delay="0"/>
                                  </p:stCondLst>
                                  <p:childTnLst>
                                    <p:set>
                                      <p:cBhvr>
                                        <p:cTn id="113" dur="1" fill="hold">
                                          <p:stCondLst>
                                            <p:cond delay="0"/>
                                          </p:stCondLst>
                                        </p:cTn>
                                        <p:tgtEl>
                                          <p:spTgt spid="61"/>
                                        </p:tgtEl>
                                        <p:attrNameLst>
                                          <p:attrName>style.visibility</p:attrName>
                                        </p:attrNameLst>
                                      </p:cBhvr>
                                      <p:to>
                                        <p:strVal val="visible"/>
                                      </p:to>
                                    </p:set>
                                    <p:animEffect transition="in" filter="wipe(left)">
                                      <p:cBhvr>
                                        <p:cTn id="114" dur="500"/>
                                        <p:tgtEl>
                                          <p:spTgt spid="61"/>
                                        </p:tgtEl>
                                      </p:cBhvr>
                                    </p:animEffect>
                                  </p:childTnLst>
                                </p:cTn>
                              </p:par>
                              <p:par>
                                <p:cTn id="115" presetID="22" presetClass="entr" presetSubtype="8" fill="hold" nodeType="withEffect">
                                  <p:stCondLst>
                                    <p:cond delay="0"/>
                                  </p:stCondLst>
                                  <p:childTnLst>
                                    <p:set>
                                      <p:cBhvr>
                                        <p:cTn id="116" dur="1" fill="hold">
                                          <p:stCondLst>
                                            <p:cond delay="0"/>
                                          </p:stCondLst>
                                        </p:cTn>
                                        <p:tgtEl>
                                          <p:spTgt spid="68"/>
                                        </p:tgtEl>
                                        <p:attrNameLst>
                                          <p:attrName>style.visibility</p:attrName>
                                        </p:attrNameLst>
                                      </p:cBhvr>
                                      <p:to>
                                        <p:strVal val="visible"/>
                                      </p:to>
                                    </p:set>
                                    <p:animEffect transition="in" filter="wipe(left)">
                                      <p:cBhvr>
                                        <p:cTn id="11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24" grpId="0"/>
      <p:bldP spid="40" grpId="0"/>
      <p:bldP spid="29" grpId="0"/>
      <p:bldP spid="30" grpId="0"/>
      <p:bldP spid="31" grpId="0"/>
      <p:bldP spid="32" grpId="0"/>
      <p:bldP spid="19" grpId="0"/>
      <p:bldP spid="20" grpId="0"/>
      <p:bldP spid="27" grpId="0" animBg="1"/>
      <p:bldP spid="12" grpId="0" animBg="1"/>
      <p:bldP spid="4" grpId="0"/>
      <p:bldP spid="6" grpId="0"/>
      <p:bldP spid="17" grpId="0"/>
      <p:bldP spid="38" grpId="0"/>
      <p:bldP spid="39" grpId="0"/>
      <p:bldP spid="41" grpId="0"/>
      <p:bldP spid="46"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3">
            <a:extLst>
              <a:ext uri="{FF2B5EF4-FFF2-40B4-BE49-F238E27FC236}">
                <a16:creationId xmlns:a16="http://schemas.microsoft.com/office/drawing/2014/main" id="{0E2EF3BF-D2C9-93C8-7049-6D73C6602463}"/>
              </a:ext>
            </a:extLst>
          </p:cNvPr>
          <p:cNvSpPr/>
          <p:nvPr/>
        </p:nvSpPr>
        <p:spPr>
          <a:xfrm rot="16200000">
            <a:off x="-657223" y="638173"/>
            <a:ext cx="2362200" cy="1085851"/>
          </a:xfrm>
          <a:custGeom>
            <a:avLst/>
            <a:gdLst/>
            <a:ahLst/>
            <a:cxnLst/>
            <a:rect l="l" t="t" r="r" b="b"/>
            <a:pathLst>
              <a:path w="14406348" h="7581341">
                <a:moveTo>
                  <a:pt x="0" y="0"/>
                </a:moveTo>
                <a:lnTo>
                  <a:pt x="14406348" y="0"/>
                </a:lnTo>
                <a:lnTo>
                  <a:pt x="14406348" y="7581341"/>
                </a:lnTo>
                <a:lnTo>
                  <a:pt x="0" y="75813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7" name="TextBox 14">
            <a:extLst>
              <a:ext uri="{FF2B5EF4-FFF2-40B4-BE49-F238E27FC236}">
                <a16:creationId xmlns:a16="http://schemas.microsoft.com/office/drawing/2014/main" id="{5D76B818-9861-C3CA-5C9F-5507EF7F3E59}"/>
              </a:ext>
            </a:extLst>
          </p:cNvPr>
          <p:cNvSpPr txBox="1"/>
          <p:nvPr/>
        </p:nvSpPr>
        <p:spPr>
          <a:xfrm>
            <a:off x="621202" y="1626071"/>
            <a:ext cx="11122053" cy="1129989"/>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50000"/>
              </a:lnSpc>
            </a:pPr>
            <a:r>
              <a:rPr lang="en-US"/>
              <a:t>Tìm số đo góc nhọn C và độ dài cạnh góc vuông AB, cạnh huyền BC của tam giác vuông ABC, biết cạnh góc vuông AC = 7 cm và B = 55°.</a:t>
            </a:r>
            <a:endParaRPr lang="en-US" dirty="0"/>
          </a:p>
        </p:txBody>
      </p:sp>
      <p:grpSp>
        <p:nvGrpSpPr>
          <p:cNvPr id="8" name="Group 23">
            <a:extLst>
              <a:ext uri="{FF2B5EF4-FFF2-40B4-BE49-F238E27FC236}">
                <a16:creationId xmlns:a16="http://schemas.microsoft.com/office/drawing/2014/main" id="{372B2FC9-CB91-0D04-06B0-237CE64E131F}"/>
              </a:ext>
            </a:extLst>
          </p:cNvPr>
          <p:cNvGrpSpPr/>
          <p:nvPr/>
        </p:nvGrpSpPr>
        <p:grpSpPr>
          <a:xfrm>
            <a:off x="521575" y="1155826"/>
            <a:ext cx="674138" cy="588646"/>
            <a:chOff x="570270" y="1598234"/>
            <a:chExt cx="674138" cy="588646"/>
          </a:xfrm>
        </p:grpSpPr>
        <p:sp>
          <p:nvSpPr>
            <p:cNvPr id="9" name="Isosceles Triangle 15">
              <a:extLst>
                <a:ext uri="{FF2B5EF4-FFF2-40B4-BE49-F238E27FC236}">
                  <a16:creationId xmlns:a16="http://schemas.microsoft.com/office/drawing/2014/main" id="{72FE3F62-3594-797C-370F-D0D72DDAFAB0}"/>
                </a:ext>
              </a:extLst>
            </p:cNvPr>
            <p:cNvSpPr/>
            <p:nvPr/>
          </p:nvSpPr>
          <p:spPr>
            <a:xfrm rot="10800000">
              <a:off x="570270" y="1605727"/>
              <a:ext cx="674138" cy="581153"/>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16">
              <a:extLst>
                <a:ext uri="{FF2B5EF4-FFF2-40B4-BE49-F238E27FC236}">
                  <a16:creationId xmlns:a16="http://schemas.microsoft.com/office/drawing/2014/main" id="{D6ADED06-B197-FA94-7A38-C7A2AF6C85FB}"/>
                </a:ext>
              </a:extLst>
            </p:cNvPr>
            <p:cNvSpPr txBox="1"/>
            <p:nvPr/>
          </p:nvSpPr>
          <p:spPr>
            <a:xfrm>
              <a:off x="654004" y="1598234"/>
              <a:ext cx="525387" cy="430887"/>
            </a:xfrm>
            <a:prstGeom prst="rect">
              <a:avLst/>
            </a:prstGeom>
            <a:noFill/>
          </p:spPr>
          <p:txBody>
            <a:bodyPr wrap="square" rtlCol="0">
              <a:spAutoFit/>
            </a:bodyPr>
            <a:lstStyle>
              <a:defPPr>
                <a:defRPr lang="en-US"/>
              </a:defPPr>
              <a:lvl1pPr>
                <a:defRPr sz="2600">
                  <a:latin typeface="#9Slide03 SVNAvo" panose="02040603050506020204" pitchFamily="18" charset="0"/>
                </a:defRPr>
              </a:lvl1pPr>
            </a:lstStyle>
            <a:p>
              <a:r>
                <a:rPr lang="en-US" sz="2100">
                  <a:solidFill>
                    <a:schemeClr val="bg1"/>
                  </a:solidFill>
                </a:rPr>
                <a:t>?4</a:t>
              </a:r>
              <a:endParaRPr lang="en-US" sz="2100" dirty="0">
                <a:solidFill>
                  <a:schemeClr val="bg1"/>
                </a:solidFill>
              </a:endParaRPr>
            </a:p>
          </p:txBody>
        </p:sp>
      </p:grpSp>
      <p:sp>
        <p:nvSpPr>
          <p:cNvPr id="2" name="TextBox 14">
            <a:extLst>
              <a:ext uri="{FF2B5EF4-FFF2-40B4-BE49-F238E27FC236}">
                <a16:creationId xmlns:a16="http://schemas.microsoft.com/office/drawing/2014/main" id="{41C3EEDA-CB38-6CE5-8C89-A19AE34FCC87}"/>
              </a:ext>
            </a:extLst>
          </p:cNvPr>
          <p:cNvSpPr txBox="1"/>
          <p:nvPr/>
        </p:nvSpPr>
        <p:spPr>
          <a:xfrm>
            <a:off x="1697805" y="3625464"/>
            <a:ext cx="4090298"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B + C = 90</a:t>
            </a:r>
            <a:r>
              <a:rPr lang="en-US" baseline="30000">
                <a:solidFill>
                  <a:srgbClr val="002060"/>
                </a:solidFill>
              </a:rPr>
              <a:t>o</a:t>
            </a:r>
            <a:r>
              <a:rPr lang="en-US">
                <a:solidFill>
                  <a:srgbClr val="002060"/>
                </a:solidFill>
              </a:rPr>
              <a:t> suy ra C = 35</a:t>
            </a:r>
            <a:r>
              <a:rPr lang="en-US" baseline="30000">
                <a:solidFill>
                  <a:srgbClr val="002060"/>
                </a:solidFill>
              </a:rPr>
              <a:t>o</a:t>
            </a:r>
            <a:endParaRPr lang="en-US" dirty="0">
              <a:solidFill>
                <a:srgbClr val="002060"/>
              </a:solidFill>
            </a:endParaRPr>
          </a:p>
        </p:txBody>
      </p:sp>
      <p:sp>
        <p:nvSpPr>
          <p:cNvPr id="24" name="TextBox 14">
            <a:extLst>
              <a:ext uri="{FF2B5EF4-FFF2-40B4-BE49-F238E27FC236}">
                <a16:creationId xmlns:a16="http://schemas.microsoft.com/office/drawing/2014/main" id="{ED7F04C6-CFC9-F323-1538-88B029910E77}"/>
              </a:ext>
            </a:extLst>
          </p:cNvPr>
          <p:cNvSpPr txBox="1"/>
          <p:nvPr/>
        </p:nvSpPr>
        <p:spPr>
          <a:xfrm>
            <a:off x="621202" y="2997156"/>
            <a:ext cx="4495990"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Tam giác ABC vuông tại A.</a:t>
            </a:r>
            <a:endParaRPr lang="en-US" dirty="0">
              <a:solidFill>
                <a:srgbClr val="002060"/>
              </a:solidFill>
            </a:endParaRPr>
          </a:p>
        </p:txBody>
      </p:sp>
      <p:grpSp>
        <p:nvGrpSpPr>
          <p:cNvPr id="22" name="Nhóm 21">
            <a:extLst>
              <a:ext uri="{FF2B5EF4-FFF2-40B4-BE49-F238E27FC236}">
                <a16:creationId xmlns:a16="http://schemas.microsoft.com/office/drawing/2014/main" id="{908C4360-9B87-DBF6-409E-CC539C2BD0CA}"/>
              </a:ext>
            </a:extLst>
          </p:cNvPr>
          <p:cNvGrpSpPr/>
          <p:nvPr/>
        </p:nvGrpSpPr>
        <p:grpSpPr>
          <a:xfrm rot="5400000" flipH="1">
            <a:off x="8593718" y="5203420"/>
            <a:ext cx="210255" cy="210255"/>
            <a:chOff x="9143442" y="2270370"/>
            <a:chExt cx="109419" cy="109419"/>
          </a:xfrm>
        </p:grpSpPr>
        <p:cxnSp>
          <p:nvCxnSpPr>
            <p:cNvPr id="23" name="Straight Connector 8">
              <a:extLst>
                <a:ext uri="{FF2B5EF4-FFF2-40B4-BE49-F238E27FC236}">
                  <a16:creationId xmlns:a16="http://schemas.microsoft.com/office/drawing/2014/main" id="{70A0CAC6-F939-9586-3E19-39F062E82588}"/>
                </a:ext>
              </a:extLst>
            </p:cNvPr>
            <p:cNvCxnSpPr>
              <a:cxnSpLocks/>
            </p:cNvCxnSpPr>
            <p:nvPr/>
          </p:nvCxnSpPr>
          <p:spPr>
            <a:xfrm flipV="1">
              <a:off x="9250725" y="2270370"/>
              <a:ext cx="0" cy="109419"/>
            </a:xfrm>
            <a:prstGeom prst="line">
              <a:avLst/>
            </a:prstGeom>
            <a:ln w="158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Straight Connector 8">
              <a:extLst>
                <a:ext uri="{FF2B5EF4-FFF2-40B4-BE49-F238E27FC236}">
                  <a16:creationId xmlns:a16="http://schemas.microsoft.com/office/drawing/2014/main" id="{28040974-917F-5B79-A7EB-31B54B5D66A4}"/>
                </a:ext>
              </a:extLst>
            </p:cNvPr>
            <p:cNvCxnSpPr>
              <a:cxnSpLocks/>
            </p:cNvCxnSpPr>
            <p:nvPr/>
          </p:nvCxnSpPr>
          <p:spPr>
            <a:xfrm rot="5400000" flipV="1">
              <a:off x="9198152" y="2218245"/>
              <a:ext cx="0" cy="109419"/>
            </a:xfrm>
            <a:prstGeom prst="line">
              <a:avLst/>
            </a:prstGeom>
            <a:ln w="15875">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9" name="TextBox 14">
            <a:extLst>
              <a:ext uri="{FF2B5EF4-FFF2-40B4-BE49-F238E27FC236}">
                <a16:creationId xmlns:a16="http://schemas.microsoft.com/office/drawing/2014/main" id="{633FEB1B-9F6F-1046-8A05-52BFBE52AE7F}"/>
              </a:ext>
            </a:extLst>
          </p:cNvPr>
          <p:cNvSpPr txBox="1"/>
          <p:nvPr/>
        </p:nvSpPr>
        <p:spPr>
          <a:xfrm>
            <a:off x="8262302" y="5378638"/>
            <a:ext cx="364350"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A</a:t>
            </a:r>
            <a:endParaRPr lang="en-US" dirty="0">
              <a:solidFill>
                <a:srgbClr val="002060"/>
              </a:solidFill>
            </a:endParaRPr>
          </a:p>
        </p:txBody>
      </p:sp>
      <p:sp>
        <p:nvSpPr>
          <p:cNvPr id="30" name="TextBox 14">
            <a:extLst>
              <a:ext uri="{FF2B5EF4-FFF2-40B4-BE49-F238E27FC236}">
                <a16:creationId xmlns:a16="http://schemas.microsoft.com/office/drawing/2014/main" id="{8929A65E-B870-C2F5-9328-DE74EFC279B9}"/>
              </a:ext>
            </a:extLst>
          </p:cNvPr>
          <p:cNvSpPr txBox="1"/>
          <p:nvPr/>
        </p:nvSpPr>
        <p:spPr>
          <a:xfrm>
            <a:off x="10958901" y="5378638"/>
            <a:ext cx="364350"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C</a:t>
            </a:r>
            <a:endParaRPr lang="en-US" dirty="0">
              <a:solidFill>
                <a:srgbClr val="002060"/>
              </a:solidFill>
            </a:endParaRPr>
          </a:p>
        </p:txBody>
      </p:sp>
      <p:sp>
        <p:nvSpPr>
          <p:cNvPr id="31" name="TextBox 14">
            <a:extLst>
              <a:ext uri="{FF2B5EF4-FFF2-40B4-BE49-F238E27FC236}">
                <a16:creationId xmlns:a16="http://schemas.microsoft.com/office/drawing/2014/main" id="{99370906-5701-668F-46F5-A6BE702A2981}"/>
              </a:ext>
            </a:extLst>
          </p:cNvPr>
          <p:cNvSpPr txBox="1"/>
          <p:nvPr/>
        </p:nvSpPr>
        <p:spPr>
          <a:xfrm>
            <a:off x="8262302" y="3285562"/>
            <a:ext cx="364350"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B</a:t>
            </a:r>
            <a:endParaRPr lang="en-US" dirty="0">
              <a:solidFill>
                <a:srgbClr val="002060"/>
              </a:solidFill>
            </a:endParaRPr>
          </a:p>
        </p:txBody>
      </p:sp>
      <p:sp>
        <p:nvSpPr>
          <p:cNvPr id="32" name="TextBox 14">
            <a:extLst>
              <a:ext uri="{FF2B5EF4-FFF2-40B4-BE49-F238E27FC236}">
                <a16:creationId xmlns:a16="http://schemas.microsoft.com/office/drawing/2014/main" id="{01AB69DF-4A25-0D84-88E8-9D0DC00C29EB}"/>
              </a:ext>
            </a:extLst>
          </p:cNvPr>
          <p:cNvSpPr txBox="1"/>
          <p:nvPr/>
        </p:nvSpPr>
        <p:spPr>
          <a:xfrm>
            <a:off x="9417363" y="5413674"/>
            <a:ext cx="1010833"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70C0"/>
                </a:solidFill>
              </a:rPr>
              <a:t>7 cm</a:t>
            </a:r>
            <a:endParaRPr lang="en-US" dirty="0">
              <a:solidFill>
                <a:srgbClr val="0070C0"/>
              </a:solidFill>
            </a:endParaRPr>
          </a:p>
        </p:txBody>
      </p:sp>
      <p:sp>
        <p:nvSpPr>
          <p:cNvPr id="14" name="Rectangle: Rounded Corners 2">
            <a:extLst>
              <a:ext uri="{FF2B5EF4-FFF2-40B4-BE49-F238E27FC236}">
                <a16:creationId xmlns:a16="http://schemas.microsoft.com/office/drawing/2014/main" id="{8520ADD5-9B39-CF18-C5D7-0709F48E8F3B}"/>
              </a:ext>
            </a:extLst>
          </p:cNvPr>
          <p:cNvSpPr/>
          <p:nvPr/>
        </p:nvSpPr>
        <p:spPr>
          <a:xfrm>
            <a:off x="7467600" y="280535"/>
            <a:ext cx="4143375" cy="619141"/>
          </a:xfrm>
          <a:prstGeom prst="roundRect">
            <a:avLst>
              <a:gd name="adj" fmla="val 18182"/>
            </a:avLst>
          </a:prstGeom>
          <a:solidFill>
            <a:schemeClr val="accent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3">
            <a:extLst>
              <a:ext uri="{FF2B5EF4-FFF2-40B4-BE49-F238E27FC236}">
                <a16:creationId xmlns:a16="http://schemas.microsoft.com/office/drawing/2014/main" id="{663D8A21-3DCF-9C28-8139-1D811EEFEC05}"/>
              </a:ext>
            </a:extLst>
          </p:cNvPr>
          <p:cNvSpPr txBox="1"/>
          <p:nvPr/>
        </p:nvSpPr>
        <p:spPr>
          <a:xfrm>
            <a:off x="7672196" y="353124"/>
            <a:ext cx="3783408" cy="491866"/>
          </a:xfrm>
          <a:prstGeom prst="rect">
            <a:avLst/>
          </a:prstGeom>
          <a:noFill/>
        </p:spPr>
        <p:txBody>
          <a:bodyPr wrap="none" rtlCol="0">
            <a:spAutoFit/>
          </a:bodyPr>
          <a:lstStyle/>
          <a:p>
            <a:pPr>
              <a:lnSpc>
                <a:spcPts val="3500"/>
              </a:lnSpc>
            </a:pPr>
            <a:r>
              <a:rPr lang="en-US" sz="2400">
                <a:solidFill>
                  <a:schemeClr val="bg1"/>
                </a:solidFill>
                <a:latin typeface="#9Slide03 Penumbra" panose="02040603050506020204" pitchFamily="18" charset="0"/>
              </a:rPr>
              <a:t>giải tam giác vuông</a:t>
            </a:r>
            <a:endParaRPr lang="en-US" dirty="0">
              <a:solidFill>
                <a:schemeClr val="bg1"/>
              </a:solidFill>
              <a:latin typeface="#9Slide03 Penumbra" panose="02040603050506020204" pitchFamily="18" charset="0"/>
            </a:endParaRPr>
          </a:p>
        </p:txBody>
      </p:sp>
      <p:sp>
        <p:nvSpPr>
          <p:cNvPr id="27" name="Freeform 3">
            <a:extLst>
              <a:ext uri="{FF2B5EF4-FFF2-40B4-BE49-F238E27FC236}">
                <a16:creationId xmlns:a16="http://schemas.microsoft.com/office/drawing/2014/main" id="{8F531F29-E32D-1162-BD8C-DD546D392DBC}"/>
              </a:ext>
            </a:extLst>
          </p:cNvPr>
          <p:cNvSpPr/>
          <p:nvPr/>
        </p:nvSpPr>
        <p:spPr>
          <a:xfrm rot="5400000">
            <a:off x="11001724" y="5680425"/>
            <a:ext cx="1294700" cy="1085851"/>
          </a:xfrm>
          <a:custGeom>
            <a:avLst/>
            <a:gdLst/>
            <a:ahLst/>
            <a:cxnLst/>
            <a:rect l="l" t="t" r="r" b="b"/>
            <a:pathLst>
              <a:path w="14406348" h="7581341">
                <a:moveTo>
                  <a:pt x="0" y="0"/>
                </a:moveTo>
                <a:lnTo>
                  <a:pt x="14406348" y="0"/>
                </a:lnTo>
                <a:lnTo>
                  <a:pt x="14406348" y="7581341"/>
                </a:lnTo>
                <a:lnTo>
                  <a:pt x="0" y="75813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12" name="Tam giác Vuông 11">
            <a:extLst>
              <a:ext uri="{FF2B5EF4-FFF2-40B4-BE49-F238E27FC236}">
                <a16:creationId xmlns:a16="http://schemas.microsoft.com/office/drawing/2014/main" id="{B47446FC-9E60-8115-47F4-5939ABD32AD8}"/>
              </a:ext>
            </a:extLst>
          </p:cNvPr>
          <p:cNvSpPr/>
          <p:nvPr/>
        </p:nvSpPr>
        <p:spPr>
          <a:xfrm>
            <a:off x="8593718" y="3707168"/>
            <a:ext cx="2428211" cy="1706508"/>
          </a:xfrm>
          <a:prstGeom prst="r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TextBox 14">
            <a:extLst>
              <a:ext uri="{FF2B5EF4-FFF2-40B4-BE49-F238E27FC236}">
                <a16:creationId xmlns:a16="http://schemas.microsoft.com/office/drawing/2014/main" id="{4CB00145-61F1-12B4-AFA2-BDF232E8A4CF}"/>
              </a:ext>
            </a:extLst>
          </p:cNvPr>
          <p:cNvSpPr txBox="1"/>
          <p:nvPr/>
        </p:nvSpPr>
        <p:spPr>
          <a:xfrm>
            <a:off x="8570468" y="3964532"/>
            <a:ext cx="687927" cy="400110"/>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sz="2000">
                <a:solidFill>
                  <a:srgbClr val="0070C0"/>
                </a:solidFill>
              </a:rPr>
              <a:t>55</a:t>
            </a:r>
            <a:r>
              <a:rPr lang="en-US" sz="2000" baseline="30000">
                <a:solidFill>
                  <a:srgbClr val="0070C0"/>
                </a:solidFill>
              </a:rPr>
              <a:t>o</a:t>
            </a:r>
            <a:endParaRPr lang="en-US" sz="2000" dirty="0">
              <a:solidFill>
                <a:srgbClr val="0070C0"/>
              </a:solidFill>
            </a:endParaRPr>
          </a:p>
        </p:txBody>
      </p:sp>
      <p:grpSp>
        <p:nvGrpSpPr>
          <p:cNvPr id="3" name="Nhóm 2">
            <a:extLst>
              <a:ext uri="{FF2B5EF4-FFF2-40B4-BE49-F238E27FC236}">
                <a16:creationId xmlns:a16="http://schemas.microsoft.com/office/drawing/2014/main" id="{AFA37E2A-ECEC-33AD-C6FC-496C31EA9CC0}"/>
              </a:ext>
            </a:extLst>
          </p:cNvPr>
          <p:cNvGrpSpPr/>
          <p:nvPr/>
        </p:nvGrpSpPr>
        <p:grpSpPr>
          <a:xfrm>
            <a:off x="9261756" y="2273933"/>
            <a:ext cx="277531" cy="59502"/>
            <a:chOff x="6872438" y="3195366"/>
            <a:chExt cx="449724" cy="125350"/>
          </a:xfrm>
        </p:grpSpPr>
        <p:cxnSp>
          <p:nvCxnSpPr>
            <p:cNvPr id="13" name="Đường nối Thẳng 12">
              <a:extLst>
                <a:ext uri="{FF2B5EF4-FFF2-40B4-BE49-F238E27FC236}">
                  <a16:creationId xmlns:a16="http://schemas.microsoft.com/office/drawing/2014/main" id="{475A9F83-1C25-4AFC-7442-BC0FC9872A4D}"/>
                </a:ext>
              </a:extLst>
            </p:cNvPr>
            <p:cNvCxnSpPr/>
            <p:nvPr/>
          </p:nvCxnSpPr>
          <p:spPr>
            <a:xfrm flipV="1">
              <a:off x="6872438" y="3195367"/>
              <a:ext cx="231006" cy="125349"/>
            </a:xfrm>
            <a:prstGeom prst="line">
              <a:avLst/>
            </a:prstGeom>
            <a:noFill/>
            <a:ln w="19050" cap="flat" cmpd="sng" algn="ctr">
              <a:solidFill>
                <a:schemeClr val="tx1"/>
              </a:solidFill>
              <a:prstDash val="solid"/>
              <a:miter lim="800000"/>
            </a:ln>
            <a:effectLst/>
          </p:spPr>
        </p:cxnSp>
        <p:cxnSp>
          <p:nvCxnSpPr>
            <p:cNvPr id="15" name="Đường nối Thẳng 14">
              <a:extLst>
                <a:ext uri="{FF2B5EF4-FFF2-40B4-BE49-F238E27FC236}">
                  <a16:creationId xmlns:a16="http://schemas.microsoft.com/office/drawing/2014/main" id="{0492F478-E2C0-D39A-6FDB-DCE4F8EB9A97}"/>
                </a:ext>
              </a:extLst>
            </p:cNvPr>
            <p:cNvCxnSpPr>
              <a:cxnSpLocks/>
            </p:cNvCxnSpPr>
            <p:nvPr/>
          </p:nvCxnSpPr>
          <p:spPr>
            <a:xfrm flipH="1" flipV="1">
              <a:off x="7091156" y="3195366"/>
              <a:ext cx="231006" cy="125350"/>
            </a:xfrm>
            <a:prstGeom prst="line">
              <a:avLst/>
            </a:prstGeom>
            <a:noFill/>
            <a:ln w="19050" cap="flat" cmpd="sng" algn="ctr">
              <a:solidFill>
                <a:schemeClr val="tx1"/>
              </a:solidFill>
              <a:prstDash val="solid"/>
              <a:miter lim="800000"/>
            </a:ln>
            <a:effectLst/>
          </p:spPr>
        </p:cxnSp>
      </p:grpSp>
      <p:grpSp>
        <p:nvGrpSpPr>
          <p:cNvPr id="18" name="Nhóm 17">
            <a:extLst>
              <a:ext uri="{FF2B5EF4-FFF2-40B4-BE49-F238E27FC236}">
                <a16:creationId xmlns:a16="http://schemas.microsoft.com/office/drawing/2014/main" id="{711C75F8-1041-BD70-1C96-22B3A1F27797}"/>
              </a:ext>
            </a:extLst>
          </p:cNvPr>
          <p:cNvGrpSpPr/>
          <p:nvPr/>
        </p:nvGrpSpPr>
        <p:grpSpPr>
          <a:xfrm>
            <a:off x="4390398" y="3595713"/>
            <a:ext cx="277531" cy="59502"/>
            <a:chOff x="6872438" y="3195366"/>
            <a:chExt cx="449724" cy="125350"/>
          </a:xfrm>
        </p:grpSpPr>
        <p:cxnSp>
          <p:nvCxnSpPr>
            <p:cNvPr id="21" name="Đường nối Thẳng 20">
              <a:extLst>
                <a:ext uri="{FF2B5EF4-FFF2-40B4-BE49-F238E27FC236}">
                  <a16:creationId xmlns:a16="http://schemas.microsoft.com/office/drawing/2014/main" id="{0B3427FC-CEE0-8412-CDD1-543B5AEF065E}"/>
                </a:ext>
              </a:extLst>
            </p:cNvPr>
            <p:cNvCxnSpPr/>
            <p:nvPr/>
          </p:nvCxnSpPr>
          <p:spPr>
            <a:xfrm flipV="1">
              <a:off x="6872438" y="3195367"/>
              <a:ext cx="231006" cy="125349"/>
            </a:xfrm>
            <a:prstGeom prst="line">
              <a:avLst/>
            </a:prstGeom>
            <a:noFill/>
            <a:ln w="19050" cap="flat" cmpd="sng" algn="ctr">
              <a:solidFill>
                <a:srgbClr val="002060"/>
              </a:solidFill>
              <a:prstDash val="solid"/>
              <a:miter lim="800000"/>
            </a:ln>
            <a:effectLst/>
          </p:spPr>
        </p:cxnSp>
        <p:cxnSp>
          <p:nvCxnSpPr>
            <p:cNvPr id="26" name="Đường nối Thẳng 25">
              <a:extLst>
                <a:ext uri="{FF2B5EF4-FFF2-40B4-BE49-F238E27FC236}">
                  <a16:creationId xmlns:a16="http://schemas.microsoft.com/office/drawing/2014/main" id="{96291198-B94D-F064-9238-579B95A2888B}"/>
                </a:ext>
              </a:extLst>
            </p:cNvPr>
            <p:cNvCxnSpPr>
              <a:cxnSpLocks/>
            </p:cNvCxnSpPr>
            <p:nvPr/>
          </p:nvCxnSpPr>
          <p:spPr>
            <a:xfrm flipH="1" flipV="1">
              <a:off x="7091156" y="3195366"/>
              <a:ext cx="231006" cy="125350"/>
            </a:xfrm>
            <a:prstGeom prst="line">
              <a:avLst/>
            </a:prstGeom>
            <a:noFill/>
            <a:ln w="19050" cap="flat" cmpd="sng" algn="ctr">
              <a:solidFill>
                <a:srgbClr val="002060"/>
              </a:solidFill>
              <a:prstDash val="solid"/>
              <a:miter lim="800000"/>
            </a:ln>
            <a:effectLst/>
          </p:spPr>
        </p:cxnSp>
      </p:grpSp>
      <p:grpSp>
        <p:nvGrpSpPr>
          <p:cNvPr id="33" name="Nhóm 32">
            <a:extLst>
              <a:ext uri="{FF2B5EF4-FFF2-40B4-BE49-F238E27FC236}">
                <a16:creationId xmlns:a16="http://schemas.microsoft.com/office/drawing/2014/main" id="{738EA294-25D3-FD65-E807-67E90D5CB8C5}"/>
              </a:ext>
            </a:extLst>
          </p:cNvPr>
          <p:cNvGrpSpPr/>
          <p:nvPr/>
        </p:nvGrpSpPr>
        <p:grpSpPr>
          <a:xfrm>
            <a:off x="2313948" y="3595713"/>
            <a:ext cx="277531" cy="59502"/>
            <a:chOff x="6872438" y="3195366"/>
            <a:chExt cx="449724" cy="125350"/>
          </a:xfrm>
        </p:grpSpPr>
        <p:cxnSp>
          <p:nvCxnSpPr>
            <p:cNvPr id="34" name="Đường nối Thẳng 33">
              <a:extLst>
                <a:ext uri="{FF2B5EF4-FFF2-40B4-BE49-F238E27FC236}">
                  <a16:creationId xmlns:a16="http://schemas.microsoft.com/office/drawing/2014/main" id="{17FDE962-03C0-2E51-916F-2EC4FDD482A5}"/>
                </a:ext>
              </a:extLst>
            </p:cNvPr>
            <p:cNvCxnSpPr/>
            <p:nvPr/>
          </p:nvCxnSpPr>
          <p:spPr>
            <a:xfrm flipV="1">
              <a:off x="6872438" y="3195367"/>
              <a:ext cx="231006" cy="125349"/>
            </a:xfrm>
            <a:prstGeom prst="line">
              <a:avLst/>
            </a:prstGeom>
            <a:noFill/>
            <a:ln w="19050" cap="flat" cmpd="sng" algn="ctr">
              <a:solidFill>
                <a:srgbClr val="002060"/>
              </a:solidFill>
              <a:prstDash val="solid"/>
              <a:miter lim="800000"/>
            </a:ln>
            <a:effectLst/>
          </p:spPr>
        </p:cxnSp>
        <p:cxnSp>
          <p:nvCxnSpPr>
            <p:cNvPr id="35" name="Đường nối Thẳng 34">
              <a:extLst>
                <a:ext uri="{FF2B5EF4-FFF2-40B4-BE49-F238E27FC236}">
                  <a16:creationId xmlns:a16="http://schemas.microsoft.com/office/drawing/2014/main" id="{B9EBC61D-CDAA-6F99-FFC4-7A0E202AA40E}"/>
                </a:ext>
              </a:extLst>
            </p:cNvPr>
            <p:cNvCxnSpPr>
              <a:cxnSpLocks/>
            </p:cNvCxnSpPr>
            <p:nvPr/>
          </p:nvCxnSpPr>
          <p:spPr>
            <a:xfrm flipH="1" flipV="1">
              <a:off x="7091156" y="3195366"/>
              <a:ext cx="231006" cy="125350"/>
            </a:xfrm>
            <a:prstGeom prst="line">
              <a:avLst/>
            </a:prstGeom>
            <a:noFill/>
            <a:ln w="19050" cap="flat" cmpd="sng" algn="ctr">
              <a:solidFill>
                <a:srgbClr val="002060"/>
              </a:solidFill>
              <a:prstDash val="solid"/>
              <a:miter lim="800000"/>
            </a:ln>
            <a:effectLst/>
          </p:spPr>
        </p:cxnSp>
      </p:grpSp>
      <p:grpSp>
        <p:nvGrpSpPr>
          <p:cNvPr id="36" name="Nhóm 35">
            <a:extLst>
              <a:ext uri="{FF2B5EF4-FFF2-40B4-BE49-F238E27FC236}">
                <a16:creationId xmlns:a16="http://schemas.microsoft.com/office/drawing/2014/main" id="{43C2A0CF-DB77-9B76-EADB-59163326311D}"/>
              </a:ext>
            </a:extLst>
          </p:cNvPr>
          <p:cNvGrpSpPr/>
          <p:nvPr/>
        </p:nvGrpSpPr>
        <p:grpSpPr>
          <a:xfrm>
            <a:off x="1723957" y="3595713"/>
            <a:ext cx="277531" cy="59502"/>
            <a:chOff x="6872438" y="3195366"/>
            <a:chExt cx="449724" cy="125350"/>
          </a:xfrm>
        </p:grpSpPr>
        <p:cxnSp>
          <p:nvCxnSpPr>
            <p:cNvPr id="37" name="Đường nối Thẳng 36">
              <a:extLst>
                <a:ext uri="{FF2B5EF4-FFF2-40B4-BE49-F238E27FC236}">
                  <a16:creationId xmlns:a16="http://schemas.microsoft.com/office/drawing/2014/main" id="{02475737-F073-D233-D0CE-9D781E78D9F1}"/>
                </a:ext>
              </a:extLst>
            </p:cNvPr>
            <p:cNvCxnSpPr/>
            <p:nvPr/>
          </p:nvCxnSpPr>
          <p:spPr>
            <a:xfrm flipV="1">
              <a:off x="6872438" y="3195367"/>
              <a:ext cx="231006" cy="125349"/>
            </a:xfrm>
            <a:prstGeom prst="line">
              <a:avLst/>
            </a:prstGeom>
            <a:noFill/>
            <a:ln w="19050" cap="flat" cmpd="sng" algn="ctr">
              <a:solidFill>
                <a:srgbClr val="002060"/>
              </a:solidFill>
              <a:prstDash val="solid"/>
              <a:miter lim="800000"/>
            </a:ln>
            <a:effectLst/>
          </p:spPr>
        </p:cxnSp>
        <p:cxnSp>
          <p:nvCxnSpPr>
            <p:cNvPr id="43" name="Đường nối Thẳng 42">
              <a:extLst>
                <a:ext uri="{FF2B5EF4-FFF2-40B4-BE49-F238E27FC236}">
                  <a16:creationId xmlns:a16="http://schemas.microsoft.com/office/drawing/2014/main" id="{96ABD7E3-DC91-7AFE-B9FD-D09ACFA56B8F}"/>
                </a:ext>
              </a:extLst>
            </p:cNvPr>
            <p:cNvCxnSpPr>
              <a:cxnSpLocks/>
            </p:cNvCxnSpPr>
            <p:nvPr/>
          </p:nvCxnSpPr>
          <p:spPr>
            <a:xfrm flipH="1" flipV="1">
              <a:off x="7091156" y="3195366"/>
              <a:ext cx="231006" cy="125350"/>
            </a:xfrm>
            <a:prstGeom prst="line">
              <a:avLst/>
            </a:prstGeom>
            <a:noFill/>
            <a:ln w="19050" cap="flat" cmpd="sng" algn="ctr">
              <a:solidFill>
                <a:srgbClr val="002060"/>
              </a:solidFill>
              <a:prstDash val="solid"/>
              <a:miter lim="800000"/>
            </a:ln>
            <a:effectLst/>
          </p:spPr>
        </p:cxnSp>
      </p:grpSp>
      <p:sp>
        <p:nvSpPr>
          <p:cNvPr id="44" name="TextBox 14">
            <a:extLst>
              <a:ext uri="{FF2B5EF4-FFF2-40B4-BE49-F238E27FC236}">
                <a16:creationId xmlns:a16="http://schemas.microsoft.com/office/drawing/2014/main" id="{9537B037-8213-088B-7311-6AFCBE141656}"/>
              </a:ext>
            </a:extLst>
          </p:cNvPr>
          <p:cNvSpPr txBox="1"/>
          <p:nvPr/>
        </p:nvSpPr>
        <p:spPr>
          <a:xfrm>
            <a:off x="621202" y="4472936"/>
            <a:ext cx="6109798"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s-ES">
                <a:solidFill>
                  <a:srgbClr val="002060"/>
                </a:solidFill>
              </a:rPr>
              <a:t>AB = AC . tan C = 7 . tan 35° ≈ 4,9 (cm).</a:t>
            </a:r>
            <a:endParaRPr lang="en-US" dirty="0">
              <a:solidFill>
                <a:srgbClr val="002060"/>
              </a:solidFill>
            </a:endParaRPr>
          </a:p>
        </p:txBody>
      </p:sp>
      <p:sp>
        <p:nvSpPr>
          <p:cNvPr id="55" name="TextBox 14">
            <a:extLst>
              <a:ext uri="{FF2B5EF4-FFF2-40B4-BE49-F238E27FC236}">
                <a16:creationId xmlns:a16="http://schemas.microsoft.com/office/drawing/2014/main" id="{1EE25F65-209E-FFC8-5ED1-C46802D235CC}"/>
              </a:ext>
            </a:extLst>
          </p:cNvPr>
          <p:cNvSpPr txBox="1"/>
          <p:nvPr/>
        </p:nvSpPr>
        <p:spPr>
          <a:xfrm>
            <a:off x="605309" y="5114335"/>
            <a:ext cx="8570341"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s-ES">
                <a:solidFill>
                  <a:srgbClr val="002060"/>
                </a:solidFill>
              </a:rPr>
              <a:t>AC = BC . sin B, suy ra BC = AC sin B</a:t>
            </a:r>
            <a:endParaRPr lang="en-US" dirty="0">
              <a:solidFill>
                <a:srgbClr val="002060"/>
              </a:solidFill>
            </a:endParaRPr>
          </a:p>
        </p:txBody>
      </p:sp>
      <p:sp>
        <p:nvSpPr>
          <p:cNvPr id="56" name="TextBox 14">
            <a:extLst>
              <a:ext uri="{FF2B5EF4-FFF2-40B4-BE49-F238E27FC236}">
                <a16:creationId xmlns:a16="http://schemas.microsoft.com/office/drawing/2014/main" id="{C27CFD08-A189-508A-C491-EBE0D07B2497}"/>
              </a:ext>
            </a:extLst>
          </p:cNvPr>
          <p:cNvSpPr txBox="1"/>
          <p:nvPr/>
        </p:nvSpPr>
        <p:spPr>
          <a:xfrm>
            <a:off x="4317921" y="5691843"/>
            <a:ext cx="3350546"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s-ES">
                <a:solidFill>
                  <a:srgbClr val="002060"/>
                </a:solidFill>
              </a:rPr>
              <a:t>= 7 sin 55° ≈ 8,5 (cm).</a:t>
            </a:r>
            <a:endParaRPr lang="en-US" dirty="0">
              <a:solidFill>
                <a:srgbClr val="002060"/>
              </a:solidFill>
            </a:endParaRPr>
          </a:p>
        </p:txBody>
      </p:sp>
    </p:spTree>
    <p:custDataLst>
      <p:tags r:id="rId1"/>
    </p:custDataLst>
    <p:extLst>
      <p:ext uri="{BB962C8B-B14F-4D97-AF65-F5344CB8AC3E}">
        <p14:creationId xmlns:p14="http://schemas.microsoft.com/office/powerpoint/2010/main" val="2479435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down)">
                                      <p:cBhvr>
                                        <p:cTn id="10" dur="500"/>
                                        <p:tgtEl>
                                          <p:spTgt spid="2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down)">
                                      <p:cBhvr>
                                        <p:cTn id="13" dur="500"/>
                                        <p:tgtEl>
                                          <p:spTgt spid="2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down)">
                                      <p:cBhvr>
                                        <p:cTn id="16" dur="500"/>
                                        <p:tgtEl>
                                          <p:spTgt spid="30"/>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down)">
                                      <p:cBhvr>
                                        <p:cTn id="19" dur="500"/>
                                        <p:tgtEl>
                                          <p:spTgt spid="31"/>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down)">
                                      <p:cBhvr>
                                        <p:cTn id="22" dur="500"/>
                                        <p:tgtEl>
                                          <p:spTgt spid="2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down)">
                                      <p:cBhvr>
                                        <p:cTn id="30" dur="500"/>
                                        <p:tgtEl>
                                          <p:spTgt spid="4"/>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down)">
                                      <p:cBhvr>
                                        <p:cTn id="33" dur="500"/>
                                        <p:tgtEl>
                                          <p:spTgt spid="3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left)">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ipe(left)">
                                      <p:cBhvr>
                                        <p:cTn id="43" dur="500"/>
                                        <p:tgtEl>
                                          <p:spTgt spid="2"/>
                                        </p:tgtEl>
                                      </p:cBhvr>
                                    </p:animEffect>
                                  </p:childTnLst>
                                </p:cTn>
                              </p:par>
                              <p:par>
                                <p:cTn id="44" presetID="22" presetClass="entr" presetSubtype="8"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left)">
                                      <p:cBhvr>
                                        <p:cTn id="46" dur="500"/>
                                        <p:tgtEl>
                                          <p:spTgt spid="18"/>
                                        </p:tgtEl>
                                      </p:cBhvr>
                                    </p:animEffect>
                                  </p:childTnLst>
                                </p:cTn>
                              </p:par>
                              <p:par>
                                <p:cTn id="47" presetID="22" presetClass="entr" presetSubtype="8"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par>
                                <p:cTn id="50" presetID="22" presetClass="entr" presetSubtype="8" fill="hold" nodeType="with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wipe(left)">
                                      <p:cBhvr>
                                        <p:cTn id="57" dur="500"/>
                                        <p:tgtEl>
                                          <p:spTgt spid="4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55"/>
                                        </p:tgtEl>
                                        <p:attrNameLst>
                                          <p:attrName>style.visibility</p:attrName>
                                        </p:attrNameLst>
                                      </p:cBhvr>
                                      <p:to>
                                        <p:strVal val="visible"/>
                                      </p:to>
                                    </p:set>
                                    <p:animEffect transition="in" filter="wipe(left)">
                                      <p:cBhvr>
                                        <p:cTn id="62" dur="500"/>
                                        <p:tgtEl>
                                          <p:spTgt spid="5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left)">
                                      <p:cBhvr>
                                        <p:cTn id="6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24" grpId="0"/>
      <p:bldP spid="29" grpId="0"/>
      <p:bldP spid="30" grpId="0"/>
      <p:bldP spid="31" grpId="0"/>
      <p:bldP spid="32" grpId="0"/>
      <p:bldP spid="27" grpId="0" animBg="1"/>
      <p:bldP spid="12" grpId="0" animBg="1"/>
      <p:bldP spid="4" grpId="0"/>
      <p:bldP spid="4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3">
            <a:extLst>
              <a:ext uri="{FF2B5EF4-FFF2-40B4-BE49-F238E27FC236}">
                <a16:creationId xmlns:a16="http://schemas.microsoft.com/office/drawing/2014/main" id="{0E2EF3BF-D2C9-93C8-7049-6D73C6602463}"/>
              </a:ext>
            </a:extLst>
          </p:cNvPr>
          <p:cNvSpPr/>
          <p:nvPr/>
        </p:nvSpPr>
        <p:spPr>
          <a:xfrm rot="16200000">
            <a:off x="-657223" y="638173"/>
            <a:ext cx="2362200" cy="1085851"/>
          </a:xfrm>
          <a:custGeom>
            <a:avLst/>
            <a:gdLst/>
            <a:ahLst/>
            <a:cxnLst/>
            <a:rect l="l" t="t" r="r" b="b"/>
            <a:pathLst>
              <a:path w="14406348" h="7581341">
                <a:moveTo>
                  <a:pt x="0" y="0"/>
                </a:moveTo>
                <a:lnTo>
                  <a:pt x="14406348" y="0"/>
                </a:lnTo>
                <a:lnTo>
                  <a:pt x="14406348" y="7581341"/>
                </a:lnTo>
                <a:lnTo>
                  <a:pt x="0" y="75813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7" name="TextBox 14">
            <a:extLst>
              <a:ext uri="{FF2B5EF4-FFF2-40B4-BE49-F238E27FC236}">
                <a16:creationId xmlns:a16="http://schemas.microsoft.com/office/drawing/2014/main" id="{5D76B818-9861-C3CA-5C9F-5507EF7F3E59}"/>
              </a:ext>
            </a:extLst>
          </p:cNvPr>
          <p:cNvSpPr txBox="1"/>
          <p:nvPr/>
        </p:nvSpPr>
        <p:spPr>
          <a:xfrm>
            <a:off x="621202" y="1803952"/>
            <a:ext cx="11122055" cy="937949"/>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r>
              <a:rPr lang="en-US"/>
              <a:t>Tìm độ dài cạnh góc vuông AC; số đo các góc nhọn B, C của tam giác vuông ABC, biết cạnh góc vuông AB = 5 cm và cạnh huyền BC = 13 cm.</a:t>
            </a:r>
            <a:endParaRPr lang="en-US" dirty="0"/>
          </a:p>
        </p:txBody>
      </p:sp>
      <p:grpSp>
        <p:nvGrpSpPr>
          <p:cNvPr id="8" name="Group 23">
            <a:extLst>
              <a:ext uri="{FF2B5EF4-FFF2-40B4-BE49-F238E27FC236}">
                <a16:creationId xmlns:a16="http://schemas.microsoft.com/office/drawing/2014/main" id="{372B2FC9-CB91-0D04-06B0-237CE64E131F}"/>
              </a:ext>
            </a:extLst>
          </p:cNvPr>
          <p:cNvGrpSpPr/>
          <p:nvPr/>
        </p:nvGrpSpPr>
        <p:grpSpPr>
          <a:xfrm>
            <a:off x="521575" y="1155826"/>
            <a:ext cx="674138" cy="588646"/>
            <a:chOff x="570270" y="1598234"/>
            <a:chExt cx="674138" cy="588646"/>
          </a:xfrm>
        </p:grpSpPr>
        <p:sp>
          <p:nvSpPr>
            <p:cNvPr id="9" name="Isosceles Triangle 15">
              <a:extLst>
                <a:ext uri="{FF2B5EF4-FFF2-40B4-BE49-F238E27FC236}">
                  <a16:creationId xmlns:a16="http://schemas.microsoft.com/office/drawing/2014/main" id="{72FE3F62-3594-797C-370F-D0D72DDAFAB0}"/>
                </a:ext>
              </a:extLst>
            </p:cNvPr>
            <p:cNvSpPr/>
            <p:nvPr/>
          </p:nvSpPr>
          <p:spPr>
            <a:xfrm rot="10800000">
              <a:off x="570270" y="1605727"/>
              <a:ext cx="674138" cy="581153"/>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16">
              <a:extLst>
                <a:ext uri="{FF2B5EF4-FFF2-40B4-BE49-F238E27FC236}">
                  <a16:creationId xmlns:a16="http://schemas.microsoft.com/office/drawing/2014/main" id="{D6ADED06-B197-FA94-7A38-C7A2AF6C85FB}"/>
                </a:ext>
              </a:extLst>
            </p:cNvPr>
            <p:cNvSpPr txBox="1"/>
            <p:nvPr/>
          </p:nvSpPr>
          <p:spPr>
            <a:xfrm>
              <a:off x="654004" y="1598234"/>
              <a:ext cx="525387" cy="430887"/>
            </a:xfrm>
            <a:prstGeom prst="rect">
              <a:avLst/>
            </a:prstGeom>
            <a:noFill/>
          </p:spPr>
          <p:txBody>
            <a:bodyPr wrap="square" rtlCol="0">
              <a:spAutoFit/>
            </a:bodyPr>
            <a:lstStyle>
              <a:defPPr>
                <a:defRPr lang="en-US"/>
              </a:defPPr>
              <a:lvl1pPr>
                <a:defRPr sz="2600">
                  <a:latin typeface="#9Slide03 SVNAvo" panose="02040603050506020204" pitchFamily="18" charset="0"/>
                </a:defRPr>
              </a:lvl1pPr>
            </a:lstStyle>
            <a:p>
              <a:r>
                <a:rPr lang="en-US" sz="2100">
                  <a:solidFill>
                    <a:schemeClr val="bg1"/>
                  </a:solidFill>
                </a:rPr>
                <a:t>?5</a:t>
              </a:r>
              <a:endParaRPr lang="en-US" sz="2100" dirty="0">
                <a:solidFill>
                  <a:schemeClr val="bg1"/>
                </a:solidFill>
              </a:endParaRPr>
            </a:p>
          </p:txBody>
        </p:sp>
      </p:grpSp>
      <p:grpSp>
        <p:nvGrpSpPr>
          <p:cNvPr id="22" name="Nhóm 21">
            <a:extLst>
              <a:ext uri="{FF2B5EF4-FFF2-40B4-BE49-F238E27FC236}">
                <a16:creationId xmlns:a16="http://schemas.microsoft.com/office/drawing/2014/main" id="{908C4360-9B87-DBF6-409E-CC539C2BD0CA}"/>
              </a:ext>
            </a:extLst>
          </p:cNvPr>
          <p:cNvGrpSpPr/>
          <p:nvPr/>
        </p:nvGrpSpPr>
        <p:grpSpPr>
          <a:xfrm rot="5400000" flipH="1">
            <a:off x="8003612" y="5346858"/>
            <a:ext cx="210255" cy="210255"/>
            <a:chOff x="9143442" y="2270370"/>
            <a:chExt cx="109419" cy="109419"/>
          </a:xfrm>
        </p:grpSpPr>
        <p:cxnSp>
          <p:nvCxnSpPr>
            <p:cNvPr id="23" name="Straight Connector 8">
              <a:extLst>
                <a:ext uri="{FF2B5EF4-FFF2-40B4-BE49-F238E27FC236}">
                  <a16:creationId xmlns:a16="http://schemas.microsoft.com/office/drawing/2014/main" id="{70A0CAC6-F939-9586-3E19-39F062E82588}"/>
                </a:ext>
              </a:extLst>
            </p:cNvPr>
            <p:cNvCxnSpPr>
              <a:cxnSpLocks/>
            </p:cNvCxnSpPr>
            <p:nvPr/>
          </p:nvCxnSpPr>
          <p:spPr>
            <a:xfrm flipV="1">
              <a:off x="9250725" y="2270370"/>
              <a:ext cx="0" cy="109419"/>
            </a:xfrm>
            <a:prstGeom prst="line">
              <a:avLst/>
            </a:prstGeom>
            <a:ln w="158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Straight Connector 8">
              <a:extLst>
                <a:ext uri="{FF2B5EF4-FFF2-40B4-BE49-F238E27FC236}">
                  <a16:creationId xmlns:a16="http://schemas.microsoft.com/office/drawing/2014/main" id="{28040974-917F-5B79-A7EB-31B54B5D66A4}"/>
                </a:ext>
              </a:extLst>
            </p:cNvPr>
            <p:cNvCxnSpPr>
              <a:cxnSpLocks/>
            </p:cNvCxnSpPr>
            <p:nvPr/>
          </p:nvCxnSpPr>
          <p:spPr>
            <a:xfrm rot="5400000" flipV="1">
              <a:off x="9198152" y="2218245"/>
              <a:ext cx="0" cy="109419"/>
            </a:xfrm>
            <a:prstGeom prst="line">
              <a:avLst/>
            </a:prstGeom>
            <a:ln w="15875">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9" name="TextBox 14">
            <a:extLst>
              <a:ext uri="{FF2B5EF4-FFF2-40B4-BE49-F238E27FC236}">
                <a16:creationId xmlns:a16="http://schemas.microsoft.com/office/drawing/2014/main" id="{633FEB1B-9F6F-1046-8A05-52BFBE52AE7F}"/>
              </a:ext>
            </a:extLst>
          </p:cNvPr>
          <p:cNvSpPr txBox="1"/>
          <p:nvPr/>
        </p:nvSpPr>
        <p:spPr>
          <a:xfrm>
            <a:off x="7760749" y="5530041"/>
            <a:ext cx="364350"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A</a:t>
            </a:r>
            <a:endParaRPr lang="en-US" dirty="0">
              <a:solidFill>
                <a:srgbClr val="002060"/>
              </a:solidFill>
            </a:endParaRPr>
          </a:p>
        </p:txBody>
      </p:sp>
      <p:sp>
        <p:nvSpPr>
          <p:cNvPr id="31" name="TextBox 14">
            <a:extLst>
              <a:ext uri="{FF2B5EF4-FFF2-40B4-BE49-F238E27FC236}">
                <a16:creationId xmlns:a16="http://schemas.microsoft.com/office/drawing/2014/main" id="{99370906-5701-668F-46F5-A6BE702A2981}"/>
              </a:ext>
            </a:extLst>
          </p:cNvPr>
          <p:cNvSpPr txBox="1"/>
          <p:nvPr/>
        </p:nvSpPr>
        <p:spPr>
          <a:xfrm>
            <a:off x="7763230" y="3558333"/>
            <a:ext cx="364350"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B</a:t>
            </a:r>
            <a:endParaRPr lang="en-US" dirty="0">
              <a:solidFill>
                <a:srgbClr val="002060"/>
              </a:solidFill>
            </a:endParaRPr>
          </a:p>
        </p:txBody>
      </p:sp>
      <p:sp>
        <p:nvSpPr>
          <p:cNvPr id="32" name="TextBox 14">
            <a:extLst>
              <a:ext uri="{FF2B5EF4-FFF2-40B4-BE49-F238E27FC236}">
                <a16:creationId xmlns:a16="http://schemas.microsoft.com/office/drawing/2014/main" id="{01AB69DF-4A25-0D84-88E8-9D0DC00C29EB}"/>
              </a:ext>
            </a:extLst>
          </p:cNvPr>
          <p:cNvSpPr txBox="1"/>
          <p:nvPr/>
        </p:nvSpPr>
        <p:spPr>
          <a:xfrm rot="1316441">
            <a:off x="9584041" y="4370538"/>
            <a:ext cx="1145819"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70C0"/>
                </a:solidFill>
              </a:rPr>
              <a:t>13 cm</a:t>
            </a:r>
            <a:endParaRPr lang="en-US" dirty="0">
              <a:solidFill>
                <a:srgbClr val="0070C0"/>
              </a:solidFill>
            </a:endParaRPr>
          </a:p>
        </p:txBody>
      </p:sp>
      <p:sp>
        <p:nvSpPr>
          <p:cNvPr id="14" name="Rectangle: Rounded Corners 2">
            <a:extLst>
              <a:ext uri="{FF2B5EF4-FFF2-40B4-BE49-F238E27FC236}">
                <a16:creationId xmlns:a16="http://schemas.microsoft.com/office/drawing/2014/main" id="{8520ADD5-9B39-CF18-C5D7-0709F48E8F3B}"/>
              </a:ext>
            </a:extLst>
          </p:cNvPr>
          <p:cNvSpPr/>
          <p:nvPr/>
        </p:nvSpPr>
        <p:spPr>
          <a:xfrm>
            <a:off x="7467600" y="280535"/>
            <a:ext cx="4143375" cy="619141"/>
          </a:xfrm>
          <a:prstGeom prst="roundRect">
            <a:avLst>
              <a:gd name="adj" fmla="val 18182"/>
            </a:avLst>
          </a:prstGeom>
          <a:solidFill>
            <a:schemeClr val="accent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3">
            <a:extLst>
              <a:ext uri="{FF2B5EF4-FFF2-40B4-BE49-F238E27FC236}">
                <a16:creationId xmlns:a16="http://schemas.microsoft.com/office/drawing/2014/main" id="{663D8A21-3DCF-9C28-8139-1D811EEFEC05}"/>
              </a:ext>
            </a:extLst>
          </p:cNvPr>
          <p:cNvSpPr txBox="1"/>
          <p:nvPr/>
        </p:nvSpPr>
        <p:spPr>
          <a:xfrm>
            <a:off x="7672196" y="353124"/>
            <a:ext cx="3783408" cy="491866"/>
          </a:xfrm>
          <a:prstGeom prst="rect">
            <a:avLst/>
          </a:prstGeom>
          <a:noFill/>
        </p:spPr>
        <p:txBody>
          <a:bodyPr wrap="none" rtlCol="0">
            <a:spAutoFit/>
          </a:bodyPr>
          <a:lstStyle/>
          <a:p>
            <a:pPr>
              <a:lnSpc>
                <a:spcPts val="3500"/>
              </a:lnSpc>
            </a:pPr>
            <a:r>
              <a:rPr lang="en-US" sz="2400">
                <a:solidFill>
                  <a:schemeClr val="bg1"/>
                </a:solidFill>
                <a:latin typeface="#9Slide03 Penumbra" panose="02040603050506020204" pitchFamily="18" charset="0"/>
              </a:rPr>
              <a:t>giải tam giác vuông</a:t>
            </a:r>
            <a:endParaRPr lang="en-US" dirty="0">
              <a:solidFill>
                <a:schemeClr val="bg1"/>
              </a:solidFill>
              <a:latin typeface="#9Slide03 Penumbra" panose="02040603050506020204" pitchFamily="18" charset="0"/>
            </a:endParaRPr>
          </a:p>
        </p:txBody>
      </p:sp>
      <p:sp>
        <p:nvSpPr>
          <p:cNvPr id="27" name="Freeform 3">
            <a:extLst>
              <a:ext uri="{FF2B5EF4-FFF2-40B4-BE49-F238E27FC236}">
                <a16:creationId xmlns:a16="http://schemas.microsoft.com/office/drawing/2014/main" id="{8F531F29-E32D-1162-BD8C-DD546D392DBC}"/>
              </a:ext>
            </a:extLst>
          </p:cNvPr>
          <p:cNvSpPr/>
          <p:nvPr/>
        </p:nvSpPr>
        <p:spPr>
          <a:xfrm rot="5400000">
            <a:off x="11001724" y="5680425"/>
            <a:ext cx="1294700" cy="1085851"/>
          </a:xfrm>
          <a:custGeom>
            <a:avLst/>
            <a:gdLst/>
            <a:ahLst/>
            <a:cxnLst/>
            <a:rect l="l" t="t" r="r" b="b"/>
            <a:pathLst>
              <a:path w="14406348" h="7581341">
                <a:moveTo>
                  <a:pt x="0" y="0"/>
                </a:moveTo>
                <a:lnTo>
                  <a:pt x="14406348" y="0"/>
                </a:lnTo>
                <a:lnTo>
                  <a:pt x="14406348" y="7581341"/>
                </a:lnTo>
                <a:lnTo>
                  <a:pt x="0" y="75813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12" name="Tam giác Vuông 11">
            <a:extLst>
              <a:ext uri="{FF2B5EF4-FFF2-40B4-BE49-F238E27FC236}">
                <a16:creationId xmlns:a16="http://schemas.microsoft.com/office/drawing/2014/main" id="{B47446FC-9E60-8115-47F4-5939ABD32AD8}"/>
              </a:ext>
            </a:extLst>
          </p:cNvPr>
          <p:cNvSpPr/>
          <p:nvPr/>
        </p:nvSpPr>
        <p:spPr>
          <a:xfrm>
            <a:off x="8003612" y="4058540"/>
            <a:ext cx="3814182" cy="1498574"/>
          </a:xfrm>
          <a:prstGeom prst="r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0" name="TextBox 14">
            <a:extLst>
              <a:ext uri="{FF2B5EF4-FFF2-40B4-BE49-F238E27FC236}">
                <a16:creationId xmlns:a16="http://schemas.microsoft.com/office/drawing/2014/main" id="{5CB9CE35-19AD-3541-A889-AAFCDBCCD9AC}"/>
              </a:ext>
            </a:extLst>
          </p:cNvPr>
          <p:cNvSpPr txBox="1"/>
          <p:nvPr/>
        </p:nvSpPr>
        <p:spPr>
          <a:xfrm>
            <a:off x="646568" y="3544069"/>
            <a:ext cx="4788998"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Xét ∆ABC vuông tại A, ta có:</a:t>
            </a:r>
            <a:endParaRPr lang="en-US" dirty="0">
              <a:solidFill>
                <a:srgbClr val="002060"/>
              </a:solidFill>
            </a:endParaRPr>
          </a:p>
        </p:txBody>
      </p:sp>
      <p:sp>
        <p:nvSpPr>
          <p:cNvPr id="30" name="TextBox 14">
            <a:extLst>
              <a:ext uri="{FF2B5EF4-FFF2-40B4-BE49-F238E27FC236}">
                <a16:creationId xmlns:a16="http://schemas.microsoft.com/office/drawing/2014/main" id="{8929A65E-B870-C2F5-9328-DE74EFC279B9}"/>
              </a:ext>
            </a:extLst>
          </p:cNvPr>
          <p:cNvSpPr txBox="1"/>
          <p:nvPr/>
        </p:nvSpPr>
        <p:spPr>
          <a:xfrm>
            <a:off x="11638102" y="5522076"/>
            <a:ext cx="364350"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C</a:t>
            </a:r>
            <a:endParaRPr lang="en-US" dirty="0">
              <a:solidFill>
                <a:srgbClr val="002060"/>
              </a:solidFill>
            </a:endParaRPr>
          </a:p>
        </p:txBody>
      </p:sp>
      <p:sp>
        <p:nvSpPr>
          <p:cNvPr id="3" name="TextBox 14">
            <a:extLst>
              <a:ext uri="{FF2B5EF4-FFF2-40B4-BE49-F238E27FC236}">
                <a16:creationId xmlns:a16="http://schemas.microsoft.com/office/drawing/2014/main" id="{7E704C62-2F8C-DBF2-34B3-AB6E57DD143E}"/>
              </a:ext>
            </a:extLst>
          </p:cNvPr>
          <p:cNvSpPr txBox="1"/>
          <p:nvPr/>
        </p:nvSpPr>
        <p:spPr>
          <a:xfrm rot="16200000">
            <a:off x="7125523" y="4492857"/>
            <a:ext cx="1145819"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70C0"/>
                </a:solidFill>
              </a:rPr>
              <a:t>5 cm</a:t>
            </a:r>
            <a:endParaRPr lang="en-US" dirty="0">
              <a:solidFill>
                <a:srgbClr val="0070C0"/>
              </a:solidFill>
            </a:endParaRPr>
          </a:p>
        </p:txBody>
      </p:sp>
      <p:sp>
        <p:nvSpPr>
          <p:cNvPr id="4" name="TextBox 14">
            <a:extLst>
              <a:ext uri="{FF2B5EF4-FFF2-40B4-BE49-F238E27FC236}">
                <a16:creationId xmlns:a16="http://schemas.microsoft.com/office/drawing/2014/main" id="{401B72A0-6D39-825B-A974-D33072527357}"/>
              </a:ext>
            </a:extLst>
          </p:cNvPr>
          <p:cNvSpPr txBox="1"/>
          <p:nvPr/>
        </p:nvSpPr>
        <p:spPr>
          <a:xfrm>
            <a:off x="646567" y="4150779"/>
            <a:ext cx="6183698"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BC</a:t>
            </a:r>
            <a:r>
              <a:rPr lang="en-US" baseline="30000">
                <a:solidFill>
                  <a:srgbClr val="002060"/>
                </a:solidFill>
              </a:rPr>
              <a:t>2</a:t>
            </a:r>
            <a:r>
              <a:rPr lang="en-US">
                <a:solidFill>
                  <a:srgbClr val="002060"/>
                </a:solidFill>
              </a:rPr>
              <a:t> = AB</a:t>
            </a:r>
            <a:r>
              <a:rPr lang="en-US" baseline="30000">
                <a:solidFill>
                  <a:srgbClr val="002060"/>
                </a:solidFill>
              </a:rPr>
              <a:t>2</a:t>
            </a:r>
            <a:r>
              <a:rPr lang="en-US">
                <a:solidFill>
                  <a:srgbClr val="002060"/>
                </a:solidFill>
              </a:rPr>
              <a:t> + AC</a:t>
            </a:r>
            <a:r>
              <a:rPr lang="en-US" baseline="30000">
                <a:solidFill>
                  <a:srgbClr val="002060"/>
                </a:solidFill>
              </a:rPr>
              <a:t>2</a:t>
            </a:r>
            <a:r>
              <a:rPr lang="en-US">
                <a:solidFill>
                  <a:srgbClr val="002060"/>
                </a:solidFill>
              </a:rPr>
              <a:t> (theo định lí Pythagore)</a:t>
            </a:r>
            <a:endParaRPr lang="en-US" dirty="0">
              <a:solidFill>
                <a:srgbClr val="002060"/>
              </a:solidFill>
            </a:endParaRPr>
          </a:p>
        </p:txBody>
      </p:sp>
      <p:sp>
        <p:nvSpPr>
          <p:cNvPr id="6" name="TextBox 14">
            <a:extLst>
              <a:ext uri="{FF2B5EF4-FFF2-40B4-BE49-F238E27FC236}">
                <a16:creationId xmlns:a16="http://schemas.microsoft.com/office/drawing/2014/main" id="{A6D541CC-D8C6-FA2C-3538-9BAFAB5507E9}"/>
              </a:ext>
            </a:extLst>
          </p:cNvPr>
          <p:cNvSpPr txBox="1"/>
          <p:nvPr/>
        </p:nvSpPr>
        <p:spPr>
          <a:xfrm>
            <a:off x="646567" y="4767432"/>
            <a:ext cx="5837436"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Suy ra AC</a:t>
            </a:r>
            <a:r>
              <a:rPr lang="en-US" baseline="30000">
                <a:solidFill>
                  <a:srgbClr val="002060"/>
                </a:solidFill>
              </a:rPr>
              <a:t>2</a:t>
            </a:r>
            <a:r>
              <a:rPr lang="en-US">
                <a:solidFill>
                  <a:srgbClr val="002060"/>
                </a:solidFill>
              </a:rPr>
              <a:t> = BC</a:t>
            </a:r>
            <a:r>
              <a:rPr lang="en-US" baseline="30000">
                <a:solidFill>
                  <a:srgbClr val="002060"/>
                </a:solidFill>
              </a:rPr>
              <a:t>2</a:t>
            </a:r>
            <a:r>
              <a:rPr lang="en-US">
                <a:solidFill>
                  <a:srgbClr val="002060"/>
                </a:solidFill>
              </a:rPr>
              <a:t> – AB</a:t>
            </a:r>
            <a:r>
              <a:rPr lang="en-US" baseline="30000">
                <a:solidFill>
                  <a:srgbClr val="002060"/>
                </a:solidFill>
              </a:rPr>
              <a:t>2</a:t>
            </a:r>
            <a:r>
              <a:rPr lang="en-US">
                <a:solidFill>
                  <a:srgbClr val="002060"/>
                </a:solidFill>
              </a:rPr>
              <a:t> = 13</a:t>
            </a:r>
            <a:r>
              <a:rPr lang="en-US" baseline="30000">
                <a:solidFill>
                  <a:srgbClr val="002060"/>
                </a:solidFill>
              </a:rPr>
              <a:t>2</a:t>
            </a:r>
            <a:r>
              <a:rPr lang="en-US">
                <a:solidFill>
                  <a:srgbClr val="002060"/>
                </a:solidFill>
              </a:rPr>
              <a:t> – 5</a:t>
            </a:r>
            <a:r>
              <a:rPr lang="en-US" baseline="30000">
                <a:solidFill>
                  <a:srgbClr val="002060"/>
                </a:solidFill>
              </a:rPr>
              <a:t>2</a:t>
            </a:r>
            <a:r>
              <a:rPr lang="en-US">
                <a:solidFill>
                  <a:srgbClr val="002060"/>
                </a:solidFill>
              </a:rPr>
              <a:t> = 144. </a:t>
            </a:r>
            <a:endParaRPr lang="en-US" dirty="0">
              <a:solidFill>
                <a:srgbClr val="002060"/>
              </a:solidFill>
            </a:endParaRPr>
          </a:p>
        </p:txBody>
      </p:sp>
      <p:sp>
        <p:nvSpPr>
          <p:cNvPr id="13" name="TextBox 14">
            <a:extLst>
              <a:ext uri="{FF2B5EF4-FFF2-40B4-BE49-F238E27FC236}">
                <a16:creationId xmlns:a16="http://schemas.microsoft.com/office/drawing/2014/main" id="{EA742188-28FF-3185-BCB0-C35D0AB3E93A}"/>
              </a:ext>
            </a:extLst>
          </p:cNvPr>
          <p:cNvSpPr txBox="1"/>
          <p:nvPr/>
        </p:nvSpPr>
        <p:spPr>
          <a:xfrm>
            <a:off x="626742" y="5384085"/>
            <a:ext cx="5124113"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Do đó AC = 12 (cm) (do AC &gt; 0). </a:t>
            </a:r>
            <a:endParaRPr lang="en-US" dirty="0">
              <a:solidFill>
                <a:srgbClr val="002060"/>
              </a:solidFill>
            </a:endParaRPr>
          </a:p>
        </p:txBody>
      </p:sp>
    </p:spTree>
    <p:custDataLst>
      <p:tags r:id="rId1"/>
    </p:custDataLst>
    <p:extLst>
      <p:ext uri="{BB962C8B-B14F-4D97-AF65-F5344CB8AC3E}">
        <p14:creationId xmlns:p14="http://schemas.microsoft.com/office/powerpoint/2010/main" val="50195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1000" fill="hold"/>
                                        <p:tgtEl>
                                          <p:spTgt spid="2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1000"/>
                                        <p:tgtEl>
                                          <p:spTgt spid="31"/>
                                        </p:tgtEl>
                                      </p:cBhvr>
                                    </p:animEffect>
                                    <p:anim calcmode="lin" valueType="num">
                                      <p:cBhvr>
                                        <p:cTn id="23" dur="1000" fill="hold"/>
                                        <p:tgtEl>
                                          <p:spTgt spid="31"/>
                                        </p:tgtEl>
                                        <p:attrNameLst>
                                          <p:attrName>ppt_x</p:attrName>
                                        </p:attrNameLst>
                                      </p:cBhvr>
                                      <p:tavLst>
                                        <p:tav tm="0">
                                          <p:val>
                                            <p:strVal val="#ppt_x"/>
                                          </p:val>
                                        </p:tav>
                                        <p:tav tm="100000">
                                          <p:val>
                                            <p:strVal val="#ppt_x"/>
                                          </p:val>
                                        </p:tav>
                                      </p:tavLst>
                                    </p:anim>
                                    <p:anim calcmode="lin" valueType="num">
                                      <p:cBhvr>
                                        <p:cTn id="24" dur="1000" fill="hold"/>
                                        <p:tgtEl>
                                          <p:spTgt spid="3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1000"/>
                                        <p:tgtEl>
                                          <p:spTgt spid="30"/>
                                        </p:tgtEl>
                                      </p:cBhvr>
                                    </p:animEffect>
                                    <p:anim calcmode="lin" valueType="num">
                                      <p:cBhvr>
                                        <p:cTn id="38" dur="1000" fill="hold"/>
                                        <p:tgtEl>
                                          <p:spTgt spid="30"/>
                                        </p:tgtEl>
                                        <p:attrNameLst>
                                          <p:attrName>ppt_x</p:attrName>
                                        </p:attrNameLst>
                                      </p:cBhvr>
                                      <p:tavLst>
                                        <p:tav tm="0">
                                          <p:val>
                                            <p:strVal val="#ppt_x"/>
                                          </p:val>
                                        </p:tav>
                                        <p:tav tm="100000">
                                          <p:val>
                                            <p:strVal val="#ppt_x"/>
                                          </p:val>
                                        </p:tav>
                                      </p:tavLst>
                                    </p:anim>
                                    <p:anim calcmode="lin" valueType="num">
                                      <p:cBhvr>
                                        <p:cTn id="39" dur="1000" fill="hold"/>
                                        <p:tgtEl>
                                          <p:spTgt spid="3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down)">
                                      <p:cBhvr>
                                        <p:cTn id="54" dur="500"/>
                                        <p:tgtEl>
                                          <p:spTgt spid="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wipe(left)">
                                      <p:cBhvr>
                                        <p:cTn id="59" dur="500"/>
                                        <p:tgtEl>
                                          <p:spTgt spid="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wipe(left)">
                                      <p:cBhvr>
                                        <p:cTn id="6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9" grpId="0"/>
      <p:bldP spid="31" grpId="0"/>
      <p:bldP spid="32" grpId="0"/>
      <p:bldP spid="12" grpId="0" animBg="1"/>
      <p:bldP spid="50" grpId="0"/>
      <p:bldP spid="30" grpId="0"/>
      <p:bldP spid="3" grpId="0"/>
      <p:bldP spid="4" grpId="0"/>
      <p:bldP spid="6"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3">
            <a:extLst>
              <a:ext uri="{FF2B5EF4-FFF2-40B4-BE49-F238E27FC236}">
                <a16:creationId xmlns:a16="http://schemas.microsoft.com/office/drawing/2014/main" id="{0E2EF3BF-D2C9-93C8-7049-6D73C6602463}"/>
              </a:ext>
            </a:extLst>
          </p:cNvPr>
          <p:cNvSpPr/>
          <p:nvPr/>
        </p:nvSpPr>
        <p:spPr>
          <a:xfrm rot="16200000">
            <a:off x="-657223" y="638173"/>
            <a:ext cx="2362200" cy="1085851"/>
          </a:xfrm>
          <a:custGeom>
            <a:avLst/>
            <a:gdLst/>
            <a:ahLst/>
            <a:cxnLst/>
            <a:rect l="l" t="t" r="r" b="b"/>
            <a:pathLst>
              <a:path w="14406348" h="7581341">
                <a:moveTo>
                  <a:pt x="0" y="0"/>
                </a:moveTo>
                <a:lnTo>
                  <a:pt x="14406348" y="0"/>
                </a:lnTo>
                <a:lnTo>
                  <a:pt x="14406348" y="7581341"/>
                </a:lnTo>
                <a:lnTo>
                  <a:pt x="0" y="75813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7" name="TextBox 14">
            <a:extLst>
              <a:ext uri="{FF2B5EF4-FFF2-40B4-BE49-F238E27FC236}">
                <a16:creationId xmlns:a16="http://schemas.microsoft.com/office/drawing/2014/main" id="{5D76B818-9861-C3CA-5C9F-5507EF7F3E59}"/>
              </a:ext>
            </a:extLst>
          </p:cNvPr>
          <p:cNvSpPr txBox="1"/>
          <p:nvPr/>
        </p:nvSpPr>
        <p:spPr>
          <a:xfrm>
            <a:off x="621202" y="1803952"/>
            <a:ext cx="11122055" cy="937949"/>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r>
              <a:rPr lang="en-US"/>
              <a:t>Tìm độ dài cạnh góc vuông AC; số đo các góc nhọn B, C của tam giác vuông ABC, biết cạnh góc vuông AB = 5 cm và cạnh huyền BC = 13 cm.</a:t>
            </a:r>
            <a:endParaRPr lang="en-US" dirty="0"/>
          </a:p>
        </p:txBody>
      </p:sp>
      <p:grpSp>
        <p:nvGrpSpPr>
          <p:cNvPr id="8" name="Group 23">
            <a:extLst>
              <a:ext uri="{FF2B5EF4-FFF2-40B4-BE49-F238E27FC236}">
                <a16:creationId xmlns:a16="http://schemas.microsoft.com/office/drawing/2014/main" id="{372B2FC9-CB91-0D04-06B0-237CE64E131F}"/>
              </a:ext>
            </a:extLst>
          </p:cNvPr>
          <p:cNvGrpSpPr/>
          <p:nvPr/>
        </p:nvGrpSpPr>
        <p:grpSpPr>
          <a:xfrm>
            <a:off x="521575" y="1155826"/>
            <a:ext cx="674138" cy="588646"/>
            <a:chOff x="570270" y="1598234"/>
            <a:chExt cx="674138" cy="588646"/>
          </a:xfrm>
        </p:grpSpPr>
        <p:sp>
          <p:nvSpPr>
            <p:cNvPr id="9" name="Isosceles Triangle 15">
              <a:extLst>
                <a:ext uri="{FF2B5EF4-FFF2-40B4-BE49-F238E27FC236}">
                  <a16:creationId xmlns:a16="http://schemas.microsoft.com/office/drawing/2014/main" id="{72FE3F62-3594-797C-370F-D0D72DDAFAB0}"/>
                </a:ext>
              </a:extLst>
            </p:cNvPr>
            <p:cNvSpPr/>
            <p:nvPr/>
          </p:nvSpPr>
          <p:spPr>
            <a:xfrm rot="10800000">
              <a:off x="570270" y="1605727"/>
              <a:ext cx="674138" cy="581153"/>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16">
              <a:extLst>
                <a:ext uri="{FF2B5EF4-FFF2-40B4-BE49-F238E27FC236}">
                  <a16:creationId xmlns:a16="http://schemas.microsoft.com/office/drawing/2014/main" id="{D6ADED06-B197-FA94-7A38-C7A2AF6C85FB}"/>
                </a:ext>
              </a:extLst>
            </p:cNvPr>
            <p:cNvSpPr txBox="1"/>
            <p:nvPr/>
          </p:nvSpPr>
          <p:spPr>
            <a:xfrm>
              <a:off x="654004" y="1598234"/>
              <a:ext cx="525387" cy="430887"/>
            </a:xfrm>
            <a:prstGeom prst="rect">
              <a:avLst/>
            </a:prstGeom>
            <a:noFill/>
          </p:spPr>
          <p:txBody>
            <a:bodyPr wrap="square" rtlCol="0">
              <a:spAutoFit/>
            </a:bodyPr>
            <a:lstStyle>
              <a:defPPr>
                <a:defRPr lang="en-US"/>
              </a:defPPr>
              <a:lvl1pPr>
                <a:defRPr sz="2600">
                  <a:latin typeface="#9Slide03 SVNAvo" panose="02040603050506020204" pitchFamily="18" charset="0"/>
                </a:defRPr>
              </a:lvl1pPr>
            </a:lstStyle>
            <a:p>
              <a:r>
                <a:rPr lang="en-US" sz="2100">
                  <a:solidFill>
                    <a:schemeClr val="bg1"/>
                  </a:solidFill>
                </a:rPr>
                <a:t>?5</a:t>
              </a:r>
              <a:endParaRPr lang="en-US" sz="2100" dirty="0">
                <a:solidFill>
                  <a:schemeClr val="bg1"/>
                </a:solidFill>
              </a:endParaRPr>
            </a:p>
          </p:txBody>
        </p:sp>
      </p:grpSp>
      <p:grpSp>
        <p:nvGrpSpPr>
          <p:cNvPr id="22" name="Nhóm 21">
            <a:extLst>
              <a:ext uri="{FF2B5EF4-FFF2-40B4-BE49-F238E27FC236}">
                <a16:creationId xmlns:a16="http://schemas.microsoft.com/office/drawing/2014/main" id="{908C4360-9B87-DBF6-409E-CC539C2BD0CA}"/>
              </a:ext>
            </a:extLst>
          </p:cNvPr>
          <p:cNvGrpSpPr/>
          <p:nvPr/>
        </p:nvGrpSpPr>
        <p:grpSpPr>
          <a:xfrm rot="5400000" flipH="1">
            <a:off x="7711512" y="5346858"/>
            <a:ext cx="210255" cy="210255"/>
            <a:chOff x="9143442" y="2270370"/>
            <a:chExt cx="109419" cy="109419"/>
          </a:xfrm>
        </p:grpSpPr>
        <p:cxnSp>
          <p:nvCxnSpPr>
            <p:cNvPr id="23" name="Straight Connector 8">
              <a:extLst>
                <a:ext uri="{FF2B5EF4-FFF2-40B4-BE49-F238E27FC236}">
                  <a16:creationId xmlns:a16="http://schemas.microsoft.com/office/drawing/2014/main" id="{70A0CAC6-F939-9586-3E19-39F062E82588}"/>
                </a:ext>
              </a:extLst>
            </p:cNvPr>
            <p:cNvCxnSpPr>
              <a:cxnSpLocks/>
            </p:cNvCxnSpPr>
            <p:nvPr/>
          </p:nvCxnSpPr>
          <p:spPr>
            <a:xfrm flipV="1">
              <a:off x="9250725" y="2270370"/>
              <a:ext cx="0" cy="109419"/>
            </a:xfrm>
            <a:prstGeom prst="line">
              <a:avLst/>
            </a:prstGeom>
            <a:ln w="158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Straight Connector 8">
              <a:extLst>
                <a:ext uri="{FF2B5EF4-FFF2-40B4-BE49-F238E27FC236}">
                  <a16:creationId xmlns:a16="http://schemas.microsoft.com/office/drawing/2014/main" id="{28040974-917F-5B79-A7EB-31B54B5D66A4}"/>
                </a:ext>
              </a:extLst>
            </p:cNvPr>
            <p:cNvCxnSpPr>
              <a:cxnSpLocks/>
            </p:cNvCxnSpPr>
            <p:nvPr/>
          </p:nvCxnSpPr>
          <p:spPr>
            <a:xfrm rot="5400000" flipV="1">
              <a:off x="9198152" y="2218245"/>
              <a:ext cx="0" cy="109419"/>
            </a:xfrm>
            <a:prstGeom prst="line">
              <a:avLst/>
            </a:prstGeom>
            <a:ln w="15875">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9" name="TextBox 14">
            <a:extLst>
              <a:ext uri="{FF2B5EF4-FFF2-40B4-BE49-F238E27FC236}">
                <a16:creationId xmlns:a16="http://schemas.microsoft.com/office/drawing/2014/main" id="{633FEB1B-9F6F-1046-8A05-52BFBE52AE7F}"/>
              </a:ext>
            </a:extLst>
          </p:cNvPr>
          <p:cNvSpPr txBox="1"/>
          <p:nvPr/>
        </p:nvSpPr>
        <p:spPr>
          <a:xfrm>
            <a:off x="7468649" y="5530041"/>
            <a:ext cx="364350"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A</a:t>
            </a:r>
            <a:endParaRPr lang="en-US" dirty="0">
              <a:solidFill>
                <a:srgbClr val="002060"/>
              </a:solidFill>
            </a:endParaRPr>
          </a:p>
        </p:txBody>
      </p:sp>
      <p:sp>
        <p:nvSpPr>
          <p:cNvPr id="31" name="TextBox 14">
            <a:extLst>
              <a:ext uri="{FF2B5EF4-FFF2-40B4-BE49-F238E27FC236}">
                <a16:creationId xmlns:a16="http://schemas.microsoft.com/office/drawing/2014/main" id="{99370906-5701-668F-46F5-A6BE702A2981}"/>
              </a:ext>
            </a:extLst>
          </p:cNvPr>
          <p:cNvSpPr txBox="1"/>
          <p:nvPr/>
        </p:nvSpPr>
        <p:spPr>
          <a:xfrm>
            <a:off x="7471130" y="3558333"/>
            <a:ext cx="364350"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B</a:t>
            </a:r>
            <a:endParaRPr lang="en-US" dirty="0">
              <a:solidFill>
                <a:srgbClr val="002060"/>
              </a:solidFill>
            </a:endParaRPr>
          </a:p>
        </p:txBody>
      </p:sp>
      <p:sp>
        <p:nvSpPr>
          <p:cNvPr id="32" name="TextBox 14">
            <a:extLst>
              <a:ext uri="{FF2B5EF4-FFF2-40B4-BE49-F238E27FC236}">
                <a16:creationId xmlns:a16="http://schemas.microsoft.com/office/drawing/2014/main" id="{01AB69DF-4A25-0D84-88E8-9D0DC00C29EB}"/>
              </a:ext>
            </a:extLst>
          </p:cNvPr>
          <p:cNvSpPr txBox="1"/>
          <p:nvPr/>
        </p:nvSpPr>
        <p:spPr>
          <a:xfrm rot="1316441">
            <a:off x="9291941" y="4370538"/>
            <a:ext cx="1145819"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70C0"/>
                </a:solidFill>
              </a:rPr>
              <a:t>13 cm</a:t>
            </a:r>
            <a:endParaRPr lang="en-US" dirty="0">
              <a:solidFill>
                <a:srgbClr val="0070C0"/>
              </a:solidFill>
            </a:endParaRPr>
          </a:p>
        </p:txBody>
      </p:sp>
      <p:sp>
        <p:nvSpPr>
          <p:cNvPr id="14" name="Rectangle: Rounded Corners 2">
            <a:extLst>
              <a:ext uri="{FF2B5EF4-FFF2-40B4-BE49-F238E27FC236}">
                <a16:creationId xmlns:a16="http://schemas.microsoft.com/office/drawing/2014/main" id="{8520ADD5-9B39-CF18-C5D7-0709F48E8F3B}"/>
              </a:ext>
            </a:extLst>
          </p:cNvPr>
          <p:cNvSpPr/>
          <p:nvPr/>
        </p:nvSpPr>
        <p:spPr>
          <a:xfrm>
            <a:off x="7467600" y="280535"/>
            <a:ext cx="4143375" cy="619141"/>
          </a:xfrm>
          <a:prstGeom prst="roundRect">
            <a:avLst>
              <a:gd name="adj" fmla="val 18182"/>
            </a:avLst>
          </a:prstGeom>
          <a:solidFill>
            <a:schemeClr val="accent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3">
            <a:extLst>
              <a:ext uri="{FF2B5EF4-FFF2-40B4-BE49-F238E27FC236}">
                <a16:creationId xmlns:a16="http://schemas.microsoft.com/office/drawing/2014/main" id="{663D8A21-3DCF-9C28-8139-1D811EEFEC05}"/>
              </a:ext>
            </a:extLst>
          </p:cNvPr>
          <p:cNvSpPr txBox="1"/>
          <p:nvPr/>
        </p:nvSpPr>
        <p:spPr>
          <a:xfrm>
            <a:off x="7672196" y="353124"/>
            <a:ext cx="3783408" cy="491866"/>
          </a:xfrm>
          <a:prstGeom prst="rect">
            <a:avLst/>
          </a:prstGeom>
          <a:noFill/>
        </p:spPr>
        <p:txBody>
          <a:bodyPr wrap="none" rtlCol="0">
            <a:spAutoFit/>
          </a:bodyPr>
          <a:lstStyle/>
          <a:p>
            <a:pPr>
              <a:lnSpc>
                <a:spcPts val="3500"/>
              </a:lnSpc>
            </a:pPr>
            <a:r>
              <a:rPr lang="en-US" sz="2400">
                <a:solidFill>
                  <a:schemeClr val="bg1"/>
                </a:solidFill>
                <a:latin typeface="#9Slide03 Penumbra" panose="02040603050506020204" pitchFamily="18" charset="0"/>
              </a:rPr>
              <a:t>giải tam giác vuông</a:t>
            </a:r>
            <a:endParaRPr lang="en-US" dirty="0">
              <a:solidFill>
                <a:schemeClr val="bg1"/>
              </a:solidFill>
              <a:latin typeface="#9Slide03 Penumbra" panose="02040603050506020204" pitchFamily="18" charset="0"/>
            </a:endParaRPr>
          </a:p>
        </p:txBody>
      </p:sp>
      <p:sp>
        <p:nvSpPr>
          <p:cNvPr id="27" name="Freeform 3">
            <a:extLst>
              <a:ext uri="{FF2B5EF4-FFF2-40B4-BE49-F238E27FC236}">
                <a16:creationId xmlns:a16="http://schemas.microsoft.com/office/drawing/2014/main" id="{8F531F29-E32D-1162-BD8C-DD546D392DBC}"/>
              </a:ext>
            </a:extLst>
          </p:cNvPr>
          <p:cNvSpPr/>
          <p:nvPr/>
        </p:nvSpPr>
        <p:spPr>
          <a:xfrm rot="5400000">
            <a:off x="11001724" y="5680425"/>
            <a:ext cx="1294700" cy="1085851"/>
          </a:xfrm>
          <a:custGeom>
            <a:avLst/>
            <a:gdLst/>
            <a:ahLst/>
            <a:cxnLst/>
            <a:rect l="l" t="t" r="r" b="b"/>
            <a:pathLst>
              <a:path w="14406348" h="7581341">
                <a:moveTo>
                  <a:pt x="0" y="0"/>
                </a:moveTo>
                <a:lnTo>
                  <a:pt x="14406348" y="0"/>
                </a:lnTo>
                <a:lnTo>
                  <a:pt x="14406348" y="7581341"/>
                </a:lnTo>
                <a:lnTo>
                  <a:pt x="0" y="75813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12" name="Tam giác Vuông 11">
            <a:extLst>
              <a:ext uri="{FF2B5EF4-FFF2-40B4-BE49-F238E27FC236}">
                <a16:creationId xmlns:a16="http://schemas.microsoft.com/office/drawing/2014/main" id="{B47446FC-9E60-8115-47F4-5939ABD32AD8}"/>
              </a:ext>
            </a:extLst>
          </p:cNvPr>
          <p:cNvSpPr/>
          <p:nvPr/>
        </p:nvSpPr>
        <p:spPr>
          <a:xfrm>
            <a:off x="7711512" y="4058540"/>
            <a:ext cx="3814182" cy="1498574"/>
          </a:xfrm>
          <a:prstGeom prst="r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0" name="TextBox 14">
            <a:extLst>
              <a:ext uri="{FF2B5EF4-FFF2-40B4-BE49-F238E27FC236}">
                <a16:creationId xmlns:a16="http://schemas.microsoft.com/office/drawing/2014/main" id="{5CB9CE35-19AD-3541-A889-AAFCDBCCD9AC}"/>
              </a:ext>
            </a:extLst>
          </p:cNvPr>
          <p:cNvSpPr txBox="1"/>
          <p:nvPr/>
        </p:nvSpPr>
        <p:spPr>
          <a:xfrm>
            <a:off x="646568" y="3032791"/>
            <a:ext cx="4788998"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Xét ∆ABC vuông tại A, ta có:</a:t>
            </a:r>
            <a:endParaRPr lang="en-US" dirty="0">
              <a:solidFill>
                <a:srgbClr val="002060"/>
              </a:solidFill>
            </a:endParaRPr>
          </a:p>
        </p:txBody>
      </p:sp>
      <p:sp>
        <p:nvSpPr>
          <p:cNvPr id="30" name="TextBox 14">
            <a:extLst>
              <a:ext uri="{FF2B5EF4-FFF2-40B4-BE49-F238E27FC236}">
                <a16:creationId xmlns:a16="http://schemas.microsoft.com/office/drawing/2014/main" id="{8929A65E-B870-C2F5-9328-DE74EFC279B9}"/>
              </a:ext>
            </a:extLst>
          </p:cNvPr>
          <p:cNvSpPr txBox="1"/>
          <p:nvPr/>
        </p:nvSpPr>
        <p:spPr>
          <a:xfrm>
            <a:off x="11346002" y="5522076"/>
            <a:ext cx="364350"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C</a:t>
            </a:r>
            <a:endParaRPr lang="en-US" dirty="0">
              <a:solidFill>
                <a:srgbClr val="002060"/>
              </a:solidFill>
            </a:endParaRPr>
          </a:p>
        </p:txBody>
      </p:sp>
      <p:sp>
        <p:nvSpPr>
          <p:cNvPr id="3" name="TextBox 14">
            <a:extLst>
              <a:ext uri="{FF2B5EF4-FFF2-40B4-BE49-F238E27FC236}">
                <a16:creationId xmlns:a16="http://schemas.microsoft.com/office/drawing/2014/main" id="{7E704C62-2F8C-DBF2-34B3-AB6E57DD143E}"/>
              </a:ext>
            </a:extLst>
          </p:cNvPr>
          <p:cNvSpPr txBox="1"/>
          <p:nvPr/>
        </p:nvSpPr>
        <p:spPr>
          <a:xfrm rot="16200000">
            <a:off x="6833423" y="4492857"/>
            <a:ext cx="1145819"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70C0"/>
                </a:solidFill>
              </a:rPr>
              <a:t>5 cm</a:t>
            </a:r>
            <a:endParaRPr lang="en-US" dirty="0">
              <a:solidFill>
                <a:srgbClr val="0070C0"/>
              </a:solidFill>
            </a:endParaRPr>
          </a:p>
        </p:txBody>
      </p:sp>
      <p:sp>
        <p:nvSpPr>
          <p:cNvPr id="2" name="TextBox 14">
            <a:extLst>
              <a:ext uri="{FF2B5EF4-FFF2-40B4-BE49-F238E27FC236}">
                <a16:creationId xmlns:a16="http://schemas.microsoft.com/office/drawing/2014/main" id="{A6FB89F3-1CC6-3379-1F7C-A8913246245B}"/>
              </a:ext>
            </a:extLst>
          </p:cNvPr>
          <p:cNvSpPr txBox="1"/>
          <p:nvPr/>
        </p:nvSpPr>
        <p:spPr>
          <a:xfrm>
            <a:off x="646568" y="5735675"/>
            <a:ext cx="3652901"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Suy ra C = 90° − B ≈ 23°.</a:t>
            </a:r>
            <a:endParaRPr lang="en-US" dirty="0">
              <a:solidFill>
                <a:srgbClr val="002060"/>
              </a:solidFill>
            </a:endParaRPr>
          </a:p>
        </p:txBody>
      </p:sp>
      <p:sp>
        <p:nvSpPr>
          <p:cNvPr id="15" name="TextBox 14">
            <a:extLst>
              <a:ext uri="{FF2B5EF4-FFF2-40B4-BE49-F238E27FC236}">
                <a16:creationId xmlns:a16="http://schemas.microsoft.com/office/drawing/2014/main" id="{91BB26C5-3F0C-F67B-8BC4-ED1F9B8AEC40}"/>
              </a:ext>
            </a:extLst>
          </p:cNvPr>
          <p:cNvSpPr txBox="1"/>
          <p:nvPr/>
        </p:nvSpPr>
        <p:spPr>
          <a:xfrm>
            <a:off x="1417385" y="3750746"/>
            <a:ext cx="1325815"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sin B  =</a:t>
            </a:r>
            <a:endParaRPr lang="en-US" dirty="0">
              <a:solidFill>
                <a:srgbClr val="002060"/>
              </a:solidFill>
            </a:endParaRPr>
          </a:p>
        </p:txBody>
      </p:sp>
      <p:sp>
        <p:nvSpPr>
          <p:cNvPr id="17" name="TextBox 14">
            <a:extLst>
              <a:ext uri="{FF2B5EF4-FFF2-40B4-BE49-F238E27FC236}">
                <a16:creationId xmlns:a16="http://schemas.microsoft.com/office/drawing/2014/main" id="{5251B901-792E-EBA7-4593-C2D5F76AAEDD}"/>
              </a:ext>
            </a:extLst>
          </p:cNvPr>
          <p:cNvSpPr txBox="1"/>
          <p:nvPr/>
        </p:nvSpPr>
        <p:spPr>
          <a:xfrm>
            <a:off x="2594402" y="3523768"/>
            <a:ext cx="718307"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AC</a:t>
            </a:r>
            <a:endParaRPr lang="en-US" dirty="0">
              <a:solidFill>
                <a:srgbClr val="002060"/>
              </a:solidFill>
            </a:endParaRPr>
          </a:p>
        </p:txBody>
      </p:sp>
      <p:sp>
        <p:nvSpPr>
          <p:cNvPr id="18" name="TextBox 14">
            <a:extLst>
              <a:ext uri="{FF2B5EF4-FFF2-40B4-BE49-F238E27FC236}">
                <a16:creationId xmlns:a16="http://schemas.microsoft.com/office/drawing/2014/main" id="{B62484E5-526A-51BF-5274-776218C3A9BA}"/>
              </a:ext>
            </a:extLst>
          </p:cNvPr>
          <p:cNvSpPr txBox="1"/>
          <p:nvPr/>
        </p:nvSpPr>
        <p:spPr>
          <a:xfrm>
            <a:off x="2626909" y="4010890"/>
            <a:ext cx="718307"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BC</a:t>
            </a:r>
            <a:endParaRPr lang="en-US" dirty="0">
              <a:solidFill>
                <a:srgbClr val="002060"/>
              </a:solidFill>
            </a:endParaRPr>
          </a:p>
        </p:txBody>
      </p:sp>
      <p:cxnSp>
        <p:nvCxnSpPr>
          <p:cNvPr id="20" name="Đường nối Thẳng 19">
            <a:extLst>
              <a:ext uri="{FF2B5EF4-FFF2-40B4-BE49-F238E27FC236}">
                <a16:creationId xmlns:a16="http://schemas.microsoft.com/office/drawing/2014/main" id="{45D57EFC-7B67-1B3C-1014-CD73178C0231}"/>
              </a:ext>
            </a:extLst>
          </p:cNvPr>
          <p:cNvCxnSpPr>
            <a:cxnSpLocks/>
          </p:cNvCxnSpPr>
          <p:nvPr/>
        </p:nvCxnSpPr>
        <p:spPr>
          <a:xfrm>
            <a:off x="2682206" y="4001372"/>
            <a:ext cx="469900" cy="0"/>
          </a:xfrm>
          <a:prstGeom prst="line">
            <a:avLst/>
          </a:prstGeom>
          <a:ln w="22225">
            <a:solidFill>
              <a:srgbClr val="002060"/>
            </a:solidFill>
          </a:ln>
        </p:spPr>
        <p:style>
          <a:lnRef idx="2">
            <a:schemeClr val="dk1"/>
          </a:lnRef>
          <a:fillRef idx="0">
            <a:schemeClr val="dk1"/>
          </a:fillRef>
          <a:effectRef idx="1">
            <a:schemeClr val="dk1"/>
          </a:effectRef>
          <a:fontRef idx="minor">
            <a:schemeClr val="tx1"/>
          </a:fontRef>
        </p:style>
      </p:cxnSp>
      <p:sp>
        <p:nvSpPr>
          <p:cNvPr id="26" name="TextBox 14">
            <a:extLst>
              <a:ext uri="{FF2B5EF4-FFF2-40B4-BE49-F238E27FC236}">
                <a16:creationId xmlns:a16="http://schemas.microsoft.com/office/drawing/2014/main" id="{06CE4576-D2F6-0DD8-E33A-F2D5EEE31506}"/>
              </a:ext>
            </a:extLst>
          </p:cNvPr>
          <p:cNvSpPr txBox="1"/>
          <p:nvPr/>
        </p:nvSpPr>
        <p:spPr>
          <a:xfrm>
            <a:off x="3616884" y="3523768"/>
            <a:ext cx="558055"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12</a:t>
            </a:r>
            <a:endParaRPr lang="en-US" dirty="0">
              <a:solidFill>
                <a:srgbClr val="002060"/>
              </a:solidFill>
            </a:endParaRPr>
          </a:p>
        </p:txBody>
      </p:sp>
      <p:sp>
        <p:nvSpPr>
          <p:cNvPr id="28" name="TextBox 14">
            <a:extLst>
              <a:ext uri="{FF2B5EF4-FFF2-40B4-BE49-F238E27FC236}">
                <a16:creationId xmlns:a16="http://schemas.microsoft.com/office/drawing/2014/main" id="{FBAC1FA6-1AF6-C7DC-B0BF-40ACFC26408F}"/>
              </a:ext>
            </a:extLst>
          </p:cNvPr>
          <p:cNvSpPr txBox="1"/>
          <p:nvPr/>
        </p:nvSpPr>
        <p:spPr>
          <a:xfrm>
            <a:off x="3634151" y="4010890"/>
            <a:ext cx="525197"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13</a:t>
            </a:r>
            <a:endParaRPr lang="en-US" dirty="0">
              <a:solidFill>
                <a:srgbClr val="002060"/>
              </a:solidFill>
            </a:endParaRPr>
          </a:p>
        </p:txBody>
      </p:sp>
      <p:cxnSp>
        <p:nvCxnSpPr>
          <p:cNvPr id="33" name="Đường nối Thẳng 32">
            <a:extLst>
              <a:ext uri="{FF2B5EF4-FFF2-40B4-BE49-F238E27FC236}">
                <a16:creationId xmlns:a16="http://schemas.microsoft.com/office/drawing/2014/main" id="{328A62DD-54C9-7D91-EE8D-9171A3938DDD}"/>
              </a:ext>
            </a:extLst>
          </p:cNvPr>
          <p:cNvCxnSpPr>
            <a:cxnSpLocks/>
          </p:cNvCxnSpPr>
          <p:nvPr/>
        </p:nvCxnSpPr>
        <p:spPr>
          <a:xfrm>
            <a:off x="3658968" y="4001372"/>
            <a:ext cx="469900" cy="0"/>
          </a:xfrm>
          <a:prstGeom prst="line">
            <a:avLst/>
          </a:prstGeom>
          <a:ln w="22225">
            <a:solidFill>
              <a:srgbClr val="002060"/>
            </a:solidFill>
          </a:ln>
        </p:spPr>
        <p:style>
          <a:lnRef idx="2">
            <a:schemeClr val="dk1"/>
          </a:lnRef>
          <a:fillRef idx="0">
            <a:schemeClr val="dk1"/>
          </a:fillRef>
          <a:effectRef idx="1">
            <a:schemeClr val="dk1"/>
          </a:effectRef>
          <a:fontRef idx="minor">
            <a:schemeClr val="tx1"/>
          </a:fontRef>
        </p:style>
      </p:cxnSp>
      <p:sp>
        <p:nvSpPr>
          <p:cNvPr id="34" name="TextBox 14">
            <a:extLst>
              <a:ext uri="{FF2B5EF4-FFF2-40B4-BE49-F238E27FC236}">
                <a16:creationId xmlns:a16="http://schemas.microsoft.com/office/drawing/2014/main" id="{83BCB7FA-4811-5D3B-159A-B9970A557795}"/>
              </a:ext>
            </a:extLst>
          </p:cNvPr>
          <p:cNvSpPr txBox="1"/>
          <p:nvPr/>
        </p:nvSpPr>
        <p:spPr>
          <a:xfrm>
            <a:off x="3223728" y="3746847"/>
            <a:ext cx="364351"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a:t>
            </a:r>
            <a:endParaRPr lang="en-US" dirty="0">
              <a:solidFill>
                <a:srgbClr val="002060"/>
              </a:solidFill>
            </a:endParaRPr>
          </a:p>
        </p:txBody>
      </p:sp>
      <p:sp>
        <p:nvSpPr>
          <p:cNvPr id="35" name="TextBox 14">
            <a:extLst>
              <a:ext uri="{FF2B5EF4-FFF2-40B4-BE49-F238E27FC236}">
                <a16:creationId xmlns:a16="http://schemas.microsoft.com/office/drawing/2014/main" id="{B9C2670E-A46C-348B-6959-BBAE94C84464}"/>
              </a:ext>
            </a:extLst>
          </p:cNvPr>
          <p:cNvSpPr txBox="1"/>
          <p:nvPr/>
        </p:nvSpPr>
        <p:spPr>
          <a:xfrm>
            <a:off x="4199757" y="3750746"/>
            <a:ext cx="2247233" cy="461665"/>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suy ra B ≈ 67°. </a:t>
            </a:r>
            <a:endParaRPr lang="en-US" dirty="0">
              <a:solidFill>
                <a:srgbClr val="002060"/>
              </a:solidFill>
            </a:endParaRPr>
          </a:p>
        </p:txBody>
      </p:sp>
      <p:grpSp>
        <p:nvGrpSpPr>
          <p:cNvPr id="36" name="Nhóm 35">
            <a:extLst>
              <a:ext uri="{FF2B5EF4-FFF2-40B4-BE49-F238E27FC236}">
                <a16:creationId xmlns:a16="http://schemas.microsoft.com/office/drawing/2014/main" id="{D09B98C9-09BA-25B1-281D-264BE8677359}"/>
              </a:ext>
            </a:extLst>
          </p:cNvPr>
          <p:cNvGrpSpPr/>
          <p:nvPr/>
        </p:nvGrpSpPr>
        <p:grpSpPr>
          <a:xfrm>
            <a:off x="5167867" y="3746654"/>
            <a:ext cx="277531" cy="59502"/>
            <a:chOff x="6872438" y="3195366"/>
            <a:chExt cx="449724" cy="125350"/>
          </a:xfrm>
        </p:grpSpPr>
        <p:cxnSp>
          <p:nvCxnSpPr>
            <p:cNvPr id="37" name="Đường nối Thẳng 36">
              <a:extLst>
                <a:ext uri="{FF2B5EF4-FFF2-40B4-BE49-F238E27FC236}">
                  <a16:creationId xmlns:a16="http://schemas.microsoft.com/office/drawing/2014/main" id="{75DED388-C1D0-C48E-3672-6CF7A0E805C7}"/>
                </a:ext>
              </a:extLst>
            </p:cNvPr>
            <p:cNvCxnSpPr/>
            <p:nvPr/>
          </p:nvCxnSpPr>
          <p:spPr>
            <a:xfrm flipV="1">
              <a:off x="6872438" y="3195367"/>
              <a:ext cx="231006" cy="125349"/>
            </a:xfrm>
            <a:prstGeom prst="line">
              <a:avLst/>
            </a:prstGeom>
            <a:noFill/>
            <a:ln w="19050" cap="flat" cmpd="sng" algn="ctr">
              <a:solidFill>
                <a:srgbClr val="002060"/>
              </a:solidFill>
              <a:prstDash val="solid"/>
              <a:miter lim="800000"/>
            </a:ln>
            <a:effectLst/>
          </p:spPr>
        </p:cxnSp>
        <p:cxnSp>
          <p:nvCxnSpPr>
            <p:cNvPr id="38" name="Đường nối Thẳng 37">
              <a:extLst>
                <a:ext uri="{FF2B5EF4-FFF2-40B4-BE49-F238E27FC236}">
                  <a16:creationId xmlns:a16="http://schemas.microsoft.com/office/drawing/2014/main" id="{444E580E-83B1-77F6-F8D2-5452A9ABB5B4}"/>
                </a:ext>
              </a:extLst>
            </p:cNvPr>
            <p:cNvCxnSpPr>
              <a:cxnSpLocks/>
            </p:cNvCxnSpPr>
            <p:nvPr/>
          </p:nvCxnSpPr>
          <p:spPr>
            <a:xfrm flipH="1" flipV="1">
              <a:off x="7091156" y="3195366"/>
              <a:ext cx="231006" cy="125350"/>
            </a:xfrm>
            <a:prstGeom prst="line">
              <a:avLst/>
            </a:prstGeom>
            <a:noFill/>
            <a:ln w="19050" cap="flat" cmpd="sng" algn="ctr">
              <a:solidFill>
                <a:srgbClr val="002060"/>
              </a:solidFill>
              <a:prstDash val="solid"/>
              <a:miter lim="800000"/>
            </a:ln>
            <a:effectLst/>
          </p:spPr>
        </p:cxnSp>
      </p:grpSp>
      <p:sp>
        <p:nvSpPr>
          <p:cNvPr id="39" name="TextBox 14">
            <a:extLst>
              <a:ext uri="{FF2B5EF4-FFF2-40B4-BE49-F238E27FC236}">
                <a16:creationId xmlns:a16="http://schemas.microsoft.com/office/drawing/2014/main" id="{ED19B034-1F12-C8AA-2D39-ED3B9F9D9140}"/>
              </a:ext>
            </a:extLst>
          </p:cNvPr>
          <p:cNvSpPr txBox="1"/>
          <p:nvPr/>
        </p:nvSpPr>
        <p:spPr>
          <a:xfrm>
            <a:off x="646568" y="4629982"/>
            <a:ext cx="5856941" cy="830997"/>
          </a:xfrm>
          <a:prstGeom prst="rect">
            <a:avLst/>
          </a:prstGeom>
          <a:noFill/>
        </p:spPr>
        <p:txBody>
          <a:bodyPr wrap="square" rtlCol="0">
            <a:spAutoFit/>
          </a:bodyPr>
          <a:lstStyle>
            <a:defPPr>
              <a:defRPr lang="en-US"/>
            </a:defPPr>
            <a:lvl1pPr algn="just">
              <a:lnSpc>
                <a:spcPts val="3500"/>
              </a:lnSpc>
              <a:defRPr sz="2400">
                <a:latin typeface="#9Slide03 SVNAvo" panose="02040603050506020204" pitchFamily="18" charset="0"/>
              </a:defRPr>
            </a:lvl1pPr>
          </a:lstStyle>
          <a:p>
            <a:pPr>
              <a:lnSpc>
                <a:spcPct val="100000"/>
              </a:lnSpc>
            </a:pPr>
            <a:r>
              <a:rPr lang="en-US">
                <a:solidFill>
                  <a:srgbClr val="002060"/>
                </a:solidFill>
              </a:rPr>
              <a:t>B + C = 90° (tổng hai góc nhọn của tam giác vuông bằng 90°)</a:t>
            </a:r>
            <a:endParaRPr lang="en-US" dirty="0">
              <a:solidFill>
                <a:srgbClr val="002060"/>
              </a:solidFill>
            </a:endParaRPr>
          </a:p>
        </p:txBody>
      </p:sp>
      <p:grpSp>
        <p:nvGrpSpPr>
          <p:cNvPr id="40" name="Nhóm 39">
            <a:extLst>
              <a:ext uri="{FF2B5EF4-FFF2-40B4-BE49-F238E27FC236}">
                <a16:creationId xmlns:a16="http://schemas.microsoft.com/office/drawing/2014/main" id="{D6DC69C1-5F3C-1DF8-3E17-D5F84E3B9815}"/>
              </a:ext>
            </a:extLst>
          </p:cNvPr>
          <p:cNvGrpSpPr/>
          <p:nvPr/>
        </p:nvGrpSpPr>
        <p:grpSpPr>
          <a:xfrm>
            <a:off x="681041" y="4623625"/>
            <a:ext cx="277531" cy="59502"/>
            <a:chOff x="6872438" y="3195366"/>
            <a:chExt cx="449724" cy="125350"/>
          </a:xfrm>
        </p:grpSpPr>
        <p:cxnSp>
          <p:nvCxnSpPr>
            <p:cNvPr id="41" name="Đường nối Thẳng 40">
              <a:extLst>
                <a:ext uri="{FF2B5EF4-FFF2-40B4-BE49-F238E27FC236}">
                  <a16:creationId xmlns:a16="http://schemas.microsoft.com/office/drawing/2014/main" id="{B2694A61-888F-8265-CC89-AE02B6149112}"/>
                </a:ext>
              </a:extLst>
            </p:cNvPr>
            <p:cNvCxnSpPr/>
            <p:nvPr/>
          </p:nvCxnSpPr>
          <p:spPr>
            <a:xfrm flipV="1">
              <a:off x="6872438" y="3195367"/>
              <a:ext cx="231006" cy="125349"/>
            </a:xfrm>
            <a:prstGeom prst="line">
              <a:avLst/>
            </a:prstGeom>
            <a:noFill/>
            <a:ln w="19050" cap="flat" cmpd="sng" algn="ctr">
              <a:solidFill>
                <a:srgbClr val="002060"/>
              </a:solidFill>
              <a:prstDash val="solid"/>
              <a:miter lim="800000"/>
            </a:ln>
            <a:effectLst/>
          </p:spPr>
        </p:cxnSp>
        <p:cxnSp>
          <p:nvCxnSpPr>
            <p:cNvPr id="42" name="Đường nối Thẳng 41">
              <a:extLst>
                <a:ext uri="{FF2B5EF4-FFF2-40B4-BE49-F238E27FC236}">
                  <a16:creationId xmlns:a16="http://schemas.microsoft.com/office/drawing/2014/main" id="{7AE83FD1-630C-BB45-8C80-6B313D6308A8}"/>
                </a:ext>
              </a:extLst>
            </p:cNvPr>
            <p:cNvCxnSpPr>
              <a:cxnSpLocks/>
            </p:cNvCxnSpPr>
            <p:nvPr/>
          </p:nvCxnSpPr>
          <p:spPr>
            <a:xfrm flipH="1" flipV="1">
              <a:off x="7091156" y="3195366"/>
              <a:ext cx="231006" cy="125350"/>
            </a:xfrm>
            <a:prstGeom prst="line">
              <a:avLst/>
            </a:prstGeom>
            <a:noFill/>
            <a:ln w="19050" cap="flat" cmpd="sng" algn="ctr">
              <a:solidFill>
                <a:srgbClr val="002060"/>
              </a:solidFill>
              <a:prstDash val="solid"/>
              <a:miter lim="800000"/>
            </a:ln>
            <a:effectLst/>
          </p:spPr>
        </p:cxnSp>
      </p:grpSp>
      <p:grpSp>
        <p:nvGrpSpPr>
          <p:cNvPr id="43" name="Nhóm 42">
            <a:extLst>
              <a:ext uri="{FF2B5EF4-FFF2-40B4-BE49-F238E27FC236}">
                <a16:creationId xmlns:a16="http://schemas.microsoft.com/office/drawing/2014/main" id="{995C127D-890A-6799-5E3A-02A2BE270BAD}"/>
              </a:ext>
            </a:extLst>
          </p:cNvPr>
          <p:cNvGrpSpPr/>
          <p:nvPr/>
        </p:nvGrpSpPr>
        <p:grpSpPr>
          <a:xfrm>
            <a:off x="1362079" y="4623625"/>
            <a:ext cx="277531" cy="59502"/>
            <a:chOff x="6872438" y="3195366"/>
            <a:chExt cx="449724" cy="125350"/>
          </a:xfrm>
        </p:grpSpPr>
        <p:cxnSp>
          <p:nvCxnSpPr>
            <p:cNvPr id="44" name="Đường nối Thẳng 43">
              <a:extLst>
                <a:ext uri="{FF2B5EF4-FFF2-40B4-BE49-F238E27FC236}">
                  <a16:creationId xmlns:a16="http://schemas.microsoft.com/office/drawing/2014/main" id="{30297B88-DDA7-83E2-778E-9988232A0DA2}"/>
                </a:ext>
              </a:extLst>
            </p:cNvPr>
            <p:cNvCxnSpPr/>
            <p:nvPr/>
          </p:nvCxnSpPr>
          <p:spPr>
            <a:xfrm flipV="1">
              <a:off x="6872438" y="3195367"/>
              <a:ext cx="231006" cy="125349"/>
            </a:xfrm>
            <a:prstGeom prst="line">
              <a:avLst/>
            </a:prstGeom>
            <a:noFill/>
            <a:ln w="19050" cap="flat" cmpd="sng" algn="ctr">
              <a:solidFill>
                <a:srgbClr val="002060"/>
              </a:solidFill>
              <a:prstDash val="solid"/>
              <a:miter lim="800000"/>
            </a:ln>
            <a:effectLst/>
          </p:spPr>
        </p:cxnSp>
        <p:cxnSp>
          <p:nvCxnSpPr>
            <p:cNvPr id="45" name="Đường nối Thẳng 44">
              <a:extLst>
                <a:ext uri="{FF2B5EF4-FFF2-40B4-BE49-F238E27FC236}">
                  <a16:creationId xmlns:a16="http://schemas.microsoft.com/office/drawing/2014/main" id="{B0F85B73-1512-51EC-D585-A13CE2D8257D}"/>
                </a:ext>
              </a:extLst>
            </p:cNvPr>
            <p:cNvCxnSpPr>
              <a:cxnSpLocks/>
            </p:cNvCxnSpPr>
            <p:nvPr/>
          </p:nvCxnSpPr>
          <p:spPr>
            <a:xfrm flipH="1" flipV="1">
              <a:off x="7091156" y="3195366"/>
              <a:ext cx="231006" cy="125350"/>
            </a:xfrm>
            <a:prstGeom prst="line">
              <a:avLst/>
            </a:prstGeom>
            <a:noFill/>
            <a:ln w="19050" cap="flat" cmpd="sng" algn="ctr">
              <a:solidFill>
                <a:srgbClr val="002060"/>
              </a:solidFill>
              <a:prstDash val="solid"/>
              <a:miter lim="800000"/>
            </a:ln>
            <a:effectLst/>
          </p:spPr>
        </p:cxnSp>
      </p:grpSp>
      <p:grpSp>
        <p:nvGrpSpPr>
          <p:cNvPr id="46" name="Nhóm 45">
            <a:extLst>
              <a:ext uri="{FF2B5EF4-FFF2-40B4-BE49-F238E27FC236}">
                <a16:creationId xmlns:a16="http://schemas.microsoft.com/office/drawing/2014/main" id="{6F216D47-DC89-C092-C2D0-287AC35B8306}"/>
              </a:ext>
            </a:extLst>
          </p:cNvPr>
          <p:cNvGrpSpPr/>
          <p:nvPr/>
        </p:nvGrpSpPr>
        <p:grpSpPr>
          <a:xfrm>
            <a:off x="1695018" y="5705924"/>
            <a:ext cx="277531" cy="59502"/>
            <a:chOff x="6872438" y="3195366"/>
            <a:chExt cx="449724" cy="125350"/>
          </a:xfrm>
        </p:grpSpPr>
        <p:cxnSp>
          <p:nvCxnSpPr>
            <p:cNvPr id="47" name="Đường nối Thẳng 46">
              <a:extLst>
                <a:ext uri="{FF2B5EF4-FFF2-40B4-BE49-F238E27FC236}">
                  <a16:creationId xmlns:a16="http://schemas.microsoft.com/office/drawing/2014/main" id="{BFDCBA82-BABD-FC15-B02D-40E6A6B1BEE7}"/>
                </a:ext>
              </a:extLst>
            </p:cNvPr>
            <p:cNvCxnSpPr/>
            <p:nvPr/>
          </p:nvCxnSpPr>
          <p:spPr>
            <a:xfrm flipV="1">
              <a:off x="6872438" y="3195367"/>
              <a:ext cx="231006" cy="125349"/>
            </a:xfrm>
            <a:prstGeom prst="line">
              <a:avLst/>
            </a:prstGeom>
            <a:noFill/>
            <a:ln w="19050" cap="flat" cmpd="sng" algn="ctr">
              <a:solidFill>
                <a:srgbClr val="002060"/>
              </a:solidFill>
              <a:prstDash val="solid"/>
              <a:miter lim="800000"/>
            </a:ln>
            <a:effectLst/>
          </p:spPr>
        </p:cxnSp>
        <p:cxnSp>
          <p:nvCxnSpPr>
            <p:cNvPr id="48" name="Đường nối Thẳng 47">
              <a:extLst>
                <a:ext uri="{FF2B5EF4-FFF2-40B4-BE49-F238E27FC236}">
                  <a16:creationId xmlns:a16="http://schemas.microsoft.com/office/drawing/2014/main" id="{717BE6F6-2D36-2C6B-2A74-089C2A8D9E8F}"/>
                </a:ext>
              </a:extLst>
            </p:cNvPr>
            <p:cNvCxnSpPr>
              <a:cxnSpLocks/>
            </p:cNvCxnSpPr>
            <p:nvPr/>
          </p:nvCxnSpPr>
          <p:spPr>
            <a:xfrm flipH="1" flipV="1">
              <a:off x="7091156" y="3195366"/>
              <a:ext cx="231006" cy="125350"/>
            </a:xfrm>
            <a:prstGeom prst="line">
              <a:avLst/>
            </a:prstGeom>
            <a:noFill/>
            <a:ln w="19050" cap="flat" cmpd="sng" algn="ctr">
              <a:solidFill>
                <a:srgbClr val="002060"/>
              </a:solidFill>
              <a:prstDash val="solid"/>
              <a:miter lim="800000"/>
            </a:ln>
            <a:effectLst/>
          </p:spPr>
        </p:cxnSp>
      </p:grpSp>
      <p:grpSp>
        <p:nvGrpSpPr>
          <p:cNvPr id="49" name="Nhóm 48">
            <a:extLst>
              <a:ext uri="{FF2B5EF4-FFF2-40B4-BE49-F238E27FC236}">
                <a16:creationId xmlns:a16="http://schemas.microsoft.com/office/drawing/2014/main" id="{2EC2BF46-E1ED-AE9B-9B3E-05EF16D83CE1}"/>
              </a:ext>
            </a:extLst>
          </p:cNvPr>
          <p:cNvGrpSpPr/>
          <p:nvPr/>
        </p:nvGrpSpPr>
        <p:grpSpPr>
          <a:xfrm>
            <a:off x="3041067" y="5705924"/>
            <a:ext cx="277531" cy="59502"/>
            <a:chOff x="6872438" y="3195366"/>
            <a:chExt cx="449724" cy="125350"/>
          </a:xfrm>
        </p:grpSpPr>
        <p:cxnSp>
          <p:nvCxnSpPr>
            <p:cNvPr id="51" name="Đường nối Thẳng 50">
              <a:extLst>
                <a:ext uri="{FF2B5EF4-FFF2-40B4-BE49-F238E27FC236}">
                  <a16:creationId xmlns:a16="http://schemas.microsoft.com/office/drawing/2014/main" id="{81E6EC2C-C099-5454-C185-E41BE65672D6}"/>
                </a:ext>
              </a:extLst>
            </p:cNvPr>
            <p:cNvCxnSpPr/>
            <p:nvPr/>
          </p:nvCxnSpPr>
          <p:spPr>
            <a:xfrm flipV="1">
              <a:off x="6872438" y="3195367"/>
              <a:ext cx="231006" cy="125349"/>
            </a:xfrm>
            <a:prstGeom prst="line">
              <a:avLst/>
            </a:prstGeom>
            <a:noFill/>
            <a:ln w="19050" cap="flat" cmpd="sng" algn="ctr">
              <a:solidFill>
                <a:srgbClr val="002060"/>
              </a:solidFill>
              <a:prstDash val="solid"/>
              <a:miter lim="800000"/>
            </a:ln>
            <a:effectLst/>
          </p:spPr>
        </p:cxnSp>
        <p:cxnSp>
          <p:nvCxnSpPr>
            <p:cNvPr id="52" name="Đường nối Thẳng 51">
              <a:extLst>
                <a:ext uri="{FF2B5EF4-FFF2-40B4-BE49-F238E27FC236}">
                  <a16:creationId xmlns:a16="http://schemas.microsoft.com/office/drawing/2014/main" id="{DD8A6493-492A-851F-769E-79F2F249B8EA}"/>
                </a:ext>
              </a:extLst>
            </p:cNvPr>
            <p:cNvCxnSpPr>
              <a:cxnSpLocks/>
            </p:cNvCxnSpPr>
            <p:nvPr/>
          </p:nvCxnSpPr>
          <p:spPr>
            <a:xfrm flipH="1" flipV="1">
              <a:off x="7091156" y="3195366"/>
              <a:ext cx="231006" cy="125350"/>
            </a:xfrm>
            <a:prstGeom prst="line">
              <a:avLst/>
            </a:prstGeom>
            <a:noFill/>
            <a:ln w="19050" cap="flat" cmpd="sng" algn="ctr">
              <a:solidFill>
                <a:srgbClr val="002060"/>
              </a:solidFill>
              <a:prstDash val="solid"/>
              <a:miter lim="800000"/>
            </a:ln>
            <a:effectLst/>
          </p:spPr>
        </p:cxnSp>
      </p:grpSp>
    </p:spTree>
    <p:custDataLst>
      <p:tags r:id="rId1"/>
    </p:custDataLst>
    <p:extLst>
      <p:ext uri="{BB962C8B-B14F-4D97-AF65-F5344CB8AC3E}">
        <p14:creationId xmlns:p14="http://schemas.microsoft.com/office/powerpoint/2010/main" val="2849088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par>
                                <p:cTn id="14" presetID="22" presetClass="entr" presetSubtype="8"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par>
                                <p:cTn id="23" presetID="22" presetClass="entr" presetSubtype="8"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left)">
                                      <p:cBhvr>
                                        <p:cTn id="25" dur="500"/>
                                        <p:tgtEl>
                                          <p:spTgt spid="33"/>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wipe(left)">
                                      <p:cBhvr>
                                        <p:cTn id="36" dur="500"/>
                                        <p:tgtEl>
                                          <p:spTgt spid="3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wipe(up)">
                                      <p:cBhvr>
                                        <p:cTn id="41" dur="500"/>
                                        <p:tgtEl>
                                          <p:spTgt spid="40"/>
                                        </p:tgtEl>
                                      </p:cBhvr>
                                    </p:animEffect>
                                  </p:childTnLst>
                                </p:cTn>
                              </p:par>
                              <p:par>
                                <p:cTn id="42" presetID="22" presetClass="entr" presetSubtype="1" fill="hold" nodeType="with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wipe(up)">
                                      <p:cBhvr>
                                        <p:cTn id="44" dur="500"/>
                                        <p:tgtEl>
                                          <p:spTgt spid="43"/>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up)">
                                      <p:cBhvr>
                                        <p:cTn id="47" dur="500"/>
                                        <p:tgtEl>
                                          <p:spTgt spid="3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wipe(left)">
                                      <p:cBhvr>
                                        <p:cTn id="52" dur="500"/>
                                        <p:tgtEl>
                                          <p:spTgt spid="2"/>
                                        </p:tgtEl>
                                      </p:cBhvr>
                                    </p:animEffect>
                                  </p:childTnLst>
                                </p:cTn>
                              </p:par>
                              <p:par>
                                <p:cTn id="53" presetID="22" presetClass="entr" presetSubtype="8" fill="hold" nodeType="with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wipe(left)">
                                      <p:cBhvr>
                                        <p:cTn id="55" dur="500"/>
                                        <p:tgtEl>
                                          <p:spTgt spid="46"/>
                                        </p:tgtEl>
                                      </p:cBhvr>
                                    </p:animEffect>
                                  </p:childTnLst>
                                </p:cTn>
                              </p:par>
                              <p:par>
                                <p:cTn id="56" presetID="22" presetClass="entr" presetSubtype="8" fill="hold" nodeType="with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left)">
                                      <p:cBhvr>
                                        <p:cTn id="58"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7" grpId="0"/>
      <p:bldP spid="18" grpId="0"/>
      <p:bldP spid="26" grpId="0"/>
      <p:bldP spid="28" grpId="0"/>
      <p:bldP spid="34" grpId="0"/>
      <p:bldP spid="35" grpId="0"/>
      <p:bldP spid="3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Bài 12. tiết 2"/>
  <p:tag name="ISPRING_PLAYERS_CUSTOMIZATION_2" val="UEsDBBQAAgAIAHldz1I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CZEeFYEfUjY/YGAACAGQAAHQAAAHVuaXZlcnNhbC9jb21tb25fbWVzc2FnZXMubG5nrVlbi+NGFn4P5D8UhoYNJJMLJITQ46EsV9uiZckjlaenExZRLZXtoiWVo4tnOk/7to+7eQ0EEnIhCQnkIU9ukn1wyP9wfsmeKskee5JBkqdhZhhJnO+cOnW+75wqnz54GkdoydNMyOR+5+17b3UQTwIZimR2vzOhZ2+830FZzpKQRTLh9zuJ7KAH3VdfOY1YMivYjMP/X30FodOYZxk8Zl319OwZifB+Z9zzsWEQzzN7FvGxa2Lfwj1i+T1snPvU8XtkYNqd7kCiHP7MObriM5EkEASSU/0ii0TIT9+sUNs5cSh1Rv4Y28TqdHsyz2WMeiw9Ds3Gj8wBpqZj+70JANtep2uzpZixHFKIrgqAT7LjsD1CqWkPABEHARiIKxGJ/AZ5PM8hF8eiWmafdLre8RmkznibPioXbXM36ZsOpM11y6xpSFhhEQqJEpamOnEtAMcWviSu7xkEQBW0Q31vMh47LiV9iFBVi4iLqNwQkaFE5igrFguZ5jxEItEFxQ4yHMtWufHOTdsH93p91WvTMumlP3JUrmmRJgic35kT23FH2DpAn07vAH7sEo/YFNI5HjrU6XTHKc94kvMULeYyl23wVJn5tu+c+YYzsWlVcejk4YR4euftyahH3BNF6RPqUFjP9pN30sLRI/DzNwX1CJwdV1AXGBIwwu55mRPDJfCi71+YdNjpGilnqmyeiHyOhLdIlSjxJYuKsr4q7axzt1U6PB5XurGNu8eC6zprwxkB/y59yxmAWJoDCEvGC5bcIEvO5D/eee/9p2+/+95rrWA8KCjrEAhppHffagBkU9exSlHwbfIYdpuam9VvY0Q3t18b7eydCbVMGwr79//+8fPm9nNI8JVY/5C0Q4FSftTpPpzgS2RtVl+YtdYT14XSr+rW9LSOqAxZROvIpSzQnC25aklLwZ9o1QBqiLTqRupDIOFFUtTyru+MMJQWsI26pqHKFugh0/Tm9VKMinwuU3CXoVBk7CqCglM+Va2p74uSlWXFSSVgIGuhjJlI7tW7vrAtB/d16Y2g5vFAachuUYB0AK8LfanI9Dq4eJJEkoVomnIAdDzEFotIBJW0VmwYR+ymNgoXX0BrAwo4lgeq1t++6XRJEqJ+ytRiW6K42CMurGWz+v7mCFNfE0Bbo3yz+iZHwWb1VTugoTkYWvCXqkB661WOkvX3OapXzkOYMbH3zZP55vY/dQiVbmPPu3Dcvsqjkm2GFizLnsg0PCjc/S2uAzZtwwFuGHQPXHXVHTCUjIAhMU15kNeDQZRYl3xFNVg21KRPtWoolsVFBqkHHYp4znW0Qi2FBeVExacSKBdxGLI0HcC75l9t5Vt4YhtDv0d3WmuxIgnmDe2Ar39LmX2CFBk/oEFtTBUaDKWPQXBgdHTaWDjnna5z3sbiksA0Cf/U2eyNtSCFW53a6mDAlOxEN9XEoappKWSRwRuVElArvSPZvXZuPAIDgE1NbL1AbkvU7cg2E0sOcaQhT2sdQTcwSF8R7OHE/NA/w6alW/rzpcdu9HjIwiVLAnXuCJja0xv4FopQf1Nlr/1/XIhPEMsr9T+pGofdJ49P2sZz0GtewAiW5zxe5HWuVcKq8I+JQlH8hSE0Wfpx/nfT+53szN68/9L7c3CuaLNHtUG8ZKaa79ZdR1IdEQjMMMBUAmNH1NxqqNz2TNC6YYMD6DM70z47OI+YyVQ2t7adCsCW6FgMbwg51pF7MP3E0IWa2+pDyn74+njS3P6C9DyTQte54FeZyGs9az437q+azsc31r0x9qDZUJNa5OA6BCAjEUP8YQPMyYhsM1C2iIOVXMgiCjX9I3Gt2wTktoj5XwfkaSpj/TZi2bb8yzb14GWiKBfnlk7HLeapHYMb788egY/fJY9gF8YYA9uGmn0MxfaooRHQR6XCot52dAIexSwP5tCOp7JIwoZA5dmsT84wgFVrpusfY3QtNqv/xQ1RnoulfIuqtx+0AlFjHSgp2YF9ZMucZ/9sDaLWssMorzpy/jSvB5r0dCl5vnN2BuPcdFpnQXHvMOTB0ETGcP1ZE8PqcL01HanjORyQGxzSqQlMuJMTKysbZCxjeHWv3i9Vt3y6cDCl2BiOgIueOqnd/nuBfv90/VMyR9fr7+I2SNsSNJyJC0e/is2GLFIYKqjII47IU6Y42AZV3RqBWutDHKCtf4HlB5vbb9Bys/q1DZDeX9jZuUDBfL1qY7q7PukzyEu2/jKYN7su3wd5vu/SuV5LDqN3MtO3MgJlcrP6slbtVC6oOfZxv68vmiAtkQiuy5EjhPNpUN04RXImm4IZQ2xDk3kOj4cibwvoErK7OFLXIvoKwpJM/eLx57++rbMvLx8rCQeVLJ+faeTyr21+95Tp30pO39z76eT/UEsDBBQAAgAIAJkR4Vg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mRHhWA08H+QCBQAAFxkAACcAAAB1bml2ZXJzYWwvZmxhc2hfcHVibGlzaGluZ19zZXR0aW5ncy54bWzlWU9vGkcUv/MpRlvlGLATu3EswHJgqVEwOOy6jVVV1rA7sFNmZ7Y7sxBy6q3Hqt+gVZuqkdpbT1htD/SL0E/StwzGYGN7cOLIrQ8Y9s17v/fm/Zs36/zOq5ChHoklFbxgrWfXLES4J3zKOwXr0K083LKQVJj7mAlOChYXFtopZvJR0mJUBg5RClglAhgutyNVsAKlou1crt/vZ6mM4nRVsEQBvsx6IsxFMZGEKxLnIoYH8KUGEZHWFMEAAD6h4FOxYiaDUF4j7Qs/YQRRHyznNN0UZhWGZWDlNFsLe91OLBLulwQTMYo7rYL1Uckur5cfn/JoqDINCU99IotATMlqG/s+Ta3AzKGvCQoI7QRg7vrahoX61FdBwXq0kcIAe+4izARc7x2nMCUBTuBqih8ShX2ssH7UCmPSJjFEg8iiihMCoAu0OU5FXqkZQZP8Acch9VxYQamrClbZPW7aFbtp10v28WGzpk01lnCrbs02knFq1bJ9XG+4tnO85+7XVhZy7ZfuCkKrWmYMv3d0YDdr1frzY7fRqLnVgzOpSTDm3J7PLUYwD5EWSTwfJxUkYYtjyqBozgVLEgVlx3DcIa6oUMiqNmaSWOjLiHReJJhRNUgzDaqzS0i0KyPiqWaaRgUrTQ3rDE4DgmGQW7Mc3Xw6S9EnWwtbz2ntZ9taamUeK4W9AJJZnebiPOWUi6ZljT1Fe1Ao5Nwe2wljThJFIlZn6TxPnJlwCUy+LfiC49Jn1BLMn7mLhC3i13FI5jqA06W8ApzrFmpDiBk4shERjhzMoetQBc71ZgAyaUlF1aTbVKbcuzHFDAEetEWC9p0LzvYCHMuFmM7impa6V/y8LhSRX2hna9KlrA6joCXNLCN+m/uoHOM+dEkT9mejoUJ89Bb+BOOTb1cTUcKE3x0P3w6MGZEaD98o5I2HP5rIfCYS5qOBSBCjXXCTQFBnSQi/AoLmuytqxyKcUOEAUEhOvNqjpE/8HRNFR6AiTEASTpuIEaU1fJXQ16hF2iIGXIJ74HWgU6nxsysBR1jKM1B8auMD3aOq9bL98kG6Qez3MPT71cChOkkYqVvBxwPEhTqVA3d4OJFkEhSf+pM1k71lbx6GWYOAOL+naCzgSxomDL9P+JlD5qBvMeS3o2WVwF9rgbHaAPcmhZ4W7wQaSpxCSDQmLHjQ3CmfHigGgB7mSHA2QNiD41mmbaNHRSKBohuEhpY3t1DLQ5pOnjpwEIHG2CexEeTa+qPHG5sfP9l6up3N/fP1zw+vFJoOLgcMp+r05FK6cm4zljw3I14jd8ksZiZ1biK7RuiKueyCbEXEYVoa/gWly2dNA/Fq3bWbuyW3+mnVPVoCMInXxaEgn0sHluXzy2SIu6vji2PvNkt7qGk7hzXX2TbJ4bqAdqG8AKqgnd63TGReHO4eodp4+H3VaHqojod/HiB3fPJTyahQbcfI8IYJV+O5CVdTjyYHc2OJkQlw1HR064TDhtGQQvp9sMbxLmVsVFE36gD/jSp+51uIbgO3U8Xu6NcQdel4+Fd4a8l0P5rtbUbpf+z2u31Hv2cXaTg3v4nQ39+NfuMB6o5+MeoJpdHvcAfyxidvUG88/MNEpIwBX45+8AI9FZvIfBJQ5AWj4QdtU4sJ79j71WeNWvkenAt31IP6afZ2deF1aj639EV6uhJSTkNwa5prs7fvxc2NtXxu+VImA2iL/8woZv4FUEsDBBQAAgAIAJkR4Vi0UPcKkwMAALQMAAAhAAAAdW5pdmVyc2FsL2ZsYXNoX3NraW5fc2V0dGluZ3MueG1slVdLbtswEN33FIK7LeLEdZEUUAz4V6Bo2gZN4D0tjW0iFCmQlFOfoGfoEbrurl32JLlJhx9JlC3FToQA4cx75Hweh0isHiiPtiAVFfy6N+iNXkVRnBRSAtf3kOWMaIg4yeC6t6BPf3/oaPPvN3kTPf35xaPk6e9PHYmCUQ69vqMKJuQdaE35WhlLaYtoet1bFloLfpYIrnH/My5kRlhv9PqD/Yn7FnmMJTDcUzkrkkB9zLvB1WR2EsWfMZxczqbvuwiJyHLCdzdiLc6WJHlYS1Hw9Ghom10OEkv2gMjz95fT+WUXklGlP2rIGjHNr8x3GiWXoBS4kIaT4eAoi5ElsPKkc/tzIic86rns92hbqqi2tPGF+bpoOVlDs8jT+exi9rYbz3H3BmE8mc8+XDxP0PBdm75fDq+G404oIzuQL2l5LvIi3yMMzNdJkGJtCvqiQ0oOEyTF64eE2bn5jhJMQuago11QjKbYBiFTJ8Vz83WBfS0PVOT/DIdEbO62FOzWNGFvehiFLBmMtCwg7pcr51Mb8fi10Gb+jFaEKQSEphp0ixnekkKV2zRtNe4bPFKeBiBvqBELwYoMpi7eANi01/jpdGLnShhfZQsClLD1xiDC2lgjv2BZD5CBsUbemW595Wx3AN/3OE6phwnxzXy++ugFTnBZ1qtclV5z0o255So42htKTCZSGFlZ3dMMTNfivrW5kPoHMcWcbOmaaHyvPhvccmeTUXF/z+GV1q6rWFPNoE1uiSikwmDQvfDZ+s61eBzFPRxqrG9gpX2qTVvdE/NYhFKw6+NC99tVZXPrSONTct0jWpNkk+HbqHqR5+H1w23co3zIMMMa4SA/8pUIODawLlJG5APIeyHYqcdwoeFUrHB3tgNdFdS1tb17sd+jra28yJYg56gGCqUcmzaH29D1huGvXlB4hLRJ6HA6pt7gdpzQSu2BwfcfiEw25V1wC+fJCqYpgy2wUhuBxWbclVqsUPxtCRtxefUFcnuJHv0EqoXSnEyBvQW/wLAaG+95mpL3uKbmNVkqm1ljoBwb9+WUNNILQc7gxdTYGv1tNcR2NQpKCi3uNJHlDa/XPn2yhTGnmZ1A6NCVbNo8jsOEyH1hrLMM+MBeh2BerWqzKsMWTxfFzNnRoI1iPftD9h5v52glAcIBa42vgifgE+yWgsj0SwVpvAktbsfGHPHVtPMaJ32W67gfmFxzqjbg3/jfyug/UEsDBBQAAgAIAJkR4ViSyE/1/gQAAKEYAAAmAAAAdW5pdmVyc2FsL2h0bWxfcHVibGlzaGluZ19zZXR0aW5ncy54bWzlWU9vGkcUv/tTjLbKMWAnTuNYgOXAUqNgIOy6jVVV1rA7sFPPzmx3ZiHk1FuPVb9BqzZVI7W3nrDaHugXoZ+kbxmMwcb24BpHbg4Y9u37/ebN+zdv17md1yFDXRJLKnje2sisW4hwT/iUd/LWgVt+uGUhqTD3MROc5C0uLLRTWMtFSYtRGThEKVCVCGi43I5U3gqUiraz2V6vl6EyitO7giUK+GXGE2E2iokkXJE4GzHchy/Vj4i0JgwGBPAJBZ/ACmtrCOU0077wE0YQ9cFyTtNNYbanQmZltVYLe8edWCTcLwomYhR3Wnnro6Jd2ig9PtXRTCUaEp66RBZAmIrVNvZ9mhqBmUPfEBQQ2gnA2o31TQv1qK+CvPVoM6UB9exFmjG53jpOaYoCfMDVhD8kCvtYYX2pF4xJm8QQDCILKk4IkM7JZjQVea2mAi3y+xyH1HPhDko9lbdK7lHTLttNu1a0jw6aVW2qMcKtuFXbCONUKyX7qFZ3bedoz92vLg1y7VfuEqBlLTOm3zts2M1qpfbiyK3Xq26lcYYaB2PG7bnsfARzEGmRxLNxUkEStjimDGrmXLAkUVB1DMcd4ooyhaxqYyaJhb6MSOdlghlV/TTToDiPCYl2ZUQ81UzTKG+lqWGd0WlCMAxya5qjT55NU/Tp1tzWs3r1s20ttDKHlcJeAMmsTnNxVnKqRdOqxp6iXSgUcm6P7YQxJ4kiEauzdJ4VTk24hCbXFnzOcek1agnmT91FwhbxaziE8DXK3EJtiCkDz9UjwpGDOXQZqsCb3hQhk5ZUVI27S3mivRtTzBB0EGiDBO07F7zrBTiWc0GcBjKtba/weU0oIr/Q3tWiS1UdRmGVNJWM9G3uo1KMe9AVTdSfDwcK8eE7+BOMTr5dDqKEib47GrzrGysiNRq8VcgbDX40wXwmEuajvkgQo8fgJoGgsJIQfgUEzbZT1I5FOJYyLBWSY692KekRf8dkoUNYIkwACadLxIjSK3yV0DeoRdoiBl6Cu+B1kFOp+TNLEUdYyjNSfGrjA92UKrWS/epBukHsdzE0+OXIoRxJGKmV8OM+4kKd4sAdHk4kGQfFp/74nsneMjcPw7QjQJxvKRpz/JKGCcO3ST91yAz1CkO+mlWWCfy1FhgvG+DuuNDT4h1TQ4lTCInmhBse9H3KJyeIAaGHORKc9RH24DyWadvoUpFIkOgGoanlzS3UeEjT8VUHRk9YMfZJbES5vvHo8eaTj59uPdvOZP/5+ueHV4Imk0qD4XQ5PaoUrxzUjJHnhsJrcJcMX2aocyPYNaArBrEL2LKIw7Q0/AuLLh4uDeCVmms3d4tu5dOKe7iAYByvi0NBLptOKIsHlvHUdm5eab2/gcWxd5vFPdS0nYOq62ybZG1NQINQXgB5304fqUwwLw92D1F1NPi+YjQvVEaDPxvIHZ38VDQqTdsxMrxuolV/YaLV1MNIY2YQMTIBDpeObpZwvDAaUki4O2sV/6VwjWroRjV/P+p24YMGvbJwdamvpm7d4a8hOqajwV/hytLnHjfU9xeY/7GnF5aAXHR4IYeENAXd0Sn2gT0bw8H4TYT+/m74Gw/Q8fAXoxZQHP4OjzXe6OQt6o4Gf5hAShj45fAHL9CDrgnmk4AiLxgO7rQrzSe7Y+9XnterpZVmPTVL+3vRam7Xffpq+np07n1oLrvwTfgayOf/rVBY+xdQSwMEFAACAAgAmRHhWDdJ7OC8AQAAfwYAAB8AAAB1bml2ZXJzYWwvaHRtbF9za2luX3NldHRpbmdzLmpzjZRNb8IwDIbv+xVVd50QsE6w3YCCNInDpO027ZAWUyrSuErSbmziv68JX0lIt8aX5uXp69oh/rkJmhWmYfAU/OhnvX+x91oDpUlewZ2t0xa9UHooaL6Ct7wAmjMIHaQ+vXqW9xfCZxwybZrsXpWtMPxCVL+sCRUmXnosuEcTHq32aJ8e7cuX+Nuq7FjVoSKjzUklJbJeikwCkz2GvCCaCW8XepkFOjDWwP9B1yQFy/RhOJ7GreTFMZqO4tmjyaVYlITtlphhLyHpNuNYsVVb/s2uBN4c+PYA9B9Hs/nIBGgu5LOEwk08H6toJ0sOQsA5bzSNhl6YkgSo4dvX6w/UMXYLcug6F7k80ZOBCpMuSQZXXZrN40F8b2Os8XK5yXQeLwbXnIQveTydUTSOJhZByQ54h4MpsazKa26owuI4ZqojXSxPKEWyyll24OK+Ci+nPlbZtnVPT4xegnx1/lf0VZjMpRnHk7WuGTrXbOO5tYXv1rKOo0F6b7dw0i59KWhrXlfsPNDqM2h9jnSHjdq/ByGRkqSbopkhzfxsGkH4FvgbItVbhhL0A1ZSj+zgwxwXvpmcdq7Tnvf7m/0vUEsDBBQAAgAIAJkR4VgBIvFpfQAAAH0AAAAcAAAAdW5pdmVyc2FsL2xvY2FsX3NldHRpbmdzLnhtbLOxr8jNUShLLSrOzM+zVTLUM1BSSM1Lzk/JzEu3VQoNcdO1UFIoLknMS0nMyc9LtVXKy1dSsLfjssnJT07MCU4tKQEqLFYoyEmsTC0KSc0FMkpS/RJzgSrDMh/ubi9RyDi8OVFH4eGulXkKyQ93zyxRyC/NycxLVdK34wIAUEsDBBQAAgAIAJoR4VjBMWo/HhkAAKEuAAAXAAAAdW5pdmVyc2FsL3VuaXZlcnNhbC5wbmftentUUmnbN+VkM2bTNDqVZVppqZmamnlCyJka67FRy/GUB2rELBNMGUXkVDk1ZeaxRDyAzzTllAdGTQxTzDFFBWE6KNlWaDxAiYBKgojAhz3PvOv73rXe9bz/fmvJWrDX3ty/+76ua/+u6/rde+0bIUEB6022moBAoPXHjh4+CQJ9Yg8CGSV/amy4QjYmf2o4rEKdDPgaVM+1fG84+STR/zt/EKghf93SmTWG888uHo1CgUCfdy1/V7FSfoODQM4Hjx32/z4zTjrKu5n8/ozV2yX0wbj+TNKn8ivS2IKZb1d17/g0knJ1sw12p/mRuHNm5zd+WnSlbcuvp49v2tTUeODY7cP+X545uqs7/uvrPm1oUblm4HlE+sOgCBVWIhBfJtXXK+4GVaJaW5ktD2v0nUYGKw6Rr6w2HH4LDTH8gtJNlv2pCvJfZTi8cjA4BLrU+s2abhph3tEhIcGDGkOpGwSnnKSHK3prNoNAj9ERX5nX2HW/uDGeqnld7RIPG0kBgd7GOdjLDuSxpPFUZi4+tWMV6BI2PdW/IWvXvl27aHGGAVYO9ocPxzWBQE/95uys0FtZ48qGYFgP87HQcKn9ZMjIect8gAXBW2jGCAYrVf/wT62+0aEFrJ2r+xr+2zpnQBjg/7o0uC5HjtdrXBrLMmyJCk/owjOVfu4CcXbmJVX3wYyPKH6PVeQm86F2LfN3rdtbKjIkz0LX70BZIzHHZbuDm4OJszdhI9Ntj8/G6qe2CcFYJoUdKr15lzEJ4WQxtVL5vuqBPhxjdPBRYNr78X4nebQhfKqpY+tyeDjlBpJFdjbYQR9A1Y1uxnDMPpiudvsikDDuSZSM+0eZZEN1Y9SlN0sAnAn3QJTXEtPxRZp5NU//PO1NnVnA2gIHazoLPq03LZnTyrU665Ef//zwqs+Vh7k9XqlBv5+tUJTiy+Khcl7DdnIJgp0OJHzLrQwFpusu2LKcWTPvQJp3zIUXJN10t3JSfHopZnQM3PqBACuyLA+kO7R4WgXmwQkxZJcUFFtTshznrBJ0SEXWakpEZqgz/PcCNvCetEdibXTJVNlz6O2LdMo2cHKTZymn6oO3sTIVDvI2uZ6cqAQy9lPlqONuwvi8PlSiqW2THEXMM+Xky17eNnMI6IFstxD7O1O3XcpDdNhiJVv76JZOdkV3NbuAEoTlvTPK7whnnTF2nYyYrA5VUXzae52VKsFDWsTJd2Toq5WddTLAkDgjNUn+rsasvsyII0URZxQeRhPH2fzQ7Lp9nrR45y9EgCWtLA8j7lThRh/jHsJL+VRgG1DGYfOMyqWIRIZUFS8INAswLsAkaF7hA0Vab7lqX/F5hSt7siFGllLPxg8QgsNVF/ZR1T1MNk7RxqjDdOTBAbFihxFzNu9ODJTu6O22A9IaHDzKL0zVUd+gFRgfO9WZilAGNYonaG0UisafjLaQRK6aHyCqYktJakVRcrCITT+rEUuapqfEF+UEXh+B3doDHq/o82ncPkw5Xs4rdCXez9c2t7dPvBoPGap8P6xsGIgnx3B9WFnFasgeRp2rEztfIqZ2Bi4z/mF4yMSxTMEVip2UTGGry86T0VYFk2mUWh7bDjOmeyDUVW7Ovs4hpU9qXPHOZmneki0SjqMg/mmBRKEtPci0ZnMtJJaSLdk/m9qKENyM3PNRe16i8HQPYWLBAR5Wesknz3RHEzWCbxcf3UPnavDHt2l8YGIpl7mFnUAO6yzQFqp7fMKNGLYv6eLAonTRwR4VA4y0A8rYUQf5tBIhO3T6pS3wI1I4IH5fMV2sBvfpgOgIGbqeyneVA4GoH2HJKdC+DJ7KlWUHVMKFt+LLpOB5VKmcNyovrAhV4KJYC96c9PHZPeJAtyE/K2IRBsbVQEnFqdE2UbxSFwlPOrGIEfJI7kIcNiqjgjY8dHwbQD4fz/g7Prl2H8Y16s9wokrq7cSnBf6sBYKtgQGXzlh9inDJv/wPN2EcE7n2VbXxLQYku8q0ogfkO4wUgkMAgVKpwRgowv98RwTrTJDxqbuPjom0lIQWo1kp3pKf2FGLtGNdgNTbKBqOBiESh3xTvnEWtyaLM3ShLHkMsjlYgXfjPrigHK0Y9O5oqVenNS6ToZd5lN4CTZuCcAESrZrwuUqmOsq9us9dj6srmmzEOYvbYAjU/fzGnWQSuZhVJc2wAzQHnVOIXNE8kvht0KiIsZyTD78yV0OM8nDbLYLfoDC+pyPXXxTZaW0UuGpnO0UjVjIcB6VjsVocrOjE6WR+sxaiQMrlcWNDa7qTfHvoFJ9r8boYK9ri2d/po9S+JCitHtpSOayy+ImbcETEOw1hc4adn5Duan70vchNtziXh4gcpeKoEhQGC8mtrRdG83He3s08VRocZgsAwSc35TbuZjkZfeCQfn23DWh5MxTI6/B2+CptG+pGKWKL/PujIupfoQabOt5cs5VwvalA+c0ctY5D4tV5KuB+agI8jFCx7t/53OHDqDwIvUxd64WagxM0E3irV5WtFRyja+q53qSLXvU8kLdRBYYcQ5wKA6StdGGKXL77ho1R7zQrWZ90yviiwpWs0jyI96L7wlgQMmw7pfh8TedQhp6GvGArsaJF5gMWLe2Vqjfgs9S8yzO9OOtwVaIALeY2S72b/+smvWO+FhDcOl46aJIgUJE0GiF57YlVYe/MosqAwDOu9J1kPolWw/pFuhgB/P6d7ILJtRhIupDe4knzVMREH03+m3r+XQsQozbXLew2xSPMJXc7owLXLUfTfBWn5a8mJ169PQP31SsXXTOtjUqTYXQUx7M+mC55Q6BqfHnEY2O9ILdsqukbutEUvG0ObJKL6aDl/dU2SnaRcFXVOWWpbfQ1x5CJEIH3JgDYaqHxI6fYSSphTrDRjnaDc2exQet9VMrRBygnzY/YOFmdoyYVssEd8SQvMO1HGAcomqA3pfS48j404L2DvJHxmrn0J3XxwulRubdCfUfrOuRLjWeAhzytbtLFkxnaGsRR0WSa4BaCIufhMJrXJAkrq6l+ujgVKdZIM6QGpSIbbDI3x7xgZoXtN7oDdrW2yO6P4b5NjqGyFad/DDK+Gs8EP6em2PHrnO0sbG0Btg2gjuDnr8I7J2pECIoYqL+gwdPVb1alW1oc2sOgKTK4QDHCgj+gwaebsjISKa69W2Hu9rGj1erM3QxkHKQPDABlxZhidevIUJue50Tcmz9cDWg8UroYeBKbjKYcbPSrThtRDnnIf64oH66XMvDH8mQ3k9mvBbZA4/anPMBTPz1ACnATRspGtBR3IQFpo3EltzgldLUx1Uvb+Cn8Zb4C4JLvDBRhVnCARj9hi/hF28juZaUyv29NNwM+U9TZhYul3KbFWdwh3bib/T46kVDdfdQ4BvjyjEtAnBMzIe4e/k3ev9VNmIs9nbZvj0mO9lnN9yETpbfSdsIUibZ8q65BxkwF5o7yvK+yW2tQhrKw9qrIBM1Qknr+Wc2BSxXCRgo6dGR8FjuoPO/+7yGDjlEhvYQ/QHP0/6iJUsFIa82HhOmbmvWGLHNc013ZM/sYP/2S1OAi8wSBLtLMzf934ur/naimxiQn0m9niXgg2SO2npfsof2ufyjJCjO/rHVkUx8V49shc/Nl/Vj5P+vH2LCQpQUWdNPGf32GB5rrnZclJYh74n9Umz5rlrVxSHXV8oCp/7jECmgFtAJaAa2AVkAroBXQCmgFtAJaAa2AVkAroBXQCmgFtAL6/xAkizIx+fdzw0IURq9VQZO+dEaHfZxqxvw/P3qMDVmSd+iJG2B6nT5zoRqmf98F1Sn0izMPoLpgGq6xcliQjKZbg0DvFmqsdaNdUL2IJ08C76x27znlfd+bnl/Y8IbUodHdnN9dAxRHuI+XTi74neXgw/xnFXo10Vr3F1UnnjQeDWzUMgyzPFUsviQqhCTe88n5Y3mzG/WzYr1YxiqbO5NmiQLnP35YlRlrFZKn+9NgHAv+tDEL6UyD5ZkGKT7PHWydgBSPY56FremWvDg3STCM4NkRke0fh6TV0ppP5Y+g8wwzRI6+azcGgTIhJjmediYmx/JCQkA82ZA1Hfsh+yJiLQhMXYo7pRUU8V28h/in6gJkvgH29pcS519Z08vTYXP+j+lGIArpytjAjStfF9mYmz9tysrbALRP/Avssqa73GzNVVsDBvkuEaoZ7hLrh6392lQC4sK7MjxsaYzaFolUauX6J5sl6ulE/cwR5uytFMKBq9Gazg2EmVkml6+OxIl99crx+Jl7UI3iZ5hujmT9nfpXlCK2Na9uEFOY0KFs7ljIxCswhZgmTmmJprnRE4a0AchSwt5gNfJy4UiPFbAKxAv0nxVNpDvaz8VMjernVNy/HFE/XRn71u1PTbtQn/1zMHERHfz55y0n4XBynSk49CT899J0bU+Kbijs3loSe7afySVwCby3fm4F1iy3Y5iGrY+o5fIX6cmVPi6NyUOuQyRM2rZCaRCmUIIipj1xFIvYrY26Wk8F+M4gbzwUzksiV/dSBt2CN4LOuT/GotLka47ojpw1uTFBXbqpV87Q9Fp91iwtlDp+9R7fYTlgttntXqqp+fC4B8yJ0Y382mL2ZGnCIYjmVYqey5LvKs0fiNkK3wE1nhGLfD2lFaHiIyWVNx9yijFN7cOyKBnfyy40eWJpuNwF5h4sK78yljGMGnDLV6O+AJ0LDWnzZoiv7Lp6GAJfohEW0C7/+Kz72azlP6seN1zo/8l1i6A4giG+7NDSsPV6/niLTx7GLnAiMveH8RGc+H4laqrttbNvSiKTK9KUfGkz2SXAdU21Rp/SgpHFQz4d5i9OWW+/LY9yUpgPo9675WtrTUDnnqT7F4o/+8aZJioMkjGqehV/uhBV2vwO3mSMJ0/hM+FNIOT9tsk8mhT05AilPymktSiimUU1qyiO6GuhzaG21VxeAL8VWrHCGBeRzEC+qy86ztLJ/lqgODoWHVhDZRUeGDr/IDGAypmOcmoihQJpSDzWOUq0KfgdqEpasuaI8a1v4qSQuZTWJj+L0oEoRLxAQD0PbF4315awzxNGzeXtO6qbG4URfjil+2qhlI5PgKgc+TyjCe94xogyabGXAQRzERqnIm1m3WBW3lnLplALVhoOqhS3wehRdb4uv00y91RzO0eG2iiIRiYHPQEOTHVDQvtUJCZgA/jqfRdDxSPxaQbG9YRnv7ijrpuvnrgjl14qAqLWPxOv0iu9IAH+qbK2zNF1OeBSrv5zd1LEhheYGc6jGKJsVaaBPaEWHRPBTuipRThvN3uCxBKYFbaDDkUbh9QIT/D3dJglBsSNCpg73NiPMIJZy9NPtA5br6kXbXmhZ4FOSSbX3bj6GCXFtNr4yTdIrAceLlfylv3Bp//tT0+DZY+uQsUeErQqcIj5kR9TYHC8IsvFj0dnZWZMLQ3vgfo2sSDCEdGna7pv1Rnfix7vMuP1Ob5Xcy4H6j75Kf7kJ8nCyrS+xBAOdwD93udau2LsXWKIKYnL32svWquRGikqDgw2te39PWv/aFOl/vu5wDNIkvj8uGY2/Y6fuKQPvy1I++LJAdCfGTKVxoPMvgp2iRxAOSsuubrgJtD4InbX0uq+ZiMWHAyzYCNhlZS1pHEVtj8nsn38DLwXQbufPz2qYyA6jojwuAcGp/bw1rNSt4sDlZLHSNO3P8eQ5Ir0LYq83PR8fNn8LfR+05p4ErBVsoUnbfxuvHUWrCxT7JNYuukjI/IUGep2Dq+uZXIkfrlI9Dg72Pc8nbt9IgjuZ6N4ehvou4SfBkxfsXxN02L7r5z44paesNHhy7TcseX8qJuu3EyGbN47bnkjBtpfkCxc8t40PBSzWSzatnVN91Lg4ojL5MRtafYsBSNAcIe5nsTYBN6DhB6zuxjhBKnnedFq0Jv67V51RemmAWzN7B9dD0e2GPWabmKl800tizEzXgJpIfo4R2GreGKfBt0FZMgG5Ttb2ssoMWmaaro2nJz/8l64hHEkaHsHfItGUaRtPCWcaotKmCYN4vgVieNKK83q8KJJFu9wrfLl8485b7pf1f+T6fesS6m7sycQ3PUx3s6sndnK6XFc5VqJxRJNSaynCm9cTGJ6eSIuyNuu314Xj79reyMZPQS9PyA+zbS+94yhvlaLjlPV1RGsAlDlMIrYCt6S8g07+7zV4YiOXlWymIriljIXW/sNNVBRc/AYJWaCueduQsdB0J/K15d54JCbrr+17VH4hBO3Nm41jXO/eLzH1/XbVW5xnULd50LmITOs5pwXWujC0IYChJoJQsyFZkr0xKvZwGsNULG2SB0gEp+tmb813rK3XQQnZyb7u5pcHZGB5c85LRvjieCDH9tWukycqvPlhPVk6y/KEOew4ezcCvf7NGZ9Y2IzZy/mZOqjiqOgKoTvTOvB+KrtWKPOUPLaH2r8Xyftz0T4u9JRpkksKrKWIs5FnzhsXImlXdsgNi4gjegeIDrCeg4tnaxBl47sDViXMxxjnzufUI7C4KyBzWS6hSYhTtgbydstHv69NTjAPW5/LorXQOvbaGLyNqpSgxnBFgx8kAoX60SBytoSC+/E4zC8gRNJ5ECUzKkKAB0C4teGjleuKuxc8uhYGyDqFGy5TSmD1D85+9ZLjzlicnmfe9zpqPV/iNEnYhqJ1wbpdiSBLglIIY/IPMKNlNGT/xUmto3i5uF4fFNFfs3qpPIGWLhKVaZIjhyttunDuAvubAR4+7zLPrZxH5Uis88IW6S+NvhhuXkVono+DPLDDPYxbDGNhTBbAB1WkUVaA3o0+sP++dcRGFai37Mk7LefuW0Q0Sy8uLv7+6dUHwrmEdUI94oy1QsAZig3xR/LDbLw7pruDEFhAxO8mb3Ud49q5Kpkx6/LmXUm35Xbvjlb64Js5k4YqsxVwlwxFYzTSmDETI20BVoYQzr/NCEcmj++Sv2iRXVr7XNU8PF/RcxXuGSoIjUJSjf9L2WBObgBFaA2A52LXv8FbcAJ8mfKbcso3pJzbq0v78iubF6qNnPtH0oMK7MTTtC5lfBQ5clAL/i3Sn6hqVrLrKQPXEwSBKYQPd61J6SVG2SPeJOFyg94VHkwV4vpI3i3MNtztUXpydWxKMotzPirm6Gks5BwNfnxo2TGstbJ+BV3dOPsUHSK39I8TD/fhZW3q260Kbi+G2ALf2yO49z97RLe0LMuCARexBARo4UqNTSt/qWq7YpHs9qFjylCggsS1QlFcpYZfXDJUBLhh1r6ld800bZX3foaOueR3Q03lbVkP1JL5RbgPPXPswyjKPnvo/ddnSRkWvC1CyY5dck8jxZa1cL+rodVr7eyK6KFcT2EPh/6S2dDQVeIJKVoDpSmihGh9oRbW2pKDWXAazx7AyTzBOTXn7zsFLd+2UW6/NIQ6r7Mk19UW80oqryhW6gXMlW1Jd53lhq3tjwpIyy3IgNH3UnmTYNtH21E71U49lpwYjUPU4wzo5COfMRa1bH66AGoHjOVec+XZyFKCOhB3ZDuuGhI0NQBqaM9hDOz19y8z5AZvQ9QmYTqbsZE4tk4wryMwlruMxYwdX9E3NJnrHtuKSWrgqK14D2YQ1YdXjYbSjFfWJP1ogPKrQLDbefu3jBWTSAbvDTEjg9f+qW8TmR0ib7EPaXN8ylaiqPARiLXv3U+Zvxrnz14LgYeFmLLGHAlFq0aS4Jgmk1ysOxm8bCHgmtxNXwi0cHgnNzV+5dTIQea7IjMQvThGEc2POo0Yl7hlfbwM8rkjW+sLkWwecNNp0QOy5Xj3nCJT1dSnEHlJPinSuAXD1KywYOnpYziF7td6sHdjuPYEyFgZ7W7yPLJBIXXbcgvu4nRL9ScG3UxqroUvORI0HcdotjNM/ejtGBuX/ZFq9viiCO7hNXv2x9ZCP5eZLd3WNCzJALoHPbOuhzbjuimW311+k0dhbOyl3flzpjj5ub57IWUfQ4D4S/luw0kDFoYEUNUMzoNdcnTD7r4PN+KuThII+xiIEsSGvf9Tl/E4HKmP4q05RVWgxC0LP/Z1t0uUzFz9S+rr18ZS+1bl8HX9fXUlC4bjBO5U9XvXgQCaT/ALzTvm/mnOLP8FDI+Xwq6JL5XlYn6papgOWU/MzHJ3KroOJr1sGJRvsn9b+F92H+nodrlmIUTxwp5pNclZgDvnzN2VhcFocSZ74fatUs5X/33oXPyryOsr6jb5Xj5eNouUktjLtHDRDxpRKSMpexq4rbrV7s1bQfN4MzNU4LMzYuWCfzXKFqIz5TUtUAWZWlRe9iGnZyLg72gwt7e1nvs4ZUxB+G1pYo+7ePD/dfQAoz4rlyZILC5Z9j+tMmWxZ8ztZwtIVlKLoxqiLUFwXtYius1Jjnihf0t4t571ls8IcFjgFCnDODX4mc617qIovBIw75z5i+xcx1lGWlDJc635npMdllqC5QGZLVuGdlsvYX0x06qQ6Fh14O1jtW8WAgtOB4RZNjenYfpZBq2+N3coi1r4Tr/TK2DteiNq2r64ZVdlKmuEYpNvvrpY9zCJJDSoR2DXef2pddsePkJCESIhVCfHvowH5j3vpBHKR1VRIZCOPHQX7X/65do/tO22R6buaD/63l6+VBTrfPyv8eOBB2u//r0lf8DUEsDBBQAAgAIAJoR4ViRdQmITAAAAGsAAAAbAAAAdW5pdmVyc2FsL3VuaXZlcnNhbC5wbmcueG1ss7GvyM1RKEstKs7Mz7NVMtQzULK34+WyKShKLctMLVeoAIoBBSFASaHSVsnECMEtz0wpyQCqMDAxQAhmpGamZ5TYKplbIAT1gWYCAFBLAQIAABQAAgAIAHldz1I2YVgCRwMAAOEJAAAUAAAAAAAAAAEAAAAAAAAAAAB1bml2ZXJzYWwvcGxheWVyLnhtbFBLAQIAABQAAgAIAJkR4VgR9SNj9gYAAIAZAAAdAAAAAAAAAAEAAAAAAHkDAAB1bml2ZXJzYWwvY29tbW9uX21lc3NhZ2VzLmxuZ1BLAQIAABQAAgAIAJkR4VgVHmAbowAAAH8BAAAuAAAAAAAAAAEAAAAAAKoKAAB1bml2ZXJzYWwvcGxheWJhY2tfYW5kX25hdmlnYXRpb25fc2V0dGluZ3MueG1sUEsBAgAAFAACAAgAmRHhWA08H+QCBQAAFxkAACcAAAAAAAAAAQAAAAAAmQsAAHVuaXZlcnNhbC9mbGFzaF9wdWJsaXNoaW5nX3NldHRpbmdzLnhtbFBLAQIAABQAAgAIAJkR4Vi0UPcKkwMAALQMAAAhAAAAAAAAAAEAAAAAAOAQAAB1bml2ZXJzYWwvZmxhc2hfc2tpbl9zZXR0aW5ncy54bWxQSwECAAAUAAIACACZEeFYkshP9f4EAAChGAAAJgAAAAAAAAABAAAAAACyFAAAdW5pdmVyc2FsL2h0bWxfcHVibGlzaGluZ19zZXR0aW5ncy54bWxQSwECAAAUAAIACACZEeFYN0ns4LwBAAB/BgAAHwAAAAAAAAABAAAAAAD0GQAAdW5pdmVyc2FsL2h0bWxfc2tpbl9zZXR0aW5ncy5qc1BLAQIAABQAAgAIAJkR4VgBIvFpfQAAAH0AAAAcAAAAAAAAAAEAAAAAAO0bAAB1bml2ZXJzYWwvbG9jYWxfc2V0dGluZ3MueG1sUEsBAgAAFAACAAgAmhHhWMExaj8eGQAAoS4AABcAAAAAAAAAAAAAAAAApBwAAHVuaXZlcnNhbC91bml2ZXJzYWwucG5nUEsBAgAAFAACAAgAmhHhWJF1CYhMAAAAawAAABsAAAAAAAAAAQAAAAAA9zUAAHVuaXZlcnNhbC91bml2ZXJzYWwucG5nLnhtbFBLBQYAAAAACgAKAAYDAAB8NgAAAAA="/>
  <p:tag name="ISPRING_LMS_API_VERSION" val="SCORM 2004 (4th edition)"/>
  <p:tag name="ISPRING_ULTRA_SCORM_COURSE_ID" val="D5A64D62-88B8-4E78-8675-2DB34D41585A"/>
  <p:tag name="ISPRING_CMI5_LAUNCH_METHOD" val="any window"/>
  <p:tag name="ISPRINGCLOUDFOLDERID" val="1"/>
  <p:tag name="ISPRINGONLINEFOLDERID" val="1"/>
  <p:tag name="ISPRING_OUTPUT_FOLDER" val="[[&quot;n\uFFFD\uFFFDF{532D8254-983C-4E3B-B0A4-AAF7FD1CF8B9}&quot;,&quot;E:\\PowerPoint&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100,&quot;optimizeImageForResolution&quot;:&quot;T_FALSE&quot;},&quot;audioQuality&quot;:100,&quot;videoQuality&quot;:100},&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publishDestination&quot;:&quot;LMS&quot;,&quot;wordSettings&quot;:{&quot;printCopies&quot;:1},&quot;studioSettings&quot;:{&quot;onlineDestinationFolderId&quot;:&quot;1&quot;}}"/>
  <p:tag name="ISPRING_SCORM_RATE_SLIDES" val="0"/>
  <p:tag name="ISPRING_SCORM_PASSING_SCORE" val="0.000000"/>
  <p:tag name="ISPRING_CURRENT_PLAYER_ID" val="universal"/>
  <p:tag name="ISPRING_PRESENTATION_TITLE" val="Bài 12. tiết 2"/>
  <p:tag name="ISPRING_FIRST_PUBLISH" val="1"/>
  <p:tag name="ISPRING_SCORM_ENDPOINT" val="&lt;endpoint&gt;&lt;enable&gt;0&lt;/enable&gt;&lt;lrs&gt;http://&lt;/lrs&gt;&lt;auth&gt;0&lt;/auth&gt;&lt;login&gt;&lt;/login&gt;&lt;password&gt;&lt;/password&gt;&lt;key&gt;&lt;/key&gt;&lt;name&gt;&lt;/name&gt;&lt;email&gt;&lt;/email&gt;&lt;/endpoint&gt;&#10;"/>
  <p:tag name="ISPRING_SCORM_RATE_QUIZZES" val="0"/>
</p:tagLst>
</file>

<file path=ppt/tags/tag10.xml><?xml version="1.0" encoding="utf-8"?>
<p:tagLst xmlns:a="http://schemas.openxmlformats.org/drawingml/2006/main" xmlns:r="http://schemas.openxmlformats.org/officeDocument/2006/relationships" xmlns:p="http://schemas.openxmlformats.org/presentationml/2006/main">
  <p:tag name="GENSWF_SLIDE_UID" val="{7EB44292-692B-4BC1-9811-E614F047F02D}:305"/>
</p:tagLst>
</file>

<file path=ppt/tags/tag11.xml><?xml version="1.0" encoding="utf-8"?>
<p:tagLst xmlns:a="http://schemas.openxmlformats.org/drawingml/2006/main" xmlns:r="http://schemas.openxmlformats.org/officeDocument/2006/relationships" xmlns:p="http://schemas.openxmlformats.org/presentationml/2006/main">
  <p:tag name="GENSWF_SLIDE_UID" val="{35254468-B847-48DE-AB52-2469E804E636}:298"/>
</p:tagLst>
</file>

<file path=ppt/tags/tag12.xml><?xml version="1.0" encoding="utf-8"?>
<p:tagLst xmlns:a="http://schemas.openxmlformats.org/drawingml/2006/main" xmlns:r="http://schemas.openxmlformats.org/officeDocument/2006/relationships" xmlns:p="http://schemas.openxmlformats.org/presentationml/2006/main">
  <p:tag name="GENSWF_SLIDE_UID" val="{A38A555A-15BE-4A09-A5D1-3C79F7FF8815}:299"/>
</p:tagLst>
</file>

<file path=ppt/tags/tag13.xml><?xml version="1.0" encoding="utf-8"?>
<p:tagLst xmlns:a="http://schemas.openxmlformats.org/drawingml/2006/main" xmlns:r="http://schemas.openxmlformats.org/officeDocument/2006/relationships" xmlns:p="http://schemas.openxmlformats.org/presentationml/2006/main">
  <p:tag name="GENSWF_SLIDE_UID" val="{19756CFB-D4E4-4F17-8934-D54D112FB51B}:300"/>
</p:tagLst>
</file>

<file path=ppt/tags/tag14.xml><?xml version="1.0" encoding="utf-8"?>
<p:tagLst xmlns:a="http://schemas.openxmlformats.org/drawingml/2006/main" xmlns:r="http://schemas.openxmlformats.org/officeDocument/2006/relationships" xmlns:p="http://schemas.openxmlformats.org/presentationml/2006/main">
  <p:tag name="GENSWF_SLIDE_UID" val="{3BBBE48C-67F6-4F74-B167-1D20DE363521}:304"/>
</p:tagLst>
</file>

<file path=ppt/tags/tag15.xml><?xml version="1.0" encoding="utf-8"?>
<p:tagLst xmlns:a="http://schemas.openxmlformats.org/drawingml/2006/main" xmlns:r="http://schemas.openxmlformats.org/officeDocument/2006/relationships" xmlns:p="http://schemas.openxmlformats.org/presentationml/2006/main">
  <p:tag name="GENSWF_SLIDE_UID" val="{6AD8DFAA-B145-4878-9792-23643F01F169}:301"/>
</p:tagLst>
</file>

<file path=ppt/tags/tag2.xml><?xml version="1.0" encoding="utf-8"?>
<p:tagLst xmlns:a="http://schemas.openxmlformats.org/drawingml/2006/main" xmlns:r="http://schemas.openxmlformats.org/officeDocument/2006/relationships" xmlns:p="http://schemas.openxmlformats.org/presentationml/2006/main">
  <p:tag name="GENSWF_SLIDE_UID" val="{FBEEAAC0-2052-4B62-B829-2EC8BB93F573}:275"/>
</p:tagLst>
</file>

<file path=ppt/tags/tag3.xml><?xml version="1.0" encoding="utf-8"?>
<p:tagLst xmlns:a="http://schemas.openxmlformats.org/drawingml/2006/main" xmlns:r="http://schemas.openxmlformats.org/officeDocument/2006/relationships" xmlns:p="http://schemas.openxmlformats.org/presentationml/2006/main">
  <p:tag name="GENSWF_SLIDE_UID" val="{575BE796-A1F3-4CBE-A802-D7B1B2DA2FE3}:276"/>
</p:tagLst>
</file>

<file path=ppt/tags/tag4.xml><?xml version="1.0" encoding="utf-8"?>
<p:tagLst xmlns:a="http://schemas.openxmlformats.org/drawingml/2006/main" xmlns:r="http://schemas.openxmlformats.org/officeDocument/2006/relationships" xmlns:p="http://schemas.openxmlformats.org/presentationml/2006/main">
  <p:tag name="GENSWF_SLIDE_UID" val="{A19B91F4-EAF9-4202-B661-FD1BC2285840}:294"/>
</p:tagLst>
</file>

<file path=ppt/tags/tag5.xml><?xml version="1.0" encoding="utf-8"?>
<p:tagLst xmlns:a="http://schemas.openxmlformats.org/drawingml/2006/main" xmlns:r="http://schemas.openxmlformats.org/officeDocument/2006/relationships" xmlns:p="http://schemas.openxmlformats.org/presentationml/2006/main">
  <p:tag name="GENSWF_SLIDE_UID" val="{4A99E074-F8CB-4BC8-A30A-0D384B5B401D}:295"/>
</p:tagLst>
</file>

<file path=ppt/tags/tag6.xml><?xml version="1.0" encoding="utf-8"?>
<p:tagLst xmlns:a="http://schemas.openxmlformats.org/drawingml/2006/main" xmlns:r="http://schemas.openxmlformats.org/officeDocument/2006/relationships" xmlns:p="http://schemas.openxmlformats.org/presentationml/2006/main">
  <p:tag name="GENSWF_SLIDE_UID" val="{DB661076-D010-4599-B87C-1AAB7CD82C02}:296"/>
</p:tagLst>
</file>

<file path=ppt/tags/tag7.xml><?xml version="1.0" encoding="utf-8"?>
<p:tagLst xmlns:a="http://schemas.openxmlformats.org/drawingml/2006/main" xmlns:r="http://schemas.openxmlformats.org/officeDocument/2006/relationships" xmlns:p="http://schemas.openxmlformats.org/presentationml/2006/main">
  <p:tag name="GENSWF_SLIDE_UID" val="{12BF522D-B1CD-42DD-9138-B58A96F51A90}:297"/>
</p:tagLst>
</file>

<file path=ppt/tags/tag8.xml><?xml version="1.0" encoding="utf-8"?>
<p:tagLst xmlns:a="http://schemas.openxmlformats.org/drawingml/2006/main" xmlns:r="http://schemas.openxmlformats.org/officeDocument/2006/relationships" xmlns:p="http://schemas.openxmlformats.org/presentationml/2006/main">
  <p:tag name="GENSWF_SLIDE_UID" val="{2A622C03-3199-42F3-9654-E614920F0ECF}:302"/>
</p:tagLst>
</file>

<file path=ppt/tags/tag9.xml><?xml version="1.0" encoding="utf-8"?>
<p:tagLst xmlns:a="http://schemas.openxmlformats.org/drawingml/2006/main" xmlns:r="http://schemas.openxmlformats.org/officeDocument/2006/relationships" xmlns:p="http://schemas.openxmlformats.org/presentationml/2006/main">
  <p:tag name="GENSWF_SLIDE_UID" val="{CC721917-3A59-486B-894C-C30753F09124}:30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764</TotalTime>
  <Words>1144</Words>
  <Application>Microsoft Office PowerPoint</Application>
  <PresentationFormat>Màn hình rộng</PresentationFormat>
  <Paragraphs>217</Paragraphs>
  <Slides>14</Slides>
  <Notes>14</Notes>
  <HiddenSlides>0</HiddenSlides>
  <MMClips>0</MMClips>
  <ScaleCrop>false</ScaleCrop>
  <HeadingPairs>
    <vt:vector size="6" baseType="variant">
      <vt:variant>
        <vt:lpstr>Phông được Dùng</vt:lpstr>
      </vt:variant>
      <vt:variant>
        <vt:i4>7</vt:i4>
      </vt:variant>
      <vt:variant>
        <vt:lpstr>Chủ đề</vt:lpstr>
      </vt:variant>
      <vt:variant>
        <vt:i4>2</vt:i4>
      </vt:variant>
      <vt:variant>
        <vt:lpstr>Tiêu đề Bản chiếu</vt:lpstr>
      </vt:variant>
      <vt:variant>
        <vt:i4>14</vt:i4>
      </vt:variant>
    </vt:vector>
  </HeadingPairs>
  <TitlesOfParts>
    <vt:vector size="23" baseType="lpstr">
      <vt:lpstr>Cambria Math</vt:lpstr>
      <vt:lpstr>Aptos</vt:lpstr>
      <vt:lpstr>#9Slide07 SVNNexa Rust Slab Bla</vt:lpstr>
      <vt:lpstr>Calibri</vt:lpstr>
      <vt:lpstr>#9Slide03 Penumbra</vt:lpstr>
      <vt:lpstr>Arial</vt:lpstr>
      <vt:lpstr>Aptos Display</vt:lpstr>
      <vt:lpstr>Office Theme</vt:lpstr>
      <vt:lpstr>1_Office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9Slide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12. tiết 2</dc:title>
  <dc:creator>Cao Đô</dc:creator>
  <cp:lastModifiedBy>Cẩm Vân</cp:lastModifiedBy>
  <cp:revision>45</cp:revision>
  <dcterms:created xsi:type="dcterms:W3CDTF">2024-06-26T07:38:49Z</dcterms:created>
  <dcterms:modified xsi:type="dcterms:W3CDTF">2025-09-07T16:11:36Z</dcterms:modified>
</cp:coreProperties>
</file>