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media2.wav" ContentType="audio/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94" r:id="rId2"/>
  </p:sldMasterIdLst>
  <p:notesMasterIdLst>
    <p:notesMasterId r:id="rId33"/>
  </p:notesMasterIdLst>
  <p:sldIdLst>
    <p:sldId id="311" r:id="rId3"/>
    <p:sldId id="279" r:id="rId4"/>
    <p:sldId id="293" r:id="rId5"/>
    <p:sldId id="308" r:id="rId6"/>
    <p:sldId id="309" r:id="rId7"/>
    <p:sldId id="310" r:id="rId8"/>
    <p:sldId id="282" r:id="rId9"/>
    <p:sldId id="294" r:id="rId10"/>
    <p:sldId id="277" r:id="rId11"/>
    <p:sldId id="283" r:id="rId12"/>
    <p:sldId id="295" r:id="rId13"/>
    <p:sldId id="284" r:id="rId14"/>
    <p:sldId id="307" r:id="rId15"/>
    <p:sldId id="287" r:id="rId16"/>
    <p:sldId id="290" r:id="rId17"/>
    <p:sldId id="288" r:id="rId18"/>
    <p:sldId id="296" r:id="rId19"/>
    <p:sldId id="297" r:id="rId20"/>
    <p:sldId id="299" r:id="rId21"/>
    <p:sldId id="298" r:id="rId22"/>
    <p:sldId id="300" r:id="rId23"/>
    <p:sldId id="301" r:id="rId24"/>
    <p:sldId id="289" r:id="rId25"/>
    <p:sldId id="304" r:id="rId26"/>
    <p:sldId id="302" r:id="rId27"/>
    <p:sldId id="267" r:id="rId28"/>
    <p:sldId id="291" r:id="rId29"/>
    <p:sldId id="303" r:id="rId30"/>
    <p:sldId id="305" r:id="rId31"/>
    <p:sldId id="306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xmlns="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409"/>
    <a:srgbClr val="FFCC99"/>
    <a:srgbClr val="FFFFCC"/>
    <a:srgbClr val="F3EA34"/>
    <a:srgbClr val="1F68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8" autoAdjust="0"/>
    <p:restoredTop sz="94660"/>
  </p:normalViewPr>
  <p:slideViewPr>
    <p:cSldViewPr snapToGrid="0">
      <p:cViewPr>
        <p:scale>
          <a:sx n="81" d="100"/>
          <a:sy n="81" d="100"/>
        </p:scale>
        <p:origin x="-24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31T22:45:57.670" idx="2">
    <p:pos x="10" y="10"/>
    <p:text>cách làm: ấn vào số câu nó sẽ ra câu hỏi; ấn vào ô vuông tương ứng với câu hỏi nó ra đáp án; ấn vào câu hỏi thì câu hỏi biến mất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81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33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394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36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754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624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056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539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425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665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34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9247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544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06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896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57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904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459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686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869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998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86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921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512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489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049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52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4794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117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4004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13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602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442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C780FC-E9C2-5C4A-AB81-10360C1A671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D01959-498F-E044-AF7D-15B836DBB1C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A5301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349DB2-16BF-7B4B-A999-DD3DBD882AB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FEFEFE"/>
                </a:solidFill>
              </a:defRPr>
            </a:lvl1pPr>
          </a:lstStyle>
          <a:p>
            <a:fld id="{D7EDE080-AD01-CA45-9212-AF24EF18BF2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20689462"/>
      </p:ext>
    </p:extLst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12/27/2022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53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C780FC-E9C2-5C4A-AB81-10360C1A671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D01959-498F-E044-AF7D-15B836DBB1C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A5301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349DB2-16BF-7B4B-A999-DD3DBD882AB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FEFE"/>
                </a:solidFill>
              </a:defRPr>
            </a:lvl1pPr>
          </a:lstStyle>
          <a:p>
            <a:fld id="{D7EDE080-AD01-CA45-9212-AF24EF18BF2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69098320"/>
      </p:ext>
    </p:extLst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517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733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593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055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9C754F6-0CA4-4133-969D-B851FB51E7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5867" t="370" r="6602" b="370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07200"/>
              <a:gd name="connsiteX1" fmla="*/ 12192000 w 12192000"/>
              <a:gd name="connsiteY1" fmla="*/ 0 h 6807200"/>
              <a:gd name="connsiteX2" fmla="*/ 12192000 w 12192000"/>
              <a:gd name="connsiteY2" fmla="*/ 6807200 h 6807200"/>
              <a:gd name="connsiteX3" fmla="*/ 0 w 12192000"/>
              <a:gd name="connsiteY3" fmla="*/ 6807200 h 680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07200">
                <a:moveTo>
                  <a:pt x="0" y="0"/>
                </a:moveTo>
                <a:lnTo>
                  <a:pt x="12192000" y="0"/>
                </a:lnTo>
                <a:lnTo>
                  <a:pt x="12192000" y="6807200"/>
                </a:lnTo>
                <a:lnTo>
                  <a:pt x="0" y="68072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73" r:id="rId4"/>
    <p:sldLayoutId id="2147483692" r:id="rId5"/>
    <p:sldLayoutId id="2147483693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69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46.gif"/><Relationship Id="rId7" Type="http://schemas.openxmlformats.org/officeDocument/2006/relationships/image" Target="../media/image33.gif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audio" Target="../media/media2.wav"/><Relationship Id="rId16" Type="http://schemas.openxmlformats.org/officeDocument/2006/relationships/image" Target="../media/image42.png"/><Relationship Id="rId20" Type="http://schemas.openxmlformats.org/officeDocument/2006/relationships/image" Target="../media/image20.png"/><Relationship Id="rId1" Type="http://schemas.microsoft.com/office/2007/relationships/media" Target="../media/media2.wav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audio" Target="../media/audio4.wav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image" Target="../media/image35.gif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5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16.jpeg"/><Relationship Id="rId4" Type="http://schemas.openxmlformats.org/officeDocument/2006/relationships/image" Target="../media/image3.png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95B14BD-D057-4451-B4FA-73CE5A9EC2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45" t="10564" b="1944"/>
          <a:stretch/>
        </p:blipFill>
        <p:spPr>
          <a:xfrm>
            <a:off x="1" y="5226406"/>
            <a:ext cx="1562100" cy="1631593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6CC9A596-FD42-441D-84A9-D17DE8C12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9144" y="-1"/>
            <a:ext cx="982856" cy="1422401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FD8FE757-BD47-48EA-8987-B9842DF62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9144" y="5389896"/>
            <a:ext cx="982856" cy="1468103"/>
          </a:xfrm>
          <a:prstGeom prst="rect">
            <a:avLst/>
          </a:prstGeom>
        </p:spPr>
      </p:pic>
      <p:sp>
        <p:nvSpPr>
          <p:cNvPr id="9" name="BANG CAU HOI"/>
          <p:cNvSpPr/>
          <p:nvPr/>
        </p:nvSpPr>
        <p:spPr>
          <a:xfrm>
            <a:off x="2152926" y="1920098"/>
            <a:ext cx="8293210" cy="1482918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LỊCH SỬ 6</a:t>
            </a:r>
            <a:endParaRPr lang="en-US" sz="6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98320657-8ABE-422A-8D2B-C2B570FAC0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45" t="10564" b="1944"/>
          <a:stretch/>
        </p:blipFill>
        <p:spPr>
          <a:xfrm>
            <a:off x="1" y="5053962"/>
            <a:ext cx="1727200" cy="1804038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4C996089-E1CC-4714-A647-8F79BA110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9355" y="49777"/>
            <a:ext cx="694674" cy="11453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F41F20C-A528-40D4-82D6-7D7C8C578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737" y="1219201"/>
            <a:ext cx="7330293" cy="5372100"/>
          </a:xfrm>
          <a:prstGeom prst="rect">
            <a:avLst/>
          </a:prstGeom>
        </p:spPr>
      </p:pic>
      <p:sp>
        <p:nvSpPr>
          <p:cNvPr id="13" name="Cloud Callout 12">
            <a:extLst>
              <a:ext uri="{FF2B5EF4-FFF2-40B4-BE49-F238E27FC236}">
                <a16:creationId xmlns="" xmlns:a16="http://schemas.microsoft.com/office/drawing/2014/main" id="{B85DAD6E-D39F-6B40-9160-4F7E451B9EE6}"/>
              </a:ext>
            </a:extLst>
          </p:cNvPr>
          <p:cNvSpPr/>
          <p:nvPr/>
        </p:nvSpPr>
        <p:spPr>
          <a:xfrm>
            <a:off x="-114299" y="1042191"/>
            <a:ext cx="4687028" cy="3885409"/>
          </a:xfrm>
          <a:prstGeom prst="cloudCallout">
            <a:avLst>
              <a:gd name="adj1" fmla="val 31401"/>
              <a:gd name="adj2" fmla="val 6013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tục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trầu theo ghi chép của Lê Quý Đôn (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iệu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17.3) có từ thời kì nào trong lịch sử Việt Nam?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ện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phong tục này còn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A2E8C2-BD12-4AE5-BA48-74AC586FE3A3}"/>
              </a:ext>
            </a:extLst>
          </p:cNvPr>
          <p:cNvSpPr txBox="1"/>
          <p:nvPr/>
        </p:nvSpPr>
        <p:spPr>
          <a:xfrm>
            <a:off x="3058141" y="280006"/>
            <a:ext cx="6346209" cy="578882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 –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7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95B14BD-D057-4451-B4FA-73CE5A9EC2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45" t="10564" b="1944"/>
          <a:stretch/>
        </p:blipFill>
        <p:spPr>
          <a:xfrm>
            <a:off x="0" y="4833802"/>
            <a:ext cx="1937983" cy="202419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6CC9A596-FD42-441D-84A9-D17DE8C12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2200" y="-1"/>
            <a:ext cx="939800" cy="1549455"/>
          </a:xfrm>
          <a:prstGeom prst="rect">
            <a:avLst/>
          </a:prstGeom>
        </p:spPr>
      </p:pic>
      <p:pic>
        <p:nvPicPr>
          <p:cNvPr id="9" name="Thuong-Ca-Tieng-Viet-My-Tam">
            <a:hlinkClick r:id="" action="ppaction://media"/>
            <a:extLst>
              <a:ext uri="{FF2B5EF4-FFF2-40B4-BE49-F238E27FC236}">
                <a16:creationId xmlns:a16="http://schemas.microsoft.com/office/drawing/2014/main" xmlns="" id="{69E3A138-516A-420E-8719-E710BE662A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14" end="167755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1884" y="1524495"/>
            <a:ext cx="600067" cy="600067"/>
          </a:xfrm>
          <a:prstGeom prst="rect">
            <a:avLst/>
          </a:prstGeom>
        </p:spPr>
      </p:pic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xmlns="" id="{3732BB3B-C412-475D-B7C2-5C676B7E7D02}"/>
              </a:ext>
            </a:extLst>
          </p:cNvPr>
          <p:cNvSpPr/>
          <p:nvPr/>
        </p:nvSpPr>
        <p:spPr>
          <a:xfrm>
            <a:off x="2245592" y="1155700"/>
            <a:ext cx="7668158" cy="1444512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endParaRPr lang="en-US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(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1A2E8C2-BD12-4AE5-BA48-74AC586FE3A3}"/>
              </a:ext>
            </a:extLst>
          </p:cNvPr>
          <p:cNvSpPr txBox="1"/>
          <p:nvPr/>
        </p:nvSpPr>
        <p:spPr>
          <a:xfrm>
            <a:off x="2745864" y="2897538"/>
            <a:ext cx="6346209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1A2E8C2-BD12-4AE5-BA48-74AC586FE3A3}"/>
              </a:ext>
            </a:extLst>
          </p:cNvPr>
          <p:cNvSpPr txBox="1"/>
          <p:nvPr/>
        </p:nvSpPr>
        <p:spPr>
          <a:xfrm>
            <a:off x="3032741" y="348218"/>
            <a:ext cx="6346209" cy="578882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 –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97395" y="3773746"/>
            <a:ext cx="9512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Lang -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hoi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4206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">
            <a:extLst>
              <a:ext uri="{FF2B5EF4-FFF2-40B4-BE49-F238E27FC236}">
                <a16:creationId xmlns:a16="http://schemas.microsoft.com/office/drawing/2014/main" xmlns="" id="{A98B06CD-84BE-4ABB-95A2-5E23764D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5" t="3005" r="6048" b="13613"/>
          <a:stretch/>
        </p:blipFill>
        <p:spPr>
          <a:xfrm>
            <a:off x="-934357" y="-132618"/>
            <a:ext cx="12961257" cy="7290707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4C996089-E1CC-4714-A647-8F79BA110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4900" y="32482"/>
            <a:ext cx="762000" cy="12563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DC60188-937F-4B10-A7F3-6EFDCDA35F58}"/>
              </a:ext>
            </a:extLst>
          </p:cNvPr>
          <p:cNvSpPr txBox="1"/>
          <p:nvPr/>
        </p:nvSpPr>
        <p:spPr>
          <a:xfrm>
            <a:off x="381000" y="1602269"/>
            <a:ext cx="116459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đẻ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tục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duy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truyền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thống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tồn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tục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tập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A2E8C2-BD12-4AE5-BA48-74AC586FE3A3}"/>
              </a:ext>
            </a:extLst>
          </p:cNvPr>
          <p:cNvSpPr txBox="1"/>
          <p:nvPr/>
        </p:nvSpPr>
        <p:spPr>
          <a:xfrm>
            <a:off x="3058141" y="280006"/>
            <a:ext cx="6346209" cy="578882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 –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39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">
            <a:extLst>
              <a:ext uri="{FF2B5EF4-FFF2-40B4-BE49-F238E27FC236}">
                <a16:creationId xmlns:a16="http://schemas.microsoft.com/office/drawing/2014/main" xmlns="" id="{A98B06CD-84BE-4ABB-95A2-5E23764D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5" t="3005" r="6048" b="13613"/>
          <a:stretch/>
        </p:blipFill>
        <p:spPr>
          <a:xfrm>
            <a:off x="-769257" y="-1"/>
            <a:ext cx="12961257" cy="729070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95B14BD-D057-4451-B4FA-73CE5A9EC2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45" t="10564" b="1944"/>
          <a:stretch/>
        </p:blipFill>
        <p:spPr>
          <a:xfrm>
            <a:off x="0" y="4833802"/>
            <a:ext cx="1937983" cy="202419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6CC9A596-FD42-441D-84A9-D17DE8C12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391" y="-1"/>
            <a:ext cx="1164609" cy="19200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A2E8C2-BD12-4AE5-BA48-74AC586FE3A3}"/>
              </a:ext>
            </a:extLst>
          </p:cNvPr>
          <p:cNvSpPr txBox="1"/>
          <p:nvPr/>
        </p:nvSpPr>
        <p:spPr>
          <a:xfrm>
            <a:off x="1648292" y="87275"/>
            <a:ext cx="9088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ĐẤU TRANH BẢO TỒN VÀ PHÁT TRIỂN VĂN HÓA DÂN TỘC THỜI BẮC THUỘC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317D73-54D8-4AE5-A8C5-7EF74D06D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640" y="2395599"/>
            <a:ext cx="7874000" cy="4171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623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">
            <a:extLst>
              <a:ext uri="{FF2B5EF4-FFF2-40B4-BE49-F238E27FC236}">
                <a16:creationId xmlns:a16="http://schemas.microsoft.com/office/drawing/2014/main" xmlns="" id="{A98B06CD-84BE-4ABB-95A2-5E23764D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5" t="3005" r="6048" b="13613"/>
          <a:stretch/>
        </p:blipFill>
        <p:spPr>
          <a:xfrm>
            <a:off x="-769257" y="-165101"/>
            <a:ext cx="12961257" cy="7290707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98320657-8ABE-422A-8D2B-C2B570FAC0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45" t="10564" b="1944"/>
          <a:stretch/>
        </p:blipFill>
        <p:spPr>
          <a:xfrm>
            <a:off x="0" y="4833802"/>
            <a:ext cx="1937983" cy="2024198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4C996089-E1CC-4714-A647-8F79BA110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391" y="-1"/>
            <a:ext cx="1164609" cy="1384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0D70EA-7F9F-4D40-8519-727910CAD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1665" y="1549400"/>
            <a:ext cx="7172026" cy="4914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380371-37E4-4A48-BF92-3ED92C066CA7}"/>
              </a:ext>
            </a:extLst>
          </p:cNvPr>
          <p:cNvSpPr txBox="1"/>
          <p:nvPr/>
        </p:nvSpPr>
        <p:spPr>
          <a:xfrm>
            <a:off x="588181" y="2127667"/>
            <a:ext cx="3686182" cy="186512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thuyết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chùa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B24648-8B53-449F-BF1A-9470B26ACE03}"/>
              </a:ext>
            </a:extLst>
          </p:cNvPr>
          <p:cNvSpPr txBox="1"/>
          <p:nvPr/>
        </p:nvSpPr>
        <p:spPr>
          <a:xfrm>
            <a:off x="3187864" y="281089"/>
            <a:ext cx="5318294" cy="57888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 –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42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">
            <a:extLst>
              <a:ext uri="{FF2B5EF4-FFF2-40B4-BE49-F238E27FC236}">
                <a16:creationId xmlns:a16="http://schemas.microsoft.com/office/drawing/2014/main" xmlns="" id="{A98B06CD-84BE-4ABB-95A2-5E23764D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5" t="3005" r="6048" b="13613"/>
          <a:stretch/>
        </p:blipFill>
        <p:spPr>
          <a:xfrm>
            <a:off x="-769257" y="-101601"/>
            <a:ext cx="12961257" cy="7290707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98320657-8ABE-422A-8D2B-C2B570FAC0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45" t="10564" b="1944"/>
          <a:stretch/>
        </p:blipFill>
        <p:spPr>
          <a:xfrm>
            <a:off x="0" y="4833802"/>
            <a:ext cx="1937983" cy="2024198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4C996089-E1CC-4714-A647-8F79BA110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7090" y="0"/>
            <a:ext cx="1024910" cy="134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0D70EA-7F9F-4D40-8519-727910CAD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2200" y="1587500"/>
            <a:ext cx="7058136" cy="492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0B24648-8B53-449F-BF1A-9470B26ACE03}"/>
              </a:ext>
            </a:extLst>
          </p:cNvPr>
          <p:cNvSpPr txBox="1"/>
          <p:nvPr/>
        </p:nvSpPr>
        <p:spPr>
          <a:xfrm>
            <a:off x="3187864" y="281089"/>
            <a:ext cx="5318294" cy="57888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 –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: 圆角 17">
            <a:extLst>
              <a:ext uri="{FF2B5EF4-FFF2-40B4-BE49-F238E27FC236}">
                <a16:creationId xmlns="" xmlns:a16="http://schemas.microsoft.com/office/drawing/2014/main" id="{FA84A9FC-A1F7-4E1B-8121-0D3F1EDD69CC}"/>
              </a:ext>
            </a:extLst>
          </p:cNvPr>
          <p:cNvSpPr/>
          <p:nvPr/>
        </p:nvSpPr>
        <p:spPr>
          <a:xfrm>
            <a:off x="231645" y="1920098"/>
            <a:ext cx="4556255" cy="2582598"/>
          </a:xfrm>
          <a:prstGeom prst="roundRect">
            <a:avLst>
              <a:gd name="adj" fmla="val 30043"/>
            </a:avLst>
          </a:prstGeom>
          <a:solidFill>
            <a:schemeClr val="bg1"/>
          </a:solidFill>
          <a:ln w="19050"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0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">
            <a:extLst>
              <a:ext uri="{FF2B5EF4-FFF2-40B4-BE49-F238E27FC236}">
                <a16:creationId xmlns:a16="http://schemas.microsoft.com/office/drawing/2014/main" xmlns="" id="{A98B06CD-84BE-4ABB-95A2-5E23764D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5" t="3005" r="6048" b="13613"/>
          <a:stretch/>
        </p:blipFill>
        <p:spPr>
          <a:xfrm>
            <a:off x="-1351562" y="-52220"/>
            <a:ext cx="13325892" cy="7290707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4C996089-E1CC-4714-A647-8F79BA110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391" y="-1"/>
            <a:ext cx="1164609" cy="19200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0B24648-8B53-449F-BF1A-9470B26ACE03}"/>
              </a:ext>
            </a:extLst>
          </p:cNvPr>
          <p:cNvSpPr txBox="1"/>
          <p:nvPr/>
        </p:nvSpPr>
        <p:spPr>
          <a:xfrm>
            <a:off x="3187864" y="281089"/>
            <a:ext cx="5318294" cy="57888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 –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C20FB5-E608-4999-AFCE-62DECDB911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156"/>
          <a:stretch/>
        </p:blipFill>
        <p:spPr>
          <a:xfrm>
            <a:off x="7797856" y="2222500"/>
            <a:ext cx="4176474" cy="463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C0A458-840A-4C90-B2FC-0BF1A06A65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844"/>
          <a:stretch/>
        </p:blipFill>
        <p:spPr>
          <a:xfrm>
            <a:off x="3473450" y="2312610"/>
            <a:ext cx="4267256" cy="4545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95B28B2-48AE-48FE-BDAF-38F3295DA59E}"/>
              </a:ext>
            </a:extLst>
          </p:cNvPr>
          <p:cNvSpPr txBox="1"/>
          <p:nvPr/>
        </p:nvSpPr>
        <p:spPr>
          <a:xfrm>
            <a:off x="1378428" y="1193280"/>
            <a:ext cx="9304293" cy="892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6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591A58-2599-49A5-AB30-D87923539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12610"/>
            <a:ext cx="3473450" cy="4545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154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4BB98B-CA82-D644-8FBB-E18732B5D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409" y="1038657"/>
            <a:ext cx="2725945" cy="2682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A493E5-8A31-BF4D-ACD4-9EB0761AC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011" y="4169681"/>
            <a:ext cx="5971842" cy="2641599"/>
          </a:xfrm>
          <a:prstGeom prst="rect">
            <a:avLst/>
          </a:prstGeo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xmlns="" id="{C5A68D30-D9D9-EB41-8D5F-4C82615B326F}"/>
              </a:ext>
            </a:extLst>
          </p:cNvPr>
          <p:cNvSpPr/>
          <p:nvPr/>
        </p:nvSpPr>
        <p:spPr>
          <a:xfrm>
            <a:off x="1" y="3721100"/>
            <a:ext cx="5499100" cy="287020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x-none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Những phong tục nào được tiếp thu từ người </a:t>
            </a:r>
            <a:r>
              <a:rPr lang="x-non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B24648-8B53-449F-BF1A-9470B26ACE03}"/>
              </a:ext>
            </a:extLst>
          </p:cNvPr>
          <p:cNvSpPr txBox="1"/>
          <p:nvPr/>
        </p:nvSpPr>
        <p:spPr>
          <a:xfrm>
            <a:off x="3187864" y="281089"/>
            <a:ext cx="5318294" cy="57888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 –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B24648-8B53-449F-BF1A-9470B26ACE03}"/>
              </a:ext>
            </a:extLst>
          </p:cNvPr>
          <p:cNvSpPr txBox="1"/>
          <p:nvPr/>
        </p:nvSpPr>
        <p:spPr>
          <a:xfrm>
            <a:off x="5359401" y="931414"/>
            <a:ext cx="6578600" cy="316682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chép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: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1-năm 25),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dỗ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Di (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dần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dần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Nhâm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29-năm 33)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vợ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chồng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mối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dép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)…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Nhiếp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Long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Pentagon 1">
            <a:extLst>
              <a:ext uri="{FF2B5EF4-FFF2-40B4-BE49-F238E27FC236}">
                <a16:creationId xmlns="" xmlns:a16="http://schemas.microsoft.com/office/drawing/2014/main" id="{E8DB249A-7508-4D97-98E1-D55EC0ABA9DF}"/>
              </a:ext>
            </a:extLst>
          </p:cNvPr>
          <p:cNvSpPr/>
          <p:nvPr/>
        </p:nvSpPr>
        <p:spPr>
          <a:xfrm>
            <a:off x="177800" y="931414"/>
            <a:ext cx="2023862" cy="862556"/>
          </a:xfrm>
          <a:prstGeom prst="homePlate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569434" y="2946400"/>
            <a:ext cx="2262656" cy="127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192010" y="2933700"/>
            <a:ext cx="240870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217461" y="3251200"/>
            <a:ext cx="767539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832090" y="3568700"/>
            <a:ext cx="767539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36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>
            <a:extLst>
              <a:ext uri="{FF2B5EF4-FFF2-40B4-BE49-F238E27FC236}">
                <a16:creationId xmlns:a16="http://schemas.microsoft.com/office/drawing/2014/main" xmlns="" id="{CB081C61-1B9B-1D43-8643-EB033617B328}"/>
              </a:ext>
            </a:extLst>
          </p:cNvPr>
          <p:cNvSpPr/>
          <p:nvPr/>
        </p:nvSpPr>
        <p:spPr>
          <a:xfrm>
            <a:off x="896620" y="4993662"/>
            <a:ext cx="10698480" cy="1432537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2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B24648-8B53-449F-BF1A-9470B26ACE03}"/>
              </a:ext>
            </a:extLst>
          </p:cNvPr>
          <p:cNvSpPr txBox="1"/>
          <p:nvPr/>
        </p:nvSpPr>
        <p:spPr>
          <a:xfrm>
            <a:off x="3187864" y="281089"/>
            <a:ext cx="5318294" cy="57888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 –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3">
            <a:extLst>
              <a:ext uri="{FF2B5EF4-FFF2-40B4-BE49-F238E27FC236}">
                <a16:creationId xmlns="" xmlns:a16="http://schemas.microsoft.com/office/drawing/2014/main" id="{04DC6B2C-C642-42E1-B833-124DE60B9A63}"/>
              </a:ext>
            </a:extLst>
          </p:cNvPr>
          <p:cNvSpPr/>
          <p:nvPr/>
        </p:nvSpPr>
        <p:spPr>
          <a:xfrm>
            <a:off x="800101" y="1094762"/>
            <a:ext cx="10185400" cy="38989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dệt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vải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vải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 đồng vùng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đỉnh, biển hồ, gươm, qua, gương đồng..., kĩ thuật làm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gốm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phong cách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như gốm văn in hình học, bình 4-5 thân dính liền nhau và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 như đỉnh, bình, vò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…., 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 làm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của Trung Quốc.</a:t>
            </a:r>
            <a:r>
              <a:rPr lang="x-none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707311" y="2349500"/>
            <a:ext cx="2230189" cy="127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28700" y="2806700"/>
            <a:ext cx="14351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108700" y="3340100"/>
            <a:ext cx="14986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95664" y="4800600"/>
            <a:ext cx="14986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60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AC20FB5-E608-4999-AFCE-62DECDB911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6"/>
          <a:stretch/>
        </p:blipFill>
        <p:spPr>
          <a:xfrm>
            <a:off x="177856" y="1701800"/>
            <a:ext cx="4698944" cy="499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0B24648-8B53-449F-BF1A-9470B26ACE03}"/>
              </a:ext>
            </a:extLst>
          </p:cNvPr>
          <p:cNvSpPr txBox="1"/>
          <p:nvPr/>
        </p:nvSpPr>
        <p:spPr>
          <a:xfrm>
            <a:off x="3187864" y="281089"/>
            <a:ext cx="5318294" cy="57888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 –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Pentagon 1">
            <a:extLst>
              <a:ext uri="{FF2B5EF4-FFF2-40B4-BE49-F238E27FC236}">
                <a16:creationId xmlns="" xmlns:a16="http://schemas.microsoft.com/office/drawing/2014/main" id="{E8DB249A-7508-4D97-98E1-D55EC0ABA9DF}"/>
              </a:ext>
            </a:extLst>
          </p:cNvPr>
          <p:cNvSpPr/>
          <p:nvPr/>
        </p:nvSpPr>
        <p:spPr>
          <a:xfrm>
            <a:off x="304800" y="758371"/>
            <a:ext cx="2692400" cy="829129"/>
          </a:xfrm>
          <a:prstGeom prst="homePlate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="" xmlns:a16="http://schemas.microsoft.com/office/drawing/2014/main" id="{9D7119BE-D4B7-4395-A8D9-97642B081151}"/>
              </a:ext>
            </a:extLst>
          </p:cNvPr>
          <p:cNvSpPr/>
          <p:nvPr/>
        </p:nvSpPr>
        <p:spPr>
          <a:xfrm>
            <a:off x="4876800" y="1130300"/>
            <a:ext cx="7026727" cy="5562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Mai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chuông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do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TP.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niên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798)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Nam. Quai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uốn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khéo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léo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núm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treo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chuông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vảy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đẩu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to,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bờm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miệng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ngậm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chuông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Con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618.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chuông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chuông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hoen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gỉ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đẩu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84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">
            <a:extLst>
              <a:ext uri="{FF2B5EF4-FFF2-40B4-BE49-F238E27FC236}">
                <a16:creationId xmlns:a16="http://schemas.microsoft.com/office/drawing/2014/main" xmlns="" id="{A98B06CD-84BE-4ABB-95A2-5E23764D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5" t="3005" r="6048" b="13613"/>
          <a:stretch/>
        </p:blipFill>
        <p:spPr>
          <a:xfrm>
            <a:off x="-769257" y="-1"/>
            <a:ext cx="12961257" cy="729070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95B14BD-D057-4451-B4FA-73CE5A9EC2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45" t="10564" b="1944"/>
          <a:stretch/>
        </p:blipFill>
        <p:spPr>
          <a:xfrm>
            <a:off x="1" y="5067226"/>
            <a:ext cx="1714500" cy="1790773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6CC9A596-FD42-441D-84A9-D17DE8C12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8700" y="0"/>
            <a:ext cx="1003300" cy="1654148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FD8FE757-BD47-48EA-8987-B9842DF62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8700" y="5276076"/>
            <a:ext cx="1059056" cy="1581924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B30E5269-A7D0-44F0-8608-7865FFC6B8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3417" y="300182"/>
            <a:ext cx="5205583" cy="55457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5C0E8F-1BC1-4D44-846A-BB5D8C57B9CF}"/>
              </a:ext>
            </a:extLst>
          </p:cNvPr>
          <p:cNvSpPr txBox="1"/>
          <p:nvPr/>
        </p:nvSpPr>
        <p:spPr>
          <a:xfrm>
            <a:off x="4905410" y="3234632"/>
            <a:ext cx="2612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88723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68418A-5BCB-7548-90D2-66B5DA186936}"/>
              </a:ext>
            </a:extLst>
          </p:cNvPr>
          <p:cNvPicPr/>
          <p:nvPr/>
        </p:nvPicPr>
        <p:blipFill rotWithShape="1">
          <a:blip r:embed="rId2"/>
          <a:srcRect l="4197" r="1705"/>
          <a:stretch/>
        </p:blipFill>
        <p:spPr bwMode="auto">
          <a:xfrm>
            <a:off x="342898" y="1714501"/>
            <a:ext cx="5272598" cy="45243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A8C3A89-2EA7-B84E-BD7B-6A267B03ADEC}"/>
              </a:ext>
            </a:extLst>
          </p:cNvPr>
          <p:cNvSpPr/>
          <p:nvPr/>
        </p:nvSpPr>
        <p:spPr>
          <a:xfrm>
            <a:off x="342899" y="6238856"/>
            <a:ext cx="5272597" cy="369332"/>
          </a:xfrm>
          <a:prstGeom prst="rect">
            <a:avLst/>
          </a:prstGeom>
          <a:solidFill>
            <a:srgbClr val="FF9409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– III,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Thanh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</a:t>
            </a:r>
            <a:r>
              <a:rPr lang="x-non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B24648-8B53-449F-BF1A-9470B26ACE03}"/>
              </a:ext>
            </a:extLst>
          </p:cNvPr>
          <p:cNvSpPr txBox="1"/>
          <p:nvPr/>
        </p:nvSpPr>
        <p:spPr>
          <a:xfrm>
            <a:off x="3187864" y="281089"/>
            <a:ext cx="5318294" cy="57888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 –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Pentagon 1">
            <a:extLst>
              <a:ext uri="{FF2B5EF4-FFF2-40B4-BE49-F238E27FC236}">
                <a16:creationId xmlns="" xmlns:a16="http://schemas.microsoft.com/office/drawing/2014/main" id="{E8DB249A-7508-4D97-98E1-D55EC0ABA9DF}"/>
              </a:ext>
            </a:extLst>
          </p:cNvPr>
          <p:cNvSpPr/>
          <p:nvPr/>
        </p:nvSpPr>
        <p:spPr>
          <a:xfrm>
            <a:off x="342899" y="859971"/>
            <a:ext cx="2705264" cy="761757"/>
          </a:xfrm>
          <a:prstGeom prst="homePlate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="" xmlns:a16="http://schemas.microsoft.com/office/drawing/2014/main" id="{9D7119BE-D4B7-4395-A8D9-97642B081151}"/>
              </a:ext>
            </a:extLst>
          </p:cNvPr>
          <p:cNvSpPr/>
          <p:nvPr/>
        </p:nvSpPr>
        <p:spPr>
          <a:xfrm>
            <a:off x="5778500" y="1536700"/>
            <a:ext cx="6057900" cy="50714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"Tam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Viển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1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BFDDD5C9-5D5F-3343-AFE8-6E6AE9E0EAE8}"/>
              </a:ext>
            </a:extLst>
          </p:cNvPr>
          <p:cNvSpPr/>
          <p:nvPr/>
        </p:nvSpPr>
        <p:spPr>
          <a:xfrm>
            <a:off x="4062184" y="1235182"/>
            <a:ext cx="4067631" cy="8993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 GIÁO, TÍN NGƯỠNG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2D2A718-385E-9C4F-AE44-65159CABB3A9}"/>
              </a:ext>
            </a:extLst>
          </p:cNvPr>
          <p:cNvSpPr/>
          <p:nvPr/>
        </p:nvSpPr>
        <p:spPr>
          <a:xfrm>
            <a:off x="622327" y="2502565"/>
            <a:ext cx="1952171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xmlns="" id="{586D6A7A-6FFE-D84A-9B19-8110E322B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231" y="98536"/>
            <a:ext cx="3060808" cy="20359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6304658-1321-5847-AAD6-DDEF26157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531" y="4648381"/>
            <a:ext cx="3135867" cy="21095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44EA3D1-81EB-E94F-81B9-F8B5F6DA2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4" y="4807239"/>
            <a:ext cx="3203477" cy="205076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827C85C-E66D-B74E-8594-0FEB189B5CAC}"/>
              </a:ext>
            </a:extLst>
          </p:cNvPr>
          <p:cNvSpPr/>
          <p:nvPr/>
        </p:nvSpPr>
        <p:spPr>
          <a:xfrm>
            <a:off x="2792758" y="3976242"/>
            <a:ext cx="1952171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680ADBB-871F-2547-981D-1451B8E32332}"/>
              </a:ext>
            </a:extLst>
          </p:cNvPr>
          <p:cNvSpPr/>
          <p:nvPr/>
        </p:nvSpPr>
        <p:spPr>
          <a:xfrm>
            <a:off x="4682518" y="5138993"/>
            <a:ext cx="299720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A2B440A-27FC-0A46-AC25-3C97CC532A79}"/>
              </a:ext>
            </a:extLst>
          </p:cNvPr>
          <p:cNvSpPr/>
          <p:nvPr/>
        </p:nvSpPr>
        <p:spPr>
          <a:xfrm>
            <a:off x="9622973" y="2728084"/>
            <a:ext cx="1952171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AE9A50E-8BCE-E348-B122-B609910D9980}"/>
              </a:ext>
            </a:extLst>
          </p:cNvPr>
          <p:cNvSpPr/>
          <p:nvPr/>
        </p:nvSpPr>
        <p:spPr>
          <a:xfrm>
            <a:off x="7509568" y="4061243"/>
            <a:ext cx="1952171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D2053AF-E767-814E-B7C4-9EAA4E530990}"/>
              </a:ext>
            </a:extLst>
          </p:cNvPr>
          <p:cNvSpPr/>
          <p:nvPr/>
        </p:nvSpPr>
        <p:spPr>
          <a:xfrm>
            <a:off x="3435406" y="2783399"/>
            <a:ext cx="2413856" cy="9723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 SẮC CỦA  NGƯỜI VIỆT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41AACEA-B733-4F46-BDA2-70AB1F735074}"/>
              </a:ext>
            </a:extLst>
          </p:cNvPr>
          <p:cNvSpPr/>
          <p:nvPr/>
        </p:nvSpPr>
        <p:spPr>
          <a:xfrm>
            <a:off x="6616704" y="2807832"/>
            <a:ext cx="2238827" cy="93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 THU CỦA NGƯỜI HÁN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C7BBD035-8A2C-EE47-8531-63E89F24E6A5}"/>
              </a:ext>
            </a:extLst>
          </p:cNvPr>
          <p:cNvCxnSpPr>
            <a:cxnSpLocks/>
            <a:stCxn id="11" idx="2"/>
            <a:endCxn id="25" idx="0"/>
          </p:cNvCxnSpPr>
          <p:nvPr/>
        </p:nvCxnSpPr>
        <p:spPr>
          <a:xfrm flipH="1">
            <a:off x="4642334" y="2134506"/>
            <a:ext cx="1453666" cy="6488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852F4F8F-0DC8-0147-A4BB-8D7CCC20DFA1}"/>
              </a:ext>
            </a:extLst>
          </p:cNvPr>
          <p:cNvCxnSpPr>
            <a:cxnSpLocks/>
            <a:stCxn id="11" idx="2"/>
            <a:endCxn id="26" idx="0"/>
          </p:cNvCxnSpPr>
          <p:nvPr/>
        </p:nvCxnSpPr>
        <p:spPr>
          <a:xfrm>
            <a:off x="6096000" y="2134506"/>
            <a:ext cx="1640118" cy="6733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65012C9-FA6E-4F49-AE1B-DECEAEC78B74}"/>
              </a:ext>
            </a:extLst>
          </p:cNvPr>
          <p:cNvSpPr txBox="1"/>
          <p:nvPr/>
        </p:nvSpPr>
        <p:spPr>
          <a:xfrm>
            <a:off x="3235904" y="267271"/>
            <a:ext cx="875549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tin ngưỡng, tôn giáo sau đây tín ngưỡng tôn giáo nào là bản sắc của người </a:t>
            </a:r>
            <a:r>
              <a:rPr lang="x-none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x-none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x-none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tiếp thu của người Hán?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68990290-6D9E-F048-B551-4F24F4ED032D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2574498" y="3010397"/>
            <a:ext cx="871074" cy="2936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678E217A-0BE4-D148-943A-B346285EDA54}"/>
              </a:ext>
            </a:extLst>
          </p:cNvPr>
          <p:cNvCxnSpPr>
            <a:cxnSpLocks/>
          </p:cNvCxnSpPr>
          <p:nvPr/>
        </p:nvCxnSpPr>
        <p:spPr>
          <a:xfrm flipH="1">
            <a:off x="3731222" y="3755781"/>
            <a:ext cx="1013707" cy="2354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27F8AEF0-D313-124D-9C7C-99E9B2B2A0D6}"/>
              </a:ext>
            </a:extLst>
          </p:cNvPr>
          <p:cNvCxnSpPr>
            <a:cxnSpLocks/>
            <a:stCxn id="25" idx="2"/>
            <a:endCxn id="21" idx="0"/>
          </p:cNvCxnSpPr>
          <p:nvPr/>
        </p:nvCxnSpPr>
        <p:spPr>
          <a:xfrm>
            <a:off x="4642334" y="3755781"/>
            <a:ext cx="1538784" cy="13832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E16D5489-CED8-0549-B75C-06BDC4C89022}"/>
              </a:ext>
            </a:extLst>
          </p:cNvPr>
          <p:cNvCxnSpPr>
            <a:cxnSpLocks/>
            <a:stCxn id="26" idx="2"/>
            <a:endCxn id="23" idx="0"/>
          </p:cNvCxnSpPr>
          <p:nvPr/>
        </p:nvCxnSpPr>
        <p:spPr>
          <a:xfrm>
            <a:off x="7736118" y="3746551"/>
            <a:ext cx="749536" cy="3146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13225E2A-7324-E544-8151-C73795B60819}"/>
              </a:ext>
            </a:extLst>
          </p:cNvPr>
          <p:cNvCxnSpPr>
            <a:cxnSpLocks/>
            <a:stCxn id="26" idx="3"/>
            <a:endCxn id="22" idx="1"/>
          </p:cNvCxnSpPr>
          <p:nvPr/>
        </p:nvCxnSpPr>
        <p:spPr>
          <a:xfrm flipV="1">
            <a:off x="8855531" y="3005083"/>
            <a:ext cx="767442" cy="2721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2191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7F2BF496-AA7A-EB4D-A48E-C1B4763F7211}"/>
              </a:ext>
            </a:extLst>
          </p:cNvPr>
          <p:cNvSpPr/>
          <p:nvPr/>
        </p:nvSpPr>
        <p:spPr>
          <a:xfrm>
            <a:off x="4071254" y="869422"/>
            <a:ext cx="4067631" cy="8993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solidFill>
                  <a:srgbClr val="4823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 </a:t>
            </a:r>
            <a:r>
              <a:rPr lang="x-none" sz="2400" b="1" dirty="0" smtClean="0">
                <a:solidFill>
                  <a:srgbClr val="4823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b="1" dirty="0">
                <a:solidFill>
                  <a:srgbClr val="4823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x-none" sz="2400" b="1" dirty="0" smtClean="0">
                <a:solidFill>
                  <a:srgbClr val="4823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400" b="1" dirty="0">
                <a:solidFill>
                  <a:srgbClr val="4823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19875FD-16F7-E943-A79B-CA9094912490}"/>
              </a:ext>
            </a:extLst>
          </p:cNvPr>
          <p:cNvSpPr/>
          <p:nvPr/>
        </p:nvSpPr>
        <p:spPr>
          <a:xfrm>
            <a:off x="2111148" y="2549324"/>
            <a:ext cx="2595437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 SẮC CỦA  NGƯỜI VIỆT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BF23AD3-F519-B04C-8C93-A0450F6BBCDA}"/>
              </a:ext>
            </a:extLst>
          </p:cNvPr>
          <p:cNvSpPr/>
          <p:nvPr/>
        </p:nvSpPr>
        <p:spPr>
          <a:xfrm>
            <a:off x="6934201" y="2716695"/>
            <a:ext cx="2407242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 THU CỦA NGƯỜI HÁN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39468569-397F-1D4F-8EA9-009E928AA1A7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3408867" y="1793179"/>
            <a:ext cx="2633780" cy="7561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790C21C7-9E7A-CB45-BCCB-73D068B6CA2E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6041033" y="1793179"/>
            <a:ext cx="2096789" cy="9235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42FCFB4-DF20-3841-ADD7-DA9CE9091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85" y="131199"/>
            <a:ext cx="3025783" cy="22333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1FB6F4C-DFA4-2B43-A1DC-6112EA6DC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1442" y="131198"/>
            <a:ext cx="2683459" cy="257933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8DEC44D-D532-9843-ACD5-82E3EBB82867}"/>
              </a:ext>
            </a:extLst>
          </p:cNvPr>
          <p:cNvSpPr/>
          <p:nvPr/>
        </p:nvSpPr>
        <p:spPr>
          <a:xfrm>
            <a:off x="381230" y="3755781"/>
            <a:ext cx="5213254" cy="25107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8D9A8F75-3120-6944-9E22-46DE5D425BFD}"/>
              </a:ext>
            </a:extLst>
          </p:cNvPr>
          <p:cNvSpPr/>
          <p:nvPr/>
        </p:nvSpPr>
        <p:spPr>
          <a:xfrm>
            <a:off x="5947248" y="3755781"/>
            <a:ext cx="5213254" cy="25107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vải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men (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endParaRPr lang="x-none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45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8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">
            <a:extLst>
              <a:ext uri="{FF2B5EF4-FFF2-40B4-BE49-F238E27FC236}">
                <a16:creationId xmlns:a16="http://schemas.microsoft.com/office/drawing/2014/main" xmlns="" id="{A98B06CD-84BE-4ABB-95A2-5E23764D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5" t="3005" r="6048" b="13613"/>
          <a:stretch/>
        </p:blipFill>
        <p:spPr>
          <a:xfrm>
            <a:off x="-769257" y="-1"/>
            <a:ext cx="12961257" cy="7290707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4C996089-E1CC-4714-A647-8F79BA110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391" y="-1"/>
            <a:ext cx="1164609" cy="19200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0B24648-8B53-449F-BF1A-9470B26ACE03}"/>
              </a:ext>
            </a:extLst>
          </p:cNvPr>
          <p:cNvSpPr txBox="1"/>
          <p:nvPr/>
        </p:nvSpPr>
        <p:spPr>
          <a:xfrm>
            <a:off x="3276764" y="337341"/>
            <a:ext cx="5318294" cy="57888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 –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368BAD-CE22-4B25-87DC-CEE3A4AD574F}"/>
              </a:ext>
            </a:extLst>
          </p:cNvPr>
          <p:cNvSpPr txBox="1"/>
          <p:nvPr/>
        </p:nvSpPr>
        <p:spPr>
          <a:xfrm>
            <a:off x="1205944" y="1358921"/>
            <a:ext cx="98214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lọc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iếp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lụa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04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">
            <a:extLst>
              <a:ext uri="{FF2B5EF4-FFF2-40B4-BE49-F238E27FC236}">
                <a16:creationId xmlns:a16="http://schemas.microsoft.com/office/drawing/2014/main" xmlns="" id="{A98B06CD-84BE-4ABB-95A2-5E23764D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5" t="3005" r="6048" b="13613"/>
          <a:stretch/>
        </p:blipFill>
        <p:spPr>
          <a:xfrm>
            <a:off x="-769257" y="-1"/>
            <a:ext cx="12961257" cy="7290707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98320657-8ABE-422A-8D2B-C2B570FAC0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45" t="10564" b="1944"/>
          <a:stretch/>
        </p:blipFill>
        <p:spPr>
          <a:xfrm>
            <a:off x="0" y="4833802"/>
            <a:ext cx="1937983" cy="2024198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4C996089-E1CC-4714-A647-8F79BA110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391" y="-1"/>
            <a:ext cx="1164609" cy="1920099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xmlns="" id="{051B3BC1-A5CD-437A-BF55-AD6BAC816B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6453" y="1802673"/>
            <a:ext cx="7654564" cy="23251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BB676D4-ACD1-448B-8DFF-6DBD6DD9A9E5}"/>
              </a:ext>
            </a:extLst>
          </p:cNvPr>
          <p:cNvSpPr txBox="1"/>
          <p:nvPr/>
        </p:nvSpPr>
        <p:spPr>
          <a:xfrm>
            <a:off x="3774549" y="2457435"/>
            <a:ext cx="4804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 TẬP</a:t>
            </a:r>
            <a:endParaRPr lang="en-US" sz="60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33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9926876" y="-133148"/>
            <a:ext cx="2446774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 HOA</a:t>
            </a:r>
          </a:p>
          <a:p>
            <a:r>
              <a:rPr lang="en-US" sz="6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MẮN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9" y="1493174"/>
            <a:ext cx="495300" cy="4381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1927540"/>
            <a:ext cx="495300" cy="4381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733837"/>
            <a:ext cx="495300" cy="4381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23" y="1903672"/>
            <a:ext cx="682398" cy="66329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1341" y="4973921"/>
            <a:ext cx="5786422" cy="1834457"/>
          </a:xfrm>
          <a:prstGeom prst="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prstClr val="white"/>
              </a:buClr>
              <a:buSzPts val="4400"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CÂU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HỎI: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hay SAI)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-10388" y="5004459"/>
            <a:ext cx="5786422" cy="1834457"/>
          </a:xfrm>
          <a:prstGeom prst="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Clr>
                <a:prstClr val="white"/>
              </a:buClr>
              <a:buSzPts val="3600"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CÂU HỎI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: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Bắc thuộc, các triều đại Phương Bắc cho người Việt được tự cai trị vùng đất của mình.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(Chọn ĐÚNG hay SAI)</a:t>
            </a:r>
            <a:endParaRPr lang="vi-VN" sz="3200" b="1" dirty="0">
              <a:solidFill>
                <a:prstClr val="white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-14662" y="5040751"/>
            <a:ext cx="5786422" cy="1834457"/>
          </a:xfrm>
          <a:prstGeom prst="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6600"/>
              </a:buClr>
              <a:buSzPts val="4800"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CÂU HỎI: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hay SAI)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-22264" y="4990906"/>
            <a:ext cx="5786422" cy="1834457"/>
          </a:xfrm>
          <a:prstGeom prst="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FFFFFF"/>
              </a:buClr>
              <a:buSzPts val="4400"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CÂU 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: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FF"/>
              </a:buClr>
              <a:buSzPts val="4400"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hay SAI)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205" y="5090596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FFFFFF"/>
              </a:buClr>
              <a:buSzPts val="4400"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BẠN CHỌN ĐƯỢC BÔNG HOA MAY MẮN VÀ ĐƯỢC CỘNG 10 ĐIỂM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662" y="5004459"/>
            <a:ext cx="5786422" cy="1834457"/>
          </a:xfrm>
          <a:prstGeom prst="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CÂU HỎI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: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Trong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thời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Bắc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thuộc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hay SAI)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-2405" y="5063264"/>
            <a:ext cx="5786422" cy="1834457"/>
          </a:xfrm>
          <a:prstGeom prst="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prstClr val="white"/>
              </a:buClr>
              <a:buSzPts val="4400"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CÂU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HỎI: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hay SAI)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3479" y="5004459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FFFFFF"/>
              </a:buClr>
              <a:buSzPts val="4400"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BẠN CHỌN ĐƯỢC BÔNG HOA MAY MẮN VÀ ĐƯỢC CỘNG 10 ĐIỂM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2868" y="5021444"/>
            <a:ext cx="5786422" cy="1834457"/>
          </a:xfrm>
          <a:prstGeom prst="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Clr>
                <a:prstClr val="white"/>
              </a:buClr>
              <a:buSzPts val="4400"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CÂU HỎI:</a:t>
            </a:r>
            <a:r>
              <a: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thời Bắc thuộc, người Việt hoàn toàn sử dụng tiếng Hán và chữ Hán trong giao tiếp.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(Chọn ĐÚNG hay SAI)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662" y="5034703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FFFFFF"/>
              </a:buClr>
              <a:buSzPts val="4400"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BẠN CHỌN ĐƯỢC BÔNG HOA MAY MẮN VÀ ĐƯỢC CỘNG 10 ĐIỂM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7" y="-617635"/>
            <a:ext cx="1641842" cy="229375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041" y="1404507"/>
            <a:ext cx="819286" cy="81928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756" y="2627990"/>
            <a:ext cx="852735" cy="8527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745" y="3223704"/>
            <a:ext cx="1080524" cy="10805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382" y="276055"/>
            <a:ext cx="707119" cy="7071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501" y="1378934"/>
            <a:ext cx="819286" cy="81928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54" y="379353"/>
            <a:ext cx="819286" cy="81928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24" y="-73029"/>
            <a:ext cx="819286" cy="81928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019" y="1574931"/>
            <a:ext cx="852735" cy="8527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206" y="1795341"/>
            <a:ext cx="803823" cy="80382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068" y="1155165"/>
            <a:ext cx="991450" cy="991450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39650" y="983174"/>
            <a:ext cx="60960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04" y="314188"/>
            <a:ext cx="682398" cy="638724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4AB2E078-DE32-4A94-AB56-F4547358FA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043712"/>
              </p:ext>
            </p:extLst>
          </p:nvPr>
        </p:nvGraphicFramePr>
        <p:xfrm>
          <a:off x="9055862" y="5823362"/>
          <a:ext cx="3136138" cy="1034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6138">
                  <a:extLst>
                    <a:ext uri="{9D8B030D-6E8A-4147-A177-3AD203B41FA5}">
                      <a16:colId xmlns:a16="http://schemas.microsoft.com/office/drawing/2014/main" xmlns="" val="1088763368"/>
                    </a:ext>
                  </a:extLst>
                </a:gridCol>
              </a:tblGrid>
              <a:tr h="1034638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9207290"/>
                  </a:ext>
                </a:extLst>
              </a:tr>
            </a:tbl>
          </a:graphicData>
        </a:graphic>
      </p:graphicFrame>
      <p:graphicFrame>
        <p:nvGraphicFramePr>
          <p:cNvPr id="32" name="Table 3">
            <a:extLst>
              <a:ext uri="{FF2B5EF4-FFF2-40B4-BE49-F238E27FC236}">
                <a16:creationId xmlns:a16="http://schemas.microsoft.com/office/drawing/2014/main" xmlns="" id="{AABEF15F-56D3-4D18-9867-9B5258B5FB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102358"/>
              </p:ext>
            </p:extLst>
          </p:nvPr>
        </p:nvGraphicFramePr>
        <p:xfrm>
          <a:off x="9055862" y="5804278"/>
          <a:ext cx="3136138" cy="1034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6138">
                  <a:extLst>
                    <a:ext uri="{9D8B030D-6E8A-4147-A177-3AD203B41FA5}">
                      <a16:colId xmlns:a16="http://schemas.microsoft.com/office/drawing/2014/main" xmlns="" val="1088763368"/>
                    </a:ext>
                  </a:extLst>
                </a:gridCol>
              </a:tblGrid>
              <a:tr h="1034638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9207290"/>
                  </a:ext>
                </a:extLst>
              </a:tr>
            </a:tbl>
          </a:graphicData>
        </a:graphic>
      </p:graphicFrame>
      <p:graphicFrame>
        <p:nvGraphicFramePr>
          <p:cNvPr id="59" name="Table 3">
            <a:extLst>
              <a:ext uri="{FF2B5EF4-FFF2-40B4-BE49-F238E27FC236}">
                <a16:creationId xmlns:a16="http://schemas.microsoft.com/office/drawing/2014/main" xmlns="" id="{7A608087-4933-4110-9B85-A7329D3509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597851"/>
              </p:ext>
            </p:extLst>
          </p:nvPr>
        </p:nvGraphicFramePr>
        <p:xfrm>
          <a:off x="9055862" y="5804278"/>
          <a:ext cx="3136138" cy="1034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6138">
                  <a:extLst>
                    <a:ext uri="{9D8B030D-6E8A-4147-A177-3AD203B41FA5}">
                      <a16:colId xmlns:a16="http://schemas.microsoft.com/office/drawing/2014/main" xmlns="" val="1088763368"/>
                    </a:ext>
                  </a:extLst>
                </a:gridCol>
              </a:tblGrid>
              <a:tr h="1034638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9207290"/>
                  </a:ext>
                </a:extLst>
              </a:tr>
            </a:tbl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08B58BC0-71BB-4C03-BB5D-563CCE970B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116460"/>
              </p:ext>
            </p:extLst>
          </p:nvPr>
        </p:nvGraphicFramePr>
        <p:xfrm>
          <a:off x="9079457" y="5793485"/>
          <a:ext cx="3112543" cy="1075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2543">
                  <a:extLst>
                    <a:ext uri="{9D8B030D-6E8A-4147-A177-3AD203B41FA5}">
                      <a16:colId xmlns:a16="http://schemas.microsoft.com/office/drawing/2014/main" xmlns="" val="3823392054"/>
                    </a:ext>
                  </a:extLst>
                </a:gridCol>
              </a:tblGrid>
              <a:tr h="1075675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0581207"/>
                  </a:ext>
                </a:extLst>
              </a:tr>
            </a:tbl>
          </a:graphicData>
        </a:graphic>
      </p:graphicFrame>
      <p:graphicFrame>
        <p:nvGraphicFramePr>
          <p:cNvPr id="61" name="Table 4">
            <a:extLst>
              <a:ext uri="{FF2B5EF4-FFF2-40B4-BE49-F238E27FC236}">
                <a16:creationId xmlns:a16="http://schemas.microsoft.com/office/drawing/2014/main" xmlns="" id="{B8C00026-72F1-4855-94CF-818493B772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129766"/>
              </p:ext>
            </p:extLst>
          </p:nvPr>
        </p:nvGraphicFramePr>
        <p:xfrm>
          <a:off x="9079457" y="5812308"/>
          <a:ext cx="3112543" cy="1056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2543">
                  <a:extLst>
                    <a:ext uri="{9D8B030D-6E8A-4147-A177-3AD203B41FA5}">
                      <a16:colId xmlns:a16="http://schemas.microsoft.com/office/drawing/2014/main" xmlns="" val="3823392054"/>
                    </a:ext>
                  </a:extLst>
                </a:gridCol>
              </a:tblGrid>
              <a:tr h="1056852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0581207"/>
                  </a:ext>
                </a:extLst>
              </a:tr>
            </a:tbl>
          </a:graphicData>
        </a:graphic>
      </p:graphicFrame>
      <p:graphicFrame>
        <p:nvGraphicFramePr>
          <p:cNvPr id="60" name="Table 4">
            <a:extLst>
              <a:ext uri="{FF2B5EF4-FFF2-40B4-BE49-F238E27FC236}">
                <a16:creationId xmlns:a16="http://schemas.microsoft.com/office/drawing/2014/main" xmlns="" id="{55FF5720-33E1-4E33-9745-C8C838170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550803"/>
              </p:ext>
            </p:extLst>
          </p:nvPr>
        </p:nvGraphicFramePr>
        <p:xfrm>
          <a:off x="9079457" y="5782064"/>
          <a:ext cx="3112543" cy="1056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2543">
                  <a:extLst>
                    <a:ext uri="{9D8B030D-6E8A-4147-A177-3AD203B41FA5}">
                      <a16:colId xmlns:a16="http://schemas.microsoft.com/office/drawing/2014/main" xmlns="" val="3823392054"/>
                    </a:ext>
                  </a:extLst>
                </a:gridCol>
              </a:tblGrid>
              <a:tr h="1056852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0581207"/>
                  </a:ext>
                </a:extLst>
              </a:tr>
            </a:tbl>
          </a:graphicData>
        </a:graphic>
      </p:graphicFrame>
      <p:graphicFrame>
        <p:nvGraphicFramePr>
          <p:cNvPr id="62" name="Table 3">
            <a:extLst>
              <a:ext uri="{FF2B5EF4-FFF2-40B4-BE49-F238E27FC236}">
                <a16:creationId xmlns:a16="http://schemas.microsoft.com/office/drawing/2014/main" xmlns="" id="{546E8E17-7025-4778-A89E-A72BF1EAF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256003"/>
              </p:ext>
            </p:extLst>
          </p:nvPr>
        </p:nvGraphicFramePr>
        <p:xfrm>
          <a:off x="9055862" y="5790725"/>
          <a:ext cx="3136138" cy="1034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6138">
                  <a:extLst>
                    <a:ext uri="{9D8B030D-6E8A-4147-A177-3AD203B41FA5}">
                      <a16:colId xmlns:a16="http://schemas.microsoft.com/office/drawing/2014/main" xmlns="" val="1088763368"/>
                    </a:ext>
                  </a:extLst>
                </a:gridCol>
              </a:tblGrid>
              <a:tr h="1034638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9207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84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C 0.02395 0.02037 0.05781 0.01343 0.07109 0.06111 C 0.10599 0.10208 0.13867 0.10857 0.17955 0.04954 C 0.20807 0.01945 0.21875 -0.04884 0.26536 -0.04097 C 0.30742 -0.02847 0.2763 0.06204 0.32122 0.09769 C 0.3375 0.14583 0.31211 0.2081 0.34492 0.26366 C 0.37916 0.25162 0.39153 0.1794 0.39505 0.09977 C 0.40742 0.04583 0.43997 0.06204 0.44284 0.00833 C 0.44674 -0.05139 0.48255 -0.05648 0.47955 -0.12245 C 0.52799 -0.16042 0.54974 -0.11782 0.56901 -0.07731 C 0.5776 -0.0287 0.60182 -0.07106 0.61302 -0.05 C 0.62213 -0.03565 0.60377 0.02315 0.62122 0.0294 C 0.64804 0.00764 0.65117 -0.03125 0.65703 -0.0743 C 0.66966 -0.09259 0.67617 -0.11921 0.69492 -0.12917 C 0.72278 -0.14051 0.74687 -0.1287 0.76406 -0.09977 C 0.79609 -0.07014 0.76744 -0.01505 0.7927 0.02685 C 0.81406 0.0588 0.82708 0.04421 0.83906 0.01783 C 0.84882 -0.01088 0.84088 -0.04861 0.85442 -0.07708 C 0.86015 -0.08588 0.90026 -0.05023 0.90599 -0.05903 " pathEditMode="relative" rAng="0" ptsTypes="AAAAAAAAAAAAAAAAAAA">
                                      <p:cBhvr>
                                        <p:cTn id="73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C 2.5E-6 0.05 -0.00651 0.0537 0.01784 0.11203 C 0.02617 0.14513 0.04049 0.19421 0.05521 0.19606 C 0.06966 0.19791 0.09883 0.18217 0.10495 0.12314 C 0.10703 0.10277 0.08424 0.08333 0.11146 0.06226 C 0.13359 0.06111 0.13034 0.10856 0.17031 0.10787 C 0.1832 0.09351 0.20599 0.11689 0.20898 0.06458 C 0.17851 0.01828 0.19961 -0.00162 0.18802 -0.03149 C 0.18607 -0.06389 0.14101 -0.0676 0.16705 -0.12246 C 0.18554 -0.17061 0.22383 -0.05903 0.26471 -0.09537 C 0.27396 -0.1338 0.21614 -0.16366 0.22864 -0.22686 C 0.23489 -0.25024 0.25 -0.24237 0.25937 -0.23982 " pathEditMode="relative" rAng="0" ptsTypes="AAAAAAAAAAAA">
                                      <p:cBhvr>
                                        <p:cTn id="75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58919 0.17616 " pathEditMode="relative" rAng="0" ptsTypes="AA">
                                      <p:cBhvr>
                                        <p:cTn id="8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6" y="8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92 0.17615 L -0.26459 -0.71945 " pathEditMode="relative" rAng="0" ptsTypes="AA">
                                      <p:cBhvr>
                                        <p:cTn id="9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4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39323 0.45347 " pathEditMode="relative" rAng="0" ptsTypes="AA">
                                      <p:cBhvr>
                                        <p:cTn id="110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22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323 0.45347 L -0.07187 -0.43426 " pathEditMode="relative" rAng="0" ptsTypes="AA">
                                      <p:cBhvr>
                                        <p:cTn id="126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750"/>
                            </p:stCondLst>
                            <p:childTnLst>
                              <p:par>
                                <p:cTn id="131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39 -0.03241 L -0.47135 0.27963 " pathEditMode="relative" rAng="0" ptsTypes="AA">
                                      <p:cBhvr>
                                        <p:cTn id="142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98" y="15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4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50"/>
                            </p:stCondLst>
                            <p:childTnLst>
                              <p:par>
                                <p:cTn id="1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135 0.27963 L -0.04414 -0.57153 " pathEditMode="relative" rAng="0" ptsTypes="AA">
                                      <p:cBhvr>
                                        <p:cTn id="158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34" y="-4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750"/>
                            </p:stCondLst>
                            <p:childTnLst>
                              <p:par>
                                <p:cTn id="162" presetID="1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7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05 0.20325 L -0.42461 0.63334 " pathEditMode="relative" rAng="0" ptsTypes="AA">
                                      <p:cBhvr>
                                        <p:cTn id="172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40" y="2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4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750"/>
                            </p:stCondLst>
                            <p:childTnLst>
                              <p:par>
                                <p:cTn id="17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461 0.63334 L -0.1026 -0.25231 " pathEditMode="relative" rAng="0" ptsTypes="AA">
                                      <p:cBhvr>
                                        <p:cTn id="188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00"/>
                            </p:stCondLst>
                            <p:childTnLst>
                              <p:par>
                                <p:cTn id="206" presetID="2" presetClass="exit" presetSubtype="4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1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3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-0.48099 0.46296 " pathEditMode="relative" rAng="0" ptsTypes="AA">
                                      <p:cBhvr>
                                        <p:cTn id="218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9" y="2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099 0.46296 L -0.1556 -0.4162 " pathEditMode="relative" rAng="0" ptsTypes="AA">
                                      <p:cBhvr>
                                        <p:cTn id="234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6" dur="1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8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0.53529 0.60995 " pathEditMode="relative" rAng="0" ptsTypes="AA">
                                      <p:cBhvr>
                                        <p:cTn id="243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06" y="30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750"/>
                            </p:stCondLst>
                            <p:childTnLst>
                              <p:par>
                                <p:cTn id="24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528 0.60995 L -0.21601 -0.25625 " pathEditMode="relative" rAng="0" ptsTypes="AA">
                                      <p:cBhvr>
                                        <p:cTn id="259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4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750"/>
                            </p:stCondLst>
                            <p:childTnLst>
                              <p:par>
                                <p:cTn id="263" presetID="1" presetClass="exit" presetSubtype="0" fill="hold" nodeType="after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6" dur="175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8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-0.6293 0.67593 " pathEditMode="relative" rAng="0" ptsTypes="AA">
                                      <p:cBhvr>
                                        <p:cTn id="273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54" y="3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5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93 0.67592 L -0.30729 -0.21181 " pathEditMode="relative" rAng="0" ptsTypes="AA">
                                      <p:cBhvr>
                                        <p:cTn id="289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000"/>
                            </p:stCondLst>
                            <p:childTnLst>
                              <p:par>
                                <p:cTn id="307" presetID="2" presetClass="exit" presetSubtype="4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2" dur="175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4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37257E-18 L -0.58685 0.43333 " pathEditMode="relative" rAng="0" ptsTypes="AA">
                                      <p:cBhvr>
                                        <p:cTn id="319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10" y="21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1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750"/>
                            </p:stCondLst>
                            <p:childTnLst>
                              <p:par>
                                <p:cTn id="3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685 0.43334 L -0.26146 -0.44166 " pathEditMode="relative" rAng="0" ptsTypes="AA">
                                      <p:cBhvr>
                                        <p:cTn id="33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7" dur="175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9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67253 0.40463 " pathEditMode="relative" rAng="0" ptsTypes="AA">
                                      <p:cBhvr>
                                        <p:cTn id="344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59" y="2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6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750"/>
                            </p:stCondLst>
                            <p:childTnLst>
                              <p:par>
                                <p:cTn id="34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252 0.40463 L -0.34987 -0.47894 " pathEditMode="relative" rAng="0" ptsTypes="AA">
                                      <p:cBhvr>
                                        <p:cTn id="36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33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750"/>
                            </p:stCondLst>
                            <p:childTnLst>
                              <p:par>
                                <p:cTn id="364" presetID="1" presetClass="exit" presetSubtype="0" fill="hold" nodeType="after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7" dur="17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9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24636 0.48426 " pathEditMode="relative" rAng="0" ptsTypes="AA">
                                      <p:cBhvr>
                                        <p:cTn id="37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2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6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750"/>
                            </p:stCondLst>
                            <p:childTnLst>
                              <p:par>
                                <p:cTn id="37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636 0.48426 L 0.06367 -0.37778 " pathEditMode="relative" rAng="0" ptsTypes="AA">
                                      <p:cBhvr>
                                        <p:cTn id="39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-43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2" dur="175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/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E0B2ADC-E2EC-4B88-9619-6FC2C99CCE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5" t="3005" r="6048" b="136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676EFDE-E4C3-4EDC-B36E-A81075663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423" y="1145184"/>
            <a:ext cx="3187988" cy="22216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B85996B-3781-41E1-8FFC-A5968B1F5023}"/>
              </a:ext>
            </a:extLst>
          </p:cNvPr>
          <p:cNvSpPr txBox="1"/>
          <p:nvPr/>
        </p:nvSpPr>
        <p:spPr>
          <a:xfrm>
            <a:off x="1230560" y="1413132"/>
            <a:ext cx="2942330" cy="168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2400" b="1" i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ngón tay đúng</a:t>
            </a:r>
          </a:p>
          <a:p>
            <a:pPr algn="ctr">
              <a:lnSpc>
                <a:spcPct val="150000"/>
              </a:lnSpc>
            </a:pPr>
            <a:r>
              <a:rPr lang="en-US" sz="2400" b="1" i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ngón tay sai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449A77B-2320-4A75-9E73-62CC8D67DB30}"/>
              </a:ext>
            </a:extLst>
          </p:cNvPr>
          <p:cNvSpPr txBox="1"/>
          <p:nvPr/>
        </p:nvSpPr>
        <p:spPr>
          <a:xfrm>
            <a:off x="4782428" y="1280592"/>
            <a:ext cx="7050181" cy="4830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ĐÚNG hay SAI</a:t>
            </a: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ĐÚNG,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giơ</a:t>
            </a:r>
            <a:r>
              <a:rPr lang="en-US" sz="2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2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ngón</a:t>
            </a:r>
            <a:r>
              <a:rPr lang="en-US" sz="2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2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SAI,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giơ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ngón</a:t>
            </a:r>
            <a:r>
              <a:rPr lang="en-US" sz="2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smtClean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tay.</a:t>
            </a:r>
            <a:endParaRPr lang="en-US" sz="2600" b="1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SAI,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khỏi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endParaRPr lang="en-US" sz="2600" b="1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664CF3-91A6-40F2-A16F-2AEE946FCA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20" r="14963"/>
          <a:stretch/>
        </p:blipFill>
        <p:spPr>
          <a:xfrm>
            <a:off x="1230560" y="3476731"/>
            <a:ext cx="2953715" cy="1466051"/>
          </a:xfrm>
          <a:prstGeom prst="rect">
            <a:avLst/>
          </a:prstGeom>
        </p:spPr>
      </p:pic>
      <p:pic>
        <p:nvPicPr>
          <p:cNvPr id="9" name="Picture 2" descr="Free 2 Fingers Cliparts, Download Free 2 Fingers Cliparts png images, Free  ClipArts on Clipart Library">
            <a:extLst>
              <a:ext uri="{FF2B5EF4-FFF2-40B4-BE49-F238E27FC236}">
                <a16:creationId xmlns:a16="http://schemas.microsoft.com/office/drawing/2014/main" xmlns="" id="{45C5EF2E-C594-4871-B8EA-F2F68B7F9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864" y="5226512"/>
            <a:ext cx="701403" cy="130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146AA85-0289-42CE-A21B-D247224242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0560" y="5162514"/>
            <a:ext cx="1365151" cy="1365151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xmlns="" id="{051B3BC1-A5CD-437A-BF55-AD6BAC816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35961"/>
            <a:ext cx="3301992" cy="10030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B676D4-ACD1-448B-8DFF-6DBD6DD9A9E5}"/>
              </a:ext>
            </a:extLst>
          </p:cNvPr>
          <p:cNvSpPr txBox="1"/>
          <p:nvPr/>
        </p:nvSpPr>
        <p:spPr>
          <a:xfrm>
            <a:off x="5473347" y="475865"/>
            <a:ext cx="2718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93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2C49F0C5-D6EE-4C28-ACA8-B7D74F9733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460908"/>
              </p:ext>
            </p:extLst>
          </p:nvPr>
        </p:nvGraphicFramePr>
        <p:xfrm>
          <a:off x="329982" y="381000"/>
          <a:ext cx="11481235" cy="6174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649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8611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b="1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611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611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cai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611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quán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611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hề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Nam.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611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611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Trầu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cưới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xưa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611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nhuộm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xăm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611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8611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8611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gốm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tráng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men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15C0E8F-1BC1-4D44-846A-BB5D8C57B9CF}"/>
              </a:ext>
            </a:extLst>
          </p:cNvPr>
          <p:cNvSpPr txBox="1"/>
          <p:nvPr/>
        </p:nvSpPr>
        <p:spPr>
          <a:xfrm>
            <a:off x="10993080" y="827771"/>
            <a:ext cx="4750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5C0E8F-1BC1-4D44-846A-BB5D8C57B9CF}"/>
              </a:ext>
            </a:extLst>
          </p:cNvPr>
          <p:cNvSpPr txBox="1"/>
          <p:nvPr/>
        </p:nvSpPr>
        <p:spPr>
          <a:xfrm>
            <a:off x="11009564" y="1405601"/>
            <a:ext cx="4750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endParaRPr lang="en-US" sz="2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5C0E8F-1BC1-4D44-846A-BB5D8C57B9CF}"/>
              </a:ext>
            </a:extLst>
          </p:cNvPr>
          <p:cNvSpPr txBox="1"/>
          <p:nvPr/>
        </p:nvSpPr>
        <p:spPr>
          <a:xfrm>
            <a:off x="10993082" y="2017351"/>
            <a:ext cx="4750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endParaRPr lang="en-US" sz="2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15C0E8F-1BC1-4D44-846A-BB5D8C57B9CF}"/>
              </a:ext>
            </a:extLst>
          </p:cNvPr>
          <p:cNvSpPr txBox="1"/>
          <p:nvPr/>
        </p:nvSpPr>
        <p:spPr>
          <a:xfrm>
            <a:off x="10993079" y="2504052"/>
            <a:ext cx="4750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15C0E8F-1BC1-4D44-846A-BB5D8C57B9CF}"/>
              </a:ext>
            </a:extLst>
          </p:cNvPr>
          <p:cNvSpPr txBox="1"/>
          <p:nvPr/>
        </p:nvSpPr>
        <p:spPr>
          <a:xfrm>
            <a:off x="10993080" y="3024751"/>
            <a:ext cx="4750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endParaRPr lang="en-US" sz="2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15C0E8F-1BC1-4D44-846A-BB5D8C57B9CF}"/>
              </a:ext>
            </a:extLst>
          </p:cNvPr>
          <p:cNvSpPr txBox="1"/>
          <p:nvPr/>
        </p:nvSpPr>
        <p:spPr>
          <a:xfrm>
            <a:off x="10993079" y="3612741"/>
            <a:ext cx="4750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endParaRPr lang="en-US" sz="2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15C0E8F-1BC1-4D44-846A-BB5D8C57B9CF}"/>
              </a:ext>
            </a:extLst>
          </p:cNvPr>
          <p:cNvSpPr txBox="1"/>
          <p:nvPr/>
        </p:nvSpPr>
        <p:spPr>
          <a:xfrm>
            <a:off x="10993080" y="4277188"/>
            <a:ext cx="4750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5C0E8F-1BC1-4D44-846A-BB5D8C57B9CF}"/>
              </a:ext>
            </a:extLst>
          </p:cNvPr>
          <p:cNvSpPr txBox="1"/>
          <p:nvPr/>
        </p:nvSpPr>
        <p:spPr>
          <a:xfrm>
            <a:off x="11009565" y="4802321"/>
            <a:ext cx="4750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endParaRPr lang="en-US" sz="2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15C0E8F-1BC1-4D44-846A-BB5D8C57B9CF}"/>
              </a:ext>
            </a:extLst>
          </p:cNvPr>
          <p:cNvSpPr txBox="1"/>
          <p:nvPr/>
        </p:nvSpPr>
        <p:spPr>
          <a:xfrm>
            <a:off x="11031177" y="5442106"/>
            <a:ext cx="4750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15C0E8F-1BC1-4D44-846A-BB5D8C57B9CF}"/>
              </a:ext>
            </a:extLst>
          </p:cNvPr>
          <p:cNvSpPr txBox="1"/>
          <p:nvPr/>
        </p:nvSpPr>
        <p:spPr>
          <a:xfrm>
            <a:off x="11069277" y="6071695"/>
            <a:ext cx="4750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endParaRPr lang="en-US" sz="2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08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565218"/>
            <a:ext cx="11353800" cy="892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x-none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tại sao khoảng thời gian từ năm 179 TCN đến năm 938 được gọi là thời Bắc thuộc? </a:t>
            </a:r>
          </a:p>
        </p:txBody>
      </p:sp>
      <p:pic>
        <p:nvPicPr>
          <p:cNvPr id="10248" name="Picture 8" descr="Sự thật có bao nhiêu đời vua Hùng? Giỗ tổ 10/3 là giỗ vị vua nà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4" y="2561169"/>
            <a:ext cx="4384765" cy="387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888523" y="4359287"/>
            <a:ext cx="1233288" cy="75278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BC51781-2242-5545-B8B0-E36D63AD094B}"/>
              </a:ext>
            </a:extLst>
          </p:cNvPr>
          <p:cNvSpPr/>
          <p:nvPr/>
        </p:nvSpPr>
        <p:spPr>
          <a:xfrm>
            <a:off x="0" y="6488668"/>
            <a:ext cx="1216152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x-none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https://tamnhin.trithuccuocsong.vn/tai-sao-viet-nam-khong-bi-dong-hoa-sau-1000-nam-bac-thuoc-68295.html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CF3F375-77DF-8C46-B5C0-78B300EC5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429" y="2507581"/>
            <a:ext cx="5267497" cy="3911472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xmlns="" id="{051B3BC1-A5CD-437A-BF55-AD6BAC816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263" y="289654"/>
            <a:ext cx="5271228" cy="10725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BB676D4-ACD1-448B-8DFF-6DBD6DD9A9E5}"/>
              </a:ext>
            </a:extLst>
          </p:cNvPr>
          <p:cNvSpPr txBox="1"/>
          <p:nvPr/>
        </p:nvSpPr>
        <p:spPr>
          <a:xfrm>
            <a:off x="5022686" y="496401"/>
            <a:ext cx="250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 DỤNG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96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6D94F4-7672-BA4A-892D-B0373E7A7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756" y="1350815"/>
            <a:ext cx="9854979" cy="88626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x-non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chỉ ra những phong tục của người Việt trong thời kì Bắc thuộc vẫn được duy trì đến ngày </a:t>
            </a:r>
            <a:r>
              <a:rPr lang="x-none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855868-9790-6641-BCEC-ED72992A0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6" y="2370878"/>
            <a:ext cx="4104665" cy="3468219"/>
          </a:xfrm>
          <a:prstGeom prst="rect">
            <a:avLst/>
          </a:prstGeom>
        </p:spPr>
      </p:pic>
      <p:pic>
        <p:nvPicPr>
          <p:cNvPr id="5" name="Picture 2" descr="Chùa Dâu - Chùa Phật Giáo">
            <a:extLst>
              <a:ext uri="{FF2B5EF4-FFF2-40B4-BE49-F238E27FC236}">
                <a16:creationId xmlns:a16="http://schemas.microsoft.com/office/drawing/2014/main" xmlns="" id="{C6889EDC-5AC2-D44E-A0DF-76566C7D4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237" y="2386561"/>
            <a:ext cx="3794025" cy="346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F828D27-2176-CD4A-AE16-7499DA385710}"/>
              </a:ext>
            </a:extLst>
          </p:cNvPr>
          <p:cNvSpPr txBox="1"/>
          <p:nvPr/>
        </p:nvSpPr>
        <p:spPr>
          <a:xfrm>
            <a:off x="9089566" y="5469765"/>
            <a:ext cx="236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xmlns="" id="{8AAC42F2-1512-0D4F-8272-C235C2342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2446" y="2402243"/>
            <a:ext cx="3659836" cy="3436854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051B3BC1-A5CD-437A-BF55-AD6BAC816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886" y="175834"/>
            <a:ext cx="5271228" cy="10725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BB676D4-ACD1-448B-8DFF-6DBD6DD9A9E5}"/>
              </a:ext>
            </a:extLst>
          </p:cNvPr>
          <p:cNvSpPr txBox="1"/>
          <p:nvPr/>
        </p:nvSpPr>
        <p:spPr>
          <a:xfrm>
            <a:off x="4990486" y="369166"/>
            <a:ext cx="250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 DỤNG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54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256007" y="536786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319690702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50484420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3827097178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8314869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161135244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62273653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91404047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C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8631009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427207" y="993498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X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M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M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055607" y="1450210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17553159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E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256007" y="1906922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17553159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M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12807" y="2363634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C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133378"/>
              </p:ext>
            </p:extLst>
          </p:nvPr>
        </p:nvGraphicFramePr>
        <p:xfrm>
          <a:off x="3141207" y="2820346"/>
          <a:ext cx="5943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17553159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3160541988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31253366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23330199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189277616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V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E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798807" y="3277058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512807" y="3733770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07276973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L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L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E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341607" y="4190483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161888986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357236"/>
                  </a:ext>
                </a:extLst>
              </a:tr>
            </a:tbl>
          </a:graphicData>
        </a:graphic>
      </p:graphicFrame>
      <p:sp>
        <p:nvSpPr>
          <p:cNvPr id="13" name="SO 1"/>
          <p:cNvSpPr/>
          <p:nvPr/>
        </p:nvSpPr>
        <p:spPr>
          <a:xfrm>
            <a:off x="1399429" y="590456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1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BANG CAU HOI"/>
          <p:cNvSpPr/>
          <p:nvPr/>
        </p:nvSpPr>
        <p:spPr>
          <a:xfrm>
            <a:off x="3041926" y="4937925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 (7 chữ cái): Truyền thuyết giải thích về một phong tục có nội dung ca ngợi tình nghĩa vợ chồng, tình cảm anh em.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O 1"/>
          <p:cNvSpPr/>
          <p:nvPr/>
        </p:nvSpPr>
        <p:spPr>
          <a:xfrm>
            <a:off x="1399429" y="1048355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2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6" name="BANG CAU HOI"/>
          <p:cNvSpPr/>
          <p:nvPr/>
        </p:nvSpPr>
        <p:spPr>
          <a:xfrm>
            <a:off x="3041926" y="4936893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2. (7 chữ cái): Phong tục được người Việt cổ sử dụng để làm đẹp và tránh bị thuỷ quái làm hại.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7" name="SO 1"/>
          <p:cNvSpPr/>
          <p:nvPr/>
        </p:nvSpPr>
        <p:spPr>
          <a:xfrm>
            <a:off x="1399429" y="1506254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3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8" name="BANG CAU HOI"/>
          <p:cNvSpPr/>
          <p:nvPr/>
        </p:nvSpPr>
        <p:spPr>
          <a:xfrm>
            <a:off x="3041926" y="4951740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3. (9 chữ cái): Tín ngưỡng truyền thống của người Việt, để tưởng nhớ về cội nguồn.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9" name="SO 1"/>
          <p:cNvSpPr/>
          <p:nvPr/>
        </p:nvSpPr>
        <p:spPr>
          <a:xfrm>
            <a:off x="1399429" y="1964153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4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BANG CAU HOI"/>
          <p:cNvSpPr/>
          <p:nvPr/>
        </p:nvSpPr>
        <p:spPr>
          <a:xfrm>
            <a:off x="3041926" y="5012376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4. (9 chữ cái): Người Việt xem đây là cách làm đẹp và bảo vệ răng.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1" name="SO 1"/>
          <p:cNvSpPr/>
          <p:nvPr/>
        </p:nvSpPr>
        <p:spPr>
          <a:xfrm>
            <a:off x="1399429" y="2422052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5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2" name="BANG CAU HOI"/>
          <p:cNvSpPr/>
          <p:nvPr/>
        </p:nvSpPr>
        <p:spPr>
          <a:xfrm>
            <a:off x="3041926" y="4960299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5. (7 chữ cái): Nghề rèn đúc kim loại nổi tiếng của người Việt cổ.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4" name="SO 1"/>
          <p:cNvSpPr/>
          <p:nvPr/>
        </p:nvSpPr>
        <p:spPr>
          <a:xfrm>
            <a:off x="1399429" y="2879951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6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5" name="BANG CAU HOI"/>
          <p:cNvSpPr/>
          <p:nvPr/>
        </p:nvSpPr>
        <p:spPr>
          <a:xfrm>
            <a:off x="3041926" y="4933232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6. (13 chữ cái): Tầng lớp đảm </a:t>
            </a:r>
            <a:r>
              <a:rPr lang="vi-VN" sz="2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nh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ận</a:t>
            </a:r>
            <a:r>
              <a:rPr lang="vi-VN" sz="2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sứ mệnh lãnh đạo phong trào đấu tranh giành độc lập dân tộc trong thời Bắc thuộc.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6" name="SO 1"/>
          <p:cNvSpPr/>
          <p:nvPr/>
        </p:nvSpPr>
        <p:spPr>
          <a:xfrm>
            <a:off x="1399429" y="333785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7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7" name="BANG CAU HOI"/>
          <p:cNvSpPr/>
          <p:nvPr/>
        </p:nvSpPr>
        <p:spPr>
          <a:xfrm>
            <a:off x="3092726" y="4977779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7. (7 chữ cái): Yếu tố này được coi là một tế bào của xã hội.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0" name="SO 1"/>
          <p:cNvSpPr/>
          <p:nvPr/>
        </p:nvSpPr>
        <p:spPr>
          <a:xfrm>
            <a:off x="1399429" y="3795749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8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1" name="BANG CAU HOI"/>
          <p:cNvSpPr/>
          <p:nvPr/>
        </p:nvSpPr>
        <p:spPr>
          <a:xfrm>
            <a:off x="3092726" y="4960299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8. (8 chữ cái): Tên vị hoàng tử nấu bánh chưng, bánh giầy để thờ cúng tổ tiên.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2" name="SO 1"/>
          <p:cNvSpPr/>
          <p:nvPr/>
        </p:nvSpPr>
        <p:spPr>
          <a:xfrm>
            <a:off x="1399429" y="4253648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9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3" name="BANG CAU HOI"/>
          <p:cNvSpPr/>
          <p:nvPr/>
        </p:nvSpPr>
        <p:spPr>
          <a:xfrm>
            <a:off x="3041926" y="4977779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Câu 9. (6 chữ cái): Một phong tục phổ biến của người Việt cổ, ngày nay thường dùng trong lễ cưới hỏi.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320260"/>
              </p:ext>
            </p:extLst>
          </p:nvPr>
        </p:nvGraphicFramePr>
        <p:xfrm>
          <a:off x="7256007" y="536298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319690702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50484420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3827097178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8314869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161135244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62273653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91404047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86310096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943950"/>
              </p:ext>
            </p:extLst>
          </p:nvPr>
        </p:nvGraphicFramePr>
        <p:xfrm>
          <a:off x="5427207" y="993010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896158"/>
              </p:ext>
            </p:extLst>
          </p:nvPr>
        </p:nvGraphicFramePr>
        <p:xfrm>
          <a:off x="4055607" y="1449722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17553159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950820"/>
              </p:ext>
            </p:extLst>
          </p:nvPr>
        </p:nvGraphicFramePr>
        <p:xfrm>
          <a:off x="7256007" y="1906434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17553159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981789"/>
              </p:ext>
            </p:extLst>
          </p:nvPr>
        </p:nvGraphicFramePr>
        <p:xfrm>
          <a:off x="4512807" y="2363146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048741"/>
              </p:ext>
            </p:extLst>
          </p:nvPr>
        </p:nvGraphicFramePr>
        <p:xfrm>
          <a:off x="3092732" y="2801501"/>
          <a:ext cx="603249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038">
                  <a:extLst>
                    <a:ext uri="{9D8B030D-6E8A-4147-A177-3AD203B41FA5}">
                      <a16:colId xmlns="" xmlns:a16="http://schemas.microsoft.com/office/drawing/2014/main" val="1173228817"/>
                    </a:ext>
                  </a:extLst>
                </a:gridCol>
                <a:gridCol w="464038">
                  <a:extLst>
                    <a:ext uri="{9D8B030D-6E8A-4147-A177-3AD203B41FA5}">
                      <a16:colId xmlns="" xmlns:a16="http://schemas.microsoft.com/office/drawing/2014/main" val="3074329695"/>
                    </a:ext>
                  </a:extLst>
                </a:gridCol>
                <a:gridCol w="464038">
                  <a:extLst>
                    <a:ext uri="{9D8B030D-6E8A-4147-A177-3AD203B41FA5}">
                      <a16:colId xmlns="" xmlns:a16="http://schemas.microsoft.com/office/drawing/2014/main" val="2071403570"/>
                    </a:ext>
                  </a:extLst>
                </a:gridCol>
                <a:gridCol w="464038">
                  <a:extLst>
                    <a:ext uri="{9D8B030D-6E8A-4147-A177-3AD203B41FA5}">
                      <a16:colId xmlns="" xmlns:a16="http://schemas.microsoft.com/office/drawing/2014/main" val="2354830501"/>
                    </a:ext>
                  </a:extLst>
                </a:gridCol>
                <a:gridCol w="464038">
                  <a:extLst>
                    <a:ext uri="{9D8B030D-6E8A-4147-A177-3AD203B41FA5}">
                      <a16:colId xmlns="" xmlns:a16="http://schemas.microsoft.com/office/drawing/2014/main" val="458716336"/>
                    </a:ext>
                  </a:extLst>
                </a:gridCol>
                <a:gridCol w="464038">
                  <a:extLst>
                    <a:ext uri="{9D8B030D-6E8A-4147-A177-3AD203B41FA5}">
                      <a16:colId xmlns="" xmlns:a16="http://schemas.microsoft.com/office/drawing/2014/main" val="1618889861"/>
                    </a:ext>
                  </a:extLst>
                </a:gridCol>
                <a:gridCol w="464038">
                  <a:extLst>
                    <a:ext uri="{9D8B030D-6E8A-4147-A177-3AD203B41FA5}">
                      <a16:colId xmlns="" xmlns:a16="http://schemas.microsoft.com/office/drawing/2014/main" val="4272284609"/>
                    </a:ext>
                  </a:extLst>
                </a:gridCol>
                <a:gridCol w="464038">
                  <a:extLst>
                    <a:ext uri="{9D8B030D-6E8A-4147-A177-3AD203B41FA5}">
                      <a16:colId xmlns="" xmlns:a16="http://schemas.microsoft.com/office/drawing/2014/main" val="4072769732"/>
                    </a:ext>
                  </a:extLst>
                </a:gridCol>
                <a:gridCol w="464038">
                  <a:extLst>
                    <a:ext uri="{9D8B030D-6E8A-4147-A177-3AD203B41FA5}">
                      <a16:colId xmlns="" xmlns:a16="http://schemas.microsoft.com/office/drawing/2014/main" val="4175531591"/>
                    </a:ext>
                  </a:extLst>
                </a:gridCol>
                <a:gridCol w="464038">
                  <a:extLst>
                    <a:ext uri="{9D8B030D-6E8A-4147-A177-3AD203B41FA5}">
                      <a16:colId xmlns="" xmlns:a16="http://schemas.microsoft.com/office/drawing/2014/main" val="3160541988"/>
                    </a:ext>
                  </a:extLst>
                </a:gridCol>
                <a:gridCol w="464038">
                  <a:extLst>
                    <a:ext uri="{9D8B030D-6E8A-4147-A177-3AD203B41FA5}">
                      <a16:colId xmlns="" xmlns:a16="http://schemas.microsoft.com/office/drawing/2014/main" val="312533669"/>
                    </a:ext>
                  </a:extLst>
                </a:gridCol>
                <a:gridCol w="464038">
                  <a:extLst>
                    <a:ext uri="{9D8B030D-6E8A-4147-A177-3AD203B41FA5}">
                      <a16:colId xmlns="" xmlns:a16="http://schemas.microsoft.com/office/drawing/2014/main" val="4233301993"/>
                    </a:ext>
                  </a:extLst>
                </a:gridCol>
                <a:gridCol w="464038">
                  <a:extLst>
                    <a:ext uri="{9D8B030D-6E8A-4147-A177-3AD203B41FA5}">
                      <a16:colId xmlns="" xmlns:a16="http://schemas.microsoft.com/office/drawing/2014/main" val="189277616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285135"/>
              </p:ext>
            </p:extLst>
          </p:nvPr>
        </p:nvGraphicFramePr>
        <p:xfrm>
          <a:off x="6798807" y="3276570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291674"/>
              </p:ext>
            </p:extLst>
          </p:nvPr>
        </p:nvGraphicFramePr>
        <p:xfrm>
          <a:off x="4512807" y="3733282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07276973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989575"/>
              </p:ext>
            </p:extLst>
          </p:nvPr>
        </p:nvGraphicFramePr>
        <p:xfrm>
          <a:off x="6341607" y="4189995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161888986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35723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1120C84-ED54-094F-B3B5-D4899F1763AD}"/>
              </a:ext>
            </a:extLst>
          </p:cNvPr>
          <p:cNvSpPr txBox="1"/>
          <p:nvPr/>
        </p:nvSpPr>
        <p:spPr>
          <a:xfrm>
            <a:off x="2047129" y="234281"/>
            <a:ext cx="393457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</a:p>
        </p:txBody>
      </p:sp>
    </p:spTree>
    <p:extLst>
      <p:ext uri="{BB962C8B-B14F-4D97-AF65-F5344CB8AC3E}">
        <p14:creationId xmlns:p14="http://schemas.microsoft.com/office/powerpoint/2010/main" val="31237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0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3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"/>
                            </p:stCondLst>
                            <p:childTnLst>
                              <p:par>
                                <p:cTn id="5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6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"/>
                            </p:stCondLst>
                            <p:childTnLst>
                              <p:par>
                                <p:cTn id="7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9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"/>
                            </p:stCondLst>
                            <p:childTnLst>
                              <p:par>
                                <p:cTn id="10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2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00"/>
                            </p:stCondLst>
                            <p:childTnLst>
                              <p:par>
                                <p:cTn id="1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5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00"/>
                            </p:stCondLst>
                            <p:childTnLst>
                              <p:par>
                                <p:cTn id="14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8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700"/>
                            </p:stCondLst>
                            <p:childTnLst>
                              <p:par>
                                <p:cTn id="17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700"/>
                            </p:stCondLst>
                            <p:childTnLst>
                              <p:par>
                                <p:cTn id="19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5" grpId="0" animBg="1"/>
      <p:bldP spid="25" grpId="1" animBg="1"/>
      <p:bldP spid="27" grpId="0" animBg="1"/>
      <p:bldP spid="27" grpId="1" animBg="1"/>
      <p:bldP spid="31" grpId="0" animBg="1"/>
      <p:bldP spid="31" grpId="1" animBg="1"/>
      <p:bldP spid="33" grpId="0" animBg="1"/>
      <p:bldP spid="3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">
            <a:extLst>
              <a:ext uri="{FF2B5EF4-FFF2-40B4-BE49-F238E27FC236}">
                <a16:creationId xmlns:a16="http://schemas.microsoft.com/office/drawing/2014/main" xmlns="" id="{A98B06CD-84BE-4ABB-95A2-5E23764D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5" t="3005" r="6048" b="13613"/>
          <a:stretch/>
        </p:blipFill>
        <p:spPr>
          <a:xfrm>
            <a:off x="-769257" y="-1"/>
            <a:ext cx="12961257" cy="729070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95B14BD-D057-4451-B4FA-73CE5A9EC2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45" t="10564" b="1944"/>
          <a:stretch/>
        </p:blipFill>
        <p:spPr>
          <a:xfrm>
            <a:off x="0" y="4833802"/>
            <a:ext cx="1937983" cy="202419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6CC9A596-FD42-441D-84A9-D17DE8C12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391" y="-1"/>
            <a:ext cx="1164609" cy="192009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FD8FE757-BD47-48EA-8987-B9842DF62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0434" y="4681182"/>
            <a:ext cx="1457322" cy="217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5C0E8F-1BC1-4D44-846A-BB5D8C57B9CF}"/>
              </a:ext>
            </a:extLst>
          </p:cNvPr>
          <p:cNvSpPr txBox="1"/>
          <p:nvPr/>
        </p:nvSpPr>
        <p:spPr>
          <a:xfrm>
            <a:off x="1937983" y="2629689"/>
            <a:ext cx="842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HẸN GẶP LẠI CÁC EM</a:t>
            </a:r>
            <a:endParaRPr lang="en-US" sz="6000" b="1" dirty="0">
              <a:solidFill>
                <a:srgbClr val="FFFF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69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">
            <a:extLst>
              <a:ext uri="{FF2B5EF4-FFF2-40B4-BE49-F238E27FC236}">
                <a16:creationId xmlns:a16="http://schemas.microsoft.com/office/drawing/2014/main" xmlns="" id="{A98B06CD-84BE-4ABB-95A2-5E23764D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5" t="3005" r="6048" b="13613"/>
          <a:stretch/>
        </p:blipFill>
        <p:spPr>
          <a:xfrm>
            <a:off x="-769257" y="-1"/>
            <a:ext cx="12961257" cy="729070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95B14BD-D057-4451-B4FA-73CE5A9EC2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45" t="10564" b="1944"/>
          <a:stretch/>
        </p:blipFill>
        <p:spPr>
          <a:xfrm>
            <a:off x="0" y="4833802"/>
            <a:ext cx="1937983" cy="202419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6CC9A596-FD42-441D-84A9-D17DE8C12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391" y="-1"/>
            <a:ext cx="1164609" cy="19200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A2E8C2-BD12-4AE5-BA48-74AC586FE3A3}"/>
              </a:ext>
            </a:extLst>
          </p:cNvPr>
          <p:cNvSpPr txBox="1"/>
          <p:nvPr/>
        </p:nvSpPr>
        <p:spPr>
          <a:xfrm>
            <a:off x="1648292" y="87275"/>
            <a:ext cx="9088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ĐẤU TRANH BẢO TỒN VÀ PHÁT TRIỂN VĂN HÓA DÂN TỘC THỜI BẮC THUỘC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317D73-54D8-4AE5-A8C5-7EF74D06D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640" y="2395599"/>
            <a:ext cx="7874000" cy="4171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75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">
            <a:extLst>
              <a:ext uri="{FF2B5EF4-FFF2-40B4-BE49-F238E27FC236}">
                <a16:creationId xmlns:a16="http://schemas.microsoft.com/office/drawing/2014/main" xmlns="" id="{A98B06CD-84BE-4ABB-95A2-5E23764D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5" t="3005" r="6048" b="13613"/>
          <a:stretch/>
        </p:blipFill>
        <p:spPr>
          <a:xfrm>
            <a:off x="-769257" y="0"/>
            <a:ext cx="12961257" cy="72907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B108CE-888B-4199-B4A5-6CFFA59268AF}"/>
              </a:ext>
            </a:extLst>
          </p:cNvPr>
          <p:cNvSpPr txBox="1"/>
          <p:nvPr/>
        </p:nvSpPr>
        <p:spPr>
          <a:xfrm>
            <a:off x="3516312" y="375273"/>
            <a:ext cx="509118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 TIÊU BÀI HỌC</a:t>
            </a:r>
          </a:p>
        </p:txBody>
      </p:sp>
      <p:pic>
        <p:nvPicPr>
          <p:cNvPr id="11" name="Picture 2" descr="Tục ăn trầu ở châu Á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95" y="3295759"/>
            <a:ext cx="3859524" cy="328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644" y="3309008"/>
            <a:ext cx="3627508" cy="32584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9FE04F3-4FC8-724A-A267-43EACE716175}"/>
              </a:ext>
            </a:extLst>
          </p:cNvPr>
          <p:cNvSpPr/>
          <p:nvPr/>
        </p:nvSpPr>
        <p:spPr>
          <a:xfrm>
            <a:off x="638369" y="1170722"/>
            <a:ext cx="10847066" cy="196977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endParaRPr lang="en-US" sz="2800" dirty="0">
              <a:solidFill>
                <a:srgbClr val="000000">
                  <a:lumMod val="95000"/>
                  <a:lumOff val="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Content Placeholder 3">
            <a:extLst>
              <a:ext uri="{FF2B5EF4-FFF2-40B4-BE49-F238E27FC236}">
                <a16:creationId xmlns="" xmlns:a16="http://schemas.microsoft.com/office/drawing/2014/main" id="{598097E8-7ADA-3347-BF63-36CE721ADE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3295759"/>
            <a:ext cx="4206963" cy="328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">
            <a:extLst>
              <a:ext uri="{FF2B5EF4-FFF2-40B4-BE49-F238E27FC236}">
                <a16:creationId xmlns:a16="http://schemas.microsoft.com/office/drawing/2014/main" xmlns="" id="{A98B06CD-84BE-4ABB-95A2-5E23764D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5" t="3005" r="6048" b="13613"/>
          <a:stretch/>
        </p:blipFill>
        <p:spPr>
          <a:xfrm>
            <a:off x="-769257" y="-1"/>
            <a:ext cx="12961257" cy="729070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95B14BD-D057-4451-B4FA-73CE5A9EC2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45" t="10564" b="1944"/>
          <a:stretch/>
        </p:blipFill>
        <p:spPr>
          <a:xfrm>
            <a:off x="0" y="5022376"/>
            <a:ext cx="1757441" cy="1835624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6CC9A596-FD42-441D-84A9-D17DE8C12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9999" y="-1"/>
            <a:ext cx="902001" cy="1487135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D41C66A-75DB-4FAD-B62D-1C4FBBECF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829" y="734978"/>
            <a:ext cx="4024439" cy="42873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4126F2A-E5D3-42D0-85E9-8C9AA5E4CE0C}"/>
              </a:ext>
            </a:extLst>
          </p:cNvPr>
          <p:cNvSpPr txBox="1"/>
          <p:nvPr/>
        </p:nvSpPr>
        <p:spPr>
          <a:xfrm>
            <a:off x="1733266" y="3168302"/>
            <a:ext cx="2251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C22C36B-F082-4E97-8468-CF38A9D28595}"/>
              </a:ext>
            </a:extLst>
          </p:cNvPr>
          <p:cNvSpPr txBox="1"/>
          <p:nvPr/>
        </p:nvSpPr>
        <p:spPr>
          <a:xfrm>
            <a:off x="5017342" y="2681161"/>
            <a:ext cx="621641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 – Đấu tranh bảo tồn văn hóa dân tộc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9256C7-0B9A-40E4-BFE9-FC565E1EA5CC}"/>
              </a:ext>
            </a:extLst>
          </p:cNvPr>
          <p:cNvSpPr txBox="1"/>
          <p:nvPr/>
        </p:nvSpPr>
        <p:spPr>
          <a:xfrm>
            <a:off x="5073583" y="3965445"/>
            <a:ext cx="621641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 – Phát triển văn hóa dân tộc</a:t>
            </a:r>
          </a:p>
        </p:txBody>
      </p:sp>
    </p:spTree>
    <p:extLst>
      <p:ext uri="{BB962C8B-B14F-4D97-AF65-F5344CB8AC3E}">
        <p14:creationId xmlns:p14="http://schemas.microsoft.com/office/powerpoint/2010/main" val="180407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">
            <a:extLst>
              <a:ext uri="{FF2B5EF4-FFF2-40B4-BE49-F238E27FC236}">
                <a16:creationId xmlns:a16="http://schemas.microsoft.com/office/drawing/2014/main" xmlns="" id="{A98B06CD-84BE-4ABB-95A2-5E23764D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5" t="3005" r="6048" b="13613"/>
          <a:stretch/>
        </p:blipFill>
        <p:spPr>
          <a:xfrm>
            <a:off x="-769257" y="-1"/>
            <a:ext cx="12961257" cy="7290707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6CC9A596-FD42-441D-84A9-D17DE8C12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0300" y="-1"/>
            <a:ext cx="901700" cy="14866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A2E8C2-BD12-4AE5-BA48-74AC586FE3A3}"/>
              </a:ext>
            </a:extLst>
          </p:cNvPr>
          <p:cNvSpPr txBox="1"/>
          <p:nvPr/>
        </p:nvSpPr>
        <p:spPr>
          <a:xfrm>
            <a:off x="2780819" y="302864"/>
            <a:ext cx="6346209" cy="578882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 –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1317" y="1030887"/>
            <a:ext cx="898922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những phong tục tập quán của cư dân Văn Lang- Âu Lac? </a:t>
            </a:r>
            <a:endParaRPr lang="x-none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2" y="4275121"/>
            <a:ext cx="3724569" cy="2312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6" y="1534397"/>
            <a:ext cx="3591924" cy="26988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82" y="1590803"/>
            <a:ext cx="3943350" cy="2628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82" y="4247976"/>
            <a:ext cx="3943350" cy="2339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1" y="1610378"/>
            <a:ext cx="3909116" cy="25988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1" y="4292601"/>
            <a:ext cx="3909115" cy="232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7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6CC9A596-FD42-441D-84A9-D17DE8C12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258" y="0"/>
            <a:ext cx="884742" cy="12446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A2E8C2-BD12-4AE5-BA48-74AC586FE3A3}"/>
              </a:ext>
            </a:extLst>
          </p:cNvPr>
          <p:cNvSpPr txBox="1"/>
          <p:nvPr/>
        </p:nvSpPr>
        <p:spPr>
          <a:xfrm>
            <a:off x="3058141" y="280006"/>
            <a:ext cx="6346209" cy="578882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 –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9391" y="1089786"/>
            <a:ext cx="1114301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nl-N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sát </a:t>
            </a:r>
            <a:r>
              <a:rPr lang="nl-N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H17.1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17.2. Hình ảnh </a:t>
            </a:r>
            <a:r>
              <a:rPr lang="nl-N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 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gợi cho em suy nghĩ gì về văn hóa người Việt?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2C9DF2-42DC-4FD0-B7A6-D705D8847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83" y="1754685"/>
            <a:ext cx="5745517" cy="48607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0402D07-94C1-40BE-B769-9C8CE14EC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900" y="1754684"/>
            <a:ext cx="5892800" cy="486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">
            <a:extLst>
              <a:ext uri="{FF2B5EF4-FFF2-40B4-BE49-F238E27FC236}">
                <a16:creationId xmlns:a16="http://schemas.microsoft.com/office/drawing/2014/main" xmlns="" id="{A98B06CD-84BE-4ABB-95A2-5E23764D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5" t="3005" r="6048" b="13613"/>
          <a:stretch/>
        </p:blipFill>
        <p:spPr>
          <a:xfrm>
            <a:off x="-769257" y="-1"/>
            <a:ext cx="12961257" cy="72907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4A1B3E-A629-4227-B2D4-B17834612D24}"/>
              </a:ext>
            </a:extLst>
          </p:cNvPr>
          <p:cNvSpPr txBox="1"/>
          <p:nvPr/>
        </p:nvSpPr>
        <p:spPr>
          <a:xfrm>
            <a:off x="3357174" y="1216572"/>
            <a:ext cx="735614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SGK,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98320657-8ABE-422A-8D2B-C2B570FAC0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45" t="10564" b="1944"/>
          <a:stretch/>
        </p:blipFill>
        <p:spPr>
          <a:xfrm>
            <a:off x="0" y="4833802"/>
            <a:ext cx="1937983" cy="2024198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4C996089-E1CC-4714-A647-8F79BA110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391" y="-1"/>
            <a:ext cx="1164609" cy="19200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7F8A657-3418-4A31-8674-2A9431DD674D}"/>
              </a:ext>
            </a:extLst>
          </p:cNvPr>
          <p:cNvSpPr txBox="1"/>
          <p:nvPr/>
        </p:nvSpPr>
        <p:spPr>
          <a:xfrm>
            <a:off x="477848" y="1075245"/>
            <a:ext cx="2647490" cy="116853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xmlns="" id="{CB679C7F-880B-4F35-BEC6-A5A2E8B590DC}"/>
              </a:ext>
            </a:extLst>
          </p:cNvPr>
          <p:cNvSpPr/>
          <p:nvPr/>
        </p:nvSpPr>
        <p:spPr>
          <a:xfrm>
            <a:off x="1241948" y="3138985"/>
            <a:ext cx="4380932" cy="83251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endParaRPr lang="en-US" sz="2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xmlns="" id="{FDDE2F70-D178-4583-A166-B0656B8F12EB}"/>
              </a:ext>
            </a:extLst>
          </p:cNvPr>
          <p:cNvSpPr/>
          <p:nvPr/>
        </p:nvSpPr>
        <p:spPr>
          <a:xfrm>
            <a:off x="6578047" y="3012743"/>
            <a:ext cx="4380932" cy="83251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 ngưỡng thờ cúng tổ tiên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xmlns="" id="{E3BACC7A-020B-4EA4-82D8-265137A25AF8}"/>
              </a:ext>
            </a:extLst>
          </p:cNvPr>
          <p:cNvSpPr/>
          <p:nvPr/>
        </p:nvSpPr>
        <p:spPr>
          <a:xfrm>
            <a:off x="1241948" y="4277326"/>
            <a:ext cx="4380932" cy="83251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Nhuộm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răng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trầu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xăm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endParaRPr lang="en-US" sz="2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xmlns="" id="{E20ED982-D2A1-4193-8CC7-980773420589}"/>
              </a:ext>
            </a:extLst>
          </p:cNvPr>
          <p:cNvSpPr/>
          <p:nvPr/>
        </p:nvSpPr>
        <p:spPr>
          <a:xfrm>
            <a:off x="6578047" y="4157883"/>
            <a:ext cx="4380932" cy="83251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 ngưỡng thờ các vị thần</a:t>
            </a:r>
          </a:p>
          <a:p>
            <a:pPr algn="ctr"/>
            <a:r>
              <a:rPr lang="en-US" sz="24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 nhiên</a:t>
            </a: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xmlns="" id="{3732BB3B-C412-475D-B7C2-5C676B7E7D02}"/>
              </a:ext>
            </a:extLst>
          </p:cNvPr>
          <p:cNvSpPr/>
          <p:nvPr/>
        </p:nvSpPr>
        <p:spPr>
          <a:xfrm>
            <a:off x="4219042" y="5454575"/>
            <a:ext cx="4380932" cy="83251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bánh chưng, bánh giầy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1A2E8C2-BD12-4AE5-BA48-74AC586FE3A3}"/>
              </a:ext>
            </a:extLst>
          </p:cNvPr>
          <p:cNvSpPr txBox="1"/>
          <p:nvPr/>
        </p:nvSpPr>
        <p:spPr>
          <a:xfrm>
            <a:off x="3058141" y="280006"/>
            <a:ext cx="6346209" cy="578882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 –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49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1269</TotalTime>
  <Words>2281</Words>
  <Application>Microsoft Office PowerPoint</Application>
  <PresentationFormat>Custom</PresentationFormat>
  <Paragraphs>261</Paragraphs>
  <Slides>30</Slides>
  <Notes>20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包图主题2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Hãy chỉ ra những phong tục của người Việt trong thời kì Bắc thuộc vẫn được duy trì đến ngày nay?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ASUS</cp:lastModifiedBy>
  <cp:revision>118</cp:revision>
  <dcterms:created xsi:type="dcterms:W3CDTF">2017-08-18T03:02:00Z</dcterms:created>
  <dcterms:modified xsi:type="dcterms:W3CDTF">2022-12-27T07:47:28Z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