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383" r:id="rId6"/>
    <p:sldId id="386" r:id="rId7"/>
    <p:sldId id="385" r:id="rId8"/>
    <p:sldId id="387" r:id="rId9"/>
    <p:sldId id="388" r:id="rId10"/>
    <p:sldId id="266" r:id="rId11"/>
    <p:sldId id="270" r:id="rId12"/>
    <p:sldId id="389" r:id="rId13"/>
    <p:sldId id="390" r:id="rId14"/>
    <p:sldId id="391" r:id="rId15"/>
    <p:sldId id="392" r:id="rId16"/>
    <p:sldId id="393" r:id="rId17"/>
    <p:sldId id="394" r:id="rId18"/>
    <p:sldId id="395" r:id="rId19"/>
    <p:sldId id="396" r:id="rId20"/>
    <p:sldId id="398" r:id="rId21"/>
    <p:sldId id="397" r:id="rId22"/>
    <p:sldId id="374" r:id="rId23"/>
    <p:sldId id="358" r:id="rId24"/>
  </p:sldIdLst>
  <p:sldSz cx="12192000" cy="6858000"/>
  <p:notesSz cx="6858000" cy="9144000"/>
  <p:defaultTextStyle>
    <a:defPPr rtl="0">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B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Kiểu Sáng 3 - Màu chủ đề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709" autoAdjust="0"/>
  </p:normalViewPr>
  <p:slideViewPr>
    <p:cSldViewPr snapToGrid="0" showGuides="1">
      <p:cViewPr varScale="1">
        <p:scale>
          <a:sx n="68" d="100"/>
          <a:sy n="68" d="100"/>
        </p:scale>
        <p:origin x="738"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96" d="100"/>
          <a:sy n="96" d="100"/>
        </p:scale>
        <p:origin x="364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621A8-A920-4AF8-BBB4-EACB0BB60F67}" type="doc">
      <dgm:prSet loTypeId="urn:microsoft.com/office/officeart/2008/layout/BendingPictureCaptionList" loCatId="picture" qsTypeId="urn:microsoft.com/office/officeart/2005/8/quickstyle/simple3" qsCatId="simple" csTypeId="urn:microsoft.com/office/officeart/2005/8/colors/colorful1" csCatId="colorful" phldr="1"/>
      <dgm:spPr/>
      <dgm:t>
        <a:bodyPr/>
        <a:lstStyle/>
        <a:p>
          <a:endParaRPr lang="en-US"/>
        </a:p>
      </dgm:t>
    </dgm:pt>
    <dgm:pt modelId="{C7CC6543-C60E-4FEB-B699-4F5FAEFE01B1}">
      <dgm:prSet phldrT="[Văn bản]" custT="1"/>
      <dgm:spPr/>
      <dgm:t>
        <a:bodyPr/>
        <a:lstStyle/>
        <a:p>
          <a:pPr algn="ctr"/>
          <a:r>
            <a:rPr lang="en-US" sz="3200" dirty="0">
              <a:latin typeface="Arial" panose="020B0604020202020204" pitchFamily="34" charset="0"/>
              <a:cs typeface="Arial" panose="020B0604020202020204" pitchFamily="34" charset="0"/>
            </a:rPr>
            <a:t>I. Hai </a:t>
          </a:r>
          <a:r>
            <a:rPr lang="en-US" sz="3200" dirty="0" err="1">
              <a:latin typeface="Arial" panose="020B0604020202020204" pitchFamily="34" charset="0"/>
              <a:cs typeface="Arial" panose="020B0604020202020204" pitchFamily="34" charset="0"/>
            </a:rPr>
            <a:t>lực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bằng</a:t>
          </a:r>
          <a:endParaRPr lang="en-US" sz="3200" dirty="0">
            <a:latin typeface="Arial" panose="020B0604020202020204" pitchFamily="34" charset="0"/>
            <a:cs typeface="Arial" panose="020B0604020202020204" pitchFamily="34" charset="0"/>
          </a:endParaRPr>
        </a:p>
      </dgm:t>
    </dgm:pt>
    <dgm:pt modelId="{CF085F04-63AC-42A4-B848-C93FFED36039}" type="parTrans" cxnId="{84C835AC-7680-499E-8AA5-40FF5B35B0D1}">
      <dgm:prSet/>
      <dgm:spPr/>
      <dgm:t>
        <a:bodyPr/>
        <a:lstStyle/>
        <a:p>
          <a:endParaRPr lang="en-US"/>
        </a:p>
      </dgm:t>
    </dgm:pt>
    <dgm:pt modelId="{14C5B910-8321-40F5-B7C9-433D9D228185}" type="sibTrans" cxnId="{84C835AC-7680-499E-8AA5-40FF5B35B0D1}">
      <dgm:prSet/>
      <dgm:spPr/>
      <dgm:t>
        <a:bodyPr/>
        <a:lstStyle/>
        <a:p>
          <a:endParaRPr lang="en-US"/>
        </a:p>
      </dgm:t>
    </dgm:pt>
    <dgm:pt modelId="{C766EE47-3D70-406A-A7AA-8B86B139716E}">
      <dgm:prSet phldrT="[Văn bản]" custT="1"/>
      <dgm:spPr/>
      <dgm:t>
        <a:bodyPr/>
        <a:lstStyle/>
        <a:p>
          <a:pPr algn="ctr"/>
          <a:r>
            <a:rPr lang="en-US" sz="3200" dirty="0">
              <a:latin typeface="Arial" panose="020B0604020202020204" pitchFamily="34" charset="0"/>
              <a:cs typeface="Arial" panose="020B0604020202020204" pitchFamily="34" charset="0"/>
            </a:rPr>
            <a:t>II. </a:t>
          </a:r>
          <a:r>
            <a:rPr lang="en-US" sz="3200" dirty="0" err="1">
              <a:latin typeface="Arial" panose="020B0604020202020204" pitchFamily="34" charset="0"/>
              <a:cs typeface="Arial" panose="020B0604020202020204" pitchFamily="34" charset="0"/>
            </a:rPr>
            <a:t>Quán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tính</a:t>
          </a:r>
          <a:endParaRPr lang="en-US" sz="3200" dirty="0">
            <a:latin typeface="Arial" panose="020B0604020202020204" pitchFamily="34" charset="0"/>
            <a:cs typeface="Arial" panose="020B0604020202020204" pitchFamily="34" charset="0"/>
          </a:endParaRPr>
        </a:p>
      </dgm:t>
    </dgm:pt>
    <dgm:pt modelId="{118EBBB6-B2A3-47C6-821C-6F9A625AF0C2}" type="parTrans" cxnId="{ADFF3E1F-0C6E-4135-82E0-7DCEA0AB1B27}">
      <dgm:prSet/>
      <dgm:spPr/>
      <dgm:t>
        <a:bodyPr/>
        <a:lstStyle/>
        <a:p>
          <a:endParaRPr lang="en-US"/>
        </a:p>
      </dgm:t>
    </dgm:pt>
    <dgm:pt modelId="{B2DF9A59-5A7A-4099-8C07-925656E78BA5}" type="sibTrans" cxnId="{ADFF3E1F-0C6E-4135-82E0-7DCEA0AB1B27}">
      <dgm:prSet/>
      <dgm:spPr/>
      <dgm:t>
        <a:bodyPr/>
        <a:lstStyle/>
        <a:p>
          <a:endParaRPr lang="en-US"/>
        </a:p>
      </dgm:t>
    </dgm:pt>
    <dgm:pt modelId="{166B852E-828A-4ECC-99D4-5D77BB8AEAD8}">
      <dgm:prSet phldrT="[Văn bản]" custT="1"/>
      <dgm:spPr/>
      <dgm:t>
        <a:bodyPr/>
        <a:lstStyle/>
        <a:p>
          <a:pPr algn="ctr"/>
          <a:r>
            <a:rPr lang="en-US" sz="3200" dirty="0" err="1">
              <a:latin typeface="Arial" panose="020B0604020202020204" pitchFamily="34" charset="0"/>
              <a:cs typeface="Arial" panose="020B0604020202020204" pitchFamily="34" charset="0"/>
            </a:rPr>
            <a:t>Luyện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endParaRPr lang="en-US" sz="3200" dirty="0">
            <a:latin typeface="Arial" panose="020B0604020202020204" pitchFamily="34" charset="0"/>
            <a:cs typeface="Arial" panose="020B0604020202020204" pitchFamily="34" charset="0"/>
          </a:endParaRPr>
        </a:p>
      </dgm:t>
    </dgm:pt>
    <dgm:pt modelId="{9DDC8601-5433-4EEF-A737-1E6175C21884}" type="parTrans" cxnId="{A0921D16-A568-4DD5-8AF6-2534A3E914F8}">
      <dgm:prSet/>
      <dgm:spPr/>
      <dgm:t>
        <a:bodyPr/>
        <a:lstStyle/>
        <a:p>
          <a:endParaRPr lang="en-US"/>
        </a:p>
      </dgm:t>
    </dgm:pt>
    <dgm:pt modelId="{04870D88-B1DE-4D00-ACEB-B8A9118ED5DA}" type="sibTrans" cxnId="{A0921D16-A568-4DD5-8AF6-2534A3E914F8}">
      <dgm:prSet/>
      <dgm:spPr/>
      <dgm:t>
        <a:bodyPr/>
        <a:lstStyle/>
        <a:p>
          <a:endParaRPr lang="en-US"/>
        </a:p>
      </dgm:t>
    </dgm:pt>
    <dgm:pt modelId="{6EF6AF5C-FFBA-4B66-85FA-035BDFC9723C}" type="pres">
      <dgm:prSet presAssocID="{55A621A8-A920-4AF8-BBB4-EACB0BB60F67}" presName="Name0" presStyleCnt="0">
        <dgm:presLayoutVars>
          <dgm:dir/>
          <dgm:resizeHandles val="exact"/>
        </dgm:presLayoutVars>
      </dgm:prSet>
      <dgm:spPr/>
    </dgm:pt>
    <dgm:pt modelId="{DA8F0714-B34A-4383-A749-86E20D301C55}" type="pres">
      <dgm:prSet presAssocID="{C7CC6543-C60E-4FEB-B699-4F5FAEFE01B1}" presName="composite" presStyleCnt="0"/>
      <dgm:spPr/>
    </dgm:pt>
    <dgm:pt modelId="{8137CDB7-EB5C-4CDA-BC9F-42B299460CE4}" type="pres">
      <dgm:prSet presAssocID="{C7CC6543-C60E-4FEB-B699-4F5FAEFE01B1}" presName="rect1" presStyleLbl="bgImgPlace1" presStyleIdx="0" presStyleCnt="3" custScaleY="144397" custLinFactNeighborX="-3038" custLinFactNeighborY="-35702"/>
      <dgm:spPr>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dgm:spPr>
    </dgm:pt>
    <dgm:pt modelId="{46F8C357-3AA8-40BF-840C-B934DAA3E162}" type="pres">
      <dgm:prSet presAssocID="{C7CC6543-C60E-4FEB-B699-4F5FAEFE01B1}" presName="wedgeRectCallout1" presStyleLbl="node1" presStyleIdx="0" presStyleCnt="3" custScaleX="67270" custScaleY="165063" custLinFactNeighborY="58752">
        <dgm:presLayoutVars>
          <dgm:bulletEnabled val="1"/>
        </dgm:presLayoutVars>
      </dgm:prSet>
      <dgm:spPr/>
    </dgm:pt>
    <dgm:pt modelId="{8931D29D-4BFA-4534-A8F2-0A9E6B94F029}" type="pres">
      <dgm:prSet presAssocID="{14C5B910-8321-40F5-B7C9-433D9D228185}" presName="sibTrans" presStyleCnt="0"/>
      <dgm:spPr/>
    </dgm:pt>
    <dgm:pt modelId="{D5ED9456-2F7F-4387-8470-48CAF631476B}" type="pres">
      <dgm:prSet presAssocID="{C766EE47-3D70-406A-A7AA-8B86B139716E}" presName="composite" presStyleCnt="0"/>
      <dgm:spPr/>
    </dgm:pt>
    <dgm:pt modelId="{BA4E938D-946A-48CF-988B-F9CA792040C5}" type="pres">
      <dgm:prSet presAssocID="{C766EE47-3D70-406A-A7AA-8B86B139716E}" presName="rect1" presStyleLbl="bgImgPlace1" presStyleIdx="1" presStyleCnt="3" custScaleY="144397" custLinFactNeighborX="-2712" custLinFactNeighborY="-22767"/>
      <dgm:spPr>
        <a:blipFill>
          <a:blip xmlns:r="http://schemas.openxmlformats.org/officeDocument/2006/relationships" r:embed="rId2">
            <a:extLst>
              <a:ext uri="{28A0092B-C50C-407E-A947-70E740481C1C}">
                <a14:useLocalDpi xmlns:a14="http://schemas.microsoft.com/office/drawing/2010/main" val="0"/>
              </a:ext>
            </a:extLst>
          </a:blip>
          <a:srcRect/>
          <a:stretch>
            <a:fillRect l="-68000" r="-68000"/>
          </a:stretch>
        </a:blipFill>
      </dgm:spPr>
    </dgm:pt>
    <dgm:pt modelId="{055B7CD1-0B5D-4254-9F17-647362FCE4CC}" type="pres">
      <dgm:prSet presAssocID="{C766EE47-3D70-406A-A7AA-8B86B139716E}" presName="wedgeRectCallout1" presStyleLbl="node1" presStyleIdx="1" presStyleCnt="3" custScaleX="67270" custScaleY="165063" custLinFactNeighborY="58752">
        <dgm:presLayoutVars>
          <dgm:bulletEnabled val="1"/>
        </dgm:presLayoutVars>
      </dgm:prSet>
      <dgm:spPr/>
    </dgm:pt>
    <dgm:pt modelId="{243BE774-06F5-4441-8E61-3F002F96155B}" type="pres">
      <dgm:prSet presAssocID="{B2DF9A59-5A7A-4099-8C07-925656E78BA5}" presName="sibTrans" presStyleCnt="0"/>
      <dgm:spPr/>
    </dgm:pt>
    <dgm:pt modelId="{072ADB07-DD15-48C8-8EF8-7CCAE42F90A5}" type="pres">
      <dgm:prSet presAssocID="{166B852E-828A-4ECC-99D4-5D77BB8AEAD8}" presName="composite" presStyleCnt="0"/>
      <dgm:spPr/>
    </dgm:pt>
    <dgm:pt modelId="{D6650F56-67F5-4F54-9FA5-7D4033ED5B34}" type="pres">
      <dgm:prSet presAssocID="{166B852E-828A-4ECC-99D4-5D77BB8AEAD8}" presName="rect1" presStyleLbl="bgImgPlace1" presStyleIdx="2" presStyleCnt="3" custScaleY="144397" custLinFactNeighborX="-3038" custLinFactNeighborY="-3570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7000" r="-37000"/>
          </a:stretch>
        </a:blipFill>
      </dgm:spPr>
    </dgm:pt>
    <dgm:pt modelId="{FAFD227A-3470-4347-8959-E7E8A431975E}" type="pres">
      <dgm:prSet presAssocID="{166B852E-828A-4ECC-99D4-5D77BB8AEAD8}" presName="wedgeRectCallout1" presStyleLbl="node1" presStyleIdx="2" presStyleCnt="3" custScaleX="67270" custScaleY="165063" custLinFactNeighborY="58752">
        <dgm:presLayoutVars>
          <dgm:bulletEnabled val="1"/>
        </dgm:presLayoutVars>
      </dgm:prSet>
      <dgm:spPr/>
    </dgm:pt>
  </dgm:ptLst>
  <dgm:cxnLst>
    <dgm:cxn modelId="{26085101-015A-4131-81C0-E5C2E78389A8}" type="presOf" srcId="{C766EE47-3D70-406A-A7AA-8B86B139716E}" destId="{055B7CD1-0B5D-4254-9F17-647362FCE4CC}" srcOrd="0" destOrd="0" presId="urn:microsoft.com/office/officeart/2008/layout/BendingPictureCaptionList"/>
    <dgm:cxn modelId="{A0921D16-A568-4DD5-8AF6-2534A3E914F8}" srcId="{55A621A8-A920-4AF8-BBB4-EACB0BB60F67}" destId="{166B852E-828A-4ECC-99D4-5D77BB8AEAD8}" srcOrd="2" destOrd="0" parTransId="{9DDC8601-5433-4EEF-A737-1E6175C21884}" sibTransId="{04870D88-B1DE-4D00-ACEB-B8A9118ED5DA}"/>
    <dgm:cxn modelId="{ADFF3E1F-0C6E-4135-82E0-7DCEA0AB1B27}" srcId="{55A621A8-A920-4AF8-BBB4-EACB0BB60F67}" destId="{C766EE47-3D70-406A-A7AA-8B86B139716E}" srcOrd="1" destOrd="0" parTransId="{118EBBB6-B2A3-47C6-821C-6F9A625AF0C2}" sibTransId="{B2DF9A59-5A7A-4099-8C07-925656E78BA5}"/>
    <dgm:cxn modelId="{CEFA2A29-F692-4B49-8361-1FD706CE7D6B}" type="presOf" srcId="{C7CC6543-C60E-4FEB-B699-4F5FAEFE01B1}" destId="{46F8C357-3AA8-40BF-840C-B934DAA3E162}" srcOrd="0" destOrd="0" presId="urn:microsoft.com/office/officeart/2008/layout/BendingPictureCaptionList"/>
    <dgm:cxn modelId="{E323B380-417B-4CD8-9D0E-DDD7C4992492}" type="presOf" srcId="{166B852E-828A-4ECC-99D4-5D77BB8AEAD8}" destId="{FAFD227A-3470-4347-8959-E7E8A431975E}" srcOrd="0" destOrd="0" presId="urn:microsoft.com/office/officeart/2008/layout/BendingPictureCaptionList"/>
    <dgm:cxn modelId="{5AC9E488-B3A3-4F62-9CD9-1DD4C701630C}" type="presOf" srcId="{55A621A8-A920-4AF8-BBB4-EACB0BB60F67}" destId="{6EF6AF5C-FFBA-4B66-85FA-035BDFC9723C}" srcOrd="0" destOrd="0" presId="urn:microsoft.com/office/officeart/2008/layout/BendingPictureCaptionList"/>
    <dgm:cxn modelId="{84C835AC-7680-499E-8AA5-40FF5B35B0D1}" srcId="{55A621A8-A920-4AF8-BBB4-EACB0BB60F67}" destId="{C7CC6543-C60E-4FEB-B699-4F5FAEFE01B1}" srcOrd="0" destOrd="0" parTransId="{CF085F04-63AC-42A4-B848-C93FFED36039}" sibTransId="{14C5B910-8321-40F5-B7C9-433D9D228185}"/>
    <dgm:cxn modelId="{2BFC23EF-398A-4E86-A5BC-763294B8B13C}" type="presParOf" srcId="{6EF6AF5C-FFBA-4B66-85FA-035BDFC9723C}" destId="{DA8F0714-B34A-4383-A749-86E20D301C55}" srcOrd="0" destOrd="0" presId="urn:microsoft.com/office/officeart/2008/layout/BendingPictureCaptionList"/>
    <dgm:cxn modelId="{3E0950E9-7957-466D-A9D8-0639311AB03A}" type="presParOf" srcId="{DA8F0714-B34A-4383-A749-86E20D301C55}" destId="{8137CDB7-EB5C-4CDA-BC9F-42B299460CE4}" srcOrd="0" destOrd="0" presId="urn:microsoft.com/office/officeart/2008/layout/BendingPictureCaptionList"/>
    <dgm:cxn modelId="{9CF199D1-4700-4885-804A-B0C2AB968B5D}" type="presParOf" srcId="{DA8F0714-B34A-4383-A749-86E20D301C55}" destId="{46F8C357-3AA8-40BF-840C-B934DAA3E162}" srcOrd="1" destOrd="0" presId="urn:microsoft.com/office/officeart/2008/layout/BendingPictureCaptionList"/>
    <dgm:cxn modelId="{80DF46B7-7A89-4F47-9649-3BCAABB8696D}" type="presParOf" srcId="{6EF6AF5C-FFBA-4B66-85FA-035BDFC9723C}" destId="{8931D29D-4BFA-4534-A8F2-0A9E6B94F029}" srcOrd="1" destOrd="0" presId="urn:microsoft.com/office/officeart/2008/layout/BendingPictureCaptionList"/>
    <dgm:cxn modelId="{7470696C-2D81-4910-8415-A32E1A86FD28}" type="presParOf" srcId="{6EF6AF5C-FFBA-4B66-85FA-035BDFC9723C}" destId="{D5ED9456-2F7F-4387-8470-48CAF631476B}" srcOrd="2" destOrd="0" presId="urn:microsoft.com/office/officeart/2008/layout/BendingPictureCaptionList"/>
    <dgm:cxn modelId="{B900A2CC-2183-4DEE-8917-B62C4DBC94F4}" type="presParOf" srcId="{D5ED9456-2F7F-4387-8470-48CAF631476B}" destId="{BA4E938D-946A-48CF-988B-F9CA792040C5}" srcOrd="0" destOrd="0" presId="urn:microsoft.com/office/officeart/2008/layout/BendingPictureCaptionList"/>
    <dgm:cxn modelId="{5EBE7ABB-E729-4FC6-9C2E-0E3066D52EED}" type="presParOf" srcId="{D5ED9456-2F7F-4387-8470-48CAF631476B}" destId="{055B7CD1-0B5D-4254-9F17-647362FCE4CC}" srcOrd="1" destOrd="0" presId="urn:microsoft.com/office/officeart/2008/layout/BendingPictureCaptionList"/>
    <dgm:cxn modelId="{B3177259-E722-4B8E-BFB9-8C7107D4DAD2}" type="presParOf" srcId="{6EF6AF5C-FFBA-4B66-85FA-035BDFC9723C}" destId="{243BE774-06F5-4441-8E61-3F002F96155B}" srcOrd="3" destOrd="0" presId="urn:microsoft.com/office/officeart/2008/layout/BendingPictureCaptionList"/>
    <dgm:cxn modelId="{698833BC-9BD9-4EDB-9246-DB3C98E9254C}" type="presParOf" srcId="{6EF6AF5C-FFBA-4B66-85FA-035BDFC9723C}" destId="{072ADB07-DD15-48C8-8EF8-7CCAE42F90A5}" srcOrd="4" destOrd="0" presId="urn:microsoft.com/office/officeart/2008/layout/BendingPictureCaptionList"/>
    <dgm:cxn modelId="{921B2F8B-20BB-4F9B-B367-3608313DA91D}" type="presParOf" srcId="{072ADB07-DD15-48C8-8EF8-7CCAE42F90A5}" destId="{D6650F56-67F5-4F54-9FA5-7D4033ED5B34}" srcOrd="0" destOrd="0" presId="urn:microsoft.com/office/officeart/2008/layout/BendingPictureCaptionList"/>
    <dgm:cxn modelId="{1365DD33-7E0E-4FDF-8366-1BE375FCDA53}" type="presParOf" srcId="{072ADB07-DD15-48C8-8EF8-7CCAE42F90A5}" destId="{FAFD227A-3470-4347-8959-E7E8A431975E}"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7CDB7-EB5C-4CDA-BC9F-42B299460CE4}">
      <dsp:nvSpPr>
        <dsp:cNvPr id="0" name=""/>
        <dsp:cNvSpPr/>
      </dsp:nvSpPr>
      <dsp:spPr>
        <a:xfrm>
          <a:off x="0" y="0"/>
          <a:ext cx="3549315" cy="410008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3000" r="-13000"/>
          </a:stretch>
        </a:blipFill>
        <a:ln w="6350" cap="rnd" cmpd="sng"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6F8C357-3AA8-40BF-840C-B934DAA3E162}">
      <dsp:nvSpPr>
        <dsp:cNvPr id="0" name=""/>
        <dsp:cNvSpPr/>
      </dsp:nvSpPr>
      <dsp:spPr>
        <a:xfrm>
          <a:off x="836390" y="3525146"/>
          <a:ext cx="2124986" cy="1640410"/>
        </a:xfrm>
        <a:prstGeom prst="wedgeRectCallout">
          <a:avLst>
            <a:gd name="adj1" fmla="val 20250"/>
            <a:gd name="adj2" fmla="val -60700"/>
          </a:avLst>
        </a:prstGeom>
        <a:gradFill rotWithShape="0">
          <a:gsLst>
            <a:gs pos="0">
              <a:schemeClr val="accent2">
                <a:hueOff val="0"/>
                <a:satOff val="0"/>
                <a:lumOff val="0"/>
                <a:alphaOff val="0"/>
                <a:tint val="58000"/>
                <a:satMod val="300000"/>
              </a:schemeClr>
            </a:gs>
            <a:gs pos="100000">
              <a:schemeClr val="accent2">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I. Hai </a:t>
          </a:r>
          <a:r>
            <a:rPr lang="en-US" sz="3200" kern="1200" dirty="0" err="1">
              <a:latin typeface="Arial" panose="020B0604020202020204" pitchFamily="34" charset="0"/>
              <a:cs typeface="Arial" panose="020B0604020202020204" pitchFamily="34" charset="0"/>
            </a:rPr>
            <a:t>lực</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cân</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bằng</a:t>
          </a:r>
          <a:endParaRPr lang="en-US" sz="3200" kern="1200" dirty="0">
            <a:latin typeface="Arial" panose="020B0604020202020204" pitchFamily="34" charset="0"/>
            <a:cs typeface="Arial" panose="020B0604020202020204" pitchFamily="34" charset="0"/>
          </a:endParaRPr>
        </a:p>
      </dsp:txBody>
      <dsp:txXfrm>
        <a:off x="836390" y="3525146"/>
        <a:ext cx="2124986" cy="1640410"/>
      </dsp:txXfrm>
    </dsp:sp>
    <dsp:sp modelId="{BA4E938D-946A-48CF-988B-F9CA792040C5}">
      <dsp:nvSpPr>
        <dsp:cNvPr id="0" name=""/>
        <dsp:cNvSpPr/>
      </dsp:nvSpPr>
      <dsp:spPr>
        <a:xfrm>
          <a:off x="3807990" y="0"/>
          <a:ext cx="3549315" cy="410008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8000" r="-68000"/>
          </a:stretch>
        </a:blipFill>
        <a:ln w="6350" cap="rnd" cmpd="sng"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55B7CD1-0B5D-4254-9F17-647362FCE4CC}">
      <dsp:nvSpPr>
        <dsp:cNvPr id="0" name=""/>
        <dsp:cNvSpPr/>
      </dsp:nvSpPr>
      <dsp:spPr>
        <a:xfrm>
          <a:off x="4740638" y="3525146"/>
          <a:ext cx="2124986" cy="1640410"/>
        </a:xfrm>
        <a:prstGeom prst="wedgeRectCallout">
          <a:avLst>
            <a:gd name="adj1" fmla="val 20250"/>
            <a:gd name="adj2" fmla="val -60700"/>
          </a:avLst>
        </a:prstGeom>
        <a:gradFill rotWithShape="0">
          <a:gsLst>
            <a:gs pos="0">
              <a:schemeClr val="accent3">
                <a:hueOff val="0"/>
                <a:satOff val="0"/>
                <a:lumOff val="0"/>
                <a:alphaOff val="0"/>
                <a:tint val="58000"/>
                <a:satMod val="300000"/>
              </a:schemeClr>
            </a:gs>
            <a:gs pos="100000">
              <a:schemeClr val="accent3">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II. </a:t>
          </a:r>
          <a:r>
            <a:rPr lang="en-US" sz="3200" kern="1200" dirty="0" err="1">
              <a:latin typeface="Arial" panose="020B0604020202020204" pitchFamily="34" charset="0"/>
              <a:cs typeface="Arial" panose="020B0604020202020204" pitchFamily="34" charset="0"/>
            </a:rPr>
            <a:t>Quán</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tính</a:t>
          </a:r>
          <a:endParaRPr lang="en-US" sz="3200" kern="1200" dirty="0">
            <a:latin typeface="Arial" panose="020B0604020202020204" pitchFamily="34" charset="0"/>
            <a:cs typeface="Arial" panose="020B0604020202020204" pitchFamily="34" charset="0"/>
          </a:endParaRPr>
        </a:p>
      </dsp:txBody>
      <dsp:txXfrm>
        <a:off x="4740638" y="3525146"/>
        <a:ext cx="2124986" cy="1640410"/>
      </dsp:txXfrm>
    </dsp:sp>
    <dsp:sp modelId="{D6650F56-67F5-4F54-9FA5-7D4033ED5B34}">
      <dsp:nvSpPr>
        <dsp:cNvPr id="0" name=""/>
        <dsp:cNvSpPr/>
      </dsp:nvSpPr>
      <dsp:spPr>
        <a:xfrm>
          <a:off x="7700666" y="0"/>
          <a:ext cx="3549315" cy="410008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7000" r="-37000"/>
          </a:stretch>
        </a:blipFill>
        <a:ln w="6350" cap="rnd" cmpd="sng" algn="ctr">
          <a:solidFill>
            <a:schemeClr val="lt1">
              <a:hueOff val="0"/>
              <a:satOff val="0"/>
              <a:lumOff val="0"/>
              <a:alphaOff val="0"/>
            </a:schemeClr>
          </a:solidFill>
          <a:prstDash val="solid"/>
        </a:ln>
        <a:effectLst>
          <a:outerShdw blurRad="45000" dist="25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AFD227A-3470-4347-8959-E7E8A431975E}">
      <dsp:nvSpPr>
        <dsp:cNvPr id="0" name=""/>
        <dsp:cNvSpPr/>
      </dsp:nvSpPr>
      <dsp:spPr>
        <a:xfrm>
          <a:off x="8644886" y="3525146"/>
          <a:ext cx="2124986" cy="1640410"/>
        </a:xfrm>
        <a:prstGeom prst="wedgeRectCallout">
          <a:avLst>
            <a:gd name="adj1" fmla="val 20250"/>
            <a:gd name="adj2" fmla="val -60700"/>
          </a:avLst>
        </a:prstGeom>
        <a:gradFill rotWithShape="0">
          <a:gsLst>
            <a:gs pos="0">
              <a:schemeClr val="accent4">
                <a:hueOff val="0"/>
                <a:satOff val="0"/>
                <a:lumOff val="0"/>
                <a:alphaOff val="0"/>
                <a:tint val="58000"/>
                <a:satMod val="300000"/>
              </a:schemeClr>
            </a:gs>
            <a:gs pos="100000">
              <a:schemeClr val="accent4">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Arial" panose="020B0604020202020204" pitchFamily="34" charset="0"/>
              <a:cs typeface="Arial" panose="020B0604020202020204" pitchFamily="34" charset="0"/>
            </a:rPr>
            <a:t>Luyện</a:t>
          </a:r>
          <a:r>
            <a:rPr lang="en-US" sz="3200" kern="1200" dirty="0">
              <a:latin typeface="Arial" panose="020B0604020202020204" pitchFamily="34" charset="0"/>
              <a:cs typeface="Arial" panose="020B0604020202020204" pitchFamily="34" charset="0"/>
            </a:rPr>
            <a:t> </a:t>
          </a:r>
          <a:r>
            <a:rPr lang="en-US" sz="3200" kern="1200" dirty="0" err="1">
              <a:latin typeface="Arial" panose="020B0604020202020204" pitchFamily="34" charset="0"/>
              <a:cs typeface="Arial" panose="020B0604020202020204" pitchFamily="34" charset="0"/>
            </a:rPr>
            <a:t>tập</a:t>
          </a:r>
          <a:endParaRPr lang="en-US" sz="3200" kern="1200" dirty="0">
            <a:latin typeface="Arial" panose="020B0604020202020204" pitchFamily="34" charset="0"/>
            <a:cs typeface="Arial" panose="020B0604020202020204" pitchFamily="34" charset="0"/>
          </a:endParaRPr>
        </a:p>
      </dsp:txBody>
      <dsp:txXfrm>
        <a:off x="8644886" y="3525146"/>
        <a:ext cx="2124986" cy="164041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vi-VN">
              <a:latin typeface="Arial" panose="020B0604020202020204" pitchFamily="34" charset="0"/>
            </a:endParaRPr>
          </a:p>
        </p:txBody>
      </p:sp>
      <p:sp>
        <p:nvSpPr>
          <p:cNvPr id="3" name="Chỗ dành sẵn cho Ngày tháng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7932E66-470A-441C-AC8E-D95E9CD55164}" type="datetime1">
              <a:rPr lang="vi-VN" smtClean="0">
                <a:latin typeface="Arial" panose="020B0604020202020204" pitchFamily="34" charset="0"/>
              </a:rPr>
              <a:t>07/10/2021</a:t>
            </a:fld>
            <a:endParaRPr lang="vi-VN">
              <a:latin typeface="Arial" panose="020B0604020202020204" pitchFamily="34" charset="0"/>
            </a:endParaRPr>
          </a:p>
        </p:txBody>
      </p:sp>
      <p:sp>
        <p:nvSpPr>
          <p:cNvPr id="4" name="Chỗ dành sẵn cho Chân trang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vi-VN">
              <a:latin typeface="Arial" panose="020B0604020202020204" pitchFamily="34" charset="0"/>
            </a:endParaRPr>
          </a:p>
        </p:txBody>
      </p:sp>
      <p:sp>
        <p:nvSpPr>
          <p:cNvPr id="5" name="Chỗ dành sẵn cho Số hiệu Bản chiế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vi-VN">
                <a:latin typeface="Arial" panose="020B0604020202020204" pitchFamily="34" charset="0"/>
              </a:rPr>
              <a:t>‹#›</a:t>
            </a:fld>
            <a:endParaRPr lang="vi-VN">
              <a:latin typeface="Arial" panose="020B060402020202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vi-VN" noProof="0">
              <a:latin typeface="Arial" panose="020B0604020202020204" pitchFamily="34" charset="0"/>
              <a:cs typeface="Arial" panose="020B0604020202020204" pitchFamily="34" charset="0"/>
            </a:endParaRPr>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592DE864-4C15-47C6-84A9-DD2610173879}" type="datetime1">
              <a:rPr lang="vi-VN" smtClean="0"/>
              <a:pPr/>
              <a:t>07/10/2021</a:t>
            </a:fld>
            <a:endParaRPr lang="vi-VN" dirty="0"/>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vi-VN" noProof="0"/>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vi-VN" noProof="0">
              <a:latin typeface="Arial" panose="020B0604020202020204" pitchFamily="34" charset="0"/>
              <a:cs typeface="Arial" panose="020B0604020202020204" pitchFamily="34" charset="0"/>
            </a:endParaRPr>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0A3C37BE-C303-496D-B5CD-85F2937540FC}" type="slidenum">
              <a:rPr lang="vi-VN" noProof="0" smtClean="0"/>
              <a:pPr/>
              <a:t>‹#›</a:t>
            </a:fld>
            <a:endParaRPr lang="vi-VN"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r>
              <a:rPr lang="vi-VN" b="1" i="1">
                <a:latin typeface="Arial" pitchFamily="34" charset="0"/>
                <a:cs typeface="Arial" pitchFamily="34" charset="0"/>
              </a:rPr>
              <a:t>LƯU Ý:</a:t>
            </a:r>
          </a:p>
          <a:p>
            <a:pPr rtl="0"/>
            <a:r>
              <a:rPr lang="vi-VN" i="1">
                <a:latin typeface="Arial" pitchFamily="34" charset="0"/>
                <a:cs typeface="Arial" pitchFamily="34" charset="0"/>
              </a:rPr>
              <a:t>Để thay đổi hình ảnh trên trang chiếu này, hãy chọn ảnh, rồi xóa ảnh đi. Sau đó bấm vào biểu tượng Ảnh trong chỗ dành sẵn để chèn hình ảnh riêng của bạn.</a:t>
            </a:r>
          </a:p>
        </p:txBody>
      </p:sp>
      <p:sp>
        <p:nvSpPr>
          <p:cNvPr id="4" name="Chỗ dành sẵn cho Số hiệu Bản chiếu 3"/>
          <p:cNvSpPr>
            <a:spLocks noGrp="1"/>
          </p:cNvSpPr>
          <p:nvPr>
            <p:ph type="sldNum" sz="quarter" idx="10"/>
          </p:nvPr>
        </p:nvSpPr>
        <p:spPr/>
        <p:txBody>
          <a:bodyPr rtlCol="0"/>
          <a:lstStyle/>
          <a:p>
            <a:pPr rtl="0"/>
            <a:fld id="{0A3C37BE-C303-496D-B5CD-85F2937540FC}" type="slidenum">
              <a:rPr lang="vi-VN" smtClean="0"/>
              <a:t>1</a:t>
            </a:fld>
            <a:endParaRPr lang="vi-VN"/>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rtlCol="0"/>
          <a:lstStyle/>
          <a:p>
            <a:pPr rtl="0"/>
            <a:endParaRPr lang="vi-VN"/>
          </a:p>
        </p:txBody>
      </p:sp>
      <p:sp>
        <p:nvSpPr>
          <p:cNvPr id="4" name="Chỗ dành sẵn cho Số hiệu Bản chiếu 3"/>
          <p:cNvSpPr>
            <a:spLocks noGrp="1"/>
          </p:cNvSpPr>
          <p:nvPr>
            <p:ph type="sldNum" sz="quarter" idx="5"/>
          </p:nvPr>
        </p:nvSpPr>
        <p:spPr/>
        <p:txBody>
          <a:bodyPr rtlCol="0"/>
          <a:lstStyle/>
          <a:p>
            <a:pPr rtl="0"/>
            <a:fld id="{0A3C37BE-C303-496D-B5CD-85F2937540FC}" type="slidenum">
              <a:rPr lang="vi-VN" smtClean="0"/>
              <a:t>7</a:t>
            </a:fld>
            <a:endParaRPr lang="vi-VN"/>
          </a:p>
        </p:txBody>
      </p:sp>
    </p:spTree>
    <p:extLst>
      <p:ext uri="{BB962C8B-B14F-4D97-AF65-F5344CB8AC3E}">
        <p14:creationId xmlns:p14="http://schemas.microsoft.com/office/powerpoint/2010/main" val="380468641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endParaRPr lang="vi-VN" noProof="0" dirty="0">
              <a:latin typeface="Arial" panose="020B0604020202020204" pitchFamily="34" charset="0"/>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ctr">
              <a:lnSpc>
                <a:spcPct val="150000"/>
              </a:lnSpc>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ctr">
              <a:lnSpc>
                <a:spcPct val="15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lnSpc>
                <a:spcPct val="150000"/>
              </a:lnSpc>
            </a:pPr>
            <a:endParaRPr lang="vi-VN" noProof="0" dirty="0">
              <a:latin typeface="Arial" panose="020B0604020202020204" pitchFamily="34" charset="0"/>
            </a:endParaRPr>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ctr"/>
          <a:lstStyle>
            <a:lvl1pPr>
              <a:defRPr sz="3200"/>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lgn="ctr">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noProof="0"/>
              <a:t>Bấm biểu tượng để thêm hình ảnh</a:t>
            </a: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633846" y="1936062"/>
            <a:ext cx="5734050" cy="2219691"/>
          </a:xfrm>
        </p:spPr>
        <p:txBody>
          <a:bodyPr rtlCol="0" anchor="ctr">
            <a:normAutofit/>
          </a:bodyPr>
          <a:lstStyle>
            <a:lvl1pPr algn="ctr">
              <a:defRPr sz="4000" cap="none" baseline="0"/>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Tiêu đề phụ 2"/>
          <p:cNvSpPr>
            <a:spLocks noGrp="1"/>
          </p:cNvSpPr>
          <p:nvPr>
            <p:ph type="subTitle" idx="1" hasCustomPrompt="1"/>
          </p:nvPr>
        </p:nvSpPr>
        <p:spPr>
          <a:xfrm>
            <a:off x="633846" y="4155752"/>
            <a:ext cx="5734050" cy="955565"/>
          </a:xfrm>
        </p:spPr>
        <p:txBody>
          <a:bodyPr rtlCol="0">
            <a:noAutofit/>
          </a:bodyPr>
          <a:lstStyle>
            <a:lvl1pPr marL="0" indent="0" algn="ctr">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vi-VN" noProof="0"/>
              <a:t>Bấm biểu tượng để thêm hình ảnh</a:t>
            </a:r>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dirty="0">
              <a:latin typeface="Arial" panose="020B0604020202020204" pitchFamily="34" charset="0"/>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dirty="0">
              <a:latin typeface="Arial" panose="020B0604020202020204"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a:solidFill>
            <a:srgbClr val="002060"/>
          </a:solidFill>
        </p:grpSpPr>
        <p:grpSp>
          <p:nvGrpSpPr>
            <p:cNvPr id="9" name="Nhóm 8"/>
            <p:cNvGrpSpPr/>
            <p:nvPr/>
          </p:nvGrpSpPr>
          <p:grpSpPr>
            <a:xfrm>
              <a:off x="647402" y="2514600"/>
              <a:ext cx="10838688" cy="63125"/>
              <a:chOff x="507492" y="1501519"/>
              <a:chExt cx="8129016" cy="63125"/>
            </a:xfrm>
            <a:grpFill/>
          </p:grpSpPr>
          <p:cxnSp>
            <p:nvCxnSpPr>
              <p:cNvPr id="14" name="Đường nối Thẳng 13"/>
              <p:cNvCxnSpPr/>
              <p:nvPr/>
            </p:nvCxnSpPr>
            <p:spPr>
              <a:xfrm>
                <a:off x="507492" y="1564644"/>
                <a:ext cx="8129016" cy="0"/>
              </a:xfrm>
              <a:prstGeom prst="line">
                <a:avLst/>
              </a:prstGeom>
              <a:grpFill/>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grpFill/>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noProof="0">
                <a:latin typeface="Arial" panose="020B0604020202020204" pitchFamily="34" charset="0"/>
              </a:endParaRPr>
            </a:p>
          </p:txBody>
        </p:sp>
        <p:grpSp>
          <p:nvGrpSpPr>
            <p:cNvPr id="11" name="Nhóm 10"/>
            <p:cNvGrpSpPr/>
            <p:nvPr/>
          </p:nvGrpSpPr>
          <p:grpSpPr>
            <a:xfrm rot="10800000">
              <a:off x="647402" y="5645510"/>
              <a:ext cx="10838688" cy="63125"/>
              <a:chOff x="507492" y="1501519"/>
              <a:chExt cx="8129016" cy="63125"/>
            </a:xfrm>
            <a:grpFill/>
          </p:grpSpPr>
          <p:cxnSp>
            <p:nvCxnSpPr>
              <p:cNvPr id="12" name="Đường nối Thẳng 11"/>
              <p:cNvCxnSpPr/>
              <p:nvPr/>
            </p:nvCxnSpPr>
            <p:spPr>
              <a:xfrm>
                <a:off x="507492" y="1564644"/>
                <a:ext cx="8129016" cy="0"/>
              </a:xfrm>
              <a:prstGeom prst="line">
                <a:avLst/>
              </a:prstGeom>
              <a:grpFill/>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grpFill/>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Autofit/>
          </a:bodyPr>
          <a:lstStyle>
            <a:lvl1pPr algn="ctr">
              <a:defRPr sz="3600" cap="all" baseline="0">
                <a:solidFill>
                  <a:schemeClr val="bg1"/>
                </a:solidFill>
              </a:defRPr>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Autofit/>
          </a:bodyPr>
          <a:lstStyle>
            <a:lvl1pPr marL="0" indent="0" algn="ctr">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ct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990600"/>
          </a:xfrm>
        </p:spPr>
        <p:txBody>
          <a:bodyPr rtlCol="0" anchor="ctr"/>
          <a:lstStyle>
            <a:lvl1pPr marL="0" indent="0" algn="ctr">
              <a:spcBef>
                <a:spcPts val="0"/>
              </a:spcBef>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4" name="Chỗ dành sẵn cho Nội dung 3"/>
          <p:cNvSpPr>
            <a:spLocks noGrp="1"/>
          </p:cNvSpPr>
          <p:nvPr>
            <p:ph sz="half" idx="2" hasCustomPrompt="1"/>
          </p:nvPr>
        </p:nvSpPr>
        <p:spPr>
          <a:xfrm>
            <a:off x="1104900" y="2851150"/>
            <a:ext cx="4919472" cy="3748088"/>
          </a:xfrm>
        </p:spPr>
        <p:txBody>
          <a:bodyPr rtlCol="0" anchor="ct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990600"/>
          </a:xfrm>
        </p:spPr>
        <p:txBody>
          <a:bodyPr rtlCol="0" anchor="ctr"/>
          <a:lstStyle>
            <a:lvl1pPr marL="0" indent="0" algn="ctr">
              <a:spcBef>
                <a:spcPts val="0"/>
              </a:spcBef>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p:txBody>
      </p:sp>
      <p:sp>
        <p:nvSpPr>
          <p:cNvPr id="6" name="Chỗ dành sẵn cho Nội dung 5"/>
          <p:cNvSpPr>
            <a:spLocks noGrp="1"/>
          </p:cNvSpPr>
          <p:nvPr>
            <p:ph sz="quarter" idx="4" hasCustomPrompt="1"/>
          </p:nvPr>
        </p:nvSpPr>
        <p:spPr>
          <a:xfrm>
            <a:off x="6166110" y="2851150"/>
            <a:ext cx="4919472" cy="3748088"/>
          </a:xfrm>
        </p:spPr>
        <p:txBody>
          <a:bodyPr rtlCol="0" anchor="ct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ctr"/>
          <a:lstStyle>
            <a:lvl1pPr>
              <a:defRPr sz="3200"/>
            </a:lvl1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BCE"/>
        </a:solid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ctr">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chor="ctr">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Bản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914400" rtl="0" eaLnBrk="1" latinLnBrk="0" hangingPunct="1">
        <a:lnSpc>
          <a:spcPct val="150000"/>
        </a:lnSpc>
        <a:spcBef>
          <a:spcPts val="0"/>
        </a:spcBef>
        <a:buNone/>
        <a:defRPr sz="3200" kern="1200">
          <a:solidFill>
            <a:srgbClr val="C00000"/>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150000"/>
        </a:lnSpc>
        <a:spcBef>
          <a:spcPts val="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150000"/>
        </a:lnSpc>
        <a:spcBef>
          <a:spcPts val="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8.xml"/><Relationship Id="rId1" Type="http://schemas.openxmlformats.org/officeDocument/2006/relationships/video" Target="https://www.youtube.com/embed/-0IeHQUnmWw?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5.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NUL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freesvg.org/confused-cartoon-kid"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êu đề 5"/>
          <p:cNvSpPr>
            <a:spLocks noGrp="1"/>
          </p:cNvSpPr>
          <p:nvPr>
            <p:ph type="ctrTitle"/>
          </p:nvPr>
        </p:nvSpPr>
        <p:spPr>
          <a:xfrm>
            <a:off x="2162779" y="1182236"/>
            <a:ext cx="2828506" cy="1369311"/>
          </a:xfrm>
        </p:spPr>
        <p:txBody>
          <a:bodyPr rtlCol="0" anchor="ctr"/>
          <a:lstStyle/>
          <a:p>
            <a:pPr rtl="0"/>
            <a:r>
              <a:rPr lang="en-US" altLang="en-US" sz="4000" b="1" dirty="0">
                <a:solidFill>
                  <a:srgbClr val="7030A0"/>
                </a:solidFill>
                <a:latin typeface="Arial" panose="020B0604020202020204" pitchFamily="34" charset="0"/>
                <a:cs typeface="Arial" panose="020B0604020202020204" pitchFamily="34" charset="0"/>
              </a:rPr>
              <a:t>VẬT LÍ 8</a:t>
            </a:r>
            <a:endParaRPr lang="vi-VN" dirty="0"/>
          </a:p>
        </p:txBody>
      </p:sp>
      <p:sp>
        <p:nvSpPr>
          <p:cNvPr id="7" name="Tiêu đề phụ 6"/>
          <p:cNvSpPr>
            <a:spLocks noGrp="1"/>
          </p:cNvSpPr>
          <p:nvPr>
            <p:ph type="subTitle" idx="1"/>
          </p:nvPr>
        </p:nvSpPr>
        <p:spPr>
          <a:xfrm>
            <a:off x="710007" y="2313321"/>
            <a:ext cx="5734050" cy="1369311"/>
          </a:xfrm>
        </p:spPr>
        <p:txBody>
          <a:bodyPr rtlCol="0"/>
          <a:lstStyle/>
          <a:p>
            <a:pPr rtl="0"/>
            <a:r>
              <a:rPr lang="vi-VN" dirty="0" err="1"/>
              <a:t>Giáo</a:t>
            </a:r>
            <a:r>
              <a:rPr lang="vi-VN" dirty="0"/>
              <a:t> viên:</a:t>
            </a:r>
          </a:p>
          <a:p>
            <a:pPr rtl="0"/>
            <a:r>
              <a:rPr lang="vi-VN" dirty="0"/>
              <a:t>Đinh </a:t>
            </a:r>
            <a:r>
              <a:rPr lang="vi-VN" dirty="0" err="1"/>
              <a:t>Thị</a:t>
            </a:r>
            <a:r>
              <a:rPr lang="vi-VN" dirty="0"/>
              <a:t> Thu </a:t>
            </a:r>
            <a:r>
              <a:rPr lang="vi-VN" dirty="0" err="1"/>
              <a:t>Thủy</a:t>
            </a:r>
            <a:endParaRPr lang="vi-VN" dirty="0"/>
          </a:p>
        </p:txBody>
      </p:sp>
      <p:pic>
        <p:nvPicPr>
          <p:cNvPr id="13" name="Picture 4" descr="Nội quy lớp học trực tuyến mới nhất - Quy tắc lớp học trực tuyến">
            <a:extLst>
              <a:ext uri="{FF2B5EF4-FFF2-40B4-BE49-F238E27FC236}">
                <a16:creationId xmlns:a16="http://schemas.microsoft.com/office/drawing/2014/main" id="{BE5035C0-561A-4AFB-808E-8E8D5A227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55239" y="0"/>
            <a:ext cx="4936761" cy="6990317"/>
          </a:xfrm>
          <a:prstGeom prst="rect">
            <a:avLst/>
          </a:prstGeom>
          <a:noFill/>
        </p:spPr>
      </p:pic>
      <p:sp>
        <p:nvSpPr>
          <p:cNvPr id="14" name="Hộp Văn bản 6">
            <a:extLst>
              <a:ext uri="{FF2B5EF4-FFF2-40B4-BE49-F238E27FC236}">
                <a16:creationId xmlns:a16="http://schemas.microsoft.com/office/drawing/2014/main" id="{BDFC56BB-E7BE-4AA3-8215-0E0D3AD578D3}"/>
              </a:ext>
            </a:extLst>
          </p:cNvPr>
          <p:cNvSpPr txBox="1">
            <a:spLocks noChangeArrowheads="1"/>
          </p:cNvSpPr>
          <p:nvPr/>
        </p:nvSpPr>
        <p:spPr bwMode="auto">
          <a:xfrm>
            <a:off x="2331557" y="273843"/>
            <a:ext cx="272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r>
              <a:rPr lang="en-US" altLang="en-US" sz="2400" b="1" dirty="0">
                <a:solidFill>
                  <a:schemeClr val="bg1"/>
                </a:solidFill>
                <a:latin typeface="Arial" panose="020B0604020202020204" pitchFamily="34" charset="0"/>
                <a:cs typeface="Arial" panose="020B0604020202020204" pitchFamily="34" charset="0"/>
              </a:rPr>
              <a:t>THCS NGỌC HỒI</a:t>
            </a:r>
          </a:p>
        </p:txBody>
      </p:sp>
      <p:pic>
        <p:nvPicPr>
          <p:cNvPr id="15" name="Đồ họa 14" descr="Open book with table lamp, books, pen and pencil">
            <a:extLst>
              <a:ext uri="{FF2B5EF4-FFF2-40B4-BE49-F238E27FC236}">
                <a16:creationId xmlns:a16="http://schemas.microsoft.com/office/drawing/2014/main" id="{2AC5F622-B743-440E-AF1A-1CE1B1EE12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8" y="2505616"/>
            <a:ext cx="4616201" cy="4616201"/>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CA7AB13-17C2-4228-A200-20AFBB7BD34D}"/>
              </a:ext>
            </a:extLst>
          </p:cNvPr>
          <p:cNvSpPr>
            <a:spLocks noGrp="1"/>
          </p:cNvSpPr>
          <p:nvPr>
            <p:ph type="title"/>
          </p:nvPr>
        </p:nvSpPr>
        <p:spPr>
          <a:xfrm>
            <a:off x="1104900" y="76200"/>
            <a:ext cx="9980682" cy="1096962"/>
          </a:xfrm>
        </p:spPr>
        <p:txBody>
          <a:bodyPr anchor="ctr">
            <a:normAutofit/>
          </a:bodyPr>
          <a:lstStyle/>
          <a:p>
            <a:r>
              <a:rPr lang="en-US" dirty="0"/>
              <a:t>I. Hai </a:t>
            </a:r>
            <a:r>
              <a:rPr lang="en-US" dirty="0" err="1"/>
              <a:t>lực</a:t>
            </a:r>
            <a:r>
              <a:rPr lang="en-US" dirty="0"/>
              <a:t> </a:t>
            </a:r>
            <a:r>
              <a:rPr lang="en-US" dirty="0" err="1"/>
              <a:t>cân</a:t>
            </a:r>
            <a:r>
              <a:rPr lang="en-US" dirty="0"/>
              <a:t> </a:t>
            </a:r>
            <a:r>
              <a:rPr lang="en-US" dirty="0" err="1"/>
              <a:t>bằng</a:t>
            </a:r>
            <a:endParaRPr lang="en-US" dirty="0"/>
          </a:p>
        </p:txBody>
      </p:sp>
      <p:pic>
        <p:nvPicPr>
          <p:cNvPr id="5" name="Chỗ dành sẵn cho Nội dung 4" descr="Sự cân bằng lực - Quán tính - Chuyên đề môn Vật lý lớp 8 - VnDoc.com">
            <a:extLst>
              <a:ext uri="{FF2B5EF4-FFF2-40B4-BE49-F238E27FC236}">
                <a16:creationId xmlns:a16="http://schemas.microsoft.com/office/drawing/2014/main" id="{8F5B44FC-35D5-4198-80D4-475EBEBC4C92}"/>
              </a:ext>
            </a:extLst>
          </p:cNvPr>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104900" y="2556759"/>
            <a:ext cx="4914900" cy="2658880"/>
          </a:xfrm>
          <a:prstGeom prst="rect">
            <a:avLst/>
          </a:prstGeom>
          <a:noFill/>
          <a:ln>
            <a:noFill/>
          </a:ln>
        </p:spPr>
      </p:pic>
      <p:sp>
        <p:nvSpPr>
          <p:cNvPr id="3" name="Chỗ dành sẵn cho Nội dung 2">
            <a:extLst>
              <a:ext uri="{FF2B5EF4-FFF2-40B4-BE49-F238E27FC236}">
                <a16:creationId xmlns:a16="http://schemas.microsoft.com/office/drawing/2014/main" id="{989EFA55-C001-4BF0-914A-7A17A01E9C89}"/>
              </a:ext>
            </a:extLst>
          </p:cNvPr>
          <p:cNvSpPr>
            <a:spLocks noGrp="1"/>
          </p:cNvSpPr>
          <p:nvPr>
            <p:ph sz="half" idx="2"/>
          </p:nvPr>
        </p:nvSpPr>
        <p:spPr>
          <a:xfrm>
            <a:off x="6578600" y="1600199"/>
            <a:ext cx="4914900" cy="4571999"/>
          </a:xfrm>
        </p:spPr>
        <p:txBody>
          <a:bodyPr anchor="ctr">
            <a:normAutofit/>
          </a:bodyPr>
          <a:lstStyle/>
          <a:p>
            <a:pPr marL="0" indent="0">
              <a:spcAft>
                <a:spcPts val="600"/>
              </a:spcAft>
              <a:buNone/>
            </a:pPr>
            <a:r>
              <a:rPr lang="vi-VN" dirty="0"/>
              <a:t>1. Hai </a:t>
            </a:r>
            <a:r>
              <a:rPr lang="vi-VN" dirty="0" err="1"/>
              <a:t>lực</a:t>
            </a:r>
            <a:r>
              <a:rPr lang="vi-VN" dirty="0"/>
              <a:t> cân </a:t>
            </a:r>
            <a:r>
              <a:rPr lang="vi-VN" dirty="0" err="1"/>
              <a:t>bằng</a:t>
            </a:r>
            <a:r>
              <a:rPr lang="vi-VN" dirty="0"/>
              <a:t> </a:t>
            </a:r>
            <a:r>
              <a:rPr lang="vi-VN" dirty="0" err="1"/>
              <a:t>là</a:t>
            </a:r>
            <a:r>
              <a:rPr lang="vi-VN" dirty="0"/>
              <a:t> </a:t>
            </a:r>
            <a:r>
              <a:rPr lang="vi-VN" dirty="0" err="1"/>
              <a:t>gì</a:t>
            </a:r>
            <a:r>
              <a:rPr lang="vi-VN" dirty="0"/>
              <a:t>?</a:t>
            </a:r>
          </a:p>
          <a:p>
            <a:pPr marL="0" indent="0">
              <a:spcAft>
                <a:spcPts val="600"/>
              </a:spcAft>
              <a:buNone/>
            </a:pPr>
            <a:r>
              <a:rPr lang="en-US" dirty="0"/>
              <a:t>	</a:t>
            </a:r>
            <a:r>
              <a:rPr lang="vi-VN" dirty="0"/>
              <a:t>Hai </a:t>
            </a:r>
            <a:r>
              <a:rPr lang="vi-VN" dirty="0" err="1"/>
              <a:t>lực</a:t>
            </a:r>
            <a:r>
              <a:rPr lang="vi-VN" dirty="0"/>
              <a:t> cân </a:t>
            </a:r>
            <a:r>
              <a:rPr lang="vi-VN" dirty="0" err="1"/>
              <a:t>bằng</a:t>
            </a:r>
            <a:r>
              <a:rPr lang="vi-VN" dirty="0"/>
              <a:t> </a:t>
            </a:r>
            <a:r>
              <a:rPr lang="vi-VN" dirty="0" err="1"/>
              <a:t>là</a:t>
            </a:r>
            <a:r>
              <a:rPr lang="vi-VN" dirty="0"/>
              <a:t> hai </a:t>
            </a:r>
            <a:r>
              <a:rPr lang="vi-VN" dirty="0" err="1"/>
              <a:t>lực</a:t>
            </a:r>
            <a:r>
              <a:rPr lang="vi-VN" dirty="0"/>
              <a:t> </a:t>
            </a:r>
            <a:r>
              <a:rPr lang="vi-VN" dirty="0" err="1">
                <a:solidFill>
                  <a:srgbClr val="00B0F0"/>
                </a:solidFill>
              </a:rPr>
              <a:t>cùng</a:t>
            </a:r>
            <a:r>
              <a:rPr lang="vi-VN" dirty="0">
                <a:solidFill>
                  <a:srgbClr val="00B0F0"/>
                </a:solidFill>
              </a:rPr>
              <a:t> </a:t>
            </a:r>
            <a:r>
              <a:rPr lang="vi-VN" dirty="0" err="1">
                <a:solidFill>
                  <a:srgbClr val="00B0F0"/>
                </a:solidFill>
              </a:rPr>
              <a:t>đặt</a:t>
            </a:r>
            <a:r>
              <a:rPr lang="vi-VN" dirty="0">
                <a:solidFill>
                  <a:srgbClr val="00B0F0"/>
                </a:solidFill>
              </a:rPr>
              <a:t> lên </a:t>
            </a:r>
            <a:r>
              <a:rPr lang="vi-VN" dirty="0" err="1">
                <a:solidFill>
                  <a:srgbClr val="00B0F0"/>
                </a:solidFill>
              </a:rPr>
              <a:t>một</a:t>
            </a:r>
            <a:r>
              <a:rPr lang="vi-VN" dirty="0">
                <a:solidFill>
                  <a:srgbClr val="00B0F0"/>
                </a:solidFill>
              </a:rPr>
              <a:t> </a:t>
            </a:r>
            <a:r>
              <a:rPr lang="vi-VN" dirty="0" err="1">
                <a:solidFill>
                  <a:srgbClr val="00B0F0"/>
                </a:solidFill>
              </a:rPr>
              <a:t>vật</a:t>
            </a:r>
            <a:r>
              <a:rPr lang="vi-VN" dirty="0"/>
              <a:t>, </a:t>
            </a:r>
            <a:r>
              <a:rPr lang="vi-VN" dirty="0" err="1"/>
              <a:t>có</a:t>
            </a:r>
            <a:r>
              <a:rPr lang="vi-VN" dirty="0"/>
              <a:t> </a:t>
            </a:r>
            <a:r>
              <a:rPr lang="vi-VN" dirty="0" err="1">
                <a:solidFill>
                  <a:srgbClr val="00B050"/>
                </a:solidFill>
              </a:rPr>
              <a:t>cường</a:t>
            </a:r>
            <a:r>
              <a:rPr lang="vi-VN" dirty="0">
                <a:solidFill>
                  <a:srgbClr val="00B050"/>
                </a:solidFill>
              </a:rPr>
              <a:t> </a:t>
            </a:r>
            <a:r>
              <a:rPr lang="vi-VN" dirty="0" err="1">
                <a:solidFill>
                  <a:srgbClr val="00B050"/>
                </a:solidFill>
              </a:rPr>
              <a:t>độ</a:t>
            </a:r>
            <a:r>
              <a:rPr lang="vi-VN" dirty="0">
                <a:solidFill>
                  <a:srgbClr val="00B050"/>
                </a:solidFill>
              </a:rPr>
              <a:t> </a:t>
            </a:r>
            <a:r>
              <a:rPr lang="vi-VN" dirty="0" err="1">
                <a:solidFill>
                  <a:srgbClr val="00B050"/>
                </a:solidFill>
              </a:rPr>
              <a:t>bằng</a:t>
            </a:r>
            <a:r>
              <a:rPr lang="vi-VN" dirty="0">
                <a:solidFill>
                  <a:srgbClr val="00B050"/>
                </a:solidFill>
              </a:rPr>
              <a:t> nhau</a:t>
            </a:r>
            <a:r>
              <a:rPr lang="vi-VN" dirty="0"/>
              <a:t>, </a:t>
            </a:r>
            <a:r>
              <a:rPr lang="vi-VN" dirty="0">
                <a:solidFill>
                  <a:srgbClr val="7030A0"/>
                </a:solidFill>
              </a:rPr>
              <a:t>phương </a:t>
            </a:r>
            <a:r>
              <a:rPr lang="vi-VN" dirty="0" err="1">
                <a:solidFill>
                  <a:srgbClr val="7030A0"/>
                </a:solidFill>
              </a:rPr>
              <a:t>nằm</a:t>
            </a:r>
            <a:r>
              <a:rPr lang="vi-VN" dirty="0">
                <a:solidFill>
                  <a:srgbClr val="7030A0"/>
                </a:solidFill>
              </a:rPr>
              <a:t> trên </a:t>
            </a:r>
            <a:r>
              <a:rPr lang="vi-VN" dirty="0" err="1">
                <a:solidFill>
                  <a:srgbClr val="7030A0"/>
                </a:solidFill>
              </a:rPr>
              <a:t>cùng</a:t>
            </a:r>
            <a:r>
              <a:rPr lang="vi-VN" dirty="0">
                <a:solidFill>
                  <a:srgbClr val="7030A0"/>
                </a:solidFill>
              </a:rPr>
              <a:t> </a:t>
            </a:r>
            <a:r>
              <a:rPr lang="vi-VN" dirty="0" err="1">
                <a:solidFill>
                  <a:srgbClr val="7030A0"/>
                </a:solidFill>
              </a:rPr>
              <a:t>một</a:t>
            </a:r>
            <a:r>
              <a:rPr lang="vi-VN" dirty="0">
                <a:solidFill>
                  <a:srgbClr val="7030A0"/>
                </a:solidFill>
              </a:rPr>
              <a:t> </a:t>
            </a:r>
            <a:r>
              <a:rPr lang="vi-VN" dirty="0" err="1">
                <a:solidFill>
                  <a:srgbClr val="7030A0"/>
                </a:solidFill>
              </a:rPr>
              <a:t>đường</a:t>
            </a:r>
            <a:r>
              <a:rPr lang="vi-VN" dirty="0">
                <a:solidFill>
                  <a:srgbClr val="7030A0"/>
                </a:solidFill>
              </a:rPr>
              <a:t> </a:t>
            </a:r>
            <a:r>
              <a:rPr lang="vi-VN" dirty="0" err="1">
                <a:solidFill>
                  <a:srgbClr val="7030A0"/>
                </a:solidFill>
              </a:rPr>
              <a:t>thẳng</a:t>
            </a:r>
            <a:r>
              <a:rPr lang="vi-VN" dirty="0">
                <a:solidFill>
                  <a:srgbClr val="7030A0"/>
                </a:solidFill>
              </a:rPr>
              <a:t>, </a:t>
            </a:r>
            <a:r>
              <a:rPr lang="vi-VN" dirty="0" err="1">
                <a:solidFill>
                  <a:srgbClr val="7030A0"/>
                </a:solidFill>
              </a:rPr>
              <a:t>ngược</a:t>
            </a:r>
            <a:r>
              <a:rPr lang="vi-VN" dirty="0">
                <a:solidFill>
                  <a:srgbClr val="7030A0"/>
                </a:solidFill>
              </a:rPr>
              <a:t> </a:t>
            </a:r>
            <a:r>
              <a:rPr lang="vi-VN" dirty="0" err="1">
                <a:solidFill>
                  <a:srgbClr val="7030A0"/>
                </a:solidFill>
              </a:rPr>
              <a:t>chiều</a:t>
            </a:r>
            <a:r>
              <a:rPr lang="vi-VN" dirty="0">
                <a:solidFill>
                  <a:srgbClr val="7030A0"/>
                </a:solidFill>
              </a:rPr>
              <a:t> nhau</a:t>
            </a:r>
            <a:r>
              <a:rPr lang="en-US" dirty="0">
                <a:solidFill>
                  <a:srgbClr val="7030A0"/>
                </a:solidFill>
              </a:rPr>
              <a:t>.</a:t>
            </a:r>
            <a:endParaRPr lang="vi-VN" dirty="0">
              <a:solidFill>
                <a:srgbClr val="7030A0"/>
              </a:solidFill>
            </a:endParaRPr>
          </a:p>
        </p:txBody>
      </p:sp>
    </p:spTree>
    <p:extLst>
      <p:ext uri="{BB962C8B-B14F-4D97-AF65-F5344CB8AC3E}">
        <p14:creationId xmlns:p14="http://schemas.microsoft.com/office/powerpoint/2010/main" val="56129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38362D5-FD60-413E-909D-676AB4B76880}"/>
              </a:ext>
            </a:extLst>
          </p:cNvPr>
          <p:cNvSpPr>
            <a:spLocks noGrp="1"/>
          </p:cNvSpPr>
          <p:nvPr>
            <p:ph type="title"/>
          </p:nvPr>
        </p:nvSpPr>
        <p:spPr/>
        <p:txBody>
          <a:bodyPr>
            <a:normAutofit fontScale="90000"/>
          </a:bodyPr>
          <a:lstStyle/>
          <a:p>
            <a:r>
              <a:rPr lang="en-US" dirty="0"/>
              <a:t>2. </a:t>
            </a:r>
            <a:r>
              <a:rPr lang="en-US" dirty="0" err="1"/>
              <a:t>Tác</a:t>
            </a:r>
            <a:r>
              <a:rPr lang="en-US" dirty="0"/>
              <a:t> </a:t>
            </a:r>
            <a:r>
              <a:rPr lang="en-US" dirty="0" err="1"/>
              <a:t>dụng</a:t>
            </a:r>
            <a:r>
              <a:rPr lang="en-US" dirty="0"/>
              <a:t> </a:t>
            </a:r>
            <a:r>
              <a:rPr lang="en-US" dirty="0" err="1"/>
              <a:t>của</a:t>
            </a:r>
            <a:r>
              <a:rPr lang="en-US" dirty="0"/>
              <a:t> </a:t>
            </a:r>
            <a:r>
              <a:rPr lang="en-US" dirty="0" err="1"/>
              <a:t>hai</a:t>
            </a:r>
            <a:r>
              <a:rPr lang="en-US" dirty="0"/>
              <a:t> </a:t>
            </a:r>
            <a:r>
              <a:rPr lang="en-US" dirty="0" err="1"/>
              <a:t>lực</a:t>
            </a:r>
            <a:r>
              <a:rPr lang="en-US" dirty="0"/>
              <a:t> </a:t>
            </a:r>
            <a:r>
              <a:rPr lang="en-US" dirty="0" err="1"/>
              <a:t>cân</a:t>
            </a:r>
            <a:r>
              <a:rPr lang="en-US" dirty="0"/>
              <a:t> </a:t>
            </a:r>
            <a:r>
              <a:rPr lang="en-US" dirty="0" err="1"/>
              <a:t>bằng</a:t>
            </a:r>
            <a:r>
              <a:rPr lang="en-US" dirty="0"/>
              <a:t> </a:t>
            </a:r>
            <a:r>
              <a:rPr lang="en-US" dirty="0" err="1"/>
              <a:t>lên</a:t>
            </a:r>
            <a:r>
              <a:rPr lang="en-US" dirty="0"/>
              <a:t> </a:t>
            </a:r>
            <a:r>
              <a:rPr lang="en-US" dirty="0" err="1"/>
              <a:t>một</a:t>
            </a:r>
            <a:r>
              <a:rPr lang="en-US" dirty="0"/>
              <a:t> </a:t>
            </a:r>
            <a:r>
              <a:rPr lang="en-US" dirty="0" err="1"/>
              <a:t>vật</a:t>
            </a:r>
            <a:r>
              <a:rPr lang="en-US" dirty="0"/>
              <a:t> </a:t>
            </a:r>
            <a:r>
              <a:rPr lang="en-US" dirty="0" err="1"/>
              <a:t>chuyển</a:t>
            </a:r>
            <a:r>
              <a:rPr lang="en-US" dirty="0"/>
              <a:t> </a:t>
            </a:r>
            <a:r>
              <a:rPr lang="en-US" dirty="0" err="1"/>
              <a:t>động</a:t>
            </a:r>
            <a:endParaRPr lang="en-US" dirty="0"/>
          </a:p>
        </p:txBody>
      </p:sp>
      <p:sp>
        <p:nvSpPr>
          <p:cNvPr id="5" name="Chỗ dành sẵn cho Văn bản 4">
            <a:extLst>
              <a:ext uri="{FF2B5EF4-FFF2-40B4-BE49-F238E27FC236}">
                <a16:creationId xmlns:a16="http://schemas.microsoft.com/office/drawing/2014/main" id="{38949AC3-0B00-4300-974B-7B6AB467E04F}"/>
              </a:ext>
            </a:extLst>
          </p:cNvPr>
          <p:cNvSpPr>
            <a:spLocks noGrp="1"/>
          </p:cNvSpPr>
          <p:nvPr>
            <p:ph type="body" idx="1"/>
          </p:nvPr>
        </p:nvSpPr>
        <p:spPr/>
        <p:txBody>
          <a:bodyPr/>
          <a:lstStyle/>
          <a:p>
            <a:r>
              <a:rPr lang="en-US" i="1" dirty="0"/>
              <a:t>George Atwood (1746 - 1807)</a:t>
            </a:r>
          </a:p>
        </p:txBody>
      </p:sp>
      <p:pic>
        <p:nvPicPr>
          <p:cNvPr id="9" name="Chỗ dành sẵn cho Nội dung 8" descr="George Atwood (October, 1745 — July 11, 1807), British inventor,  mathematician, physicist, scientist | World Biographical Encyclopedia">
            <a:extLst>
              <a:ext uri="{FF2B5EF4-FFF2-40B4-BE49-F238E27FC236}">
                <a16:creationId xmlns:a16="http://schemas.microsoft.com/office/drawing/2014/main" id="{4ECF61F2-DC50-44E7-8951-36B3B61C85EF}"/>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828800" y="2771336"/>
            <a:ext cx="3474720" cy="3460652"/>
          </a:xfrm>
          <a:prstGeom prst="rect">
            <a:avLst/>
          </a:prstGeom>
          <a:noFill/>
          <a:ln>
            <a:noFill/>
          </a:ln>
        </p:spPr>
      </p:pic>
      <p:pic>
        <p:nvPicPr>
          <p:cNvPr id="10" name="Chỗ dành sẵn cho Nội dung 9" descr="Experiment apparatus scheme: a. Atwood machine; b. dynamics train |  Download Scientific Diagram">
            <a:extLst>
              <a:ext uri="{FF2B5EF4-FFF2-40B4-BE49-F238E27FC236}">
                <a16:creationId xmlns:a16="http://schemas.microsoft.com/office/drawing/2014/main" id="{348B53A6-A62C-4286-9081-43B8EC70CCAC}"/>
              </a:ext>
            </a:extLst>
          </p:cNvPr>
          <p:cNvPicPr>
            <a:picLocks noGrp="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593588" y="1600200"/>
            <a:ext cx="3170615" cy="5028724"/>
          </a:xfrm>
          <a:prstGeom prst="rect">
            <a:avLst/>
          </a:prstGeom>
          <a:noFill/>
          <a:ln>
            <a:noFill/>
          </a:ln>
        </p:spPr>
      </p:pic>
    </p:spTree>
    <p:extLst>
      <p:ext uri="{BB962C8B-B14F-4D97-AF65-F5344CB8AC3E}">
        <p14:creationId xmlns:p14="http://schemas.microsoft.com/office/powerpoint/2010/main" val="27973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hương tiện Trực tuyến 8" title="Thí nghiệm A Tút - Sự cân bằng lực - Quán tính (Vật lý 8)">
            <a:hlinkClick r:id="" action="ppaction://media"/>
            <a:extLst>
              <a:ext uri="{FF2B5EF4-FFF2-40B4-BE49-F238E27FC236}">
                <a16:creationId xmlns:a16="http://schemas.microsoft.com/office/drawing/2014/main" id="{1B651747-1B5F-48D6-9AAD-DE1FDD335B5D}"/>
              </a:ext>
            </a:extLst>
          </p:cNvPr>
          <p:cNvPicPr>
            <a:picLocks noRot="1" noChangeAspect="1"/>
          </p:cNvPicPr>
          <p:nvPr>
            <a:videoFile r:link="rId1"/>
          </p:nvPr>
        </p:nvPicPr>
        <p:blipFill>
          <a:blip r:embed="rId3"/>
          <a:stretch>
            <a:fillRect/>
          </a:stretch>
        </p:blipFill>
        <p:spPr>
          <a:xfrm>
            <a:off x="649334" y="351633"/>
            <a:ext cx="10893331" cy="6154733"/>
          </a:xfrm>
          <a:prstGeom prst="rect">
            <a:avLst/>
          </a:prstGeom>
        </p:spPr>
      </p:pic>
    </p:spTree>
    <p:extLst>
      <p:ext uri="{BB962C8B-B14F-4D97-AF65-F5344CB8AC3E}">
        <p14:creationId xmlns:p14="http://schemas.microsoft.com/office/powerpoint/2010/main" val="337386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F66AE1D-6A19-4B49-9E22-CC1C51E89F33}"/>
              </a:ext>
            </a:extLst>
          </p:cNvPr>
          <p:cNvSpPr>
            <a:spLocks noGrp="1"/>
          </p:cNvSpPr>
          <p:nvPr>
            <p:ph type="title"/>
          </p:nvPr>
        </p:nvSpPr>
        <p:spPr/>
        <p:txBody>
          <a:bodyPr/>
          <a:lstStyle/>
          <a:p>
            <a:r>
              <a:rPr lang="en-US" dirty="0" err="1"/>
              <a:t>Hãy</a:t>
            </a:r>
            <a:r>
              <a:rPr lang="en-US" dirty="0"/>
              <a:t> </a:t>
            </a:r>
            <a:r>
              <a:rPr lang="en-US" dirty="0" err="1"/>
              <a:t>điền</a:t>
            </a:r>
            <a:r>
              <a:rPr lang="en-US" dirty="0"/>
              <a:t> </a:t>
            </a:r>
            <a:r>
              <a:rPr lang="en-US" dirty="0" err="1"/>
              <a:t>vận</a:t>
            </a:r>
            <a:r>
              <a:rPr lang="en-US" dirty="0"/>
              <a:t> </a:t>
            </a:r>
            <a:r>
              <a:rPr lang="en-US" dirty="0" err="1"/>
              <a:t>tốc</a:t>
            </a:r>
            <a:r>
              <a:rPr lang="en-US" dirty="0"/>
              <a:t> </a:t>
            </a:r>
            <a:r>
              <a:rPr lang="en-US" dirty="0" err="1"/>
              <a:t>vào</a:t>
            </a:r>
            <a:r>
              <a:rPr lang="en-US" dirty="0"/>
              <a:t> </a:t>
            </a:r>
            <a:r>
              <a:rPr lang="en-US" dirty="0" err="1"/>
              <a:t>bảng</a:t>
            </a:r>
            <a:r>
              <a:rPr lang="en-US" dirty="0"/>
              <a:t> </a:t>
            </a:r>
            <a:r>
              <a:rPr lang="en-US" dirty="0" err="1"/>
              <a:t>thông</a:t>
            </a:r>
            <a:r>
              <a:rPr lang="en-US" dirty="0"/>
              <a:t> qua 2 </a:t>
            </a:r>
            <a:r>
              <a:rPr lang="en-US" dirty="0" err="1"/>
              <a:t>lần</a:t>
            </a:r>
            <a:r>
              <a:rPr lang="en-US" dirty="0"/>
              <a:t> </a:t>
            </a:r>
            <a:r>
              <a:rPr lang="en-US" dirty="0" err="1"/>
              <a:t>đo</a:t>
            </a:r>
            <a:r>
              <a:rPr lang="en-US" dirty="0"/>
              <a:t>.</a:t>
            </a:r>
          </a:p>
        </p:txBody>
      </p:sp>
      <p:graphicFrame>
        <p:nvGraphicFramePr>
          <p:cNvPr id="5" name="Chỗ dành sẵn cho Nội dung 4">
            <a:extLst>
              <a:ext uri="{FF2B5EF4-FFF2-40B4-BE49-F238E27FC236}">
                <a16:creationId xmlns:a16="http://schemas.microsoft.com/office/drawing/2014/main" id="{AC5F0634-6E94-4642-83ED-1469B5BCB4FA}"/>
              </a:ext>
            </a:extLst>
          </p:cNvPr>
          <p:cNvGraphicFramePr>
            <a:graphicFrameLocks noGrp="1"/>
          </p:cNvGraphicFramePr>
          <p:nvPr>
            <p:ph idx="1"/>
            <p:extLst>
              <p:ext uri="{D42A27DB-BD31-4B8C-83A1-F6EECF244321}">
                <p14:modId xmlns:p14="http://schemas.microsoft.com/office/powerpoint/2010/main" val="741291713"/>
              </p:ext>
            </p:extLst>
          </p:nvPr>
        </p:nvGraphicFramePr>
        <p:xfrm>
          <a:off x="1547446" y="1927274"/>
          <a:ext cx="8848578" cy="4149969"/>
        </p:xfrm>
        <a:graphic>
          <a:graphicData uri="http://schemas.openxmlformats.org/drawingml/2006/table">
            <a:tbl>
              <a:tblPr firstRow="1" firstCol="1" bandRow="1">
                <a:tableStyleId>{5940675A-B579-460E-94D1-54222C63F5DA}</a:tableStyleId>
              </a:tblPr>
              <a:tblGrid>
                <a:gridCol w="2949526">
                  <a:extLst>
                    <a:ext uri="{9D8B030D-6E8A-4147-A177-3AD203B41FA5}">
                      <a16:colId xmlns:a16="http://schemas.microsoft.com/office/drawing/2014/main" val="3604848215"/>
                    </a:ext>
                  </a:extLst>
                </a:gridCol>
                <a:gridCol w="2949526">
                  <a:extLst>
                    <a:ext uri="{9D8B030D-6E8A-4147-A177-3AD203B41FA5}">
                      <a16:colId xmlns:a16="http://schemas.microsoft.com/office/drawing/2014/main" val="64544356"/>
                    </a:ext>
                  </a:extLst>
                </a:gridCol>
                <a:gridCol w="2949526">
                  <a:extLst>
                    <a:ext uri="{9D8B030D-6E8A-4147-A177-3AD203B41FA5}">
                      <a16:colId xmlns:a16="http://schemas.microsoft.com/office/drawing/2014/main" val="3008123183"/>
                    </a:ext>
                  </a:extLst>
                </a:gridCol>
              </a:tblGrid>
              <a:tr h="1383323">
                <a:tc>
                  <a:txBody>
                    <a:bodyPr/>
                    <a:lstStyle/>
                    <a:p>
                      <a:pPr algn="ctr">
                        <a:spcBef>
                          <a:spcPts val="600"/>
                        </a:spcBef>
                        <a:spcAft>
                          <a:spcPts val="600"/>
                        </a:spcAft>
                      </a:pPr>
                      <a:r>
                        <a:rPr lang="en-US" sz="2800" b="1" dirty="0" err="1">
                          <a:solidFill>
                            <a:srgbClr val="0070C0"/>
                          </a:solidFill>
                          <a:effectLst/>
                          <a:latin typeface="Arial" panose="020B0604020202020204" pitchFamily="34" charset="0"/>
                          <a:cs typeface="Arial" panose="020B0604020202020204" pitchFamily="34" charset="0"/>
                        </a:rPr>
                        <a:t>Thời</a:t>
                      </a:r>
                      <a:r>
                        <a:rPr lang="en-US" sz="2800" b="1" dirty="0">
                          <a:solidFill>
                            <a:srgbClr val="0070C0"/>
                          </a:solidFill>
                          <a:effectLst/>
                          <a:latin typeface="Arial" panose="020B0604020202020204" pitchFamily="34" charset="0"/>
                          <a:cs typeface="Arial" panose="020B0604020202020204" pitchFamily="34" charset="0"/>
                        </a:rPr>
                        <a:t> </a:t>
                      </a:r>
                      <a:r>
                        <a:rPr lang="en-US" sz="2800" b="1" dirty="0" err="1">
                          <a:solidFill>
                            <a:srgbClr val="0070C0"/>
                          </a:solidFill>
                          <a:effectLst/>
                          <a:latin typeface="Arial" panose="020B0604020202020204" pitchFamily="34" charset="0"/>
                          <a:cs typeface="Arial" panose="020B0604020202020204" pitchFamily="34" charset="0"/>
                        </a:rPr>
                        <a:t>gian</a:t>
                      </a:r>
                      <a:r>
                        <a:rPr lang="en-US" sz="2800" b="1" dirty="0">
                          <a:solidFill>
                            <a:srgbClr val="0070C0"/>
                          </a:solidFill>
                          <a:effectLst/>
                          <a:latin typeface="Arial" panose="020B0604020202020204" pitchFamily="34" charset="0"/>
                          <a:cs typeface="Arial" panose="020B0604020202020204" pitchFamily="34" charset="0"/>
                        </a:rPr>
                        <a:t> (s)</a:t>
                      </a:r>
                      <a:endPar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2800" b="1" dirty="0" err="1">
                          <a:solidFill>
                            <a:srgbClr val="0070C0"/>
                          </a:solidFill>
                          <a:effectLst/>
                          <a:latin typeface="Arial" panose="020B0604020202020204" pitchFamily="34" charset="0"/>
                          <a:cs typeface="Arial" panose="020B0604020202020204" pitchFamily="34" charset="0"/>
                        </a:rPr>
                        <a:t>Quãng</a:t>
                      </a:r>
                      <a:r>
                        <a:rPr lang="en-US" sz="2800" b="1" dirty="0">
                          <a:solidFill>
                            <a:srgbClr val="0070C0"/>
                          </a:solidFill>
                          <a:effectLst/>
                          <a:latin typeface="Arial" panose="020B0604020202020204" pitchFamily="34" charset="0"/>
                          <a:cs typeface="Arial" panose="020B0604020202020204" pitchFamily="34" charset="0"/>
                        </a:rPr>
                        <a:t> </a:t>
                      </a:r>
                      <a:r>
                        <a:rPr lang="en-US" sz="2800" b="1" dirty="0" err="1">
                          <a:solidFill>
                            <a:srgbClr val="0070C0"/>
                          </a:solidFill>
                          <a:effectLst/>
                          <a:latin typeface="Arial" panose="020B0604020202020204" pitchFamily="34" charset="0"/>
                          <a:cs typeface="Arial" panose="020B0604020202020204" pitchFamily="34" charset="0"/>
                        </a:rPr>
                        <a:t>đường</a:t>
                      </a:r>
                      <a:r>
                        <a:rPr lang="en-US" sz="2800" b="1" dirty="0">
                          <a:solidFill>
                            <a:srgbClr val="0070C0"/>
                          </a:solidFill>
                          <a:effectLst/>
                          <a:latin typeface="Arial" panose="020B0604020202020204" pitchFamily="34" charset="0"/>
                          <a:cs typeface="Arial" panose="020B0604020202020204" pitchFamily="34" charset="0"/>
                        </a:rPr>
                        <a:t> (cm)</a:t>
                      </a:r>
                      <a:endPar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2800" b="1" dirty="0" err="1">
                          <a:solidFill>
                            <a:srgbClr val="0070C0"/>
                          </a:solidFill>
                          <a:effectLst/>
                          <a:latin typeface="Arial" panose="020B0604020202020204" pitchFamily="34" charset="0"/>
                          <a:cs typeface="Arial" panose="020B0604020202020204" pitchFamily="34" charset="0"/>
                        </a:rPr>
                        <a:t>Vận</a:t>
                      </a:r>
                      <a:r>
                        <a:rPr lang="en-US" sz="2800" b="1" dirty="0">
                          <a:solidFill>
                            <a:srgbClr val="0070C0"/>
                          </a:solidFill>
                          <a:effectLst/>
                          <a:latin typeface="Arial" panose="020B0604020202020204" pitchFamily="34" charset="0"/>
                          <a:cs typeface="Arial" panose="020B0604020202020204" pitchFamily="34" charset="0"/>
                        </a:rPr>
                        <a:t> </a:t>
                      </a:r>
                      <a:r>
                        <a:rPr lang="en-US" sz="2800" b="1" dirty="0" err="1">
                          <a:solidFill>
                            <a:srgbClr val="0070C0"/>
                          </a:solidFill>
                          <a:effectLst/>
                          <a:latin typeface="Arial" panose="020B0604020202020204" pitchFamily="34" charset="0"/>
                          <a:cs typeface="Arial" panose="020B0604020202020204" pitchFamily="34" charset="0"/>
                        </a:rPr>
                        <a:t>tốc</a:t>
                      </a:r>
                      <a:r>
                        <a:rPr lang="en-US" sz="2800" b="1" dirty="0">
                          <a:solidFill>
                            <a:srgbClr val="0070C0"/>
                          </a:solidFill>
                          <a:effectLst/>
                          <a:latin typeface="Arial" panose="020B0604020202020204" pitchFamily="34" charset="0"/>
                          <a:cs typeface="Arial" panose="020B0604020202020204" pitchFamily="34" charset="0"/>
                        </a:rPr>
                        <a:t> (cm/s)</a:t>
                      </a:r>
                      <a:endPar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0748560"/>
                  </a:ext>
                </a:extLst>
              </a:tr>
              <a:tr h="1383323">
                <a:tc>
                  <a:txBody>
                    <a:bodyPr/>
                    <a:lstStyle/>
                    <a:p>
                      <a:pPr algn="ctr">
                        <a:spcBef>
                          <a:spcPts val="600"/>
                        </a:spcBef>
                        <a:spcAft>
                          <a:spcPts val="600"/>
                        </a:spcAft>
                      </a:pPr>
                      <a:r>
                        <a:rPr lang="en-US" sz="2800">
                          <a:effectLst/>
                          <a:latin typeface="Arial" panose="020B0604020202020204" pitchFamily="34" charset="0"/>
                          <a:cs typeface="Arial" panose="020B0604020202020204" pitchFamily="34" charset="0"/>
                        </a:rPr>
                        <a:t>t</a:t>
                      </a:r>
                      <a:r>
                        <a:rPr lang="en-US" sz="2800" baseline="-25000">
                          <a:effectLst/>
                          <a:latin typeface="Arial" panose="020B0604020202020204" pitchFamily="34" charset="0"/>
                          <a:cs typeface="Arial" panose="020B0604020202020204" pitchFamily="34" charset="0"/>
                        </a:rPr>
                        <a:t>1</a:t>
                      </a:r>
                      <a:r>
                        <a:rPr lang="en-US" sz="2800">
                          <a:effectLst/>
                          <a:latin typeface="Arial" panose="020B0604020202020204" pitchFamily="34" charset="0"/>
                          <a:cs typeface="Arial" panose="020B0604020202020204" pitchFamily="34" charset="0"/>
                        </a:rPr>
                        <a:t> = 1,07</a:t>
                      </a:r>
                      <a:endPar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2800">
                          <a:effectLst/>
                          <a:latin typeface="Arial" panose="020B0604020202020204" pitchFamily="34" charset="0"/>
                          <a:cs typeface="Arial" panose="020B0604020202020204" pitchFamily="34" charset="0"/>
                        </a:rPr>
                        <a:t>S</a:t>
                      </a:r>
                      <a:r>
                        <a:rPr lang="en-US" sz="2800" baseline="-25000">
                          <a:effectLst/>
                          <a:latin typeface="Arial" panose="020B0604020202020204" pitchFamily="34" charset="0"/>
                          <a:cs typeface="Arial" panose="020B0604020202020204" pitchFamily="34" charset="0"/>
                        </a:rPr>
                        <a:t>1</a:t>
                      </a:r>
                      <a:r>
                        <a:rPr lang="en-US" sz="2800">
                          <a:effectLst/>
                          <a:latin typeface="Arial" panose="020B0604020202020204" pitchFamily="34" charset="0"/>
                          <a:cs typeface="Arial" panose="020B0604020202020204" pitchFamily="34" charset="0"/>
                        </a:rPr>
                        <a:t> = 15 – 2 = 13</a:t>
                      </a:r>
                      <a:endPar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endPar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30872"/>
                  </a:ext>
                </a:extLst>
              </a:tr>
              <a:tr h="1383323">
                <a:tc>
                  <a:txBody>
                    <a:bodyPr/>
                    <a:lstStyle/>
                    <a:p>
                      <a:pPr algn="ctr">
                        <a:spcBef>
                          <a:spcPts val="600"/>
                        </a:spcBef>
                        <a:spcAft>
                          <a:spcPts val="600"/>
                        </a:spcAft>
                      </a:pPr>
                      <a:r>
                        <a:rPr lang="en-US" sz="2800">
                          <a:effectLst/>
                          <a:latin typeface="Arial" panose="020B0604020202020204" pitchFamily="34" charset="0"/>
                          <a:cs typeface="Arial" panose="020B0604020202020204" pitchFamily="34" charset="0"/>
                        </a:rPr>
                        <a:t>t</a:t>
                      </a:r>
                      <a:r>
                        <a:rPr lang="en-US" sz="2800" baseline="-25000">
                          <a:effectLst/>
                          <a:latin typeface="Arial" panose="020B0604020202020204" pitchFamily="34" charset="0"/>
                          <a:cs typeface="Arial" panose="020B0604020202020204" pitchFamily="34" charset="0"/>
                        </a:rPr>
                        <a:t>2</a:t>
                      </a:r>
                      <a:r>
                        <a:rPr lang="en-US" sz="2800">
                          <a:effectLst/>
                          <a:latin typeface="Arial" panose="020B0604020202020204" pitchFamily="34" charset="0"/>
                          <a:cs typeface="Arial" panose="020B0604020202020204" pitchFamily="34" charset="0"/>
                        </a:rPr>
                        <a:t> = 2,14</a:t>
                      </a:r>
                      <a:endPar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2800">
                          <a:effectLst/>
                          <a:latin typeface="Arial" panose="020B0604020202020204" pitchFamily="34" charset="0"/>
                          <a:cs typeface="Arial" panose="020B0604020202020204" pitchFamily="34" charset="0"/>
                        </a:rPr>
                        <a:t>S</a:t>
                      </a:r>
                      <a:r>
                        <a:rPr lang="en-US" sz="2800" baseline="-25000">
                          <a:effectLst/>
                          <a:latin typeface="Arial" panose="020B0604020202020204" pitchFamily="34" charset="0"/>
                          <a:cs typeface="Arial" panose="020B0604020202020204" pitchFamily="34" charset="0"/>
                        </a:rPr>
                        <a:t>2 </a:t>
                      </a:r>
                      <a:r>
                        <a:rPr lang="en-US" sz="2800">
                          <a:effectLst/>
                          <a:latin typeface="Arial" panose="020B0604020202020204" pitchFamily="34" charset="0"/>
                          <a:cs typeface="Arial" panose="020B0604020202020204" pitchFamily="34" charset="0"/>
                        </a:rPr>
                        <a:t>= 28 – 2 = 26</a:t>
                      </a:r>
                      <a:endPar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endPar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8376051"/>
                  </a:ext>
                </a:extLst>
              </a:tr>
            </a:tbl>
          </a:graphicData>
        </a:graphic>
      </p:graphicFrame>
    </p:spTree>
    <p:extLst>
      <p:ext uri="{BB962C8B-B14F-4D97-AF65-F5344CB8AC3E}">
        <p14:creationId xmlns:p14="http://schemas.microsoft.com/office/powerpoint/2010/main" val="135470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F66AE1D-6A19-4B49-9E22-CC1C51E89F33}"/>
              </a:ext>
            </a:extLst>
          </p:cNvPr>
          <p:cNvSpPr>
            <a:spLocks noGrp="1"/>
          </p:cNvSpPr>
          <p:nvPr>
            <p:ph type="title"/>
          </p:nvPr>
        </p:nvSpPr>
        <p:spPr/>
        <p:txBody>
          <a:bodyPr/>
          <a:lstStyle/>
          <a:p>
            <a:r>
              <a:rPr lang="en-US" dirty="0" err="1"/>
              <a:t>Hãy</a:t>
            </a:r>
            <a:r>
              <a:rPr lang="en-US" dirty="0"/>
              <a:t> </a:t>
            </a:r>
            <a:r>
              <a:rPr lang="en-US" dirty="0" err="1"/>
              <a:t>điền</a:t>
            </a:r>
            <a:r>
              <a:rPr lang="en-US" dirty="0"/>
              <a:t> </a:t>
            </a:r>
            <a:r>
              <a:rPr lang="en-US" dirty="0" err="1"/>
              <a:t>vận</a:t>
            </a:r>
            <a:r>
              <a:rPr lang="en-US" dirty="0"/>
              <a:t> </a:t>
            </a:r>
            <a:r>
              <a:rPr lang="en-US" dirty="0" err="1"/>
              <a:t>tốc</a:t>
            </a:r>
            <a:r>
              <a:rPr lang="en-US" dirty="0"/>
              <a:t> </a:t>
            </a:r>
            <a:r>
              <a:rPr lang="en-US" dirty="0" err="1"/>
              <a:t>vào</a:t>
            </a:r>
            <a:r>
              <a:rPr lang="en-US" dirty="0"/>
              <a:t> </a:t>
            </a:r>
            <a:r>
              <a:rPr lang="en-US" dirty="0" err="1"/>
              <a:t>bảng</a:t>
            </a:r>
            <a:r>
              <a:rPr lang="en-US" dirty="0"/>
              <a:t> </a:t>
            </a:r>
            <a:r>
              <a:rPr lang="en-US" dirty="0" err="1"/>
              <a:t>thông</a:t>
            </a:r>
            <a:r>
              <a:rPr lang="en-US" dirty="0"/>
              <a:t> qua 2 </a:t>
            </a:r>
            <a:r>
              <a:rPr lang="en-US" dirty="0" err="1"/>
              <a:t>lần</a:t>
            </a:r>
            <a:r>
              <a:rPr lang="en-US" dirty="0"/>
              <a:t> </a:t>
            </a:r>
            <a:r>
              <a:rPr lang="en-US" dirty="0" err="1"/>
              <a:t>đo</a:t>
            </a:r>
            <a:r>
              <a:rPr lang="en-US" dirty="0"/>
              <a:t>.</a:t>
            </a:r>
          </a:p>
        </p:txBody>
      </p:sp>
      <p:graphicFrame>
        <p:nvGraphicFramePr>
          <p:cNvPr id="5" name="Chỗ dành sẵn cho Nội dung 4">
            <a:extLst>
              <a:ext uri="{FF2B5EF4-FFF2-40B4-BE49-F238E27FC236}">
                <a16:creationId xmlns:a16="http://schemas.microsoft.com/office/drawing/2014/main" id="{AC5F0634-6E94-4642-83ED-1469B5BCB4FA}"/>
              </a:ext>
            </a:extLst>
          </p:cNvPr>
          <p:cNvGraphicFramePr>
            <a:graphicFrameLocks noGrp="1"/>
          </p:cNvGraphicFramePr>
          <p:nvPr>
            <p:ph idx="1"/>
            <p:extLst>
              <p:ext uri="{D42A27DB-BD31-4B8C-83A1-F6EECF244321}">
                <p14:modId xmlns:p14="http://schemas.microsoft.com/office/powerpoint/2010/main" val="4206126013"/>
              </p:ext>
            </p:extLst>
          </p:nvPr>
        </p:nvGraphicFramePr>
        <p:xfrm>
          <a:off x="1547446" y="1927274"/>
          <a:ext cx="8848578" cy="4149969"/>
        </p:xfrm>
        <a:graphic>
          <a:graphicData uri="http://schemas.openxmlformats.org/drawingml/2006/table">
            <a:tbl>
              <a:tblPr firstRow="1" firstCol="1" bandRow="1">
                <a:tableStyleId>{5940675A-B579-460E-94D1-54222C63F5DA}</a:tableStyleId>
              </a:tblPr>
              <a:tblGrid>
                <a:gridCol w="2949526">
                  <a:extLst>
                    <a:ext uri="{9D8B030D-6E8A-4147-A177-3AD203B41FA5}">
                      <a16:colId xmlns:a16="http://schemas.microsoft.com/office/drawing/2014/main" val="3604848215"/>
                    </a:ext>
                  </a:extLst>
                </a:gridCol>
                <a:gridCol w="2949526">
                  <a:extLst>
                    <a:ext uri="{9D8B030D-6E8A-4147-A177-3AD203B41FA5}">
                      <a16:colId xmlns:a16="http://schemas.microsoft.com/office/drawing/2014/main" val="64544356"/>
                    </a:ext>
                  </a:extLst>
                </a:gridCol>
                <a:gridCol w="2949526">
                  <a:extLst>
                    <a:ext uri="{9D8B030D-6E8A-4147-A177-3AD203B41FA5}">
                      <a16:colId xmlns:a16="http://schemas.microsoft.com/office/drawing/2014/main" val="3008123183"/>
                    </a:ext>
                  </a:extLst>
                </a:gridCol>
              </a:tblGrid>
              <a:tr h="1383323">
                <a:tc>
                  <a:txBody>
                    <a:bodyPr/>
                    <a:lstStyle/>
                    <a:p>
                      <a:pPr algn="ctr">
                        <a:spcBef>
                          <a:spcPts val="600"/>
                        </a:spcBef>
                        <a:spcAft>
                          <a:spcPts val="600"/>
                        </a:spcAft>
                      </a:pPr>
                      <a:r>
                        <a:rPr lang="en-US" sz="2800" b="1" dirty="0" err="1">
                          <a:solidFill>
                            <a:srgbClr val="0070C0"/>
                          </a:solidFill>
                          <a:effectLst/>
                          <a:latin typeface="Arial" panose="020B0604020202020204" pitchFamily="34" charset="0"/>
                          <a:cs typeface="Arial" panose="020B0604020202020204" pitchFamily="34" charset="0"/>
                        </a:rPr>
                        <a:t>Thời</a:t>
                      </a:r>
                      <a:r>
                        <a:rPr lang="en-US" sz="2800" b="1" dirty="0">
                          <a:solidFill>
                            <a:srgbClr val="0070C0"/>
                          </a:solidFill>
                          <a:effectLst/>
                          <a:latin typeface="Arial" panose="020B0604020202020204" pitchFamily="34" charset="0"/>
                          <a:cs typeface="Arial" panose="020B0604020202020204" pitchFamily="34" charset="0"/>
                        </a:rPr>
                        <a:t> </a:t>
                      </a:r>
                      <a:r>
                        <a:rPr lang="en-US" sz="2800" b="1" dirty="0" err="1">
                          <a:solidFill>
                            <a:srgbClr val="0070C0"/>
                          </a:solidFill>
                          <a:effectLst/>
                          <a:latin typeface="Arial" panose="020B0604020202020204" pitchFamily="34" charset="0"/>
                          <a:cs typeface="Arial" panose="020B0604020202020204" pitchFamily="34" charset="0"/>
                        </a:rPr>
                        <a:t>gian</a:t>
                      </a:r>
                      <a:r>
                        <a:rPr lang="en-US" sz="2800" b="1" dirty="0">
                          <a:solidFill>
                            <a:srgbClr val="0070C0"/>
                          </a:solidFill>
                          <a:effectLst/>
                          <a:latin typeface="Arial" panose="020B0604020202020204" pitchFamily="34" charset="0"/>
                          <a:cs typeface="Arial" panose="020B0604020202020204" pitchFamily="34" charset="0"/>
                        </a:rPr>
                        <a:t> (s)</a:t>
                      </a:r>
                      <a:endPar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2800" b="1" dirty="0" err="1">
                          <a:solidFill>
                            <a:srgbClr val="0070C0"/>
                          </a:solidFill>
                          <a:effectLst/>
                          <a:latin typeface="Arial" panose="020B0604020202020204" pitchFamily="34" charset="0"/>
                          <a:cs typeface="Arial" panose="020B0604020202020204" pitchFamily="34" charset="0"/>
                        </a:rPr>
                        <a:t>Quãng</a:t>
                      </a:r>
                      <a:r>
                        <a:rPr lang="en-US" sz="2800" b="1" dirty="0">
                          <a:solidFill>
                            <a:srgbClr val="0070C0"/>
                          </a:solidFill>
                          <a:effectLst/>
                          <a:latin typeface="Arial" panose="020B0604020202020204" pitchFamily="34" charset="0"/>
                          <a:cs typeface="Arial" panose="020B0604020202020204" pitchFamily="34" charset="0"/>
                        </a:rPr>
                        <a:t> </a:t>
                      </a:r>
                      <a:r>
                        <a:rPr lang="en-US" sz="2800" b="1" dirty="0" err="1">
                          <a:solidFill>
                            <a:srgbClr val="0070C0"/>
                          </a:solidFill>
                          <a:effectLst/>
                          <a:latin typeface="Arial" panose="020B0604020202020204" pitchFamily="34" charset="0"/>
                          <a:cs typeface="Arial" panose="020B0604020202020204" pitchFamily="34" charset="0"/>
                        </a:rPr>
                        <a:t>đường</a:t>
                      </a:r>
                      <a:r>
                        <a:rPr lang="en-US" sz="2800" b="1" dirty="0">
                          <a:solidFill>
                            <a:srgbClr val="0070C0"/>
                          </a:solidFill>
                          <a:effectLst/>
                          <a:latin typeface="Arial" panose="020B0604020202020204" pitchFamily="34" charset="0"/>
                          <a:cs typeface="Arial" panose="020B0604020202020204" pitchFamily="34" charset="0"/>
                        </a:rPr>
                        <a:t> (cm)</a:t>
                      </a:r>
                      <a:endPar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2800" b="1" dirty="0" err="1">
                          <a:solidFill>
                            <a:srgbClr val="0070C0"/>
                          </a:solidFill>
                          <a:effectLst/>
                          <a:latin typeface="Arial" panose="020B0604020202020204" pitchFamily="34" charset="0"/>
                          <a:cs typeface="Arial" panose="020B0604020202020204" pitchFamily="34" charset="0"/>
                        </a:rPr>
                        <a:t>Vận</a:t>
                      </a:r>
                      <a:r>
                        <a:rPr lang="en-US" sz="2800" b="1" dirty="0">
                          <a:solidFill>
                            <a:srgbClr val="0070C0"/>
                          </a:solidFill>
                          <a:effectLst/>
                          <a:latin typeface="Arial" panose="020B0604020202020204" pitchFamily="34" charset="0"/>
                          <a:cs typeface="Arial" panose="020B0604020202020204" pitchFamily="34" charset="0"/>
                        </a:rPr>
                        <a:t> </a:t>
                      </a:r>
                      <a:r>
                        <a:rPr lang="en-US" sz="2800" b="1" dirty="0" err="1">
                          <a:solidFill>
                            <a:srgbClr val="0070C0"/>
                          </a:solidFill>
                          <a:effectLst/>
                          <a:latin typeface="Arial" panose="020B0604020202020204" pitchFamily="34" charset="0"/>
                          <a:cs typeface="Arial" panose="020B0604020202020204" pitchFamily="34" charset="0"/>
                        </a:rPr>
                        <a:t>tốc</a:t>
                      </a:r>
                      <a:r>
                        <a:rPr lang="en-US" sz="2800" b="1" dirty="0">
                          <a:solidFill>
                            <a:srgbClr val="0070C0"/>
                          </a:solidFill>
                          <a:effectLst/>
                          <a:latin typeface="Arial" panose="020B0604020202020204" pitchFamily="34" charset="0"/>
                          <a:cs typeface="Arial" panose="020B0604020202020204" pitchFamily="34" charset="0"/>
                        </a:rPr>
                        <a:t> (cm/s)</a:t>
                      </a:r>
                      <a:endParaRPr lang="en-US" sz="28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0748560"/>
                  </a:ext>
                </a:extLst>
              </a:tr>
              <a:tr h="1383323">
                <a:tc>
                  <a:txBody>
                    <a:bodyPr/>
                    <a:lstStyle/>
                    <a:p>
                      <a:pPr algn="ctr">
                        <a:spcBef>
                          <a:spcPts val="600"/>
                        </a:spcBef>
                        <a:spcAft>
                          <a:spcPts val="600"/>
                        </a:spcAft>
                      </a:pPr>
                      <a:r>
                        <a:rPr lang="en-US" sz="2800">
                          <a:effectLst/>
                          <a:latin typeface="Arial" panose="020B0604020202020204" pitchFamily="34" charset="0"/>
                          <a:cs typeface="Arial" panose="020B0604020202020204" pitchFamily="34" charset="0"/>
                        </a:rPr>
                        <a:t>t</a:t>
                      </a:r>
                      <a:r>
                        <a:rPr lang="en-US" sz="2800" baseline="-25000">
                          <a:effectLst/>
                          <a:latin typeface="Arial" panose="020B0604020202020204" pitchFamily="34" charset="0"/>
                          <a:cs typeface="Arial" panose="020B0604020202020204" pitchFamily="34" charset="0"/>
                        </a:rPr>
                        <a:t>1</a:t>
                      </a:r>
                      <a:r>
                        <a:rPr lang="en-US" sz="2800">
                          <a:effectLst/>
                          <a:latin typeface="Arial" panose="020B0604020202020204" pitchFamily="34" charset="0"/>
                          <a:cs typeface="Arial" panose="020B0604020202020204" pitchFamily="34" charset="0"/>
                        </a:rPr>
                        <a:t> = 1,07</a:t>
                      </a:r>
                      <a:endPar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2800">
                          <a:effectLst/>
                          <a:latin typeface="Arial" panose="020B0604020202020204" pitchFamily="34" charset="0"/>
                          <a:cs typeface="Arial" panose="020B0604020202020204" pitchFamily="34" charset="0"/>
                        </a:rPr>
                        <a:t>S</a:t>
                      </a:r>
                      <a:r>
                        <a:rPr lang="en-US" sz="2800" baseline="-25000">
                          <a:effectLst/>
                          <a:latin typeface="Arial" panose="020B0604020202020204" pitchFamily="34" charset="0"/>
                          <a:cs typeface="Arial" panose="020B0604020202020204" pitchFamily="34" charset="0"/>
                        </a:rPr>
                        <a:t>1</a:t>
                      </a:r>
                      <a:r>
                        <a:rPr lang="en-US" sz="2800">
                          <a:effectLst/>
                          <a:latin typeface="Arial" panose="020B0604020202020204" pitchFamily="34" charset="0"/>
                          <a:cs typeface="Arial" panose="020B0604020202020204" pitchFamily="34" charset="0"/>
                        </a:rPr>
                        <a:t> = 15 – 2 = 13</a:t>
                      </a:r>
                      <a:endPar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30872"/>
                  </a:ext>
                </a:extLst>
              </a:tr>
              <a:tr h="1383323">
                <a:tc>
                  <a:txBody>
                    <a:bodyPr/>
                    <a:lstStyle/>
                    <a:p>
                      <a:pPr algn="ctr">
                        <a:spcBef>
                          <a:spcPts val="600"/>
                        </a:spcBef>
                        <a:spcAft>
                          <a:spcPts val="600"/>
                        </a:spcAft>
                      </a:pPr>
                      <a:r>
                        <a:rPr lang="en-US" sz="2800">
                          <a:effectLst/>
                          <a:latin typeface="Arial" panose="020B0604020202020204" pitchFamily="34" charset="0"/>
                          <a:cs typeface="Arial" panose="020B0604020202020204" pitchFamily="34" charset="0"/>
                        </a:rPr>
                        <a:t>t</a:t>
                      </a:r>
                      <a:r>
                        <a:rPr lang="en-US" sz="2800" baseline="-25000">
                          <a:effectLst/>
                          <a:latin typeface="Arial" panose="020B0604020202020204" pitchFamily="34" charset="0"/>
                          <a:cs typeface="Arial" panose="020B0604020202020204" pitchFamily="34" charset="0"/>
                        </a:rPr>
                        <a:t>2</a:t>
                      </a:r>
                      <a:r>
                        <a:rPr lang="en-US" sz="2800">
                          <a:effectLst/>
                          <a:latin typeface="Arial" panose="020B0604020202020204" pitchFamily="34" charset="0"/>
                          <a:cs typeface="Arial" panose="020B0604020202020204" pitchFamily="34" charset="0"/>
                        </a:rPr>
                        <a:t> = 2,14</a:t>
                      </a:r>
                      <a:endPar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2800">
                          <a:effectLst/>
                          <a:latin typeface="Arial" panose="020B0604020202020204" pitchFamily="34" charset="0"/>
                          <a:cs typeface="Arial" panose="020B0604020202020204" pitchFamily="34" charset="0"/>
                        </a:rPr>
                        <a:t>S</a:t>
                      </a:r>
                      <a:r>
                        <a:rPr lang="en-US" sz="2800" baseline="-25000">
                          <a:effectLst/>
                          <a:latin typeface="Arial" panose="020B0604020202020204" pitchFamily="34" charset="0"/>
                          <a:cs typeface="Arial" panose="020B0604020202020204" pitchFamily="34" charset="0"/>
                        </a:rPr>
                        <a:t>2 </a:t>
                      </a:r>
                      <a:r>
                        <a:rPr lang="en-US" sz="2800">
                          <a:effectLst/>
                          <a:latin typeface="Arial" panose="020B0604020202020204" pitchFamily="34" charset="0"/>
                          <a:cs typeface="Arial" panose="020B0604020202020204" pitchFamily="34" charset="0"/>
                        </a:rPr>
                        <a:t>= 28 – 2 = 26</a:t>
                      </a:r>
                      <a:endParaRPr lang="en-US" sz="2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600"/>
                        </a:spcAft>
                      </a:pPr>
                      <a:r>
                        <a:rPr lang="en-US"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8376051"/>
                  </a:ext>
                </a:extLst>
              </a:tr>
            </a:tbl>
          </a:graphicData>
        </a:graphic>
      </p:graphicFrame>
    </p:spTree>
    <p:extLst>
      <p:ext uri="{BB962C8B-B14F-4D97-AF65-F5344CB8AC3E}">
        <p14:creationId xmlns:p14="http://schemas.microsoft.com/office/powerpoint/2010/main" val="68263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DDA37EF-8FDD-4814-BB49-CAD2AFFD0F36}"/>
              </a:ext>
            </a:extLst>
          </p:cNvPr>
          <p:cNvSpPr>
            <a:spLocks noGrp="1"/>
          </p:cNvSpPr>
          <p:nvPr>
            <p:ph type="title"/>
          </p:nvPr>
        </p:nvSpPr>
        <p:spPr/>
        <p:txBody>
          <a:bodyPr>
            <a:normAutofit fontScale="90000"/>
          </a:bodyPr>
          <a:lstStyle/>
          <a:p>
            <a:r>
              <a:rPr lang="en-US" dirty="0"/>
              <a:t>2. </a:t>
            </a:r>
            <a:r>
              <a:rPr lang="en-US" dirty="0" err="1"/>
              <a:t>Tác</a:t>
            </a:r>
            <a:r>
              <a:rPr lang="en-US" dirty="0"/>
              <a:t> </a:t>
            </a:r>
            <a:r>
              <a:rPr lang="en-US" dirty="0" err="1"/>
              <a:t>dụng</a:t>
            </a:r>
            <a:r>
              <a:rPr lang="en-US" dirty="0"/>
              <a:t> </a:t>
            </a:r>
            <a:r>
              <a:rPr lang="en-US" dirty="0" err="1"/>
              <a:t>của</a:t>
            </a:r>
            <a:r>
              <a:rPr lang="en-US" dirty="0"/>
              <a:t> </a:t>
            </a:r>
            <a:r>
              <a:rPr lang="en-US" dirty="0" err="1"/>
              <a:t>hai</a:t>
            </a:r>
            <a:r>
              <a:rPr lang="en-US" dirty="0"/>
              <a:t> </a:t>
            </a:r>
            <a:r>
              <a:rPr lang="en-US" dirty="0" err="1"/>
              <a:t>lực</a:t>
            </a:r>
            <a:r>
              <a:rPr lang="en-US" dirty="0"/>
              <a:t> </a:t>
            </a:r>
            <a:r>
              <a:rPr lang="en-US" dirty="0" err="1"/>
              <a:t>cân</a:t>
            </a:r>
            <a:r>
              <a:rPr lang="en-US" dirty="0"/>
              <a:t> </a:t>
            </a:r>
            <a:r>
              <a:rPr lang="en-US" dirty="0" err="1"/>
              <a:t>bằng</a:t>
            </a:r>
            <a:r>
              <a:rPr lang="en-US" dirty="0"/>
              <a:t> </a:t>
            </a:r>
            <a:r>
              <a:rPr lang="en-US" dirty="0" err="1"/>
              <a:t>lên</a:t>
            </a:r>
            <a:r>
              <a:rPr lang="en-US" dirty="0"/>
              <a:t> </a:t>
            </a:r>
            <a:r>
              <a:rPr lang="en-US" dirty="0" err="1"/>
              <a:t>một</a:t>
            </a:r>
            <a:r>
              <a:rPr lang="en-US" dirty="0"/>
              <a:t> </a:t>
            </a:r>
            <a:r>
              <a:rPr lang="en-US" dirty="0" err="1"/>
              <a:t>vật</a:t>
            </a:r>
            <a:r>
              <a:rPr lang="en-US" dirty="0"/>
              <a:t> </a:t>
            </a:r>
            <a:r>
              <a:rPr lang="en-US" dirty="0" err="1"/>
              <a:t>chuyển</a:t>
            </a:r>
            <a:r>
              <a:rPr lang="en-US" dirty="0"/>
              <a:t> </a:t>
            </a:r>
            <a:r>
              <a:rPr lang="en-US" dirty="0" err="1"/>
              <a:t>động</a:t>
            </a:r>
            <a:endParaRPr lang="en-US" dirty="0"/>
          </a:p>
        </p:txBody>
      </p:sp>
      <p:sp>
        <p:nvSpPr>
          <p:cNvPr id="3" name="Chỗ dành sẵn cho Nội dung 2">
            <a:extLst>
              <a:ext uri="{FF2B5EF4-FFF2-40B4-BE49-F238E27FC236}">
                <a16:creationId xmlns:a16="http://schemas.microsoft.com/office/drawing/2014/main" id="{FCD91DB4-2716-489B-BE5A-033A52F515F7}"/>
              </a:ext>
            </a:extLst>
          </p:cNvPr>
          <p:cNvSpPr>
            <a:spLocks noGrp="1"/>
          </p:cNvSpPr>
          <p:nvPr>
            <p:ph idx="1"/>
          </p:nvPr>
        </p:nvSpPr>
        <p:spPr/>
        <p:txBody>
          <a:bodyPr/>
          <a:lstStyle/>
          <a:p>
            <a:pPr marL="0" indent="0">
              <a:buNone/>
            </a:pPr>
            <a:r>
              <a:rPr lang="vi-VN" dirty="0"/>
              <a:t>- </a:t>
            </a:r>
            <a:r>
              <a:rPr lang="vi-VN" dirty="0" err="1"/>
              <a:t>Từ</a:t>
            </a:r>
            <a:r>
              <a:rPr lang="vi-VN" dirty="0"/>
              <a:t> </a:t>
            </a:r>
            <a:r>
              <a:rPr lang="vi-VN" dirty="0" err="1"/>
              <a:t>thí</a:t>
            </a:r>
            <a:r>
              <a:rPr lang="vi-VN" dirty="0"/>
              <a:t> </a:t>
            </a:r>
            <a:r>
              <a:rPr lang="vi-VN" dirty="0" err="1"/>
              <a:t>nghiệm</a:t>
            </a:r>
            <a:r>
              <a:rPr lang="vi-VN" dirty="0"/>
              <a:t>, ta </a:t>
            </a:r>
            <a:r>
              <a:rPr lang="vi-VN" dirty="0" err="1"/>
              <a:t>kết</a:t>
            </a:r>
            <a:r>
              <a:rPr lang="vi-VN" dirty="0"/>
              <a:t> </a:t>
            </a:r>
            <a:r>
              <a:rPr lang="vi-VN" dirty="0" err="1"/>
              <a:t>luận</a:t>
            </a:r>
            <a:r>
              <a:rPr lang="vi-VN" dirty="0"/>
              <a:t>: </a:t>
            </a:r>
            <a:r>
              <a:rPr lang="vi-VN" dirty="0" err="1"/>
              <a:t>Dưới</a:t>
            </a:r>
            <a:r>
              <a:rPr lang="vi-VN" dirty="0"/>
              <a:t> </a:t>
            </a:r>
            <a:r>
              <a:rPr lang="vi-VN" dirty="0" err="1"/>
              <a:t>tác</a:t>
            </a:r>
            <a:r>
              <a:rPr lang="vi-VN" dirty="0"/>
              <a:t> </a:t>
            </a:r>
            <a:r>
              <a:rPr lang="vi-VN" dirty="0" err="1"/>
              <a:t>dụng</a:t>
            </a:r>
            <a:r>
              <a:rPr lang="vi-VN" dirty="0"/>
              <a:t> </a:t>
            </a:r>
            <a:r>
              <a:rPr lang="vi-VN" dirty="0" err="1"/>
              <a:t>của</a:t>
            </a:r>
            <a:r>
              <a:rPr lang="vi-VN" dirty="0"/>
              <a:t> </a:t>
            </a:r>
            <a:r>
              <a:rPr lang="vi-VN" dirty="0" err="1"/>
              <a:t>các</a:t>
            </a:r>
            <a:r>
              <a:rPr lang="vi-VN" dirty="0"/>
              <a:t> </a:t>
            </a:r>
            <a:r>
              <a:rPr lang="vi-VN" dirty="0" err="1"/>
              <a:t>lực</a:t>
            </a:r>
            <a:r>
              <a:rPr lang="vi-VN" dirty="0"/>
              <a:t> cân </a:t>
            </a:r>
            <a:r>
              <a:rPr lang="vi-VN" dirty="0" err="1"/>
              <a:t>bằng</a:t>
            </a:r>
            <a:r>
              <a:rPr lang="vi-VN" dirty="0"/>
              <a:t>, </a:t>
            </a:r>
            <a:r>
              <a:rPr lang="vi-VN" dirty="0" err="1"/>
              <a:t>một</a:t>
            </a:r>
            <a:r>
              <a:rPr lang="vi-VN" dirty="0"/>
              <a:t> </a:t>
            </a:r>
            <a:r>
              <a:rPr lang="vi-VN" dirty="0" err="1"/>
              <a:t>vật</a:t>
            </a:r>
            <a:r>
              <a:rPr lang="vi-VN" dirty="0"/>
              <a:t> đang:</a:t>
            </a:r>
          </a:p>
          <a:p>
            <a:pPr marL="0" indent="0">
              <a:buNone/>
            </a:pPr>
            <a:r>
              <a:rPr lang="vi-VN" dirty="0"/>
              <a:t>+ </a:t>
            </a:r>
            <a:r>
              <a:rPr lang="vi-VN" dirty="0" err="1">
                <a:solidFill>
                  <a:srgbClr val="0070C0"/>
                </a:solidFill>
              </a:rPr>
              <a:t>đứng</a:t>
            </a:r>
            <a:r>
              <a:rPr lang="vi-VN" dirty="0">
                <a:solidFill>
                  <a:srgbClr val="0070C0"/>
                </a:solidFill>
              </a:rPr>
              <a:t> yên </a:t>
            </a:r>
            <a:r>
              <a:rPr lang="vi-VN" dirty="0" err="1">
                <a:solidFill>
                  <a:srgbClr val="0070C0"/>
                </a:solidFill>
              </a:rPr>
              <a:t>tiếp</a:t>
            </a:r>
            <a:r>
              <a:rPr lang="vi-VN" dirty="0">
                <a:solidFill>
                  <a:srgbClr val="0070C0"/>
                </a:solidFill>
              </a:rPr>
              <a:t> </a:t>
            </a:r>
            <a:r>
              <a:rPr lang="vi-VN" dirty="0" err="1">
                <a:solidFill>
                  <a:srgbClr val="0070C0"/>
                </a:solidFill>
              </a:rPr>
              <a:t>tục</a:t>
            </a:r>
            <a:r>
              <a:rPr lang="vi-VN" dirty="0">
                <a:solidFill>
                  <a:srgbClr val="0070C0"/>
                </a:solidFill>
              </a:rPr>
              <a:t> </a:t>
            </a:r>
            <a:r>
              <a:rPr lang="vi-VN" dirty="0" err="1">
                <a:solidFill>
                  <a:srgbClr val="0070C0"/>
                </a:solidFill>
              </a:rPr>
              <a:t>đứng</a:t>
            </a:r>
            <a:r>
              <a:rPr lang="vi-VN" dirty="0">
                <a:solidFill>
                  <a:srgbClr val="0070C0"/>
                </a:solidFill>
              </a:rPr>
              <a:t> yên.</a:t>
            </a:r>
          </a:p>
          <a:p>
            <a:pPr marL="0" indent="0">
              <a:buNone/>
            </a:pPr>
            <a:r>
              <a:rPr lang="vi-VN" dirty="0"/>
              <a:t>+ </a:t>
            </a:r>
            <a:r>
              <a:rPr lang="vi-VN" dirty="0" err="1">
                <a:solidFill>
                  <a:schemeClr val="accent2">
                    <a:lumMod val="50000"/>
                  </a:schemeClr>
                </a:solidFill>
              </a:rPr>
              <a:t>chuyển</a:t>
            </a:r>
            <a:r>
              <a:rPr lang="vi-VN" dirty="0">
                <a:solidFill>
                  <a:schemeClr val="accent2">
                    <a:lumMod val="50000"/>
                  </a:schemeClr>
                </a:solidFill>
              </a:rPr>
              <a:t> </a:t>
            </a:r>
            <a:r>
              <a:rPr lang="vi-VN" dirty="0" err="1">
                <a:solidFill>
                  <a:schemeClr val="accent2">
                    <a:lumMod val="50000"/>
                  </a:schemeClr>
                </a:solidFill>
              </a:rPr>
              <a:t>động</a:t>
            </a:r>
            <a:r>
              <a:rPr lang="vi-VN" dirty="0">
                <a:solidFill>
                  <a:schemeClr val="accent2">
                    <a:lumMod val="50000"/>
                  </a:schemeClr>
                </a:solidFill>
              </a:rPr>
              <a:t> </a:t>
            </a:r>
            <a:r>
              <a:rPr lang="vi-VN" dirty="0" err="1">
                <a:solidFill>
                  <a:schemeClr val="accent2">
                    <a:lumMod val="50000"/>
                  </a:schemeClr>
                </a:solidFill>
              </a:rPr>
              <a:t>sẽ</a:t>
            </a:r>
            <a:r>
              <a:rPr lang="vi-VN" dirty="0">
                <a:solidFill>
                  <a:schemeClr val="accent2">
                    <a:lumMod val="50000"/>
                  </a:schemeClr>
                </a:solidFill>
              </a:rPr>
              <a:t> </a:t>
            </a:r>
            <a:r>
              <a:rPr lang="vi-VN" dirty="0" err="1">
                <a:solidFill>
                  <a:schemeClr val="accent2">
                    <a:lumMod val="50000"/>
                  </a:schemeClr>
                </a:solidFill>
              </a:rPr>
              <a:t>tiếp</a:t>
            </a:r>
            <a:r>
              <a:rPr lang="vi-VN" dirty="0">
                <a:solidFill>
                  <a:schemeClr val="accent2">
                    <a:lumMod val="50000"/>
                  </a:schemeClr>
                </a:solidFill>
              </a:rPr>
              <a:t> </a:t>
            </a:r>
            <a:r>
              <a:rPr lang="vi-VN" dirty="0" err="1">
                <a:solidFill>
                  <a:schemeClr val="accent2">
                    <a:lumMod val="50000"/>
                  </a:schemeClr>
                </a:solidFill>
              </a:rPr>
              <a:t>tục</a:t>
            </a:r>
            <a:r>
              <a:rPr lang="vi-VN" dirty="0">
                <a:solidFill>
                  <a:schemeClr val="accent2">
                    <a:lumMod val="50000"/>
                  </a:schemeClr>
                </a:solidFill>
              </a:rPr>
              <a:t> </a:t>
            </a:r>
            <a:r>
              <a:rPr lang="vi-VN" dirty="0" err="1">
                <a:solidFill>
                  <a:schemeClr val="accent2">
                    <a:lumMod val="50000"/>
                  </a:schemeClr>
                </a:solidFill>
              </a:rPr>
              <a:t>chuyển</a:t>
            </a:r>
            <a:r>
              <a:rPr lang="vi-VN" dirty="0">
                <a:solidFill>
                  <a:schemeClr val="accent2">
                    <a:lumMod val="50000"/>
                  </a:schemeClr>
                </a:solidFill>
              </a:rPr>
              <a:t> </a:t>
            </a:r>
            <a:r>
              <a:rPr lang="vi-VN" dirty="0" err="1">
                <a:solidFill>
                  <a:schemeClr val="accent2">
                    <a:lumMod val="50000"/>
                  </a:schemeClr>
                </a:solidFill>
              </a:rPr>
              <a:t>động</a:t>
            </a:r>
            <a:r>
              <a:rPr lang="vi-VN" dirty="0">
                <a:solidFill>
                  <a:schemeClr val="accent2">
                    <a:lumMod val="50000"/>
                  </a:schemeClr>
                </a:solidFill>
              </a:rPr>
              <a:t> </a:t>
            </a:r>
            <a:r>
              <a:rPr lang="vi-VN" dirty="0" err="1">
                <a:solidFill>
                  <a:schemeClr val="accent2">
                    <a:lumMod val="50000"/>
                  </a:schemeClr>
                </a:solidFill>
              </a:rPr>
              <a:t>thẳng</a:t>
            </a:r>
            <a:r>
              <a:rPr lang="vi-VN" dirty="0">
                <a:solidFill>
                  <a:schemeClr val="accent2">
                    <a:lumMod val="50000"/>
                  </a:schemeClr>
                </a:solidFill>
              </a:rPr>
              <a:t> </a:t>
            </a:r>
            <a:r>
              <a:rPr lang="vi-VN" dirty="0" err="1">
                <a:solidFill>
                  <a:schemeClr val="accent2">
                    <a:lumMod val="50000"/>
                  </a:schemeClr>
                </a:solidFill>
              </a:rPr>
              <a:t>đều</a:t>
            </a:r>
            <a:r>
              <a:rPr lang="vi-VN" dirty="0">
                <a:solidFill>
                  <a:schemeClr val="accent2">
                    <a:lumMod val="50000"/>
                  </a:schemeClr>
                </a:solidFill>
              </a:rPr>
              <a:t>.</a:t>
            </a:r>
          </a:p>
          <a:p>
            <a:pPr marL="0" indent="0">
              <a:buNone/>
            </a:pPr>
            <a:r>
              <a:rPr lang="vi-VN" dirty="0"/>
              <a:t>→  </a:t>
            </a:r>
            <a:r>
              <a:rPr lang="vi-VN" dirty="0" err="1"/>
              <a:t>Chuyển</a:t>
            </a:r>
            <a:r>
              <a:rPr lang="vi-VN" dirty="0"/>
              <a:t> </a:t>
            </a:r>
            <a:r>
              <a:rPr lang="vi-VN" dirty="0" err="1"/>
              <a:t>động</a:t>
            </a:r>
            <a:r>
              <a:rPr lang="vi-VN" dirty="0"/>
              <a:t> </a:t>
            </a:r>
            <a:r>
              <a:rPr lang="vi-VN" dirty="0" err="1"/>
              <a:t>này</a:t>
            </a:r>
            <a:r>
              <a:rPr lang="vi-VN" dirty="0"/>
              <a:t> </a:t>
            </a:r>
            <a:r>
              <a:rPr lang="vi-VN" dirty="0" err="1"/>
              <a:t>được</a:t>
            </a:r>
            <a:r>
              <a:rPr lang="vi-VN" dirty="0"/>
              <a:t> </a:t>
            </a:r>
            <a:r>
              <a:rPr lang="vi-VN" dirty="0" err="1"/>
              <a:t>gọi</a:t>
            </a:r>
            <a:r>
              <a:rPr lang="vi-VN" dirty="0"/>
              <a:t> </a:t>
            </a:r>
            <a:r>
              <a:rPr lang="vi-VN" dirty="0" err="1"/>
              <a:t>là</a:t>
            </a:r>
            <a:r>
              <a:rPr lang="vi-VN" dirty="0"/>
              <a:t> </a:t>
            </a:r>
            <a:r>
              <a:rPr lang="vi-VN" dirty="0" err="1"/>
              <a:t>chuyển</a:t>
            </a:r>
            <a:r>
              <a:rPr lang="vi-VN" dirty="0"/>
              <a:t> </a:t>
            </a:r>
            <a:r>
              <a:rPr lang="vi-VN" dirty="0" err="1"/>
              <a:t>động</a:t>
            </a:r>
            <a:r>
              <a:rPr lang="vi-VN" dirty="0"/>
              <a:t> theo </a:t>
            </a:r>
            <a:r>
              <a:rPr lang="vi-VN" dirty="0" err="1"/>
              <a:t>quán</a:t>
            </a:r>
            <a:r>
              <a:rPr lang="vi-VN" dirty="0"/>
              <a:t> </a:t>
            </a:r>
            <a:r>
              <a:rPr lang="vi-VN" dirty="0" err="1"/>
              <a:t>tính</a:t>
            </a:r>
            <a:r>
              <a:rPr lang="vi-VN" dirty="0"/>
              <a:t>.</a:t>
            </a:r>
          </a:p>
        </p:txBody>
      </p:sp>
    </p:spTree>
    <p:extLst>
      <p:ext uri="{BB962C8B-B14F-4D97-AF65-F5344CB8AC3E}">
        <p14:creationId xmlns:p14="http://schemas.microsoft.com/office/powerpoint/2010/main" val="323617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5506E16-1BC6-4800-8FD9-C4A65199A041}"/>
              </a:ext>
            </a:extLst>
          </p:cNvPr>
          <p:cNvSpPr>
            <a:spLocks noGrp="1"/>
          </p:cNvSpPr>
          <p:nvPr>
            <p:ph type="title"/>
          </p:nvPr>
        </p:nvSpPr>
        <p:spPr>
          <a:xfrm>
            <a:off x="1104900" y="76200"/>
            <a:ext cx="9980682" cy="1096962"/>
          </a:xfrm>
        </p:spPr>
        <p:txBody>
          <a:bodyPr anchor="ctr">
            <a:normAutofit/>
          </a:bodyPr>
          <a:lstStyle/>
          <a:p>
            <a:r>
              <a:rPr lang="en-US" dirty="0"/>
              <a:t>II. </a:t>
            </a:r>
            <a:r>
              <a:rPr lang="en-US" dirty="0" err="1"/>
              <a:t>Quán</a:t>
            </a:r>
            <a:r>
              <a:rPr lang="en-US" dirty="0"/>
              <a:t> </a:t>
            </a:r>
            <a:r>
              <a:rPr lang="en-US" dirty="0" err="1"/>
              <a:t>tính</a:t>
            </a:r>
            <a:endParaRPr lang="en-US" dirty="0"/>
          </a:p>
        </p:txBody>
      </p:sp>
      <p:sp>
        <p:nvSpPr>
          <p:cNvPr id="3" name="Chỗ dành sẵn cho Nội dung 2">
            <a:extLst>
              <a:ext uri="{FF2B5EF4-FFF2-40B4-BE49-F238E27FC236}">
                <a16:creationId xmlns:a16="http://schemas.microsoft.com/office/drawing/2014/main" id="{90CBDFC4-295D-42B6-B403-6E7595158BAD}"/>
              </a:ext>
            </a:extLst>
          </p:cNvPr>
          <p:cNvSpPr>
            <a:spLocks noGrp="1"/>
          </p:cNvSpPr>
          <p:nvPr>
            <p:ph type="body" sz="half" idx="2"/>
          </p:nvPr>
        </p:nvSpPr>
        <p:spPr>
          <a:xfrm>
            <a:off x="567871" y="1614714"/>
            <a:ext cx="4384548" cy="4572000"/>
          </a:xfrm>
        </p:spPr>
        <p:txBody>
          <a:bodyPr anchor="ctr">
            <a:normAutofit/>
          </a:bodyPr>
          <a:lstStyle/>
          <a:p>
            <a:pPr marL="0" indent="0">
              <a:buNone/>
            </a:pPr>
            <a:r>
              <a:rPr lang="vi-VN" sz="2400" dirty="0"/>
              <a:t>- </a:t>
            </a:r>
            <a:r>
              <a:rPr lang="vi-VN" sz="2400" dirty="0" err="1"/>
              <a:t>Quán</a:t>
            </a:r>
            <a:r>
              <a:rPr lang="vi-VN" sz="2400" dirty="0"/>
              <a:t> </a:t>
            </a:r>
            <a:r>
              <a:rPr lang="vi-VN" sz="2400" dirty="0" err="1"/>
              <a:t>tính</a:t>
            </a:r>
            <a:r>
              <a:rPr lang="vi-VN" sz="2400" dirty="0"/>
              <a:t> </a:t>
            </a:r>
            <a:r>
              <a:rPr lang="vi-VN" sz="2400" dirty="0" err="1"/>
              <a:t>là</a:t>
            </a:r>
            <a:r>
              <a:rPr lang="vi-VN" sz="2400" dirty="0"/>
              <a:t> </a:t>
            </a:r>
            <a:r>
              <a:rPr lang="vi-VN" sz="2400" dirty="0" err="1"/>
              <a:t>tính</a:t>
            </a:r>
            <a:r>
              <a:rPr lang="vi-VN" sz="2400" dirty="0"/>
              <a:t> </a:t>
            </a:r>
            <a:r>
              <a:rPr lang="vi-VN" sz="2400" dirty="0" err="1"/>
              <a:t>chất</a:t>
            </a:r>
            <a:r>
              <a:rPr lang="vi-VN" sz="2400" dirty="0"/>
              <a:t> </a:t>
            </a:r>
            <a:r>
              <a:rPr lang="vi-VN" sz="2400" dirty="0" err="1"/>
              <a:t>bảo</a:t>
            </a:r>
            <a:r>
              <a:rPr lang="vi-VN" sz="2400" dirty="0"/>
              <a:t> </a:t>
            </a:r>
            <a:r>
              <a:rPr lang="vi-VN" sz="2400" dirty="0" err="1"/>
              <a:t>toàn</a:t>
            </a:r>
            <a:r>
              <a:rPr lang="vi-VN" sz="2400" dirty="0"/>
              <a:t> </a:t>
            </a:r>
            <a:r>
              <a:rPr lang="vi-VN" sz="2400" dirty="0" err="1"/>
              <a:t>tốc</a:t>
            </a:r>
            <a:r>
              <a:rPr lang="vi-VN" sz="2400" dirty="0"/>
              <a:t> </a:t>
            </a:r>
            <a:r>
              <a:rPr lang="vi-VN" sz="2400" dirty="0" err="1"/>
              <a:t>độ</a:t>
            </a:r>
            <a:r>
              <a:rPr lang="vi-VN" sz="2400" dirty="0"/>
              <a:t> </a:t>
            </a:r>
            <a:r>
              <a:rPr lang="vi-VN" sz="2400" dirty="0" err="1"/>
              <a:t>và</a:t>
            </a:r>
            <a:r>
              <a:rPr lang="vi-VN" sz="2400" dirty="0"/>
              <a:t> </a:t>
            </a:r>
            <a:r>
              <a:rPr lang="vi-VN" sz="2400" dirty="0" err="1"/>
              <a:t>hướng</a:t>
            </a:r>
            <a:r>
              <a:rPr lang="vi-VN" sz="2400" dirty="0"/>
              <a:t> </a:t>
            </a:r>
            <a:r>
              <a:rPr lang="vi-VN" sz="2400" dirty="0" err="1"/>
              <a:t>chuyển</a:t>
            </a:r>
            <a:r>
              <a:rPr lang="vi-VN" sz="2400" dirty="0"/>
              <a:t> </a:t>
            </a:r>
            <a:r>
              <a:rPr lang="vi-VN" sz="2400" dirty="0" err="1"/>
              <a:t>động</a:t>
            </a:r>
            <a:r>
              <a:rPr lang="vi-VN" sz="2400" dirty="0"/>
              <a:t> </a:t>
            </a:r>
            <a:r>
              <a:rPr lang="vi-VN" sz="2400" dirty="0" err="1"/>
              <a:t>của</a:t>
            </a:r>
            <a:r>
              <a:rPr lang="vi-VN" sz="2400" dirty="0"/>
              <a:t> </a:t>
            </a:r>
            <a:r>
              <a:rPr lang="vi-VN" sz="2400" dirty="0" err="1"/>
              <a:t>vật</a:t>
            </a:r>
            <a:r>
              <a:rPr lang="vi-VN" sz="2400" dirty="0"/>
              <a:t>.</a:t>
            </a:r>
          </a:p>
          <a:p>
            <a:pPr marL="0" indent="0">
              <a:buNone/>
            </a:pPr>
            <a:r>
              <a:rPr lang="vi-VN" sz="2400" dirty="0"/>
              <a:t>- Khi </a:t>
            </a:r>
            <a:r>
              <a:rPr lang="vi-VN" sz="2400" dirty="0" err="1"/>
              <a:t>có</a:t>
            </a:r>
            <a:r>
              <a:rPr lang="vi-VN" sz="2400" dirty="0"/>
              <a:t> </a:t>
            </a:r>
            <a:r>
              <a:rPr lang="vi-VN" sz="2400" dirty="0" err="1"/>
              <a:t>lực</a:t>
            </a:r>
            <a:r>
              <a:rPr lang="vi-VN" sz="2400" dirty="0"/>
              <a:t> </a:t>
            </a:r>
            <a:r>
              <a:rPr lang="vi-VN" sz="2400" dirty="0" err="1"/>
              <a:t>tác</a:t>
            </a:r>
            <a:r>
              <a:rPr lang="vi-VN" sz="2400" dirty="0"/>
              <a:t> </a:t>
            </a:r>
            <a:r>
              <a:rPr lang="vi-VN" sz="2400" dirty="0" err="1"/>
              <a:t>dụng</a:t>
            </a:r>
            <a:r>
              <a:rPr lang="vi-VN" sz="2400" dirty="0"/>
              <a:t>, </a:t>
            </a:r>
            <a:r>
              <a:rPr lang="vi-VN" sz="2400" dirty="0" err="1"/>
              <a:t>vì</a:t>
            </a:r>
            <a:r>
              <a:rPr lang="vi-VN" sz="2400" dirty="0"/>
              <a:t> </a:t>
            </a:r>
            <a:r>
              <a:rPr lang="vi-VN" sz="2400" dirty="0" err="1"/>
              <a:t>có</a:t>
            </a:r>
            <a:r>
              <a:rPr lang="vi-VN" sz="2400" dirty="0"/>
              <a:t> </a:t>
            </a:r>
            <a:r>
              <a:rPr lang="vi-VN" sz="2400" dirty="0" err="1"/>
              <a:t>quán</a:t>
            </a:r>
            <a:r>
              <a:rPr lang="vi-VN" sz="2400" dirty="0"/>
              <a:t> </a:t>
            </a:r>
            <a:r>
              <a:rPr lang="vi-VN" sz="2400" dirty="0" err="1"/>
              <a:t>tính</a:t>
            </a:r>
            <a:r>
              <a:rPr lang="vi-VN" sz="2400" dirty="0"/>
              <a:t> nên </a:t>
            </a:r>
            <a:r>
              <a:rPr lang="vi-VN" sz="2400" dirty="0" err="1"/>
              <a:t>mọi</a:t>
            </a:r>
            <a:r>
              <a:rPr lang="vi-VN" sz="2400" dirty="0"/>
              <a:t> </a:t>
            </a:r>
            <a:r>
              <a:rPr lang="vi-VN" sz="2400" dirty="0" err="1"/>
              <a:t>vật</a:t>
            </a:r>
            <a:r>
              <a:rPr lang="vi-VN" sz="2400" dirty="0"/>
              <a:t> không </a:t>
            </a:r>
            <a:r>
              <a:rPr lang="vi-VN" sz="2400" dirty="0" err="1"/>
              <a:t>thể</a:t>
            </a:r>
            <a:r>
              <a:rPr lang="vi-VN" sz="2400" dirty="0"/>
              <a:t> thay </a:t>
            </a:r>
            <a:r>
              <a:rPr lang="vi-VN" sz="2400" dirty="0" err="1"/>
              <a:t>đổi</a:t>
            </a:r>
            <a:r>
              <a:rPr lang="vi-VN" sz="2400" dirty="0"/>
              <a:t> </a:t>
            </a:r>
            <a:r>
              <a:rPr lang="vi-VN" sz="2400" dirty="0" err="1"/>
              <a:t>vận</a:t>
            </a:r>
            <a:r>
              <a:rPr lang="vi-VN" sz="2400" dirty="0"/>
              <a:t> </a:t>
            </a:r>
            <a:r>
              <a:rPr lang="vi-VN" sz="2400" dirty="0" err="1"/>
              <a:t>tốc</a:t>
            </a:r>
            <a:r>
              <a:rPr lang="vi-VN" sz="2400" dirty="0"/>
              <a:t> </a:t>
            </a:r>
            <a:r>
              <a:rPr lang="vi-VN" sz="2400" dirty="0" err="1"/>
              <a:t>và</a:t>
            </a:r>
            <a:r>
              <a:rPr lang="vi-VN" sz="2400" dirty="0"/>
              <a:t> </a:t>
            </a:r>
            <a:r>
              <a:rPr lang="vi-VN" sz="2400" dirty="0" err="1"/>
              <a:t>hướng</a:t>
            </a:r>
            <a:r>
              <a:rPr lang="vi-VN" sz="2400" dirty="0"/>
              <a:t> </a:t>
            </a:r>
            <a:r>
              <a:rPr lang="vi-VN" sz="2400" dirty="0" err="1"/>
              <a:t>chuyển</a:t>
            </a:r>
            <a:r>
              <a:rPr lang="vi-VN" sz="2400" dirty="0"/>
              <a:t> </a:t>
            </a:r>
            <a:r>
              <a:rPr lang="vi-VN" sz="2400" dirty="0" err="1"/>
              <a:t>động</a:t>
            </a:r>
            <a:r>
              <a:rPr lang="vi-VN" sz="2400" dirty="0"/>
              <a:t> </a:t>
            </a:r>
            <a:r>
              <a:rPr lang="vi-VN" sz="2400" dirty="0" err="1"/>
              <a:t>đột</a:t>
            </a:r>
            <a:r>
              <a:rPr lang="vi-VN" sz="2400" dirty="0"/>
              <a:t> </a:t>
            </a:r>
            <a:r>
              <a:rPr lang="vi-VN" sz="2400" dirty="0" err="1"/>
              <a:t>ngột</a:t>
            </a:r>
            <a:r>
              <a:rPr lang="vi-VN" sz="2400" dirty="0"/>
              <a:t> </a:t>
            </a:r>
            <a:r>
              <a:rPr lang="vi-VN" sz="2400" dirty="0" err="1"/>
              <a:t>được</a:t>
            </a:r>
            <a:r>
              <a:rPr lang="vi-VN" sz="2400" dirty="0"/>
              <a:t>.</a:t>
            </a:r>
          </a:p>
        </p:txBody>
      </p:sp>
      <p:pic>
        <p:nvPicPr>
          <p:cNvPr id="8" name="Chỗ dành sẵn cho Nội dung 7" descr="Inertia GIFs - Get the best gif on GIFER">
            <a:extLst>
              <a:ext uri="{FF2B5EF4-FFF2-40B4-BE49-F238E27FC236}">
                <a16:creationId xmlns:a16="http://schemas.microsoft.com/office/drawing/2014/main" id="{6004C2D9-110F-4590-A1D5-4DA99718EF6C}"/>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801504" y="2120989"/>
            <a:ext cx="6114723" cy="3829868"/>
          </a:xfrm>
          <a:prstGeom prst="rect">
            <a:avLst/>
          </a:prstGeom>
          <a:noFill/>
          <a:ln>
            <a:noFill/>
          </a:ln>
        </p:spPr>
      </p:pic>
    </p:spTree>
    <p:extLst>
      <p:ext uri="{BB962C8B-B14F-4D97-AF65-F5344CB8AC3E}">
        <p14:creationId xmlns:p14="http://schemas.microsoft.com/office/powerpoint/2010/main" val="341895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3F92CEF-008A-400D-B16B-F37991A7DD3A}"/>
              </a:ext>
            </a:extLst>
          </p:cNvPr>
          <p:cNvSpPr>
            <a:spLocks noGrp="1"/>
          </p:cNvSpPr>
          <p:nvPr>
            <p:ph type="title"/>
          </p:nvPr>
        </p:nvSpPr>
        <p:spPr/>
        <p:txBody>
          <a:bodyPr anchor="ctr"/>
          <a:lstStyle/>
          <a:p>
            <a:r>
              <a:rPr lang="en-US" dirty="0"/>
              <a:t>II. </a:t>
            </a:r>
            <a:r>
              <a:rPr lang="en-US" dirty="0" err="1"/>
              <a:t>Quán</a:t>
            </a:r>
            <a:r>
              <a:rPr lang="en-US" dirty="0"/>
              <a:t> </a:t>
            </a:r>
            <a:r>
              <a:rPr lang="en-US" dirty="0" err="1"/>
              <a:t>tính</a:t>
            </a:r>
            <a:endParaRPr lang="en-US" dirty="0"/>
          </a:p>
        </p:txBody>
      </p:sp>
      <p:pic>
        <p:nvPicPr>
          <p:cNvPr id="7" name="Chỗ dành sẵn cho Nội dung 6" descr="Funny Gifs : inertia GIF - VSGIF.com">
            <a:extLst>
              <a:ext uri="{FF2B5EF4-FFF2-40B4-BE49-F238E27FC236}">
                <a16:creationId xmlns:a16="http://schemas.microsoft.com/office/drawing/2014/main" id="{B6CF4353-829C-4D01-B04C-83552F8CE452}"/>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554" y="1576387"/>
            <a:ext cx="4326988" cy="3150358"/>
          </a:xfrm>
          <a:prstGeom prst="rect">
            <a:avLst/>
          </a:prstGeom>
          <a:noFill/>
          <a:ln>
            <a:noFill/>
          </a:ln>
        </p:spPr>
      </p:pic>
      <p:pic>
        <p:nvPicPr>
          <p:cNvPr id="8" name="Chỗ dành sẵn cho Nội dung 7" descr="Rockets &amp;amp; Newton&amp;#39;s Laws in 3 Gifs! - AstroCamp School">
            <a:extLst>
              <a:ext uri="{FF2B5EF4-FFF2-40B4-BE49-F238E27FC236}">
                <a16:creationId xmlns:a16="http://schemas.microsoft.com/office/drawing/2014/main" id="{2FACDD33-E4F6-4D4D-AA59-74D1DF9FE3DF}"/>
              </a:ext>
            </a:extLst>
          </p:cNvPr>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881717" y="1576387"/>
            <a:ext cx="3952729" cy="2481238"/>
          </a:xfrm>
          <a:prstGeom prst="rect">
            <a:avLst/>
          </a:prstGeom>
          <a:noFill/>
          <a:ln>
            <a:noFill/>
          </a:ln>
        </p:spPr>
      </p:pic>
      <p:pic>
        <p:nvPicPr>
          <p:cNvPr id="9" name="Hình ảnh 8" descr="Newton&amp;#39;s Laws Of Motion (1) : The Law Of Inertia on Make a GIF">
            <a:extLst>
              <a:ext uri="{FF2B5EF4-FFF2-40B4-BE49-F238E27FC236}">
                <a16:creationId xmlns:a16="http://schemas.microsoft.com/office/drawing/2014/main" id="{FBB246E5-7A08-427A-9785-8897B64E875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674" y="4057625"/>
            <a:ext cx="4215694" cy="2599421"/>
          </a:xfrm>
          <a:prstGeom prst="rect">
            <a:avLst/>
          </a:prstGeom>
          <a:noFill/>
          <a:ln>
            <a:noFill/>
          </a:ln>
        </p:spPr>
      </p:pic>
    </p:spTree>
    <p:extLst>
      <p:ext uri="{BB962C8B-B14F-4D97-AF65-F5344CB8AC3E}">
        <p14:creationId xmlns:p14="http://schemas.microsoft.com/office/powerpoint/2010/main" val="186822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43F3D5-79E9-4FCC-A863-D7B6A4D6D815}"/>
              </a:ext>
            </a:extLst>
          </p:cNvPr>
          <p:cNvSpPr>
            <a:spLocks noGrp="1"/>
          </p:cNvSpPr>
          <p:nvPr>
            <p:ph type="title"/>
          </p:nvPr>
        </p:nvSpPr>
        <p:spPr/>
        <p:txBody>
          <a:bodyPr/>
          <a:lstStyle/>
          <a:p>
            <a:r>
              <a:rPr lang="en-US" dirty="0" err="1"/>
              <a:t>Luyện</a:t>
            </a:r>
            <a:r>
              <a:rPr lang="en-US" dirty="0"/>
              <a:t> </a:t>
            </a:r>
            <a:r>
              <a:rPr lang="en-US" dirty="0" err="1"/>
              <a:t>tập</a:t>
            </a:r>
            <a:endParaRPr lang="en-US" dirty="0"/>
          </a:p>
        </p:txBody>
      </p:sp>
      <p:sp>
        <p:nvSpPr>
          <p:cNvPr id="5" name="Chỗ dành sẵn cho Văn bản 4">
            <a:extLst>
              <a:ext uri="{FF2B5EF4-FFF2-40B4-BE49-F238E27FC236}">
                <a16:creationId xmlns:a16="http://schemas.microsoft.com/office/drawing/2014/main" id="{6CF6F529-676D-4466-9188-E793BC4ADAD0}"/>
              </a:ext>
            </a:extLst>
          </p:cNvPr>
          <p:cNvSpPr>
            <a:spLocks noGrp="1"/>
          </p:cNvSpPr>
          <p:nvPr>
            <p:ph type="body" sz="half" idx="2"/>
          </p:nvPr>
        </p:nvSpPr>
        <p:spPr>
          <a:xfrm>
            <a:off x="1104900" y="1695157"/>
            <a:ext cx="4564380" cy="4691576"/>
          </a:xfrm>
        </p:spPr>
        <p:txBody>
          <a:bodyPr>
            <a:normAutofit/>
          </a:bodyPr>
          <a:lstStyle/>
          <a:p>
            <a:r>
              <a:rPr lang="vi-VN" sz="2400" dirty="0" err="1"/>
              <a:t>Vì</a:t>
            </a:r>
            <a:r>
              <a:rPr lang="vi-VN" sz="2400" dirty="0"/>
              <a:t> sao </a:t>
            </a:r>
            <a:r>
              <a:rPr lang="vi-VN" sz="2400" dirty="0" err="1"/>
              <a:t>thỏ</a:t>
            </a:r>
            <a:r>
              <a:rPr lang="vi-VN" sz="2400" dirty="0"/>
              <a:t> </a:t>
            </a:r>
            <a:r>
              <a:rPr lang="vi-VN" sz="2400" dirty="0" err="1"/>
              <a:t>lại</a:t>
            </a:r>
            <a:r>
              <a:rPr lang="vi-VN" sz="2400" dirty="0"/>
              <a:t> </a:t>
            </a:r>
            <a:r>
              <a:rPr lang="vi-VN" sz="2400" dirty="0" err="1"/>
              <a:t>chạy</a:t>
            </a:r>
            <a:r>
              <a:rPr lang="vi-VN" sz="2400" dirty="0"/>
              <a:t> theo </a:t>
            </a:r>
            <a:r>
              <a:rPr lang="vi-VN" sz="2400" dirty="0" err="1"/>
              <a:t>đường</a:t>
            </a:r>
            <a:r>
              <a:rPr lang="vi-VN" sz="2400" dirty="0"/>
              <a:t> </a:t>
            </a:r>
            <a:r>
              <a:rPr lang="vi-VN" sz="2400" dirty="0" err="1"/>
              <a:t>zic</a:t>
            </a:r>
            <a:r>
              <a:rPr lang="vi-VN" sz="2400" dirty="0"/>
              <a:t> </a:t>
            </a:r>
            <a:r>
              <a:rPr lang="vi-VN" sz="2400" dirty="0" err="1"/>
              <a:t>zac</a:t>
            </a:r>
            <a:r>
              <a:rPr lang="vi-VN" sz="2400" dirty="0"/>
              <a:t> khi </a:t>
            </a:r>
            <a:r>
              <a:rPr lang="vi-VN" sz="2400" dirty="0" err="1"/>
              <a:t>bị</a:t>
            </a:r>
            <a:r>
              <a:rPr lang="vi-VN" sz="2400" dirty="0"/>
              <a:t> </a:t>
            </a:r>
            <a:r>
              <a:rPr lang="vi-VN" sz="2400" dirty="0" err="1"/>
              <a:t>các</a:t>
            </a:r>
            <a:r>
              <a:rPr lang="vi-VN" sz="2400" dirty="0"/>
              <a:t> </a:t>
            </a:r>
            <a:r>
              <a:rPr lang="vi-VN" sz="2400" dirty="0" err="1"/>
              <a:t>loài</a:t>
            </a:r>
            <a:r>
              <a:rPr lang="vi-VN" sz="2400" dirty="0"/>
              <a:t> </a:t>
            </a:r>
            <a:r>
              <a:rPr lang="vi-VN" sz="2400" dirty="0" err="1"/>
              <a:t>động</a:t>
            </a:r>
            <a:r>
              <a:rPr lang="vi-VN" sz="2400" dirty="0"/>
              <a:t> </a:t>
            </a:r>
            <a:r>
              <a:rPr lang="vi-VN" sz="2400" dirty="0" err="1"/>
              <a:t>vật</a:t>
            </a:r>
            <a:r>
              <a:rPr lang="vi-VN" sz="2400" dirty="0"/>
              <a:t> săn </a:t>
            </a:r>
            <a:r>
              <a:rPr lang="vi-VN" sz="2400" dirty="0" err="1"/>
              <a:t>mồi</a:t>
            </a:r>
            <a:r>
              <a:rPr lang="vi-VN" sz="2400" dirty="0"/>
              <a:t> </a:t>
            </a:r>
            <a:r>
              <a:rPr lang="vi-VN" sz="2400" dirty="0" err="1"/>
              <a:t>khác</a:t>
            </a:r>
            <a:r>
              <a:rPr lang="vi-VN" sz="2400" dirty="0"/>
              <a:t> truy </a:t>
            </a:r>
            <a:r>
              <a:rPr lang="vi-VN" sz="2400" dirty="0" err="1"/>
              <a:t>đuổi</a:t>
            </a:r>
            <a:r>
              <a:rPr lang="vi-VN" sz="2400" dirty="0"/>
              <a:t>.</a:t>
            </a:r>
            <a:endParaRPr lang="en-US" sz="2400" dirty="0"/>
          </a:p>
          <a:p>
            <a:r>
              <a:rPr lang="vi-VN" sz="2400" dirty="0"/>
              <a:t>→ </a:t>
            </a:r>
            <a:r>
              <a:rPr lang="vi-VN" sz="2400" dirty="0" err="1"/>
              <a:t>Đường</a:t>
            </a:r>
            <a:r>
              <a:rPr lang="vi-VN" sz="2400" dirty="0"/>
              <a:t> </a:t>
            </a:r>
            <a:r>
              <a:rPr lang="vi-VN" sz="2400" dirty="0" err="1"/>
              <a:t>chạy</a:t>
            </a:r>
            <a:r>
              <a:rPr lang="vi-VN" sz="2400" dirty="0"/>
              <a:t> </a:t>
            </a:r>
            <a:r>
              <a:rPr lang="vi-VN" sz="2400" dirty="0" err="1"/>
              <a:t>của</a:t>
            </a:r>
            <a:r>
              <a:rPr lang="vi-VN" sz="2400" dirty="0"/>
              <a:t> </a:t>
            </a:r>
            <a:r>
              <a:rPr lang="vi-VN" sz="2400" dirty="0" err="1"/>
              <a:t>thỏ</a:t>
            </a:r>
            <a:r>
              <a:rPr lang="vi-VN" sz="2400" dirty="0"/>
              <a:t> theo </a:t>
            </a:r>
            <a:r>
              <a:rPr lang="vi-VN" sz="2400" dirty="0" err="1"/>
              <a:t>hình</a:t>
            </a:r>
            <a:r>
              <a:rPr lang="vi-VN" sz="2400" dirty="0"/>
              <a:t> </a:t>
            </a:r>
            <a:r>
              <a:rPr lang="vi-VN" sz="2400" dirty="0" err="1"/>
              <a:t>zic</a:t>
            </a:r>
            <a:r>
              <a:rPr lang="vi-VN" sz="2400" dirty="0"/>
              <a:t> </a:t>
            </a:r>
            <a:r>
              <a:rPr lang="vi-VN" sz="2400" dirty="0" err="1"/>
              <a:t>zac</a:t>
            </a:r>
            <a:r>
              <a:rPr lang="vi-VN" sz="2400" dirty="0"/>
              <a:t> </a:t>
            </a:r>
            <a:r>
              <a:rPr lang="vi-VN" sz="2400" dirty="0" err="1"/>
              <a:t>làm</a:t>
            </a:r>
            <a:r>
              <a:rPr lang="vi-VN" sz="2400" dirty="0"/>
              <a:t> cho </a:t>
            </a:r>
            <a:r>
              <a:rPr lang="vi-VN" sz="2400" dirty="0" err="1"/>
              <a:t>kẻ</a:t>
            </a:r>
            <a:r>
              <a:rPr lang="vi-VN" sz="2400" dirty="0"/>
              <a:t> </a:t>
            </a:r>
            <a:r>
              <a:rPr lang="vi-VN" sz="2400" dirty="0" err="1"/>
              <a:t>thù</a:t>
            </a:r>
            <a:r>
              <a:rPr lang="vi-VN" sz="2400" dirty="0"/>
              <a:t> (</a:t>
            </a:r>
            <a:r>
              <a:rPr lang="vi-VN" sz="2400" dirty="0" err="1"/>
              <a:t>chạy</a:t>
            </a:r>
            <a:r>
              <a:rPr lang="vi-VN" sz="2400" dirty="0"/>
              <a:t> theo </a:t>
            </a:r>
            <a:r>
              <a:rPr lang="vi-VN" sz="2400" dirty="0" err="1"/>
              <a:t>đường</a:t>
            </a:r>
            <a:r>
              <a:rPr lang="vi-VN" sz="2400" dirty="0"/>
              <a:t> </a:t>
            </a:r>
            <a:r>
              <a:rPr lang="vi-VN" sz="2400" dirty="0" err="1"/>
              <a:t>thẳng</a:t>
            </a:r>
            <a:r>
              <a:rPr lang="vi-VN" sz="2400" dirty="0"/>
              <a:t>) </a:t>
            </a:r>
            <a:r>
              <a:rPr lang="vi-VN" sz="2400" dirty="0" err="1"/>
              <a:t>bị</a:t>
            </a:r>
            <a:r>
              <a:rPr lang="vi-VN" sz="2400" dirty="0"/>
              <a:t> </a:t>
            </a:r>
            <a:r>
              <a:rPr lang="vi-VN" sz="2400" dirty="0" err="1"/>
              <a:t>mất</a:t>
            </a:r>
            <a:r>
              <a:rPr lang="vi-VN" sz="2400" dirty="0"/>
              <a:t> </a:t>
            </a:r>
            <a:r>
              <a:rPr lang="vi-VN" sz="2400" dirty="0" err="1"/>
              <a:t>đà</a:t>
            </a:r>
            <a:r>
              <a:rPr lang="vi-VN" sz="2400" dirty="0"/>
              <a:t> (</a:t>
            </a:r>
            <a:r>
              <a:rPr lang="vi-VN" sz="2400" dirty="0" err="1"/>
              <a:t>ảnh</a:t>
            </a:r>
            <a:r>
              <a:rPr lang="vi-VN" sz="2400" dirty="0"/>
              <a:t> </a:t>
            </a:r>
            <a:r>
              <a:rPr lang="vi-VN" sz="2400" dirty="0" err="1"/>
              <a:t>hưởng</a:t>
            </a:r>
            <a:r>
              <a:rPr lang="vi-VN" sz="2400" dirty="0"/>
              <a:t> </a:t>
            </a:r>
            <a:r>
              <a:rPr lang="vi-VN" sz="2400" dirty="0" err="1"/>
              <a:t>từ</a:t>
            </a:r>
            <a:r>
              <a:rPr lang="vi-VN" sz="2400" dirty="0"/>
              <a:t> </a:t>
            </a:r>
            <a:r>
              <a:rPr lang="vi-VN" sz="2400" dirty="0" err="1"/>
              <a:t>quán</a:t>
            </a:r>
            <a:r>
              <a:rPr lang="vi-VN" sz="2400" dirty="0"/>
              <a:t> </a:t>
            </a:r>
            <a:r>
              <a:rPr lang="vi-VN" sz="2400" dirty="0" err="1"/>
              <a:t>tính</a:t>
            </a:r>
            <a:r>
              <a:rPr lang="en-US" sz="2400" dirty="0"/>
              <a:t> </a:t>
            </a:r>
            <a:r>
              <a:rPr lang="en-US" sz="2400" dirty="0" err="1"/>
              <a:t>khi</a:t>
            </a:r>
            <a:r>
              <a:rPr lang="en-US" sz="2400" dirty="0"/>
              <a:t> </a:t>
            </a:r>
            <a:r>
              <a:rPr lang="en-US" sz="2400" dirty="0" err="1"/>
              <a:t>chuyển</a:t>
            </a:r>
            <a:r>
              <a:rPr lang="en-US" sz="2400" dirty="0"/>
              <a:t> </a:t>
            </a:r>
            <a:r>
              <a:rPr lang="en-US" sz="2400" dirty="0" err="1"/>
              <a:t>động</a:t>
            </a:r>
            <a:r>
              <a:rPr lang="en-US" sz="2400" dirty="0"/>
              <a:t>).</a:t>
            </a:r>
            <a:endParaRPr lang="vi-VN" sz="2400" dirty="0"/>
          </a:p>
        </p:txBody>
      </p:sp>
      <p:pic>
        <p:nvPicPr>
          <p:cNvPr id="6" name="Chỗ dành sẵn cho Nội dung 5">
            <a:extLst>
              <a:ext uri="{FF2B5EF4-FFF2-40B4-BE49-F238E27FC236}">
                <a16:creationId xmlns:a16="http://schemas.microsoft.com/office/drawing/2014/main" id="{5A6C1035-79F4-486F-8BFD-A7ECB4737CED}"/>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32098" y="1695157"/>
            <a:ext cx="4994031" cy="4691576"/>
          </a:xfrm>
          <a:prstGeom prst="rect">
            <a:avLst/>
          </a:prstGeom>
          <a:noFill/>
          <a:ln>
            <a:noFill/>
          </a:ln>
        </p:spPr>
      </p:pic>
    </p:spTree>
    <p:extLst>
      <p:ext uri="{BB962C8B-B14F-4D97-AF65-F5344CB8AC3E}">
        <p14:creationId xmlns:p14="http://schemas.microsoft.com/office/powerpoint/2010/main" val="147344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ộn: Ngang 3">
            <a:extLst>
              <a:ext uri="{FF2B5EF4-FFF2-40B4-BE49-F238E27FC236}">
                <a16:creationId xmlns:a16="http://schemas.microsoft.com/office/drawing/2014/main" id="{6936ED0E-8CE4-4D34-AAE5-3F5147C60489}"/>
              </a:ext>
            </a:extLst>
          </p:cNvPr>
          <p:cNvSpPr/>
          <p:nvPr/>
        </p:nvSpPr>
        <p:spPr>
          <a:xfrm>
            <a:off x="567891" y="1505735"/>
            <a:ext cx="7710084" cy="5092013"/>
          </a:xfrm>
          <a:prstGeom prst="horizontalScroll">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r>
              <a:rPr lang="en-US" sz="2000" dirty="0">
                <a:latin typeface="Arial" panose="020B0604020202020204" pitchFamily="34" charset="0"/>
                <a:cs typeface="Arial" panose="020B0604020202020204" pitchFamily="34" charset="0"/>
              </a:rPr>
              <a:t>1.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r>
              <a:rPr lang="en-US" sz="2000">
                <a:latin typeface="Arial" panose="020B0604020202020204" pitchFamily="34" charset="0"/>
                <a:cs typeface="Arial" panose="020B0604020202020204" pitchFamily="34" charset="0"/>
              </a:rPr>
              <a:t> (từ</a:t>
            </a:r>
            <a:r>
              <a:rPr lang="en-US" sz="2000" dirty="0">
                <a:latin typeface="Arial" panose="020B0604020202020204" pitchFamily="34" charset="0"/>
                <a:cs typeface="Arial" panose="020B0604020202020204" pitchFamily="34" charset="0"/>
              </a:rPr>
              <a:t> 5 </a:t>
            </a:r>
            <a:r>
              <a:rPr lang="en-US" sz="2000" dirty="0" err="1">
                <a:latin typeface="Arial" panose="020B0604020202020204" pitchFamily="34" charset="0"/>
                <a:cs typeface="Arial" panose="020B0604020202020204" pitchFamily="34" charset="0"/>
              </a:rPr>
              <a:t>đến</a:t>
            </a:r>
            <a:r>
              <a:rPr lang="en-US" sz="2000" dirty="0">
                <a:latin typeface="Arial" panose="020B0604020202020204" pitchFamily="34" charset="0"/>
                <a:cs typeface="Arial" panose="020B0604020202020204" pitchFamily="34" charset="0"/>
              </a:rPr>
              <a:t> 6 </a:t>
            </a:r>
            <a:r>
              <a:rPr lang="en-US" sz="2000" dirty="0" err="1">
                <a:latin typeface="Arial" panose="020B0604020202020204" pitchFamily="34" charset="0"/>
                <a:cs typeface="Arial" panose="020B0604020202020204" pitchFamily="34" charset="0"/>
              </a:rPr>
              <a:t>bạn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tìm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lực</a:t>
            </a:r>
            <a:r>
              <a:rPr lang="en-US" sz="2000" dirty="0">
                <a:latin typeface="Arial" panose="020B0604020202020204" pitchFamily="34" charset="0"/>
                <a:cs typeface="Arial" panose="020B0604020202020204" pitchFamily="34" charset="0"/>
              </a:rPr>
              <a:t> ma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a:t>
            </a:r>
          </a:p>
          <a:p>
            <a:pPr algn="just">
              <a:lnSpc>
                <a:spcPct val="15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loại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lực</a:t>
            </a:r>
            <a:r>
              <a:rPr lang="en-US" sz="2000" dirty="0">
                <a:latin typeface="Arial" panose="020B0604020202020204" pitchFamily="34" charset="0"/>
                <a:cs typeface="Arial" panose="020B0604020202020204" pitchFamily="34" charset="0"/>
              </a:rPr>
              <a:t> ma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a:t>
            </a:r>
          </a:p>
          <a:p>
            <a:pPr algn="just">
              <a:lnSpc>
                <a:spcPct val="15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lực</a:t>
            </a:r>
            <a:r>
              <a:rPr lang="en-US" sz="2000" dirty="0">
                <a:latin typeface="Arial" panose="020B0604020202020204" pitchFamily="34" charset="0"/>
                <a:cs typeface="Arial" panose="020B0604020202020204" pitchFamily="34" charset="0"/>
              </a:rPr>
              <a:t> ma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a:t>
            </a:r>
          </a:p>
          <a:p>
            <a:pPr algn="just">
              <a:lnSpc>
                <a:spcPct val="150000"/>
              </a:lnSpc>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Ví</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lực</a:t>
            </a:r>
            <a:r>
              <a:rPr lang="en-US" sz="2000" dirty="0">
                <a:latin typeface="Arial" panose="020B0604020202020204" pitchFamily="34" charset="0"/>
                <a:cs typeface="Arial" panose="020B0604020202020204" pitchFamily="34" charset="0"/>
              </a:rPr>
              <a:t> ma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Phân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lợi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ích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hại</a:t>
            </a:r>
            <a:r>
              <a:rPr lang="en-US" sz="2000" dirty="0">
                <a:latin typeface="Arial" panose="020B0604020202020204" pitchFamily="34" charset="0"/>
                <a:cs typeface="Arial" panose="020B0604020202020204" pitchFamily="34" charset="0"/>
              </a:rPr>
              <a:t>).</a:t>
            </a:r>
          </a:p>
          <a:p>
            <a:pPr algn="just">
              <a:lnSpc>
                <a:spcPct val="150000"/>
              </a:lnSpc>
            </a:pPr>
            <a:r>
              <a:rPr lang="en-US" sz="2000" dirty="0">
                <a:latin typeface="Arial" panose="020B0604020202020204" pitchFamily="34" charset="0"/>
                <a:cs typeface="Arial" panose="020B0604020202020204" pitchFamily="34" charset="0"/>
              </a:rPr>
              <a:t>2. </a:t>
            </a:r>
            <a:r>
              <a:rPr lang="en-US" sz="2000" dirty="0" err="1">
                <a:latin typeface="Arial" panose="020B0604020202020204" pitchFamily="34" charset="0"/>
                <a:cs typeface="Arial" panose="020B0604020202020204" pitchFamily="34" charset="0"/>
              </a:rPr>
              <a:t>Hoàn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a:t>
            </a:r>
            <a:r>
              <a:rPr lang="en-US" sz="2000" dirty="0">
                <a:solidFill>
                  <a:srgbClr val="00B0F0"/>
                </a:solidFill>
                <a:latin typeface="Arial" panose="020B0604020202020204" pitchFamily="34" charset="0"/>
                <a:cs typeface="Arial" panose="020B0604020202020204" pitchFamily="34" charset="0"/>
              </a:rPr>
              <a:t> 5.1 </a:t>
            </a:r>
            <a:r>
              <a:rPr lang="en-US" sz="2000" dirty="0" err="1">
                <a:solidFill>
                  <a:srgbClr val="00B0F0"/>
                </a:solidFill>
                <a:latin typeface="Arial" panose="020B0604020202020204" pitchFamily="34" charset="0"/>
                <a:cs typeface="Arial" panose="020B0604020202020204" pitchFamily="34" charset="0"/>
              </a:rPr>
              <a:t>đến</a:t>
            </a:r>
            <a:r>
              <a:rPr lang="en-US" sz="2000" dirty="0">
                <a:solidFill>
                  <a:srgbClr val="00B0F0"/>
                </a:solidFill>
                <a:latin typeface="Arial" panose="020B0604020202020204" pitchFamily="34" charset="0"/>
                <a:cs typeface="Arial" panose="020B0604020202020204" pitchFamily="34" charset="0"/>
              </a:rPr>
              <a:t> 5.3; 5.5 </a:t>
            </a:r>
            <a:r>
              <a:rPr lang="en-US" sz="2000" dirty="0" err="1">
                <a:solidFill>
                  <a:srgbClr val="00B0F0"/>
                </a:solidFill>
                <a:latin typeface="Arial" panose="020B0604020202020204" pitchFamily="34" charset="0"/>
                <a:cs typeface="Arial" panose="020B0604020202020204" pitchFamily="34" charset="0"/>
              </a:rPr>
              <a:t>đến</a:t>
            </a:r>
            <a:r>
              <a:rPr lang="en-US" sz="2000" dirty="0">
                <a:solidFill>
                  <a:srgbClr val="00B0F0"/>
                </a:solidFill>
                <a:latin typeface="Arial" panose="020B0604020202020204" pitchFamily="34" charset="0"/>
                <a:cs typeface="Arial" panose="020B0604020202020204" pitchFamily="34" charset="0"/>
              </a:rPr>
              <a:t> 5.11; 5.13; 5.14; 5.17 </a:t>
            </a:r>
            <a:r>
              <a:rPr lang="en-US" sz="2000" dirty="0" err="1">
                <a:solidFill>
                  <a:srgbClr val="00B0F0"/>
                </a:solidFill>
                <a:latin typeface="Arial" panose="020B0604020202020204" pitchFamily="34" charset="0"/>
                <a:cs typeface="Arial" panose="020B0604020202020204" pitchFamily="34" charset="0"/>
              </a:rPr>
              <a:t>và</a:t>
            </a:r>
            <a:r>
              <a:rPr lang="en-US" sz="2000" dirty="0">
                <a:solidFill>
                  <a:srgbClr val="00B0F0"/>
                </a:solidFill>
                <a:latin typeface="Arial" panose="020B0604020202020204" pitchFamily="34" charset="0"/>
                <a:cs typeface="Arial" panose="020B0604020202020204" pitchFamily="34" charset="0"/>
              </a:rPr>
              <a:t> 5.18.</a:t>
            </a:r>
          </a:p>
        </p:txBody>
      </p:sp>
      <p:pic>
        <p:nvPicPr>
          <p:cNvPr id="7" name="Đồ họa 6" descr="Desk outline">
            <a:extLst>
              <a:ext uri="{FF2B5EF4-FFF2-40B4-BE49-F238E27FC236}">
                <a16:creationId xmlns:a16="http://schemas.microsoft.com/office/drawing/2014/main" id="{CCEA2E04-B414-4F14-A04A-8F3026773A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7975" y="2202828"/>
            <a:ext cx="3697826" cy="3697826"/>
          </a:xfrm>
          <a:prstGeom prst="rect">
            <a:avLst/>
          </a:prstGeom>
        </p:spPr>
      </p:pic>
      <p:sp>
        <p:nvSpPr>
          <p:cNvPr id="6" name="Tiêu đề 5">
            <a:extLst>
              <a:ext uri="{FF2B5EF4-FFF2-40B4-BE49-F238E27FC236}">
                <a16:creationId xmlns:a16="http://schemas.microsoft.com/office/drawing/2014/main" id="{F53C236D-C3C4-469E-A39A-4F3874539279}"/>
              </a:ext>
            </a:extLst>
          </p:cNvPr>
          <p:cNvSpPr>
            <a:spLocks noGrp="1"/>
          </p:cNvSpPr>
          <p:nvPr>
            <p:ph type="title"/>
          </p:nvPr>
        </p:nvSpPr>
        <p:spPr/>
        <p:txBody>
          <a:bodyPr/>
          <a:lstStyle/>
          <a:p>
            <a:r>
              <a:rPr lang="en-US" dirty="0" err="1"/>
              <a:t>Nhiệm</a:t>
            </a:r>
            <a:r>
              <a:rPr lang="en-US" dirty="0"/>
              <a:t> </a:t>
            </a:r>
            <a:r>
              <a:rPr lang="en-US" dirty="0" err="1"/>
              <a:t>vụ</a:t>
            </a:r>
            <a:r>
              <a:rPr lang="en-US" dirty="0"/>
              <a:t> </a:t>
            </a:r>
            <a:r>
              <a:rPr lang="en-US" dirty="0" err="1"/>
              <a:t>học</a:t>
            </a:r>
            <a:r>
              <a:rPr lang="en-US" dirty="0"/>
              <a:t> </a:t>
            </a:r>
            <a:r>
              <a:rPr lang="en-US" dirty="0" err="1"/>
              <a:t>tập</a:t>
            </a:r>
            <a:r>
              <a:rPr lang="en-US" dirty="0"/>
              <a:t> </a:t>
            </a:r>
            <a:r>
              <a:rPr lang="en-US" dirty="0" err="1"/>
              <a:t>về</a:t>
            </a:r>
            <a:r>
              <a:rPr lang="en-US" dirty="0"/>
              <a:t> </a:t>
            </a:r>
            <a:r>
              <a:rPr lang="en-US" dirty="0" err="1"/>
              <a:t>nhà</a:t>
            </a:r>
            <a:endParaRPr lang="en-US" dirty="0"/>
          </a:p>
        </p:txBody>
      </p:sp>
    </p:spTree>
    <p:extLst>
      <p:ext uri="{BB962C8B-B14F-4D97-AF65-F5344CB8AC3E}">
        <p14:creationId xmlns:p14="http://schemas.microsoft.com/office/powerpoint/2010/main" val="352753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371B3F-912C-4872-9BDC-1F940E06DF97}"/>
              </a:ext>
            </a:extLst>
          </p:cNvPr>
          <p:cNvSpPr>
            <a:spLocks noGrp="1"/>
          </p:cNvSpPr>
          <p:nvPr>
            <p:ph type="title"/>
          </p:nvPr>
        </p:nvSpPr>
        <p:spPr>
          <a:xfrm>
            <a:off x="623319" y="55953"/>
            <a:ext cx="11085582" cy="1096962"/>
          </a:xfrm>
        </p:spPr>
        <p:txBody>
          <a:bodyPr>
            <a:normAutofit fontScale="90000"/>
          </a:bodyPr>
          <a:lstStyle/>
          <a:p>
            <a:r>
              <a:rPr lang="vi-VN" dirty="0" err="1"/>
              <a:t>Hãy</a:t>
            </a:r>
            <a:r>
              <a:rPr lang="vi-VN" dirty="0"/>
              <a:t> </a:t>
            </a:r>
            <a:r>
              <a:rPr lang="vi-VN" dirty="0" err="1"/>
              <a:t>biểu</a:t>
            </a:r>
            <a:r>
              <a:rPr lang="vi-VN" dirty="0"/>
              <a:t> </a:t>
            </a:r>
            <a:r>
              <a:rPr lang="vi-VN" dirty="0" err="1"/>
              <a:t>diễn</a:t>
            </a:r>
            <a:r>
              <a:rPr lang="vi-VN" dirty="0"/>
              <a:t> </a:t>
            </a:r>
            <a:r>
              <a:rPr lang="vi-VN" dirty="0" err="1"/>
              <a:t>các</a:t>
            </a:r>
            <a:r>
              <a:rPr lang="vi-VN" dirty="0"/>
              <a:t> </a:t>
            </a:r>
            <a:r>
              <a:rPr lang="vi-VN" dirty="0" err="1"/>
              <a:t>lực</a:t>
            </a:r>
            <a:r>
              <a:rPr lang="vi-VN" dirty="0"/>
              <a:t> </a:t>
            </a:r>
            <a:r>
              <a:rPr lang="vi-VN" dirty="0" err="1"/>
              <a:t>tác</a:t>
            </a:r>
            <a:r>
              <a:rPr lang="vi-VN" dirty="0"/>
              <a:t> </a:t>
            </a:r>
            <a:r>
              <a:rPr lang="vi-VN" dirty="0" err="1"/>
              <a:t>dụng</a:t>
            </a:r>
            <a:r>
              <a:rPr lang="vi-VN" dirty="0"/>
              <a:t> </a:t>
            </a:r>
            <a:r>
              <a:rPr lang="vi-VN" dirty="0" err="1"/>
              <a:t>vào</a:t>
            </a:r>
            <a:r>
              <a:rPr lang="vi-VN" dirty="0"/>
              <a:t> </a:t>
            </a:r>
            <a:r>
              <a:rPr lang="vi-VN" dirty="0" err="1"/>
              <a:t>vật</a:t>
            </a:r>
            <a:r>
              <a:rPr lang="vi-VN" dirty="0"/>
              <a:t> trong </a:t>
            </a:r>
            <a:r>
              <a:rPr lang="vi-VN" dirty="0" err="1"/>
              <a:t>các</a:t>
            </a:r>
            <a:r>
              <a:rPr lang="vi-VN" dirty="0"/>
              <a:t> </a:t>
            </a:r>
            <a:r>
              <a:rPr lang="vi-VN" dirty="0" err="1"/>
              <a:t>trường</a:t>
            </a:r>
            <a:r>
              <a:rPr lang="vi-VN" dirty="0"/>
              <a:t> </a:t>
            </a:r>
            <a:r>
              <a:rPr lang="vi-VN" dirty="0" err="1"/>
              <a:t>hợp</a:t>
            </a:r>
            <a:r>
              <a:rPr lang="vi-VN" dirty="0"/>
              <a:t> sau</a:t>
            </a:r>
            <a:endParaRPr lang="en-US" dirty="0"/>
          </a:p>
        </p:txBody>
      </p:sp>
      <p:sp>
        <p:nvSpPr>
          <p:cNvPr id="5" name="Chỗ dành sẵn cho Văn bản 4">
            <a:extLst>
              <a:ext uri="{FF2B5EF4-FFF2-40B4-BE49-F238E27FC236}">
                <a16:creationId xmlns:a16="http://schemas.microsoft.com/office/drawing/2014/main" id="{7C8454DB-C3BD-426D-AE1F-3F7274F0F7FD}"/>
              </a:ext>
            </a:extLst>
          </p:cNvPr>
          <p:cNvSpPr>
            <a:spLocks noGrp="1"/>
          </p:cNvSpPr>
          <p:nvPr>
            <p:ph type="body" idx="1"/>
          </p:nvPr>
        </p:nvSpPr>
        <p:spPr>
          <a:xfrm>
            <a:off x="623319" y="1600200"/>
            <a:ext cx="5401053" cy="990600"/>
          </a:xfrm>
        </p:spPr>
        <p:txBody>
          <a:bodyPr>
            <a:normAutofit fontScale="92500" lnSpcReduction="10000"/>
          </a:bodyPr>
          <a:lstStyle/>
          <a:p>
            <a:r>
              <a:rPr lang="vi-VN" dirty="0"/>
              <a:t>a) </a:t>
            </a:r>
            <a:r>
              <a:rPr lang="vi-VN" dirty="0" err="1"/>
              <a:t>Một</a:t>
            </a:r>
            <a:r>
              <a:rPr lang="vi-VN" dirty="0"/>
              <a:t> </a:t>
            </a:r>
            <a:r>
              <a:rPr lang="vi-VN" dirty="0" err="1"/>
              <a:t>vật</a:t>
            </a:r>
            <a:r>
              <a:rPr lang="vi-VN" dirty="0"/>
              <a:t> </a:t>
            </a:r>
            <a:r>
              <a:rPr lang="en-US" dirty="0" err="1"/>
              <a:t>nằm</a:t>
            </a:r>
            <a:r>
              <a:rPr lang="vi-VN" dirty="0"/>
              <a:t> trên </a:t>
            </a:r>
            <a:r>
              <a:rPr lang="vi-VN" dirty="0" err="1"/>
              <a:t>mặt</a:t>
            </a:r>
            <a:r>
              <a:rPr lang="vi-VN" dirty="0"/>
              <a:t> </a:t>
            </a:r>
            <a:r>
              <a:rPr lang="vi-VN" dirty="0" err="1"/>
              <a:t>bàn</a:t>
            </a:r>
            <a:r>
              <a:rPr lang="vi-VN" dirty="0"/>
              <a:t> </a:t>
            </a:r>
            <a:r>
              <a:rPr lang="vi-VN" dirty="0" err="1"/>
              <a:t>có</a:t>
            </a:r>
            <a:r>
              <a:rPr lang="vi-VN" dirty="0"/>
              <a:t> </a:t>
            </a:r>
            <a:r>
              <a:rPr lang="vi-VN" dirty="0" err="1"/>
              <a:t>khối</a:t>
            </a:r>
            <a:r>
              <a:rPr lang="vi-VN" dirty="0"/>
              <a:t> </a:t>
            </a:r>
            <a:r>
              <a:rPr lang="vi-VN" dirty="0" err="1"/>
              <a:t>lượng</a:t>
            </a:r>
            <a:r>
              <a:rPr lang="vi-VN" dirty="0"/>
              <a:t> 300 g</a:t>
            </a:r>
            <a:endParaRPr lang="en-US" dirty="0"/>
          </a:p>
        </p:txBody>
      </p:sp>
      <p:sp>
        <p:nvSpPr>
          <p:cNvPr id="7" name="Chỗ dành sẵn cho Văn bản 6">
            <a:extLst>
              <a:ext uri="{FF2B5EF4-FFF2-40B4-BE49-F238E27FC236}">
                <a16:creationId xmlns:a16="http://schemas.microsoft.com/office/drawing/2014/main" id="{67B7BF29-E05C-4CBA-B698-6A965ABDEDC0}"/>
              </a:ext>
            </a:extLst>
          </p:cNvPr>
          <p:cNvSpPr>
            <a:spLocks noGrp="1"/>
          </p:cNvSpPr>
          <p:nvPr>
            <p:ph type="body" sz="quarter" idx="3"/>
          </p:nvPr>
        </p:nvSpPr>
        <p:spPr>
          <a:xfrm>
            <a:off x="6166109" y="1600200"/>
            <a:ext cx="5542791" cy="990600"/>
          </a:xfrm>
        </p:spPr>
        <p:txBody>
          <a:bodyPr>
            <a:normAutofit fontScale="92500" lnSpcReduction="10000"/>
          </a:bodyPr>
          <a:lstStyle/>
          <a:p>
            <a:r>
              <a:rPr lang="vi-VN" dirty="0"/>
              <a:t>b) </a:t>
            </a:r>
            <a:r>
              <a:rPr lang="vi-VN" dirty="0" err="1"/>
              <a:t>Vật</a:t>
            </a:r>
            <a:r>
              <a:rPr lang="vi-VN" dirty="0"/>
              <a:t> </a:t>
            </a:r>
            <a:r>
              <a:rPr lang="vi-VN" dirty="0" err="1"/>
              <a:t>có</a:t>
            </a:r>
            <a:r>
              <a:rPr lang="vi-VN" dirty="0"/>
              <a:t> </a:t>
            </a:r>
            <a:r>
              <a:rPr lang="vi-VN" dirty="0" err="1"/>
              <a:t>khối</a:t>
            </a:r>
            <a:r>
              <a:rPr lang="vi-VN" dirty="0"/>
              <a:t> </a:t>
            </a:r>
            <a:r>
              <a:rPr lang="vi-VN" dirty="0" err="1"/>
              <a:t>lượng</a:t>
            </a:r>
            <a:r>
              <a:rPr lang="vi-VN" dirty="0"/>
              <a:t> 1</a:t>
            </a:r>
            <a:r>
              <a:rPr lang="en-US" dirty="0"/>
              <a:t>,5</a:t>
            </a:r>
            <a:r>
              <a:rPr lang="vi-VN" dirty="0"/>
              <a:t> </a:t>
            </a:r>
            <a:r>
              <a:rPr lang="vi-VN" dirty="0" err="1"/>
              <a:t>kg</a:t>
            </a:r>
            <a:r>
              <a:rPr lang="vi-VN" dirty="0"/>
              <a:t> </a:t>
            </a:r>
            <a:r>
              <a:rPr lang="vi-VN" dirty="0" err="1"/>
              <a:t>được</a:t>
            </a:r>
            <a:r>
              <a:rPr lang="vi-VN" dirty="0"/>
              <a:t> treo </a:t>
            </a:r>
            <a:r>
              <a:rPr lang="vi-VN" dirty="0" err="1"/>
              <a:t>bằng</a:t>
            </a:r>
            <a:r>
              <a:rPr lang="vi-VN" dirty="0"/>
              <a:t> </a:t>
            </a:r>
            <a:r>
              <a:rPr lang="vi-VN" dirty="0" err="1"/>
              <a:t>một</a:t>
            </a:r>
            <a:r>
              <a:rPr lang="vi-VN" dirty="0"/>
              <a:t> </a:t>
            </a:r>
            <a:r>
              <a:rPr lang="vi-VN" dirty="0" err="1"/>
              <a:t>sợi</a:t>
            </a:r>
            <a:r>
              <a:rPr lang="vi-VN" dirty="0"/>
              <a:t> dây không </a:t>
            </a:r>
            <a:r>
              <a:rPr lang="vi-VN" dirty="0" err="1"/>
              <a:t>dãn</a:t>
            </a:r>
            <a:endParaRPr lang="en-US" dirty="0"/>
          </a:p>
        </p:txBody>
      </p:sp>
      <p:pic>
        <p:nvPicPr>
          <p:cNvPr id="10" name="Chỗ dành sẵn cho Nội dung 9" descr="Lý thuyết - Học trực tuyến OLM">
            <a:extLst>
              <a:ext uri="{FF2B5EF4-FFF2-40B4-BE49-F238E27FC236}">
                <a16:creationId xmlns:a16="http://schemas.microsoft.com/office/drawing/2014/main" id="{DA923B49-CA28-4CBE-B72F-7742F20B33BB}"/>
              </a:ext>
            </a:extLst>
          </p:cNvPr>
          <p:cNvPicPr>
            <a:picLocks noGrp="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7610621" y="2863094"/>
            <a:ext cx="1885071" cy="3763960"/>
          </a:xfrm>
          <a:prstGeom prst="rect">
            <a:avLst/>
          </a:prstGeom>
          <a:noFill/>
          <a:ln>
            <a:noFill/>
          </a:ln>
        </p:spPr>
      </p:pic>
      <p:grpSp>
        <p:nvGrpSpPr>
          <p:cNvPr id="14" name="Nhóm 13">
            <a:extLst>
              <a:ext uri="{FF2B5EF4-FFF2-40B4-BE49-F238E27FC236}">
                <a16:creationId xmlns:a16="http://schemas.microsoft.com/office/drawing/2014/main" id="{9299D881-B460-477C-A25B-ACFFD89CD3C9}"/>
              </a:ext>
            </a:extLst>
          </p:cNvPr>
          <p:cNvGrpSpPr/>
          <p:nvPr/>
        </p:nvGrpSpPr>
        <p:grpSpPr>
          <a:xfrm>
            <a:off x="965755" y="4745074"/>
            <a:ext cx="4716180" cy="784274"/>
            <a:chOff x="556040" y="4797083"/>
            <a:chExt cx="4716180" cy="784274"/>
          </a:xfrm>
        </p:grpSpPr>
        <p:cxnSp>
          <p:nvCxnSpPr>
            <p:cNvPr id="8" name="Đường nối Thẳng 7">
              <a:extLst>
                <a:ext uri="{FF2B5EF4-FFF2-40B4-BE49-F238E27FC236}">
                  <a16:creationId xmlns:a16="http://schemas.microsoft.com/office/drawing/2014/main" id="{1F148F37-2A2E-4BCD-9995-7F6E292EEA7A}"/>
                </a:ext>
              </a:extLst>
            </p:cNvPr>
            <p:cNvCxnSpPr>
              <a:cxnSpLocks/>
            </p:cNvCxnSpPr>
            <p:nvPr/>
          </p:nvCxnSpPr>
          <p:spPr>
            <a:xfrm>
              <a:off x="556040" y="5581357"/>
              <a:ext cx="4716180" cy="0"/>
            </a:xfrm>
            <a:prstGeom prst="line">
              <a:avLst/>
            </a:prstGeom>
            <a:ln w="76200"/>
          </p:spPr>
          <p:style>
            <a:lnRef idx="1">
              <a:schemeClr val="dk1"/>
            </a:lnRef>
            <a:fillRef idx="0">
              <a:schemeClr val="dk1"/>
            </a:fillRef>
            <a:effectRef idx="0">
              <a:schemeClr val="dk1"/>
            </a:effectRef>
            <a:fontRef idx="minor">
              <a:schemeClr val="tx1"/>
            </a:fontRef>
          </p:style>
        </p:cxnSp>
        <p:sp>
          <p:nvSpPr>
            <p:cNvPr id="11" name="Hình chữ nhật 10">
              <a:extLst>
                <a:ext uri="{FF2B5EF4-FFF2-40B4-BE49-F238E27FC236}">
                  <a16:creationId xmlns:a16="http://schemas.microsoft.com/office/drawing/2014/main" id="{2FAF31BF-70AF-4A4F-8B14-4B179AFA4072}"/>
                </a:ext>
              </a:extLst>
            </p:cNvPr>
            <p:cNvSpPr/>
            <p:nvPr/>
          </p:nvSpPr>
          <p:spPr>
            <a:xfrm>
              <a:off x="2335238" y="4797083"/>
              <a:ext cx="1498282" cy="7609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966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Đồ họa 3" descr="An assortment of differently patterned circles">
            <a:extLst>
              <a:ext uri="{FF2B5EF4-FFF2-40B4-BE49-F238E27FC236}">
                <a16:creationId xmlns:a16="http://schemas.microsoft.com/office/drawing/2014/main" id="{BFD874AA-217A-454E-B760-1459E959BC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F425F64D-EE65-4515-BD10-FDA387C8EB52}"/>
              </a:ext>
            </a:extLst>
          </p:cNvPr>
          <p:cNvSpPr/>
          <p:nvPr/>
        </p:nvSpPr>
        <p:spPr>
          <a:xfrm>
            <a:off x="2590892" y="2362229"/>
            <a:ext cx="7010216" cy="1200329"/>
          </a:xfrm>
          <a:prstGeom prst="rect">
            <a:avLst/>
          </a:prstGeom>
          <a:noFill/>
        </p:spPr>
        <p:txBody>
          <a:bodyPr>
            <a:spAutoFit/>
          </a:bodyPr>
          <a:lstStyle/>
          <a:p>
            <a:pPr algn="ctr">
              <a:defRPr/>
            </a:pP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Bài</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học</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kết</a:t>
            </a:r>
            <a:r>
              <a:rPr lang="en-US"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lang="en-US" sz="7200" i="1" dirty="0" err="1">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rPr>
              <a:t>thúc</a:t>
            </a:r>
            <a:endParaRPr lang="vi-VN" sz="7200" i="1" dirty="0">
              <a:ln w="0"/>
              <a:solidFill>
                <a:schemeClr val="accent2">
                  <a:lumMod val="50000"/>
                </a:schemeClr>
              </a:solidFill>
              <a:effectLst>
                <a:reflection blurRad="6350" stA="53000" endA="300" endPos="35500" dir="5400000" sy="-90000" algn="bl" rotWithShape="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êu đề 6">
            <a:extLst>
              <a:ext uri="{FF2B5EF4-FFF2-40B4-BE49-F238E27FC236}">
                <a16:creationId xmlns:a16="http://schemas.microsoft.com/office/drawing/2014/main" id="{29AFFE5C-D324-4364-AE93-21CB1F386C39}"/>
              </a:ext>
            </a:extLst>
          </p:cNvPr>
          <p:cNvSpPr>
            <a:spLocks noGrp="1"/>
          </p:cNvSpPr>
          <p:nvPr>
            <p:ph type="title"/>
          </p:nvPr>
        </p:nvSpPr>
        <p:spPr/>
        <p:txBody>
          <a:bodyPr/>
          <a:lstStyle/>
          <a:p>
            <a:r>
              <a:rPr lang="en-US" dirty="0" err="1"/>
              <a:t>Hướng</a:t>
            </a:r>
            <a:r>
              <a:rPr lang="en-US" dirty="0"/>
              <a:t> </a:t>
            </a:r>
            <a:r>
              <a:rPr lang="en-US" dirty="0" err="1"/>
              <a:t>dẫn</a:t>
            </a:r>
            <a:r>
              <a:rPr lang="en-US" dirty="0"/>
              <a:t> </a:t>
            </a:r>
            <a:r>
              <a:rPr lang="en-US" dirty="0" err="1"/>
              <a:t>câu</a:t>
            </a:r>
            <a:r>
              <a:rPr lang="en-US" dirty="0"/>
              <a:t> a</a:t>
            </a:r>
          </a:p>
        </p:txBody>
      </p:sp>
      <p:sp>
        <p:nvSpPr>
          <p:cNvPr id="9" name="Chỗ dành sẵn cho Nội dung 8">
            <a:extLst>
              <a:ext uri="{FF2B5EF4-FFF2-40B4-BE49-F238E27FC236}">
                <a16:creationId xmlns:a16="http://schemas.microsoft.com/office/drawing/2014/main" id="{576FDE7A-1660-4A69-8BBB-792C311D54C6}"/>
              </a:ext>
            </a:extLst>
          </p:cNvPr>
          <p:cNvSpPr>
            <a:spLocks noGrp="1"/>
          </p:cNvSpPr>
          <p:nvPr>
            <p:ph sz="half" idx="2"/>
          </p:nvPr>
        </p:nvSpPr>
        <p:spPr>
          <a:xfrm>
            <a:off x="4867423" y="1624818"/>
            <a:ext cx="6682152" cy="4927209"/>
          </a:xfrm>
        </p:spPr>
        <p:txBody>
          <a:bodyPr>
            <a:normAutofit fontScale="92500"/>
          </a:bodyPr>
          <a:lstStyle/>
          <a:p>
            <a:r>
              <a:rPr lang="vi-VN" dirty="0" err="1"/>
              <a:t>Điểm</a:t>
            </a:r>
            <a:r>
              <a:rPr lang="vi-VN" dirty="0"/>
              <a:t> </a:t>
            </a:r>
            <a:r>
              <a:rPr lang="vi-VN" dirty="0" err="1"/>
              <a:t>đặt</a:t>
            </a:r>
            <a:r>
              <a:rPr lang="vi-VN" dirty="0"/>
              <a:t>:	+ </a:t>
            </a:r>
            <a:r>
              <a:rPr lang="vi-VN" dirty="0" err="1"/>
              <a:t>Trọng</a:t>
            </a:r>
            <a:r>
              <a:rPr lang="vi-VN" dirty="0"/>
              <a:t> </a:t>
            </a:r>
            <a:r>
              <a:rPr lang="vi-VN" dirty="0" err="1"/>
              <a:t>lực</a:t>
            </a:r>
            <a:r>
              <a:rPr lang="vi-VN" dirty="0"/>
              <a:t>: tâm </a:t>
            </a:r>
            <a:r>
              <a:rPr lang="vi-VN" dirty="0" err="1"/>
              <a:t>của</a:t>
            </a:r>
            <a:r>
              <a:rPr lang="vi-VN" dirty="0"/>
              <a:t> </a:t>
            </a:r>
            <a:r>
              <a:rPr lang="vi-VN" dirty="0" err="1"/>
              <a:t>vật</a:t>
            </a:r>
            <a:endParaRPr lang="vi-VN" dirty="0"/>
          </a:p>
          <a:p>
            <a:r>
              <a:rPr lang="vi-VN" dirty="0"/>
              <a:t>		+ </a:t>
            </a:r>
            <a:r>
              <a:rPr lang="vi-VN" dirty="0" err="1"/>
              <a:t>Lực</a:t>
            </a:r>
            <a:r>
              <a:rPr lang="vi-VN" dirty="0"/>
              <a:t> </a:t>
            </a:r>
            <a:r>
              <a:rPr lang="en-US" dirty="0" err="1"/>
              <a:t>đỡ</a:t>
            </a:r>
            <a:r>
              <a:rPr lang="en-US" dirty="0"/>
              <a:t> </a:t>
            </a:r>
            <a:r>
              <a:rPr lang="en-US" dirty="0" err="1"/>
              <a:t>của</a:t>
            </a:r>
            <a:r>
              <a:rPr lang="en-US" dirty="0"/>
              <a:t> </a:t>
            </a:r>
            <a:r>
              <a:rPr lang="en-US" dirty="0" err="1"/>
              <a:t>bàn</a:t>
            </a:r>
            <a:r>
              <a:rPr lang="vi-VN" dirty="0"/>
              <a:t>: </a:t>
            </a:r>
            <a:r>
              <a:rPr lang="en-US" dirty="0" err="1"/>
              <a:t>tâm</a:t>
            </a:r>
            <a:r>
              <a:rPr lang="en-US" dirty="0"/>
              <a:t> </a:t>
            </a:r>
            <a:r>
              <a:rPr lang="en-US" dirty="0" err="1"/>
              <a:t>của</a:t>
            </a:r>
            <a:r>
              <a:rPr lang="en-US" dirty="0"/>
              <a:t> </a:t>
            </a:r>
            <a:r>
              <a:rPr lang="en-US" dirty="0" err="1"/>
              <a:t>vật</a:t>
            </a:r>
            <a:endParaRPr lang="en-US" dirty="0"/>
          </a:p>
          <a:p>
            <a:r>
              <a:rPr lang="vi-VN" dirty="0"/>
              <a:t>Phương: </a:t>
            </a:r>
            <a:r>
              <a:rPr lang="vi-VN" dirty="0" err="1"/>
              <a:t>thẳng</a:t>
            </a:r>
            <a:r>
              <a:rPr lang="vi-VN" dirty="0"/>
              <a:t> </a:t>
            </a:r>
            <a:r>
              <a:rPr lang="vi-VN" dirty="0" err="1"/>
              <a:t>đứng</a:t>
            </a:r>
            <a:endParaRPr lang="vi-VN" dirty="0"/>
          </a:p>
          <a:p>
            <a:r>
              <a:rPr lang="vi-VN" dirty="0" err="1"/>
              <a:t>Chiều</a:t>
            </a:r>
            <a:r>
              <a:rPr lang="vi-VN" dirty="0"/>
              <a:t>:	+ </a:t>
            </a:r>
            <a:r>
              <a:rPr lang="vi-VN" dirty="0" err="1"/>
              <a:t>Trọng</a:t>
            </a:r>
            <a:r>
              <a:rPr lang="vi-VN" dirty="0"/>
              <a:t> </a:t>
            </a:r>
            <a:r>
              <a:rPr lang="vi-VN" dirty="0" err="1"/>
              <a:t>lực</a:t>
            </a:r>
            <a:r>
              <a:rPr lang="vi-VN" dirty="0"/>
              <a:t>: </a:t>
            </a:r>
            <a:r>
              <a:rPr lang="vi-VN" dirty="0" err="1"/>
              <a:t>hướng</a:t>
            </a:r>
            <a:r>
              <a:rPr lang="vi-VN" dirty="0"/>
              <a:t> </a:t>
            </a:r>
            <a:r>
              <a:rPr lang="vi-VN" dirty="0" err="1"/>
              <a:t>xuống</a:t>
            </a:r>
            <a:r>
              <a:rPr lang="vi-VN" dirty="0"/>
              <a:t> </a:t>
            </a:r>
            <a:r>
              <a:rPr lang="vi-VN" dirty="0" err="1"/>
              <a:t>dưới</a:t>
            </a:r>
            <a:endParaRPr lang="vi-VN" dirty="0"/>
          </a:p>
          <a:p>
            <a:pPr marL="0" indent="0">
              <a:buNone/>
            </a:pPr>
            <a:r>
              <a:rPr lang="en-US" dirty="0"/>
              <a:t>		</a:t>
            </a:r>
            <a:r>
              <a:rPr lang="vi-VN" dirty="0"/>
              <a:t>+ </a:t>
            </a:r>
            <a:r>
              <a:rPr lang="vi-VN" dirty="0" err="1"/>
              <a:t>Lực</a:t>
            </a:r>
            <a:r>
              <a:rPr lang="vi-VN" dirty="0"/>
              <a:t> </a:t>
            </a:r>
            <a:r>
              <a:rPr lang="en-US" dirty="0" err="1"/>
              <a:t>đỡ</a:t>
            </a:r>
            <a:r>
              <a:rPr lang="en-US" dirty="0"/>
              <a:t> </a:t>
            </a:r>
            <a:r>
              <a:rPr lang="en-US" dirty="0" err="1"/>
              <a:t>của</a:t>
            </a:r>
            <a:r>
              <a:rPr lang="en-US" dirty="0"/>
              <a:t> </a:t>
            </a:r>
            <a:r>
              <a:rPr lang="en-US" dirty="0" err="1"/>
              <a:t>bàn</a:t>
            </a:r>
            <a:r>
              <a:rPr lang="vi-VN" dirty="0"/>
              <a:t>: </a:t>
            </a:r>
            <a:r>
              <a:rPr lang="vi-VN" dirty="0" err="1"/>
              <a:t>hướng</a:t>
            </a:r>
            <a:r>
              <a:rPr lang="vi-VN" dirty="0"/>
              <a:t> lên trên.</a:t>
            </a:r>
          </a:p>
          <a:p>
            <a:r>
              <a:rPr lang="vi-VN" dirty="0" err="1"/>
              <a:t>Độ</a:t>
            </a:r>
            <a:r>
              <a:rPr lang="vi-VN" dirty="0"/>
              <a:t> </a:t>
            </a:r>
            <a:r>
              <a:rPr lang="vi-VN" dirty="0" err="1"/>
              <a:t>lớn</a:t>
            </a:r>
            <a:r>
              <a:rPr lang="vi-VN" dirty="0"/>
              <a:t>: </a:t>
            </a:r>
            <a:r>
              <a:rPr lang="en-US" dirty="0"/>
              <a:t>P = Q = 10m = 10.0,3 = 3 </a:t>
            </a:r>
            <a:r>
              <a:rPr lang="vi-VN" dirty="0"/>
              <a:t>N.</a:t>
            </a:r>
          </a:p>
        </p:txBody>
      </p:sp>
      <p:pic>
        <p:nvPicPr>
          <p:cNvPr id="10" name="Chỗ dành sẵn cho Nội dung 9">
            <a:extLst>
              <a:ext uri="{FF2B5EF4-FFF2-40B4-BE49-F238E27FC236}">
                <a16:creationId xmlns:a16="http://schemas.microsoft.com/office/drawing/2014/main" id="{43AC3455-913F-4A94-B9D2-8BBE79A8B8F7}"/>
              </a:ext>
            </a:extLst>
          </p:cNvPr>
          <p:cNvPicPr>
            <a:picLocks noGrp="1"/>
          </p:cNvPicPr>
          <p:nvPr>
            <p:ph sz="half" idx="1"/>
          </p:nvPr>
        </p:nvPicPr>
        <p:blipFill>
          <a:blip r:embed="rId2"/>
          <a:stretch>
            <a:fillRect/>
          </a:stretch>
        </p:blipFill>
        <p:spPr>
          <a:xfrm>
            <a:off x="393896" y="1600200"/>
            <a:ext cx="4009292" cy="4571998"/>
          </a:xfrm>
          <a:prstGeom prst="rect">
            <a:avLst/>
          </a:prstGeom>
        </p:spPr>
      </p:pic>
    </p:spTree>
    <p:extLst>
      <p:ext uri="{BB962C8B-B14F-4D97-AF65-F5344CB8AC3E}">
        <p14:creationId xmlns:p14="http://schemas.microsoft.com/office/powerpoint/2010/main" val="331308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CBA89E-5CDA-40D4-8ABB-3DB3C046444F}"/>
              </a:ext>
            </a:extLst>
          </p:cNvPr>
          <p:cNvSpPr>
            <a:spLocks noGrp="1"/>
          </p:cNvSpPr>
          <p:nvPr>
            <p:ph type="title"/>
          </p:nvPr>
        </p:nvSpPr>
        <p:spPr/>
        <p:txBody>
          <a:bodyPr/>
          <a:lstStyle/>
          <a:p>
            <a:r>
              <a:rPr lang="en-US" dirty="0" err="1"/>
              <a:t>Hướng</a:t>
            </a:r>
            <a:r>
              <a:rPr lang="en-US" dirty="0"/>
              <a:t> </a:t>
            </a:r>
            <a:r>
              <a:rPr lang="en-US" dirty="0" err="1"/>
              <a:t>dẫn</a:t>
            </a:r>
            <a:r>
              <a:rPr lang="en-US" dirty="0"/>
              <a:t> </a:t>
            </a:r>
            <a:r>
              <a:rPr lang="en-US" dirty="0" err="1"/>
              <a:t>câu</a:t>
            </a:r>
            <a:r>
              <a:rPr lang="en-US" dirty="0"/>
              <a:t> b</a:t>
            </a:r>
          </a:p>
        </p:txBody>
      </p:sp>
      <p:sp>
        <p:nvSpPr>
          <p:cNvPr id="4" name="Chỗ dành sẵn cho Nội dung 3">
            <a:extLst>
              <a:ext uri="{FF2B5EF4-FFF2-40B4-BE49-F238E27FC236}">
                <a16:creationId xmlns:a16="http://schemas.microsoft.com/office/drawing/2014/main" id="{5CF26ABD-27E9-488B-B9F5-CFF2559211FC}"/>
              </a:ext>
            </a:extLst>
          </p:cNvPr>
          <p:cNvSpPr>
            <a:spLocks noGrp="1"/>
          </p:cNvSpPr>
          <p:nvPr>
            <p:ph sz="half" idx="2"/>
          </p:nvPr>
        </p:nvSpPr>
        <p:spPr>
          <a:xfrm>
            <a:off x="4825226" y="1173162"/>
            <a:ext cx="7002928" cy="5584866"/>
          </a:xfrm>
        </p:spPr>
        <p:txBody>
          <a:bodyPr>
            <a:normAutofit fontScale="85000" lnSpcReduction="10000"/>
          </a:bodyPr>
          <a:lstStyle/>
          <a:p>
            <a:pPr>
              <a:lnSpc>
                <a:spcPct val="200000"/>
              </a:lnSpc>
            </a:pPr>
            <a:r>
              <a:rPr lang="vi-VN" sz="2800" dirty="0" err="1">
                <a:latin typeface="Arial" panose="020B0604020202020204" pitchFamily="34" charset="0"/>
                <a:cs typeface="Arial" panose="020B0604020202020204" pitchFamily="34" charset="0"/>
              </a:rPr>
              <a:t>Điểm</a:t>
            </a:r>
            <a:r>
              <a:rPr lang="vi-VN" sz="2800" dirty="0">
                <a:latin typeface="Arial" panose="020B0604020202020204" pitchFamily="34" charset="0"/>
                <a:cs typeface="Arial" panose="020B0604020202020204" pitchFamily="34" charset="0"/>
              </a:rPr>
              <a:t> </a:t>
            </a:r>
            <a:r>
              <a:rPr lang="vi-VN" sz="2800" dirty="0" err="1">
                <a:latin typeface="Arial" panose="020B0604020202020204" pitchFamily="34" charset="0"/>
                <a:cs typeface="Arial" panose="020B0604020202020204" pitchFamily="34" charset="0"/>
              </a:rPr>
              <a:t>đặt</a:t>
            </a:r>
            <a:r>
              <a:rPr lang="vi-VN" sz="2800" dirty="0">
                <a:latin typeface="Arial" panose="020B0604020202020204" pitchFamily="34" charset="0"/>
                <a:cs typeface="Arial" panose="020B0604020202020204" pitchFamily="34" charset="0"/>
              </a:rPr>
              <a:t>:</a:t>
            </a:r>
            <a:r>
              <a:rPr lang="en-US" dirty="0"/>
              <a:t>	</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Trọng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endParaRPr lang="en-US" dirty="0"/>
          </a:p>
          <a:p>
            <a:pPr marL="0" indent="0">
              <a:lnSpc>
                <a:spcPct val="200000"/>
              </a:lnSpc>
              <a:buNone/>
            </a:pP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Lực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kéo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giữa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cầu</a:t>
            </a:r>
            <a:r>
              <a:rPr lang="en-US" sz="2800" dirty="0">
                <a:latin typeface="Arial" panose="020B0604020202020204" pitchFamily="34" charset="0"/>
                <a:cs typeface="Arial" panose="020B0604020202020204" pitchFamily="34" charset="0"/>
              </a:rPr>
              <a:t>.</a:t>
            </a:r>
          </a:p>
          <a:p>
            <a:pPr>
              <a:lnSpc>
                <a:spcPct val="200000"/>
              </a:lnSpc>
            </a:pPr>
            <a:r>
              <a:rPr lang="vi-VN" sz="2800" dirty="0">
                <a:latin typeface="Arial" panose="020B0604020202020204" pitchFamily="34" charset="0"/>
                <a:cs typeface="Arial" panose="020B0604020202020204" pitchFamily="34" charset="0"/>
              </a:rPr>
              <a:t>Phương: </a:t>
            </a:r>
            <a:r>
              <a:rPr lang="vi-VN" sz="2800" dirty="0" err="1">
                <a:latin typeface="Arial" panose="020B0604020202020204" pitchFamily="34" charset="0"/>
                <a:cs typeface="Arial" panose="020B0604020202020204" pitchFamily="34" charset="0"/>
              </a:rPr>
              <a:t>nằm</a:t>
            </a:r>
            <a:r>
              <a:rPr lang="vi-VN"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đứng</a:t>
            </a:r>
            <a:endParaRPr lang="vi-VN" sz="2800" dirty="0">
              <a:latin typeface="Arial" panose="020B0604020202020204" pitchFamily="34" charset="0"/>
              <a:cs typeface="Arial" panose="020B0604020202020204" pitchFamily="34" charset="0"/>
            </a:endParaRPr>
          </a:p>
          <a:p>
            <a:pPr>
              <a:lnSpc>
                <a:spcPct val="200000"/>
              </a:lnSpc>
            </a:pPr>
            <a:r>
              <a:rPr lang="vi-VN" sz="2800" dirty="0" err="1">
                <a:latin typeface="Arial" panose="020B0604020202020204" pitchFamily="34" charset="0"/>
                <a:cs typeface="Arial" panose="020B0604020202020204" pitchFamily="34" charset="0"/>
              </a:rPr>
              <a:t>Chiều</a:t>
            </a:r>
            <a:r>
              <a:rPr lang="vi-VN" sz="28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a:t>
            </a:r>
            <a:r>
              <a:rPr lang="en-US" dirty="0"/>
              <a:t>+ </a:t>
            </a:r>
            <a:r>
              <a:rPr lang="en-US" sz="2800" dirty="0" err="1">
                <a:latin typeface="Arial" panose="020B0604020202020204" pitchFamily="34" charset="0"/>
                <a:cs typeface="Arial" panose="020B0604020202020204" pitchFamily="34" charset="0"/>
              </a:rPr>
              <a:t>Trọng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hướng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xuống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dưới</a:t>
            </a:r>
            <a:endParaRPr lang="en-US" dirty="0"/>
          </a:p>
          <a:p>
            <a:pPr marL="0" indent="0">
              <a:lnSpc>
                <a:spcPct val="200000"/>
              </a:lnSpc>
              <a:buNone/>
            </a:pPr>
            <a:r>
              <a:rPr lang="en-US" sz="2800" dirty="0">
                <a:latin typeface="Arial" panose="020B0604020202020204" pitchFamily="34" charset="0"/>
                <a:cs typeface="Arial" panose="020B0604020202020204" pitchFamily="34" charset="0"/>
              </a:rPr>
              <a:t>		+ </a:t>
            </a:r>
            <a:r>
              <a:rPr lang="en-US" sz="2800" dirty="0" err="1">
                <a:latin typeface="Arial" panose="020B0604020202020204" pitchFamily="34" charset="0"/>
                <a:cs typeface="Arial" panose="020B0604020202020204" pitchFamily="34" charset="0"/>
              </a:rPr>
              <a:t>Lực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kéo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hướng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a:t>
            </a:r>
          </a:p>
          <a:p>
            <a:pPr>
              <a:lnSpc>
                <a:spcPct val="200000"/>
              </a:lnSpc>
            </a:pPr>
            <a:r>
              <a:rPr lang="vi-VN" sz="2800" dirty="0" err="1">
                <a:latin typeface="Arial" panose="020B0604020202020204" pitchFamily="34" charset="0"/>
                <a:cs typeface="Arial" panose="020B0604020202020204" pitchFamily="34" charset="0"/>
              </a:rPr>
              <a:t>Độ</a:t>
            </a:r>
            <a:r>
              <a:rPr lang="vi-VN" sz="2800" dirty="0">
                <a:latin typeface="Arial" panose="020B0604020202020204" pitchFamily="34" charset="0"/>
                <a:cs typeface="Arial" panose="020B0604020202020204" pitchFamily="34" charset="0"/>
              </a:rPr>
              <a:t> </a:t>
            </a:r>
            <a:r>
              <a:rPr lang="vi-VN" sz="2800" dirty="0" err="1">
                <a:latin typeface="Arial" panose="020B0604020202020204" pitchFamily="34" charset="0"/>
                <a:cs typeface="Arial" panose="020B0604020202020204" pitchFamily="34" charset="0"/>
              </a:rPr>
              <a:t>lớn</a:t>
            </a:r>
            <a:r>
              <a:rPr lang="vi-VN" sz="2800" dirty="0">
                <a:latin typeface="Arial" panose="020B0604020202020204" pitchFamily="34" charset="0"/>
                <a:cs typeface="Arial" panose="020B0604020202020204" pitchFamily="34" charset="0"/>
              </a:rPr>
              <a:t>: </a:t>
            </a:r>
            <a:r>
              <a:rPr lang="en-US" dirty="0"/>
              <a:t>P = T = 10.m = 10.1,5 = 15 </a:t>
            </a:r>
            <a:r>
              <a:rPr lang="vi-VN" sz="2800" dirty="0">
                <a:latin typeface="Arial" panose="020B0604020202020204" pitchFamily="34" charset="0"/>
                <a:cs typeface="Arial" panose="020B0604020202020204" pitchFamily="34" charset="0"/>
              </a:rPr>
              <a:t>N.</a:t>
            </a:r>
          </a:p>
        </p:txBody>
      </p:sp>
      <p:pic>
        <p:nvPicPr>
          <p:cNvPr id="5" name="Chỗ dành sẵn cho Nội dung 9" descr="Lý thuyết - Học trực tuyến OLM">
            <a:extLst>
              <a:ext uri="{FF2B5EF4-FFF2-40B4-BE49-F238E27FC236}">
                <a16:creationId xmlns:a16="http://schemas.microsoft.com/office/drawing/2014/main" id="{97450759-4877-4C11-AA72-0733D8ED8330}"/>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489982" y="1600200"/>
            <a:ext cx="1485142" cy="3025260"/>
          </a:xfrm>
          <a:prstGeom prst="rect">
            <a:avLst/>
          </a:prstGeom>
          <a:noFill/>
          <a:ln>
            <a:noFill/>
          </a:ln>
        </p:spPr>
      </p:pic>
      <p:grpSp>
        <p:nvGrpSpPr>
          <p:cNvPr id="23" name="Nhóm 22">
            <a:extLst>
              <a:ext uri="{FF2B5EF4-FFF2-40B4-BE49-F238E27FC236}">
                <a16:creationId xmlns:a16="http://schemas.microsoft.com/office/drawing/2014/main" id="{D6789552-A542-4631-95F7-EBE191726048}"/>
              </a:ext>
            </a:extLst>
          </p:cNvPr>
          <p:cNvGrpSpPr/>
          <p:nvPr/>
        </p:nvGrpSpPr>
        <p:grpSpPr>
          <a:xfrm>
            <a:off x="3063739" y="1963354"/>
            <a:ext cx="689318" cy="2055085"/>
            <a:chOff x="3063739" y="1963354"/>
            <a:chExt cx="689318" cy="2055085"/>
          </a:xfrm>
        </p:grpSpPr>
        <p:grpSp>
          <p:nvGrpSpPr>
            <p:cNvPr id="13" name="Nhóm 12">
              <a:extLst>
                <a:ext uri="{FF2B5EF4-FFF2-40B4-BE49-F238E27FC236}">
                  <a16:creationId xmlns:a16="http://schemas.microsoft.com/office/drawing/2014/main" id="{71790EF4-9540-4515-B836-184E287BFE2B}"/>
                </a:ext>
              </a:extLst>
            </p:cNvPr>
            <p:cNvGrpSpPr/>
            <p:nvPr/>
          </p:nvGrpSpPr>
          <p:grpSpPr>
            <a:xfrm rot="16200000">
              <a:off x="2276392" y="2994567"/>
              <a:ext cx="1811219" cy="236525"/>
              <a:chOff x="2461846" y="4469130"/>
              <a:chExt cx="2644726" cy="281355"/>
            </a:xfrm>
          </p:grpSpPr>
          <p:cxnSp>
            <p:nvCxnSpPr>
              <p:cNvPr id="10" name="Đường kết nối Mũi tên Thẳng 9">
                <a:extLst>
                  <a:ext uri="{FF2B5EF4-FFF2-40B4-BE49-F238E27FC236}">
                    <a16:creationId xmlns:a16="http://schemas.microsoft.com/office/drawing/2014/main" id="{258883F2-1D9F-4712-82CE-9C86B99AD0D5}"/>
                  </a:ext>
                </a:extLst>
              </p:cNvPr>
              <p:cNvCxnSpPr/>
              <p:nvPr/>
            </p:nvCxnSpPr>
            <p:spPr>
              <a:xfrm>
                <a:off x="2461846" y="4614203"/>
                <a:ext cx="2644726"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1" name="Đường nối Thẳng 10">
                <a:extLst>
                  <a:ext uri="{FF2B5EF4-FFF2-40B4-BE49-F238E27FC236}">
                    <a16:creationId xmlns:a16="http://schemas.microsoft.com/office/drawing/2014/main" id="{7A21BA55-11CC-406F-9D7F-1E72F466EABC}"/>
                  </a:ext>
                </a:extLst>
              </p:cNvPr>
              <p:cNvCxnSpPr>
                <a:cxnSpLocks/>
              </p:cNvCxnSpPr>
              <p:nvPr/>
            </p:nvCxnSpPr>
            <p:spPr>
              <a:xfrm flipV="1">
                <a:off x="3322403" y="4469130"/>
                <a:ext cx="0" cy="281355"/>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12" name="Đường nối Thẳng 11">
                <a:extLst>
                  <a:ext uri="{FF2B5EF4-FFF2-40B4-BE49-F238E27FC236}">
                    <a16:creationId xmlns:a16="http://schemas.microsoft.com/office/drawing/2014/main" id="{F3317C21-1918-4A00-944F-09EC765F8C28}"/>
                  </a:ext>
                </a:extLst>
              </p:cNvPr>
              <p:cNvCxnSpPr>
                <a:cxnSpLocks/>
              </p:cNvCxnSpPr>
              <p:nvPr/>
            </p:nvCxnSpPr>
            <p:spPr>
              <a:xfrm flipV="1">
                <a:off x="4166716" y="4469131"/>
                <a:ext cx="0" cy="281354"/>
              </a:xfrm>
              <a:prstGeom prst="line">
                <a:avLst/>
              </a:prstGeom>
              <a:ln w="57150"/>
            </p:spPr>
            <p:style>
              <a:lnRef idx="1">
                <a:schemeClr val="accent6"/>
              </a:lnRef>
              <a:fillRef idx="0">
                <a:schemeClr val="accent6"/>
              </a:fillRef>
              <a:effectRef idx="0">
                <a:schemeClr val="accent6"/>
              </a:effectRef>
              <a:fontRef idx="minor">
                <a:schemeClr val="tx1"/>
              </a:fontRef>
            </p:style>
          </p:cxnSp>
        </p:grpSp>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F41B58CF-2313-4106-8BA3-8BE736CA6D2B}"/>
                    </a:ext>
                  </a:extLst>
                </p:cNvPr>
                <p:cNvSpPr txBox="1"/>
                <p:nvPr/>
              </p:nvSpPr>
              <p:spPr>
                <a:xfrm>
                  <a:off x="3232553" y="1963354"/>
                  <a:ext cx="520504" cy="644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vi-VN" sz="3200" i="1" smtClean="0">
                                <a:latin typeface="Cambria Math" panose="02040503050406030204" pitchFamily="18" charset="0"/>
                              </a:rPr>
                            </m:ctrlPr>
                          </m:accPr>
                          <m:e>
                            <m:r>
                              <a:rPr lang="en-US" sz="3200" b="0" i="1" smtClean="0">
                                <a:latin typeface="Cambria Math" panose="02040503050406030204" pitchFamily="18" charset="0"/>
                              </a:rPr>
                              <m:t>𝑇</m:t>
                            </m:r>
                          </m:e>
                        </m:acc>
                      </m:oMath>
                    </m:oMathPara>
                  </a14:m>
                  <a:endParaRPr lang="en-US" sz="3200" dirty="0"/>
                </a:p>
              </p:txBody>
            </p:sp>
          </mc:Choice>
          <mc:Fallback xmlns="">
            <p:sp>
              <p:nvSpPr>
                <p:cNvPr id="14" name="Hộp Văn bản 13">
                  <a:extLst>
                    <a:ext uri="{FF2B5EF4-FFF2-40B4-BE49-F238E27FC236}">
                      <a16:creationId xmlns:a16="http://schemas.microsoft.com/office/drawing/2014/main" id="{F41B58CF-2313-4106-8BA3-8BE736CA6D2B}"/>
                    </a:ext>
                  </a:extLst>
                </p:cNvPr>
                <p:cNvSpPr txBox="1">
                  <a:spLocks noRot="1" noChangeAspect="1" noMove="1" noResize="1" noEditPoints="1" noAdjustHandles="1" noChangeArrowheads="1" noChangeShapeType="1" noTextEdit="1"/>
                </p:cNvSpPr>
                <p:nvPr/>
              </p:nvSpPr>
              <p:spPr>
                <a:xfrm>
                  <a:off x="3232553" y="1963354"/>
                  <a:ext cx="520504" cy="644664"/>
                </a:xfrm>
                <a:prstGeom prst="rect">
                  <a:avLst/>
                </a:prstGeom>
                <a:blipFill>
                  <a:blip r:embed="rId3"/>
                  <a:stretch>
                    <a:fillRect/>
                  </a:stretch>
                </a:blipFill>
              </p:spPr>
              <p:txBody>
                <a:bodyPr/>
                <a:lstStyle/>
                <a:p>
                  <a:r>
                    <a:rPr lang="en-US">
                      <a:noFill/>
                    </a:rPr>
                    <a:t> </a:t>
                  </a:r>
                </a:p>
              </p:txBody>
            </p:sp>
          </mc:Fallback>
        </mc:AlternateContent>
      </p:grpSp>
      <p:grpSp>
        <p:nvGrpSpPr>
          <p:cNvPr id="22" name="Nhóm 21">
            <a:extLst>
              <a:ext uri="{FF2B5EF4-FFF2-40B4-BE49-F238E27FC236}">
                <a16:creationId xmlns:a16="http://schemas.microsoft.com/office/drawing/2014/main" id="{8C04792E-D33E-4BB8-BC03-AABF2A0C3977}"/>
              </a:ext>
            </a:extLst>
          </p:cNvPr>
          <p:cNvGrpSpPr/>
          <p:nvPr/>
        </p:nvGrpSpPr>
        <p:grpSpPr>
          <a:xfrm>
            <a:off x="3016882" y="4352192"/>
            <a:ext cx="695296" cy="2168604"/>
            <a:chOff x="3016882" y="4352192"/>
            <a:chExt cx="695296" cy="2168604"/>
          </a:xfrm>
        </p:grpSpPr>
        <p:grpSp>
          <p:nvGrpSpPr>
            <p:cNvPr id="9" name="Nhóm 8">
              <a:extLst>
                <a:ext uri="{FF2B5EF4-FFF2-40B4-BE49-F238E27FC236}">
                  <a16:creationId xmlns:a16="http://schemas.microsoft.com/office/drawing/2014/main" id="{E353DE81-D105-441D-9557-810B703AE394}"/>
                </a:ext>
              </a:extLst>
            </p:cNvPr>
            <p:cNvGrpSpPr/>
            <p:nvPr/>
          </p:nvGrpSpPr>
          <p:grpSpPr>
            <a:xfrm rot="5400000">
              <a:off x="2280086" y="5088988"/>
              <a:ext cx="1811218" cy="337625"/>
              <a:chOff x="2461846" y="4469130"/>
              <a:chExt cx="2644726" cy="281355"/>
            </a:xfrm>
          </p:grpSpPr>
          <p:cxnSp>
            <p:nvCxnSpPr>
              <p:cNvPr id="6" name="Đường kết nối Mũi tên Thẳng 5">
                <a:extLst>
                  <a:ext uri="{FF2B5EF4-FFF2-40B4-BE49-F238E27FC236}">
                    <a16:creationId xmlns:a16="http://schemas.microsoft.com/office/drawing/2014/main" id="{9E9DBD02-73A1-4946-AC29-BF977238906B}"/>
                  </a:ext>
                </a:extLst>
              </p:cNvPr>
              <p:cNvCxnSpPr/>
              <p:nvPr/>
            </p:nvCxnSpPr>
            <p:spPr>
              <a:xfrm>
                <a:off x="2461846" y="4614203"/>
                <a:ext cx="2644726"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7" name="Đường nối Thẳng 6">
                <a:extLst>
                  <a:ext uri="{FF2B5EF4-FFF2-40B4-BE49-F238E27FC236}">
                    <a16:creationId xmlns:a16="http://schemas.microsoft.com/office/drawing/2014/main" id="{592D480D-2928-49CE-ABCC-0D82737CACF9}"/>
                  </a:ext>
                </a:extLst>
              </p:cNvPr>
              <p:cNvCxnSpPr>
                <a:cxnSpLocks/>
              </p:cNvCxnSpPr>
              <p:nvPr/>
            </p:nvCxnSpPr>
            <p:spPr>
              <a:xfrm flipV="1">
                <a:off x="3322403" y="4469130"/>
                <a:ext cx="0" cy="28135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8" name="Đường nối Thẳng 7">
                <a:extLst>
                  <a:ext uri="{FF2B5EF4-FFF2-40B4-BE49-F238E27FC236}">
                    <a16:creationId xmlns:a16="http://schemas.microsoft.com/office/drawing/2014/main" id="{2BB6F912-94D0-4584-9736-BBE2C81AF92D}"/>
                  </a:ext>
                </a:extLst>
              </p:cNvPr>
              <p:cNvCxnSpPr>
                <a:cxnSpLocks/>
              </p:cNvCxnSpPr>
              <p:nvPr/>
            </p:nvCxnSpPr>
            <p:spPr>
              <a:xfrm flipV="1">
                <a:off x="4166716" y="4469131"/>
                <a:ext cx="0" cy="281354"/>
              </a:xfrm>
              <a:prstGeom prst="line">
                <a:avLst/>
              </a:prstGeom>
              <a:ln w="57150"/>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71BF64F5-A7FB-46C6-B63F-1923DA0CE971}"/>
                    </a:ext>
                  </a:extLst>
                </p:cNvPr>
                <p:cNvSpPr txBox="1"/>
                <p:nvPr/>
              </p:nvSpPr>
              <p:spPr>
                <a:xfrm>
                  <a:off x="3191674" y="5876132"/>
                  <a:ext cx="520504" cy="644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vi-VN" sz="3200" i="1" smtClean="0">
                                <a:latin typeface="Cambria Math" panose="02040503050406030204" pitchFamily="18" charset="0"/>
                              </a:rPr>
                            </m:ctrlPr>
                          </m:accPr>
                          <m:e>
                            <m:r>
                              <a:rPr lang="en-US" sz="3200" b="0" i="1" smtClean="0">
                                <a:latin typeface="Cambria Math" panose="02040503050406030204" pitchFamily="18" charset="0"/>
                              </a:rPr>
                              <m:t>𝑃</m:t>
                            </m:r>
                          </m:e>
                        </m:acc>
                      </m:oMath>
                    </m:oMathPara>
                  </a14:m>
                  <a:endParaRPr lang="en-US" sz="3200" dirty="0"/>
                </a:p>
              </p:txBody>
            </p:sp>
          </mc:Choice>
          <mc:Fallback xmlns="">
            <p:sp>
              <p:nvSpPr>
                <p:cNvPr id="15" name="Hộp Văn bản 14">
                  <a:extLst>
                    <a:ext uri="{FF2B5EF4-FFF2-40B4-BE49-F238E27FC236}">
                      <a16:creationId xmlns:a16="http://schemas.microsoft.com/office/drawing/2014/main" id="{71BF64F5-A7FB-46C6-B63F-1923DA0CE971}"/>
                    </a:ext>
                  </a:extLst>
                </p:cNvPr>
                <p:cNvSpPr txBox="1">
                  <a:spLocks noRot="1" noChangeAspect="1" noMove="1" noResize="1" noEditPoints="1" noAdjustHandles="1" noChangeArrowheads="1" noChangeShapeType="1" noTextEdit="1"/>
                </p:cNvSpPr>
                <p:nvPr/>
              </p:nvSpPr>
              <p:spPr>
                <a:xfrm>
                  <a:off x="3191674" y="5876132"/>
                  <a:ext cx="520504" cy="644664"/>
                </a:xfrm>
                <a:prstGeom prst="rect">
                  <a:avLst/>
                </a:prstGeom>
                <a:blipFill>
                  <a:blip r:embed="rId4"/>
                  <a:stretch>
                    <a:fillRect/>
                  </a:stretch>
                </a:blipFill>
              </p:spPr>
              <p:txBody>
                <a:bodyPr/>
                <a:lstStyle/>
                <a:p>
                  <a:r>
                    <a:rPr lang="en-US">
                      <a:noFill/>
                    </a:rPr>
                    <a:t> </a:t>
                  </a:r>
                </a:p>
              </p:txBody>
            </p:sp>
          </mc:Fallback>
        </mc:AlternateContent>
      </p:grpSp>
      <p:grpSp>
        <p:nvGrpSpPr>
          <p:cNvPr id="21" name="Nhóm 20">
            <a:extLst>
              <a:ext uri="{FF2B5EF4-FFF2-40B4-BE49-F238E27FC236}">
                <a16:creationId xmlns:a16="http://schemas.microsoft.com/office/drawing/2014/main" id="{F5AA8E9F-976E-4838-AFAC-6A33FEBAA876}"/>
              </a:ext>
            </a:extLst>
          </p:cNvPr>
          <p:cNvGrpSpPr/>
          <p:nvPr/>
        </p:nvGrpSpPr>
        <p:grpSpPr>
          <a:xfrm>
            <a:off x="971537" y="2861647"/>
            <a:ext cx="1170588" cy="567353"/>
            <a:chOff x="971537" y="2861647"/>
            <a:chExt cx="1170588" cy="567353"/>
          </a:xfrm>
        </p:grpSpPr>
        <p:grpSp>
          <p:nvGrpSpPr>
            <p:cNvPr id="16" name="Nhóm 15">
              <a:extLst>
                <a:ext uri="{FF2B5EF4-FFF2-40B4-BE49-F238E27FC236}">
                  <a16:creationId xmlns:a16="http://schemas.microsoft.com/office/drawing/2014/main" id="{2D77BB21-9EEC-4E23-B026-30BD6717EA32}"/>
                </a:ext>
              </a:extLst>
            </p:cNvPr>
            <p:cNvGrpSpPr/>
            <p:nvPr/>
          </p:nvGrpSpPr>
          <p:grpSpPr>
            <a:xfrm rot="5400000">
              <a:off x="1724728" y="3011603"/>
              <a:ext cx="567353" cy="267441"/>
              <a:chOff x="2461846" y="3356941"/>
              <a:chExt cx="862987" cy="281355"/>
            </a:xfrm>
          </p:grpSpPr>
          <p:cxnSp>
            <p:nvCxnSpPr>
              <p:cNvPr id="17" name="Đường nối Thẳng 16">
                <a:extLst>
                  <a:ext uri="{FF2B5EF4-FFF2-40B4-BE49-F238E27FC236}">
                    <a16:creationId xmlns:a16="http://schemas.microsoft.com/office/drawing/2014/main" id="{1B4C20D7-E7E0-4653-AABD-355835447BB0}"/>
                  </a:ext>
                </a:extLst>
              </p:cNvPr>
              <p:cNvCxnSpPr/>
              <p:nvPr/>
            </p:nvCxnSpPr>
            <p:spPr>
              <a:xfrm>
                <a:off x="2494840" y="3532494"/>
                <a:ext cx="829993"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8" name="Đường nối Thẳng 17">
                <a:extLst>
                  <a:ext uri="{FF2B5EF4-FFF2-40B4-BE49-F238E27FC236}">
                    <a16:creationId xmlns:a16="http://schemas.microsoft.com/office/drawing/2014/main" id="{769385E3-7265-4064-941A-E36859819882}"/>
                  </a:ext>
                </a:extLst>
              </p:cNvPr>
              <p:cNvCxnSpPr>
                <a:cxnSpLocks/>
              </p:cNvCxnSpPr>
              <p:nvPr/>
            </p:nvCxnSpPr>
            <p:spPr>
              <a:xfrm flipV="1">
                <a:off x="2461846" y="3356941"/>
                <a:ext cx="0" cy="281355"/>
              </a:xfrm>
              <a:prstGeom prst="line">
                <a:avLst/>
              </a:prstGeom>
              <a:ln w="57150"/>
            </p:spPr>
            <p:style>
              <a:lnRef idx="1">
                <a:schemeClr val="dk1"/>
              </a:lnRef>
              <a:fillRef idx="0">
                <a:schemeClr val="dk1"/>
              </a:fillRef>
              <a:effectRef idx="0">
                <a:schemeClr val="dk1"/>
              </a:effectRef>
              <a:fontRef idx="minor">
                <a:schemeClr val="tx1"/>
              </a:fontRef>
            </p:style>
          </p:cxnSp>
          <p:cxnSp>
            <p:nvCxnSpPr>
              <p:cNvPr id="19" name="Đường nối Thẳng 18">
                <a:extLst>
                  <a:ext uri="{FF2B5EF4-FFF2-40B4-BE49-F238E27FC236}">
                    <a16:creationId xmlns:a16="http://schemas.microsoft.com/office/drawing/2014/main" id="{92F1FE05-E151-4EB3-A525-3936298A5E73}"/>
                  </a:ext>
                </a:extLst>
              </p:cNvPr>
              <p:cNvCxnSpPr>
                <a:cxnSpLocks/>
              </p:cNvCxnSpPr>
              <p:nvPr/>
            </p:nvCxnSpPr>
            <p:spPr>
              <a:xfrm flipV="1">
                <a:off x="3324833" y="3356942"/>
                <a:ext cx="0" cy="281354"/>
              </a:xfrm>
              <a:prstGeom prst="line">
                <a:avLst/>
              </a:prstGeom>
              <a:ln w="57150"/>
            </p:spPr>
            <p:style>
              <a:lnRef idx="1">
                <a:schemeClr val="dk1"/>
              </a:lnRef>
              <a:fillRef idx="0">
                <a:schemeClr val="dk1"/>
              </a:fillRef>
              <a:effectRef idx="0">
                <a:schemeClr val="dk1"/>
              </a:effectRef>
              <a:fontRef idx="minor">
                <a:schemeClr val="tx1"/>
              </a:fontRef>
            </p:style>
          </p:cxnSp>
        </p:grpSp>
        <p:sp>
          <p:nvSpPr>
            <p:cNvPr id="20" name="Hộp Văn bản 19">
              <a:extLst>
                <a:ext uri="{FF2B5EF4-FFF2-40B4-BE49-F238E27FC236}">
                  <a16:creationId xmlns:a16="http://schemas.microsoft.com/office/drawing/2014/main" id="{DA25C278-CAB3-4165-B825-82D9D3995B22}"/>
                </a:ext>
              </a:extLst>
            </p:cNvPr>
            <p:cNvSpPr txBox="1"/>
            <p:nvPr/>
          </p:nvSpPr>
          <p:spPr>
            <a:xfrm>
              <a:off x="971537" y="2925336"/>
              <a:ext cx="921915"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5N</a:t>
              </a:r>
            </a:p>
          </p:txBody>
        </p:sp>
      </p:grpSp>
    </p:spTree>
    <p:extLst>
      <p:ext uri="{BB962C8B-B14F-4D97-AF65-F5344CB8AC3E}">
        <p14:creationId xmlns:p14="http://schemas.microsoft.com/office/powerpoint/2010/main" val="23326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3D22A59-69CD-4B05-B59B-E4D334170AA5}"/>
              </a:ext>
            </a:extLst>
          </p:cNvPr>
          <p:cNvSpPr>
            <a:spLocks noGrp="1"/>
          </p:cNvSpPr>
          <p:nvPr>
            <p:ph type="title"/>
          </p:nvPr>
        </p:nvSpPr>
        <p:spPr/>
        <p:txBody>
          <a:bodyPr/>
          <a:lstStyle/>
          <a:p>
            <a:r>
              <a:rPr lang="en-US" dirty="0" err="1"/>
              <a:t>Nhắc</a:t>
            </a:r>
            <a:r>
              <a:rPr lang="en-US" dirty="0"/>
              <a:t> </a:t>
            </a:r>
            <a:r>
              <a:rPr lang="en-US" dirty="0" err="1"/>
              <a:t>lại</a:t>
            </a:r>
            <a:r>
              <a:rPr lang="en-US" dirty="0"/>
              <a:t> </a:t>
            </a:r>
            <a:r>
              <a:rPr lang="en-US" dirty="0" err="1"/>
              <a:t>kiến</a:t>
            </a:r>
            <a:r>
              <a:rPr lang="en-US" dirty="0"/>
              <a:t> </a:t>
            </a:r>
            <a:r>
              <a:rPr lang="en-US" dirty="0" err="1"/>
              <a:t>thức</a:t>
            </a:r>
            <a:r>
              <a:rPr lang="en-US" dirty="0"/>
              <a:t> ở </a:t>
            </a:r>
            <a:r>
              <a:rPr lang="en-US" dirty="0" err="1"/>
              <a:t>lớp</a:t>
            </a:r>
            <a:r>
              <a:rPr lang="en-US" dirty="0"/>
              <a:t> 6</a:t>
            </a:r>
          </a:p>
        </p:txBody>
      </p:sp>
      <p:pic>
        <p:nvPicPr>
          <p:cNvPr id="5" name="Chỗ dành sẵn cho Nội dung 4">
            <a:extLst>
              <a:ext uri="{FF2B5EF4-FFF2-40B4-BE49-F238E27FC236}">
                <a16:creationId xmlns:a16="http://schemas.microsoft.com/office/drawing/2014/main" id="{64CDD17A-72FA-4466-B6FD-914383E5B7BC}"/>
              </a:ext>
            </a:extLst>
          </p:cNvPr>
          <p:cNvPicPr>
            <a:picLocks noGrp="1" noChangeAspect="1"/>
          </p:cNvPicPr>
          <p:nvPr>
            <p:ph sz="half" idx="1"/>
          </p:nvPr>
        </p:nvPicPr>
        <p:blipFill>
          <a:blip r:embed="rId2"/>
          <a:stretch>
            <a:fillRect/>
          </a:stretch>
        </p:blipFill>
        <p:spPr>
          <a:xfrm>
            <a:off x="529527" y="1768643"/>
            <a:ext cx="2793055" cy="4572000"/>
          </a:xfrm>
          <a:prstGeom prst="rect">
            <a:avLst/>
          </a:prstGeom>
        </p:spPr>
      </p:pic>
      <p:sp>
        <p:nvSpPr>
          <p:cNvPr id="4" name="Chỗ dành sẵn cho Nội dung 3">
            <a:extLst>
              <a:ext uri="{FF2B5EF4-FFF2-40B4-BE49-F238E27FC236}">
                <a16:creationId xmlns:a16="http://schemas.microsoft.com/office/drawing/2014/main" id="{1A4CA0BE-2856-4B08-95BC-726FA25C9134}"/>
              </a:ext>
            </a:extLst>
          </p:cNvPr>
          <p:cNvSpPr>
            <a:spLocks noGrp="1"/>
          </p:cNvSpPr>
          <p:nvPr>
            <p:ph sz="half" idx="2"/>
          </p:nvPr>
        </p:nvSpPr>
        <p:spPr>
          <a:xfrm>
            <a:off x="4543865" y="1600200"/>
            <a:ext cx="6543235" cy="4571999"/>
          </a:xfrm>
        </p:spPr>
        <p:txBody>
          <a:bodyPr>
            <a:normAutofit/>
          </a:bodyPr>
          <a:lstStyle/>
          <a:p>
            <a:pPr>
              <a:lnSpc>
                <a:spcPct val="200000"/>
              </a:lnSpc>
            </a:pPr>
            <a:r>
              <a:rPr lang="en-US" dirty="0"/>
              <a:t>Hai </a:t>
            </a:r>
            <a:r>
              <a:rPr lang="en-US" dirty="0" err="1"/>
              <a:t>lực</a:t>
            </a:r>
            <a:r>
              <a:rPr lang="en-US" dirty="0"/>
              <a:t> </a:t>
            </a:r>
            <a:r>
              <a:rPr lang="en-US" dirty="0" err="1"/>
              <a:t>tác</a:t>
            </a:r>
            <a:r>
              <a:rPr lang="en-US" dirty="0"/>
              <a:t> </a:t>
            </a:r>
            <a:r>
              <a:rPr lang="en-US" dirty="0" err="1"/>
              <a:t>dụng</a:t>
            </a:r>
            <a:r>
              <a:rPr lang="en-US" dirty="0"/>
              <a:t> </a:t>
            </a:r>
            <a:r>
              <a:rPr lang="en-US" dirty="0" err="1"/>
              <a:t>vào</a:t>
            </a:r>
            <a:r>
              <a:rPr lang="en-US" dirty="0"/>
              <a:t> </a:t>
            </a:r>
            <a:r>
              <a:rPr lang="en-US" dirty="0" err="1"/>
              <a:t>quả</a:t>
            </a:r>
            <a:r>
              <a:rPr lang="en-US" dirty="0"/>
              <a:t> </a:t>
            </a:r>
            <a:r>
              <a:rPr lang="en-US" dirty="0" err="1"/>
              <a:t>cầu</a:t>
            </a:r>
            <a:r>
              <a:rPr lang="en-US" dirty="0"/>
              <a:t> </a:t>
            </a:r>
            <a:r>
              <a:rPr lang="en-US" dirty="0" err="1"/>
              <a:t>là</a:t>
            </a:r>
            <a:r>
              <a:rPr lang="en-US" dirty="0"/>
              <a:t> </a:t>
            </a:r>
            <a:r>
              <a:rPr lang="en-US" dirty="0" err="1"/>
              <a:t>trọng</a:t>
            </a:r>
            <a:r>
              <a:rPr lang="en-US" dirty="0"/>
              <a:t> </a:t>
            </a:r>
            <a:r>
              <a:rPr lang="en-US" dirty="0" err="1"/>
              <a:t>lực</a:t>
            </a:r>
            <a:r>
              <a:rPr lang="en-US" dirty="0"/>
              <a:t> </a:t>
            </a:r>
            <a:r>
              <a:rPr lang="en-US" dirty="0" err="1"/>
              <a:t>của</a:t>
            </a:r>
            <a:r>
              <a:rPr lang="en-US" dirty="0"/>
              <a:t> </a:t>
            </a:r>
            <a:r>
              <a:rPr lang="en-US" dirty="0" err="1"/>
              <a:t>vật</a:t>
            </a:r>
            <a:r>
              <a:rPr lang="en-US" dirty="0"/>
              <a:t> </a:t>
            </a:r>
            <a:r>
              <a:rPr lang="en-US" dirty="0" err="1"/>
              <a:t>và</a:t>
            </a:r>
            <a:r>
              <a:rPr lang="en-US" dirty="0"/>
              <a:t> </a:t>
            </a:r>
            <a:r>
              <a:rPr lang="en-US" dirty="0" err="1"/>
              <a:t>lực</a:t>
            </a:r>
            <a:r>
              <a:rPr lang="en-US" dirty="0"/>
              <a:t> </a:t>
            </a:r>
            <a:r>
              <a:rPr lang="en-US" dirty="0" err="1"/>
              <a:t>căng</a:t>
            </a:r>
            <a:r>
              <a:rPr lang="en-US" dirty="0"/>
              <a:t> </a:t>
            </a:r>
            <a:r>
              <a:rPr lang="en-US" dirty="0" err="1"/>
              <a:t>của</a:t>
            </a:r>
            <a:r>
              <a:rPr lang="en-US" dirty="0"/>
              <a:t> </a:t>
            </a:r>
            <a:r>
              <a:rPr lang="en-US" dirty="0" err="1"/>
              <a:t>dây</a:t>
            </a:r>
            <a:r>
              <a:rPr lang="en-US" dirty="0"/>
              <a:t>.</a:t>
            </a:r>
          </a:p>
          <a:p>
            <a:pPr>
              <a:lnSpc>
                <a:spcPct val="200000"/>
              </a:lnSpc>
            </a:pPr>
            <a:r>
              <a:rPr lang="en-US" dirty="0"/>
              <a:t>Ta </a:t>
            </a:r>
            <a:r>
              <a:rPr lang="en-US" dirty="0" err="1"/>
              <a:t>thấy</a:t>
            </a:r>
            <a:r>
              <a:rPr lang="en-US" dirty="0"/>
              <a:t> </a:t>
            </a:r>
            <a:r>
              <a:rPr lang="en-US" dirty="0" err="1"/>
              <a:t>rõ</a:t>
            </a:r>
            <a:r>
              <a:rPr lang="en-US" dirty="0"/>
              <a:t> </a:t>
            </a:r>
            <a:r>
              <a:rPr lang="en-US" dirty="0" err="1"/>
              <a:t>rằng</a:t>
            </a:r>
            <a:r>
              <a:rPr lang="en-US" dirty="0"/>
              <a:t>: </a:t>
            </a:r>
            <a:r>
              <a:rPr lang="en-US" dirty="0" err="1"/>
              <a:t>Một</a:t>
            </a:r>
            <a:r>
              <a:rPr lang="en-US" dirty="0"/>
              <a:t> </a:t>
            </a:r>
            <a:r>
              <a:rPr lang="en-US" dirty="0" err="1"/>
              <a:t>vật</a:t>
            </a:r>
            <a:r>
              <a:rPr lang="en-US" dirty="0"/>
              <a:t> </a:t>
            </a:r>
            <a:r>
              <a:rPr lang="en-US" dirty="0" err="1"/>
              <a:t>đang</a:t>
            </a:r>
            <a:r>
              <a:rPr lang="en-US" dirty="0"/>
              <a:t> </a:t>
            </a:r>
            <a:r>
              <a:rPr lang="en-US" dirty="0" err="1">
                <a:solidFill>
                  <a:srgbClr val="0070C0"/>
                </a:solidFill>
              </a:rPr>
              <a:t>đứng</a:t>
            </a:r>
            <a:r>
              <a:rPr lang="en-US" dirty="0">
                <a:solidFill>
                  <a:srgbClr val="0070C0"/>
                </a:solidFill>
              </a:rPr>
              <a:t> </a:t>
            </a:r>
            <a:r>
              <a:rPr lang="en-US" dirty="0" err="1">
                <a:solidFill>
                  <a:srgbClr val="0070C0"/>
                </a:solidFill>
              </a:rPr>
              <a:t>yên</a:t>
            </a:r>
            <a:r>
              <a:rPr lang="en-US" dirty="0">
                <a:solidFill>
                  <a:srgbClr val="0070C0"/>
                </a:solidFill>
              </a:rPr>
              <a:t> </a:t>
            </a:r>
            <a:r>
              <a:rPr lang="en-US" dirty="0" err="1">
                <a:solidFill>
                  <a:srgbClr val="0070C0"/>
                </a:solidFill>
              </a:rPr>
              <a:t>chịu</a:t>
            </a:r>
            <a:r>
              <a:rPr lang="en-US" dirty="0">
                <a:solidFill>
                  <a:srgbClr val="0070C0"/>
                </a:solidFill>
              </a:rPr>
              <a:t> </a:t>
            </a:r>
            <a:r>
              <a:rPr lang="en-US" dirty="0" err="1">
                <a:solidFill>
                  <a:srgbClr val="0070C0"/>
                </a:solidFill>
              </a:rPr>
              <a:t>tác</a:t>
            </a:r>
            <a:r>
              <a:rPr lang="en-US" dirty="0">
                <a:solidFill>
                  <a:srgbClr val="0070C0"/>
                </a:solidFill>
              </a:rPr>
              <a:t> </a:t>
            </a:r>
            <a:r>
              <a:rPr lang="en-US" dirty="0" err="1">
                <a:solidFill>
                  <a:srgbClr val="0070C0"/>
                </a:solidFill>
              </a:rPr>
              <a:t>dụng</a:t>
            </a:r>
            <a:r>
              <a:rPr lang="en-US" dirty="0">
                <a:solidFill>
                  <a:srgbClr val="0070C0"/>
                </a:solidFill>
              </a:rPr>
              <a:t> </a:t>
            </a:r>
            <a:r>
              <a:rPr lang="en-US" dirty="0" err="1">
                <a:solidFill>
                  <a:srgbClr val="0070C0"/>
                </a:solidFill>
              </a:rPr>
              <a:t>của</a:t>
            </a:r>
            <a:r>
              <a:rPr lang="en-US" dirty="0">
                <a:solidFill>
                  <a:srgbClr val="0070C0"/>
                </a:solidFill>
              </a:rPr>
              <a:t> 2 </a:t>
            </a:r>
            <a:r>
              <a:rPr lang="en-US" dirty="0" err="1">
                <a:solidFill>
                  <a:srgbClr val="0070C0"/>
                </a:solidFill>
              </a:rPr>
              <a:t>lực</a:t>
            </a:r>
            <a:r>
              <a:rPr lang="en-US" dirty="0">
                <a:solidFill>
                  <a:srgbClr val="0070C0"/>
                </a:solidFill>
              </a:rPr>
              <a:t> </a:t>
            </a:r>
            <a:r>
              <a:rPr lang="en-US" dirty="0" err="1">
                <a:solidFill>
                  <a:srgbClr val="0070C0"/>
                </a:solidFill>
              </a:rPr>
              <a:t>cân</a:t>
            </a:r>
            <a:r>
              <a:rPr lang="en-US" dirty="0">
                <a:solidFill>
                  <a:srgbClr val="0070C0"/>
                </a:solidFill>
              </a:rPr>
              <a:t> </a:t>
            </a:r>
            <a:r>
              <a:rPr lang="en-US" dirty="0" err="1">
                <a:solidFill>
                  <a:srgbClr val="0070C0"/>
                </a:solidFill>
              </a:rPr>
              <a:t>bằng</a:t>
            </a:r>
            <a:r>
              <a:rPr lang="en-US" dirty="0">
                <a:solidFill>
                  <a:srgbClr val="0070C0"/>
                </a:solidFill>
              </a:rPr>
              <a:t> </a:t>
            </a:r>
            <a:r>
              <a:rPr lang="en-US" dirty="0" err="1">
                <a:solidFill>
                  <a:srgbClr val="0070C0"/>
                </a:solidFill>
              </a:rPr>
              <a:t>nhau</a:t>
            </a:r>
            <a:r>
              <a:rPr lang="en-US" dirty="0">
                <a:solidFill>
                  <a:srgbClr val="0070C0"/>
                </a:solidFill>
              </a:rPr>
              <a:t> </a:t>
            </a:r>
            <a:r>
              <a:rPr lang="en-US" dirty="0" err="1">
                <a:solidFill>
                  <a:srgbClr val="0070C0"/>
                </a:solidFill>
              </a:rPr>
              <a:t>thì</a:t>
            </a:r>
            <a:r>
              <a:rPr lang="en-US" dirty="0">
                <a:solidFill>
                  <a:srgbClr val="0070C0"/>
                </a:solidFill>
              </a:rPr>
              <a:t> </a:t>
            </a:r>
            <a:r>
              <a:rPr lang="en-US" dirty="0" err="1">
                <a:solidFill>
                  <a:srgbClr val="0070C0"/>
                </a:solidFill>
              </a:rPr>
              <a:t>vật</a:t>
            </a:r>
            <a:r>
              <a:rPr lang="en-US" dirty="0">
                <a:solidFill>
                  <a:srgbClr val="0070C0"/>
                </a:solidFill>
              </a:rPr>
              <a:t> </a:t>
            </a:r>
            <a:r>
              <a:rPr lang="en-US" dirty="0" err="1">
                <a:solidFill>
                  <a:srgbClr val="0070C0"/>
                </a:solidFill>
              </a:rPr>
              <a:t>sẽ</a:t>
            </a:r>
            <a:r>
              <a:rPr lang="en-US" dirty="0">
                <a:solidFill>
                  <a:srgbClr val="0070C0"/>
                </a:solidFill>
              </a:rPr>
              <a:t> </a:t>
            </a:r>
            <a:r>
              <a:rPr lang="en-US" dirty="0" err="1">
                <a:solidFill>
                  <a:srgbClr val="0070C0"/>
                </a:solidFill>
              </a:rPr>
              <a:t>tiếp</a:t>
            </a:r>
            <a:r>
              <a:rPr lang="en-US" dirty="0">
                <a:solidFill>
                  <a:srgbClr val="0070C0"/>
                </a:solidFill>
              </a:rPr>
              <a:t> </a:t>
            </a:r>
            <a:r>
              <a:rPr lang="en-US" dirty="0" err="1">
                <a:solidFill>
                  <a:srgbClr val="0070C0"/>
                </a:solidFill>
              </a:rPr>
              <a:t>tục</a:t>
            </a:r>
            <a:r>
              <a:rPr lang="en-US" dirty="0">
                <a:solidFill>
                  <a:srgbClr val="0070C0"/>
                </a:solidFill>
              </a:rPr>
              <a:t> </a:t>
            </a:r>
            <a:r>
              <a:rPr lang="en-US" dirty="0" err="1">
                <a:solidFill>
                  <a:srgbClr val="0070C0"/>
                </a:solidFill>
              </a:rPr>
              <a:t>đứng</a:t>
            </a:r>
            <a:r>
              <a:rPr lang="en-US" dirty="0">
                <a:solidFill>
                  <a:srgbClr val="0070C0"/>
                </a:solidFill>
              </a:rPr>
              <a:t> </a:t>
            </a:r>
            <a:r>
              <a:rPr lang="en-US" dirty="0" err="1">
                <a:solidFill>
                  <a:srgbClr val="0070C0"/>
                </a:solidFill>
              </a:rPr>
              <a:t>yên</a:t>
            </a:r>
            <a:r>
              <a:rPr lang="en-US" dirty="0">
                <a:solidFill>
                  <a:srgbClr val="0070C0"/>
                </a:solidFill>
              </a:rPr>
              <a:t>.</a:t>
            </a:r>
          </a:p>
        </p:txBody>
      </p:sp>
    </p:spTree>
    <p:extLst>
      <p:ext uri="{BB962C8B-B14F-4D97-AF65-F5344CB8AC3E}">
        <p14:creationId xmlns:p14="http://schemas.microsoft.com/office/powerpoint/2010/main" val="181059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descr="Ảnh có chứa văn bản, đồ họa véc-tơ&#10;&#10;Mô tả được tạo tự động">
            <a:extLst>
              <a:ext uri="{FF2B5EF4-FFF2-40B4-BE49-F238E27FC236}">
                <a16:creationId xmlns:a16="http://schemas.microsoft.com/office/drawing/2014/main" id="{8AD49922-47DD-4D66-9BDE-A3BF83343F9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5772" y="2093686"/>
            <a:ext cx="4764314" cy="4764314"/>
          </a:xfrm>
          <a:prstGeom prst="rect">
            <a:avLst/>
          </a:prstGeom>
        </p:spPr>
      </p:pic>
      <p:sp>
        <p:nvSpPr>
          <p:cNvPr id="7" name="Bong bóng Lời nói: Hình bầu dục 6">
            <a:extLst>
              <a:ext uri="{FF2B5EF4-FFF2-40B4-BE49-F238E27FC236}">
                <a16:creationId xmlns:a16="http://schemas.microsoft.com/office/drawing/2014/main" id="{C4ADD03B-E722-4B55-86BB-8C7A06392309}"/>
              </a:ext>
            </a:extLst>
          </p:cNvPr>
          <p:cNvSpPr/>
          <p:nvPr/>
        </p:nvSpPr>
        <p:spPr>
          <a:xfrm>
            <a:off x="4726745" y="402771"/>
            <a:ext cx="6565369" cy="3381829"/>
          </a:xfrm>
          <a:custGeom>
            <a:avLst/>
            <a:gdLst>
              <a:gd name="connsiteX0" fmla="*/ 1914921 w 6565369"/>
              <a:gd name="connsiteY0" fmla="*/ 3804558 h 3381829"/>
              <a:gd name="connsiteX1" fmla="*/ 1797105 w 6565369"/>
              <a:gd name="connsiteY1" fmla="*/ 3496879 h 3381829"/>
              <a:gd name="connsiteX2" fmla="*/ 1669472 w 6565369"/>
              <a:gd name="connsiteY2" fmla="*/ 3163560 h 3381829"/>
              <a:gd name="connsiteX3" fmla="*/ 1532441 w 6565369"/>
              <a:gd name="connsiteY3" fmla="*/ 260391 h 3381829"/>
              <a:gd name="connsiteX4" fmla="*/ 4250186 w 6565369"/>
              <a:gd name="connsiteY4" fmla="*/ 75108 h 3381829"/>
              <a:gd name="connsiteX5" fmla="*/ 5837684 w 6565369"/>
              <a:gd name="connsiteY5" fmla="*/ 2752573 h 3381829"/>
              <a:gd name="connsiteX6" fmla="*/ 2857919 w 6565369"/>
              <a:gd name="connsiteY6" fmla="*/ 3367614 h 3381829"/>
              <a:gd name="connsiteX7" fmla="*/ 2376990 w 6565369"/>
              <a:gd name="connsiteY7" fmla="*/ 3590455 h 3381829"/>
              <a:gd name="connsiteX8" fmla="*/ 1914921 w 6565369"/>
              <a:gd name="connsiteY8" fmla="*/ 3804558 h 338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5369" h="3381829" fill="none" extrusionOk="0">
                <a:moveTo>
                  <a:pt x="1914921" y="3804558"/>
                </a:moveTo>
                <a:cubicBezTo>
                  <a:pt x="1864578" y="3675133"/>
                  <a:pt x="1881862" y="3629043"/>
                  <a:pt x="1797105" y="3496879"/>
                </a:cubicBezTo>
                <a:cubicBezTo>
                  <a:pt x="1712348" y="3364715"/>
                  <a:pt x="1751509" y="3315900"/>
                  <a:pt x="1669472" y="3163560"/>
                </a:cubicBezTo>
                <a:cubicBezTo>
                  <a:pt x="-310874" y="2862790"/>
                  <a:pt x="-602154" y="964793"/>
                  <a:pt x="1532441" y="260391"/>
                </a:cubicBezTo>
                <a:cubicBezTo>
                  <a:pt x="2366988" y="41546"/>
                  <a:pt x="3434130" y="-21266"/>
                  <a:pt x="4250186" y="75108"/>
                </a:cubicBezTo>
                <a:cubicBezTo>
                  <a:pt x="6699362" y="754842"/>
                  <a:pt x="7631891" y="1686265"/>
                  <a:pt x="5837684" y="2752573"/>
                </a:cubicBezTo>
                <a:cubicBezTo>
                  <a:pt x="4823650" y="3229017"/>
                  <a:pt x="3904549" y="3519971"/>
                  <a:pt x="2857919" y="3367614"/>
                </a:cubicBezTo>
                <a:cubicBezTo>
                  <a:pt x="2738211" y="3429224"/>
                  <a:pt x="2557119" y="3462356"/>
                  <a:pt x="2376990" y="3590455"/>
                </a:cubicBezTo>
                <a:cubicBezTo>
                  <a:pt x="2196862" y="3718554"/>
                  <a:pt x="2006996" y="3740299"/>
                  <a:pt x="1914921" y="3804558"/>
                </a:cubicBezTo>
                <a:close/>
              </a:path>
              <a:path w="6565369" h="3381829" stroke="0" extrusionOk="0">
                <a:moveTo>
                  <a:pt x="1914921" y="3804558"/>
                </a:moveTo>
                <a:cubicBezTo>
                  <a:pt x="1863196" y="3721025"/>
                  <a:pt x="1848266" y="3591501"/>
                  <a:pt x="1787288" y="3471239"/>
                </a:cubicBezTo>
                <a:cubicBezTo>
                  <a:pt x="1726310" y="3350977"/>
                  <a:pt x="1752979" y="3297014"/>
                  <a:pt x="1669472" y="3163560"/>
                </a:cubicBezTo>
                <a:cubicBezTo>
                  <a:pt x="-476985" y="2576503"/>
                  <a:pt x="-287108" y="1006484"/>
                  <a:pt x="1532441" y="260391"/>
                </a:cubicBezTo>
                <a:cubicBezTo>
                  <a:pt x="2392388" y="-125157"/>
                  <a:pt x="3428035" y="-61856"/>
                  <a:pt x="4250186" y="75108"/>
                </a:cubicBezTo>
                <a:cubicBezTo>
                  <a:pt x="6734953" y="83294"/>
                  <a:pt x="7281360" y="2046874"/>
                  <a:pt x="5837684" y="2752573"/>
                </a:cubicBezTo>
                <a:cubicBezTo>
                  <a:pt x="5112962" y="3327702"/>
                  <a:pt x="3985170" y="3659733"/>
                  <a:pt x="2857919" y="3367614"/>
                </a:cubicBezTo>
                <a:cubicBezTo>
                  <a:pt x="2713941" y="3466550"/>
                  <a:pt x="2560122" y="3438048"/>
                  <a:pt x="2386420" y="3586086"/>
                </a:cubicBezTo>
                <a:cubicBezTo>
                  <a:pt x="2212718" y="3734124"/>
                  <a:pt x="2060261" y="3691309"/>
                  <a:pt x="1914921" y="3804558"/>
                </a:cubicBezTo>
                <a:close/>
              </a:path>
            </a:pathLst>
          </a:custGeom>
          <a:ln w="76200">
            <a:extLst>
              <a:ext uri="{C807C97D-BFC1-408E-A445-0C87EB9F89A2}">
                <ask:lineSketchStyleProps xmlns:ask="http://schemas.microsoft.com/office/drawing/2018/sketchyshapes" sd="3991302576">
                  <a:prstGeom prst="wedgeEllipseCallout">
                    <a:avLst/>
                  </a:prstGeom>
                  <ask:type>
                    <ask:lineSketchScribble/>
                  </ask:type>
                </ask:lineSketchStyleProps>
              </a:ext>
            </a:extLst>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2800" dirty="0" err="1">
                <a:latin typeface="Arial" panose="020B0604020202020204" pitchFamily="34" charset="0"/>
                <a:cs typeface="Arial" panose="020B0604020202020204" pitchFamily="34" charset="0"/>
              </a:rPr>
              <a:t>Nếu</a:t>
            </a:r>
            <a:r>
              <a:rPr lang="vi-VN" sz="2800" dirty="0">
                <a:latin typeface="Arial" panose="020B0604020202020204" pitchFamily="34" charset="0"/>
                <a:cs typeface="Arial" panose="020B0604020202020204" pitchFamily="34" charset="0"/>
              </a:rPr>
              <a:t> 1 </a:t>
            </a:r>
            <a:r>
              <a:rPr lang="vi-VN" sz="2800" dirty="0" err="1">
                <a:latin typeface="Arial" panose="020B0604020202020204" pitchFamily="34" charset="0"/>
                <a:cs typeface="Arial" panose="020B0604020202020204" pitchFamily="34" charset="0"/>
              </a:rPr>
              <a:t>vật</a:t>
            </a:r>
            <a:r>
              <a:rPr lang="vi-VN" sz="2800" dirty="0">
                <a:latin typeface="Arial" panose="020B0604020202020204" pitchFamily="34" charset="0"/>
                <a:cs typeface="Arial" panose="020B0604020202020204" pitchFamily="34" charset="0"/>
              </a:rPr>
              <a:t> đang </a:t>
            </a:r>
            <a:r>
              <a:rPr lang="vi-VN" sz="2800" dirty="0" err="1">
                <a:latin typeface="Arial" panose="020B0604020202020204" pitchFamily="34" charset="0"/>
                <a:cs typeface="Arial" panose="020B0604020202020204" pitchFamily="34" charset="0"/>
              </a:rPr>
              <a:t>chuyển</a:t>
            </a:r>
            <a:r>
              <a:rPr lang="vi-VN" sz="2800" dirty="0">
                <a:latin typeface="Arial" panose="020B0604020202020204" pitchFamily="34" charset="0"/>
                <a:cs typeface="Arial" panose="020B0604020202020204" pitchFamily="34" charset="0"/>
              </a:rPr>
              <a:t> </a:t>
            </a:r>
            <a:r>
              <a:rPr lang="vi-VN" sz="2800" dirty="0" err="1">
                <a:latin typeface="Arial" panose="020B0604020202020204" pitchFamily="34" charset="0"/>
                <a:cs typeface="Arial" panose="020B0604020202020204" pitchFamily="34" charset="0"/>
              </a:rPr>
              <a:t>động</a:t>
            </a:r>
            <a:r>
              <a:rPr lang="vi-VN" sz="2800" dirty="0">
                <a:latin typeface="Arial" panose="020B0604020202020204" pitchFamily="34" charset="0"/>
                <a:cs typeface="Arial" panose="020B0604020202020204" pitchFamily="34" charset="0"/>
              </a:rPr>
              <a:t> </a:t>
            </a:r>
            <a:r>
              <a:rPr lang="vi-VN" sz="2800" dirty="0" err="1">
                <a:latin typeface="Arial" panose="020B0604020202020204" pitchFamily="34" charset="0"/>
                <a:cs typeface="Arial" panose="020B0604020202020204" pitchFamily="34" charset="0"/>
              </a:rPr>
              <a:t>mà</a:t>
            </a:r>
            <a:r>
              <a:rPr lang="vi-VN" sz="2800" dirty="0">
                <a:latin typeface="Arial" panose="020B0604020202020204" pitchFamily="34" charset="0"/>
                <a:cs typeface="Arial" panose="020B0604020202020204" pitchFamily="34" charset="0"/>
              </a:rPr>
              <a:t> </a:t>
            </a:r>
            <a:r>
              <a:rPr lang="vi-VN" sz="2800" dirty="0" err="1">
                <a:solidFill>
                  <a:srgbClr val="00B0F0"/>
                </a:solidFill>
                <a:latin typeface="Arial" panose="020B0604020202020204" pitchFamily="34" charset="0"/>
                <a:cs typeface="Arial" panose="020B0604020202020204" pitchFamily="34" charset="0"/>
              </a:rPr>
              <a:t>chịu</a:t>
            </a:r>
            <a:r>
              <a:rPr lang="vi-VN" sz="2800" dirty="0">
                <a:solidFill>
                  <a:srgbClr val="00B0F0"/>
                </a:solidFill>
                <a:latin typeface="Arial" panose="020B0604020202020204" pitchFamily="34" charset="0"/>
                <a:cs typeface="Arial" panose="020B0604020202020204" pitchFamily="34" charset="0"/>
              </a:rPr>
              <a:t> </a:t>
            </a:r>
            <a:r>
              <a:rPr lang="vi-VN" sz="2800" dirty="0" err="1">
                <a:solidFill>
                  <a:srgbClr val="00B0F0"/>
                </a:solidFill>
                <a:latin typeface="Arial" panose="020B0604020202020204" pitchFamily="34" charset="0"/>
                <a:cs typeface="Arial" panose="020B0604020202020204" pitchFamily="34" charset="0"/>
              </a:rPr>
              <a:t>tác</a:t>
            </a:r>
            <a:r>
              <a:rPr lang="vi-VN" sz="2800" dirty="0">
                <a:solidFill>
                  <a:srgbClr val="00B0F0"/>
                </a:solidFill>
                <a:latin typeface="Arial" panose="020B0604020202020204" pitchFamily="34" charset="0"/>
                <a:cs typeface="Arial" panose="020B0604020202020204" pitchFamily="34" charset="0"/>
              </a:rPr>
              <a:t> </a:t>
            </a:r>
            <a:r>
              <a:rPr lang="vi-VN" sz="2800" dirty="0" err="1">
                <a:solidFill>
                  <a:srgbClr val="00B0F0"/>
                </a:solidFill>
                <a:latin typeface="Arial" panose="020B0604020202020204" pitchFamily="34" charset="0"/>
                <a:cs typeface="Arial" panose="020B0604020202020204" pitchFamily="34" charset="0"/>
              </a:rPr>
              <a:t>dụng</a:t>
            </a:r>
            <a:r>
              <a:rPr lang="vi-VN" sz="2800" dirty="0">
                <a:solidFill>
                  <a:srgbClr val="00B0F0"/>
                </a:solidFill>
                <a:latin typeface="Arial" panose="020B0604020202020204" pitchFamily="34" charset="0"/>
                <a:cs typeface="Arial" panose="020B0604020202020204" pitchFamily="34" charset="0"/>
              </a:rPr>
              <a:t> </a:t>
            </a:r>
            <a:r>
              <a:rPr lang="vi-VN" sz="2800" dirty="0" err="1">
                <a:solidFill>
                  <a:srgbClr val="00B0F0"/>
                </a:solidFill>
                <a:latin typeface="Arial" panose="020B0604020202020204" pitchFamily="34" charset="0"/>
                <a:cs typeface="Arial" panose="020B0604020202020204" pitchFamily="34" charset="0"/>
              </a:rPr>
              <a:t>của</a:t>
            </a:r>
            <a:r>
              <a:rPr lang="vi-VN" sz="2800" dirty="0">
                <a:solidFill>
                  <a:srgbClr val="00B0F0"/>
                </a:solidFill>
                <a:latin typeface="Arial" panose="020B0604020202020204" pitchFamily="34" charset="0"/>
                <a:cs typeface="Arial" panose="020B0604020202020204" pitchFamily="34" charset="0"/>
              </a:rPr>
              <a:t> </a:t>
            </a:r>
            <a:r>
              <a:rPr lang="en-US" sz="2800" dirty="0" err="1">
                <a:solidFill>
                  <a:srgbClr val="00B0F0"/>
                </a:solidFill>
                <a:latin typeface="Arial" panose="020B0604020202020204" pitchFamily="34" charset="0"/>
                <a:cs typeface="Arial" panose="020B0604020202020204" pitchFamily="34" charset="0"/>
              </a:rPr>
              <a:t>hai</a:t>
            </a:r>
            <a:r>
              <a:rPr lang="vi-VN" sz="2800" dirty="0">
                <a:solidFill>
                  <a:srgbClr val="00B0F0"/>
                </a:solidFill>
                <a:latin typeface="Arial" panose="020B0604020202020204" pitchFamily="34" charset="0"/>
                <a:cs typeface="Arial" panose="020B0604020202020204" pitchFamily="34" charset="0"/>
              </a:rPr>
              <a:t> </a:t>
            </a:r>
            <a:r>
              <a:rPr lang="vi-VN" sz="2800" dirty="0" err="1">
                <a:solidFill>
                  <a:srgbClr val="00B0F0"/>
                </a:solidFill>
                <a:latin typeface="Arial" panose="020B0604020202020204" pitchFamily="34" charset="0"/>
                <a:cs typeface="Arial" panose="020B0604020202020204" pitchFamily="34" charset="0"/>
              </a:rPr>
              <a:t>lực</a:t>
            </a:r>
            <a:r>
              <a:rPr lang="vi-VN" sz="2800" dirty="0">
                <a:solidFill>
                  <a:srgbClr val="00B0F0"/>
                </a:solidFill>
                <a:latin typeface="Arial" panose="020B0604020202020204" pitchFamily="34" charset="0"/>
                <a:cs typeface="Arial" panose="020B0604020202020204" pitchFamily="34" charset="0"/>
              </a:rPr>
              <a:t> cân </a:t>
            </a:r>
            <a:r>
              <a:rPr lang="vi-VN" sz="2800" dirty="0" err="1">
                <a:solidFill>
                  <a:srgbClr val="00B0F0"/>
                </a:solidFill>
                <a:latin typeface="Arial" panose="020B0604020202020204" pitchFamily="34" charset="0"/>
                <a:cs typeface="Arial" panose="020B0604020202020204" pitchFamily="34" charset="0"/>
              </a:rPr>
              <a:t>bằng</a:t>
            </a:r>
            <a:r>
              <a:rPr lang="vi-VN" sz="2800" dirty="0">
                <a:latin typeface="Arial" panose="020B0604020202020204" pitchFamily="34" charset="0"/>
                <a:cs typeface="Arial" panose="020B0604020202020204" pitchFamily="34" charset="0"/>
              </a:rPr>
              <a:t> </a:t>
            </a:r>
            <a:r>
              <a:rPr lang="vi-VN" sz="2800" dirty="0" err="1">
                <a:latin typeface="Arial" panose="020B0604020202020204" pitchFamily="34" charset="0"/>
                <a:cs typeface="Arial" panose="020B0604020202020204" pitchFamily="34" charset="0"/>
              </a:rPr>
              <a:t>vật</a:t>
            </a:r>
            <a:r>
              <a:rPr lang="vi-VN" sz="2800" dirty="0">
                <a:latin typeface="Arial" panose="020B0604020202020204" pitchFamily="34" charset="0"/>
                <a:cs typeface="Arial" panose="020B0604020202020204" pitchFamily="34" charset="0"/>
              </a:rPr>
              <a:t> </a:t>
            </a:r>
            <a:r>
              <a:rPr lang="vi-VN" sz="2800" dirty="0" err="1">
                <a:latin typeface="Arial" panose="020B0604020202020204" pitchFamily="34" charset="0"/>
                <a:cs typeface="Arial" panose="020B0604020202020204" pitchFamily="34" charset="0"/>
              </a:rPr>
              <a:t>sẽ</a:t>
            </a:r>
            <a:r>
              <a:rPr lang="vi-VN" sz="2800" dirty="0">
                <a:latin typeface="Arial" panose="020B0604020202020204" pitchFamily="34" charset="0"/>
                <a:cs typeface="Arial" panose="020B0604020202020204" pitchFamily="34" charset="0"/>
              </a:rPr>
              <a:t> như </a:t>
            </a:r>
            <a:r>
              <a:rPr lang="vi-VN" sz="2800" dirty="0" err="1">
                <a:latin typeface="Arial" panose="020B0604020202020204" pitchFamily="34" charset="0"/>
                <a:cs typeface="Arial" panose="020B0604020202020204" pitchFamily="34" charset="0"/>
              </a:rPr>
              <a:t>thế</a:t>
            </a:r>
            <a:r>
              <a:rPr lang="vi-VN" sz="2800" dirty="0">
                <a:latin typeface="Arial" panose="020B0604020202020204" pitchFamily="34" charset="0"/>
                <a:cs typeface="Arial" panose="020B0604020202020204" pitchFamily="34" charset="0"/>
              </a:rPr>
              <a:t> </a:t>
            </a:r>
            <a:r>
              <a:rPr lang="vi-VN" sz="2800" dirty="0" err="1">
                <a:latin typeface="Arial" panose="020B0604020202020204" pitchFamily="34" charset="0"/>
                <a:cs typeface="Arial" panose="020B0604020202020204" pitchFamily="34" charset="0"/>
              </a:rPr>
              <a:t>nào</a:t>
            </a:r>
            <a:r>
              <a:rPr lang="vi-VN"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65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a:xfrm>
            <a:off x="585719" y="1653443"/>
            <a:ext cx="5734050" cy="3551114"/>
          </a:xfrm>
        </p:spPr>
        <p:txBody>
          <a:bodyPr rtlCol="0" anchor="ctr">
            <a:normAutofit fontScale="90000"/>
          </a:bodyPr>
          <a:lstStyle/>
          <a:p>
            <a:pPr rtl="0"/>
            <a:r>
              <a:rPr lang="en-US" b="1" dirty="0" err="1"/>
              <a:t>Chương</a:t>
            </a:r>
            <a:r>
              <a:rPr lang="en-US" b="1" dirty="0"/>
              <a:t> I – CƠ HỌC</a:t>
            </a:r>
            <a:br>
              <a:rPr lang="en-US" b="1" dirty="0"/>
            </a:br>
            <a:r>
              <a:rPr lang="en-US" b="1" dirty="0" err="1">
                <a:solidFill>
                  <a:schemeClr val="accent6">
                    <a:lumMod val="50000"/>
                  </a:schemeClr>
                </a:solidFill>
              </a:rPr>
              <a:t>Bài</a:t>
            </a:r>
            <a:r>
              <a:rPr lang="en-US" b="1" dirty="0">
                <a:solidFill>
                  <a:schemeClr val="accent6">
                    <a:lumMod val="50000"/>
                  </a:schemeClr>
                </a:solidFill>
              </a:rPr>
              <a:t> 5</a:t>
            </a:r>
            <a:br>
              <a:rPr lang="en-US" b="1" dirty="0">
                <a:solidFill>
                  <a:schemeClr val="accent6">
                    <a:lumMod val="50000"/>
                  </a:schemeClr>
                </a:solidFill>
              </a:rPr>
            </a:br>
            <a:r>
              <a:rPr lang="en-US" b="1" dirty="0">
                <a:solidFill>
                  <a:schemeClr val="accent6">
                    <a:lumMod val="50000"/>
                  </a:schemeClr>
                </a:solidFill>
              </a:rPr>
              <a:t>SỰ CÂN BẰNG LỰC – QUÁN TÍNH</a:t>
            </a:r>
            <a:endParaRPr lang="vi-VN" b="1" dirty="0">
              <a:solidFill>
                <a:schemeClr val="accent6">
                  <a:lumMod val="50000"/>
                </a:schemeClr>
              </a:solidFill>
            </a:endParaRPr>
          </a:p>
        </p:txBody>
      </p:sp>
      <p:pic>
        <p:nvPicPr>
          <p:cNvPr id="1026" name="Picture 2" descr="Premium Vector | Happy cute kid boy and girl play tug o war">
            <a:extLst>
              <a:ext uri="{FF2B5EF4-FFF2-40B4-BE49-F238E27FC236}">
                <a16:creationId xmlns:a16="http://schemas.microsoft.com/office/drawing/2014/main" id="{979AFB57-2F27-4160-B13A-467D3FC76F88}"/>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8852" r="18852"/>
          <a:stretch>
            <a:fillRect/>
          </a:stretch>
        </p:blipFill>
        <p:spPr bwMode="auto">
          <a:xfrm>
            <a:off x="6766560" y="1333244"/>
            <a:ext cx="5200356" cy="420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AF32FAD-9008-4A00-99CF-7F860F4488F9}"/>
              </a:ext>
            </a:extLst>
          </p:cNvPr>
          <p:cNvSpPr>
            <a:spLocks noGrp="1"/>
          </p:cNvSpPr>
          <p:nvPr>
            <p:ph type="title"/>
          </p:nvPr>
        </p:nvSpPr>
        <p:spPr/>
        <p:txBody>
          <a:bodyPr/>
          <a:lstStyle/>
          <a:p>
            <a:r>
              <a:rPr lang="en-US" dirty="0" err="1"/>
              <a:t>Nội</a:t>
            </a:r>
            <a:r>
              <a:rPr lang="en-US" dirty="0"/>
              <a:t> dung </a:t>
            </a:r>
            <a:r>
              <a:rPr lang="en-US" dirty="0" err="1"/>
              <a:t>chính</a:t>
            </a:r>
            <a:r>
              <a:rPr lang="en-US" dirty="0"/>
              <a:t> </a:t>
            </a:r>
            <a:r>
              <a:rPr lang="en-US" dirty="0" err="1"/>
              <a:t>của</a:t>
            </a:r>
            <a:r>
              <a:rPr lang="en-US" dirty="0"/>
              <a:t> </a:t>
            </a:r>
            <a:r>
              <a:rPr lang="en-US" dirty="0" err="1"/>
              <a:t>bài</a:t>
            </a:r>
            <a:endParaRPr lang="en-US" dirty="0"/>
          </a:p>
        </p:txBody>
      </p:sp>
      <p:graphicFrame>
        <p:nvGraphicFramePr>
          <p:cNvPr id="4" name="Chỗ dành sẵn cho Nội dung 3">
            <a:extLst>
              <a:ext uri="{FF2B5EF4-FFF2-40B4-BE49-F238E27FC236}">
                <a16:creationId xmlns:a16="http://schemas.microsoft.com/office/drawing/2014/main" id="{965B282C-0FC7-4375-AA74-7F9067228F4F}"/>
              </a:ext>
            </a:extLst>
          </p:cNvPr>
          <p:cNvGraphicFramePr>
            <a:graphicFrameLocks noGrp="1"/>
          </p:cNvGraphicFramePr>
          <p:nvPr>
            <p:ph idx="1"/>
            <p:extLst>
              <p:ext uri="{D42A27DB-BD31-4B8C-83A1-F6EECF244321}">
                <p14:modId xmlns:p14="http://schemas.microsoft.com/office/powerpoint/2010/main" val="1906131941"/>
              </p:ext>
            </p:extLst>
          </p:nvPr>
        </p:nvGraphicFramePr>
        <p:xfrm>
          <a:off x="417094" y="1439840"/>
          <a:ext cx="11357811" cy="5165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7431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3">
            <a:extLst>
              <a:ext uri="{FF2B5EF4-FFF2-40B4-BE49-F238E27FC236}">
                <a16:creationId xmlns:a16="http://schemas.microsoft.com/office/drawing/2014/main" id="{35D34021-EEFA-4FB5-AAF2-5357406AD95A}"/>
              </a:ext>
            </a:extLst>
          </p:cNvPr>
          <p:cNvSpPr>
            <a:spLocks noGrp="1"/>
          </p:cNvSpPr>
          <p:nvPr>
            <p:ph type="title"/>
          </p:nvPr>
        </p:nvSpPr>
        <p:spPr/>
        <p:txBody>
          <a:bodyPr/>
          <a:lstStyle/>
          <a:p>
            <a:r>
              <a:rPr lang="en-US" dirty="0" err="1"/>
              <a:t>Hãy</a:t>
            </a:r>
            <a:r>
              <a:rPr lang="en-US" dirty="0"/>
              <a:t> </a:t>
            </a:r>
            <a:r>
              <a:rPr lang="en-US" dirty="0" err="1"/>
              <a:t>chỉ</a:t>
            </a:r>
            <a:r>
              <a:rPr lang="en-US" dirty="0"/>
              <a:t> ra </a:t>
            </a:r>
            <a:r>
              <a:rPr lang="en-US" dirty="0" err="1"/>
              <a:t>đặc</a:t>
            </a:r>
            <a:r>
              <a:rPr lang="en-US" dirty="0"/>
              <a:t> </a:t>
            </a:r>
            <a:r>
              <a:rPr lang="en-US" dirty="0" err="1"/>
              <a:t>điểm</a:t>
            </a:r>
            <a:r>
              <a:rPr lang="en-US" dirty="0"/>
              <a:t> </a:t>
            </a:r>
            <a:r>
              <a:rPr lang="en-US" dirty="0" err="1"/>
              <a:t>của</a:t>
            </a:r>
            <a:r>
              <a:rPr lang="en-US" dirty="0"/>
              <a:t> </a:t>
            </a:r>
            <a:r>
              <a:rPr lang="en-US" dirty="0" err="1"/>
              <a:t>hai</a:t>
            </a:r>
            <a:r>
              <a:rPr lang="en-US" dirty="0"/>
              <a:t> </a:t>
            </a:r>
            <a:r>
              <a:rPr lang="en-US" dirty="0" err="1"/>
              <a:t>lực</a:t>
            </a:r>
            <a:r>
              <a:rPr lang="en-US" dirty="0"/>
              <a:t> </a:t>
            </a:r>
            <a:r>
              <a:rPr lang="en-US" dirty="0" err="1"/>
              <a:t>cân</a:t>
            </a:r>
            <a:r>
              <a:rPr lang="en-US" dirty="0"/>
              <a:t> </a:t>
            </a:r>
            <a:r>
              <a:rPr lang="en-US" dirty="0" err="1"/>
              <a:t>bằng</a:t>
            </a:r>
            <a:r>
              <a:rPr lang="en-US" dirty="0"/>
              <a:t>.</a:t>
            </a:r>
          </a:p>
        </p:txBody>
      </p:sp>
      <p:pic>
        <p:nvPicPr>
          <p:cNvPr id="8" name="Chỗ dành sẵn cho Nội dung 7" descr="Sự cân bằng lực - Quán tính - Chuyên đề môn Vật lý lớp 8 - VnDoc.com">
            <a:extLst>
              <a:ext uri="{FF2B5EF4-FFF2-40B4-BE49-F238E27FC236}">
                <a16:creationId xmlns:a16="http://schemas.microsoft.com/office/drawing/2014/main" id="{CA9ED4F0-EE51-40B4-9A17-538BA872EDC8}"/>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9000" y="1478279"/>
            <a:ext cx="5201308" cy="3108961"/>
          </a:xfrm>
          <a:prstGeom prst="rect">
            <a:avLst/>
          </a:prstGeom>
          <a:noFill/>
          <a:ln>
            <a:noFill/>
          </a:ln>
        </p:spPr>
      </p:pic>
      <p:pic>
        <p:nvPicPr>
          <p:cNvPr id="12" name="Chỗ dành sẵn cho Nội dung 11">
            <a:extLst>
              <a:ext uri="{FF2B5EF4-FFF2-40B4-BE49-F238E27FC236}">
                <a16:creationId xmlns:a16="http://schemas.microsoft.com/office/drawing/2014/main" id="{1970822A-3932-42FD-815D-8FFBE2FA9EF1}"/>
              </a:ext>
            </a:extLst>
          </p:cNvPr>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351692" y="3355462"/>
            <a:ext cx="6287308" cy="3108960"/>
          </a:xfrm>
          <a:prstGeom prst="rect">
            <a:avLst/>
          </a:prstGeom>
          <a:noFill/>
          <a:ln>
            <a:noFill/>
          </a:ln>
        </p:spPr>
      </p:pic>
    </p:spTree>
    <p:extLst>
      <p:ext uri="{BB962C8B-B14F-4D97-AF65-F5344CB8AC3E}">
        <p14:creationId xmlns:p14="http://schemas.microsoft.com/office/powerpoint/2010/main" val="352265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ăn học 16x9">
  <a:themeElements>
    <a:clrScheme name="Giấy">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2.xml><?xml version="1.0" encoding="utf-8"?>
<a:theme xmlns:a="http://schemas.openxmlformats.org/drawingml/2006/main" name="Chủ đề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Thiết kế bản trình bày học thuật, kẻ sọc và dải ruy băng (màn hình rộng)</Template>
  <TotalTime>677</TotalTime>
  <Words>794</Words>
  <Application>Microsoft Office PowerPoint</Application>
  <PresentationFormat>Màn hình rộng</PresentationFormat>
  <Paragraphs>80</Paragraphs>
  <Slides>20</Slides>
  <Notes>2</Notes>
  <HiddenSlides>0</HiddenSlides>
  <MMClips>1</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20</vt:i4>
      </vt:variant>
    </vt:vector>
  </HeadingPairs>
  <TitlesOfParts>
    <vt:vector size="25" baseType="lpstr">
      <vt:lpstr>Arial</vt:lpstr>
      <vt:lpstr>Cambria Math</vt:lpstr>
      <vt:lpstr>Euphemia</vt:lpstr>
      <vt:lpstr>Wingdings</vt:lpstr>
      <vt:lpstr>Văn học 16x9</vt:lpstr>
      <vt:lpstr>VẬT LÍ 8</vt:lpstr>
      <vt:lpstr>Hãy biểu diễn các lực tác dụng vào vật trong các trường hợp sau</vt:lpstr>
      <vt:lpstr>Hướng dẫn câu a</vt:lpstr>
      <vt:lpstr>Hướng dẫn câu b</vt:lpstr>
      <vt:lpstr>Nhắc lại kiến thức ở lớp 6</vt:lpstr>
      <vt:lpstr>Bản trình bày PowerPoint</vt:lpstr>
      <vt:lpstr>Chương I – CƠ HỌC Bài 5 SỰ CÂN BẰNG LỰC – QUÁN TÍNH</vt:lpstr>
      <vt:lpstr>Nội dung chính của bài</vt:lpstr>
      <vt:lpstr>Hãy chỉ ra đặc điểm của hai lực cân bằng.</vt:lpstr>
      <vt:lpstr>I. Hai lực cân bằng</vt:lpstr>
      <vt:lpstr>2. Tác dụng của hai lực cân bằng lên một vật chuyển động</vt:lpstr>
      <vt:lpstr>Bản trình bày PowerPoint</vt:lpstr>
      <vt:lpstr>Hãy điền vận tốc vào bảng thông qua 2 lần đo.</vt:lpstr>
      <vt:lpstr>Hãy điền vận tốc vào bảng thông qua 2 lần đo.</vt:lpstr>
      <vt:lpstr>2. Tác dụng của hai lực cân bằng lên một vật chuyển động</vt:lpstr>
      <vt:lpstr>II. Quán tính</vt:lpstr>
      <vt:lpstr>II. Quán tính</vt:lpstr>
      <vt:lpstr>Luyện tập</vt:lpstr>
      <vt:lpstr>Nhiệm vụ học tập về nhà</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Tiêu đề có Bố trí Ảnh</dc:title>
  <dc:creator>Thu Thuỷ Đinh</dc:creator>
  <cp:lastModifiedBy>Thu Thuỷ Đinh</cp:lastModifiedBy>
  <cp:revision>33</cp:revision>
  <dcterms:created xsi:type="dcterms:W3CDTF">2021-09-05T13:58:26Z</dcterms:created>
  <dcterms:modified xsi:type="dcterms:W3CDTF">2021-10-07T02:05:31Z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