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08" r:id="rId2"/>
    <p:sldId id="304" r:id="rId3"/>
    <p:sldId id="303" r:id="rId4"/>
    <p:sldId id="305" r:id="rId5"/>
    <p:sldId id="261" r:id="rId6"/>
    <p:sldId id="257" r:id="rId7"/>
    <p:sldId id="259" r:id="rId8"/>
    <p:sldId id="258" r:id="rId9"/>
    <p:sldId id="260" r:id="rId10"/>
    <p:sldId id="262" r:id="rId11"/>
    <p:sldId id="264" r:id="rId12"/>
    <p:sldId id="302" r:id="rId13"/>
    <p:sldId id="263" r:id="rId14"/>
    <p:sldId id="265" r:id="rId15"/>
    <p:sldId id="268" r:id="rId16"/>
    <p:sldId id="269" r:id="rId17"/>
    <p:sldId id="266" r:id="rId18"/>
    <p:sldId id="270" r:id="rId19"/>
    <p:sldId id="271" r:id="rId20"/>
    <p:sldId id="267" r:id="rId21"/>
    <p:sldId id="272" r:id="rId22"/>
    <p:sldId id="275" r:id="rId23"/>
    <p:sldId id="307" r:id="rId24"/>
    <p:sldId id="274" r:id="rId25"/>
    <p:sldId id="276" r:id="rId26"/>
    <p:sldId id="277" r:id="rId27"/>
    <p:sldId id="278" r:id="rId28"/>
    <p:sldId id="279" r:id="rId29"/>
    <p:sldId id="280" r:id="rId30"/>
    <p:sldId id="281" r:id="rId31"/>
    <p:sldId id="283" r:id="rId32"/>
    <p:sldId id="282" r:id="rId33"/>
    <p:sldId id="284" r:id="rId34"/>
    <p:sldId id="285" r:id="rId35"/>
    <p:sldId id="286" r:id="rId36"/>
    <p:sldId id="287" r:id="rId37"/>
    <p:sldId id="288" r:id="rId38"/>
    <p:sldId id="289" r:id="rId39"/>
    <p:sldId id="290" r:id="rId40"/>
    <p:sldId id="306" r:id="rId41"/>
    <p:sldId id="291" r:id="rId42"/>
    <p:sldId id="292" r:id="rId43"/>
    <p:sldId id="293" r:id="rId44"/>
    <p:sldId id="294" r:id="rId45"/>
    <p:sldId id="295" r:id="rId46"/>
    <p:sldId id="296" r:id="rId47"/>
    <p:sldId id="297" r:id="rId48"/>
    <p:sldId id="300" r:id="rId49"/>
    <p:sldId id="299" r:id="rId50"/>
    <p:sldId id="301"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008080"/>
    <a:srgbClr val="FF99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324"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E3377B-5F2A-43D5-89DC-D0F86FB1EFB2}" type="datetimeFigureOut">
              <a:rPr lang="en-US" smtClean="0"/>
              <a:t>10/19/2021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481B30-653B-495F-A8EF-CBA7DF4C214C}" type="slidenum">
              <a:rPr lang="en-US" smtClean="0"/>
              <a:t>‹#›</a:t>
            </a:fld>
            <a:endParaRPr lang="en-US"/>
          </a:p>
        </p:txBody>
      </p:sp>
    </p:spTree>
    <p:extLst>
      <p:ext uri="{BB962C8B-B14F-4D97-AF65-F5344CB8AC3E}">
        <p14:creationId xmlns:p14="http://schemas.microsoft.com/office/powerpoint/2010/main" val="2586653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481B30-653B-495F-A8EF-CBA7DF4C214C}" type="slidenum">
              <a:rPr lang="en-US" smtClean="0"/>
              <a:t>19</a:t>
            </a:fld>
            <a:endParaRPr lang="en-US"/>
          </a:p>
        </p:txBody>
      </p:sp>
    </p:spTree>
    <p:extLst>
      <p:ext uri="{BB962C8B-B14F-4D97-AF65-F5344CB8AC3E}">
        <p14:creationId xmlns:p14="http://schemas.microsoft.com/office/powerpoint/2010/main" val="1440486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4387F6-A3A1-43B6-8CD2-9210B1697BAD}"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56DE12-9F12-46B8-B51E-EC999D5FC412}" type="slidenum">
              <a:rPr lang="en-US" smtClean="0"/>
              <a:t>‹#›</a:t>
            </a:fld>
            <a:endParaRPr lang="en-US"/>
          </a:p>
        </p:txBody>
      </p:sp>
    </p:spTree>
    <p:extLst>
      <p:ext uri="{BB962C8B-B14F-4D97-AF65-F5344CB8AC3E}">
        <p14:creationId xmlns:p14="http://schemas.microsoft.com/office/powerpoint/2010/main" val="2883752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4387F6-A3A1-43B6-8CD2-9210B1697BAD}"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56DE12-9F12-46B8-B51E-EC999D5FC412}" type="slidenum">
              <a:rPr lang="en-US" smtClean="0"/>
              <a:t>‹#›</a:t>
            </a:fld>
            <a:endParaRPr lang="en-US"/>
          </a:p>
        </p:txBody>
      </p:sp>
    </p:spTree>
    <p:extLst>
      <p:ext uri="{BB962C8B-B14F-4D97-AF65-F5344CB8AC3E}">
        <p14:creationId xmlns:p14="http://schemas.microsoft.com/office/powerpoint/2010/main" val="168441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4387F6-A3A1-43B6-8CD2-9210B1697BAD}"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56DE12-9F12-46B8-B51E-EC999D5FC412}" type="slidenum">
              <a:rPr lang="en-US" smtClean="0"/>
              <a:t>‹#›</a:t>
            </a:fld>
            <a:endParaRPr lang="en-US"/>
          </a:p>
        </p:txBody>
      </p:sp>
    </p:spTree>
    <p:extLst>
      <p:ext uri="{BB962C8B-B14F-4D97-AF65-F5344CB8AC3E}">
        <p14:creationId xmlns:p14="http://schemas.microsoft.com/office/powerpoint/2010/main" val="3803177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89686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4387F6-A3A1-43B6-8CD2-9210B1697BAD}"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56DE12-9F12-46B8-B51E-EC999D5FC412}" type="slidenum">
              <a:rPr lang="en-US" smtClean="0"/>
              <a:t>‹#›</a:t>
            </a:fld>
            <a:endParaRPr lang="en-US"/>
          </a:p>
        </p:txBody>
      </p:sp>
    </p:spTree>
    <p:extLst>
      <p:ext uri="{BB962C8B-B14F-4D97-AF65-F5344CB8AC3E}">
        <p14:creationId xmlns:p14="http://schemas.microsoft.com/office/powerpoint/2010/main" val="3479929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4387F6-A3A1-43B6-8CD2-9210B1697BAD}"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56DE12-9F12-46B8-B51E-EC999D5FC412}" type="slidenum">
              <a:rPr lang="en-US" smtClean="0"/>
              <a:t>‹#›</a:t>
            </a:fld>
            <a:endParaRPr lang="en-US"/>
          </a:p>
        </p:txBody>
      </p:sp>
    </p:spTree>
    <p:extLst>
      <p:ext uri="{BB962C8B-B14F-4D97-AF65-F5344CB8AC3E}">
        <p14:creationId xmlns:p14="http://schemas.microsoft.com/office/powerpoint/2010/main" val="958217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4387F6-A3A1-43B6-8CD2-9210B1697BAD}"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56DE12-9F12-46B8-B51E-EC999D5FC412}" type="slidenum">
              <a:rPr lang="en-US" smtClean="0"/>
              <a:t>‹#›</a:t>
            </a:fld>
            <a:endParaRPr lang="en-US"/>
          </a:p>
        </p:txBody>
      </p:sp>
    </p:spTree>
    <p:extLst>
      <p:ext uri="{BB962C8B-B14F-4D97-AF65-F5344CB8AC3E}">
        <p14:creationId xmlns:p14="http://schemas.microsoft.com/office/powerpoint/2010/main" val="1348742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4387F6-A3A1-43B6-8CD2-9210B1697BAD}" type="datetimeFigureOut">
              <a:rPr lang="en-US" smtClean="0"/>
              <a:t>10/19/2021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56DE12-9F12-46B8-B51E-EC999D5FC412}" type="slidenum">
              <a:rPr lang="en-US" smtClean="0"/>
              <a:t>‹#›</a:t>
            </a:fld>
            <a:endParaRPr lang="en-US"/>
          </a:p>
        </p:txBody>
      </p:sp>
    </p:spTree>
    <p:extLst>
      <p:ext uri="{BB962C8B-B14F-4D97-AF65-F5344CB8AC3E}">
        <p14:creationId xmlns:p14="http://schemas.microsoft.com/office/powerpoint/2010/main" val="1772284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4387F6-A3A1-43B6-8CD2-9210B1697BAD}" type="datetimeFigureOut">
              <a:rPr lang="en-US" smtClean="0"/>
              <a:t>10/19/2021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56DE12-9F12-46B8-B51E-EC999D5FC412}" type="slidenum">
              <a:rPr lang="en-US" smtClean="0"/>
              <a:t>‹#›</a:t>
            </a:fld>
            <a:endParaRPr lang="en-US"/>
          </a:p>
        </p:txBody>
      </p:sp>
    </p:spTree>
    <p:extLst>
      <p:ext uri="{BB962C8B-B14F-4D97-AF65-F5344CB8AC3E}">
        <p14:creationId xmlns:p14="http://schemas.microsoft.com/office/powerpoint/2010/main" val="3088265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4387F6-A3A1-43B6-8CD2-9210B1697BAD}" type="datetimeFigureOut">
              <a:rPr lang="en-US" smtClean="0"/>
              <a:t>10/19/2021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56DE12-9F12-46B8-B51E-EC999D5FC412}" type="slidenum">
              <a:rPr lang="en-US" smtClean="0"/>
              <a:t>‹#›</a:t>
            </a:fld>
            <a:endParaRPr lang="en-US"/>
          </a:p>
        </p:txBody>
      </p:sp>
    </p:spTree>
    <p:extLst>
      <p:ext uri="{BB962C8B-B14F-4D97-AF65-F5344CB8AC3E}">
        <p14:creationId xmlns:p14="http://schemas.microsoft.com/office/powerpoint/2010/main" val="3077218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4387F6-A3A1-43B6-8CD2-9210B1697BAD}"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56DE12-9F12-46B8-B51E-EC999D5FC412}" type="slidenum">
              <a:rPr lang="en-US" smtClean="0"/>
              <a:t>‹#›</a:t>
            </a:fld>
            <a:endParaRPr lang="en-US"/>
          </a:p>
        </p:txBody>
      </p:sp>
    </p:spTree>
    <p:extLst>
      <p:ext uri="{BB962C8B-B14F-4D97-AF65-F5344CB8AC3E}">
        <p14:creationId xmlns:p14="http://schemas.microsoft.com/office/powerpoint/2010/main" val="1485263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4387F6-A3A1-43B6-8CD2-9210B1697BAD}"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56DE12-9F12-46B8-B51E-EC999D5FC412}" type="slidenum">
              <a:rPr lang="en-US" smtClean="0"/>
              <a:t>‹#›</a:t>
            </a:fld>
            <a:endParaRPr lang="en-US"/>
          </a:p>
        </p:txBody>
      </p:sp>
    </p:spTree>
    <p:extLst>
      <p:ext uri="{BB962C8B-B14F-4D97-AF65-F5344CB8AC3E}">
        <p14:creationId xmlns:p14="http://schemas.microsoft.com/office/powerpoint/2010/main" val="3706196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387F6-A3A1-43B6-8CD2-9210B1697BAD}" type="datetimeFigureOut">
              <a:rPr lang="en-US" smtClean="0"/>
              <a:t>10/19/2021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56DE12-9F12-46B8-B51E-EC999D5FC412}" type="slidenum">
              <a:rPr lang="en-US" smtClean="0"/>
              <a:t>‹#›</a:t>
            </a:fld>
            <a:endParaRPr lang="en-US"/>
          </a:p>
        </p:txBody>
      </p:sp>
    </p:spTree>
    <p:extLst>
      <p:ext uri="{BB962C8B-B14F-4D97-AF65-F5344CB8AC3E}">
        <p14:creationId xmlns:p14="http://schemas.microsoft.com/office/powerpoint/2010/main" val="2880591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60+ hình nền màu trắng đẹp sử dụng cho thiết kế trình chiế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 y="4794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29539" y="640142"/>
            <a:ext cx="4617418" cy="830997"/>
          </a:xfrm>
          <a:prstGeom prst="rect">
            <a:avLst/>
          </a:prstGeom>
          <a:solidFill>
            <a:schemeClr val="accent3">
              <a:lumMod val="60000"/>
              <a:lumOff val="40000"/>
            </a:schemeClr>
          </a:solidFill>
          <a:ln>
            <a:noFill/>
          </a:ln>
        </p:spPr>
        <p:txBody>
          <a:bodyPr wrap="none" lIns="91440" tIns="45720" rIns="91440" bIns="45720">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PHÒNG GD&amp;ĐT HUYỆN THANH TRÌ</a:t>
            </a: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TRƯỜNG THCS NGỌC HỒI</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TextBox 8"/>
          <p:cNvSpPr txBox="1"/>
          <p:nvPr/>
        </p:nvSpPr>
        <p:spPr>
          <a:xfrm>
            <a:off x="1219200" y="3611940"/>
            <a:ext cx="7010400" cy="1569660"/>
          </a:xfrm>
          <a:prstGeom prst="rect">
            <a:avLst/>
          </a:prstGeom>
          <a:noFill/>
        </p:spPr>
        <p:txBody>
          <a:bodyPr wrap="square" rtlCol="0">
            <a:spAutoFit/>
          </a:bodyPr>
          <a:lstStyle/>
          <a:p>
            <a:pPr algn="ctr"/>
            <a:r>
              <a:rPr lang="en-US" sz="3200" b="1" dirty="0" smtClean="0">
                <a:solidFill>
                  <a:srgbClr val="FF0000"/>
                </a:solidFill>
                <a:latin typeface="Arial Rounded MT Bold" panose="020F0704030504030204" pitchFamily="34" charset="0"/>
              </a:rPr>
              <a:t>MÔN: LỊCH SỬ </a:t>
            </a:r>
            <a:r>
              <a:rPr lang="en-US" sz="3200" b="1" dirty="0" smtClean="0">
                <a:solidFill>
                  <a:srgbClr val="FF0000"/>
                </a:solidFill>
                <a:latin typeface="Arial Rounded MT Bold" panose="020F0704030504030204" pitchFamily="34" charset="0"/>
              </a:rPr>
              <a:t>&amp; ĐỊA LÝ 6</a:t>
            </a:r>
            <a:endParaRPr lang="en-US" sz="3200" b="1" dirty="0" smtClean="0">
              <a:solidFill>
                <a:srgbClr val="FF0000"/>
              </a:solidFill>
              <a:latin typeface="Arial Rounded MT Bold" panose="020F0704030504030204" pitchFamily="34" charset="0"/>
            </a:endParaRPr>
          </a:p>
          <a:p>
            <a:pPr algn="ctr"/>
            <a:endParaRPr lang="en-US" sz="3200" b="1" dirty="0" smtClean="0">
              <a:solidFill>
                <a:srgbClr val="FF0000"/>
              </a:solidFill>
              <a:latin typeface="Arial Rounded MT Bold" panose="020F0704030504030204" pitchFamily="34" charset="0"/>
            </a:endParaRPr>
          </a:p>
          <a:p>
            <a:pPr algn="ctr"/>
            <a:r>
              <a:rPr lang="en-US" sz="3200" b="1" dirty="0" smtClean="0">
                <a:solidFill>
                  <a:srgbClr val="FF0000"/>
                </a:solidFill>
                <a:latin typeface="Arial Rounded MT Bold" panose="020F0704030504030204" pitchFamily="34" charset="0"/>
              </a:rPr>
              <a:t>GIÁO VIÊN: NGUYỄN </a:t>
            </a:r>
            <a:r>
              <a:rPr lang="en-US" sz="3200" b="1" dirty="0" smtClean="0">
                <a:solidFill>
                  <a:srgbClr val="FF0000"/>
                </a:solidFill>
                <a:latin typeface="Arial Rounded MT Bold" panose="020F0704030504030204" pitchFamily="34" charset="0"/>
              </a:rPr>
              <a:t>THU HÀ</a:t>
            </a:r>
            <a:endParaRPr lang="en-US" sz="3200" b="1" dirty="0">
              <a:solidFill>
                <a:srgbClr val="FF0000"/>
              </a:solidFill>
              <a:latin typeface="Arial Rounded MT Bold" panose="020F0704030504030204" pitchFamily="34" charset="0"/>
            </a:endParaRPr>
          </a:p>
        </p:txBody>
      </p:sp>
      <p:sp>
        <p:nvSpPr>
          <p:cNvPr id="10" name="Rectangle 9"/>
          <p:cNvSpPr/>
          <p:nvPr/>
        </p:nvSpPr>
        <p:spPr>
          <a:xfrm>
            <a:off x="609600" y="2011740"/>
            <a:ext cx="8153400" cy="2057400"/>
          </a:xfrm>
          <a:prstGeom prst="rect">
            <a:avLst/>
          </a:prstGeom>
          <a:noFill/>
        </p:spPr>
        <p:txBody>
          <a:bodyPr wrap="none" lIns="91440" tIns="45720" rIns="91440" bIns="45720">
            <a:prstTxWarp prst="textDeflateBottom">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dirty="0" smtClean="0">
                <a:ln w="11430"/>
                <a:solidFill>
                  <a:srgbClr val="7030A0"/>
                </a:solidFill>
                <a:effectLst>
                  <a:outerShdw blurRad="50800" dist="39000" dir="5460000" algn="tl">
                    <a:srgbClr val="000000">
                      <a:alpha val="38000"/>
                    </a:srgbClr>
                  </a:outerShdw>
                </a:effectLst>
              </a:rPr>
              <a:t>CHÀO MỪNG CÁC EM ĐẾN VỚI TIẾT HỌC</a:t>
            </a:r>
            <a:endParaRPr lang="en-US" sz="5400" b="1" spc="50" dirty="0">
              <a:ln w="11430"/>
              <a:solidFill>
                <a:srgbClr val="7030A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490675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2438400" cy="5670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图片 12">
            <a:extLst>
              <a:ext uri="{FF2B5EF4-FFF2-40B4-BE49-F238E27FC236}">
                <a16:creationId xmlns:a16="http://schemas.microsoft.com/office/drawing/2014/main" xmlns="" id="{F7F8C48D-A559-4113-AD18-8377F23E9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65" b="88523"/>
          <a:stretch/>
        </p:blipFill>
        <p:spPr>
          <a:xfrm rot="10800000">
            <a:off x="2895600" y="5480729"/>
            <a:ext cx="7162800" cy="1377269"/>
          </a:xfrm>
          <a:prstGeom prst="rect">
            <a:avLst/>
          </a:prstGeom>
        </p:spPr>
      </p:pic>
      <p:pic>
        <p:nvPicPr>
          <p:cNvPr id="5" name="图片 11">
            <a:extLst>
              <a:ext uri="{FF2B5EF4-FFF2-40B4-BE49-F238E27FC236}">
                <a16:creationId xmlns:a16="http://schemas.microsoft.com/office/drawing/2014/main" xmlns="" id="{A0685C41-D465-4512-B9F6-8A38B1A4D0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65" b="88523"/>
          <a:stretch/>
        </p:blipFill>
        <p:spPr>
          <a:xfrm>
            <a:off x="5772682" y="0"/>
            <a:ext cx="3357141" cy="787078"/>
          </a:xfrm>
          <a:prstGeom prst="rect">
            <a:avLst/>
          </a:prstGeom>
        </p:spPr>
      </p:pic>
      <p:pic>
        <p:nvPicPr>
          <p:cNvPr id="6" name="图片 12">
            <a:extLst>
              <a:ext uri="{FF2B5EF4-FFF2-40B4-BE49-F238E27FC236}">
                <a16:creationId xmlns:a16="http://schemas.microsoft.com/office/drawing/2014/main" xmlns="" id="{F7F8C48D-A559-4113-AD18-8377F23E9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65" b="88523"/>
          <a:stretch/>
        </p:blipFill>
        <p:spPr>
          <a:xfrm>
            <a:off x="152400" y="0"/>
            <a:ext cx="5874496" cy="1377269"/>
          </a:xfrm>
          <a:prstGeom prst="rect">
            <a:avLst/>
          </a:prstGeom>
        </p:spPr>
      </p:pic>
      <p:sp>
        <p:nvSpPr>
          <p:cNvPr id="8" name="对话气泡: 圆角矩形 4">
            <a:extLst>
              <a:ext uri="{FF2B5EF4-FFF2-40B4-BE49-F238E27FC236}">
                <a16:creationId xmlns:a16="http://schemas.microsoft.com/office/drawing/2014/main" xmlns="" id="{D698D9B5-9CF8-42E6-A190-6F9B92AFA6B4}"/>
              </a:ext>
            </a:extLst>
          </p:cNvPr>
          <p:cNvSpPr/>
          <p:nvPr/>
        </p:nvSpPr>
        <p:spPr>
          <a:xfrm>
            <a:off x="3157532" y="959254"/>
            <a:ext cx="4386267" cy="1879838"/>
          </a:xfrm>
          <a:prstGeom prst="wedgeRoundRectCallout">
            <a:avLst>
              <a:gd name="adj1" fmla="val -52886"/>
              <a:gd name="adj2" fmla="val 82401"/>
              <a:gd name="adj3" fmla="val 16667"/>
            </a:avLst>
          </a:prstGeom>
          <a:solidFill>
            <a:schemeClr val="bg1"/>
          </a:solidFill>
          <a:ln w="57150">
            <a:solidFill>
              <a:srgbClr val="DCB3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200" b="1" dirty="0" err="1" smtClean="0">
                <a:solidFill>
                  <a:srgbClr val="C00000"/>
                </a:solidFill>
                <a:latin typeface="+mj-lt"/>
                <a:ea typeface="字魂17号-萌趣果冻体" panose="02000000000000000000" pitchFamily="2" charset="-122"/>
              </a:rPr>
              <a:t>Cư</a:t>
            </a:r>
            <a:r>
              <a:rPr lang="en-US" altLang="zh-CN" sz="3200" b="1" dirty="0" smtClean="0">
                <a:solidFill>
                  <a:srgbClr val="C00000"/>
                </a:solidFill>
                <a:latin typeface="+mj-lt"/>
                <a:ea typeface="字魂17号-萌趣果冻体" panose="02000000000000000000" pitchFamily="2" charset="-122"/>
              </a:rPr>
              <a:t> </a:t>
            </a:r>
            <a:r>
              <a:rPr lang="en-US" altLang="zh-CN" sz="3200" b="1" dirty="0" err="1" smtClean="0">
                <a:solidFill>
                  <a:srgbClr val="C00000"/>
                </a:solidFill>
                <a:latin typeface="+mj-lt"/>
                <a:ea typeface="字魂17号-萌趣果冻体" panose="02000000000000000000" pitchFamily="2" charset="-122"/>
              </a:rPr>
              <a:t>dân</a:t>
            </a:r>
            <a:r>
              <a:rPr lang="en-US" altLang="zh-CN" sz="3200" b="1" dirty="0" smtClean="0">
                <a:solidFill>
                  <a:srgbClr val="C00000"/>
                </a:solidFill>
                <a:latin typeface="+mj-lt"/>
                <a:ea typeface="字魂17号-萌趣果冻体" panose="02000000000000000000" pitchFamily="2" charset="-122"/>
              </a:rPr>
              <a:t> Ai </a:t>
            </a:r>
            <a:r>
              <a:rPr lang="en-US" altLang="zh-CN" sz="3200" b="1" dirty="0" err="1" smtClean="0">
                <a:solidFill>
                  <a:srgbClr val="C00000"/>
                </a:solidFill>
                <a:latin typeface="+mj-lt"/>
                <a:ea typeface="字魂17号-萌趣果冻体" panose="02000000000000000000" pitchFamily="2" charset="-122"/>
              </a:rPr>
              <a:t>Cập</a:t>
            </a:r>
            <a:r>
              <a:rPr lang="en-US" altLang="zh-CN" sz="3200" b="1" dirty="0" smtClean="0">
                <a:solidFill>
                  <a:srgbClr val="C00000"/>
                </a:solidFill>
                <a:latin typeface="+mj-lt"/>
                <a:ea typeface="字魂17号-萌趣果冻体" panose="02000000000000000000" pitchFamily="2" charset="-122"/>
              </a:rPr>
              <a:t> </a:t>
            </a:r>
            <a:r>
              <a:rPr lang="en-US" altLang="zh-CN" sz="3200" b="1" dirty="0" err="1" smtClean="0">
                <a:solidFill>
                  <a:srgbClr val="C00000"/>
                </a:solidFill>
                <a:latin typeface="+mj-lt"/>
                <a:ea typeface="字魂17号-萌趣果冻体" panose="02000000000000000000" pitchFamily="2" charset="-122"/>
              </a:rPr>
              <a:t>cổ</a:t>
            </a:r>
            <a:r>
              <a:rPr lang="en-US" altLang="zh-CN" sz="3200" b="1" dirty="0" smtClean="0">
                <a:solidFill>
                  <a:srgbClr val="C00000"/>
                </a:solidFill>
                <a:latin typeface="+mj-lt"/>
                <a:ea typeface="字魂17号-萌趣果冻体" panose="02000000000000000000" pitchFamily="2" charset="-122"/>
              </a:rPr>
              <a:t> </a:t>
            </a:r>
            <a:r>
              <a:rPr lang="en-US" altLang="zh-CN" sz="3200" b="1" dirty="0" err="1" smtClean="0">
                <a:solidFill>
                  <a:srgbClr val="C00000"/>
                </a:solidFill>
                <a:latin typeface="+mj-lt"/>
                <a:ea typeface="字魂17号-萌趣果冻体" panose="02000000000000000000" pitchFamily="2" charset="-122"/>
              </a:rPr>
              <a:t>đại</a:t>
            </a:r>
            <a:r>
              <a:rPr lang="en-US" altLang="zh-CN" sz="3200" b="1" dirty="0" smtClean="0">
                <a:solidFill>
                  <a:srgbClr val="C00000"/>
                </a:solidFill>
                <a:latin typeface="+mj-lt"/>
                <a:ea typeface="字魂17号-萌趣果冻体" panose="02000000000000000000" pitchFamily="2" charset="-122"/>
              </a:rPr>
              <a:t> </a:t>
            </a:r>
            <a:r>
              <a:rPr lang="en-US" altLang="zh-CN" sz="3200" b="1" dirty="0" err="1" smtClean="0">
                <a:solidFill>
                  <a:srgbClr val="C00000"/>
                </a:solidFill>
                <a:latin typeface="+mj-lt"/>
                <a:ea typeface="字魂17号-萌趣果冻体" panose="02000000000000000000" pitchFamily="2" charset="-122"/>
              </a:rPr>
              <a:t>sinh</a:t>
            </a:r>
            <a:r>
              <a:rPr lang="en-US" altLang="zh-CN" sz="3200" b="1" dirty="0" smtClean="0">
                <a:solidFill>
                  <a:srgbClr val="C00000"/>
                </a:solidFill>
                <a:latin typeface="+mj-lt"/>
                <a:ea typeface="字魂17号-萌趣果冻体" panose="02000000000000000000" pitchFamily="2" charset="-122"/>
              </a:rPr>
              <a:t> </a:t>
            </a:r>
            <a:r>
              <a:rPr lang="en-US" altLang="zh-CN" sz="3200" b="1" dirty="0" err="1" smtClean="0">
                <a:solidFill>
                  <a:srgbClr val="C00000"/>
                </a:solidFill>
                <a:latin typeface="+mj-lt"/>
                <a:ea typeface="字魂17号-萌趣果冻体" panose="02000000000000000000" pitchFamily="2" charset="-122"/>
              </a:rPr>
              <a:t>sống</a:t>
            </a:r>
            <a:r>
              <a:rPr lang="en-US" altLang="zh-CN" sz="3200" b="1" dirty="0" smtClean="0">
                <a:solidFill>
                  <a:srgbClr val="C00000"/>
                </a:solidFill>
                <a:latin typeface="+mj-lt"/>
                <a:ea typeface="字魂17号-萌趣果冻体" panose="02000000000000000000" pitchFamily="2" charset="-122"/>
              </a:rPr>
              <a:t> ở </a:t>
            </a:r>
            <a:r>
              <a:rPr lang="en-US" altLang="zh-CN" sz="3200" b="1" dirty="0" err="1" smtClean="0">
                <a:solidFill>
                  <a:srgbClr val="C00000"/>
                </a:solidFill>
                <a:latin typeface="+mj-lt"/>
                <a:ea typeface="字魂17号-萌趣果冻体" panose="02000000000000000000" pitchFamily="2" charset="-122"/>
              </a:rPr>
              <a:t>đâu</a:t>
            </a:r>
            <a:r>
              <a:rPr lang="en-US" altLang="zh-CN" sz="3200" b="1" dirty="0" smtClean="0">
                <a:solidFill>
                  <a:srgbClr val="C00000"/>
                </a:solidFill>
                <a:latin typeface="+mj-lt"/>
                <a:ea typeface="字魂17号-萌趣果冻体" panose="02000000000000000000" pitchFamily="2" charset="-122"/>
              </a:rPr>
              <a:t>?</a:t>
            </a:r>
            <a:endParaRPr lang="zh-CN" altLang="en-US" sz="3200" b="1" dirty="0">
              <a:solidFill>
                <a:srgbClr val="C00000"/>
              </a:solidFill>
              <a:latin typeface="+mj-lt"/>
              <a:ea typeface="字魂17号-萌趣果冻体" panose="02000000000000000000" pitchFamily="2" charset="-122"/>
            </a:endParaRPr>
          </a:p>
        </p:txBody>
      </p:sp>
    </p:spTree>
    <p:extLst>
      <p:ext uri="{BB962C8B-B14F-4D97-AF65-F5344CB8AC3E}">
        <p14:creationId xmlns:p14="http://schemas.microsoft.com/office/powerpoint/2010/main" val="465617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2438400" cy="5670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图片 12">
            <a:extLst>
              <a:ext uri="{FF2B5EF4-FFF2-40B4-BE49-F238E27FC236}">
                <a16:creationId xmlns:a16="http://schemas.microsoft.com/office/drawing/2014/main" xmlns="" id="{F7F8C48D-A559-4113-AD18-8377F23E9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65" b="88523"/>
          <a:stretch/>
        </p:blipFill>
        <p:spPr>
          <a:xfrm rot="10800000">
            <a:off x="2895600" y="5480729"/>
            <a:ext cx="7162800" cy="1377269"/>
          </a:xfrm>
          <a:prstGeom prst="rect">
            <a:avLst/>
          </a:prstGeom>
        </p:spPr>
      </p:pic>
      <p:pic>
        <p:nvPicPr>
          <p:cNvPr id="5" name="图片 11">
            <a:extLst>
              <a:ext uri="{FF2B5EF4-FFF2-40B4-BE49-F238E27FC236}">
                <a16:creationId xmlns:a16="http://schemas.microsoft.com/office/drawing/2014/main" xmlns="" id="{A0685C41-D465-4512-B9F6-8A38B1A4D0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65" b="88523"/>
          <a:stretch/>
        </p:blipFill>
        <p:spPr>
          <a:xfrm>
            <a:off x="5772682" y="0"/>
            <a:ext cx="3357141" cy="787078"/>
          </a:xfrm>
          <a:prstGeom prst="rect">
            <a:avLst/>
          </a:prstGeom>
        </p:spPr>
      </p:pic>
      <p:pic>
        <p:nvPicPr>
          <p:cNvPr id="6" name="图片 12">
            <a:extLst>
              <a:ext uri="{FF2B5EF4-FFF2-40B4-BE49-F238E27FC236}">
                <a16:creationId xmlns:a16="http://schemas.microsoft.com/office/drawing/2014/main" xmlns="" id="{F7F8C48D-A559-4113-AD18-8377F23E9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65" b="88523"/>
          <a:stretch/>
        </p:blipFill>
        <p:spPr>
          <a:xfrm>
            <a:off x="152400" y="0"/>
            <a:ext cx="5874496" cy="1377269"/>
          </a:xfrm>
          <a:prstGeom prst="rect">
            <a:avLst/>
          </a:prstGeom>
        </p:spPr>
      </p:pic>
      <p:sp>
        <p:nvSpPr>
          <p:cNvPr id="8" name="对话气泡: 圆角矩形 4">
            <a:extLst>
              <a:ext uri="{FF2B5EF4-FFF2-40B4-BE49-F238E27FC236}">
                <a16:creationId xmlns:a16="http://schemas.microsoft.com/office/drawing/2014/main" xmlns="" id="{D698D9B5-9CF8-42E6-A190-6F9B92AFA6B4}"/>
              </a:ext>
            </a:extLst>
          </p:cNvPr>
          <p:cNvSpPr/>
          <p:nvPr/>
        </p:nvSpPr>
        <p:spPr>
          <a:xfrm>
            <a:off x="3089648" y="688634"/>
            <a:ext cx="5292352" cy="2511766"/>
          </a:xfrm>
          <a:prstGeom prst="wedgeRoundRectCallout">
            <a:avLst>
              <a:gd name="adj1" fmla="val -52886"/>
              <a:gd name="adj2" fmla="val 82401"/>
              <a:gd name="adj3" fmla="val 16667"/>
            </a:avLst>
          </a:prstGeom>
          <a:solidFill>
            <a:schemeClr val="bg1"/>
          </a:solidFill>
          <a:ln w="57150">
            <a:solidFill>
              <a:srgbClr val="DCB3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3200" b="1" dirty="0" err="1">
                <a:solidFill>
                  <a:srgbClr val="C00000"/>
                </a:solidFill>
              </a:rPr>
              <a:t>Họ</a:t>
            </a:r>
            <a:r>
              <a:rPr lang="en-US" sz="3200" b="1" dirty="0">
                <a:solidFill>
                  <a:srgbClr val="C00000"/>
                </a:solidFill>
              </a:rPr>
              <a:t> </a:t>
            </a:r>
            <a:r>
              <a:rPr lang="en-US" sz="3200" b="1" dirty="0" err="1">
                <a:solidFill>
                  <a:srgbClr val="C00000"/>
                </a:solidFill>
              </a:rPr>
              <a:t>sống</a:t>
            </a:r>
            <a:r>
              <a:rPr lang="en-US" sz="3200" b="1" dirty="0">
                <a:solidFill>
                  <a:srgbClr val="C00000"/>
                </a:solidFill>
              </a:rPr>
              <a:t> </a:t>
            </a:r>
            <a:r>
              <a:rPr lang="en-US" sz="3200" b="1" dirty="0" err="1">
                <a:solidFill>
                  <a:srgbClr val="C00000"/>
                </a:solidFill>
              </a:rPr>
              <a:t>riêng</a:t>
            </a:r>
            <a:r>
              <a:rPr lang="en-US" sz="3200" b="1" dirty="0">
                <a:solidFill>
                  <a:srgbClr val="C00000"/>
                </a:solidFill>
              </a:rPr>
              <a:t> </a:t>
            </a:r>
            <a:r>
              <a:rPr lang="en-US" sz="3200" b="1" dirty="0" err="1">
                <a:solidFill>
                  <a:srgbClr val="C00000"/>
                </a:solidFill>
              </a:rPr>
              <a:t>lẻ</a:t>
            </a:r>
            <a:r>
              <a:rPr lang="en-US" sz="3200" b="1" dirty="0">
                <a:solidFill>
                  <a:srgbClr val="C00000"/>
                </a:solidFill>
              </a:rPr>
              <a:t> </a:t>
            </a:r>
            <a:r>
              <a:rPr lang="en-US" sz="3200" b="1" dirty="0" err="1">
                <a:solidFill>
                  <a:srgbClr val="C00000"/>
                </a:solidFill>
              </a:rPr>
              <a:t>từng</a:t>
            </a:r>
            <a:r>
              <a:rPr lang="en-US" sz="3200" b="1" dirty="0">
                <a:solidFill>
                  <a:srgbClr val="C00000"/>
                </a:solidFill>
              </a:rPr>
              <a:t> </a:t>
            </a:r>
            <a:r>
              <a:rPr lang="en-US" sz="3200" b="1" dirty="0" err="1">
                <a:solidFill>
                  <a:srgbClr val="C00000"/>
                </a:solidFill>
              </a:rPr>
              <a:t>gia</a:t>
            </a:r>
            <a:r>
              <a:rPr lang="en-US" sz="3200" b="1" dirty="0">
                <a:solidFill>
                  <a:srgbClr val="C00000"/>
                </a:solidFill>
              </a:rPr>
              <a:t> </a:t>
            </a:r>
            <a:r>
              <a:rPr lang="en-US" sz="3200" b="1" dirty="0" err="1">
                <a:solidFill>
                  <a:srgbClr val="C00000"/>
                </a:solidFill>
              </a:rPr>
              <a:t>đình</a:t>
            </a:r>
            <a:r>
              <a:rPr lang="en-US" sz="3200" b="1" dirty="0">
                <a:solidFill>
                  <a:srgbClr val="C00000"/>
                </a:solidFill>
              </a:rPr>
              <a:t> hay </a:t>
            </a:r>
            <a:r>
              <a:rPr lang="en-US" sz="3200" b="1" dirty="0" err="1">
                <a:solidFill>
                  <a:srgbClr val="C00000"/>
                </a:solidFill>
              </a:rPr>
              <a:t>trong</a:t>
            </a:r>
            <a:r>
              <a:rPr lang="en-US" sz="3200" b="1" dirty="0">
                <a:solidFill>
                  <a:srgbClr val="C00000"/>
                </a:solidFill>
              </a:rPr>
              <a:t> </a:t>
            </a:r>
            <a:r>
              <a:rPr lang="en-US" sz="3200" b="1" dirty="0" err="1">
                <a:solidFill>
                  <a:srgbClr val="C00000"/>
                </a:solidFill>
              </a:rPr>
              <a:t>một</a:t>
            </a:r>
            <a:r>
              <a:rPr lang="en-US" sz="3200" b="1" dirty="0">
                <a:solidFill>
                  <a:srgbClr val="C00000"/>
                </a:solidFill>
              </a:rPr>
              <a:t> </a:t>
            </a:r>
            <a:r>
              <a:rPr lang="en-US" sz="3200" b="1" dirty="0" err="1">
                <a:solidFill>
                  <a:srgbClr val="C00000"/>
                </a:solidFill>
              </a:rPr>
              <a:t>cộng</a:t>
            </a:r>
            <a:r>
              <a:rPr lang="en-US" sz="3200" b="1" dirty="0">
                <a:solidFill>
                  <a:srgbClr val="C00000"/>
                </a:solidFill>
              </a:rPr>
              <a:t> </a:t>
            </a:r>
            <a:r>
              <a:rPr lang="en-US" sz="3200" b="1" dirty="0" err="1">
                <a:solidFill>
                  <a:srgbClr val="C00000"/>
                </a:solidFill>
              </a:rPr>
              <a:t>đổng</a:t>
            </a:r>
            <a:r>
              <a:rPr lang="en-US" sz="3200" b="1" dirty="0">
                <a:solidFill>
                  <a:srgbClr val="C00000"/>
                </a:solidFill>
              </a:rPr>
              <a:t>? </a:t>
            </a:r>
            <a:r>
              <a:rPr lang="en-US" sz="3200" b="1" dirty="0" err="1">
                <a:solidFill>
                  <a:srgbClr val="C00000"/>
                </a:solidFill>
              </a:rPr>
              <a:t>Họ</a:t>
            </a:r>
            <a:r>
              <a:rPr lang="en-US" sz="3200" b="1" dirty="0">
                <a:solidFill>
                  <a:srgbClr val="C00000"/>
                </a:solidFill>
              </a:rPr>
              <a:t> </a:t>
            </a:r>
            <a:r>
              <a:rPr lang="en-US" sz="3200" b="1" dirty="0" err="1">
                <a:solidFill>
                  <a:srgbClr val="C00000"/>
                </a:solidFill>
              </a:rPr>
              <a:t>tập</a:t>
            </a:r>
            <a:r>
              <a:rPr lang="en-US" sz="3200" b="1" dirty="0">
                <a:solidFill>
                  <a:srgbClr val="C00000"/>
                </a:solidFill>
              </a:rPr>
              <a:t> </a:t>
            </a:r>
            <a:r>
              <a:rPr lang="en-US" sz="3200" b="1" dirty="0" err="1">
                <a:solidFill>
                  <a:srgbClr val="C00000"/>
                </a:solidFill>
              </a:rPr>
              <a:t>hợp</a:t>
            </a:r>
            <a:r>
              <a:rPr lang="en-US" sz="3200" b="1" dirty="0">
                <a:solidFill>
                  <a:srgbClr val="C00000"/>
                </a:solidFill>
              </a:rPr>
              <a:t> </a:t>
            </a:r>
            <a:r>
              <a:rPr lang="en-US" sz="3200" b="1" dirty="0" err="1">
                <a:solidFill>
                  <a:srgbClr val="C00000"/>
                </a:solidFill>
              </a:rPr>
              <a:t>thành</a:t>
            </a:r>
            <a:r>
              <a:rPr lang="en-US" sz="3200" b="1" dirty="0">
                <a:solidFill>
                  <a:srgbClr val="C00000"/>
                </a:solidFill>
              </a:rPr>
              <a:t> </a:t>
            </a:r>
            <a:r>
              <a:rPr lang="en-US" sz="3200" b="1" dirty="0" err="1">
                <a:solidFill>
                  <a:srgbClr val="C00000"/>
                </a:solidFill>
              </a:rPr>
              <a:t>hai</a:t>
            </a:r>
            <a:r>
              <a:rPr lang="en-US" sz="3200" b="1" dirty="0">
                <a:solidFill>
                  <a:srgbClr val="C00000"/>
                </a:solidFill>
              </a:rPr>
              <a:t> </a:t>
            </a:r>
            <a:r>
              <a:rPr lang="en-US" sz="3200" b="1" dirty="0" err="1">
                <a:solidFill>
                  <a:srgbClr val="C00000"/>
                </a:solidFill>
              </a:rPr>
              <a:t>vùng</a:t>
            </a:r>
            <a:r>
              <a:rPr lang="en-US" sz="3200" b="1" dirty="0">
                <a:solidFill>
                  <a:srgbClr val="C00000"/>
                </a:solidFill>
              </a:rPr>
              <a:t> </a:t>
            </a:r>
            <a:r>
              <a:rPr lang="en-US" sz="3200" b="1" dirty="0" err="1">
                <a:solidFill>
                  <a:srgbClr val="C00000"/>
                </a:solidFill>
              </a:rPr>
              <a:t>cư</a:t>
            </a:r>
            <a:r>
              <a:rPr lang="en-US" sz="3200" b="1" dirty="0">
                <a:solidFill>
                  <a:srgbClr val="C00000"/>
                </a:solidFill>
              </a:rPr>
              <a:t> </a:t>
            </a:r>
            <a:r>
              <a:rPr lang="en-US" sz="3200" b="1" dirty="0" err="1">
                <a:solidFill>
                  <a:srgbClr val="C00000"/>
                </a:solidFill>
              </a:rPr>
              <a:t>trú</a:t>
            </a:r>
            <a:r>
              <a:rPr lang="en-US" sz="3200" b="1" dirty="0">
                <a:solidFill>
                  <a:srgbClr val="C00000"/>
                </a:solidFill>
              </a:rPr>
              <a:t> </a:t>
            </a:r>
            <a:r>
              <a:rPr lang="en-US" sz="3200" b="1" dirty="0" err="1">
                <a:solidFill>
                  <a:srgbClr val="C00000"/>
                </a:solidFill>
              </a:rPr>
              <a:t>chủ</a:t>
            </a:r>
            <a:r>
              <a:rPr lang="en-US" sz="3200" b="1" dirty="0">
                <a:solidFill>
                  <a:srgbClr val="C00000"/>
                </a:solidFill>
              </a:rPr>
              <a:t> </a:t>
            </a:r>
            <a:r>
              <a:rPr lang="en-US" sz="3200" b="1" dirty="0" err="1">
                <a:solidFill>
                  <a:srgbClr val="C00000"/>
                </a:solidFill>
              </a:rPr>
              <a:t>yếu</a:t>
            </a:r>
            <a:r>
              <a:rPr lang="en-US" sz="3200" b="1" dirty="0">
                <a:solidFill>
                  <a:srgbClr val="C00000"/>
                </a:solidFill>
              </a:rPr>
              <a:t> </a:t>
            </a:r>
            <a:r>
              <a:rPr lang="en-US" sz="3200" b="1" dirty="0" err="1">
                <a:solidFill>
                  <a:srgbClr val="C00000"/>
                </a:solidFill>
              </a:rPr>
              <a:t>là</a:t>
            </a:r>
            <a:r>
              <a:rPr lang="en-US" sz="3200" b="1" dirty="0">
                <a:solidFill>
                  <a:srgbClr val="C00000"/>
                </a:solidFill>
              </a:rPr>
              <a:t> </a:t>
            </a:r>
            <a:r>
              <a:rPr lang="en-US" sz="3200" b="1" dirty="0" err="1">
                <a:solidFill>
                  <a:srgbClr val="C00000"/>
                </a:solidFill>
              </a:rPr>
              <a:t>vùng</a:t>
            </a:r>
            <a:r>
              <a:rPr lang="en-US" sz="3200" b="1" dirty="0">
                <a:solidFill>
                  <a:srgbClr val="C00000"/>
                </a:solidFill>
              </a:rPr>
              <a:t> </a:t>
            </a:r>
            <a:r>
              <a:rPr lang="en-US" sz="3200" b="1" dirty="0" err="1">
                <a:solidFill>
                  <a:srgbClr val="C00000"/>
                </a:solidFill>
              </a:rPr>
              <a:t>nào</a:t>
            </a:r>
            <a:r>
              <a:rPr lang="en-US" sz="3200" b="1" dirty="0">
                <a:solidFill>
                  <a:srgbClr val="C00000"/>
                </a:solidFill>
              </a:rPr>
              <a:t>?</a:t>
            </a:r>
          </a:p>
        </p:txBody>
      </p:sp>
    </p:spTree>
    <p:extLst>
      <p:ext uri="{BB962C8B-B14F-4D97-AF65-F5344CB8AC3E}">
        <p14:creationId xmlns:p14="http://schemas.microsoft.com/office/powerpoint/2010/main" val="429449658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2438400" cy="5670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图片 12">
            <a:extLst>
              <a:ext uri="{FF2B5EF4-FFF2-40B4-BE49-F238E27FC236}">
                <a16:creationId xmlns:a16="http://schemas.microsoft.com/office/drawing/2014/main" xmlns="" id="{F7F8C48D-A559-4113-AD18-8377F23E9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65" b="88523"/>
          <a:stretch/>
        </p:blipFill>
        <p:spPr>
          <a:xfrm rot="10800000">
            <a:off x="2895600" y="5480729"/>
            <a:ext cx="7162800" cy="1377269"/>
          </a:xfrm>
          <a:prstGeom prst="rect">
            <a:avLst/>
          </a:prstGeom>
        </p:spPr>
      </p:pic>
      <p:pic>
        <p:nvPicPr>
          <p:cNvPr id="5" name="图片 11">
            <a:extLst>
              <a:ext uri="{FF2B5EF4-FFF2-40B4-BE49-F238E27FC236}">
                <a16:creationId xmlns:a16="http://schemas.microsoft.com/office/drawing/2014/main" xmlns="" id="{A0685C41-D465-4512-B9F6-8A38B1A4D0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65" b="88523"/>
          <a:stretch/>
        </p:blipFill>
        <p:spPr>
          <a:xfrm>
            <a:off x="5772682" y="0"/>
            <a:ext cx="3357141" cy="787078"/>
          </a:xfrm>
          <a:prstGeom prst="rect">
            <a:avLst/>
          </a:prstGeom>
        </p:spPr>
      </p:pic>
      <p:pic>
        <p:nvPicPr>
          <p:cNvPr id="6" name="图片 12">
            <a:extLst>
              <a:ext uri="{FF2B5EF4-FFF2-40B4-BE49-F238E27FC236}">
                <a16:creationId xmlns:a16="http://schemas.microsoft.com/office/drawing/2014/main" xmlns="" id="{F7F8C48D-A559-4113-AD18-8377F23E9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65" b="88523"/>
          <a:stretch/>
        </p:blipFill>
        <p:spPr>
          <a:xfrm>
            <a:off x="152400" y="0"/>
            <a:ext cx="5874496" cy="1377269"/>
          </a:xfrm>
          <a:prstGeom prst="rect">
            <a:avLst/>
          </a:prstGeom>
        </p:spPr>
      </p:pic>
      <p:sp>
        <p:nvSpPr>
          <p:cNvPr id="8" name="对话气泡: 圆角矩形 4">
            <a:extLst>
              <a:ext uri="{FF2B5EF4-FFF2-40B4-BE49-F238E27FC236}">
                <a16:creationId xmlns:a16="http://schemas.microsoft.com/office/drawing/2014/main" xmlns="" id="{D698D9B5-9CF8-42E6-A190-6F9B92AFA6B4}"/>
              </a:ext>
            </a:extLst>
          </p:cNvPr>
          <p:cNvSpPr/>
          <p:nvPr/>
        </p:nvSpPr>
        <p:spPr>
          <a:xfrm>
            <a:off x="3089648" y="688634"/>
            <a:ext cx="5292352" cy="2511766"/>
          </a:xfrm>
          <a:prstGeom prst="wedgeRoundRectCallout">
            <a:avLst>
              <a:gd name="adj1" fmla="val -52886"/>
              <a:gd name="adj2" fmla="val 82401"/>
              <a:gd name="adj3" fmla="val 16667"/>
            </a:avLst>
          </a:prstGeom>
          <a:solidFill>
            <a:schemeClr val="bg1"/>
          </a:solidFill>
          <a:ln w="57150">
            <a:solidFill>
              <a:srgbClr val="DCB3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3200" b="1" dirty="0" err="1" smtClean="0">
                <a:solidFill>
                  <a:srgbClr val="C00000"/>
                </a:solidFill>
              </a:rPr>
              <a:t>Dựa</a:t>
            </a:r>
            <a:r>
              <a:rPr lang="en-US" sz="3200" b="1" dirty="0" smtClean="0">
                <a:solidFill>
                  <a:srgbClr val="C00000"/>
                </a:solidFill>
              </a:rPr>
              <a:t> </a:t>
            </a:r>
            <a:r>
              <a:rPr lang="en-US" sz="3200" b="1" dirty="0" err="1" smtClean="0">
                <a:solidFill>
                  <a:srgbClr val="C00000"/>
                </a:solidFill>
              </a:rPr>
              <a:t>vào</a:t>
            </a:r>
            <a:r>
              <a:rPr lang="en-US" sz="3200" b="1" dirty="0" smtClean="0">
                <a:solidFill>
                  <a:srgbClr val="C00000"/>
                </a:solidFill>
              </a:rPr>
              <a:t> </a:t>
            </a:r>
            <a:r>
              <a:rPr lang="en-US" sz="3200" b="1" dirty="0" err="1" smtClean="0">
                <a:solidFill>
                  <a:srgbClr val="C00000"/>
                </a:solidFill>
              </a:rPr>
              <a:t>hình</a:t>
            </a:r>
            <a:r>
              <a:rPr lang="en-US" sz="3200" b="1" dirty="0" smtClean="0">
                <a:solidFill>
                  <a:srgbClr val="C00000"/>
                </a:solidFill>
              </a:rPr>
              <a:t> </a:t>
            </a:r>
            <a:r>
              <a:rPr lang="en-US" sz="3200" b="1" dirty="0" err="1" smtClean="0">
                <a:solidFill>
                  <a:srgbClr val="C00000"/>
                </a:solidFill>
              </a:rPr>
              <a:t>vẽ</a:t>
            </a:r>
            <a:r>
              <a:rPr lang="en-US" sz="3200" b="1" dirty="0" smtClean="0">
                <a:solidFill>
                  <a:srgbClr val="C00000"/>
                </a:solidFill>
              </a:rPr>
              <a:t> </a:t>
            </a:r>
            <a:r>
              <a:rPr lang="en-US" sz="3200" b="1" dirty="0" err="1" smtClean="0">
                <a:solidFill>
                  <a:srgbClr val="C00000"/>
                </a:solidFill>
              </a:rPr>
              <a:t>sau</a:t>
            </a:r>
            <a:r>
              <a:rPr lang="en-US" sz="3200" b="1" dirty="0" smtClean="0">
                <a:solidFill>
                  <a:srgbClr val="C00000"/>
                </a:solidFill>
              </a:rPr>
              <a:t> </a:t>
            </a:r>
            <a:r>
              <a:rPr lang="en-US" sz="3200" b="1" dirty="0" err="1" smtClean="0">
                <a:solidFill>
                  <a:srgbClr val="C00000"/>
                </a:solidFill>
              </a:rPr>
              <a:t>kết</a:t>
            </a:r>
            <a:r>
              <a:rPr lang="en-US" sz="3200" b="1" dirty="0" smtClean="0">
                <a:solidFill>
                  <a:srgbClr val="C00000"/>
                </a:solidFill>
              </a:rPr>
              <a:t> </a:t>
            </a:r>
            <a:r>
              <a:rPr lang="en-US" sz="3200" b="1" dirty="0" err="1" smtClean="0">
                <a:solidFill>
                  <a:srgbClr val="C00000"/>
                </a:solidFill>
              </a:rPr>
              <a:t>hợp</a:t>
            </a:r>
            <a:r>
              <a:rPr lang="en-US" sz="3200" b="1" dirty="0" smtClean="0">
                <a:solidFill>
                  <a:srgbClr val="C00000"/>
                </a:solidFill>
              </a:rPr>
              <a:t> </a:t>
            </a:r>
            <a:r>
              <a:rPr lang="en-US" sz="3200" b="1" dirty="0" err="1" smtClean="0">
                <a:solidFill>
                  <a:srgbClr val="C00000"/>
                </a:solidFill>
              </a:rPr>
              <a:t>với</a:t>
            </a:r>
            <a:r>
              <a:rPr lang="en-US" sz="3200" b="1" dirty="0" smtClean="0">
                <a:solidFill>
                  <a:srgbClr val="C00000"/>
                </a:solidFill>
              </a:rPr>
              <a:t> </a:t>
            </a:r>
            <a:r>
              <a:rPr lang="en-US" sz="3200" b="1" dirty="0" err="1" smtClean="0">
                <a:solidFill>
                  <a:srgbClr val="C00000"/>
                </a:solidFill>
              </a:rPr>
              <a:t>thông</a:t>
            </a:r>
            <a:r>
              <a:rPr lang="en-US" sz="3200" b="1" dirty="0" smtClean="0">
                <a:solidFill>
                  <a:srgbClr val="C00000"/>
                </a:solidFill>
              </a:rPr>
              <a:t> tin </a:t>
            </a:r>
            <a:r>
              <a:rPr lang="en-US" sz="3200" b="1" dirty="0" err="1" smtClean="0">
                <a:solidFill>
                  <a:srgbClr val="C00000"/>
                </a:solidFill>
              </a:rPr>
              <a:t>trong</a:t>
            </a:r>
            <a:r>
              <a:rPr lang="en-US" sz="3200" b="1" dirty="0" smtClean="0">
                <a:solidFill>
                  <a:srgbClr val="C00000"/>
                </a:solidFill>
              </a:rPr>
              <a:t> SGK, </a:t>
            </a:r>
            <a:r>
              <a:rPr lang="en-US" sz="3200" b="1" dirty="0" err="1" smtClean="0">
                <a:solidFill>
                  <a:srgbClr val="C00000"/>
                </a:solidFill>
              </a:rPr>
              <a:t>em</a:t>
            </a:r>
            <a:r>
              <a:rPr lang="en-US" sz="3200" b="1" dirty="0" smtClean="0">
                <a:solidFill>
                  <a:srgbClr val="C00000"/>
                </a:solidFill>
              </a:rPr>
              <a:t> </a:t>
            </a:r>
            <a:r>
              <a:rPr lang="en-US" sz="3200" b="1" dirty="0" err="1" smtClean="0">
                <a:solidFill>
                  <a:srgbClr val="C00000"/>
                </a:solidFill>
              </a:rPr>
              <a:t>hãy</a:t>
            </a:r>
            <a:r>
              <a:rPr lang="en-US" sz="3200" b="1" dirty="0" smtClean="0">
                <a:solidFill>
                  <a:srgbClr val="C00000"/>
                </a:solidFill>
              </a:rPr>
              <a:t> </a:t>
            </a:r>
            <a:r>
              <a:rPr lang="en-US" sz="3200" b="1" dirty="0" err="1" smtClean="0">
                <a:solidFill>
                  <a:srgbClr val="C00000"/>
                </a:solidFill>
              </a:rPr>
              <a:t>trình</a:t>
            </a:r>
            <a:r>
              <a:rPr lang="en-US" sz="3200" b="1" dirty="0" smtClean="0">
                <a:solidFill>
                  <a:srgbClr val="C00000"/>
                </a:solidFill>
              </a:rPr>
              <a:t> </a:t>
            </a:r>
            <a:r>
              <a:rPr lang="en-US" sz="3200" b="1" dirty="0" err="1" smtClean="0">
                <a:solidFill>
                  <a:srgbClr val="C00000"/>
                </a:solidFill>
              </a:rPr>
              <a:t>bày</a:t>
            </a:r>
            <a:r>
              <a:rPr lang="en-US" sz="3200" b="1" dirty="0" smtClean="0">
                <a:solidFill>
                  <a:srgbClr val="C00000"/>
                </a:solidFill>
              </a:rPr>
              <a:t> </a:t>
            </a:r>
            <a:r>
              <a:rPr lang="en-US" sz="3200" b="1" dirty="0" err="1" smtClean="0">
                <a:solidFill>
                  <a:srgbClr val="C00000"/>
                </a:solidFill>
              </a:rPr>
              <a:t>quá</a:t>
            </a:r>
            <a:r>
              <a:rPr lang="en-US" sz="3200" b="1" dirty="0" smtClean="0">
                <a:solidFill>
                  <a:srgbClr val="C00000"/>
                </a:solidFill>
              </a:rPr>
              <a:t> </a:t>
            </a:r>
            <a:r>
              <a:rPr lang="en-US" sz="3200" b="1" dirty="0" err="1" smtClean="0">
                <a:solidFill>
                  <a:srgbClr val="C00000"/>
                </a:solidFill>
              </a:rPr>
              <a:t>trình</a:t>
            </a:r>
            <a:r>
              <a:rPr lang="en-US" sz="3200" b="1" dirty="0" smtClean="0">
                <a:solidFill>
                  <a:srgbClr val="C00000"/>
                </a:solidFill>
              </a:rPr>
              <a:t> </a:t>
            </a:r>
            <a:r>
              <a:rPr lang="en-US" sz="3200" b="1" dirty="0" err="1" smtClean="0">
                <a:solidFill>
                  <a:srgbClr val="C00000"/>
                </a:solidFill>
              </a:rPr>
              <a:t>hình</a:t>
            </a:r>
            <a:r>
              <a:rPr lang="en-US" sz="3200" b="1" dirty="0" smtClean="0">
                <a:solidFill>
                  <a:srgbClr val="C00000"/>
                </a:solidFill>
              </a:rPr>
              <a:t> </a:t>
            </a:r>
            <a:r>
              <a:rPr lang="en-US" sz="3200" b="1" dirty="0" err="1" smtClean="0">
                <a:solidFill>
                  <a:srgbClr val="C00000"/>
                </a:solidFill>
              </a:rPr>
              <a:t>thành</a:t>
            </a:r>
            <a:r>
              <a:rPr lang="en-US" sz="3200" b="1" dirty="0" smtClean="0">
                <a:solidFill>
                  <a:srgbClr val="C00000"/>
                </a:solidFill>
              </a:rPr>
              <a:t> </a:t>
            </a:r>
            <a:r>
              <a:rPr lang="en-US" sz="3200" b="1" dirty="0" err="1" smtClean="0">
                <a:solidFill>
                  <a:srgbClr val="C00000"/>
                </a:solidFill>
              </a:rPr>
              <a:t>nhà</a:t>
            </a:r>
            <a:r>
              <a:rPr lang="en-US" sz="3200" b="1" dirty="0" smtClean="0">
                <a:solidFill>
                  <a:srgbClr val="C00000"/>
                </a:solidFill>
              </a:rPr>
              <a:t> </a:t>
            </a:r>
            <a:r>
              <a:rPr lang="en-US" sz="3200" b="1" dirty="0" err="1" smtClean="0">
                <a:solidFill>
                  <a:srgbClr val="C00000"/>
                </a:solidFill>
              </a:rPr>
              <a:t>nước</a:t>
            </a:r>
            <a:r>
              <a:rPr lang="en-US" sz="3200" b="1" dirty="0" smtClean="0">
                <a:solidFill>
                  <a:srgbClr val="C00000"/>
                </a:solidFill>
              </a:rPr>
              <a:t> Ai </a:t>
            </a:r>
            <a:r>
              <a:rPr lang="en-US" sz="3200" b="1" dirty="0" err="1" smtClean="0">
                <a:solidFill>
                  <a:srgbClr val="C00000"/>
                </a:solidFill>
              </a:rPr>
              <a:t>Cập</a:t>
            </a:r>
            <a:r>
              <a:rPr lang="en-US" sz="3200" b="1" dirty="0" smtClean="0">
                <a:solidFill>
                  <a:srgbClr val="C00000"/>
                </a:solidFill>
              </a:rPr>
              <a:t> </a:t>
            </a:r>
            <a:r>
              <a:rPr lang="en-US" sz="3200" b="1" dirty="0" err="1" smtClean="0">
                <a:solidFill>
                  <a:srgbClr val="C00000"/>
                </a:solidFill>
              </a:rPr>
              <a:t>cổ</a:t>
            </a:r>
            <a:r>
              <a:rPr lang="en-US" sz="3200" b="1" dirty="0" smtClean="0">
                <a:solidFill>
                  <a:srgbClr val="C00000"/>
                </a:solidFill>
              </a:rPr>
              <a:t> </a:t>
            </a:r>
            <a:r>
              <a:rPr lang="en-US" sz="3200" b="1" dirty="0" err="1" smtClean="0">
                <a:solidFill>
                  <a:srgbClr val="C00000"/>
                </a:solidFill>
              </a:rPr>
              <a:t>đại</a:t>
            </a:r>
            <a:r>
              <a:rPr lang="en-US" sz="3200" b="1" dirty="0" smtClean="0">
                <a:solidFill>
                  <a:srgbClr val="C00000"/>
                </a:solidFill>
              </a:rPr>
              <a:t>?</a:t>
            </a:r>
            <a:endParaRPr lang="en-US" sz="3200" b="1" dirty="0">
              <a:solidFill>
                <a:srgbClr val="C00000"/>
              </a:solidFill>
            </a:endParaRPr>
          </a:p>
        </p:txBody>
      </p:sp>
    </p:spTree>
    <p:extLst>
      <p:ext uri="{BB962C8B-B14F-4D97-AF65-F5344CB8AC3E}">
        <p14:creationId xmlns:p14="http://schemas.microsoft.com/office/powerpoint/2010/main" val="1982944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8" y="1051665"/>
            <a:ext cx="2125895" cy="1640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1150" y="1900005"/>
            <a:ext cx="1738045" cy="130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0700" y="2819400"/>
            <a:ext cx="2057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4572000"/>
            <a:ext cx="31432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96313" y="142489"/>
            <a:ext cx="1700801" cy="127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p:nvPr/>
        </p:nvSpPr>
        <p:spPr>
          <a:xfrm>
            <a:off x="2819400" y="1704975"/>
            <a:ext cx="3048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flipH="1">
            <a:off x="3276599" y="1524000"/>
            <a:ext cx="1066800" cy="461665"/>
          </a:xfrm>
          <a:prstGeom prst="rect">
            <a:avLst/>
          </a:prstGeom>
          <a:noFill/>
        </p:spPr>
        <p:txBody>
          <a:bodyPr wrap="square" rtlCol="0">
            <a:spAutoFit/>
          </a:bodyPr>
          <a:lstStyle/>
          <a:p>
            <a:r>
              <a:rPr lang="en-US" sz="2400" b="1" dirty="0" smtClean="0"/>
              <a:t>NÔM</a:t>
            </a:r>
            <a:endParaRPr lang="en-US" sz="2400" b="1" dirty="0"/>
          </a:p>
        </p:txBody>
      </p:sp>
      <p:cxnSp>
        <p:nvCxnSpPr>
          <p:cNvPr id="6" name="Straight Arrow Connector 5"/>
          <p:cNvCxnSpPr>
            <a:stCxn id="4" idx="1"/>
          </p:cNvCxnSpPr>
          <p:nvPr/>
        </p:nvCxnSpPr>
        <p:spPr>
          <a:xfrm flipV="1">
            <a:off x="4343399" y="1136143"/>
            <a:ext cx="1752601" cy="6186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4" idx="1"/>
          </p:cNvCxnSpPr>
          <p:nvPr/>
        </p:nvCxnSpPr>
        <p:spPr>
          <a:xfrm>
            <a:off x="4343399" y="1754833"/>
            <a:ext cx="1752601" cy="9627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20301093">
            <a:off x="4343399" y="1034174"/>
            <a:ext cx="1600201" cy="400110"/>
          </a:xfrm>
          <a:prstGeom prst="rect">
            <a:avLst/>
          </a:prstGeom>
          <a:noFill/>
        </p:spPr>
        <p:txBody>
          <a:bodyPr wrap="square" rtlCol="0">
            <a:spAutoFit/>
          </a:bodyPr>
          <a:lstStyle/>
          <a:p>
            <a:pPr algn="ctr"/>
            <a:r>
              <a:rPr lang="en-US" sz="2000" b="1" dirty="0" smtClean="0">
                <a:solidFill>
                  <a:srgbClr val="C00000"/>
                </a:solidFill>
              </a:rPr>
              <a:t>MIỀN BẮC</a:t>
            </a:r>
            <a:endParaRPr lang="en-US" sz="2000" b="1" dirty="0">
              <a:solidFill>
                <a:srgbClr val="C00000"/>
              </a:solidFill>
            </a:endParaRPr>
          </a:p>
        </p:txBody>
      </p:sp>
      <p:sp>
        <p:nvSpPr>
          <p:cNvPr id="10" name="TextBox 9"/>
          <p:cNvSpPr txBox="1"/>
          <p:nvPr/>
        </p:nvSpPr>
        <p:spPr>
          <a:xfrm rot="1817293">
            <a:off x="4229098" y="2202202"/>
            <a:ext cx="1828800" cy="400110"/>
          </a:xfrm>
          <a:prstGeom prst="rect">
            <a:avLst/>
          </a:prstGeom>
          <a:noFill/>
        </p:spPr>
        <p:txBody>
          <a:bodyPr wrap="square" rtlCol="0">
            <a:spAutoFit/>
          </a:bodyPr>
          <a:lstStyle/>
          <a:p>
            <a:pPr algn="ctr"/>
            <a:r>
              <a:rPr lang="en-US" sz="2000" b="1" dirty="0" smtClean="0">
                <a:solidFill>
                  <a:srgbClr val="C00000"/>
                </a:solidFill>
              </a:rPr>
              <a:t>MIỀN NAM</a:t>
            </a:r>
            <a:endParaRPr lang="en-US" sz="2000" b="1" dirty="0">
              <a:solidFill>
                <a:srgbClr val="C00000"/>
              </a:solidFill>
            </a:endParaRPr>
          </a:p>
        </p:txBody>
      </p:sp>
      <p:sp>
        <p:nvSpPr>
          <p:cNvPr id="11" name="TextBox 10"/>
          <p:cNvSpPr txBox="1"/>
          <p:nvPr/>
        </p:nvSpPr>
        <p:spPr>
          <a:xfrm>
            <a:off x="6596223" y="1530673"/>
            <a:ext cx="2209800" cy="369332"/>
          </a:xfrm>
          <a:prstGeom prst="rect">
            <a:avLst/>
          </a:prstGeom>
          <a:noFill/>
        </p:spPr>
        <p:txBody>
          <a:bodyPr wrap="square" rtlCol="0">
            <a:spAutoFit/>
          </a:bodyPr>
          <a:lstStyle/>
          <a:p>
            <a:pPr algn="ctr"/>
            <a:r>
              <a:rPr lang="en-US" dirty="0" smtClean="0"/>
              <a:t>HẠ AI CẬP</a:t>
            </a:r>
            <a:endParaRPr lang="en-US" dirty="0"/>
          </a:p>
        </p:txBody>
      </p:sp>
      <p:sp>
        <p:nvSpPr>
          <p:cNvPr id="12" name="TextBox 11"/>
          <p:cNvSpPr txBox="1"/>
          <p:nvPr/>
        </p:nvSpPr>
        <p:spPr>
          <a:xfrm>
            <a:off x="6889464" y="3429000"/>
            <a:ext cx="1981200" cy="369332"/>
          </a:xfrm>
          <a:prstGeom prst="rect">
            <a:avLst/>
          </a:prstGeom>
          <a:noFill/>
        </p:spPr>
        <p:txBody>
          <a:bodyPr wrap="square" rtlCol="0">
            <a:spAutoFit/>
          </a:bodyPr>
          <a:lstStyle/>
          <a:p>
            <a:pPr algn="ctr"/>
            <a:r>
              <a:rPr lang="en-US" dirty="0" smtClean="0"/>
              <a:t>THƯỢNG AI CẬP</a:t>
            </a:r>
            <a:endParaRPr lang="en-US" dirty="0"/>
          </a:p>
        </p:txBody>
      </p:sp>
      <p:sp>
        <p:nvSpPr>
          <p:cNvPr id="13" name="TextBox 12"/>
          <p:cNvSpPr txBox="1"/>
          <p:nvPr/>
        </p:nvSpPr>
        <p:spPr>
          <a:xfrm>
            <a:off x="4495800" y="1676400"/>
            <a:ext cx="2202522" cy="338554"/>
          </a:xfrm>
          <a:prstGeom prst="rect">
            <a:avLst/>
          </a:prstGeom>
          <a:noFill/>
        </p:spPr>
        <p:txBody>
          <a:bodyPr wrap="square" rtlCol="0">
            <a:spAutoFit/>
          </a:bodyPr>
          <a:lstStyle/>
          <a:p>
            <a:pPr algn="ctr"/>
            <a:r>
              <a:rPr lang="en-US" sz="1600" b="1" dirty="0" smtClean="0"/>
              <a:t>THIÊN NIÊN KỈ IV TCN</a:t>
            </a:r>
            <a:endParaRPr lang="en-US" sz="1600" b="1" dirty="0"/>
          </a:p>
        </p:txBody>
      </p:sp>
      <p:pic>
        <p:nvPicPr>
          <p:cNvPr id="2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6791" y="5257800"/>
            <a:ext cx="1700801" cy="127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6802" y="5229867"/>
            <a:ext cx="1738045" cy="130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Plus 13"/>
          <p:cNvSpPr/>
          <p:nvPr/>
        </p:nvSpPr>
        <p:spPr>
          <a:xfrm>
            <a:off x="2362200" y="5715000"/>
            <a:ext cx="609600" cy="59055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qual 14"/>
          <p:cNvSpPr/>
          <p:nvPr/>
        </p:nvSpPr>
        <p:spPr>
          <a:xfrm>
            <a:off x="5029200" y="5715000"/>
            <a:ext cx="567861" cy="59055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a:off x="2328808" y="4860535"/>
            <a:ext cx="1308243" cy="369332"/>
          </a:xfrm>
          <a:prstGeom prst="rect">
            <a:avLst/>
          </a:prstGeom>
        </p:spPr>
        <p:txBody>
          <a:bodyPr wrap="none">
            <a:spAutoFit/>
          </a:bodyPr>
          <a:lstStyle/>
          <a:p>
            <a:r>
              <a:rPr lang="nl-NL" b="1" dirty="0"/>
              <a:t>V</a:t>
            </a:r>
            <a:r>
              <a:rPr lang="nl-NL" b="1" dirty="0" smtClean="0"/>
              <a:t>ua </a:t>
            </a:r>
            <a:r>
              <a:rPr lang="nl-NL" b="1" dirty="0"/>
              <a:t>Namer </a:t>
            </a:r>
            <a:endParaRPr lang="en-US" b="1" dirty="0"/>
          </a:p>
        </p:txBody>
      </p:sp>
      <p:sp>
        <p:nvSpPr>
          <p:cNvPr id="17" name="Rectangle 16"/>
          <p:cNvSpPr/>
          <p:nvPr/>
        </p:nvSpPr>
        <p:spPr>
          <a:xfrm>
            <a:off x="6324766" y="4202668"/>
            <a:ext cx="1555298" cy="369332"/>
          </a:xfrm>
          <a:prstGeom prst="rect">
            <a:avLst/>
          </a:prstGeom>
        </p:spPr>
        <p:txBody>
          <a:bodyPr wrap="none">
            <a:spAutoFit/>
          </a:bodyPr>
          <a:lstStyle/>
          <a:p>
            <a:pPr algn="ctr"/>
            <a:r>
              <a:rPr lang="nl-NL" dirty="0"/>
              <a:t>năm 3200 TCN</a:t>
            </a:r>
            <a:endParaRPr lang="en-US" dirty="0"/>
          </a:p>
        </p:txBody>
      </p:sp>
      <p:pic>
        <p:nvPicPr>
          <p:cNvPr id="29" name="Picture 2" descr="kisspng-great-sphinx-of-giza-egyptian-pyramids-ancient-egy-egypt-horse-people-5a708e4fd51472-423907371517325903872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5691" y="1341763"/>
            <a:ext cx="1143000" cy="1350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342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hông có mô tả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6966"/>
          <a:stretch/>
        </p:blipFill>
        <p:spPr bwMode="auto">
          <a:xfrm>
            <a:off x="0" y="0"/>
            <a:ext cx="913196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52400" y="152400"/>
            <a:ext cx="7162800" cy="1066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48054" y="266700"/>
            <a:ext cx="6914746" cy="838200"/>
          </a:xfrm>
          <a:prstGeom prst="roundRect">
            <a:avLst/>
          </a:prstGeom>
          <a:ln>
            <a:solidFill>
              <a:srgbClr val="00B05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dirty="0" smtClean="0">
                <a:solidFill>
                  <a:srgbClr val="00B050"/>
                </a:solidFill>
              </a:rPr>
              <a:t>II. QUÁ TRÌNH THÀNH LẬP NHÀ NƯỚC </a:t>
            </a:r>
          </a:p>
          <a:p>
            <a:pPr algn="ctr"/>
            <a:r>
              <a:rPr lang="en-US" sz="2800" dirty="0" smtClean="0">
                <a:solidFill>
                  <a:srgbClr val="00B050"/>
                </a:solidFill>
              </a:rPr>
              <a:t>AI CẬP CỔ ĐẠI</a:t>
            </a:r>
            <a:endParaRPr lang="en-US" sz="2800" dirty="0">
              <a:solidFill>
                <a:srgbClr val="00B050"/>
              </a:solidFill>
            </a:endParaRPr>
          </a:p>
        </p:txBody>
      </p:sp>
      <p:sp>
        <p:nvSpPr>
          <p:cNvPr id="2" name="Rectangle 1"/>
          <p:cNvSpPr/>
          <p:nvPr/>
        </p:nvSpPr>
        <p:spPr>
          <a:xfrm>
            <a:off x="248054" y="1752600"/>
            <a:ext cx="8438746" cy="4708981"/>
          </a:xfrm>
          <a:prstGeom prst="rect">
            <a:avLst/>
          </a:prstGeom>
        </p:spPr>
        <p:txBody>
          <a:bodyPr wrap="square">
            <a:spAutoFit/>
          </a:bodyPr>
          <a:lstStyle/>
          <a:p>
            <a:pPr algn="just">
              <a:lnSpc>
                <a:spcPct val="150000"/>
              </a:lnSpc>
            </a:pPr>
            <a:r>
              <a:rPr lang="nl-NL" sz="2400" dirty="0"/>
              <a:t>+ Cư dân Ai Cập cổ đại cư trú ở vùng lưu vực sông Nin. </a:t>
            </a:r>
            <a:endParaRPr lang="en-US" sz="2400" dirty="0"/>
          </a:p>
          <a:p>
            <a:pPr algn="just">
              <a:lnSpc>
                <a:spcPct val="150000"/>
              </a:lnSpc>
            </a:pPr>
            <a:r>
              <a:rPr lang="nl-NL" sz="2400" dirty="0"/>
              <a:t>+ Họ sống theo từng công xã, gọi là Nôm. Từ thiên niên kỉ </a:t>
            </a:r>
            <a:r>
              <a:rPr lang="nl-NL" sz="2400" dirty="0" smtClean="0"/>
              <a:t>IV TCN, </a:t>
            </a:r>
            <a:r>
              <a:rPr lang="nl-NL" sz="2400" dirty="0"/>
              <a:t>các Nôm miền Bắc hợp thành Hạ Ai Cập, các Nôm miền Nam hợp thành Thượng Ai Cập. </a:t>
            </a:r>
            <a:endParaRPr lang="en-US" sz="2400" dirty="0"/>
          </a:p>
          <a:p>
            <a:pPr algn="just">
              <a:lnSpc>
                <a:spcPct val="150000"/>
              </a:lnSpc>
            </a:pPr>
            <a:r>
              <a:rPr lang="nl-NL" sz="2400" dirty="0"/>
              <a:t>+ Khoảng năm </a:t>
            </a:r>
            <a:r>
              <a:rPr lang="nl-NL" sz="2400" dirty="0" smtClean="0"/>
              <a:t>3200 </a:t>
            </a:r>
            <a:r>
              <a:rPr lang="nl-NL" sz="2400" dirty="0"/>
              <a:t>TCN, vua </a:t>
            </a:r>
            <a:r>
              <a:rPr lang="nl-NL" sz="2400" dirty="0" smtClean="0"/>
              <a:t>Namer đã </a:t>
            </a:r>
            <a:r>
              <a:rPr lang="nl-NL" sz="2400" dirty="0"/>
              <a:t>thống nhất Thượng và Hạ Ai Cập. Nhà nước Ai Cập ra đời</a:t>
            </a:r>
            <a:r>
              <a:rPr lang="nl-NL" sz="2400" dirty="0" smtClean="0"/>
              <a:t>.</a:t>
            </a:r>
          </a:p>
          <a:p>
            <a:r>
              <a:rPr lang="en-US" sz="2400" dirty="0"/>
              <a:t>- </a:t>
            </a:r>
            <a:r>
              <a:rPr lang="en-US" sz="2400" dirty="0" err="1"/>
              <a:t>Các</a:t>
            </a:r>
            <a:r>
              <a:rPr lang="en-US" sz="2400" dirty="0"/>
              <a:t> pharaoh </a:t>
            </a:r>
            <a:r>
              <a:rPr lang="en-US" sz="2400" dirty="0" err="1"/>
              <a:t>có</a:t>
            </a:r>
            <a:r>
              <a:rPr lang="en-US" sz="2400" dirty="0"/>
              <a:t> </a:t>
            </a:r>
            <a:r>
              <a:rPr lang="en-US" sz="2400" dirty="0" err="1"/>
              <a:t>quyền</a:t>
            </a:r>
            <a:r>
              <a:rPr lang="en-US" sz="2400" dirty="0"/>
              <a:t> </a:t>
            </a:r>
            <a:r>
              <a:rPr lang="en-US" sz="2400" dirty="0" err="1"/>
              <a:t>tối</a:t>
            </a:r>
            <a:r>
              <a:rPr lang="en-US" sz="2400" dirty="0"/>
              <a:t> </a:t>
            </a:r>
            <a:r>
              <a:rPr lang="en-US" sz="2400" dirty="0" err="1"/>
              <a:t>cao</a:t>
            </a:r>
            <a:r>
              <a:rPr lang="en-US" sz="2400" dirty="0"/>
              <a:t>, </a:t>
            </a:r>
            <a:r>
              <a:rPr lang="en-US" sz="2400" dirty="0" err="1"/>
              <a:t>cai</a:t>
            </a:r>
            <a:r>
              <a:rPr lang="en-US" sz="2400" dirty="0"/>
              <a:t> </a:t>
            </a:r>
            <a:r>
              <a:rPr lang="en-US" sz="2400" dirty="0" err="1"/>
              <a:t>trị</a:t>
            </a:r>
            <a:r>
              <a:rPr lang="en-US" sz="2400" dirty="0"/>
              <a:t> </a:t>
            </a:r>
            <a:r>
              <a:rPr lang="en-US" sz="2400" dirty="0" err="1"/>
              <a:t>theo</a:t>
            </a:r>
            <a:r>
              <a:rPr lang="en-US" sz="2400" dirty="0"/>
              <a:t> </a:t>
            </a:r>
            <a:r>
              <a:rPr lang="en-US" sz="2400" dirty="0" err="1"/>
              <a:t>hình</a:t>
            </a:r>
            <a:r>
              <a:rPr lang="en-US" sz="2400" dirty="0"/>
              <a:t> </a:t>
            </a:r>
            <a:r>
              <a:rPr lang="en-US" sz="2400" dirty="0" err="1"/>
              <a:t>thức</a:t>
            </a:r>
            <a:r>
              <a:rPr lang="en-US" sz="2400" dirty="0"/>
              <a:t> cha </a:t>
            </a:r>
            <a:r>
              <a:rPr lang="en-US" sz="2400" dirty="0" err="1"/>
              <a:t>truyền</a:t>
            </a:r>
            <a:r>
              <a:rPr lang="en-US" sz="2400" dirty="0"/>
              <a:t> con </a:t>
            </a:r>
            <a:r>
              <a:rPr lang="en-US" sz="2400" dirty="0" err="1"/>
              <a:t>nối</a:t>
            </a:r>
            <a:endParaRPr lang="en-US" sz="2400" dirty="0"/>
          </a:p>
          <a:p>
            <a:pPr algn="just">
              <a:lnSpc>
                <a:spcPct val="150000"/>
              </a:lnSpc>
            </a:pPr>
            <a:endParaRPr lang="en-US" sz="2400" dirty="0"/>
          </a:p>
        </p:txBody>
      </p:sp>
    </p:spTree>
    <p:extLst>
      <p:ext uri="{BB962C8B-B14F-4D97-AF65-F5344CB8AC3E}">
        <p14:creationId xmlns:p14="http://schemas.microsoft.com/office/powerpoint/2010/main" val="30139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58074"/>
            <a:ext cx="7467600" cy="498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1000" y="228600"/>
            <a:ext cx="8153400" cy="830997"/>
          </a:xfrm>
          <a:prstGeom prst="rect">
            <a:avLst/>
          </a:prstGeom>
        </p:spPr>
        <p:txBody>
          <a:bodyPr wrap="square">
            <a:spAutoFit/>
          </a:bodyPr>
          <a:lstStyle/>
          <a:p>
            <a:pPr algn="ctr"/>
            <a:r>
              <a:rPr lang="en-US" sz="2400" b="1" dirty="0" err="1">
                <a:solidFill>
                  <a:srgbClr val="C00000"/>
                </a:solidFill>
              </a:rPr>
              <a:t>Quá</a:t>
            </a:r>
            <a:r>
              <a:rPr lang="en-US" sz="2400" b="1" dirty="0">
                <a:solidFill>
                  <a:srgbClr val="C00000"/>
                </a:solidFill>
              </a:rPr>
              <a:t> </a:t>
            </a:r>
            <a:r>
              <a:rPr lang="en-US" sz="2400" b="1" dirty="0" err="1">
                <a:solidFill>
                  <a:srgbClr val="C00000"/>
                </a:solidFill>
              </a:rPr>
              <a:t>trình</a:t>
            </a:r>
            <a:r>
              <a:rPr lang="en-US" sz="2400" b="1" dirty="0">
                <a:solidFill>
                  <a:srgbClr val="C00000"/>
                </a:solidFill>
              </a:rPr>
              <a:t> </a:t>
            </a:r>
            <a:r>
              <a:rPr lang="en-US" sz="2400" b="1" dirty="0" err="1">
                <a:solidFill>
                  <a:srgbClr val="C00000"/>
                </a:solidFill>
              </a:rPr>
              <a:t>thống</a:t>
            </a:r>
            <a:r>
              <a:rPr lang="en-US" sz="2400" b="1" dirty="0">
                <a:solidFill>
                  <a:srgbClr val="C00000"/>
                </a:solidFill>
              </a:rPr>
              <a:t> </a:t>
            </a:r>
            <a:r>
              <a:rPr lang="en-US" sz="2400" b="1" dirty="0" err="1">
                <a:solidFill>
                  <a:srgbClr val="C00000"/>
                </a:solidFill>
              </a:rPr>
              <a:t>nhất</a:t>
            </a:r>
            <a:r>
              <a:rPr lang="en-US" sz="2400" b="1" dirty="0">
                <a:solidFill>
                  <a:srgbClr val="C00000"/>
                </a:solidFill>
              </a:rPr>
              <a:t> </a:t>
            </a:r>
            <a:r>
              <a:rPr lang="en-US" sz="2400" b="1" dirty="0" err="1">
                <a:solidFill>
                  <a:srgbClr val="C00000"/>
                </a:solidFill>
              </a:rPr>
              <a:t>nhà</a:t>
            </a:r>
            <a:r>
              <a:rPr lang="en-US" sz="2400" b="1" dirty="0">
                <a:solidFill>
                  <a:srgbClr val="C00000"/>
                </a:solidFill>
              </a:rPr>
              <a:t> </a:t>
            </a:r>
            <a:r>
              <a:rPr lang="en-US" sz="2400" b="1" dirty="0" err="1">
                <a:solidFill>
                  <a:srgbClr val="C00000"/>
                </a:solidFill>
              </a:rPr>
              <a:t>nước</a:t>
            </a:r>
            <a:r>
              <a:rPr lang="en-US" sz="2400" b="1" dirty="0">
                <a:solidFill>
                  <a:srgbClr val="C00000"/>
                </a:solidFill>
              </a:rPr>
              <a:t> Ai </a:t>
            </a:r>
            <a:r>
              <a:rPr lang="en-US" sz="2400" b="1" dirty="0" err="1">
                <a:solidFill>
                  <a:srgbClr val="C00000"/>
                </a:solidFill>
              </a:rPr>
              <a:t>Cập</a:t>
            </a:r>
            <a:r>
              <a:rPr lang="en-US" sz="2400" b="1" dirty="0">
                <a:solidFill>
                  <a:srgbClr val="C00000"/>
                </a:solidFill>
              </a:rPr>
              <a:t> </a:t>
            </a:r>
            <a:r>
              <a:rPr lang="en-US" sz="2400" b="1" dirty="0" err="1">
                <a:solidFill>
                  <a:srgbClr val="C00000"/>
                </a:solidFill>
              </a:rPr>
              <a:t>bằng</a:t>
            </a:r>
            <a:r>
              <a:rPr lang="en-US" sz="2400" b="1" dirty="0">
                <a:solidFill>
                  <a:srgbClr val="C00000"/>
                </a:solidFill>
              </a:rPr>
              <a:t> </a:t>
            </a:r>
            <a:r>
              <a:rPr lang="en-US" sz="2400" b="1" dirty="0" err="1">
                <a:solidFill>
                  <a:srgbClr val="C00000"/>
                </a:solidFill>
              </a:rPr>
              <a:t>chiến</a:t>
            </a:r>
            <a:r>
              <a:rPr lang="en-US" sz="2400" b="1" dirty="0">
                <a:solidFill>
                  <a:srgbClr val="C00000"/>
                </a:solidFill>
              </a:rPr>
              <a:t> </a:t>
            </a:r>
            <a:r>
              <a:rPr lang="en-US" sz="2400" b="1" dirty="0" err="1">
                <a:solidFill>
                  <a:srgbClr val="C00000"/>
                </a:solidFill>
              </a:rPr>
              <a:t>tranh</a:t>
            </a:r>
            <a:r>
              <a:rPr lang="en-US" sz="2400" b="1" dirty="0">
                <a:solidFill>
                  <a:srgbClr val="C00000"/>
                </a:solidFill>
              </a:rPr>
              <a:t> </a:t>
            </a:r>
            <a:r>
              <a:rPr lang="en-US" sz="2400" b="1" dirty="0" err="1">
                <a:solidFill>
                  <a:srgbClr val="C00000"/>
                </a:solidFill>
              </a:rPr>
              <a:t>được</a:t>
            </a:r>
            <a:r>
              <a:rPr lang="en-US" sz="2400" b="1" dirty="0">
                <a:solidFill>
                  <a:srgbClr val="C00000"/>
                </a:solidFill>
              </a:rPr>
              <a:t> </a:t>
            </a:r>
            <a:r>
              <a:rPr lang="en-US" sz="2400" b="1" dirty="0" err="1" smtClean="0">
                <a:solidFill>
                  <a:srgbClr val="C00000"/>
                </a:solidFill>
              </a:rPr>
              <a:t>thể</a:t>
            </a:r>
            <a:r>
              <a:rPr lang="en-US" sz="2400" b="1" dirty="0" smtClean="0">
                <a:solidFill>
                  <a:srgbClr val="C00000"/>
                </a:solidFill>
              </a:rPr>
              <a:t> </a:t>
            </a:r>
            <a:r>
              <a:rPr lang="en-US" sz="2400" b="1" dirty="0" err="1" smtClean="0">
                <a:solidFill>
                  <a:srgbClr val="C00000"/>
                </a:solidFill>
              </a:rPr>
              <a:t>hiện</a:t>
            </a:r>
            <a:r>
              <a:rPr lang="en-US" sz="2400" b="1" dirty="0" smtClean="0">
                <a:solidFill>
                  <a:srgbClr val="C00000"/>
                </a:solidFill>
              </a:rPr>
              <a:t> </a:t>
            </a:r>
            <a:r>
              <a:rPr lang="en-US" sz="2400" b="1" dirty="0">
                <a:solidFill>
                  <a:srgbClr val="C00000"/>
                </a:solidFill>
              </a:rPr>
              <a:t>qua </a:t>
            </a:r>
            <a:r>
              <a:rPr lang="en-US" sz="2400" b="1" dirty="0" err="1">
                <a:solidFill>
                  <a:srgbClr val="C00000"/>
                </a:solidFill>
              </a:rPr>
              <a:t>những</a:t>
            </a:r>
            <a:r>
              <a:rPr lang="en-US" sz="2400" b="1" dirty="0">
                <a:solidFill>
                  <a:srgbClr val="C00000"/>
                </a:solidFill>
              </a:rPr>
              <a:t> chi </a:t>
            </a:r>
            <a:r>
              <a:rPr lang="en-US" sz="2400" b="1" dirty="0" err="1">
                <a:solidFill>
                  <a:srgbClr val="C00000"/>
                </a:solidFill>
              </a:rPr>
              <a:t>tiết</a:t>
            </a:r>
            <a:r>
              <a:rPr lang="en-US" sz="2400" b="1" dirty="0">
                <a:solidFill>
                  <a:srgbClr val="C00000"/>
                </a:solidFill>
              </a:rPr>
              <a:t> </a:t>
            </a:r>
            <a:r>
              <a:rPr lang="en-US" sz="2400" b="1" dirty="0" err="1">
                <a:solidFill>
                  <a:srgbClr val="C00000"/>
                </a:solidFill>
              </a:rPr>
              <a:t>nào</a:t>
            </a:r>
            <a:r>
              <a:rPr lang="en-US" sz="2400" b="1" dirty="0">
                <a:solidFill>
                  <a:srgbClr val="C00000"/>
                </a:solidFill>
              </a:rPr>
              <a:t> </a:t>
            </a:r>
            <a:r>
              <a:rPr lang="en-US" sz="2400" b="1" dirty="0" err="1">
                <a:solidFill>
                  <a:srgbClr val="C00000"/>
                </a:solidFill>
              </a:rPr>
              <a:t>trên</a:t>
            </a:r>
            <a:r>
              <a:rPr lang="en-US" sz="2400" b="1" dirty="0">
                <a:solidFill>
                  <a:srgbClr val="C00000"/>
                </a:solidFill>
              </a:rPr>
              <a:t> </a:t>
            </a:r>
            <a:r>
              <a:rPr lang="en-US" sz="2400" b="1" dirty="0" err="1">
                <a:solidFill>
                  <a:srgbClr val="C00000"/>
                </a:solidFill>
              </a:rPr>
              <a:t>phiến</a:t>
            </a:r>
            <a:r>
              <a:rPr lang="en-US" sz="2400" b="1" dirty="0">
                <a:solidFill>
                  <a:srgbClr val="C00000"/>
                </a:solidFill>
              </a:rPr>
              <a:t> </a:t>
            </a:r>
            <a:r>
              <a:rPr lang="en-US" sz="2400" b="1" dirty="0" err="1">
                <a:solidFill>
                  <a:srgbClr val="C00000"/>
                </a:solidFill>
              </a:rPr>
              <a:t>đá</a:t>
            </a:r>
            <a:r>
              <a:rPr lang="en-US" sz="2400" b="1" dirty="0">
                <a:solidFill>
                  <a:srgbClr val="C00000"/>
                </a:solidFill>
              </a:rPr>
              <a:t> Na-</a:t>
            </a:r>
            <a:r>
              <a:rPr lang="en-US" sz="2400" b="1" dirty="0" err="1">
                <a:solidFill>
                  <a:srgbClr val="C00000"/>
                </a:solidFill>
              </a:rPr>
              <a:t>mơ</a:t>
            </a:r>
            <a:r>
              <a:rPr lang="en-US" sz="2400" b="1" dirty="0">
                <a:solidFill>
                  <a:srgbClr val="C00000"/>
                </a:solidFill>
              </a:rPr>
              <a:t>?</a:t>
            </a:r>
            <a:endParaRPr lang="en-US" sz="2400" dirty="0">
              <a:solidFill>
                <a:srgbClr val="C00000"/>
              </a:solidFill>
            </a:endParaRPr>
          </a:p>
        </p:txBody>
      </p:sp>
    </p:spTree>
    <p:extLst>
      <p:ext uri="{BB962C8B-B14F-4D97-AF65-F5344CB8AC3E}">
        <p14:creationId xmlns:p14="http://schemas.microsoft.com/office/powerpoint/2010/main" val="30937134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1600200" y="2438400"/>
            <a:ext cx="3200400" cy="4276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5181600" y="13194"/>
            <a:ext cx="3106569" cy="415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2819400" y="2819400"/>
            <a:ext cx="914400" cy="11430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447800" y="2445249"/>
            <a:ext cx="914400" cy="11430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029200" y="44445"/>
            <a:ext cx="914400" cy="11430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941031" y="501645"/>
            <a:ext cx="627580" cy="6858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276600" y="3962400"/>
            <a:ext cx="1371600" cy="9906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734884" y="622794"/>
            <a:ext cx="1371600" cy="9906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1219200" y="3588249"/>
            <a:ext cx="381000" cy="1288551"/>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219200" y="3886200"/>
            <a:ext cx="1676400" cy="9906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648200" y="4576827"/>
            <a:ext cx="2209800" cy="60477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858000" y="1676400"/>
            <a:ext cx="457200" cy="3505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5961231" y="5257800"/>
            <a:ext cx="2344569" cy="1143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smtClean="0">
                <a:solidFill>
                  <a:srgbClr val="00B050"/>
                </a:solidFill>
              </a:rPr>
              <a:t>CHIẾN TRANH</a:t>
            </a:r>
            <a:endParaRPr lang="en-US" sz="2400" b="1" dirty="0">
              <a:solidFill>
                <a:srgbClr val="00B050"/>
              </a:solidFill>
            </a:endParaRPr>
          </a:p>
        </p:txBody>
      </p:sp>
      <p:sp>
        <p:nvSpPr>
          <p:cNvPr id="5" name="TextBox 4"/>
          <p:cNvSpPr txBox="1"/>
          <p:nvPr/>
        </p:nvSpPr>
        <p:spPr>
          <a:xfrm>
            <a:off x="228600" y="5105400"/>
            <a:ext cx="1828800" cy="369332"/>
          </a:xfrm>
          <a:prstGeom prst="rect">
            <a:avLst/>
          </a:prstGeom>
          <a:noFill/>
        </p:spPr>
        <p:txBody>
          <a:bodyPr wrap="square" rtlCol="0">
            <a:spAutoFit/>
          </a:bodyPr>
          <a:lstStyle/>
          <a:p>
            <a:pPr algn="ctr"/>
            <a:r>
              <a:rPr lang="en-US" b="1" dirty="0" err="1" smtClean="0">
                <a:solidFill>
                  <a:srgbClr val="C00000"/>
                </a:solidFill>
              </a:rPr>
              <a:t>Thượng</a:t>
            </a:r>
            <a:r>
              <a:rPr lang="en-US" b="1" dirty="0" smtClean="0">
                <a:solidFill>
                  <a:srgbClr val="C00000"/>
                </a:solidFill>
              </a:rPr>
              <a:t> Ai </a:t>
            </a:r>
            <a:r>
              <a:rPr lang="en-US" b="1" dirty="0" err="1" smtClean="0">
                <a:solidFill>
                  <a:srgbClr val="C00000"/>
                </a:solidFill>
              </a:rPr>
              <a:t>Cập</a:t>
            </a:r>
            <a:endParaRPr lang="en-US" b="1" dirty="0">
              <a:solidFill>
                <a:srgbClr val="C00000"/>
              </a:solidFill>
            </a:endParaRPr>
          </a:p>
        </p:txBody>
      </p:sp>
      <p:sp>
        <p:nvSpPr>
          <p:cNvPr id="16" name="TextBox 15"/>
          <p:cNvSpPr txBox="1"/>
          <p:nvPr/>
        </p:nvSpPr>
        <p:spPr>
          <a:xfrm>
            <a:off x="4379359" y="1699363"/>
            <a:ext cx="1524000" cy="400110"/>
          </a:xfrm>
          <a:prstGeom prst="rect">
            <a:avLst/>
          </a:prstGeom>
          <a:noFill/>
        </p:spPr>
        <p:txBody>
          <a:bodyPr wrap="square" rtlCol="0">
            <a:spAutoFit/>
          </a:bodyPr>
          <a:lstStyle/>
          <a:p>
            <a:pPr algn="ctr"/>
            <a:r>
              <a:rPr lang="en-US" sz="2000" b="1" dirty="0" err="1" smtClean="0">
                <a:solidFill>
                  <a:srgbClr val="C00000"/>
                </a:solidFill>
              </a:rPr>
              <a:t>Hạ</a:t>
            </a:r>
            <a:r>
              <a:rPr lang="en-US" sz="2000" b="1" dirty="0" smtClean="0">
                <a:solidFill>
                  <a:srgbClr val="C00000"/>
                </a:solidFill>
              </a:rPr>
              <a:t> Ai </a:t>
            </a:r>
            <a:r>
              <a:rPr lang="en-US" sz="2000" b="1" dirty="0" err="1" smtClean="0">
                <a:solidFill>
                  <a:srgbClr val="C00000"/>
                </a:solidFill>
              </a:rPr>
              <a:t>Cập</a:t>
            </a:r>
            <a:endParaRPr lang="en-US" sz="2000" b="1" dirty="0">
              <a:solidFill>
                <a:srgbClr val="C00000"/>
              </a:solidFill>
            </a:endParaRPr>
          </a:p>
        </p:txBody>
      </p:sp>
      <p:cxnSp>
        <p:nvCxnSpPr>
          <p:cNvPr id="19" name="Straight Arrow Connector 18"/>
          <p:cNvCxnSpPr/>
          <p:nvPr/>
        </p:nvCxnSpPr>
        <p:spPr>
          <a:xfrm>
            <a:off x="5410200" y="1295400"/>
            <a:ext cx="0" cy="31799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p:nvPr/>
        </p:nvCxnSpPr>
        <p:spPr>
          <a:xfrm flipH="1">
            <a:off x="5486400" y="1187445"/>
            <a:ext cx="685800" cy="42594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90507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par>
                                <p:cTn id="49" presetID="16" presetClass="entr" presetSubtype="21"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par>
                                <p:cTn id="52" presetID="16" presetClass="entr" presetSubtype="21"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barn(inVertical)">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3" grpId="0" animBg="1"/>
      <p:bldP spid="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624"/>
          <a:stretch/>
        </p:blipFill>
        <p:spPr bwMode="auto">
          <a:xfrm>
            <a:off x="228600" y="685800"/>
            <a:ext cx="8295319"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25150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hông có mô tả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6966"/>
          <a:stretch/>
        </p:blipFill>
        <p:spPr bwMode="auto">
          <a:xfrm>
            <a:off x="0" y="0"/>
            <a:ext cx="913196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52400" y="152400"/>
            <a:ext cx="7162800" cy="1066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48054" y="266700"/>
            <a:ext cx="6914746" cy="838200"/>
          </a:xfrm>
          <a:prstGeom prst="roundRect">
            <a:avLst/>
          </a:prstGeom>
          <a:ln>
            <a:solidFill>
              <a:srgbClr val="00B05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dirty="0" smtClean="0">
                <a:solidFill>
                  <a:srgbClr val="00B050"/>
                </a:solidFill>
              </a:rPr>
              <a:t>II. QUÁ TRÌNH THÀNH LẬP NHÀ NƯỚC </a:t>
            </a:r>
          </a:p>
          <a:p>
            <a:pPr algn="ctr"/>
            <a:r>
              <a:rPr lang="en-US" sz="2800" dirty="0" smtClean="0">
                <a:solidFill>
                  <a:srgbClr val="00B050"/>
                </a:solidFill>
              </a:rPr>
              <a:t>AI CẬP CỔ ĐẠI</a:t>
            </a:r>
            <a:endParaRPr lang="en-US" sz="2800" dirty="0">
              <a:solidFill>
                <a:srgbClr val="00B050"/>
              </a:solidFill>
            </a:endParaRPr>
          </a:p>
        </p:txBody>
      </p:sp>
      <p:sp>
        <p:nvSpPr>
          <p:cNvPr id="2" name="Rectangle 1"/>
          <p:cNvSpPr/>
          <p:nvPr/>
        </p:nvSpPr>
        <p:spPr>
          <a:xfrm>
            <a:off x="248054" y="1752600"/>
            <a:ext cx="8438746" cy="4708981"/>
          </a:xfrm>
          <a:prstGeom prst="rect">
            <a:avLst/>
          </a:prstGeom>
        </p:spPr>
        <p:txBody>
          <a:bodyPr wrap="square">
            <a:spAutoFit/>
          </a:bodyPr>
          <a:lstStyle/>
          <a:p>
            <a:pPr algn="just">
              <a:lnSpc>
                <a:spcPct val="150000"/>
              </a:lnSpc>
            </a:pPr>
            <a:r>
              <a:rPr lang="nl-NL" sz="2400" dirty="0"/>
              <a:t>+ Cư dân Ai Cập cổ đại cư trú ở vùng lưu vực sông Nin. </a:t>
            </a:r>
            <a:endParaRPr lang="en-US" sz="2400" dirty="0"/>
          </a:p>
          <a:p>
            <a:pPr algn="just">
              <a:lnSpc>
                <a:spcPct val="150000"/>
              </a:lnSpc>
            </a:pPr>
            <a:r>
              <a:rPr lang="nl-NL" sz="2400" dirty="0"/>
              <a:t>+ Họ sống theo từng công xã, gọi là Nôm. Từ thiên niên kỉ IV, các Nôm miền Bắc hợp thành Hạ Ai Cập, các Nôm miền Nam hợp thành Thượng Ai Cập. </a:t>
            </a:r>
            <a:endParaRPr lang="en-US" sz="2400" dirty="0"/>
          </a:p>
          <a:p>
            <a:pPr algn="just">
              <a:lnSpc>
                <a:spcPct val="150000"/>
              </a:lnSpc>
            </a:pPr>
            <a:r>
              <a:rPr lang="nl-NL" sz="2400" dirty="0"/>
              <a:t>+ Khoảng năm 3000 TCN, vua </a:t>
            </a:r>
            <a:r>
              <a:rPr lang="nl-NL" sz="2400" dirty="0" smtClean="0"/>
              <a:t>Namer đã </a:t>
            </a:r>
            <a:r>
              <a:rPr lang="nl-NL" sz="2400" dirty="0"/>
              <a:t>thống nhất Thượng và Hạ Ai Cập. Nhà nước Ai Cập ra đời</a:t>
            </a:r>
            <a:r>
              <a:rPr lang="nl-NL" sz="2400" dirty="0" smtClean="0"/>
              <a:t>.</a:t>
            </a:r>
          </a:p>
          <a:p>
            <a:r>
              <a:rPr lang="en-US" sz="2400" dirty="0"/>
              <a:t>- </a:t>
            </a:r>
            <a:r>
              <a:rPr lang="en-US" sz="2400" dirty="0" err="1"/>
              <a:t>Các</a:t>
            </a:r>
            <a:r>
              <a:rPr lang="en-US" sz="2400" dirty="0"/>
              <a:t> pharaoh </a:t>
            </a:r>
            <a:r>
              <a:rPr lang="en-US" sz="2400" dirty="0" err="1"/>
              <a:t>có</a:t>
            </a:r>
            <a:r>
              <a:rPr lang="en-US" sz="2400" dirty="0"/>
              <a:t> </a:t>
            </a:r>
            <a:r>
              <a:rPr lang="en-US" sz="2400" dirty="0" err="1"/>
              <a:t>quyền</a:t>
            </a:r>
            <a:r>
              <a:rPr lang="en-US" sz="2400" dirty="0"/>
              <a:t> </a:t>
            </a:r>
            <a:r>
              <a:rPr lang="en-US" sz="2400" dirty="0" err="1"/>
              <a:t>tối</a:t>
            </a:r>
            <a:r>
              <a:rPr lang="en-US" sz="2400" dirty="0"/>
              <a:t> </a:t>
            </a:r>
            <a:r>
              <a:rPr lang="en-US" sz="2400" dirty="0" err="1"/>
              <a:t>cao</a:t>
            </a:r>
            <a:r>
              <a:rPr lang="en-US" sz="2400" dirty="0"/>
              <a:t>, </a:t>
            </a:r>
            <a:r>
              <a:rPr lang="en-US" sz="2400" dirty="0" err="1"/>
              <a:t>cai</a:t>
            </a:r>
            <a:r>
              <a:rPr lang="en-US" sz="2400" dirty="0"/>
              <a:t> </a:t>
            </a:r>
            <a:r>
              <a:rPr lang="en-US" sz="2400" dirty="0" err="1"/>
              <a:t>trị</a:t>
            </a:r>
            <a:r>
              <a:rPr lang="en-US" sz="2400" dirty="0"/>
              <a:t> </a:t>
            </a:r>
            <a:r>
              <a:rPr lang="en-US" sz="2400" dirty="0" err="1"/>
              <a:t>theo</a:t>
            </a:r>
            <a:r>
              <a:rPr lang="en-US" sz="2400" dirty="0"/>
              <a:t> </a:t>
            </a:r>
            <a:r>
              <a:rPr lang="en-US" sz="2400" dirty="0" err="1"/>
              <a:t>hình</a:t>
            </a:r>
            <a:r>
              <a:rPr lang="en-US" sz="2400" dirty="0"/>
              <a:t> </a:t>
            </a:r>
            <a:r>
              <a:rPr lang="en-US" sz="2400" dirty="0" err="1"/>
              <a:t>thức</a:t>
            </a:r>
            <a:r>
              <a:rPr lang="en-US" sz="2400" dirty="0"/>
              <a:t> cha </a:t>
            </a:r>
            <a:r>
              <a:rPr lang="en-US" sz="2400" dirty="0" err="1"/>
              <a:t>truyền</a:t>
            </a:r>
            <a:r>
              <a:rPr lang="en-US" sz="2400" dirty="0"/>
              <a:t> con </a:t>
            </a:r>
            <a:r>
              <a:rPr lang="en-US" sz="2400" dirty="0" err="1"/>
              <a:t>nối</a:t>
            </a:r>
            <a:endParaRPr lang="en-US" sz="2400" dirty="0"/>
          </a:p>
          <a:p>
            <a:pPr algn="just">
              <a:lnSpc>
                <a:spcPct val="150000"/>
              </a:lnSpc>
            </a:pPr>
            <a:endParaRPr lang="en-US" sz="2400" dirty="0"/>
          </a:p>
        </p:txBody>
      </p:sp>
      <p:sp>
        <p:nvSpPr>
          <p:cNvPr id="5" name="Rectangle 4"/>
          <p:cNvSpPr/>
          <p:nvPr/>
        </p:nvSpPr>
        <p:spPr>
          <a:xfrm>
            <a:off x="248054" y="5791200"/>
            <a:ext cx="7981546" cy="461665"/>
          </a:xfrm>
          <a:prstGeom prst="rect">
            <a:avLst/>
          </a:prstGeom>
        </p:spPr>
        <p:txBody>
          <a:bodyPr wrap="square">
            <a:spAutoFit/>
          </a:bodyPr>
          <a:lstStyle/>
          <a:p>
            <a:r>
              <a:rPr lang="en-US" sz="2400" dirty="0"/>
              <a:t> </a:t>
            </a:r>
            <a:r>
              <a:rPr lang="en-US" sz="2400" dirty="0" smtClean="0"/>
              <a:t>- </a:t>
            </a:r>
            <a:r>
              <a:rPr lang="en-US" sz="2400" dirty="0" err="1" smtClean="0"/>
              <a:t>Năm</a:t>
            </a:r>
            <a:r>
              <a:rPr lang="en-US" sz="2400" dirty="0" smtClean="0"/>
              <a:t> </a:t>
            </a:r>
            <a:r>
              <a:rPr lang="en-US" sz="2400" dirty="0"/>
              <a:t>30 TCN, Ai </a:t>
            </a:r>
            <a:r>
              <a:rPr lang="en-US" sz="2400" dirty="0" err="1"/>
              <a:t>Cập</a:t>
            </a:r>
            <a:r>
              <a:rPr lang="en-US" sz="2400" dirty="0"/>
              <a:t> </a:t>
            </a:r>
            <a:r>
              <a:rPr lang="en-US" sz="2400" dirty="0" err="1"/>
              <a:t>bị</a:t>
            </a:r>
            <a:r>
              <a:rPr lang="en-US" sz="2400" dirty="0"/>
              <a:t> </a:t>
            </a:r>
            <a:r>
              <a:rPr lang="en-US" sz="2400" dirty="0" err="1"/>
              <a:t>quân</a:t>
            </a:r>
            <a:r>
              <a:rPr lang="en-US" sz="2400" dirty="0"/>
              <a:t> La </a:t>
            </a:r>
            <a:r>
              <a:rPr lang="en-US" sz="2400" dirty="0" err="1"/>
              <a:t>Mã</a:t>
            </a:r>
            <a:r>
              <a:rPr lang="en-US" sz="2400" dirty="0"/>
              <a:t> </a:t>
            </a:r>
            <a:r>
              <a:rPr lang="en-US" sz="2400" dirty="0" err="1"/>
              <a:t>thống</a:t>
            </a:r>
            <a:r>
              <a:rPr lang="en-US" sz="2400" dirty="0"/>
              <a:t> </a:t>
            </a:r>
            <a:r>
              <a:rPr lang="en-US" sz="2400" dirty="0" err="1"/>
              <a:t>trị</a:t>
            </a:r>
            <a:endParaRPr lang="en-US" sz="2400" dirty="0"/>
          </a:p>
        </p:txBody>
      </p:sp>
    </p:spTree>
    <p:extLst>
      <p:ext uri="{BB962C8B-B14F-4D97-AF65-F5344CB8AC3E}">
        <p14:creationId xmlns:p14="http://schemas.microsoft.com/office/powerpoint/2010/main" val="167066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269B1C35-E9A0-4268-9E6F-F2208DCFD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276" y="380994"/>
            <a:ext cx="4572009" cy="6096012"/>
          </a:xfrm>
          <a:prstGeom prst="rect">
            <a:avLst/>
          </a:prstGeom>
        </p:spPr>
      </p:pic>
      <p:sp>
        <p:nvSpPr>
          <p:cNvPr id="5" name="CustomText1">
            <a:extLst>
              <a:ext uri="{FF2B5EF4-FFF2-40B4-BE49-F238E27FC236}">
                <a16:creationId xmlns:a16="http://schemas.microsoft.com/office/drawing/2014/main" xmlns="" id="{64072DE7-7135-4B0B-AFC9-4968055EAE3F}"/>
              </a:ext>
            </a:extLst>
          </p:cNvPr>
          <p:cNvSpPr txBox="1"/>
          <p:nvPr/>
        </p:nvSpPr>
        <p:spPr>
          <a:xfrm>
            <a:off x="4840550" y="2760183"/>
            <a:ext cx="782254" cy="1681584"/>
          </a:xfrm>
          <a:prstGeom prst="rect">
            <a:avLst/>
          </a:prstGeom>
          <a:noFill/>
          <a:ln>
            <a:noFill/>
          </a:ln>
        </p:spPr>
        <p:txBody>
          <a:bodyPr wrap="none" tIns="90000" bIns="90000" anchor="ctr" anchorCtr="0">
            <a:prstTxWarp prst="textPlain">
              <a:avLst/>
            </a:prstTxWarp>
            <a:noAutofit/>
          </a:bodyPr>
          <a:lstStyle/>
          <a:p>
            <a:r>
              <a:rPr lang="en-US" sz="1600" dirty="0" smtClean="0">
                <a:solidFill>
                  <a:srgbClr val="FFD268"/>
                </a:solidFill>
                <a:latin typeface="Impact" panose="020B0806030902050204" pitchFamily="34" charset="0"/>
              </a:rPr>
              <a:t>III</a:t>
            </a:r>
            <a:endParaRPr lang="en-US" sz="1600" dirty="0">
              <a:solidFill>
                <a:srgbClr val="FFD268"/>
              </a:solidFill>
              <a:latin typeface="Impact" panose="020B0806030902050204" pitchFamily="34" charset="0"/>
            </a:endParaRPr>
          </a:p>
        </p:txBody>
      </p:sp>
      <p:sp>
        <p:nvSpPr>
          <p:cNvPr id="6" name="ValueShape1">
            <a:extLst>
              <a:ext uri="{FF2B5EF4-FFF2-40B4-BE49-F238E27FC236}">
                <a16:creationId xmlns:a16="http://schemas.microsoft.com/office/drawing/2014/main" xmlns="" id="{E17F4AC4-A6A1-4BFC-AE11-34DA8E79FE84}"/>
              </a:ext>
            </a:extLst>
          </p:cNvPr>
          <p:cNvSpPr/>
          <p:nvPr/>
        </p:nvSpPr>
        <p:spPr bwMode="auto">
          <a:xfrm>
            <a:off x="5622803" y="1559293"/>
            <a:ext cx="3083247" cy="4054144"/>
          </a:xfrm>
          <a:custGeom>
            <a:avLst/>
            <a:gdLst>
              <a:gd name="connsiteX0" fmla="*/ 825500 w 2052462"/>
              <a:gd name="connsiteY0" fmla="*/ 0 h 2453924"/>
              <a:gd name="connsiteX1" fmla="*/ 2052462 w 2052462"/>
              <a:gd name="connsiteY1" fmla="*/ 1226962 h 2453924"/>
              <a:gd name="connsiteX2" fmla="*/ 825500 w 2052462"/>
              <a:gd name="connsiteY2" fmla="*/ 2453924 h 2453924"/>
              <a:gd name="connsiteX3" fmla="*/ 45039 w 2052462"/>
              <a:gd name="connsiteY3" fmla="*/ 2173746 h 2453924"/>
              <a:gd name="connsiteX4" fmla="*/ 0 w 2052462"/>
              <a:gd name="connsiteY4" fmla="*/ 2132812 h 2453924"/>
              <a:gd name="connsiteX5" fmla="*/ 42093 w 2052462"/>
              <a:gd name="connsiteY5" fmla="*/ 2094555 h 2453924"/>
              <a:gd name="connsiteX6" fmla="*/ 191916 w 2052462"/>
              <a:gd name="connsiteY6" fmla="*/ 1912968 h 2453924"/>
              <a:gd name="connsiteX7" fmla="*/ 235656 w 2052462"/>
              <a:gd name="connsiteY7" fmla="*/ 1832383 h 2453924"/>
              <a:gd name="connsiteX8" fmla="*/ 352362 w 2052462"/>
              <a:gd name="connsiteY8" fmla="*/ 1928674 h 2453924"/>
              <a:gd name="connsiteX9" fmla="*/ 825500 w 2052462"/>
              <a:gd name="connsiteY9" fmla="*/ 2073198 h 2453924"/>
              <a:gd name="connsiteX10" fmla="*/ 1671736 w 2052462"/>
              <a:gd name="connsiteY10" fmla="*/ 1226962 h 2453924"/>
              <a:gd name="connsiteX11" fmla="*/ 825500 w 2052462"/>
              <a:gd name="connsiteY11" fmla="*/ 380726 h 2453924"/>
              <a:gd name="connsiteX12" fmla="*/ 352362 w 2052462"/>
              <a:gd name="connsiteY12" fmla="*/ 525250 h 2453924"/>
              <a:gd name="connsiteX13" fmla="*/ 235656 w 2052462"/>
              <a:gd name="connsiteY13" fmla="*/ 621541 h 2453924"/>
              <a:gd name="connsiteX14" fmla="*/ 191916 w 2052462"/>
              <a:gd name="connsiteY14" fmla="*/ 540956 h 2453924"/>
              <a:gd name="connsiteX15" fmla="*/ 42093 w 2052462"/>
              <a:gd name="connsiteY15" fmla="*/ 359369 h 2453924"/>
              <a:gd name="connsiteX16" fmla="*/ 0 w 2052462"/>
              <a:gd name="connsiteY16" fmla="*/ 321112 h 2453924"/>
              <a:gd name="connsiteX17" fmla="*/ 45039 w 2052462"/>
              <a:gd name="connsiteY17" fmla="*/ 280179 h 2453924"/>
              <a:gd name="connsiteX18" fmla="*/ 825500 w 2052462"/>
              <a:gd name="connsiteY18" fmla="*/ 0 h 24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52462" h="2453924">
                <a:moveTo>
                  <a:pt x="825500" y="0"/>
                </a:moveTo>
                <a:cubicBezTo>
                  <a:pt x="1503132" y="0"/>
                  <a:pt x="2052462" y="549330"/>
                  <a:pt x="2052462" y="1226962"/>
                </a:cubicBezTo>
                <a:cubicBezTo>
                  <a:pt x="2052462" y="1904594"/>
                  <a:pt x="1503132" y="2453924"/>
                  <a:pt x="825500" y="2453924"/>
                </a:cubicBezTo>
                <a:cubicBezTo>
                  <a:pt x="529036" y="2453924"/>
                  <a:pt x="257130" y="2348779"/>
                  <a:pt x="45039" y="2173746"/>
                </a:cubicBezTo>
                <a:lnTo>
                  <a:pt x="0" y="2132812"/>
                </a:lnTo>
                <a:lnTo>
                  <a:pt x="42093" y="2094555"/>
                </a:lnTo>
                <a:cubicBezTo>
                  <a:pt x="97602" y="2039046"/>
                  <a:pt x="147817" y="1978243"/>
                  <a:pt x="191916" y="1912968"/>
                </a:cubicBezTo>
                <a:lnTo>
                  <a:pt x="235656" y="1832383"/>
                </a:lnTo>
                <a:lnTo>
                  <a:pt x="352362" y="1928674"/>
                </a:lnTo>
                <a:cubicBezTo>
                  <a:pt x="487422" y="2019919"/>
                  <a:pt x="650239" y="2073198"/>
                  <a:pt x="825500" y="2073198"/>
                </a:cubicBezTo>
                <a:cubicBezTo>
                  <a:pt x="1292863" y="2073198"/>
                  <a:pt x="1671736" y="1694325"/>
                  <a:pt x="1671736" y="1226962"/>
                </a:cubicBezTo>
                <a:cubicBezTo>
                  <a:pt x="1671736" y="759599"/>
                  <a:pt x="1292863" y="380726"/>
                  <a:pt x="825500" y="380726"/>
                </a:cubicBezTo>
                <a:cubicBezTo>
                  <a:pt x="650239" y="380726"/>
                  <a:pt x="487422" y="434005"/>
                  <a:pt x="352362" y="525250"/>
                </a:cubicBezTo>
                <a:lnTo>
                  <a:pt x="235656" y="621541"/>
                </a:lnTo>
                <a:lnTo>
                  <a:pt x="191916" y="540956"/>
                </a:lnTo>
                <a:cubicBezTo>
                  <a:pt x="147817" y="475681"/>
                  <a:pt x="97602" y="414878"/>
                  <a:pt x="42093" y="359369"/>
                </a:cubicBezTo>
                <a:lnTo>
                  <a:pt x="0" y="321112"/>
                </a:lnTo>
                <a:lnTo>
                  <a:pt x="45039" y="280179"/>
                </a:lnTo>
                <a:cubicBezTo>
                  <a:pt x="257130" y="105145"/>
                  <a:pt x="529036" y="0"/>
                  <a:pt x="825500" y="0"/>
                </a:cubicBezTo>
                <a:close/>
              </a:path>
            </a:pathLst>
          </a:custGeom>
          <a:solidFill>
            <a:srgbClr val="FFE4DB"/>
          </a:solidFill>
          <a:ln>
            <a:noFill/>
          </a:ln>
        </p:spPr>
        <p:txBody>
          <a:bodyPr vert="horz" wrap="square" lIns="91440" tIns="45720" rIns="91440" bIns="45720" numCol="1" rtlCol="0" anchor="t" anchorCtr="0" compatLnSpc="1">
            <a:prstTxWarp prst="textNoShape">
              <a:avLst/>
            </a:prstTxWarp>
          </a:bodyPr>
          <a:lstStyle/>
          <a:p>
            <a:pPr algn="l"/>
            <a:endParaRPr lang="zh-CN" altLang="en-US" dirty="0"/>
          </a:p>
        </p:txBody>
      </p:sp>
      <p:sp>
        <p:nvSpPr>
          <p:cNvPr id="7" name="文本框 6">
            <a:extLst>
              <a:ext uri="{FF2B5EF4-FFF2-40B4-BE49-F238E27FC236}">
                <a16:creationId xmlns:a16="http://schemas.microsoft.com/office/drawing/2014/main" xmlns="" id="{A62472E4-9EFC-43F9-82AD-2F44DBCE745C}"/>
              </a:ext>
            </a:extLst>
          </p:cNvPr>
          <p:cNvSpPr txBox="1"/>
          <p:nvPr/>
        </p:nvSpPr>
        <p:spPr>
          <a:xfrm>
            <a:off x="5715000" y="2304633"/>
            <a:ext cx="2579958" cy="2800767"/>
          </a:xfrm>
          <a:prstGeom prst="rect">
            <a:avLst/>
          </a:prstGeom>
          <a:noFill/>
        </p:spPr>
        <p:txBody>
          <a:bodyPr wrap="square" rtlCol="0">
            <a:spAutoFit/>
          </a:bodyPr>
          <a:lstStyle/>
          <a:p>
            <a:pPr algn="ctr"/>
            <a:r>
              <a:rPr lang="en-US" altLang="zh-CN" sz="4400" dirty="0" err="1"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Những</a:t>
            </a:r>
            <a:r>
              <a:rPr lang="en-US" altLang="zh-CN" sz="4400" dirty="0"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 </a:t>
            </a:r>
            <a:r>
              <a:rPr lang="en-US" altLang="zh-CN" sz="4400" dirty="0" err="1"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thành</a:t>
            </a:r>
            <a:r>
              <a:rPr lang="en-US" altLang="zh-CN" sz="4400" dirty="0"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 </a:t>
            </a:r>
            <a:r>
              <a:rPr lang="en-US" altLang="zh-CN" sz="4400" dirty="0" err="1"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tựu</a:t>
            </a:r>
            <a:r>
              <a:rPr lang="en-US" altLang="zh-CN" sz="4400" dirty="0"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 </a:t>
            </a:r>
            <a:r>
              <a:rPr lang="en-US" altLang="zh-CN" sz="4400" dirty="0" err="1"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văn</a:t>
            </a:r>
            <a:r>
              <a:rPr lang="en-US" altLang="zh-CN" sz="4400" dirty="0"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 </a:t>
            </a:r>
            <a:r>
              <a:rPr lang="en-US" altLang="zh-CN" sz="4400" dirty="0" err="1"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hóa</a:t>
            </a:r>
            <a:r>
              <a:rPr lang="en-US" altLang="zh-CN" sz="4400" dirty="0"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 </a:t>
            </a:r>
            <a:r>
              <a:rPr lang="en-US" altLang="zh-CN" sz="4400" dirty="0" err="1"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tiêu</a:t>
            </a:r>
            <a:r>
              <a:rPr lang="en-US" altLang="zh-CN" sz="4400" dirty="0"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 </a:t>
            </a:r>
            <a:r>
              <a:rPr lang="en-US" altLang="zh-CN" sz="4400" dirty="0" err="1"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biểu</a:t>
            </a:r>
            <a:endParaRPr lang="zh-CN" altLang="en-US" sz="4400" dirty="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endParaRPr>
          </a:p>
        </p:txBody>
      </p:sp>
    </p:spTree>
    <p:extLst>
      <p:ext uri="{BB962C8B-B14F-4D97-AF65-F5344CB8AC3E}">
        <p14:creationId xmlns:p14="http://schemas.microsoft.com/office/powerpoint/2010/main" val="14063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ay áo desktop với bộ 137 ảnh nền đơn giản và ngộ nghĩnh | TECHRUM.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xmlns="" id="{03F81AA4-90E5-43A7-B48A-C26BA01E9D27}"/>
              </a:ext>
            </a:extLst>
          </p:cNvPr>
          <p:cNvPicPr>
            <a:picLocks noChangeAspect="1"/>
          </p:cNvPicPr>
          <p:nvPr/>
        </p:nvPicPr>
        <p:blipFill rotWithShape="1">
          <a:blip r:embed="rId3">
            <a:extLst>
              <a:ext uri="{28A0092B-C50C-407E-A947-70E740481C1C}">
                <a14:useLocalDpi xmlns:a14="http://schemas.microsoft.com/office/drawing/2010/main" val="0"/>
              </a:ext>
            </a:extLst>
          </a:blip>
          <a:srcRect l="15134" t="-2098" r="15134" b="20700"/>
          <a:stretch/>
        </p:blipFill>
        <p:spPr>
          <a:xfrm>
            <a:off x="1676400" y="-1143000"/>
            <a:ext cx="7086600" cy="6220332"/>
          </a:xfrm>
          <a:prstGeom prst="rect">
            <a:avLst/>
          </a:prstGeom>
        </p:spPr>
      </p:pic>
      <p:sp>
        <p:nvSpPr>
          <p:cNvPr id="5" name="Rectangle 4"/>
          <p:cNvSpPr/>
          <p:nvPr/>
        </p:nvSpPr>
        <p:spPr>
          <a:xfrm>
            <a:off x="2895600" y="2209800"/>
            <a:ext cx="369043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KHỞI ĐỘNG</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80580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4313"/>
          <a:stretch/>
        </p:blipFill>
        <p:spPr bwMode="auto">
          <a:xfrm rot="16200000">
            <a:off x="2807109" y="-825908"/>
            <a:ext cx="3433904" cy="7676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kisspng-great-sphinx-of-giza-egyptian-pyramids-ancient-egy-egypt-horse-people-5a708e4fd51472-4239073715173259038728.png"/>
          <p:cNvPicPr>
            <a:picLocks noChangeAspect="1" noChangeArrowheads="1"/>
          </p:cNvPicPr>
          <p:nvPr/>
        </p:nvPicPr>
        <p:blipFill rotWithShape="1">
          <a:blip r:embed="rId3">
            <a:extLst>
              <a:ext uri="{28A0092B-C50C-407E-A947-70E740481C1C}">
                <a14:useLocalDpi xmlns:a14="http://schemas.microsoft.com/office/drawing/2010/main" val="0"/>
              </a:ext>
            </a:extLst>
          </a:blip>
          <a:srcRect r="42349"/>
          <a:stretch/>
        </p:blipFill>
        <p:spPr bwMode="auto">
          <a:xfrm>
            <a:off x="152402" y="2438400"/>
            <a:ext cx="2045409" cy="4191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isspng-great-sphinx-of-giza-egyptian-pyramids-ancient-egy-egypt-horse-people-5a708e4fd51472-4239073715173259038728.png"/>
          <p:cNvPicPr>
            <a:picLocks noChangeAspect="1" noChangeArrowheads="1"/>
          </p:cNvPicPr>
          <p:nvPr/>
        </p:nvPicPr>
        <p:blipFill rotWithShape="1">
          <a:blip r:embed="rId3">
            <a:extLst>
              <a:ext uri="{28A0092B-C50C-407E-A947-70E740481C1C}">
                <a14:useLocalDpi xmlns:a14="http://schemas.microsoft.com/office/drawing/2010/main" val="0"/>
              </a:ext>
            </a:extLst>
          </a:blip>
          <a:srcRect l="57185"/>
          <a:stretch/>
        </p:blipFill>
        <p:spPr bwMode="auto">
          <a:xfrm>
            <a:off x="7290398" y="0"/>
            <a:ext cx="1534246" cy="42329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752600" y="2164140"/>
            <a:ext cx="5715000" cy="1569660"/>
          </a:xfrm>
          <a:prstGeom prst="rect">
            <a:avLst/>
          </a:prstGeom>
          <a:noFill/>
        </p:spPr>
        <p:txBody>
          <a:bodyPr wrap="square" rtlCol="0">
            <a:spAutoFit/>
          </a:bodyPr>
          <a:lstStyle/>
          <a:p>
            <a:pPr algn="ctr"/>
            <a:r>
              <a:rPr lang="en-US" sz="3200" dirty="0" err="1" smtClean="0"/>
              <a:t>Đất</a:t>
            </a:r>
            <a:r>
              <a:rPr lang="en-US" sz="3200" dirty="0" smtClean="0"/>
              <a:t> </a:t>
            </a:r>
            <a:r>
              <a:rPr lang="en-US" sz="3200" dirty="0" err="1" smtClean="0"/>
              <a:t>nước</a:t>
            </a:r>
            <a:r>
              <a:rPr lang="en-US" sz="3200" dirty="0" smtClean="0"/>
              <a:t> Ai </a:t>
            </a:r>
            <a:r>
              <a:rPr lang="en-US" sz="3200" dirty="0" err="1" smtClean="0"/>
              <a:t>Cập</a:t>
            </a:r>
            <a:r>
              <a:rPr lang="en-US" sz="3200" dirty="0" smtClean="0"/>
              <a:t> </a:t>
            </a:r>
            <a:r>
              <a:rPr lang="en-US" sz="3200" dirty="0" err="1" smtClean="0"/>
              <a:t>đã</a:t>
            </a:r>
            <a:r>
              <a:rPr lang="en-US" sz="3200" dirty="0" smtClean="0"/>
              <a:t> </a:t>
            </a:r>
            <a:r>
              <a:rPr lang="en-US" sz="3200" dirty="0" err="1" smtClean="0"/>
              <a:t>đạt</a:t>
            </a:r>
            <a:r>
              <a:rPr lang="en-US" sz="3200" dirty="0" smtClean="0"/>
              <a:t> </a:t>
            </a:r>
            <a:r>
              <a:rPr lang="en-US" sz="3200" dirty="0" err="1" smtClean="0"/>
              <a:t>được</a:t>
            </a:r>
            <a:r>
              <a:rPr lang="en-US" sz="3200" dirty="0" smtClean="0"/>
              <a:t> </a:t>
            </a:r>
            <a:r>
              <a:rPr lang="en-US" sz="3200" dirty="0" err="1" smtClean="0"/>
              <a:t>những</a:t>
            </a:r>
            <a:r>
              <a:rPr lang="en-US" sz="3200" dirty="0" smtClean="0"/>
              <a:t> </a:t>
            </a:r>
            <a:r>
              <a:rPr lang="en-US" sz="3200" dirty="0" err="1" smtClean="0"/>
              <a:t>thành</a:t>
            </a:r>
            <a:r>
              <a:rPr lang="en-US" sz="3200" dirty="0" smtClean="0"/>
              <a:t> </a:t>
            </a:r>
            <a:r>
              <a:rPr lang="en-US" sz="3200" dirty="0" err="1" smtClean="0"/>
              <a:t>tựu</a:t>
            </a:r>
            <a:r>
              <a:rPr lang="en-US" sz="3200" dirty="0" smtClean="0"/>
              <a:t> </a:t>
            </a:r>
            <a:r>
              <a:rPr lang="en-US" sz="3200" dirty="0" err="1" smtClean="0"/>
              <a:t>văn</a:t>
            </a:r>
            <a:r>
              <a:rPr lang="en-US" sz="3200" dirty="0" smtClean="0"/>
              <a:t> </a:t>
            </a:r>
            <a:r>
              <a:rPr lang="en-US" sz="3200" dirty="0" err="1" smtClean="0"/>
              <a:t>hóa</a:t>
            </a:r>
            <a:r>
              <a:rPr lang="en-US" sz="3200" dirty="0" smtClean="0"/>
              <a:t> </a:t>
            </a:r>
            <a:r>
              <a:rPr lang="en-US" sz="3200" dirty="0" err="1" smtClean="0"/>
              <a:t>cơ</a:t>
            </a:r>
            <a:r>
              <a:rPr lang="en-US" sz="3200" dirty="0" smtClean="0"/>
              <a:t> </a:t>
            </a:r>
            <a:r>
              <a:rPr lang="en-US" sz="3200" dirty="0" err="1" smtClean="0"/>
              <a:t>bản</a:t>
            </a:r>
            <a:r>
              <a:rPr lang="en-US" sz="3200" dirty="0" smtClean="0"/>
              <a:t> </a:t>
            </a:r>
            <a:r>
              <a:rPr lang="en-US" sz="3200" dirty="0" err="1" smtClean="0"/>
              <a:t>trên</a:t>
            </a:r>
            <a:r>
              <a:rPr lang="en-US" sz="3200" dirty="0" smtClean="0"/>
              <a:t> </a:t>
            </a:r>
            <a:r>
              <a:rPr lang="en-US" sz="3200" dirty="0" err="1" smtClean="0"/>
              <a:t>các</a:t>
            </a:r>
            <a:r>
              <a:rPr lang="en-US" sz="3200" dirty="0" smtClean="0"/>
              <a:t> </a:t>
            </a:r>
            <a:r>
              <a:rPr lang="en-US" sz="3200" dirty="0" err="1" smtClean="0"/>
              <a:t>lĩnh</a:t>
            </a:r>
            <a:r>
              <a:rPr lang="en-US" sz="3200" dirty="0" smtClean="0"/>
              <a:t> </a:t>
            </a:r>
            <a:r>
              <a:rPr lang="en-US" sz="3200" dirty="0" err="1" smtClean="0"/>
              <a:t>vực</a:t>
            </a:r>
            <a:r>
              <a:rPr lang="en-US" sz="3200" dirty="0" smtClean="0"/>
              <a:t> </a:t>
            </a:r>
            <a:r>
              <a:rPr lang="en-US" sz="3200" dirty="0" err="1" smtClean="0"/>
              <a:t>nào</a:t>
            </a:r>
            <a:r>
              <a:rPr lang="en-US" sz="3200" dirty="0" smtClean="0"/>
              <a:t>?</a:t>
            </a:r>
            <a:endParaRPr lang="en-US" sz="3200" dirty="0"/>
          </a:p>
        </p:txBody>
      </p:sp>
    </p:spTree>
    <p:extLst>
      <p:ext uri="{BB962C8B-B14F-4D97-AF65-F5344CB8AC3E}">
        <p14:creationId xmlns:p14="http://schemas.microsoft.com/office/powerpoint/2010/main" val="2191543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2438400" cy="5670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图片 12">
            <a:extLst>
              <a:ext uri="{FF2B5EF4-FFF2-40B4-BE49-F238E27FC236}">
                <a16:creationId xmlns:a16="http://schemas.microsoft.com/office/drawing/2014/main" xmlns="" id="{F7F8C48D-A559-4113-AD18-8377F23E9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65" b="88523"/>
          <a:stretch/>
        </p:blipFill>
        <p:spPr>
          <a:xfrm rot="10800000">
            <a:off x="2895600" y="5480729"/>
            <a:ext cx="7162800" cy="1377269"/>
          </a:xfrm>
          <a:prstGeom prst="rect">
            <a:avLst/>
          </a:prstGeom>
        </p:spPr>
      </p:pic>
      <p:pic>
        <p:nvPicPr>
          <p:cNvPr id="5" name="图片 11">
            <a:extLst>
              <a:ext uri="{FF2B5EF4-FFF2-40B4-BE49-F238E27FC236}">
                <a16:creationId xmlns:a16="http://schemas.microsoft.com/office/drawing/2014/main" xmlns="" id="{A0685C41-D465-4512-B9F6-8A38B1A4D0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65" b="88523"/>
          <a:stretch/>
        </p:blipFill>
        <p:spPr>
          <a:xfrm>
            <a:off x="5772682" y="0"/>
            <a:ext cx="3357141" cy="787078"/>
          </a:xfrm>
          <a:prstGeom prst="rect">
            <a:avLst/>
          </a:prstGeom>
        </p:spPr>
      </p:pic>
      <p:pic>
        <p:nvPicPr>
          <p:cNvPr id="6" name="图片 12">
            <a:extLst>
              <a:ext uri="{FF2B5EF4-FFF2-40B4-BE49-F238E27FC236}">
                <a16:creationId xmlns:a16="http://schemas.microsoft.com/office/drawing/2014/main" xmlns="" id="{F7F8C48D-A559-4113-AD18-8377F23E9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65" b="88523"/>
          <a:stretch/>
        </p:blipFill>
        <p:spPr>
          <a:xfrm>
            <a:off x="152400" y="0"/>
            <a:ext cx="5874496" cy="1377269"/>
          </a:xfrm>
          <a:prstGeom prst="rect">
            <a:avLst/>
          </a:prstGeom>
        </p:spPr>
      </p:pic>
      <p:sp>
        <p:nvSpPr>
          <p:cNvPr id="8" name="对话气泡: 圆角矩形 4">
            <a:extLst>
              <a:ext uri="{FF2B5EF4-FFF2-40B4-BE49-F238E27FC236}">
                <a16:creationId xmlns:a16="http://schemas.microsoft.com/office/drawing/2014/main" xmlns="" id="{D698D9B5-9CF8-42E6-A190-6F9B92AFA6B4}"/>
              </a:ext>
            </a:extLst>
          </p:cNvPr>
          <p:cNvSpPr/>
          <p:nvPr/>
        </p:nvSpPr>
        <p:spPr>
          <a:xfrm>
            <a:off x="3089648" y="688634"/>
            <a:ext cx="5749552" cy="2740366"/>
          </a:xfrm>
          <a:prstGeom prst="wedgeRoundRectCallout">
            <a:avLst>
              <a:gd name="adj1" fmla="val -52886"/>
              <a:gd name="adj2" fmla="val 82401"/>
              <a:gd name="adj3" fmla="val 16667"/>
            </a:avLst>
          </a:prstGeom>
          <a:solidFill>
            <a:schemeClr val="bg1"/>
          </a:solidFill>
          <a:ln w="57150">
            <a:solidFill>
              <a:srgbClr val="DCB3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3200" b="1" dirty="0" err="1" smtClean="0">
                <a:solidFill>
                  <a:srgbClr val="C00000"/>
                </a:solidFill>
              </a:rPr>
              <a:t>Em</a:t>
            </a:r>
            <a:r>
              <a:rPr lang="en-US" sz="3200" b="1" dirty="0" smtClean="0">
                <a:solidFill>
                  <a:srgbClr val="C00000"/>
                </a:solidFill>
              </a:rPr>
              <a:t> </a:t>
            </a:r>
            <a:r>
              <a:rPr lang="en-US" sz="3200" b="1" dirty="0" err="1" smtClean="0">
                <a:solidFill>
                  <a:srgbClr val="C00000"/>
                </a:solidFill>
              </a:rPr>
              <a:t>hãy</a:t>
            </a:r>
            <a:r>
              <a:rPr lang="en-US" sz="3200" b="1" dirty="0" smtClean="0">
                <a:solidFill>
                  <a:srgbClr val="C00000"/>
                </a:solidFill>
              </a:rPr>
              <a:t> </a:t>
            </a:r>
            <a:r>
              <a:rPr lang="en-US" sz="3200" b="1" dirty="0" err="1" smtClean="0">
                <a:solidFill>
                  <a:srgbClr val="C00000"/>
                </a:solidFill>
              </a:rPr>
              <a:t>nghiên</a:t>
            </a:r>
            <a:r>
              <a:rPr lang="en-US" sz="3200" b="1" dirty="0" smtClean="0">
                <a:solidFill>
                  <a:srgbClr val="C00000"/>
                </a:solidFill>
              </a:rPr>
              <a:t> </a:t>
            </a:r>
            <a:r>
              <a:rPr lang="en-US" sz="3200" b="1" dirty="0" err="1" smtClean="0">
                <a:solidFill>
                  <a:srgbClr val="C00000"/>
                </a:solidFill>
              </a:rPr>
              <a:t>cứu</a:t>
            </a:r>
            <a:r>
              <a:rPr lang="en-US" sz="3200" b="1" dirty="0" smtClean="0">
                <a:solidFill>
                  <a:srgbClr val="C00000"/>
                </a:solidFill>
              </a:rPr>
              <a:t> </a:t>
            </a:r>
            <a:r>
              <a:rPr lang="fr-FR" sz="3200" b="1" dirty="0" err="1" smtClean="0">
                <a:solidFill>
                  <a:srgbClr val="C00000"/>
                </a:solidFill>
              </a:rPr>
              <a:t>thông</a:t>
            </a:r>
            <a:r>
              <a:rPr lang="fr-FR" sz="3200" b="1" dirty="0" smtClean="0">
                <a:solidFill>
                  <a:srgbClr val="C00000"/>
                </a:solidFill>
              </a:rPr>
              <a:t> </a:t>
            </a:r>
            <a:r>
              <a:rPr lang="fr-FR" sz="3200" b="1" dirty="0">
                <a:solidFill>
                  <a:srgbClr val="C00000"/>
                </a:solidFill>
              </a:rPr>
              <a:t>tin </a:t>
            </a:r>
            <a:r>
              <a:rPr lang="fr-FR" sz="3200" b="1" dirty="0" err="1">
                <a:solidFill>
                  <a:srgbClr val="C00000"/>
                </a:solidFill>
              </a:rPr>
              <a:t>mục</a:t>
            </a:r>
            <a:r>
              <a:rPr lang="fr-FR" sz="3200" b="1" dirty="0">
                <a:solidFill>
                  <a:srgbClr val="C00000"/>
                </a:solidFill>
              </a:rPr>
              <a:t> III, </a:t>
            </a:r>
            <a:r>
              <a:rPr lang="fr-FR" sz="3200" b="1" dirty="0" err="1">
                <a:solidFill>
                  <a:srgbClr val="C00000"/>
                </a:solidFill>
              </a:rPr>
              <a:t>quan</a:t>
            </a:r>
            <a:r>
              <a:rPr lang="fr-FR" sz="3200" b="1" dirty="0">
                <a:solidFill>
                  <a:srgbClr val="C00000"/>
                </a:solidFill>
              </a:rPr>
              <a:t> </a:t>
            </a:r>
            <a:r>
              <a:rPr lang="fr-FR" sz="3200" b="1" dirty="0" err="1">
                <a:solidFill>
                  <a:srgbClr val="C00000"/>
                </a:solidFill>
              </a:rPr>
              <a:t>sát</a:t>
            </a:r>
            <a:r>
              <a:rPr lang="fr-FR" sz="3200" b="1" dirty="0">
                <a:solidFill>
                  <a:srgbClr val="C00000"/>
                </a:solidFill>
              </a:rPr>
              <a:t> </a:t>
            </a:r>
            <a:r>
              <a:rPr lang="fr-FR" sz="3200" b="1" dirty="0" err="1">
                <a:solidFill>
                  <a:srgbClr val="C00000"/>
                </a:solidFill>
              </a:rPr>
              <a:t>các</a:t>
            </a:r>
            <a:r>
              <a:rPr lang="fr-FR" sz="3200" b="1" dirty="0">
                <a:solidFill>
                  <a:srgbClr val="C00000"/>
                </a:solidFill>
              </a:rPr>
              <a:t> </a:t>
            </a:r>
            <a:r>
              <a:rPr lang="fr-FR" sz="3200" b="1" dirty="0" err="1">
                <a:solidFill>
                  <a:srgbClr val="C00000"/>
                </a:solidFill>
              </a:rPr>
              <a:t>hình</a:t>
            </a:r>
            <a:r>
              <a:rPr lang="fr-FR" sz="3200" b="1" dirty="0">
                <a:solidFill>
                  <a:srgbClr val="C00000"/>
                </a:solidFill>
              </a:rPr>
              <a:t> </a:t>
            </a:r>
            <a:r>
              <a:rPr lang="fr-FR" sz="3200" b="1" dirty="0" err="1">
                <a:solidFill>
                  <a:srgbClr val="C00000"/>
                </a:solidFill>
              </a:rPr>
              <a:t>từ</a:t>
            </a:r>
            <a:r>
              <a:rPr lang="fr-FR" sz="3200" b="1" dirty="0">
                <a:solidFill>
                  <a:srgbClr val="C00000"/>
                </a:solidFill>
              </a:rPr>
              <a:t> </a:t>
            </a:r>
            <a:r>
              <a:rPr lang="fr-FR" sz="3200" b="1" dirty="0" err="1">
                <a:solidFill>
                  <a:srgbClr val="C00000"/>
                </a:solidFill>
              </a:rPr>
              <a:t>Hình</a:t>
            </a:r>
            <a:r>
              <a:rPr lang="fr-FR" sz="3200" b="1" dirty="0">
                <a:solidFill>
                  <a:srgbClr val="C00000"/>
                </a:solidFill>
              </a:rPr>
              <a:t> 6.5 </a:t>
            </a:r>
            <a:r>
              <a:rPr lang="fr-FR" sz="3200" b="1" dirty="0" err="1">
                <a:solidFill>
                  <a:srgbClr val="C00000"/>
                </a:solidFill>
              </a:rPr>
              <a:t>đến</a:t>
            </a:r>
            <a:r>
              <a:rPr lang="fr-FR" sz="3200" b="1" dirty="0">
                <a:solidFill>
                  <a:srgbClr val="C00000"/>
                </a:solidFill>
              </a:rPr>
              <a:t> 6.9, </a:t>
            </a:r>
            <a:r>
              <a:rPr lang="fr-FR" sz="3200" b="1" dirty="0" err="1">
                <a:solidFill>
                  <a:srgbClr val="C00000"/>
                </a:solidFill>
              </a:rPr>
              <a:t>thiết</a:t>
            </a:r>
            <a:r>
              <a:rPr lang="fr-FR" sz="3200" b="1" dirty="0">
                <a:solidFill>
                  <a:srgbClr val="C00000"/>
                </a:solidFill>
              </a:rPr>
              <a:t> </a:t>
            </a:r>
            <a:r>
              <a:rPr lang="fr-FR" sz="3200" b="1" dirty="0" err="1">
                <a:solidFill>
                  <a:srgbClr val="C00000"/>
                </a:solidFill>
              </a:rPr>
              <a:t>kế</a:t>
            </a:r>
            <a:r>
              <a:rPr lang="fr-FR" sz="3200" b="1" dirty="0">
                <a:solidFill>
                  <a:srgbClr val="C00000"/>
                </a:solidFill>
              </a:rPr>
              <a:t> </a:t>
            </a:r>
            <a:r>
              <a:rPr lang="fr-FR" sz="3200" b="1" dirty="0" err="1">
                <a:solidFill>
                  <a:srgbClr val="C00000"/>
                </a:solidFill>
              </a:rPr>
              <a:t>sơ</a:t>
            </a:r>
            <a:r>
              <a:rPr lang="fr-FR" sz="3200" b="1" dirty="0">
                <a:solidFill>
                  <a:srgbClr val="C00000"/>
                </a:solidFill>
              </a:rPr>
              <a:t> </a:t>
            </a:r>
            <a:r>
              <a:rPr lang="fr-FR" sz="3200" b="1" dirty="0" err="1">
                <a:solidFill>
                  <a:srgbClr val="C00000"/>
                </a:solidFill>
              </a:rPr>
              <a:t>đồ</a:t>
            </a:r>
            <a:r>
              <a:rPr lang="fr-FR" sz="3200" b="1" dirty="0">
                <a:solidFill>
                  <a:srgbClr val="C00000"/>
                </a:solidFill>
              </a:rPr>
              <a:t> </a:t>
            </a:r>
            <a:r>
              <a:rPr lang="fr-FR" sz="3200" b="1" dirty="0" err="1">
                <a:solidFill>
                  <a:srgbClr val="C00000"/>
                </a:solidFill>
              </a:rPr>
              <a:t>tư</a:t>
            </a:r>
            <a:r>
              <a:rPr lang="fr-FR" sz="3200" b="1" dirty="0">
                <a:solidFill>
                  <a:srgbClr val="C00000"/>
                </a:solidFill>
              </a:rPr>
              <a:t> </a:t>
            </a:r>
            <a:r>
              <a:rPr lang="fr-FR" sz="3200" b="1" dirty="0" err="1">
                <a:solidFill>
                  <a:srgbClr val="C00000"/>
                </a:solidFill>
              </a:rPr>
              <a:t>duy</a:t>
            </a:r>
            <a:r>
              <a:rPr lang="fr-FR" sz="3200" b="1" dirty="0">
                <a:solidFill>
                  <a:srgbClr val="C00000"/>
                </a:solidFill>
              </a:rPr>
              <a:t> </a:t>
            </a:r>
            <a:r>
              <a:rPr lang="fr-FR" sz="3200" b="1" dirty="0" err="1">
                <a:solidFill>
                  <a:srgbClr val="C00000"/>
                </a:solidFill>
              </a:rPr>
              <a:t>những</a:t>
            </a:r>
            <a:r>
              <a:rPr lang="fr-FR" sz="3200" b="1" dirty="0">
                <a:solidFill>
                  <a:srgbClr val="C00000"/>
                </a:solidFill>
              </a:rPr>
              <a:t> </a:t>
            </a:r>
            <a:r>
              <a:rPr lang="fr-FR" sz="3200" b="1" dirty="0" err="1">
                <a:solidFill>
                  <a:srgbClr val="C00000"/>
                </a:solidFill>
              </a:rPr>
              <a:t>thành</a:t>
            </a:r>
            <a:r>
              <a:rPr lang="fr-FR" sz="3200" b="1" dirty="0">
                <a:solidFill>
                  <a:srgbClr val="C00000"/>
                </a:solidFill>
              </a:rPr>
              <a:t> </a:t>
            </a:r>
            <a:r>
              <a:rPr lang="fr-FR" sz="3200" b="1" dirty="0" err="1">
                <a:solidFill>
                  <a:srgbClr val="C00000"/>
                </a:solidFill>
              </a:rPr>
              <a:t>tựu</a:t>
            </a:r>
            <a:r>
              <a:rPr lang="fr-FR" sz="3200" b="1" dirty="0">
                <a:solidFill>
                  <a:srgbClr val="C00000"/>
                </a:solidFill>
              </a:rPr>
              <a:t> </a:t>
            </a:r>
            <a:r>
              <a:rPr lang="fr-FR" sz="3200" b="1" dirty="0" err="1">
                <a:solidFill>
                  <a:srgbClr val="C00000"/>
                </a:solidFill>
              </a:rPr>
              <a:t>tiêu</a:t>
            </a:r>
            <a:r>
              <a:rPr lang="fr-FR" sz="3200" b="1" dirty="0">
                <a:solidFill>
                  <a:srgbClr val="C00000"/>
                </a:solidFill>
              </a:rPr>
              <a:t> </a:t>
            </a:r>
            <a:r>
              <a:rPr lang="fr-FR" sz="3200" b="1" dirty="0" err="1">
                <a:solidFill>
                  <a:srgbClr val="C00000"/>
                </a:solidFill>
              </a:rPr>
              <a:t>biểu</a:t>
            </a:r>
            <a:r>
              <a:rPr lang="fr-FR" sz="3200" b="1" dirty="0">
                <a:solidFill>
                  <a:srgbClr val="C00000"/>
                </a:solidFill>
              </a:rPr>
              <a:t> </a:t>
            </a:r>
            <a:r>
              <a:rPr lang="fr-FR" sz="3200" b="1" dirty="0" err="1">
                <a:solidFill>
                  <a:srgbClr val="C00000"/>
                </a:solidFill>
              </a:rPr>
              <a:t>của</a:t>
            </a:r>
            <a:r>
              <a:rPr lang="fr-FR" sz="3200" b="1" dirty="0">
                <a:solidFill>
                  <a:srgbClr val="C00000"/>
                </a:solidFill>
              </a:rPr>
              <a:t> </a:t>
            </a:r>
            <a:r>
              <a:rPr lang="fr-FR" sz="3200" b="1" dirty="0" err="1">
                <a:solidFill>
                  <a:srgbClr val="C00000"/>
                </a:solidFill>
              </a:rPr>
              <a:t>văn</a:t>
            </a:r>
            <a:r>
              <a:rPr lang="fr-FR" sz="3200" b="1" dirty="0">
                <a:solidFill>
                  <a:srgbClr val="C00000"/>
                </a:solidFill>
              </a:rPr>
              <a:t> </a:t>
            </a:r>
            <a:r>
              <a:rPr lang="fr-FR" sz="3200" b="1" dirty="0" err="1">
                <a:solidFill>
                  <a:srgbClr val="C00000"/>
                </a:solidFill>
              </a:rPr>
              <a:t>hóa</a:t>
            </a:r>
            <a:r>
              <a:rPr lang="fr-FR" sz="3200" b="1" dirty="0">
                <a:solidFill>
                  <a:srgbClr val="C00000"/>
                </a:solidFill>
              </a:rPr>
              <a:t> Ai </a:t>
            </a:r>
            <a:r>
              <a:rPr lang="fr-FR" sz="3200" b="1" dirty="0" err="1">
                <a:solidFill>
                  <a:srgbClr val="C00000"/>
                </a:solidFill>
              </a:rPr>
              <a:t>Cập</a:t>
            </a:r>
            <a:r>
              <a:rPr lang="fr-FR" sz="3200" b="1" dirty="0">
                <a:solidFill>
                  <a:srgbClr val="C00000"/>
                </a:solidFill>
              </a:rPr>
              <a:t>.</a:t>
            </a:r>
            <a:endParaRPr lang="en-US" sz="3200" b="1" dirty="0">
              <a:solidFill>
                <a:srgbClr val="C00000"/>
              </a:solidFill>
            </a:endParaRPr>
          </a:p>
        </p:txBody>
      </p:sp>
    </p:spTree>
    <p:extLst>
      <p:ext uri="{BB962C8B-B14F-4D97-AF65-F5344CB8AC3E}">
        <p14:creationId xmlns:p14="http://schemas.microsoft.com/office/powerpoint/2010/main" val="39946520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133600" y="304800"/>
            <a:ext cx="4572000" cy="461665"/>
          </a:xfrm>
          <a:prstGeom prst="rect">
            <a:avLst/>
          </a:prstGeom>
          <a:noFill/>
        </p:spPr>
        <p:txBody>
          <a:bodyPr wrap="square" rtlCol="0">
            <a:spAutoFit/>
          </a:bodyPr>
          <a:lstStyle/>
          <a:p>
            <a:pPr algn="ctr"/>
            <a:r>
              <a:rPr lang="en-US" sz="2400" b="1" dirty="0" err="1" smtClean="0">
                <a:solidFill>
                  <a:srgbClr val="C00000"/>
                </a:solidFill>
              </a:rPr>
              <a:t>Các</a:t>
            </a:r>
            <a:r>
              <a:rPr lang="en-US" sz="2400" b="1" dirty="0" smtClean="0">
                <a:solidFill>
                  <a:srgbClr val="C00000"/>
                </a:solidFill>
              </a:rPr>
              <a:t> </a:t>
            </a:r>
            <a:r>
              <a:rPr lang="en-US" sz="2400" b="1" dirty="0" err="1" smtClean="0">
                <a:solidFill>
                  <a:srgbClr val="C00000"/>
                </a:solidFill>
              </a:rPr>
              <a:t>mẫu</a:t>
            </a:r>
            <a:r>
              <a:rPr lang="en-US" sz="2400" b="1" dirty="0" smtClean="0">
                <a:solidFill>
                  <a:srgbClr val="C00000"/>
                </a:solidFill>
              </a:rPr>
              <a:t> </a:t>
            </a:r>
            <a:r>
              <a:rPr lang="en-US" sz="2400" b="1" dirty="0" err="1" smtClean="0">
                <a:solidFill>
                  <a:srgbClr val="C00000"/>
                </a:solidFill>
              </a:rPr>
              <a:t>sơ</a:t>
            </a:r>
            <a:r>
              <a:rPr lang="en-US" sz="2400" b="1" dirty="0" smtClean="0">
                <a:solidFill>
                  <a:srgbClr val="C00000"/>
                </a:solidFill>
              </a:rPr>
              <a:t> </a:t>
            </a:r>
            <a:r>
              <a:rPr lang="en-US" sz="2400" b="1" dirty="0" err="1" smtClean="0">
                <a:solidFill>
                  <a:srgbClr val="C00000"/>
                </a:solidFill>
              </a:rPr>
              <a:t>đồ</a:t>
            </a:r>
            <a:r>
              <a:rPr lang="en-US" sz="2400" b="1" dirty="0" smtClean="0">
                <a:solidFill>
                  <a:srgbClr val="C00000"/>
                </a:solidFill>
              </a:rPr>
              <a:t> </a:t>
            </a:r>
            <a:r>
              <a:rPr lang="en-US" sz="2400" b="1" dirty="0" err="1" smtClean="0">
                <a:solidFill>
                  <a:srgbClr val="C00000"/>
                </a:solidFill>
              </a:rPr>
              <a:t>tư</a:t>
            </a:r>
            <a:r>
              <a:rPr lang="en-US" sz="2400" b="1" dirty="0" smtClean="0">
                <a:solidFill>
                  <a:srgbClr val="C00000"/>
                </a:solidFill>
              </a:rPr>
              <a:t> </a:t>
            </a:r>
            <a:r>
              <a:rPr lang="en-US" sz="2400" b="1" dirty="0" err="1" smtClean="0">
                <a:solidFill>
                  <a:srgbClr val="C00000"/>
                </a:solidFill>
              </a:rPr>
              <a:t>duy</a:t>
            </a:r>
            <a:endParaRPr lang="en-US" sz="2400" b="1" dirty="0">
              <a:solidFill>
                <a:srgbClr val="C00000"/>
              </a:solidFill>
            </a:endParaRPr>
          </a:p>
        </p:txBody>
      </p:sp>
      <p:pic>
        <p:nvPicPr>
          <p:cNvPr id="10242" name="Picture 2" descr="Cách làm, cách vẽ sơ đồ tư duy và những mẫu sơ đồ tư duy đẹp đơn giản |  Lafactoria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37338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indmap là gì? kỹ năng vẽ sơ đồ Mindmap hiệu quả - Kiếm Tiền 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148" y="990600"/>
            <a:ext cx="457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4062840"/>
            <a:ext cx="4514049" cy="28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1683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447800"/>
            <a:ext cx="8686800" cy="3046988"/>
          </a:xfrm>
          <a:prstGeom prst="rect">
            <a:avLst/>
          </a:prstGeom>
        </p:spPr>
        <p:txBody>
          <a:bodyPr wrap="square">
            <a:spAutoFit/>
          </a:bodyPr>
          <a:lstStyle/>
          <a:p>
            <a:r>
              <a:rPr lang="vi-VN" sz="3200" dirty="0">
                <a:latin typeface="Calibri" panose="020F0502020204030204" pitchFamily="34" charset="0"/>
                <a:cs typeface="Calibri" panose="020F0502020204030204" pitchFamily="34" charset="0"/>
              </a:rPr>
              <a:t>- Chữ viết:  Chữ tượng hình, viết trên giấy papyrus</a:t>
            </a:r>
            <a:endParaRPr lang="en-US"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 Toán học: Giỏi về hình 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biết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diện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tích</a:t>
            </a:r>
            <a:endParaRPr lang="en-US"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 Kiến trúc : nổi bật là các Kim Tự Tháp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tượng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sư</a:t>
            </a:r>
            <a:r>
              <a:rPr lang="en-US" sz="3200" dirty="0">
                <a:latin typeface="Calibri" panose="020F0502020204030204" pitchFamily="34" charset="0"/>
                <a:cs typeface="Calibri" panose="020F0502020204030204" pitchFamily="34" charset="0"/>
              </a:rPr>
              <a:t>…</a:t>
            </a:r>
          </a:p>
          <a:p>
            <a:r>
              <a:rPr lang="vi-VN" sz="3200" dirty="0">
                <a:latin typeface="Calibri" panose="020F0502020204030204" pitchFamily="34" charset="0"/>
                <a:cs typeface="Calibri" panose="020F0502020204030204" pitchFamily="34" charset="0"/>
              </a:rPr>
              <a:t>- Y học:  là thuật ướp xác, giỏi về giải phẩu, biết r</a:t>
            </a:r>
            <a:r>
              <a:rPr lang="en-US" sz="3200" dirty="0">
                <a:latin typeface="Calibri" panose="020F0502020204030204" pitchFamily="34" charset="0"/>
                <a:cs typeface="Calibri" panose="020F0502020204030204" pitchFamily="34" charset="0"/>
              </a:rPr>
              <a:t>õ</a:t>
            </a:r>
            <a:r>
              <a:rPr lang="vi-VN" sz="3200" dirty="0">
                <a:latin typeface="Calibri" panose="020F0502020204030204" pitchFamily="34" charset="0"/>
                <a:cs typeface="Calibri" panose="020F0502020204030204" pitchFamily="34" charset="0"/>
              </a:rPr>
              <a:t> các bộ phận trên cơ thể người</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62109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inIdea"/>
          <p:cNvSpPr/>
          <p:nvPr/>
        </p:nvSpPr>
        <p:spPr>
          <a:xfrm>
            <a:off x="3725765" y="2895600"/>
            <a:ext cx="1905001" cy="981854"/>
          </a:xfrm>
          <a:custGeom>
            <a:avLst/>
            <a:gdLst>
              <a:gd name="rtl" fmla="*/ 194850 w 1799700"/>
              <a:gd name="rtt" fmla="*/ 111000 h 516000"/>
              <a:gd name="rtr" fmla="*/ 1574850 w 1799700"/>
              <a:gd name="rtb" fmla="*/ 411000 h 516000"/>
            </a:gdLst>
            <a:ahLst/>
            <a:cxnLst/>
            <a:rect l="rtl" t="rtt" r="rtr" b="rtb"/>
            <a:pathLst>
              <a:path w="1799700" h="516000">
                <a:moveTo>
                  <a:pt x="258000" y="0"/>
                </a:moveTo>
                <a:lnTo>
                  <a:pt x="1541700" y="0"/>
                </a:lnTo>
                <a:cubicBezTo>
                  <a:pt x="1684193" y="0"/>
                  <a:pt x="1799700" y="115507"/>
                  <a:pt x="1799700" y="258000"/>
                </a:cubicBezTo>
                <a:cubicBezTo>
                  <a:pt x="1799700" y="400493"/>
                  <a:pt x="1684193" y="516000"/>
                  <a:pt x="1541700" y="516000"/>
                </a:cubicBezTo>
                <a:lnTo>
                  <a:pt x="258000" y="516000"/>
                </a:lnTo>
                <a:cubicBezTo>
                  <a:pt x="115507" y="516000"/>
                  <a:pt x="0" y="400493"/>
                  <a:pt x="0" y="258000"/>
                </a:cubicBezTo>
                <a:cubicBezTo>
                  <a:pt x="0" y="115507"/>
                  <a:pt x="115507" y="0"/>
                  <a:pt x="258000" y="0"/>
                </a:cubicBezTo>
                <a:close/>
              </a:path>
            </a:pathLst>
          </a:custGeom>
          <a:solidFill>
            <a:srgbClr val="F38590"/>
          </a:solidFill>
          <a:ln w="18000" cap="flat">
            <a:solidFill>
              <a:srgbClr val="F38590"/>
            </a:solidFill>
            <a:round/>
          </a:ln>
        </p:spPr>
        <p:txBody>
          <a:bodyPr wrap="square" lIns="0" tIns="0" rIns="0" bIns="0" rtlCol="0" anchor="ctr"/>
          <a:lstStyle/>
          <a:p>
            <a:pPr algn="ctr">
              <a:lnSpc>
                <a:spcPts val="900"/>
              </a:lnSpc>
              <a:spcBef>
                <a:spcPts val="300"/>
              </a:spcBef>
              <a:spcAft>
                <a:spcPts val="0"/>
              </a:spcAft>
            </a:pPr>
            <a:r>
              <a:rPr lang="en-US" dirty="0" err="1" smtClean="0">
                <a:solidFill>
                  <a:srgbClr val="FFFFFF"/>
                </a:solidFill>
                <a:latin typeface="Arial"/>
                <a:ea typeface="Calibri"/>
              </a:rPr>
              <a:t>Thành</a:t>
            </a:r>
            <a:r>
              <a:rPr lang="en-US" dirty="0" smtClean="0">
                <a:solidFill>
                  <a:srgbClr val="FFFFFF"/>
                </a:solidFill>
                <a:latin typeface="Arial"/>
                <a:ea typeface="Calibri"/>
              </a:rPr>
              <a:t> </a:t>
            </a:r>
            <a:r>
              <a:rPr lang="en-US" dirty="0" err="1" smtClean="0">
                <a:solidFill>
                  <a:srgbClr val="FFFFFF"/>
                </a:solidFill>
                <a:latin typeface="Arial"/>
                <a:ea typeface="Calibri"/>
              </a:rPr>
              <a:t>tựu</a:t>
            </a:r>
            <a:endParaRPr lang="en-US" dirty="0" smtClean="0">
              <a:solidFill>
                <a:srgbClr val="FFFFFF"/>
              </a:solidFill>
              <a:latin typeface="Arial"/>
              <a:ea typeface="Calibri"/>
            </a:endParaRPr>
          </a:p>
          <a:p>
            <a:pPr algn="ctr">
              <a:lnSpc>
                <a:spcPts val="900"/>
              </a:lnSpc>
              <a:spcBef>
                <a:spcPts val="300"/>
              </a:spcBef>
              <a:spcAft>
                <a:spcPts val="0"/>
              </a:spcAft>
            </a:pPr>
            <a:endParaRPr lang="en-US" dirty="0">
              <a:solidFill>
                <a:srgbClr val="FFFFFF"/>
              </a:solidFill>
              <a:latin typeface="Arial"/>
              <a:ea typeface="Calibri"/>
            </a:endParaRPr>
          </a:p>
          <a:p>
            <a:pPr algn="ctr">
              <a:lnSpc>
                <a:spcPts val="900"/>
              </a:lnSpc>
              <a:spcBef>
                <a:spcPts val="300"/>
              </a:spcBef>
              <a:spcAft>
                <a:spcPts val="0"/>
              </a:spcAft>
            </a:pPr>
            <a:r>
              <a:rPr lang="en-US" dirty="0" smtClean="0">
                <a:solidFill>
                  <a:srgbClr val="FFFFFF"/>
                </a:solidFill>
                <a:latin typeface="Arial"/>
                <a:ea typeface="Calibri"/>
              </a:rPr>
              <a:t> </a:t>
            </a:r>
            <a:r>
              <a:rPr lang="en-US" dirty="0" err="1" smtClean="0">
                <a:solidFill>
                  <a:srgbClr val="FFFFFF"/>
                </a:solidFill>
                <a:latin typeface="Arial"/>
                <a:ea typeface="Calibri"/>
              </a:rPr>
              <a:t>văn</a:t>
            </a:r>
            <a:r>
              <a:rPr lang="en-US" dirty="0" smtClean="0">
                <a:solidFill>
                  <a:srgbClr val="FFFFFF"/>
                </a:solidFill>
                <a:latin typeface="Arial"/>
                <a:ea typeface="Calibri"/>
              </a:rPr>
              <a:t> </a:t>
            </a:r>
            <a:r>
              <a:rPr lang="en-US" dirty="0" err="1" smtClean="0">
                <a:solidFill>
                  <a:srgbClr val="FFFFFF"/>
                </a:solidFill>
                <a:latin typeface="Arial"/>
                <a:ea typeface="Calibri"/>
              </a:rPr>
              <a:t>hóa</a:t>
            </a:r>
            <a:endParaRPr lang="en-US" dirty="0">
              <a:effectLst/>
              <a:latin typeface="Times New Roman"/>
              <a:ea typeface="Calibri"/>
            </a:endParaRPr>
          </a:p>
        </p:txBody>
      </p:sp>
      <p:sp>
        <p:nvSpPr>
          <p:cNvPr id="3" name="MainTopic"/>
          <p:cNvSpPr/>
          <p:nvPr/>
        </p:nvSpPr>
        <p:spPr>
          <a:xfrm>
            <a:off x="4332154" y="1462533"/>
            <a:ext cx="1801634" cy="703163"/>
          </a:xfrm>
          <a:custGeom>
            <a:avLst/>
            <a:gdLst>
              <a:gd name="rtl" fmla="*/ 147150 w 1044300"/>
              <a:gd name="rtt" fmla="*/ 63000 h 348000"/>
              <a:gd name="rtr" fmla="*/ 873150 w 1044300"/>
              <a:gd name="rtb" fmla="*/ 291000 h 348000"/>
            </a:gdLst>
            <a:ahLst/>
            <a:cxnLst/>
            <a:rect l="rtl" t="rtt" r="rtr" b="rtb"/>
            <a:pathLst>
              <a:path w="1044300" h="348000">
                <a:moveTo>
                  <a:pt x="174000" y="0"/>
                </a:moveTo>
                <a:lnTo>
                  <a:pt x="870300" y="0"/>
                </a:lnTo>
                <a:cubicBezTo>
                  <a:pt x="966400" y="0"/>
                  <a:pt x="1044300" y="77900"/>
                  <a:pt x="1044300" y="174000"/>
                </a:cubicBezTo>
                <a:cubicBezTo>
                  <a:pt x="1044300" y="270100"/>
                  <a:pt x="966400" y="348000"/>
                  <a:pt x="870300" y="348000"/>
                </a:cubicBezTo>
                <a:lnTo>
                  <a:pt x="174000" y="348000"/>
                </a:lnTo>
                <a:cubicBezTo>
                  <a:pt x="77900" y="348000"/>
                  <a:pt x="0" y="270100"/>
                  <a:pt x="0" y="174000"/>
                </a:cubicBezTo>
                <a:cubicBezTo>
                  <a:pt x="0" y="77900"/>
                  <a:pt x="77900" y="0"/>
                  <a:pt x="174000" y="0"/>
                </a:cubicBezTo>
                <a:close/>
              </a:path>
            </a:pathLst>
          </a:custGeom>
          <a:solidFill>
            <a:srgbClr val="6B74B7"/>
          </a:solidFill>
          <a:ln w="18000" cap="flat">
            <a:solidFill>
              <a:srgbClr val="6B74B7"/>
            </a:solidFill>
            <a:round/>
          </a:ln>
        </p:spPr>
        <p:txBody>
          <a:bodyPr wrap="square" lIns="0" tIns="0" rIns="0" bIns="0" rtlCol="0" anchor="ctr"/>
          <a:lstStyle/>
          <a:p>
            <a:pPr algn="ctr">
              <a:lnSpc>
                <a:spcPts val="700"/>
              </a:lnSpc>
              <a:spcBef>
                <a:spcPts val="300"/>
              </a:spcBef>
              <a:spcAft>
                <a:spcPts val="0"/>
              </a:spcAft>
            </a:pPr>
            <a:r>
              <a:rPr lang="en-US" dirty="0">
                <a:solidFill>
                  <a:srgbClr val="FFFFFF"/>
                </a:solidFill>
                <a:effectLst/>
                <a:latin typeface="Arial"/>
                <a:ea typeface="Arial"/>
              </a:rPr>
              <a:t>Y </a:t>
            </a:r>
            <a:r>
              <a:rPr lang="en-US" dirty="0" err="1" smtClean="0">
                <a:solidFill>
                  <a:srgbClr val="FFFFFF"/>
                </a:solidFill>
                <a:effectLst/>
                <a:latin typeface="Arial"/>
                <a:ea typeface="Arial"/>
              </a:rPr>
              <a:t>học</a:t>
            </a:r>
            <a:endParaRPr lang="en-US" dirty="0">
              <a:effectLst/>
              <a:latin typeface="Times New Roman"/>
              <a:ea typeface="Calibri"/>
            </a:endParaRPr>
          </a:p>
        </p:txBody>
      </p:sp>
      <p:sp>
        <p:nvSpPr>
          <p:cNvPr id="4" name="SubTopic"/>
          <p:cNvSpPr/>
          <p:nvPr/>
        </p:nvSpPr>
        <p:spPr>
          <a:xfrm>
            <a:off x="6638335" y="592237"/>
            <a:ext cx="1667465" cy="494189"/>
          </a:xfrm>
          <a:custGeom>
            <a:avLst/>
            <a:gdLst>
              <a:gd name="rtl" fmla="*/ 59175 w 484350"/>
              <a:gd name="rtt" fmla="*/ 15000 h 138000"/>
              <a:gd name="rtr" fmla="*/ 407175 w 484350"/>
              <a:gd name="rtb" fmla="*/ 129000 h 138000"/>
            </a:gdLst>
            <a:ahLst/>
            <a:cxnLst/>
            <a:rect l="rtl" t="rtt" r="rtr" b="rtb"/>
            <a:pathLst>
              <a:path w="484350" h="138000">
                <a:moveTo>
                  <a:pt x="69000" y="0"/>
                </a:moveTo>
                <a:lnTo>
                  <a:pt x="415350" y="0"/>
                </a:lnTo>
                <a:cubicBezTo>
                  <a:pt x="453459" y="0"/>
                  <a:pt x="484350" y="30891"/>
                  <a:pt x="484350" y="69000"/>
                </a:cubicBezTo>
                <a:cubicBezTo>
                  <a:pt x="484350" y="107109"/>
                  <a:pt x="453459" y="138000"/>
                  <a:pt x="415350" y="138000"/>
                </a:cubicBezTo>
                <a:lnTo>
                  <a:pt x="69000" y="138000"/>
                </a:lnTo>
                <a:cubicBezTo>
                  <a:pt x="30891" y="138000"/>
                  <a:pt x="0" y="107109"/>
                  <a:pt x="0" y="69000"/>
                </a:cubicBezTo>
                <a:cubicBezTo>
                  <a:pt x="0" y="30891"/>
                  <a:pt x="30891" y="0"/>
                  <a:pt x="69000" y="0"/>
                </a:cubicBezTo>
                <a:close/>
              </a:path>
            </a:pathLst>
          </a:custGeom>
          <a:solidFill>
            <a:srgbClr val="6B74B7"/>
          </a:solidFill>
          <a:ln w="6000" cap="flat">
            <a:solidFill>
              <a:srgbClr val="6B74B7"/>
            </a:solidFill>
            <a:round/>
          </a:ln>
        </p:spPr>
        <p:txBody>
          <a:bodyPr wrap="square" lIns="0" tIns="0" rIns="0" bIns="0" rtlCol="0" anchor="ctr"/>
          <a:lstStyle/>
          <a:p>
            <a:pPr algn="ctr">
              <a:lnSpc>
                <a:spcPts val="600"/>
              </a:lnSpc>
              <a:spcBef>
                <a:spcPts val="300"/>
              </a:spcBef>
              <a:spcAft>
                <a:spcPts val="300"/>
              </a:spcAft>
            </a:pPr>
            <a:r>
              <a:rPr lang="en-US">
                <a:solidFill>
                  <a:srgbClr val="FFFFFF"/>
                </a:solidFill>
                <a:effectLst/>
                <a:latin typeface="Arial"/>
                <a:ea typeface="Arial"/>
              </a:rPr>
              <a:t>Ướp xác</a:t>
            </a:r>
            <a:endParaRPr lang="en-US">
              <a:effectLst/>
              <a:latin typeface="Times New Roman"/>
              <a:ea typeface="Calibri"/>
            </a:endParaRPr>
          </a:p>
        </p:txBody>
      </p:sp>
      <p:sp>
        <p:nvSpPr>
          <p:cNvPr id="5" name="SubTopic"/>
          <p:cNvSpPr/>
          <p:nvPr/>
        </p:nvSpPr>
        <p:spPr>
          <a:xfrm>
            <a:off x="6628061" y="1485716"/>
            <a:ext cx="2014166" cy="589161"/>
          </a:xfrm>
          <a:custGeom>
            <a:avLst/>
            <a:gdLst>
              <a:gd name="rtl" fmla="*/ 59175 w 754350"/>
              <a:gd name="rtt" fmla="*/ 15000 h 138000"/>
              <a:gd name="rtr" fmla="*/ 677175 w 754350"/>
              <a:gd name="rtb" fmla="*/ 129000 h 138000"/>
            </a:gdLst>
            <a:ahLst/>
            <a:cxnLst/>
            <a:rect l="rtl" t="rtt" r="rtr" b="rtb"/>
            <a:pathLst>
              <a:path w="754350" h="138000">
                <a:moveTo>
                  <a:pt x="69000" y="0"/>
                </a:moveTo>
                <a:lnTo>
                  <a:pt x="685350" y="0"/>
                </a:lnTo>
                <a:cubicBezTo>
                  <a:pt x="723459" y="0"/>
                  <a:pt x="754350" y="30891"/>
                  <a:pt x="754350" y="69000"/>
                </a:cubicBezTo>
                <a:cubicBezTo>
                  <a:pt x="754350" y="107109"/>
                  <a:pt x="723459" y="138000"/>
                  <a:pt x="685350" y="138000"/>
                </a:cubicBezTo>
                <a:lnTo>
                  <a:pt x="69000" y="138000"/>
                </a:lnTo>
                <a:cubicBezTo>
                  <a:pt x="30891" y="138000"/>
                  <a:pt x="0" y="107109"/>
                  <a:pt x="0" y="69000"/>
                </a:cubicBezTo>
                <a:cubicBezTo>
                  <a:pt x="0" y="30891"/>
                  <a:pt x="30891" y="0"/>
                  <a:pt x="69000" y="0"/>
                </a:cubicBezTo>
                <a:close/>
              </a:path>
            </a:pathLst>
          </a:custGeom>
          <a:solidFill>
            <a:srgbClr val="6B74B7"/>
          </a:solidFill>
          <a:ln w="6000" cap="flat">
            <a:solidFill>
              <a:srgbClr val="6B74B7"/>
            </a:solidFill>
            <a:round/>
          </a:ln>
        </p:spPr>
        <p:txBody>
          <a:bodyPr wrap="square" lIns="0" tIns="0" rIns="0" bIns="0" rtlCol="0" anchor="ctr"/>
          <a:lstStyle/>
          <a:p>
            <a:pPr algn="ctr">
              <a:spcBef>
                <a:spcPts val="300"/>
              </a:spcBef>
              <a:spcAft>
                <a:spcPts val="300"/>
              </a:spcAft>
            </a:pPr>
            <a:r>
              <a:rPr lang="en-US" dirty="0" err="1">
                <a:solidFill>
                  <a:srgbClr val="FFFFFF"/>
                </a:solidFill>
                <a:effectLst/>
                <a:latin typeface="Arial"/>
                <a:ea typeface="Arial"/>
              </a:rPr>
              <a:t>Giỏi</a:t>
            </a:r>
            <a:r>
              <a:rPr lang="en-US" dirty="0">
                <a:solidFill>
                  <a:srgbClr val="FFFFFF"/>
                </a:solidFill>
                <a:effectLst/>
                <a:latin typeface="Arial"/>
                <a:ea typeface="Arial"/>
              </a:rPr>
              <a:t> </a:t>
            </a:r>
            <a:r>
              <a:rPr lang="en-US" dirty="0" err="1">
                <a:solidFill>
                  <a:srgbClr val="FFFFFF"/>
                </a:solidFill>
                <a:effectLst/>
                <a:latin typeface="Arial"/>
                <a:ea typeface="Arial"/>
              </a:rPr>
              <a:t>về</a:t>
            </a:r>
            <a:r>
              <a:rPr lang="en-US" dirty="0">
                <a:solidFill>
                  <a:srgbClr val="FFFFFF"/>
                </a:solidFill>
                <a:effectLst/>
                <a:latin typeface="Arial"/>
                <a:ea typeface="Arial"/>
              </a:rPr>
              <a:t> </a:t>
            </a:r>
            <a:endParaRPr lang="en-US" dirty="0" smtClean="0">
              <a:solidFill>
                <a:srgbClr val="FFFFFF"/>
              </a:solidFill>
              <a:effectLst/>
              <a:latin typeface="Arial"/>
              <a:ea typeface="Arial"/>
            </a:endParaRPr>
          </a:p>
          <a:p>
            <a:pPr algn="ctr">
              <a:spcBef>
                <a:spcPts val="300"/>
              </a:spcBef>
              <a:spcAft>
                <a:spcPts val="300"/>
              </a:spcAft>
            </a:pPr>
            <a:r>
              <a:rPr lang="en-US" dirty="0" err="1" smtClean="0">
                <a:solidFill>
                  <a:srgbClr val="FFFFFF"/>
                </a:solidFill>
                <a:effectLst/>
                <a:latin typeface="Arial"/>
                <a:ea typeface="Arial"/>
              </a:rPr>
              <a:t>giải</a:t>
            </a:r>
            <a:r>
              <a:rPr lang="en-US" dirty="0" smtClean="0">
                <a:solidFill>
                  <a:srgbClr val="FFFFFF"/>
                </a:solidFill>
                <a:effectLst/>
                <a:latin typeface="Arial"/>
                <a:ea typeface="Arial"/>
              </a:rPr>
              <a:t> </a:t>
            </a:r>
            <a:r>
              <a:rPr lang="en-US" dirty="0" err="1">
                <a:solidFill>
                  <a:srgbClr val="FFFFFF"/>
                </a:solidFill>
                <a:effectLst/>
                <a:latin typeface="Arial"/>
                <a:ea typeface="Arial"/>
              </a:rPr>
              <a:t>phẫu</a:t>
            </a:r>
            <a:endParaRPr lang="en-US" dirty="0">
              <a:effectLst/>
              <a:latin typeface="Times New Roman"/>
              <a:ea typeface="Calibri"/>
            </a:endParaRPr>
          </a:p>
        </p:txBody>
      </p:sp>
      <p:sp>
        <p:nvSpPr>
          <p:cNvPr id="6" name="SubTopic"/>
          <p:cNvSpPr/>
          <p:nvPr/>
        </p:nvSpPr>
        <p:spPr>
          <a:xfrm>
            <a:off x="6781800" y="2396673"/>
            <a:ext cx="2239221" cy="989854"/>
          </a:xfrm>
          <a:custGeom>
            <a:avLst/>
            <a:gdLst>
              <a:gd name="rtl" fmla="*/ 96300 w 912600"/>
              <a:gd name="rtt" fmla="*/ 15000 h 228000"/>
              <a:gd name="rtr" fmla="*/ 798300 w 912600"/>
              <a:gd name="rtb" fmla="*/ 219000 h 228000"/>
            </a:gdLst>
            <a:ahLst/>
            <a:cxnLst/>
            <a:rect l="rtl" t="rtt" r="rtr" b="rtb"/>
            <a:pathLst>
              <a:path w="912600" h="228000">
                <a:moveTo>
                  <a:pt x="114000" y="0"/>
                </a:moveTo>
                <a:lnTo>
                  <a:pt x="798600" y="0"/>
                </a:lnTo>
                <a:cubicBezTo>
                  <a:pt x="861562" y="0"/>
                  <a:pt x="912600" y="51038"/>
                  <a:pt x="912600" y="114000"/>
                </a:cubicBezTo>
                <a:cubicBezTo>
                  <a:pt x="912600" y="176962"/>
                  <a:pt x="861562" y="228000"/>
                  <a:pt x="798600" y="228000"/>
                </a:cubicBezTo>
                <a:lnTo>
                  <a:pt x="114000" y="228000"/>
                </a:lnTo>
                <a:cubicBezTo>
                  <a:pt x="51038" y="228000"/>
                  <a:pt x="0" y="176962"/>
                  <a:pt x="0" y="114000"/>
                </a:cubicBezTo>
                <a:cubicBezTo>
                  <a:pt x="0" y="51038"/>
                  <a:pt x="51038" y="0"/>
                  <a:pt x="114000" y="0"/>
                </a:cubicBezTo>
                <a:close/>
              </a:path>
            </a:pathLst>
          </a:custGeom>
          <a:solidFill>
            <a:srgbClr val="6B74B7"/>
          </a:solidFill>
          <a:ln w="6000" cap="flat">
            <a:solidFill>
              <a:srgbClr val="6B74B7"/>
            </a:solidFill>
            <a:round/>
          </a:ln>
        </p:spPr>
        <p:txBody>
          <a:bodyPr wrap="square" lIns="0" tIns="0" rIns="0" bIns="0" rtlCol="0" anchor="ctr"/>
          <a:lstStyle/>
          <a:p>
            <a:pPr algn="ctr">
              <a:spcBef>
                <a:spcPts val="300"/>
              </a:spcBef>
              <a:spcAft>
                <a:spcPts val="0"/>
              </a:spcAft>
            </a:pPr>
            <a:r>
              <a:rPr lang="en-US" dirty="0" err="1">
                <a:solidFill>
                  <a:srgbClr val="FFFFFF"/>
                </a:solidFill>
                <a:effectLst/>
                <a:latin typeface="Arial"/>
                <a:ea typeface="Arial"/>
              </a:rPr>
              <a:t>Biết</a:t>
            </a:r>
            <a:r>
              <a:rPr lang="en-US" dirty="0">
                <a:solidFill>
                  <a:srgbClr val="FFFFFF"/>
                </a:solidFill>
                <a:effectLst/>
                <a:latin typeface="Arial"/>
                <a:ea typeface="Arial"/>
              </a:rPr>
              <a:t> </a:t>
            </a:r>
            <a:r>
              <a:rPr lang="en-US" dirty="0" err="1">
                <a:solidFill>
                  <a:srgbClr val="FFFFFF"/>
                </a:solidFill>
                <a:effectLst/>
                <a:latin typeface="Arial"/>
                <a:ea typeface="Arial"/>
              </a:rPr>
              <a:t>rõ</a:t>
            </a:r>
            <a:r>
              <a:rPr lang="en-US" dirty="0">
                <a:solidFill>
                  <a:srgbClr val="FFFFFF"/>
                </a:solidFill>
                <a:effectLst/>
                <a:latin typeface="Arial"/>
                <a:ea typeface="Arial"/>
              </a:rPr>
              <a:t> </a:t>
            </a:r>
            <a:r>
              <a:rPr lang="en-US" dirty="0" err="1">
                <a:solidFill>
                  <a:srgbClr val="FFFFFF"/>
                </a:solidFill>
                <a:effectLst/>
                <a:latin typeface="Arial"/>
                <a:ea typeface="Arial"/>
              </a:rPr>
              <a:t>các</a:t>
            </a:r>
            <a:r>
              <a:rPr lang="en-US" dirty="0">
                <a:solidFill>
                  <a:srgbClr val="FFFFFF"/>
                </a:solidFill>
                <a:effectLst/>
                <a:latin typeface="Arial"/>
                <a:ea typeface="Arial"/>
              </a:rPr>
              <a:t> </a:t>
            </a:r>
            <a:r>
              <a:rPr lang="en-US" dirty="0" err="1" smtClean="0">
                <a:solidFill>
                  <a:srgbClr val="FFFFFF"/>
                </a:solidFill>
                <a:effectLst/>
                <a:latin typeface="Arial"/>
                <a:ea typeface="Arial"/>
              </a:rPr>
              <a:t>bộ</a:t>
            </a:r>
            <a:r>
              <a:rPr lang="en-US" dirty="0">
                <a:solidFill>
                  <a:srgbClr val="FFFFFF"/>
                </a:solidFill>
                <a:latin typeface="Arial"/>
                <a:ea typeface="Arial"/>
              </a:rPr>
              <a:t> </a:t>
            </a:r>
            <a:r>
              <a:rPr lang="en-US" dirty="0" err="1" smtClean="0">
                <a:solidFill>
                  <a:srgbClr val="FFFFFF"/>
                </a:solidFill>
                <a:effectLst/>
                <a:latin typeface="Arial"/>
                <a:ea typeface="Arial"/>
              </a:rPr>
              <a:t>phận</a:t>
            </a:r>
            <a:r>
              <a:rPr lang="en-US" dirty="0" smtClean="0">
                <a:solidFill>
                  <a:srgbClr val="FFFFFF"/>
                </a:solidFill>
                <a:effectLst/>
                <a:latin typeface="Arial"/>
                <a:ea typeface="Arial"/>
              </a:rPr>
              <a:t> </a:t>
            </a:r>
            <a:r>
              <a:rPr lang="en-US" dirty="0" err="1" smtClean="0">
                <a:solidFill>
                  <a:srgbClr val="FFFFFF"/>
                </a:solidFill>
                <a:effectLst/>
                <a:latin typeface="Arial"/>
                <a:ea typeface="Arial"/>
              </a:rPr>
              <a:t>cơ</a:t>
            </a:r>
            <a:r>
              <a:rPr lang="en-US" dirty="0" smtClean="0">
                <a:solidFill>
                  <a:srgbClr val="FFFFFF"/>
                </a:solidFill>
                <a:effectLst/>
                <a:latin typeface="Arial"/>
                <a:ea typeface="Arial"/>
              </a:rPr>
              <a:t> </a:t>
            </a:r>
            <a:r>
              <a:rPr lang="en-US" dirty="0" err="1">
                <a:solidFill>
                  <a:srgbClr val="FFFFFF"/>
                </a:solidFill>
                <a:effectLst/>
                <a:latin typeface="Arial"/>
                <a:ea typeface="Arial"/>
              </a:rPr>
              <a:t>thể</a:t>
            </a:r>
            <a:r>
              <a:rPr lang="en-US" dirty="0">
                <a:solidFill>
                  <a:srgbClr val="FFFFFF"/>
                </a:solidFill>
                <a:effectLst/>
                <a:latin typeface="Arial"/>
                <a:ea typeface="Arial"/>
              </a:rPr>
              <a:t> </a:t>
            </a:r>
            <a:r>
              <a:rPr lang="en-US" dirty="0" err="1">
                <a:solidFill>
                  <a:srgbClr val="FFFFFF"/>
                </a:solidFill>
                <a:effectLst/>
                <a:latin typeface="Arial"/>
                <a:ea typeface="Arial"/>
              </a:rPr>
              <a:t>người</a:t>
            </a:r>
            <a:endParaRPr lang="en-US" dirty="0">
              <a:effectLst/>
              <a:latin typeface="Times New Roman"/>
              <a:ea typeface="Calibri"/>
            </a:endParaRPr>
          </a:p>
        </p:txBody>
      </p:sp>
      <p:sp>
        <p:nvSpPr>
          <p:cNvPr id="7" name="MainTopic"/>
          <p:cNvSpPr/>
          <p:nvPr/>
        </p:nvSpPr>
        <p:spPr>
          <a:xfrm>
            <a:off x="2204929" y="1486622"/>
            <a:ext cx="1742858" cy="910051"/>
          </a:xfrm>
          <a:custGeom>
            <a:avLst/>
            <a:gdLst>
              <a:gd name="rtl" fmla="*/ 105075 w 642150"/>
              <a:gd name="rtt" fmla="*/ 63000 h 246000"/>
              <a:gd name="rtr" fmla="*/ 513075 w 642150"/>
              <a:gd name="rtb" fmla="*/ 189000 h 246000"/>
            </a:gdLst>
            <a:ahLst/>
            <a:cxnLst/>
            <a:rect l="rtl" t="rtt" r="rtr" b="rtb"/>
            <a:pathLst>
              <a:path w="642150" h="246000">
                <a:moveTo>
                  <a:pt x="123000" y="0"/>
                </a:moveTo>
                <a:lnTo>
                  <a:pt x="519150" y="0"/>
                </a:lnTo>
                <a:cubicBezTo>
                  <a:pt x="587083" y="0"/>
                  <a:pt x="642150" y="55067"/>
                  <a:pt x="642150" y="123000"/>
                </a:cubicBezTo>
                <a:cubicBezTo>
                  <a:pt x="642150" y="190933"/>
                  <a:pt x="587083" y="246000"/>
                  <a:pt x="519150" y="246000"/>
                </a:cubicBezTo>
                <a:lnTo>
                  <a:pt x="123000" y="246000"/>
                </a:lnTo>
                <a:cubicBezTo>
                  <a:pt x="55067" y="246000"/>
                  <a:pt x="0" y="190933"/>
                  <a:pt x="0" y="123000"/>
                </a:cubicBezTo>
                <a:cubicBezTo>
                  <a:pt x="0" y="55067"/>
                  <a:pt x="55067" y="0"/>
                  <a:pt x="123000" y="0"/>
                </a:cubicBezTo>
                <a:close/>
              </a:path>
            </a:pathLst>
          </a:custGeom>
          <a:solidFill>
            <a:srgbClr val="0199AE"/>
          </a:solidFill>
          <a:ln w="18000" cap="flat">
            <a:solidFill>
              <a:srgbClr val="0199AE"/>
            </a:solidFill>
            <a:round/>
          </a:ln>
        </p:spPr>
        <p:txBody>
          <a:bodyPr wrap="square" lIns="0" tIns="0" rIns="0" bIns="0" rtlCol="0" anchor="ctr"/>
          <a:lstStyle/>
          <a:p>
            <a:pPr algn="ctr">
              <a:lnSpc>
                <a:spcPts val="700"/>
              </a:lnSpc>
              <a:spcBef>
                <a:spcPts val="300"/>
              </a:spcBef>
              <a:spcAft>
                <a:spcPts val="300"/>
              </a:spcAft>
            </a:pPr>
            <a:r>
              <a:rPr lang="en-US">
                <a:solidFill>
                  <a:srgbClr val="FFFFFF"/>
                </a:solidFill>
                <a:effectLst/>
                <a:latin typeface="Arial"/>
                <a:ea typeface="Arial"/>
              </a:rPr>
              <a:t>Chữ viết</a:t>
            </a:r>
            <a:endParaRPr lang="en-US">
              <a:effectLst/>
              <a:latin typeface="Times New Roman"/>
              <a:ea typeface="Calibri"/>
            </a:endParaRPr>
          </a:p>
        </p:txBody>
      </p:sp>
      <p:sp>
        <p:nvSpPr>
          <p:cNvPr id="8" name="SubTopic"/>
          <p:cNvSpPr/>
          <p:nvPr/>
        </p:nvSpPr>
        <p:spPr>
          <a:xfrm>
            <a:off x="349535" y="2160559"/>
            <a:ext cx="1524000" cy="1128343"/>
          </a:xfrm>
          <a:custGeom>
            <a:avLst/>
            <a:gdLst>
              <a:gd name="rtl" fmla="*/ 96300 w 972600"/>
              <a:gd name="rtt" fmla="*/ 15000 h 228000"/>
              <a:gd name="rtr" fmla="*/ 858300 w 972600"/>
              <a:gd name="rtb" fmla="*/ 219000 h 228000"/>
            </a:gdLst>
            <a:ahLst/>
            <a:cxnLst/>
            <a:rect l="rtl" t="rtt" r="rtr" b="rtb"/>
            <a:pathLst>
              <a:path w="972600" h="228000">
                <a:moveTo>
                  <a:pt x="114000" y="0"/>
                </a:moveTo>
                <a:lnTo>
                  <a:pt x="858600" y="0"/>
                </a:lnTo>
                <a:cubicBezTo>
                  <a:pt x="921562" y="0"/>
                  <a:pt x="972600" y="51038"/>
                  <a:pt x="972600" y="114000"/>
                </a:cubicBezTo>
                <a:cubicBezTo>
                  <a:pt x="972600" y="176962"/>
                  <a:pt x="921562" y="228000"/>
                  <a:pt x="858600" y="228000"/>
                </a:cubicBezTo>
                <a:lnTo>
                  <a:pt x="114000" y="228000"/>
                </a:lnTo>
                <a:cubicBezTo>
                  <a:pt x="51038" y="228000"/>
                  <a:pt x="0" y="176962"/>
                  <a:pt x="0" y="114000"/>
                </a:cubicBezTo>
                <a:cubicBezTo>
                  <a:pt x="0" y="51038"/>
                  <a:pt x="51038" y="0"/>
                  <a:pt x="114000" y="0"/>
                </a:cubicBezTo>
                <a:close/>
              </a:path>
            </a:pathLst>
          </a:custGeom>
          <a:solidFill>
            <a:srgbClr val="0199AE"/>
          </a:solidFill>
          <a:ln w="6000" cap="flat">
            <a:solidFill>
              <a:srgbClr val="0199AE"/>
            </a:solidFill>
            <a:round/>
          </a:ln>
        </p:spPr>
        <p:txBody>
          <a:bodyPr wrap="square" lIns="0" tIns="0" rIns="0" bIns="0" rtlCol="0" anchor="ctr"/>
          <a:lstStyle/>
          <a:p>
            <a:pPr algn="ctr">
              <a:spcBef>
                <a:spcPts val="300"/>
              </a:spcBef>
              <a:spcAft>
                <a:spcPts val="0"/>
              </a:spcAft>
            </a:pPr>
            <a:r>
              <a:rPr lang="en-US" dirty="0" err="1">
                <a:solidFill>
                  <a:srgbClr val="FFFFFF"/>
                </a:solidFill>
                <a:effectLst/>
                <a:latin typeface="Arial"/>
                <a:ea typeface="Arial"/>
              </a:rPr>
              <a:t>Khắc</a:t>
            </a:r>
            <a:r>
              <a:rPr lang="en-US" dirty="0">
                <a:solidFill>
                  <a:srgbClr val="FFFFFF"/>
                </a:solidFill>
                <a:effectLst/>
                <a:latin typeface="Arial"/>
                <a:ea typeface="Arial"/>
              </a:rPr>
              <a:t> </a:t>
            </a:r>
            <a:r>
              <a:rPr lang="en-US" dirty="0" err="1">
                <a:solidFill>
                  <a:srgbClr val="FFFFFF"/>
                </a:solidFill>
                <a:effectLst/>
                <a:latin typeface="Arial"/>
                <a:ea typeface="Arial"/>
              </a:rPr>
              <a:t>chữ</a:t>
            </a:r>
            <a:r>
              <a:rPr lang="en-US" dirty="0">
                <a:solidFill>
                  <a:srgbClr val="FFFFFF"/>
                </a:solidFill>
                <a:effectLst/>
                <a:latin typeface="Arial"/>
                <a:ea typeface="Arial"/>
              </a:rPr>
              <a:t> </a:t>
            </a:r>
            <a:r>
              <a:rPr lang="en-US" dirty="0" err="1">
                <a:solidFill>
                  <a:srgbClr val="FFFFFF"/>
                </a:solidFill>
                <a:effectLst/>
                <a:latin typeface="Arial"/>
                <a:ea typeface="Arial"/>
              </a:rPr>
              <a:t>tượng</a:t>
            </a:r>
            <a:r>
              <a:rPr lang="en-US" dirty="0">
                <a:solidFill>
                  <a:srgbClr val="FFFFFF"/>
                </a:solidFill>
                <a:effectLst/>
                <a:latin typeface="Arial"/>
                <a:ea typeface="Arial"/>
              </a:rPr>
              <a:t> </a:t>
            </a:r>
            <a:r>
              <a:rPr lang="en-US" dirty="0" err="1" smtClean="0">
                <a:solidFill>
                  <a:srgbClr val="FFFFFF"/>
                </a:solidFill>
                <a:effectLst/>
                <a:latin typeface="Arial"/>
                <a:ea typeface="Arial"/>
              </a:rPr>
              <a:t>hình</a:t>
            </a:r>
            <a:r>
              <a:rPr lang="en-US" dirty="0">
                <a:latin typeface="Times New Roman"/>
                <a:ea typeface="Arial"/>
              </a:rPr>
              <a:t> </a:t>
            </a:r>
            <a:r>
              <a:rPr lang="en-US" dirty="0" err="1" smtClean="0">
                <a:solidFill>
                  <a:srgbClr val="FFFFFF"/>
                </a:solidFill>
                <a:effectLst/>
                <a:latin typeface="Arial"/>
                <a:ea typeface="Arial"/>
              </a:rPr>
              <a:t>trên</a:t>
            </a:r>
            <a:r>
              <a:rPr lang="en-US" dirty="0" smtClean="0">
                <a:solidFill>
                  <a:srgbClr val="FFFFFF"/>
                </a:solidFill>
                <a:effectLst/>
                <a:latin typeface="Arial"/>
                <a:ea typeface="Arial"/>
              </a:rPr>
              <a:t> </a:t>
            </a:r>
            <a:r>
              <a:rPr lang="en-US" dirty="0" err="1">
                <a:solidFill>
                  <a:srgbClr val="FFFFFF"/>
                </a:solidFill>
                <a:effectLst/>
                <a:latin typeface="Arial"/>
                <a:ea typeface="Arial"/>
              </a:rPr>
              <a:t>phiến</a:t>
            </a:r>
            <a:r>
              <a:rPr lang="en-US" dirty="0">
                <a:solidFill>
                  <a:srgbClr val="FFFFFF"/>
                </a:solidFill>
                <a:effectLst/>
                <a:latin typeface="Arial"/>
                <a:ea typeface="Arial"/>
              </a:rPr>
              <a:t> </a:t>
            </a:r>
            <a:r>
              <a:rPr lang="en-US" dirty="0" err="1">
                <a:solidFill>
                  <a:srgbClr val="FFFFFF"/>
                </a:solidFill>
                <a:effectLst/>
                <a:latin typeface="Arial"/>
                <a:ea typeface="Arial"/>
              </a:rPr>
              <a:t>đá</a:t>
            </a:r>
            <a:endParaRPr lang="en-US" dirty="0">
              <a:effectLst/>
              <a:latin typeface="Times New Roman"/>
              <a:ea typeface="Calibri"/>
            </a:endParaRPr>
          </a:p>
        </p:txBody>
      </p:sp>
      <p:sp>
        <p:nvSpPr>
          <p:cNvPr id="9" name="SubTopic"/>
          <p:cNvSpPr/>
          <p:nvPr/>
        </p:nvSpPr>
        <p:spPr>
          <a:xfrm>
            <a:off x="0" y="334993"/>
            <a:ext cx="2223071" cy="751433"/>
          </a:xfrm>
          <a:custGeom>
            <a:avLst/>
            <a:gdLst>
              <a:gd name="rtl" fmla="*/ 96300 w 684600"/>
              <a:gd name="rtt" fmla="*/ 15000 h 228000"/>
              <a:gd name="rtr" fmla="*/ 570300 w 684600"/>
              <a:gd name="rtb" fmla="*/ 219000 h 228000"/>
            </a:gdLst>
            <a:ahLst/>
            <a:cxnLst/>
            <a:rect l="rtl" t="rtt" r="rtr" b="rtb"/>
            <a:pathLst>
              <a:path w="684600" h="228000">
                <a:moveTo>
                  <a:pt x="114000" y="0"/>
                </a:moveTo>
                <a:lnTo>
                  <a:pt x="570600" y="0"/>
                </a:lnTo>
                <a:cubicBezTo>
                  <a:pt x="633562" y="0"/>
                  <a:pt x="684600" y="51038"/>
                  <a:pt x="684600" y="114000"/>
                </a:cubicBezTo>
                <a:cubicBezTo>
                  <a:pt x="684600" y="176962"/>
                  <a:pt x="633562" y="228000"/>
                  <a:pt x="570600" y="228000"/>
                </a:cubicBezTo>
                <a:lnTo>
                  <a:pt x="114000" y="228000"/>
                </a:lnTo>
                <a:cubicBezTo>
                  <a:pt x="51038" y="228000"/>
                  <a:pt x="0" y="176962"/>
                  <a:pt x="0" y="114000"/>
                </a:cubicBezTo>
                <a:cubicBezTo>
                  <a:pt x="0" y="51038"/>
                  <a:pt x="51038" y="0"/>
                  <a:pt x="114000" y="0"/>
                </a:cubicBezTo>
                <a:close/>
              </a:path>
            </a:pathLst>
          </a:custGeom>
          <a:solidFill>
            <a:srgbClr val="0199AE"/>
          </a:solidFill>
          <a:ln w="6000" cap="flat">
            <a:solidFill>
              <a:srgbClr val="0199AE"/>
            </a:solidFill>
            <a:round/>
          </a:ln>
        </p:spPr>
        <p:txBody>
          <a:bodyPr wrap="square" lIns="0" tIns="0" rIns="0" bIns="0" rtlCol="0" anchor="ctr"/>
          <a:lstStyle/>
          <a:p>
            <a:pPr algn="ctr">
              <a:lnSpc>
                <a:spcPct val="150000"/>
              </a:lnSpc>
              <a:spcBef>
                <a:spcPts val="300"/>
              </a:spcBef>
              <a:spcAft>
                <a:spcPts val="0"/>
              </a:spcAft>
            </a:pPr>
            <a:r>
              <a:rPr lang="en-US" dirty="0" err="1">
                <a:solidFill>
                  <a:srgbClr val="FFFFFF"/>
                </a:solidFill>
                <a:effectLst/>
                <a:latin typeface="Arial"/>
                <a:ea typeface="Arial"/>
              </a:rPr>
              <a:t>Giấy</a:t>
            </a:r>
            <a:r>
              <a:rPr lang="en-US" dirty="0">
                <a:solidFill>
                  <a:srgbClr val="FFFFFF"/>
                </a:solidFill>
                <a:effectLst/>
                <a:latin typeface="Arial"/>
                <a:ea typeface="Arial"/>
              </a:rPr>
              <a:t> </a:t>
            </a:r>
            <a:r>
              <a:rPr lang="en-US" dirty="0" err="1">
                <a:solidFill>
                  <a:srgbClr val="FFFFFF"/>
                </a:solidFill>
                <a:effectLst/>
                <a:latin typeface="Arial"/>
                <a:ea typeface="Arial"/>
              </a:rPr>
              <a:t>làm</a:t>
            </a:r>
            <a:r>
              <a:rPr lang="en-US" dirty="0">
                <a:solidFill>
                  <a:srgbClr val="FFFFFF"/>
                </a:solidFill>
                <a:effectLst/>
                <a:latin typeface="Arial"/>
                <a:ea typeface="Arial"/>
              </a:rPr>
              <a:t> </a:t>
            </a:r>
            <a:r>
              <a:rPr lang="en-US" dirty="0" err="1" smtClean="0">
                <a:solidFill>
                  <a:srgbClr val="FFFFFF"/>
                </a:solidFill>
                <a:effectLst/>
                <a:latin typeface="Arial"/>
                <a:ea typeface="Arial"/>
              </a:rPr>
              <a:t>từcây</a:t>
            </a:r>
            <a:r>
              <a:rPr lang="en-US" dirty="0" smtClean="0">
                <a:solidFill>
                  <a:srgbClr val="FFFFFF"/>
                </a:solidFill>
                <a:effectLst/>
                <a:latin typeface="Arial"/>
                <a:ea typeface="Arial"/>
              </a:rPr>
              <a:t> </a:t>
            </a:r>
            <a:r>
              <a:rPr lang="en-US" dirty="0">
                <a:solidFill>
                  <a:srgbClr val="FFFFFF"/>
                </a:solidFill>
                <a:effectLst/>
                <a:latin typeface="Arial"/>
                <a:ea typeface="Arial"/>
              </a:rPr>
              <a:t>pa-pi-</a:t>
            </a:r>
            <a:r>
              <a:rPr lang="en-US" dirty="0" err="1">
                <a:solidFill>
                  <a:srgbClr val="FFFFFF"/>
                </a:solidFill>
                <a:effectLst/>
                <a:latin typeface="Arial"/>
                <a:ea typeface="Arial"/>
              </a:rPr>
              <a:t>rút</a:t>
            </a:r>
            <a:endParaRPr lang="en-US" dirty="0">
              <a:effectLst/>
              <a:latin typeface="Times New Roman"/>
              <a:ea typeface="Calibri"/>
            </a:endParaRPr>
          </a:p>
        </p:txBody>
      </p:sp>
      <p:sp>
        <p:nvSpPr>
          <p:cNvPr id="10" name="MainTopic"/>
          <p:cNvSpPr/>
          <p:nvPr/>
        </p:nvSpPr>
        <p:spPr>
          <a:xfrm>
            <a:off x="4770849" y="4400456"/>
            <a:ext cx="1647915" cy="740699"/>
          </a:xfrm>
          <a:custGeom>
            <a:avLst/>
            <a:gdLst>
              <a:gd name="rtl" fmla="*/ 105075 w 666150"/>
              <a:gd name="rtt" fmla="*/ 63000 h 246000"/>
              <a:gd name="rtr" fmla="*/ 537075 w 666150"/>
              <a:gd name="rtb" fmla="*/ 189000 h 246000"/>
            </a:gdLst>
            <a:ahLst/>
            <a:cxnLst/>
            <a:rect l="rtl" t="rtt" r="rtr" b="rtb"/>
            <a:pathLst>
              <a:path w="666150" h="246000">
                <a:moveTo>
                  <a:pt x="123000" y="0"/>
                </a:moveTo>
                <a:lnTo>
                  <a:pt x="543150" y="0"/>
                </a:lnTo>
                <a:cubicBezTo>
                  <a:pt x="611083" y="0"/>
                  <a:pt x="666150" y="55067"/>
                  <a:pt x="666150" y="123000"/>
                </a:cubicBezTo>
                <a:cubicBezTo>
                  <a:pt x="666150" y="190933"/>
                  <a:pt x="611083" y="246000"/>
                  <a:pt x="543150" y="246000"/>
                </a:cubicBezTo>
                <a:lnTo>
                  <a:pt x="123000" y="246000"/>
                </a:lnTo>
                <a:cubicBezTo>
                  <a:pt x="55067" y="246000"/>
                  <a:pt x="0" y="190933"/>
                  <a:pt x="0" y="123000"/>
                </a:cubicBezTo>
                <a:cubicBezTo>
                  <a:pt x="0" y="55067"/>
                  <a:pt x="55067" y="0"/>
                  <a:pt x="123000" y="0"/>
                </a:cubicBezTo>
                <a:close/>
              </a:path>
            </a:pathLst>
          </a:custGeom>
          <a:solidFill>
            <a:srgbClr val="EF6653"/>
          </a:solidFill>
          <a:ln w="18000" cap="flat">
            <a:solidFill>
              <a:srgbClr val="EF6653"/>
            </a:solidFill>
            <a:round/>
          </a:ln>
        </p:spPr>
        <p:txBody>
          <a:bodyPr wrap="square" lIns="0" tIns="0" rIns="0" bIns="0" rtlCol="0" anchor="ctr"/>
          <a:lstStyle/>
          <a:p>
            <a:pPr algn="ctr">
              <a:lnSpc>
                <a:spcPts val="700"/>
              </a:lnSpc>
              <a:spcBef>
                <a:spcPts val="300"/>
              </a:spcBef>
              <a:spcAft>
                <a:spcPts val="300"/>
              </a:spcAft>
            </a:pPr>
            <a:r>
              <a:rPr lang="en-US">
                <a:solidFill>
                  <a:srgbClr val="FFFFFF"/>
                </a:solidFill>
                <a:effectLst/>
                <a:latin typeface="Arial"/>
                <a:ea typeface="Arial"/>
              </a:rPr>
              <a:t>Toán học</a:t>
            </a:r>
            <a:endParaRPr lang="en-US">
              <a:effectLst/>
              <a:latin typeface="Times New Roman"/>
              <a:ea typeface="Calibri"/>
            </a:endParaRPr>
          </a:p>
        </p:txBody>
      </p:sp>
      <p:sp>
        <p:nvSpPr>
          <p:cNvPr id="11" name="SubTopic"/>
          <p:cNvSpPr/>
          <p:nvPr/>
        </p:nvSpPr>
        <p:spPr>
          <a:xfrm>
            <a:off x="6652095" y="4281883"/>
            <a:ext cx="2339505" cy="350196"/>
          </a:xfrm>
          <a:custGeom>
            <a:avLst/>
            <a:gdLst>
              <a:gd name="rtl" fmla="*/ 59175 w 730350"/>
              <a:gd name="rtt" fmla="*/ 15000 h 138000"/>
              <a:gd name="rtr" fmla="*/ 653175 w 730350"/>
              <a:gd name="rtb" fmla="*/ 129000 h 138000"/>
            </a:gdLst>
            <a:ahLst/>
            <a:cxnLst/>
            <a:rect l="rtl" t="rtt" r="rtr" b="rtb"/>
            <a:pathLst>
              <a:path w="730350" h="138000">
                <a:moveTo>
                  <a:pt x="69000" y="0"/>
                </a:moveTo>
                <a:lnTo>
                  <a:pt x="661350" y="0"/>
                </a:lnTo>
                <a:cubicBezTo>
                  <a:pt x="699459" y="0"/>
                  <a:pt x="730350" y="30891"/>
                  <a:pt x="730350" y="69000"/>
                </a:cubicBezTo>
                <a:cubicBezTo>
                  <a:pt x="730350" y="107109"/>
                  <a:pt x="699459" y="138000"/>
                  <a:pt x="661350" y="138000"/>
                </a:cubicBezTo>
                <a:lnTo>
                  <a:pt x="69000" y="138000"/>
                </a:lnTo>
                <a:cubicBezTo>
                  <a:pt x="30891" y="138000"/>
                  <a:pt x="0" y="107109"/>
                  <a:pt x="0" y="69000"/>
                </a:cubicBezTo>
                <a:cubicBezTo>
                  <a:pt x="0" y="30891"/>
                  <a:pt x="30891" y="0"/>
                  <a:pt x="69000" y="0"/>
                </a:cubicBezTo>
                <a:close/>
              </a:path>
            </a:pathLst>
          </a:custGeom>
          <a:solidFill>
            <a:srgbClr val="EF6653"/>
          </a:solidFill>
          <a:ln w="6000" cap="flat">
            <a:solidFill>
              <a:srgbClr val="EF6653"/>
            </a:solidFill>
            <a:round/>
          </a:ln>
        </p:spPr>
        <p:txBody>
          <a:bodyPr wrap="square" lIns="0" tIns="0" rIns="0" bIns="0" rtlCol="0" anchor="ctr"/>
          <a:lstStyle/>
          <a:p>
            <a:pPr algn="ctr">
              <a:lnSpc>
                <a:spcPts val="600"/>
              </a:lnSpc>
              <a:spcBef>
                <a:spcPts val="300"/>
              </a:spcBef>
              <a:spcAft>
                <a:spcPts val="300"/>
              </a:spcAft>
            </a:pPr>
            <a:r>
              <a:rPr lang="en-US">
                <a:solidFill>
                  <a:srgbClr val="FFFFFF"/>
                </a:solidFill>
                <a:effectLst/>
                <a:latin typeface="Arial"/>
                <a:ea typeface="Arial"/>
              </a:rPr>
              <a:t>Giỏi về hình học</a:t>
            </a:r>
            <a:endParaRPr lang="en-US">
              <a:effectLst/>
              <a:latin typeface="Times New Roman"/>
              <a:ea typeface="Calibri"/>
            </a:endParaRPr>
          </a:p>
        </p:txBody>
      </p:sp>
      <p:sp>
        <p:nvSpPr>
          <p:cNvPr id="12" name="SubTopic"/>
          <p:cNvSpPr/>
          <p:nvPr/>
        </p:nvSpPr>
        <p:spPr>
          <a:xfrm>
            <a:off x="6530205" y="4870931"/>
            <a:ext cx="2300640" cy="691669"/>
          </a:xfrm>
          <a:custGeom>
            <a:avLst/>
            <a:gdLst>
              <a:gd name="rtl" fmla="*/ 59175 w 1042350"/>
              <a:gd name="rtt" fmla="*/ 15000 h 138000"/>
              <a:gd name="rtr" fmla="*/ 965175 w 1042350"/>
              <a:gd name="rtb" fmla="*/ 129000 h 138000"/>
            </a:gdLst>
            <a:ahLst/>
            <a:cxnLst/>
            <a:rect l="rtl" t="rtt" r="rtr" b="rtb"/>
            <a:pathLst>
              <a:path w="1042350" h="138000">
                <a:moveTo>
                  <a:pt x="69000" y="0"/>
                </a:moveTo>
                <a:lnTo>
                  <a:pt x="973350" y="0"/>
                </a:lnTo>
                <a:cubicBezTo>
                  <a:pt x="1011459" y="0"/>
                  <a:pt x="1042350" y="30891"/>
                  <a:pt x="1042350" y="69000"/>
                </a:cubicBezTo>
                <a:cubicBezTo>
                  <a:pt x="1042350" y="107109"/>
                  <a:pt x="1011459" y="138000"/>
                  <a:pt x="973350" y="138000"/>
                </a:cubicBezTo>
                <a:lnTo>
                  <a:pt x="69000" y="138000"/>
                </a:lnTo>
                <a:cubicBezTo>
                  <a:pt x="30891" y="138000"/>
                  <a:pt x="0" y="107109"/>
                  <a:pt x="0" y="69000"/>
                </a:cubicBezTo>
                <a:cubicBezTo>
                  <a:pt x="0" y="30891"/>
                  <a:pt x="30891" y="0"/>
                  <a:pt x="69000" y="0"/>
                </a:cubicBezTo>
                <a:close/>
              </a:path>
            </a:pathLst>
          </a:custGeom>
          <a:solidFill>
            <a:srgbClr val="EF6653"/>
          </a:solidFill>
          <a:ln w="6000" cap="flat">
            <a:solidFill>
              <a:srgbClr val="EF6653"/>
            </a:solidFill>
            <a:round/>
          </a:ln>
        </p:spPr>
        <p:txBody>
          <a:bodyPr wrap="square" lIns="0" tIns="0" rIns="0" bIns="0" rtlCol="0" anchor="ctr"/>
          <a:lstStyle/>
          <a:p>
            <a:pPr algn="ctr">
              <a:spcBef>
                <a:spcPts val="300"/>
              </a:spcBef>
              <a:spcAft>
                <a:spcPts val="300"/>
              </a:spcAft>
            </a:pPr>
            <a:r>
              <a:rPr lang="en-US" dirty="0" err="1">
                <a:solidFill>
                  <a:srgbClr val="FFFFFF"/>
                </a:solidFill>
                <a:effectLst/>
                <a:latin typeface="Arial"/>
                <a:ea typeface="Arial"/>
              </a:rPr>
              <a:t>Biết</a:t>
            </a:r>
            <a:r>
              <a:rPr lang="en-US" dirty="0">
                <a:solidFill>
                  <a:srgbClr val="FFFFFF"/>
                </a:solidFill>
                <a:effectLst/>
                <a:latin typeface="Arial"/>
                <a:ea typeface="Arial"/>
              </a:rPr>
              <a:t> </a:t>
            </a:r>
            <a:r>
              <a:rPr lang="en-US" dirty="0" err="1">
                <a:solidFill>
                  <a:srgbClr val="FFFFFF"/>
                </a:solidFill>
                <a:effectLst/>
                <a:latin typeface="Arial"/>
                <a:ea typeface="Arial"/>
              </a:rPr>
              <a:t>cách</a:t>
            </a:r>
            <a:r>
              <a:rPr lang="en-US" dirty="0">
                <a:solidFill>
                  <a:srgbClr val="FFFFFF"/>
                </a:solidFill>
                <a:effectLst/>
                <a:latin typeface="Arial"/>
                <a:ea typeface="Arial"/>
              </a:rPr>
              <a:t> </a:t>
            </a:r>
            <a:r>
              <a:rPr lang="en-US" dirty="0" err="1">
                <a:solidFill>
                  <a:srgbClr val="FFFFFF"/>
                </a:solidFill>
                <a:effectLst/>
                <a:latin typeface="Arial"/>
                <a:ea typeface="Arial"/>
              </a:rPr>
              <a:t>đo</a:t>
            </a:r>
            <a:r>
              <a:rPr lang="en-US" dirty="0">
                <a:solidFill>
                  <a:srgbClr val="FFFFFF"/>
                </a:solidFill>
                <a:effectLst/>
                <a:latin typeface="Arial"/>
                <a:ea typeface="Arial"/>
              </a:rPr>
              <a:t> </a:t>
            </a:r>
            <a:r>
              <a:rPr lang="en-US" dirty="0" err="1">
                <a:solidFill>
                  <a:srgbClr val="FFFFFF"/>
                </a:solidFill>
                <a:effectLst/>
                <a:latin typeface="Arial"/>
                <a:ea typeface="Arial"/>
              </a:rPr>
              <a:t>đạc</a:t>
            </a:r>
            <a:r>
              <a:rPr lang="en-US" dirty="0">
                <a:solidFill>
                  <a:srgbClr val="FFFFFF"/>
                </a:solidFill>
                <a:effectLst/>
                <a:latin typeface="Arial"/>
                <a:ea typeface="Arial"/>
              </a:rPr>
              <a:t> </a:t>
            </a:r>
            <a:r>
              <a:rPr lang="en-US" dirty="0" err="1">
                <a:solidFill>
                  <a:srgbClr val="FFFFFF"/>
                </a:solidFill>
                <a:effectLst/>
                <a:latin typeface="Arial"/>
                <a:ea typeface="Arial"/>
              </a:rPr>
              <a:t>diện</a:t>
            </a:r>
            <a:r>
              <a:rPr lang="en-US" dirty="0">
                <a:solidFill>
                  <a:srgbClr val="FFFFFF"/>
                </a:solidFill>
                <a:effectLst/>
                <a:latin typeface="Arial"/>
                <a:ea typeface="Arial"/>
              </a:rPr>
              <a:t> </a:t>
            </a:r>
            <a:r>
              <a:rPr lang="en-US" dirty="0" err="1">
                <a:solidFill>
                  <a:srgbClr val="FFFFFF"/>
                </a:solidFill>
                <a:effectLst/>
                <a:latin typeface="Arial"/>
                <a:ea typeface="Arial"/>
              </a:rPr>
              <a:t>tích</a:t>
            </a:r>
            <a:endParaRPr lang="en-US" dirty="0">
              <a:effectLst/>
              <a:latin typeface="Times New Roman"/>
              <a:ea typeface="Calibri"/>
            </a:endParaRPr>
          </a:p>
        </p:txBody>
      </p:sp>
      <p:sp>
        <p:nvSpPr>
          <p:cNvPr id="13" name="MainTopic"/>
          <p:cNvSpPr/>
          <p:nvPr/>
        </p:nvSpPr>
        <p:spPr>
          <a:xfrm>
            <a:off x="2095639" y="4384779"/>
            <a:ext cx="1852148" cy="831986"/>
          </a:xfrm>
          <a:custGeom>
            <a:avLst/>
            <a:gdLst>
              <a:gd name="rtl" fmla="*/ 157050 w 836100"/>
              <a:gd name="rtt" fmla="*/ 75000 h 372000"/>
              <a:gd name="rtr" fmla="*/ 655050 w 836100"/>
              <a:gd name="rtb" fmla="*/ 303000 h 372000"/>
            </a:gdLst>
            <a:ahLst/>
            <a:cxnLst/>
            <a:rect l="rtl" t="rtt" r="rtr" b="rtb"/>
            <a:pathLst>
              <a:path w="836100" h="372000">
                <a:moveTo>
                  <a:pt x="186000" y="0"/>
                </a:moveTo>
                <a:lnTo>
                  <a:pt x="650100" y="0"/>
                </a:lnTo>
                <a:cubicBezTo>
                  <a:pt x="752828" y="0"/>
                  <a:pt x="836100" y="83272"/>
                  <a:pt x="836100" y="186000"/>
                </a:cubicBezTo>
                <a:cubicBezTo>
                  <a:pt x="836100" y="288728"/>
                  <a:pt x="752828" y="372000"/>
                  <a:pt x="650100" y="372000"/>
                </a:cubicBezTo>
                <a:lnTo>
                  <a:pt x="186000" y="372000"/>
                </a:lnTo>
                <a:cubicBezTo>
                  <a:pt x="83272" y="372000"/>
                  <a:pt x="0" y="288728"/>
                  <a:pt x="0" y="186000"/>
                </a:cubicBezTo>
                <a:cubicBezTo>
                  <a:pt x="0" y="83272"/>
                  <a:pt x="83272" y="0"/>
                  <a:pt x="186000" y="0"/>
                </a:cubicBezTo>
                <a:close/>
              </a:path>
            </a:pathLst>
          </a:custGeom>
          <a:solidFill>
            <a:srgbClr val="FEB517"/>
          </a:solidFill>
          <a:ln w="18000" cap="flat">
            <a:solidFill>
              <a:srgbClr val="FEB517"/>
            </a:solidFill>
            <a:round/>
          </a:ln>
        </p:spPr>
        <p:txBody>
          <a:bodyPr wrap="square" lIns="0" tIns="0" rIns="0" bIns="0" rtlCol="0" anchor="ctr"/>
          <a:lstStyle/>
          <a:p>
            <a:pPr algn="ctr">
              <a:lnSpc>
                <a:spcPts val="750"/>
              </a:lnSpc>
              <a:spcBef>
                <a:spcPts val="300"/>
              </a:spcBef>
              <a:spcAft>
                <a:spcPts val="0"/>
              </a:spcAft>
            </a:pPr>
            <a:r>
              <a:rPr lang="en-US" dirty="0" err="1">
                <a:solidFill>
                  <a:srgbClr val="FFFFFF"/>
                </a:solidFill>
                <a:effectLst/>
                <a:latin typeface="Arial"/>
                <a:ea typeface="Arial"/>
              </a:rPr>
              <a:t>Kiến</a:t>
            </a:r>
            <a:r>
              <a:rPr lang="en-US" dirty="0">
                <a:solidFill>
                  <a:srgbClr val="FFFFFF"/>
                </a:solidFill>
                <a:effectLst/>
                <a:latin typeface="Arial"/>
                <a:ea typeface="Arial"/>
              </a:rPr>
              <a:t> </a:t>
            </a:r>
            <a:r>
              <a:rPr lang="en-US" dirty="0" err="1" smtClean="0">
                <a:solidFill>
                  <a:srgbClr val="FFFFFF"/>
                </a:solidFill>
                <a:effectLst/>
                <a:latin typeface="Arial"/>
                <a:ea typeface="Arial"/>
              </a:rPr>
              <a:t>trúc</a:t>
            </a:r>
            <a:endParaRPr lang="en-US" dirty="0" smtClean="0">
              <a:solidFill>
                <a:srgbClr val="FFFFFF"/>
              </a:solidFill>
              <a:effectLst/>
              <a:latin typeface="Arial"/>
              <a:ea typeface="Arial"/>
            </a:endParaRPr>
          </a:p>
          <a:p>
            <a:pPr algn="ctr">
              <a:lnSpc>
                <a:spcPts val="750"/>
              </a:lnSpc>
              <a:spcBef>
                <a:spcPts val="300"/>
              </a:spcBef>
              <a:spcAft>
                <a:spcPts val="0"/>
              </a:spcAft>
            </a:pPr>
            <a:endParaRPr lang="en-US" dirty="0">
              <a:effectLst/>
              <a:latin typeface="Times New Roman"/>
              <a:ea typeface="Calibri"/>
            </a:endParaRPr>
          </a:p>
          <a:p>
            <a:pPr algn="ctr">
              <a:lnSpc>
                <a:spcPts val="750"/>
              </a:lnSpc>
              <a:spcBef>
                <a:spcPts val="300"/>
              </a:spcBef>
              <a:spcAft>
                <a:spcPts val="0"/>
              </a:spcAft>
            </a:pPr>
            <a:r>
              <a:rPr lang="en-US" dirty="0" err="1">
                <a:solidFill>
                  <a:srgbClr val="FFFFFF"/>
                </a:solidFill>
                <a:effectLst/>
                <a:latin typeface="Arial"/>
                <a:ea typeface="Arial"/>
              </a:rPr>
              <a:t>Điêu</a:t>
            </a:r>
            <a:r>
              <a:rPr lang="en-US" dirty="0">
                <a:solidFill>
                  <a:srgbClr val="FFFFFF"/>
                </a:solidFill>
                <a:effectLst/>
                <a:latin typeface="Arial"/>
                <a:ea typeface="Arial"/>
              </a:rPr>
              <a:t> </a:t>
            </a:r>
            <a:r>
              <a:rPr lang="en-US" dirty="0" err="1">
                <a:solidFill>
                  <a:srgbClr val="FFFFFF"/>
                </a:solidFill>
                <a:effectLst/>
                <a:latin typeface="Arial"/>
                <a:ea typeface="Arial"/>
              </a:rPr>
              <a:t>khắc</a:t>
            </a:r>
            <a:endParaRPr lang="en-US" dirty="0">
              <a:effectLst/>
              <a:latin typeface="Times New Roman"/>
              <a:ea typeface="Calibri"/>
            </a:endParaRPr>
          </a:p>
        </p:txBody>
      </p:sp>
      <p:sp>
        <p:nvSpPr>
          <p:cNvPr id="14" name="SubTopic"/>
          <p:cNvSpPr/>
          <p:nvPr/>
        </p:nvSpPr>
        <p:spPr>
          <a:xfrm>
            <a:off x="179556" y="5410200"/>
            <a:ext cx="1695691" cy="513575"/>
          </a:xfrm>
          <a:custGeom>
            <a:avLst/>
            <a:gdLst>
              <a:gd name="rtl" fmla="*/ 55650 w 627300"/>
              <a:gd name="rtt" fmla="*/ 27000 h 144000"/>
              <a:gd name="rtr" fmla="*/ 547650 w 627300"/>
              <a:gd name="rtb" fmla="*/ 123000 h 144000"/>
            </a:gdLst>
            <a:ahLst/>
            <a:cxnLst/>
            <a:rect l="rtl" t="rtt" r="rtr" b="rtb"/>
            <a:pathLst>
              <a:path w="627300" h="144000">
                <a:moveTo>
                  <a:pt x="72000" y="0"/>
                </a:moveTo>
                <a:lnTo>
                  <a:pt x="555300" y="0"/>
                </a:lnTo>
                <a:cubicBezTo>
                  <a:pt x="595066" y="0"/>
                  <a:pt x="627300" y="32234"/>
                  <a:pt x="627300" y="72000"/>
                </a:cubicBezTo>
                <a:cubicBezTo>
                  <a:pt x="627300" y="111766"/>
                  <a:pt x="595066" y="144000"/>
                  <a:pt x="555300" y="144000"/>
                </a:cubicBezTo>
                <a:lnTo>
                  <a:pt x="72000" y="144000"/>
                </a:lnTo>
                <a:cubicBezTo>
                  <a:pt x="32234" y="144000"/>
                  <a:pt x="0" y="111766"/>
                  <a:pt x="0" y="72000"/>
                </a:cubicBezTo>
                <a:cubicBezTo>
                  <a:pt x="0" y="32234"/>
                  <a:pt x="32234" y="0"/>
                  <a:pt x="72000" y="0"/>
                </a:cubicBezTo>
                <a:close/>
              </a:path>
            </a:pathLst>
          </a:custGeom>
          <a:solidFill>
            <a:srgbClr val="FEB517"/>
          </a:solidFill>
          <a:ln w="6000" cap="flat">
            <a:solidFill>
              <a:srgbClr val="FEB517"/>
            </a:solidFill>
            <a:round/>
          </a:ln>
        </p:spPr>
        <p:txBody>
          <a:bodyPr wrap="square" lIns="0" tIns="0" rIns="0" bIns="0" rtlCol="0" anchor="ctr"/>
          <a:lstStyle/>
          <a:p>
            <a:pPr algn="ctr">
              <a:lnSpc>
                <a:spcPts val="650"/>
              </a:lnSpc>
              <a:spcBef>
                <a:spcPts val="300"/>
              </a:spcBef>
              <a:spcAft>
                <a:spcPts val="300"/>
              </a:spcAft>
            </a:pPr>
            <a:r>
              <a:rPr lang="en-US" dirty="0">
                <a:solidFill>
                  <a:srgbClr val="FFFFFF"/>
                </a:solidFill>
                <a:effectLst/>
                <a:latin typeface="Arial"/>
                <a:ea typeface="Arial"/>
              </a:rPr>
              <a:t>Kim </a:t>
            </a:r>
            <a:r>
              <a:rPr lang="en-US" dirty="0" err="1">
                <a:solidFill>
                  <a:srgbClr val="FFFFFF"/>
                </a:solidFill>
                <a:effectLst/>
                <a:latin typeface="Arial"/>
                <a:ea typeface="Arial"/>
              </a:rPr>
              <a:t>tự</a:t>
            </a:r>
            <a:r>
              <a:rPr lang="en-US" dirty="0">
                <a:solidFill>
                  <a:srgbClr val="FFFFFF"/>
                </a:solidFill>
                <a:effectLst/>
                <a:latin typeface="Arial"/>
                <a:ea typeface="Arial"/>
              </a:rPr>
              <a:t> </a:t>
            </a:r>
            <a:r>
              <a:rPr lang="en-US" dirty="0" err="1">
                <a:solidFill>
                  <a:srgbClr val="FFFFFF"/>
                </a:solidFill>
                <a:effectLst/>
                <a:latin typeface="Arial"/>
                <a:ea typeface="Arial"/>
              </a:rPr>
              <a:t>tháp</a:t>
            </a:r>
            <a:endParaRPr lang="en-US" dirty="0">
              <a:effectLst/>
              <a:latin typeface="Times New Roman"/>
              <a:ea typeface="Calibri"/>
            </a:endParaRPr>
          </a:p>
        </p:txBody>
      </p:sp>
      <p:sp>
        <p:nvSpPr>
          <p:cNvPr id="15" name="SubTopic"/>
          <p:cNvSpPr/>
          <p:nvPr/>
        </p:nvSpPr>
        <p:spPr>
          <a:xfrm>
            <a:off x="84105" y="3890477"/>
            <a:ext cx="1846165" cy="513575"/>
          </a:xfrm>
          <a:custGeom>
            <a:avLst/>
            <a:gdLst>
              <a:gd name="rtl" fmla="*/ 55650 w 627300"/>
              <a:gd name="rtt" fmla="*/ 27000 h 144000"/>
              <a:gd name="rtr" fmla="*/ 547650 w 627300"/>
              <a:gd name="rtb" fmla="*/ 123000 h 144000"/>
            </a:gdLst>
            <a:ahLst/>
            <a:cxnLst/>
            <a:rect l="rtl" t="rtt" r="rtr" b="rtb"/>
            <a:pathLst>
              <a:path w="627300" h="144000">
                <a:moveTo>
                  <a:pt x="72000" y="0"/>
                </a:moveTo>
                <a:lnTo>
                  <a:pt x="555300" y="0"/>
                </a:lnTo>
                <a:cubicBezTo>
                  <a:pt x="595066" y="0"/>
                  <a:pt x="627300" y="32234"/>
                  <a:pt x="627300" y="72000"/>
                </a:cubicBezTo>
                <a:cubicBezTo>
                  <a:pt x="627300" y="111766"/>
                  <a:pt x="595066" y="144000"/>
                  <a:pt x="555300" y="144000"/>
                </a:cubicBezTo>
                <a:lnTo>
                  <a:pt x="72000" y="144000"/>
                </a:lnTo>
                <a:cubicBezTo>
                  <a:pt x="32234" y="144000"/>
                  <a:pt x="0" y="111766"/>
                  <a:pt x="0" y="72000"/>
                </a:cubicBezTo>
                <a:cubicBezTo>
                  <a:pt x="0" y="32234"/>
                  <a:pt x="32234" y="0"/>
                  <a:pt x="72000" y="0"/>
                </a:cubicBezTo>
                <a:close/>
              </a:path>
            </a:pathLst>
          </a:custGeom>
          <a:solidFill>
            <a:srgbClr val="FEB517"/>
          </a:solidFill>
          <a:ln w="6000" cap="flat">
            <a:solidFill>
              <a:srgbClr val="FEB517"/>
            </a:solidFill>
            <a:round/>
          </a:ln>
        </p:spPr>
        <p:txBody>
          <a:bodyPr wrap="square" lIns="0" tIns="0" rIns="0" bIns="0" rtlCol="0" anchor="ctr"/>
          <a:lstStyle/>
          <a:p>
            <a:pPr algn="ctr">
              <a:spcBef>
                <a:spcPts val="300"/>
              </a:spcBef>
              <a:spcAft>
                <a:spcPts val="300"/>
              </a:spcAft>
            </a:pPr>
            <a:r>
              <a:rPr lang="en-US" dirty="0" err="1" smtClean="0">
                <a:solidFill>
                  <a:srgbClr val="FFFFFF"/>
                </a:solidFill>
                <a:latin typeface="Arial"/>
                <a:ea typeface="Calibri"/>
              </a:rPr>
              <a:t>Tượng</a:t>
            </a:r>
            <a:r>
              <a:rPr lang="en-US" dirty="0" smtClean="0">
                <a:solidFill>
                  <a:srgbClr val="FFFFFF"/>
                </a:solidFill>
                <a:latin typeface="Arial"/>
                <a:ea typeface="Calibri"/>
              </a:rPr>
              <a:t> </a:t>
            </a:r>
            <a:r>
              <a:rPr lang="en-US" dirty="0" err="1" smtClean="0">
                <a:solidFill>
                  <a:srgbClr val="FFFFFF"/>
                </a:solidFill>
                <a:latin typeface="Arial"/>
                <a:ea typeface="Calibri"/>
              </a:rPr>
              <a:t>nhân</a:t>
            </a:r>
            <a:r>
              <a:rPr lang="en-US" dirty="0" smtClean="0">
                <a:solidFill>
                  <a:srgbClr val="FFFFFF"/>
                </a:solidFill>
                <a:latin typeface="Arial"/>
                <a:ea typeface="Calibri"/>
              </a:rPr>
              <a:t> </a:t>
            </a:r>
            <a:r>
              <a:rPr lang="en-US" dirty="0" err="1" smtClean="0">
                <a:solidFill>
                  <a:srgbClr val="FFFFFF"/>
                </a:solidFill>
                <a:latin typeface="Arial"/>
                <a:ea typeface="Calibri"/>
              </a:rPr>
              <a:t>sư</a:t>
            </a:r>
            <a:endParaRPr lang="en-US" dirty="0">
              <a:effectLst/>
              <a:latin typeface="Times New Roman"/>
              <a:ea typeface="Calibri"/>
            </a:endParaRPr>
          </a:p>
        </p:txBody>
      </p:sp>
      <p:sp>
        <p:nvSpPr>
          <p:cNvPr id="16" name="Arc 15"/>
          <p:cNvSpPr/>
          <p:nvPr/>
        </p:nvSpPr>
        <p:spPr>
          <a:xfrm>
            <a:off x="3581400" y="2223279"/>
            <a:ext cx="624213" cy="1344641"/>
          </a:xfrm>
          <a:prstGeom prst="arc">
            <a:avLst/>
          </a:prstGeom>
          <a:ln w="57150">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rot="2381801">
            <a:off x="3424618" y="3674154"/>
            <a:ext cx="602294" cy="1917104"/>
          </a:xfrm>
          <a:prstGeom prst="arc">
            <a:avLst/>
          </a:prstGeom>
          <a:ln w="5715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6133672" y="1736333"/>
            <a:ext cx="513708" cy="10274"/>
          </a:xfrm>
          <a:custGeom>
            <a:avLst/>
            <a:gdLst>
              <a:gd name="connsiteX0" fmla="*/ 0 w 513708"/>
              <a:gd name="connsiteY0" fmla="*/ 10274 h 10274"/>
              <a:gd name="connsiteX1" fmla="*/ 513708 w 513708"/>
              <a:gd name="connsiteY1" fmla="*/ 0 h 10274"/>
              <a:gd name="connsiteX2" fmla="*/ 513708 w 513708"/>
              <a:gd name="connsiteY2" fmla="*/ 0 h 10274"/>
            </a:gdLst>
            <a:ahLst/>
            <a:cxnLst>
              <a:cxn ang="0">
                <a:pos x="connsiteX0" y="connsiteY0"/>
              </a:cxn>
              <a:cxn ang="0">
                <a:pos x="connsiteX1" y="connsiteY1"/>
              </a:cxn>
              <a:cxn ang="0">
                <a:pos x="connsiteX2" y="connsiteY2"/>
              </a:cxn>
            </a:cxnLst>
            <a:rect l="l" t="t" r="r" b="b"/>
            <a:pathLst>
              <a:path w="513708" h="10274">
                <a:moveTo>
                  <a:pt x="0" y="10274"/>
                </a:moveTo>
                <a:lnTo>
                  <a:pt x="513708" y="0"/>
                </a:lnTo>
                <a:lnTo>
                  <a:pt x="513708" y="0"/>
                </a:lnTo>
              </a:path>
            </a:pathLst>
          </a:custGeom>
          <a:noFill/>
          <a:ln w="38100">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5825447" y="729465"/>
            <a:ext cx="893536" cy="719191"/>
          </a:xfrm>
          <a:custGeom>
            <a:avLst/>
            <a:gdLst>
              <a:gd name="connsiteX0" fmla="*/ 0 w 893536"/>
              <a:gd name="connsiteY0" fmla="*/ 719191 h 719191"/>
              <a:gd name="connsiteX1" fmla="*/ 215757 w 893536"/>
              <a:gd name="connsiteY1" fmla="*/ 154113 h 719191"/>
              <a:gd name="connsiteX2" fmla="*/ 842481 w 893536"/>
              <a:gd name="connsiteY2" fmla="*/ 30823 h 719191"/>
              <a:gd name="connsiteX3" fmla="*/ 811659 w 893536"/>
              <a:gd name="connsiteY3" fmla="*/ 0 h 719191"/>
            </a:gdLst>
            <a:ahLst/>
            <a:cxnLst>
              <a:cxn ang="0">
                <a:pos x="connsiteX0" y="connsiteY0"/>
              </a:cxn>
              <a:cxn ang="0">
                <a:pos x="connsiteX1" y="connsiteY1"/>
              </a:cxn>
              <a:cxn ang="0">
                <a:pos x="connsiteX2" y="connsiteY2"/>
              </a:cxn>
              <a:cxn ang="0">
                <a:pos x="connsiteX3" y="connsiteY3"/>
              </a:cxn>
            </a:cxnLst>
            <a:rect l="l" t="t" r="r" b="b"/>
            <a:pathLst>
              <a:path w="893536" h="719191">
                <a:moveTo>
                  <a:pt x="0" y="719191"/>
                </a:moveTo>
                <a:cubicBezTo>
                  <a:pt x="37672" y="494016"/>
                  <a:pt x="75344" y="268841"/>
                  <a:pt x="215757" y="154113"/>
                </a:cubicBezTo>
                <a:cubicBezTo>
                  <a:pt x="356170" y="39385"/>
                  <a:pt x="743164" y="56508"/>
                  <a:pt x="842481" y="30823"/>
                </a:cubicBezTo>
                <a:cubicBezTo>
                  <a:pt x="941798" y="5138"/>
                  <a:pt x="876728" y="2569"/>
                  <a:pt x="811659" y="0"/>
                </a:cubicBezTo>
              </a:path>
            </a:pathLst>
          </a:custGeom>
          <a:noFill/>
          <a:ln w="38100">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5907640" y="2178121"/>
            <a:ext cx="893852" cy="622082"/>
          </a:xfrm>
          <a:custGeom>
            <a:avLst/>
            <a:gdLst>
              <a:gd name="connsiteX0" fmla="*/ 0 w 893852"/>
              <a:gd name="connsiteY0" fmla="*/ 0 h 622082"/>
              <a:gd name="connsiteX1" fmla="*/ 349322 w 893852"/>
              <a:gd name="connsiteY1" fmla="*/ 544531 h 622082"/>
              <a:gd name="connsiteX2" fmla="*/ 893852 w 893852"/>
              <a:gd name="connsiteY2" fmla="*/ 606176 h 622082"/>
            </a:gdLst>
            <a:ahLst/>
            <a:cxnLst>
              <a:cxn ang="0">
                <a:pos x="connsiteX0" y="connsiteY0"/>
              </a:cxn>
              <a:cxn ang="0">
                <a:pos x="connsiteX1" y="connsiteY1"/>
              </a:cxn>
              <a:cxn ang="0">
                <a:pos x="connsiteX2" y="connsiteY2"/>
              </a:cxn>
            </a:cxnLst>
            <a:rect l="l" t="t" r="r" b="b"/>
            <a:pathLst>
              <a:path w="893852" h="622082">
                <a:moveTo>
                  <a:pt x="0" y="0"/>
                </a:moveTo>
                <a:cubicBezTo>
                  <a:pt x="100173" y="221751"/>
                  <a:pt x="200347" y="443502"/>
                  <a:pt x="349322" y="544531"/>
                </a:cubicBezTo>
                <a:cubicBezTo>
                  <a:pt x="498297" y="645560"/>
                  <a:pt x="696074" y="625868"/>
                  <a:pt x="893852" y="606176"/>
                </a:cubicBezTo>
              </a:path>
            </a:pathLst>
          </a:custGeom>
          <a:noFill/>
          <a:ln w="38100">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4887095" y="2178121"/>
            <a:ext cx="239709" cy="688369"/>
          </a:xfrm>
          <a:custGeom>
            <a:avLst/>
            <a:gdLst>
              <a:gd name="connsiteX0" fmla="*/ 44501 w 239709"/>
              <a:gd name="connsiteY0" fmla="*/ 688369 h 688369"/>
              <a:gd name="connsiteX1" fmla="*/ 13678 w 239709"/>
              <a:gd name="connsiteY1" fmla="*/ 472612 h 688369"/>
              <a:gd name="connsiteX2" fmla="*/ 239709 w 239709"/>
              <a:gd name="connsiteY2" fmla="*/ 0 h 688369"/>
            </a:gdLst>
            <a:ahLst/>
            <a:cxnLst>
              <a:cxn ang="0">
                <a:pos x="connsiteX0" y="connsiteY0"/>
              </a:cxn>
              <a:cxn ang="0">
                <a:pos x="connsiteX1" y="connsiteY1"/>
              </a:cxn>
              <a:cxn ang="0">
                <a:pos x="connsiteX2" y="connsiteY2"/>
              </a:cxn>
            </a:cxnLst>
            <a:rect l="l" t="t" r="r" b="b"/>
            <a:pathLst>
              <a:path w="239709" h="688369">
                <a:moveTo>
                  <a:pt x="44501" y="688369"/>
                </a:moveTo>
                <a:cubicBezTo>
                  <a:pt x="12822" y="637854"/>
                  <a:pt x="-18857" y="587340"/>
                  <a:pt x="13678" y="472612"/>
                </a:cubicBezTo>
                <a:cubicBezTo>
                  <a:pt x="46213" y="357884"/>
                  <a:pt x="142961" y="178942"/>
                  <a:pt x="239709" y="0"/>
                </a:cubicBezTo>
              </a:path>
            </a:pathLst>
          </a:custGeom>
          <a:noFill/>
          <a:ln w="57150">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1931542" y="5260369"/>
            <a:ext cx="593682" cy="421240"/>
          </a:xfrm>
          <a:custGeom>
            <a:avLst/>
            <a:gdLst>
              <a:gd name="connsiteX0" fmla="*/ 534256 w 593682"/>
              <a:gd name="connsiteY0" fmla="*/ 0 h 421240"/>
              <a:gd name="connsiteX1" fmla="*/ 544530 w 593682"/>
              <a:gd name="connsiteY1" fmla="*/ 236305 h 421240"/>
              <a:gd name="connsiteX2" fmla="*/ 0 w 593682"/>
              <a:gd name="connsiteY2" fmla="*/ 421240 h 421240"/>
            </a:gdLst>
            <a:ahLst/>
            <a:cxnLst>
              <a:cxn ang="0">
                <a:pos x="connsiteX0" y="connsiteY0"/>
              </a:cxn>
              <a:cxn ang="0">
                <a:pos x="connsiteX1" y="connsiteY1"/>
              </a:cxn>
              <a:cxn ang="0">
                <a:pos x="connsiteX2" y="connsiteY2"/>
              </a:cxn>
            </a:cxnLst>
            <a:rect l="l" t="t" r="r" b="b"/>
            <a:pathLst>
              <a:path w="593682" h="421240">
                <a:moveTo>
                  <a:pt x="534256" y="0"/>
                </a:moveTo>
                <a:cubicBezTo>
                  <a:pt x="583914" y="83049"/>
                  <a:pt x="633573" y="166098"/>
                  <a:pt x="544530" y="236305"/>
                </a:cubicBezTo>
                <a:cubicBezTo>
                  <a:pt x="455487" y="306512"/>
                  <a:pt x="227743" y="363876"/>
                  <a:pt x="0" y="421240"/>
                </a:cubicBez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921267" y="4078840"/>
            <a:ext cx="566454" cy="267129"/>
          </a:xfrm>
          <a:custGeom>
            <a:avLst/>
            <a:gdLst>
              <a:gd name="connsiteX0" fmla="*/ 554805 w 566454"/>
              <a:gd name="connsiteY0" fmla="*/ 267129 h 267129"/>
              <a:gd name="connsiteX1" fmla="*/ 493160 w 566454"/>
              <a:gd name="connsiteY1" fmla="*/ 92468 h 267129"/>
              <a:gd name="connsiteX2" fmla="*/ 0 w 566454"/>
              <a:gd name="connsiteY2" fmla="*/ 0 h 267129"/>
              <a:gd name="connsiteX3" fmla="*/ 0 w 566454"/>
              <a:gd name="connsiteY3" fmla="*/ 0 h 267129"/>
              <a:gd name="connsiteX4" fmla="*/ 0 w 566454"/>
              <a:gd name="connsiteY4" fmla="*/ 0 h 26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454" h="267129">
                <a:moveTo>
                  <a:pt x="554805" y="267129"/>
                </a:moveTo>
                <a:cubicBezTo>
                  <a:pt x="570216" y="202059"/>
                  <a:pt x="585627" y="136989"/>
                  <a:pt x="493160" y="92468"/>
                </a:cubicBezTo>
                <a:cubicBezTo>
                  <a:pt x="400693" y="47947"/>
                  <a:pt x="0" y="0"/>
                  <a:pt x="0" y="0"/>
                </a:cubicBezTo>
                <a:lnTo>
                  <a:pt x="0" y="0"/>
                </a:lnTo>
                <a:lnTo>
                  <a:pt x="0" y="0"/>
                </a:ln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2219218" y="698643"/>
            <a:ext cx="706104" cy="770561"/>
          </a:xfrm>
          <a:custGeom>
            <a:avLst/>
            <a:gdLst>
              <a:gd name="connsiteX0" fmla="*/ 606175 w 706104"/>
              <a:gd name="connsiteY0" fmla="*/ 770561 h 770561"/>
              <a:gd name="connsiteX1" fmla="*/ 657546 w 706104"/>
              <a:gd name="connsiteY1" fmla="*/ 246579 h 770561"/>
              <a:gd name="connsiteX2" fmla="*/ 0 w 706104"/>
              <a:gd name="connsiteY2" fmla="*/ 0 h 770561"/>
            </a:gdLst>
            <a:ahLst/>
            <a:cxnLst>
              <a:cxn ang="0">
                <a:pos x="connsiteX0" y="connsiteY0"/>
              </a:cxn>
              <a:cxn ang="0">
                <a:pos x="connsiteX1" y="connsiteY1"/>
              </a:cxn>
              <a:cxn ang="0">
                <a:pos x="connsiteX2" y="connsiteY2"/>
              </a:cxn>
            </a:cxnLst>
            <a:rect l="l" t="t" r="r" b="b"/>
            <a:pathLst>
              <a:path w="706104" h="770561">
                <a:moveTo>
                  <a:pt x="606175" y="770561"/>
                </a:moveTo>
                <a:cubicBezTo>
                  <a:pt x="682375" y="572783"/>
                  <a:pt x="758575" y="375006"/>
                  <a:pt x="657546" y="246579"/>
                </a:cubicBezTo>
                <a:cubicBezTo>
                  <a:pt x="556517" y="118152"/>
                  <a:pt x="278258" y="59076"/>
                  <a:pt x="0" y="0"/>
                </a:cubicBezTo>
              </a:path>
            </a:pathLst>
          </a:custGeom>
          <a:noFill/>
          <a:ln w="381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1880171" y="2455524"/>
            <a:ext cx="850649" cy="405459"/>
          </a:xfrm>
          <a:custGeom>
            <a:avLst/>
            <a:gdLst>
              <a:gd name="connsiteX0" fmla="*/ 842481 w 850649"/>
              <a:gd name="connsiteY0" fmla="*/ 0 h 405459"/>
              <a:gd name="connsiteX1" fmla="*/ 729465 w 850649"/>
              <a:gd name="connsiteY1" fmla="*/ 369869 h 405459"/>
              <a:gd name="connsiteX2" fmla="*/ 0 w 850649"/>
              <a:gd name="connsiteY2" fmla="*/ 369869 h 405459"/>
            </a:gdLst>
            <a:ahLst/>
            <a:cxnLst>
              <a:cxn ang="0">
                <a:pos x="connsiteX0" y="connsiteY0"/>
              </a:cxn>
              <a:cxn ang="0">
                <a:pos x="connsiteX1" y="connsiteY1"/>
              </a:cxn>
              <a:cxn ang="0">
                <a:pos x="connsiteX2" y="connsiteY2"/>
              </a:cxn>
            </a:cxnLst>
            <a:rect l="l" t="t" r="r" b="b"/>
            <a:pathLst>
              <a:path w="850649" h="405459">
                <a:moveTo>
                  <a:pt x="842481" y="0"/>
                </a:moveTo>
                <a:cubicBezTo>
                  <a:pt x="856180" y="154112"/>
                  <a:pt x="869879" y="308224"/>
                  <a:pt x="729465" y="369869"/>
                </a:cubicBezTo>
                <a:cubicBezTo>
                  <a:pt x="589051" y="431514"/>
                  <a:pt x="294525" y="400691"/>
                  <a:pt x="0" y="369869"/>
                </a:cubicBezTo>
              </a:path>
            </a:pathLst>
          </a:custGeom>
          <a:noFill/>
          <a:ln w="381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5869494" y="5219272"/>
            <a:ext cx="705967" cy="238234"/>
          </a:xfrm>
          <a:custGeom>
            <a:avLst/>
            <a:gdLst>
              <a:gd name="connsiteX0" fmla="*/ 7324 w 705967"/>
              <a:gd name="connsiteY0" fmla="*/ 0 h 238234"/>
              <a:gd name="connsiteX1" fmla="*/ 99791 w 705967"/>
              <a:gd name="connsiteY1" fmla="*/ 236306 h 238234"/>
              <a:gd name="connsiteX2" fmla="*/ 705967 w 705967"/>
              <a:gd name="connsiteY2" fmla="*/ 92467 h 238234"/>
            </a:gdLst>
            <a:ahLst/>
            <a:cxnLst>
              <a:cxn ang="0">
                <a:pos x="connsiteX0" y="connsiteY0"/>
              </a:cxn>
              <a:cxn ang="0">
                <a:pos x="connsiteX1" y="connsiteY1"/>
              </a:cxn>
              <a:cxn ang="0">
                <a:pos x="connsiteX2" y="connsiteY2"/>
              </a:cxn>
            </a:cxnLst>
            <a:rect l="l" t="t" r="r" b="b"/>
            <a:pathLst>
              <a:path w="705967" h="238234">
                <a:moveTo>
                  <a:pt x="7324" y="0"/>
                </a:moveTo>
                <a:cubicBezTo>
                  <a:pt x="-4663" y="110447"/>
                  <a:pt x="-16649" y="220895"/>
                  <a:pt x="99791" y="236306"/>
                </a:cubicBezTo>
                <a:cubicBezTo>
                  <a:pt x="216231" y="251717"/>
                  <a:pt x="461099" y="172092"/>
                  <a:pt x="705967" y="92467"/>
                </a:cubicBezTo>
              </a:path>
            </a:pathLst>
          </a:cu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5863330" y="4167556"/>
            <a:ext cx="1174468" cy="178413"/>
          </a:xfrm>
          <a:custGeom>
            <a:avLst/>
            <a:gdLst>
              <a:gd name="connsiteX0" fmla="*/ 75133 w 1174468"/>
              <a:gd name="connsiteY0" fmla="*/ 178413 h 178413"/>
              <a:gd name="connsiteX1" fmla="*/ 116230 w 1174468"/>
              <a:gd name="connsiteY1" fmla="*/ 3752 h 178413"/>
              <a:gd name="connsiteX2" fmla="*/ 1174468 w 1174468"/>
              <a:gd name="connsiteY2" fmla="*/ 75671 h 178413"/>
            </a:gdLst>
            <a:ahLst/>
            <a:cxnLst>
              <a:cxn ang="0">
                <a:pos x="connsiteX0" y="connsiteY0"/>
              </a:cxn>
              <a:cxn ang="0">
                <a:pos x="connsiteX1" y="connsiteY1"/>
              </a:cxn>
              <a:cxn ang="0">
                <a:pos x="connsiteX2" y="connsiteY2"/>
              </a:cxn>
            </a:cxnLst>
            <a:rect l="l" t="t" r="r" b="b"/>
            <a:pathLst>
              <a:path w="1174468" h="178413">
                <a:moveTo>
                  <a:pt x="75133" y="178413"/>
                </a:moveTo>
                <a:cubicBezTo>
                  <a:pt x="4070" y="99644"/>
                  <a:pt x="-66992" y="20876"/>
                  <a:pt x="116230" y="3752"/>
                </a:cubicBezTo>
                <a:cubicBezTo>
                  <a:pt x="299452" y="-13372"/>
                  <a:pt x="736960" y="31149"/>
                  <a:pt x="1174468" y="75671"/>
                </a:cubicBezTo>
              </a:path>
            </a:pathLst>
          </a:cu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c 48"/>
          <p:cNvSpPr/>
          <p:nvPr/>
        </p:nvSpPr>
        <p:spPr>
          <a:xfrm rot="20674659" flipH="1">
            <a:off x="4772216" y="3871683"/>
            <a:ext cx="448540" cy="1583587"/>
          </a:xfrm>
          <a:prstGeom prst="arc">
            <a:avLst/>
          </a:prstGeom>
          <a:ln w="57150">
            <a:solidFill>
              <a:srgbClr val="FF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16946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730250"/>
            <a:ext cx="809625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216573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7543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8635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HOWROOM Nền Powerpoint Simple | - #18 - Wattp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91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Penny_Peterson_Egyptia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33400" y="2895600"/>
            <a:ext cx="1752600" cy="37748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09801" y="524470"/>
            <a:ext cx="5105400" cy="923330"/>
          </a:xfrm>
          <a:prstGeom prst="rect">
            <a:avLst/>
          </a:prstGeom>
          <a:noFill/>
        </p:spPr>
        <p:txBody>
          <a:bodyPr wrap="square" lIns="91440" tIns="45720" rIns="91440" bIns="45720">
            <a:spAutoFit/>
          </a:bodyPr>
          <a:lstStyle/>
          <a:p>
            <a:pPr algn="ct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TRẢI NGHIỆM</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 name="Rectangle 3"/>
          <p:cNvSpPr/>
          <p:nvPr/>
        </p:nvSpPr>
        <p:spPr>
          <a:xfrm>
            <a:off x="1393564" y="1754473"/>
            <a:ext cx="6737807"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solidFill>
                  <a:srgbClr val="C00000"/>
                </a:solidFill>
              </a:rPr>
              <a:t>KHÁM PHÁ QUÁ TRÌNH  ƯỚP XÁC </a:t>
            </a:r>
          </a:p>
          <a:p>
            <a:pPr algn="ctr"/>
            <a:r>
              <a:rPr lang="en-US" sz="3600" b="1" cap="none" spc="0" dirty="0" smtClean="0">
                <a:ln w="11430"/>
                <a:solidFill>
                  <a:srgbClr val="C00000"/>
                </a:solidFill>
              </a:rPr>
              <a:t>CỦA NGƯỜI AI CẬP CỔ ĐẠI</a:t>
            </a:r>
            <a:endParaRPr lang="en-US" sz="3600" b="1" cap="none" spc="0" dirty="0">
              <a:ln w="11430"/>
              <a:solidFill>
                <a:srgbClr val="C00000"/>
              </a:solidFill>
            </a:endParaRPr>
          </a:p>
        </p:txBody>
      </p:sp>
    </p:spTree>
    <p:extLst>
      <p:ext uri="{BB962C8B-B14F-4D97-AF65-F5344CB8AC3E}">
        <p14:creationId xmlns:p14="http://schemas.microsoft.com/office/powerpoint/2010/main" val="3014900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 thể được các thợ ướp xác chuyển tới một túp lều được gọi là nơi thanh l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33400"/>
            <a:ext cx="7086600" cy="45066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90600" y="5257800"/>
            <a:ext cx="7162800" cy="1015663"/>
          </a:xfrm>
          <a:prstGeom prst="rect">
            <a:avLst/>
          </a:prstGeom>
        </p:spPr>
        <p:txBody>
          <a:bodyPr wrap="square">
            <a:spAutoFit/>
          </a:bodyPr>
          <a:lstStyle/>
          <a:p>
            <a:pPr algn="ctr"/>
            <a:r>
              <a:rPr lang="vi-VN" sz="2000" dirty="0">
                <a:latin typeface="Calibri" panose="020F0502020204030204" pitchFamily="34" charset="0"/>
                <a:cs typeface="Calibri" panose="020F0502020204030204" pitchFamily="34" charset="0"/>
              </a:rPr>
              <a:t>Sau khi qua đời, thi thể được các thợ ướp xác chuyển tới một túp lều được gọi là nơi thanh lọc - Ibu để rửa sạch bằng nước sông Nile và rượu cọ.</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949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025" y="28254"/>
            <a:ext cx="6667500"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5305961"/>
            <a:ext cx="8458200" cy="1323439"/>
          </a:xfrm>
          <a:prstGeom prst="rect">
            <a:avLst/>
          </a:prstGeom>
        </p:spPr>
        <p:txBody>
          <a:bodyPr wrap="square">
            <a:spAutoFit/>
          </a:bodyPr>
          <a:lstStyle/>
          <a:p>
            <a:pPr algn="ctr"/>
            <a:r>
              <a:rPr lang="vi-VN" sz="2000" dirty="0">
                <a:latin typeface="Calibri" panose="020F0502020204030204" pitchFamily="34" charset="0"/>
                <a:cs typeface="Calibri" panose="020F0502020204030204" pitchFamily="34" charset="0"/>
              </a:rPr>
              <a:t>Nội tạng là những bộ phận dễ bị phân hủy nhất nên chúng được một người thợ ướp xác lẩy ra bằng cách rách một đường ở sườn trái của thi thể. Quả tim vẫn được để nguyên vì đối với người Ai Cập, nó là hiện thân của trí tuệ và người chết sẽ không thể thiếu nó khi sang thế giới bên kia.</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0041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720850"/>
            <a:ext cx="3048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4150" y="613577"/>
            <a:ext cx="3753897" cy="2815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803801"/>
            <a:ext cx="3953398" cy="296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ular Callout 3"/>
          <p:cNvSpPr/>
          <p:nvPr/>
        </p:nvSpPr>
        <p:spPr>
          <a:xfrm>
            <a:off x="914400" y="457200"/>
            <a:ext cx="3810000" cy="2286000"/>
          </a:xfrm>
          <a:prstGeom prst="wedgeRoundRectCallout">
            <a:avLst>
              <a:gd name="adj1" fmla="val -37822"/>
              <a:gd name="adj2" fmla="val 67444"/>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err="1" smtClean="0"/>
              <a:t>Hãy</a:t>
            </a:r>
            <a:r>
              <a:rPr lang="en-US" sz="3600" dirty="0" smtClean="0"/>
              <a:t> </a:t>
            </a:r>
            <a:r>
              <a:rPr lang="en-US" sz="3600" dirty="0" err="1" smtClean="0"/>
              <a:t>kể</a:t>
            </a:r>
            <a:r>
              <a:rPr lang="en-US" sz="3600" dirty="0" smtClean="0"/>
              <a:t> </a:t>
            </a:r>
            <a:r>
              <a:rPr lang="en-US" sz="3600" dirty="0" err="1" smtClean="0"/>
              <a:t>tên</a:t>
            </a:r>
            <a:r>
              <a:rPr lang="en-US" sz="3600" dirty="0" smtClean="0"/>
              <a:t> 3 </a:t>
            </a:r>
            <a:r>
              <a:rPr lang="en-US" sz="3600" dirty="0" err="1" smtClean="0"/>
              <a:t>hình</a:t>
            </a:r>
            <a:r>
              <a:rPr lang="en-US" sz="3600" dirty="0" smtClean="0"/>
              <a:t> </a:t>
            </a:r>
            <a:r>
              <a:rPr lang="en-US" sz="3600" dirty="0" err="1" smtClean="0"/>
              <a:t>ảnh</a:t>
            </a:r>
            <a:r>
              <a:rPr lang="en-US" sz="3600" dirty="0" smtClean="0"/>
              <a:t> </a:t>
            </a:r>
            <a:r>
              <a:rPr lang="en-US" sz="3600" dirty="0" err="1" smtClean="0"/>
              <a:t>sau</a:t>
            </a:r>
            <a:r>
              <a:rPr lang="en-US" sz="3600" dirty="0" smtClean="0"/>
              <a:t> </a:t>
            </a:r>
            <a:r>
              <a:rPr lang="en-US" sz="3600" dirty="0" err="1" smtClean="0"/>
              <a:t>đây</a:t>
            </a:r>
            <a:r>
              <a:rPr lang="en-US" sz="3600" dirty="0" smtClean="0"/>
              <a:t>?</a:t>
            </a:r>
            <a:endParaRPr lang="en-US" sz="3600" dirty="0"/>
          </a:p>
        </p:txBody>
      </p:sp>
      <p:sp>
        <p:nvSpPr>
          <p:cNvPr id="8" name="Rounded Rectangular Callout 7"/>
          <p:cNvSpPr/>
          <p:nvPr/>
        </p:nvSpPr>
        <p:spPr>
          <a:xfrm>
            <a:off x="931524" y="454631"/>
            <a:ext cx="3810000" cy="2286000"/>
          </a:xfrm>
          <a:prstGeom prst="wedgeRoundRectCallout">
            <a:avLst>
              <a:gd name="adj1" fmla="val -37822"/>
              <a:gd name="adj2" fmla="val 67444"/>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err="1" smtClean="0"/>
              <a:t>Những</a:t>
            </a:r>
            <a:r>
              <a:rPr lang="en-US" sz="3600" dirty="0" smtClean="0"/>
              <a:t> </a:t>
            </a:r>
            <a:r>
              <a:rPr lang="en-US" sz="3600" dirty="0" err="1" smtClean="0"/>
              <a:t>hình</a:t>
            </a:r>
            <a:r>
              <a:rPr lang="en-US" sz="3600" dirty="0" smtClean="0"/>
              <a:t> </a:t>
            </a:r>
            <a:r>
              <a:rPr lang="en-US" sz="3600" dirty="0" err="1" smtClean="0"/>
              <a:t>ảnh</a:t>
            </a:r>
            <a:r>
              <a:rPr lang="en-US" sz="3600" dirty="0" smtClean="0"/>
              <a:t> </a:t>
            </a:r>
            <a:r>
              <a:rPr lang="en-US" sz="3600" dirty="0" err="1" smtClean="0"/>
              <a:t>này</a:t>
            </a:r>
            <a:r>
              <a:rPr lang="en-US" sz="3600" dirty="0" smtClean="0"/>
              <a:t> </a:t>
            </a:r>
            <a:r>
              <a:rPr lang="en-US" sz="3600" dirty="0" err="1" smtClean="0"/>
              <a:t>gợi</a:t>
            </a:r>
            <a:r>
              <a:rPr lang="en-US" sz="3600" dirty="0" smtClean="0"/>
              <a:t> </a:t>
            </a:r>
            <a:r>
              <a:rPr lang="en-US" sz="3600" dirty="0" err="1" smtClean="0"/>
              <a:t>cho</a:t>
            </a:r>
            <a:r>
              <a:rPr lang="en-US" sz="3600" dirty="0" smtClean="0"/>
              <a:t> </a:t>
            </a:r>
            <a:r>
              <a:rPr lang="en-US" sz="3600" dirty="0" err="1" smtClean="0"/>
              <a:t>em</a:t>
            </a:r>
            <a:r>
              <a:rPr lang="en-US" sz="3600" dirty="0" smtClean="0"/>
              <a:t> </a:t>
            </a:r>
            <a:r>
              <a:rPr lang="en-US" sz="3600" dirty="0" err="1" smtClean="0"/>
              <a:t>nhớ</a:t>
            </a:r>
            <a:r>
              <a:rPr lang="en-US" sz="3600" dirty="0" smtClean="0"/>
              <a:t> </a:t>
            </a:r>
            <a:r>
              <a:rPr lang="en-US" sz="3600" dirty="0" err="1" smtClean="0"/>
              <a:t>đến</a:t>
            </a:r>
            <a:r>
              <a:rPr lang="en-US" sz="3600" dirty="0" smtClean="0"/>
              <a:t> </a:t>
            </a:r>
            <a:r>
              <a:rPr lang="en-US" sz="3600" dirty="0" err="1" smtClean="0"/>
              <a:t>quốc</a:t>
            </a:r>
            <a:r>
              <a:rPr lang="en-US" sz="3600" dirty="0" smtClean="0"/>
              <a:t> </a:t>
            </a:r>
            <a:r>
              <a:rPr lang="en-US" sz="3600" dirty="0" err="1" smtClean="0"/>
              <a:t>gia</a:t>
            </a:r>
            <a:r>
              <a:rPr lang="en-US" sz="3600" dirty="0" smtClean="0"/>
              <a:t> </a:t>
            </a:r>
            <a:r>
              <a:rPr lang="en-US" sz="3600" dirty="0" err="1" smtClean="0"/>
              <a:t>nào</a:t>
            </a:r>
            <a:r>
              <a:rPr lang="en-US" sz="3600" dirty="0" smtClean="0"/>
              <a:t>?</a:t>
            </a:r>
            <a:endParaRPr lang="en-US" sz="3600" dirty="0"/>
          </a:p>
        </p:txBody>
      </p:sp>
    </p:spTree>
    <p:extLst>
      <p:ext uri="{BB962C8B-B14F-4D97-AF65-F5344CB8AC3E}">
        <p14:creationId xmlns:p14="http://schemas.microsoft.com/office/powerpoint/2010/main" val="282048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barn(inVertical)">
                                      <p:cBhvr>
                                        <p:cTn id="10" dur="500"/>
                                        <p:tgtEl>
                                          <p:spTgt spid="4099"/>
                                        </p:tgtEl>
                                      </p:cBhvr>
                                    </p:animEffect>
                                  </p:childTnLst>
                                </p:cTn>
                              </p:par>
                              <p:par>
                                <p:cTn id="11" presetID="16" presetClass="entr" presetSubtype="21"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barn(inVertical)">
                                      <p:cBhvr>
                                        <p:cTn id="13"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371600"/>
            <a:ext cx="4286250"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2254984"/>
            <a:ext cx="3505200" cy="1631216"/>
          </a:xfrm>
          <a:prstGeom prst="rect">
            <a:avLst/>
          </a:prstGeom>
        </p:spPr>
        <p:txBody>
          <a:bodyPr wrap="square">
            <a:spAutoFit/>
          </a:bodyPr>
          <a:lstStyle/>
          <a:p>
            <a:pPr algn="ctr"/>
            <a:r>
              <a:rPr lang="vi-VN" sz="2000" dirty="0">
                <a:latin typeface="Calibri" panose="020F0502020204030204" pitchFamily="34" charset="0"/>
                <a:cs typeface="Calibri" panose="020F0502020204030204" pitchFamily="34" charset="0"/>
              </a:rPr>
              <a:t>Não cũng được những người thợ ướp xác lấy ra bằng một các móc đặc biệt. Họ đập vỡ một phần sống mũi và nhét cái móc qua lỗ mũi đến tận sọ.</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5813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13831"/>
            <a:ext cx="6400800" cy="528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14400" y="5181600"/>
            <a:ext cx="7772400" cy="646331"/>
          </a:xfrm>
          <a:prstGeom prst="rect">
            <a:avLst/>
          </a:prstGeom>
        </p:spPr>
        <p:txBody>
          <a:bodyPr wrap="square">
            <a:spAutoFit/>
          </a:bodyPr>
          <a:lstStyle/>
          <a:p>
            <a:r>
              <a:rPr lang="vi-VN" dirty="0"/>
              <a:t>Nội tạng sau khi lấy ra được rửa bằng rượu cọ, sau đó được đặt trong 4 chiếc bình thảo dược và chôn cùng người chết.</a:t>
            </a:r>
            <a:endParaRPr lang="en-US" dirty="0"/>
          </a:p>
        </p:txBody>
      </p:sp>
    </p:spTree>
    <p:extLst>
      <p:ext uri="{BB962C8B-B14F-4D97-AF65-F5344CB8AC3E}">
        <p14:creationId xmlns:p14="http://schemas.microsoft.com/office/powerpoint/2010/main" val="367245959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447800" y="556624"/>
            <a:ext cx="621030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3"/>
          <p:cNvSpPr>
            <a:spLocks noChangeArrowheads="1"/>
          </p:cNvSpPr>
          <p:nvPr/>
        </p:nvSpPr>
        <p:spPr bwMode="auto">
          <a:xfrm>
            <a:off x="914400" y="4648200"/>
            <a:ext cx="7391400"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000" dirty="0" smtClean="0">
                <a:latin typeface="Calibri" panose="020F0502020204030204" pitchFamily="34" charset="0"/>
                <a:cs typeface="Calibri" panose="020F0502020204030204" pitchFamily="34" charset="0"/>
              </a:rPr>
              <a:t>-   </a:t>
            </a:r>
            <a:r>
              <a:rPr kumimoji="0" lang="en-US" altLang="en-US" sz="2000" b="0" i="0" u="none" strike="noStrike" cap="none" normalizeH="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Vị</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thần</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đầu</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người</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Imset</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chịu</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trách</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nhiệm</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bảo</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vệ</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gan</a:t>
            </a:r>
            <a:endPar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Vị</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thần</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đầu</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sói</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Duamutef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chịu</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trách</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nhiệm</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bảo</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vệ</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dạ</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dày</a:t>
            </a:r>
            <a:endParaRPr lang="en-US" altLang="en-US" sz="2000" dirty="0">
              <a:latin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Vị</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thần</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đầu</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khỉ</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đầu</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chó</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Hapi</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chịu</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trách</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nhiệm</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bảo</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vệ</a:t>
            </a:r>
            <a:r>
              <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rPr>
              <a:t> </a:t>
            </a:r>
            <a:r>
              <a:rPr kumimoji="0" lang="en-US" altLang="en-US" sz="2000" b="0" i="0" u="none" strike="noStrike" cap="none" normalizeH="0" baseline="0" dirty="0" err="1" smtClean="0">
                <a:ln>
                  <a:noFill/>
                </a:ln>
                <a:effectLst/>
                <a:latin typeface="Calibri" panose="020F0502020204030204" pitchFamily="34" charset="0"/>
                <a:cs typeface="Calibri" panose="020F0502020204030204" pitchFamily="34" charset="0"/>
              </a:rPr>
              <a:t>phổi</a:t>
            </a:r>
            <a:endParaRPr lang="en-US" altLang="en-US" sz="2000" dirty="0">
              <a:latin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pPr>
            <a:r>
              <a:rPr lang="en-US" altLang="en-US" sz="2000" dirty="0" err="1" smtClean="0">
                <a:latin typeface="Calibri" panose="020F0502020204030204" pitchFamily="34" charset="0"/>
                <a:cs typeface="Calibri" panose="020F0502020204030204" pitchFamily="34" charset="0"/>
              </a:rPr>
              <a:t>Vị</a:t>
            </a:r>
            <a:r>
              <a:rPr lang="en-US" altLang="en-US" sz="2000" dirty="0" smtClean="0">
                <a:latin typeface="Calibri" panose="020F0502020204030204" pitchFamily="34" charset="0"/>
                <a:cs typeface="Calibri" panose="020F0502020204030204" pitchFamily="34" charset="0"/>
              </a:rPr>
              <a:t> </a:t>
            </a:r>
            <a:r>
              <a:rPr lang="en-US" altLang="en-US" sz="2000" dirty="0" err="1">
                <a:latin typeface="Calibri" panose="020F0502020204030204" pitchFamily="34" charset="0"/>
                <a:cs typeface="Calibri" panose="020F0502020204030204" pitchFamily="34" charset="0"/>
              </a:rPr>
              <a:t>thần</a:t>
            </a:r>
            <a:r>
              <a:rPr lang="en-US" altLang="en-US" sz="2000" dirty="0">
                <a:latin typeface="Calibri" panose="020F0502020204030204" pitchFamily="34" charset="0"/>
                <a:cs typeface="Calibri" panose="020F0502020204030204" pitchFamily="34" charset="0"/>
              </a:rPr>
              <a:t> </a:t>
            </a:r>
            <a:r>
              <a:rPr lang="en-US" altLang="en-US" sz="2000" dirty="0" err="1">
                <a:latin typeface="Calibri" panose="020F0502020204030204" pitchFamily="34" charset="0"/>
                <a:cs typeface="Calibri" panose="020F0502020204030204" pitchFamily="34" charset="0"/>
              </a:rPr>
              <a:t>đầu</a:t>
            </a:r>
            <a:r>
              <a:rPr lang="en-US" altLang="en-US" sz="2000" dirty="0">
                <a:latin typeface="Calibri" panose="020F0502020204030204" pitchFamily="34" charset="0"/>
                <a:cs typeface="Calibri" panose="020F0502020204030204" pitchFamily="34" charset="0"/>
              </a:rPr>
              <a:t> </a:t>
            </a:r>
            <a:r>
              <a:rPr lang="en-US" altLang="en-US" sz="2000" dirty="0" err="1">
                <a:latin typeface="Calibri" panose="020F0502020204030204" pitchFamily="34" charset="0"/>
                <a:cs typeface="Calibri" panose="020F0502020204030204" pitchFamily="34" charset="0"/>
              </a:rPr>
              <a:t>chim</a:t>
            </a:r>
            <a:r>
              <a:rPr lang="en-US" altLang="en-US" sz="2000" dirty="0">
                <a:latin typeface="Calibri" panose="020F0502020204030204" pitchFamily="34" charset="0"/>
                <a:cs typeface="Calibri" panose="020F0502020204030204" pitchFamily="34" charset="0"/>
              </a:rPr>
              <a:t> </a:t>
            </a:r>
            <a:r>
              <a:rPr lang="en-US" altLang="en-US" sz="2000" dirty="0" err="1">
                <a:latin typeface="Calibri" panose="020F0502020204030204" pitchFamily="34" charset="0"/>
                <a:cs typeface="Calibri" panose="020F0502020204030204" pitchFamily="34" charset="0"/>
              </a:rPr>
              <a:t>Qebehsenuef</a:t>
            </a:r>
            <a:r>
              <a:rPr lang="en-US" altLang="en-US" sz="2000" dirty="0">
                <a:latin typeface="Calibri" panose="020F0502020204030204" pitchFamily="34" charset="0"/>
                <a:cs typeface="Calibri" panose="020F0502020204030204" pitchFamily="34" charset="0"/>
              </a:rPr>
              <a:t> </a:t>
            </a:r>
            <a:r>
              <a:rPr lang="en-US" altLang="en-US" sz="2000" dirty="0" err="1">
                <a:latin typeface="Calibri" panose="020F0502020204030204" pitchFamily="34" charset="0"/>
                <a:cs typeface="Calibri" panose="020F0502020204030204" pitchFamily="34" charset="0"/>
              </a:rPr>
              <a:t>chịu</a:t>
            </a:r>
            <a:r>
              <a:rPr lang="en-US" altLang="en-US" sz="2000" dirty="0">
                <a:latin typeface="Calibri" panose="020F0502020204030204" pitchFamily="34" charset="0"/>
                <a:cs typeface="Calibri" panose="020F0502020204030204" pitchFamily="34" charset="0"/>
              </a:rPr>
              <a:t> </a:t>
            </a:r>
            <a:r>
              <a:rPr lang="en-US" altLang="en-US" sz="2000" dirty="0" err="1">
                <a:latin typeface="Calibri" panose="020F0502020204030204" pitchFamily="34" charset="0"/>
                <a:cs typeface="Calibri" panose="020F0502020204030204" pitchFamily="34" charset="0"/>
              </a:rPr>
              <a:t>trách</a:t>
            </a:r>
            <a:r>
              <a:rPr lang="en-US" altLang="en-US" sz="2000" dirty="0">
                <a:latin typeface="Calibri" panose="020F0502020204030204" pitchFamily="34" charset="0"/>
                <a:cs typeface="Calibri" panose="020F0502020204030204" pitchFamily="34" charset="0"/>
              </a:rPr>
              <a:t> </a:t>
            </a:r>
            <a:r>
              <a:rPr lang="en-US" altLang="en-US" sz="2000" dirty="0" err="1">
                <a:latin typeface="Calibri" panose="020F0502020204030204" pitchFamily="34" charset="0"/>
                <a:cs typeface="Calibri" panose="020F0502020204030204" pitchFamily="34" charset="0"/>
              </a:rPr>
              <a:t>nhiệm</a:t>
            </a:r>
            <a:r>
              <a:rPr lang="en-US" altLang="en-US" sz="2000" dirty="0">
                <a:latin typeface="Calibri" panose="020F0502020204030204" pitchFamily="34" charset="0"/>
                <a:cs typeface="Calibri" panose="020F0502020204030204" pitchFamily="34" charset="0"/>
              </a:rPr>
              <a:t> </a:t>
            </a:r>
            <a:r>
              <a:rPr lang="en-US" altLang="en-US" sz="2000" dirty="0" err="1">
                <a:latin typeface="Calibri" panose="020F0502020204030204" pitchFamily="34" charset="0"/>
                <a:cs typeface="Calibri" panose="020F0502020204030204" pitchFamily="34" charset="0"/>
              </a:rPr>
              <a:t>bảo</a:t>
            </a:r>
            <a:r>
              <a:rPr lang="en-US" altLang="en-US" sz="2000" dirty="0">
                <a:latin typeface="Calibri" panose="020F0502020204030204" pitchFamily="34" charset="0"/>
                <a:cs typeface="Calibri" panose="020F0502020204030204" pitchFamily="34" charset="0"/>
              </a:rPr>
              <a:t> </a:t>
            </a:r>
            <a:r>
              <a:rPr lang="en-US" altLang="en-US" sz="2000" dirty="0" err="1">
                <a:latin typeface="Calibri" panose="020F0502020204030204" pitchFamily="34" charset="0"/>
                <a:cs typeface="Calibri" panose="020F0502020204030204" pitchFamily="34" charset="0"/>
              </a:rPr>
              <a:t>vệ</a:t>
            </a:r>
            <a:r>
              <a:rPr lang="en-US" altLang="en-US" sz="2000" dirty="0">
                <a:latin typeface="Calibri" panose="020F0502020204030204" pitchFamily="34" charset="0"/>
                <a:cs typeface="Calibri" panose="020F0502020204030204" pitchFamily="34" charset="0"/>
              </a:rPr>
              <a:t> </a:t>
            </a:r>
            <a:r>
              <a:rPr lang="en-US" altLang="en-US" sz="2000" dirty="0" err="1">
                <a:latin typeface="Calibri" panose="020F0502020204030204" pitchFamily="34" charset="0"/>
                <a:cs typeface="Calibri" panose="020F0502020204030204" pitchFamily="34" charset="0"/>
              </a:rPr>
              <a:t>ruột</a:t>
            </a:r>
            <a:endParaRPr lang="en-US" altLang="en-US" sz="2000" dirty="0">
              <a:latin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smtClean="0">
              <a:ln>
                <a:noFill/>
              </a:ln>
              <a:effectLst/>
              <a:latin typeface="Calibri" panose="020F0502020204030204" pitchFamily="34" charset="0"/>
              <a:cs typeface="Calibri" panose="020F0502020204030204" pitchFamily="34" charset="0"/>
            </a:endParaRPr>
          </a:p>
        </p:txBody>
      </p:sp>
      <p:pic>
        <p:nvPicPr>
          <p:cNvPr id="4100" name="Picture 4" descr="https://cdnstoremedia.com/adt/cpc/cpm7k/html/upload/2021/06/images/close_x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9550" cy="20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101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381000"/>
            <a:ext cx="6191250"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14400" y="5486400"/>
            <a:ext cx="7391400" cy="923330"/>
          </a:xfrm>
          <a:prstGeom prst="rect">
            <a:avLst/>
          </a:prstGeom>
        </p:spPr>
        <p:txBody>
          <a:bodyPr wrap="square">
            <a:spAutoFit/>
          </a:bodyPr>
          <a:lstStyle/>
          <a:p>
            <a:pPr algn="ctr"/>
            <a:r>
              <a:rPr lang="vi-VN" dirty="0"/>
              <a:t>Muối natron được những người thợ nhồi vào ổ bụng cũng như bao phủ xung quanh thi thể để hút ẩm và giúp thi thể giữ nguyên hình dạng.</a:t>
            </a:r>
            <a:endParaRPr lang="en-US" dirty="0"/>
          </a:p>
        </p:txBody>
      </p:sp>
    </p:spTree>
    <p:extLst>
      <p:ext uri="{BB962C8B-B14F-4D97-AF65-F5344CB8AC3E}">
        <p14:creationId xmlns:p14="http://schemas.microsoft.com/office/powerpoint/2010/main" val="3868795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81000"/>
            <a:ext cx="5715000"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19200" y="5181600"/>
            <a:ext cx="7086600" cy="646331"/>
          </a:xfrm>
          <a:prstGeom prst="rect">
            <a:avLst/>
          </a:prstGeom>
        </p:spPr>
        <p:txBody>
          <a:bodyPr wrap="square">
            <a:spAutoFit/>
          </a:bodyPr>
          <a:lstStyle/>
          <a:p>
            <a:r>
              <a:rPr lang="vi-VN" dirty="0"/>
              <a:t>Sau 40 ngày, những người thợ sẽ dùng nước sông Nile để rửa thi thể. Sau đó, họ sẽ dùng dầu để bôi lên các nhằm giúp da đàn hồi.</a:t>
            </a:r>
            <a:endParaRPr lang="en-US" dirty="0"/>
          </a:p>
        </p:txBody>
      </p:sp>
    </p:spTree>
    <p:extLst>
      <p:ext uri="{BB962C8B-B14F-4D97-AF65-F5344CB8AC3E}">
        <p14:creationId xmlns:p14="http://schemas.microsoft.com/office/powerpoint/2010/main" val="32914656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51102"/>
            <a:ext cx="2438400" cy="59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946" y="451102"/>
            <a:ext cx="2438400" cy="6004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1371600"/>
            <a:ext cx="2971800" cy="1754326"/>
          </a:xfrm>
          <a:prstGeom prst="rect">
            <a:avLst/>
          </a:prstGeom>
        </p:spPr>
        <p:txBody>
          <a:bodyPr wrap="square">
            <a:spAutoFit/>
          </a:bodyPr>
          <a:lstStyle/>
          <a:p>
            <a:r>
              <a:rPr lang="vi-VN" dirty="0"/>
              <a:t>Sau đó, các thợ ướp xác bắt đầu tiến hành gói xác chết. Họ sử dụng vải lanh quấn quanh đầu và cổ. Ngón tay và ngón chân được quấn riêng.</a:t>
            </a:r>
            <a:endParaRPr lang="en-US" dirty="0"/>
          </a:p>
        </p:txBody>
      </p:sp>
    </p:spTree>
    <p:extLst>
      <p:ext uri="{BB962C8B-B14F-4D97-AF65-F5344CB8AC3E}">
        <p14:creationId xmlns:p14="http://schemas.microsoft.com/office/powerpoint/2010/main" val="142658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622" y="381000"/>
            <a:ext cx="619125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38200" y="5592121"/>
            <a:ext cx="7315200" cy="923330"/>
          </a:xfrm>
          <a:prstGeom prst="rect">
            <a:avLst/>
          </a:prstGeom>
        </p:spPr>
        <p:txBody>
          <a:bodyPr wrap="square">
            <a:spAutoFit/>
          </a:bodyPr>
          <a:lstStyle/>
          <a:p>
            <a:r>
              <a:rPr lang="vi-VN" dirty="0"/>
              <a:t>Khi những người thợ tiến hành các công đoạn ướp xác, một linh mục sẽ đứng cạnh đọc thần chú để giúp người chết xua đuổi tà ma, những linh hồn độc ác.</a:t>
            </a:r>
            <a:endParaRPr lang="en-US" dirty="0"/>
          </a:p>
        </p:txBody>
      </p:sp>
    </p:spTree>
    <p:extLst>
      <p:ext uri="{BB962C8B-B14F-4D97-AF65-F5344CB8AC3E}">
        <p14:creationId xmlns:p14="http://schemas.microsoft.com/office/powerpoint/2010/main" val="339472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2876" y="228600"/>
            <a:ext cx="2603178" cy="6410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7200" y="2514600"/>
            <a:ext cx="4572000" cy="1477328"/>
          </a:xfrm>
          <a:prstGeom prst="rect">
            <a:avLst/>
          </a:prstGeom>
        </p:spPr>
        <p:txBody>
          <a:bodyPr>
            <a:spAutoFit/>
          </a:bodyPr>
          <a:lstStyle/>
          <a:p>
            <a:pPr algn="ctr"/>
            <a:r>
              <a:rPr lang="vi-VN" dirty="0"/>
              <a:t>Chân và tay thi thể được buộc lại với nhau và những người thợ đặt ở giữa 2 tay thi thể là cuốn sách dành cho người chết.</a:t>
            </a:r>
          </a:p>
          <a:p>
            <a:pPr algn="ctr"/>
            <a:r>
              <a:rPr lang="vi-VN" dirty="0"/>
              <a:t/>
            </a:r>
            <a:br>
              <a:rPr lang="vi-VN" dirty="0"/>
            </a:br>
            <a:endParaRPr lang="en-US" dirty="0"/>
          </a:p>
        </p:txBody>
      </p:sp>
    </p:spTree>
    <p:extLst>
      <p:ext uri="{BB962C8B-B14F-4D97-AF65-F5344CB8AC3E}">
        <p14:creationId xmlns:p14="http://schemas.microsoft.com/office/powerpoint/2010/main" val="541152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631" y="228600"/>
            <a:ext cx="64770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4953000"/>
            <a:ext cx="8763000" cy="1754326"/>
          </a:xfrm>
          <a:prstGeom prst="rect">
            <a:avLst/>
          </a:prstGeom>
        </p:spPr>
        <p:txBody>
          <a:bodyPr wrap="square">
            <a:spAutoFit/>
          </a:bodyPr>
          <a:lstStyle/>
          <a:p>
            <a:r>
              <a:rPr lang="vi-VN" dirty="0"/>
              <a:t>Thi thể sẽ được cuộn thêm nhiều lớp vải lanh. Những người thợ bôi nhựa dính ở mỗi lớp vải để gắn chết chúng với nhau. Một tấm vải to được sử dụng để quấn quanh xác ướp. Sau đó, hình thần Osiris được những người thợ vẽ lên bề mặt tấm vải. Xác ướp được quấn thêm một tấm vải lanh lớn nữa. Cuối cùng, những người thợ dùng nhiều dây vải lanh quấn quanh xác ướp. Sau đó, họ đặt xác ướp vào trong một quan tài nhỏ được đặt trong một quan tài lớn hơn.</a:t>
            </a:r>
            <a:endParaRPr lang="en-US" dirty="0"/>
          </a:p>
        </p:txBody>
      </p:sp>
    </p:spTree>
    <p:extLst>
      <p:ext uri="{BB962C8B-B14F-4D97-AF65-F5344CB8AC3E}">
        <p14:creationId xmlns:p14="http://schemas.microsoft.com/office/powerpoint/2010/main" val="3897568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685800"/>
            <a:ext cx="6191250"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5800" y="4694872"/>
            <a:ext cx="7696200" cy="1477328"/>
          </a:xfrm>
          <a:prstGeom prst="rect">
            <a:avLst/>
          </a:prstGeom>
        </p:spPr>
        <p:txBody>
          <a:bodyPr wrap="square">
            <a:spAutoFit/>
          </a:bodyPr>
          <a:lstStyle/>
          <a:p>
            <a:pPr algn="ctr"/>
            <a:r>
              <a:rPr lang="vi-VN" dirty="0"/>
              <a:t>Những người thân trong gia đình tổ chức đám tang để tiễn đưa người quá cố. Người Ai Cập cổ đại còn có tục lệ "mở miệng" để cho người chết ăn uống lại. Sau đó, quan tài mới được đặt vào mộ cùng với hành lý, quần áo, thức ăn, nước uống và những vật dụng có giá trị để người đã mất bắt đầu hành trình về thế giới bên kia.</a:t>
            </a:r>
            <a:endParaRPr lang="en-US" dirty="0"/>
          </a:p>
        </p:txBody>
      </p:sp>
    </p:spTree>
    <p:extLst>
      <p:ext uri="{BB962C8B-B14F-4D97-AF65-F5344CB8AC3E}">
        <p14:creationId xmlns:p14="http://schemas.microsoft.com/office/powerpoint/2010/main" val="416805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73214"/>
            <a:ext cx="10209151" cy="5956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1016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7620000" cy="506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14400" y="5943600"/>
            <a:ext cx="7467600" cy="830997"/>
          </a:xfrm>
          <a:prstGeom prst="rect">
            <a:avLst/>
          </a:prstGeom>
          <a:noFill/>
        </p:spPr>
        <p:txBody>
          <a:bodyPr wrap="square" rtlCol="0">
            <a:spAutoFit/>
          </a:bodyPr>
          <a:lstStyle/>
          <a:p>
            <a:pPr algn="ctr"/>
            <a:r>
              <a:rPr lang="en-US" sz="2400" dirty="0" err="1" smtClean="0"/>
              <a:t>Các</a:t>
            </a:r>
            <a:r>
              <a:rPr lang="en-US" sz="2400" dirty="0" smtClean="0"/>
              <a:t> </a:t>
            </a:r>
            <a:r>
              <a:rPr lang="en-US" sz="2400" dirty="0" err="1" smtClean="0"/>
              <a:t>nhà</a:t>
            </a:r>
            <a:r>
              <a:rPr lang="en-US" sz="2400" dirty="0" smtClean="0"/>
              <a:t> </a:t>
            </a:r>
            <a:r>
              <a:rPr lang="en-US" sz="2400" dirty="0" err="1" smtClean="0"/>
              <a:t>khoa</a:t>
            </a:r>
            <a:r>
              <a:rPr lang="en-US" sz="2400" dirty="0" smtClean="0"/>
              <a:t> </a:t>
            </a:r>
            <a:r>
              <a:rPr lang="en-US" sz="2400" dirty="0" err="1" smtClean="0"/>
              <a:t>học</a:t>
            </a:r>
            <a:r>
              <a:rPr lang="en-US" sz="2400" dirty="0" smtClean="0"/>
              <a:t> </a:t>
            </a:r>
            <a:r>
              <a:rPr lang="en-US" sz="2400" dirty="0" err="1" smtClean="0"/>
              <a:t>phục</a:t>
            </a:r>
            <a:r>
              <a:rPr lang="en-US" sz="2400" dirty="0" smtClean="0"/>
              <a:t> </a:t>
            </a:r>
            <a:r>
              <a:rPr lang="en-US" sz="2400" dirty="0" err="1" smtClean="0"/>
              <a:t>dựng</a:t>
            </a:r>
            <a:r>
              <a:rPr lang="en-US" sz="2400" dirty="0" smtClean="0"/>
              <a:t> </a:t>
            </a:r>
            <a:r>
              <a:rPr lang="en-US" sz="2400" dirty="0" err="1" smtClean="0"/>
              <a:t>gương</a:t>
            </a:r>
            <a:r>
              <a:rPr lang="en-US" sz="2400" dirty="0" smtClean="0"/>
              <a:t> </a:t>
            </a:r>
            <a:r>
              <a:rPr lang="en-US" sz="2400" dirty="0" err="1" smtClean="0"/>
              <a:t>mặt</a:t>
            </a:r>
            <a:r>
              <a:rPr lang="en-US" sz="2400" dirty="0" smtClean="0"/>
              <a:t> </a:t>
            </a:r>
            <a:r>
              <a:rPr lang="en-US" sz="2400" dirty="0" err="1" smtClean="0"/>
              <a:t>vua</a:t>
            </a:r>
            <a:r>
              <a:rPr lang="en-US" sz="2400" dirty="0" smtClean="0"/>
              <a:t> Tutankhamun </a:t>
            </a:r>
            <a:r>
              <a:rPr lang="en-US" sz="2400" dirty="0" err="1" smtClean="0"/>
              <a:t>dựa</a:t>
            </a:r>
            <a:r>
              <a:rPr lang="en-US" sz="2400" dirty="0" smtClean="0"/>
              <a:t> </a:t>
            </a:r>
            <a:r>
              <a:rPr lang="en-US" sz="2400" dirty="0" err="1" smtClean="0"/>
              <a:t>theo</a:t>
            </a:r>
            <a:r>
              <a:rPr lang="en-US" sz="2400" dirty="0" smtClean="0"/>
              <a:t> </a:t>
            </a:r>
            <a:r>
              <a:rPr lang="en-US" sz="2400" dirty="0" err="1" smtClean="0"/>
              <a:t>xác</a:t>
            </a:r>
            <a:r>
              <a:rPr lang="en-US" sz="2400" dirty="0" smtClean="0"/>
              <a:t> </a:t>
            </a:r>
            <a:r>
              <a:rPr lang="en-US" sz="2400" dirty="0" err="1" smtClean="0"/>
              <a:t>ướp</a:t>
            </a:r>
            <a:endParaRPr lang="en-US" sz="2400" dirty="0"/>
          </a:p>
        </p:txBody>
      </p:sp>
    </p:spTree>
    <p:extLst>
      <p:ext uri="{BB962C8B-B14F-4D97-AF65-F5344CB8AC3E}">
        <p14:creationId xmlns:p14="http://schemas.microsoft.com/office/powerpoint/2010/main" val="455421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990600"/>
            <a:ext cx="810960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1143000"/>
            <a:ext cx="801052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62200" y="228600"/>
            <a:ext cx="4114800" cy="584775"/>
          </a:xfrm>
          <a:prstGeom prst="rect">
            <a:avLst/>
          </a:prstGeom>
          <a:noFill/>
        </p:spPr>
        <p:txBody>
          <a:bodyPr wrap="square" rtlCol="0">
            <a:spAutoFit/>
          </a:bodyPr>
          <a:lstStyle/>
          <a:p>
            <a:pPr algn="ctr"/>
            <a:r>
              <a:rPr lang="en-US" sz="3200" b="1" dirty="0" smtClean="0">
                <a:solidFill>
                  <a:srgbClr val="C00000"/>
                </a:solidFill>
              </a:rPr>
              <a:t>TOÁN HỌC</a:t>
            </a:r>
            <a:endParaRPr lang="en-US" sz="3200" b="1" dirty="0">
              <a:solidFill>
                <a:srgbClr val="C00000"/>
              </a:solidFill>
            </a:endParaRPr>
          </a:p>
        </p:txBody>
      </p:sp>
    </p:spTree>
    <p:extLst>
      <p:ext uri="{BB962C8B-B14F-4D97-AF65-F5344CB8AC3E}">
        <p14:creationId xmlns:p14="http://schemas.microsoft.com/office/powerpoint/2010/main" val="3568731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barn(inVertical)">
                                      <p:cBhvr>
                                        <p:cTn id="12"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838200"/>
            <a:ext cx="755286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5439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2400"/>
            <a:ext cx="6324600" cy="646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2400"/>
            <a:ext cx="6324600" cy="653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6407"/>
            <a:ext cx="8447444" cy="6543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52400"/>
            <a:ext cx="8534400" cy="653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46407"/>
            <a:ext cx="8534400" cy="6539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301" y="140413"/>
            <a:ext cx="8548099" cy="653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b="39206"/>
          <a:stretch/>
        </p:blipFill>
        <p:spPr bwMode="auto">
          <a:xfrm>
            <a:off x="382712" y="114728"/>
            <a:ext cx="8548099" cy="6575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6104" y="134420"/>
            <a:ext cx="8744191" cy="6575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1376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inVertical)">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barn(inVertical)">
                                      <p:cBhvr>
                                        <p:cTn id="12" dur="500"/>
                                        <p:tgtEl>
                                          <p:spTgt spid="153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barn(inVertical)">
                                      <p:cBhvr>
                                        <p:cTn id="17" dur="500"/>
                                        <p:tgtEl>
                                          <p:spTgt spid="1536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365"/>
                                        </p:tgtEl>
                                        <p:attrNameLst>
                                          <p:attrName>style.visibility</p:attrName>
                                        </p:attrNameLst>
                                      </p:cBhvr>
                                      <p:to>
                                        <p:strVal val="visible"/>
                                      </p:to>
                                    </p:set>
                                    <p:animEffect transition="in" filter="barn(inVertical)">
                                      <p:cBhvr>
                                        <p:cTn id="22" dur="500"/>
                                        <p:tgtEl>
                                          <p:spTgt spid="1536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366"/>
                                        </p:tgtEl>
                                        <p:attrNameLst>
                                          <p:attrName>style.visibility</p:attrName>
                                        </p:attrNameLst>
                                      </p:cBhvr>
                                      <p:to>
                                        <p:strVal val="visible"/>
                                      </p:to>
                                    </p:set>
                                    <p:animEffect transition="in" filter="barn(inVertical)">
                                      <p:cBhvr>
                                        <p:cTn id="27" dur="500"/>
                                        <p:tgtEl>
                                          <p:spTgt spid="1536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367"/>
                                        </p:tgtEl>
                                        <p:attrNameLst>
                                          <p:attrName>style.visibility</p:attrName>
                                        </p:attrNameLst>
                                      </p:cBhvr>
                                      <p:to>
                                        <p:strVal val="visible"/>
                                      </p:to>
                                    </p:set>
                                    <p:animEffect transition="in" filter="barn(inVertical)">
                                      <p:cBhvr>
                                        <p:cTn id="32" dur="500"/>
                                        <p:tgtEl>
                                          <p:spTgt spid="1536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368"/>
                                        </p:tgtEl>
                                        <p:attrNameLst>
                                          <p:attrName>style.visibility</p:attrName>
                                        </p:attrNameLst>
                                      </p:cBhvr>
                                      <p:to>
                                        <p:strVal val="visible"/>
                                      </p:to>
                                    </p:set>
                                    <p:animEffect transition="in" filter="barn(inVertical)">
                                      <p:cBhvr>
                                        <p:cTn id="37" dur="500"/>
                                        <p:tgtEl>
                                          <p:spTgt spid="1536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5370"/>
                                        </p:tgtEl>
                                        <p:attrNameLst>
                                          <p:attrName>style.visibility</p:attrName>
                                        </p:attrNameLst>
                                      </p:cBhvr>
                                      <p:to>
                                        <p:strVal val="visible"/>
                                      </p:to>
                                    </p:set>
                                    <p:animEffect transition="in" filter="barn(inVertical)">
                                      <p:cBhvr>
                                        <p:cTn id="42" dur="500"/>
                                        <p:tgtEl>
                                          <p:spTgt spid="15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89571"/>
            <a:ext cx="7965859"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762000"/>
            <a:ext cx="7965859" cy="5302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9914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arn(inVertical)">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387"/>
                                        </p:tgtEl>
                                        <p:attrNameLst>
                                          <p:attrName>style.visibility</p:attrName>
                                        </p:attrNameLst>
                                      </p:cBhvr>
                                      <p:to>
                                        <p:strVal val="visible"/>
                                      </p:to>
                                    </p:set>
                                    <p:animEffect transition="in" filter="barn(inVertical)">
                                      <p:cBhvr>
                                        <p:cTn id="12"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7536" y="3047999"/>
            <a:ext cx="3865757" cy="310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812" y="3748558"/>
            <a:ext cx="3806074" cy="282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812" y="57964"/>
            <a:ext cx="2568388" cy="359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31035"/>
            <a:ext cx="4629951" cy="2826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86200" y="6358666"/>
            <a:ext cx="4495800" cy="461665"/>
          </a:xfrm>
          <a:prstGeom prst="rect">
            <a:avLst/>
          </a:prstGeom>
          <a:noFill/>
        </p:spPr>
        <p:txBody>
          <a:bodyPr wrap="square" rtlCol="0">
            <a:spAutoFit/>
          </a:bodyPr>
          <a:lstStyle/>
          <a:p>
            <a:pPr algn="ctr"/>
            <a:r>
              <a:rPr lang="en-US" sz="2400" dirty="0" err="1" smtClean="0"/>
              <a:t>Lăng</a:t>
            </a:r>
            <a:r>
              <a:rPr lang="en-US" sz="2400" dirty="0" smtClean="0"/>
              <a:t> </a:t>
            </a:r>
            <a:r>
              <a:rPr lang="en-US" sz="2400" dirty="0" err="1" smtClean="0"/>
              <a:t>mộ</a:t>
            </a:r>
            <a:r>
              <a:rPr lang="en-US" sz="2400" dirty="0" smtClean="0"/>
              <a:t> </a:t>
            </a:r>
            <a:r>
              <a:rPr lang="en-US" sz="2400" dirty="0" err="1" smtClean="0"/>
              <a:t>vua</a:t>
            </a:r>
            <a:r>
              <a:rPr lang="en-US" sz="2400" dirty="0" smtClean="0"/>
              <a:t> Tutankhamun</a:t>
            </a:r>
            <a:endParaRPr lang="en-US" sz="2400" dirty="0"/>
          </a:p>
        </p:txBody>
      </p:sp>
    </p:spTree>
    <p:extLst>
      <p:ext uri="{BB962C8B-B14F-4D97-AF65-F5344CB8AC3E}">
        <p14:creationId xmlns:p14="http://schemas.microsoft.com/office/powerpoint/2010/main" val="3948326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inVertical)">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barn(inVertical)">
                                      <p:cBhvr>
                                        <p:cTn id="12" dur="5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600"/>
            <a:ext cx="5172075"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1828800" y="5943600"/>
            <a:ext cx="5172075" cy="7620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err="1" smtClean="0"/>
              <a:t>Tượng</a:t>
            </a:r>
            <a:r>
              <a:rPr lang="en-US" sz="2800" dirty="0" smtClean="0"/>
              <a:t> </a:t>
            </a:r>
            <a:r>
              <a:rPr lang="en-US" sz="2800" dirty="0" err="1" smtClean="0"/>
              <a:t>nữ</a:t>
            </a:r>
            <a:r>
              <a:rPr lang="en-US" sz="2800" dirty="0" smtClean="0"/>
              <a:t> </a:t>
            </a:r>
            <a:r>
              <a:rPr lang="en-US" sz="2800" dirty="0" err="1" smtClean="0"/>
              <a:t>hoàng</a:t>
            </a:r>
            <a:r>
              <a:rPr lang="en-US" sz="2800" dirty="0" smtClean="0"/>
              <a:t> Nefertiti</a:t>
            </a:r>
            <a:endParaRPr lang="en-US" sz="2800" dirty="0"/>
          </a:p>
        </p:txBody>
      </p:sp>
    </p:spTree>
    <p:extLst>
      <p:ext uri="{BB962C8B-B14F-4D97-AF65-F5344CB8AC3E}">
        <p14:creationId xmlns:p14="http://schemas.microsoft.com/office/powerpoint/2010/main" val="169157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2438400" cy="5670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图片 12">
            <a:extLst>
              <a:ext uri="{FF2B5EF4-FFF2-40B4-BE49-F238E27FC236}">
                <a16:creationId xmlns:a16="http://schemas.microsoft.com/office/drawing/2014/main" xmlns="" id="{F7F8C48D-A559-4113-AD18-8377F23E9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65" b="88523"/>
          <a:stretch/>
        </p:blipFill>
        <p:spPr>
          <a:xfrm rot="10800000">
            <a:off x="2895600" y="5480729"/>
            <a:ext cx="7162800" cy="1377269"/>
          </a:xfrm>
          <a:prstGeom prst="rect">
            <a:avLst/>
          </a:prstGeom>
        </p:spPr>
      </p:pic>
      <p:pic>
        <p:nvPicPr>
          <p:cNvPr id="5" name="图片 11">
            <a:extLst>
              <a:ext uri="{FF2B5EF4-FFF2-40B4-BE49-F238E27FC236}">
                <a16:creationId xmlns:a16="http://schemas.microsoft.com/office/drawing/2014/main" xmlns="" id="{A0685C41-D465-4512-B9F6-8A38B1A4D0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65" b="88523"/>
          <a:stretch/>
        </p:blipFill>
        <p:spPr>
          <a:xfrm>
            <a:off x="5772682" y="0"/>
            <a:ext cx="3357141" cy="787078"/>
          </a:xfrm>
          <a:prstGeom prst="rect">
            <a:avLst/>
          </a:prstGeom>
        </p:spPr>
      </p:pic>
      <p:pic>
        <p:nvPicPr>
          <p:cNvPr id="6" name="图片 12">
            <a:extLst>
              <a:ext uri="{FF2B5EF4-FFF2-40B4-BE49-F238E27FC236}">
                <a16:creationId xmlns:a16="http://schemas.microsoft.com/office/drawing/2014/main" xmlns="" id="{F7F8C48D-A559-4113-AD18-8377F23E9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65" b="88523"/>
          <a:stretch/>
        </p:blipFill>
        <p:spPr>
          <a:xfrm>
            <a:off x="152400" y="0"/>
            <a:ext cx="5874496" cy="1377269"/>
          </a:xfrm>
          <a:prstGeom prst="rect">
            <a:avLst/>
          </a:prstGeom>
        </p:spPr>
      </p:pic>
      <p:sp>
        <p:nvSpPr>
          <p:cNvPr id="8" name="对话气泡: 圆角矩形 4">
            <a:extLst>
              <a:ext uri="{FF2B5EF4-FFF2-40B4-BE49-F238E27FC236}">
                <a16:creationId xmlns:a16="http://schemas.microsoft.com/office/drawing/2014/main" xmlns="" id="{D698D9B5-9CF8-42E6-A190-6F9B92AFA6B4}"/>
              </a:ext>
            </a:extLst>
          </p:cNvPr>
          <p:cNvSpPr/>
          <p:nvPr/>
        </p:nvSpPr>
        <p:spPr>
          <a:xfrm>
            <a:off x="3089648" y="688634"/>
            <a:ext cx="5749552" cy="2740366"/>
          </a:xfrm>
          <a:prstGeom prst="wedgeRoundRectCallout">
            <a:avLst>
              <a:gd name="adj1" fmla="val -52886"/>
              <a:gd name="adj2" fmla="val 82401"/>
              <a:gd name="adj3" fmla="val 16667"/>
            </a:avLst>
          </a:prstGeom>
          <a:solidFill>
            <a:schemeClr val="bg1"/>
          </a:solidFill>
          <a:ln w="57150">
            <a:solidFill>
              <a:srgbClr val="DCB3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fr-FR" sz="3200" b="1" dirty="0" err="1">
                <a:solidFill>
                  <a:srgbClr val="C00000"/>
                </a:solidFill>
              </a:rPr>
              <a:t>Trong</a:t>
            </a:r>
            <a:r>
              <a:rPr lang="fr-FR" sz="3200" b="1" dirty="0">
                <a:solidFill>
                  <a:srgbClr val="C00000"/>
                </a:solidFill>
              </a:rPr>
              <a:t> </a:t>
            </a:r>
            <a:r>
              <a:rPr lang="fr-FR" sz="3200" b="1" dirty="0" err="1">
                <a:solidFill>
                  <a:srgbClr val="C00000"/>
                </a:solidFill>
              </a:rPr>
              <a:t>các</a:t>
            </a:r>
            <a:r>
              <a:rPr lang="fr-FR" sz="3200" b="1" dirty="0">
                <a:solidFill>
                  <a:srgbClr val="C00000"/>
                </a:solidFill>
              </a:rPr>
              <a:t> </a:t>
            </a:r>
            <a:r>
              <a:rPr lang="fr-FR" sz="3200" b="1" dirty="0" err="1">
                <a:solidFill>
                  <a:srgbClr val="C00000"/>
                </a:solidFill>
              </a:rPr>
              <a:t>thành</a:t>
            </a:r>
            <a:r>
              <a:rPr lang="fr-FR" sz="3200" b="1" dirty="0">
                <a:solidFill>
                  <a:srgbClr val="C00000"/>
                </a:solidFill>
              </a:rPr>
              <a:t> </a:t>
            </a:r>
            <a:r>
              <a:rPr lang="fr-FR" sz="3200" b="1" dirty="0" err="1">
                <a:solidFill>
                  <a:srgbClr val="C00000"/>
                </a:solidFill>
              </a:rPr>
              <a:t>tựu</a:t>
            </a:r>
            <a:r>
              <a:rPr lang="fr-FR" sz="3200" b="1" dirty="0">
                <a:solidFill>
                  <a:srgbClr val="C00000"/>
                </a:solidFill>
              </a:rPr>
              <a:t> </a:t>
            </a:r>
            <a:r>
              <a:rPr lang="fr-FR" sz="3200" b="1" dirty="0" err="1">
                <a:solidFill>
                  <a:srgbClr val="C00000"/>
                </a:solidFill>
              </a:rPr>
              <a:t>văn</a:t>
            </a:r>
            <a:r>
              <a:rPr lang="fr-FR" sz="3200" b="1" dirty="0">
                <a:solidFill>
                  <a:srgbClr val="C00000"/>
                </a:solidFill>
              </a:rPr>
              <a:t> </a:t>
            </a:r>
            <a:r>
              <a:rPr lang="fr-FR" sz="3200" b="1" dirty="0" err="1">
                <a:solidFill>
                  <a:srgbClr val="C00000"/>
                </a:solidFill>
              </a:rPr>
              <a:t>hóa</a:t>
            </a:r>
            <a:r>
              <a:rPr lang="fr-FR" sz="3200" b="1" dirty="0">
                <a:solidFill>
                  <a:srgbClr val="C00000"/>
                </a:solidFill>
              </a:rPr>
              <a:t> </a:t>
            </a:r>
            <a:r>
              <a:rPr lang="fr-FR" sz="3200" b="1" dirty="0" err="1">
                <a:solidFill>
                  <a:srgbClr val="C00000"/>
                </a:solidFill>
              </a:rPr>
              <a:t>của</a:t>
            </a:r>
            <a:r>
              <a:rPr lang="fr-FR" sz="3200" b="1" dirty="0">
                <a:solidFill>
                  <a:srgbClr val="C00000"/>
                </a:solidFill>
              </a:rPr>
              <a:t> </a:t>
            </a:r>
            <a:r>
              <a:rPr lang="fr-FR" sz="3200" b="1" dirty="0" err="1">
                <a:solidFill>
                  <a:srgbClr val="C00000"/>
                </a:solidFill>
              </a:rPr>
              <a:t>người</a:t>
            </a:r>
            <a:r>
              <a:rPr lang="fr-FR" sz="3200" b="1" dirty="0">
                <a:solidFill>
                  <a:srgbClr val="C00000"/>
                </a:solidFill>
              </a:rPr>
              <a:t> Ai </a:t>
            </a:r>
            <a:r>
              <a:rPr lang="fr-FR" sz="3200" b="1" dirty="0" err="1">
                <a:solidFill>
                  <a:srgbClr val="C00000"/>
                </a:solidFill>
              </a:rPr>
              <a:t>Cập</a:t>
            </a:r>
            <a:r>
              <a:rPr lang="fr-FR" sz="3200" b="1" dirty="0">
                <a:solidFill>
                  <a:srgbClr val="C00000"/>
                </a:solidFill>
              </a:rPr>
              <a:t> </a:t>
            </a:r>
            <a:r>
              <a:rPr lang="fr-FR" sz="3200" b="1" dirty="0" err="1">
                <a:solidFill>
                  <a:srgbClr val="C00000"/>
                </a:solidFill>
              </a:rPr>
              <a:t>cổ</a:t>
            </a:r>
            <a:r>
              <a:rPr lang="fr-FR" sz="3200" b="1" dirty="0">
                <a:solidFill>
                  <a:srgbClr val="C00000"/>
                </a:solidFill>
              </a:rPr>
              <a:t> </a:t>
            </a:r>
            <a:r>
              <a:rPr lang="fr-FR" sz="3200" b="1" dirty="0" err="1">
                <a:solidFill>
                  <a:srgbClr val="C00000"/>
                </a:solidFill>
              </a:rPr>
              <a:t>đại</a:t>
            </a:r>
            <a:r>
              <a:rPr lang="fr-FR" sz="3200" b="1" dirty="0">
                <a:solidFill>
                  <a:srgbClr val="C00000"/>
                </a:solidFill>
              </a:rPr>
              <a:t>, </a:t>
            </a:r>
            <a:r>
              <a:rPr lang="fr-FR" sz="3200" b="1" dirty="0" err="1">
                <a:solidFill>
                  <a:srgbClr val="C00000"/>
                </a:solidFill>
              </a:rPr>
              <a:t>em</a:t>
            </a:r>
            <a:r>
              <a:rPr lang="fr-FR" sz="3200" b="1" dirty="0">
                <a:solidFill>
                  <a:srgbClr val="C00000"/>
                </a:solidFill>
              </a:rPr>
              <a:t> </a:t>
            </a:r>
            <a:r>
              <a:rPr lang="fr-FR" sz="3200" b="1" dirty="0" err="1">
                <a:solidFill>
                  <a:srgbClr val="C00000"/>
                </a:solidFill>
              </a:rPr>
              <a:t>ấn</a:t>
            </a:r>
            <a:r>
              <a:rPr lang="fr-FR" sz="3200" b="1" dirty="0">
                <a:solidFill>
                  <a:srgbClr val="C00000"/>
                </a:solidFill>
              </a:rPr>
              <a:t> </a:t>
            </a:r>
            <a:r>
              <a:rPr lang="fr-FR" sz="3200" b="1" dirty="0" err="1">
                <a:solidFill>
                  <a:srgbClr val="C00000"/>
                </a:solidFill>
              </a:rPr>
              <a:t>tượng</a:t>
            </a:r>
            <a:r>
              <a:rPr lang="fr-FR" sz="3200" b="1" dirty="0">
                <a:solidFill>
                  <a:srgbClr val="C00000"/>
                </a:solidFill>
              </a:rPr>
              <a:t> </a:t>
            </a:r>
            <a:r>
              <a:rPr lang="fr-FR" sz="3200" b="1" dirty="0" err="1">
                <a:solidFill>
                  <a:srgbClr val="C00000"/>
                </a:solidFill>
              </a:rPr>
              <a:t>nhất</a:t>
            </a:r>
            <a:r>
              <a:rPr lang="fr-FR" sz="3200" b="1" dirty="0">
                <a:solidFill>
                  <a:srgbClr val="C00000"/>
                </a:solidFill>
              </a:rPr>
              <a:t> </a:t>
            </a:r>
            <a:r>
              <a:rPr lang="fr-FR" sz="3200" b="1" dirty="0" err="1">
                <a:solidFill>
                  <a:srgbClr val="C00000"/>
                </a:solidFill>
              </a:rPr>
              <a:t>với</a:t>
            </a:r>
            <a:r>
              <a:rPr lang="fr-FR" sz="3200" b="1" dirty="0">
                <a:solidFill>
                  <a:srgbClr val="C00000"/>
                </a:solidFill>
              </a:rPr>
              <a:t> </a:t>
            </a:r>
            <a:r>
              <a:rPr lang="fr-FR" sz="3200" b="1" dirty="0" err="1">
                <a:solidFill>
                  <a:srgbClr val="C00000"/>
                </a:solidFill>
              </a:rPr>
              <a:t>thành</a:t>
            </a:r>
            <a:r>
              <a:rPr lang="fr-FR" sz="3200" b="1" dirty="0">
                <a:solidFill>
                  <a:srgbClr val="C00000"/>
                </a:solidFill>
              </a:rPr>
              <a:t> </a:t>
            </a:r>
            <a:r>
              <a:rPr lang="fr-FR" sz="3200" b="1" dirty="0" err="1">
                <a:solidFill>
                  <a:srgbClr val="C00000"/>
                </a:solidFill>
              </a:rPr>
              <a:t>tựu</a:t>
            </a:r>
            <a:r>
              <a:rPr lang="fr-FR" sz="3200" b="1" dirty="0">
                <a:solidFill>
                  <a:srgbClr val="C00000"/>
                </a:solidFill>
              </a:rPr>
              <a:t> </a:t>
            </a:r>
            <a:r>
              <a:rPr lang="fr-FR" sz="3200" b="1" dirty="0" err="1">
                <a:solidFill>
                  <a:srgbClr val="C00000"/>
                </a:solidFill>
              </a:rPr>
              <a:t>nào</a:t>
            </a:r>
            <a:r>
              <a:rPr lang="fr-FR" sz="3200" b="1" dirty="0">
                <a:solidFill>
                  <a:srgbClr val="C00000"/>
                </a:solidFill>
              </a:rPr>
              <a:t>? </a:t>
            </a:r>
            <a:r>
              <a:rPr lang="fr-FR" sz="3200" b="1" dirty="0" err="1">
                <a:solidFill>
                  <a:srgbClr val="C00000"/>
                </a:solidFill>
              </a:rPr>
              <a:t>Vì</a:t>
            </a:r>
            <a:r>
              <a:rPr lang="fr-FR" sz="3200" b="1" dirty="0">
                <a:solidFill>
                  <a:srgbClr val="C00000"/>
                </a:solidFill>
              </a:rPr>
              <a:t> </a:t>
            </a:r>
            <a:r>
              <a:rPr lang="fr-FR" sz="3200" b="1" dirty="0" err="1">
                <a:solidFill>
                  <a:srgbClr val="C00000"/>
                </a:solidFill>
              </a:rPr>
              <a:t>sao</a:t>
            </a:r>
            <a:r>
              <a:rPr lang="fr-FR" sz="3200" b="1" dirty="0">
                <a:solidFill>
                  <a:srgbClr val="C00000"/>
                </a:solidFill>
              </a:rPr>
              <a:t>?</a:t>
            </a:r>
            <a:endParaRPr lang="en-US" sz="3200" b="1" dirty="0">
              <a:solidFill>
                <a:srgbClr val="C00000"/>
              </a:solidFill>
            </a:endParaRPr>
          </a:p>
        </p:txBody>
      </p:sp>
    </p:spTree>
    <p:extLst>
      <p:ext uri="{BB962C8B-B14F-4D97-AF65-F5344CB8AC3E}">
        <p14:creationId xmlns:p14="http://schemas.microsoft.com/office/powerpoint/2010/main" val="3158405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ình nền powerpoint ngộ nghĩnh - Google Tìm kiếm [new] (2021) ✔️ Cẩm Nang  Tiếng Anh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810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09800" y="2105561"/>
            <a:ext cx="5334000" cy="132343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dirty="0" smtClean="0">
                <a:ln w="11430"/>
                <a:solidFill>
                  <a:srgbClr val="C00000"/>
                </a:solidFill>
                <a:effectLst>
                  <a:outerShdw blurRad="50800" dist="39000" dir="5460000" algn="tl">
                    <a:srgbClr val="000000">
                      <a:alpha val="38000"/>
                    </a:srgbClr>
                  </a:outerShdw>
                </a:effectLst>
              </a:rPr>
              <a:t>LUYỆN TẬP</a:t>
            </a:r>
            <a:endParaRPr lang="en-US" sz="8000" b="1"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4151499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51223885"/>
              </p:ext>
            </p:extLst>
          </p:nvPr>
        </p:nvGraphicFramePr>
        <p:xfrm>
          <a:off x="152400" y="878697"/>
          <a:ext cx="8686800" cy="6002685"/>
        </p:xfrm>
        <a:graphic>
          <a:graphicData uri="http://schemas.openxmlformats.org/drawingml/2006/table">
            <a:tbl>
              <a:tblPr firstRow="1" firstCol="1" bandRow="1">
                <a:tableStyleId>{5C22544A-7EE6-4342-B048-85BDC9FD1C3A}</a:tableStyleId>
              </a:tblPr>
              <a:tblGrid>
                <a:gridCol w="1358694"/>
                <a:gridCol w="2482195"/>
                <a:gridCol w="4845911"/>
              </a:tblGrid>
              <a:tr h="349456">
                <a:tc>
                  <a:txBody>
                    <a:bodyPr/>
                    <a:lstStyle/>
                    <a:p>
                      <a:pPr algn="ctr">
                        <a:lnSpc>
                          <a:spcPct val="150000"/>
                        </a:lnSpc>
                        <a:spcBef>
                          <a:spcPts val="600"/>
                        </a:spcBef>
                        <a:spcAft>
                          <a:spcPts val="0"/>
                        </a:spcAft>
                      </a:pPr>
                      <a:r>
                        <a:rPr lang="en-AU" sz="2000" dirty="0" err="1">
                          <a:effectLst/>
                        </a:rPr>
                        <a:t>Lĩnh</a:t>
                      </a:r>
                      <a:r>
                        <a:rPr lang="en-AU" sz="2000" dirty="0">
                          <a:effectLst/>
                        </a:rPr>
                        <a:t> </a:t>
                      </a:r>
                      <a:r>
                        <a:rPr lang="en-AU" sz="2000" dirty="0" err="1">
                          <a:effectLst/>
                        </a:rPr>
                        <a:t>vực</a:t>
                      </a:r>
                      <a:endParaRPr lang="en-US" sz="2000" dirty="0">
                        <a:effectLst/>
                        <a:latin typeface="Calibri"/>
                        <a:ea typeface="Calibri"/>
                        <a:cs typeface="Times New Roman"/>
                      </a:endParaRPr>
                    </a:p>
                  </a:txBody>
                  <a:tcPr marL="59727" marR="59727" marT="0" marB="0"/>
                </a:tc>
                <a:tc>
                  <a:txBody>
                    <a:bodyPr/>
                    <a:lstStyle/>
                    <a:p>
                      <a:pPr algn="ctr">
                        <a:lnSpc>
                          <a:spcPct val="150000"/>
                        </a:lnSpc>
                        <a:spcBef>
                          <a:spcPts val="600"/>
                        </a:spcBef>
                        <a:spcAft>
                          <a:spcPts val="0"/>
                        </a:spcAft>
                      </a:pPr>
                      <a:r>
                        <a:rPr lang="en-AU" sz="2000" dirty="0" err="1">
                          <a:effectLst/>
                        </a:rPr>
                        <a:t>Thành</a:t>
                      </a:r>
                      <a:r>
                        <a:rPr lang="en-AU" sz="2000" dirty="0">
                          <a:effectLst/>
                        </a:rPr>
                        <a:t> </a:t>
                      </a:r>
                      <a:r>
                        <a:rPr lang="en-AU" sz="2000" dirty="0" err="1">
                          <a:effectLst/>
                        </a:rPr>
                        <a:t>tựu</a:t>
                      </a:r>
                      <a:endParaRPr lang="en-US" sz="2000" dirty="0">
                        <a:effectLst/>
                        <a:latin typeface="Calibri"/>
                        <a:ea typeface="Calibri"/>
                        <a:cs typeface="Times New Roman"/>
                      </a:endParaRPr>
                    </a:p>
                  </a:txBody>
                  <a:tcPr marL="59727" marR="59727" marT="0" marB="0"/>
                </a:tc>
                <a:tc>
                  <a:txBody>
                    <a:bodyPr/>
                    <a:lstStyle/>
                    <a:p>
                      <a:pPr algn="ctr">
                        <a:lnSpc>
                          <a:spcPct val="150000"/>
                        </a:lnSpc>
                        <a:spcBef>
                          <a:spcPts val="600"/>
                        </a:spcBef>
                        <a:spcAft>
                          <a:spcPts val="0"/>
                        </a:spcAft>
                      </a:pPr>
                      <a:r>
                        <a:rPr lang="en-AU" sz="2000">
                          <a:effectLst/>
                        </a:rPr>
                        <a:t>Câu hỏi suy ngẫm</a:t>
                      </a:r>
                      <a:endParaRPr lang="en-US" sz="2000">
                        <a:effectLst/>
                        <a:latin typeface="Calibri"/>
                        <a:ea typeface="Calibri"/>
                        <a:cs typeface="Times New Roman"/>
                      </a:endParaRPr>
                    </a:p>
                  </a:txBody>
                  <a:tcPr marL="59727" marR="59727" marT="0" marB="0"/>
                </a:tc>
              </a:tr>
              <a:tr h="1431106">
                <a:tc>
                  <a:txBody>
                    <a:bodyPr/>
                    <a:lstStyle/>
                    <a:p>
                      <a:pPr algn="ctr">
                        <a:lnSpc>
                          <a:spcPct val="150000"/>
                        </a:lnSpc>
                        <a:spcAft>
                          <a:spcPts val="0"/>
                        </a:spcAft>
                      </a:pPr>
                      <a:r>
                        <a:rPr lang="en-AU" sz="2000">
                          <a:effectLst/>
                        </a:rPr>
                        <a:t>Chữ viết</a:t>
                      </a:r>
                      <a:endParaRPr lang="en-US" sz="2000">
                        <a:effectLst/>
                        <a:latin typeface="Calibri"/>
                        <a:ea typeface="Calibri"/>
                        <a:cs typeface="Times New Roman"/>
                      </a:endParaRPr>
                    </a:p>
                  </a:txBody>
                  <a:tcPr marL="59727" marR="59727" marT="0" marB="0"/>
                </a:tc>
                <a:tc>
                  <a:txBody>
                    <a:bodyPr/>
                    <a:lstStyle/>
                    <a:p>
                      <a:pPr algn="just">
                        <a:lnSpc>
                          <a:spcPct val="150000"/>
                        </a:lnSpc>
                        <a:spcAft>
                          <a:spcPts val="0"/>
                        </a:spcAft>
                      </a:pPr>
                      <a:r>
                        <a:rPr lang="en-AU" sz="2000" dirty="0">
                          <a:effectLst/>
                        </a:rPr>
                        <a:t> </a:t>
                      </a:r>
                      <a:endParaRPr lang="en-US" sz="2000" dirty="0">
                        <a:effectLst/>
                        <a:latin typeface="Calibri"/>
                        <a:ea typeface="Calibri"/>
                        <a:cs typeface="Times New Roman"/>
                      </a:endParaRPr>
                    </a:p>
                  </a:txBody>
                  <a:tcPr marL="59727" marR="59727" marT="0" marB="0"/>
                </a:tc>
                <a:tc>
                  <a:txBody>
                    <a:bodyPr/>
                    <a:lstStyle/>
                    <a:p>
                      <a:pPr algn="just">
                        <a:lnSpc>
                          <a:spcPct val="150000"/>
                        </a:lnSpc>
                        <a:spcAft>
                          <a:spcPts val="0"/>
                        </a:spcAft>
                      </a:pPr>
                      <a:r>
                        <a:rPr lang="en-AU" sz="2000">
                          <a:effectLst/>
                        </a:rPr>
                        <a:t>- Tác dụng:</a:t>
                      </a:r>
                      <a:endParaRPr lang="en-US" sz="2000">
                        <a:effectLst/>
                      </a:endParaRPr>
                    </a:p>
                    <a:p>
                      <a:pPr algn="just">
                        <a:lnSpc>
                          <a:spcPct val="150000"/>
                        </a:lnSpc>
                        <a:spcAft>
                          <a:spcPts val="0"/>
                        </a:spcAft>
                      </a:pPr>
                      <a:r>
                        <a:rPr lang="en-AU" sz="2000">
                          <a:effectLst/>
                        </a:rPr>
                        <a:t> </a:t>
                      </a:r>
                      <a:endParaRPr lang="en-US" sz="2000">
                        <a:effectLst/>
                      </a:endParaRPr>
                    </a:p>
                    <a:p>
                      <a:pPr algn="just">
                        <a:lnSpc>
                          <a:spcPct val="150000"/>
                        </a:lnSpc>
                        <a:spcAft>
                          <a:spcPts val="0"/>
                        </a:spcAft>
                      </a:pPr>
                      <a:r>
                        <a:rPr lang="en-AU" sz="2000">
                          <a:effectLst/>
                        </a:rPr>
                        <a:t>- Điểm hạn chế:</a:t>
                      </a:r>
                      <a:endParaRPr lang="en-US" sz="2000">
                        <a:effectLst/>
                      </a:endParaRPr>
                    </a:p>
                    <a:p>
                      <a:pPr algn="just">
                        <a:lnSpc>
                          <a:spcPct val="150000"/>
                        </a:lnSpc>
                        <a:spcAft>
                          <a:spcPts val="0"/>
                        </a:spcAft>
                      </a:pPr>
                      <a:r>
                        <a:rPr lang="en-AU" sz="2000">
                          <a:effectLst/>
                        </a:rPr>
                        <a:t> </a:t>
                      </a:r>
                      <a:endParaRPr lang="en-US" sz="2000">
                        <a:effectLst/>
                        <a:latin typeface="Calibri"/>
                        <a:ea typeface="Calibri"/>
                        <a:cs typeface="Times New Roman"/>
                      </a:endParaRPr>
                    </a:p>
                  </a:txBody>
                  <a:tcPr marL="59727" marR="59727" marT="0" marB="0"/>
                </a:tc>
              </a:tr>
              <a:tr h="973485">
                <a:tc>
                  <a:txBody>
                    <a:bodyPr/>
                    <a:lstStyle/>
                    <a:p>
                      <a:pPr algn="ctr">
                        <a:lnSpc>
                          <a:spcPct val="150000"/>
                        </a:lnSpc>
                        <a:spcAft>
                          <a:spcPts val="0"/>
                        </a:spcAft>
                      </a:pPr>
                      <a:r>
                        <a:rPr lang="en-AU" sz="2000">
                          <a:effectLst/>
                        </a:rPr>
                        <a:t>Toán học</a:t>
                      </a:r>
                      <a:endParaRPr lang="en-US" sz="2000">
                        <a:effectLst/>
                        <a:latin typeface="Calibri"/>
                        <a:ea typeface="Calibri"/>
                        <a:cs typeface="Times New Roman"/>
                      </a:endParaRPr>
                    </a:p>
                  </a:txBody>
                  <a:tcPr marL="59727" marR="59727" marT="0" marB="0"/>
                </a:tc>
                <a:tc>
                  <a:txBody>
                    <a:bodyPr/>
                    <a:lstStyle/>
                    <a:p>
                      <a:pPr algn="just">
                        <a:lnSpc>
                          <a:spcPct val="150000"/>
                        </a:lnSpc>
                        <a:spcAft>
                          <a:spcPts val="0"/>
                        </a:spcAft>
                      </a:pPr>
                      <a:r>
                        <a:rPr lang="en-AU" sz="2000">
                          <a:effectLst/>
                        </a:rPr>
                        <a:t> </a:t>
                      </a:r>
                      <a:endParaRPr lang="en-US" sz="2000">
                        <a:effectLst/>
                        <a:latin typeface="Calibri"/>
                        <a:ea typeface="Calibri"/>
                        <a:cs typeface="Times New Roman"/>
                      </a:endParaRPr>
                    </a:p>
                  </a:txBody>
                  <a:tcPr marL="59727" marR="59727" marT="0" marB="0"/>
                </a:tc>
                <a:tc>
                  <a:txBody>
                    <a:bodyPr/>
                    <a:lstStyle/>
                    <a:p>
                      <a:pPr algn="just">
                        <a:lnSpc>
                          <a:spcPct val="150000"/>
                        </a:lnSpc>
                        <a:spcAft>
                          <a:spcPts val="0"/>
                        </a:spcAft>
                      </a:pPr>
                      <a:r>
                        <a:rPr lang="en-AU" sz="2000" dirty="0" err="1">
                          <a:effectLst/>
                        </a:rPr>
                        <a:t>Tại</a:t>
                      </a:r>
                      <a:r>
                        <a:rPr lang="en-AU" sz="2000" dirty="0">
                          <a:effectLst/>
                        </a:rPr>
                        <a:t> </a:t>
                      </a:r>
                      <a:r>
                        <a:rPr lang="en-AU" sz="2000" dirty="0" err="1">
                          <a:effectLst/>
                        </a:rPr>
                        <a:t>sao</a:t>
                      </a:r>
                      <a:r>
                        <a:rPr lang="en-AU" sz="2000" dirty="0">
                          <a:effectLst/>
                        </a:rPr>
                        <a:t> </a:t>
                      </a:r>
                      <a:r>
                        <a:rPr lang="en-AU" sz="2000" dirty="0" err="1">
                          <a:effectLst/>
                        </a:rPr>
                        <a:t>người</a:t>
                      </a:r>
                      <a:r>
                        <a:rPr lang="en-AU" sz="2000" dirty="0">
                          <a:effectLst/>
                        </a:rPr>
                        <a:t> Ai </a:t>
                      </a:r>
                      <a:r>
                        <a:rPr lang="en-AU" sz="2000" dirty="0" err="1">
                          <a:effectLst/>
                        </a:rPr>
                        <a:t>Cập</a:t>
                      </a:r>
                      <a:r>
                        <a:rPr lang="en-AU" sz="2000" dirty="0">
                          <a:effectLst/>
                        </a:rPr>
                        <a:t> </a:t>
                      </a:r>
                      <a:r>
                        <a:rPr lang="en-AU" sz="2000" dirty="0" err="1">
                          <a:effectLst/>
                        </a:rPr>
                        <a:t>giỏi</a:t>
                      </a:r>
                      <a:r>
                        <a:rPr lang="en-AU" sz="2000" dirty="0">
                          <a:effectLst/>
                        </a:rPr>
                        <a:t> </a:t>
                      </a:r>
                      <a:r>
                        <a:rPr lang="en-AU" sz="2000" dirty="0" err="1">
                          <a:effectLst/>
                        </a:rPr>
                        <a:t>về</a:t>
                      </a:r>
                      <a:r>
                        <a:rPr lang="en-AU" sz="2000" dirty="0">
                          <a:effectLst/>
                        </a:rPr>
                        <a:t> </a:t>
                      </a:r>
                      <a:r>
                        <a:rPr lang="en-AU" sz="2000" dirty="0" err="1">
                          <a:effectLst/>
                        </a:rPr>
                        <a:t>hình</a:t>
                      </a:r>
                      <a:r>
                        <a:rPr lang="en-AU" sz="2000" dirty="0">
                          <a:effectLst/>
                        </a:rPr>
                        <a:t> </a:t>
                      </a:r>
                      <a:r>
                        <a:rPr lang="en-AU" sz="2000" dirty="0" err="1">
                          <a:effectLst/>
                        </a:rPr>
                        <a:t>học</a:t>
                      </a:r>
                      <a:r>
                        <a:rPr lang="en-AU" sz="2000" dirty="0">
                          <a:effectLst/>
                        </a:rPr>
                        <a:t>?</a:t>
                      </a:r>
                      <a:endParaRPr lang="en-US" sz="2000" dirty="0">
                        <a:effectLst/>
                      </a:endParaRPr>
                    </a:p>
                    <a:p>
                      <a:pPr algn="just">
                        <a:lnSpc>
                          <a:spcPct val="150000"/>
                        </a:lnSpc>
                        <a:spcAft>
                          <a:spcPts val="0"/>
                        </a:spcAft>
                      </a:pPr>
                      <a:endParaRPr lang="en-US" sz="2000" dirty="0">
                        <a:effectLst/>
                      </a:endParaRPr>
                    </a:p>
                  </a:txBody>
                  <a:tcPr marL="59727" marR="59727" marT="0" marB="0"/>
                </a:tc>
              </a:tr>
              <a:tr h="1280908">
                <a:tc>
                  <a:txBody>
                    <a:bodyPr/>
                    <a:lstStyle/>
                    <a:p>
                      <a:pPr algn="just">
                        <a:lnSpc>
                          <a:spcPct val="150000"/>
                        </a:lnSpc>
                        <a:spcAft>
                          <a:spcPts val="0"/>
                        </a:spcAft>
                      </a:pPr>
                      <a:r>
                        <a:rPr lang="en-AU" sz="2000" dirty="0">
                          <a:effectLst/>
                        </a:rPr>
                        <a:t> </a:t>
                      </a:r>
                      <a:endParaRPr lang="en-US" sz="2000" dirty="0">
                        <a:effectLst/>
                      </a:endParaRPr>
                    </a:p>
                    <a:p>
                      <a:pPr algn="ctr">
                        <a:lnSpc>
                          <a:spcPct val="150000"/>
                        </a:lnSpc>
                        <a:spcAft>
                          <a:spcPts val="0"/>
                        </a:spcAft>
                      </a:pPr>
                      <a:r>
                        <a:rPr lang="en-AU" sz="2000" dirty="0" err="1">
                          <a:effectLst/>
                        </a:rPr>
                        <a:t>Kiến</a:t>
                      </a:r>
                      <a:r>
                        <a:rPr lang="en-AU" sz="2000" dirty="0">
                          <a:effectLst/>
                        </a:rPr>
                        <a:t> </a:t>
                      </a:r>
                      <a:r>
                        <a:rPr lang="en-AU" sz="2000" dirty="0" err="1">
                          <a:effectLst/>
                        </a:rPr>
                        <a:t>trúc</a:t>
                      </a:r>
                      <a:endParaRPr lang="en-US" sz="2000" dirty="0">
                        <a:effectLst/>
                        <a:latin typeface="Calibri"/>
                        <a:ea typeface="Calibri"/>
                        <a:cs typeface="Times New Roman"/>
                      </a:endParaRPr>
                    </a:p>
                  </a:txBody>
                  <a:tcPr marL="59727" marR="59727" marT="0" marB="0"/>
                </a:tc>
                <a:tc>
                  <a:txBody>
                    <a:bodyPr/>
                    <a:lstStyle/>
                    <a:p>
                      <a:pPr algn="just">
                        <a:lnSpc>
                          <a:spcPct val="150000"/>
                        </a:lnSpc>
                        <a:spcAft>
                          <a:spcPts val="0"/>
                        </a:spcAft>
                      </a:pPr>
                      <a:r>
                        <a:rPr lang="en-AU" sz="2000" dirty="0">
                          <a:effectLst/>
                        </a:rPr>
                        <a:t> </a:t>
                      </a:r>
                      <a:endParaRPr lang="en-US" sz="2000" dirty="0">
                        <a:effectLst/>
                        <a:latin typeface="Calibri"/>
                        <a:ea typeface="Calibri"/>
                        <a:cs typeface="Times New Roman"/>
                      </a:endParaRPr>
                    </a:p>
                  </a:txBody>
                  <a:tcPr marL="59727" marR="59727" marT="0" marB="0"/>
                </a:tc>
                <a:tc>
                  <a:txBody>
                    <a:bodyPr/>
                    <a:lstStyle/>
                    <a:p>
                      <a:pPr algn="just">
                        <a:lnSpc>
                          <a:spcPct val="150000"/>
                        </a:lnSpc>
                        <a:spcAft>
                          <a:spcPts val="0"/>
                        </a:spcAft>
                      </a:pPr>
                      <a:r>
                        <a:rPr lang="en-AU" sz="2000" dirty="0">
                          <a:effectLst/>
                        </a:rPr>
                        <a:t>Theo </a:t>
                      </a:r>
                      <a:r>
                        <a:rPr lang="en-AU" sz="2000" dirty="0" err="1" smtClean="0">
                          <a:effectLst/>
                        </a:rPr>
                        <a:t>em</a:t>
                      </a:r>
                      <a:r>
                        <a:rPr lang="en-AU" sz="2000" dirty="0" smtClean="0">
                          <a:effectLst/>
                        </a:rPr>
                        <a:t>, </a:t>
                      </a:r>
                      <a:r>
                        <a:rPr lang="en-AU" sz="2000" dirty="0" err="1">
                          <a:effectLst/>
                        </a:rPr>
                        <a:t>làm</a:t>
                      </a:r>
                      <a:r>
                        <a:rPr lang="en-AU" sz="2000" dirty="0">
                          <a:effectLst/>
                        </a:rPr>
                        <a:t> </a:t>
                      </a:r>
                      <a:r>
                        <a:rPr lang="en-AU" sz="2000" dirty="0" err="1">
                          <a:effectLst/>
                        </a:rPr>
                        <a:t>thế</a:t>
                      </a:r>
                      <a:r>
                        <a:rPr lang="en-AU" sz="2000" dirty="0">
                          <a:effectLst/>
                        </a:rPr>
                        <a:t> </a:t>
                      </a:r>
                      <a:r>
                        <a:rPr lang="en-AU" sz="2000" dirty="0" err="1">
                          <a:effectLst/>
                        </a:rPr>
                        <a:t>nào</a:t>
                      </a:r>
                      <a:r>
                        <a:rPr lang="en-AU" sz="2000" dirty="0">
                          <a:effectLst/>
                        </a:rPr>
                        <a:t> </a:t>
                      </a:r>
                      <a:r>
                        <a:rPr lang="en-AU" sz="2000" dirty="0" err="1">
                          <a:effectLst/>
                        </a:rPr>
                        <a:t>để</a:t>
                      </a:r>
                      <a:r>
                        <a:rPr lang="en-AU" sz="2000" dirty="0">
                          <a:effectLst/>
                        </a:rPr>
                        <a:t> </a:t>
                      </a:r>
                      <a:r>
                        <a:rPr lang="en-AU" sz="2000" dirty="0" err="1">
                          <a:effectLst/>
                        </a:rPr>
                        <a:t>người</a:t>
                      </a:r>
                      <a:r>
                        <a:rPr lang="en-AU" sz="2000" dirty="0">
                          <a:effectLst/>
                        </a:rPr>
                        <a:t> Ai </a:t>
                      </a:r>
                      <a:r>
                        <a:rPr lang="en-AU" sz="2000" dirty="0" err="1">
                          <a:effectLst/>
                        </a:rPr>
                        <a:t>Cập</a:t>
                      </a:r>
                      <a:r>
                        <a:rPr lang="en-AU" sz="2000" dirty="0">
                          <a:effectLst/>
                        </a:rPr>
                        <a:t> </a:t>
                      </a:r>
                      <a:r>
                        <a:rPr lang="en-AU" sz="2000" dirty="0" err="1">
                          <a:effectLst/>
                        </a:rPr>
                        <a:t>có</a:t>
                      </a:r>
                      <a:r>
                        <a:rPr lang="en-AU" sz="2000" dirty="0">
                          <a:effectLst/>
                        </a:rPr>
                        <a:t> </a:t>
                      </a:r>
                      <a:r>
                        <a:rPr lang="en-AU" sz="2000" dirty="0" err="1">
                          <a:effectLst/>
                        </a:rPr>
                        <a:t>thể</a:t>
                      </a:r>
                      <a:r>
                        <a:rPr lang="en-AU" sz="2000" dirty="0">
                          <a:effectLst/>
                        </a:rPr>
                        <a:t> </a:t>
                      </a:r>
                      <a:r>
                        <a:rPr lang="en-AU" sz="2000" dirty="0" err="1">
                          <a:effectLst/>
                        </a:rPr>
                        <a:t>xây</a:t>
                      </a:r>
                      <a:r>
                        <a:rPr lang="en-AU" sz="2000" dirty="0">
                          <a:effectLst/>
                        </a:rPr>
                        <a:t> </a:t>
                      </a:r>
                      <a:r>
                        <a:rPr lang="en-AU" sz="2000" dirty="0" err="1">
                          <a:effectLst/>
                        </a:rPr>
                        <a:t>dựng</a:t>
                      </a:r>
                      <a:r>
                        <a:rPr lang="en-AU" sz="2000" dirty="0">
                          <a:effectLst/>
                        </a:rPr>
                        <a:t> </a:t>
                      </a:r>
                      <a:r>
                        <a:rPr lang="en-AU" sz="2000" dirty="0" err="1">
                          <a:effectLst/>
                        </a:rPr>
                        <a:t>được</a:t>
                      </a:r>
                      <a:r>
                        <a:rPr lang="en-AU" sz="2000" dirty="0">
                          <a:effectLst/>
                        </a:rPr>
                        <a:t> </a:t>
                      </a:r>
                      <a:r>
                        <a:rPr lang="en-AU" sz="2000" dirty="0" err="1">
                          <a:effectLst/>
                        </a:rPr>
                        <a:t>những</a:t>
                      </a:r>
                      <a:r>
                        <a:rPr lang="en-AU" sz="2000" dirty="0">
                          <a:effectLst/>
                        </a:rPr>
                        <a:t> Kim </a:t>
                      </a:r>
                      <a:r>
                        <a:rPr lang="en-AU" sz="2000" dirty="0" err="1">
                          <a:effectLst/>
                        </a:rPr>
                        <a:t>tự</a:t>
                      </a:r>
                      <a:r>
                        <a:rPr lang="en-AU" sz="2000" dirty="0">
                          <a:effectLst/>
                        </a:rPr>
                        <a:t> </a:t>
                      </a:r>
                      <a:r>
                        <a:rPr lang="en-AU" sz="2000" dirty="0" err="1">
                          <a:effectLst/>
                        </a:rPr>
                        <a:t>tháp</a:t>
                      </a:r>
                      <a:r>
                        <a:rPr lang="en-AU" sz="2000" dirty="0">
                          <a:effectLst/>
                        </a:rPr>
                        <a:t> </a:t>
                      </a:r>
                      <a:r>
                        <a:rPr lang="en-AU" sz="2000" dirty="0" err="1">
                          <a:effectLst/>
                        </a:rPr>
                        <a:t>khổng</a:t>
                      </a:r>
                      <a:r>
                        <a:rPr lang="en-AU" sz="2000" dirty="0">
                          <a:effectLst/>
                        </a:rPr>
                        <a:t> </a:t>
                      </a:r>
                      <a:r>
                        <a:rPr lang="en-AU" sz="2000" dirty="0" err="1">
                          <a:effectLst/>
                        </a:rPr>
                        <a:t>lồ</a:t>
                      </a:r>
                      <a:r>
                        <a:rPr lang="en-AU" sz="2000" dirty="0">
                          <a:effectLst/>
                        </a:rPr>
                        <a:t> </a:t>
                      </a:r>
                      <a:r>
                        <a:rPr lang="en-AU" sz="2000" dirty="0" err="1">
                          <a:effectLst/>
                        </a:rPr>
                        <a:t>như</a:t>
                      </a:r>
                      <a:r>
                        <a:rPr lang="en-AU" sz="2000" dirty="0">
                          <a:effectLst/>
                        </a:rPr>
                        <a:t> </a:t>
                      </a:r>
                      <a:r>
                        <a:rPr lang="en-AU" sz="2000" dirty="0" err="1">
                          <a:effectLst/>
                        </a:rPr>
                        <a:t>vậy</a:t>
                      </a:r>
                      <a:r>
                        <a:rPr lang="en-AU" sz="2000" dirty="0" smtClean="0">
                          <a:effectLst/>
                        </a:rPr>
                        <a:t>?</a:t>
                      </a:r>
                      <a:endParaRPr lang="en-US" sz="2000" dirty="0">
                        <a:effectLst/>
                      </a:endParaRPr>
                    </a:p>
                  </a:txBody>
                  <a:tcPr marL="59727" marR="59727" marT="0" marB="0"/>
                </a:tc>
              </a:tr>
              <a:tr h="1297980">
                <a:tc>
                  <a:txBody>
                    <a:bodyPr/>
                    <a:lstStyle/>
                    <a:p>
                      <a:pPr algn="ctr">
                        <a:lnSpc>
                          <a:spcPct val="150000"/>
                        </a:lnSpc>
                        <a:spcAft>
                          <a:spcPts val="0"/>
                        </a:spcAft>
                      </a:pPr>
                      <a:r>
                        <a:rPr lang="en-AU" sz="2000">
                          <a:effectLst/>
                        </a:rPr>
                        <a:t>Y học (Kĩ thuật ướp xác)</a:t>
                      </a:r>
                      <a:endParaRPr lang="en-US" sz="2000">
                        <a:effectLst/>
                        <a:latin typeface="Calibri"/>
                        <a:ea typeface="Calibri"/>
                        <a:cs typeface="Times New Roman"/>
                      </a:endParaRPr>
                    </a:p>
                  </a:txBody>
                  <a:tcPr marL="59727" marR="59727" marT="0" marB="0"/>
                </a:tc>
                <a:tc>
                  <a:txBody>
                    <a:bodyPr/>
                    <a:lstStyle/>
                    <a:p>
                      <a:pPr algn="just">
                        <a:lnSpc>
                          <a:spcPct val="150000"/>
                        </a:lnSpc>
                        <a:spcAft>
                          <a:spcPts val="0"/>
                        </a:spcAft>
                      </a:pPr>
                      <a:r>
                        <a:rPr lang="en-AU" sz="2000">
                          <a:effectLst/>
                        </a:rPr>
                        <a:t> </a:t>
                      </a:r>
                      <a:endParaRPr lang="en-US" sz="2000">
                        <a:effectLst/>
                        <a:latin typeface="Calibri"/>
                        <a:ea typeface="Calibri"/>
                        <a:cs typeface="Times New Roman"/>
                      </a:endParaRPr>
                    </a:p>
                  </a:txBody>
                  <a:tcPr marL="59727" marR="59727" marT="0" marB="0"/>
                </a:tc>
                <a:tc>
                  <a:txBody>
                    <a:bodyPr/>
                    <a:lstStyle/>
                    <a:p>
                      <a:pPr algn="just">
                        <a:lnSpc>
                          <a:spcPct val="150000"/>
                        </a:lnSpc>
                        <a:spcAft>
                          <a:spcPts val="0"/>
                        </a:spcAft>
                      </a:pPr>
                      <a:r>
                        <a:rPr lang="en-AU" sz="2000" dirty="0" err="1">
                          <a:effectLst/>
                        </a:rPr>
                        <a:t>Tại</a:t>
                      </a:r>
                      <a:r>
                        <a:rPr lang="en-AU" sz="2000" dirty="0">
                          <a:effectLst/>
                        </a:rPr>
                        <a:t> </a:t>
                      </a:r>
                      <a:r>
                        <a:rPr lang="en-AU" sz="2000" dirty="0" err="1">
                          <a:effectLst/>
                        </a:rPr>
                        <a:t>sao</a:t>
                      </a:r>
                      <a:r>
                        <a:rPr lang="en-AU" sz="2000" dirty="0">
                          <a:effectLst/>
                        </a:rPr>
                        <a:t> </a:t>
                      </a:r>
                      <a:r>
                        <a:rPr lang="en-AU" sz="2000" dirty="0" err="1">
                          <a:effectLst/>
                        </a:rPr>
                        <a:t>kĩ</a:t>
                      </a:r>
                      <a:r>
                        <a:rPr lang="en-AU" sz="2000" dirty="0">
                          <a:effectLst/>
                        </a:rPr>
                        <a:t> </a:t>
                      </a:r>
                      <a:r>
                        <a:rPr lang="en-AU" sz="2000" dirty="0" err="1">
                          <a:effectLst/>
                        </a:rPr>
                        <a:t>thuật</a:t>
                      </a:r>
                      <a:r>
                        <a:rPr lang="en-AU" sz="2000" dirty="0">
                          <a:effectLst/>
                        </a:rPr>
                        <a:t> </a:t>
                      </a:r>
                      <a:r>
                        <a:rPr lang="en-AU" sz="2000" dirty="0" err="1">
                          <a:effectLst/>
                        </a:rPr>
                        <a:t>ướp</a:t>
                      </a:r>
                      <a:r>
                        <a:rPr lang="en-AU" sz="2000" dirty="0">
                          <a:effectLst/>
                        </a:rPr>
                        <a:t> </a:t>
                      </a:r>
                      <a:r>
                        <a:rPr lang="en-AU" sz="2000" dirty="0" err="1">
                          <a:effectLst/>
                        </a:rPr>
                        <a:t>xác</a:t>
                      </a:r>
                      <a:r>
                        <a:rPr lang="en-AU" sz="2000" dirty="0">
                          <a:effectLst/>
                        </a:rPr>
                        <a:t> </a:t>
                      </a:r>
                      <a:r>
                        <a:rPr lang="en-AU" sz="2000" dirty="0" err="1">
                          <a:effectLst/>
                        </a:rPr>
                        <a:t>lại</a:t>
                      </a:r>
                      <a:r>
                        <a:rPr lang="en-AU" sz="2000" dirty="0">
                          <a:effectLst/>
                        </a:rPr>
                        <a:t> </a:t>
                      </a:r>
                      <a:r>
                        <a:rPr lang="en-AU" sz="2000" dirty="0" err="1">
                          <a:effectLst/>
                        </a:rPr>
                        <a:t>thể</a:t>
                      </a:r>
                      <a:r>
                        <a:rPr lang="en-AU" sz="2000" dirty="0">
                          <a:effectLst/>
                        </a:rPr>
                        <a:t> </a:t>
                      </a:r>
                      <a:r>
                        <a:rPr lang="en-AU" sz="2000" dirty="0" err="1">
                          <a:effectLst/>
                        </a:rPr>
                        <a:t>hiện</a:t>
                      </a:r>
                      <a:r>
                        <a:rPr lang="en-AU" sz="2000" dirty="0">
                          <a:effectLst/>
                        </a:rPr>
                        <a:t> </a:t>
                      </a:r>
                      <a:r>
                        <a:rPr lang="en-AU" sz="2000" dirty="0" err="1">
                          <a:effectLst/>
                        </a:rPr>
                        <a:t>sự</a:t>
                      </a:r>
                      <a:r>
                        <a:rPr lang="en-AU" sz="2000" dirty="0">
                          <a:effectLst/>
                        </a:rPr>
                        <a:t> </a:t>
                      </a:r>
                      <a:r>
                        <a:rPr lang="en-AU" sz="2000" dirty="0" err="1">
                          <a:effectLst/>
                        </a:rPr>
                        <a:t>phát</a:t>
                      </a:r>
                      <a:r>
                        <a:rPr lang="en-AU" sz="2000" dirty="0">
                          <a:effectLst/>
                        </a:rPr>
                        <a:t> </a:t>
                      </a:r>
                      <a:r>
                        <a:rPr lang="en-AU" sz="2000" dirty="0" err="1">
                          <a:effectLst/>
                        </a:rPr>
                        <a:t>triển</a:t>
                      </a:r>
                      <a:r>
                        <a:rPr lang="en-AU" sz="2000" dirty="0">
                          <a:effectLst/>
                        </a:rPr>
                        <a:t> </a:t>
                      </a:r>
                      <a:r>
                        <a:rPr lang="en-AU" sz="2000" dirty="0" err="1">
                          <a:effectLst/>
                        </a:rPr>
                        <a:t>của</a:t>
                      </a:r>
                      <a:r>
                        <a:rPr lang="en-AU" sz="2000" dirty="0">
                          <a:effectLst/>
                        </a:rPr>
                        <a:t> y </a:t>
                      </a:r>
                      <a:r>
                        <a:rPr lang="en-AU" sz="2000" dirty="0" err="1">
                          <a:effectLst/>
                        </a:rPr>
                        <a:t>học</a:t>
                      </a:r>
                      <a:r>
                        <a:rPr lang="en-AU" sz="2000" dirty="0">
                          <a:effectLst/>
                        </a:rPr>
                        <a:t> Ai </a:t>
                      </a:r>
                      <a:r>
                        <a:rPr lang="en-AU" sz="2000" dirty="0" err="1">
                          <a:effectLst/>
                        </a:rPr>
                        <a:t>Cập</a:t>
                      </a:r>
                      <a:r>
                        <a:rPr lang="en-AU" sz="2000" dirty="0" smtClean="0">
                          <a:effectLst/>
                        </a:rPr>
                        <a:t>?</a:t>
                      </a:r>
                      <a:endParaRPr lang="en-US" sz="2000" dirty="0">
                        <a:effectLst/>
                      </a:endParaRPr>
                    </a:p>
                  </a:txBody>
                  <a:tcPr marL="59727" marR="59727" marT="0" marB="0"/>
                </a:tc>
              </a:tr>
            </a:tbl>
          </a:graphicData>
        </a:graphic>
      </p:graphicFrame>
      <p:sp>
        <p:nvSpPr>
          <p:cNvPr id="3" name="TextBox 2"/>
          <p:cNvSpPr txBox="1"/>
          <p:nvPr/>
        </p:nvSpPr>
        <p:spPr>
          <a:xfrm>
            <a:off x="685800" y="228600"/>
            <a:ext cx="7924800" cy="461665"/>
          </a:xfrm>
          <a:prstGeom prst="rect">
            <a:avLst/>
          </a:prstGeom>
          <a:noFill/>
        </p:spPr>
        <p:txBody>
          <a:bodyPr wrap="square" rtlCol="0">
            <a:spAutoFit/>
          </a:bodyPr>
          <a:lstStyle/>
          <a:p>
            <a:pPr algn="ctr"/>
            <a:r>
              <a:rPr lang="en-US" sz="2400" b="1" dirty="0" err="1" smtClean="0">
                <a:solidFill>
                  <a:srgbClr val="C00000"/>
                </a:solidFill>
              </a:rPr>
              <a:t>Hoàn</a:t>
            </a:r>
            <a:r>
              <a:rPr lang="en-US" sz="2400" b="1" dirty="0" smtClean="0">
                <a:solidFill>
                  <a:srgbClr val="C00000"/>
                </a:solidFill>
              </a:rPr>
              <a:t> </a:t>
            </a:r>
            <a:r>
              <a:rPr lang="en-US" sz="2400" b="1" dirty="0" err="1" smtClean="0">
                <a:solidFill>
                  <a:srgbClr val="C00000"/>
                </a:solidFill>
              </a:rPr>
              <a:t>thành</a:t>
            </a:r>
            <a:r>
              <a:rPr lang="en-US" sz="2400" b="1" dirty="0" smtClean="0">
                <a:solidFill>
                  <a:srgbClr val="C00000"/>
                </a:solidFill>
              </a:rPr>
              <a:t> </a:t>
            </a:r>
            <a:r>
              <a:rPr lang="en-US" sz="2400" b="1" dirty="0" err="1" smtClean="0">
                <a:solidFill>
                  <a:srgbClr val="C00000"/>
                </a:solidFill>
              </a:rPr>
              <a:t>bảng</a:t>
            </a:r>
            <a:r>
              <a:rPr lang="en-US" sz="2400" b="1" dirty="0" smtClean="0">
                <a:solidFill>
                  <a:srgbClr val="C00000"/>
                </a:solidFill>
              </a:rPr>
              <a:t> </a:t>
            </a:r>
            <a:r>
              <a:rPr lang="en-US" sz="2400" b="1" dirty="0" err="1" smtClean="0">
                <a:solidFill>
                  <a:srgbClr val="C00000"/>
                </a:solidFill>
              </a:rPr>
              <a:t>sau</a:t>
            </a:r>
            <a:endParaRPr lang="en-US" sz="2400" b="1" dirty="0">
              <a:solidFill>
                <a:srgbClr val="C00000"/>
              </a:solidFill>
            </a:endParaRPr>
          </a:p>
        </p:txBody>
      </p:sp>
    </p:spTree>
    <p:extLst>
      <p:ext uri="{BB962C8B-B14F-4D97-AF65-F5344CB8AC3E}">
        <p14:creationId xmlns:p14="http://schemas.microsoft.com/office/powerpoint/2010/main" val="1819889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2032" y="2593238"/>
            <a:ext cx="6432968" cy="4558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7200" y="3886200"/>
            <a:ext cx="2360612" cy="274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5960" y="3733800"/>
            <a:ext cx="2360612" cy="274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图片 20">
            <a:extLst>
              <a:ext uri="{FF2B5EF4-FFF2-40B4-BE49-F238E27FC236}">
                <a16:creationId xmlns:a16="http://schemas.microsoft.com/office/drawing/2014/main" xmlns="" id="{67BE4DFF-E729-4F56-ABF6-F7302F2DE934}"/>
              </a:ext>
            </a:extLst>
          </p:cNvPr>
          <p:cNvPicPr>
            <a:picLocks noChangeAspect="1"/>
          </p:cNvPicPr>
          <p:nvPr/>
        </p:nvPicPr>
        <p:blipFill>
          <a:blip r:embed="rId4"/>
          <a:stretch>
            <a:fillRect/>
          </a:stretch>
        </p:blipFill>
        <p:spPr>
          <a:xfrm>
            <a:off x="283856" y="457200"/>
            <a:ext cx="1864819" cy="1699581"/>
          </a:xfrm>
          <a:prstGeom prst="rect">
            <a:avLst/>
          </a:prstGeom>
          <a:noFill/>
          <a:ln w="9525">
            <a:noFill/>
          </a:ln>
        </p:spPr>
      </p:pic>
      <p:sp>
        <p:nvSpPr>
          <p:cNvPr id="11" name="Google Shape;328;p23"/>
          <p:cNvSpPr txBox="1">
            <a:spLocks/>
          </p:cNvSpPr>
          <p:nvPr/>
        </p:nvSpPr>
        <p:spPr>
          <a:xfrm>
            <a:off x="914400" y="1524000"/>
            <a:ext cx="7047385" cy="2672084"/>
          </a:xfrm>
          <a:prstGeom prst="rect">
            <a:avLst/>
          </a:prstGeom>
        </p:spPr>
        <p:txBody>
          <a:bodyPr spcFirstLastPara="1" vert="horz" wrap="square" lIns="91425" tIns="91425" rIns="91425" bIns="91425" rtlCol="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4000" b="1" dirty="0" smtClean="0">
                <a:solidFill>
                  <a:srgbClr val="C00000"/>
                </a:solidFill>
                <a:latin typeface="Times New Roman" pitchFamily="18" charset="0"/>
                <a:cs typeface="Times New Roman" pitchFamily="18" charset="0"/>
              </a:rPr>
              <a:t>CHƯƠNG 3. XÃ HỘI CỔ ĐẠI</a:t>
            </a:r>
            <a:endParaRPr lang="en-US" sz="4000" b="1" dirty="0" smtClean="0">
              <a:solidFill>
                <a:srgbClr val="C00000"/>
              </a:solidFill>
              <a:latin typeface="Times New Roman" pitchFamily="18" charset="0"/>
              <a:cs typeface="Times New Roman" pitchFamily="18" charset="0"/>
            </a:endParaRPr>
          </a:p>
          <a:p>
            <a:pPr>
              <a:spcBef>
                <a:spcPts val="0"/>
              </a:spcBef>
            </a:pPr>
            <a:r>
              <a:rPr lang="vi-VN" sz="4000" b="1" dirty="0" smtClean="0">
                <a:solidFill>
                  <a:srgbClr val="C00000"/>
                </a:solidFill>
                <a:latin typeface="Times New Roman" pitchFamily="18" charset="0"/>
                <a:cs typeface="Times New Roman" pitchFamily="18" charset="0"/>
              </a:rPr>
              <a:t/>
            </a:r>
            <a:br>
              <a:rPr lang="vi-VN" sz="4000" b="1" dirty="0" smtClean="0">
                <a:solidFill>
                  <a:srgbClr val="C00000"/>
                </a:solidFill>
                <a:latin typeface="Times New Roman" pitchFamily="18" charset="0"/>
                <a:cs typeface="Times New Roman" pitchFamily="18" charset="0"/>
              </a:rPr>
            </a:br>
            <a:r>
              <a:rPr lang="vi-VN" sz="4000" b="1" dirty="0" smtClean="0">
                <a:solidFill>
                  <a:srgbClr val="C00000"/>
                </a:solidFill>
                <a:latin typeface="Times New Roman" pitchFamily="18" charset="0"/>
                <a:cs typeface="Times New Roman" pitchFamily="18" charset="0"/>
              </a:rPr>
              <a:t>Tiết 11, 12. Bài 6</a:t>
            </a:r>
            <a:br>
              <a:rPr lang="vi-VN" sz="4000" b="1" dirty="0" smtClean="0">
                <a:solidFill>
                  <a:srgbClr val="C00000"/>
                </a:solidFill>
                <a:latin typeface="Times New Roman" pitchFamily="18" charset="0"/>
                <a:cs typeface="Times New Roman" pitchFamily="18" charset="0"/>
              </a:rPr>
            </a:br>
            <a:r>
              <a:rPr lang="vi-VN" sz="4000" b="1" dirty="0" smtClean="0">
                <a:solidFill>
                  <a:srgbClr val="C00000"/>
                </a:solidFill>
                <a:latin typeface="Times New Roman" pitchFamily="18" charset="0"/>
                <a:cs typeface="Times New Roman" pitchFamily="18" charset="0"/>
              </a:rPr>
              <a:t>AI CẬP CỔ ĐẠI</a:t>
            </a:r>
            <a:endParaRPr lang="vi-VN" sz="40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89369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00+ hình nền anime totoro - hinhanhsieudep.net"/>
          <p:cNvPicPr>
            <a:picLocks noChangeAspect="1" noChangeArrowheads="1"/>
          </p:cNvPicPr>
          <p:nvPr/>
        </p:nvPicPr>
        <p:blipFill rotWithShape="1">
          <a:blip r:embed="rId2">
            <a:extLst>
              <a:ext uri="{28A0092B-C50C-407E-A947-70E740481C1C}">
                <a14:useLocalDpi xmlns:a14="http://schemas.microsoft.com/office/drawing/2010/main" val="0"/>
              </a:ext>
            </a:extLst>
          </a:blip>
          <a:srcRect t="46465" r="73045"/>
          <a:stretch/>
        </p:blipFill>
        <p:spPr bwMode="auto">
          <a:xfrm>
            <a:off x="214046" y="0"/>
            <a:ext cx="2136168" cy="2651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228600"/>
            <a:ext cx="5943600" cy="769441"/>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VẬN DỤNG</a:t>
            </a:r>
            <a:endParaRPr lang="en-US"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TextBox 3"/>
          <p:cNvSpPr txBox="1"/>
          <p:nvPr/>
        </p:nvSpPr>
        <p:spPr>
          <a:xfrm>
            <a:off x="152400" y="2679680"/>
            <a:ext cx="3352800" cy="3416320"/>
          </a:xfrm>
          <a:prstGeom prst="rect">
            <a:avLst/>
          </a:prstGeom>
          <a:noFill/>
        </p:spPr>
        <p:txBody>
          <a:bodyPr wrap="square" rtlCol="0">
            <a:spAutoFit/>
          </a:bodyPr>
          <a:lstStyle/>
          <a:p>
            <a:r>
              <a:rPr lang="en-US" sz="2400" b="1" i="1" dirty="0" err="1" smtClean="0"/>
              <a:t>Dựa</a:t>
            </a:r>
            <a:r>
              <a:rPr lang="en-US" sz="2400" b="1" i="1" dirty="0" smtClean="0"/>
              <a:t> </a:t>
            </a:r>
            <a:r>
              <a:rPr lang="en-US" sz="2400" b="1" i="1" dirty="0" err="1" smtClean="0"/>
              <a:t>vào</a:t>
            </a:r>
            <a:r>
              <a:rPr lang="en-US" sz="2400" b="1" i="1" dirty="0" smtClean="0"/>
              <a:t> </a:t>
            </a:r>
            <a:r>
              <a:rPr lang="en-US" sz="2400" b="1" i="1" dirty="0" err="1" smtClean="0"/>
              <a:t>bảng</a:t>
            </a:r>
            <a:r>
              <a:rPr lang="en-US" sz="2400" b="1" i="1" dirty="0" smtClean="0"/>
              <a:t> </a:t>
            </a:r>
            <a:r>
              <a:rPr lang="en-US" sz="2400" b="1" i="1" dirty="0" err="1" smtClean="0"/>
              <a:t>chữ</a:t>
            </a:r>
            <a:r>
              <a:rPr lang="en-US" sz="2400" b="1" i="1" dirty="0" smtClean="0"/>
              <a:t> </a:t>
            </a:r>
            <a:r>
              <a:rPr lang="en-US" sz="2400" b="1" i="1" dirty="0" err="1" smtClean="0"/>
              <a:t>cái</a:t>
            </a:r>
            <a:r>
              <a:rPr lang="en-US" sz="2400" b="1" i="1" dirty="0" smtClean="0"/>
              <a:t> Ai </a:t>
            </a:r>
            <a:r>
              <a:rPr lang="en-US" sz="2400" b="1" i="1" dirty="0" err="1" smtClean="0"/>
              <a:t>Cập</a:t>
            </a:r>
            <a:r>
              <a:rPr lang="en-US" sz="2400" b="1" i="1" dirty="0" smtClean="0"/>
              <a:t> </a:t>
            </a:r>
            <a:r>
              <a:rPr lang="en-US" sz="2400" b="1" i="1" dirty="0" err="1" smtClean="0"/>
              <a:t>bên</a:t>
            </a:r>
            <a:r>
              <a:rPr lang="en-US" sz="2400" b="1" i="1" dirty="0" smtClean="0"/>
              <a:t> </a:t>
            </a:r>
            <a:r>
              <a:rPr lang="en-US" sz="2400" b="1" i="1" dirty="0" err="1" smtClean="0"/>
              <a:t>cạnh</a:t>
            </a:r>
            <a:r>
              <a:rPr lang="en-US" sz="2400" b="1" i="1" dirty="0" smtClean="0"/>
              <a:t>, </a:t>
            </a:r>
            <a:r>
              <a:rPr lang="en-US" sz="2400" b="1" i="1" dirty="0" err="1" smtClean="0"/>
              <a:t>em</a:t>
            </a:r>
            <a:r>
              <a:rPr lang="en-US" sz="2400" b="1" i="1" dirty="0" smtClean="0"/>
              <a:t> </a:t>
            </a:r>
            <a:r>
              <a:rPr lang="en-US" sz="2400" b="1" i="1" dirty="0" err="1" smtClean="0"/>
              <a:t>hãy</a:t>
            </a:r>
            <a:r>
              <a:rPr lang="en-US" sz="2400" b="1" i="1" dirty="0" smtClean="0"/>
              <a:t>:</a:t>
            </a:r>
          </a:p>
          <a:p>
            <a:pPr marL="285750" indent="-285750">
              <a:buFontTx/>
              <a:buChar char="-"/>
            </a:pPr>
            <a:r>
              <a:rPr lang="en-US" sz="2400" i="1" dirty="0" err="1" smtClean="0"/>
              <a:t>Viết</a:t>
            </a:r>
            <a:r>
              <a:rPr lang="en-US" sz="2400" i="1" dirty="0" smtClean="0"/>
              <a:t> </a:t>
            </a:r>
            <a:r>
              <a:rPr lang="en-US" sz="2400" i="1" dirty="0" err="1" smtClean="0"/>
              <a:t>tên</a:t>
            </a:r>
            <a:r>
              <a:rPr lang="en-US" sz="2400" i="1" dirty="0" smtClean="0"/>
              <a:t> </a:t>
            </a:r>
            <a:r>
              <a:rPr lang="en-US" sz="2400" i="1" dirty="0" err="1" smtClean="0"/>
              <a:t>mình</a:t>
            </a:r>
            <a:r>
              <a:rPr lang="en-US" sz="2400" i="1" dirty="0" smtClean="0"/>
              <a:t> </a:t>
            </a:r>
            <a:r>
              <a:rPr lang="en-US" sz="2400" i="1" dirty="0" err="1" smtClean="0"/>
              <a:t>bằng</a:t>
            </a:r>
            <a:r>
              <a:rPr lang="en-US" sz="2400" i="1" dirty="0" smtClean="0"/>
              <a:t> </a:t>
            </a:r>
            <a:r>
              <a:rPr lang="en-US" sz="2400" i="1" dirty="0" err="1" smtClean="0"/>
              <a:t>chữ</a:t>
            </a:r>
            <a:r>
              <a:rPr lang="en-US" sz="2400" i="1" dirty="0" smtClean="0"/>
              <a:t> Ai </a:t>
            </a:r>
            <a:r>
              <a:rPr lang="en-US" sz="2400" i="1" dirty="0" err="1" smtClean="0"/>
              <a:t>Cập</a:t>
            </a:r>
            <a:endParaRPr lang="en-US" sz="2400" i="1" dirty="0" smtClean="0"/>
          </a:p>
          <a:p>
            <a:pPr marL="285750" indent="-285750">
              <a:buFontTx/>
              <a:buChar char="-"/>
            </a:pPr>
            <a:r>
              <a:rPr lang="en-US" sz="2400" i="1" dirty="0" err="1" smtClean="0"/>
              <a:t>Thử</a:t>
            </a:r>
            <a:r>
              <a:rPr lang="en-US" sz="2400" i="1" dirty="0" smtClean="0"/>
              <a:t> </a:t>
            </a:r>
            <a:r>
              <a:rPr lang="en-US" sz="2400" i="1" dirty="0" err="1" smtClean="0"/>
              <a:t>viết</a:t>
            </a:r>
            <a:r>
              <a:rPr lang="en-US" sz="2400" i="1" dirty="0" smtClean="0"/>
              <a:t> </a:t>
            </a:r>
            <a:r>
              <a:rPr lang="en-US" sz="2400" i="1" dirty="0" err="1" smtClean="0"/>
              <a:t>một</a:t>
            </a:r>
            <a:r>
              <a:rPr lang="en-US" sz="2400" i="1" dirty="0" smtClean="0"/>
              <a:t> </a:t>
            </a:r>
            <a:r>
              <a:rPr lang="en-US" sz="2400" i="1" dirty="0" err="1" smtClean="0"/>
              <a:t>bức</a:t>
            </a:r>
            <a:r>
              <a:rPr lang="en-US" sz="2400" i="1" dirty="0" smtClean="0"/>
              <a:t> </a:t>
            </a:r>
            <a:r>
              <a:rPr lang="en-US" sz="2400" i="1" dirty="0" err="1" smtClean="0"/>
              <a:t>thư</a:t>
            </a:r>
            <a:r>
              <a:rPr lang="en-US" sz="2400" i="1" dirty="0" smtClean="0"/>
              <a:t> </a:t>
            </a:r>
            <a:r>
              <a:rPr lang="en-US" sz="2400" i="1" dirty="0" err="1" smtClean="0"/>
              <a:t>ngắn</a:t>
            </a:r>
            <a:r>
              <a:rPr lang="en-US" sz="2400" i="1" dirty="0" smtClean="0"/>
              <a:t> </a:t>
            </a:r>
            <a:r>
              <a:rPr lang="en-US" sz="2400" i="1" dirty="0" err="1" smtClean="0"/>
              <a:t>bằng</a:t>
            </a:r>
            <a:r>
              <a:rPr lang="en-US" sz="2400" i="1" dirty="0" smtClean="0"/>
              <a:t> </a:t>
            </a:r>
            <a:r>
              <a:rPr lang="en-US" sz="2400" i="1" dirty="0" err="1" smtClean="0"/>
              <a:t>chữ</a:t>
            </a:r>
            <a:r>
              <a:rPr lang="en-US" sz="2400" i="1" dirty="0" smtClean="0"/>
              <a:t> Ai </a:t>
            </a:r>
            <a:r>
              <a:rPr lang="en-US" sz="2400" i="1" dirty="0" err="1" smtClean="0"/>
              <a:t>Cập</a:t>
            </a:r>
            <a:r>
              <a:rPr lang="en-US" sz="2400" i="1" dirty="0" smtClean="0"/>
              <a:t> </a:t>
            </a:r>
            <a:r>
              <a:rPr lang="en-US" sz="2400" i="1" dirty="0" err="1" smtClean="0"/>
              <a:t>sau</a:t>
            </a:r>
            <a:r>
              <a:rPr lang="en-US" sz="2400" i="1" dirty="0" smtClean="0"/>
              <a:t> </a:t>
            </a:r>
            <a:r>
              <a:rPr lang="en-US" sz="2400" i="1" dirty="0" err="1" smtClean="0"/>
              <a:t>đó</a:t>
            </a:r>
            <a:r>
              <a:rPr lang="en-US" sz="2400" i="1" dirty="0" smtClean="0"/>
              <a:t> </a:t>
            </a:r>
            <a:r>
              <a:rPr lang="en-US" sz="2400" i="1" dirty="0" err="1" smtClean="0"/>
              <a:t>đố</a:t>
            </a:r>
            <a:r>
              <a:rPr lang="en-US" sz="2400" i="1" dirty="0" smtClean="0"/>
              <a:t> </a:t>
            </a:r>
            <a:r>
              <a:rPr lang="en-US" sz="2400" i="1" dirty="0" err="1" smtClean="0"/>
              <a:t>bạn</a:t>
            </a:r>
            <a:r>
              <a:rPr lang="en-US" sz="2400" i="1" dirty="0" smtClean="0"/>
              <a:t> </a:t>
            </a:r>
            <a:r>
              <a:rPr lang="en-US" sz="2400" i="1" dirty="0" err="1" smtClean="0"/>
              <a:t>mình</a:t>
            </a:r>
            <a:r>
              <a:rPr lang="en-US" sz="2400" i="1" dirty="0" smtClean="0"/>
              <a:t> </a:t>
            </a:r>
            <a:r>
              <a:rPr lang="en-US" sz="2400" i="1" dirty="0" err="1" smtClean="0"/>
              <a:t>đoán</a:t>
            </a:r>
            <a:r>
              <a:rPr lang="en-US" sz="2400" i="1" dirty="0" smtClean="0"/>
              <a:t> </a:t>
            </a:r>
            <a:r>
              <a:rPr lang="en-US" sz="2400" i="1" dirty="0" err="1" smtClean="0"/>
              <a:t>xem</a:t>
            </a:r>
            <a:r>
              <a:rPr lang="en-US" sz="2400" i="1" dirty="0" smtClean="0"/>
              <a:t> </a:t>
            </a:r>
            <a:r>
              <a:rPr lang="en-US" sz="2400" i="1" dirty="0" err="1" smtClean="0"/>
              <a:t>nội</a:t>
            </a:r>
            <a:r>
              <a:rPr lang="en-US" sz="2400" i="1" dirty="0" smtClean="0"/>
              <a:t> dung </a:t>
            </a:r>
            <a:r>
              <a:rPr lang="en-US" sz="2400" i="1" dirty="0" err="1" smtClean="0"/>
              <a:t>bức</a:t>
            </a:r>
            <a:r>
              <a:rPr lang="en-US" sz="2400" i="1" dirty="0" smtClean="0"/>
              <a:t> </a:t>
            </a:r>
            <a:r>
              <a:rPr lang="en-US" sz="2400" i="1" dirty="0" err="1" smtClean="0"/>
              <a:t>thư</a:t>
            </a:r>
            <a:r>
              <a:rPr lang="en-US" sz="2400" i="1" dirty="0" smtClean="0"/>
              <a:t> </a:t>
            </a:r>
            <a:r>
              <a:rPr lang="en-US" sz="2400" i="1" dirty="0" err="1" smtClean="0"/>
              <a:t>là</a:t>
            </a:r>
            <a:r>
              <a:rPr lang="en-US" sz="2400" i="1" dirty="0" smtClean="0"/>
              <a:t> </a:t>
            </a:r>
            <a:r>
              <a:rPr lang="en-US" sz="2400" i="1" dirty="0" err="1" smtClean="0"/>
              <a:t>gì</a:t>
            </a:r>
            <a:r>
              <a:rPr lang="en-US" sz="2400" i="1" dirty="0" smtClean="0"/>
              <a:t>?</a:t>
            </a:r>
            <a:endParaRPr lang="en-US" sz="2400" i="1" dirty="0"/>
          </a:p>
        </p:txBody>
      </p:sp>
      <p:pic>
        <p:nvPicPr>
          <p:cNvPr id="5" name="Picture 4"/>
          <p:cNvPicPr>
            <a:picLocks noChangeAspect="1"/>
          </p:cNvPicPr>
          <p:nvPr/>
        </p:nvPicPr>
        <p:blipFill>
          <a:blip r:embed="rId3"/>
          <a:stretch>
            <a:fillRect/>
          </a:stretch>
        </p:blipFill>
        <p:spPr>
          <a:xfrm>
            <a:off x="3429000" y="1913447"/>
            <a:ext cx="5657850" cy="3714750"/>
          </a:xfrm>
          <a:prstGeom prst="rect">
            <a:avLst/>
          </a:prstGeom>
        </p:spPr>
      </p:pic>
    </p:spTree>
    <p:extLst>
      <p:ext uri="{BB962C8B-B14F-4D97-AF65-F5344CB8AC3E}">
        <p14:creationId xmlns:p14="http://schemas.microsoft.com/office/powerpoint/2010/main" val="25301261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269B1C35-E9A0-4268-9E6F-F2208DCFD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276" y="380994"/>
            <a:ext cx="4572009" cy="6096012"/>
          </a:xfrm>
          <a:prstGeom prst="rect">
            <a:avLst/>
          </a:prstGeom>
        </p:spPr>
      </p:pic>
      <p:sp>
        <p:nvSpPr>
          <p:cNvPr id="5" name="CustomText1">
            <a:extLst>
              <a:ext uri="{FF2B5EF4-FFF2-40B4-BE49-F238E27FC236}">
                <a16:creationId xmlns:a16="http://schemas.microsoft.com/office/drawing/2014/main" xmlns="" id="{64072DE7-7135-4B0B-AFC9-4968055EAE3F}"/>
              </a:ext>
            </a:extLst>
          </p:cNvPr>
          <p:cNvSpPr txBox="1"/>
          <p:nvPr/>
        </p:nvSpPr>
        <p:spPr>
          <a:xfrm>
            <a:off x="4840550" y="2760183"/>
            <a:ext cx="782254" cy="1681584"/>
          </a:xfrm>
          <a:prstGeom prst="rect">
            <a:avLst/>
          </a:prstGeom>
          <a:noFill/>
          <a:ln>
            <a:noFill/>
          </a:ln>
        </p:spPr>
        <p:txBody>
          <a:bodyPr wrap="none" tIns="90000" bIns="90000" anchor="ctr" anchorCtr="0">
            <a:prstTxWarp prst="textPlain">
              <a:avLst/>
            </a:prstTxWarp>
            <a:noAutofit/>
          </a:bodyPr>
          <a:lstStyle/>
          <a:p>
            <a:r>
              <a:rPr lang="en-US" sz="1600" dirty="0">
                <a:solidFill>
                  <a:srgbClr val="FFD268"/>
                </a:solidFill>
                <a:latin typeface="Impact" panose="020B0806030902050204" pitchFamily="34" charset="0"/>
              </a:rPr>
              <a:t>I</a:t>
            </a:r>
          </a:p>
        </p:txBody>
      </p:sp>
      <p:sp>
        <p:nvSpPr>
          <p:cNvPr id="6" name="ValueShape1">
            <a:extLst>
              <a:ext uri="{FF2B5EF4-FFF2-40B4-BE49-F238E27FC236}">
                <a16:creationId xmlns:a16="http://schemas.microsoft.com/office/drawing/2014/main" xmlns="" id="{E17F4AC4-A6A1-4BFC-AE11-34DA8E79FE84}"/>
              </a:ext>
            </a:extLst>
          </p:cNvPr>
          <p:cNvSpPr/>
          <p:nvPr/>
        </p:nvSpPr>
        <p:spPr bwMode="auto">
          <a:xfrm>
            <a:off x="5622803" y="1559293"/>
            <a:ext cx="3083247" cy="4054144"/>
          </a:xfrm>
          <a:custGeom>
            <a:avLst/>
            <a:gdLst>
              <a:gd name="connsiteX0" fmla="*/ 825500 w 2052462"/>
              <a:gd name="connsiteY0" fmla="*/ 0 h 2453924"/>
              <a:gd name="connsiteX1" fmla="*/ 2052462 w 2052462"/>
              <a:gd name="connsiteY1" fmla="*/ 1226962 h 2453924"/>
              <a:gd name="connsiteX2" fmla="*/ 825500 w 2052462"/>
              <a:gd name="connsiteY2" fmla="*/ 2453924 h 2453924"/>
              <a:gd name="connsiteX3" fmla="*/ 45039 w 2052462"/>
              <a:gd name="connsiteY3" fmla="*/ 2173746 h 2453924"/>
              <a:gd name="connsiteX4" fmla="*/ 0 w 2052462"/>
              <a:gd name="connsiteY4" fmla="*/ 2132812 h 2453924"/>
              <a:gd name="connsiteX5" fmla="*/ 42093 w 2052462"/>
              <a:gd name="connsiteY5" fmla="*/ 2094555 h 2453924"/>
              <a:gd name="connsiteX6" fmla="*/ 191916 w 2052462"/>
              <a:gd name="connsiteY6" fmla="*/ 1912968 h 2453924"/>
              <a:gd name="connsiteX7" fmla="*/ 235656 w 2052462"/>
              <a:gd name="connsiteY7" fmla="*/ 1832383 h 2453924"/>
              <a:gd name="connsiteX8" fmla="*/ 352362 w 2052462"/>
              <a:gd name="connsiteY8" fmla="*/ 1928674 h 2453924"/>
              <a:gd name="connsiteX9" fmla="*/ 825500 w 2052462"/>
              <a:gd name="connsiteY9" fmla="*/ 2073198 h 2453924"/>
              <a:gd name="connsiteX10" fmla="*/ 1671736 w 2052462"/>
              <a:gd name="connsiteY10" fmla="*/ 1226962 h 2453924"/>
              <a:gd name="connsiteX11" fmla="*/ 825500 w 2052462"/>
              <a:gd name="connsiteY11" fmla="*/ 380726 h 2453924"/>
              <a:gd name="connsiteX12" fmla="*/ 352362 w 2052462"/>
              <a:gd name="connsiteY12" fmla="*/ 525250 h 2453924"/>
              <a:gd name="connsiteX13" fmla="*/ 235656 w 2052462"/>
              <a:gd name="connsiteY13" fmla="*/ 621541 h 2453924"/>
              <a:gd name="connsiteX14" fmla="*/ 191916 w 2052462"/>
              <a:gd name="connsiteY14" fmla="*/ 540956 h 2453924"/>
              <a:gd name="connsiteX15" fmla="*/ 42093 w 2052462"/>
              <a:gd name="connsiteY15" fmla="*/ 359369 h 2453924"/>
              <a:gd name="connsiteX16" fmla="*/ 0 w 2052462"/>
              <a:gd name="connsiteY16" fmla="*/ 321112 h 2453924"/>
              <a:gd name="connsiteX17" fmla="*/ 45039 w 2052462"/>
              <a:gd name="connsiteY17" fmla="*/ 280179 h 2453924"/>
              <a:gd name="connsiteX18" fmla="*/ 825500 w 2052462"/>
              <a:gd name="connsiteY18" fmla="*/ 0 h 24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52462" h="2453924">
                <a:moveTo>
                  <a:pt x="825500" y="0"/>
                </a:moveTo>
                <a:cubicBezTo>
                  <a:pt x="1503132" y="0"/>
                  <a:pt x="2052462" y="549330"/>
                  <a:pt x="2052462" y="1226962"/>
                </a:cubicBezTo>
                <a:cubicBezTo>
                  <a:pt x="2052462" y="1904594"/>
                  <a:pt x="1503132" y="2453924"/>
                  <a:pt x="825500" y="2453924"/>
                </a:cubicBezTo>
                <a:cubicBezTo>
                  <a:pt x="529036" y="2453924"/>
                  <a:pt x="257130" y="2348779"/>
                  <a:pt x="45039" y="2173746"/>
                </a:cubicBezTo>
                <a:lnTo>
                  <a:pt x="0" y="2132812"/>
                </a:lnTo>
                <a:lnTo>
                  <a:pt x="42093" y="2094555"/>
                </a:lnTo>
                <a:cubicBezTo>
                  <a:pt x="97602" y="2039046"/>
                  <a:pt x="147817" y="1978243"/>
                  <a:pt x="191916" y="1912968"/>
                </a:cubicBezTo>
                <a:lnTo>
                  <a:pt x="235656" y="1832383"/>
                </a:lnTo>
                <a:lnTo>
                  <a:pt x="352362" y="1928674"/>
                </a:lnTo>
                <a:cubicBezTo>
                  <a:pt x="487422" y="2019919"/>
                  <a:pt x="650239" y="2073198"/>
                  <a:pt x="825500" y="2073198"/>
                </a:cubicBezTo>
                <a:cubicBezTo>
                  <a:pt x="1292863" y="2073198"/>
                  <a:pt x="1671736" y="1694325"/>
                  <a:pt x="1671736" y="1226962"/>
                </a:cubicBezTo>
                <a:cubicBezTo>
                  <a:pt x="1671736" y="759599"/>
                  <a:pt x="1292863" y="380726"/>
                  <a:pt x="825500" y="380726"/>
                </a:cubicBezTo>
                <a:cubicBezTo>
                  <a:pt x="650239" y="380726"/>
                  <a:pt x="487422" y="434005"/>
                  <a:pt x="352362" y="525250"/>
                </a:cubicBezTo>
                <a:lnTo>
                  <a:pt x="235656" y="621541"/>
                </a:lnTo>
                <a:lnTo>
                  <a:pt x="191916" y="540956"/>
                </a:lnTo>
                <a:cubicBezTo>
                  <a:pt x="147817" y="475681"/>
                  <a:pt x="97602" y="414878"/>
                  <a:pt x="42093" y="359369"/>
                </a:cubicBezTo>
                <a:lnTo>
                  <a:pt x="0" y="321112"/>
                </a:lnTo>
                <a:lnTo>
                  <a:pt x="45039" y="280179"/>
                </a:lnTo>
                <a:cubicBezTo>
                  <a:pt x="257130" y="105145"/>
                  <a:pt x="529036" y="0"/>
                  <a:pt x="825500" y="0"/>
                </a:cubicBezTo>
                <a:close/>
              </a:path>
            </a:pathLst>
          </a:custGeom>
          <a:solidFill>
            <a:srgbClr val="FFE4DB"/>
          </a:solidFill>
          <a:ln>
            <a:noFill/>
          </a:ln>
        </p:spPr>
        <p:txBody>
          <a:bodyPr vert="horz" wrap="square" lIns="91440" tIns="45720" rIns="91440" bIns="45720" numCol="1" rtlCol="0" anchor="t" anchorCtr="0" compatLnSpc="1">
            <a:prstTxWarp prst="textNoShape">
              <a:avLst/>
            </a:prstTxWarp>
          </a:bodyPr>
          <a:lstStyle/>
          <a:p>
            <a:pPr algn="l"/>
            <a:endParaRPr lang="zh-CN" altLang="en-US" dirty="0"/>
          </a:p>
        </p:txBody>
      </p:sp>
      <p:sp>
        <p:nvSpPr>
          <p:cNvPr id="7" name="文本框 6">
            <a:extLst>
              <a:ext uri="{FF2B5EF4-FFF2-40B4-BE49-F238E27FC236}">
                <a16:creationId xmlns:a16="http://schemas.microsoft.com/office/drawing/2014/main" xmlns="" id="{A62472E4-9EFC-43F9-82AD-2F44DBCE745C}"/>
              </a:ext>
            </a:extLst>
          </p:cNvPr>
          <p:cNvSpPr txBox="1"/>
          <p:nvPr/>
        </p:nvSpPr>
        <p:spPr>
          <a:xfrm>
            <a:off x="5715000" y="2896850"/>
            <a:ext cx="2579958" cy="1446550"/>
          </a:xfrm>
          <a:prstGeom prst="rect">
            <a:avLst/>
          </a:prstGeom>
          <a:noFill/>
        </p:spPr>
        <p:txBody>
          <a:bodyPr wrap="square" rtlCol="0">
            <a:spAutoFit/>
          </a:bodyPr>
          <a:lstStyle/>
          <a:p>
            <a:pPr algn="ctr"/>
            <a:r>
              <a:rPr lang="en-US" altLang="zh-CN" sz="4400" dirty="0" err="1"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Điều</a:t>
            </a:r>
            <a:r>
              <a:rPr lang="en-US" altLang="zh-CN" sz="4400" dirty="0"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 </a:t>
            </a:r>
            <a:r>
              <a:rPr lang="en-US" altLang="zh-CN" sz="4400" dirty="0" err="1"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kiện</a:t>
            </a:r>
            <a:r>
              <a:rPr lang="en-US" altLang="zh-CN" sz="4400" dirty="0"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 </a:t>
            </a:r>
            <a:r>
              <a:rPr lang="en-US" altLang="zh-CN" sz="4400" dirty="0" err="1"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tự</a:t>
            </a:r>
            <a:r>
              <a:rPr lang="en-US" altLang="zh-CN" sz="4400" dirty="0"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 </a:t>
            </a:r>
            <a:r>
              <a:rPr lang="en-US" altLang="zh-CN" sz="4400" dirty="0" err="1"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nhiên</a:t>
            </a:r>
            <a:endParaRPr lang="zh-CN" altLang="en-US" sz="4400" dirty="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endParaRPr>
          </a:p>
        </p:txBody>
      </p:sp>
    </p:spTree>
    <p:extLst>
      <p:ext uri="{BB962C8B-B14F-4D97-AF65-F5344CB8AC3E}">
        <p14:creationId xmlns:p14="http://schemas.microsoft.com/office/powerpoint/2010/main" val="692628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524000" y="1600200"/>
            <a:ext cx="6096000" cy="27432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C00000"/>
                </a:solidFill>
              </a:rPr>
              <a:t>TRÌNH BÀY PHẦN CHUẨN BỊ, TÌM HIỂU CỦA EM VỀ ĐIỀU KIỆN TỰ NHIÊN CỦA AI </a:t>
            </a:r>
            <a:r>
              <a:rPr lang="en-US" sz="2800" b="1" dirty="0" smtClean="0">
                <a:solidFill>
                  <a:srgbClr val="C00000"/>
                </a:solidFill>
              </a:rPr>
              <a:t>CẬP</a:t>
            </a:r>
            <a:endParaRPr lang="en-US" sz="2800" b="1" dirty="0">
              <a:solidFill>
                <a:srgbClr val="C00000"/>
              </a:solidFill>
            </a:endParaRPr>
          </a:p>
        </p:txBody>
      </p:sp>
      <p:pic>
        <p:nvPicPr>
          <p:cNvPr id="13" name="Picture 2" descr="kisspng-great-sphinx-of-giza-egyptian-pyramids-ancient-egy-egypt-horse-people-5a708e4fd51472-4239073715173259038728.png"/>
          <p:cNvPicPr>
            <a:picLocks noChangeAspect="1" noChangeArrowheads="1"/>
          </p:cNvPicPr>
          <p:nvPr/>
        </p:nvPicPr>
        <p:blipFill rotWithShape="1">
          <a:blip r:embed="rId2">
            <a:extLst>
              <a:ext uri="{28A0092B-C50C-407E-A947-70E740481C1C}">
                <a14:useLocalDpi xmlns:a14="http://schemas.microsoft.com/office/drawing/2010/main" val="0"/>
              </a:ext>
            </a:extLst>
          </a:blip>
          <a:srcRect r="42349"/>
          <a:stretch/>
        </p:blipFill>
        <p:spPr bwMode="auto">
          <a:xfrm>
            <a:off x="152402" y="2438400"/>
            <a:ext cx="2045409"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isspng-great-sphinx-of-giza-egyptian-pyramids-ancient-egy-egypt-horse-people-5a708e4fd51472-4239073715173259038728.png"/>
          <p:cNvPicPr>
            <a:picLocks noChangeAspect="1" noChangeArrowheads="1"/>
          </p:cNvPicPr>
          <p:nvPr/>
        </p:nvPicPr>
        <p:blipFill rotWithShape="1">
          <a:blip r:embed="rId2">
            <a:extLst>
              <a:ext uri="{28A0092B-C50C-407E-A947-70E740481C1C}">
                <a14:useLocalDpi xmlns:a14="http://schemas.microsoft.com/office/drawing/2010/main" val="0"/>
              </a:ext>
            </a:extLst>
          </a:blip>
          <a:srcRect l="57185"/>
          <a:stretch/>
        </p:blipFill>
        <p:spPr bwMode="auto">
          <a:xfrm>
            <a:off x="7290398" y="0"/>
            <a:ext cx="1534246" cy="4232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4515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350" t="3433" r="7712"/>
          <a:stretch/>
        </p:blipFill>
        <p:spPr>
          <a:xfrm>
            <a:off x="-1" y="307369"/>
            <a:ext cx="4431123" cy="6370276"/>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349" t="5253" r="7188"/>
          <a:stretch/>
        </p:blipFill>
        <p:spPr>
          <a:xfrm>
            <a:off x="4495800" y="304800"/>
            <a:ext cx="4495800" cy="6372845"/>
          </a:xfrm>
          <a:prstGeom prst="rect">
            <a:avLst/>
          </a:prstGeom>
        </p:spPr>
      </p:pic>
    </p:spTree>
    <p:extLst>
      <p:ext uri="{BB962C8B-B14F-4D97-AF65-F5344CB8AC3E}">
        <p14:creationId xmlns:p14="http://schemas.microsoft.com/office/powerpoint/2010/main" val="930492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269B1C35-E9A0-4268-9E6F-F2208DCFD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276" y="380994"/>
            <a:ext cx="4572009" cy="6096012"/>
          </a:xfrm>
          <a:prstGeom prst="rect">
            <a:avLst/>
          </a:prstGeom>
        </p:spPr>
      </p:pic>
      <p:sp>
        <p:nvSpPr>
          <p:cNvPr id="5" name="CustomText1">
            <a:extLst>
              <a:ext uri="{FF2B5EF4-FFF2-40B4-BE49-F238E27FC236}">
                <a16:creationId xmlns:a16="http://schemas.microsoft.com/office/drawing/2014/main" xmlns="" id="{64072DE7-7135-4B0B-AFC9-4968055EAE3F}"/>
              </a:ext>
            </a:extLst>
          </p:cNvPr>
          <p:cNvSpPr txBox="1"/>
          <p:nvPr/>
        </p:nvSpPr>
        <p:spPr>
          <a:xfrm>
            <a:off x="4840550" y="2760183"/>
            <a:ext cx="782254" cy="1681584"/>
          </a:xfrm>
          <a:prstGeom prst="rect">
            <a:avLst/>
          </a:prstGeom>
          <a:noFill/>
          <a:ln>
            <a:noFill/>
          </a:ln>
        </p:spPr>
        <p:txBody>
          <a:bodyPr wrap="none" tIns="90000" bIns="90000" anchor="ctr" anchorCtr="0">
            <a:prstTxWarp prst="textPlain">
              <a:avLst/>
            </a:prstTxWarp>
            <a:noAutofit/>
          </a:bodyPr>
          <a:lstStyle/>
          <a:p>
            <a:r>
              <a:rPr lang="en-US" sz="1600" dirty="0" smtClean="0">
                <a:solidFill>
                  <a:srgbClr val="FFD268"/>
                </a:solidFill>
                <a:latin typeface="Impact" panose="020B0806030902050204" pitchFamily="34" charset="0"/>
              </a:rPr>
              <a:t>II</a:t>
            </a:r>
            <a:endParaRPr lang="en-US" sz="1600" dirty="0">
              <a:solidFill>
                <a:srgbClr val="FFD268"/>
              </a:solidFill>
              <a:latin typeface="Impact" panose="020B0806030902050204" pitchFamily="34" charset="0"/>
            </a:endParaRPr>
          </a:p>
        </p:txBody>
      </p:sp>
      <p:sp>
        <p:nvSpPr>
          <p:cNvPr id="6" name="ValueShape1">
            <a:extLst>
              <a:ext uri="{FF2B5EF4-FFF2-40B4-BE49-F238E27FC236}">
                <a16:creationId xmlns:a16="http://schemas.microsoft.com/office/drawing/2014/main" xmlns="" id="{E17F4AC4-A6A1-4BFC-AE11-34DA8E79FE84}"/>
              </a:ext>
            </a:extLst>
          </p:cNvPr>
          <p:cNvSpPr/>
          <p:nvPr/>
        </p:nvSpPr>
        <p:spPr bwMode="auto">
          <a:xfrm>
            <a:off x="5622803" y="1559293"/>
            <a:ext cx="3083247" cy="4054144"/>
          </a:xfrm>
          <a:custGeom>
            <a:avLst/>
            <a:gdLst>
              <a:gd name="connsiteX0" fmla="*/ 825500 w 2052462"/>
              <a:gd name="connsiteY0" fmla="*/ 0 h 2453924"/>
              <a:gd name="connsiteX1" fmla="*/ 2052462 w 2052462"/>
              <a:gd name="connsiteY1" fmla="*/ 1226962 h 2453924"/>
              <a:gd name="connsiteX2" fmla="*/ 825500 w 2052462"/>
              <a:gd name="connsiteY2" fmla="*/ 2453924 h 2453924"/>
              <a:gd name="connsiteX3" fmla="*/ 45039 w 2052462"/>
              <a:gd name="connsiteY3" fmla="*/ 2173746 h 2453924"/>
              <a:gd name="connsiteX4" fmla="*/ 0 w 2052462"/>
              <a:gd name="connsiteY4" fmla="*/ 2132812 h 2453924"/>
              <a:gd name="connsiteX5" fmla="*/ 42093 w 2052462"/>
              <a:gd name="connsiteY5" fmla="*/ 2094555 h 2453924"/>
              <a:gd name="connsiteX6" fmla="*/ 191916 w 2052462"/>
              <a:gd name="connsiteY6" fmla="*/ 1912968 h 2453924"/>
              <a:gd name="connsiteX7" fmla="*/ 235656 w 2052462"/>
              <a:gd name="connsiteY7" fmla="*/ 1832383 h 2453924"/>
              <a:gd name="connsiteX8" fmla="*/ 352362 w 2052462"/>
              <a:gd name="connsiteY8" fmla="*/ 1928674 h 2453924"/>
              <a:gd name="connsiteX9" fmla="*/ 825500 w 2052462"/>
              <a:gd name="connsiteY9" fmla="*/ 2073198 h 2453924"/>
              <a:gd name="connsiteX10" fmla="*/ 1671736 w 2052462"/>
              <a:gd name="connsiteY10" fmla="*/ 1226962 h 2453924"/>
              <a:gd name="connsiteX11" fmla="*/ 825500 w 2052462"/>
              <a:gd name="connsiteY11" fmla="*/ 380726 h 2453924"/>
              <a:gd name="connsiteX12" fmla="*/ 352362 w 2052462"/>
              <a:gd name="connsiteY12" fmla="*/ 525250 h 2453924"/>
              <a:gd name="connsiteX13" fmla="*/ 235656 w 2052462"/>
              <a:gd name="connsiteY13" fmla="*/ 621541 h 2453924"/>
              <a:gd name="connsiteX14" fmla="*/ 191916 w 2052462"/>
              <a:gd name="connsiteY14" fmla="*/ 540956 h 2453924"/>
              <a:gd name="connsiteX15" fmla="*/ 42093 w 2052462"/>
              <a:gd name="connsiteY15" fmla="*/ 359369 h 2453924"/>
              <a:gd name="connsiteX16" fmla="*/ 0 w 2052462"/>
              <a:gd name="connsiteY16" fmla="*/ 321112 h 2453924"/>
              <a:gd name="connsiteX17" fmla="*/ 45039 w 2052462"/>
              <a:gd name="connsiteY17" fmla="*/ 280179 h 2453924"/>
              <a:gd name="connsiteX18" fmla="*/ 825500 w 2052462"/>
              <a:gd name="connsiteY18" fmla="*/ 0 h 24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52462" h="2453924">
                <a:moveTo>
                  <a:pt x="825500" y="0"/>
                </a:moveTo>
                <a:cubicBezTo>
                  <a:pt x="1503132" y="0"/>
                  <a:pt x="2052462" y="549330"/>
                  <a:pt x="2052462" y="1226962"/>
                </a:cubicBezTo>
                <a:cubicBezTo>
                  <a:pt x="2052462" y="1904594"/>
                  <a:pt x="1503132" y="2453924"/>
                  <a:pt x="825500" y="2453924"/>
                </a:cubicBezTo>
                <a:cubicBezTo>
                  <a:pt x="529036" y="2453924"/>
                  <a:pt x="257130" y="2348779"/>
                  <a:pt x="45039" y="2173746"/>
                </a:cubicBezTo>
                <a:lnTo>
                  <a:pt x="0" y="2132812"/>
                </a:lnTo>
                <a:lnTo>
                  <a:pt x="42093" y="2094555"/>
                </a:lnTo>
                <a:cubicBezTo>
                  <a:pt x="97602" y="2039046"/>
                  <a:pt x="147817" y="1978243"/>
                  <a:pt x="191916" y="1912968"/>
                </a:cubicBezTo>
                <a:lnTo>
                  <a:pt x="235656" y="1832383"/>
                </a:lnTo>
                <a:lnTo>
                  <a:pt x="352362" y="1928674"/>
                </a:lnTo>
                <a:cubicBezTo>
                  <a:pt x="487422" y="2019919"/>
                  <a:pt x="650239" y="2073198"/>
                  <a:pt x="825500" y="2073198"/>
                </a:cubicBezTo>
                <a:cubicBezTo>
                  <a:pt x="1292863" y="2073198"/>
                  <a:pt x="1671736" y="1694325"/>
                  <a:pt x="1671736" y="1226962"/>
                </a:cubicBezTo>
                <a:cubicBezTo>
                  <a:pt x="1671736" y="759599"/>
                  <a:pt x="1292863" y="380726"/>
                  <a:pt x="825500" y="380726"/>
                </a:cubicBezTo>
                <a:cubicBezTo>
                  <a:pt x="650239" y="380726"/>
                  <a:pt x="487422" y="434005"/>
                  <a:pt x="352362" y="525250"/>
                </a:cubicBezTo>
                <a:lnTo>
                  <a:pt x="235656" y="621541"/>
                </a:lnTo>
                <a:lnTo>
                  <a:pt x="191916" y="540956"/>
                </a:lnTo>
                <a:cubicBezTo>
                  <a:pt x="147817" y="475681"/>
                  <a:pt x="97602" y="414878"/>
                  <a:pt x="42093" y="359369"/>
                </a:cubicBezTo>
                <a:lnTo>
                  <a:pt x="0" y="321112"/>
                </a:lnTo>
                <a:lnTo>
                  <a:pt x="45039" y="280179"/>
                </a:lnTo>
                <a:cubicBezTo>
                  <a:pt x="257130" y="105145"/>
                  <a:pt x="529036" y="0"/>
                  <a:pt x="825500" y="0"/>
                </a:cubicBezTo>
                <a:close/>
              </a:path>
            </a:pathLst>
          </a:custGeom>
          <a:solidFill>
            <a:srgbClr val="FFE4DB"/>
          </a:solidFill>
          <a:ln>
            <a:noFill/>
          </a:ln>
        </p:spPr>
        <p:txBody>
          <a:bodyPr vert="horz" wrap="square" lIns="91440" tIns="45720" rIns="91440" bIns="45720" numCol="1" rtlCol="0" anchor="t" anchorCtr="0" compatLnSpc="1">
            <a:prstTxWarp prst="textNoShape">
              <a:avLst/>
            </a:prstTxWarp>
          </a:bodyPr>
          <a:lstStyle/>
          <a:p>
            <a:pPr algn="l"/>
            <a:endParaRPr lang="zh-CN" altLang="en-US" dirty="0"/>
          </a:p>
        </p:txBody>
      </p:sp>
      <p:sp>
        <p:nvSpPr>
          <p:cNvPr id="7" name="文本框 6">
            <a:extLst>
              <a:ext uri="{FF2B5EF4-FFF2-40B4-BE49-F238E27FC236}">
                <a16:creationId xmlns:a16="http://schemas.microsoft.com/office/drawing/2014/main" xmlns="" id="{A62472E4-9EFC-43F9-82AD-2F44DBCE745C}"/>
              </a:ext>
            </a:extLst>
          </p:cNvPr>
          <p:cNvSpPr txBox="1"/>
          <p:nvPr/>
        </p:nvSpPr>
        <p:spPr>
          <a:xfrm>
            <a:off x="5715000" y="1905000"/>
            <a:ext cx="2579958" cy="3477875"/>
          </a:xfrm>
          <a:prstGeom prst="rect">
            <a:avLst/>
          </a:prstGeom>
          <a:noFill/>
        </p:spPr>
        <p:txBody>
          <a:bodyPr wrap="square" rtlCol="0">
            <a:spAutoFit/>
          </a:bodyPr>
          <a:lstStyle/>
          <a:p>
            <a:pPr algn="ctr"/>
            <a:r>
              <a:rPr lang="en-US" altLang="zh-CN" sz="4400" dirty="0" err="1"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Qúa</a:t>
            </a:r>
            <a:r>
              <a:rPr lang="en-US" altLang="zh-CN" sz="4400" dirty="0"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 </a:t>
            </a:r>
            <a:r>
              <a:rPr lang="en-US" altLang="zh-CN" sz="4400" dirty="0" err="1"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trình</a:t>
            </a:r>
            <a:r>
              <a:rPr lang="en-US" altLang="zh-CN" sz="4400" dirty="0"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 </a:t>
            </a:r>
            <a:r>
              <a:rPr lang="en-US" altLang="zh-CN" sz="4400" dirty="0" err="1"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thành</a:t>
            </a:r>
            <a:r>
              <a:rPr lang="en-US" altLang="zh-CN" sz="4400" dirty="0"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 </a:t>
            </a:r>
            <a:r>
              <a:rPr lang="en-US" altLang="zh-CN" sz="4400" dirty="0" err="1"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lập</a:t>
            </a:r>
            <a:r>
              <a:rPr lang="en-US" altLang="zh-CN" sz="4400" dirty="0"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 </a:t>
            </a:r>
            <a:r>
              <a:rPr lang="en-US" altLang="zh-CN" sz="4400" dirty="0" err="1"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nhà</a:t>
            </a:r>
            <a:r>
              <a:rPr lang="en-US" altLang="zh-CN" sz="4400" dirty="0"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 </a:t>
            </a:r>
            <a:r>
              <a:rPr lang="en-US" altLang="zh-CN" sz="4400" dirty="0" err="1"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nước</a:t>
            </a:r>
            <a:r>
              <a:rPr lang="en-US" altLang="zh-CN" sz="4400" dirty="0"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 Ai </a:t>
            </a:r>
            <a:r>
              <a:rPr lang="en-US" altLang="zh-CN" sz="4400" dirty="0" err="1"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Cập</a:t>
            </a:r>
            <a:r>
              <a:rPr lang="en-US" altLang="zh-CN" sz="4400" dirty="0"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 </a:t>
            </a:r>
          </a:p>
          <a:p>
            <a:pPr algn="ctr"/>
            <a:r>
              <a:rPr lang="en-US" altLang="zh-CN" sz="4400" dirty="0" err="1"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cổ</a:t>
            </a:r>
            <a:r>
              <a:rPr lang="en-US" altLang="zh-CN" sz="4400" dirty="0"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 </a:t>
            </a:r>
            <a:r>
              <a:rPr lang="en-US" altLang="zh-CN" sz="4400" dirty="0" err="1" smtClean="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rPr>
              <a:t>đại</a:t>
            </a:r>
            <a:endParaRPr lang="zh-CN" altLang="en-US" sz="4400" dirty="0">
              <a:solidFill>
                <a:schemeClr val="tx1">
                  <a:lumMod val="50000"/>
                  <a:lumOff val="50000"/>
                </a:schemeClr>
              </a:solidFill>
              <a:effectLst>
                <a:outerShdw blurRad="38100" dist="38100" dir="2700000" algn="tl">
                  <a:srgbClr val="000000">
                    <a:alpha val="43137"/>
                  </a:srgbClr>
                </a:outerShdw>
              </a:effectLst>
              <a:latin typeface="+mj-lt"/>
              <a:ea typeface="仓耳玄三M W05" panose="02020400000000000000" pitchFamily="18" charset="-122"/>
            </a:endParaRPr>
          </a:p>
        </p:txBody>
      </p:sp>
    </p:spTree>
    <p:extLst>
      <p:ext uri="{BB962C8B-B14F-4D97-AF65-F5344CB8AC3E}">
        <p14:creationId xmlns:p14="http://schemas.microsoft.com/office/powerpoint/2010/main" val="323793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1167</TotalTime>
  <Words>1397</Words>
  <Application>Microsoft Office PowerPoint</Application>
  <PresentationFormat>On-screen Show (4:3)</PresentationFormat>
  <Paragraphs>123</Paragraphs>
  <Slides>50</Slides>
  <Notes>1</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33</cp:revision>
  <dcterms:created xsi:type="dcterms:W3CDTF">2021-10-06T08:43:04Z</dcterms:created>
  <dcterms:modified xsi:type="dcterms:W3CDTF">2021-10-19T08:35:41Z</dcterms:modified>
</cp:coreProperties>
</file>