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6" r:id="rId2"/>
    <p:sldId id="297" r:id="rId3"/>
    <p:sldId id="299" r:id="rId4"/>
    <p:sldId id="300" r:id="rId5"/>
    <p:sldId id="301" r:id="rId6"/>
    <p:sldId id="261" r:id="rId7"/>
    <p:sldId id="262" r:id="rId8"/>
    <p:sldId id="263" r:id="rId9"/>
    <p:sldId id="272" r:id="rId10"/>
    <p:sldId id="280" r:id="rId11"/>
    <p:sldId id="281" r:id="rId12"/>
    <p:sldId id="268" r:id="rId13"/>
    <p:sldId id="269" r:id="rId14"/>
    <p:sldId id="271" r:id="rId15"/>
    <p:sldId id="270" r:id="rId16"/>
    <p:sldId id="259" r:id="rId17"/>
    <p:sldId id="265" r:id="rId18"/>
    <p:sldId id="266" r:id="rId19"/>
    <p:sldId id="267" r:id="rId20"/>
    <p:sldId id="264" r:id="rId21"/>
    <p:sldId id="273" r:id="rId22"/>
    <p:sldId id="294" r:id="rId23"/>
    <p:sldId id="305" r:id="rId24"/>
    <p:sldId id="315" r:id="rId25"/>
    <p:sldId id="307" r:id="rId26"/>
    <p:sldId id="308" r:id="rId27"/>
    <p:sldId id="309" r:id="rId28"/>
    <p:sldId id="311" r:id="rId29"/>
    <p:sldId id="312" r:id="rId30"/>
    <p:sldId id="313" r:id="rId31"/>
    <p:sldId id="278"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900CC"/>
    <a:srgbClr val="FDC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2DEBC-9AFE-4C87-A4C0-4181AA4A4B2F}" type="datetimeFigureOut">
              <a:rPr lang="en-US" smtClean="0"/>
              <a:t>11/14/2021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314D9-BFB5-4BA8-AB69-A974B9D4665C}" type="slidenum">
              <a:rPr lang="en-US" smtClean="0"/>
              <a:t>‹#›</a:t>
            </a:fld>
            <a:endParaRPr lang="en-US"/>
          </a:p>
        </p:txBody>
      </p:sp>
    </p:spTree>
    <p:extLst>
      <p:ext uri="{BB962C8B-B14F-4D97-AF65-F5344CB8AC3E}">
        <p14:creationId xmlns:p14="http://schemas.microsoft.com/office/powerpoint/2010/main" val="277255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20000"/>
              </a:lnSpc>
              <a:spcAft>
                <a:spcPts val="600"/>
              </a:spcAft>
              <a:buFont typeface="Wingdings" panose="05000000000000000000" pitchFamily="2" charset="2"/>
              <a:buChar char=""/>
            </a:pPr>
            <a:r>
              <a:rPr lang="en-US" sz="1800" b="1" dirty="0" err="1">
                <a:effectLst/>
                <a:latin typeface="Times New Roman" panose="02020603050405020304" pitchFamily="18" charset="0"/>
                <a:ea typeface="Tahoma" panose="020B0604030504040204" pitchFamily="34" charset="0"/>
              </a:rPr>
              <a:t>Chuyển</a:t>
            </a:r>
            <a:r>
              <a:rPr lang="en-US" sz="1800" b="1" dirty="0">
                <a:effectLst/>
                <a:latin typeface="Times New Roman" panose="02020603050405020304" pitchFamily="18" charset="0"/>
                <a:ea typeface="Tahoma" panose="020B0604030504040204" pitchFamily="34" charset="0"/>
              </a:rPr>
              <a:t> </a:t>
            </a:r>
            <a:r>
              <a:rPr lang="en-US" sz="1800" b="1" dirty="0" err="1">
                <a:effectLst/>
                <a:latin typeface="Times New Roman" panose="02020603050405020304" pitchFamily="18" charset="0"/>
                <a:ea typeface="Tahoma" panose="020B0604030504040204" pitchFamily="34" charset="0"/>
              </a:rPr>
              <a:t>giao</a:t>
            </a:r>
            <a:r>
              <a:rPr lang="en-US" sz="1800" b="1" dirty="0">
                <a:effectLst/>
                <a:latin typeface="Times New Roman" panose="02020603050405020304" pitchFamily="18" charset="0"/>
                <a:ea typeface="Tahoma" panose="020B0604030504040204" pitchFamily="34" charset="0"/>
              </a:rPr>
              <a:t> </a:t>
            </a:r>
            <a:r>
              <a:rPr lang="en-US" sz="1800" b="1" dirty="0" err="1">
                <a:effectLst/>
                <a:latin typeface="Times New Roman" panose="02020603050405020304" pitchFamily="18" charset="0"/>
                <a:ea typeface="Tahoma" panose="020B0604030504040204" pitchFamily="34" charset="0"/>
              </a:rPr>
              <a:t>nhiệm</a:t>
            </a:r>
            <a:r>
              <a:rPr lang="en-US" sz="1800" b="1" dirty="0">
                <a:effectLst/>
                <a:latin typeface="Times New Roman" panose="02020603050405020304" pitchFamily="18" charset="0"/>
                <a:ea typeface="Tahoma" panose="020B0604030504040204" pitchFamily="34" charset="0"/>
              </a:rPr>
              <a:t> </a:t>
            </a:r>
            <a:r>
              <a:rPr lang="en-US" sz="1800" b="1" dirty="0" err="1">
                <a:effectLst/>
                <a:latin typeface="Times New Roman" panose="02020603050405020304" pitchFamily="18" charset="0"/>
                <a:ea typeface="Tahoma" panose="020B0604030504040204" pitchFamily="34" charset="0"/>
              </a:rPr>
              <a:t>vụ</a:t>
            </a:r>
            <a:r>
              <a:rPr lang="it-IT" sz="1800" b="1" dirty="0">
                <a:effectLst/>
                <a:latin typeface="Times New Roman" panose="02020603050405020304" pitchFamily="18" charset="0"/>
                <a:ea typeface="Tahoma" panose="020B0604030504040204" pitchFamily="34" charset="0"/>
              </a:rPr>
              <a:t>:</a:t>
            </a:r>
            <a:r>
              <a:rPr lang="it-IT" sz="1800" dirty="0">
                <a:effectLst/>
                <a:latin typeface="Times New Roman" panose="02020603050405020304" pitchFamily="18" charset="0"/>
                <a:ea typeface="Tahoma" panose="020B0604030504040204" pitchFamily="34" charset="0"/>
              </a:rPr>
              <a:t> </a:t>
            </a:r>
            <a:r>
              <a:rPr lang="en-US" sz="1800" i="1" dirty="0">
                <a:effectLst/>
                <a:latin typeface="Times New Roman" panose="02020603050405020304" pitchFamily="18" charset="0"/>
                <a:ea typeface="Tahoma" panose="020B0604030504040204" pitchFamily="34" charset="0"/>
              </a:rPr>
              <a:t>GV cho </a:t>
            </a:r>
            <a:r>
              <a:rPr lang="en-US" sz="1800" i="1" dirty="0" err="1">
                <a:effectLst/>
                <a:latin typeface="Times New Roman" panose="02020603050405020304" pitchFamily="18" charset="0"/>
                <a:ea typeface="Tahoma" panose="020B0604030504040204" pitchFamily="34" charset="0"/>
              </a:rPr>
              <a:t>học</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sinh</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quan</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sát</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hình</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vẽ</a:t>
            </a:r>
            <a:r>
              <a:rPr lang="en-US" sz="1800" i="1" dirty="0">
                <a:effectLst/>
                <a:latin typeface="Times New Roman" panose="02020603050405020304" pitchFamily="18" charset="0"/>
                <a:ea typeface="Tahoma" panose="020B0604030504040204" pitchFamily="34" charset="0"/>
              </a:rPr>
              <a:t> các </a:t>
            </a:r>
            <a:r>
              <a:rPr lang="en-US" sz="1800" i="1" dirty="0" err="1">
                <a:effectLst/>
                <a:latin typeface="Times New Roman" panose="02020603050405020304" pitchFamily="18" charset="0"/>
                <a:ea typeface="Tahoma" panose="020B0604030504040204" pitchFamily="34" charset="0"/>
              </a:rPr>
              <a:t>dạng</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địa</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hình</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và</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gọi</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tên</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theo</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thứ</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tự</a:t>
            </a:r>
            <a:r>
              <a:rPr lang="en-US" sz="1800" i="1" dirty="0">
                <a:effectLst/>
                <a:latin typeface="Times New Roman" panose="02020603050405020304" pitchFamily="18" charset="0"/>
                <a:ea typeface="Tahoma" panose="020B0604030504040204" pitchFamily="34" charset="0"/>
              </a:rPr>
              <a:t> </a:t>
            </a:r>
            <a:r>
              <a:rPr lang="en-US" sz="1800" i="1" dirty="0" err="1">
                <a:effectLst/>
                <a:latin typeface="Times New Roman" panose="02020603050405020304" pitchFamily="18" charset="0"/>
                <a:ea typeface="Tahoma" panose="020B0604030504040204" pitchFamily="34" charset="0"/>
              </a:rPr>
              <a:t>từ</a:t>
            </a:r>
            <a:r>
              <a:rPr lang="en-US" sz="1800" i="1" dirty="0">
                <a:effectLst/>
                <a:latin typeface="Times New Roman" panose="02020603050405020304" pitchFamily="18" charset="0"/>
                <a:ea typeface="Tahoma" panose="020B0604030504040204" pitchFamily="34" charset="0"/>
              </a:rPr>
              <a:t> 1 </a:t>
            </a:r>
            <a:r>
              <a:rPr lang="en-US" sz="1800" i="1" dirty="0">
                <a:effectLst/>
                <a:latin typeface="Times New Roman" panose="02020603050405020304" pitchFamily="18" charset="0"/>
                <a:ea typeface="Tahoma" panose="020B0604030504040204" pitchFamily="34" charset="0"/>
                <a:sym typeface="Wingdings" panose="05000000000000000000" pitchFamily="2" charset="2"/>
              </a:rPr>
              <a:t></a:t>
            </a:r>
            <a:r>
              <a:rPr lang="en-US" sz="1800" i="1" dirty="0">
                <a:effectLst/>
                <a:latin typeface="Times New Roman" panose="02020603050405020304" pitchFamily="18" charset="0"/>
                <a:ea typeface="Tahoma" panose="020B0604030504040204" pitchFamily="34" charset="0"/>
              </a:rPr>
              <a:t> 8</a:t>
            </a:r>
            <a:endParaRPr lang="en-US" sz="1800" dirty="0">
              <a:effectLst/>
              <a:latin typeface="Times New Roman" panose="02020603050405020304" pitchFamily="18" charset="0"/>
              <a:ea typeface="Tahoma" panose="020B0604030504040204" pitchFamily="34" charset="0"/>
            </a:endParaRPr>
          </a:p>
          <a:p>
            <a:pPr marL="342900" lvl="0" indent="-342900" algn="just">
              <a:lnSpc>
                <a:spcPct val="120000"/>
              </a:lnSpc>
              <a:spcAft>
                <a:spcPts val="600"/>
              </a:spcAft>
              <a:buFont typeface="Wingdings" panose="05000000000000000000" pitchFamily="2" charset="2"/>
              <a:buChar char=""/>
            </a:pPr>
            <a:r>
              <a:rPr lang="it-IT" sz="1800" b="1" dirty="0">
                <a:effectLst/>
                <a:latin typeface="Times New Roman" panose="02020603050405020304" pitchFamily="18" charset="0"/>
                <a:ea typeface="Tahoma" panose="020B0604030504040204" pitchFamily="34" charset="0"/>
              </a:rPr>
              <a:t>Thực hiện nhiệm vụ:</a:t>
            </a:r>
            <a:r>
              <a:rPr lang="it-IT" sz="1800" dirty="0">
                <a:effectLst/>
                <a:latin typeface="Times New Roman" panose="02020603050405020304" pitchFamily="18" charset="0"/>
                <a:ea typeface="Tahoma" panose="020B0604030504040204" pitchFamily="34" charset="0"/>
              </a:rPr>
              <a:t> </a:t>
            </a:r>
            <a:endParaRPr lang="en-US" sz="1800" dirty="0">
              <a:effectLst/>
              <a:latin typeface="Times New Roman" panose="02020603050405020304" pitchFamily="18" charset="0"/>
              <a:ea typeface="Tahoma" panose="020B0604030504040204" pitchFamily="34" charset="0"/>
            </a:endParaRPr>
          </a:p>
          <a:p>
            <a:pPr indent="180340" algn="just">
              <a:lnSpc>
                <a:spcPct val="120000"/>
              </a:lnSpc>
              <a:spcAft>
                <a:spcPts val="600"/>
              </a:spcAft>
            </a:pPr>
            <a:r>
              <a:rPr lang="it-IT" sz="1800" dirty="0">
                <a:effectLst/>
                <a:latin typeface="Times New Roman" panose="02020603050405020304" pitchFamily="18" charset="0"/>
                <a:ea typeface="Tahoma" panose="020B0604030504040204" pitchFamily="34" charset="0"/>
              </a:rPr>
              <a:t>+ HS làm việc</a:t>
            </a:r>
            <a:r>
              <a:rPr lang="vi-VN" sz="1800" dirty="0">
                <a:effectLst/>
                <a:latin typeface="Times New Roman" panose="02020603050405020304" pitchFamily="18" charset="0"/>
                <a:ea typeface="Tahoma" panose="020B0604030504040204" pitchFamily="34" charset="0"/>
              </a:rPr>
              <a:t> cá nhân </a:t>
            </a:r>
            <a:r>
              <a:rPr lang="en-US" sz="1800" dirty="0">
                <a:effectLst/>
                <a:latin typeface="Times New Roman" panose="02020603050405020304" pitchFamily="18" charset="0"/>
                <a:ea typeface="Tahoma" panose="020B0604030504040204" pitchFamily="34" charset="0"/>
              </a:rPr>
              <a:t>(2 </a:t>
            </a:r>
            <a:r>
              <a:rPr lang="en-US" sz="1800" dirty="0" err="1">
                <a:effectLst/>
                <a:latin typeface="Times New Roman" panose="02020603050405020304" pitchFamily="18" charset="0"/>
                <a:ea typeface="Tahoma" panose="020B0604030504040204" pitchFamily="34" charset="0"/>
              </a:rPr>
              <a:t>phút</a:t>
            </a:r>
            <a:r>
              <a:rPr lang="en-US" sz="1800" dirty="0">
                <a:effectLst/>
                <a:latin typeface="Times New Roman" panose="02020603050405020304" pitchFamily="18" charset="0"/>
                <a:ea typeface="Tahoma" panose="020B0604030504040204" pitchFamily="34" charset="0"/>
              </a:rPr>
              <a:t>)</a:t>
            </a:r>
          </a:p>
          <a:p>
            <a:pPr marL="342900" lvl="0" indent="-342900">
              <a:lnSpc>
                <a:spcPct val="120000"/>
              </a:lnSpc>
              <a:buFont typeface="Wingdings" panose="05000000000000000000" pitchFamily="2" charset="2"/>
              <a:buChar char=""/>
            </a:pPr>
            <a:r>
              <a:rPr lang="it-IT" sz="1800" b="1" dirty="0">
                <a:effectLst/>
                <a:latin typeface="Times New Roman" panose="02020603050405020304" pitchFamily="18" charset="0"/>
                <a:ea typeface="Times New Roman" panose="02020603050405020304" pitchFamily="18" charset="0"/>
              </a:rPr>
              <a:t>Báo cáo, thảo luận: </a:t>
            </a:r>
            <a:endParaRPr lang="en-US" sz="1800" dirty="0">
              <a:effectLst/>
              <a:latin typeface="Times New Roman" panose="02020603050405020304" pitchFamily="18" charset="0"/>
              <a:ea typeface="Times New Roman" panose="02020603050405020304" pitchFamily="18" charset="0"/>
            </a:endParaRPr>
          </a:p>
          <a:p>
            <a:pPr indent="180340" algn="just">
              <a:lnSpc>
                <a:spcPct val="120000"/>
              </a:lnSpc>
              <a:spcAft>
                <a:spcPts val="600"/>
              </a:spcAft>
            </a:pPr>
            <a:r>
              <a:rPr lang="it-IT" sz="1800" dirty="0">
                <a:effectLst/>
                <a:latin typeface="Times New Roman" panose="02020603050405020304" pitchFamily="18" charset="0"/>
                <a:ea typeface="Tahoma" panose="020B0604030504040204" pitchFamily="34" charset="0"/>
              </a:rPr>
              <a:t>+ Học sinh so sánh kết quả với bạn </a:t>
            </a:r>
            <a:r>
              <a:rPr lang="en-US" sz="1800" dirty="0">
                <a:effectLst/>
                <a:latin typeface="Times New Roman" panose="02020603050405020304" pitchFamily="18" charset="0"/>
                <a:ea typeface="Tahoma" panose="020B0604030504040204" pitchFamily="34" charset="0"/>
              </a:rPr>
              <a:t>(1 </a:t>
            </a:r>
            <a:r>
              <a:rPr lang="en-US" sz="1800" dirty="0" err="1">
                <a:effectLst/>
                <a:latin typeface="Times New Roman" panose="02020603050405020304" pitchFamily="18" charset="0"/>
                <a:ea typeface="Tahoma" panose="020B0604030504040204" pitchFamily="34" charset="0"/>
              </a:rPr>
              <a:t>phút</a:t>
            </a:r>
            <a:r>
              <a:rPr lang="en-US" sz="1800" dirty="0">
                <a:effectLst/>
                <a:latin typeface="Times New Roman" panose="02020603050405020304" pitchFamily="18" charset="0"/>
                <a:ea typeface="Tahoma" panose="020B0604030504040204" pitchFamily="34" charset="0"/>
              </a:rPr>
              <a:t>)</a:t>
            </a:r>
          </a:p>
          <a:p>
            <a:pPr indent="180340" algn="just">
              <a:lnSpc>
                <a:spcPct val="120000"/>
              </a:lnSpc>
              <a:spcAft>
                <a:spcPts val="600"/>
              </a:spcAft>
            </a:pPr>
            <a:r>
              <a:rPr lang="it-IT" sz="1800" dirty="0">
                <a:effectLst/>
                <a:latin typeface="Times New Roman" panose="02020603050405020304" pitchFamily="18" charset="0"/>
                <a:ea typeface="Tahoma" panose="020B0604030504040204" pitchFamily="34" charset="0"/>
              </a:rPr>
              <a:t>+ Trình bày và thảo luận trước lớp </a:t>
            </a:r>
            <a:r>
              <a:rPr lang="en-US" sz="1800" dirty="0">
                <a:effectLst/>
                <a:latin typeface="Times New Roman" panose="02020603050405020304" pitchFamily="18" charset="0"/>
                <a:ea typeface="Tahoma" panose="020B0604030504040204" pitchFamily="34" charset="0"/>
              </a:rPr>
              <a:t>(3 </a:t>
            </a:r>
            <a:r>
              <a:rPr lang="en-US" sz="1800" dirty="0" err="1">
                <a:effectLst/>
                <a:latin typeface="Times New Roman" panose="02020603050405020304" pitchFamily="18" charset="0"/>
                <a:ea typeface="Tahoma" panose="020B0604030504040204" pitchFamily="34" charset="0"/>
              </a:rPr>
              <a:t>phút</a:t>
            </a:r>
            <a:r>
              <a:rPr lang="en-US" sz="1800" dirty="0">
                <a:effectLst/>
                <a:latin typeface="Times New Roman" panose="02020603050405020304" pitchFamily="18" charset="0"/>
                <a:ea typeface="Tahoma" panose="020B0604030504040204" pitchFamily="34" charset="0"/>
              </a:rPr>
              <a:t>)</a:t>
            </a:r>
          </a:p>
          <a:p>
            <a:endParaRPr lang="en-US" dirty="0"/>
          </a:p>
        </p:txBody>
      </p:sp>
      <p:sp>
        <p:nvSpPr>
          <p:cNvPr id="4" name="Slide Number Placeholder 3"/>
          <p:cNvSpPr>
            <a:spLocks noGrp="1"/>
          </p:cNvSpPr>
          <p:nvPr>
            <p:ph type="sldNum" sz="quarter" idx="5"/>
          </p:nvPr>
        </p:nvSpPr>
        <p:spPr/>
        <p:txBody>
          <a:bodyPr/>
          <a:lstStyle/>
          <a:p>
            <a:fld id="{0ADF94AE-9866-438A-89C4-E17BA07D07BD}" type="slidenum">
              <a:rPr lang="en-US" smtClean="0"/>
              <a:t>3</a:t>
            </a:fld>
            <a:endParaRPr lang="en-US"/>
          </a:p>
        </p:txBody>
      </p:sp>
    </p:spTree>
    <p:extLst>
      <p:ext uri="{BB962C8B-B14F-4D97-AF65-F5344CB8AC3E}">
        <p14:creationId xmlns:p14="http://schemas.microsoft.com/office/powerpoint/2010/main" val="2999956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Trên</a:t>
            </a:r>
            <a:r>
              <a:rPr lang="en-US" baseline="0" dirty="0"/>
              <a:t> TG </a:t>
            </a:r>
            <a:r>
              <a:rPr lang="en-US" baseline="0" dirty="0" err="1"/>
              <a:t>có</a:t>
            </a:r>
            <a:r>
              <a:rPr lang="en-US" baseline="0" dirty="0"/>
              <a:t> </a:t>
            </a:r>
            <a:r>
              <a:rPr lang="en-US" baseline="0" dirty="0" err="1"/>
              <a:t>một</a:t>
            </a:r>
            <a:r>
              <a:rPr lang="en-US" baseline="0" dirty="0"/>
              <a:t> </a:t>
            </a:r>
            <a:r>
              <a:rPr lang="en-US" baseline="0" dirty="0" err="1"/>
              <a:t>số</a:t>
            </a:r>
            <a:r>
              <a:rPr lang="en-US" baseline="0" dirty="0"/>
              <a:t> </a:t>
            </a:r>
            <a:r>
              <a:rPr lang="en-US" baseline="0" dirty="0" err="1"/>
              <a:t>đồng</a:t>
            </a:r>
            <a:r>
              <a:rPr lang="en-US" baseline="0" dirty="0"/>
              <a:t> </a:t>
            </a:r>
            <a:r>
              <a:rPr lang="en-US" baseline="0" dirty="0" err="1"/>
              <a:t>bằng</a:t>
            </a:r>
            <a:r>
              <a:rPr lang="en-US" baseline="0" dirty="0"/>
              <a:t> </a:t>
            </a:r>
            <a:r>
              <a:rPr lang="en-US" baseline="0" dirty="0" err="1"/>
              <a:t>lớn</a:t>
            </a:r>
            <a:r>
              <a:rPr lang="en-US" baseline="0" dirty="0"/>
              <a:t> </a:t>
            </a:r>
            <a:r>
              <a:rPr lang="en-US" baseline="0" dirty="0" err="1"/>
              <a:t>như</a:t>
            </a:r>
            <a:r>
              <a:rPr lang="en-US" baseline="0" dirty="0"/>
              <a:t> ĐB </a:t>
            </a:r>
            <a:r>
              <a:rPr lang="en-US" baseline="0" dirty="0" err="1"/>
              <a:t>Amadon</a:t>
            </a:r>
            <a:r>
              <a:rPr lang="en-US" baseline="0" dirty="0"/>
              <a:t> (Nam </a:t>
            </a:r>
            <a:r>
              <a:rPr lang="en-US" baseline="0" dirty="0" err="1"/>
              <a:t>Mỹ</a:t>
            </a:r>
            <a:r>
              <a:rPr lang="en-US" baseline="0" dirty="0"/>
              <a:t>), ĐB </a:t>
            </a:r>
            <a:r>
              <a:rPr lang="en-US" baseline="0" dirty="0" err="1"/>
              <a:t>đông</a:t>
            </a:r>
            <a:r>
              <a:rPr lang="en-US" baseline="0" dirty="0"/>
              <a:t> </a:t>
            </a:r>
            <a:r>
              <a:rPr lang="en-US" baseline="0" dirty="0" err="1"/>
              <a:t>âu</a:t>
            </a:r>
            <a:r>
              <a:rPr lang="en-US" baseline="0" dirty="0"/>
              <a:t>, ĐB </a:t>
            </a:r>
            <a:r>
              <a:rPr lang="en-US" baseline="0" dirty="0" err="1"/>
              <a:t>sông</a:t>
            </a:r>
            <a:r>
              <a:rPr lang="en-US" baseline="0" dirty="0"/>
              <a:t> Nin (</a:t>
            </a:r>
            <a:r>
              <a:rPr lang="en-US" baseline="0" dirty="0" err="1"/>
              <a:t>châu</a:t>
            </a:r>
            <a:r>
              <a:rPr lang="en-US" baseline="0" dirty="0"/>
              <a:t> Phi), ĐB </a:t>
            </a:r>
            <a:r>
              <a:rPr lang="en-US" baseline="0" dirty="0" err="1"/>
              <a:t>Hoa</a:t>
            </a:r>
            <a:r>
              <a:rPr lang="en-US" baseline="0" dirty="0"/>
              <a:t> </a:t>
            </a:r>
            <a:r>
              <a:rPr lang="en-US" baseline="0" dirty="0" err="1"/>
              <a:t>Bắc</a:t>
            </a:r>
            <a:r>
              <a:rPr lang="en-US" baseline="0" dirty="0"/>
              <a:t> </a:t>
            </a:r>
            <a:r>
              <a:rPr lang="en-US" baseline="0" dirty="0" err="1"/>
              <a:t>của</a:t>
            </a:r>
            <a:r>
              <a:rPr lang="en-US" baseline="0" dirty="0"/>
              <a:t> </a:t>
            </a:r>
            <a:r>
              <a:rPr lang="en-US" baseline="0" dirty="0" err="1"/>
              <a:t>sông</a:t>
            </a:r>
            <a:r>
              <a:rPr lang="en-US" baseline="0" dirty="0"/>
              <a:t> </a:t>
            </a:r>
            <a:r>
              <a:rPr lang="en-US" baseline="0" dirty="0" err="1"/>
              <a:t>Hoàng</a:t>
            </a:r>
            <a:r>
              <a:rPr lang="en-US" baseline="0" dirty="0"/>
              <a:t> </a:t>
            </a:r>
            <a:r>
              <a:rPr lang="en-US" baseline="0" dirty="0" err="1"/>
              <a:t>Hà</a:t>
            </a:r>
            <a:r>
              <a:rPr lang="en-US" baseline="0" dirty="0"/>
              <a:t> (TQ), ĐB </a:t>
            </a:r>
            <a:r>
              <a:rPr lang="en-US" baseline="0" dirty="0" err="1"/>
              <a:t>sông</a:t>
            </a:r>
            <a:r>
              <a:rPr lang="en-US" baseline="0" dirty="0"/>
              <a:t> </a:t>
            </a:r>
            <a:r>
              <a:rPr lang="en-US" baseline="0" dirty="0" err="1"/>
              <a:t>Cửu</a:t>
            </a:r>
            <a:r>
              <a:rPr lang="en-US" baseline="0" dirty="0"/>
              <a:t> Long (VN). </a:t>
            </a:r>
            <a:r>
              <a:rPr lang="en-US" baseline="0" dirty="0" err="1"/>
              <a:t>Trên</a:t>
            </a:r>
            <a:r>
              <a:rPr lang="en-US" baseline="0" dirty="0"/>
              <a:t> </a:t>
            </a:r>
            <a:r>
              <a:rPr lang="en-US" baseline="0" dirty="0" err="1"/>
              <a:t>bản</a:t>
            </a:r>
            <a:r>
              <a:rPr lang="en-US" baseline="0" dirty="0"/>
              <a:t> </a:t>
            </a:r>
            <a:r>
              <a:rPr lang="en-US" baseline="0" dirty="0" err="1"/>
              <a:t>đồ</a:t>
            </a:r>
            <a:r>
              <a:rPr lang="en-US" baseline="0" dirty="0"/>
              <a:t> </a:t>
            </a:r>
            <a:r>
              <a:rPr lang="en-US" baseline="0" dirty="0" err="1"/>
              <a:t>này</a:t>
            </a:r>
            <a:r>
              <a:rPr lang="en-US" baseline="0" dirty="0"/>
              <a:t> </a:t>
            </a:r>
            <a:r>
              <a:rPr lang="en-US" baseline="0" dirty="0" err="1"/>
              <a:t>cô</a:t>
            </a:r>
            <a:r>
              <a:rPr lang="en-US" baseline="0" dirty="0"/>
              <a:t> </a:t>
            </a:r>
            <a:r>
              <a:rPr lang="en-US" baseline="0" dirty="0" err="1"/>
              <a:t>đã</a:t>
            </a:r>
            <a:r>
              <a:rPr lang="en-US" baseline="0" dirty="0"/>
              <a:t> </a:t>
            </a:r>
            <a:r>
              <a:rPr lang="en-US" baseline="0" dirty="0" err="1"/>
              <a:t>đánh</a:t>
            </a:r>
            <a:r>
              <a:rPr lang="en-US" baseline="0" dirty="0"/>
              <a:t> </a:t>
            </a:r>
            <a:r>
              <a:rPr lang="en-US" baseline="0" dirty="0" err="1"/>
              <a:t>dấu</a:t>
            </a:r>
            <a:r>
              <a:rPr lang="en-US" baseline="0" dirty="0"/>
              <a:t> </a:t>
            </a:r>
            <a:r>
              <a:rPr lang="en-US" baseline="0" dirty="0" err="1"/>
              <a:t>các</a:t>
            </a:r>
            <a:r>
              <a:rPr lang="en-US" baseline="0" dirty="0"/>
              <a:t> </a:t>
            </a:r>
            <a:r>
              <a:rPr lang="en-US" baseline="0" dirty="0" err="1"/>
              <a:t>đb</a:t>
            </a:r>
            <a:r>
              <a:rPr lang="en-US" baseline="0" dirty="0"/>
              <a:t> </a:t>
            </a:r>
            <a:r>
              <a:rPr lang="en-US" baseline="0" dirty="0" err="1"/>
              <a:t>sông</a:t>
            </a:r>
            <a:r>
              <a:rPr lang="en-US" baseline="0" dirty="0"/>
              <a:t> Nin, </a:t>
            </a:r>
            <a:r>
              <a:rPr lang="en-US" baseline="0" dirty="0" err="1"/>
              <a:t>sông</a:t>
            </a:r>
            <a:r>
              <a:rPr lang="en-US" baseline="0" dirty="0"/>
              <a:t> </a:t>
            </a:r>
            <a:r>
              <a:rPr lang="en-US" baseline="0" dirty="0" err="1"/>
              <a:t>Hoàng</a:t>
            </a:r>
            <a:r>
              <a:rPr lang="en-US" baseline="0" dirty="0"/>
              <a:t> </a:t>
            </a:r>
            <a:r>
              <a:rPr lang="en-US" baseline="0" dirty="0" err="1"/>
              <a:t>Hà</a:t>
            </a:r>
            <a:r>
              <a:rPr lang="en-US" baseline="0" dirty="0"/>
              <a:t> </a:t>
            </a:r>
            <a:r>
              <a:rPr lang="en-US" baseline="0" dirty="0" err="1"/>
              <a:t>và</a:t>
            </a:r>
            <a:r>
              <a:rPr lang="en-US" baseline="0" dirty="0"/>
              <a:t> </a:t>
            </a:r>
            <a:r>
              <a:rPr lang="en-US" baseline="0" dirty="0" err="1"/>
              <a:t>sông</a:t>
            </a:r>
            <a:r>
              <a:rPr lang="en-US" baseline="0" dirty="0"/>
              <a:t> </a:t>
            </a:r>
            <a:r>
              <a:rPr lang="en-US" baseline="0" dirty="0" err="1"/>
              <a:t>Cửu</a:t>
            </a:r>
            <a:r>
              <a:rPr lang="en-US" baseline="0" dirty="0"/>
              <a:t> Long </a:t>
            </a:r>
            <a:r>
              <a:rPr lang="en-US" baseline="0" dirty="0" err="1"/>
              <a:t>bằng</a:t>
            </a:r>
            <a:r>
              <a:rPr lang="en-US" baseline="0" dirty="0"/>
              <a:t> </a:t>
            </a:r>
            <a:r>
              <a:rPr lang="en-US" baseline="0" dirty="0" err="1"/>
              <a:t>nền</a:t>
            </a:r>
            <a:r>
              <a:rPr lang="en-US" baseline="0" dirty="0"/>
              <a:t> </a:t>
            </a:r>
            <a:r>
              <a:rPr lang="en-US" baseline="0" dirty="0" err="1"/>
              <a:t>màu</a:t>
            </a:r>
            <a:r>
              <a:rPr lang="en-US" baseline="0" dirty="0"/>
              <a:t> </a:t>
            </a:r>
            <a:r>
              <a:rPr lang="en-US" baseline="0" dirty="0" err="1"/>
              <a:t>xanh</a:t>
            </a:r>
            <a:r>
              <a:rPr lang="en-US" baseline="0" dirty="0"/>
              <a:t> </a:t>
            </a:r>
            <a:r>
              <a:rPr lang="en-US" baseline="0" dirty="0" err="1"/>
              <a:t>lá</a:t>
            </a:r>
            <a:r>
              <a:rPr lang="en-US" baseline="0" dirty="0"/>
              <a:t> </a:t>
            </a:r>
            <a:r>
              <a:rPr lang="en-US" baseline="0" dirty="0" err="1"/>
              <a:t>đậm</a:t>
            </a:r>
            <a:r>
              <a:rPr lang="en-US" baseline="0" dirty="0"/>
              <a:t> </a:t>
            </a:r>
            <a:r>
              <a:rPr lang="en-US" baseline="0" dirty="0" err="1"/>
              <a:t>hơn</a:t>
            </a:r>
            <a:r>
              <a:rPr lang="en-US" baseline="0" dirty="0"/>
              <a:t> </a:t>
            </a:r>
            <a:r>
              <a:rPr lang="en-US" baseline="0" dirty="0" err="1"/>
              <a:t>các</a:t>
            </a:r>
            <a:r>
              <a:rPr lang="en-US" baseline="0" dirty="0"/>
              <a:t> </a:t>
            </a:r>
            <a:r>
              <a:rPr lang="en-US" baseline="0" dirty="0" err="1"/>
              <a:t>đb</a:t>
            </a:r>
            <a:r>
              <a:rPr lang="en-US" baseline="0" dirty="0"/>
              <a:t> </a:t>
            </a:r>
            <a:r>
              <a:rPr lang="en-US" baseline="0" dirty="0" err="1"/>
              <a:t>còn</a:t>
            </a:r>
            <a:r>
              <a:rPr lang="en-US" baseline="0" dirty="0"/>
              <a:t> </a:t>
            </a:r>
            <a:r>
              <a:rPr lang="en-US" baseline="0" dirty="0" err="1"/>
              <a:t>lại</a:t>
            </a:r>
            <a:r>
              <a:rPr lang="en-US" baseline="0" dirty="0"/>
              <a:t>. </a:t>
            </a:r>
            <a:r>
              <a:rPr lang="en-US" baseline="0" dirty="0" err="1"/>
              <a:t>Cô</a:t>
            </a:r>
            <a:r>
              <a:rPr lang="en-US" baseline="0" dirty="0"/>
              <a:t> </a:t>
            </a:r>
            <a:r>
              <a:rPr lang="en-US" baseline="0" dirty="0" err="1"/>
              <a:t>mời</a:t>
            </a:r>
            <a:r>
              <a:rPr lang="en-US" baseline="0" dirty="0"/>
              <a:t> 1 </a:t>
            </a:r>
            <a:r>
              <a:rPr lang="en-US" baseline="0" dirty="0" err="1"/>
              <a:t>bạn</a:t>
            </a:r>
            <a:r>
              <a:rPr lang="en-US" baseline="0" dirty="0"/>
              <a:t> </a:t>
            </a:r>
            <a:r>
              <a:rPr lang="en-US" baseline="0" dirty="0" err="1"/>
              <a:t>lên</a:t>
            </a:r>
            <a:r>
              <a:rPr lang="en-US" baseline="0" dirty="0"/>
              <a:t> </a:t>
            </a:r>
            <a:r>
              <a:rPr lang="en-US" baseline="0" dirty="0" err="1"/>
              <a:t>xác</a:t>
            </a:r>
            <a:r>
              <a:rPr lang="en-US" baseline="0" dirty="0"/>
              <a:t> </a:t>
            </a:r>
            <a:r>
              <a:rPr lang="en-US" baseline="0" dirty="0" err="1"/>
              <a:t>định</a:t>
            </a:r>
            <a:r>
              <a:rPr lang="en-US" baseline="0" dirty="0"/>
              <a:t> </a:t>
            </a:r>
            <a:r>
              <a:rPr lang="en-US" baseline="0" dirty="0" err="1"/>
              <a:t>cho</a:t>
            </a:r>
            <a:r>
              <a:rPr lang="en-US" baseline="0" dirty="0"/>
              <a:t> </a:t>
            </a:r>
            <a:r>
              <a:rPr lang="en-US" baseline="0" dirty="0" err="1"/>
              <a:t>cô</a:t>
            </a:r>
            <a:r>
              <a:rPr lang="en-US" baseline="0" dirty="0"/>
              <a:t> </a:t>
            </a:r>
            <a:r>
              <a:rPr lang="en-US" baseline="0" dirty="0" err="1"/>
              <a:t>vị</a:t>
            </a:r>
            <a:r>
              <a:rPr lang="en-US" baseline="0" dirty="0"/>
              <a:t> </a:t>
            </a:r>
            <a:r>
              <a:rPr lang="en-US" baseline="0" dirty="0" err="1"/>
              <a:t>trí</a:t>
            </a:r>
            <a:r>
              <a:rPr lang="en-US" baseline="0" dirty="0"/>
              <a:t> </a:t>
            </a:r>
            <a:r>
              <a:rPr lang="en-US" baseline="0" dirty="0" err="1"/>
              <a:t>các</a:t>
            </a:r>
            <a:r>
              <a:rPr lang="en-US" baseline="0" dirty="0"/>
              <a:t> ĐB </a:t>
            </a:r>
            <a:r>
              <a:rPr lang="en-US" baseline="0" dirty="0" err="1"/>
              <a:t>của</a:t>
            </a:r>
            <a:r>
              <a:rPr lang="en-US" baseline="0" dirty="0"/>
              <a:t> </a:t>
            </a:r>
            <a:r>
              <a:rPr lang="en-US" baseline="0" dirty="0" err="1"/>
              <a:t>sông</a:t>
            </a:r>
            <a:r>
              <a:rPr lang="en-US" baseline="0" dirty="0"/>
              <a:t> Nin, </a:t>
            </a:r>
            <a:r>
              <a:rPr lang="en-US" baseline="0" dirty="0" err="1"/>
              <a:t>sông</a:t>
            </a:r>
            <a:r>
              <a:rPr lang="en-US" baseline="0" dirty="0"/>
              <a:t> </a:t>
            </a:r>
            <a:r>
              <a:rPr lang="en-US" baseline="0" dirty="0" err="1"/>
              <a:t>Hoàng</a:t>
            </a:r>
            <a:r>
              <a:rPr lang="en-US" baseline="0" dirty="0"/>
              <a:t> </a:t>
            </a:r>
            <a:r>
              <a:rPr lang="en-US" baseline="0" dirty="0" err="1"/>
              <a:t>Hà</a:t>
            </a:r>
            <a:r>
              <a:rPr lang="en-US" baseline="0" dirty="0"/>
              <a:t> </a:t>
            </a:r>
            <a:r>
              <a:rPr lang="en-US" baseline="0" dirty="0" err="1"/>
              <a:t>và</a:t>
            </a:r>
            <a:r>
              <a:rPr lang="en-US" baseline="0" dirty="0"/>
              <a:t> </a:t>
            </a:r>
            <a:r>
              <a:rPr lang="en-US" baseline="0" dirty="0" err="1"/>
              <a:t>sông</a:t>
            </a:r>
            <a:r>
              <a:rPr lang="en-US" baseline="0" dirty="0"/>
              <a:t> </a:t>
            </a:r>
            <a:r>
              <a:rPr lang="en-US" baseline="0" dirty="0" err="1"/>
              <a:t>Cửu</a:t>
            </a:r>
            <a:r>
              <a:rPr lang="en-US" baseline="0" dirty="0"/>
              <a:t> Long</a:t>
            </a:r>
            <a:endParaRPr lang="en-US" dirty="0"/>
          </a:p>
        </p:txBody>
      </p:sp>
      <p:sp>
        <p:nvSpPr>
          <p:cNvPr id="4" name="Slide Number Placeholder 3"/>
          <p:cNvSpPr>
            <a:spLocks noGrp="1"/>
          </p:cNvSpPr>
          <p:nvPr>
            <p:ph type="sldNum" sz="quarter" idx="10"/>
          </p:nvPr>
        </p:nvSpPr>
        <p:spPr/>
        <p:txBody>
          <a:bodyPr/>
          <a:lstStyle/>
          <a:p>
            <a:fld id="{07FEB35F-FE45-442F-BC50-7CD0764F4773}" type="slidenum">
              <a:rPr lang="en-US" smtClean="0"/>
              <a:t>18</a:t>
            </a:fld>
            <a:endParaRPr lang="en-US"/>
          </a:p>
        </p:txBody>
      </p:sp>
    </p:spTree>
    <p:extLst>
      <p:ext uri="{BB962C8B-B14F-4D97-AF65-F5344CB8AC3E}">
        <p14:creationId xmlns:p14="http://schemas.microsoft.com/office/powerpoint/2010/main" val="1497021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err="1">
                <a:solidFill>
                  <a:schemeClr val="tx1"/>
                </a:solidFill>
                <a:latin typeface="+mn-lt"/>
                <a:cs typeface="+mn-cs"/>
              </a:rPr>
              <a:t>Đây</a:t>
            </a:r>
            <a:r>
              <a:rPr lang="en-US" sz="1400" b="0" baseline="0" dirty="0">
                <a:solidFill>
                  <a:schemeClr val="tx1"/>
                </a:solidFill>
                <a:latin typeface="+mn-lt"/>
                <a:cs typeface="+mn-cs"/>
              </a:rPr>
              <a:t> </a:t>
            </a:r>
            <a:r>
              <a:rPr lang="en-US" sz="1400" b="0" baseline="0" dirty="0" err="1">
                <a:solidFill>
                  <a:schemeClr val="tx1"/>
                </a:solidFill>
                <a:latin typeface="+mn-lt"/>
                <a:cs typeface="+mn-cs"/>
              </a:rPr>
              <a:t>là</a:t>
            </a:r>
            <a:r>
              <a:rPr lang="en-US" sz="1400" b="0" baseline="0" dirty="0">
                <a:solidFill>
                  <a:schemeClr val="tx1"/>
                </a:solidFill>
                <a:latin typeface="+mn-lt"/>
                <a:cs typeface="+mn-cs"/>
              </a:rPr>
              <a:t> </a:t>
            </a:r>
            <a:r>
              <a:rPr lang="en-US" sz="1400" b="0" baseline="0" dirty="0" err="1">
                <a:solidFill>
                  <a:schemeClr val="tx1"/>
                </a:solidFill>
                <a:latin typeface="+mn-lt"/>
                <a:cs typeface="+mn-cs"/>
              </a:rPr>
              <a:t>những</a:t>
            </a:r>
            <a:r>
              <a:rPr lang="en-US" sz="1400" b="0" baseline="0" dirty="0">
                <a:solidFill>
                  <a:schemeClr val="tx1"/>
                </a:solidFill>
                <a:latin typeface="+mn-lt"/>
                <a:cs typeface="+mn-cs"/>
              </a:rPr>
              <a:t> </a:t>
            </a:r>
            <a:r>
              <a:rPr lang="en-US" sz="1400" b="0" baseline="0" dirty="0" err="1">
                <a:solidFill>
                  <a:schemeClr val="tx1"/>
                </a:solidFill>
                <a:latin typeface="+mn-lt"/>
                <a:cs typeface="+mn-cs"/>
              </a:rPr>
              <a:t>hình</a:t>
            </a:r>
            <a:r>
              <a:rPr lang="en-US" sz="1400" b="0" baseline="0" dirty="0">
                <a:solidFill>
                  <a:schemeClr val="tx1"/>
                </a:solidFill>
                <a:latin typeface="+mn-lt"/>
                <a:cs typeface="+mn-cs"/>
              </a:rPr>
              <a:t> </a:t>
            </a:r>
            <a:r>
              <a:rPr lang="en-US" sz="1400" b="0" baseline="0" dirty="0" err="1">
                <a:solidFill>
                  <a:schemeClr val="tx1"/>
                </a:solidFill>
                <a:latin typeface="+mn-lt"/>
                <a:cs typeface="+mn-cs"/>
              </a:rPr>
              <a:t>ảnh</a:t>
            </a:r>
            <a:r>
              <a:rPr lang="en-US" sz="1400" b="0" baseline="0" dirty="0">
                <a:solidFill>
                  <a:schemeClr val="tx1"/>
                </a:solidFill>
                <a:latin typeface="+mn-lt"/>
                <a:cs typeface="+mn-cs"/>
              </a:rPr>
              <a:t> </a:t>
            </a:r>
            <a:r>
              <a:rPr lang="en-US" sz="1400" b="0" baseline="0" dirty="0" err="1">
                <a:solidFill>
                  <a:schemeClr val="tx1"/>
                </a:solidFill>
                <a:latin typeface="+mn-lt"/>
                <a:cs typeface="+mn-cs"/>
              </a:rPr>
              <a:t>thể</a:t>
            </a:r>
            <a:r>
              <a:rPr lang="en-US" sz="1400" b="0" baseline="0" dirty="0">
                <a:solidFill>
                  <a:schemeClr val="tx1"/>
                </a:solidFill>
                <a:latin typeface="+mn-lt"/>
                <a:cs typeface="+mn-cs"/>
              </a:rPr>
              <a:t> </a:t>
            </a:r>
            <a:r>
              <a:rPr lang="en-US" sz="1400" b="0" baseline="0" dirty="0" err="1">
                <a:solidFill>
                  <a:schemeClr val="tx1"/>
                </a:solidFill>
                <a:latin typeface="+mn-lt"/>
                <a:cs typeface="+mn-cs"/>
              </a:rPr>
              <a:t>hiện</a:t>
            </a:r>
            <a:r>
              <a:rPr lang="en-US" sz="1400" b="0" baseline="0" dirty="0">
                <a:solidFill>
                  <a:schemeClr val="tx1"/>
                </a:solidFill>
                <a:latin typeface="+mn-lt"/>
                <a:cs typeface="+mn-cs"/>
              </a:rPr>
              <a:t> </a:t>
            </a:r>
            <a:r>
              <a:rPr lang="en-US" sz="1400" b="0" baseline="0" dirty="0" err="1">
                <a:solidFill>
                  <a:schemeClr val="tx1"/>
                </a:solidFill>
                <a:latin typeface="+mn-lt"/>
                <a:cs typeface="+mn-cs"/>
              </a:rPr>
              <a:t>các</a:t>
            </a:r>
            <a:r>
              <a:rPr lang="en-US" sz="1400" b="0" baseline="0" dirty="0">
                <a:solidFill>
                  <a:schemeClr val="tx1"/>
                </a:solidFill>
                <a:latin typeface="+mn-lt"/>
                <a:cs typeface="+mn-cs"/>
              </a:rPr>
              <a:t> </a:t>
            </a:r>
            <a:r>
              <a:rPr lang="en-US" sz="1400" b="0" baseline="0" dirty="0" err="1">
                <a:solidFill>
                  <a:schemeClr val="tx1"/>
                </a:solidFill>
                <a:latin typeface="+mn-lt"/>
                <a:cs typeface="+mn-cs"/>
              </a:rPr>
              <a:t>hoạt</a:t>
            </a:r>
            <a:r>
              <a:rPr lang="en-US" sz="1400" b="0" baseline="0" dirty="0">
                <a:solidFill>
                  <a:schemeClr val="tx1"/>
                </a:solidFill>
                <a:latin typeface="+mn-lt"/>
                <a:cs typeface="+mn-cs"/>
              </a:rPr>
              <a:t> </a:t>
            </a:r>
            <a:r>
              <a:rPr lang="en-US" sz="1400" b="0" baseline="0" dirty="0" err="1">
                <a:solidFill>
                  <a:schemeClr val="tx1"/>
                </a:solidFill>
                <a:latin typeface="+mn-lt"/>
                <a:cs typeface="+mn-cs"/>
              </a:rPr>
              <a:t>động</a:t>
            </a:r>
            <a:r>
              <a:rPr lang="en-US" sz="1400" b="0" baseline="0" dirty="0">
                <a:solidFill>
                  <a:schemeClr val="tx1"/>
                </a:solidFill>
                <a:latin typeface="+mn-lt"/>
                <a:cs typeface="+mn-cs"/>
              </a:rPr>
              <a:t> </a:t>
            </a:r>
            <a:r>
              <a:rPr lang="en-US" sz="1400" b="0" baseline="0" dirty="0" err="1">
                <a:solidFill>
                  <a:schemeClr val="tx1"/>
                </a:solidFill>
                <a:latin typeface="+mn-lt"/>
                <a:cs typeface="+mn-cs"/>
              </a:rPr>
              <a:t>kinh</a:t>
            </a:r>
            <a:r>
              <a:rPr lang="en-US" sz="1400" b="0" baseline="0" dirty="0">
                <a:solidFill>
                  <a:schemeClr val="tx1"/>
                </a:solidFill>
                <a:latin typeface="+mn-lt"/>
                <a:cs typeface="+mn-cs"/>
              </a:rPr>
              <a:t> </a:t>
            </a:r>
            <a:r>
              <a:rPr lang="en-US" sz="1400" b="0" baseline="0" dirty="0" err="1">
                <a:solidFill>
                  <a:schemeClr val="tx1"/>
                </a:solidFill>
                <a:latin typeface="+mn-lt"/>
                <a:cs typeface="+mn-cs"/>
              </a:rPr>
              <a:t>tế</a:t>
            </a:r>
            <a:r>
              <a:rPr lang="en-US" sz="1400" b="0" baseline="0" dirty="0">
                <a:solidFill>
                  <a:schemeClr val="tx1"/>
                </a:solidFill>
                <a:latin typeface="+mn-lt"/>
                <a:cs typeface="+mn-cs"/>
              </a:rPr>
              <a:t> </a:t>
            </a:r>
            <a:r>
              <a:rPr lang="en-US" sz="1400" b="0" baseline="0" dirty="0" err="1">
                <a:solidFill>
                  <a:schemeClr val="tx1"/>
                </a:solidFill>
                <a:latin typeface="+mn-lt"/>
                <a:cs typeface="+mn-cs"/>
              </a:rPr>
              <a:t>nông</a:t>
            </a:r>
            <a:r>
              <a:rPr lang="en-US" sz="1400" b="0" baseline="0" dirty="0">
                <a:solidFill>
                  <a:schemeClr val="tx1"/>
                </a:solidFill>
                <a:latin typeface="+mn-lt"/>
                <a:cs typeface="+mn-cs"/>
              </a:rPr>
              <a:t> </a:t>
            </a:r>
            <a:r>
              <a:rPr lang="en-US" sz="1400" b="0" baseline="0" dirty="0" err="1">
                <a:solidFill>
                  <a:schemeClr val="tx1"/>
                </a:solidFill>
                <a:latin typeface="+mn-lt"/>
                <a:cs typeface="+mn-cs"/>
              </a:rPr>
              <a:t>nghiệp</a:t>
            </a:r>
            <a:r>
              <a:rPr lang="en-US" sz="1400" b="0" baseline="0" dirty="0">
                <a:solidFill>
                  <a:schemeClr val="tx1"/>
                </a:solidFill>
                <a:latin typeface="+mn-lt"/>
                <a:cs typeface="+mn-cs"/>
              </a:rPr>
              <a:t> </a:t>
            </a:r>
            <a:r>
              <a:rPr lang="en-US" sz="1400" b="0" baseline="0" dirty="0" err="1">
                <a:solidFill>
                  <a:schemeClr val="tx1"/>
                </a:solidFill>
                <a:latin typeface="+mn-lt"/>
                <a:cs typeface="+mn-cs"/>
              </a:rPr>
              <a:t>nổi</a:t>
            </a:r>
            <a:r>
              <a:rPr lang="en-US" sz="1400" b="0" baseline="0" dirty="0">
                <a:solidFill>
                  <a:schemeClr val="tx1"/>
                </a:solidFill>
                <a:latin typeface="+mn-lt"/>
                <a:cs typeface="+mn-cs"/>
              </a:rPr>
              <a:t> </a:t>
            </a:r>
            <a:r>
              <a:rPr lang="en-US" sz="1400" b="0" baseline="0" dirty="0" err="1">
                <a:solidFill>
                  <a:schemeClr val="tx1"/>
                </a:solidFill>
                <a:latin typeface="+mn-lt"/>
                <a:cs typeface="+mn-cs"/>
              </a:rPr>
              <a:t>bật</a:t>
            </a:r>
            <a:r>
              <a:rPr lang="en-US" sz="1400" b="0" baseline="0" dirty="0">
                <a:solidFill>
                  <a:schemeClr val="tx1"/>
                </a:solidFill>
                <a:latin typeface="+mn-lt"/>
                <a:cs typeface="+mn-cs"/>
              </a:rPr>
              <a:t> ở </a:t>
            </a:r>
            <a:r>
              <a:rPr lang="en-US" sz="1400" b="0" baseline="0" dirty="0" err="1">
                <a:solidFill>
                  <a:schemeClr val="tx1"/>
                </a:solidFill>
                <a:latin typeface="+mn-lt"/>
                <a:cs typeface="+mn-cs"/>
              </a:rPr>
              <a:t>bình</a:t>
            </a:r>
            <a:r>
              <a:rPr lang="en-US" sz="1400" b="0" baseline="0" dirty="0">
                <a:solidFill>
                  <a:schemeClr val="tx1"/>
                </a:solidFill>
                <a:latin typeface="+mn-lt"/>
                <a:cs typeface="+mn-cs"/>
              </a:rPr>
              <a:t> </a:t>
            </a:r>
            <a:r>
              <a:rPr lang="en-US" sz="1400" b="0" baseline="0" dirty="0" err="1">
                <a:solidFill>
                  <a:schemeClr val="tx1"/>
                </a:solidFill>
                <a:latin typeface="+mn-lt"/>
                <a:cs typeface="+mn-cs"/>
              </a:rPr>
              <a:t>nguyên</a:t>
            </a:r>
            <a:r>
              <a:rPr lang="en-US" sz="1400" b="0" baseline="0" dirty="0">
                <a:solidFill>
                  <a:schemeClr val="tx1"/>
                </a:solidFill>
                <a:latin typeface="+mn-lt"/>
                <a:cs typeface="+mn-cs"/>
              </a:rPr>
              <a:t>.</a:t>
            </a:r>
            <a:endParaRPr lang="en-US" sz="1400" b="1"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400" b="1" dirty="0">
                <a:solidFill>
                  <a:schemeClr val="tx2"/>
                </a:solidFill>
                <a:latin typeface="Times New Roman" pitchFamily="18" charset="0"/>
                <a:cs typeface="Times New Roman" pitchFamily="18" charset="0"/>
              </a:rPr>
              <a:t>Bình nguyên thuận lợi cho việc trồng </a:t>
            </a:r>
            <a:r>
              <a:rPr lang="en-US" sz="1400" b="1" dirty="0" err="1">
                <a:solidFill>
                  <a:schemeClr val="tx2"/>
                </a:solidFill>
                <a:latin typeface="Times New Roman" pitchFamily="18" charset="0"/>
                <a:cs typeface="Times New Roman" pitchFamily="18" charset="0"/>
              </a:rPr>
              <a:t>các</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loại</a:t>
            </a:r>
            <a:r>
              <a:rPr lang="en-US" sz="1400" b="1" baseline="0" dirty="0">
                <a:solidFill>
                  <a:schemeClr val="tx2"/>
                </a:solidFill>
                <a:latin typeface="Times New Roman" pitchFamily="18" charset="0"/>
                <a:cs typeface="Times New Roman" pitchFamily="18" charset="0"/>
              </a:rPr>
              <a:t> </a:t>
            </a:r>
            <a:r>
              <a:rPr lang="vi-VN" sz="1400" b="1" dirty="0">
                <a:solidFill>
                  <a:schemeClr val="tx2"/>
                </a:solidFill>
                <a:latin typeface="Times New Roman" pitchFamily="18" charset="0"/>
                <a:cs typeface="Times New Roman" pitchFamily="18" charset="0"/>
              </a:rPr>
              <a:t>cây lương thực, thực phẩm,</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chăn</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nuôi</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gia</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súc</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gia</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cầm</a:t>
            </a:r>
            <a:r>
              <a:rPr lang="en-US" sz="1400" b="1" baseline="0" dirty="0">
                <a:solidFill>
                  <a:schemeClr val="tx2"/>
                </a:solidFill>
                <a:latin typeface="Times New Roman" pitchFamily="18" charset="0"/>
                <a:cs typeface="Times New Roman" pitchFamily="18" charset="0"/>
              </a:rPr>
              <a:t>,… D</a:t>
            </a:r>
            <a:r>
              <a:rPr lang="vi-VN" sz="1400" b="1" dirty="0">
                <a:solidFill>
                  <a:schemeClr val="tx2"/>
                </a:solidFill>
                <a:latin typeface="Times New Roman" pitchFamily="18" charset="0"/>
                <a:cs typeface="Times New Roman" pitchFamily="18" charset="0"/>
              </a:rPr>
              <a:t>ân cư </a:t>
            </a:r>
            <a:r>
              <a:rPr lang="en-US" sz="1400" b="1" dirty="0" err="1">
                <a:solidFill>
                  <a:schemeClr val="tx2"/>
                </a:solidFill>
                <a:latin typeface="Times New Roman" pitchFamily="18" charset="0"/>
                <a:cs typeface="Times New Roman" pitchFamily="18" charset="0"/>
              </a:rPr>
              <a:t>tập</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trung</a:t>
            </a:r>
            <a:r>
              <a:rPr lang="en-US" sz="1400" b="1" baseline="0" dirty="0">
                <a:solidFill>
                  <a:schemeClr val="tx2"/>
                </a:solidFill>
                <a:latin typeface="Times New Roman" pitchFamily="18" charset="0"/>
                <a:cs typeface="Times New Roman" pitchFamily="18" charset="0"/>
              </a:rPr>
              <a:t> </a:t>
            </a:r>
            <a:r>
              <a:rPr lang="vi-VN" sz="1400" b="1" dirty="0">
                <a:solidFill>
                  <a:schemeClr val="tx2"/>
                </a:solidFill>
                <a:latin typeface="Times New Roman" pitchFamily="18" charset="0"/>
                <a:cs typeface="Times New Roman" pitchFamily="18" charset="0"/>
              </a:rPr>
              <a:t>đông đúc.</a:t>
            </a:r>
            <a:endParaRPr lang="en-US" sz="1400" b="1"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err="1">
                <a:solidFill>
                  <a:schemeClr val="tx2"/>
                </a:solidFill>
                <a:latin typeface="Times New Roman" pitchFamily="18" charset="0"/>
                <a:cs typeface="Times New Roman" pitchFamily="18" charset="0"/>
              </a:rPr>
              <a:t>Ngoài</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ra</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bình</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nguyên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còn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là</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nơi</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tập</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trung</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phát</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triển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công</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nghiệp</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dịch</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vụ</a:t>
            </a:r>
            <a:endParaRPr lang="vi-VN" sz="1400" b="0"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t>19</a:t>
            </a:fld>
            <a:endParaRPr lang="en-US"/>
          </a:p>
        </p:txBody>
      </p:sp>
    </p:spTree>
    <p:extLst>
      <p:ext uri="{BB962C8B-B14F-4D97-AF65-F5344CB8AC3E}">
        <p14:creationId xmlns:p14="http://schemas.microsoft.com/office/powerpoint/2010/main" val="3787019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21</a:t>
            </a:fld>
            <a:endParaRPr lang="en-US" altLang="en-US"/>
          </a:p>
        </p:txBody>
      </p:sp>
    </p:spTree>
    <p:extLst>
      <p:ext uri="{BB962C8B-B14F-4D97-AF65-F5344CB8AC3E}">
        <p14:creationId xmlns:p14="http://schemas.microsoft.com/office/powerpoint/2010/main" val="3327597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50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30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533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err="1">
                <a:solidFill>
                  <a:schemeClr val="tx1"/>
                </a:solidFill>
                <a:effectLst/>
                <a:latin typeface="+mn-lt"/>
                <a:ea typeface="+mn-ea"/>
                <a:cs typeface="+mn-cs"/>
              </a:rPr>
              <a:t>Ngoài</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địa</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hình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núi</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và</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thì</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trên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bề</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mặt</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đất</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còn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có</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những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dạng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khác</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Để</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tìm</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hiểu</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dạng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địa</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hình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này</a:t>
            </a:r>
            <a:r>
              <a:rPr lang="en-US" sz="1400" kern="1200" baseline="0" dirty="0">
                <a:solidFill>
                  <a:schemeClr val="tx1"/>
                </a:solidFill>
                <a:effectLst/>
                <a:latin typeface="+mn-lt"/>
                <a:ea typeface="+mn-ea"/>
                <a:cs typeface="+mn-cs"/>
              </a:rPr>
              <a:t> </a:t>
            </a:r>
            <a:r>
              <a:rPr lang="vi-VN" sz="1400" kern="1200" dirty="0">
                <a:solidFill>
                  <a:schemeClr val="tx1"/>
                </a:solidFill>
                <a:effectLst/>
                <a:latin typeface="+mn-lt"/>
                <a:ea typeface="+mn-ea"/>
                <a:cs typeface="+mn-cs"/>
              </a:rPr>
              <a:t>cô mời các em xem những hình ảnh sau </a:t>
            </a:r>
            <a:r>
              <a:rPr lang="en-US" sz="14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a:solidFill>
                  <a:schemeClr val="tx1"/>
                </a:solidFill>
                <a:effectLst/>
                <a:latin typeface="+mn-lt"/>
                <a:ea typeface="+mn-ea"/>
                <a:cs typeface="+mn-cs"/>
              </a:rPr>
              <a:t>Các em quan sát hình ảnh kết hợp với hiểu biết của bản thân, hãy cho cô biết các hình ảnh trên thể hiện những dạng địa hình nào?</a:t>
            </a:r>
            <a:r>
              <a:rPr lang="en-US" sz="1400" kern="1200" dirty="0">
                <a:solidFill>
                  <a:schemeClr val="tx1"/>
                </a:solidFill>
                <a:effectLst/>
                <a:latin typeface="+mn-lt"/>
                <a:ea typeface="+mn-ea"/>
                <a:cs typeface="+mn-cs"/>
              </a:rPr>
              <a:t> </a:t>
            </a:r>
            <a:r>
              <a:rPr lang="vi-VN" sz="1400" kern="1200" dirty="0">
                <a:solidFill>
                  <a:schemeClr val="tx1"/>
                </a:solidFill>
                <a:effectLst/>
                <a:latin typeface="+mn-lt"/>
                <a:ea typeface="+mn-ea"/>
                <a:cs typeface="+mn-cs"/>
              </a:rPr>
              <a:t>Qua phần trình bày của các bạn chúng ta được biết thêm những dạng địa hình khác trên Trái đất như bình nguyên, cao nguyên, đồi. Vậy những dạng địa hình này có đặc điểm hình thái ra sao, có vai trò như thế nào trong việc phát triển KT-XH. Hôm nay cô trò chúng ta sẽ cùng tìm hiểu bài 14: ĐỊA HÌNH BỀ MẶT TRÁI ĐẤT (tiếp theo).</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29</a:t>
            </a:fld>
            <a:endParaRPr lang="en-US"/>
          </a:p>
        </p:txBody>
      </p:sp>
    </p:spTree>
    <p:extLst>
      <p:ext uri="{BB962C8B-B14F-4D97-AF65-F5344CB8AC3E}">
        <p14:creationId xmlns:p14="http://schemas.microsoft.com/office/powerpoint/2010/main" val="2817450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31</a:t>
            </a:fld>
            <a:endParaRPr lang="en-US" altLang="en-US"/>
          </a:p>
        </p:txBody>
      </p:sp>
    </p:spTree>
    <p:extLst>
      <p:ext uri="{BB962C8B-B14F-4D97-AF65-F5344CB8AC3E}">
        <p14:creationId xmlns:p14="http://schemas.microsoft.com/office/powerpoint/2010/main" val="196096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66" name="Google Shape;166;p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076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7</a:t>
            </a:fld>
            <a:endParaRPr lang="en-US" altLang="en-US"/>
          </a:p>
        </p:txBody>
      </p:sp>
    </p:spTree>
    <p:extLst>
      <p:ext uri="{BB962C8B-B14F-4D97-AF65-F5344CB8AC3E}">
        <p14:creationId xmlns:p14="http://schemas.microsoft.com/office/powerpoint/2010/main" val="290678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8</a:t>
            </a:fld>
            <a:endParaRPr lang="en-US" altLang="en-US"/>
          </a:p>
        </p:txBody>
      </p:sp>
    </p:spTree>
    <p:extLst>
      <p:ext uri="{BB962C8B-B14F-4D97-AF65-F5344CB8AC3E}">
        <p14:creationId xmlns:p14="http://schemas.microsoft.com/office/powerpoint/2010/main" val="1533326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err="1"/>
              <a:t>Ngoài</a:t>
            </a:r>
            <a:r>
              <a:rPr lang="en-US" sz="1600" b="1" baseline="0" dirty="0"/>
              <a:t> </a:t>
            </a:r>
            <a:r>
              <a:rPr lang="en-US" sz="1600" b="1" baseline="0" dirty="0" err="1"/>
              <a:t>thế</a:t>
            </a:r>
            <a:r>
              <a:rPr lang="en-US" sz="1600" b="1" baseline="0" dirty="0"/>
              <a:t> </a:t>
            </a:r>
            <a:r>
              <a:rPr lang="en-US" sz="1600" b="1" baseline="0" dirty="0" err="1"/>
              <a:t>mạnh</a:t>
            </a:r>
            <a:r>
              <a:rPr lang="en-US" sz="1600" b="1" baseline="0" dirty="0"/>
              <a:t> </a:t>
            </a:r>
            <a:r>
              <a:rPr lang="en-US" sz="1600" b="1" baseline="0" dirty="0" err="1"/>
              <a:t>về</a:t>
            </a:r>
            <a:r>
              <a:rPr lang="en-US" sz="1600" b="1" baseline="0" dirty="0"/>
              <a:t> </a:t>
            </a:r>
            <a:r>
              <a:rPr lang="en-US" sz="1600" b="1" baseline="0" dirty="0" err="1"/>
              <a:t>phát</a:t>
            </a:r>
            <a:r>
              <a:rPr lang="en-US" sz="1600" b="1" baseline="0" dirty="0"/>
              <a:t> </a:t>
            </a:r>
            <a:r>
              <a:rPr lang="en-US" sz="1600" b="1" baseline="0" dirty="0" err="1"/>
              <a:t>triển</a:t>
            </a:r>
            <a:r>
              <a:rPr lang="en-US" sz="1600" b="1" baseline="0" dirty="0"/>
              <a:t> </a:t>
            </a:r>
            <a:r>
              <a:rPr lang="en-US" sz="1600" b="1" baseline="0" dirty="0" err="1"/>
              <a:t>cây</a:t>
            </a:r>
            <a:r>
              <a:rPr lang="en-US" sz="1600" b="1" baseline="0" dirty="0"/>
              <a:t> </a:t>
            </a:r>
            <a:r>
              <a:rPr lang="en-US" sz="1600" b="1" baseline="0" dirty="0" err="1"/>
              <a:t>công</a:t>
            </a:r>
            <a:r>
              <a:rPr lang="en-US" sz="1600" b="1" baseline="0" dirty="0"/>
              <a:t> </a:t>
            </a:r>
            <a:r>
              <a:rPr lang="en-US" sz="1600" b="1" baseline="0" dirty="0" err="1"/>
              <a:t>nghiệp</a:t>
            </a:r>
            <a:r>
              <a:rPr lang="en-US" sz="1600" b="1" baseline="0" dirty="0"/>
              <a:t> </a:t>
            </a:r>
            <a:r>
              <a:rPr lang="en-US" sz="1600" b="1" baseline="0" dirty="0" err="1"/>
              <a:t>và</a:t>
            </a:r>
            <a:r>
              <a:rPr lang="en-US" sz="1600" b="1" baseline="0" dirty="0"/>
              <a:t> </a:t>
            </a:r>
            <a:r>
              <a:rPr lang="en-US" sz="1600" b="1" baseline="0" dirty="0" err="1"/>
              <a:t>chăn</a:t>
            </a:r>
            <a:r>
              <a:rPr lang="en-US" sz="1600" b="1" baseline="0" dirty="0"/>
              <a:t> </a:t>
            </a:r>
            <a:r>
              <a:rPr lang="en-US" sz="1600" b="1" baseline="0" dirty="0" err="1"/>
              <a:t>nuôi</a:t>
            </a:r>
            <a:r>
              <a:rPr lang="en-US" sz="1600" b="1" baseline="0" dirty="0"/>
              <a:t> </a:t>
            </a:r>
            <a:r>
              <a:rPr lang="en-US" sz="1600" b="1" baseline="0" dirty="0" err="1"/>
              <a:t>gia</a:t>
            </a:r>
            <a:r>
              <a:rPr lang="en-US" sz="1600" b="1" baseline="0" dirty="0"/>
              <a:t> </a:t>
            </a:r>
            <a:r>
              <a:rPr lang="en-US" sz="1600" b="1" baseline="0" dirty="0" err="1"/>
              <a:t>súc</a:t>
            </a:r>
            <a:r>
              <a:rPr lang="en-US" sz="1600" b="1" baseline="0" dirty="0"/>
              <a:t> </a:t>
            </a:r>
            <a:r>
              <a:rPr lang="en-US" sz="1600" b="1" baseline="0" dirty="0" err="1"/>
              <a:t>lớn</a:t>
            </a:r>
            <a:r>
              <a:rPr lang="en-US" sz="1600" b="1" baseline="0" dirty="0"/>
              <a:t> </a:t>
            </a:r>
            <a:r>
              <a:rPr lang="en-US" sz="1600" b="1" baseline="0" dirty="0" err="1"/>
              <a:t>thì</a:t>
            </a:r>
            <a:r>
              <a:rPr lang="en-US" sz="1600" b="1" baseline="0" dirty="0"/>
              <a:t> </a:t>
            </a:r>
            <a:r>
              <a:rPr lang="en-US" sz="1600" b="1" baseline="0" dirty="0" err="1"/>
              <a:t>các</a:t>
            </a:r>
            <a:r>
              <a:rPr lang="en-US" sz="1600" b="1" baseline="0" dirty="0"/>
              <a:t> </a:t>
            </a:r>
            <a:r>
              <a:rPr lang="en-US" sz="1600" b="1" baseline="0" dirty="0" err="1"/>
              <a:t>cao</a:t>
            </a:r>
            <a:r>
              <a:rPr lang="en-US" sz="1600" b="1" baseline="0" dirty="0"/>
              <a:t> </a:t>
            </a:r>
            <a:r>
              <a:rPr lang="en-US" sz="1600" b="1" baseline="0" dirty="0" err="1"/>
              <a:t>nguyên</a:t>
            </a:r>
            <a:r>
              <a:rPr lang="en-US" sz="1600" b="1" baseline="0" dirty="0"/>
              <a:t> </a:t>
            </a:r>
            <a:r>
              <a:rPr lang="en-US" sz="1600" b="1" baseline="0" dirty="0" err="1"/>
              <a:t>thường</a:t>
            </a:r>
            <a:r>
              <a:rPr lang="en-US" sz="1600" b="1" baseline="0" dirty="0"/>
              <a:t> </a:t>
            </a:r>
            <a:r>
              <a:rPr lang="en-US" sz="1600" b="1" baseline="0" dirty="0" err="1"/>
              <a:t>có</a:t>
            </a:r>
            <a:r>
              <a:rPr lang="en-US" sz="1600" b="1" baseline="0" dirty="0"/>
              <a:t> </a:t>
            </a:r>
            <a:r>
              <a:rPr lang="en-US" sz="1600" b="1" baseline="0" dirty="0" err="1"/>
              <a:t>khí</a:t>
            </a:r>
            <a:r>
              <a:rPr lang="en-US" sz="1600" b="1" baseline="0" dirty="0"/>
              <a:t> </a:t>
            </a:r>
            <a:r>
              <a:rPr lang="en-US" sz="1600" b="1" baseline="0" dirty="0" err="1"/>
              <a:t>hậu</a:t>
            </a:r>
            <a:r>
              <a:rPr lang="en-US" sz="1600" b="1" baseline="0" dirty="0"/>
              <a:t> </a:t>
            </a:r>
            <a:r>
              <a:rPr lang="en-US" sz="1600" b="1" baseline="0" dirty="0" err="1"/>
              <a:t>mát</a:t>
            </a:r>
            <a:r>
              <a:rPr lang="en-US" sz="1600" b="1" baseline="0" dirty="0"/>
              <a:t> </a:t>
            </a:r>
            <a:r>
              <a:rPr lang="en-US" sz="1600" b="1" baseline="0" dirty="0" err="1"/>
              <a:t>mẻ</a:t>
            </a:r>
            <a:r>
              <a:rPr lang="en-US" sz="1600" b="1" baseline="0" dirty="0"/>
              <a:t> </a:t>
            </a:r>
            <a:r>
              <a:rPr lang="en-US" sz="1600" b="1" baseline="0" dirty="0" err="1"/>
              <a:t>rất</a:t>
            </a:r>
            <a:r>
              <a:rPr lang="en-US" sz="1600" b="1" baseline="0" dirty="0"/>
              <a:t> </a:t>
            </a:r>
            <a:r>
              <a:rPr lang="en-US" sz="1600" b="1" baseline="0" dirty="0" err="1"/>
              <a:t>thích</a:t>
            </a:r>
            <a:r>
              <a:rPr lang="en-US" sz="1600" b="1" baseline="0" dirty="0"/>
              <a:t> </a:t>
            </a:r>
            <a:r>
              <a:rPr lang="en-US" sz="1600" b="1" baseline="0" dirty="0" err="1"/>
              <a:t>hợp</a:t>
            </a:r>
            <a:r>
              <a:rPr lang="en-US" sz="1600" b="1" baseline="0" dirty="0"/>
              <a:t> </a:t>
            </a:r>
            <a:r>
              <a:rPr lang="en-US" sz="1600" b="1" baseline="0" dirty="0" err="1"/>
              <a:t>phát</a:t>
            </a:r>
            <a:r>
              <a:rPr lang="en-US" sz="1600" b="1" baseline="0" dirty="0"/>
              <a:t> </a:t>
            </a:r>
            <a:r>
              <a:rPr lang="en-US" sz="1600" b="1" baseline="0" dirty="0" err="1"/>
              <a:t>triển</a:t>
            </a:r>
            <a:r>
              <a:rPr lang="en-US" sz="1600" b="1" baseline="0" dirty="0"/>
              <a:t> </a:t>
            </a:r>
            <a:r>
              <a:rPr lang="en-US" sz="1600" b="1" baseline="0" dirty="0" err="1"/>
              <a:t>các</a:t>
            </a:r>
            <a:r>
              <a:rPr lang="en-US" sz="1600" b="1" baseline="0" dirty="0"/>
              <a:t> </a:t>
            </a:r>
            <a:r>
              <a:rPr lang="en-US" sz="1600" b="1" baseline="0" dirty="0" err="1"/>
              <a:t>loại</a:t>
            </a:r>
            <a:r>
              <a:rPr lang="en-US" sz="1600" b="1" baseline="0" dirty="0"/>
              <a:t> </a:t>
            </a:r>
            <a:r>
              <a:rPr lang="en-US" sz="1600" b="1" baseline="0" dirty="0" err="1"/>
              <a:t>rau</a:t>
            </a:r>
            <a:r>
              <a:rPr lang="en-US" sz="1600" b="1" baseline="0" dirty="0"/>
              <a:t> </a:t>
            </a:r>
            <a:r>
              <a:rPr lang="en-US" sz="1600" b="1" baseline="0" dirty="0" err="1"/>
              <a:t>hoa</a:t>
            </a:r>
            <a:r>
              <a:rPr lang="en-US" sz="1600" b="1" baseline="0" dirty="0"/>
              <a:t> </a:t>
            </a:r>
            <a:r>
              <a:rPr lang="en-US" sz="1600" b="1" baseline="0" dirty="0" err="1"/>
              <a:t>quả</a:t>
            </a:r>
            <a:r>
              <a:rPr lang="en-US" sz="1600" b="1" baseline="0" dirty="0"/>
              <a:t> </a:t>
            </a:r>
            <a:r>
              <a:rPr lang="en-US" sz="1600" b="1" baseline="0" dirty="0" err="1"/>
              <a:t>ôn</a:t>
            </a:r>
            <a:r>
              <a:rPr lang="en-US" sz="1600" b="1" baseline="0" dirty="0"/>
              <a:t> </a:t>
            </a:r>
            <a:r>
              <a:rPr lang="en-US" sz="1600" b="1" baseline="0" dirty="0" err="1"/>
              <a:t>đới</a:t>
            </a:r>
            <a:r>
              <a:rPr lang="en-US" sz="1600" b="1" baseline="0" dirty="0"/>
              <a:t>. </a:t>
            </a:r>
            <a:r>
              <a:rPr lang="en-US" sz="1600" b="1" baseline="0" dirty="0" err="1"/>
              <a:t>Cảnh</a:t>
            </a:r>
            <a:r>
              <a:rPr lang="en-US" sz="1600" b="1" baseline="0" dirty="0"/>
              <a:t> </a:t>
            </a:r>
            <a:r>
              <a:rPr lang="en-US" sz="1600" b="1" baseline="0" dirty="0" err="1"/>
              <a:t>sắc</a:t>
            </a:r>
            <a:r>
              <a:rPr lang="en-US" sz="1600" b="1" baseline="0" dirty="0"/>
              <a:t> </a:t>
            </a:r>
            <a:r>
              <a:rPr lang="en-US" sz="1600" b="1" baseline="0" dirty="0" err="1"/>
              <a:t>thiên</a:t>
            </a:r>
            <a:r>
              <a:rPr lang="en-US" sz="1600" b="1" baseline="0" dirty="0"/>
              <a:t> </a:t>
            </a:r>
            <a:r>
              <a:rPr lang="en-US" sz="1600" b="1" baseline="0" dirty="0" err="1"/>
              <a:t>nhiên</a:t>
            </a:r>
            <a:r>
              <a:rPr lang="en-US" sz="1600" b="1" baseline="0" dirty="0"/>
              <a:t> </a:t>
            </a:r>
            <a:r>
              <a:rPr lang="en-US" sz="1600" b="1" baseline="0" dirty="0" err="1"/>
              <a:t>tươi</a:t>
            </a:r>
            <a:r>
              <a:rPr lang="en-US" sz="1600" b="1" baseline="0" dirty="0"/>
              <a:t> </a:t>
            </a:r>
            <a:r>
              <a:rPr lang="en-US" sz="1600" b="1" baseline="0" dirty="0" err="1"/>
              <a:t>đẹp</a:t>
            </a:r>
            <a:r>
              <a:rPr lang="en-US" sz="1600" b="1" baseline="0" dirty="0"/>
              <a:t>, </a:t>
            </a:r>
            <a:r>
              <a:rPr lang="en-US" sz="1600" b="1" baseline="0" dirty="0" err="1"/>
              <a:t>địa</a:t>
            </a:r>
            <a:r>
              <a:rPr lang="en-US" sz="1600" b="1" baseline="0" dirty="0"/>
              <a:t> </a:t>
            </a:r>
            <a:r>
              <a:rPr lang="en-US" sz="1600" b="1" baseline="0" dirty="0" err="1"/>
              <a:t>hình</a:t>
            </a:r>
            <a:r>
              <a:rPr lang="en-US" sz="1600" b="1" baseline="0" dirty="0"/>
              <a:t> </a:t>
            </a:r>
            <a:r>
              <a:rPr lang="en-US" sz="1600" b="1" baseline="0" dirty="0" err="1"/>
              <a:t>độc</a:t>
            </a:r>
            <a:r>
              <a:rPr lang="en-US" sz="1600" b="1" baseline="0" dirty="0"/>
              <a:t> </a:t>
            </a:r>
            <a:r>
              <a:rPr lang="en-US" sz="1600" b="1" baseline="0" dirty="0" err="1"/>
              <a:t>đáo</a:t>
            </a:r>
            <a:r>
              <a:rPr lang="en-US" sz="1600" b="1" baseline="0" dirty="0"/>
              <a:t>, </a:t>
            </a:r>
            <a:r>
              <a:rPr lang="en-US" sz="1600" b="1" baseline="0" dirty="0" err="1"/>
              <a:t>khí</a:t>
            </a:r>
            <a:r>
              <a:rPr lang="en-US" sz="1600" b="1" baseline="0" dirty="0"/>
              <a:t> </a:t>
            </a:r>
            <a:r>
              <a:rPr lang="en-US" sz="1600" b="1" baseline="0" dirty="0" err="1"/>
              <a:t>hậu</a:t>
            </a:r>
            <a:r>
              <a:rPr lang="en-US" sz="1600" b="1" baseline="0" dirty="0"/>
              <a:t> </a:t>
            </a:r>
            <a:r>
              <a:rPr lang="en-US" sz="1600" b="1" baseline="0" dirty="0" err="1"/>
              <a:t>trong</a:t>
            </a:r>
            <a:r>
              <a:rPr lang="en-US" sz="1600" b="1" baseline="0" dirty="0"/>
              <a:t> </a:t>
            </a:r>
            <a:r>
              <a:rPr lang="en-US" sz="1600" b="1" baseline="0" dirty="0" err="1"/>
              <a:t>lành</a:t>
            </a:r>
            <a:r>
              <a:rPr lang="en-US" sz="1600" b="1" baseline="0" dirty="0"/>
              <a:t> </a:t>
            </a:r>
            <a:r>
              <a:rPr lang="en-US" sz="1600" b="1" baseline="0" dirty="0" err="1"/>
              <a:t>biến</a:t>
            </a:r>
            <a:r>
              <a:rPr lang="en-US" sz="1600" b="1" baseline="0" dirty="0"/>
              <a:t> </a:t>
            </a:r>
            <a:r>
              <a:rPr lang="en-US" sz="1600" b="1" baseline="0" dirty="0" err="1"/>
              <a:t>những</a:t>
            </a:r>
            <a:r>
              <a:rPr lang="en-US" sz="1600" b="1" baseline="0" dirty="0"/>
              <a:t> </a:t>
            </a:r>
            <a:r>
              <a:rPr lang="en-US" sz="1600" b="1" baseline="0" dirty="0" err="1"/>
              <a:t>cao</a:t>
            </a:r>
            <a:r>
              <a:rPr lang="en-US" sz="1600" b="1" baseline="0" dirty="0"/>
              <a:t> </a:t>
            </a:r>
            <a:r>
              <a:rPr lang="en-US" sz="1600" b="1" baseline="0" dirty="0" err="1"/>
              <a:t>nguyên</a:t>
            </a:r>
            <a:r>
              <a:rPr lang="en-US" sz="1600" b="1" baseline="0" dirty="0"/>
              <a:t> </a:t>
            </a:r>
            <a:r>
              <a:rPr lang="en-US" sz="1600" b="1" baseline="0" dirty="0" err="1"/>
              <a:t>trở</a:t>
            </a:r>
            <a:r>
              <a:rPr lang="en-US" sz="1600" b="1" baseline="0" dirty="0"/>
              <a:t> </a:t>
            </a:r>
            <a:r>
              <a:rPr lang="en-US" sz="1600" b="1" baseline="0" dirty="0" err="1"/>
              <a:t>thành</a:t>
            </a:r>
            <a:r>
              <a:rPr lang="en-US" sz="1600" b="1" baseline="0" dirty="0"/>
              <a:t> </a:t>
            </a:r>
            <a:r>
              <a:rPr lang="en-US" sz="1600" b="1" baseline="0" dirty="0" err="1"/>
              <a:t>điểm</a:t>
            </a:r>
            <a:r>
              <a:rPr lang="en-US" sz="1600" b="1" baseline="0" dirty="0"/>
              <a:t> du </a:t>
            </a:r>
            <a:r>
              <a:rPr lang="en-US" sz="1600" b="1" baseline="0" dirty="0" err="1"/>
              <a:t>lịch</a:t>
            </a:r>
            <a:r>
              <a:rPr lang="en-US" sz="1600" b="1" baseline="0" dirty="0"/>
              <a:t> </a:t>
            </a:r>
            <a:r>
              <a:rPr lang="en-US" sz="1600" b="1" baseline="0" dirty="0" err="1"/>
              <a:t>hấp</a:t>
            </a:r>
            <a:r>
              <a:rPr lang="en-US" sz="1600" b="1" baseline="0" dirty="0"/>
              <a:t> </a:t>
            </a:r>
            <a:r>
              <a:rPr lang="en-US" sz="1600" b="1" baseline="0" dirty="0" err="1"/>
              <a:t>dẫn</a:t>
            </a:r>
            <a:r>
              <a:rPr lang="en-US" sz="1600" b="1" baseline="0" dirty="0"/>
              <a:t> (</a:t>
            </a:r>
            <a:r>
              <a:rPr lang="en-US" sz="1600" b="1" baseline="0" dirty="0" err="1"/>
              <a:t>Đà</a:t>
            </a:r>
            <a:r>
              <a:rPr lang="en-US" sz="1600" b="1" baseline="0" dirty="0"/>
              <a:t> </a:t>
            </a:r>
            <a:r>
              <a:rPr lang="en-US" sz="1600" b="1" baseline="0" dirty="0" err="1"/>
              <a:t>Lạt</a:t>
            </a:r>
            <a:r>
              <a:rPr lang="en-US" sz="1600" b="1" baseline="0" dirty="0"/>
              <a:t>, </a:t>
            </a:r>
            <a:r>
              <a:rPr lang="en-US" sz="1600" b="1" baseline="0" dirty="0" err="1"/>
              <a:t>Mộc</a:t>
            </a:r>
            <a:r>
              <a:rPr lang="en-US" sz="1600" b="1" baseline="0" dirty="0"/>
              <a:t> </a:t>
            </a:r>
            <a:r>
              <a:rPr lang="en-US" sz="1600" b="1" baseline="0" dirty="0" err="1"/>
              <a:t>Châu</a:t>
            </a:r>
            <a:r>
              <a:rPr lang="en-US" sz="1600" b="1" baseline="0" dirty="0"/>
              <a:t>, </a:t>
            </a:r>
            <a:r>
              <a:rPr lang="en-US" sz="1600" b="1" baseline="0" dirty="0" err="1"/>
              <a:t>Đồng</a:t>
            </a:r>
            <a:r>
              <a:rPr lang="en-US" sz="1600" b="1" baseline="0" dirty="0"/>
              <a:t> </a:t>
            </a:r>
            <a:r>
              <a:rPr lang="en-US" sz="1600" b="1" baseline="0" dirty="0" err="1"/>
              <a:t>Văn</a:t>
            </a:r>
            <a:r>
              <a:rPr lang="en-US" sz="1600" b="1" baseline="0" dirty="0"/>
              <a:t>…)</a:t>
            </a:r>
            <a:endParaRPr lang="en-US" sz="1600" b="1"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12</a:t>
            </a:fld>
            <a:endParaRPr lang="en-US"/>
          </a:p>
        </p:txBody>
      </p:sp>
    </p:spTree>
    <p:extLst>
      <p:ext uri="{BB962C8B-B14F-4D97-AF65-F5344CB8AC3E}">
        <p14:creationId xmlns:p14="http://schemas.microsoft.com/office/powerpoint/2010/main" val="2146792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baseline="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13</a:t>
            </a:fld>
            <a:endParaRPr lang="en-US"/>
          </a:p>
        </p:txBody>
      </p:sp>
    </p:spTree>
    <p:extLst>
      <p:ext uri="{BB962C8B-B14F-4D97-AF65-F5344CB8AC3E}">
        <p14:creationId xmlns:p14="http://schemas.microsoft.com/office/powerpoint/2010/main" val="4248769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sz="16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15</a:t>
            </a:fld>
            <a:endParaRPr lang="en-US"/>
          </a:p>
        </p:txBody>
      </p:sp>
    </p:spTree>
    <p:extLst>
      <p:ext uri="{BB962C8B-B14F-4D97-AF65-F5344CB8AC3E}">
        <p14:creationId xmlns:p14="http://schemas.microsoft.com/office/powerpoint/2010/main" val="72686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17</a:t>
            </a:fld>
            <a:endParaRPr lang="en-US"/>
          </a:p>
        </p:txBody>
      </p:sp>
    </p:spTree>
    <p:extLst>
      <p:ext uri="{BB962C8B-B14F-4D97-AF65-F5344CB8AC3E}">
        <p14:creationId xmlns:p14="http://schemas.microsoft.com/office/powerpoint/2010/main" val="321213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B2A17D-4E28-45F6-8C8B-16A2067A2CF2}"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6162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2A17D-4E28-45F6-8C8B-16A2067A2CF2}"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407423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2A17D-4E28-45F6-8C8B-16A2067A2CF2}"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54256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655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0"/>
        <p:cNvGrpSpPr/>
        <p:nvPr/>
      </p:nvGrpSpPr>
      <p:grpSpPr>
        <a:xfrm>
          <a:off x="0" y="0"/>
          <a:ext cx="0" cy="0"/>
          <a:chOff x="0" y="0"/>
          <a:chExt cx="0" cy="0"/>
        </a:xfrm>
      </p:grpSpPr>
      <p:sp>
        <p:nvSpPr>
          <p:cNvPr id="21" name="Google Shape;21;p7"/>
          <p:cNvSpPr>
            <a:spLocks noGrp="1"/>
          </p:cNvSpPr>
          <p:nvPr>
            <p:ph type="pic" idx="2"/>
          </p:nvPr>
        </p:nvSpPr>
        <p:spPr>
          <a:xfrm>
            <a:off x="-998527" y="-918951"/>
            <a:ext cx="13691113" cy="5226845"/>
          </a:xfrm>
          <a:prstGeom prst="rect">
            <a:avLst/>
          </a:prstGeom>
          <a:solidFill>
            <a:schemeClr val="lt1"/>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6895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2A17D-4E28-45F6-8C8B-16A2067A2CF2}"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89199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B2A17D-4E28-45F6-8C8B-16A2067A2CF2}"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643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B2A17D-4E28-45F6-8C8B-16A2067A2CF2}"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8652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B2A17D-4E28-45F6-8C8B-16A2067A2CF2}"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497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B2A17D-4E28-45F6-8C8B-16A2067A2CF2}"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04754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2A17D-4E28-45F6-8C8B-16A2067A2CF2}"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676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396290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56776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2A17D-4E28-45F6-8C8B-16A2067A2CF2}" type="datetimeFigureOut">
              <a:rPr lang="en-US" smtClean="0"/>
              <a:t>11/14/2021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CE044-072D-4E79-AD5E-B5B5119048E2}" type="slidenum">
              <a:rPr lang="en-US" smtClean="0"/>
              <a:t>‹#›</a:t>
            </a:fld>
            <a:endParaRPr lang="en-US"/>
          </a:p>
        </p:txBody>
      </p:sp>
    </p:spTree>
    <p:extLst>
      <p:ext uri="{BB962C8B-B14F-4D97-AF65-F5344CB8AC3E}">
        <p14:creationId xmlns:p14="http://schemas.microsoft.com/office/powerpoint/2010/main" val="2415647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audio" Target="../media/audio1.wav"/><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51.wmf"/><Relationship Id="rId5" Type="http://schemas.openxmlformats.org/officeDocument/2006/relationships/audio" Target="../media/audio3.wav"/><Relationship Id="rId10" Type="http://schemas.openxmlformats.org/officeDocument/2006/relationships/image" Target="../media/image50.emf"/><Relationship Id="rId4" Type="http://schemas.openxmlformats.org/officeDocument/2006/relationships/audio" Target="../media/audio2.wav"/><Relationship Id="rId9" Type="http://schemas.openxmlformats.org/officeDocument/2006/relationships/image" Target="../media/image49.emf"/></Relationships>
</file>

<file path=ppt/slides/_rels/slide26.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audio" Target="../media/audio1.wav"/><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51.wmf"/><Relationship Id="rId5" Type="http://schemas.openxmlformats.org/officeDocument/2006/relationships/audio" Target="../media/audio3.wav"/><Relationship Id="rId10" Type="http://schemas.openxmlformats.org/officeDocument/2006/relationships/image" Target="../media/image50.emf"/><Relationship Id="rId4" Type="http://schemas.openxmlformats.org/officeDocument/2006/relationships/audio" Target="../media/audio2.wav"/><Relationship Id="rId9" Type="http://schemas.openxmlformats.org/officeDocument/2006/relationships/image" Target="../media/image49.emf"/></Relationships>
</file>

<file path=ppt/slides/_rels/slide27.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audio" Target="../media/audio1.wav"/><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51.wmf"/><Relationship Id="rId5" Type="http://schemas.openxmlformats.org/officeDocument/2006/relationships/audio" Target="../media/audio3.wav"/><Relationship Id="rId10" Type="http://schemas.openxmlformats.org/officeDocument/2006/relationships/image" Target="../media/image50.emf"/><Relationship Id="rId4" Type="http://schemas.openxmlformats.org/officeDocument/2006/relationships/audio" Target="../media/audio2.wav"/><Relationship Id="rId9" Type="http://schemas.openxmlformats.org/officeDocument/2006/relationships/image" Target="../media/image4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jpe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1.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3.xml"/><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0" y="1"/>
            <a:ext cx="12192000" cy="830997"/>
          </a:xfrm>
          <a:prstGeom prst="rect">
            <a:avLst/>
          </a:prstGeom>
          <a:solidFill>
            <a:srgbClr val="92D050"/>
          </a:solidFill>
        </p:spPr>
        <p:txBody>
          <a:bodyPr wrap="square" rtlCol="0">
            <a:spAutoFit/>
          </a:bodyPr>
          <a:lstStyle/>
          <a:p>
            <a:pPr algn="ctr"/>
            <a:r>
              <a:rPr lang="en-US" sz="2400" b="1" dirty="0" smtClean="0">
                <a:latin typeface="Times New Roman" pitchFamily="18" charset="0"/>
                <a:cs typeface="Times New Roman" pitchFamily="18" charset="0"/>
              </a:rPr>
              <a:t>PHÒNG GIÁO DỤC VÀ ĐÀO TẠO HUYỆN THANH TRÌ</a:t>
            </a:r>
          </a:p>
          <a:p>
            <a:pPr algn="ctr"/>
            <a:r>
              <a:rPr lang="en-US" sz="2400" b="1" dirty="0" smtClean="0">
                <a:latin typeface="Times New Roman" pitchFamily="18" charset="0"/>
                <a:cs typeface="Times New Roman" pitchFamily="18" charset="0"/>
              </a:rPr>
              <a:t>TRƯỜNG THCS NGỌC HỒI </a:t>
            </a:r>
            <a:endParaRPr lang="en-US" sz="2400" b="1" dirty="0">
              <a:latin typeface="Times New Roman" pitchFamily="18" charset="0"/>
              <a:cs typeface="Times New Roman" pitchFamily="18" charset="0"/>
            </a:endParaRPr>
          </a:p>
        </p:txBody>
      </p:sp>
      <p:sp>
        <p:nvSpPr>
          <p:cNvPr id="5" name="TextBox 4"/>
          <p:cNvSpPr txBox="1"/>
          <p:nvPr/>
        </p:nvSpPr>
        <p:spPr>
          <a:xfrm>
            <a:off x="609600" y="1371601"/>
            <a:ext cx="11379200" cy="3046988"/>
          </a:xfrm>
          <a:prstGeom prst="rect">
            <a:avLst/>
          </a:prstGeom>
          <a:noFill/>
        </p:spPr>
        <p:txBody>
          <a:bodyPr wrap="square" rtlCol="0">
            <a:spAutoFit/>
          </a:bodyPr>
          <a:lstStyle/>
          <a:p>
            <a:pPr algn="ctr"/>
            <a:r>
              <a:rPr lang="en-US" sz="7200" b="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7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7200" b="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Địa</a:t>
            </a:r>
            <a:r>
              <a:rPr lang="en-US" sz="7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7200" b="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lí</a:t>
            </a:r>
            <a:r>
              <a:rPr lang="en-US" sz="7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6</a:t>
            </a:r>
          </a:p>
          <a:p>
            <a:endParaRPr lang="en-US" sz="2800" b="1"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a:p>
            <a:pPr algn="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smtClean="0">
                <a:effectLst>
                  <a:outerShdw blurRad="38100" dist="38100" dir="2700000" algn="tl">
                    <a:srgbClr val="000000">
                      <a:alpha val="43137"/>
                    </a:srgbClr>
                  </a:outerShdw>
                </a:effectLst>
                <a:latin typeface="Times New Roman" pitchFamily="18" charset="0"/>
                <a:cs typeface="Times New Roman" pitchFamily="18" charset="0"/>
              </a:rPr>
              <a:t>Giáo</a:t>
            </a:r>
            <a:r>
              <a:rPr lang="en-US" sz="28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smtClean="0">
                <a:effectLst>
                  <a:outerShdw blurRad="38100" dist="38100" dir="2700000" algn="tl">
                    <a:srgbClr val="000000">
                      <a:alpha val="43137"/>
                    </a:srgbClr>
                  </a:outerShdw>
                </a:effectLst>
                <a:latin typeface="Times New Roman" pitchFamily="18" charset="0"/>
                <a:cs typeface="Times New Roman" pitchFamily="18" charset="0"/>
              </a:rPr>
              <a:t>viên</a:t>
            </a:r>
            <a:r>
              <a:rPr lang="en-US" sz="2800" b="1" i="1" dirty="0" smtClean="0">
                <a:effectLst>
                  <a:outerShdw blurRad="38100" dist="38100" dir="2700000" algn="tl">
                    <a:srgbClr val="000000">
                      <a:alpha val="43137"/>
                    </a:srgbClr>
                  </a:outerShdw>
                </a:effectLst>
                <a:latin typeface="Times New Roman" pitchFamily="18" charset="0"/>
                <a:cs typeface="Times New Roman" pitchFamily="18" charset="0"/>
              </a:rPr>
              <a:t> : NGUYỄN NGỌC QUỲNH NHƯ</a:t>
            </a:r>
          </a:p>
          <a:p>
            <a:r>
              <a:rPr lang="en-US"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smtClean="0">
                <a:effectLst>
                  <a:outerShdw blurRad="38100" dist="38100" dir="2700000" algn="tl">
                    <a:srgbClr val="000000">
                      <a:alpha val="43137"/>
                    </a:srgbClr>
                  </a:outerShdw>
                </a:effectLst>
                <a:latin typeface="Times New Roman" pitchFamily="18" charset="0"/>
                <a:cs typeface="Times New Roman" pitchFamily="18" charset="0"/>
              </a:rPr>
              <a:t>Lớp</a:t>
            </a:r>
            <a:r>
              <a:rPr lang="en-US" sz="28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smtClean="0">
                <a:effectLst>
                  <a:outerShdw blurRad="38100" dist="38100" dir="2700000" algn="tl">
                    <a:srgbClr val="000000">
                      <a:alpha val="43137"/>
                    </a:srgbClr>
                  </a:outerShdw>
                </a:effectLst>
                <a:latin typeface="Times New Roman" pitchFamily="18" charset="0"/>
                <a:cs typeface="Times New Roman" pitchFamily="18" charset="0"/>
              </a:rPr>
              <a:t>dạy</a:t>
            </a:r>
            <a:r>
              <a:rPr lang="en-US" sz="2800" b="1" i="1" dirty="0" smtClean="0">
                <a:effectLst>
                  <a:outerShdw blurRad="38100" dist="38100" dir="2700000" algn="tl">
                    <a:srgbClr val="000000">
                      <a:alpha val="43137"/>
                    </a:srgbClr>
                  </a:outerShdw>
                </a:effectLst>
                <a:latin typeface="Times New Roman" pitchFamily="18" charset="0"/>
                <a:cs typeface="Times New Roman" pitchFamily="18" charset="0"/>
              </a:rPr>
              <a:t> : 6A1</a:t>
            </a:r>
            <a:endParaRPr lang="en-US" sz="28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9183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úi Ngọc Linh vẻ đẹp huyền bí miền đất Kon Tum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106" y="3494662"/>
            <a:ext cx="5970895" cy="33317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70980" y="6369184"/>
            <a:ext cx="2821020"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Núi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Linh</a:t>
            </a:r>
            <a:r>
              <a:rPr lang="en-US" sz="2400" b="1" dirty="0">
                <a:solidFill>
                  <a:schemeClr val="tx1"/>
                </a:solidFill>
                <a:latin typeface="Times New Roman" panose="02020603050405020304" pitchFamily="18" charset="0"/>
                <a:cs typeface="Times New Roman" panose="02020603050405020304" pitchFamily="18" charset="0"/>
              </a:rPr>
              <a:t> - VN</a:t>
            </a:r>
          </a:p>
        </p:txBody>
      </p:sp>
      <p:pic>
        <p:nvPicPr>
          <p:cNvPr id="5124" name="Picture 4" descr="Núi Phú Sĩ Nhật Bản, một trong ba ngọn núi thánh của xứ Phù T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247" y="-1"/>
            <a:ext cx="5985754" cy="3463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96273" y="3005847"/>
            <a:ext cx="2295728"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Núi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Phú</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Sĩ</a:t>
            </a:r>
            <a:r>
              <a:rPr lang="en-US" sz="2400" b="1" dirty="0">
                <a:solidFill>
                  <a:schemeClr val="tx1"/>
                </a:solidFill>
                <a:latin typeface="Times New Roman" panose="02020603050405020304" pitchFamily="18" charset="0"/>
                <a:cs typeface="Times New Roman" panose="02020603050405020304" pitchFamily="18" charset="0"/>
              </a:rPr>
              <a:t> - NB</a:t>
            </a:r>
          </a:p>
        </p:txBody>
      </p:sp>
      <p:pic>
        <p:nvPicPr>
          <p:cNvPr id="5126" name="Picture 6" descr="Dãy núi Đan 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3463046"/>
            <a:ext cx="6206249" cy="33949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60323" y="6400800"/>
            <a:ext cx="2645923"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Núi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a:t>
            </a:r>
            <a:r>
              <a:rPr lang="en-US" sz="2400" b="1" dirty="0">
                <a:solidFill>
                  <a:schemeClr val="tx1"/>
                </a:solidFill>
                <a:latin typeface="Times New Roman" panose="02020603050405020304" pitchFamily="18" charset="0"/>
                <a:cs typeface="Times New Roman" panose="02020603050405020304" pitchFamily="18" charset="0"/>
              </a:rPr>
              <a:t> - TQ</a:t>
            </a:r>
          </a:p>
        </p:txBody>
      </p:sp>
      <p:pic>
        <p:nvPicPr>
          <p:cNvPr id="5128" name="Picture 8" descr="Núi Eve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206246" cy="34582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19472" y="3001050"/>
            <a:ext cx="1186774"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Everest</a:t>
            </a:r>
          </a:p>
        </p:txBody>
      </p:sp>
    </p:spTree>
    <p:extLst>
      <p:ext uri="{BB962C8B-B14F-4D97-AF65-F5344CB8AC3E}">
        <p14:creationId xmlns:p14="http://schemas.microsoft.com/office/powerpoint/2010/main" val="19158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randombar(horizontal)">
                                      <p:cBhvr>
                                        <p:cTn id="13" dur="500"/>
                                        <p:tgtEl>
                                          <p:spTgt spid="5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randombar(horizontal)">
                                      <p:cBhvr>
                                        <p:cTn id="19" dur="500"/>
                                        <p:tgtEl>
                                          <p:spTgt spid="51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randombar(horizontal)">
                                      <p:cBhvr>
                                        <p:cTn id="25" dur="500"/>
                                        <p:tgtEl>
                                          <p:spTgt spid="51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extLst>
                    <a:ext uri="{9D8B030D-6E8A-4147-A177-3AD203B41FA5}">
                      <a16:colId xmlns:a16="http://schemas.microsoft.com/office/drawing/2014/main" xmlns="" val="20000"/>
                    </a:ext>
                  </a:extLst>
                </a:gridCol>
                <a:gridCol w="3559628">
                  <a:extLst>
                    <a:ext uri="{9D8B030D-6E8A-4147-A177-3AD203B41FA5}">
                      <a16:colId xmlns:a16="http://schemas.microsoft.com/office/drawing/2014/main" xmlns="" val="20001"/>
                    </a:ext>
                  </a:extLst>
                </a:gridCol>
                <a:gridCol w="5870122">
                  <a:extLst>
                    <a:ext uri="{9D8B030D-6E8A-4147-A177-3AD203B41FA5}">
                      <a16:colId xmlns:a16="http://schemas.microsoft.com/office/drawing/2014/main" xmlns="" val="20002"/>
                    </a:ext>
                  </a:extLst>
                </a:gridCol>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xmlns="" val="10000"/>
                  </a:ext>
                </a:extLst>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475565">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xmlns="" val="10003"/>
                  </a:ext>
                </a:extLst>
              </a:tr>
              <a:tr h="475565">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xmlns="" val="10004"/>
                  </a:ext>
                </a:extLst>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a:p>
            <a:pPr algn="just"/>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rõ</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rệt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gồm</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và</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chân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04406" y="4797879"/>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a:p>
            <a:pPr algn="just"/>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02135" y="4875700"/>
            <a:ext cx="5415644"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a:p>
            <a:pPr algn="just"/>
            <a:r>
              <a:rPr lang="en-US" b="1"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tương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đối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rộng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lớn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bề</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khá</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bằng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phẳng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 chia </a:t>
            </a:r>
            <a:r>
              <a:rPr lang="en-US" b="1" baseline="0" dirty="0" err="1">
                <a:solidFill>
                  <a:srgbClr val="0070C0"/>
                </a:solidFill>
                <a:latin typeface="Times New Roman" panose="02020603050405020304" pitchFamily="18" charset="0"/>
                <a:cs typeface="Times New Roman" panose="02020603050405020304" pitchFamily="18" charset="0"/>
              </a:rPr>
              <a:t>tách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các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8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93" y="0"/>
            <a:ext cx="6181850" cy="3195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143" y="74200"/>
            <a:ext cx="5758394" cy="3124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57" y="3589334"/>
            <a:ext cx="6183086" cy="3268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0607" y="3587722"/>
            <a:ext cx="5701393" cy="3270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0" y="3092375"/>
            <a:ext cx="12192000" cy="492443"/>
          </a:xfrm>
          <a:prstGeom prst="rect">
            <a:avLst/>
          </a:prstGeom>
          <a:solidFill>
            <a:schemeClr val="accent4">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2600" b="1" dirty="0">
                <a:solidFill>
                  <a:srgbClr val="0000FF"/>
                </a:solidFill>
                <a:latin typeface="Times New Roman" pitchFamily="18" charset="0"/>
                <a:cs typeface="Times New Roman" pitchFamily="18" charset="0"/>
              </a:rPr>
              <a:t>Cao nguyên là nơi thuận lợi cho việc trồng cây công nghiệp và chăn nuôi gia súc lớn.</a:t>
            </a:r>
            <a:endParaRPr lang="en-US" sz="2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81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922" y="1569662"/>
            <a:ext cx="6117772" cy="2675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617" y="1662492"/>
            <a:ext cx="5837462" cy="249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1" y="4335237"/>
            <a:ext cx="6117773" cy="2499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5617" y="4256100"/>
            <a:ext cx="5837461" cy="2579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0" y="1"/>
            <a:ext cx="12192000" cy="1569660"/>
          </a:xfrm>
          <a:prstGeom prst="rect">
            <a:avLst/>
          </a:prstGeom>
          <a:solidFill>
            <a:schemeClr val="accent4">
              <a:lumMod val="40000"/>
              <a:lumOff val="60000"/>
            </a:schemeClr>
          </a:solidFill>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Ngoài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mạnh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nghiệp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nuôi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súc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thì</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mẻ</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thích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ôn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Cảnh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sắc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đẹp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địa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đáo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trở</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điểm</a:t>
            </a:r>
            <a:r>
              <a:rPr lang="en-US" sz="2400" b="1" dirty="0">
                <a:solidFill>
                  <a:srgbClr val="0070C0"/>
                </a:solidFill>
                <a:latin typeface="Times New Roman" panose="02020603050405020304" pitchFamily="18" charset="0"/>
                <a:cs typeface="Times New Roman" panose="02020603050405020304" pitchFamily="18" charset="0"/>
              </a:rPr>
              <a:t> du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dẫn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34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2100902"/>
              </p:ext>
            </p:extLst>
          </p:nvPr>
        </p:nvGraphicFramePr>
        <p:xfrm>
          <a:off x="427041" y="3038364"/>
          <a:ext cx="11492818" cy="3454279"/>
        </p:xfrm>
        <a:graphic>
          <a:graphicData uri="http://schemas.openxmlformats.org/drawingml/2006/table">
            <a:tbl>
              <a:tblPr firstRow="1" bandRow="1">
                <a:tableStyleId>{5C22544A-7EE6-4342-B048-85BDC9FD1C3A}</a:tableStyleId>
              </a:tblPr>
              <a:tblGrid>
                <a:gridCol w="2063068">
                  <a:extLst>
                    <a:ext uri="{9D8B030D-6E8A-4147-A177-3AD203B41FA5}">
                      <a16:colId xmlns:a16="http://schemas.microsoft.com/office/drawing/2014/main" xmlns="" val="20000"/>
                    </a:ext>
                  </a:extLst>
                </a:gridCol>
                <a:gridCol w="3559628">
                  <a:extLst>
                    <a:ext uri="{9D8B030D-6E8A-4147-A177-3AD203B41FA5}">
                      <a16:colId xmlns:a16="http://schemas.microsoft.com/office/drawing/2014/main" xmlns="" val="20001"/>
                    </a:ext>
                  </a:extLst>
                </a:gridCol>
                <a:gridCol w="5870122">
                  <a:extLst>
                    <a:ext uri="{9D8B030D-6E8A-4147-A177-3AD203B41FA5}">
                      <a16:colId xmlns:a16="http://schemas.microsoft.com/office/drawing/2014/main" xmlns="" val="20002"/>
                    </a:ext>
                  </a:extLst>
                </a:gridCol>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xmlns="" val="10000"/>
                  </a:ext>
                </a:extLst>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rõ</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rệt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gồm</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và</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chân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tương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đối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rộng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lớn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bề</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khá</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bằng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phẳng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 chia </a:t>
                      </a:r>
                      <a:r>
                        <a:rPr lang="en-US" b="1" baseline="0" dirty="0" err="1">
                          <a:solidFill>
                            <a:srgbClr val="0070C0"/>
                          </a:solidFill>
                          <a:latin typeface="Times New Roman" panose="02020603050405020304" pitchFamily="18" charset="0"/>
                          <a:cs typeface="Times New Roman" panose="02020603050405020304" pitchFamily="18" charset="0"/>
                        </a:rPr>
                        <a:t>tách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các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842537">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xmlns="" val="10003"/>
                  </a:ext>
                </a:extLst>
              </a:tr>
              <a:tr h="475565">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xmlns="" val="10004"/>
                  </a:ext>
                </a:extLst>
              </a:tr>
            </a:tbl>
          </a:graphicData>
        </a:graphic>
      </p:graphicFrame>
      <p:pic>
        <p:nvPicPr>
          <p:cNvPr id="6" name="Picture 5"/>
          <p:cNvPicPr/>
          <p:nvPr/>
        </p:nvPicPr>
        <p:blipFill>
          <a:blip r:embed="rId2"/>
          <a:stretch>
            <a:fillRect/>
          </a:stretch>
        </p:blipFill>
        <p:spPr>
          <a:xfrm>
            <a:off x="2008415" y="0"/>
            <a:ext cx="7862206" cy="2922814"/>
          </a:xfrm>
          <a:prstGeom prst="rect">
            <a:avLst/>
          </a:prstGeom>
        </p:spPr>
      </p:pic>
      <p:sp>
        <p:nvSpPr>
          <p:cNvPr id="2" name="Rectangle 1"/>
          <p:cNvSpPr/>
          <p:nvPr/>
        </p:nvSpPr>
        <p:spPr>
          <a:xfrm>
            <a:off x="2439562" y="5260912"/>
            <a:ext cx="3397903" cy="646331"/>
          </a:xfrm>
          <a:prstGeom prst="rect">
            <a:avLst/>
          </a:prstGeom>
        </p:spPr>
        <p:txBody>
          <a:bodyPr wrap="squar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Không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quá</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82150" y="5260912"/>
            <a:ext cx="5105885"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Nhô</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cao</a:t>
            </a:r>
            <a:r>
              <a:rPr lang="en-US" b="1" dirty="0">
                <a:solidFill>
                  <a:srgbClr val="0070C0"/>
                </a:solidFill>
                <a:latin typeface="Times New Roman" panose="02020603050405020304" pitchFamily="18" charset="0"/>
                <a:cs typeface="Times New Roman" panose="02020603050405020304" pitchFamily="18" charset="0"/>
              </a:rPr>
              <a:t>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đỉnh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tròn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sườn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thoải</a:t>
            </a:r>
            <a:r>
              <a:rPr lang="en-US"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4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58085" y="57760"/>
            <a:ext cx="5846829" cy="3270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4011" y="3480546"/>
            <a:ext cx="6151668" cy="3301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68143" y="3404507"/>
            <a:ext cx="5736771" cy="3377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94010" y="57760"/>
            <a:ext cx="6164075" cy="3346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85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097622"/>
              </p:ext>
            </p:extLst>
          </p:nvPr>
        </p:nvGraphicFramePr>
        <p:xfrm>
          <a:off x="418876" y="2719955"/>
          <a:ext cx="11492818" cy="3795145"/>
        </p:xfrm>
        <a:graphic>
          <a:graphicData uri="http://schemas.openxmlformats.org/drawingml/2006/table">
            <a:tbl>
              <a:tblPr firstRow="1" bandRow="1">
                <a:tableStyleId>{5C22544A-7EE6-4342-B048-85BDC9FD1C3A}</a:tableStyleId>
              </a:tblPr>
              <a:tblGrid>
                <a:gridCol w="2063068">
                  <a:extLst>
                    <a:ext uri="{9D8B030D-6E8A-4147-A177-3AD203B41FA5}">
                      <a16:colId xmlns:a16="http://schemas.microsoft.com/office/drawing/2014/main" xmlns="" val="20000"/>
                    </a:ext>
                  </a:extLst>
                </a:gridCol>
                <a:gridCol w="3559628">
                  <a:extLst>
                    <a:ext uri="{9D8B030D-6E8A-4147-A177-3AD203B41FA5}">
                      <a16:colId xmlns:a16="http://schemas.microsoft.com/office/drawing/2014/main" xmlns="" val="20001"/>
                    </a:ext>
                  </a:extLst>
                </a:gridCol>
                <a:gridCol w="5870122">
                  <a:extLst>
                    <a:ext uri="{9D8B030D-6E8A-4147-A177-3AD203B41FA5}">
                      <a16:colId xmlns:a16="http://schemas.microsoft.com/office/drawing/2014/main" xmlns="" val="20002"/>
                    </a:ext>
                  </a:extLst>
                </a:gridCol>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xmlns="" val="10000"/>
                  </a:ext>
                </a:extLst>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rõ</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rệt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gồm</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và</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chân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tương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đối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rộng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lớn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bề</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khá</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bằng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phẳng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 chia </a:t>
                      </a:r>
                      <a:r>
                        <a:rPr lang="en-US" b="1" baseline="0" dirty="0" err="1">
                          <a:solidFill>
                            <a:srgbClr val="0070C0"/>
                          </a:solidFill>
                          <a:latin typeface="Times New Roman" panose="02020603050405020304" pitchFamily="18" charset="0"/>
                          <a:cs typeface="Times New Roman" panose="02020603050405020304" pitchFamily="18" charset="0"/>
                        </a:rPr>
                        <a:t>tách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các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702029">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a:solidFill>
                            <a:srgbClr val="0070C0"/>
                          </a:solidFill>
                          <a:latin typeface="Times New Roman" panose="02020603050405020304" pitchFamily="18" charset="0"/>
                          <a:cs typeface="Times New Roman" panose="02020603050405020304" pitchFamily="18" charset="0"/>
                        </a:rPr>
                        <a:t>Không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quá</a:t>
                      </a:r>
                      <a:r>
                        <a:rPr lang="en-US" b="1" baseline="0" dirty="0">
                          <a:solidFill>
                            <a:srgbClr val="0070C0"/>
                          </a:solidFill>
                          <a:latin typeface="Times New Roman" panose="02020603050405020304" pitchFamily="18" charset="0"/>
                          <a:cs typeface="Times New Roman" panose="02020603050405020304" pitchFamily="18" charset="0"/>
                        </a:rPr>
                        <a:t> 200m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tròn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thoải</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xmlns="" val="10003"/>
                  </a:ext>
                </a:extLst>
              </a:tr>
              <a:tr h="750193">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xmlns="" val="10004"/>
                  </a:ext>
                </a:extLst>
              </a:tr>
            </a:tbl>
          </a:graphicData>
        </a:graphic>
      </p:graphicFrame>
      <p:pic>
        <p:nvPicPr>
          <p:cNvPr id="6" name="Picture 5"/>
          <p:cNvPicPr/>
          <p:nvPr/>
        </p:nvPicPr>
        <p:blipFill>
          <a:blip r:embed="rId2"/>
          <a:stretch>
            <a:fillRect/>
          </a:stretch>
        </p:blipFill>
        <p:spPr>
          <a:xfrm>
            <a:off x="2008415" y="0"/>
            <a:ext cx="7919356" cy="2514600"/>
          </a:xfrm>
          <a:prstGeom prst="rect">
            <a:avLst/>
          </a:prstGeom>
        </p:spPr>
      </p:pic>
      <p:sp>
        <p:nvSpPr>
          <p:cNvPr id="7" name="Rectangle 6"/>
          <p:cNvSpPr/>
          <p:nvPr/>
        </p:nvSpPr>
        <p:spPr>
          <a:xfrm>
            <a:off x="2535743" y="5869829"/>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6096000" y="5869829"/>
            <a:ext cx="5685064" cy="646331"/>
          </a:xfrm>
          <a:prstGeom prst="rect">
            <a:avLst/>
          </a:prstGeom>
        </p:spPr>
        <p:txBody>
          <a:bodyPr wrap="square">
            <a:spAutoFit/>
          </a:bodyPr>
          <a:lstStyle/>
          <a:p>
            <a:r>
              <a:rPr lang="en-US" b="1" dirty="0" err="1">
                <a:solidFill>
                  <a:srgbClr val="0070C0"/>
                </a:solidFill>
                <a:latin typeface="Times New Roman" panose="02020603050405020304" pitchFamily="18" charset="0"/>
                <a:cs typeface="Times New Roman" panose="02020603050405020304" pitchFamily="18" charset="0"/>
              </a:rPr>
              <a:t>Địa</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hình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thấp</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tương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đối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bằng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phẳng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hoặc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gợn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độ</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nhỏ</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8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12192000" cy="4335236"/>
            <a:chOff x="-34637" y="1375474"/>
            <a:chExt cx="9171710" cy="3303201"/>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8883"/>
            <a:stretch/>
          </p:blipFill>
          <p:spPr>
            <a:xfrm>
              <a:off x="4565073" y="1375474"/>
              <a:ext cx="4572000" cy="3244192"/>
            </a:xfrm>
            <a:prstGeom prst="rect">
              <a:avLst/>
            </a:prstGeom>
            <a:ln>
              <a:noFill/>
            </a:ln>
            <a:effectLst>
              <a:outerShdw blurRad="292100" dist="139700" dir="2700000" algn="tl" rotWithShape="0">
                <a:srgbClr val="333333">
                  <a:alpha val="65000"/>
                </a:srgbClr>
              </a:outerShdw>
            </a:effectLst>
          </p:spPr>
        </p:pic>
        <p:pic>
          <p:nvPicPr>
            <p:cNvPr id="7" name="Picture 4" descr="file_upload18551"/>
            <p:cNvPicPr>
              <a:picLocks noChangeAspect="1" noChangeArrowheads="1"/>
            </p:cNvPicPr>
            <p:nvPr/>
          </p:nvPicPr>
          <p:blipFill rotWithShape="1">
            <a:blip r:embed="rId4">
              <a:extLst>
                <a:ext uri="{28A0092B-C50C-407E-A947-70E740481C1C}">
                  <a14:useLocalDpi xmlns:a14="http://schemas.microsoft.com/office/drawing/2010/main" val="0"/>
                </a:ext>
              </a:extLst>
            </a:blip>
            <a:srcRect l="-602" t="46561" r="602" b="-836"/>
            <a:stretch/>
          </p:blipFill>
          <p:spPr bwMode="auto">
            <a:xfrm>
              <a:off x="-34637" y="1375475"/>
              <a:ext cx="4599709" cy="330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878049" y="4257790"/>
            <a:ext cx="4571999"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băng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mòn</a:t>
            </a:r>
            <a:endParaRPr lang="en-US" sz="2400" b="1" dirty="0">
              <a:solidFill>
                <a:schemeClr val="tx1"/>
              </a:solidFill>
              <a:latin typeface="Times New Roman" pitchFamily="18" charset="0"/>
              <a:cs typeface="Times New Roman" pitchFamily="18" charset="0"/>
            </a:endParaRPr>
          </a:p>
        </p:txBody>
      </p:sp>
      <p:sp>
        <p:nvSpPr>
          <p:cNvPr id="10" name="TextBox 9"/>
          <p:cNvSpPr txBox="1"/>
          <p:nvPr/>
        </p:nvSpPr>
        <p:spPr>
          <a:xfrm>
            <a:off x="6992465" y="4264307"/>
            <a:ext cx="4572000"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bồi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tụ</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phù</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a:t>
            </a:r>
            <a:endParaRPr lang="en-US" sz="2400" b="1" dirty="0">
              <a:solidFill>
                <a:schemeClr val="tx1"/>
              </a:solidFill>
              <a:latin typeface="Times New Roman" pitchFamily="18" charset="0"/>
              <a:cs typeface="Times New Roman" pitchFamily="18" charset="0"/>
            </a:endParaRPr>
          </a:p>
        </p:txBody>
      </p:sp>
      <p:sp>
        <p:nvSpPr>
          <p:cNvPr id="13" name="Rectangle 12"/>
          <p:cNvSpPr/>
          <p:nvPr/>
        </p:nvSpPr>
        <p:spPr>
          <a:xfrm>
            <a:off x="221150" y="4868130"/>
            <a:ext cx="11786532" cy="1200329"/>
          </a:xfrm>
          <a:prstGeom prst="rect">
            <a:avLst/>
          </a:prstGeom>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Bình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hay ĐB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cửa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gọi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thổ</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Việt</a:t>
            </a:r>
            <a:r>
              <a:rPr lang="en-US" sz="2400" b="1" dirty="0">
                <a:solidFill>
                  <a:srgbClr val="0070C0"/>
                </a:solidFill>
                <a:latin typeface="Times New Roman" panose="02020603050405020304" pitchFamily="18" charset="0"/>
                <a:cs typeface="Times New Roman" panose="02020603050405020304" pitchFamily="18" charset="0"/>
              </a:rPr>
              <a:t> Nam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bằng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chủ</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yếu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bởi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phù</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Việt</a:t>
            </a:r>
            <a:r>
              <a:rPr lang="en-US" sz="2400" b="1" dirty="0">
                <a:solidFill>
                  <a:srgbClr val="FF0000"/>
                </a:solidFill>
                <a:latin typeface="Times New Roman" panose="02020603050405020304" pitchFamily="18" charset="0"/>
                <a:cs typeface="Times New Roman" panose="02020603050405020304" pitchFamily="18" charset="0"/>
              </a:rPr>
              <a:t> Nam. </a:t>
            </a:r>
          </a:p>
        </p:txBody>
      </p:sp>
      <p:sp>
        <p:nvSpPr>
          <p:cNvPr id="15" name="Rectangle 14"/>
          <p:cNvSpPr/>
          <p:nvPr/>
        </p:nvSpPr>
        <p:spPr>
          <a:xfrm>
            <a:off x="1985395" y="6068459"/>
            <a:ext cx="8853181" cy="523220"/>
          </a:xfrm>
          <a:prstGeom prst="rect">
            <a:avLst/>
          </a:prstGeom>
        </p:spPr>
        <p:txBody>
          <a:bodyPr wrap="square">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Hồng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16522075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n do tu nhien the gioi"/>
          <p:cNvPicPr>
            <a:picLocks noChangeAspect="1" noChangeArrowheads="1"/>
          </p:cNvPicPr>
          <p:nvPr/>
        </p:nvPicPr>
        <p:blipFill rotWithShape="1">
          <a:blip r:embed="rId3" cstate="print"/>
          <a:srcRect l="33926" t="8024" r="17794" b="19403"/>
          <a:stretch/>
        </p:blipFill>
        <p:spPr bwMode="auto">
          <a:xfrm>
            <a:off x="1524000" y="772202"/>
            <a:ext cx="9144000" cy="6085799"/>
          </a:xfrm>
          <a:prstGeom prst="rect">
            <a:avLst/>
          </a:prstGeom>
          <a:noFill/>
        </p:spPr>
      </p:pic>
      <p:sp>
        <p:nvSpPr>
          <p:cNvPr id="8" name="Freeform 7"/>
          <p:cNvSpPr/>
          <p:nvPr/>
        </p:nvSpPr>
        <p:spPr>
          <a:xfrm>
            <a:off x="4059456" y="3192355"/>
            <a:ext cx="187972" cy="481943"/>
          </a:xfrm>
          <a:custGeom>
            <a:avLst/>
            <a:gdLst>
              <a:gd name="connsiteX0" fmla="*/ 147466 w 517102"/>
              <a:gd name="connsiteY0" fmla="*/ 1010952 h 1019811"/>
              <a:gd name="connsiteX1" fmla="*/ 259760 w 517102"/>
              <a:gd name="connsiteY1" fmla="*/ 770320 h 1019811"/>
              <a:gd name="connsiteX2" fmla="*/ 243718 w 517102"/>
              <a:gd name="connsiteY2" fmla="*/ 625941 h 1019811"/>
              <a:gd name="connsiteX3" fmla="*/ 131424 w 517102"/>
              <a:gd name="connsiteY3" fmla="*/ 449478 h 1019811"/>
              <a:gd name="connsiteX4" fmla="*/ 35171 w 517102"/>
              <a:gd name="connsiteY4" fmla="*/ 321141 h 1019811"/>
              <a:gd name="connsiteX5" fmla="*/ 3087 w 517102"/>
              <a:gd name="connsiteY5" fmla="*/ 208846 h 1019811"/>
              <a:gd name="connsiteX6" fmla="*/ 3087 w 517102"/>
              <a:gd name="connsiteY6" fmla="*/ 112594 h 1019811"/>
              <a:gd name="connsiteX7" fmla="*/ 19129 w 517102"/>
              <a:gd name="connsiteY7" fmla="*/ 48425 h 1019811"/>
              <a:gd name="connsiteX8" fmla="*/ 115382 w 517102"/>
              <a:gd name="connsiteY8" fmla="*/ 16341 h 1019811"/>
              <a:gd name="connsiteX9" fmla="*/ 179550 w 517102"/>
              <a:gd name="connsiteY9" fmla="*/ 16341 h 1019811"/>
              <a:gd name="connsiteX10" fmla="*/ 275803 w 517102"/>
              <a:gd name="connsiteY10" fmla="*/ 299 h 1019811"/>
              <a:gd name="connsiteX11" fmla="*/ 404139 w 517102"/>
              <a:gd name="connsiteY11" fmla="*/ 32383 h 1019811"/>
              <a:gd name="connsiteX12" fmla="*/ 420182 w 517102"/>
              <a:gd name="connsiteY12" fmla="*/ 128636 h 1019811"/>
              <a:gd name="connsiteX13" fmla="*/ 404139 w 517102"/>
              <a:gd name="connsiteY13" fmla="*/ 176762 h 1019811"/>
              <a:gd name="connsiteX14" fmla="*/ 339971 w 517102"/>
              <a:gd name="connsiteY14" fmla="*/ 273015 h 1019811"/>
              <a:gd name="connsiteX15" fmla="*/ 356013 w 517102"/>
              <a:gd name="connsiteY15" fmla="*/ 369268 h 1019811"/>
              <a:gd name="connsiteX16" fmla="*/ 404139 w 517102"/>
              <a:gd name="connsiteY16" fmla="*/ 465520 h 1019811"/>
              <a:gd name="connsiteX17" fmla="*/ 484350 w 517102"/>
              <a:gd name="connsiteY17" fmla="*/ 545731 h 1019811"/>
              <a:gd name="connsiteX18" fmla="*/ 516434 w 517102"/>
              <a:gd name="connsiteY18" fmla="*/ 706152 h 1019811"/>
              <a:gd name="connsiteX19" fmla="*/ 500392 w 517102"/>
              <a:gd name="connsiteY19" fmla="*/ 834489 h 1019811"/>
              <a:gd name="connsiteX20" fmla="*/ 436224 w 517102"/>
              <a:gd name="connsiteY20" fmla="*/ 946783 h 1019811"/>
              <a:gd name="connsiteX21" fmla="*/ 323929 w 517102"/>
              <a:gd name="connsiteY21" fmla="*/ 962825 h 1019811"/>
              <a:gd name="connsiteX22" fmla="*/ 147466 w 517102"/>
              <a:gd name="connsiteY22" fmla="*/ 1010952 h 10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7102" h="1019811">
                <a:moveTo>
                  <a:pt x="147466" y="1010952"/>
                </a:moveTo>
                <a:cubicBezTo>
                  <a:pt x="136771" y="978868"/>
                  <a:pt x="243718" y="834488"/>
                  <a:pt x="259760" y="770320"/>
                </a:cubicBezTo>
                <a:cubicBezTo>
                  <a:pt x="275802" y="706152"/>
                  <a:pt x="265107" y="679415"/>
                  <a:pt x="243718" y="625941"/>
                </a:cubicBezTo>
                <a:cubicBezTo>
                  <a:pt x="222329" y="572467"/>
                  <a:pt x="166182" y="500278"/>
                  <a:pt x="131424" y="449478"/>
                </a:cubicBezTo>
                <a:cubicBezTo>
                  <a:pt x="96666" y="398678"/>
                  <a:pt x="56560" y="361246"/>
                  <a:pt x="35171" y="321141"/>
                </a:cubicBezTo>
                <a:cubicBezTo>
                  <a:pt x="13782" y="281036"/>
                  <a:pt x="8434" y="243604"/>
                  <a:pt x="3087" y="208846"/>
                </a:cubicBezTo>
                <a:cubicBezTo>
                  <a:pt x="-2260" y="174088"/>
                  <a:pt x="413" y="139331"/>
                  <a:pt x="3087" y="112594"/>
                </a:cubicBezTo>
                <a:cubicBezTo>
                  <a:pt x="5761" y="85857"/>
                  <a:pt x="413" y="64467"/>
                  <a:pt x="19129" y="48425"/>
                </a:cubicBezTo>
                <a:cubicBezTo>
                  <a:pt x="37845" y="32383"/>
                  <a:pt x="88645" y="21688"/>
                  <a:pt x="115382" y="16341"/>
                </a:cubicBezTo>
                <a:cubicBezTo>
                  <a:pt x="142119" y="10994"/>
                  <a:pt x="152813" y="19015"/>
                  <a:pt x="179550" y="16341"/>
                </a:cubicBezTo>
                <a:cubicBezTo>
                  <a:pt x="206287" y="13667"/>
                  <a:pt x="238372" y="-2375"/>
                  <a:pt x="275803" y="299"/>
                </a:cubicBezTo>
                <a:cubicBezTo>
                  <a:pt x="313234" y="2973"/>
                  <a:pt x="380076" y="10993"/>
                  <a:pt x="404139" y="32383"/>
                </a:cubicBezTo>
                <a:cubicBezTo>
                  <a:pt x="428202" y="53772"/>
                  <a:pt x="420182" y="104573"/>
                  <a:pt x="420182" y="128636"/>
                </a:cubicBezTo>
                <a:cubicBezTo>
                  <a:pt x="420182" y="152699"/>
                  <a:pt x="417507" y="152699"/>
                  <a:pt x="404139" y="176762"/>
                </a:cubicBezTo>
                <a:cubicBezTo>
                  <a:pt x="390771" y="200825"/>
                  <a:pt x="347992" y="240931"/>
                  <a:pt x="339971" y="273015"/>
                </a:cubicBezTo>
                <a:cubicBezTo>
                  <a:pt x="331950" y="305099"/>
                  <a:pt x="345318" y="337184"/>
                  <a:pt x="356013" y="369268"/>
                </a:cubicBezTo>
                <a:cubicBezTo>
                  <a:pt x="366708" y="401352"/>
                  <a:pt x="382750" y="436110"/>
                  <a:pt x="404139" y="465520"/>
                </a:cubicBezTo>
                <a:cubicBezTo>
                  <a:pt x="425528" y="494930"/>
                  <a:pt x="465634" y="505626"/>
                  <a:pt x="484350" y="545731"/>
                </a:cubicBezTo>
                <a:cubicBezTo>
                  <a:pt x="503066" y="585836"/>
                  <a:pt x="513760" y="658026"/>
                  <a:pt x="516434" y="706152"/>
                </a:cubicBezTo>
                <a:cubicBezTo>
                  <a:pt x="519108" y="754278"/>
                  <a:pt x="513760" y="794384"/>
                  <a:pt x="500392" y="834489"/>
                </a:cubicBezTo>
                <a:cubicBezTo>
                  <a:pt x="487024" y="874594"/>
                  <a:pt x="465634" y="925394"/>
                  <a:pt x="436224" y="946783"/>
                </a:cubicBezTo>
                <a:cubicBezTo>
                  <a:pt x="406814" y="968172"/>
                  <a:pt x="366708" y="946783"/>
                  <a:pt x="323929" y="962825"/>
                </a:cubicBezTo>
                <a:cubicBezTo>
                  <a:pt x="281150" y="978867"/>
                  <a:pt x="158161" y="1043036"/>
                  <a:pt x="147466" y="1010952"/>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08769" y="2609799"/>
            <a:ext cx="160020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Nin</a:t>
            </a:r>
          </a:p>
        </p:txBody>
      </p:sp>
      <p:cxnSp>
        <p:nvCxnSpPr>
          <p:cNvPr id="21" name="Straight Arrow Connector 20"/>
          <p:cNvCxnSpPr/>
          <p:nvPr/>
        </p:nvCxnSpPr>
        <p:spPr>
          <a:xfrm flipH="1">
            <a:off x="4206365" y="3007192"/>
            <a:ext cx="402504" cy="2004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Freeform 12"/>
          <p:cNvSpPr/>
          <p:nvPr/>
        </p:nvSpPr>
        <p:spPr>
          <a:xfrm>
            <a:off x="8283929" y="2719006"/>
            <a:ext cx="373398" cy="288187"/>
          </a:xfrm>
          <a:custGeom>
            <a:avLst/>
            <a:gdLst>
              <a:gd name="connsiteX0" fmla="*/ 299 w 802806"/>
              <a:gd name="connsiteY0" fmla="*/ 424409 h 609816"/>
              <a:gd name="connsiteX1" fmla="*/ 16341 w 802806"/>
              <a:gd name="connsiteY1" fmla="*/ 231904 h 609816"/>
              <a:gd name="connsiteX2" fmla="*/ 16341 w 802806"/>
              <a:gd name="connsiteY2" fmla="*/ 39399 h 609816"/>
              <a:gd name="connsiteX3" fmla="*/ 96552 w 802806"/>
              <a:gd name="connsiteY3" fmla="*/ 7315 h 609816"/>
              <a:gd name="connsiteX4" fmla="*/ 240931 w 802806"/>
              <a:gd name="connsiteY4" fmla="*/ 7315 h 609816"/>
              <a:gd name="connsiteX5" fmla="*/ 273015 w 802806"/>
              <a:gd name="connsiteY5" fmla="*/ 87525 h 609816"/>
              <a:gd name="connsiteX6" fmla="*/ 353226 w 802806"/>
              <a:gd name="connsiteY6" fmla="*/ 151694 h 609816"/>
              <a:gd name="connsiteX7" fmla="*/ 417394 w 802806"/>
              <a:gd name="connsiteY7" fmla="*/ 135651 h 609816"/>
              <a:gd name="connsiteX8" fmla="*/ 449478 w 802806"/>
              <a:gd name="connsiteY8" fmla="*/ 183778 h 609816"/>
              <a:gd name="connsiteX9" fmla="*/ 577815 w 802806"/>
              <a:gd name="connsiteY9" fmla="*/ 199820 h 609816"/>
              <a:gd name="connsiteX10" fmla="*/ 658026 w 802806"/>
              <a:gd name="connsiteY10" fmla="*/ 151694 h 609816"/>
              <a:gd name="connsiteX11" fmla="*/ 770320 w 802806"/>
              <a:gd name="connsiteY11" fmla="*/ 151694 h 609816"/>
              <a:gd name="connsiteX12" fmla="*/ 802405 w 802806"/>
              <a:gd name="connsiteY12" fmla="*/ 215862 h 609816"/>
              <a:gd name="connsiteX13" fmla="*/ 754278 w 802806"/>
              <a:gd name="connsiteY13" fmla="*/ 263988 h 609816"/>
              <a:gd name="connsiteX14" fmla="*/ 738236 w 802806"/>
              <a:gd name="connsiteY14" fmla="*/ 263988 h 609816"/>
              <a:gd name="connsiteX15" fmla="*/ 722194 w 802806"/>
              <a:gd name="connsiteY15" fmla="*/ 312115 h 609816"/>
              <a:gd name="connsiteX16" fmla="*/ 674068 w 802806"/>
              <a:gd name="connsiteY16" fmla="*/ 328157 h 609816"/>
              <a:gd name="connsiteX17" fmla="*/ 641984 w 802806"/>
              <a:gd name="connsiteY17" fmla="*/ 392325 h 609816"/>
              <a:gd name="connsiteX18" fmla="*/ 641984 w 802806"/>
              <a:gd name="connsiteY18" fmla="*/ 472536 h 609816"/>
              <a:gd name="connsiteX19" fmla="*/ 690110 w 802806"/>
              <a:gd name="connsiteY19" fmla="*/ 472536 h 609816"/>
              <a:gd name="connsiteX20" fmla="*/ 561773 w 802806"/>
              <a:gd name="connsiteY20" fmla="*/ 552746 h 609816"/>
              <a:gd name="connsiteX21" fmla="*/ 385310 w 802806"/>
              <a:gd name="connsiteY21" fmla="*/ 584830 h 609816"/>
              <a:gd name="connsiteX22" fmla="*/ 273015 w 802806"/>
              <a:gd name="connsiteY22" fmla="*/ 600872 h 609816"/>
              <a:gd name="connsiteX23" fmla="*/ 144678 w 802806"/>
              <a:gd name="connsiteY23" fmla="*/ 600872 h 609816"/>
              <a:gd name="connsiteX24" fmla="*/ 32384 w 802806"/>
              <a:gd name="connsiteY24" fmla="*/ 488578 h 609816"/>
              <a:gd name="connsiteX25" fmla="*/ 299 w 802806"/>
              <a:gd name="connsiteY25" fmla="*/ 424409 h 60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2806" h="609816">
                <a:moveTo>
                  <a:pt x="299" y="424409"/>
                </a:moveTo>
                <a:cubicBezTo>
                  <a:pt x="-2375" y="381630"/>
                  <a:pt x="13667" y="296072"/>
                  <a:pt x="16341" y="231904"/>
                </a:cubicBezTo>
                <a:cubicBezTo>
                  <a:pt x="19015" y="167736"/>
                  <a:pt x="2972" y="76831"/>
                  <a:pt x="16341" y="39399"/>
                </a:cubicBezTo>
                <a:cubicBezTo>
                  <a:pt x="29710" y="1967"/>
                  <a:pt x="59120" y="12662"/>
                  <a:pt x="96552" y="7315"/>
                </a:cubicBezTo>
                <a:cubicBezTo>
                  <a:pt x="133984" y="1968"/>
                  <a:pt x="211521" y="-6053"/>
                  <a:pt x="240931" y="7315"/>
                </a:cubicBezTo>
                <a:cubicBezTo>
                  <a:pt x="270341" y="20683"/>
                  <a:pt x="254299" y="63462"/>
                  <a:pt x="273015" y="87525"/>
                </a:cubicBezTo>
                <a:cubicBezTo>
                  <a:pt x="291731" y="111588"/>
                  <a:pt x="329163" y="143673"/>
                  <a:pt x="353226" y="151694"/>
                </a:cubicBezTo>
                <a:cubicBezTo>
                  <a:pt x="377289" y="159715"/>
                  <a:pt x="401352" y="130304"/>
                  <a:pt x="417394" y="135651"/>
                </a:cubicBezTo>
                <a:cubicBezTo>
                  <a:pt x="433436" y="140998"/>
                  <a:pt x="422741" y="173083"/>
                  <a:pt x="449478" y="183778"/>
                </a:cubicBezTo>
                <a:cubicBezTo>
                  <a:pt x="476215" y="194473"/>
                  <a:pt x="543057" y="205167"/>
                  <a:pt x="577815" y="199820"/>
                </a:cubicBezTo>
                <a:cubicBezTo>
                  <a:pt x="612573" y="194473"/>
                  <a:pt x="625942" y="159715"/>
                  <a:pt x="658026" y="151694"/>
                </a:cubicBezTo>
                <a:cubicBezTo>
                  <a:pt x="690110" y="143673"/>
                  <a:pt x="746257" y="140999"/>
                  <a:pt x="770320" y="151694"/>
                </a:cubicBezTo>
                <a:cubicBezTo>
                  <a:pt x="794383" y="162389"/>
                  <a:pt x="805079" y="197146"/>
                  <a:pt x="802405" y="215862"/>
                </a:cubicBezTo>
                <a:cubicBezTo>
                  <a:pt x="799731" y="234578"/>
                  <a:pt x="764973" y="255967"/>
                  <a:pt x="754278" y="263988"/>
                </a:cubicBezTo>
                <a:cubicBezTo>
                  <a:pt x="743583" y="272009"/>
                  <a:pt x="743583" y="255967"/>
                  <a:pt x="738236" y="263988"/>
                </a:cubicBezTo>
                <a:cubicBezTo>
                  <a:pt x="732889" y="272009"/>
                  <a:pt x="732889" y="301420"/>
                  <a:pt x="722194" y="312115"/>
                </a:cubicBezTo>
                <a:cubicBezTo>
                  <a:pt x="711499" y="322810"/>
                  <a:pt x="687436" y="314789"/>
                  <a:pt x="674068" y="328157"/>
                </a:cubicBezTo>
                <a:cubicBezTo>
                  <a:pt x="660700" y="341525"/>
                  <a:pt x="647331" y="368262"/>
                  <a:pt x="641984" y="392325"/>
                </a:cubicBezTo>
                <a:cubicBezTo>
                  <a:pt x="636637" y="416388"/>
                  <a:pt x="633963" y="459168"/>
                  <a:pt x="641984" y="472536"/>
                </a:cubicBezTo>
                <a:cubicBezTo>
                  <a:pt x="650005" y="485904"/>
                  <a:pt x="703479" y="459168"/>
                  <a:pt x="690110" y="472536"/>
                </a:cubicBezTo>
                <a:cubicBezTo>
                  <a:pt x="676742" y="485904"/>
                  <a:pt x="612573" y="534030"/>
                  <a:pt x="561773" y="552746"/>
                </a:cubicBezTo>
                <a:cubicBezTo>
                  <a:pt x="510973" y="571462"/>
                  <a:pt x="433436" y="576809"/>
                  <a:pt x="385310" y="584830"/>
                </a:cubicBezTo>
                <a:cubicBezTo>
                  <a:pt x="337184" y="592851"/>
                  <a:pt x="313120" y="598198"/>
                  <a:pt x="273015" y="600872"/>
                </a:cubicBezTo>
                <a:cubicBezTo>
                  <a:pt x="232910" y="603546"/>
                  <a:pt x="184783" y="619588"/>
                  <a:pt x="144678" y="600872"/>
                </a:cubicBezTo>
                <a:cubicBezTo>
                  <a:pt x="104573" y="582156"/>
                  <a:pt x="53773" y="517988"/>
                  <a:pt x="32384" y="488578"/>
                </a:cubicBezTo>
                <a:cubicBezTo>
                  <a:pt x="10995" y="459168"/>
                  <a:pt x="2973" y="467188"/>
                  <a:pt x="299" y="424409"/>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724455" y="1982006"/>
            <a:ext cx="237764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Hoàng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a:t>
            </a:r>
            <a:endParaRPr lang="en-US" sz="2000" b="1" dirty="0">
              <a:latin typeface="Times New Roman" pitchFamily="18" charset="0"/>
              <a:cs typeface="Times New Roman" pitchFamily="18" charset="0"/>
            </a:endParaRPr>
          </a:p>
        </p:txBody>
      </p:sp>
      <p:cxnSp>
        <p:nvCxnSpPr>
          <p:cNvPr id="25" name="Straight Arrow Connector 24"/>
          <p:cNvCxnSpPr>
            <a:stCxn id="23" idx="2"/>
          </p:cNvCxnSpPr>
          <p:nvPr/>
        </p:nvCxnSpPr>
        <p:spPr>
          <a:xfrm flipH="1">
            <a:off x="8478067" y="2382117"/>
            <a:ext cx="435209" cy="4009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Freeform 11"/>
          <p:cNvSpPr/>
          <p:nvPr/>
        </p:nvSpPr>
        <p:spPr>
          <a:xfrm>
            <a:off x="8148142" y="4094657"/>
            <a:ext cx="113542" cy="129460"/>
          </a:xfrm>
          <a:custGeom>
            <a:avLst/>
            <a:gdLst>
              <a:gd name="connsiteX0" fmla="*/ 131820 w 244115"/>
              <a:gd name="connsiteY0" fmla="*/ 0 h 273942"/>
              <a:gd name="connsiteX1" fmla="*/ 195989 w 244115"/>
              <a:gd name="connsiteY1" fmla="*/ 48126 h 273942"/>
              <a:gd name="connsiteX2" fmla="*/ 244115 w 244115"/>
              <a:gd name="connsiteY2" fmla="*/ 112294 h 273942"/>
              <a:gd name="connsiteX3" fmla="*/ 195989 w 244115"/>
              <a:gd name="connsiteY3" fmla="*/ 160421 h 273942"/>
              <a:gd name="connsiteX4" fmla="*/ 131820 w 244115"/>
              <a:gd name="connsiteY4" fmla="*/ 192505 h 273942"/>
              <a:gd name="connsiteX5" fmla="*/ 99736 w 244115"/>
              <a:gd name="connsiteY5" fmla="*/ 224589 h 273942"/>
              <a:gd name="connsiteX6" fmla="*/ 67652 w 244115"/>
              <a:gd name="connsiteY6" fmla="*/ 256673 h 273942"/>
              <a:gd name="connsiteX7" fmla="*/ 3483 w 244115"/>
              <a:gd name="connsiteY7" fmla="*/ 272715 h 273942"/>
              <a:gd name="connsiteX8" fmla="*/ 19526 w 244115"/>
              <a:gd name="connsiteY8" fmla="*/ 224589 h 273942"/>
              <a:gd name="connsiteX9" fmla="*/ 3483 w 244115"/>
              <a:gd name="connsiteY9" fmla="*/ 128336 h 273942"/>
              <a:gd name="connsiteX10" fmla="*/ 99736 w 244115"/>
              <a:gd name="connsiteY10" fmla="*/ 48126 h 273942"/>
              <a:gd name="connsiteX11" fmla="*/ 131820 w 244115"/>
              <a:gd name="connsiteY11" fmla="*/ 0 h 27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115" h="273942">
                <a:moveTo>
                  <a:pt x="131820" y="0"/>
                </a:moveTo>
                <a:cubicBezTo>
                  <a:pt x="147862" y="0"/>
                  <a:pt x="177273" y="29410"/>
                  <a:pt x="195989" y="48126"/>
                </a:cubicBezTo>
                <a:cubicBezTo>
                  <a:pt x="214705" y="66842"/>
                  <a:pt x="244115" y="93578"/>
                  <a:pt x="244115" y="112294"/>
                </a:cubicBezTo>
                <a:cubicBezTo>
                  <a:pt x="244115" y="131010"/>
                  <a:pt x="214705" y="147053"/>
                  <a:pt x="195989" y="160421"/>
                </a:cubicBezTo>
                <a:cubicBezTo>
                  <a:pt x="177273" y="173789"/>
                  <a:pt x="147862" y="181810"/>
                  <a:pt x="131820" y="192505"/>
                </a:cubicBezTo>
                <a:cubicBezTo>
                  <a:pt x="115778" y="203200"/>
                  <a:pt x="99736" y="224589"/>
                  <a:pt x="99736" y="224589"/>
                </a:cubicBezTo>
                <a:cubicBezTo>
                  <a:pt x="89041" y="235284"/>
                  <a:pt x="83694" y="248652"/>
                  <a:pt x="67652" y="256673"/>
                </a:cubicBezTo>
                <a:cubicBezTo>
                  <a:pt x="51610" y="264694"/>
                  <a:pt x="11504" y="278062"/>
                  <a:pt x="3483" y="272715"/>
                </a:cubicBezTo>
                <a:cubicBezTo>
                  <a:pt x="-4538" y="267368"/>
                  <a:pt x="19526" y="248652"/>
                  <a:pt x="19526" y="224589"/>
                </a:cubicBezTo>
                <a:cubicBezTo>
                  <a:pt x="19526" y="200526"/>
                  <a:pt x="-9885" y="157746"/>
                  <a:pt x="3483" y="128336"/>
                </a:cubicBezTo>
                <a:cubicBezTo>
                  <a:pt x="16851" y="98926"/>
                  <a:pt x="72999" y="66842"/>
                  <a:pt x="99736" y="48126"/>
                </a:cubicBezTo>
                <a:cubicBezTo>
                  <a:pt x="126473" y="29410"/>
                  <a:pt x="115778" y="0"/>
                  <a:pt x="131820" y="0"/>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261685" y="3417507"/>
            <a:ext cx="2406315"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Cửu</a:t>
            </a:r>
            <a:r>
              <a:rPr lang="en-US" sz="2000" b="1" dirty="0">
                <a:latin typeface="Times New Roman" pitchFamily="18" charset="0"/>
                <a:cs typeface="Times New Roman" pitchFamily="18" charset="0"/>
              </a:rPr>
              <a:t> Long</a:t>
            </a:r>
          </a:p>
        </p:txBody>
      </p:sp>
      <p:cxnSp>
        <p:nvCxnSpPr>
          <p:cNvPr id="32" name="Straight Arrow Connector 31"/>
          <p:cNvCxnSpPr>
            <a:stCxn id="26" idx="2"/>
          </p:cNvCxnSpPr>
          <p:nvPr/>
        </p:nvCxnSpPr>
        <p:spPr>
          <a:xfrm flipH="1">
            <a:off x="8239300" y="3817618"/>
            <a:ext cx="1225542" cy="29978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0" name="TextBox 49"/>
          <p:cNvSpPr txBox="1"/>
          <p:nvPr/>
        </p:nvSpPr>
        <p:spPr>
          <a:xfrm>
            <a:off x="4153442" y="254041"/>
            <a:ext cx="3726085" cy="492443"/>
          </a:xfrm>
          <a:prstGeom prst="rect">
            <a:avLst/>
          </a:prstGeom>
          <a:solidFill>
            <a:schemeClr val="accent4">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600" b="1" dirty="0" err="1">
                <a:latin typeface="Times New Roman" pitchFamily="18" charset="0"/>
                <a:cs typeface="Times New Roman" pitchFamily="18" charset="0"/>
              </a:rPr>
              <a:t>Bản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đồ</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tự</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Thế</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giới</a:t>
            </a:r>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14774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3" grpId="0" animBg="1"/>
      <p:bldP spid="23" grpId="0" animBg="1"/>
      <p:bldP spid="12" grpId="0" animBg="1"/>
      <p:bldP spid="26"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8296" y="785204"/>
            <a:ext cx="11885861" cy="6072796"/>
            <a:chOff x="33088" y="752547"/>
            <a:chExt cx="9116808" cy="607279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7" y="3767665"/>
              <a:ext cx="3222400" cy="3057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028" y="752547"/>
              <a:ext cx="2993572" cy="296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8" y="752547"/>
              <a:ext cx="322118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782179"/>
              <a:ext cx="3130096" cy="3043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3256" y="757989"/>
              <a:ext cx="282177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527" y="3752822"/>
              <a:ext cx="2863501" cy="305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Rectangle 10"/>
          <p:cNvSpPr/>
          <p:nvPr/>
        </p:nvSpPr>
        <p:spPr>
          <a:xfrm>
            <a:off x="1682018" y="84833"/>
            <a:ext cx="9054192" cy="523220"/>
          </a:xfrm>
          <a:prstGeom prst="rect">
            <a:avLst/>
          </a:prstGeom>
          <a:solidFill>
            <a:schemeClr val="accent4">
              <a:lumMod val="20000"/>
              <a:lumOff val="80000"/>
            </a:schemeClr>
          </a:solidFill>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hoạt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nghiệp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nổi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bật</a:t>
            </a:r>
            <a:r>
              <a:rPr lang="en-US" sz="2800" b="1" dirty="0">
                <a:solidFill>
                  <a:srgbClr val="0000FF"/>
                </a:solidFill>
                <a:latin typeface="Times New Roman" panose="02020603050405020304" pitchFamily="18" charset="0"/>
                <a:cs typeface="Times New Roman" panose="02020603050405020304" pitchFamily="18" charset="0"/>
              </a:rPr>
              <a:t> ở </a:t>
            </a:r>
            <a:r>
              <a:rPr lang="en-US" sz="2800" b="1" dirty="0" err="1">
                <a:solidFill>
                  <a:srgbClr val="0000FF"/>
                </a:solidFill>
                <a:latin typeface="Times New Roman" panose="02020603050405020304" pitchFamily="18" charset="0"/>
                <a:cs typeface="Times New Roman" panose="02020603050405020304" pitchFamily="18" charset="0"/>
              </a:rPr>
              <a:t>bình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nguyên</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9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81340" y="-317726"/>
            <a:ext cx="10244245" cy="6197307"/>
          </a:xfrm>
          <a:prstGeom prst="rect">
            <a:avLst/>
          </a:prstGeom>
        </p:spPr>
      </p:pic>
      <p:sp>
        <p:nvSpPr>
          <p:cNvPr id="2" name="TextBox 1"/>
          <p:cNvSpPr txBox="1"/>
          <p:nvPr/>
        </p:nvSpPr>
        <p:spPr>
          <a:xfrm>
            <a:off x="2623009" y="2492896"/>
            <a:ext cx="8160907" cy="1107996"/>
          </a:xfrm>
          <a:prstGeom prst="rect">
            <a:avLst/>
          </a:prstGeom>
          <a:noFill/>
        </p:spPr>
        <p:txBody>
          <a:bodyPr wrap="square" rtlCol="0">
            <a:spAutoFit/>
          </a:bodyPr>
          <a:lstStyle/>
          <a:p>
            <a:pPr algn="ctr"/>
            <a:r>
              <a:rPr lang="en-US" sz="6600" b="1" dirty="0" smtClean="0">
                <a:latin typeface="Times New Roman" pitchFamily="18" charset="0"/>
                <a:cs typeface="Times New Roman" pitchFamily="18" charset="0"/>
              </a:rPr>
              <a:t>KHỞI ĐỘNG</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736624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3300340"/>
              </p:ext>
            </p:extLst>
          </p:nvPr>
        </p:nvGraphicFramePr>
        <p:xfrm>
          <a:off x="639933" y="3095864"/>
          <a:ext cx="10850525" cy="3071473"/>
        </p:xfrm>
        <a:graphic>
          <a:graphicData uri="http://schemas.openxmlformats.org/drawingml/2006/table">
            <a:tbl>
              <a:tblPr firstRow="1" bandRow="1">
                <a:tableStyleId>{5C22544A-7EE6-4342-B048-85BDC9FD1C3A}</a:tableStyleId>
              </a:tblPr>
              <a:tblGrid>
                <a:gridCol w="2364240">
                  <a:extLst>
                    <a:ext uri="{9D8B030D-6E8A-4147-A177-3AD203B41FA5}">
                      <a16:colId xmlns:a16="http://schemas.microsoft.com/office/drawing/2014/main" xmlns="" val="20000"/>
                    </a:ext>
                  </a:extLst>
                </a:gridCol>
                <a:gridCol w="8486285">
                  <a:extLst>
                    <a:ext uri="{9D8B030D-6E8A-4147-A177-3AD203B41FA5}">
                      <a16:colId xmlns:a16="http://schemas.microsoft.com/office/drawing/2014/main" xmlns="" val="20001"/>
                    </a:ext>
                  </a:extLst>
                </a:gridCol>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xmlns="" val="10000"/>
                  </a:ext>
                </a:extLst>
              </a:tr>
              <a:tr h="11918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xmlns="" val="10001"/>
                  </a:ext>
                </a:extLst>
              </a:tr>
              <a:tr h="1303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xmlns="" val="10002"/>
                  </a:ext>
                </a:extLst>
              </a:tr>
            </a:tbl>
          </a:graphicData>
        </a:graphic>
      </p:graphicFrame>
      <p:pic>
        <p:nvPicPr>
          <p:cNvPr id="5" name="Picture 4"/>
          <p:cNvPicPr/>
          <p:nvPr/>
        </p:nvPicPr>
        <p:blipFill>
          <a:blip r:embed="rId2"/>
          <a:stretch>
            <a:fillRect/>
          </a:stretch>
        </p:blipFill>
        <p:spPr>
          <a:xfrm>
            <a:off x="1517515" y="0"/>
            <a:ext cx="9095362" cy="2850204"/>
          </a:xfrm>
          <a:prstGeom prst="rect">
            <a:avLst/>
          </a:prstGeom>
        </p:spPr>
      </p:pic>
      <p:sp>
        <p:nvSpPr>
          <p:cNvPr id="6" name="Rectangle 5"/>
          <p:cNvSpPr/>
          <p:nvPr/>
        </p:nvSpPr>
        <p:spPr>
          <a:xfrm>
            <a:off x="3123291" y="3779356"/>
            <a:ext cx="7703594" cy="954107"/>
          </a:xfrm>
          <a:prstGeom prst="rect">
            <a:avLst/>
          </a:prstGeom>
        </p:spPr>
        <p:txBody>
          <a:bodyPr wrap="squar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chỗ</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3123291" y="4952916"/>
            <a:ext cx="7703594" cy="954107"/>
          </a:xfrm>
          <a:prstGeom prst="rect">
            <a:avLst/>
          </a:prstGeom>
        </p:spPr>
        <p:txBody>
          <a:bodyPr wrap="square">
            <a:spAutoFit/>
          </a:bodyPr>
          <a:lstStyle/>
          <a:p>
            <a:pPr>
              <a:defRPr/>
            </a:pPr>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biển</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32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898149"/>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89443" y="215360"/>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BÀI 10: QUÁ TRÌNH NỘI SINH VÀ NGOẠI SINH. CÁC DẠNG ĐỊA HÌNH CHÍNH. KHOÁNG SẢN.</a:t>
            </a:r>
          </a:p>
        </p:txBody>
      </p:sp>
      <p:graphicFrame>
        <p:nvGraphicFramePr>
          <p:cNvPr id="9" name="Table 8"/>
          <p:cNvGraphicFramePr>
            <a:graphicFrameLocks noGrp="1"/>
          </p:cNvGraphicFramePr>
          <p:nvPr>
            <p:extLst>
              <p:ext uri="{D42A27DB-BD31-4B8C-83A1-F6EECF244321}">
                <p14:modId xmlns:p14="http://schemas.microsoft.com/office/powerpoint/2010/main" val="1099815077"/>
              </p:ext>
            </p:extLst>
          </p:nvPr>
        </p:nvGraphicFramePr>
        <p:xfrm>
          <a:off x="613429" y="1750187"/>
          <a:ext cx="11492818" cy="3795145"/>
        </p:xfrm>
        <a:graphic>
          <a:graphicData uri="http://schemas.openxmlformats.org/drawingml/2006/table">
            <a:tbl>
              <a:tblPr firstRow="1" bandRow="1">
                <a:tableStyleId>{5C22544A-7EE6-4342-B048-85BDC9FD1C3A}</a:tableStyleId>
              </a:tblPr>
              <a:tblGrid>
                <a:gridCol w="2063068">
                  <a:extLst>
                    <a:ext uri="{9D8B030D-6E8A-4147-A177-3AD203B41FA5}">
                      <a16:colId xmlns:a16="http://schemas.microsoft.com/office/drawing/2014/main" xmlns="" val="20000"/>
                    </a:ext>
                  </a:extLst>
                </a:gridCol>
                <a:gridCol w="3559628">
                  <a:extLst>
                    <a:ext uri="{9D8B030D-6E8A-4147-A177-3AD203B41FA5}">
                      <a16:colId xmlns:a16="http://schemas.microsoft.com/office/drawing/2014/main" xmlns="" val="20001"/>
                    </a:ext>
                  </a:extLst>
                </a:gridCol>
                <a:gridCol w="5870122">
                  <a:extLst>
                    <a:ext uri="{9D8B030D-6E8A-4147-A177-3AD203B41FA5}">
                      <a16:colId xmlns:a16="http://schemas.microsoft.com/office/drawing/2014/main" xmlns="" val="20002"/>
                    </a:ext>
                  </a:extLst>
                </a:gridCol>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xmlns="" val="10000"/>
                  </a:ext>
                </a:extLst>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rõ</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rệt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gồm</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và</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chân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tương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đối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rộng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lớn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bề</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khá</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bằng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phẳng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 chia </a:t>
                      </a:r>
                      <a:r>
                        <a:rPr lang="en-US" b="1" baseline="0" dirty="0" err="1">
                          <a:solidFill>
                            <a:srgbClr val="0070C0"/>
                          </a:solidFill>
                          <a:latin typeface="Times New Roman" panose="02020603050405020304" pitchFamily="18" charset="0"/>
                          <a:cs typeface="Times New Roman" panose="02020603050405020304" pitchFamily="18" charset="0"/>
                        </a:rPr>
                        <a:t>tách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các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702029">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a:solidFill>
                            <a:srgbClr val="0070C0"/>
                          </a:solidFill>
                          <a:latin typeface="Times New Roman" panose="02020603050405020304" pitchFamily="18" charset="0"/>
                          <a:cs typeface="Times New Roman" panose="02020603050405020304" pitchFamily="18" charset="0"/>
                        </a:rPr>
                        <a:t>Không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quá</a:t>
                      </a:r>
                      <a:r>
                        <a:rPr lang="en-US" b="1" baseline="0" dirty="0">
                          <a:solidFill>
                            <a:srgbClr val="0070C0"/>
                          </a:solidFill>
                          <a:latin typeface="Times New Roman" panose="02020603050405020304" pitchFamily="18" charset="0"/>
                          <a:cs typeface="Times New Roman" panose="02020603050405020304" pitchFamily="18" charset="0"/>
                        </a:rPr>
                        <a:t> 200m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tròn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thoải</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xmlns="" val="10003"/>
                  </a:ext>
                </a:extLst>
              </a:tr>
              <a:tr h="750193">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xmlns="" val="10004"/>
                  </a:ext>
                </a:extLst>
              </a:tr>
            </a:tbl>
          </a:graphicData>
        </a:graphic>
      </p:graphicFrame>
      <p:sp>
        <p:nvSpPr>
          <p:cNvPr id="10" name="Rectangle 9"/>
          <p:cNvSpPr/>
          <p:nvPr/>
        </p:nvSpPr>
        <p:spPr>
          <a:xfrm>
            <a:off x="2730296" y="4900061"/>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290553" y="4900061"/>
            <a:ext cx="5685064" cy="646331"/>
          </a:xfrm>
          <a:prstGeom prst="rect">
            <a:avLst/>
          </a:prstGeom>
        </p:spPr>
        <p:txBody>
          <a:bodyPr wrap="square">
            <a:spAutoFit/>
          </a:bodyPr>
          <a:lstStyle/>
          <a:p>
            <a:r>
              <a:rPr lang="en-US" b="1" dirty="0" err="1">
                <a:solidFill>
                  <a:srgbClr val="0070C0"/>
                </a:solidFill>
                <a:latin typeface="Times New Roman" panose="02020603050405020304" pitchFamily="18" charset="0"/>
                <a:cs typeface="Times New Roman" panose="02020603050405020304" pitchFamily="18" charset="0"/>
              </a:rPr>
              <a:t>Địa</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hình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thấp</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tương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đối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bằng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phẳng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hoặc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gợn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độ</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nhỏ</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609600" y="6350207"/>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latin typeface="Times New Roman" panose="02020603050405020304" pitchFamily="18" charset="0"/>
              </a:rPr>
              <a:t>3. </a:t>
            </a:r>
            <a:r>
              <a:rPr lang="en-US" altLang="en-US" sz="1800" b="1" dirty="0" err="1">
                <a:latin typeface="Times New Roman" panose="02020603050405020304" pitchFamily="18" charset="0"/>
              </a:rPr>
              <a:t>Động</a:t>
            </a:r>
            <a:r>
              <a:rPr lang="en-US" altLang="en-US" sz="1800" b="1" dirty="0">
                <a:latin typeface="Times New Roman" panose="02020603050405020304" pitchFamily="18" charset="0"/>
              </a:rPr>
              <a:t> </a:t>
            </a:r>
            <a:r>
              <a:rPr lang="en-US" altLang="en-US" sz="1800" b="1" dirty="0" err="1">
                <a:latin typeface="Times New Roman" panose="02020603050405020304" pitchFamily="18" charset="0"/>
              </a:rPr>
              <a:t>Phong</a:t>
            </a:r>
            <a:r>
              <a:rPr lang="en-US" altLang="en-US" sz="1800" b="1" dirty="0">
                <a:latin typeface="Times New Roman" panose="02020603050405020304" pitchFamily="18" charset="0"/>
              </a:rPr>
              <a:t> </a:t>
            </a:r>
            <a:r>
              <a:rPr lang="en-US" altLang="en-US" sz="1800" b="1" dirty="0" err="1">
                <a:latin typeface="Times New Roman" panose="02020603050405020304" pitchFamily="18" charset="0"/>
              </a:rPr>
              <a:t>Nha</a:t>
            </a:r>
            <a:r>
              <a:rPr lang="en-US" altLang="en-US" sz="1800" b="1" dirty="0">
                <a:latin typeface="Times New Roman" panose="02020603050405020304" pitchFamily="18" charset="0"/>
              </a:rPr>
              <a:t> - </a:t>
            </a:r>
            <a:r>
              <a:rPr lang="en-US" altLang="en-US" sz="1800" b="1" dirty="0" err="1">
                <a:latin typeface="Times New Roman" panose="02020603050405020304" pitchFamily="18" charset="0"/>
              </a:rPr>
              <a:t>Quảng</a:t>
            </a:r>
            <a:r>
              <a:rPr lang="en-US" altLang="en-US" sz="1800" b="1" dirty="0">
                <a:latin typeface="Times New Roman" panose="02020603050405020304" pitchFamily="18" charset="0"/>
              </a:rPr>
              <a:t> </a:t>
            </a:r>
            <a:r>
              <a:rPr lang="en-US" altLang="en-US" sz="1800" b="1" dirty="0" err="1">
                <a:latin typeface="Times New Roman" panose="02020603050405020304" pitchFamily="18" charset="0"/>
              </a:rPr>
              <a:t>Bình</a:t>
            </a:r>
            <a:endParaRPr lang="en-US" altLang="en-US" sz="1800" b="1" dirty="0">
              <a:latin typeface="Times New Roman" panose="02020603050405020304" pitchFamily="18" charset="0"/>
            </a:endParaRPr>
          </a:p>
        </p:txBody>
      </p:sp>
      <p:sp>
        <p:nvSpPr>
          <p:cNvPr id="54275" name="Text Box 3"/>
          <p:cNvSpPr txBox="1">
            <a:spLocks noChangeArrowheads="1"/>
          </p:cNvSpPr>
          <p:nvPr/>
        </p:nvSpPr>
        <p:spPr bwMode="auto">
          <a:xfrm>
            <a:off x="4973637" y="6446388"/>
            <a:ext cx="3540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latin typeface="Times New Roman" panose="02020603050405020304" pitchFamily="18" charset="0"/>
              </a:rPr>
              <a:t>4. </a:t>
            </a:r>
            <a:r>
              <a:rPr lang="en-US" altLang="en-US" sz="1800" b="1" dirty="0" err="1">
                <a:latin typeface="Times New Roman" panose="02020603050405020304" pitchFamily="18" charset="0"/>
              </a:rPr>
              <a:t>Động</a:t>
            </a:r>
            <a:r>
              <a:rPr lang="en-US" altLang="en-US" sz="1800" b="1" dirty="0">
                <a:latin typeface="Times New Roman" panose="02020603050405020304" pitchFamily="18" charset="0"/>
              </a:rPr>
              <a:t> Tam Thanh - </a:t>
            </a:r>
            <a:r>
              <a:rPr lang="en-US" altLang="en-US" sz="1800" b="1" dirty="0" err="1">
                <a:latin typeface="Times New Roman" panose="02020603050405020304" pitchFamily="18" charset="0"/>
              </a:rPr>
              <a:t>Lạng</a:t>
            </a:r>
            <a:r>
              <a:rPr lang="en-US" altLang="en-US" sz="1800" b="1" dirty="0">
                <a:latin typeface="Times New Roman" panose="02020603050405020304" pitchFamily="18" charset="0"/>
              </a:rPr>
              <a:t> </a:t>
            </a:r>
            <a:r>
              <a:rPr lang="en-US" altLang="en-US" sz="1800" b="1" dirty="0" err="1">
                <a:latin typeface="Times New Roman" panose="02020603050405020304" pitchFamily="18" charset="0"/>
              </a:rPr>
              <a:t>Sơn</a:t>
            </a:r>
            <a:endParaRPr lang="en-US" altLang="en-US" sz="1800" b="1" dirty="0">
              <a:latin typeface="Times New Roman" panose="02020603050405020304" pitchFamily="18" charset="0"/>
            </a:endParaRPr>
          </a:p>
        </p:txBody>
      </p:sp>
      <p:pic>
        <p:nvPicPr>
          <p:cNvPr id="20484" name="Picture 4" descr="caxt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66751"/>
            <a:ext cx="4267200" cy="2522538"/>
          </a:xfrm>
          <a:prstGeom prst="rect">
            <a:avLst/>
          </a:prstGeom>
          <a:noFill/>
          <a:ln w="28575">
            <a:solidFill>
              <a:srgbClr val="D60093"/>
            </a:solidFill>
            <a:miter lim="800000"/>
            <a:headEnd/>
            <a:tailEnd/>
          </a:ln>
          <a:extLst>
            <a:ext uri="{909E8E84-426E-40DD-AFC4-6F175D3DCCD1}">
              <a14:hiddenFill xmlns:a14="http://schemas.microsoft.com/office/drawing/2010/main">
                <a:solidFill>
                  <a:srgbClr val="FFFFFF"/>
                </a:solidFill>
              </a14:hiddenFill>
            </a:ext>
          </a:extLst>
        </p:spPr>
      </p:pic>
      <p:sp>
        <p:nvSpPr>
          <p:cNvPr id="54277" name="Text Box 5"/>
          <p:cNvSpPr txBox="1">
            <a:spLocks noChangeArrowheads="1"/>
          </p:cNvSpPr>
          <p:nvPr/>
        </p:nvSpPr>
        <p:spPr bwMode="auto">
          <a:xfrm>
            <a:off x="844826" y="3281364"/>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dirty="0">
                <a:latin typeface="Times New Roman" panose="02020603050405020304" pitchFamily="18" charset="0"/>
              </a:rPr>
              <a:t>1. Hang </a:t>
            </a:r>
            <a:r>
              <a:rPr lang="en-US" altLang="en-US" sz="1800" b="1" dirty="0" err="1">
                <a:latin typeface="Times New Roman" panose="02020603050405020304" pitchFamily="18" charset="0"/>
              </a:rPr>
              <a:t>Đ</a:t>
            </a:r>
            <a:r>
              <a:rPr lang="en-US" altLang="en-US" sz="2000" b="1" dirty="0" err="1">
                <a:latin typeface="Times New Roman" panose="02020603050405020304" pitchFamily="18" charset="0"/>
              </a:rPr>
              <a:t>ầu</a:t>
            </a:r>
            <a:r>
              <a:rPr lang="en-US" altLang="en-US" sz="2000" b="1" dirty="0">
                <a:latin typeface="Times New Roman" panose="02020603050405020304" pitchFamily="18" charset="0"/>
              </a:rPr>
              <a:t> </a:t>
            </a:r>
            <a:r>
              <a:rPr lang="en-US" altLang="en-US" sz="2000" b="1" dirty="0" err="1">
                <a:latin typeface="Times New Roman" panose="02020603050405020304" pitchFamily="18" charset="0"/>
              </a:rPr>
              <a:t>Gỗ</a:t>
            </a:r>
            <a:r>
              <a:rPr lang="en-US" altLang="en-US" sz="2000" b="1" dirty="0">
                <a:latin typeface="Times New Roman" panose="02020603050405020304" pitchFamily="18" charset="0"/>
              </a:rPr>
              <a:t> - </a:t>
            </a:r>
            <a:r>
              <a:rPr lang="en-US" altLang="en-US" sz="2000" b="1" dirty="0" err="1">
                <a:latin typeface="Times New Roman" panose="02020603050405020304" pitchFamily="18" charset="0"/>
              </a:rPr>
              <a:t>Hạ</a:t>
            </a:r>
            <a:r>
              <a:rPr lang="en-US" altLang="en-US" sz="2000" b="1" dirty="0">
                <a:latin typeface="Times New Roman" panose="02020603050405020304" pitchFamily="18" charset="0"/>
              </a:rPr>
              <a:t> Long</a:t>
            </a:r>
          </a:p>
        </p:txBody>
      </p:sp>
      <p:sp>
        <p:nvSpPr>
          <p:cNvPr id="54278" name="Text Box 6"/>
          <p:cNvSpPr txBox="1">
            <a:spLocks noChangeArrowheads="1"/>
          </p:cNvSpPr>
          <p:nvPr/>
        </p:nvSpPr>
        <p:spPr bwMode="auto">
          <a:xfrm>
            <a:off x="4724400" y="3281364"/>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dirty="0">
                <a:latin typeface="Times New Roman" panose="02020603050405020304" pitchFamily="18" charset="0"/>
              </a:rPr>
              <a:t>   2. </a:t>
            </a:r>
            <a:r>
              <a:rPr lang="en-US" altLang="en-US" sz="2000" b="1" dirty="0" err="1">
                <a:latin typeface="Times New Roman" panose="02020603050405020304" pitchFamily="18" charset="0"/>
              </a:rPr>
              <a:t>Động</a:t>
            </a:r>
            <a:r>
              <a:rPr lang="en-US" altLang="en-US" sz="2000" b="1" dirty="0">
                <a:latin typeface="Times New Roman" panose="02020603050405020304" pitchFamily="18" charset="0"/>
              </a:rPr>
              <a:t> </a:t>
            </a:r>
            <a:r>
              <a:rPr lang="en-US" altLang="en-US" sz="2000" b="1" dirty="0" err="1">
                <a:latin typeface="Times New Roman" panose="02020603050405020304" pitchFamily="18" charset="0"/>
              </a:rPr>
              <a:t>H</a:t>
            </a:r>
            <a:r>
              <a:rPr lang="en-US" altLang="en-US" sz="1800" b="1" dirty="0" err="1">
                <a:latin typeface="Times New Roman" panose="02020603050405020304" pitchFamily="18" charset="0"/>
              </a:rPr>
              <a:t>ương</a:t>
            </a:r>
            <a:r>
              <a:rPr lang="en-US" altLang="en-US" sz="1800" b="1" dirty="0">
                <a:latin typeface="Times New Roman" panose="02020603050405020304" pitchFamily="18" charset="0"/>
              </a:rPr>
              <a:t> </a:t>
            </a:r>
            <a:r>
              <a:rPr lang="en-US" altLang="en-US" sz="1800" b="1" dirty="0" err="1">
                <a:latin typeface="Times New Roman" panose="02020603050405020304" pitchFamily="18" charset="0"/>
              </a:rPr>
              <a:t>Tích</a:t>
            </a:r>
            <a:r>
              <a:rPr lang="en-US" altLang="en-US" sz="1800" b="1" dirty="0">
                <a:latin typeface="Times New Roman" panose="02020603050405020304" pitchFamily="18" charset="0"/>
              </a:rPr>
              <a:t> – </a:t>
            </a:r>
            <a:r>
              <a:rPr lang="en-US" altLang="en-US" sz="1800" b="1" dirty="0" err="1">
                <a:latin typeface="Times New Roman" panose="02020603050405020304" pitchFamily="18" charset="0"/>
              </a:rPr>
              <a:t>Hà</a:t>
            </a:r>
            <a:r>
              <a:rPr lang="en-US" altLang="en-US" sz="1800" b="1" dirty="0">
                <a:latin typeface="Times New Roman" panose="02020603050405020304" pitchFamily="18" charset="0"/>
              </a:rPr>
              <a:t> </a:t>
            </a:r>
            <a:r>
              <a:rPr lang="en-US" altLang="en-US" sz="1800" b="1" dirty="0" err="1">
                <a:latin typeface="Times New Roman" panose="02020603050405020304" pitchFamily="18" charset="0"/>
              </a:rPr>
              <a:t>Nội</a:t>
            </a:r>
            <a:endParaRPr lang="en-US" altLang="en-US" sz="1800" b="1" dirty="0">
              <a:latin typeface="Times New Roman" panose="02020603050405020304" pitchFamily="18" charset="0"/>
            </a:endParaRPr>
          </a:p>
        </p:txBody>
      </p:sp>
      <p:sp>
        <p:nvSpPr>
          <p:cNvPr id="20487" name="Text Box 7"/>
          <p:cNvSpPr txBox="1">
            <a:spLocks noChangeArrowheads="1"/>
          </p:cNvSpPr>
          <p:nvPr/>
        </p:nvSpPr>
        <p:spPr bwMode="auto">
          <a:xfrm>
            <a:off x="573156" y="60911"/>
            <a:ext cx="3667539"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FF0066"/>
                </a:solidFill>
                <a:latin typeface="Times New Roman" panose="02020603050405020304" pitchFamily="18" charset="0"/>
              </a:rPr>
              <a:t>EM CÓ BIẾT!</a:t>
            </a:r>
          </a:p>
        </p:txBody>
      </p:sp>
      <p:pic>
        <p:nvPicPr>
          <p:cNvPr id="20489" name="Picture 9" descr="tam th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417" y="3781427"/>
            <a:ext cx="4114800" cy="2571750"/>
          </a:xfrm>
          <a:prstGeom prst="rect">
            <a:avLst/>
          </a:prstGeom>
          <a:noFill/>
          <a:ln w="28575">
            <a:solidFill>
              <a:srgbClr val="D60093"/>
            </a:solidFill>
            <a:miter lim="800000"/>
            <a:headEnd/>
            <a:tailEnd/>
          </a:ln>
          <a:extLst>
            <a:ext uri="{909E8E84-426E-40DD-AFC4-6F175D3DCCD1}">
              <a14:hiddenFill xmlns:a14="http://schemas.microsoft.com/office/drawing/2010/main">
                <a:solidFill>
                  <a:srgbClr val="FFFFFF"/>
                </a:solidFill>
              </a14:hiddenFill>
            </a:ext>
          </a:extLst>
        </p:spPr>
      </p:pic>
      <p:pic>
        <p:nvPicPr>
          <p:cNvPr id="20490" name="Picture 10" descr="dong_hng_ti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417" y="666751"/>
            <a:ext cx="4114800" cy="2511425"/>
          </a:xfrm>
          <a:prstGeom prst="rect">
            <a:avLst/>
          </a:prstGeom>
          <a:noFill/>
          <a:ln w="28575">
            <a:solidFill>
              <a:srgbClr val="D60093"/>
            </a:solidFill>
            <a:miter lim="800000"/>
            <a:headEnd/>
            <a:tailEnd/>
          </a:ln>
          <a:extLst>
            <a:ext uri="{909E8E84-426E-40DD-AFC4-6F175D3DCCD1}">
              <a14:hiddenFill xmlns:a14="http://schemas.microsoft.com/office/drawing/2010/main">
                <a:solidFill>
                  <a:srgbClr val="FFFFFF"/>
                </a:solidFill>
              </a14:hiddenFill>
            </a:ext>
          </a:extLst>
        </p:spPr>
      </p:pic>
      <p:pic>
        <p:nvPicPr>
          <p:cNvPr id="20491" name="Picture 11" descr="phong_nha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09999"/>
            <a:ext cx="4267200" cy="2590800"/>
          </a:xfrm>
          <a:prstGeom prst="rect">
            <a:avLst/>
          </a:prstGeom>
          <a:noFill/>
          <a:ln w="28575">
            <a:solidFill>
              <a:srgbClr val="D60093"/>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14"/>
          <p:cNvSpPr txBox="1">
            <a:spLocks noChangeArrowheads="1"/>
          </p:cNvSpPr>
          <p:nvPr/>
        </p:nvSpPr>
        <p:spPr bwMode="auto">
          <a:xfrm>
            <a:off x="9051234" y="666751"/>
            <a:ext cx="2587488"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dirty="0">
                <a:solidFill>
                  <a:srgbClr val="0000FF"/>
                </a:solidFill>
                <a:latin typeface="Times New Roman" panose="02020603050405020304" pitchFamily="18" charset="0"/>
              </a:rPr>
              <a:t>ĐỊA HÌNH CACXTO</a:t>
            </a:r>
          </a:p>
          <a:p>
            <a:pPr marL="342900" indent="-342900" eaLnBrk="1" hangingPunct="1">
              <a:spcBef>
                <a:spcPct val="50000"/>
              </a:spcBef>
              <a:buFontTx/>
              <a:buChar char="-"/>
            </a:pPr>
            <a:r>
              <a:rPr lang="en-US" altLang="en-US" sz="2000" dirty="0" err="1">
                <a:latin typeface="Times New Roman" panose="02020603050405020304" pitchFamily="18" charset="0"/>
              </a:rPr>
              <a:t>Cacxto</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vốn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là</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tên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một</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cao</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nguyên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đá</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vôi</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thuộc</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khu</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vực</a:t>
            </a:r>
            <a:r>
              <a:rPr lang="en-US" altLang="en-US" sz="2000" dirty="0">
                <a:latin typeface="Times New Roman" panose="02020603050405020304" pitchFamily="18" charset="0"/>
              </a:rPr>
              <a:t> Nam </a:t>
            </a:r>
            <a:r>
              <a:rPr lang="en-US" altLang="en-US" sz="2000" dirty="0" err="1">
                <a:latin typeface="Times New Roman" panose="02020603050405020304" pitchFamily="18" charset="0"/>
              </a:rPr>
              <a:t>Âu</a:t>
            </a:r>
            <a:r>
              <a:rPr lang="en-US" altLang="en-US" sz="2000" dirty="0">
                <a:latin typeface="Times New Roman" panose="02020603050405020304" pitchFamily="18" charset="0"/>
              </a:rPr>
              <a:t>.</a:t>
            </a:r>
          </a:p>
          <a:p>
            <a:pPr marL="342900" indent="-342900" eaLnBrk="1" hangingPunct="1">
              <a:spcBef>
                <a:spcPct val="50000"/>
              </a:spcBef>
              <a:buFontTx/>
              <a:buChar char="-"/>
            </a:pPr>
            <a:r>
              <a:rPr lang="en-US" altLang="en-US" sz="2000" dirty="0">
                <a:latin typeface="Times New Roman" panose="02020603050405020304" pitchFamily="18" charset="0"/>
              </a:rPr>
              <a:t>Ở </a:t>
            </a:r>
            <a:r>
              <a:rPr lang="en-US" altLang="en-US" sz="2000" dirty="0" err="1">
                <a:latin typeface="Times New Roman" panose="02020603050405020304" pitchFamily="18" charset="0"/>
              </a:rPr>
              <a:t>Việt</a:t>
            </a:r>
            <a:r>
              <a:rPr lang="en-US" altLang="en-US" sz="2000" dirty="0">
                <a:latin typeface="Times New Roman" panose="02020603050405020304" pitchFamily="18" charset="0"/>
              </a:rPr>
              <a:t> Nam, </a:t>
            </a:r>
            <a:r>
              <a:rPr lang="en-US" altLang="en-US" sz="2000" dirty="0" err="1">
                <a:latin typeface="Times New Roman" panose="02020603050405020304" pitchFamily="18" charset="0"/>
              </a:rPr>
              <a:t>địa</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hình</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cacxto</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khá</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phổ</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biến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xấp</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xỉ</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khoảng</a:t>
            </a:r>
            <a:r>
              <a:rPr lang="en-US" altLang="en-US" sz="2000" dirty="0">
                <a:latin typeface="Times New Roman" panose="02020603050405020304" pitchFamily="18" charset="0"/>
              </a:rPr>
              <a:t> 50 000 km2.  </a:t>
            </a:r>
          </a:p>
          <a:p>
            <a:pPr marL="342900" indent="-342900" eaLnBrk="1" hangingPunct="1">
              <a:spcBef>
                <a:spcPct val="50000"/>
              </a:spcBef>
              <a:buFontTx/>
              <a:buChar char="-"/>
            </a:pPr>
            <a:r>
              <a:rPr lang="en-US" altLang="en-US" sz="2000" dirty="0" err="1">
                <a:latin typeface="Times New Roman" panose="02020603050405020304" pitchFamily="18" charset="0"/>
              </a:rPr>
              <a:t>Địa</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hình</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cácxtơ</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thường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có</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các</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ngon</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núi</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lởm</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chởm</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sắc</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nhọn</a:t>
            </a:r>
            <a:r>
              <a:rPr lang="en-US" altLang="en-US" sz="2000" dirty="0">
                <a:latin typeface="Times New Roman" panose="02020603050405020304" pitchFamily="18" charset="0"/>
              </a:rPr>
              <a:t>.</a:t>
            </a:r>
          </a:p>
          <a:p>
            <a:pPr eaLnBrk="1" hangingPunct="1">
              <a:spcBef>
                <a:spcPct val="50000"/>
              </a:spcBef>
              <a:buFontTx/>
              <a:buChar char="-"/>
            </a:pPr>
            <a:r>
              <a:rPr lang="en-US" altLang="en-US" sz="2000" dirty="0">
                <a:latin typeface="Times New Roman" panose="02020603050405020304" pitchFamily="18" charset="0"/>
              </a:rPr>
              <a:t>  </a:t>
            </a:r>
            <a:r>
              <a:rPr lang="en-US" altLang="en-US" sz="2000" dirty="0" err="1">
                <a:latin typeface="Times New Roman" panose="02020603050405020304" pitchFamily="18" charset="0"/>
              </a:rPr>
              <a:t>Đá</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vôi</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rất</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dễ</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hoà</a:t>
            </a:r>
            <a:r>
              <a:rPr lang="en-US" altLang="en-US" sz="2000" dirty="0">
                <a:latin typeface="Times New Roman" panose="02020603050405020304" pitchFamily="18" charset="0"/>
              </a:rPr>
              <a:t> tan </a:t>
            </a:r>
            <a:r>
              <a:rPr lang="en-US" altLang="en-US" sz="2000" dirty="0" err="1">
                <a:latin typeface="Times New Roman" panose="02020603050405020304" pitchFamily="18" charset="0"/>
              </a:rPr>
              <a:t>trong</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nuớc</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mưa</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có</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ch</a:t>
            </a:r>
            <a:r>
              <a:rPr lang="en-US" altLang="en-US" sz="1800" dirty="0" err="1">
                <a:latin typeface="Times New Roman" panose="02020603050405020304" pitchFamily="18" charset="0"/>
              </a:rPr>
              <a:t>ứ</a:t>
            </a:r>
            <a:r>
              <a:rPr lang="en-US" altLang="en-US" sz="2000" dirty="0" err="1">
                <a:latin typeface="Times New Roman" panose="02020603050405020304" pitchFamily="18" charset="0"/>
              </a:rPr>
              <a:t>a</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axitcacbônic</a:t>
            </a:r>
            <a:r>
              <a:rPr lang="en-US" altLang="en-US" sz="2000" dirty="0">
                <a:latin typeface="Times New Roman" panose="02020603050405020304" pitchFamily="18" charset="0"/>
              </a:rPr>
              <a:t>.</a:t>
            </a:r>
          </a:p>
          <a:p>
            <a:pPr eaLnBrk="1" hangingPunct="1">
              <a:spcBef>
                <a:spcPct val="50000"/>
              </a:spcBef>
              <a:buFontTx/>
              <a:buChar char="-"/>
            </a:pPr>
            <a:endParaRPr lang="en-US" altLang="en-US" sz="2000" dirty="0">
              <a:latin typeface="Times New Roman" panose="02020603050405020304" pitchFamily="18" charset="0"/>
            </a:endParaRPr>
          </a:p>
        </p:txBody>
      </p:sp>
    </p:spTree>
    <p:extLst>
      <p:ext uri="{BB962C8B-B14F-4D97-AF65-F5344CB8AC3E}">
        <p14:creationId xmlns:p14="http://schemas.microsoft.com/office/powerpoint/2010/main" val="2261766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blinds(horizontal)">
                                      <p:cBhvr>
                                        <p:cTn id="7" dur="500"/>
                                        <p:tgtEl>
                                          <p:spTgt spid="542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278"/>
                                        </p:tgtEl>
                                        <p:attrNameLst>
                                          <p:attrName>style.visibility</p:attrName>
                                        </p:attrNameLst>
                                      </p:cBhvr>
                                      <p:to>
                                        <p:strVal val="visible"/>
                                      </p:to>
                                    </p:set>
                                    <p:animEffect transition="in" filter="blinds(horizontal)">
                                      <p:cBhvr>
                                        <p:cTn id="12" dur="500"/>
                                        <p:tgtEl>
                                          <p:spTgt spid="542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4274"/>
                                        </p:tgtEl>
                                        <p:attrNameLst>
                                          <p:attrName>style.visibility</p:attrName>
                                        </p:attrNameLst>
                                      </p:cBhvr>
                                      <p:to>
                                        <p:strVal val="visible"/>
                                      </p:to>
                                    </p:set>
                                    <p:animEffect transition="in" filter="diamond(in)">
                                      <p:cBhvr>
                                        <p:cTn id="17" dur="2000"/>
                                        <p:tgtEl>
                                          <p:spTgt spid="542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4275"/>
                                        </p:tgtEl>
                                        <p:attrNameLst>
                                          <p:attrName>style.visibility</p:attrName>
                                        </p:attrNameLst>
                                      </p:cBhvr>
                                      <p:to>
                                        <p:strVal val="visible"/>
                                      </p:to>
                                    </p:set>
                                    <p:animEffect transition="in" filter="diamond(in)">
                                      <p:cBhvr>
                                        <p:cTn id="22" dur="2000"/>
                                        <p:tgtEl>
                                          <p:spTgt spid="5427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32" dur="5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checkerboard(across)">
                                      <p:cBhvr>
                                        <p:cTn id="37" dur="500"/>
                                        <p:tgtEl>
                                          <p:spTgt spid="1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2">
                                            <p:txEl>
                                              <p:pRg st="3" end="3"/>
                                            </p:txEl>
                                          </p:spTgt>
                                        </p:tgtEl>
                                        <p:attrNameLst>
                                          <p:attrName>style.visibility</p:attrName>
                                        </p:attrNameLst>
                                      </p:cBhvr>
                                      <p:to>
                                        <p:strVal val="visible"/>
                                      </p:to>
                                    </p:set>
                                    <p:animEffect transition="in" filter="checkerboard(across)">
                                      <p:cBhvr>
                                        <p:cTn id="42" dur="500"/>
                                        <p:tgtEl>
                                          <p:spTgt spid="1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diamond(in)">
                                      <p:cBhvr>
                                        <p:cTn id="47"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P spid="54275" grpId="0"/>
      <p:bldP spid="54277" grpId="0"/>
      <p:bldP spid="542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7"/>
            <a:ext cx="6403926" cy="6295615"/>
          </a:xfrm>
          <a:prstGeom prst="rect">
            <a:avLst/>
          </a:prstGeom>
        </p:spPr>
      </p:pic>
      <p:sp>
        <p:nvSpPr>
          <p:cNvPr id="8" name="Rectangle 7"/>
          <p:cNvSpPr/>
          <p:nvPr/>
        </p:nvSpPr>
        <p:spPr>
          <a:xfrm>
            <a:off x="698287" y="6303553"/>
            <a:ext cx="4620986" cy="523220"/>
          </a:xfrm>
          <a:prstGeom prst="rect">
            <a:avLst/>
          </a:prstGeom>
          <a:solidFill>
            <a:schemeClr val="accent4">
              <a:lumMod val="40000"/>
              <a:lumOff val="60000"/>
            </a:schemeClr>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Vịnh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a:t>
            </a:r>
            <a:r>
              <a:rPr lang="en-US" sz="2800" b="1" dirty="0">
                <a:latin typeface="Times New Roman" panose="02020603050405020304" pitchFamily="18" charset="0"/>
                <a:cs typeface="Times New Roman" panose="02020603050405020304" pitchFamily="18" charset="0"/>
              </a:rPr>
              <a:t> Long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250" y="7937"/>
            <a:ext cx="5752750" cy="62956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6334780"/>
            <a:ext cx="5486456" cy="523220"/>
          </a:xfrm>
          <a:prstGeom prst="rect">
            <a:avLst/>
          </a:prstGeom>
          <a:solidFill>
            <a:schemeClr val="accent6">
              <a:lumMod val="60000"/>
              <a:lumOff val="40000"/>
            </a:schemeClr>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Bàng</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751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1424" y="-317726"/>
            <a:ext cx="10914160" cy="6197307"/>
          </a:xfrm>
          <a:prstGeom prst="rect">
            <a:avLst/>
          </a:prstGeom>
        </p:spPr>
      </p:pic>
      <p:sp>
        <p:nvSpPr>
          <p:cNvPr id="2" name="TextBox 1"/>
          <p:cNvSpPr txBox="1"/>
          <p:nvPr/>
        </p:nvSpPr>
        <p:spPr>
          <a:xfrm>
            <a:off x="2096028" y="2527042"/>
            <a:ext cx="8544952" cy="1323439"/>
          </a:xfrm>
          <a:prstGeom prst="rect">
            <a:avLst/>
          </a:prstGeom>
          <a:noFill/>
        </p:spPr>
        <p:txBody>
          <a:bodyPr wrap="square" rtlCol="0">
            <a:spAutoFit/>
          </a:bodyPr>
          <a:lstStyle/>
          <a:p>
            <a:pPr algn="ctr"/>
            <a:r>
              <a:rPr lang="en-US" sz="8000" b="1" dirty="0" smtClean="0">
                <a:solidFill>
                  <a:prstClr val="black"/>
                </a:solidFill>
                <a:latin typeface="Times New Roman" pitchFamily="18" charset="0"/>
                <a:cs typeface="Times New Roman" pitchFamily="18" charset="0"/>
              </a:rPr>
              <a:t>LUYỆN TẬP</a:t>
            </a:r>
            <a:endParaRPr lang="en-US" sz="8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04604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ó thể là hình ảnh về bầu trời"/>
          <p:cNvPicPr>
            <a:picLocks noChangeAspect="1" noChangeArrowheads="1"/>
          </p:cNvPicPr>
          <p:nvPr/>
        </p:nvPicPr>
        <p:blipFill rotWithShape="1">
          <a:blip r:embed="rId7">
            <a:extLst>
              <a:ext uri="{28A0092B-C50C-407E-A947-70E740481C1C}">
                <a14:useLocalDpi xmlns:a14="http://schemas.microsoft.com/office/drawing/2010/main" val="0"/>
              </a:ext>
            </a:extLst>
          </a:blip>
          <a:srcRect t="17172" b="54782"/>
          <a:stretch/>
        </p:blipFill>
        <p:spPr bwMode="auto">
          <a:xfrm>
            <a:off x="0" y="0"/>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bg1"/>
                </a:solidFill>
              </a:rPr>
              <a:t>Nâng cao bề mặt địa hình, phun trào mắc ma, động đất, núi lửa….là các tác động của</a:t>
            </a:r>
          </a:p>
          <a:p>
            <a:pPr marL="742950" indent="-742950">
              <a:buAutoNum type="alphaUcPeriod"/>
            </a:pPr>
            <a:r>
              <a:rPr lang="vi-VN" sz="2800" dirty="0">
                <a:solidFill>
                  <a:schemeClr val="bg1"/>
                </a:solidFill>
              </a:rPr>
              <a:t>ngoại lực.	</a:t>
            </a:r>
            <a:r>
              <a:rPr lang="en-US" sz="2800" dirty="0">
                <a:solidFill>
                  <a:schemeClr val="bg1"/>
                </a:solidFill>
              </a:rPr>
              <a:t>	</a:t>
            </a:r>
          </a:p>
          <a:p>
            <a:pPr marL="742950" indent="-742950">
              <a:buAutoNum type="alphaUcPeriod"/>
            </a:pPr>
            <a:r>
              <a:rPr lang="vi-VN" sz="2800" dirty="0">
                <a:solidFill>
                  <a:schemeClr val="bg1"/>
                </a:solidFill>
              </a:rPr>
              <a:t>không có lực nào. </a:t>
            </a:r>
            <a:endParaRPr lang="en-US" sz="2800" dirty="0">
              <a:solidFill>
                <a:schemeClr val="bg1"/>
              </a:solidFill>
            </a:endParaRPr>
          </a:p>
          <a:p>
            <a:pPr marL="742950" indent="-742950">
              <a:buAutoNum type="alphaUcPeriod"/>
            </a:pPr>
            <a:r>
              <a:rPr lang="vi-VN" sz="2800" dirty="0">
                <a:solidFill>
                  <a:schemeClr val="bg1"/>
                </a:solidFill>
              </a:rPr>
              <a:t>cả nội và ngoại lực. 	</a:t>
            </a:r>
            <a:endParaRPr lang="en-US" sz="2800" dirty="0">
              <a:solidFill>
                <a:schemeClr val="bg1"/>
              </a:solidFill>
            </a:endParaRPr>
          </a:p>
          <a:p>
            <a:pPr marL="742950" indent="-742950">
              <a:buAutoNum type="alphaUcPeriod"/>
            </a:pPr>
            <a:r>
              <a:rPr lang="vi-VN" sz="2800" dirty="0">
                <a:solidFill>
                  <a:schemeClr val="bg1"/>
                </a:solidFill>
              </a:rPr>
              <a:t>nội lực.</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D</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8180060" y="6330948"/>
            <a:ext cx="1792613"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ANS</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28071" y="427675"/>
            <a:ext cx="2766194" cy="2074646"/>
          </a:xfrm>
          <a:prstGeom prst="rect">
            <a:avLst/>
          </a:prstGeom>
        </p:spPr>
      </p:pic>
    </p:spTree>
    <p:extLst>
      <p:ext uri="{BB962C8B-B14F-4D97-AF65-F5344CB8AC3E}">
        <p14:creationId xmlns:p14="http://schemas.microsoft.com/office/powerpoint/2010/main" val="1317933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ó thể là hình ảnh về bầu trời"/>
          <p:cNvPicPr>
            <a:picLocks noChangeAspect="1" noChangeArrowheads="1"/>
          </p:cNvPicPr>
          <p:nvPr/>
        </p:nvPicPr>
        <p:blipFill rotWithShape="1">
          <a:blip r:embed="rId7">
            <a:extLst>
              <a:ext uri="{28A0092B-C50C-407E-A947-70E740481C1C}">
                <a14:useLocalDpi xmlns:a14="http://schemas.microsoft.com/office/drawing/2010/main" val="0"/>
              </a:ext>
            </a:extLst>
          </a:blip>
          <a:srcRect t="17172" b="54782"/>
          <a:stretch/>
        </p:blipFill>
        <p:spPr bwMode="auto">
          <a:xfrm>
            <a:off x="0" y="0"/>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3077528" y="751039"/>
            <a:ext cx="747617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bg1"/>
                </a:solidFill>
              </a:rPr>
              <a:t>Độ cao tương đối là độ cao đo theo chiều thẳng đứng từ </a:t>
            </a:r>
          </a:p>
          <a:p>
            <a:pPr marL="514350" indent="-514350">
              <a:buAutoNum type="alphaUcPeriod"/>
            </a:pPr>
            <a:r>
              <a:rPr lang="vi-VN" sz="3200" dirty="0">
                <a:solidFill>
                  <a:schemeClr val="bg1"/>
                </a:solidFill>
              </a:rPr>
              <a:t>từ đỉnh núi xuống chân núi.	</a:t>
            </a:r>
            <a:endParaRPr lang="en-US" sz="3200" dirty="0">
              <a:solidFill>
                <a:schemeClr val="bg1"/>
              </a:solidFill>
            </a:endParaRPr>
          </a:p>
          <a:p>
            <a:pPr marL="514350" indent="-514350">
              <a:buAutoNum type="alphaUcPeriod"/>
            </a:pPr>
            <a:r>
              <a:rPr lang="vi-VN" sz="3200" dirty="0">
                <a:solidFill>
                  <a:schemeClr val="bg1"/>
                </a:solidFill>
              </a:rPr>
              <a:t>mực nước biển lên đến chân núi.</a:t>
            </a:r>
          </a:p>
          <a:p>
            <a:r>
              <a:rPr lang="vi-VN" sz="3200" dirty="0">
                <a:solidFill>
                  <a:schemeClr val="bg1"/>
                </a:solidFill>
              </a:rPr>
              <a:t>C. mực nước biển lên đến đỉnh núi.	</a:t>
            </a:r>
            <a:endParaRPr lang="en-US" sz="3200" dirty="0">
              <a:solidFill>
                <a:schemeClr val="bg1"/>
              </a:solidFill>
            </a:endParaRPr>
          </a:p>
          <a:p>
            <a:r>
              <a:rPr lang="vi-VN" sz="3200" dirty="0">
                <a:solidFill>
                  <a:schemeClr val="bg1"/>
                </a:solidFill>
              </a:rPr>
              <a:t>D. từ chân núi lên đến đỉnh núi.</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0499235" y="653098"/>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D</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35" name="Parallelogram 34"/>
          <p:cNvSpPr/>
          <p:nvPr/>
        </p:nvSpPr>
        <p:spPr>
          <a:xfrm flipH="1">
            <a:off x="8180060" y="6330948"/>
            <a:ext cx="1792613"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ANS</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28071" y="427675"/>
            <a:ext cx="2766194" cy="2074646"/>
          </a:xfrm>
          <a:prstGeom prst="rect">
            <a:avLst/>
          </a:prstGeom>
        </p:spPr>
      </p:pic>
    </p:spTree>
    <p:extLst>
      <p:ext uri="{BB962C8B-B14F-4D97-AF65-F5344CB8AC3E}">
        <p14:creationId xmlns:p14="http://schemas.microsoft.com/office/powerpoint/2010/main" val="299100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ó thể là hình ảnh về bầu trời"/>
          <p:cNvPicPr>
            <a:picLocks noChangeAspect="1" noChangeArrowheads="1"/>
          </p:cNvPicPr>
          <p:nvPr/>
        </p:nvPicPr>
        <p:blipFill rotWithShape="1">
          <a:blip r:embed="rId7">
            <a:extLst>
              <a:ext uri="{28A0092B-C50C-407E-A947-70E740481C1C}">
                <a14:useLocalDpi xmlns:a14="http://schemas.microsoft.com/office/drawing/2010/main" val="0"/>
              </a:ext>
            </a:extLst>
          </a:blip>
          <a:srcRect t="17172" b="54782"/>
          <a:stretch/>
        </p:blipFill>
        <p:spPr bwMode="auto">
          <a:xfrm>
            <a:off x="0" y="0"/>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bg1"/>
                </a:solidFill>
              </a:rPr>
              <a:t>Độ cao tuyệt đối là độ cao đo theo chiều thẳng đứng từ </a:t>
            </a:r>
          </a:p>
          <a:p>
            <a:pPr marL="514350" indent="-514350">
              <a:buAutoNum type="alphaUcPeriod"/>
            </a:pPr>
            <a:r>
              <a:rPr lang="vi-VN" sz="3200" dirty="0">
                <a:solidFill>
                  <a:schemeClr val="bg1"/>
                </a:solidFill>
              </a:rPr>
              <a:t>mực nước biển lên đến đỉnh núi.	</a:t>
            </a:r>
            <a:endParaRPr lang="en-US" sz="3200" dirty="0">
              <a:solidFill>
                <a:schemeClr val="bg1"/>
              </a:solidFill>
            </a:endParaRPr>
          </a:p>
          <a:p>
            <a:pPr marL="514350" indent="-514350">
              <a:buAutoNum type="alphaUcPeriod"/>
            </a:pPr>
            <a:r>
              <a:rPr lang="vi-VN" sz="3200" dirty="0">
                <a:solidFill>
                  <a:schemeClr val="bg1"/>
                </a:solidFill>
              </a:rPr>
              <a:t>từ đỉnh núi xuống chân núi.</a:t>
            </a:r>
          </a:p>
          <a:p>
            <a:r>
              <a:rPr lang="vi-VN" sz="3200" dirty="0">
                <a:solidFill>
                  <a:schemeClr val="bg1"/>
                </a:solidFill>
              </a:rPr>
              <a:t>C. từ chân núi lên đến đỉnh núi.	</a:t>
            </a:r>
            <a:endParaRPr lang="en-US" sz="3200" dirty="0">
              <a:solidFill>
                <a:schemeClr val="bg1"/>
              </a:solidFill>
            </a:endParaRPr>
          </a:p>
          <a:p>
            <a:r>
              <a:rPr lang="vi-VN" sz="3200" dirty="0">
                <a:solidFill>
                  <a:schemeClr val="bg1"/>
                </a:solidFill>
              </a:rPr>
              <a:t>D. mực nước biển lên đến chân núi.</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A</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35" name="Parallelogram 34"/>
          <p:cNvSpPr/>
          <p:nvPr/>
        </p:nvSpPr>
        <p:spPr>
          <a:xfrm flipH="1">
            <a:off x="8180060" y="6330948"/>
            <a:ext cx="1792613"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ANS</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28071" y="427675"/>
            <a:ext cx="2766194" cy="2074646"/>
          </a:xfrm>
          <a:prstGeom prst="rect">
            <a:avLst/>
          </a:prstGeom>
        </p:spPr>
      </p:pic>
    </p:spTree>
    <p:extLst>
      <p:ext uri="{BB962C8B-B14F-4D97-AF65-F5344CB8AC3E}">
        <p14:creationId xmlns:p14="http://schemas.microsoft.com/office/powerpoint/2010/main" val="277413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5536" y="42216"/>
            <a:ext cx="2982491" cy="823752"/>
          </a:xfrm>
          <a:prstGeom prst="rect">
            <a:avLst/>
          </a:prstGeom>
          <a:noFill/>
        </p:spPr>
        <p:txBody>
          <a:bodyPr wrap="square">
            <a:spAutoFit/>
          </a:bodyPr>
          <a:lstStyle/>
          <a:p>
            <a:pPr>
              <a:lnSpc>
                <a:spcPct val="150000"/>
              </a:lnSpc>
              <a:defRPr/>
            </a:pPr>
            <a:r>
              <a:rPr lang="en-US" sz="36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
        <p:nvSpPr>
          <p:cNvPr id="3" name="Rectangle 3"/>
          <p:cNvSpPr>
            <a:spLocks noChangeArrowheads="1"/>
          </p:cNvSpPr>
          <p:nvPr/>
        </p:nvSpPr>
        <p:spPr bwMode="auto">
          <a:xfrm>
            <a:off x="434449" y="1270634"/>
            <a:ext cx="113503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3200" b="1" dirty="0" smtClean="0">
                <a:solidFill>
                  <a:srgbClr val="9900CC"/>
                </a:solidFill>
                <a:latin typeface="Times New Roman" panose="02020603050405020304" pitchFamily="18" charset="0"/>
                <a:cs typeface="Times New Roman" panose="02020603050405020304" pitchFamily="18" charset="0"/>
              </a:rPr>
              <a:t>Cho </a:t>
            </a:r>
            <a:r>
              <a:rPr lang="en-US" sz="3200" b="1" dirty="0" err="1">
                <a:solidFill>
                  <a:srgbClr val="9900CC"/>
                </a:solidFill>
                <a:latin typeface="Times New Roman" panose="02020603050405020304" pitchFamily="18" charset="0"/>
                <a:cs typeface="Times New Roman" panose="02020603050405020304" pitchFamily="18" charset="0"/>
              </a:rPr>
              <a:t>biết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độ</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cao</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tuyệt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đối</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của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các</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dạng</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địa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hình</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chính</a:t>
            </a:r>
            <a:r>
              <a:rPr lang="en-US" sz="3200" b="1" dirty="0">
                <a:solidFill>
                  <a:srgbClr val="9900CC"/>
                </a:solidFill>
                <a:latin typeface="Times New Roman" panose="02020603050405020304" pitchFamily="18" charset="0"/>
                <a:cs typeface="Times New Roman" panose="02020603050405020304" pitchFamily="18" charset="0"/>
              </a:rPr>
              <a:t>.</a:t>
            </a:r>
            <a:endParaRPr kumimoji="0" lang="en-US" sz="3200" b="0" i="0" u="none" strike="noStrike" cap="none" normalizeH="0" baseline="0" dirty="0">
              <a:ln>
                <a:noFill/>
              </a:ln>
              <a:solidFill>
                <a:srgbClr val="9900CC"/>
              </a:solidFill>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800382035"/>
              </p:ext>
            </p:extLst>
          </p:nvPr>
        </p:nvGraphicFramePr>
        <p:xfrm>
          <a:off x="540775" y="2356144"/>
          <a:ext cx="11132415" cy="3604925"/>
        </p:xfrm>
        <a:graphic>
          <a:graphicData uri="http://schemas.openxmlformats.org/drawingml/2006/table">
            <a:tbl>
              <a:tblPr firstRow="1" firstCol="1" bandRow="1">
                <a:tableStyleId>{5C22544A-7EE6-4342-B048-85BDC9FD1C3A}</a:tableStyleId>
              </a:tblPr>
              <a:tblGrid>
                <a:gridCol w="3471926">
                  <a:extLst>
                    <a:ext uri="{9D8B030D-6E8A-4147-A177-3AD203B41FA5}">
                      <a16:colId xmlns:a16="http://schemas.microsoft.com/office/drawing/2014/main" xmlns="" val="20000"/>
                    </a:ext>
                  </a:extLst>
                </a:gridCol>
                <a:gridCol w="7660489">
                  <a:extLst>
                    <a:ext uri="{9D8B030D-6E8A-4147-A177-3AD203B41FA5}">
                      <a16:colId xmlns:a16="http://schemas.microsoft.com/office/drawing/2014/main" xmlns="" val="20001"/>
                    </a:ext>
                  </a:extLst>
                </a:gridCol>
              </a:tblGrid>
              <a:tr h="577016">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Dạng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địa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hình</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Độ</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cao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xmlns="" val="10000"/>
                  </a:ext>
                </a:extLst>
              </a:tr>
              <a:tr h="751637">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Núi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1"/>
                  </a:ext>
                </a:extLst>
              </a:tr>
              <a:tr h="729574">
                <a:tc>
                  <a:txBody>
                    <a:bodyPr/>
                    <a:lstStyle/>
                    <a:p>
                      <a:pPr>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Cao </a:t>
                      </a:r>
                      <a:r>
                        <a:rPr lang="en-US" sz="2800" b="1" dirty="0" err="1">
                          <a:solidFill>
                            <a:schemeClr val="tx1"/>
                          </a:solidFill>
                          <a:effectLst/>
                          <a:latin typeface="Times New Roman" panose="02020603050405020304" pitchFamily="18" charset="0"/>
                          <a:cs typeface="Times New Roman" panose="02020603050405020304" pitchFamily="18" charset="0"/>
                        </a:rPr>
                        <a:t>nguyên</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0002"/>
                  </a:ext>
                </a:extLst>
              </a:tr>
              <a:tr h="758758">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xmlns="" val="10003"/>
                  </a:ext>
                </a:extLst>
              </a:tr>
              <a:tr h="787940">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bằng</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0004"/>
                  </a:ext>
                </a:extLst>
              </a:tr>
            </a:tbl>
          </a:graphicData>
        </a:graphic>
      </p:graphicFrame>
      <p:sp>
        <p:nvSpPr>
          <p:cNvPr id="6" name="Rectangle 5"/>
          <p:cNvSpPr/>
          <p:nvPr/>
        </p:nvSpPr>
        <p:spPr>
          <a:xfrm>
            <a:off x="4242241" y="2977149"/>
            <a:ext cx="5282793" cy="523220"/>
          </a:xfrm>
          <a:prstGeom prst="rect">
            <a:avLst/>
          </a:prstGeom>
        </p:spPr>
        <p:txBody>
          <a:bodyPr wrap="none">
            <a:spAutoFit/>
          </a:bodyPr>
          <a:lstStyle/>
          <a:p>
            <a:r>
              <a:rPr lang="en-US" sz="2800" b="1" dirty="0" err="1">
                <a:solidFill>
                  <a:srgbClr val="0070C0"/>
                </a:solidFill>
                <a:effectLst/>
                <a:latin typeface="Times New Roman" panose="02020603050405020304" pitchFamily="18" charset="0"/>
                <a:ea typeface="Calibri" panose="020F0502020204030204" pitchFamily="34" charset="0"/>
              </a:rPr>
              <a:t>Trên</a:t>
            </a:r>
            <a:r>
              <a:rPr lang="en-US" sz="2800" b="1" dirty="0">
                <a:solidFill>
                  <a:srgbClr val="0070C0"/>
                </a:solidFill>
                <a:effectLst/>
                <a:latin typeface="Times New Roman" panose="02020603050405020304" pitchFamily="18" charset="0"/>
                <a:ea typeface="Calibri" panose="020F0502020204030204" pitchFamily="34" charset="0"/>
              </a:rPr>
              <a:t> 500m so </a:t>
            </a:r>
            <a:r>
              <a:rPr lang="en-US" sz="2800" b="1" dirty="0" err="1">
                <a:solidFill>
                  <a:srgbClr val="0070C0"/>
                </a:solidFill>
                <a:effectLst/>
                <a:latin typeface="Times New Roman" panose="02020603050405020304" pitchFamily="18" charset="0"/>
                <a:ea typeface="Calibri" panose="020F0502020204030204" pitchFamily="34" charset="0"/>
              </a:rPr>
              <a:t>với</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mực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nước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biển</a:t>
            </a:r>
            <a:r>
              <a:rPr lang="en-US" sz="2800" b="1" dirty="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13" name="Rectangle 12"/>
          <p:cNvSpPr/>
          <p:nvPr/>
        </p:nvSpPr>
        <p:spPr>
          <a:xfrm>
            <a:off x="4242240" y="3744529"/>
            <a:ext cx="5282793" cy="523220"/>
          </a:xfrm>
          <a:prstGeom prst="rect">
            <a:avLst/>
          </a:prstGeom>
        </p:spPr>
        <p:txBody>
          <a:bodyPr wrap="none">
            <a:spAutoFit/>
          </a:bodyPr>
          <a:lstStyle/>
          <a:p>
            <a:r>
              <a:rPr lang="en-US" sz="2800" b="1" dirty="0" err="1">
                <a:solidFill>
                  <a:srgbClr val="0070C0"/>
                </a:solidFill>
                <a:effectLst/>
                <a:latin typeface="Times New Roman" panose="02020603050405020304" pitchFamily="18" charset="0"/>
                <a:ea typeface="Calibri" panose="020F0502020204030204" pitchFamily="34" charset="0"/>
              </a:rPr>
              <a:t>Trên</a:t>
            </a:r>
            <a:r>
              <a:rPr lang="en-US" sz="2800" b="1" dirty="0">
                <a:solidFill>
                  <a:srgbClr val="0070C0"/>
                </a:solidFill>
                <a:effectLst/>
                <a:latin typeface="Times New Roman" panose="02020603050405020304" pitchFamily="18" charset="0"/>
                <a:ea typeface="Calibri" panose="020F0502020204030204" pitchFamily="34" charset="0"/>
              </a:rPr>
              <a:t> 500m so </a:t>
            </a:r>
            <a:r>
              <a:rPr lang="en-US" sz="2800" b="1" dirty="0" err="1">
                <a:solidFill>
                  <a:srgbClr val="0070C0"/>
                </a:solidFill>
                <a:effectLst/>
                <a:latin typeface="Times New Roman" panose="02020603050405020304" pitchFamily="18" charset="0"/>
                <a:ea typeface="Calibri" panose="020F0502020204030204" pitchFamily="34" charset="0"/>
              </a:rPr>
              <a:t>với</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mực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nước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biển</a:t>
            </a:r>
            <a:r>
              <a:rPr lang="en-US" sz="2800" b="1" dirty="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7" name="Rectangle 6"/>
          <p:cNvSpPr/>
          <p:nvPr/>
        </p:nvSpPr>
        <p:spPr>
          <a:xfrm>
            <a:off x="4242240" y="4467198"/>
            <a:ext cx="5808000" cy="523220"/>
          </a:xfrm>
          <a:prstGeom prst="rect">
            <a:avLst/>
          </a:prstGeom>
          <a:solidFill>
            <a:schemeClr val="accent1">
              <a:lumMod val="40000"/>
              <a:lumOff val="60000"/>
            </a:schemeClr>
          </a:solidFill>
        </p:spPr>
        <p:txBody>
          <a:bodyPr wrap="none">
            <a:spAutoFit/>
          </a:bodyPr>
          <a:lstStyle/>
          <a:p>
            <a:r>
              <a:rPr lang="en-US" sz="2800" b="1" dirty="0" err="1">
                <a:solidFill>
                  <a:srgbClr val="0070C0"/>
                </a:solidFill>
                <a:latin typeface="Times New Roman" panose="02020603050405020304" pitchFamily="18" charset="0"/>
                <a:ea typeface="Calibri" panose="020F0502020204030204" pitchFamily="34" charset="0"/>
              </a:rPr>
              <a:t>Không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quá</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a:solidFill>
                  <a:srgbClr val="0070C0"/>
                </a:solidFill>
                <a:effectLst/>
                <a:latin typeface="Times New Roman" panose="02020603050405020304" pitchFamily="18" charset="0"/>
                <a:ea typeface="Calibri" panose="020F0502020204030204" pitchFamily="34" charset="0"/>
              </a:rPr>
              <a:t>200m so </a:t>
            </a:r>
            <a:r>
              <a:rPr lang="en-US" sz="2800" b="1" dirty="0" err="1">
                <a:solidFill>
                  <a:srgbClr val="0070C0"/>
                </a:solidFill>
                <a:effectLst/>
                <a:latin typeface="Times New Roman" panose="02020603050405020304" pitchFamily="18" charset="0"/>
                <a:ea typeface="Calibri" panose="020F0502020204030204" pitchFamily="34" charset="0"/>
              </a:rPr>
              <a:t>với</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xung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quanh</a:t>
            </a:r>
            <a:r>
              <a:rPr lang="en-US" sz="2800" b="1" dirty="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9" name="Rectangle 8"/>
          <p:cNvSpPr/>
          <p:nvPr/>
        </p:nvSpPr>
        <p:spPr>
          <a:xfrm>
            <a:off x="4242240" y="5204619"/>
            <a:ext cx="5325497" cy="523220"/>
          </a:xfrm>
          <a:prstGeom prst="rect">
            <a:avLst/>
          </a:prstGeom>
        </p:spPr>
        <p:txBody>
          <a:bodyPr wrap="none">
            <a:spAutoFit/>
          </a:bodyPr>
          <a:lstStyle/>
          <a:p>
            <a:r>
              <a:rPr lang="en-US" sz="2800" b="1" dirty="0" err="1">
                <a:solidFill>
                  <a:srgbClr val="0070C0"/>
                </a:solidFill>
                <a:effectLst/>
                <a:latin typeface="Times New Roman" panose="02020603050405020304" pitchFamily="18" charset="0"/>
                <a:ea typeface="Calibri" panose="020F0502020204030204" pitchFamily="34" charset="0"/>
              </a:rPr>
              <a:t>Dưới</a:t>
            </a:r>
            <a:r>
              <a:rPr lang="en-US" sz="2800" b="1" dirty="0">
                <a:solidFill>
                  <a:srgbClr val="0070C0"/>
                </a:solidFill>
                <a:effectLst/>
                <a:latin typeface="Times New Roman" panose="02020603050405020304" pitchFamily="18" charset="0"/>
                <a:ea typeface="Calibri" panose="020F0502020204030204" pitchFamily="34" charset="0"/>
              </a:rPr>
              <a:t> 200m so </a:t>
            </a:r>
            <a:r>
              <a:rPr lang="en-US" sz="2800" b="1" dirty="0" err="1">
                <a:solidFill>
                  <a:srgbClr val="0070C0"/>
                </a:solidFill>
                <a:effectLst/>
                <a:latin typeface="Times New Roman" panose="02020603050405020304" pitchFamily="18" charset="0"/>
                <a:ea typeface="Calibri" panose="020F0502020204030204" pitchFamily="34" charset="0"/>
              </a:rPr>
              <a:t>với</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mực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nước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biển</a:t>
            </a:r>
            <a:r>
              <a:rPr lang="en-US" sz="2800" b="1" dirty="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Tree>
    <p:extLst>
      <p:ext uri="{BB962C8B-B14F-4D97-AF65-F5344CB8AC3E}">
        <p14:creationId xmlns:p14="http://schemas.microsoft.com/office/powerpoint/2010/main" val="136713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3" grpId="0"/>
      <p:bldP spid="7"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520" y="19297"/>
            <a:ext cx="12185401" cy="6838703"/>
            <a:chOff x="-2553" y="-65808"/>
            <a:chExt cx="9185974" cy="6838703"/>
          </a:xfrm>
        </p:grpSpPr>
        <p:grpSp>
          <p:nvGrpSpPr>
            <p:cNvPr id="17" name="Group 16"/>
            <p:cNvGrpSpPr/>
            <p:nvPr/>
          </p:nvGrpSpPr>
          <p:grpSpPr>
            <a:xfrm>
              <a:off x="-2553" y="-65808"/>
              <a:ext cx="9109778" cy="6838703"/>
              <a:chOff x="-2554" y="-100446"/>
              <a:chExt cx="9109778" cy="6838703"/>
            </a:xfrm>
          </p:grpSpPr>
          <p:pic>
            <p:nvPicPr>
              <p:cNvPr id="2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225" y="-41564"/>
                <a:ext cx="4571999" cy="335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54" y="3385457"/>
                <a:ext cx="4572001"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420" y="-100446"/>
                <a:ext cx="4572001" cy="347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1422" y="3432962"/>
              <a:ext cx="4571999" cy="3339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p:cNvSpPr txBox="1"/>
          <p:nvPr/>
        </p:nvSpPr>
        <p:spPr>
          <a:xfrm>
            <a:off x="4709883" y="3043535"/>
            <a:ext cx="3514104"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Bình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a:t>
            </a:r>
          </a:p>
        </p:txBody>
      </p:sp>
      <p:sp>
        <p:nvSpPr>
          <p:cNvPr id="4" name="TextBox 3"/>
          <p:cNvSpPr txBox="1"/>
          <p:nvPr/>
        </p:nvSpPr>
        <p:spPr>
          <a:xfrm>
            <a:off x="4327381" y="6333991"/>
            <a:ext cx="1750800"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a:latin typeface="Times New Roman" pitchFamily="18" charset="0"/>
                <a:cs typeface="Times New Roman" pitchFamily="18" charset="0"/>
              </a:rPr>
              <a:t>Cao </a:t>
            </a:r>
            <a:r>
              <a:rPr lang="en-US" sz="2400" b="1" dirty="0" err="1">
                <a:latin typeface="Times New Roman" pitchFamily="18" charset="0"/>
                <a:cs typeface="Times New Roman" pitchFamily="18" charset="0"/>
              </a:rPr>
              <a:t>nguyên</a:t>
            </a:r>
            <a:endParaRPr lang="en-US" sz="2400" b="1" dirty="0">
              <a:latin typeface="Times New Roman" pitchFamily="18" charset="0"/>
              <a:cs typeface="Times New Roman" pitchFamily="18" charset="0"/>
            </a:endParaRPr>
          </a:p>
        </p:txBody>
      </p:sp>
      <p:sp>
        <p:nvSpPr>
          <p:cNvPr id="5" name="TextBox 4"/>
          <p:cNvSpPr txBox="1"/>
          <p:nvPr/>
        </p:nvSpPr>
        <p:spPr>
          <a:xfrm>
            <a:off x="11545669" y="6306037"/>
            <a:ext cx="646331"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Đồi</a:t>
            </a:r>
            <a:endParaRPr lang="en-US" sz="2400" b="1" dirty="0">
              <a:latin typeface="Times New Roman" pitchFamily="18" charset="0"/>
              <a:cs typeface="Times New Roman" pitchFamily="18" charset="0"/>
            </a:endParaRPr>
          </a:p>
        </p:txBody>
      </p:sp>
      <p:sp>
        <p:nvSpPr>
          <p:cNvPr id="2" name="Rectangle: Rounded Corners 1"/>
          <p:cNvSpPr/>
          <p:nvPr/>
        </p:nvSpPr>
        <p:spPr>
          <a:xfrm>
            <a:off x="2561065" y="78179"/>
            <a:ext cx="7089914" cy="887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QUAN SÁT CÁC HÌNH ẢNH, ĐỌC </a:t>
            </a:r>
            <a:r>
              <a:rPr lang="en-US" sz="2400" b="1" dirty="0">
                <a:solidFill>
                  <a:schemeClr val="tx1"/>
                </a:solidFill>
                <a:latin typeface="Times New Roman" panose="02020603050405020304" pitchFamily="18" charset="0"/>
                <a:cs typeface="Times New Roman" panose="02020603050405020304" pitchFamily="18" charset="0"/>
              </a:rPr>
              <a:t>TÊN CÁC DẠNG ĐỊA HÌNH DƯỚI ĐÂY</a:t>
            </a:r>
          </a:p>
        </p:txBody>
      </p:sp>
    </p:spTree>
    <p:extLst>
      <p:ext uri="{BB962C8B-B14F-4D97-AF65-F5344CB8AC3E}">
        <p14:creationId xmlns:p14="http://schemas.microsoft.com/office/powerpoint/2010/main" val="23892648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353F318-2313-430B-B8F8-04DDF5148E74}"/>
              </a:ext>
            </a:extLst>
          </p:cNvPr>
          <p:cNvGrpSpPr/>
          <p:nvPr/>
        </p:nvGrpSpPr>
        <p:grpSpPr>
          <a:xfrm>
            <a:off x="0" y="0"/>
            <a:ext cx="6716997" cy="4962964"/>
            <a:chOff x="0" y="0"/>
            <a:chExt cx="6716997" cy="4962964"/>
          </a:xfrm>
        </p:grpSpPr>
        <p:sp>
          <p:nvSpPr>
            <p:cNvPr id="2818" name="Freeform 1344"/>
            <p:cNvSpPr>
              <a:spLocks/>
            </p:cNvSpPr>
            <p:nvPr/>
          </p:nvSpPr>
          <p:spPr bwMode="auto">
            <a:xfrm>
              <a:off x="0" y="1315279"/>
              <a:ext cx="6716997" cy="3196405"/>
            </a:xfrm>
            <a:custGeom>
              <a:avLst/>
              <a:gdLst>
                <a:gd name="T0" fmla="*/ 2933 w 5750"/>
                <a:gd name="T1" fmla="*/ 581 h 2741"/>
                <a:gd name="T2" fmla="*/ 3035 w 5750"/>
                <a:gd name="T3" fmla="*/ 576 h 2741"/>
                <a:gd name="T4" fmla="*/ 3124 w 5750"/>
                <a:gd name="T5" fmla="*/ 612 h 2741"/>
                <a:gd name="T6" fmla="*/ 3160 w 5750"/>
                <a:gd name="T7" fmla="*/ 676 h 2741"/>
                <a:gd name="T8" fmla="*/ 3181 w 5750"/>
                <a:gd name="T9" fmla="*/ 728 h 2741"/>
                <a:gd name="T10" fmla="*/ 3274 w 5750"/>
                <a:gd name="T11" fmla="*/ 770 h 2741"/>
                <a:gd name="T12" fmla="*/ 3359 w 5750"/>
                <a:gd name="T13" fmla="*/ 749 h 2741"/>
                <a:gd name="T14" fmla="*/ 3501 w 5750"/>
                <a:gd name="T15" fmla="*/ 723 h 2741"/>
                <a:gd name="T16" fmla="*/ 3640 w 5750"/>
                <a:gd name="T17" fmla="*/ 749 h 2741"/>
                <a:gd name="T18" fmla="*/ 3731 w 5750"/>
                <a:gd name="T19" fmla="*/ 819 h 2741"/>
                <a:gd name="T20" fmla="*/ 3750 w 5750"/>
                <a:gd name="T21" fmla="*/ 889 h 2741"/>
                <a:gd name="T22" fmla="*/ 3874 w 5750"/>
                <a:gd name="T23" fmla="*/ 898 h 2741"/>
                <a:gd name="T24" fmla="*/ 4000 w 5750"/>
                <a:gd name="T25" fmla="*/ 946 h 2741"/>
                <a:gd name="T26" fmla="*/ 4122 w 5750"/>
                <a:gd name="T27" fmla="*/ 945 h 2741"/>
                <a:gd name="T28" fmla="*/ 4283 w 5750"/>
                <a:gd name="T29" fmla="*/ 939 h 2741"/>
                <a:gd name="T30" fmla="*/ 4438 w 5750"/>
                <a:gd name="T31" fmla="*/ 979 h 2741"/>
                <a:gd name="T32" fmla="*/ 4541 w 5750"/>
                <a:gd name="T33" fmla="*/ 1005 h 2741"/>
                <a:gd name="T34" fmla="*/ 4646 w 5750"/>
                <a:gd name="T35" fmla="*/ 958 h 2741"/>
                <a:gd name="T36" fmla="*/ 4763 w 5750"/>
                <a:gd name="T37" fmla="*/ 950 h 2741"/>
                <a:gd name="T38" fmla="*/ 4849 w 5750"/>
                <a:gd name="T39" fmla="*/ 884 h 2741"/>
                <a:gd name="T40" fmla="*/ 4990 w 5750"/>
                <a:gd name="T41" fmla="*/ 808 h 2741"/>
                <a:gd name="T42" fmla="*/ 5177 w 5750"/>
                <a:gd name="T43" fmla="*/ 781 h 2741"/>
                <a:gd name="T44" fmla="*/ 5336 w 5750"/>
                <a:gd name="T45" fmla="*/ 801 h 2741"/>
                <a:gd name="T46" fmla="*/ 5355 w 5750"/>
                <a:gd name="T47" fmla="*/ 711 h 2741"/>
                <a:gd name="T48" fmla="*/ 5447 w 5750"/>
                <a:gd name="T49" fmla="*/ 626 h 2741"/>
                <a:gd name="T50" fmla="*/ 5598 w 5750"/>
                <a:gd name="T51" fmla="*/ 582 h 2741"/>
                <a:gd name="T52" fmla="*/ 5750 w 5750"/>
                <a:gd name="T53" fmla="*/ 589 h 2741"/>
                <a:gd name="T54" fmla="*/ 0 w 5750"/>
                <a:gd name="T55" fmla="*/ 589 h 2741"/>
                <a:gd name="T56" fmla="*/ 154 w 5750"/>
                <a:gd name="T57" fmla="*/ 582 h 2741"/>
                <a:gd name="T58" fmla="*/ 302 w 5750"/>
                <a:gd name="T59" fmla="*/ 626 h 2741"/>
                <a:gd name="T60" fmla="*/ 396 w 5750"/>
                <a:gd name="T61" fmla="*/ 711 h 2741"/>
                <a:gd name="T62" fmla="*/ 414 w 5750"/>
                <a:gd name="T63" fmla="*/ 801 h 2741"/>
                <a:gd name="T64" fmla="*/ 573 w 5750"/>
                <a:gd name="T65" fmla="*/ 781 h 2741"/>
                <a:gd name="T66" fmla="*/ 763 w 5750"/>
                <a:gd name="T67" fmla="*/ 809 h 2741"/>
                <a:gd name="T68" fmla="*/ 906 w 5750"/>
                <a:gd name="T69" fmla="*/ 887 h 2741"/>
                <a:gd name="T70" fmla="*/ 1007 w 5750"/>
                <a:gd name="T71" fmla="*/ 952 h 2741"/>
                <a:gd name="T72" fmla="*/ 1147 w 5750"/>
                <a:gd name="T73" fmla="*/ 959 h 2741"/>
                <a:gd name="T74" fmla="*/ 1254 w 5750"/>
                <a:gd name="T75" fmla="*/ 1011 h 2741"/>
                <a:gd name="T76" fmla="*/ 1404 w 5750"/>
                <a:gd name="T77" fmla="*/ 950 h 2741"/>
                <a:gd name="T78" fmla="*/ 1578 w 5750"/>
                <a:gd name="T79" fmla="*/ 939 h 2741"/>
                <a:gd name="T80" fmla="*/ 1718 w 5750"/>
                <a:gd name="T81" fmla="*/ 969 h 2741"/>
                <a:gd name="T82" fmla="*/ 1830 w 5750"/>
                <a:gd name="T83" fmla="*/ 910 h 2741"/>
                <a:gd name="T84" fmla="*/ 1976 w 5750"/>
                <a:gd name="T85" fmla="*/ 888 h 2741"/>
                <a:gd name="T86" fmla="*/ 2004 w 5750"/>
                <a:gd name="T87" fmla="*/ 849 h 2741"/>
                <a:gd name="T88" fmla="*/ 2072 w 5750"/>
                <a:gd name="T89" fmla="*/ 769 h 2741"/>
                <a:gd name="T90" fmla="*/ 2200 w 5750"/>
                <a:gd name="T91" fmla="*/ 726 h 2741"/>
                <a:gd name="T92" fmla="*/ 2348 w 5750"/>
                <a:gd name="T93" fmla="*/ 735 h 2741"/>
                <a:gd name="T94" fmla="*/ 2458 w 5750"/>
                <a:gd name="T95" fmla="*/ 792 h 2741"/>
                <a:gd name="T96" fmla="*/ 2533 w 5750"/>
                <a:gd name="T97" fmla="*/ 738 h 2741"/>
                <a:gd name="T98" fmla="*/ 2596 w 5750"/>
                <a:gd name="T99" fmla="*/ 701 h 2741"/>
                <a:gd name="T100" fmla="*/ 2607 w 5750"/>
                <a:gd name="T101" fmla="*/ 631 h 2741"/>
                <a:gd name="T102" fmla="*/ 2682 w 5750"/>
                <a:gd name="T103" fmla="*/ 584 h 2741"/>
                <a:gd name="T104" fmla="*/ 2787 w 5750"/>
                <a:gd name="T105" fmla="*/ 576 h 2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50" h="2741">
                  <a:moveTo>
                    <a:pt x="2842" y="0"/>
                  </a:moveTo>
                  <a:lnTo>
                    <a:pt x="2921" y="0"/>
                  </a:lnTo>
                  <a:lnTo>
                    <a:pt x="2933" y="581"/>
                  </a:lnTo>
                  <a:lnTo>
                    <a:pt x="2963" y="576"/>
                  </a:lnTo>
                  <a:lnTo>
                    <a:pt x="2996" y="574"/>
                  </a:lnTo>
                  <a:lnTo>
                    <a:pt x="3035" y="576"/>
                  </a:lnTo>
                  <a:lnTo>
                    <a:pt x="3068" y="584"/>
                  </a:lnTo>
                  <a:lnTo>
                    <a:pt x="3099" y="596"/>
                  </a:lnTo>
                  <a:lnTo>
                    <a:pt x="3124" y="612"/>
                  </a:lnTo>
                  <a:lnTo>
                    <a:pt x="3143" y="631"/>
                  </a:lnTo>
                  <a:lnTo>
                    <a:pt x="3155" y="653"/>
                  </a:lnTo>
                  <a:lnTo>
                    <a:pt x="3160" y="676"/>
                  </a:lnTo>
                  <a:lnTo>
                    <a:pt x="3155" y="701"/>
                  </a:lnTo>
                  <a:lnTo>
                    <a:pt x="3141" y="723"/>
                  </a:lnTo>
                  <a:lnTo>
                    <a:pt x="3181" y="728"/>
                  </a:lnTo>
                  <a:lnTo>
                    <a:pt x="3216" y="738"/>
                  </a:lnTo>
                  <a:lnTo>
                    <a:pt x="3248" y="752"/>
                  </a:lnTo>
                  <a:lnTo>
                    <a:pt x="3274" y="770"/>
                  </a:lnTo>
                  <a:lnTo>
                    <a:pt x="3293" y="792"/>
                  </a:lnTo>
                  <a:lnTo>
                    <a:pt x="3323" y="769"/>
                  </a:lnTo>
                  <a:lnTo>
                    <a:pt x="3359" y="749"/>
                  </a:lnTo>
                  <a:lnTo>
                    <a:pt x="3403" y="735"/>
                  </a:lnTo>
                  <a:lnTo>
                    <a:pt x="3450" y="726"/>
                  </a:lnTo>
                  <a:lnTo>
                    <a:pt x="3501" y="723"/>
                  </a:lnTo>
                  <a:lnTo>
                    <a:pt x="3551" y="726"/>
                  </a:lnTo>
                  <a:lnTo>
                    <a:pt x="3598" y="735"/>
                  </a:lnTo>
                  <a:lnTo>
                    <a:pt x="3640" y="749"/>
                  </a:lnTo>
                  <a:lnTo>
                    <a:pt x="3677" y="769"/>
                  </a:lnTo>
                  <a:lnTo>
                    <a:pt x="3708" y="792"/>
                  </a:lnTo>
                  <a:lnTo>
                    <a:pt x="3731" y="819"/>
                  </a:lnTo>
                  <a:lnTo>
                    <a:pt x="3747" y="849"/>
                  </a:lnTo>
                  <a:lnTo>
                    <a:pt x="3752" y="880"/>
                  </a:lnTo>
                  <a:lnTo>
                    <a:pt x="3750" y="889"/>
                  </a:lnTo>
                  <a:lnTo>
                    <a:pt x="3775" y="888"/>
                  </a:lnTo>
                  <a:lnTo>
                    <a:pt x="3825" y="891"/>
                  </a:lnTo>
                  <a:lnTo>
                    <a:pt x="3874" y="898"/>
                  </a:lnTo>
                  <a:lnTo>
                    <a:pt x="3921" y="910"/>
                  </a:lnTo>
                  <a:lnTo>
                    <a:pt x="3962" y="927"/>
                  </a:lnTo>
                  <a:lnTo>
                    <a:pt x="4000" y="946"/>
                  </a:lnTo>
                  <a:lnTo>
                    <a:pt x="4031" y="969"/>
                  </a:lnTo>
                  <a:lnTo>
                    <a:pt x="4075" y="955"/>
                  </a:lnTo>
                  <a:lnTo>
                    <a:pt x="4122" y="945"/>
                  </a:lnTo>
                  <a:lnTo>
                    <a:pt x="4171" y="939"/>
                  </a:lnTo>
                  <a:lnTo>
                    <a:pt x="4224" y="936"/>
                  </a:lnTo>
                  <a:lnTo>
                    <a:pt x="4283" y="939"/>
                  </a:lnTo>
                  <a:lnTo>
                    <a:pt x="4339" y="947"/>
                  </a:lnTo>
                  <a:lnTo>
                    <a:pt x="4391" y="960"/>
                  </a:lnTo>
                  <a:lnTo>
                    <a:pt x="4438" y="979"/>
                  </a:lnTo>
                  <a:lnTo>
                    <a:pt x="4480" y="1001"/>
                  </a:lnTo>
                  <a:lnTo>
                    <a:pt x="4517" y="1027"/>
                  </a:lnTo>
                  <a:lnTo>
                    <a:pt x="4541" y="1005"/>
                  </a:lnTo>
                  <a:lnTo>
                    <a:pt x="4573" y="986"/>
                  </a:lnTo>
                  <a:lnTo>
                    <a:pt x="4608" y="970"/>
                  </a:lnTo>
                  <a:lnTo>
                    <a:pt x="4646" y="958"/>
                  </a:lnTo>
                  <a:lnTo>
                    <a:pt x="4690" y="952"/>
                  </a:lnTo>
                  <a:lnTo>
                    <a:pt x="4735" y="948"/>
                  </a:lnTo>
                  <a:lnTo>
                    <a:pt x="4763" y="950"/>
                  </a:lnTo>
                  <a:lnTo>
                    <a:pt x="4789" y="953"/>
                  </a:lnTo>
                  <a:lnTo>
                    <a:pt x="4815" y="917"/>
                  </a:lnTo>
                  <a:lnTo>
                    <a:pt x="4849" y="884"/>
                  </a:lnTo>
                  <a:lnTo>
                    <a:pt x="4891" y="854"/>
                  </a:lnTo>
                  <a:lnTo>
                    <a:pt x="4938" y="829"/>
                  </a:lnTo>
                  <a:lnTo>
                    <a:pt x="4990" y="808"/>
                  </a:lnTo>
                  <a:lnTo>
                    <a:pt x="5049" y="793"/>
                  </a:lnTo>
                  <a:lnTo>
                    <a:pt x="5112" y="784"/>
                  </a:lnTo>
                  <a:lnTo>
                    <a:pt x="5177" y="781"/>
                  </a:lnTo>
                  <a:lnTo>
                    <a:pt x="5233" y="783"/>
                  </a:lnTo>
                  <a:lnTo>
                    <a:pt x="5285" y="790"/>
                  </a:lnTo>
                  <a:lnTo>
                    <a:pt x="5336" y="801"/>
                  </a:lnTo>
                  <a:lnTo>
                    <a:pt x="5334" y="781"/>
                  </a:lnTo>
                  <a:lnTo>
                    <a:pt x="5339" y="745"/>
                  </a:lnTo>
                  <a:lnTo>
                    <a:pt x="5355" y="711"/>
                  </a:lnTo>
                  <a:lnTo>
                    <a:pt x="5378" y="679"/>
                  </a:lnTo>
                  <a:lnTo>
                    <a:pt x="5409" y="651"/>
                  </a:lnTo>
                  <a:lnTo>
                    <a:pt x="5447" y="626"/>
                  </a:lnTo>
                  <a:lnTo>
                    <a:pt x="5493" y="607"/>
                  </a:lnTo>
                  <a:lnTo>
                    <a:pt x="5543" y="592"/>
                  </a:lnTo>
                  <a:lnTo>
                    <a:pt x="5598" y="582"/>
                  </a:lnTo>
                  <a:lnTo>
                    <a:pt x="5655" y="579"/>
                  </a:lnTo>
                  <a:lnTo>
                    <a:pt x="5704" y="581"/>
                  </a:lnTo>
                  <a:lnTo>
                    <a:pt x="5750" y="589"/>
                  </a:lnTo>
                  <a:lnTo>
                    <a:pt x="5750" y="2741"/>
                  </a:lnTo>
                  <a:lnTo>
                    <a:pt x="0" y="2741"/>
                  </a:lnTo>
                  <a:lnTo>
                    <a:pt x="0" y="589"/>
                  </a:lnTo>
                  <a:lnTo>
                    <a:pt x="47" y="581"/>
                  </a:lnTo>
                  <a:lnTo>
                    <a:pt x="96" y="579"/>
                  </a:lnTo>
                  <a:lnTo>
                    <a:pt x="154" y="582"/>
                  </a:lnTo>
                  <a:lnTo>
                    <a:pt x="208" y="592"/>
                  </a:lnTo>
                  <a:lnTo>
                    <a:pt x="257" y="607"/>
                  </a:lnTo>
                  <a:lnTo>
                    <a:pt x="302" y="626"/>
                  </a:lnTo>
                  <a:lnTo>
                    <a:pt x="340" y="651"/>
                  </a:lnTo>
                  <a:lnTo>
                    <a:pt x="372" y="679"/>
                  </a:lnTo>
                  <a:lnTo>
                    <a:pt x="396" y="711"/>
                  </a:lnTo>
                  <a:lnTo>
                    <a:pt x="410" y="745"/>
                  </a:lnTo>
                  <a:lnTo>
                    <a:pt x="416" y="781"/>
                  </a:lnTo>
                  <a:lnTo>
                    <a:pt x="414" y="801"/>
                  </a:lnTo>
                  <a:lnTo>
                    <a:pt x="464" y="790"/>
                  </a:lnTo>
                  <a:lnTo>
                    <a:pt x="519" y="783"/>
                  </a:lnTo>
                  <a:lnTo>
                    <a:pt x="573" y="781"/>
                  </a:lnTo>
                  <a:lnTo>
                    <a:pt x="641" y="784"/>
                  </a:lnTo>
                  <a:lnTo>
                    <a:pt x="704" y="794"/>
                  </a:lnTo>
                  <a:lnTo>
                    <a:pt x="763" y="809"/>
                  </a:lnTo>
                  <a:lnTo>
                    <a:pt x="817" y="831"/>
                  </a:lnTo>
                  <a:lnTo>
                    <a:pt x="866" y="857"/>
                  </a:lnTo>
                  <a:lnTo>
                    <a:pt x="906" y="887"/>
                  </a:lnTo>
                  <a:lnTo>
                    <a:pt x="939" y="922"/>
                  </a:lnTo>
                  <a:lnTo>
                    <a:pt x="964" y="959"/>
                  </a:lnTo>
                  <a:lnTo>
                    <a:pt x="1007" y="952"/>
                  </a:lnTo>
                  <a:lnTo>
                    <a:pt x="1055" y="948"/>
                  </a:lnTo>
                  <a:lnTo>
                    <a:pt x="1102" y="952"/>
                  </a:lnTo>
                  <a:lnTo>
                    <a:pt x="1147" y="959"/>
                  </a:lnTo>
                  <a:lnTo>
                    <a:pt x="1187" y="973"/>
                  </a:lnTo>
                  <a:lnTo>
                    <a:pt x="1224" y="990"/>
                  </a:lnTo>
                  <a:lnTo>
                    <a:pt x="1254" y="1011"/>
                  </a:lnTo>
                  <a:lnTo>
                    <a:pt x="1297" y="986"/>
                  </a:lnTo>
                  <a:lnTo>
                    <a:pt x="1348" y="965"/>
                  </a:lnTo>
                  <a:lnTo>
                    <a:pt x="1404" y="950"/>
                  </a:lnTo>
                  <a:lnTo>
                    <a:pt x="1463" y="940"/>
                  </a:lnTo>
                  <a:lnTo>
                    <a:pt x="1526" y="936"/>
                  </a:lnTo>
                  <a:lnTo>
                    <a:pt x="1578" y="939"/>
                  </a:lnTo>
                  <a:lnTo>
                    <a:pt x="1627" y="945"/>
                  </a:lnTo>
                  <a:lnTo>
                    <a:pt x="1674" y="955"/>
                  </a:lnTo>
                  <a:lnTo>
                    <a:pt x="1718" y="969"/>
                  </a:lnTo>
                  <a:lnTo>
                    <a:pt x="1751" y="946"/>
                  </a:lnTo>
                  <a:lnTo>
                    <a:pt x="1788" y="927"/>
                  </a:lnTo>
                  <a:lnTo>
                    <a:pt x="1830" y="910"/>
                  </a:lnTo>
                  <a:lnTo>
                    <a:pt x="1875" y="898"/>
                  </a:lnTo>
                  <a:lnTo>
                    <a:pt x="1924" y="891"/>
                  </a:lnTo>
                  <a:lnTo>
                    <a:pt x="1976" y="888"/>
                  </a:lnTo>
                  <a:lnTo>
                    <a:pt x="1999" y="889"/>
                  </a:lnTo>
                  <a:lnTo>
                    <a:pt x="1999" y="880"/>
                  </a:lnTo>
                  <a:lnTo>
                    <a:pt x="2004" y="849"/>
                  </a:lnTo>
                  <a:lnTo>
                    <a:pt x="2018" y="819"/>
                  </a:lnTo>
                  <a:lnTo>
                    <a:pt x="2041" y="792"/>
                  </a:lnTo>
                  <a:lnTo>
                    <a:pt x="2072" y="769"/>
                  </a:lnTo>
                  <a:lnTo>
                    <a:pt x="2109" y="749"/>
                  </a:lnTo>
                  <a:lnTo>
                    <a:pt x="2153" y="735"/>
                  </a:lnTo>
                  <a:lnTo>
                    <a:pt x="2200" y="726"/>
                  </a:lnTo>
                  <a:lnTo>
                    <a:pt x="2251" y="723"/>
                  </a:lnTo>
                  <a:lnTo>
                    <a:pt x="2301" y="726"/>
                  </a:lnTo>
                  <a:lnTo>
                    <a:pt x="2348" y="735"/>
                  </a:lnTo>
                  <a:lnTo>
                    <a:pt x="2390" y="749"/>
                  </a:lnTo>
                  <a:lnTo>
                    <a:pt x="2427" y="769"/>
                  </a:lnTo>
                  <a:lnTo>
                    <a:pt x="2458" y="792"/>
                  </a:lnTo>
                  <a:lnTo>
                    <a:pt x="2478" y="770"/>
                  </a:lnTo>
                  <a:lnTo>
                    <a:pt x="2502" y="752"/>
                  </a:lnTo>
                  <a:lnTo>
                    <a:pt x="2533" y="738"/>
                  </a:lnTo>
                  <a:lnTo>
                    <a:pt x="2570" y="728"/>
                  </a:lnTo>
                  <a:lnTo>
                    <a:pt x="2608" y="723"/>
                  </a:lnTo>
                  <a:lnTo>
                    <a:pt x="2596" y="701"/>
                  </a:lnTo>
                  <a:lnTo>
                    <a:pt x="2591" y="676"/>
                  </a:lnTo>
                  <a:lnTo>
                    <a:pt x="2595" y="653"/>
                  </a:lnTo>
                  <a:lnTo>
                    <a:pt x="2607" y="631"/>
                  </a:lnTo>
                  <a:lnTo>
                    <a:pt x="2626" y="612"/>
                  </a:lnTo>
                  <a:lnTo>
                    <a:pt x="2652" y="596"/>
                  </a:lnTo>
                  <a:lnTo>
                    <a:pt x="2682" y="584"/>
                  </a:lnTo>
                  <a:lnTo>
                    <a:pt x="2717" y="576"/>
                  </a:lnTo>
                  <a:lnTo>
                    <a:pt x="2753" y="574"/>
                  </a:lnTo>
                  <a:lnTo>
                    <a:pt x="2787" y="576"/>
                  </a:lnTo>
                  <a:lnTo>
                    <a:pt x="2818" y="581"/>
                  </a:lnTo>
                  <a:lnTo>
                    <a:pt x="2842"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dirty="0">
                <a:solidFill>
                  <a:prstClr val="black"/>
                </a:solidFill>
                <a:latin typeface="Roboto"/>
              </a:endParaRPr>
            </a:p>
          </p:txBody>
        </p:sp>
        <p:grpSp>
          <p:nvGrpSpPr>
            <p:cNvPr id="2827" name="Group 2826"/>
            <p:cNvGrpSpPr/>
            <p:nvPr/>
          </p:nvGrpSpPr>
          <p:grpSpPr>
            <a:xfrm>
              <a:off x="2940592" y="0"/>
              <a:ext cx="831851" cy="1214967"/>
              <a:chOff x="4251325" y="11113"/>
              <a:chExt cx="623888" cy="911225"/>
            </a:xfrm>
            <a:effectLst>
              <a:outerShdw blurRad="203200" dist="38100" dir="5400000" algn="t" rotWithShape="0">
                <a:prstClr val="black">
                  <a:alpha val="28000"/>
                </a:prstClr>
              </a:outerShdw>
            </a:effectLst>
          </p:grpSpPr>
          <p:sp>
            <p:nvSpPr>
              <p:cNvPr id="2819" name="Freeform 1345"/>
              <p:cNvSpPr>
                <a:spLocks/>
              </p:cNvSpPr>
              <p:nvPr/>
            </p:nvSpPr>
            <p:spPr bwMode="auto">
              <a:xfrm>
                <a:off x="4251325" y="579438"/>
                <a:ext cx="230188" cy="342900"/>
              </a:xfrm>
              <a:custGeom>
                <a:avLst/>
                <a:gdLst>
                  <a:gd name="T0" fmla="*/ 95 w 145"/>
                  <a:gd name="T1" fmla="*/ 0 h 216"/>
                  <a:gd name="T2" fmla="*/ 145 w 145"/>
                  <a:gd name="T3" fmla="*/ 65 h 216"/>
                  <a:gd name="T4" fmla="*/ 116 w 145"/>
                  <a:gd name="T5" fmla="*/ 80 h 216"/>
                  <a:gd name="T6" fmla="*/ 91 w 145"/>
                  <a:gd name="T7" fmla="*/ 97 h 216"/>
                  <a:gd name="T8" fmla="*/ 72 w 145"/>
                  <a:gd name="T9" fmla="*/ 116 h 216"/>
                  <a:gd name="T10" fmla="*/ 56 w 145"/>
                  <a:gd name="T11" fmla="*/ 137 h 216"/>
                  <a:gd name="T12" fmla="*/ 46 w 145"/>
                  <a:gd name="T13" fmla="*/ 157 h 216"/>
                  <a:gd name="T14" fmla="*/ 37 w 145"/>
                  <a:gd name="T15" fmla="*/ 175 h 216"/>
                  <a:gd name="T16" fmla="*/ 32 w 145"/>
                  <a:gd name="T17" fmla="*/ 191 h 216"/>
                  <a:gd name="T18" fmla="*/ 28 w 145"/>
                  <a:gd name="T19" fmla="*/ 204 h 216"/>
                  <a:gd name="T20" fmla="*/ 27 w 145"/>
                  <a:gd name="T21" fmla="*/ 212 h 216"/>
                  <a:gd name="T22" fmla="*/ 27 w 145"/>
                  <a:gd name="T23" fmla="*/ 216 h 216"/>
                  <a:gd name="T24" fmla="*/ 9 w 145"/>
                  <a:gd name="T25" fmla="*/ 184 h 216"/>
                  <a:gd name="T26" fmla="*/ 2 w 145"/>
                  <a:gd name="T27" fmla="*/ 153 h 216"/>
                  <a:gd name="T28" fmla="*/ 0 w 145"/>
                  <a:gd name="T29" fmla="*/ 126 h 216"/>
                  <a:gd name="T30" fmla="*/ 6 w 145"/>
                  <a:gd name="T31" fmla="*/ 101 h 216"/>
                  <a:gd name="T32" fmla="*/ 16 w 145"/>
                  <a:gd name="T33" fmla="*/ 78 h 216"/>
                  <a:gd name="T34" fmla="*/ 28 w 145"/>
                  <a:gd name="T35" fmla="*/ 58 h 216"/>
                  <a:gd name="T36" fmla="*/ 42 w 145"/>
                  <a:gd name="T37" fmla="*/ 40 h 216"/>
                  <a:gd name="T38" fmla="*/ 58 w 145"/>
                  <a:gd name="T39" fmla="*/ 26 h 216"/>
                  <a:gd name="T40" fmla="*/ 72 w 145"/>
                  <a:gd name="T41" fmla="*/ 14 h 216"/>
                  <a:gd name="T42" fmla="*/ 84 w 145"/>
                  <a:gd name="T43" fmla="*/ 6 h 216"/>
                  <a:gd name="T44" fmla="*/ 91 w 145"/>
                  <a:gd name="T45" fmla="*/ 1 h 216"/>
                  <a:gd name="T46" fmla="*/ 95 w 145"/>
                  <a:gd name="T4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216">
                    <a:moveTo>
                      <a:pt x="95" y="0"/>
                    </a:moveTo>
                    <a:lnTo>
                      <a:pt x="145" y="65"/>
                    </a:lnTo>
                    <a:lnTo>
                      <a:pt x="116" y="80"/>
                    </a:lnTo>
                    <a:lnTo>
                      <a:pt x="91" y="97"/>
                    </a:lnTo>
                    <a:lnTo>
                      <a:pt x="72" y="116"/>
                    </a:lnTo>
                    <a:lnTo>
                      <a:pt x="56" y="137"/>
                    </a:lnTo>
                    <a:lnTo>
                      <a:pt x="46" y="157"/>
                    </a:lnTo>
                    <a:lnTo>
                      <a:pt x="37" y="175"/>
                    </a:lnTo>
                    <a:lnTo>
                      <a:pt x="32" y="191"/>
                    </a:lnTo>
                    <a:lnTo>
                      <a:pt x="28" y="204"/>
                    </a:lnTo>
                    <a:lnTo>
                      <a:pt x="27" y="212"/>
                    </a:lnTo>
                    <a:lnTo>
                      <a:pt x="27" y="216"/>
                    </a:lnTo>
                    <a:lnTo>
                      <a:pt x="9" y="184"/>
                    </a:lnTo>
                    <a:lnTo>
                      <a:pt x="2" y="153"/>
                    </a:lnTo>
                    <a:lnTo>
                      <a:pt x="0" y="126"/>
                    </a:lnTo>
                    <a:lnTo>
                      <a:pt x="6" y="101"/>
                    </a:lnTo>
                    <a:lnTo>
                      <a:pt x="16" y="78"/>
                    </a:lnTo>
                    <a:lnTo>
                      <a:pt x="28" y="58"/>
                    </a:lnTo>
                    <a:lnTo>
                      <a:pt x="42" y="40"/>
                    </a:lnTo>
                    <a:lnTo>
                      <a:pt x="58" y="26"/>
                    </a:lnTo>
                    <a:lnTo>
                      <a:pt x="72" y="14"/>
                    </a:lnTo>
                    <a:lnTo>
                      <a:pt x="84" y="6"/>
                    </a:lnTo>
                    <a:lnTo>
                      <a:pt x="91" y="1"/>
                    </a:lnTo>
                    <a:lnTo>
                      <a:pt x="95" y="0"/>
                    </a:lnTo>
                    <a:close/>
                  </a:path>
                </a:pathLst>
              </a:custGeom>
              <a:solidFill>
                <a:srgbClr val="002E2C"/>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0" name="Freeform 1346"/>
              <p:cNvSpPr>
                <a:spLocks/>
              </p:cNvSpPr>
              <p:nvPr/>
            </p:nvSpPr>
            <p:spPr bwMode="auto">
              <a:xfrm>
                <a:off x="4648200" y="579438"/>
                <a:ext cx="227013" cy="342900"/>
              </a:xfrm>
              <a:custGeom>
                <a:avLst/>
                <a:gdLst>
                  <a:gd name="T0" fmla="*/ 51 w 143"/>
                  <a:gd name="T1" fmla="*/ 0 h 216"/>
                  <a:gd name="T2" fmla="*/ 54 w 143"/>
                  <a:gd name="T3" fmla="*/ 1 h 216"/>
                  <a:gd name="T4" fmla="*/ 61 w 143"/>
                  <a:gd name="T5" fmla="*/ 6 h 216"/>
                  <a:gd name="T6" fmla="*/ 73 w 143"/>
                  <a:gd name="T7" fmla="*/ 15 h 216"/>
                  <a:gd name="T8" fmla="*/ 87 w 143"/>
                  <a:gd name="T9" fmla="*/ 26 h 216"/>
                  <a:gd name="T10" fmla="*/ 101 w 143"/>
                  <a:gd name="T11" fmla="*/ 42 h 216"/>
                  <a:gd name="T12" fmla="*/ 117 w 143"/>
                  <a:gd name="T13" fmla="*/ 59 h 216"/>
                  <a:gd name="T14" fmla="*/ 129 w 143"/>
                  <a:gd name="T15" fmla="*/ 79 h 216"/>
                  <a:gd name="T16" fmla="*/ 138 w 143"/>
                  <a:gd name="T17" fmla="*/ 102 h 216"/>
                  <a:gd name="T18" fmla="*/ 143 w 143"/>
                  <a:gd name="T19" fmla="*/ 127 h 216"/>
                  <a:gd name="T20" fmla="*/ 143 w 143"/>
                  <a:gd name="T21" fmla="*/ 154 h 216"/>
                  <a:gd name="T22" fmla="*/ 134 w 143"/>
                  <a:gd name="T23" fmla="*/ 184 h 216"/>
                  <a:gd name="T24" fmla="*/ 117 w 143"/>
                  <a:gd name="T25" fmla="*/ 216 h 216"/>
                  <a:gd name="T26" fmla="*/ 117 w 143"/>
                  <a:gd name="T27" fmla="*/ 212 h 216"/>
                  <a:gd name="T28" fmla="*/ 115 w 143"/>
                  <a:gd name="T29" fmla="*/ 205 h 216"/>
                  <a:gd name="T30" fmla="*/ 112 w 143"/>
                  <a:gd name="T31" fmla="*/ 192 h 216"/>
                  <a:gd name="T32" fmla="*/ 107 w 143"/>
                  <a:gd name="T33" fmla="*/ 175 h 216"/>
                  <a:gd name="T34" fmla="*/ 100 w 143"/>
                  <a:gd name="T35" fmla="*/ 157 h 216"/>
                  <a:gd name="T36" fmla="*/ 87 w 143"/>
                  <a:gd name="T37" fmla="*/ 137 h 216"/>
                  <a:gd name="T38" fmla="*/ 73 w 143"/>
                  <a:gd name="T39" fmla="*/ 117 h 216"/>
                  <a:gd name="T40" fmla="*/ 54 w 143"/>
                  <a:gd name="T41" fmla="*/ 97 h 216"/>
                  <a:gd name="T42" fmla="*/ 30 w 143"/>
                  <a:gd name="T43" fmla="*/ 80 h 216"/>
                  <a:gd name="T44" fmla="*/ 0 w 143"/>
                  <a:gd name="T45" fmla="*/ 66 h 216"/>
                  <a:gd name="T46" fmla="*/ 51 w 143"/>
                  <a:gd name="T4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216">
                    <a:moveTo>
                      <a:pt x="51" y="0"/>
                    </a:moveTo>
                    <a:lnTo>
                      <a:pt x="54" y="1"/>
                    </a:lnTo>
                    <a:lnTo>
                      <a:pt x="61" y="6"/>
                    </a:lnTo>
                    <a:lnTo>
                      <a:pt x="73" y="15"/>
                    </a:lnTo>
                    <a:lnTo>
                      <a:pt x="87" y="26"/>
                    </a:lnTo>
                    <a:lnTo>
                      <a:pt x="101" y="42"/>
                    </a:lnTo>
                    <a:lnTo>
                      <a:pt x="117" y="59"/>
                    </a:lnTo>
                    <a:lnTo>
                      <a:pt x="129" y="79"/>
                    </a:lnTo>
                    <a:lnTo>
                      <a:pt x="138" y="102"/>
                    </a:lnTo>
                    <a:lnTo>
                      <a:pt x="143" y="127"/>
                    </a:lnTo>
                    <a:lnTo>
                      <a:pt x="143" y="154"/>
                    </a:lnTo>
                    <a:lnTo>
                      <a:pt x="134" y="184"/>
                    </a:lnTo>
                    <a:lnTo>
                      <a:pt x="117" y="216"/>
                    </a:lnTo>
                    <a:lnTo>
                      <a:pt x="117" y="212"/>
                    </a:lnTo>
                    <a:lnTo>
                      <a:pt x="115" y="205"/>
                    </a:lnTo>
                    <a:lnTo>
                      <a:pt x="112" y="192"/>
                    </a:lnTo>
                    <a:lnTo>
                      <a:pt x="107" y="175"/>
                    </a:lnTo>
                    <a:lnTo>
                      <a:pt x="100" y="157"/>
                    </a:lnTo>
                    <a:lnTo>
                      <a:pt x="87" y="137"/>
                    </a:lnTo>
                    <a:lnTo>
                      <a:pt x="73" y="117"/>
                    </a:lnTo>
                    <a:lnTo>
                      <a:pt x="54" y="97"/>
                    </a:lnTo>
                    <a:lnTo>
                      <a:pt x="30" y="80"/>
                    </a:lnTo>
                    <a:lnTo>
                      <a:pt x="0" y="66"/>
                    </a:lnTo>
                    <a:lnTo>
                      <a:pt x="51" y="0"/>
                    </a:lnTo>
                    <a:close/>
                  </a:path>
                </a:pathLst>
              </a:custGeom>
              <a:solidFill>
                <a:srgbClr val="002E2C"/>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1" name="Freeform 1347"/>
              <p:cNvSpPr>
                <a:spLocks/>
              </p:cNvSpPr>
              <p:nvPr/>
            </p:nvSpPr>
            <p:spPr bwMode="auto">
              <a:xfrm>
                <a:off x="4351338" y="11113"/>
                <a:ext cx="427038" cy="714375"/>
              </a:xfrm>
              <a:custGeom>
                <a:avLst/>
                <a:gdLst>
                  <a:gd name="T0" fmla="*/ 136 w 269"/>
                  <a:gd name="T1" fmla="*/ 0 h 450"/>
                  <a:gd name="T2" fmla="*/ 163 w 269"/>
                  <a:gd name="T3" fmla="*/ 30 h 450"/>
                  <a:gd name="T4" fmla="*/ 189 w 269"/>
                  <a:gd name="T5" fmla="*/ 65 h 450"/>
                  <a:gd name="T6" fmla="*/ 213 w 269"/>
                  <a:gd name="T7" fmla="*/ 103 h 450"/>
                  <a:gd name="T8" fmla="*/ 236 w 269"/>
                  <a:gd name="T9" fmla="*/ 142 h 450"/>
                  <a:gd name="T10" fmla="*/ 252 w 269"/>
                  <a:gd name="T11" fmla="*/ 184 h 450"/>
                  <a:gd name="T12" fmla="*/ 264 w 269"/>
                  <a:gd name="T13" fmla="*/ 226 h 450"/>
                  <a:gd name="T14" fmla="*/ 269 w 269"/>
                  <a:gd name="T15" fmla="*/ 270 h 450"/>
                  <a:gd name="T16" fmla="*/ 267 w 269"/>
                  <a:gd name="T17" fmla="*/ 315 h 450"/>
                  <a:gd name="T18" fmla="*/ 255 w 269"/>
                  <a:gd name="T19" fmla="*/ 360 h 450"/>
                  <a:gd name="T20" fmla="*/ 232 w 269"/>
                  <a:gd name="T21" fmla="*/ 405 h 450"/>
                  <a:gd name="T22" fmla="*/ 201 w 269"/>
                  <a:gd name="T23" fmla="*/ 450 h 450"/>
                  <a:gd name="T24" fmla="*/ 68 w 269"/>
                  <a:gd name="T25" fmla="*/ 450 h 450"/>
                  <a:gd name="T26" fmla="*/ 35 w 269"/>
                  <a:gd name="T27" fmla="*/ 405 h 450"/>
                  <a:gd name="T28" fmla="*/ 14 w 269"/>
                  <a:gd name="T29" fmla="*/ 359 h 450"/>
                  <a:gd name="T30" fmla="*/ 4 w 269"/>
                  <a:gd name="T31" fmla="*/ 314 h 450"/>
                  <a:gd name="T32" fmla="*/ 0 w 269"/>
                  <a:gd name="T33" fmla="*/ 270 h 450"/>
                  <a:gd name="T34" fmla="*/ 7 w 269"/>
                  <a:gd name="T35" fmla="*/ 226 h 450"/>
                  <a:gd name="T36" fmla="*/ 18 w 269"/>
                  <a:gd name="T37" fmla="*/ 184 h 450"/>
                  <a:gd name="T38" fmla="*/ 35 w 269"/>
                  <a:gd name="T39" fmla="*/ 142 h 450"/>
                  <a:gd name="T40" fmla="*/ 58 w 269"/>
                  <a:gd name="T41" fmla="*/ 103 h 450"/>
                  <a:gd name="T42" fmla="*/ 82 w 269"/>
                  <a:gd name="T43" fmla="*/ 65 h 450"/>
                  <a:gd name="T44" fmla="*/ 108 w 269"/>
                  <a:gd name="T45" fmla="*/ 30 h 450"/>
                  <a:gd name="T46" fmla="*/ 136 w 269"/>
                  <a:gd name="T47"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9" h="450">
                    <a:moveTo>
                      <a:pt x="136" y="0"/>
                    </a:moveTo>
                    <a:lnTo>
                      <a:pt x="163" y="30"/>
                    </a:lnTo>
                    <a:lnTo>
                      <a:pt x="189" y="65"/>
                    </a:lnTo>
                    <a:lnTo>
                      <a:pt x="213" y="103"/>
                    </a:lnTo>
                    <a:lnTo>
                      <a:pt x="236" y="142"/>
                    </a:lnTo>
                    <a:lnTo>
                      <a:pt x="252" y="184"/>
                    </a:lnTo>
                    <a:lnTo>
                      <a:pt x="264" y="226"/>
                    </a:lnTo>
                    <a:lnTo>
                      <a:pt x="269" y="270"/>
                    </a:lnTo>
                    <a:lnTo>
                      <a:pt x="267" y="315"/>
                    </a:lnTo>
                    <a:lnTo>
                      <a:pt x="255" y="360"/>
                    </a:lnTo>
                    <a:lnTo>
                      <a:pt x="232" y="405"/>
                    </a:lnTo>
                    <a:lnTo>
                      <a:pt x="201" y="450"/>
                    </a:lnTo>
                    <a:lnTo>
                      <a:pt x="68" y="450"/>
                    </a:lnTo>
                    <a:lnTo>
                      <a:pt x="35" y="405"/>
                    </a:lnTo>
                    <a:lnTo>
                      <a:pt x="14" y="359"/>
                    </a:lnTo>
                    <a:lnTo>
                      <a:pt x="4" y="314"/>
                    </a:lnTo>
                    <a:lnTo>
                      <a:pt x="0" y="270"/>
                    </a:lnTo>
                    <a:lnTo>
                      <a:pt x="7" y="226"/>
                    </a:lnTo>
                    <a:lnTo>
                      <a:pt x="18" y="184"/>
                    </a:lnTo>
                    <a:lnTo>
                      <a:pt x="35" y="142"/>
                    </a:lnTo>
                    <a:lnTo>
                      <a:pt x="58" y="103"/>
                    </a:lnTo>
                    <a:lnTo>
                      <a:pt x="82" y="65"/>
                    </a:lnTo>
                    <a:lnTo>
                      <a:pt x="108" y="30"/>
                    </a:lnTo>
                    <a:lnTo>
                      <a:pt x="136"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2" name="Freeform 1348"/>
              <p:cNvSpPr>
                <a:spLocks/>
              </p:cNvSpPr>
              <p:nvPr/>
            </p:nvSpPr>
            <p:spPr bwMode="auto">
              <a:xfrm>
                <a:off x="4565650" y="11113"/>
                <a:ext cx="212725" cy="714375"/>
              </a:xfrm>
              <a:custGeom>
                <a:avLst/>
                <a:gdLst>
                  <a:gd name="T0" fmla="*/ 1 w 134"/>
                  <a:gd name="T1" fmla="*/ 0 h 450"/>
                  <a:gd name="T2" fmla="*/ 28 w 134"/>
                  <a:gd name="T3" fmla="*/ 30 h 450"/>
                  <a:gd name="T4" fmla="*/ 54 w 134"/>
                  <a:gd name="T5" fmla="*/ 65 h 450"/>
                  <a:gd name="T6" fmla="*/ 78 w 134"/>
                  <a:gd name="T7" fmla="*/ 103 h 450"/>
                  <a:gd name="T8" fmla="*/ 101 w 134"/>
                  <a:gd name="T9" fmla="*/ 142 h 450"/>
                  <a:gd name="T10" fmla="*/ 117 w 134"/>
                  <a:gd name="T11" fmla="*/ 184 h 450"/>
                  <a:gd name="T12" fmla="*/ 129 w 134"/>
                  <a:gd name="T13" fmla="*/ 226 h 450"/>
                  <a:gd name="T14" fmla="*/ 134 w 134"/>
                  <a:gd name="T15" fmla="*/ 270 h 450"/>
                  <a:gd name="T16" fmla="*/ 132 w 134"/>
                  <a:gd name="T17" fmla="*/ 315 h 450"/>
                  <a:gd name="T18" fmla="*/ 120 w 134"/>
                  <a:gd name="T19" fmla="*/ 360 h 450"/>
                  <a:gd name="T20" fmla="*/ 97 w 134"/>
                  <a:gd name="T21" fmla="*/ 405 h 450"/>
                  <a:gd name="T22" fmla="*/ 66 w 134"/>
                  <a:gd name="T23" fmla="*/ 450 h 450"/>
                  <a:gd name="T24" fmla="*/ 0 w 134"/>
                  <a:gd name="T25" fmla="*/ 450 h 450"/>
                  <a:gd name="T26" fmla="*/ 1 w 134"/>
                  <a:gd name="T27"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450">
                    <a:moveTo>
                      <a:pt x="1" y="0"/>
                    </a:moveTo>
                    <a:lnTo>
                      <a:pt x="28" y="30"/>
                    </a:lnTo>
                    <a:lnTo>
                      <a:pt x="54" y="65"/>
                    </a:lnTo>
                    <a:lnTo>
                      <a:pt x="78" y="103"/>
                    </a:lnTo>
                    <a:lnTo>
                      <a:pt x="101" y="142"/>
                    </a:lnTo>
                    <a:lnTo>
                      <a:pt x="117" y="184"/>
                    </a:lnTo>
                    <a:lnTo>
                      <a:pt x="129" y="226"/>
                    </a:lnTo>
                    <a:lnTo>
                      <a:pt x="134" y="270"/>
                    </a:lnTo>
                    <a:lnTo>
                      <a:pt x="132" y="315"/>
                    </a:lnTo>
                    <a:lnTo>
                      <a:pt x="120" y="360"/>
                    </a:lnTo>
                    <a:lnTo>
                      <a:pt x="97" y="405"/>
                    </a:lnTo>
                    <a:lnTo>
                      <a:pt x="66" y="450"/>
                    </a:lnTo>
                    <a:lnTo>
                      <a:pt x="0" y="450"/>
                    </a:lnTo>
                    <a:lnTo>
                      <a:pt x="1" y="0"/>
                    </a:lnTo>
                    <a:close/>
                  </a:path>
                </a:pathLst>
              </a:custGeom>
              <a:solidFill>
                <a:srgbClr val="CFCFCF"/>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3" name="Freeform 1349"/>
              <p:cNvSpPr>
                <a:spLocks/>
              </p:cNvSpPr>
              <p:nvPr/>
            </p:nvSpPr>
            <p:spPr bwMode="auto">
              <a:xfrm>
                <a:off x="4459288" y="725488"/>
                <a:ext cx="211138" cy="66675"/>
              </a:xfrm>
              <a:custGeom>
                <a:avLst/>
                <a:gdLst>
                  <a:gd name="T0" fmla="*/ 0 w 133"/>
                  <a:gd name="T1" fmla="*/ 0 h 42"/>
                  <a:gd name="T2" fmla="*/ 67 w 133"/>
                  <a:gd name="T3" fmla="*/ 0 h 42"/>
                  <a:gd name="T4" fmla="*/ 133 w 133"/>
                  <a:gd name="T5" fmla="*/ 0 h 42"/>
                  <a:gd name="T6" fmla="*/ 105 w 133"/>
                  <a:gd name="T7" fmla="*/ 42 h 42"/>
                  <a:gd name="T8" fmla="*/ 67 w 133"/>
                  <a:gd name="T9" fmla="*/ 42 h 42"/>
                  <a:gd name="T10" fmla="*/ 26 w 133"/>
                  <a:gd name="T11" fmla="*/ 42 h 42"/>
                  <a:gd name="T12" fmla="*/ 0 w 13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133" h="42">
                    <a:moveTo>
                      <a:pt x="0" y="0"/>
                    </a:moveTo>
                    <a:lnTo>
                      <a:pt x="67" y="0"/>
                    </a:lnTo>
                    <a:lnTo>
                      <a:pt x="133" y="0"/>
                    </a:lnTo>
                    <a:lnTo>
                      <a:pt x="105" y="42"/>
                    </a:lnTo>
                    <a:lnTo>
                      <a:pt x="67" y="42"/>
                    </a:lnTo>
                    <a:lnTo>
                      <a:pt x="26" y="42"/>
                    </a:lnTo>
                    <a:lnTo>
                      <a:pt x="0" y="0"/>
                    </a:lnTo>
                    <a:close/>
                  </a:path>
                </a:pathLst>
              </a:custGeom>
              <a:solidFill>
                <a:srgbClr val="002E2C"/>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4" name="Freeform 1350"/>
              <p:cNvSpPr>
                <a:spLocks/>
              </p:cNvSpPr>
              <p:nvPr/>
            </p:nvSpPr>
            <p:spPr bwMode="auto">
              <a:xfrm>
                <a:off x="4459288" y="225425"/>
                <a:ext cx="211138" cy="133350"/>
              </a:xfrm>
              <a:custGeom>
                <a:avLst/>
                <a:gdLst>
                  <a:gd name="T0" fmla="*/ 68 w 133"/>
                  <a:gd name="T1" fmla="*/ 0 h 84"/>
                  <a:gd name="T2" fmla="*/ 93 w 133"/>
                  <a:gd name="T3" fmla="*/ 4 h 84"/>
                  <a:gd name="T4" fmla="*/ 114 w 133"/>
                  <a:gd name="T5" fmla="*/ 12 h 84"/>
                  <a:gd name="T6" fmla="*/ 129 w 133"/>
                  <a:gd name="T7" fmla="*/ 26 h 84"/>
                  <a:gd name="T8" fmla="*/ 133 w 133"/>
                  <a:gd name="T9" fmla="*/ 42 h 84"/>
                  <a:gd name="T10" fmla="*/ 128 w 133"/>
                  <a:gd name="T11" fmla="*/ 59 h 84"/>
                  <a:gd name="T12" fmla="*/ 114 w 133"/>
                  <a:gd name="T13" fmla="*/ 72 h 84"/>
                  <a:gd name="T14" fmla="*/ 93 w 133"/>
                  <a:gd name="T15" fmla="*/ 80 h 84"/>
                  <a:gd name="T16" fmla="*/ 67 w 133"/>
                  <a:gd name="T17" fmla="*/ 84 h 84"/>
                  <a:gd name="T18" fmla="*/ 42 w 133"/>
                  <a:gd name="T19" fmla="*/ 80 h 84"/>
                  <a:gd name="T20" fmla="*/ 21 w 133"/>
                  <a:gd name="T21" fmla="*/ 72 h 84"/>
                  <a:gd name="T22" fmla="*/ 6 w 133"/>
                  <a:gd name="T23" fmla="*/ 59 h 84"/>
                  <a:gd name="T24" fmla="*/ 0 w 133"/>
                  <a:gd name="T25" fmla="*/ 42 h 84"/>
                  <a:gd name="T26" fmla="*/ 6 w 133"/>
                  <a:gd name="T27" fmla="*/ 26 h 84"/>
                  <a:gd name="T28" fmla="*/ 21 w 133"/>
                  <a:gd name="T29" fmla="*/ 12 h 84"/>
                  <a:gd name="T30" fmla="*/ 42 w 133"/>
                  <a:gd name="T31" fmla="*/ 4 h 84"/>
                  <a:gd name="T32" fmla="*/ 68 w 133"/>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84">
                    <a:moveTo>
                      <a:pt x="68" y="0"/>
                    </a:moveTo>
                    <a:lnTo>
                      <a:pt x="93" y="4"/>
                    </a:lnTo>
                    <a:lnTo>
                      <a:pt x="114" y="12"/>
                    </a:lnTo>
                    <a:lnTo>
                      <a:pt x="129" y="26"/>
                    </a:lnTo>
                    <a:lnTo>
                      <a:pt x="133" y="42"/>
                    </a:lnTo>
                    <a:lnTo>
                      <a:pt x="128" y="59"/>
                    </a:lnTo>
                    <a:lnTo>
                      <a:pt x="114" y="72"/>
                    </a:lnTo>
                    <a:lnTo>
                      <a:pt x="93" y="80"/>
                    </a:lnTo>
                    <a:lnTo>
                      <a:pt x="67" y="84"/>
                    </a:lnTo>
                    <a:lnTo>
                      <a:pt x="42" y="80"/>
                    </a:lnTo>
                    <a:lnTo>
                      <a:pt x="21" y="72"/>
                    </a:lnTo>
                    <a:lnTo>
                      <a:pt x="6" y="59"/>
                    </a:lnTo>
                    <a:lnTo>
                      <a:pt x="0" y="42"/>
                    </a:lnTo>
                    <a:lnTo>
                      <a:pt x="6" y="26"/>
                    </a:lnTo>
                    <a:lnTo>
                      <a:pt x="21" y="12"/>
                    </a:lnTo>
                    <a:lnTo>
                      <a:pt x="42" y="4"/>
                    </a:lnTo>
                    <a:lnTo>
                      <a:pt x="68" y="0"/>
                    </a:lnTo>
                    <a:close/>
                  </a:path>
                </a:pathLst>
              </a:custGeom>
              <a:solidFill>
                <a:srgbClr val="002E2C"/>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5" name="Freeform 1351"/>
              <p:cNvSpPr>
                <a:spLocks/>
              </p:cNvSpPr>
              <p:nvPr/>
            </p:nvSpPr>
            <p:spPr bwMode="auto">
              <a:xfrm>
                <a:off x="4492625" y="244475"/>
                <a:ext cx="147638" cy="95250"/>
              </a:xfrm>
              <a:custGeom>
                <a:avLst/>
                <a:gdLst>
                  <a:gd name="T0" fmla="*/ 47 w 93"/>
                  <a:gd name="T1" fmla="*/ 0 h 60"/>
                  <a:gd name="T2" fmla="*/ 65 w 93"/>
                  <a:gd name="T3" fmla="*/ 3 h 60"/>
                  <a:gd name="T4" fmla="*/ 81 w 93"/>
                  <a:gd name="T5" fmla="*/ 9 h 60"/>
                  <a:gd name="T6" fmla="*/ 89 w 93"/>
                  <a:gd name="T7" fmla="*/ 19 h 60"/>
                  <a:gd name="T8" fmla="*/ 93 w 93"/>
                  <a:gd name="T9" fmla="*/ 30 h 60"/>
                  <a:gd name="T10" fmla="*/ 89 w 93"/>
                  <a:gd name="T11" fmla="*/ 41 h 60"/>
                  <a:gd name="T12" fmla="*/ 79 w 93"/>
                  <a:gd name="T13" fmla="*/ 51 h 60"/>
                  <a:gd name="T14" fmla="*/ 65 w 93"/>
                  <a:gd name="T15" fmla="*/ 57 h 60"/>
                  <a:gd name="T16" fmla="*/ 46 w 93"/>
                  <a:gd name="T17" fmla="*/ 60 h 60"/>
                  <a:gd name="T18" fmla="*/ 28 w 93"/>
                  <a:gd name="T19" fmla="*/ 57 h 60"/>
                  <a:gd name="T20" fmla="*/ 12 w 93"/>
                  <a:gd name="T21" fmla="*/ 51 h 60"/>
                  <a:gd name="T22" fmla="*/ 4 w 93"/>
                  <a:gd name="T23" fmla="*/ 41 h 60"/>
                  <a:gd name="T24" fmla="*/ 0 w 93"/>
                  <a:gd name="T25" fmla="*/ 30 h 60"/>
                  <a:gd name="T26" fmla="*/ 4 w 93"/>
                  <a:gd name="T27" fmla="*/ 18 h 60"/>
                  <a:gd name="T28" fmla="*/ 14 w 93"/>
                  <a:gd name="T29" fmla="*/ 9 h 60"/>
                  <a:gd name="T30" fmla="*/ 28 w 93"/>
                  <a:gd name="T31" fmla="*/ 3 h 60"/>
                  <a:gd name="T32" fmla="*/ 47 w 93"/>
                  <a:gd name="T3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60">
                    <a:moveTo>
                      <a:pt x="47" y="0"/>
                    </a:moveTo>
                    <a:lnTo>
                      <a:pt x="65" y="3"/>
                    </a:lnTo>
                    <a:lnTo>
                      <a:pt x="81" y="9"/>
                    </a:lnTo>
                    <a:lnTo>
                      <a:pt x="89" y="19"/>
                    </a:lnTo>
                    <a:lnTo>
                      <a:pt x="93" y="30"/>
                    </a:lnTo>
                    <a:lnTo>
                      <a:pt x="89" y="41"/>
                    </a:lnTo>
                    <a:lnTo>
                      <a:pt x="79" y="51"/>
                    </a:lnTo>
                    <a:lnTo>
                      <a:pt x="65" y="57"/>
                    </a:lnTo>
                    <a:lnTo>
                      <a:pt x="46" y="60"/>
                    </a:lnTo>
                    <a:lnTo>
                      <a:pt x="28" y="57"/>
                    </a:lnTo>
                    <a:lnTo>
                      <a:pt x="12" y="51"/>
                    </a:lnTo>
                    <a:lnTo>
                      <a:pt x="4" y="41"/>
                    </a:lnTo>
                    <a:lnTo>
                      <a:pt x="0" y="30"/>
                    </a:lnTo>
                    <a:lnTo>
                      <a:pt x="4" y="18"/>
                    </a:lnTo>
                    <a:lnTo>
                      <a:pt x="14" y="9"/>
                    </a:lnTo>
                    <a:lnTo>
                      <a:pt x="28" y="3"/>
                    </a:lnTo>
                    <a:lnTo>
                      <a:pt x="47"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6" name="Freeform 1352"/>
              <p:cNvSpPr>
                <a:spLocks/>
              </p:cNvSpPr>
              <p:nvPr/>
            </p:nvSpPr>
            <p:spPr bwMode="auto">
              <a:xfrm>
                <a:off x="4565650" y="265113"/>
                <a:ext cx="52388" cy="33338"/>
              </a:xfrm>
              <a:custGeom>
                <a:avLst/>
                <a:gdLst>
                  <a:gd name="T0" fmla="*/ 17 w 33"/>
                  <a:gd name="T1" fmla="*/ 0 h 21"/>
                  <a:gd name="T2" fmla="*/ 22 w 33"/>
                  <a:gd name="T3" fmla="*/ 1 h 21"/>
                  <a:gd name="T4" fmla="*/ 28 w 33"/>
                  <a:gd name="T5" fmla="*/ 3 h 21"/>
                  <a:gd name="T6" fmla="*/ 33 w 33"/>
                  <a:gd name="T7" fmla="*/ 6 h 21"/>
                  <a:gd name="T8" fmla="*/ 33 w 33"/>
                  <a:gd name="T9" fmla="*/ 11 h 21"/>
                  <a:gd name="T10" fmla="*/ 33 w 33"/>
                  <a:gd name="T11" fmla="*/ 15 h 21"/>
                  <a:gd name="T12" fmla="*/ 28 w 33"/>
                  <a:gd name="T13" fmla="*/ 18 h 21"/>
                  <a:gd name="T14" fmla="*/ 22 w 33"/>
                  <a:gd name="T15" fmla="*/ 20 h 21"/>
                  <a:gd name="T16" fmla="*/ 17 w 33"/>
                  <a:gd name="T17" fmla="*/ 21 h 21"/>
                  <a:gd name="T18" fmla="*/ 10 w 33"/>
                  <a:gd name="T19" fmla="*/ 20 h 21"/>
                  <a:gd name="T20" fmla="*/ 3 w 33"/>
                  <a:gd name="T21" fmla="*/ 18 h 21"/>
                  <a:gd name="T22" fmla="*/ 1 w 33"/>
                  <a:gd name="T23" fmla="*/ 15 h 21"/>
                  <a:gd name="T24" fmla="*/ 0 w 33"/>
                  <a:gd name="T25" fmla="*/ 11 h 21"/>
                  <a:gd name="T26" fmla="*/ 1 w 33"/>
                  <a:gd name="T27" fmla="*/ 6 h 21"/>
                  <a:gd name="T28" fmla="*/ 3 w 33"/>
                  <a:gd name="T29" fmla="*/ 3 h 21"/>
                  <a:gd name="T30" fmla="*/ 10 w 33"/>
                  <a:gd name="T31" fmla="*/ 1 h 21"/>
                  <a:gd name="T32" fmla="*/ 17 w 33"/>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1">
                    <a:moveTo>
                      <a:pt x="17" y="0"/>
                    </a:moveTo>
                    <a:lnTo>
                      <a:pt x="22" y="1"/>
                    </a:lnTo>
                    <a:lnTo>
                      <a:pt x="28" y="3"/>
                    </a:lnTo>
                    <a:lnTo>
                      <a:pt x="33" y="6"/>
                    </a:lnTo>
                    <a:lnTo>
                      <a:pt x="33" y="11"/>
                    </a:lnTo>
                    <a:lnTo>
                      <a:pt x="33" y="15"/>
                    </a:lnTo>
                    <a:lnTo>
                      <a:pt x="28" y="18"/>
                    </a:lnTo>
                    <a:lnTo>
                      <a:pt x="22" y="20"/>
                    </a:lnTo>
                    <a:lnTo>
                      <a:pt x="17" y="21"/>
                    </a:lnTo>
                    <a:lnTo>
                      <a:pt x="10" y="20"/>
                    </a:lnTo>
                    <a:lnTo>
                      <a:pt x="3" y="18"/>
                    </a:lnTo>
                    <a:lnTo>
                      <a:pt x="1" y="15"/>
                    </a:lnTo>
                    <a:lnTo>
                      <a:pt x="0" y="11"/>
                    </a:lnTo>
                    <a:lnTo>
                      <a:pt x="1" y="6"/>
                    </a:lnTo>
                    <a:lnTo>
                      <a:pt x="3" y="3"/>
                    </a:lnTo>
                    <a:lnTo>
                      <a:pt x="10" y="1"/>
                    </a:lnTo>
                    <a:lnTo>
                      <a:pt x="17" y="0"/>
                    </a:lnTo>
                    <a:close/>
                  </a:path>
                </a:pathLst>
              </a:custGeom>
              <a:solidFill>
                <a:srgbClr val="7CFF96"/>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grpSp>
        <p:sp>
          <p:nvSpPr>
            <p:cNvPr id="7" name="Rectangle 6">
              <a:extLst>
                <a:ext uri="{FF2B5EF4-FFF2-40B4-BE49-F238E27FC236}">
                  <a16:creationId xmlns:a16="http://schemas.microsoft.com/office/drawing/2014/main" xmlns="" id="{AF860286-4879-44B5-AAB3-55EA64BEDA70}"/>
                </a:ext>
              </a:extLst>
            </p:cNvPr>
            <p:cNvSpPr/>
            <p:nvPr/>
          </p:nvSpPr>
          <p:spPr>
            <a:xfrm>
              <a:off x="0" y="4416144"/>
              <a:ext cx="6716997" cy="546820"/>
            </a:xfrm>
            <a:prstGeom prst="rect">
              <a:avLst/>
            </a:prstGeom>
            <a:solidFill>
              <a:srgbClr val="31B6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4449557" y="953357"/>
            <a:ext cx="3292888" cy="523220"/>
          </a:xfrm>
          <a:prstGeom prst="rect">
            <a:avLst/>
          </a:prstGeom>
          <a:noFill/>
        </p:spPr>
        <p:txBody>
          <a:bodyPr wrap="none" rtlCol="0">
            <a:spAutoFit/>
          </a:bodyPr>
          <a:lstStyle/>
          <a:p>
            <a:pPr algn="ctr" defTabSz="1219170"/>
            <a:r>
              <a:rPr lang="en-US" sz="2800" dirty="0">
                <a:solidFill>
                  <a:prstClr val="white"/>
                </a:solidFill>
                <a:latin typeface="#9Slide03 Nokia" panose="02040603050506020204" pitchFamily="18" charset="0"/>
              </a:rPr>
              <a:t>KHỞI ĐỘNG</a:t>
            </a:r>
          </a:p>
        </p:txBody>
      </p:sp>
      <p:sp>
        <p:nvSpPr>
          <p:cNvPr id="1380" name="TextBox 1379"/>
          <p:cNvSpPr txBox="1"/>
          <p:nvPr/>
        </p:nvSpPr>
        <p:spPr>
          <a:xfrm>
            <a:off x="-456046" y="3461045"/>
            <a:ext cx="2437728" cy="960328"/>
          </a:xfrm>
          <a:prstGeom prst="rect">
            <a:avLst/>
          </a:prstGeom>
          <a:noFill/>
        </p:spPr>
        <p:txBody>
          <a:bodyPr wrap="square" rtlCol="0">
            <a:spAutoFit/>
          </a:bodyPr>
          <a:lstStyle/>
          <a:p>
            <a:pPr algn="ctr" defTabSz="1219170">
              <a:lnSpc>
                <a:spcPct val="150000"/>
              </a:lnSpc>
            </a:pPr>
            <a:r>
              <a:rPr lang="en-US" sz="2000" dirty="0">
                <a:solidFill>
                  <a:prstClr val="white"/>
                </a:solidFill>
                <a:latin typeface="Times New Roman" pitchFamily="18" charset="0"/>
                <a:cs typeface="Times New Roman" pitchFamily="18" charset="0"/>
              </a:rPr>
              <a:t>Quan </a:t>
            </a:r>
            <a:r>
              <a:rPr lang="en-US" sz="2000" dirty="0" err="1">
                <a:solidFill>
                  <a:prstClr val="white"/>
                </a:solidFill>
                <a:latin typeface="Times New Roman" pitchFamily="18" charset="0"/>
                <a:cs typeface="Times New Roman" pitchFamily="18" charset="0"/>
              </a:rPr>
              <a:t>sát</a:t>
            </a:r>
            <a:r>
              <a:rPr lang="en-US" sz="2000" dirty="0">
                <a:solidFill>
                  <a:prstClr val="white"/>
                </a:solidFill>
                <a:latin typeface="Times New Roman" pitchFamily="18" charset="0"/>
                <a:cs typeface="Times New Roman" pitchFamily="18" charset="0"/>
              </a:rPr>
              <a:t> </a:t>
            </a:r>
          </a:p>
          <a:p>
            <a:pPr algn="ctr" defTabSz="1219170">
              <a:lnSpc>
                <a:spcPct val="150000"/>
              </a:lnSpc>
            </a:pPr>
            <a:r>
              <a:rPr lang="en-US" sz="2000" dirty="0" err="1">
                <a:solidFill>
                  <a:prstClr val="white"/>
                </a:solidFill>
                <a:latin typeface="Times New Roman" pitchFamily="18" charset="0"/>
                <a:cs typeface="Times New Roman" pitchFamily="18" charset="0"/>
              </a:rPr>
              <a:t>hình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vẽ</a:t>
            </a:r>
            <a:r>
              <a:rPr lang="en-US" sz="2000" dirty="0">
                <a:solidFill>
                  <a:prstClr val="white"/>
                </a:solidFill>
                <a:latin typeface="Times New Roman" pitchFamily="18" charset="0"/>
                <a:cs typeface="Times New Roman" pitchFamily="18" charset="0"/>
              </a:rPr>
              <a:t> </a:t>
            </a:r>
          </a:p>
        </p:txBody>
      </p:sp>
      <p:sp>
        <p:nvSpPr>
          <p:cNvPr id="1387" name="TextBox 1386"/>
          <p:cNvSpPr txBox="1"/>
          <p:nvPr/>
        </p:nvSpPr>
        <p:spPr>
          <a:xfrm>
            <a:off x="2158603" y="2151738"/>
            <a:ext cx="2472027" cy="960328"/>
          </a:xfrm>
          <a:prstGeom prst="rect">
            <a:avLst/>
          </a:prstGeom>
          <a:noFill/>
        </p:spPr>
        <p:txBody>
          <a:bodyPr wrap="square" rtlCol="0">
            <a:spAutoFit/>
          </a:bodyPr>
          <a:lstStyle/>
          <a:p>
            <a:pPr algn="ctr" defTabSz="1219170">
              <a:lnSpc>
                <a:spcPct val="150000"/>
              </a:lnSpc>
            </a:pPr>
            <a:r>
              <a:rPr lang="en-US" sz="2000" dirty="0" err="1">
                <a:solidFill>
                  <a:prstClr val="white"/>
                </a:solidFill>
                <a:latin typeface="Times New Roman" pitchFamily="18" charset="0"/>
                <a:cs typeface="Times New Roman" pitchFamily="18" charset="0"/>
              </a:rPr>
              <a:t>Gọi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tên</a:t>
            </a:r>
            <a:r>
              <a:rPr lang="en-US" sz="2000" dirty="0">
                <a:solidFill>
                  <a:prstClr val="white"/>
                </a:solidFill>
                <a:latin typeface="Times New Roman" pitchFamily="18" charset="0"/>
                <a:cs typeface="Times New Roman" pitchFamily="18" charset="0"/>
              </a:rPr>
              <a:t> các </a:t>
            </a:r>
            <a:r>
              <a:rPr lang="en-US" sz="2000" dirty="0" err="1">
                <a:solidFill>
                  <a:prstClr val="white"/>
                </a:solidFill>
                <a:latin typeface="Times New Roman" pitchFamily="18" charset="0"/>
                <a:cs typeface="Times New Roman" pitchFamily="18" charset="0"/>
              </a:rPr>
              <a:t>dạng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địa</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hình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đó</a:t>
            </a:r>
            <a:endParaRPr lang="en-US" sz="2000" dirty="0">
              <a:solidFill>
                <a:prstClr val="white"/>
              </a:solidFill>
              <a:latin typeface="Times New Roman" pitchFamily="18" charset="0"/>
              <a:cs typeface="Times New Roman" pitchFamily="18" charset="0"/>
            </a:endParaRPr>
          </a:p>
        </p:txBody>
      </p:sp>
      <p:sp>
        <p:nvSpPr>
          <p:cNvPr id="1390" name="TextBox 1389"/>
          <p:cNvSpPr txBox="1"/>
          <p:nvPr/>
        </p:nvSpPr>
        <p:spPr>
          <a:xfrm>
            <a:off x="4849458" y="3461045"/>
            <a:ext cx="1911082" cy="960328"/>
          </a:xfrm>
          <a:prstGeom prst="rect">
            <a:avLst/>
          </a:prstGeom>
          <a:noFill/>
        </p:spPr>
        <p:txBody>
          <a:bodyPr wrap="square" rtlCol="0">
            <a:spAutoFit/>
          </a:bodyPr>
          <a:lstStyle/>
          <a:p>
            <a:pPr algn="ctr" defTabSz="1219170">
              <a:lnSpc>
                <a:spcPct val="150000"/>
              </a:lnSpc>
            </a:pPr>
            <a:r>
              <a:rPr lang="en-US" sz="2000" dirty="0">
                <a:solidFill>
                  <a:prstClr val="white"/>
                </a:solidFill>
                <a:latin typeface="Times New Roman" pitchFamily="18" charset="0"/>
                <a:cs typeface="Times New Roman" pitchFamily="18" charset="0"/>
              </a:rPr>
              <a:t>Theo </a:t>
            </a:r>
            <a:r>
              <a:rPr lang="en-US" sz="2000" dirty="0" err="1">
                <a:solidFill>
                  <a:prstClr val="white"/>
                </a:solidFill>
                <a:latin typeface="Times New Roman" pitchFamily="18" charset="0"/>
                <a:cs typeface="Times New Roman" pitchFamily="18" charset="0"/>
              </a:rPr>
              <a:t>thứ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tự</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từ</a:t>
            </a:r>
            <a:r>
              <a:rPr lang="en-US" sz="2000" dirty="0">
                <a:solidFill>
                  <a:prstClr val="white"/>
                </a:solidFill>
                <a:latin typeface="Times New Roman" pitchFamily="18" charset="0"/>
                <a:cs typeface="Times New Roman" pitchFamily="18" charset="0"/>
              </a:rPr>
              <a:t> 1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hết</a:t>
            </a:r>
            <a:r>
              <a:rPr lang="en-US" sz="2000" dirty="0">
                <a:solidFill>
                  <a:prstClr val="white"/>
                </a:solidFill>
                <a:latin typeface="Times New Roman" pitchFamily="18" charset="0"/>
                <a:cs typeface="Times New Roman" pitchFamily="18" charset="0"/>
              </a:rPr>
              <a:t> </a:t>
            </a:r>
          </a:p>
        </p:txBody>
      </p:sp>
      <p:pic>
        <p:nvPicPr>
          <p:cNvPr id="6" name="Picture 5">
            <a:extLst>
              <a:ext uri="{FF2B5EF4-FFF2-40B4-BE49-F238E27FC236}">
                <a16:creationId xmlns:a16="http://schemas.microsoft.com/office/drawing/2014/main" xmlns="" id="{2BEBA14A-FFA3-4F05-8F4B-5D45551C9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7" y="2820826"/>
            <a:ext cx="1470812" cy="616610"/>
          </a:xfrm>
          <a:prstGeom prst="rect">
            <a:avLst/>
          </a:prstGeom>
        </p:spPr>
      </p:pic>
      <p:pic>
        <p:nvPicPr>
          <p:cNvPr id="1026" name="Picture 9">
            <a:extLst>
              <a:ext uri="{FF2B5EF4-FFF2-40B4-BE49-F238E27FC236}">
                <a16:creationId xmlns:a16="http://schemas.microsoft.com/office/drawing/2014/main" xmlns="" id="{47D4ADE5-F642-4949-9222-B8DCB4A1C2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997" y="0"/>
            <a:ext cx="54609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a16="http://schemas.microsoft.com/office/drawing/2014/main" xmlns="" id="{71B27AD6-D209-4657-8435-9199605AF4AC}"/>
              </a:ext>
            </a:extLst>
          </p:cNvPr>
          <p:cNvSpPr txBox="1"/>
          <p:nvPr/>
        </p:nvSpPr>
        <p:spPr>
          <a:xfrm>
            <a:off x="4806337" y="2616726"/>
            <a:ext cx="1895071" cy="913007"/>
          </a:xfrm>
          <a:prstGeom prst="rect">
            <a:avLst/>
          </a:prstGeom>
          <a:solidFill>
            <a:schemeClr val="bg1"/>
          </a:solidFill>
        </p:spPr>
        <p:txBody>
          <a:bodyPr wrap="none" rtlCol="0">
            <a:spAutoFit/>
          </a:bodyPr>
          <a:lstStyle/>
          <a:p>
            <a:r>
              <a:rPr lang="en-US" sz="5333" dirty="0">
                <a:solidFill>
                  <a:srgbClr val="FB465C"/>
                </a:solidFill>
                <a:latin typeface="#9Slide03 SVNCintra"/>
              </a:rPr>
              <a:t>1 </a:t>
            </a:r>
            <a:r>
              <a:rPr lang="en-US" sz="5333" dirty="0">
                <a:solidFill>
                  <a:srgbClr val="FB465C"/>
                </a:solidFill>
                <a:latin typeface="#9Slide03 SVNCintra"/>
                <a:sym typeface="Wingdings" panose="05000000000000000000" pitchFamily="2" charset="2"/>
              </a:rPr>
              <a:t> 8</a:t>
            </a:r>
            <a:endParaRPr lang="en-US" sz="5333" dirty="0">
              <a:solidFill>
                <a:srgbClr val="FB465C"/>
              </a:solidFill>
              <a:latin typeface="#9Slide03 SVNCintra"/>
            </a:endParaRPr>
          </a:p>
        </p:txBody>
      </p:sp>
      <p:pic>
        <p:nvPicPr>
          <p:cNvPr id="16" name="Picture 15">
            <a:extLst>
              <a:ext uri="{FF2B5EF4-FFF2-40B4-BE49-F238E27FC236}">
                <a16:creationId xmlns:a16="http://schemas.microsoft.com/office/drawing/2014/main" xmlns="" id="{BA7CB0E8-0C88-4DD4-85F7-2A49A7D29D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155"/>
          <a:stretch/>
        </p:blipFill>
        <p:spPr>
          <a:xfrm>
            <a:off x="2681767" y="3457416"/>
            <a:ext cx="1386282" cy="1535111"/>
          </a:xfrm>
          <a:prstGeom prst="rect">
            <a:avLst/>
          </a:prstGeom>
        </p:spPr>
      </p:pic>
      <p:sp>
        <p:nvSpPr>
          <p:cNvPr id="63" name="TextBox 62">
            <a:extLst>
              <a:ext uri="{FF2B5EF4-FFF2-40B4-BE49-F238E27FC236}">
                <a16:creationId xmlns:a16="http://schemas.microsoft.com/office/drawing/2014/main" xmlns="" id="{59904B48-B6FA-4D39-B4B3-7187687FF0A2}"/>
              </a:ext>
            </a:extLst>
          </p:cNvPr>
          <p:cNvSpPr txBox="1"/>
          <p:nvPr/>
        </p:nvSpPr>
        <p:spPr>
          <a:xfrm>
            <a:off x="1113751" y="352366"/>
            <a:ext cx="4956806" cy="913007"/>
          </a:xfrm>
          <a:prstGeom prst="rect">
            <a:avLst/>
          </a:prstGeom>
          <a:noFill/>
        </p:spPr>
        <p:txBody>
          <a:bodyPr wrap="none" rtlCol="0">
            <a:spAutoFit/>
          </a:bodyPr>
          <a:lstStyle/>
          <a:p>
            <a:r>
              <a:rPr lang="en-US" sz="5333" b="1" dirty="0">
                <a:solidFill>
                  <a:srgbClr val="C00000"/>
                </a:solidFill>
                <a:latin typeface="Times New Roman" pitchFamily="18" charset="0"/>
                <a:cs typeface="Times New Roman" pitchFamily="18" charset="0"/>
              </a:rPr>
              <a:t>KHỞI     ĐỘNG</a:t>
            </a:r>
          </a:p>
        </p:txBody>
      </p:sp>
      <p:sp>
        <p:nvSpPr>
          <p:cNvPr id="24" name="TextBox 23">
            <a:extLst>
              <a:ext uri="{FF2B5EF4-FFF2-40B4-BE49-F238E27FC236}">
                <a16:creationId xmlns:a16="http://schemas.microsoft.com/office/drawing/2014/main" xmlns="" id="{E73E4C54-B504-4F7B-B00C-BDF592A6BF8D}"/>
              </a:ext>
            </a:extLst>
          </p:cNvPr>
          <p:cNvSpPr txBox="1"/>
          <p:nvPr/>
        </p:nvSpPr>
        <p:spPr>
          <a:xfrm>
            <a:off x="100612" y="5046023"/>
            <a:ext cx="6323426" cy="1055674"/>
          </a:xfrm>
          <a:prstGeom prst="rect">
            <a:avLst/>
          </a:prstGeom>
          <a:noFill/>
        </p:spPr>
        <p:txBody>
          <a:bodyPr wrap="square">
            <a:spAutoFit/>
          </a:bodyPr>
          <a:lstStyle/>
          <a:p>
            <a:pPr indent="180340" algn="just">
              <a:lnSpc>
                <a:spcPct val="120000"/>
              </a:lnSpc>
              <a:spcAft>
                <a:spcPts val="600"/>
              </a:spcAft>
            </a:pPr>
            <a:r>
              <a:rPr lang="it-IT" sz="2400" dirty="0">
                <a:effectLst/>
                <a:latin typeface="Times New Roman" pitchFamily="18" charset="0"/>
                <a:ea typeface="Tahoma" panose="020B0604030504040204" pitchFamily="34" charset="0"/>
                <a:cs typeface="Times New Roman" pitchFamily="18" charset="0"/>
              </a:rPr>
              <a:t>+ HS làm việc</a:t>
            </a:r>
            <a:r>
              <a:rPr lang="vi-VN" sz="2400" dirty="0">
                <a:effectLst/>
                <a:latin typeface="Times New Roman" pitchFamily="18" charset="0"/>
                <a:ea typeface="Tahoma" panose="020B0604030504040204" pitchFamily="34" charset="0"/>
                <a:cs typeface="Times New Roman" pitchFamily="18" charset="0"/>
              </a:rPr>
              <a:t> cá nhân </a:t>
            </a:r>
            <a:r>
              <a:rPr lang="en-US" sz="2400" dirty="0">
                <a:effectLst/>
                <a:latin typeface="Times New Roman" pitchFamily="18" charset="0"/>
                <a:ea typeface="Tahoma" panose="020B0604030504040204" pitchFamily="34" charset="0"/>
                <a:cs typeface="Times New Roman" pitchFamily="18" charset="0"/>
              </a:rPr>
              <a:t>(2 </a:t>
            </a:r>
            <a:r>
              <a:rPr lang="en-US" sz="2400" dirty="0" err="1">
                <a:effectLst/>
                <a:latin typeface="Times New Roman" pitchFamily="18" charset="0"/>
                <a:ea typeface="Tahoma" panose="020B0604030504040204" pitchFamily="34" charset="0"/>
                <a:cs typeface="Times New Roman" pitchFamily="18" charset="0"/>
              </a:rPr>
              <a:t>phút</a:t>
            </a:r>
            <a:r>
              <a:rPr lang="en-US" sz="2400" dirty="0">
                <a:effectLst/>
                <a:latin typeface="Times New Roman" pitchFamily="18" charset="0"/>
                <a:ea typeface="Tahoma" panose="020B0604030504040204" pitchFamily="34" charset="0"/>
                <a:cs typeface="Times New Roman" pitchFamily="18" charset="0"/>
              </a:rPr>
              <a:t>)</a:t>
            </a:r>
            <a:endParaRPr lang="en-US" sz="2000" dirty="0">
              <a:effectLst/>
              <a:latin typeface="Times New Roman" pitchFamily="18" charset="0"/>
              <a:ea typeface="Tahoma" panose="020B0604030504040204" pitchFamily="34" charset="0"/>
              <a:cs typeface="Times New Roman" pitchFamily="18" charset="0"/>
            </a:endParaRPr>
          </a:p>
          <a:p>
            <a:pPr indent="180340" algn="just">
              <a:lnSpc>
                <a:spcPct val="120000"/>
              </a:lnSpc>
              <a:spcAft>
                <a:spcPts val="600"/>
              </a:spcAft>
            </a:pPr>
            <a:r>
              <a:rPr lang="it-IT" sz="2400" dirty="0">
                <a:effectLst/>
                <a:latin typeface="Times New Roman" pitchFamily="18" charset="0"/>
                <a:ea typeface="Tahoma" panose="020B0604030504040204" pitchFamily="34" charset="0"/>
                <a:cs typeface="Times New Roman" pitchFamily="18" charset="0"/>
              </a:rPr>
              <a:t>+ </a:t>
            </a:r>
            <a:r>
              <a:rPr lang="it-IT" sz="2400" dirty="0" smtClean="0">
                <a:effectLst/>
                <a:latin typeface="Times New Roman" pitchFamily="18" charset="0"/>
                <a:ea typeface="Tahoma" panose="020B0604030504040204" pitchFamily="34" charset="0"/>
                <a:cs typeface="Times New Roman" pitchFamily="18" charset="0"/>
              </a:rPr>
              <a:t>Ghi nhớ và viết lên ô chat  đáp án </a:t>
            </a:r>
          </a:p>
        </p:txBody>
      </p:sp>
    </p:spTree>
    <p:extLst>
      <p:ext uri="{BB962C8B-B14F-4D97-AF65-F5344CB8AC3E}">
        <p14:creationId xmlns:p14="http://schemas.microsoft.com/office/powerpoint/2010/main" val="19556407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80"/>
                                        </p:tgtEl>
                                        <p:attrNameLst>
                                          <p:attrName>style.visibility</p:attrName>
                                        </p:attrNameLst>
                                      </p:cBhvr>
                                      <p:to>
                                        <p:strVal val="visible"/>
                                      </p:to>
                                    </p:set>
                                    <p:animEffect transition="in" filter="barn(inVertical)">
                                      <p:cBhvr>
                                        <p:cTn id="15" dur="500"/>
                                        <p:tgtEl>
                                          <p:spTgt spid="138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circle(in)">
                                      <p:cBhvr>
                                        <p:cTn id="20" dur="20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87"/>
                                        </p:tgtEl>
                                        <p:attrNameLst>
                                          <p:attrName>style.visibility</p:attrName>
                                        </p:attrNameLst>
                                      </p:cBhvr>
                                      <p:to>
                                        <p:strVal val="visible"/>
                                      </p:to>
                                    </p:set>
                                    <p:animEffect transition="in" filter="barn(inVertical)">
                                      <p:cBhvr>
                                        <p:cTn id="25" dur="500"/>
                                        <p:tgtEl>
                                          <p:spTgt spid="1387"/>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barn(inVertical)">
                                      <p:cBhvr>
                                        <p:cTn id="33" dur="500"/>
                                        <p:tgtEl>
                                          <p:spTgt spid="4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90"/>
                                        </p:tgtEl>
                                        <p:attrNameLst>
                                          <p:attrName>style.visibility</p:attrName>
                                        </p:attrNameLst>
                                      </p:cBhvr>
                                      <p:to>
                                        <p:strVal val="visible"/>
                                      </p:to>
                                    </p:set>
                                    <p:animEffect transition="in" filter="barn(inVertical)">
                                      <p:cBhvr>
                                        <p:cTn id="36" dur="500"/>
                                        <p:tgtEl>
                                          <p:spTgt spid="1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p:bldP spid="1387" grpId="0"/>
      <p:bldP spid="1390" grpId="0"/>
      <p:bldP spid="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285" y="129650"/>
            <a:ext cx="10473447" cy="1200329"/>
          </a:xfrm>
          <a:prstGeom prst="rect">
            <a:avLst/>
          </a:prstGeom>
        </p:spPr>
        <p:txBody>
          <a:bodyPr wrap="square">
            <a:spAutoFit/>
          </a:bodyPr>
          <a:lstStyle/>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Hãy chọn những từ sau đây điền vào các vị trí tương ứng trong hình 10.3</a:t>
            </a:r>
            <a:endParaRPr lang="en-US" sz="2400"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i="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độ cao tương đối          đỉnh núi          độ cao tuyệt đối          sườn núi</a:t>
            </a:r>
            <a:endParaRPr lang="en-US"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i="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núi cao                chân núi          núi trung bình        núi thấp           hẻm vực</a:t>
            </a:r>
            <a:endParaRPr lang="en-US"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428017" y="1329980"/>
            <a:ext cx="11459183" cy="5207008"/>
          </a:xfrm>
          <a:prstGeom prst="rect">
            <a:avLst/>
          </a:prstGeom>
          <a:noFill/>
          <a:ln>
            <a:noFill/>
          </a:ln>
        </p:spPr>
      </p:pic>
      <p:sp>
        <p:nvSpPr>
          <p:cNvPr id="6" name="Rectangle 5"/>
          <p:cNvSpPr/>
          <p:nvPr/>
        </p:nvSpPr>
        <p:spPr>
          <a:xfrm>
            <a:off x="1504438" y="3111858"/>
            <a:ext cx="286328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540030" y="3756734"/>
            <a:ext cx="1498898"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núi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168419" y="2059950"/>
            <a:ext cx="233160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đỉnh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01756" y="3111858"/>
            <a:ext cx="206247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sườn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852598" y="3995815"/>
            <a:ext cx="221163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hẻm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vực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150941" y="3765533"/>
            <a:ext cx="297666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tuyệt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627674" y="4930499"/>
            <a:ext cx="1991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núi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thấp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00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105592" y="457199"/>
            <a:ext cx="7632739" cy="1575881"/>
          </a:xfrm>
          <a:prstGeom prst="rect">
            <a:avLst/>
          </a:prstGeom>
        </p:spPr>
        <p:txBody>
          <a:bodyPr wrap="none" fromWordArt="1">
            <a:prstTxWarp prst="textChevronInverted">
              <a:avLst>
                <a:gd name="adj" fmla="val 75000"/>
              </a:avLst>
            </a:prstTxWarp>
          </a:bodyPr>
          <a:lstStyle/>
          <a:p>
            <a:pPr algn="ctr"/>
            <a:r>
              <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VẬN DỤNG </a:t>
            </a: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881" y="204280"/>
            <a:ext cx="3075707"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55340" y="2427342"/>
            <a:ext cx="108829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sz="3600" b="1" dirty="0" err="1">
                <a:solidFill>
                  <a:srgbClr val="FF00FF"/>
                </a:solidFill>
                <a:latin typeface="Times New Roman" panose="02020603050405020304" pitchFamily="18" charset="0"/>
                <a:cs typeface="Times New Roman" panose="02020603050405020304" pitchFamily="18" charset="0"/>
              </a:rPr>
              <a:t>Nơi</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em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sinh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sống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thuộc</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nào? </a:t>
            </a:r>
            <a:r>
              <a:rPr lang="en-US" sz="3600" b="1" dirty="0" err="1">
                <a:solidFill>
                  <a:srgbClr val="FF00FF"/>
                </a:solidFill>
                <a:latin typeface="Times New Roman" panose="02020603050405020304" pitchFamily="18" charset="0"/>
                <a:cs typeface="Times New Roman" panose="02020603050405020304" pitchFamily="18" charset="0"/>
              </a:rPr>
              <a:t>Trình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bày</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đặc</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điểm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dạng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địa</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hình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đó</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a:t>
            </a:r>
            <a:r>
              <a:rPr lang="en-US" sz="3600" b="1" dirty="0" err="1">
                <a:solidFill>
                  <a:srgbClr val="FF00FF"/>
                </a:solidFill>
                <a:latin typeface="Times New Roman" panose="02020603050405020304" pitchFamily="18" charset="0"/>
                <a:cs typeface="Times New Roman" panose="02020603050405020304" pitchFamily="18" charset="0"/>
              </a:rPr>
              <a:t>đó</a:t>
            </a:r>
            <a:r>
              <a:rPr lang="vi-VN" sz="3600" b="1" dirty="0">
                <a:solidFill>
                  <a:srgbClr val="FF00FF"/>
                </a:solidFill>
                <a:latin typeface="Times New Roman" panose="02020603050405020304" pitchFamily="18" charset="0"/>
                <a:cs typeface="Times New Roman" panose="02020603050405020304" pitchFamily="18" charset="0"/>
              </a:rPr>
              <a:t> phù hợp với những hoạt động kinh tế nào?</a:t>
            </a:r>
            <a:endParaRPr lang="en-US" sz="36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46817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xmlns=""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917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27" name="Group 2826"/>
          <p:cNvGrpSpPr/>
          <p:nvPr/>
        </p:nvGrpSpPr>
        <p:grpSpPr>
          <a:xfrm>
            <a:off x="2940592" y="0"/>
            <a:ext cx="831851" cy="1214967"/>
            <a:chOff x="4251325" y="11113"/>
            <a:chExt cx="623888" cy="911225"/>
          </a:xfrm>
          <a:effectLst>
            <a:outerShdw blurRad="203200" dist="38100" dir="5400000" algn="t" rotWithShape="0">
              <a:prstClr val="black">
                <a:alpha val="28000"/>
              </a:prstClr>
            </a:outerShdw>
          </a:effectLst>
        </p:grpSpPr>
        <p:sp>
          <p:nvSpPr>
            <p:cNvPr id="2819" name="Freeform 1345"/>
            <p:cNvSpPr>
              <a:spLocks/>
            </p:cNvSpPr>
            <p:nvPr/>
          </p:nvSpPr>
          <p:spPr bwMode="auto">
            <a:xfrm>
              <a:off x="4251325" y="579438"/>
              <a:ext cx="230188" cy="342900"/>
            </a:xfrm>
            <a:custGeom>
              <a:avLst/>
              <a:gdLst>
                <a:gd name="T0" fmla="*/ 95 w 145"/>
                <a:gd name="T1" fmla="*/ 0 h 216"/>
                <a:gd name="T2" fmla="*/ 145 w 145"/>
                <a:gd name="T3" fmla="*/ 65 h 216"/>
                <a:gd name="T4" fmla="*/ 116 w 145"/>
                <a:gd name="T5" fmla="*/ 80 h 216"/>
                <a:gd name="T6" fmla="*/ 91 w 145"/>
                <a:gd name="T7" fmla="*/ 97 h 216"/>
                <a:gd name="T8" fmla="*/ 72 w 145"/>
                <a:gd name="T9" fmla="*/ 116 h 216"/>
                <a:gd name="T10" fmla="*/ 56 w 145"/>
                <a:gd name="T11" fmla="*/ 137 h 216"/>
                <a:gd name="T12" fmla="*/ 46 w 145"/>
                <a:gd name="T13" fmla="*/ 157 h 216"/>
                <a:gd name="T14" fmla="*/ 37 w 145"/>
                <a:gd name="T15" fmla="*/ 175 h 216"/>
                <a:gd name="T16" fmla="*/ 32 w 145"/>
                <a:gd name="T17" fmla="*/ 191 h 216"/>
                <a:gd name="T18" fmla="*/ 28 w 145"/>
                <a:gd name="T19" fmla="*/ 204 h 216"/>
                <a:gd name="T20" fmla="*/ 27 w 145"/>
                <a:gd name="T21" fmla="*/ 212 h 216"/>
                <a:gd name="T22" fmla="*/ 27 w 145"/>
                <a:gd name="T23" fmla="*/ 216 h 216"/>
                <a:gd name="T24" fmla="*/ 9 w 145"/>
                <a:gd name="T25" fmla="*/ 184 h 216"/>
                <a:gd name="T26" fmla="*/ 2 w 145"/>
                <a:gd name="T27" fmla="*/ 153 h 216"/>
                <a:gd name="T28" fmla="*/ 0 w 145"/>
                <a:gd name="T29" fmla="*/ 126 h 216"/>
                <a:gd name="T30" fmla="*/ 6 w 145"/>
                <a:gd name="T31" fmla="*/ 101 h 216"/>
                <a:gd name="T32" fmla="*/ 16 w 145"/>
                <a:gd name="T33" fmla="*/ 78 h 216"/>
                <a:gd name="T34" fmla="*/ 28 w 145"/>
                <a:gd name="T35" fmla="*/ 58 h 216"/>
                <a:gd name="T36" fmla="*/ 42 w 145"/>
                <a:gd name="T37" fmla="*/ 40 h 216"/>
                <a:gd name="T38" fmla="*/ 58 w 145"/>
                <a:gd name="T39" fmla="*/ 26 h 216"/>
                <a:gd name="T40" fmla="*/ 72 w 145"/>
                <a:gd name="T41" fmla="*/ 14 h 216"/>
                <a:gd name="T42" fmla="*/ 84 w 145"/>
                <a:gd name="T43" fmla="*/ 6 h 216"/>
                <a:gd name="T44" fmla="*/ 91 w 145"/>
                <a:gd name="T45" fmla="*/ 1 h 216"/>
                <a:gd name="T46" fmla="*/ 95 w 145"/>
                <a:gd name="T4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216">
                  <a:moveTo>
                    <a:pt x="95" y="0"/>
                  </a:moveTo>
                  <a:lnTo>
                    <a:pt x="145" y="65"/>
                  </a:lnTo>
                  <a:lnTo>
                    <a:pt x="116" y="80"/>
                  </a:lnTo>
                  <a:lnTo>
                    <a:pt x="91" y="97"/>
                  </a:lnTo>
                  <a:lnTo>
                    <a:pt x="72" y="116"/>
                  </a:lnTo>
                  <a:lnTo>
                    <a:pt x="56" y="137"/>
                  </a:lnTo>
                  <a:lnTo>
                    <a:pt x="46" y="157"/>
                  </a:lnTo>
                  <a:lnTo>
                    <a:pt x="37" y="175"/>
                  </a:lnTo>
                  <a:lnTo>
                    <a:pt x="32" y="191"/>
                  </a:lnTo>
                  <a:lnTo>
                    <a:pt x="28" y="204"/>
                  </a:lnTo>
                  <a:lnTo>
                    <a:pt x="27" y="212"/>
                  </a:lnTo>
                  <a:lnTo>
                    <a:pt x="27" y="216"/>
                  </a:lnTo>
                  <a:lnTo>
                    <a:pt x="9" y="184"/>
                  </a:lnTo>
                  <a:lnTo>
                    <a:pt x="2" y="153"/>
                  </a:lnTo>
                  <a:lnTo>
                    <a:pt x="0" y="126"/>
                  </a:lnTo>
                  <a:lnTo>
                    <a:pt x="6" y="101"/>
                  </a:lnTo>
                  <a:lnTo>
                    <a:pt x="16" y="78"/>
                  </a:lnTo>
                  <a:lnTo>
                    <a:pt x="28" y="58"/>
                  </a:lnTo>
                  <a:lnTo>
                    <a:pt x="42" y="40"/>
                  </a:lnTo>
                  <a:lnTo>
                    <a:pt x="58" y="26"/>
                  </a:lnTo>
                  <a:lnTo>
                    <a:pt x="72" y="14"/>
                  </a:lnTo>
                  <a:lnTo>
                    <a:pt x="84" y="6"/>
                  </a:lnTo>
                  <a:lnTo>
                    <a:pt x="91" y="1"/>
                  </a:lnTo>
                  <a:lnTo>
                    <a:pt x="95" y="0"/>
                  </a:lnTo>
                  <a:close/>
                </a:path>
              </a:pathLst>
            </a:custGeom>
            <a:solidFill>
              <a:srgbClr val="002E2C"/>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0" name="Freeform 1346"/>
            <p:cNvSpPr>
              <a:spLocks/>
            </p:cNvSpPr>
            <p:nvPr/>
          </p:nvSpPr>
          <p:spPr bwMode="auto">
            <a:xfrm>
              <a:off x="4648200" y="579438"/>
              <a:ext cx="227013" cy="342900"/>
            </a:xfrm>
            <a:custGeom>
              <a:avLst/>
              <a:gdLst>
                <a:gd name="T0" fmla="*/ 51 w 143"/>
                <a:gd name="T1" fmla="*/ 0 h 216"/>
                <a:gd name="T2" fmla="*/ 54 w 143"/>
                <a:gd name="T3" fmla="*/ 1 h 216"/>
                <a:gd name="T4" fmla="*/ 61 w 143"/>
                <a:gd name="T5" fmla="*/ 6 h 216"/>
                <a:gd name="T6" fmla="*/ 73 w 143"/>
                <a:gd name="T7" fmla="*/ 15 h 216"/>
                <a:gd name="T8" fmla="*/ 87 w 143"/>
                <a:gd name="T9" fmla="*/ 26 h 216"/>
                <a:gd name="T10" fmla="*/ 101 w 143"/>
                <a:gd name="T11" fmla="*/ 42 h 216"/>
                <a:gd name="T12" fmla="*/ 117 w 143"/>
                <a:gd name="T13" fmla="*/ 59 h 216"/>
                <a:gd name="T14" fmla="*/ 129 w 143"/>
                <a:gd name="T15" fmla="*/ 79 h 216"/>
                <a:gd name="T16" fmla="*/ 138 w 143"/>
                <a:gd name="T17" fmla="*/ 102 h 216"/>
                <a:gd name="T18" fmla="*/ 143 w 143"/>
                <a:gd name="T19" fmla="*/ 127 h 216"/>
                <a:gd name="T20" fmla="*/ 143 w 143"/>
                <a:gd name="T21" fmla="*/ 154 h 216"/>
                <a:gd name="T22" fmla="*/ 134 w 143"/>
                <a:gd name="T23" fmla="*/ 184 h 216"/>
                <a:gd name="T24" fmla="*/ 117 w 143"/>
                <a:gd name="T25" fmla="*/ 216 h 216"/>
                <a:gd name="T26" fmla="*/ 117 w 143"/>
                <a:gd name="T27" fmla="*/ 212 h 216"/>
                <a:gd name="T28" fmla="*/ 115 w 143"/>
                <a:gd name="T29" fmla="*/ 205 h 216"/>
                <a:gd name="T30" fmla="*/ 112 w 143"/>
                <a:gd name="T31" fmla="*/ 192 h 216"/>
                <a:gd name="T32" fmla="*/ 107 w 143"/>
                <a:gd name="T33" fmla="*/ 175 h 216"/>
                <a:gd name="T34" fmla="*/ 100 w 143"/>
                <a:gd name="T35" fmla="*/ 157 h 216"/>
                <a:gd name="T36" fmla="*/ 87 w 143"/>
                <a:gd name="T37" fmla="*/ 137 h 216"/>
                <a:gd name="T38" fmla="*/ 73 w 143"/>
                <a:gd name="T39" fmla="*/ 117 h 216"/>
                <a:gd name="T40" fmla="*/ 54 w 143"/>
                <a:gd name="T41" fmla="*/ 97 h 216"/>
                <a:gd name="T42" fmla="*/ 30 w 143"/>
                <a:gd name="T43" fmla="*/ 80 h 216"/>
                <a:gd name="T44" fmla="*/ 0 w 143"/>
                <a:gd name="T45" fmla="*/ 66 h 216"/>
                <a:gd name="T46" fmla="*/ 51 w 143"/>
                <a:gd name="T4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216">
                  <a:moveTo>
                    <a:pt x="51" y="0"/>
                  </a:moveTo>
                  <a:lnTo>
                    <a:pt x="54" y="1"/>
                  </a:lnTo>
                  <a:lnTo>
                    <a:pt x="61" y="6"/>
                  </a:lnTo>
                  <a:lnTo>
                    <a:pt x="73" y="15"/>
                  </a:lnTo>
                  <a:lnTo>
                    <a:pt x="87" y="26"/>
                  </a:lnTo>
                  <a:lnTo>
                    <a:pt x="101" y="42"/>
                  </a:lnTo>
                  <a:lnTo>
                    <a:pt x="117" y="59"/>
                  </a:lnTo>
                  <a:lnTo>
                    <a:pt x="129" y="79"/>
                  </a:lnTo>
                  <a:lnTo>
                    <a:pt x="138" y="102"/>
                  </a:lnTo>
                  <a:lnTo>
                    <a:pt x="143" y="127"/>
                  </a:lnTo>
                  <a:lnTo>
                    <a:pt x="143" y="154"/>
                  </a:lnTo>
                  <a:lnTo>
                    <a:pt x="134" y="184"/>
                  </a:lnTo>
                  <a:lnTo>
                    <a:pt x="117" y="216"/>
                  </a:lnTo>
                  <a:lnTo>
                    <a:pt x="117" y="212"/>
                  </a:lnTo>
                  <a:lnTo>
                    <a:pt x="115" y="205"/>
                  </a:lnTo>
                  <a:lnTo>
                    <a:pt x="112" y="192"/>
                  </a:lnTo>
                  <a:lnTo>
                    <a:pt x="107" y="175"/>
                  </a:lnTo>
                  <a:lnTo>
                    <a:pt x="100" y="157"/>
                  </a:lnTo>
                  <a:lnTo>
                    <a:pt x="87" y="137"/>
                  </a:lnTo>
                  <a:lnTo>
                    <a:pt x="73" y="117"/>
                  </a:lnTo>
                  <a:lnTo>
                    <a:pt x="54" y="97"/>
                  </a:lnTo>
                  <a:lnTo>
                    <a:pt x="30" y="80"/>
                  </a:lnTo>
                  <a:lnTo>
                    <a:pt x="0" y="66"/>
                  </a:lnTo>
                  <a:lnTo>
                    <a:pt x="51" y="0"/>
                  </a:lnTo>
                  <a:close/>
                </a:path>
              </a:pathLst>
            </a:custGeom>
            <a:solidFill>
              <a:srgbClr val="002E2C"/>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1" name="Freeform 1347"/>
            <p:cNvSpPr>
              <a:spLocks/>
            </p:cNvSpPr>
            <p:nvPr/>
          </p:nvSpPr>
          <p:spPr bwMode="auto">
            <a:xfrm>
              <a:off x="4351338" y="11113"/>
              <a:ext cx="427038" cy="714375"/>
            </a:xfrm>
            <a:custGeom>
              <a:avLst/>
              <a:gdLst>
                <a:gd name="T0" fmla="*/ 136 w 269"/>
                <a:gd name="T1" fmla="*/ 0 h 450"/>
                <a:gd name="T2" fmla="*/ 163 w 269"/>
                <a:gd name="T3" fmla="*/ 30 h 450"/>
                <a:gd name="T4" fmla="*/ 189 w 269"/>
                <a:gd name="T5" fmla="*/ 65 h 450"/>
                <a:gd name="T6" fmla="*/ 213 w 269"/>
                <a:gd name="T7" fmla="*/ 103 h 450"/>
                <a:gd name="T8" fmla="*/ 236 w 269"/>
                <a:gd name="T9" fmla="*/ 142 h 450"/>
                <a:gd name="T10" fmla="*/ 252 w 269"/>
                <a:gd name="T11" fmla="*/ 184 h 450"/>
                <a:gd name="T12" fmla="*/ 264 w 269"/>
                <a:gd name="T13" fmla="*/ 226 h 450"/>
                <a:gd name="T14" fmla="*/ 269 w 269"/>
                <a:gd name="T15" fmla="*/ 270 h 450"/>
                <a:gd name="T16" fmla="*/ 267 w 269"/>
                <a:gd name="T17" fmla="*/ 315 h 450"/>
                <a:gd name="T18" fmla="*/ 255 w 269"/>
                <a:gd name="T19" fmla="*/ 360 h 450"/>
                <a:gd name="T20" fmla="*/ 232 w 269"/>
                <a:gd name="T21" fmla="*/ 405 h 450"/>
                <a:gd name="T22" fmla="*/ 201 w 269"/>
                <a:gd name="T23" fmla="*/ 450 h 450"/>
                <a:gd name="T24" fmla="*/ 68 w 269"/>
                <a:gd name="T25" fmla="*/ 450 h 450"/>
                <a:gd name="T26" fmla="*/ 35 w 269"/>
                <a:gd name="T27" fmla="*/ 405 h 450"/>
                <a:gd name="T28" fmla="*/ 14 w 269"/>
                <a:gd name="T29" fmla="*/ 359 h 450"/>
                <a:gd name="T30" fmla="*/ 4 w 269"/>
                <a:gd name="T31" fmla="*/ 314 h 450"/>
                <a:gd name="T32" fmla="*/ 0 w 269"/>
                <a:gd name="T33" fmla="*/ 270 h 450"/>
                <a:gd name="T34" fmla="*/ 7 w 269"/>
                <a:gd name="T35" fmla="*/ 226 h 450"/>
                <a:gd name="T36" fmla="*/ 18 w 269"/>
                <a:gd name="T37" fmla="*/ 184 h 450"/>
                <a:gd name="T38" fmla="*/ 35 w 269"/>
                <a:gd name="T39" fmla="*/ 142 h 450"/>
                <a:gd name="T40" fmla="*/ 58 w 269"/>
                <a:gd name="T41" fmla="*/ 103 h 450"/>
                <a:gd name="T42" fmla="*/ 82 w 269"/>
                <a:gd name="T43" fmla="*/ 65 h 450"/>
                <a:gd name="T44" fmla="*/ 108 w 269"/>
                <a:gd name="T45" fmla="*/ 30 h 450"/>
                <a:gd name="T46" fmla="*/ 136 w 269"/>
                <a:gd name="T47"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9" h="450">
                  <a:moveTo>
                    <a:pt x="136" y="0"/>
                  </a:moveTo>
                  <a:lnTo>
                    <a:pt x="163" y="30"/>
                  </a:lnTo>
                  <a:lnTo>
                    <a:pt x="189" y="65"/>
                  </a:lnTo>
                  <a:lnTo>
                    <a:pt x="213" y="103"/>
                  </a:lnTo>
                  <a:lnTo>
                    <a:pt x="236" y="142"/>
                  </a:lnTo>
                  <a:lnTo>
                    <a:pt x="252" y="184"/>
                  </a:lnTo>
                  <a:lnTo>
                    <a:pt x="264" y="226"/>
                  </a:lnTo>
                  <a:lnTo>
                    <a:pt x="269" y="270"/>
                  </a:lnTo>
                  <a:lnTo>
                    <a:pt x="267" y="315"/>
                  </a:lnTo>
                  <a:lnTo>
                    <a:pt x="255" y="360"/>
                  </a:lnTo>
                  <a:lnTo>
                    <a:pt x="232" y="405"/>
                  </a:lnTo>
                  <a:lnTo>
                    <a:pt x="201" y="450"/>
                  </a:lnTo>
                  <a:lnTo>
                    <a:pt x="68" y="450"/>
                  </a:lnTo>
                  <a:lnTo>
                    <a:pt x="35" y="405"/>
                  </a:lnTo>
                  <a:lnTo>
                    <a:pt x="14" y="359"/>
                  </a:lnTo>
                  <a:lnTo>
                    <a:pt x="4" y="314"/>
                  </a:lnTo>
                  <a:lnTo>
                    <a:pt x="0" y="270"/>
                  </a:lnTo>
                  <a:lnTo>
                    <a:pt x="7" y="226"/>
                  </a:lnTo>
                  <a:lnTo>
                    <a:pt x="18" y="184"/>
                  </a:lnTo>
                  <a:lnTo>
                    <a:pt x="35" y="142"/>
                  </a:lnTo>
                  <a:lnTo>
                    <a:pt x="58" y="103"/>
                  </a:lnTo>
                  <a:lnTo>
                    <a:pt x="82" y="65"/>
                  </a:lnTo>
                  <a:lnTo>
                    <a:pt x="108" y="30"/>
                  </a:lnTo>
                  <a:lnTo>
                    <a:pt x="136"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2" name="Freeform 1348"/>
            <p:cNvSpPr>
              <a:spLocks/>
            </p:cNvSpPr>
            <p:nvPr/>
          </p:nvSpPr>
          <p:spPr bwMode="auto">
            <a:xfrm>
              <a:off x="4565650" y="11113"/>
              <a:ext cx="212725" cy="714375"/>
            </a:xfrm>
            <a:custGeom>
              <a:avLst/>
              <a:gdLst>
                <a:gd name="T0" fmla="*/ 1 w 134"/>
                <a:gd name="T1" fmla="*/ 0 h 450"/>
                <a:gd name="T2" fmla="*/ 28 w 134"/>
                <a:gd name="T3" fmla="*/ 30 h 450"/>
                <a:gd name="T4" fmla="*/ 54 w 134"/>
                <a:gd name="T5" fmla="*/ 65 h 450"/>
                <a:gd name="T6" fmla="*/ 78 w 134"/>
                <a:gd name="T7" fmla="*/ 103 h 450"/>
                <a:gd name="T8" fmla="*/ 101 w 134"/>
                <a:gd name="T9" fmla="*/ 142 h 450"/>
                <a:gd name="T10" fmla="*/ 117 w 134"/>
                <a:gd name="T11" fmla="*/ 184 h 450"/>
                <a:gd name="T12" fmla="*/ 129 w 134"/>
                <a:gd name="T13" fmla="*/ 226 h 450"/>
                <a:gd name="T14" fmla="*/ 134 w 134"/>
                <a:gd name="T15" fmla="*/ 270 h 450"/>
                <a:gd name="T16" fmla="*/ 132 w 134"/>
                <a:gd name="T17" fmla="*/ 315 h 450"/>
                <a:gd name="T18" fmla="*/ 120 w 134"/>
                <a:gd name="T19" fmla="*/ 360 h 450"/>
                <a:gd name="T20" fmla="*/ 97 w 134"/>
                <a:gd name="T21" fmla="*/ 405 h 450"/>
                <a:gd name="T22" fmla="*/ 66 w 134"/>
                <a:gd name="T23" fmla="*/ 450 h 450"/>
                <a:gd name="T24" fmla="*/ 0 w 134"/>
                <a:gd name="T25" fmla="*/ 450 h 450"/>
                <a:gd name="T26" fmla="*/ 1 w 134"/>
                <a:gd name="T27"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450">
                  <a:moveTo>
                    <a:pt x="1" y="0"/>
                  </a:moveTo>
                  <a:lnTo>
                    <a:pt x="28" y="30"/>
                  </a:lnTo>
                  <a:lnTo>
                    <a:pt x="54" y="65"/>
                  </a:lnTo>
                  <a:lnTo>
                    <a:pt x="78" y="103"/>
                  </a:lnTo>
                  <a:lnTo>
                    <a:pt x="101" y="142"/>
                  </a:lnTo>
                  <a:lnTo>
                    <a:pt x="117" y="184"/>
                  </a:lnTo>
                  <a:lnTo>
                    <a:pt x="129" y="226"/>
                  </a:lnTo>
                  <a:lnTo>
                    <a:pt x="134" y="270"/>
                  </a:lnTo>
                  <a:lnTo>
                    <a:pt x="132" y="315"/>
                  </a:lnTo>
                  <a:lnTo>
                    <a:pt x="120" y="360"/>
                  </a:lnTo>
                  <a:lnTo>
                    <a:pt x="97" y="405"/>
                  </a:lnTo>
                  <a:lnTo>
                    <a:pt x="66" y="450"/>
                  </a:lnTo>
                  <a:lnTo>
                    <a:pt x="0" y="450"/>
                  </a:lnTo>
                  <a:lnTo>
                    <a:pt x="1" y="0"/>
                  </a:lnTo>
                  <a:close/>
                </a:path>
              </a:pathLst>
            </a:custGeom>
            <a:solidFill>
              <a:srgbClr val="CFCFCF"/>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3" name="Freeform 1349"/>
            <p:cNvSpPr>
              <a:spLocks/>
            </p:cNvSpPr>
            <p:nvPr/>
          </p:nvSpPr>
          <p:spPr bwMode="auto">
            <a:xfrm>
              <a:off x="4459288" y="725488"/>
              <a:ext cx="211138" cy="66675"/>
            </a:xfrm>
            <a:custGeom>
              <a:avLst/>
              <a:gdLst>
                <a:gd name="T0" fmla="*/ 0 w 133"/>
                <a:gd name="T1" fmla="*/ 0 h 42"/>
                <a:gd name="T2" fmla="*/ 67 w 133"/>
                <a:gd name="T3" fmla="*/ 0 h 42"/>
                <a:gd name="T4" fmla="*/ 133 w 133"/>
                <a:gd name="T5" fmla="*/ 0 h 42"/>
                <a:gd name="T6" fmla="*/ 105 w 133"/>
                <a:gd name="T7" fmla="*/ 42 h 42"/>
                <a:gd name="T8" fmla="*/ 67 w 133"/>
                <a:gd name="T9" fmla="*/ 42 h 42"/>
                <a:gd name="T10" fmla="*/ 26 w 133"/>
                <a:gd name="T11" fmla="*/ 42 h 42"/>
                <a:gd name="T12" fmla="*/ 0 w 13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133" h="42">
                  <a:moveTo>
                    <a:pt x="0" y="0"/>
                  </a:moveTo>
                  <a:lnTo>
                    <a:pt x="67" y="0"/>
                  </a:lnTo>
                  <a:lnTo>
                    <a:pt x="133" y="0"/>
                  </a:lnTo>
                  <a:lnTo>
                    <a:pt x="105" y="42"/>
                  </a:lnTo>
                  <a:lnTo>
                    <a:pt x="67" y="42"/>
                  </a:lnTo>
                  <a:lnTo>
                    <a:pt x="26" y="42"/>
                  </a:lnTo>
                  <a:lnTo>
                    <a:pt x="0" y="0"/>
                  </a:lnTo>
                  <a:close/>
                </a:path>
              </a:pathLst>
            </a:custGeom>
            <a:solidFill>
              <a:srgbClr val="002E2C"/>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4" name="Freeform 1350"/>
            <p:cNvSpPr>
              <a:spLocks/>
            </p:cNvSpPr>
            <p:nvPr/>
          </p:nvSpPr>
          <p:spPr bwMode="auto">
            <a:xfrm>
              <a:off x="4459288" y="225425"/>
              <a:ext cx="211138" cy="133350"/>
            </a:xfrm>
            <a:custGeom>
              <a:avLst/>
              <a:gdLst>
                <a:gd name="T0" fmla="*/ 68 w 133"/>
                <a:gd name="T1" fmla="*/ 0 h 84"/>
                <a:gd name="T2" fmla="*/ 93 w 133"/>
                <a:gd name="T3" fmla="*/ 4 h 84"/>
                <a:gd name="T4" fmla="*/ 114 w 133"/>
                <a:gd name="T5" fmla="*/ 12 h 84"/>
                <a:gd name="T6" fmla="*/ 129 w 133"/>
                <a:gd name="T7" fmla="*/ 26 h 84"/>
                <a:gd name="T8" fmla="*/ 133 w 133"/>
                <a:gd name="T9" fmla="*/ 42 h 84"/>
                <a:gd name="T10" fmla="*/ 128 w 133"/>
                <a:gd name="T11" fmla="*/ 59 h 84"/>
                <a:gd name="T12" fmla="*/ 114 w 133"/>
                <a:gd name="T13" fmla="*/ 72 h 84"/>
                <a:gd name="T14" fmla="*/ 93 w 133"/>
                <a:gd name="T15" fmla="*/ 80 h 84"/>
                <a:gd name="T16" fmla="*/ 67 w 133"/>
                <a:gd name="T17" fmla="*/ 84 h 84"/>
                <a:gd name="T18" fmla="*/ 42 w 133"/>
                <a:gd name="T19" fmla="*/ 80 h 84"/>
                <a:gd name="T20" fmla="*/ 21 w 133"/>
                <a:gd name="T21" fmla="*/ 72 h 84"/>
                <a:gd name="T22" fmla="*/ 6 w 133"/>
                <a:gd name="T23" fmla="*/ 59 h 84"/>
                <a:gd name="T24" fmla="*/ 0 w 133"/>
                <a:gd name="T25" fmla="*/ 42 h 84"/>
                <a:gd name="T26" fmla="*/ 6 w 133"/>
                <a:gd name="T27" fmla="*/ 26 h 84"/>
                <a:gd name="T28" fmla="*/ 21 w 133"/>
                <a:gd name="T29" fmla="*/ 12 h 84"/>
                <a:gd name="T30" fmla="*/ 42 w 133"/>
                <a:gd name="T31" fmla="*/ 4 h 84"/>
                <a:gd name="T32" fmla="*/ 68 w 133"/>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84">
                  <a:moveTo>
                    <a:pt x="68" y="0"/>
                  </a:moveTo>
                  <a:lnTo>
                    <a:pt x="93" y="4"/>
                  </a:lnTo>
                  <a:lnTo>
                    <a:pt x="114" y="12"/>
                  </a:lnTo>
                  <a:lnTo>
                    <a:pt x="129" y="26"/>
                  </a:lnTo>
                  <a:lnTo>
                    <a:pt x="133" y="42"/>
                  </a:lnTo>
                  <a:lnTo>
                    <a:pt x="128" y="59"/>
                  </a:lnTo>
                  <a:lnTo>
                    <a:pt x="114" y="72"/>
                  </a:lnTo>
                  <a:lnTo>
                    <a:pt x="93" y="80"/>
                  </a:lnTo>
                  <a:lnTo>
                    <a:pt x="67" y="84"/>
                  </a:lnTo>
                  <a:lnTo>
                    <a:pt x="42" y="80"/>
                  </a:lnTo>
                  <a:lnTo>
                    <a:pt x="21" y="72"/>
                  </a:lnTo>
                  <a:lnTo>
                    <a:pt x="6" y="59"/>
                  </a:lnTo>
                  <a:lnTo>
                    <a:pt x="0" y="42"/>
                  </a:lnTo>
                  <a:lnTo>
                    <a:pt x="6" y="26"/>
                  </a:lnTo>
                  <a:lnTo>
                    <a:pt x="21" y="12"/>
                  </a:lnTo>
                  <a:lnTo>
                    <a:pt x="42" y="4"/>
                  </a:lnTo>
                  <a:lnTo>
                    <a:pt x="68" y="0"/>
                  </a:lnTo>
                  <a:close/>
                </a:path>
              </a:pathLst>
            </a:custGeom>
            <a:solidFill>
              <a:srgbClr val="002E2C"/>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5" name="Freeform 1351"/>
            <p:cNvSpPr>
              <a:spLocks/>
            </p:cNvSpPr>
            <p:nvPr/>
          </p:nvSpPr>
          <p:spPr bwMode="auto">
            <a:xfrm>
              <a:off x="4492625" y="244475"/>
              <a:ext cx="147638" cy="95250"/>
            </a:xfrm>
            <a:custGeom>
              <a:avLst/>
              <a:gdLst>
                <a:gd name="T0" fmla="*/ 47 w 93"/>
                <a:gd name="T1" fmla="*/ 0 h 60"/>
                <a:gd name="T2" fmla="*/ 65 w 93"/>
                <a:gd name="T3" fmla="*/ 3 h 60"/>
                <a:gd name="T4" fmla="*/ 81 w 93"/>
                <a:gd name="T5" fmla="*/ 9 h 60"/>
                <a:gd name="T6" fmla="*/ 89 w 93"/>
                <a:gd name="T7" fmla="*/ 19 h 60"/>
                <a:gd name="T8" fmla="*/ 93 w 93"/>
                <a:gd name="T9" fmla="*/ 30 h 60"/>
                <a:gd name="T10" fmla="*/ 89 w 93"/>
                <a:gd name="T11" fmla="*/ 41 h 60"/>
                <a:gd name="T12" fmla="*/ 79 w 93"/>
                <a:gd name="T13" fmla="*/ 51 h 60"/>
                <a:gd name="T14" fmla="*/ 65 w 93"/>
                <a:gd name="T15" fmla="*/ 57 h 60"/>
                <a:gd name="T16" fmla="*/ 46 w 93"/>
                <a:gd name="T17" fmla="*/ 60 h 60"/>
                <a:gd name="T18" fmla="*/ 28 w 93"/>
                <a:gd name="T19" fmla="*/ 57 h 60"/>
                <a:gd name="T20" fmla="*/ 12 w 93"/>
                <a:gd name="T21" fmla="*/ 51 h 60"/>
                <a:gd name="T22" fmla="*/ 4 w 93"/>
                <a:gd name="T23" fmla="*/ 41 h 60"/>
                <a:gd name="T24" fmla="*/ 0 w 93"/>
                <a:gd name="T25" fmla="*/ 30 h 60"/>
                <a:gd name="T26" fmla="*/ 4 w 93"/>
                <a:gd name="T27" fmla="*/ 18 h 60"/>
                <a:gd name="T28" fmla="*/ 14 w 93"/>
                <a:gd name="T29" fmla="*/ 9 h 60"/>
                <a:gd name="T30" fmla="*/ 28 w 93"/>
                <a:gd name="T31" fmla="*/ 3 h 60"/>
                <a:gd name="T32" fmla="*/ 47 w 93"/>
                <a:gd name="T3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60">
                  <a:moveTo>
                    <a:pt x="47" y="0"/>
                  </a:moveTo>
                  <a:lnTo>
                    <a:pt x="65" y="3"/>
                  </a:lnTo>
                  <a:lnTo>
                    <a:pt x="81" y="9"/>
                  </a:lnTo>
                  <a:lnTo>
                    <a:pt x="89" y="19"/>
                  </a:lnTo>
                  <a:lnTo>
                    <a:pt x="93" y="30"/>
                  </a:lnTo>
                  <a:lnTo>
                    <a:pt x="89" y="41"/>
                  </a:lnTo>
                  <a:lnTo>
                    <a:pt x="79" y="51"/>
                  </a:lnTo>
                  <a:lnTo>
                    <a:pt x="65" y="57"/>
                  </a:lnTo>
                  <a:lnTo>
                    <a:pt x="46" y="60"/>
                  </a:lnTo>
                  <a:lnTo>
                    <a:pt x="28" y="57"/>
                  </a:lnTo>
                  <a:lnTo>
                    <a:pt x="12" y="51"/>
                  </a:lnTo>
                  <a:lnTo>
                    <a:pt x="4" y="41"/>
                  </a:lnTo>
                  <a:lnTo>
                    <a:pt x="0" y="30"/>
                  </a:lnTo>
                  <a:lnTo>
                    <a:pt x="4" y="18"/>
                  </a:lnTo>
                  <a:lnTo>
                    <a:pt x="14" y="9"/>
                  </a:lnTo>
                  <a:lnTo>
                    <a:pt x="28" y="3"/>
                  </a:lnTo>
                  <a:lnTo>
                    <a:pt x="47"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sp>
          <p:nvSpPr>
            <p:cNvPr id="2826" name="Freeform 1352"/>
            <p:cNvSpPr>
              <a:spLocks/>
            </p:cNvSpPr>
            <p:nvPr/>
          </p:nvSpPr>
          <p:spPr bwMode="auto">
            <a:xfrm>
              <a:off x="4565650" y="265113"/>
              <a:ext cx="52388" cy="33338"/>
            </a:xfrm>
            <a:custGeom>
              <a:avLst/>
              <a:gdLst>
                <a:gd name="T0" fmla="*/ 17 w 33"/>
                <a:gd name="T1" fmla="*/ 0 h 21"/>
                <a:gd name="T2" fmla="*/ 22 w 33"/>
                <a:gd name="T3" fmla="*/ 1 h 21"/>
                <a:gd name="T4" fmla="*/ 28 w 33"/>
                <a:gd name="T5" fmla="*/ 3 h 21"/>
                <a:gd name="T6" fmla="*/ 33 w 33"/>
                <a:gd name="T7" fmla="*/ 6 h 21"/>
                <a:gd name="T8" fmla="*/ 33 w 33"/>
                <a:gd name="T9" fmla="*/ 11 h 21"/>
                <a:gd name="T10" fmla="*/ 33 w 33"/>
                <a:gd name="T11" fmla="*/ 15 h 21"/>
                <a:gd name="T12" fmla="*/ 28 w 33"/>
                <a:gd name="T13" fmla="*/ 18 h 21"/>
                <a:gd name="T14" fmla="*/ 22 w 33"/>
                <a:gd name="T15" fmla="*/ 20 h 21"/>
                <a:gd name="T16" fmla="*/ 17 w 33"/>
                <a:gd name="T17" fmla="*/ 21 h 21"/>
                <a:gd name="T18" fmla="*/ 10 w 33"/>
                <a:gd name="T19" fmla="*/ 20 h 21"/>
                <a:gd name="T20" fmla="*/ 3 w 33"/>
                <a:gd name="T21" fmla="*/ 18 h 21"/>
                <a:gd name="T22" fmla="*/ 1 w 33"/>
                <a:gd name="T23" fmla="*/ 15 h 21"/>
                <a:gd name="T24" fmla="*/ 0 w 33"/>
                <a:gd name="T25" fmla="*/ 11 h 21"/>
                <a:gd name="T26" fmla="*/ 1 w 33"/>
                <a:gd name="T27" fmla="*/ 6 h 21"/>
                <a:gd name="T28" fmla="*/ 3 w 33"/>
                <a:gd name="T29" fmla="*/ 3 h 21"/>
                <a:gd name="T30" fmla="*/ 10 w 33"/>
                <a:gd name="T31" fmla="*/ 1 h 21"/>
                <a:gd name="T32" fmla="*/ 17 w 33"/>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1">
                  <a:moveTo>
                    <a:pt x="17" y="0"/>
                  </a:moveTo>
                  <a:lnTo>
                    <a:pt x="22" y="1"/>
                  </a:lnTo>
                  <a:lnTo>
                    <a:pt x="28" y="3"/>
                  </a:lnTo>
                  <a:lnTo>
                    <a:pt x="33" y="6"/>
                  </a:lnTo>
                  <a:lnTo>
                    <a:pt x="33" y="11"/>
                  </a:lnTo>
                  <a:lnTo>
                    <a:pt x="33" y="15"/>
                  </a:lnTo>
                  <a:lnTo>
                    <a:pt x="28" y="18"/>
                  </a:lnTo>
                  <a:lnTo>
                    <a:pt x="22" y="20"/>
                  </a:lnTo>
                  <a:lnTo>
                    <a:pt x="17" y="21"/>
                  </a:lnTo>
                  <a:lnTo>
                    <a:pt x="10" y="20"/>
                  </a:lnTo>
                  <a:lnTo>
                    <a:pt x="3" y="18"/>
                  </a:lnTo>
                  <a:lnTo>
                    <a:pt x="1" y="15"/>
                  </a:lnTo>
                  <a:lnTo>
                    <a:pt x="0" y="11"/>
                  </a:lnTo>
                  <a:lnTo>
                    <a:pt x="1" y="6"/>
                  </a:lnTo>
                  <a:lnTo>
                    <a:pt x="3" y="3"/>
                  </a:lnTo>
                  <a:lnTo>
                    <a:pt x="10" y="1"/>
                  </a:lnTo>
                  <a:lnTo>
                    <a:pt x="17" y="0"/>
                  </a:lnTo>
                  <a:close/>
                </a:path>
              </a:pathLst>
            </a:custGeom>
            <a:solidFill>
              <a:srgbClr val="7CFF96"/>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219170"/>
              <a:endParaRPr lang="en-US" sz="2800">
                <a:solidFill>
                  <a:prstClr val="black"/>
                </a:solidFill>
                <a:latin typeface="Roboto"/>
              </a:endParaRPr>
            </a:p>
          </p:txBody>
        </p:sp>
      </p:grpSp>
      <p:sp>
        <p:nvSpPr>
          <p:cNvPr id="2" name="TextBox 1"/>
          <p:cNvSpPr txBox="1"/>
          <p:nvPr/>
        </p:nvSpPr>
        <p:spPr>
          <a:xfrm>
            <a:off x="4449557" y="953357"/>
            <a:ext cx="3292888" cy="523220"/>
          </a:xfrm>
          <a:prstGeom prst="rect">
            <a:avLst/>
          </a:prstGeom>
          <a:noFill/>
        </p:spPr>
        <p:txBody>
          <a:bodyPr wrap="none" rtlCol="0">
            <a:spAutoFit/>
          </a:bodyPr>
          <a:lstStyle/>
          <a:p>
            <a:pPr algn="ctr" defTabSz="1219170"/>
            <a:r>
              <a:rPr lang="en-US" sz="2800" dirty="0">
                <a:solidFill>
                  <a:prstClr val="white"/>
                </a:solidFill>
                <a:latin typeface="#9Slide03 Nokia" panose="02040603050506020204" pitchFamily="18" charset="0"/>
              </a:rPr>
              <a:t>KHỞI ĐỘNG</a:t>
            </a:r>
          </a:p>
        </p:txBody>
      </p:sp>
      <p:pic>
        <p:nvPicPr>
          <p:cNvPr id="1026" name="Picture 9">
            <a:extLst>
              <a:ext uri="{FF2B5EF4-FFF2-40B4-BE49-F238E27FC236}">
                <a16:creationId xmlns:a16="http://schemas.microsoft.com/office/drawing/2014/main" xmlns="" id="{47D4ADE5-F642-4949-9222-B8DCB4A1C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997" y="0"/>
            <a:ext cx="54609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62">
            <a:extLst>
              <a:ext uri="{FF2B5EF4-FFF2-40B4-BE49-F238E27FC236}">
                <a16:creationId xmlns:a16="http://schemas.microsoft.com/office/drawing/2014/main" xmlns="" id="{59904B48-B6FA-4D39-B4B3-7187687FF0A2}"/>
              </a:ext>
            </a:extLst>
          </p:cNvPr>
          <p:cNvSpPr txBox="1"/>
          <p:nvPr/>
        </p:nvSpPr>
        <p:spPr>
          <a:xfrm>
            <a:off x="1336001" y="335981"/>
            <a:ext cx="4956806" cy="913007"/>
          </a:xfrm>
          <a:prstGeom prst="rect">
            <a:avLst/>
          </a:prstGeom>
          <a:noFill/>
        </p:spPr>
        <p:txBody>
          <a:bodyPr wrap="none" rtlCol="0">
            <a:spAutoFit/>
          </a:bodyPr>
          <a:lstStyle/>
          <a:p>
            <a:r>
              <a:rPr lang="en-US" sz="5333" b="1" dirty="0">
                <a:solidFill>
                  <a:srgbClr val="C00000"/>
                </a:solidFill>
                <a:latin typeface="Times New Roman" pitchFamily="18" charset="0"/>
                <a:cs typeface="Times New Roman" pitchFamily="18" charset="0"/>
              </a:rPr>
              <a:t>KHỞI     ĐỘNG</a:t>
            </a:r>
          </a:p>
        </p:txBody>
      </p:sp>
      <p:sp>
        <p:nvSpPr>
          <p:cNvPr id="25" name="TextBox 24">
            <a:extLst>
              <a:ext uri="{FF2B5EF4-FFF2-40B4-BE49-F238E27FC236}">
                <a16:creationId xmlns:a16="http://schemas.microsoft.com/office/drawing/2014/main" xmlns="" id="{B51A56DB-83F1-4C58-9BB0-A0213A90E63B}"/>
              </a:ext>
            </a:extLst>
          </p:cNvPr>
          <p:cNvSpPr txBox="1"/>
          <p:nvPr/>
        </p:nvSpPr>
        <p:spPr>
          <a:xfrm>
            <a:off x="345445" y="1374286"/>
            <a:ext cx="6098344" cy="5358390"/>
          </a:xfrm>
          <a:prstGeom prst="rect">
            <a:avLst/>
          </a:prstGeom>
          <a:noFill/>
        </p:spPr>
        <p:txBody>
          <a:bodyPr wrap="square">
            <a:spAutoFit/>
          </a:bodyPr>
          <a:lstStyle/>
          <a:p>
            <a:pPr indent="180340" algn="ctr">
              <a:lnSpc>
                <a:spcPct val="120000"/>
              </a:lnSpc>
              <a:spcAft>
                <a:spcPts val="600"/>
              </a:spcAft>
            </a:pPr>
            <a:r>
              <a:rPr lang="en-US" sz="3200" b="1" dirty="0">
                <a:solidFill>
                  <a:srgbClr val="9900CC"/>
                </a:solidFill>
                <a:effectLst/>
                <a:latin typeface="Times New Roman" pitchFamily="18" charset="0"/>
                <a:ea typeface="Tahoma" panose="020B0604030504040204" pitchFamily="34" charset="0"/>
                <a:cs typeface="Times New Roman" pitchFamily="18" charset="0"/>
              </a:rPr>
              <a:t>1/ NÚI</a:t>
            </a:r>
            <a:endParaRPr lang="en-US" sz="2800" b="1" dirty="0">
              <a:solidFill>
                <a:srgbClr val="9900CC"/>
              </a:solidFill>
              <a:effectLst/>
              <a:latin typeface="Times New Roman" pitchFamily="18" charset="0"/>
              <a:ea typeface="Tahoma" panose="020B0604030504040204" pitchFamily="34" charset="0"/>
              <a:cs typeface="Times New Roman" pitchFamily="18" charset="0"/>
            </a:endParaRPr>
          </a:p>
          <a:p>
            <a:pPr indent="180340" algn="ctr">
              <a:lnSpc>
                <a:spcPct val="120000"/>
              </a:lnSpc>
              <a:spcAft>
                <a:spcPts val="600"/>
              </a:spcAft>
            </a:pPr>
            <a:r>
              <a:rPr lang="en-US" sz="3200" b="1" dirty="0">
                <a:solidFill>
                  <a:srgbClr val="9900CC"/>
                </a:solidFill>
                <a:effectLst/>
                <a:latin typeface="Times New Roman" pitchFamily="18" charset="0"/>
                <a:ea typeface="Tahoma" panose="020B0604030504040204" pitchFamily="34" charset="0"/>
                <a:cs typeface="Times New Roman" pitchFamily="18" charset="0"/>
              </a:rPr>
              <a:t>2/ NÚI LỬA</a:t>
            </a:r>
            <a:endParaRPr lang="en-US" sz="2800" b="1" dirty="0">
              <a:solidFill>
                <a:srgbClr val="9900CC"/>
              </a:solidFill>
              <a:effectLst/>
              <a:latin typeface="Times New Roman" pitchFamily="18" charset="0"/>
              <a:ea typeface="Tahoma" panose="020B0604030504040204" pitchFamily="34" charset="0"/>
              <a:cs typeface="Times New Roman" pitchFamily="18" charset="0"/>
            </a:endParaRPr>
          </a:p>
          <a:p>
            <a:pPr indent="180340" algn="ctr">
              <a:lnSpc>
                <a:spcPct val="120000"/>
              </a:lnSpc>
              <a:spcAft>
                <a:spcPts val="600"/>
              </a:spcAft>
            </a:pPr>
            <a:r>
              <a:rPr lang="en-US" sz="3200" b="1" dirty="0">
                <a:solidFill>
                  <a:srgbClr val="9900CC"/>
                </a:solidFill>
                <a:effectLst/>
                <a:latin typeface="Times New Roman" pitchFamily="18" charset="0"/>
                <a:ea typeface="Tahoma" panose="020B0604030504040204" pitchFamily="34" charset="0"/>
                <a:cs typeface="Times New Roman" pitchFamily="18" charset="0"/>
              </a:rPr>
              <a:t>3/ CAO NGUYÊN</a:t>
            </a:r>
            <a:endParaRPr lang="en-US" sz="2800" b="1" dirty="0">
              <a:solidFill>
                <a:srgbClr val="9900CC"/>
              </a:solidFill>
              <a:effectLst/>
              <a:latin typeface="Times New Roman" pitchFamily="18" charset="0"/>
              <a:ea typeface="Tahoma" panose="020B0604030504040204" pitchFamily="34" charset="0"/>
              <a:cs typeface="Times New Roman" pitchFamily="18" charset="0"/>
            </a:endParaRPr>
          </a:p>
          <a:p>
            <a:pPr indent="180340" algn="ctr">
              <a:lnSpc>
                <a:spcPct val="120000"/>
              </a:lnSpc>
              <a:spcAft>
                <a:spcPts val="600"/>
              </a:spcAft>
            </a:pPr>
            <a:r>
              <a:rPr lang="en-US" sz="3200" b="1" dirty="0">
                <a:solidFill>
                  <a:srgbClr val="9900CC"/>
                </a:solidFill>
                <a:effectLst/>
                <a:latin typeface="Times New Roman" pitchFamily="18" charset="0"/>
                <a:ea typeface="Tahoma" panose="020B0604030504040204" pitchFamily="34" charset="0"/>
                <a:cs typeface="Times New Roman" pitchFamily="18" charset="0"/>
              </a:rPr>
              <a:t>4/ SÔNG/ SUỐI</a:t>
            </a:r>
            <a:endParaRPr lang="en-US" sz="2800" b="1" dirty="0">
              <a:solidFill>
                <a:srgbClr val="9900CC"/>
              </a:solidFill>
              <a:effectLst/>
              <a:latin typeface="Times New Roman" pitchFamily="18" charset="0"/>
              <a:ea typeface="Tahoma" panose="020B0604030504040204" pitchFamily="34" charset="0"/>
              <a:cs typeface="Times New Roman" pitchFamily="18" charset="0"/>
            </a:endParaRPr>
          </a:p>
          <a:p>
            <a:pPr indent="180340" algn="ctr">
              <a:lnSpc>
                <a:spcPct val="120000"/>
              </a:lnSpc>
              <a:spcAft>
                <a:spcPts val="600"/>
              </a:spcAft>
            </a:pPr>
            <a:r>
              <a:rPr lang="en-US" sz="3200" b="1" dirty="0">
                <a:solidFill>
                  <a:srgbClr val="9900CC"/>
                </a:solidFill>
                <a:effectLst/>
                <a:latin typeface="Times New Roman" pitchFamily="18" charset="0"/>
                <a:ea typeface="Tahoma" panose="020B0604030504040204" pitchFamily="34" charset="0"/>
                <a:cs typeface="Times New Roman" pitchFamily="18" charset="0"/>
              </a:rPr>
              <a:t>5/ ĐẢO (GÒ, CỒN </a:t>
            </a:r>
            <a:r>
              <a:rPr lang="en-US" sz="3200" b="1" dirty="0" err="1">
                <a:solidFill>
                  <a:srgbClr val="9900CC"/>
                </a:solidFill>
                <a:effectLst/>
                <a:latin typeface="Times New Roman" pitchFamily="18" charset="0"/>
                <a:ea typeface="Tahoma" panose="020B0604030504040204" pitchFamily="34" charset="0"/>
                <a:cs typeface="Times New Roman" pitchFamily="18" charset="0"/>
              </a:rPr>
              <a:t>nếu</a:t>
            </a:r>
            <a:r>
              <a:rPr lang="en-US" sz="3200" b="1" dirty="0">
                <a:solidFill>
                  <a:srgbClr val="9900CC"/>
                </a:solidFill>
                <a:effectLst/>
                <a:latin typeface="Times New Roman" pitchFamily="18" charset="0"/>
                <a:ea typeface="Tahoma" panose="020B0604030504040204" pitchFamily="34" charset="0"/>
                <a:cs typeface="Times New Roman" pitchFamily="18" charset="0"/>
              </a:rPr>
              <a:t> </a:t>
            </a:r>
            <a:r>
              <a:rPr lang="en-US" sz="3200" b="1" dirty="0" err="1">
                <a:solidFill>
                  <a:srgbClr val="9900CC"/>
                </a:solidFill>
                <a:effectLst/>
                <a:latin typeface="Times New Roman" pitchFamily="18" charset="0"/>
                <a:ea typeface="Tahoma" panose="020B0604030504040204" pitchFamily="34" charset="0"/>
                <a:cs typeface="Times New Roman" pitchFamily="18" charset="0"/>
              </a:rPr>
              <a:t>nhỏ</a:t>
            </a:r>
            <a:r>
              <a:rPr lang="en-US" sz="3200" b="1" dirty="0">
                <a:solidFill>
                  <a:srgbClr val="9900CC"/>
                </a:solidFill>
                <a:effectLst/>
                <a:latin typeface="Times New Roman" pitchFamily="18" charset="0"/>
                <a:ea typeface="Tahoma" panose="020B0604030504040204" pitchFamily="34" charset="0"/>
                <a:cs typeface="Times New Roman" pitchFamily="18" charset="0"/>
              </a:rPr>
              <a:t>)</a:t>
            </a:r>
            <a:endParaRPr lang="en-US" sz="2800" b="1" dirty="0">
              <a:solidFill>
                <a:srgbClr val="9900CC"/>
              </a:solidFill>
              <a:effectLst/>
              <a:latin typeface="Times New Roman" pitchFamily="18" charset="0"/>
              <a:ea typeface="Tahoma" panose="020B0604030504040204" pitchFamily="34" charset="0"/>
              <a:cs typeface="Times New Roman" pitchFamily="18" charset="0"/>
            </a:endParaRPr>
          </a:p>
          <a:p>
            <a:pPr indent="180340" algn="ctr">
              <a:lnSpc>
                <a:spcPct val="120000"/>
              </a:lnSpc>
              <a:spcAft>
                <a:spcPts val="600"/>
              </a:spcAft>
            </a:pPr>
            <a:r>
              <a:rPr lang="en-US" sz="3200" b="1" dirty="0">
                <a:solidFill>
                  <a:srgbClr val="9900CC"/>
                </a:solidFill>
                <a:effectLst/>
                <a:latin typeface="Times New Roman" pitchFamily="18" charset="0"/>
                <a:ea typeface="Tahoma" panose="020B0604030504040204" pitchFamily="34" charset="0"/>
                <a:cs typeface="Times New Roman" pitchFamily="18" charset="0"/>
              </a:rPr>
              <a:t>6/ BÃI BIỂN/ BÃI BỒI</a:t>
            </a:r>
            <a:endParaRPr lang="en-US" sz="2800" b="1" dirty="0">
              <a:solidFill>
                <a:srgbClr val="9900CC"/>
              </a:solidFill>
              <a:effectLst/>
              <a:latin typeface="Times New Roman" pitchFamily="18" charset="0"/>
              <a:ea typeface="Tahoma" panose="020B0604030504040204" pitchFamily="34" charset="0"/>
              <a:cs typeface="Times New Roman" pitchFamily="18" charset="0"/>
            </a:endParaRPr>
          </a:p>
          <a:p>
            <a:pPr indent="180340" algn="ctr">
              <a:lnSpc>
                <a:spcPct val="120000"/>
              </a:lnSpc>
              <a:spcAft>
                <a:spcPts val="600"/>
              </a:spcAft>
            </a:pPr>
            <a:r>
              <a:rPr lang="en-US" sz="3200" b="1" dirty="0">
                <a:solidFill>
                  <a:srgbClr val="9900CC"/>
                </a:solidFill>
                <a:effectLst/>
                <a:latin typeface="Times New Roman" pitchFamily="18" charset="0"/>
                <a:ea typeface="Tahoma" panose="020B0604030504040204" pitchFamily="34" charset="0"/>
                <a:cs typeface="Times New Roman" pitchFamily="18" charset="0"/>
              </a:rPr>
              <a:t>7/ VỊNH</a:t>
            </a:r>
            <a:endParaRPr lang="en-US" sz="2800" b="1" dirty="0">
              <a:solidFill>
                <a:srgbClr val="9900CC"/>
              </a:solidFill>
              <a:effectLst/>
              <a:latin typeface="Times New Roman" pitchFamily="18" charset="0"/>
              <a:ea typeface="Tahoma" panose="020B0604030504040204" pitchFamily="34" charset="0"/>
              <a:cs typeface="Times New Roman" pitchFamily="18" charset="0"/>
            </a:endParaRPr>
          </a:p>
          <a:p>
            <a:pPr indent="180340" algn="ctr">
              <a:lnSpc>
                <a:spcPct val="120000"/>
              </a:lnSpc>
              <a:spcAft>
                <a:spcPts val="600"/>
              </a:spcAft>
            </a:pPr>
            <a:r>
              <a:rPr lang="en-US" sz="3200" b="1" dirty="0">
                <a:solidFill>
                  <a:srgbClr val="9900CC"/>
                </a:solidFill>
                <a:effectLst/>
                <a:latin typeface="Times New Roman" pitchFamily="18" charset="0"/>
                <a:ea typeface="Tahoma" panose="020B0604030504040204" pitchFamily="34" charset="0"/>
                <a:cs typeface="Times New Roman" pitchFamily="18" charset="0"/>
              </a:rPr>
              <a:t>8/ ĐỒI. </a:t>
            </a:r>
            <a:endParaRPr lang="en-US" sz="2800" b="1" dirty="0">
              <a:solidFill>
                <a:srgbClr val="9900CC"/>
              </a:solidFill>
              <a:effectLst/>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185642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9" name="Picture 8">
            <a:extLst>
              <a:ext uri="{FF2B5EF4-FFF2-40B4-BE49-F238E27FC236}">
                <a16:creationId xmlns:a16="http://schemas.microsoft.com/office/drawing/2014/main" xmlns="" id="{B9BD8072-1704-4533-A8C8-575A2AB1BA2F}"/>
              </a:ext>
            </a:extLst>
          </p:cNvPr>
          <p:cNvPicPr>
            <a:picLocks noChangeAspect="1"/>
          </p:cNvPicPr>
          <p:nvPr/>
        </p:nvPicPr>
        <p:blipFill rotWithShape="1">
          <a:blip r:embed="rId3"/>
          <a:srcRect t="8876" b="8876"/>
          <a:stretch/>
        </p:blipFill>
        <p:spPr>
          <a:xfrm>
            <a:off x="-4" y="-355919"/>
            <a:ext cx="12192000" cy="6858000"/>
          </a:xfrm>
          <a:prstGeom prst="rect">
            <a:avLst/>
          </a:prstGeom>
        </p:spPr>
      </p:pic>
      <p:sp>
        <p:nvSpPr>
          <p:cNvPr id="169" name="Google Shape;169;p27"/>
          <p:cNvSpPr/>
          <p:nvPr/>
        </p:nvSpPr>
        <p:spPr>
          <a:xfrm>
            <a:off x="0" y="2229375"/>
            <a:ext cx="12192001" cy="3741094"/>
          </a:xfrm>
          <a:custGeom>
            <a:avLst/>
            <a:gdLst/>
            <a:ahLst/>
            <a:cxnLst/>
            <a:rect l="0" t="0" r="0" b="0"/>
            <a:pathLst>
              <a:path w="12192001" h="3741094" extrusionOk="0">
                <a:moveTo>
                  <a:pt x="0" y="51100"/>
                </a:moveTo>
                <a:cubicBezTo>
                  <a:pt x="1197428" y="-363602"/>
                  <a:pt x="4795521" y="1882077"/>
                  <a:pt x="6831875" y="1879900"/>
                </a:cubicBezTo>
                <a:cubicBezTo>
                  <a:pt x="8868229" y="1877723"/>
                  <a:pt x="11357429" y="825119"/>
                  <a:pt x="12192000" y="1239821"/>
                </a:cubicBezTo>
                <a:cubicBezTo>
                  <a:pt x="12192000" y="2073579"/>
                  <a:pt x="12192001" y="2907336"/>
                  <a:pt x="12192001" y="3741094"/>
                </a:cubicBezTo>
                <a:lnTo>
                  <a:pt x="1" y="3741094"/>
                </a:lnTo>
                <a:cubicBezTo>
                  <a:pt x="1" y="2511096"/>
                  <a:pt x="0" y="1281098"/>
                  <a:pt x="0" y="51100"/>
                </a:cubicBezTo>
                <a:close/>
              </a:path>
            </a:pathLst>
          </a:custGeom>
          <a:solidFill>
            <a:srgbClr val="E33092">
              <a:alpha val="27843"/>
            </a:srgbClr>
          </a:solidFill>
          <a:ln>
            <a:noFill/>
          </a:ln>
          <a:effectLst>
            <a:outerShdw blurRad="762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27"/>
          <p:cNvSpPr/>
          <p:nvPr/>
        </p:nvSpPr>
        <p:spPr>
          <a:xfrm>
            <a:off x="-1" y="3097049"/>
            <a:ext cx="12192001" cy="3741094"/>
          </a:xfrm>
          <a:custGeom>
            <a:avLst/>
            <a:gdLst/>
            <a:ahLst/>
            <a:cxnLst/>
            <a:rect l="0" t="0" r="0" b="0"/>
            <a:pathLst>
              <a:path w="12192001" h="3741094" extrusionOk="0">
                <a:moveTo>
                  <a:pt x="0" y="51100"/>
                </a:moveTo>
                <a:cubicBezTo>
                  <a:pt x="1197428" y="-363602"/>
                  <a:pt x="4795521" y="1882077"/>
                  <a:pt x="6831875" y="1879900"/>
                </a:cubicBezTo>
                <a:cubicBezTo>
                  <a:pt x="8868229" y="1877723"/>
                  <a:pt x="11357429" y="825119"/>
                  <a:pt x="12192000" y="1239821"/>
                </a:cubicBezTo>
                <a:cubicBezTo>
                  <a:pt x="12192000" y="2073579"/>
                  <a:pt x="12192001" y="2907336"/>
                  <a:pt x="12192001" y="3741094"/>
                </a:cubicBezTo>
                <a:lnTo>
                  <a:pt x="1" y="3741094"/>
                </a:lnTo>
                <a:cubicBezTo>
                  <a:pt x="1" y="2511096"/>
                  <a:pt x="0" y="1281098"/>
                  <a:pt x="0" y="51100"/>
                </a:cubicBezTo>
                <a:close/>
              </a:path>
            </a:pathLst>
          </a:custGeom>
          <a:solidFill>
            <a:schemeClr val="accent3"/>
          </a:solidFill>
          <a:ln>
            <a:noFill/>
          </a:ln>
          <a:effectLst>
            <a:outerShdw blurRad="762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xmlns="" id="{8FBA1263-7392-4028-816B-B76E9CCE5232}"/>
              </a:ext>
            </a:extLst>
          </p:cNvPr>
          <p:cNvSpPr txBox="1"/>
          <p:nvPr/>
        </p:nvSpPr>
        <p:spPr>
          <a:xfrm>
            <a:off x="-7" y="4986309"/>
            <a:ext cx="12192003" cy="1813573"/>
          </a:xfrm>
          <a:prstGeom prst="rect">
            <a:avLst/>
          </a:prstGeom>
          <a:noFill/>
        </p:spPr>
        <p:txBody>
          <a:bodyPr wrap="square">
            <a:spAutoFit/>
          </a:bodyPr>
          <a:lstStyle/>
          <a:p>
            <a:pPr lvl="0" indent="180340" algn="ctr">
              <a:lnSpc>
                <a:spcPct val="120000"/>
              </a:lnSpc>
            </a:pPr>
            <a:r>
              <a:rPr lang="en-US" sz="3200" b="1" i="1" dirty="0" err="1">
                <a:solidFill>
                  <a:srgbClr val="C00000"/>
                </a:solidFill>
                <a:latin typeface="Times New Roman" pitchFamily="18" charset="0"/>
                <a:ea typeface="Arial"/>
                <a:cs typeface="Times New Roman" pitchFamily="18" charset="0"/>
                <a:sym typeface="Arial"/>
              </a:rPr>
              <a:t>Tiết</a:t>
            </a:r>
            <a:r>
              <a:rPr lang="en-US" sz="3200" b="1" i="1" dirty="0">
                <a:solidFill>
                  <a:srgbClr val="C00000"/>
                </a:solidFill>
                <a:latin typeface="Times New Roman" pitchFamily="18" charset="0"/>
                <a:ea typeface="Arial"/>
                <a:cs typeface="Times New Roman" pitchFamily="18" charset="0"/>
                <a:sym typeface="Arial"/>
              </a:rPr>
              <a:t> 20- </a:t>
            </a:r>
            <a:r>
              <a:rPr lang="en-US" sz="3200" b="1" i="1" dirty="0" err="1">
                <a:solidFill>
                  <a:srgbClr val="C00000"/>
                </a:solidFill>
                <a:latin typeface="Times New Roman" pitchFamily="18" charset="0"/>
                <a:ea typeface="Arial"/>
                <a:cs typeface="Times New Roman" pitchFamily="18" charset="0"/>
                <a:sym typeface="Arial"/>
              </a:rPr>
              <a:t>Bài</a:t>
            </a:r>
            <a:r>
              <a:rPr lang="en-US" sz="3200" b="1" i="1" dirty="0">
                <a:solidFill>
                  <a:srgbClr val="C00000"/>
                </a:solidFill>
                <a:latin typeface="Times New Roman" pitchFamily="18" charset="0"/>
                <a:ea typeface="Arial"/>
                <a:cs typeface="Times New Roman" pitchFamily="18" charset="0"/>
                <a:sym typeface="Arial"/>
              </a:rPr>
              <a:t> 10</a:t>
            </a:r>
          </a:p>
          <a:p>
            <a:pPr indent="180340" algn="ctr">
              <a:lnSpc>
                <a:spcPct val="120000"/>
              </a:lnSpc>
            </a:pPr>
            <a:r>
              <a:rPr lang="en-US" sz="3200" b="1" dirty="0" smtClean="0">
                <a:solidFill>
                  <a:srgbClr val="C00000"/>
                </a:solidFill>
                <a:latin typeface="Times New Roman" pitchFamily="18" charset="0"/>
                <a:cs typeface="Times New Roman" pitchFamily="18" charset="0"/>
              </a:rPr>
              <a:t>QUÁ </a:t>
            </a:r>
            <a:r>
              <a:rPr lang="en-US" sz="3200" b="1" dirty="0">
                <a:solidFill>
                  <a:srgbClr val="C00000"/>
                </a:solidFill>
                <a:latin typeface="Times New Roman" pitchFamily="18" charset="0"/>
                <a:cs typeface="Times New Roman" pitchFamily="18" charset="0"/>
              </a:rPr>
              <a:t>TRÌNH NỘI SINH VÀ NGOẠI SINH</a:t>
            </a:r>
          </a:p>
          <a:p>
            <a:pPr indent="180340" algn="ctr">
              <a:lnSpc>
                <a:spcPct val="120000"/>
              </a:lnSpc>
            </a:pPr>
            <a:r>
              <a:rPr lang="en-US" sz="3200" b="1" dirty="0">
                <a:solidFill>
                  <a:srgbClr val="C00000"/>
                </a:solidFill>
                <a:latin typeface="Times New Roman" pitchFamily="18" charset="0"/>
                <a:cs typeface="Times New Roman" pitchFamily="18" charset="0"/>
              </a:rPr>
              <a:t>CÁC DẠNG ĐỊA HÌNH CHÍNH. KHOÁNG SẢN</a:t>
            </a:r>
          </a:p>
        </p:txBody>
      </p:sp>
    </p:spTree>
    <p:extLst>
      <p:ext uri="{BB962C8B-B14F-4D97-AF65-F5344CB8AC3E}">
        <p14:creationId xmlns:p14="http://schemas.microsoft.com/office/powerpoint/2010/main" val="3828662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8197056" y="-343357"/>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mj-lt"/>
              </a:rPr>
              <a:t>NỘI DUNG BÀI HỌC</a:t>
            </a:r>
            <a:endParaRPr lang="en-GB" sz="4400" b="1" dirty="0">
              <a:solidFill>
                <a:srgbClr val="FF0000"/>
              </a:solidFill>
              <a:latin typeface="+mj-lt"/>
            </a:endParaRPr>
          </a:p>
        </p:txBody>
      </p:sp>
      <p:grpSp>
        <p:nvGrpSpPr>
          <p:cNvPr id="24" name="Google Shape;104;p2"/>
          <p:cNvGrpSpPr/>
          <p:nvPr/>
        </p:nvGrpSpPr>
        <p:grpSpPr>
          <a:xfrm flipH="1">
            <a:off x="1919433" y="1698134"/>
            <a:ext cx="6564790" cy="1839657"/>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2577264" y="1961913"/>
            <a:ext cx="5420574" cy="646331"/>
          </a:xfrm>
          <a:prstGeom prst="rect">
            <a:avLst/>
          </a:prstGeom>
          <a:no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Các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dạng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địa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hình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chính</a:t>
            </a:r>
            <a:endParaRPr lang="en-GB" sz="34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8269338" y="2028135"/>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II</a:t>
            </a:r>
            <a:endParaRPr lang="en-GB" sz="4000" b="1" dirty="0">
              <a:solidFill>
                <a:schemeClr val="bg1">
                  <a:lumMod val="50000"/>
                </a:schemeClr>
              </a:solidFill>
            </a:endParaRPr>
          </a:p>
        </p:txBody>
      </p:sp>
      <p:pic>
        <p:nvPicPr>
          <p:cNvPr id="31" name="Picture 11" descr="DONG B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070" y="4786109"/>
            <a:ext cx="2379685" cy="1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4940" y="4856828"/>
            <a:ext cx="2290521" cy="1234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8" descr="Núi Ever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68085" y="3312898"/>
            <a:ext cx="2422242" cy="15224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564629" y="3312898"/>
            <a:ext cx="2260569" cy="1432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7082264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par>
                                <p:cTn id="25" presetID="14" presetClass="entr" presetSubtype="1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par>
                                <p:cTn id="28" presetID="14" presetClass="entr" presetSubtype="1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4" name="TextBox 3"/>
          <p:cNvSpPr txBox="1"/>
          <p:nvPr/>
        </p:nvSpPr>
        <p:spPr>
          <a:xfrm>
            <a:off x="324731" y="1231303"/>
            <a:ext cx="9002710" cy="742511"/>
          </a:xfrm>
          <a:prstGeom prst="rect">
            <a:avLst/>
          </a:prstGeom>
          <a:noFill/>
        </p:spPr>
        <p:txBody>
          <a:bodyPr wrap="squar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II.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chính</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BÀI 10: QUÁ TRÌNH NỘI SINH VÀ NGOẠI SINH. CÁC DẠNG ĐỊA HÌNH CHÍNH. KHOÁNG SẢN.</a:t>
            </a:r>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3864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754" y="137339"/>
            <a:ext cx="11604785" cy="1292662"/>
          </a:xfrm>
          <a:prstGeom prst="rect">
            <a:avLst/>
          </a:prstGeom>
          <a:noFill/>
        </p:spPr>
        <p:txBody>
          <a:bodyPr wrap="square" lIns="91440" tIns="45720" rIns="91440" bIns="45720">
            <a:spAutoFit/>
          </a:bodyPr>
          <a:lstStyle/>
          <a:p>
            <a:pPr algn="ct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 LUẬN NHÓM  (5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phút</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p>
          <a:p>
            <a:pPr algn="just"/>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Yêu</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cầu</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Đọc</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thông</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tin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mục</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2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quan</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hình</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10.2, 10.3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trong</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SGK,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luận</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theo</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trả</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lời</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câu</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hỏi</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hoàn</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thành</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phiếu</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học</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tập</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FF0000"/>
              </a:solidFill>
              <a:latin typeface="Calibri"/>
            </a:endParaRPr>
          </a:p>
        </p:txBody>
      </p:sp>
      <p:sp>
        <p:nvSpPr>
          <p:cNvPr id="7" name="Text Box 8"/>
          <p:cNvSpPr txBox="1">
            <a:spLocks noChangeArrowheads="1"/>
          </p:cNvSpPr>
          <p:nvPr/>
        </p:nvSpPr>
        <p:spPr bwMode="auto">
          <a:xfrm>
            <a:off x="759443" y="1487152"/>
            <a:ext cx="10825679" cy="1938992"/>
          </a:xfrm>
          <a:prstGeom prst="rect">
            <a:avLst/>
          </a:prstGeom>
          <a:solidFill>
            <a:srgbClr val="FDCDF0"/>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nl-NL" sz="2400" b="1" dirty="0">
                <a:solidFill>
                  <a:srgbClr val="0070C0"/>
                </a:solidFill>
                <a:latin typeface="Times New Roman" panose="02020603050405020304" pitchFamily="18" charset="0"/>
                <a:cs typeface="Times New Roman" panose="02020603050405020304" pitchFamily="18" charset="0"/>
              </a:rPr>
              <a:t>- Nhóm </a:t>
            </a:r>
            <a:r>
              <a:rPr lang="nl-NL" sz="2400" b="1" dirty="0" smtClean="0">
                <a:solidFill>
                  <a:srgbClr val="0070C0"/>
                </a:solidFill>
                <a:latin typeface="Times New Roman" panose="02020603050405020304" pitchFamily="18" charset="0"/>
                <a:cs typeface="Times New Roman" panose="02020603050405020304" pitchFamily="18" charset="0"/>
              </a:rPr>
              <a:t>1: </a:t>
            </a:r>
            <a:r>
              <a:rPr lang="nl-NL" sz="2400" b="1" dirty="0">
                <a:solidFill>
                  <a:srgbClr val="0070C0"/>
                </a:solidFill>
                <a:latin typeface="Times New Roman" panose="02020603050405020304" pitchFamily="18" charset="0"/>
                <a:cs typeface="Times New Roman" panose="02020603050405020304" pitchFamily="18" charset="0"/>
              </a:rPr>
              <a:t>Tìm hiểu về núi.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 Nhóm </a:t>
            </a:r>
            <a:r>
              <a:rPr lang="nl-NL" sz="2400" b="1" dirty="0">
                <a:solidFill>
                  <a:srgbClr val="0070C0"/>
                </a:solidFill>
                <a:latin typeface="Times New Roman" panose="02020603050405020304" pitchFamily="18" charset="0"/>
                <a:cs typeface="Times New Roman" panose="02020603050405020304" pitchFamily="18" charset="0"/>
              </a:rPr>
              <a:t>2</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Tìm hiểu về đồi.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 Nhóm </a:t>
            </a:r>
            <a:r>
              <a:rPr lang="nl-NL" sz="2400" b="1" dirty="0">
                <a:solidFill>
                  <a:srgbClr val="0070C0"/>
                </a:solidFill>
                <a:latin typeface="Times New Roman" panose="02020603050405020304" pitchFamily="18" charset="0"/>
                <a:cs typeface="Times New Roman" panose="02020603050405020304" pitchFamily="18" charset="0"/>
              </a:rPr>
              <a:t>3</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Tìm hiểu về cao nguyên.</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 Nhóm </a:t>
            </a:r>
            <a:r>
              <a:rPr lang="nl-NL" sz="2400" b="1" dirty="0">
                <a:solidFill>
                  <a:srgbClr val="0070C0"/>
                </a:solidFill>
                <a:latin typeface="Times New Roman" panose="02020603050405020304" pitchFamily="18" charset="0"/>
                <a:cs typeface="Times New Roman" panose="02020603050405020304" pitchFamily="18" charset="0"/>
              </a:rPr>
              <a:t>4</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Tìm hiểu về đồng bằng.</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 Nhóm </a:t>
            </a:r>
            <a:r>
              <a:rPr lang="nl-NL" sz="2400" b="1" dirty="0">
                <a:solidFill>
                  <a:srgbClr val="0070C0"/>
                </a:solidFill>
                <a:latin typeface="Times New Roman" panose="02020603050405020304" pitchFamily="18" charset="0"/>
                <a:cs typeface="Times New Roman" panose="02020603050405020304" pitchFamily="18" charset="0"/>
              </a:rPr>
              <a:t>5</a:t>
            </a:r>
            <a:r>
              <a:rPr lang="nl-NL" sz="2400" b="1" dirty="0" smtClean="0">
                <a:solidFill>
                  <a:srgbClr val="0070C0"/>
                </a:solidFill>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rPr>
              <a:t>C</a:t>
            </a:r>
            <a:r>
              <a:rPr lang="vi-VN" sz="2400" b="1" dirty="0">
                <a:solidFill>
                  <a:srgbClr val="0070C0"/>
                </a:solidFill>
                <a:latin typeface="Times New Roman" panose="02020603050405020304" pitchFamily="18" charset="0"/>
                <a:cs typeface="Times New Roman" panose="02020603050405020304" pitchFamily="18" charset="0"/>
              </a:rPr>
              <a:t>ách tính độ cao tuyệt đối khác với độ cao tương đối như thế nào?</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95171077"/>
              </p:ext>
            </p:extLst>
          </p:nvPr>
        </p:nvGraphicFramePr>
        <p:xfrm>
          <a:off x="402546" y="3781315"/>
          <a:ext cx="5283199" cy="2651760"/>
        </p:xfrm>
        <a:graphic>
          <a:graphicData uri="http://schemas.openxmlformats.org/drawingml/2006/table">
            <a:tbl>
              <a:tblPr firstRow="1" bandRow="1">
                <a:tableStyleId>{5C22544A-7EE6-4342-B048-85BDC9FD1C3A}</a:tableStyleId>
              </a:tblPr>
              <a:tblGrid>
                <a:gridCol w="1761066">
                  <a:extLst>
                    <a:ext uri="{9D8B030D-6E8A-4147-A177-3AD203B41FA5}">
                      <a16:colId xmlns:a16="http://schemas.microsoft.com/office/drawing/2014/main" xmlns="" val="20000"/>
                    </a:ext>
                  </a:extLst>
                </a:gridCol>
                <a:gridCol w="1237857">
                  <a:extLst>
                    <a:ext uri="{9D8B030D-6E8A-4147-A177-3AD203B41FA5}">
                      <a16:colId xmlns:a16="http://schemas.microsoft.com/office/drawing/2014/main" xmlns="" val="20001"/>
                    </a:ext>
                  </a:extLst>
                </a:gridCol>
                <a:gridCol w="2284276">
                  <a:extLst>
                    <a:ext uri="{9D8B030D-6E8A-4147-A177-3AD203B41FA5}">
                      <a16:colId xmlns:a16="http://schemas.microsoft.com/office/drawing/2014/main" xmlns="" val="20002"/>
                    </a:ext>
                  </a:extLst>
                </a:gridCol>
              </a:tblGrid>
              <a:tr h="5164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xmlns=""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xmlns="" val="10002"/>
                  </a:ext>
                </a:extLst>
              </a:tr>
              <a:tr h="370840">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xmlns="" val="10003"/>
                  </a:ext>
                </a:extLst>
              </a:tr>
              <a:tr h="370840">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xmlns="" val="10004"/>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240386628"/>
              </p:ext>
            </p:extLst>
          </p:nvPr>
        </p:nvGraphicFramePr>
        <p:xfrm>
          <a:off x="6012025" y="3805808"/>
          <a:ext cx="5856514" cy="2643978"/>
        </p:xfrm>
        <a:graphic>
          <a:graphicData uri="http://schemas.openxmlformats.org/drawingml/2006/table">
            <a:tbl>
              <a:tblPr firstRow="1" bandRow="1">
                <a:tableStyleId>{5C22544A-7EE6-4342-B048-85BDC9FD1C3A}</a:tableStyleId>
              </a:tblPr>
              <a:tblGrid>
                <a:gridCol w="2890046">
                  <a:extLst>
                    <a:ext uri="{9D8B030D-6E8A-4147-A177-3AD203B41FA5}">
                      <a16:colId xmlns:a16="http://schemas.microsoft.com/office/drawing/2014/main" xmlns="" val="20000"/>
                    </a:ext>
                  </a:extLst>
                </a:gridCol>
                <a:gridCol w="2966468">
                  <a:extLst>
                    <a:ext uri="{9D8B030D-6E8A-4147-A177-3AD203B41FA5}">
                      <a16:colId xmlns:a16="http://schemas.microsoft.com/office/drawing/2014/main" xmlns="" val="20001"/>
                    </a:ext>
                  </a:extLst>
                </a:gridCol>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xmlns="" val="10000"/>
                  </a:ext>
                </a:extLst>
              </a:tr>
              <a:tr h="1191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xmlns="" val="10001"/>
                  </a:ext>
                </a:extLst>
              </a:tr>
              <a:tr h="875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4139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41815607"/>
              </p:ext>
            </p:extLst>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extLst>
                    <a:ext uri="{9D8B030D-6E8A-4147-A177-3AD203B41FA5}">
                      <a16:colId xmlns:a16="http://schemas.microsoft.com/office/drawing/2014/main" xmlns="" val="20000"/>
                    </a:ext>
                  </a:extLst>
                </a:gridCol>
                <a:gridCol w="3559628">
                  <a:extLst>
                    <a:ext uri="{9D8B030D-6E8A-4147-A177-3AD203B41FA5}">
                      <a16:colId xmlns:a16="http://schemas.microsoft.com/office/drawing/2014/main" xmlns="" val="20001"/>
                    </a:ext>
                  </a:extLst>
                </a:gridCol>
                <a:gridCol w="5870122">
                  <a:extLst>
                    <a:ext uri="{9D8B030D-6E8A-4147-A177-3AD203B41FA5}">
                      <a16:colId xmlns:a16="http://schemas.microsoft.com/office/drawing/2014/main" xmlns="" val="20002"/>
                    </a:ext>
                  </a:extLst>
                </a:gridCol>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xmlns="" val="10000"/>
                  </a:ext>
                </a:extLst>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475565">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xmlns="" val="10003"/>
                  </a:ext>
                </a:extLst>
              </a:tr>
              <a:tr h="475565">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xmlns="" val="10004"/>
                  </a:ext>
                </a:extLst>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a:p>
            <a:pPr algn="just"/>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rõ</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rệt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gồm</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và</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chân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6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1878</Words>
  <Application>Microsoft Office PowerPoint</Application>
  <PresentationFormat>Custom</PresentationFormat>
  <Paragraphs>274</Paragraphs>
  <Slides>32</Slides>
  <Notes>17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Quynh Nhu</cp:lastModifiedBy>
  <cp:revision>59</cp:revision>
  <dcterms:created xsi:type="dcterms:W3CDTF">2021-07-25T03:44:16Z</dcterms:created>
  <dcterms:modified xsi:type="dcterms:W3CDTF">2021-11-14T04:52:21Z</dcterms:modified>
</cp:coreProperties>
</file>