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62" r:id="rId3"/>
    <p:sldMasterId id="2147483664" r:id="rId4"/>
  </p:sldMasterIdLst>
  <p:notesMasterIdLst>
    <p:notesMasterId r:id="rId18"/>
  </p:notesMasterIdLst>
  <p:sldIdLst>
    <p:sldId id="440" r:id="rId5"/>
    <p:sldId id="282" r:id="rId6"/>
    <p:sldId id="444" r:id="rId7"/>
    <p:sldId id="445" r:id="rId8"/>
    <p:sldId id="446" r:id="rId9"/>
    <p:sldId id="431" r:id="rId10"/>
    <p:sldId id="443" r:id="rId11"/>
    <p:sldId id="448" r:id="rId12"/>
    <p:sldId id="392" r:id="rId13"/>
    <p:sldId id="393" r:id="rId14"/>
    <p:sldId id="447" r:id="rId15"/>
    <p:sldId id="441" r:id="rId16"/>
    <p:sldId id="442" r:id="rId17"/>
  </p:sldIdLst>
  <p:sldSz cx="12192000" cy="6858000"/>
  <p:notesSz cx="6858000" cy="9144000"/>
  <p:embeddedFontLst>
    <p:embeddedFont>
      <p:font typeface="Calibri Light" panose="020F0302020204030204" pitchFamily="34" charset="0"/>
      <p:regular r:id="rId19"/>
      <p: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9900"/>
    <a:srgbClr val="0066FF"/>
    <a:srgbClr val="FF33CC"/>
    <a:srgbClr val="99FF66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660"/>
  </p:normalViewPr>
  <p:slideViewPr>
    <p:cSldViewPr snapToGrid="0">
      <p:cViewPr>
        <p:scale>
          <a:sx n="69" d="100"/>
          <a:sy n="69" d="100"/>
        </p:scale>
        <p:origin x="76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1BEF3AD-A832-46A1-BD8F-7E7C2796C465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CEAF7BD-AB8B-407E-A91C-33BF73546093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F823F-D91F-454D-9AAD-2523ACB08372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B0FEDA-B608-4D33-BB19-719D83A88E8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59426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315FC-12E2-4679-9305-EAAD6EC65F1D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72A51-1DC1-4C64-A8AD-73B43732915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47746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23A71-72F6-4D55-988B-E8A5083F983A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95EE5A-22B9-45A6-A60F-596FDA10AF8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83490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41FA2F-A26E-4A80-B0C9-0C91B6FF963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D3EEDD-187B-4362-86AE-A87DC9635031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5341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92B35D-4626-45BC-BDC5-8F9FE07CF4D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649C2A-AF0C-4F30-B6F3-F4BC9944CD56}" type="slidenum">
              <a:rPr kumimoji="0" lang="en-US" altLang="vi-VN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3787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526A92-8AAF-4BF0-85FE-B336BF0F8D2D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AF2F91-6C79-4775-9E01-5F8EDCA63F89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4111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643C2-AD7B-466D-93FC-9FD0DBD712C3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C7F6E9-71D0-441F-A374-0CF3288BF11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82557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A6BBF-089D-4039-A373-25C0661B713F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6B9DC-08A3-4C33-B907-D500D6F6B6F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31298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DDDA1-5AE0-4205-BD1F-D8E5C9B2BAD7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8ADC7-43C1-40C6-B92F-F40675999D3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97608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50743-BBDA-405B-B329-8B24C08071FE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4F63A-73E6-46FC-B0FD-0757CF2211A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49852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94852-1543-4572-9096-06A6385499B4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2B1D0-8031-42C4-AC7A-3708E2A4F99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79251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EA884-EE60-46B3-9F7D-763B8E3BA8B6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76BFE3-DD81-4FC5-9E2A-1103992CD2F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04159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DCCCC-E280-4A37-9C53-F62F52E488ED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BD83BA-7D49-484C-A9F3-6F124E82AC2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32273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73C5F-7CAA-404F-8C12-D9DB9DEE83C0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2D247F-7D96-460E-820F-DA0EE91DA68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58031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C37D85-FBC9-4F09-B431-D998A6C9D2B9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1A11FCE5-7E43-44E4-A0D4-8DC2D7F230CD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854A2-D4A8-4577-9690-D973C0F95B4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23B1F8-9E04-4BB7-9A25-E534E69F83FD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8801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5F79D6-35CC-4BBC-A2B3-C3B8146EC81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3926A7-6979-4B63-A625-58BF28420668}" type="slidenum">
              <a:rPr kumimoji="0" lang="en-US" altLang="vi-VN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4978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526A92-8AAF-4BF0-85FE-B336BF0F8D2D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AF2F91-6C79-4775-9E01-5F8EDCA63F89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477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6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1285" y="0"/>
            <a:ext cx="10790497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UNIT 3. COMMUNITY SERVICE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Lesson </a:t>
            </a:r>
            <a:r>
              <a:rPr kumimoji="0" lang="en-US" sz="4800" b="1" i="0" u="none" strike="noStrike" kern="1200" cap="none" spc="0" normalizeH="0" baseline="0" noProof="0" dirty="0" smtClean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4: </a:t>
            </a:r>
            <a:r>
              <a:rPr kumimoji="0" lang="en-US" sz="4800" b="1" i="0" u="none" strike="noStrike" kern="1200" cap="none" spc="0" normalizeH="0" baseline="0" noProof="0" dirty="0" smtClean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CLOSER LOOK </a:t>
            </a:r>
            <a:r>
              <a:rPr kumimoji="0" lang="en-US" sz="4800" b="1" i="0" u="none" strike="noStrike" kern="1200" cap="none" spc="0" normalizeH="0" baseline="0" noProof="0" dirty="0" smtClean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</a:t>
            </a:r>
            <a:r>
              <a:rPr lang="en-US" sz="4800" b="1" dirty="0" smtClean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(part 2)</a:t>
            </a:r>
            <a:endParaRPr kumimoji="0" lang="en-US" sz="4800" b="1" i="0" u="none" strike="noStrike" kern="1200" cap="none" spc="0" normalizeH="0" baseline="0" noProof="0" dirty="0" smtClean="0">
              <a:ln w="11430">
                <a:solidFill>
                  <a:srgbClr val="0070C0"/>
                </a:solidFill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9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01714" y="404949"/>
            <a:ext cx="11951742" cy="62438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1</a:t>
            </a:r>
            <a:r>
              <a:rPr lang="en-US" sz="2400" dirty="0">
                <a:solidFill>
                  <a:schemeClr val="tx1"/>
                </a:solidFill>
              </a:rPr>
              <a:t>.	I </a:t>
            </a:r>
            <a:r>
              <a:rPr lang="en-US" sz="2400" i="1" dirty="0">
                <a:solidFill>
                  <a:srgbClr val="0070C0"/>
                </a:solidFill>
              </a:rPr>
              <a:t>saw/ have seen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that film already.</a:t>
            </a:r>
            <a:endParaRPr lang="vi-VN" sz="2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</a:rPr>
              <a:t>2.	We </a:t>
            </a:r>
            <a:r>
              <a:rPr lang="en-US" sz="2400" i="1" dirty="0">
                <a:solidFill>
                  <a:srgbClr val="0070C0"/>
                </a:solidFill>
              </a:rPr>
              <a:t>went/ have gone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to the movies three times last month.</a:t>
            </a:r>
            <a:endParaRPr lang="vi-VN" sz="2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3.	</a:t>
            </a:r>
            <a:r>
              <a:rPr lang="en-US" sz="2400" i="1" dirty="0" smtClean="0">
                <a:solidFill>
                  <a:srgbClr val="0070C0"/>
                </a:solidFill>
              </a:rPr>
              <a:t>Did </a:t>
            </a:r>
            <a:r>
              <a:rPr lang="en-US" sz="2400" i="1" dirty="0">
                <a:solidFill>
                  <a:srgbClr val="0070C0"/>
                </a:solidFill>
              </a:rPr>
              <a:t>you ever do/ Have you ever </a:t>
            </a:r>
            <a:r>
              <a:rPr lang="en-US" sz="2400" i="1" dirty="0">
                <a:solidFill>
                  <a:schemeClr val="tx1"/>
                </a:solidFill>
              </a:rPr>
              <a:t>done</a:t>
            </a:r>
            <a:r>
              <a:rPr lang="en-US" sz="2400" dirty="0">
                <a:solidFill>
                  <a:schemeClr val="tx1"/>
                </a:solidFill>
              </a:rPr>
              <a:t> volunteer </a:t>
            </a:r>
            <a:r>
              <a:rPr lang="en-US" sz="2400" dirty="0" smtClean="0">
                <a:solidFill>
                  <a:schemeClr val="tx1"/>
                </a:solidFill>
              </a:rPr>
              <a:t>work?</a:t>
            </a:r>
            <a:endParaRPr lang="vi-VN" sz="24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4.	I </a:t>
            </a:r>
            <a:r>
              <a:rPr lang="en-US" sz="2400" i="1" dirty="0">
                <a:solidFill>
                  <a:srgbClr val="0070C0"/>
                </a:solidFill>
              </a:rPr>
              <a:t>had/ have had </a:t>
            </a:r>
            <a:r>
              <a:rPr lang="en-US" sz="2400" dirty="0">
                <a:solidFill>
                  <a:schemeClr val="tx1"/>
                </a:solidFill>
              </a:rPr>
              <a:t>five tests so far 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</a:rPr>
              <a:t>5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r>
              <a:rPr lang="en-US" sz="2400" dirty="0">
                <a:solidFill>
                  <a:schemeClr val="tx1"/>
                </a:solidFill>
              </a:rPr>
              <a:t>	This is my grandparents’ house. They </a:t>
            </a:r>
            <a:r>
              <a:rPr lang="en-US" sz="2400" i="1" dirty="0">
                <a:solidFill>
                  <a:srgbClr val="0070C0"/>
                </a:solidFill>
              </a:rPr>
              <a:t>lived/ have lived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here for more than 50 years.</a:t>
            </a:r>
            <a:endParaRPr lang="vi-VN" sz="2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</a:rPr>
              <a:t>6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r>
              <a:rPr lang="en-US" sz="2400" dirty="0">
                <a:solidFill>
                  <a:schemeClr val="tx1"/>
                </a:solidFill>
              </a:rPr>
              <a:t>	She </a:t>
            </a:r>
            <a:r>
              <a:rPr lang="en-US" sz="2400" i="1" dirty="0">
                <a:solidFill>
                  <a:srgbClr val="0070C0"/>
                </a:solidFill>
              </a:rPr>
              <a:t>bought/ has bought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a new mobile phone two days ago.</a:t>
            </a:r>
            <a:endParaRPr lang="vi-VN" sz="2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</a:rPr>
              <a:t>7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2400" i="1" dirty="0">
                <a:solidFill>
                  <a:srgbClr val="0070C0"/>
                </a:solidFill>
              </a:rPr>
              <a:t>Did you see/ Have you seen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Peter at the party last night?</a:t>
            </a:r>
            <a:endParaRPr lang="vi-VN" sz="2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</a:rPr>
              <a:t>8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r>
              <a:rPr lang="en-US" sz="2400" dirty="0">
                <a:solidFill>
                  <a:schemeClr val="tx1"/>
                </a:solidFill>
              </a:rPr>
              <a:t>	I </a:t>
            </a:r>
            <a:r>
              <a:rPr lang="en-US" sz="2400" i="1" dirty="0">
                <a:solidFill>
                  <a:srgbClr val="0070C0"/>
                </a:solidFill>
              </a:rPr>
              <a:t>read/ have read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this book </a:t>
            </a:r>
            <a:r>
              <a:rPr lang="en-US" sz="2400" dirty="0" smtClean="0">
                <a:solidFill>
                  <a:schemeClr val="tx1"/>
                </a:solidFill>
              </a:rPr>
              <a:t>twice.</a:t>
            </a:r>
            <a:endParaRPr lang="vi-VN" sz="2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</a:rPr>
              <a:t>9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r>
              <a:rPr lang="en-US" sz="2400" dirty="0">
                <a:solidFill>
                  <a:schemeClr val="tx1"/>
                </a:solidFill>
              </a:rPr>
              <a:t>	They </a:t>
            </a:r>
            <a:r>
              <a:rPr lang="en-US" sz="2400" i="1" dirty="0">
                <a:solidFill>
                  <a:srgbClr val="0070C0"/>
                </a:solidFill>
              </a:rPr>
              <a:t>didn’t play/ haven’t played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football </a:t>
            </a:r>
            <a:r>
              <a:rPr lang="en-US" sz="2400" dirty="0">
                <a:solidFill>
                  <a:schemeClr val="tx1"/>
                </a:solidFill>
              </a:rPr>
              <a:t>yesterday. </a:t>
            </a:r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7171" name="TextBox 31"/>
          <p:cNvSpPr txBox="1">
            <a:spLocks noChangeArrowheads="1"/>
          </p:cNvSpPr>
          <p:nvPr/>
        </p:nvSpPr>
        <p:spPr bwMode="auto">
          <a:xfrm>
            <a:off x="3321844" y="5323"/>
            <a:ext cx="6547621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3200" b="1" dirty="0">
                <a:solidFill>
                  <a:srgbClr val="FF0000"/>
                </a:solidFill>
              </a:rPr>
              <a:t>3. </a:t>
            </a:r>
            <a:r>
              <a:rPr lang="en-US" altLang="vi-VN" sz="3200" b="1" dirty="0" smtClean="0">
                <a:solidFill>
                  <a:srgbClr val="FF0000"/>
                </a:solidFill>
              </a:rPr>
              <a:t>Underline the correct answers.</a:t>
            </a:r>
            <a:endParaRPr lang="en-US" altLang="vi-VN" sz="3200" b="1" dirty="0">
              <a:solidFill>
                <a:srgbClr val="FF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225964" y="1219200"/>
            <a:ext cx="1209963" cy="92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865746" y="1764145"/>
            <a:ext cx="6049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500583" y="2327563"/>
            <a:ext cx="16994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124365" y="2872509"/>
            <a:ext cx="11974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807201" y="3435928"/>
            <a:ext cx="11974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958110" y="4008582"/>
            <a:ext cx="8312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450110" y="4516582"/>
            <a:ext cx="13392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281381" y="5033819"/>
            <a:ext cx="11545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124365" y="5606473"/>
            <a:ext cx="11545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4834" y="780911"/>
            <a:ext cx="11877675" cy="59340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147" name="TextBox 31"/>
          <p:cNvSpPr txBox="1">
            <a:spLocks noChangeArrowheads="1"/>
          </p:cNvSpPr>
          <p:nvPr/>
        </p:nvSpPr>
        <p:spPr bwMode="auto">
          <a:xfrm>
            <a:off x="64544" y="64513"/>
            <a:ext cx="11899492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3200" b="1" dirty="0">
                <a:solidFill>
                  <a:srgbClr val="FF0000"/>
                </a:solidFill>
              </a:rPr>
              <a:t>4</a:t>
            </a:r>
            <a:r>
              <a:rPr lang="en-US" altLang="vi-VN" sz="3200" b="1" dirty="0" smtClean="0">
                <a:solidFill>
                  <a:srgbClr val="FF0000"/>
                </a:solidFill>
              </a:rPr>
              <a:t>. </a:t>
            </a:r>
            <a:r>
              <a:rPr lang="en-US" altLang="vi-VN" sz="3200" b="1" dirty="0" smtClean="0">
                <a:solidFill>
                  <a:srgbClr val="FF0000"/>
                </a:solidFill>
              </a:rPr>
              <a:t>Past simple or Present perfect? Put </a:t>
            </a:r>
            <a:r>
              <a:rPr lang="en-US" altLang="vi-VN" sz="3200" b="1" dirty="0">
                <a:solidFill>
                  <a:srgbClr val="FF0000"/>
                </a:solidFill>
              </a:rPr>
              <a:t>the verb into the correct </a:t>
            </a:r>
            <a:r>
              <a:rPr lang="en-US" altLang="vi-VN" sz="3200" b="1" dirty="0" smtClean="0">
                <a:solidFill>
                  <a:srgbClr val="FF0000"/>
                </a:solidFill>
              </a:rPr>
              <a:t>form.</a:t>
            </a:r>
            <a:endParaRPr lang="en-US" altLang="vi-VN" sz="3200" b="1" dirty="0">
              <a:solidFill>
                <a:srgbClr val="FF0000"/>
              </a:solidFill>
            </a:endParaRPr>
          </a:p>
        </p:txBody>
      </p:sp>
      <p:sp>
        <p:nvSpPr>
          <p:cNvPr id="6154" name="Rectangle 1"/>
          <p:cNvSpPr>
            <a:spLocks noChangeArrowheads="1"/>
          </p:cNvSpPr>
          <p:nvPr/>
        </p:nvSpPr>
        <p:spPr bwMode="auto">
          <a:xfrm>
            <a:off x="257246" y="825387"/>
            <a:ext cx="11482171" cy="6478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600" dirty="0" smtClean="0"/>
              <a:t>1</a:t>
            </a:r>
            <a:r>
              <a:rPr lang="en-US" sz="2600" dirty="0"/>
              <a:t>.	They (not see)</a:t>
            </a:r>
            <a:r>
              <a:rPr lang="en-US" sz="2600" u="sng" dirty="0"/>
              <a:t>			</a:t>
            </a:r>
            <a:r>
              <a:rPr lang="en-US" sz="2600" dirty="0"/>
              <a:t> the film Titanic yet.</a:t>
            </a:r>
            <a:endParaRPr lang="vi-VN" sz="2600" dirty="0"/>
          </a:p>
          <a:p>
            <a:pPr>
              <a:spcAft>
                <a:spcPts val="600"/>
              </a:spcAft>
            </a:pPr>
            <a:r>
              <a:rPr lang="en-US" sz="2600" dirty="0"/>
              <a:t>2.	Tom </a:t>
            </a:r>
            <a:r>
              <a:rPr lang="en-US" sz="2600" dirty="0" smtClean="0"/>
              <a:t>(donate)</a:t>
            </a:r>
            <a:r>
              <a:rPr lang="en-US" sz="2600" u="sng" dirty="0"/>
              <a:t>				</a:t>
            </a:r>
            <a:r>
              <a:rPr lang="en-US" sz="2600" dirty="0"/>
              <a:t> </a:t>
            </a:r>
            <a:r>
              <a:rPr lang="en-US" sz="2600" dirty="0" smtClean="0"/>
              <a:t>many books for street children </a:t>
            </a:r>
            <a:r>
              <a:rPr lang="en-US" sz="2600" dirty="0"/>
              <a:t>yesterday.</a:t>
            </a:r>
            <a:endParaRPr lang="vi-VN" sz="2600" dirty="0"/>
          </a:p>
          <a:p>
            <a:pPr>
              <a:spcAft>
                <a:spcPts val="600"/>
              </a:spcAft>
            </a:pPr>
            <a:r>
              <a:rPr lang="en-US" sz="2600" dirty="0"/>
              <a:t>3</a:t>
            </a:r>
            <a:r>
              <a:rPr lang="en-US" sz="2600" dirty="0" smtClean="0"/>
              <a:t>.</a:t>
            </a:r>
            <a:r>
              <a:rPr lang="en-US" sz="2600" dirty="0"/>
              <a:t>	Nancy (be)</a:t>
            </a:r>
            <a:r>
              <a:rPr lang="en-US" sz="2600" u="sng" dirty="0"/>
              <a:t>				</a:t>
            </a:r>
            <a:r>
              <a:rPr lang="en-US" sz="2600" dirty="0"/>
              <a:t> to Viet Nam several times.	</a:t>
            </a:r>
            <a:endParaRPr lang="vi-VN" sz="2600" dirty="0"/>
          </a:p>
          <a:p>
            <a:pPr>
              <a:spcAft>
                <a:spcPts val="600"/>
              </a:spcAft>
            </a:pPr>
            <a:r>
              <a:rPr lang="en-US" sz="2600" dirty="0"/>
              <a:t>4</a:t>
            </a:r>
            <a:r>
              <a:rPr lang="en-US" sz="2600" dirty="0" smtClean="0"/>
              <a:t>.</a:t>
            </a:r>
            <a:r>
              <a:rPr lang="en-US" sz="2600" dirty="0"/>
              <a:t>	My uncle (move)</a:t>
            </a:r>
            <a:r>
              <a:rPr lang="en-US" sz="2600" u="sng" dirty="0"/>
              <a:t>				</a:t>
            </a:r>
            <a:r>
              <a:rPr lang="en-US" sz="2600" dirty="0"/>
              <a:t> to Da </a:t>
            </a:r>
            <a:r>
              <a:rPr lang="en-US" sz="2600" dirty="0" err="1"/>
              <a:t>Lat</a:t>
            </a:r>
            <a:r>
              <a:rPr lang="en-US" sz="2600" dirty="0"/>
              <a:t> in 2005.</a:t>
            </a:r>
            <a:endParaRPr lang="vi-VN" sz="2600" dirty="0"/>
          </a:p>
          <a:p>
            <a:pPr>
              <a:spcAft>
                <a:spcPts val="600"/>
              </a:spcAft>
            </a:pPr>
            <a:r>
              <a:rPr lang="en-US" sz="2600" dirty="0"/>
              <a:t>5</a:t>
            </a:r>
            <a:r>
              <a:rPr lang="en-US" sz="2600" dirty="0" smtClean="0"/>
              <a:t>.</a:t>
            </a:r>
            <a:r>
              <a:rPr lang="en-US" sz="2600" dirty="0"/>
              <a:t>	</a:t>
            </a:r>
            <a:r>
              <a:rPr lang="en-US" sz="2600" dirty="0" smtClean="0"/>
              <a:t>Peter </a:t>
            </a:r>
            <a:r>
              <a:rPr lang="en-US" sz="2600" dirty="0"/>
              <a:t>(be)</a:t>
            </a:r>
            <a:r>
              <a:rPr lang="en-US" sz="2600" u="sng" dirty="0"/>
              <a:t>			</a:t>
            </a:r>
            <a:r>
              <a:rPr lang="en-US" sz="2600" dirty="0"/>
              <a:t> to many countries in the world so far.</a:t>
            </a:r>
            <a:endParaRPr lang="vi-VN" sz="2600" dirty="0"/>
          </a:p>
          <a:p>
            <a:pPr>
              <a:spcAft>
                <a:spcPts val="600"/>
              </a:spcAft>
            </a:pPr>
            <a:r>
              <a:rPr lang="en-US" sz="2600" dirty="0" smtClean="0"/>
              <a:t>6.	We (go)</a:t>
            </a:r>
            <a:r>
              <a:rPr lang="en-US" sz="2600" u="sng" dirty="0" smtClean="0"/>
              <a:t>			</a:t>
            </a:r>
            <a:r>
              <a:rPr lang="en-US" sz="2600" dirty="0" smtClean="0"/>
              <a:t> to that village to do volunteer work several times.</a:t>
            </a:r>
            <a:endParaRPr lang="vi-VN" sz="2600" dirty="0" smtClean="0"/>
          </a:p>
          <a:p>
            <a:pPr>
              <a:spcAft>
                <a:spcPts val="600"/>
              </a:spcAft>
            </a:pPr>
            <a:r>
              <a:rPr lang="en-US" sz="2600" dirty="0" smtClean="0"/>
              <a:t>7.</a:t>
            </a:r>
            <a:r>
              <a:rPr lang="en-US" sz="2600" dirty="0"/>
              <a:t>	We </a:t>
            </a:r>
            <a:r>
              <a:rPr lang="en-US" sz="2600" dirty="0" smtClean="0"/>
              <a:t>(visit)</a:t>
            </a:r>
            <a:r>
              <a:rPr lang="en-US" sz="2600" u="sng" dirty="0"/>
              <a:t>			</a:t>
            </a:r>
            <a:r>
              <a:rPr lang="en-US" sz="2600" dirty="0"/>
              <a:t> </a:t>
            </a:r>
            <a:r>
              <a:rPr lang="en-US" sz="2600" dirty="0" smtClean="0"/>
              <a:t>Ha </a:t>
            </a:r>
            <a:r>
              <a:rPr lang="en-US" sz="2600" dirty="0"/>
              <a:t>Long Bay last July.</a:t>
            </a:r>
            <a:endParaRPr lang="vi-VN" sz="2600" dirty="0"/>
          </a:p>
          <a:p>
            <a:pPr>
              <a:spcAft>
                <a:spcPts val="600"/>
              </a:spcAft>
            </a:pPr>
            <a:r>
              <a:rPr lang="en-US" sz="2600" dirty="0"/>
              <a:t>8</a:t>
            </a:r>
            <a:r>
              <a:rPr lang="en-US" sz="2600" dirty="0" smtClean="0"/>
              <a:t>.</a:t>
            </a:r>
            <a:r>
              <a:rPr lang="en-US" sz="2600" dirty="0"/>
              <a:t>	</a:t>
            </a:r>
            <a:r>
              <a:rPr lang="en-US" sz="2600" dirty="0" smtClean="0"/>
              <a:t>He (send)</a:t>
            </a:r>
            <a:r>
              <a:rPr lang="en-US" sz="2600" u="sng" dirty="0"/>
              <a:t>			</a:t>
            </a:r>
            <a:r>
              <a:rPr lang="en-US" sz="2600" dirty="0"/>
              <a:t> the </a:t>
            </a:r>
            <a:r>
              <a:rPr lang="en-US" sz="2600" dirty="0" smtClean="0"/>
              <a:t>email an </a:t>
            </a:r>
            <a:r>
              <a:rPr lang="en-US" sz="2600" dirty="0"/>
              <a:t>hour ago.</a:t>
            </a:r>
            <a:endParaRPr lang="vi-VN" sz="2600" dirty="0"/>
          </a:p>
          <a:p>
            <a:pPr marL="514350" indent="-514350">
              <a:lnSpc>
                <a:spcPct val="150000"/>
              </a:lnSpc>
              <a:spcAft>
                <a:spcPts val="600"/>
              </a:spcAft>
              <a:buAutoNum type="arabicPeriod" startAt="9"/>
            </a:pPr>
            <a:r>
              <a:rPr lang="en-US" sz="2600" dirty="0" smtClean="0"/>
              <a:t>     My </a:t>
            </a:r>
            <a:r>
              <a:rPr lang="en-US" sz="2600" dirty="0"/>
              <a:t>friend </a:t>
            </a:r>
            <a:r>
              <a:rPr lang="en-US" sz="2600" u="sng" dirty="0"/>
              <a:t>				</a:t>
            </a:r>
            <a:r>
              <a:rPr lang="en-US" sz="2600" dirty="0"/>
              <a:t> to lots of countries. </a:t>
            </a:r>
            <a:endParaRPr lang="en-US" sz="2600" dirty="0" smtClean="0"/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600" dirty="0" smtClean="0"/>
              <a:t>Last </a:t>
            </a:r>
            <a:r>
              <a:rPr lang="en-US" sz="2600" dirty="0"/>
              <a:t>summer, she </a:t>
            </a:r>
            <a:r>
              <a:rPr lang="en-US" sz="2600" u="sng" dirty="0"/>
              <a:t>		</a:t>
            </a:r>
            <a:r>
              <a:rPr lang="en-US" sz="2600" dirty="0"/>
              <a:t> to India. (go)</a:t>
            </a:r>
            <a:endParaRPr lang="vi-VN" sz="2600" dirty="0"/>
          </a:p>
          <a:p>
            <a:pPr>
              <a:spcAft>
                <a:spcPts val="600"/>
              </a:spcAft>
            </a:pPr>
            <a:r>
              <a:rPr lang="en-US" sz="2600" dirty="0" smtClean="0"/>
              <a:t>10.</a:t>
            </a:r>
            <a:r>
              <a:rPr lang="en-US" sz="2600" dirty="0"/>
              <a:t>	We _____________ (not see) Beth at Mike’s house yesterday morning</a:t>
            </a:r>
            <a:r>
              <a:rPr lang="en-US" sz="2400" dirty="0"/>
              <a:t>.</a:t>
            </a:r>
            <a:endParaRPr lang="vi-VN" sz="2400" dirty="0"/>
          </a:p>
          <a:p>
            <a:pPr>
              <a:lnSpc>
                <a:spcPct val="150000"/>
              </a:lnSpc>
            </a:pPr>
            <a:endParaRPr lang="en-US" altLang="vi-VN" sz="3200" b="1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260783" y="799168"/>
            <a:ext cx="27828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vi-VN" sz="2800" b="1" dirty="0">
                <a:solidFill>
                  <a:srgbClr val="FF0000"/>
                </a:solidFill>
              </a:rPr>
              <a:t>h</a:t>
            </a:r>
            <a:r>
              <a:rPr lang="en-US" altLang="vi-VN" sz="2800" b="1" dirty="0" smtClean="0">
                <a:solidFill>
                  <a:srgbClr val="FF0000"/>
                </a:solidFill>
              </a:rPr>
              <a:t>aven’t seen</a:t>
            </a:r>
            <a:endParaRPr lang="en-US" altLang="vi-VN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894771" y="1315518"/>
            <a:ext cx="2724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vi-VN" sz="2800" b="1" dirty="0" smtClean="0">
                <a:solidFill>
                  <a:srgbClr val="FF0000"/>
                </a:solidFill>
              </a:rPr>
              <a:t>donated</a:t>
            </a:r>
            <a:endParaRPr lang="en-US" altLang="vi-VN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449873" y="4727506"/>
            <a:ext cx="26781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vi-VN" sz="3200" b="1" dirty="0">
                <a:solidFill>
                  <a:srgbClr val="FF0000"/>
                </a:solidFill>
              </a:rPr>
              <a:t>h</a:t>
            </a:r>
            <a:r>
              <a:rPr lang="en-US" altLang="vi-VN" sz="3200" b="1" dirty="0" smtClean="0">
                <a:solidFill>
                  <a:srgbClr val="FF0000"/>
                </a:solidFill>
              </a:rPr>
              <a:t>as gone</a:t>
            </a:r>
            <a:endParaRPr lang="en-US" altLang="vi-VN" sz="3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220984" y="3185495"/>
            <a:ext cx="2278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vi-VN" sz="2800" b="1" dirty="0">
                <a:solidFill>
                  <a:srgbClr val="FF0000"/>
                </a:solidFill>
              </a:rPr>
              <a:t>h</a:t>
            </a:r>
            <a:r>
              <a:rPr lang="en-US" altLang="vi-VN" sz="2800" b="1" dirty="0" smtClean="0">
                <a:solidFill>
                  <a:srgbClr val="FF0000"/>
                </a:solidFill>
              </a:rPr>
              <a:t>av</a:t>
            </a:r>
            <a:r>
              <a:rPr lang="en-US" altLang="vi-VN" sz="2800" b="1" dirty="0" smtClean="0">
                <a:solidFill>
                  <a:srgbClr val="FF0000"/>
                </a:solidFill>
              </a:rPr>
              <a:t>e gone</a:t>
            </a:r>
            <a:endParaRPr lang="en-US" altLang="vi-VN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251232" y="4106140"/>
            <a:ext cx="22764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vi-VN" sz="3200" b="1" dirty="0">
                <a:solidFill>
                  <a:srgbClr val="FF0000"/>
                </a:solidFill>
              </a:rPr>
              <a:t>s</a:t>
            </a:r>
            <a:r>
              <a:rPr lang="en-US" altLang="vi-VN" sz="3200" b="1" dirty="0" smtClean="0">
                <a:solidFill>
                  <a:srgbClr val="FF0000"/>
                </a:solidFill>
              </a:rPr>
              <a:t>ent</a:t>
            </a:r>
            <a:endParaRPr lang="en-US" altLang="vi-VN" sz="32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804336" y="5880826"/>
            <a:ext cx="2087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vi-VN" sz="3200" b="1" dirty="0">
                <a:solidFill>
                  <a:srgbClr val="FF0000"/>
                </a:solidFill>
              </a:rPr>
              <a:t>d</a:t>
            </a:r>
            <a:r>
              <a:rPr lang="en-US" altLang="vi-VN" sz="3200" b="1" dirty="0" smtClean="0">
                <a:solidFill>
                  <a:srgbClr val="FF0000"/>
                </a:solidFill>
              </a:rPr>
              <a:t>idn’t see</a:t>
            </a:r>
            <a:endParaRPr lang="en-US" altLang="vi-VN" sz="32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571027" y="5384956"/>
            <a:ext cx="1577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vi-VN" sz="3200" b="1" dirty="0" smtClean="0">
                <a:solidFill>
                  <a:srgbClr val="FF0000"/>
                </a:solidFill>
              </a:rPr>
              <a:t>went</a:t>
            </a:r>
            <a:endParaRPr lang="en-US" altLang="vi-VN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074193" y="1788577"/>
            <a:ext cx="27828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vi-VN" sz="2800" b="1" dirty="0" smtClean="0">
                <a:solidFill>
                  <a:srgbClr val="FF0000"/>
                </a:solidFill>
              </a:rPr>
              <a:t>h</a:t>
            </a:r>
            <a:r>
              <a:rPr lang="en-US" altLang="vi-VN" sz="2800" b="1" dirty="0" smtClean="0">
                <a:solidFill>
                  <a:srgbClr val="FF0000"/>
                </a:solidFill>
              </a:rPr>
              <a:t>as </a:t>
            </a:r>
            <a:r>
              <a:rPr lang="en-US" altLang="vi-VN" sz="2800" b="1" dirty="0">
                <a:solidFill>
                  <a:srgbClr val="FF0000"/>
                </a:solidFill>
              </a:rPr>
              <a:t>b</a:t>
            </a:r>
            <a:r>
              <a:rPr lang="en-US" altLang="vi-VN" sz="2800" b="1" dirty="0" smtClean="0">
                <a:solidFill>
                  <a:srgbClr val="FF0000"/>
                </a:solidFill>
              </a:rPr>
              <a:t>een</a:t>
            </a:r>
            <a:endParaRPr lang="en-US" altLang="vi-VN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253615" y="2259866"/>
            <a:ext cx="27828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vi-VN" sz="2800" b="1" dirty="0" smtClean="0">
                <a:solidFill>
                  <a:srgbClr val="FF0000"/>
                </a:solidFill>
              </a:rPr>
              <a:t>moved</a:t>
            </a:r>
            <a:endParaRPr lang="en-US" altLang="vi-VN" sz="28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968572" y="2723287"/>
            <a:ext cx="27828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vi-VN" sz="2800" b="1" dirty="0">
                <a:solidFill>
                  <a:srgbClr val="FF0000"/>
                </a:solidFill>
              </a:rPr>
              <a:t>h</a:t>
            </a:r>
            <a:r>
              <a:rPr lang="en-US" altLang="vi-VN" sz="2800" b="1" dirty="0" smtClean="0">
                <a:solidFill>
                  <a:srgbClr val="FF0000"/>
                </a:solidFill>
              </a:rPr>
              <a:t>as been</a:t>
            </a:r>
            <a:endParaRPr lang="en-US" altLang="vi-VN" sz="28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342530" y="3673916"/>
            <a:ext cx="2278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vi-VN" sz="2800" b="1" dirty="0" smtClean="0">
                <a:solidFill>
                  <a:srgbClr val="FF0000"/>
                </a:solidFill>
              </a:rPr>
              <a:t>visited</a:t>
            </a:r>
            <a:endParaRPr lang="en-US" altLang="vi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5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1392" y="129360"/>
            <a:ext cx="5915025" cy="994172"/>
          </a:xfrm>
        </p:spPr>
        <p:txBody>
          <a:bodyPr>
            <a:normAutofit/>
          </a:bodyPr>
          <a:lstStyle/>
          <a:p>
            <a:pPr algn="ctr"/>
            <a:r>
              <a:rPr lang="en-US" sz="3750" b="1" dirty="0" smtClean="0">
                <a:solidFill>
                  <a:srgbClr val="FF0000"/>
                </a:solidFill>
              </a:rPr>
              <a:t>III. </a:t>
            </a:r>
            <a:r>
              <a:rPr lang="en-US" sz="3750" b="1" dirty="0">
                <a:solidFill>
                  <a:srgbClr val="FF0000"/>
                </a:solidFill>
              </a:rPr>
              <a:t>Wrap- up</a:t>
            </a:r>
            <a:endParaRPr lang="vi-VN" sz="3750" b="1" dirty="0">
              <a:solidFill>
                <a:srgbClr val="FF0000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722427" y="975361"/>
            <a:ext cx="4656265" cy="1085570"/>
          </a:xfrm>
          <a:custGeom>
            <a:avLst/>
            <a:gdLst>
              <a:gd name="connsiteX0" fmla="*/ 0 w 2350303"/>
              <a:gd name="connsiteY0" fmla="*/ 335268 h 2011566"/>
              <a:gd name="connsiteX1" fmla="*/ 335268 w 2350303"/>
              <a:gd name="connsiteY1" fmla="*/ 0 h 2011566"/>
              <a:gd name="connsiteX2" fmla="*/ 2015035 w 2350303"/>
              <a:gd name="connsiteY2" fmla="*/ 0 h 2011566"/>
              <a:gd name="connsiteX3" fmla="*/ 2350303 w 2350303"/>
              <a:gd name="connsiteY3" fmla="*/ 335268 h 2011566"/>
              <a:gd name="connsiteX4" fmla="*/ 2350303 w 2350303"/>
              <a:gd name="connsiteY4" fmla="*/ 1676298 h 2011566"/>
              <a:gd name="connsiteX5" fmla="*/ 2015035 w 2350303"/>
              <a:gd name="connsiteY5" fmla="*/ 2011566 h 2011566"/>
              <a:gd name="connsiteX6" fmla="*/ 335268 w 2350303"/>
              <a:gd name="connsiteY6" fmla="*/ 2011566 h 2011566"/>
              <a:gd name="connsiteX7" fmla="*/ 0 w 2350303"/>
              <a:gd name="connsiteY7" fmla="*/ 1676298 h 2011566"/>
              <a:gd name="connsiteX8" fmla="*/ 0 w 2350303"/>
              <a:gd name="connsiteY8" fmla="*/ 335268 h 2011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0303" h="2011566">
                <a:moveTo>
                  <a:pt x="0" y="335268"/>
                </a:moveTo>
                <a:cubicBezTo>
                  <a:pt x="0" y="150105"/>
                  <a:pt x="150105" y="0"/>
                  <a:pt x="335268" y="0"/>
                </a:cubicBezTo>
                <a:lnTo>
                  <a:pt x="2015035" y="0"/>
                </a:lnTo>
                <a:cubicBezTo>
                  <a:pt x="2200198" y="0"/>
                  <a:pt x="2350303" y="150105"/>
                  <a:pt x="2350303" y="335268"/>
                </a:cubicBezTo>
                <a:lnTo>
                  <a:pt x="2350303" y="1676298"/>
                </a:lnTo>
                <a:cubicBezTo>
                  <a:pt x="2350303" y="1861461"/>
                  <a:pt x="2200198" y="2011566"/>
                  <a:pt x="2015035" y="2011566"/>
                </a:cubicBezTo>
                <a:lnTo>
                  <a:pt x="335268" y="2011566"/>
                </a:lnTo>
                <a:cubicBezTo>
                  <a:pt x="150105" y="2011566"/>
                  <a:pt x="0" y="1861461"/>
                  <a:pt x="0" y="1676298"/>
                </a:cubicBezTo>
                <a:lnTo>
                  <a:pt x="0" y="33526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5090" tIns="129369" rIns="185090" bIns="129369" numCol="1" spcCol="1270" anchor="ctr" anchorCtr="0">
            <a:noAutofit/>
          </a:bodyPr>
          <a:lstStyle/>
          <a:p>
            <a:pPr marL="0" marR="0" lvl="0" indent="0" algn="ctr" defTabSz="13001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UNIT </a:t>
            </a:r>
            <a:r>
              <a:rPr kumimoji="0" lang="en-US" sz="2925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  <a:p>
            <a:pPr marL="0" marR="0" lvl="0" indent="0" algn="ctr" defTabSz="13001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25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CLOSER LOOK </a:t>
            </a:r>
            <a:r>
              <a:rPr kumimoji="0" lang="en-US" sz="2925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(part</a:t>
            </a:r>
            <a:r>
              <a:rPr kumimoji="0" lang="en-US" sz="2925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2)</a:t>
            </a:r>
            <a:endParaRPr kumimoji="0" lang="en-US" sz="29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801047" y="3297483"/>
            <a:ext cx="4115440" cy="1758148"/>
          </a:xfrm>
          <a:custGeom>
            <a:avLst/>
            <a:gdLst>
              <a:gd name="connsiteX0" fmla="*/ 0 w 2350303"/>
              <a:gd name="connsiteY0" fmla="*/ 335268 h 2011566"/>
              <a:gd name="connsiteX1" fmla="*/ 335268 w 2350303"/>
              <a:gd name="connsiteY1" fmla="*/ 0 h 2011566"/>
              <a:gd name="connsiteX2" fmla="*/ 2015035 w 2350303"/>
              <a:gd name="connsiteY2" fmla="*/ 0 h 2011566"/>
              <a:gd name="connsiteX3" fmla="*/ 2350303 w 2350303"/>
              <a:gd name="connsiteY3" fmla="*/ 335268 h 2011566"/>
              <a:gd name="connsiteX4" fmla="*/ 2350303 w 2350303"/>
              <a:gd name="connsiteY4" fmla="*/ 1676298 h 2011566"/>
              <a:gd name="connsiteX5" fmla="*/ 2015035 w 2350303"/>
              <a:gd name="connsiteY5" fmla="*/ 2011566 h 2011566"/>
              <a:gd name="connsiteX6" fmla="*/ 335268 w 2350303"/>
              <a:gd name="connsiteY6" fmla="*/ 2011566 h 2011566"/>
              <a:gd name="connsiteX7" fmla="*/ 0 w 2350303"/>
              <a:gd name="connsiteY7" fmla="*/ 1676298 h 2011566"/>
              <a:gd name="connsiteX8" fmla="*/ 0 w 2350303"/>
              <a:gd name="connsiteY8" fmla="*/ 335268 h 2011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0303" h="2011566">
                <a:moveTo>
                  <a:pt x="0" y="335268"/>
                </a:moveTo>
                <a:cubicBezTo>
                  <a:pt x="0" y="150105"/>
                  <a:pt x="150105" y="0"/>
                  <a:pt x="335268" y="0"/>
                </a:cubicBezTo>
                <a:lnTo>
                  <a:pt x="2015035" y="0"/>
                </a:lnTo>
                <a:cubicBezTo>
                  <a:pt x="2200198" y="0"/>
                  <a:pt x="2350303" y="150105"/>
                  <a:pt x="2350303" y="335268"/>
                </a:cubicBezTo>
                <a:lnTo>
                  <a:pt x="2350303" y="1676298"/>
                </a:lnTo>
                <a:cubicBezTo>
                  <a:pt x="2350303" y="1861461"/>
                  <a:pt x="2200198" y="2011566"/>
                  <a:pt x="2015035" y="2011566"/>
                </a:cubicBezTo>
                <a:lnTo>
                  <a:pt x="335268" y="2011566"/>
                </a:lnTo>
                <a:cubicBezTo>
                  <a:pt x="150105" y="2011566"/>
                  <a:pt x="0" y="1861461"/>
                  <a:pt x="0" y="1676298"/>
                </a:cubicBezTo>
                <a:lnTo>
                  <a:pt x="0" y="335268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85090" tIns="129369" rIns="185090" bIns="129369" numCol="1" spcCol="1270" anchor="ctr" anchorCtr="0">
            <a:noAutofit/>
          </a:bodyPr>
          <a:lstStyle/>
          <a:p>
            <a:pPr marL="0" marR="0" lvl="0" indent="0" algn="ctr" defTabSz="1300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25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en-US" sz="2625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past simple</a:t>
            </a:r>
            <a:endParaRPr kumimoji="0" lang="en-US" sz="2625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801047" y="2319475"/>
            <a:ext cx="8951135" cy="928514"/>
          </a:xfrm>
          <a:custGeom>
            <a:avLst/>
            <a:gdLst>
              <a:gd name="connsiteX0" fmla="*/ 0 w 2350303"/>
              <a:gd name="connsiteY0" fmla="*/ 335268 h 2011566"/>
              <a:gd name="connsiteX1" fmla="*/ 335268 w 2350303"/>
              <a:gd name="connsiteY1" fmla="*/ 0 h 2011566"/>
              <a:gd name="connsiteX2" fmla="*/ 2015035 w 2350303"/>
              <a:gd name="connsiteY2" fmla="*/ 0 h 2011566"/>
              <a:gd name="connsiteX3" fmla="*/ 2350303 w 2350303"/>
              <a:gd name="connsiteY3" fmla="*/ 335268 h 2011566"/>
              <a:gd name="connsiteX4" fmla="*/ 2350303 w 2350303"/>
              <a:gd name="connsiteY4" fmla="*/ 1676298 h 2011566"/>
              <a:gd name="connsiteX5" fmla="*/ 2015035 w 2350303"/>
              <a:gd name="connsiteY5" fmla="*/ 2011566 h 2011566"/>
              <a:gd name="connsiteX6" fmla="*/ 335268 w 2350303"/>
              <a:gd name="connsiteY6" fmla="*/ 2011566 h 2011566"/>
              <a:gd name="connsiteX7" fmla="*/ 0 w 2350303"/>
              <a:gd name="connsiteY7" fmla="*/ 1676298 h 2011566"/>
              <a:gd name="connsiteX8" fmla="*/ 0 w 2350303"/>
              <a:gd name="connsiteY8" fmla="*/ 335268 h 2011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0303" h="2011566">
                <a:moveTo>
                  <a:pt x="0" y="335268"/>
                </a:moveTo>
                <a:cubicBezTo>
                  <a:pt x="0" y="150105"/>
                  <a:pt x="150105" y="0"/>
                  <a:pt x="335268" y="0"/>
                </a:cubicBezTo>
                <a:lnTo>
                  <a:pt x="2015035" y="0"/>
                </a:lnTo>
                <a:cubicBezTo>
                  <a:pt x="2200198" y="0"/>
                  <a:pt x="2350303" y="150105"/>
                  <a:pt x="2350303" y="335268"/>
                </a:cubicBezTo>
                <a:lnTo>
                  <a:pt x="2350303" y="1676298"/>
                </a:lnTo>
                <a:cubicBezTo>
                  <a:pt x="2350303" y="1861461"/>
                  <a:pt x="2200198" y="2011566"/>
                  <a:pt x="2015035" y="2011566"/>
                </a:cubicBezTo>
                <a:lnTo>
                  <a:pt x="335268" y="2011566"/>
                </a:lnTo>
                <a:cubicBezTo>
                  <a:pt x="150105" y="2011566"/>
                  <a:pt x="0" y="1861461"/>
                  <a:pt x="0" y="1676298"/>
                </a:cubicBezTo>
                <a:lnTo>
                  <a:pt x="0" y="33526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5090" tIns="129369" rIns="185090" bIns="129369" numCol="1" spcCol="1270" anchor="ctr" anchorCtr="0">
            <a:noAutofit/>
          </a:bodyPr>
          <a:lstStyle/>
          <a:p>
            <a:pPr marL="0" marR="0" lvl="0" indent="0" algn="ctr" defTabSz="13001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2925" noProof="0" dirty="0" smtClean="0">
                <a:solidFill>
                  <a:prstClr val="white"/>
                </a:solidFill>
                <a:latin typeface="Calibri" panose="020F0502020204030204"/>
              </a:rPr>
              <a:t>Grammar</a:t>
            </a:r>
            <a:endParaRPr kumimoji="0" lang="en-US" sz="29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284822" y="2087800"/>
            <a:ext cx="257175" cy="2316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7599522" y="2087799"/>
            <a:ext cx="257175" cy="2316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6541771" y="3297484"/>
            <a:ext cx="4535532" cy="1760270"/>
          </a:xfrm>
          <a:custGeom>
            <a:avLst/>
            <a:gdLst>
              <a:gd name="connsiteX0" fmla="*/ 0 w 2350303"/>
              <a:gd name="connsiteY0" fmla="*/ 335268 h 2011566"/>
              <a:gd name="connsiteX1" fmla="*/ 335268 w 2350303"/>
              <a:gd name="connsiteY1" fmla="*/ 0 h 2011566"/>
              <a:gd name="connsiteX2" fmla="*/ 2015035 w 2350303"/>
              <a:gd name="connsiteY2" fmla="*/ 0 h 2011566"/>
              <a:gd name="connsiteX3" fmla="*/ 2350303 w 2350303"/>
              <a:gd name="connsiteY3" fmla="*/ 335268 h 2011566"/>
              <a:gd name="connsiteX4" fmla="*/ 2350303 w 2350303"/>
              <a:gd name="connsiteY4" fmla="*/ 1676298 h 2011566"/>
              <a:gd name="connsiteX5" fmla="*/ 2015035 w 2350303"/>
              <a:gd name="connsiteY5" fmla="*/ 2011566 h 2011566"/>
              <a:gd name="connsiteX6" fmla="*/ 335268 w 2350303"/>
              <a:gd name="connsiteY6" fmla="*/ 2011566 h 2011566"/>
              <a:gd name="connsiteX7" fmla="*/ 0 w 2350303"/>
              <a:gd name="connsiteY7" fmla="*/ 1676298 h 2011566"/>
              <a:gd name="connsiteX8" fmla="*/ 0 w 2350303"/>
              <a:gd name="connsiteY8" fmla="*/ 335268 h 2011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0303" h="2011566">
                <a:moveTo>
                  <a:pt x="0" y="335268"/>
                </a:moveTo>
                <a:cubicBezTo>
                  <a:pt x="0" y="150105"/>
                  <a:pt x="150105" y="0"/>
                  <a:pt x="335268" y="0"/>
                </a:cubicBezTo>
                <a:lnTo>
                  <a:pt x="2015035" y="0"/>
                </a:lnTo>
                <a:cubicBezTo>
                  <a:pt x="2200198" y="0"/>
                  <a:pt x="2350303" y="150105"/>
                  <a:pt x="2350303" y="335268"/>
                </a:cubicBezTo>
                <a:lnTo>
                  <a:pt x="2350303" y="1676298"/>
                </a:lnTo>
                <a:cubicBezTo>
                  <a:pt x="2350303" y="1861461"/>
                  <a:pt x="2200198" y="2011566"/>
                  <a:pt x="2015035" y="2011566"/>
                </a:cubicBezTo>
                <a:lnTo>
                  <a:pt x="335268" y="2011566"/>
                </a:lnTo>
                <a:cubicBezTo>
                  <a:pt x="150105" y="2011566"/>
                  <a:pt x="0" y="1861461"/>
                  <a:pt x="0" y="1676298"/>
                </a:cubicBezTo>
                <a:lnTo>
                  <a:pt x="0" y="335268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85090" tIns="129369" rIns="185090" bIns="129369" numCol="1" spcCol="1270" anchor="ctr" anchorCtr="0">
            <a:noAutofit/>
          </a:bodyPr>
          <a:lstStyle/>
          <a:p>
            <a:pPr marL="0" marR="0" lvl="0" indent="0" algn="ctr" defTabSz="13001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present prefect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405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1" grpId="0" animBg="1"/>
      <p:bldP spid="3" grpId="0" animBg="1"/>
      <p:bldP spid="14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IV. Homework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2925" dirty="0"/>
          </a:p>
          <a:p>
            <a:r>
              <a:rPr lang="en-US" sz="3600" dirty="0"/>
              <a:t>Learn by heart </a:t>
            </a:r>
            <a:r>
              <a:rPr lang="en-US" sz="3600" dirty="0" smtClean="0"/>
              <a:t>the form, the uses and the signals of two tenses</a:t>
            </a:r>
          </a:p>
          <a:p>
            <a:r>
              <a:rPr lang="en-US" sz="3600" dirty="0" smtClean="0"/>
              <a:t>Do exercises in Workbook</a:t>
            </a:r>
            <a:endParaRPr lang="en-US" sz="3600" dirty="0"/>
          </a:p>
          <a:p>
            <a:r>
              <a:rPr lang="en-US" sz="3600" dirty="0" smtClean="0"/>
              <a:t>Prepare</a:t>
            </a:r>
            <a:r>
              <a:rPr lang="en-US" sz="3600" dirty="0"/>
              <a:t>: Unit </a:t>
            </a:r>
            <a:r>
              <a:rPr lang="en-US" sz="3600" dirty="0" smtClean="0"/>
              <a:t>3 </a:t>
            </a:r>
            <a:r>
              <a:rPr lang="en-US" sz="3600" dirty="0"/>
              <a:t>– </a:t>
            </a:r>
            <a:r>
              <a:rPr lang="en-US" sz="3600" dirty="0" smtClean="0"/>
              <a:t>Skills 1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104905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2270263" y="500269"/>
            <a:ext cx="67246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vi-VN" sz="3200" b="1" dirty="0" smtClean="0">
                <a:solidFill>
                  <a:srgbClr val="FFFF00"/>
                </a:solidFill>
              </a:rPr>
              <a:t>UNIT </a:t>
            </a:r>
            <a:r>
              <a:rPr lang="en-US" altLang="vi-VN" sz="3200" b="1" dirty="0">
                <a:solidFill>
                  <a:srgbClr val="FFFF00"/>
                </a:solidFill>
              </a:rPr>
              <a:t>3. COMMUNITY SERVICE</a:t>
            </a:r>
          </a:p>
          <a:p>
            <a:pPr algn="ctr"/>
            <a:r>
              <a:rPr lang="en-US" altLang="vi-VN" sz="3200" b="1" dirty="0" smtClean="0">
                <a:solidFill>
                  <a:srgbClr val="FFFF00"/>
                </a:solidFill>
              </a:rPr>
              <a:t>Lesson </a:t>
            </a:r>
            <a:r>
              <a:rPr lang="en-US" altLang="vi-VN" sz="3200" b="1" dirty="0" smtClean="0">
                <a:solidFill>
                  <a:srgbClr val="FFFF00"/>
                </a:solidFill>
              </a:rPr>
              <a:t>4: </a:t>
            </a:r>
            <a:r>
              <a:rPr lang="en-US" altLang="vi-VN" sz="3200" b="1" dirty="0" smtClean="0">
                <a:solidFill>
                  <a:srgbClr val="FFFF00"/>
                </a:solidFill>
              </a:rPr>
              <a:t>A </a:t>
            </a:r>
            <a:r>
              <a:rPr lang="en-US" altLang="vi-VN" sz="3200" b="1" dirty="0">
                <a:solidFill>
                  <a:srgbClr val="FFFF00"/>
                </a:solidFill>
              </a:rPr>
              <a:t>Closer look </a:t>
            </a:r>
            <a:r>
              <a:rPr lang="en-US" altLang="vi-VN" sz="3200" b="1" dirty="0" smtClean="0">
                <a:solidFill>
                  <a:srgbClr val="FFFF00"/>
                </a:solidFill>
              </a:rPr>
              <a:t>2 (part 2)</a:t>
            </a:r>
            <a:endParaRPr lang="en-US" altLang="vi-VN" sz="3200" b="1" dirty="0">
              <a:solidFill>
                <a:srgbClr val="FFFF00"/>
              </a:solidFill>
            </a:endParaRPr>
          </a:p>
        </p:txBody>
      </p: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895350" y="2146300"/>
            <a:ext cx="868597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857250" indent="-857250">
              <a:buAutoNum type="romanUcPeriod"/>
            </a:pPr>
            <a:r>
              <a:rPr lang="en-US" altLang="vi-VN" sz="4400" b="1" dirty="0" smtClean="0">
                <a:solidFill>
                  <a:schemeClr val="bg1"/>
                </a:solidFill>
              </a:rPr>
              <a:t>Review: </a:t>
            </a:r>
          </a:p>
          <a:p>
            <a:r>
              <a:rPr lang="en-US" altLang="vi-VN" sz="4400" b="1" dirty="0" smtClean="0">
                <a:solidFill>
                  <a:schemeClr val="bg1"/>
                </a:solidFill>
              </a:rPr>
              <a:t>Past </a:t>
            </a:r>
            <a:r>
              <a:rPr lang="en-US" altLang="vi-VN" sz="4400" b="1" dirty="0">
                <a:solidFill>
                  <a:schemeClr val="bg1"/>
                </a:solidFill>
              </a:rPr>
              <a:t>simple and present perfect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2000" t="-3000" r="-7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669983" y="101369"/>
            <a:ext cx="868597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4400" b="1" dirty="0" smtClean="0">
                <a:solidFill>
                  <a:schemeClr val="bg1"/>
                </a:solidFill>
              </a:rPr>
              <a:t>1. Past simple</a:t>
            </a:r>
            <a:endParaRPr lang="en-US" altLang="vi-VN" sz="44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9505" y="870810"/>
            <a:ext cx="11718175" cy="56784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FF0000"/>
                </a:solidFill>
              </a:rPr>
              <a:t>Use: </a:t>
            </a:r>
          </a:p>
          <a:p>
            <a:r>
              <a:rPr lang="en-US" sz="2500" dirty="0" err="1" smtClean="0"/>
              <a:t>Diễn</a:t>
            </a:r>
            <a:r>
              <a:rPr lang="en-US" sz="2500" dirty="0" smtClean="0"/>
              <a:t> </a:t>
            </a:r>
            <a:r>
              <a:rPr lang="en-US" sz="2500" dirty="0" err="1"/>
              <a:t>tả</a:t>
            </a:r>
            <a:r>
              <a:rPr lang="en-US" sz="2500" dirty="0"/>
              <a:t> </a:t>
            </a:r>
            <a:r>
              <a:rPr lang="en-US" sz="2500" dirty="0" err="1"/>
              <a:t>hành</a:t>
            </a:r>
            <a:r>
              <a:rPr lang="en-US" sz="2500" dirty="0"/>
              <a:t> </a:t>
            </a:r>
            <a:r>
              <a:rPr lang="en-US" sz="2500" dirty="0" err="1"/>
              <a:t>động</a:t>
            </a:r>
            <a:r>
              <a:rPr lang="en-US" sz="2500" dirty="0"/>
              <a:t> </a:t>
            </a:r>
            <a:r>
              <a:rPr lang="en-US" sz="2500" dirty="0" err="1" smtClean="0"/>
              <a:t>đã</a:t>
            </a:r>
            <a:r>
              <a:rPr lang="en-US" sz="2500" dirty="0" smtClean="0"/>
              <a:t> </a:t>
            </a:r>
            <a:r>
              <a:rPr lang="en-US" sz="2500" dirty="0" err="1"/>
              <a:t>xảy</a:t>
            </a:r>
            <a:r>
              <a:rPr lang="en-US" sz="2500" dirty="0"/>
              <a:t> </a:t>
            </a:r>
            <a:r>
              <a:rPr lang="en-US" sz="2500" dirty="0" err="1"/>
              <a:t>ra</a:t>
            </a:r>
            <a:r>
              <a:rPr lang="en-US" sz="2500" dirty="0"/>
              <a:t> </a:t>
            </a:r>
            <a:r>
              <a:rPr lang="en-US" sz="2500" dirty="0" err="1"/>
              <a:t>và</a:t>
            </a:r>
            <a:r>
              <a:rPr lang="en-US" sz="2500" dirty="0"/>
              <a:t> </a:t>
            </a:r>
            <a:r>
              <a:rPr lang="en-US" sz="2500" dirty="0" err="1"/>
              <a:t>kết</a:t>
            </a:r>
            <a:r>
              <a:rPr lang="en-US" sz="2500" dirty="0"/>
              <a:t> </a:t>
            </a:r>
            <a:r>
              <a:rPr lang="en-US" sz="2500" dirty="0" err="1"/>
              <a:t>thúc</a:t>
            </a:r>
            <a:r>
              <a:rPr lang="en-US" sz="2500" dirty="0"/>
              <a:t> </a:t>
            </a:r>
            <a:r>
              <a:rPr lang="en-US" sz="2500" dirty="0" err="1"/>
              <a:t>tại</a:t>
            </a:r>
            <a:r>
              <a:rPr lang="en-US" sz="2500" dirty="0"/>
              <a:t> </a:t>
            </a:r>
            <a:r>
              <a:rPr lang="en-US" sz="2500" u="sng" dirty="0" err="1">
                <a:solidFill>
                  <a:srgbClr val="0070C0"/>
                </a:solidFill>
              </a:rPr>
              <a:t>một</a:t>
            </a:r>
            <a:r>
              <a:rPr lang="en-US" sz="2500" u="sng" dirty="0">
                <a:solidFill>
                  <a:srgbClr val="0070C0"/>
                </a:solidFill>
              </a:rPr>
              <a:t> </a:t>
            </a:r>
            <a:r>
              <a:rPr lang="en-US" sz="2500" u="sng" dirty="0" err="1">
                <a:solidFill>
                  <a:srgbClr val="0070C0"/>
                </a:solidFill>
              </a:rPr>
              <a:t>thời</a:t>
            </a:r>
            <a:r>
              <a:rPr lang="en-US" sz="2500" u="sng" dirty="0">
                <a:solidFill>
                  <a:srgbClr val="0070C0"/>
                </a:solidFill>
              </a:rPr>
              <a:t> </a:t>
            </a:r>
            <a:r>
              <a:rPr lang="en-US" sz="2500" u="sng" dirty="0" err="1">
                <a:solidFill>
                  <a:srgbClr val="0070C0"/>
                </a:solidFill>
              </a:rPr>
              <a:t>điểm</a:t>
            </a:r>
            <a:r>
              <a:rPr lang="en-US" sz="2500" u="sng" dirty="0">
                <a:solidFill>
                  <a:srgbClr val="0070C0"/>
                </a:solidFill>
              </a:rPr>
              <a:t> </a:t>
            </a:r>
            <a:r>
              <a:rPr lang="en-US" sz="2500" u="sng" dirty="0" err="1">
                <a:solidFill>
                  <a:srgbClr val="0070C0"/>
                </a:solidFill>
              </a:rPr>
              <a:t>được</a:t>
            </a:r>
            <a:r>
              <a:rPr lang="en-US" sz="2500" u="sng" dirty="0">
                <a:solidFill>
                  <a:srgbClr val="0070C0"/>
                </a:solidFill>
              </a:rPr>
              <a:t> </a:t>
            </a:r>
            <a:r>
              <a:rPr lang="en-US" sz="2500" u="sng" dirty="0" err="1">
                <a:solidFill>
                  <a:srgbClr val="0070C0"/>
                </a:solidFill>
              </a:rPr>
              <a:t>xác</a:t>
            </a:r>
            <a:r>
              <a:rPr lang="en-US" sz="2500" u="sng" dirty="0">
                <a:solidFill>
                  <a:srgbClr val="0070C0"/>
                </a:solidFill>
              </a:rPr>
              <a:t> </a:t>
            </a:r>
            <a:r>
              <a:rPr lang="en-US" sz="2500" u="sng" dirty="0" err="1">
                <a:solidFill>
                  <a:srgbClr val="0070C0"/>
                </a:solidFill>
              </a:rPr>
              <a:t>định</a:t>
            </a:r>
            <a:r>
              <a:rPr lang="en-US" sz="2500" u="sng" dirty="0">
                <a:solidFill>
                  <a:srgbClr val="0070C0"/>
                </a:solidFill>
              </a:rPr>
              <a:t> </a:t>
            </a:r>
            <a:r>
              <a:rPr lang="en-US" sz="2500" u="sng" dirty="0" err="1">
                <a:solidFill>
                  <a:srgbClr val="0070C0"/>
                </a:solidFill>
              </a:rPr>
              <a:t>trong</a:t>
            </a:r>
            <a:r>
              <a:rPr lang="en-US" sz="2500" u="sng" dirty="0">
                <a:solidFill>
                  <a:srgbClr val="0070C0"/>
                </a:solidFill>
              </a:rPr>
              <a:t> </a:t>
            </a:r>
            <a:r>
              <a:rPr lang="en-US" sz="2500" u="sng" dirty="0" err="1">
                <a:solidFill>
                  <a:srgbClr val="0070C0"/>
                </a:solidFill>
              </a:rPr>
              <a:t>quá</a:t>
            </a:r>
            <a:r>
              <a:rPr lang="en-US" sz="2500" u="sng" dirty="0">
                <a:solidFill>
                  <a:srgbClr val="0070C0"/>
                </a:solidFill>
              </a:rPr>
              <a:t> </a:t>
            </a:r>
            <a:r>
              <a:rPr lang="en-US" sz="2500" u="sng" dirty="0" err="1">
                <a:solidFill>
                  <a:srgbClr val="0070C0"/>
                </a:solidFill>
              </a:rPr>
              <a:t>khứ</a:t>
            </a:r>
            <a:r>
              <a:rPr lang="en-US" sz="25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FF0000"/>
                </a:solidFill>
              </a:rPr>
              <a:t>Form</a:t>
            </a:r>
          </a:p>
          <a:p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smtClean="0">
                <a:solidFill>
                  <a:srgbClr val="FF0000"/>
                </a:solidFill>
              </a:rPr>
              <a:t>                                                      </a:t>
            </a:r>
            <a:r>
              <a:rPr lang="en-US" sz="2600" b="1" dirty="0" smtClean="0">
                <a:solidFill>
                  <a:srgbClr val="0070C0"/>
                </a:solidFill>
              </a:rPr>
              <a:t>Tobe</a:t>
            </a:r>
            <a:endParaRPr lang="vi-VN" sz="2600" dirty="0">
              <a:solidFill>
                <a:srgbClr val="0070C0"/>
              </a:solidFill>
            </a:endParaRPr>
          </a:p>
          <a:p>
            <a:r>
              <a:rPr lang="en-US" sz="2600" b="1" dirty="0" smtClean="0"/>
              <a:t>(+) I</a:t>
            </a:r>
            <a:r>
              <a:rPr lang="en-US" sz="2600" b="1" dirty="0"/>
              <a:t>/ he/ she/ it + </a:t>
            </a:r>
            <a:r>
              <a:rPr lang="en-US" sz="2600" b="1" dirty="0">
                <a:solidFill>
                  <a:srgbClr val="FF0000"/>
                </a:solidFill>
              </a:rPr>
              <a:t>was</a:t>
            </a:r>
            <a:r>
              <a:rPr lang="en-US" sz="2600" b="1" dirty="0"/>
              <a:t> </a:t>
            </a:r>
            <a:r>
              <a:rPr lang="en-US" sz="2600" b="1" dirty="0" smtClean="0"/>
              <a:t>     + …….</a:t>
            </a:r>
            <a:r>
              <a:rPr lang="en-US" sz="2600" dirty="0" smtClean="0"/>
              <a:t>                              </a:t>
            </a:r>
            <a:r>
              <a:rPr lang="en-US" sz="2600" b="1" dirty="0" smtClean="0"/>
              <a:t>You/we</a:t>
            </a:r>
            <a:r>
              <a:rPr lang="en-US" sz="2600" b="1" dirty="0"/>
              <a:t>/ they </a:t>
            </a:r>
            <a:r>
              <a:rPr lang="en-US" sz="2600" b="1" dirty="0" smtClean="0"/>
              <a:t> + </a:t>
            </a:r>
            <a:r>
              <a:rPr lang="en-US" sz="2600" b="1" dirty="0">
                <a:solidFill>
                  <a:srgbClr val="FF0000"/>
                </a:solidFill>
              </a:rPr>
              <a:t>were </a:t>
            </a:r>
            <a:r>
              <a:rPr lang="en-US" sz="2600" b="1" dirty="0"/>
              <a:t> </a:t>
            </a:r>
            <a:r>
              <a:rPr lang="en-US" sz="2600" b="1" dirty="0" smtClean="0"/>
              <a:t>    + </a:t>
            </a:r>
            <a:r>
              <a:rPr lang="en-US" sz="2600" b="1" dirty="0"/>
              <a:t>…..</a:t>
            </a:r>
            <a:endParaRPr lang="vi-VN" sz="2600" dirty="0"/>
          </a:p>
          <a:p>
            <a:r>
              <a:rPr lang="en-US" sz="2600" b="1" dirty="0" smtClean="0"/>
              <a:t>(-)  I</a:t>
            </a:r>
            <a:r>
              <a:rPr lang="en-US" sz="2600" b="1" dirty="0"/>
              <a:t>/ he/ she/ it + </a:t>
            </a:r>
            <a:r>
              <a:rPr lang="en-US" sz="2600" b="1" dirty="0">
                <a:solidFill>
                  <a:srgbClr val="FF0000"/>
                </a:solidFill>
              </a:rPr>
              <a:t>wasn’t</a:t>
            </a:r>
            <a:r>
              <a:rPr lang="en-US" sz="2600" b="1" dirty="0"/>
              <a:t> + </a:t>
            </a:r>
            <a:r>
              <a:rPr lang="en-US" sz="2600" b="1" dirty="0" smtClean="0"/>
              <a:t>…….</a:t>
            </a:r>
            <a:r>
              <a:rPr lang="en-US" sz="2600" dirty="0" smtClean="0"/>
              <a:t>                              Y</a:t>
            </a:r>
            <a:r>
              <a:rPr lang="en-US" sz="2600" b="1" dirty="0" smtClean="0"/>
              <a:t>ou/we</a:t>
            </a:r>
            <a:r>
              <a:rPr lang="en-US" sz="2600" b="1" dirty="0"/>
              <a:t>/ they </a:t>
            </a:r>
            <a:r>
              <a:rPr lang="en-US" sz="2600" b="1" dirty="0" smtClean="0"/>
              <a:t> + </a:t>
            </a:r>
            <a:r>
              <a:rPr lang="en-US" sz="2600" b="1" dirty="0">
                <a:solidFill>
                  <a:srgbClr val="FF0000"/>
                </a:solidFill>
              </a:rPr>
              <a:t>weren’t </a:t>
            </a:r>
            <a:r>
              <a:rPr lang="en-US" sz="2600" b="1" dirty="0"/>
              <a:t>+ …..</a:t>
            </a:r>
            <a:endParaRPr lang="vi-VN" sz="2600" dirty="0"/>
          </a:p>
          <a:p>
            <a:r>
              <a:rPr lang="en-US" sz="2600" b="1" dirty="0" smtClean="0"/>
              <a:t>(?)  </a:t>
            </a:r>
            <a:r>
              <a:rPr lang="en-US" sz="2600" b="1" dirty="0" smtClean="0">
                <a:solidFill>
                  <a:srgbClr val="FF0000"/>
                </a:solidFill>
              </a:rPr>
              <a:t>Was </a:t>
            </a:r>
            <a:r>
              <a:rPr lang="en-US" sz="2600" b="1" dirty="0" smtClean="0"/>
              <a:t>  </a:t>
            </a:r>
            <a:r>
              <a:rPr lang="en-US" sz="2600" b="1" dirty="0"/>
              <a:t>+ </a:t>
            </a:r>
            <a:r>
              <a:rPr lang="en-US" sz="2600" b="1" dirty="0" smtClean="0"/>
              <a:t>  I</a:t>
            </a:r>
            <a:r>
              <a:rPr lang="en-US" sz="2600" b="1" dirty="0"/>
              <a:t>/ he/ she/ it + </a:t>
            </a:r>
            <a:r>
              <a:rPr lang="en-US" sz="2600" b="1" dirty="0" smtClean="0"/>
              <a:t>……?</a:t>
            </a:r>
            <a:r>
              <a:rPr lang="en-US" sz="2600" dirty="0"/>
              <a:t> </a:t>
            </a:r>
            <a:r>
              <a:rPr lang="en-US" sz="2600" dirty="0" smtClean="0"/>
              <a:t>                             </a:t>
            </a:r>
            <a:r>
              <a:rPr lang="en-US" sz="2600" b="1" dirty="0" smtClean="0">
                <a:solidFill>
                  <a:srgbClr val="FF0000"/>
                </a:solidFill>
              </a:rPr>
              <a:t>Were</a:t>
            </a:r>
            <a:r>
              <a:rPr lang="en-US" sz="2600" b="1" dirty="0" smtClean="0"/>
              <a:t> </a:t>
            </a:r>
            <a:r>
              <a:rPr lang="en-US" sz="2600" b="1" dirty="0"/>
              <a:t>+ y</a:t>
            </a:r>
            <a:r>
              <a:rPr lang="en-US" sz="2600" b="1" dirty="0" smtClean="0"/>
              <a:t>ou/we</a:t>
            </a:r>
            <a:r>
              <a:rPr lang="en-US" sz="2600" b="1" dirty="0"/>
              <a:t>/ they  </a:t>
            </a:r>
            <a:r>
              <a:rPr lang="en-US" sz="2600" b="1" dirty="0" smtClean="0"/>
              <a:t>    + …..?</a:t>
            </a:r>
          </a:p>
          <a:p>
            <a:r>
              <a:rPr lang="en-US" sz="2600" b="1" dirty="0" smtClean="0">
                <a:solidFill>
                  <a:srgbClr val="0070C0"/>
                </a:solidFill>
              </a:rPr>
              <a:t>                                                  </a:t>
            </a:r>
          </a:p>
          <a:p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 smtClean="0">
                <a:solidFill>
                  <a:srgbClr val="0070C0"/>
                </a:solidFill>
              </a:rPr>
              <a:t>                                                Verb (</a:t>
            </a:r>
            <a:r>
              <a:rPr lang="en-US" sz="2600" b="1" dirty="0" err="1" smtClean="0">
                <a:solidFill>
                  <a:srgbClr val="0070C0"/>
                </a:solidFill>
              </a:rPr>
              <a:t>Động</a:t>
            </a:r>
            <a:r>
              <a:rPr lang="en-US" sz="2600" b="1" dirty="0" smtClean="0">
                <a:solidFill>
                  <a:srgbClr val="0070C0"/>
                </a:solidFill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</a:rPr>
              <a:t>từ</a:t>
            </a:r>
            <a:r>
              <a:rPr lang="en-US" sz="2600" b="1" dirty="0" smtClean="0">
                <a:solidFill>
                  <a:srgbClr val="0070C0"/>
                </a:solidFill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</a:rPr>
              <a:t>thường</a:t>
            </a:r>
            <a:r>
              <a:rPr lang="en-US" sz="2600" b="1" dirty="0" smtClean="0">
                <a:solidFill>
                  <a:srgbClr val="0070C0"/>
                </a:solidFill>
              </a:rPr>
              <a:t>)</a:t>
            </a:r>
          </a:p>
          <a:p>
            <a:r>
              <a:rPr lang="en-US" sz="2600" b="1" dirty="0" smtClean="0"/>
              <a:t>(+)</a:t>
            </a:r>
            <a:r>
              <a:rPr lang="en-US" sz="2600" b="1" dirty="0"/>
              <a:t> </a:t>
            </a:r>
            <a:r>
              <a:rPr lang="en-US" sz="2600" b="1" dirty="0" smtClean="0"/>
              <a:t>S 	+ </a:t>
            </a:r>
            <a:r>
              <a:rPr lang="en-US" sz="2600" b="1" dirty="0">
                <a:solidFill>
                  <a:srgbClr val="FF0000"/>
                </a:solidFill>
              </a:rPr>
              <a:t>V- </a:t>
            </a:r>
            <a:r>
              <a:rPr lang="en-US" sz="2600" b="1" dirty="0" err="1">
                <a:solidFill>
                  <a:srgbClr val="FF0000"/>
                </a:solidFill>
              </a:rPr>
              <a:t>ed</a:t>
            </a:r>
            <a:r>
              <a:rPr lang="en-US" sz="2600" b="1" dirty="0">
                <a:solidFill>
                  <a:srgbClr val="FF0000"/>
                </a:solidFill>
              </a:rPr>
              <a:t>/ V </a:t>
            </a:r>
            <a:r>
              <a:rPr lang="en-US" sz="2600" b="1" baseline="-25000" dirty="0" err="1">
                <a:solidFill>
                  <a:srgbClr val="FF0000"/>
                </a:solidFill>
              </a:rPr>
              <a:t>BQT</a:t>
            </a:r>
            <a:endParaRPr lang="vi-VN" sz="2600" dirty="0">
              <a:solidFill>
                <a:srgbClr val="FF0000"/>
              </a:solidFill>
            </a:endParaRPr>
          </a:p>
          <a:p>
            <a:r>
              <a:rPr lang="en-US" sz="2600" b="1" dirty="0" smtClean="0"/>
              <a:t>(-) S  	+ </a:t>
            </a:r>
            <a:r>
              <a:rPr lang="en-US" sz="2600" b="1" dirty="0" smtClean="0">
                <a:solidFill>
                  <a:srgbClr val="0070C0"/>
                </a:solidFill>
              </a:rPr>
              <a:t>didn’t	</a:t>
            </a:r>
            <a:r>
              <a:rPr lang="en-US" sz="2600" b="1" dirty="0" smtClean="0"/>
              <a:t> </a:t>
            </a:r>
            <a:r>
              <a:rPr lang="en-US" sz="2600" b="1" dirty="0"/>
              <a:t>+ </a:t>
            </a:r>
            <a:r>
              <a:rPr lang="en-US" sz="2600" b="1" dirty="0">
                <a:solidFill>
                  <a:srgbClr val="FF0000"/>
                </a:solidFill>
              </a:rPr>
              <a:t>V </a:t>
            </a:r>
            <a:endParaRPr lang="vi-VN" sz="2600" dirty="0">
              <a:solidFill>
                <a:srgbClr val="FF0000"/>
              </a:solidFill>
            </a:endParaRPr>
          </a:p>
          <a:p>
            <a:r>
              <a:rPr lang="en-US" sz="2600" b="1" dirty="0" smtClean="0"/>
              <a:t>(?)</a:t>
            </a:r>
            <a:r>
              <a:rPr lang="en-US" sz="2600" b="1" dirty="0" smtClean="0">
                <a:solidFill>
                  <a:srgbClr val="0070C0"/>
                </a:solidFill>
              </a:rPr>
              <a:t>Did</a:t>
            </a:r>
            <a:r>
              <a:rPr lang="en-US" sz="2600" b="1" dirty="0" smtClean="0"/>
              <a:t> 	+ </a:t>
            </a:r>
            <a:r>
              <a:rPr lang="en-US" sz="2600" b="1" dirty="0"/>
              <a:t>S </a:t>
            </a:r>
            <a:r>
              <a:rPr lang="en-US" sz="2600" b="1" dirty="0" smtClean="0"/>
              <a:t>		+ </a:t>
            </a:r>
            <a:r>
              <a:rPr lang="en-US" sz="2600" b="1" dirty="0">
                <a:solidFill>
                  <a:srgbClr val="FF0000"/>
                </a:solidFill>
              </a:rPr>
              <a:t>V</a:t>
            </a:r>
            <a:r>
              <a:rPr lang="en-US" sz="2600" b="1" dirty="0"/>
              <a:t>? </a:t>
            </a:r>
            <a:endParaRPr lang="vi-VN" sz="2600" dirty="0"/>
          </a:p>
          <a:p>
            <a:pPr marL="342900" lvl="0" indent="-342900">
              <a:buFontTx/>
              <a:buChar char="-"/>
            </a:pPr>
            <a:r>
              <a:rPr lang="en-US" sz="2600" b="1" dirty="0" smtClean="0"/>
              <a:t>Yes</a:t>
            </a:r>
            <a:r>
              <a:rPr lang="en-US" sz="2600" b="1" dirty="0"/>
              <a:t>, S + </a:t>
            </a:r>
            <a:r>
              <a:rPr lang="en-US" sz="2600" b="1" dirty="0" smtClean="0"/>
              <a:t>did</a:t>
            </a:r>
          </a:p>
          <a:p>
            <a:pPr marL="342900" lvl="0" indent="-342900">
              <a:buFontTx/>
              <a:buChar char="-"/>
            </a:pPr>
            <a:r>
              <a:rPr lang="en-US" sz="2600" b="1" dirty="0" smtClean="0"/>
              <a:t>No,  S  + didn’t</a:t>
            </a:r>
            <a:endParaRPr lang="vi-VN" sz="2600" dirty="0"/>
          </a:p>
        </p:txBody>
      </p:sp>
    </p:spTree>
    <p:extLst>
      <p:ext uri="{BB962C8B-B14F-4D97-AF65-F5344CB8AC3E}">
        <p14:creationId xmlns:p14="http://schemas.microsoft.com/office/powerpoint/2010/main" val="227449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2000" t="-3000" r="-7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669983" y="101369"/>
            <a:ext cx="868597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4400" b="1" dirty="0" smtClean="0">
                <a:solidFill>
                  <a:schemeClr val="bg1"/>
                </a:solidFill>
              </a:rPr>
              <a:t>1. Past simple</a:t>
            </a:r>
            <a:endParaRPr lang="en-US" altLang="vi-VN" sz="44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5745" y="870810"/>
            <a:ext cx="10803775" cy="50475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Signals: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- </a:t>
            </a:r>
            <a:r>
              <a:rPr lang="en-US" sz="2800" dirty="0" smtClean="0">
                <a:solidFill>
                  <a:srgbClr val="0070C0"/>
                </a:solidFill>
              </a:rPr>
              <a:t>yesterday</a:t>
            </a:r>
            <a:r>
              <a:rPr lang="en-US" sz="2800" dirty="0" smtClean="0"/>
              <a:t> </a:t>
            </a:r>
            <a:r>
              <a:rPr lang="en-US" sz="2800" dirty="0"/>
              <a:t>(</a:t>
            </a:r>
            <a:r>
              <a:rPr lang="en-US" sz="2800" dirty="0" err="1"/>
              <a:t>hôm</a:t>
            </a:r>
            <a:r>
              <a:rPr lang="en-US" sz="2800" dirty="0"/>
              <a:t> qua)</a:t>
            </a:r>
            <a:endParaRPr lang="vi-VN" sz="2800" dirty="0"/>
          </a:p>
          <a:p>
            <a:pPr>
              <a:lnSpc>
                <a:spcPct val="150000"/>
              </a:lnSpc>
            </a:pPr>
            <a:r>
              <a:rPr lang="en-US" sz="2800" dirty="0" smtClean="0"/>
              <a:t>- </a:t>
            </a:r>
            <a:r>
              <a:rPr lang="en-US" sz="2800" dirty="0" smtClean="0">
                <a:solidFill>
                  <a:srgbClr val="0070C0"/>
                </a:solidFill>
              </a:rPr>
              <a:t>last…. </a:t>
            </a:r>
            <a:r>
              <a:rPr lang="en-US" sz="2800" dirty="0" smtClean="0">
                <a:solidFill>
                  <a:schemeClr val="tx1"/>
                </a:solidFill>
              </a:rPr>
              <a:t>(</a:t>
            </a:r>
            <a:r>
              <a:rPr lang="en-US" sz="2800" dirty="0" err="1" smtClean="0">
                <a:solidFill>
                  <a:schemeClr val="tx1"/>
                </a:solidFill>
              </a:rPr>
              <a:t>trước</a:t>
            </a:r>
            <a:r>
              <a:rPr lang="en-US" sz="2800" dirty="0" smtClean="0">
                <a:solidFill>
                  <a:schemeClr val="tx1"/>
                </a:solidFill>
              </a:rPr>
              <a:t>/ </a:t>
            </a:r>
            <a:r>
              <a:rPr lang="en-US" sz="2800" dirty="0" err="1" smtClean="0">
                <a:solidFill>
                  <a:schemeClr val="tx1"/>
                </a:solidFill>
              </a:rPr>
              <a:t>vừa</a:t>
            </a:r>
            <a:r>
              <a:rPr lang="en-US" sz="2800" dirty="0" smtClean="0">
                <a:solidFill>
                  <a:schemeClr val="tx1"/>
                </a:solidFill>
              </a:rPr>
              <a:t> qua)</a:t>
            </a:r>
            <a:r>
              <a:rPr lang="en-US" sz="28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last night/week/month</a:t>
            </a:r>
            <a:r>
              <a:rPr lang="en-US" sz="2800" dirty="0"/>
              <a:t>/…(</a:t>
            </a:r>
            <a:r>
              <a:rPr lang="en-US" sz="2800" dirty="0" err="1"/>
              <a:t>Tối</a:t>
            </a:r>
            <a:r>
              <a:rPr lang="en-US" sz="2800" dirty="0"/>
              <a:t> qua/</a:t>
            </a:r>
            <a:r>
              <a:rPr lang="en-US" sz="2800" dirty="0" err="1"/>
              <a:t>tuần</a:t>
            </a:r>
            <a:r>
              <a:rPr lang="en-US" sz="2800" dirty="0"/>
              <a:t> </a:t>
            </a:r>
            <a:r>
              <a:rPr lang="en-US" sz="2800" dirty="0" err="1"/>
              <a:t>trước</a:t>
            </a:r>
            <a:r>
              <a:rPr lang="en-US" sz="2800" dirty="0"/>
              <a:t>/</a:t>
            </a:r>
            <a:r>
              <a:rPr lang="en-US" sz="2800" dirty="0" err="1"/>
              <a:t>tháng</a:t>
            </a:r>
            <a:r>
              <a:rPr lang="en-US" sz="2800" dirty="0"/>
              <a:t> </a:t>
            </a:r>
            <a:r>
              <a:rPr lang="en-US" sz="2800" dirty="0" err="1"/>
              <a:t>trước</a:t>
            </a:r>
            <a:r>
              <a:rPr lang="en-US" sz="2800" dirty="0"/>
              <a:t>/…)</a:t>
            </a:r>
            <a:endParaRPr lang="vi-VN" sz="2800" dirty="0"/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70C0"/>
                </a:solidFill>
              </a:rPr>
              <a:t>-… ago </a:t>
            </a:r>
            <a:r>
              <a:rPr lang="en-US" sz="2800" dirty="0"/>
              <a:t>(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 smtClean="0"/>
              <a:t>đây</a:t>
            </a:r>
            <a:r>
              <a:rPr lang="en-US" sz="2800" dirty="0"/>
              <a:t>)</a:t>
            </a:r>
            <a:r>
              <a:rPr lang="en-US" sz="2800" dirty="0" smtClean="0"/>
              <a:t> 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 smtClean="0"/>
              <a:t>two </a:t>
            </a:r>
            <a:r>
              <a:rPr lang="en-US" sz="2800" dirty="0"/>
              <a:t>hours ago: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 2 </a:t>
            </a:r>
            <a:r>
              <a:rPr lang="en-US" sz="2800" dirty="0" err="1"/>
              <a:t>giờ</a:t>
            </a:r>
            <a:r>
              <a:rPr lang="en-US" sz="2800" dirty="0"/>
              <a:t>/two weeks ago: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 smtClean="0"/>
              <a:t>tuần</a:t>
            </a:r>
            <a:endParaRPr lang="vi-VN" sz="2800" dirty="0"/>
          </a:p>
          <a:p>
            <a:pPr>
              <a:lnSpc>
                <a:spcPct val="150000"/>
              </a:lnSpc>
            </a:pPr>
            <a:r>
              <a:rPr lang="en-US" sz="2800" dirty="0" smtClean="0"/>
              <a:t>- </a:t>
            </a:r>
            <a:r>
              <a:rPr lang="en-US" sz="2800" dirty="0" smtClean="0">
                <a:solidFill>
                  <a:srgbClr val="0070C0"/>
                </a:solidFill>
              </a:rPr>
              <a:t>in </a:t>
            </a:r>
            <a:r>
              <a:rPr lang="en-US" sz="2800" dirty="0">
                <a:solidFill>
                  <a:srgbClr val="0070C0"/>
                </a:solidFill>
              </a:rPr>
              <a:t>+ </a:t>
            </a:r>
            <a:r>
              <a:rPr lang="en-US" sz="2800" dirty="0" err="1">
                <a:solidFill>
                  <a:srgbClr val="0070C0"/>
                </a:solidFill>
              </a:rPr>
              <a:t>thời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gian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trong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quá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khứ</a:t>
            </a:r>
            <a:r>
              <a:rPr lang="en-US" sz="2800" dirty="0"/>
              <a:t> (</a:t>
            </a:r>
            <a:r>
              <a:rPr lang="en-US" sz="2800" dirty="0" err="1"/>
              <a:t>eg</a:t>
            </a:r>
            <a:r>
              <a:rPr lang="en-US" sz="2800" dirty="0" smtClean="0"/>
              <a:t>: in </a:t>
            </a:r>
            <a:r>
              <a:rPr lang="en-US" sz="2800" dirty="0"/>
              <a:t>1990)</a:t>
            </a:r>
            <a:endParaRPr lang="vi-VN" sz="2800" dirty="0"/>
          </a:p>
          <a:p>
            <a:endParaRPr lang="en-US" sz="2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34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2000" t="-3000" r="-7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517583" y="37459"/>
            <a:ext cx="868597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4400" b="1" dirty="0" smtClean="0">
                <a:solidFill>
                  <a:schemeClr val="bg1"/>
                </a:solidFill>
              </a:rPr>
              <a:t>2. Present perfect</a:t>
            </a:r>
            <a:endParaRPr lang="en-US" altLang="vi-VN" sz="44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9665" y="779370"/>
            <a:ext cx="11718175" cy="52629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Use: </a:t>
            </a:r>
          </a:p>
          <a:p>
            <a:pPr lvl="0"/>
            <a:r>
              <a:rPr lang="en-US" sz="2400" dirty="0" smtClean="0">
                <a:solidFill>
                  <a:srgbClr val="FF0000"/>
                </a:solidFill>
              </a:rPr>
              <a:t>- </a:t>
            </a:r>
            <a:r>
              <a:rPr lang="en-US" sz="2400" dirty="0" err="1" smtClean="0">
                <a:solidFill>
                  <a:srgbClr val="FF0000"/>
                </a:solidFill>
              </a:rPr>
              <a:t>Diễn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tả</a:t>
            </a:r>
            <a:r>
              <a:rPr lang="en-US" sz="2400" dirty="0">
                <a:solidFill>
                  <a:srgbClr val="FF0000"/>
                </a:solidFill>
              </a:rPr>
              <a:t> 1 </a:t>
            </a:r>
            <a:r>
              <a:rPr lang="en-US" sz="2400" dirty="0" err="1">
                <a:solidFill>
                  <a:srgbClr val="FF0000"/>
                </a:solidFill>
              </a:rPr>
              <a:t>hành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động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đã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xảy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ra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trong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quá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khứ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nhưng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không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biết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rõ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thời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gian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hoặc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không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đề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cập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đến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thời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gian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cụ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thể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Form</a:t>
            </a:r>
          </a:p>
          <a:p>
            <a:r>
              <a:rPr lang="en-US" sz="2400" dirty="0">
                <a:solidFill>
                  <a:srgbClr val="0070C0"/>
                </a:solidFill>
              </a:rPr>
              <a:t>(+) S + have/has + </a:t>
            </a:r>
            <a:r>
              <a:rPr lang="en-US" sz="2400" dirty="0" err="1">
                <a:solidFill>
                  <a:srgbClr val="0070C0"/>
                </a:solidFill>
              </a:rPr>
              <a:t>PII</a:t>
            </a:r>
            <a:endParaRPr lang="vi-VN" sz="2400" dirty="0">
              <a:solidFill>
                <a:srgbClr val="0070C0"/>
              </a:solidFill>
            </a:endParaRPr>
          </a:p>
          <a:p>
            <a:r>
              <a:rPr lang="en-US" sz="2400" dirty="0">
                <a:solidFill>
                  <a:srgbClr val="0070C0"/>
                </a:solidFill>
              </a:rPr>
              <a:t>(-) S </a:t>
            </a:r>
            <a:r>
              <a:rPr lang="en-US" sz="2400" dirty="0" smtClean="0">
                <a:solidFill>
                  <a:srgbClr val="0070C0"/>
                </a:solidFill>
              </a:rPr>
              <a:t> + </a:t>
            </a:r>
            <a:r>
              <a:rPr lang="en-US" sz="2400" dirty="0">
                <a:solidFill>
                  <a:srgbClr val="0070C0"/>
                </a:solidFill>
              </a:rPr>
              <a:t>haven’t/ hasn’t + </a:t>
            </a:r>
            <a:r>
              <a:rPr lang="en-US" sz="2400" dirty="0" err="1">
                <a:solidFill>
                  <a:srgbClr val="0070C0"/>
                </a:solidFill>
              </a:rPr>
              <a:t>PII</a:t>
            </a:r>
            <a:endParaRPr lang="vi-VN" sz="2400" dirty="0">
              <a:solidFill>
                <a:srgbClr val="0070C0"/>
              </a:solidFill>
            </a:endParaRPr>
          </a:p>
          <a:p>
            <a:r>
              <a:rPr lang="en-US" sz="2400" dirty="0">
                <a:solidFill>
                  <a:srgbClr val="0070C0"/>
                </a:solidFill>
              </a:rPr>
              <a:t>(?) Have/Has + S + </a:t>
            </a:r>
            <a:r>
              <a:rPr lang="en-US" sz="2400" dirty="0" err="1">
                <a:solidFill>
                  <a:srgbClr val="0070C0"/>
                </a:solidFill>
              </a:rPr>
              <a:t>PII</a:t>
            </a:r>
            <a:r>
              <a:rPr lang="en-US" sz="2400" dirty="0">
                <a:solidFill>
                  <a:srgbClr val="0070C0"/>
                </a:solidFill>
              </a:rPr>
              <a:t>?</a:t>
            </a:r>
            <a:endParaRPr lang="vi-VN" sz="2400" dirty="0">
              <a:solidFill>
                <a:srgbClr val="0070C0"/>
              </a:solidFill>
            </a:endParaRPr>
          </a:p>
          <a:p>
            <a:pPr lvl="0"/>
            <a:r>
              <a:rPr lang="en-US" sz="2400" dirty="0" smtClean="0">
                <a:solidFill>
                  <a:schemeClr val="tx1"/>
                </a:solidFill>
              </a:rPr>
              <a:t>I/you/we/they/ </a:t>
            </a:r>
            <a:r>
              <a:rPr lang="en-US" sz="2400" dirty="0" err="1" smtClean="0">
                <a:solidFill>
                  <a:schemeClr val="tx1"/>
                </a:solidFill>
              </a:rPr>
              <a:t>Danh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từ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số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nhiều</a:t>
            </a:r>
            <a:r>
              <a:rPr lang="en-US" sz="2400" dirty="0" smtClean="0">
                <a:solidFill>
                  <a:schemeClr val="tx1"/>
                </a:solidFill>
              </a:rPr>
              <a:t> + have</a:t>
            </a:r>
          </a:p>
          <a:p>
            <a:pPr lvl="0"/>
            <a:r>
              <a:rPr lang="en-US" sz="2400" dirty="0" smtClean="0">
                <a:solidFill>
                  <a:schemeClr val="tx1"/>
                </a:solidFill>
              </a:rPr>
              <a:t>She / He / It / </a:t>
            </a:r>
            <a:r>
              <a:rPr lang="en-US" sz="2400" dirty="0" err="1" smtClean="0">
                <a:solidFill>
                  <a:schemeClr val="tx1"/>
                </a:solidFill>
              </a:rPr>
              <a:t>Danh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từ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số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ít</a:t>
            </a:r>
            <a:r>
              <a:rPr lang="en-US" sz="2400" dirty="0" smtClean="0">
                <a:solidFill>
                  <a:schemeClr val="tx1"/>
                </a:solidFill>
              </a:rPr>
              <a:t>             + has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Signals</a:t>
            </a:r>
          </a:p>
          <a:p>
            <a:r>
              <a:rPr lang="en-US" sz="2400" i="1" dirty="0">
                <a:solidFill>
                  <a:srgbClr val="0070C0"/>
                </a:solidFill>
              </a:rPr>
              <a:t>for</a:t>
            </a:r>
            <a:r>
              <a:rPr lang="en-US" sz="2400" dirty="0">
                <a:solidFill>
                  <a:srgbClr val="0070C0"/>
                </a:solidFill>
              </a:rPr>
              <a:t> + </a:t>
            </a:r>
            <a:r>
              <a:rPr lang="en-US" sz="2400" dirty="0" err="1">
                <a:solidFill>
                  <a:srgbClr val="0070C0"/>
                </a:solidFill>
              </a:rPr>
              <a:t>khoảng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thời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gian</a:t>
            </a:r>
            <a:r>
              <a:rPr lang="en-US" sz="2400" dirty="0"/>
              <a:t>: for two days, for ten years,...</a:t>
            </a:r>
            <a:endParaRPr lang="vi-VN" sz="2400" dirty="0"/>
          </a:p>
          <a:p>
            <a:r>
              <a:rPr lang="en-US" sz="2400" i="1" dirty="0" smtClean="0">
                <a:solidFill>
                  <a:srgbClr val="0070C0"/>
                </a:solidFill>
              </a:rPr>
              <a:t>since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>
                <a:solidFill>
                  <a:srgbClr val="0070C0"/>
                </a:solidFill>
              </a:rPr>
              <a:t>+ </a:t>
            </a:r>
            <a:r>
              <a:rPr lang="en-US" sz="2400" dirty="0" err="1">
                <a:solidFill>
                  <a:srgbClr val="0070C0"/>
                </a:solidFill>
              </a:rPr>
              <a:t>mốc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thời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gian</a:t>
            </a:r>
            <a:r>
              <a:rPr lang="en-US" sz="2400" dirty="0"/>
              <a:t>: since 1994, since February</a:t>
            </a:r>
            <a:r>
              <a:rPr lang="en-US" sz="2400" dirty="0" smtClean="0"/>
              <a:t>,...</a:t>
            </a:r>
          </a:p>
          <a:p>
            <a:r>
              <a:rPr lang="en-US" sz="2400" b="1" dirty="0"/>
              <a:t>never</a:t>
            </a:r>
            <a:r>
              <a:rPr lang="en-US" sz="2400" dirty="0"/>
              <a:t> (</a:t>
            </a:r>
            <a:r>
              <a:rPr lang="en-US" sz="2400" dirty="0" err="1"/>
              <a:t>chưa</a:t>
            </a:r>
            <a:r>
              <a:rPr lang="en-US" sz="2400" dirty="0"/>
              <a:t> </a:t>
            </a:r>
            <a:r>
              <a:rPr lang="en-US" sz="2400" dirty="0" err="1"/>
              <a:t>từng</a:t>
            </a:r>
            <a:r>
              <a:rPr lang="en-US" sz="2400" dirty="0"/>
              <a:t>), </a:t>
            </a:r>
            <a:r>
              <a:rPr lang="en-US" sz="2400" b="1" dirty="0" smtClean="0"/>
              <a:t>ever</a:t>
            </a:r>
            <a:r>
              <a:rPr lang="en-US" sz="2400" dirty="0" smtClean="0"/>
              <a:t> (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 smtClean="0"/>
              <a:t>từng</a:t>
            </a:r>
            <a:r>
              <a:rPr lang="en-US" sz="2400" dirty="0" smtClean="0"/>
              <a:t>), </a:t>
            </a:r>
            <a:r>
              <a:rPr lang="en-US" sz="2400" b="1" i="1" dirty="0" smtClean="0"/>
              <a:t>just </a:t>
            </a:r>
            <a:r>
              <a:rPr lang="en-US" sz="2400" b="1" i="1" dirty="0"/>
              <a:t>(</a:t>
            </a:r>
            <a:r>
              <a:rPr lang="en-US" sz="2400" dirty="0"/>
              <a:t> </a:t>
            </a:r>
            <a:r>
              <a:rPr lang="en-US" sz="2400" dirty="0" err="1"/>
              <a:t>vừa</a:t>
            </a:r>
            <a:r>
              <a:rPr lang="en-US" sz="2400" dirty="0"/>
              <a:t> </a:t>
            </a:r>
            <a:r>
              <a:rPr lang="en-US" sz="2400" dirty="0" err="1" smtClean="0"/>
              <a:t>mới</a:t>
            </a:r>
            <a:r>
              <a:rPr lang="en-US" sz="2400" dirty="0" smtClean="0"/>
              <a:t>), </a:t>
            </a:r>
            <a:r>
              <a:rPr lang="en-US" sz="2400" b="1" i="1" dirty="0" smtClean="0"/>
              <a:t>already (</a:t>
            </a:r>
            <a:r>
              <a:rPr lang="en-US" sz="2400" i="1" dirty="0" err="1" smtClean="0"/>
              <a:t>đã</a:t>
            </a:r>
            <a:r>
              <a:rPr lang="en-US" sz="2400" i="1" dirty="0" smtClean="0"/>
              <a:t> </a:t>
            </a:r>
            <a:r>
              <a:rPr lang="en-US" sz="2400" dirty="0" err="1"/>
              <a:t>rồi</a:t>
            </a:r>
            <a:r>
              <a:rPr lang="en-US" sz="2400" dirty="0"/>
              <a:t>) </a:t>
            </a:r>
            <a:r>
              <a:rPr lang="en-US" sz="2400" dirty="0" smtClean="0"/>
              <a:t>, </a:t>
            </a:r>
            <a:r>
              <a:rPr lang="en-US" sz="2400" b="1" i="1" dirty="0" smtClean="0"/>
              <a:t>so </a:t>
            </a:r>
            <a:r>
              <a:rPr lang="en-US" sz="2400" b="1" i="1" dirty="0"/>
              <a:t>far (</a:t>
            </a:r>
            <a:r>
              <a:rPr lang="en-US" sz="2400" dirty="0"/>
              <a:t> 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bây</a:t>
            </a:r>
            <a:r>
              <a:rPr lang="en-US" sz="2400" dirty="0"/>
              <a:t> </a:t>
            </a:r>
            <a:r>
              <a:rPr lang="en-US" sz="2400" dirty="0" err="1" smtClean="0"/>
              <a:t>giờ</a:t>
            </a:r>
            <a:r>
              <a:rPr lang="en-US" sz="2400" dirty="0" smtClean="0"/>
              <a:t>), </a:t>
            </a:r>
            <a:r>
              <a:rPr lang="en-US" sz="2400" b="1" i="1" dirty="0" smtClean="0"/>
              <a:t>yet </a:t>
            </a:r>
            <a:r>
              <a:rPr lang="en-US" sz="2400" dirty="0" smtClean="0"/>
              <a:t>(</a:t>
            </a:r>
            <a:r>
              <a:rPr lang="en-US" sz="2400" b="1" i="1" dirty="0" smtClean="0"/>
              <a:t>…</a:t>
            </a:r>
            <a:r>
              <a:rPr lang="en-US" sz="2400" dirty="0" err="1" smtClean="0"/>
              <a:t>chưa</a:t>
            </a:r>
            <a:r>
              <a:rPr lang="en-US" sz="2400" dirty="0" smtClean="0"/>
              <a:t>?), several times (</a:t>
            </a:r>
            <a:r>
              <a:rPr lang="en-US" sz="2400" dirty="0" err="1" smtClean="0"/>
              <a:t>vài</a:t>
            </a:r>
            <a:r>
              <a:rPr lang="en-US" sz="2400" dirty="0" smtClean="0"/>
              <a:t> </a:t>
            </a:r>
            <a:r>
              <a:rPr lang="en-US" sz="2400" dirty="0" err="1" smtClean="0"/>
              <a:t>lần</a:t>
            </a:r>
            <a:r>
              <a:rPr lang="en-US" sz="2400" dirty="0" smtClean="0"/>
              <a:t>)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125138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926080" y="2939143"/>
            <a:ext cx="7720149" cy="130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4859383" y="4519749"/>
            <a:ext cx="6270171" cy="13064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463040" y="3729445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463040" y="5296988"/>
            <a:ext cx="1306286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59383" y="3709850"/>
            <a:ext cx="3135085" cy="1959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244046" y="5296988"/>
            <a:ext cx="3853543" cy="26129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2270263" y="500269"/>
            <a:ext cx="67246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vi-VN" sz="3200" b="1" dirty="0" smtClean="0">
                <a:solidFill>
                  <a:srgbClr val="FFFF00"/>
                </a:solidFill>
              </a:rPr>
              <a:t>UNIT </a:t>
            </a:r>
            <a:r>
              <a:rPr lang="en-US" altLang="vi-VN" sz="3200" b="1" dirty="0">
                <a:solidFill>
                  <a:srgbClr val="FFFF00"/>
                </a:solidFill>
              </a:rPr>
              <a:t>3. COMMUNITY SERVICE</a:t>
            </a:r>
          </a:p>
          <a:p>
            <a:pPr algn="ctr"/>
            <a:r>
              <a:rPr lang="en-US" altLang="vi-VN" sz="3200" b="1" dirty="0" smtClean="0">
                <a:solidFill>
                  <a:srgbClr val="FFFF00"/>
                </a:solidFill>
              </a:rPr>
              <a:t>Lesson </a:t>
            </a:r>
            <a:r>
              <a:rPr lang="en-US" altLang="vi-VN" sz="3200" b="1" dirty="0" smtClean="0">
                <a:solidFill>
                  <a:srgbClr val="FFFF00"/>
                </a:solidFill>
              </a:rPr>
              <a:t>4: </a:t>
            </a:r>
            <a:r>
              <a:rPr lang="en-US" altLang="vi-VN" sz="3200" b="1" dirty="0" smtClean="0">
                <a:solidFill>
                  <a:srgbClr val="FFFF00"/>
                </a:solidFill>
              </a:rPr>
              <a:t>A </a:t>
            </a:r>
            <a:r>
              <a:rPr lang="en-US" altLang="vi-VN" sz="3200" b="1" dirty="0">
                <a:solidFill>
                  <a:srgbClr val="FFFF00"/>
                </a:solidFill>
              </a:rPr>
              <a:t>Closer look </a:t>
            </a:r>
            <a:r>
              <a:rPr lang="en-US" altLang="vi-VN" sz="3200" b="1" dirty="0" smtClean="0">
                <a:solidFill>
                  <a:srgbClr val="FFFF00"/>
                </a:solidFill>
              </a:rPr>
              <a:t>2 (part 2)</a:t>
            </a:r>
            <a:endParaRPr lang="en-US" altLang="vi-VN" sz="3200" b="1" dirty="0">
              <a:solidFill>
                <a:srgbClr val="FFFF00"/>
              </a:solidFill>
            </a:endParaRPr>
          </a:p>
        </p:txBody>
      </p: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895350" y="2146300"/>
            <a:ext cx="868597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4400" b="1" dirty="0" smtClean="0">
                <a:solidFill>
                  <a:schemeClr val="bg1"/>
                </a:solidFill>
              </a:rPr>
              <a:t>II. Practice</a:t>
            </a:r>
            <a:endParaRPr lang="en-US" altLang="vi-VN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81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03202" y="297058"/>
            <a:ext cx="11887200" cy="60532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r>
              <a:rPr lang="en-US" sz="2500" dirty="0" smtClean="0">
                <a:solidFill>
                  <a:schemeClr val="tx1"/>
                </a:solidFill>
              </a:rPr>
              <a:t>1.</a:t>
            </a:r>
          </a:p>
          <a:p>
            <a:pPr>
              <a:spcAft>
                <a:spcPts val="600"/>
              </a:spcAft>
            </a:pPr>
            <a:r>
              <a:rPr lang="en-US" sz="2500" dirty="0" smtClean="0">
                <a:solidFill>
                  <a:schemeClr val="tx1"/>
                </a:solidFill>
              </a:rPr>
              <a:t>(+) </a:t>
            </a:r>
            <a:r>
              <a:rPr lang="en-US" sz="2500" dirty="0" smtClean="0">
                <a:solidFill>
                  <a:srgbClr val="FF0000"/>
                </a:solidFill>
              </a:rPr>
              <a:t>They provided evening classes for 50 children last year. </a:t>
            </a:r>
          </a:p>
          <a:p>
            <a:pPr>
              <a:spcAft>
                <a:spcPts val="600"/>
              </a:spcAft>
            </a:pPr>
            <a:r>
              <a:rPr lang="en-US" sz="2500" dirty="0" smtClean="0">
                <a:solidFill>
                  <a:schemeClr val="tx1"/>
                </a:solidFill>
              </a:rPr>
              <a:t>(-) </a:t>
            </a:r>
            <a:r>
              <a:rPr lang="en-US" sz="2500" dirty="0">
                <a:solidFill>
                  <a:schemeClr val="tx1"/>
                </a:solidFill>
              </a:rPr>
              <a:t>________________________________________________________________.</a:t>
            </a:r>
            <a:endParaRPr lang="vi-VN" sz="2500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500" dirty="0">
                <a:solidFill>
                  <a:schemeClr val="tx1"/>
                </a:solidFill>
              </a:rPr>
              <a:t>(?) ________________________________________________________________?</a:t>
            </a:r>
            <a:endParaRPr lang="vi-VN" sz="2500" dirty="0">
              <a:solidFill>
                <a:schemeClr val="tx1"/>
              </a:solidFill>
            </a:endParaRPr>
          </a:p>
          <a:p>
            <a:endParaRPr lang="en-US" sz="2500" dirty="0" smtClean="0">
              <a:solidFill>
                <a:schemeClr val="tx1"/>
              </a:solidFill>
            </a:endParaRPr>
          </a:p>
          <a:p>
            <a:r>
              <a:rPr lang="en-US" sz="2500" dirty="0" smtClean="0">
                <a:solidFill>
                  <a:schemeClr val="tx1"/>
                </a:solidFill>
              </a:rPr>
              <a:t>2</a:t>
            </a:r>
            <a:r>
              <a:rPr lang="en-US" sz="2500" dirty="0">
                <a:solidFill>
                  <a:schemeClr val="tx1"/>
                </a:solidFill>
              </a:rPr>
              <a:t>.  </a:t>
            </a:r>
            <a:endParaRPr lang="en-US" sz="25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500" dirty="0" smtClean="0">
                <a:solidFill>
                  <a:schemeClr val="tx1"/>
                </a:solidFill>
              </a:rPr>
              <a:t>(+) </a:t>
            </a:r>
            <a:r>
              <a:rPr lang="en-US" sz="2500" dirty="0">
                <a:solidFill>
                  <a:schemeClr val="tx1"/>
                </a:solidFill>
              </a:rPr>
              <a:t>________________________________________________________________.</a:t>
            </a:r>
            <a:endParaRPr lang="vi-VN" sz="2500" dirty="0">
              <a:solidFill>
                <a:schemeClr val="tx1"/>
              </a:solidFill>
            </a:endParaRPr>
          </a:p>
          <a:p>
            <a:r>
              <a:rPr lang="en-US" sz="2500" dirty="0" smtClean="0">
                <a:solidFill>
                  <a:schemeClr val="tx1"/>
                </a:solidFill>
              </a:rPr>
              <a:t>(-)</a:t>
            </a:r>
            <a:r>
              <a:rPr lang="en-US" dirty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There were not  </a:t>
            </a:r>
            <a:r>
              <a:rPr lang="en-US" sz="2400" dirty="0">
                <a:solidFill>
                  <a:srgbClr val="FF0000"/>
                </a:solidFill>
              </a:rPr>
              <a:t>homeless people here ten years </a:t>
            </a:r>
            <a:r>
              <a:rPr lang="en-US" sz="2400" dirty="0" err="1" smtClean="0">
                <a:solidFill>
                  <a:srgbClr val="FF0000"/>
                </a:solidFill>
              </a:rPr>
              <a:t>ago.before</a:t>
            </a:r>
            <a:r>
              <a:rPr lang="en-US" dirty="0"/>
              <a:t>.</a:t>
            </a:r>
            <a:endParaRPr lang="vi-VN" dirty="0"/>
          </a:p>
          <a:p>
            <a:r>
              <a:rPr lang="en-US" sz="2500" dirty="0" smtClean="0">
                <a:solidFill>
                  <a:schemeClr val="tx1"/>
                </a:solidFill>
              </a:rPr>
              <a:t>(?) </a:t>
            </a:r>
            <a:r>
              <a:rPr lang="en-US" sz="2500" dirty="0">
                <a:solidFill>
                  <a:schemeClr val="tx1"/>
                </a:solidFill>
              </a:rPr>
              <a:t>________________________________________________________________?</a:t>
            </a:r>
            <a:endParaRPr lang="vi-VN" sz="2500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500" dirty="0">
                <a:solidFill>
                  <a:schemeClr val="tx1"/>
                </a:solidFill>
              </a:rPr>
              <a:t>3</a:t>
            </a:r>
            <a:r>
              <a:rPr lang="en-US" sz="2500" dirty="0" smtClean="0">
                <a:solidFill>
                  <a:schemeClr val="tx1"/>
                </a:solidFill>
              </a:rPr>
              <a:t>.  </a:t>
            </a:r>
            <a:r>
              <a:rPr lang="en-US" sz="2500" dirty="0">
                <a:solidFill>
                  <a:schemeClr val="tx1"/>
                </a:solidFill>
              </a:rPr>
              <a:t>	</a:t>
            </a:r>
            <a:endParaRPr lang="en-US" sz="25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500" dirty="0" smtClean="0">
                <a:solidFill>
                  <a:schemeClr val="tx1"/>
                </a:solidFill>
              </a:rPr>
              <a:t>(+) </a:t>
            </a:r>
            <a:r>
              <a:rPr lang="en-US" sz="2500" dirty="0">
                <a:solidFill>
                  <a:srgbClr val="FF0000"/>
                </a:solidFill>
              </a:rPr>
              <a:t>Jane often went to school on foot 3 years ago</a:t>
            </a:r>
            <a:r>
              <a:rPr lang="en-US" sz="2500" dirty="0">
                <a:solidFill>
                  <a:schemeClr val="tx1"/>
                </a:solidFill>
              </a:rPr>
              <a:t>.</a:t>
            </a:r>
            <a:endParaRPr lang="vi-VN" sz="2500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500" dirty="0">
                <a:solidFill>
                  <a:schemeClr val="tx1"/>
                </a:solidFill>
              </a:rPr>
              <a:t>(-) _________________________________________________________________.</a:t>
            </a:r>
            <a:endParaRPr lang="vi-VN" sz="2500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500" dirty="0">
                <a:solidFill>
                  <a:schemeClr val="tx1"/>
                </a:solidFill>
              </a:rPr>
              <a:t>(?) _________________________________________________________________?</a:t>
            </a:r>
            <a:endParaRPr lang="vi-VN" sz="2500" dirty="0">
              <a:solidFill>
                <a:schemeClr val="tx1"/>
              </a:solidFill>
            </a:endParaRPr>
          </a:p>
          <a:p>
            <a:endParaRPr lang="en-US" sz="2500" dirty="0">
              <a:solidFill>
                <a:schemeClr val="tx1"/>
              </a:solidFill>
            </a:endParaRPr>
          </a:p>
        </p:txBody>
      </p:sp>
      <p:sp>
        <p:nvSpPr>
          <p:cNvPr id="6147" name="TextBox 31"/>
          <p:cNvSpPr txBox="1">
            <a:spLocks noChangeArrowheads="1"/>
          </p:cNvSpPr>
          <p:nvPr/>
        </p:nvSpPr>
        <p:spPr bwMode="auto">
          <a:xfrm>
            <a:off x="64544" y="64513"/>
            <a:ext cx="11899492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vi-VN" sz="2800" b="1" dirty="0">
                <a:solidFill>
                  <a:srgbClr val="FF0000"/>
                </a:solidFill>
              </a:rPr>
              <a:t>2</a:t>
            </a:r>
            <a:r>
              <a:rPr lang="en-US" altLang="vi-VN" sz="2800" b="1" dirty="0" smtClean="0">
                <a:solidFill>
                  <a:srgbClr val="FF0000"/>
                </a:solidFill>
              </a:rPr>
              <a:t>. Write the sentences in positive form (+), negative form (-) and question (?)</a:t>
            </a:r>
            <a:endParaRPr lang="en-US" altLang="vi-VN" sz="28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350981" y="895928"/>
            <a:ext cx="3740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sp>
        <p:nvSpPr>
          <p:cNvPr id="4" name="TextBox 3"/>
          <p:cNvSpPr txBox="1"/>
          <p:nvPr/>
        </p:nvSpPr>
        <p:spPr>
          <a:xfrm>
            <a:off x="849746" y="1434804"/>
            <a:ext cx="9809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They didn’t provide </a:t>
            </a:r>
            <a:r>
              <a:rPr lang="en-US" sz="2800" dirty="0"/>
              <a:t>evening classes for 50 children last year.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49746" y="1919723"/>
            <a:ext cx="9809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Did they provide </a:t>
            </a:r>
            <a:r>
              <a:rPr lang="en-US" sz="2800" dirty="0"/>
              <a:t>evening classes for 50 children last </a:t>
            </a:r>
            <a:r>
              <a:rPr lang="en-US" sz="2800" dirty="0" smtClean="0"/>
              <a:t>year</a:t>
            </a:r>
            <a:r>
              <a:rPr lang="en-US" sz="2800" dirty="0"/>
              <a:t>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42110" y="3085193"/>
            <a:ext cx="9809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There were </a:t>
            </a:r>
            <a:r>
              <a:rPr lang="en-US" sz="2800" dirty="0" smtClean="0"/>
              <a:t>homeless </a:t>
            </a:r>
            <a:r>
              <a:rPr lang="en-US" sz="2800" dirty="0"/>
              <a:t>people here ten years ago</a:t>
            </a:r>
            <a:r>
              <a:rPr lang="en-US" sz="2800" dirty="0" smtClean="0"/>
              <a:t>. 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997528" y="3967182"/>
            <a:ext cx="9809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Were there </a:t>
            </a:r>
            <a:r>
              <a:rPr lang="en-US" sz="2800" dirty="0"/>
              <a:t>homeless people here ten years </a:t>
            </a:r>
            <a:r>
              <a:rPr lang="en-US" sz="2800" dirty="0" smtClean="0"/>
              <a:t>ago</a:t>
            </a:r>
            <a:r>
              <a:rPr lang="en-US" sz="2800" dirty="0"/>
              <a:t>?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997528" y="5207940"/>
            <a:ext cx="9809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Jane </a:t>
            </a:r>
            <a:r>
              <a:rPr lang="en-US" sz="2800" dirty="0" smtClean="0"/>
              <a:t>didn’t often go </a:t>
            </a:r>
            <a:r>
              <a:rPr lang="en-US" sz="2800" dirty="0"/>
              <a:t>to school on foot 3 years ago</a:t>
            </a:r>
            <a:r>
              <a:rPr lang="en-US" sz="2800" dirty="0" smtClean="0"/>
              <a:t>.</a:t>
            </a:r>
            <a:endParaRPr lang="vi-VN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997528" y="5711574"/>
            <a:ext cx="9809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Did Jane  often go </a:t>
            </a:r>
            <a:r>
              <a:rPr lang="en-US" sz="2800" dirty="0"/>
              <a:t>to school on foot 3 years </a:t>
            </a:r>
            <a:r>
              <a:rPr lang="en-US" sz="2800" dirty="0" smtClean="0"/>
              <a:t>ago</a:t>
            </a:r>
            <a:r>
              <a:rPr lang="en-US" sz="2800" dirty="0"/>
              <a:t>?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377751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20" grpId="0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12438" y="620330"/>
            <a:ext cx="11887200" cy="60532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r>
              <a:rPr lang="en-US" sz="2500" dirty="0" smtClean="0">
                <a:solidFill>
                  <a:schemeClr val="tx1"/>
                </a:solidFill>
              </a:rPr>
              <a:t>1.</a:t>
            </a:r>
          </a:p>
          <a:p>
            <a:pPr>
              <a:spcAft>
                <a:spcPts val="600"/>
              </a:spcAft>
            </a:pPr>
            <a:r>
              <a:rPr lang="en-US" sz="2500" dirty="0" smtClean="0">
                <a:solidFill>
                  <a:schemeClr val="tx1"/>
                </a:solidFill>
              </a:rPr>
              <a:t>(+) </a:t>
            </a:r>
            <a:r>
              <a:rPr lang="en-US" sz="2500" dirty="0" smtClean="0">
                <a:solidFill>
                  <a:srgbClr val="FF0000"/>
                </a:solidFill>
              </a:rPr>
              <a:t>He has collected clothes for street children for two years. </a:t>
            </a:r>
          </a:p>
          <a:p>
            <a:pPr>
              <a:spcAft>
                <a:spcPts val="600"/>
              </a:spcAft>
            </a:pPr>
            <a:r>
              <a:rPr lang="en-US" sz="2500" dirty="0" smtClean="0">
                <a:solidFill>
                  <a:schemeClr val="tx1"/>
                </a:solidFill>
              </a:rPr>
              <a:t>(-) </a:t>
            </a:r>
            <a:r>
              <a:rPr lang="en-US" sz="2500" dirty="0">
                <a:solidFill>
                  <a:schemeClr val="tx1"/>
                </a:solidFill>
              </a:rPr>
              <a:t>________________________________________________________________.</a:t>
            </a:r>
            <a:endParaRPr lang="vi-VN" sz="2500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500" dirty="0">
                <a:solidFill>
                  <a:schemeClr val="tx1"/>
                </a:solidFill>
              </a:rPr>
              <a:t>(?) ________________________________________________________________?</a:t>
            </a:r>
            <a:endParaRPr lang="vi-VN" sz="2500" dirty="0">
              <a:solidFill>
                <a:schemeClr val="tx1"/>
              </a:solidFill>
            </a:endParaRPr>
          </a:p>
          <a:p>
            <a:endParaRPr lang="en-US" sz="2500" dirty="0" smtClean="0">
              <a:solidFill>
                <a:schemeClr val="tx1"/>
              </a:solidFill>
            </a:endParaRPr>
          </a:p>
          <a:p>
            <a:r>
              <a:rPr lang="en-US" sz="2500" dirty="0" smtClean="0">
                <a:solidFill>
                  <a:schemeClr val="tx1"/>
                </a:solidFill>
              </a:rPr>
              <a:t>2</a:t>
            </a:r>
            <a:r>
              <a:rPr lang="en-US" sz="2500" dirty="0">
                <a:solidFill>
                  <a:schemeClr val="tx1"/>
                </a:solidFill>
              </a:rPr>
              <a:t>.  </a:t>
            </a:r>
            <a:endParaRPr lang="en-US" sz="25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500" dirty="0" smtClean="0">
                <a:solidFill>
                  <a:schemeClr val="tx1"/>
                </a:solidFill>
              </a:rPr>
              <a:t>(+) </a:t>
            </a:r>
            <a:r>
              <a:rPr lang="en-US" sz="2500" dirty="0">
                <a:solidFill>
                  <a:schemeClr val="tx1"/>
                </a:solidFill>
              </a:rPr>
              <a:t>________________________________________________________________.</a:t>
            </a:r>
            <a:endParaRPr lang="vi-VN" sz="2500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500" dirty="0" smtClean="0">
                <a:solidFill>
                  <a:schemeClr val="tx1"/>
                </a:solidFill>
              </a:rPr>
              <a:t>(-) </a:t>
            </a:r>
            <a:r>
              <a:rPr lang="en-US" sz="2500" dirty="0" smtClean="0">
                <a:solidFill>
                  <a:srgbClr val="FF0000"/>
                </a:solidFill>
              </a:rPr>
              <a:t>Tom hasn’t been to Singapore before.</a:t>
            </a:r>
            <a:endParaRPr lang="vi-VN" sz="2500" dirty="0" smtClean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500" dirty="0" smtClean="0">
                <a:solidFill>
                  <a:schemeClr val="tx1"/>
                </a:solidFill>
              </a:rPr>
              <a:t>(?) ________________________________________________________________?</a:t>
            </a:r>
            <a:endParaRPr lang="vi-VN" sz="2500" dirty="0" smtClean="0">
              <a:solidFill>
                <a:schemeClr val="tx1"/>
              </a:solidFill>
            </a:endParaRPr>
          </a:p>
        </p:txBody>
      </p:sp>
      <p:sp>
        <p:nvSpPr>
          <p:cNvPr id="6147" name="TextBox 31"/>
          <p:cNvSpPr txBox="1">
            <a:spLocks noChangeArrowheads="1"/>
          </p:cNvSpPr>
          <p:nvPr/>
        </p:nvSpPr>
        <p:spPr bwMode="auto">
          <a:xfrm>
            <a:off x="64544" y="64513"/>
            <a:ext cx="11899492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vi-VN" sz="2800" b="1" dirty="0">
                <a:solidFill>
                  <a:srgbClr val="FF0000"/>
                </a:solidFill>
              </a:rPr>
              <a:t>2</a:t>
            </a:r>
            <a:r>
              <a:rPr lang="en-US" altLang="vi-VN" sz="2800" b="1" dirty="0" smtClean="0">
                <a:solidFill>
                  <a:srgbClr val="FF0000"/>
                </a:solidFill>
              </a:rPr>
              <a:t>. Write the sentences in positive form (+), negative form (-) and question (?)</a:t>
            </a:r>
            <a:endParaRPr lang="en-US" altLang="vi-VN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8982" y="1758076"/>
            <a:ext cx="9809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He </a:t>
            </a:r>
            <a:r>
              <a:rPr lang="en-US" sz="2800" dirty="0" smtClean="0"/>
              <a:t>hasn’t </a:t>
            </a:r>
            <a:r>
              <a:rPr lang="en-US" sz="2800" dirty="0"/>
              <a:t>collected clothes for street children for two </a:t>
            </a:r>
            <a:r>
              <a:rPr lang="en-US" sz="2800" dirty="0" smtClean="0"/>
              <a:t>years.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858982" y="2242995"/>
            <a:ext cx="9809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Has he </a:t>
            </a:r>
            <a:r>
              <a:rPr lang="en-US" sz="2800" dirty="0"/>
              <a:t>collected clothes for street children for two years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979055" y="3385327"/>
            <a:ext cx="98090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Tom </a:t>
            </a:r>
            <a:r>
              <a:rPr lang="en-US" sz="2800" dirty="0" smtClean="0"/>
              <a:t>has been </a:t>
            </a:r>
            <a:r>
              <a:rPr lang="en-US" sz="2800" dirty="0"/>
              <a:t>to Singapore before.</a:t>
            </a:r>
            <a:endParaRPr lang="vi-VN" sz="2800" dirty="0"/>
          </a:p>
          <a:p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979055" y="4353529"/>
            <a:ext cx="9809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Has Tom been </a:t>
            </a:r>
            <a:r>
              <a:rPr lang="en-US" sz="2800" dirty="0"/>
              <a:t>to Singapore </a:t>
            </a:r>
            <a:r>
              <a:rPr lang="en-US" sz="2800" dirty="0" smtClean="0"/>
              <a:t>before</a:t>
            </a:r>
            <a:r>
              <a:rPr lang="en-US" sz="2800" dirty="0"/>
              <a:t>?</a:t>
            </a:r>
            <a:endParaRPr lang="vi-VN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2701</TotalTime>
  <Words>640</Words>
  <Application>Microsoft Office PowerPoint</Application>
  <PresentationFormat>Widescreen</PresentationFormat>
  <Paragraphs>123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Calibri Light</vt:lpstr>
      <vt:lpstr>Calibri</vt:lpstr>
      <vt:lpstr>Times New Roman</vt:lpstr>
      <vt:lpstr>Arial</vt:lpstr>
      <vt:lpstr>Office Theme</vt:lpstr>
      <vt:lpstr>1_Office Theme</vt:lpstr>
      <vt:lpstr>10_Office Theme</vt:lpstr>
      <vt:lpstr>11_Office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III. Wrap- up</vt:lpstr>
      <vt:lpstr>IV. Homework</vt:lpstr>
    </vt:vector>
  </TitlesOfParts>
  <Manager>LÊ THANH HUYỀN</Manager>
  <Company>0986080588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E7-U3-CL2-JESS</dc:title>
  <dc:creator>JESSICA LEE</dc:creator>
  <cp:lastModifiedBy>My Laptop</cp:lastModifiedBy>
  <cp:revision>202</cp:revision>
  <dcterms:created xsi:type="dcterms:W3CDTF">2018-11-05T02:58:53Z</dcterms:created>
  <dcterms:modified xsi:type="dcterms:W3CDTF">2021-10-17T10:40:31Z</dcterms:modified>
</cp:coreProperties>
</file>