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23" r:id="rId3"/>
    <p:sldId id="298" r:id="rId4"/>
    <p:sldId id="310" r:id="rId5"/>
    <p:sldId id="296" r:id="rId6"/>
    <p:sldId id="304" r:id="rId7"/>
    <p:sldId id="320" r:id="rId8"/>
    <p:sldId id="259" r:id="rId9"/>
    <p:sldId id="263" r:id="rId10"/>
    <p:sldId id="299" r:id="rId11"/>
    <p:sldId id="321" r:id="rId12"/>
    <p:sldId id="319" r:id="rId13"/>
    <p:sldId id="322" r:id="rId14"/>
    <p:sldId id="300" r:id="rId15"/>
    <p:sldId id="31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5680" autoAdjust="0"/>
  </p:normalViewPr>
  <p:slideViewPr>
    <p:cSldViewPr snapToGrid="0" showGuides="1">
      <p:cViewPr varScale="1">
        <p:scale>
          <a:sx n="70" d="100"/>
          <a:sy n="70" d="100"/>
        </p:scale>
        <p:origin x="-738" y="-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C8-6343-9649-E14EF1E50742}"/>
              </c:ext>
            </c:extLst>
          </c:dPt>
          <c:dPt>
            <c:idx val="1"/>
            <c:bubble3D val="0"/>
            <c:spPr>
              <a:solidFill>
                <a:srgbClr val="FFC5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C8-6343-9649-E14EF1E5074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C8-6343-9649-E14EF1E50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B2-B645-BAE2-FDB657003DFD}"/>
              </c:ext>
            </c:extLst>
          </c:dPt>
          <c:dPt>
            <c:idx val="1"/>
            <c:bubble3D val="0"/>
            <c:spPr>
              <a:solidFill>
                <a:srgbClr val="8ACFE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B2-B645-BAE2-FDB657003DF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B2-B645-BAE2-FDB657003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E3-5949-BE35-C7A418B5EDD7}"/>
              </c:ext>
            </c:extLst>
          </c:dPt>
          <c:dPt>
            <c:idx val="1"/>
            <c:bubble3D val="0"/>
            <c:spPr>
              <a:solidFill>
                <a:srgbClr val="FF820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E3-5949-BE35-C7A418B5EDD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E3-5949-BE35-C7A418B5E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1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3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19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1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5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20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6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4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p:transition spd="slow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p:transition spd="slow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p:transition spd="slow" advTm="6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4EAE5B-CB0C-4E8E-B2BC-1CBF0CE99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844D57E-34B2-4B8C-81C2-570D730A182E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046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DAE0F92-4250-4F06-9578-1846BA4A8A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E2B841E-7396-4C01-B9B4-3B33D786541E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183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788B5DA-5A89-45AE-9B1B-82CAFC4DF9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33D4CF0-107A-4773-8000-98FA1A74D000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056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2F8D9DC-9E4F-450D-B775-86154105B8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7D97DE-BFC9-4CAF-B3B2-CC6A4D6E271C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807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C3CE11F-E906-42E4-872D-A6C742DF4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79F74F9-9E2C-471A-B10A-4D536B043AAF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998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39FC11C-E60D-4DE9-9F46-BF289452D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4905B7-BAC7-42C2-9E9A-04480DFBE7A5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121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C3695D-5BC4-4B23-B3B7-77A289326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FA20796-4E08-490A-8582-3A668B602982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651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59C81AC-603A-4463-80BE-CC93C39A12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A769056-DD47-4DB4-B16B-308B4555EEFD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011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p:transition spd="slow" advTm="6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B16764C-B90D-4421-8553-4A56BCAD9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7A79ECB-2EF2-47B2-9A44-D4B09A20256E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687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DBE2529-592D-4415-942E-1429D0999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5B40100-569F-4475-90D6-0D155C1817B9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876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43B47C-7289-43E1-B4B9-104BD9ACA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BA84BA9-CB2A-4DC2-8B92-7BE19F809E47}" type="slidenum">
              <a:rPr lang="en-US" altLang="vi-VN" smtClean="0"/>
              <a:pPr defTabSz="685800"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95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p:transition spd="slow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p:transition spd="slow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p:transition spd="slow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p:transition spd="slow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p:transition spd="slow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để sửa kiểu văn bản Bản cái</a:t>
            </a:r>
          </a:p>
          <a:p>
            <a:pPr lvl="1"/>
            <a:r>
              <a:rPr lang="vi-VN" altLang="vi-VN"/>
              <a:t>Mức hai</a:t>
            </a:r>
          </a:p>
          <a:p>
            <a:pPr lvl="2"/>
            <a:r>
              <a:rPr lang="vi-VN" altLang="vi-VN"/>
              <a:t>Mức ba</a:t>
            </a:r>
          </a:p>
          <a:p>
            <a:pPr lvl="3"/>
            <a:r>
              <a:rPr lang="vi-VN" altLang="vi-VN"/>
              <a:t>Mức bốn</a:t>
            </a:r>
          </a:p>
          <a:p>
            <a:pPr lvl="4"/>
            <a:r>
              <a:rPr lang="vi-VN" alt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7936209-FFBA-4F80-B78F-3A3677C1ED15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38AC0AE-3EFB-45D1-9C51-6452C6D2E1BE}" type="slidenum">
              <a:rPr lang="en-US" altLang="vi-VN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2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THANH TRÌ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HỒI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14400" y="1905002"/>
            <a:ext cx="10439400" cy="4271963"/>
          </a:xfrm>
        </p:spPr>
        <p:txBody>
          <a:bodyPr/>
          <a:lstStyle/>
          <a:p>
            <a:pPr marL="0" indent="0" algn="ctr">
              <a:buNone/>
            </a:pPr>
            <a:endParaRPr lang="en-US" alt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TÔN SƯ TRỌNG ĐẠO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GDCD</a:t>
            </a:r>
          </a:p>
          <a:p>
            <a:pPr marL="0" indent="0" algn="ctr"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LỚP:7A1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029803" y="2980875"/>
            <a:ext cx="6056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Ý NGHĨA</a:t>
            </a:r>
            <a:endParaRPr lang="en-US" altLang="zh-CN" sz="5400" b="1" dirty="0">
              <a:solidFill>
                <a:srgbClr val="8ACFEA"/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8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070238" y="1622534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541232" y="1622533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8092450" y="1649111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19591" y="275689"/>
            <a:ext cx="829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Ý NGHĨA TÔN SƯ TRỌNG ĐẠO</a:t>
            </a:r>
            <a:endParaRPr lang="zh-CN" altLang="en-US" sz="36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03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4814277" y="3319804"/>
            <a:ext cx="264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403039" y="3155552"/>
            <a:ext cx="251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Giúp con người sống có nhân nghĩa, thủy chung thể hiện đạo lí làm người.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7727" y="3214550"/>
            <a:ext cx="2196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cần phát huy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5457800" y="1876705"/>
            <a:ext cx="1609854" cy="953696"/>
            <a:chOff x="4088596" y="1295597"/>
            <a:chExt cx="1609854" cy="953696"/>
          </a:xfrm>
        </p:grpSpPr>
        <p:grpSp>
          <p:nvGrpSpPr>
            <p:cNvPr id="41" name="组合 40"/>
            <p:cNvGrpSpPr/>
            <p:nvPr/>
          </p:nvGrpSpPr>
          <p:grpSpPr>
            <a:xfrm>
              <a:off x="4425393" y="1435186"/>
              <a:ext cx="1273057" cy="814107"/>
              <a:chOff x="2516470" y="548138"/>
              <a:chExt cx="7443321" cy="4759928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8203"/>
                    </a:solidFill>
                  </a:rPr>
                  <a:t>  02</a:t>
                </a:r>
                <a:endParaRPr lang="zh-CN" altLang="en-US" sz="2800" b="1" dirty="0">
                  <a:solidFill>
                    <a:srgbClr val="FF8203"/>
                  </a:solidFill>
                </a:endParaRP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FF8203"/>
                  </a:solidFill>
                </a:endParaRPr>
              </a:p>
            </p:txBody>
          </p:sp>
        </p:grp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596" y="1295597"/>
              <a:ext cx="755884" cy="8989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917994" y="1806743"/>
            <a:ext cx="1574847" cy="1003828"/>
            <a:chOff x="7691343" y="1312244"/>
            <a:chExt cx="1574847" cy="1003828"/>
          </a:xfrm>
        </p:grpSpPr>
        <p:grpSp>
          <p:nvGrpSpPr>
            <p:cNvPr id="44" name="组合 43"/>
            <p:cNvGrpSpPr/>
            <p:nvPr/>
          </p:nvGrpSpPr>
          <p:grpSpPr>
            <a:xfrm>
              <a:off x="7993133" y="1501965"/>
              <a:ext cx="1273057" cy="814107"/>
              <a:chOff x="2516470" y="548138"/>
              <a:chExt cx="7443321" cy="4759928"/>
            </a:xfrm>
          </p:grpSpPr>
          <p:sp>
            <p:nvSpPr>
              <p:cNvPr id="45" name="云形 44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C52F"/>
                    </a:solidFill>
                  </a:rPr>
                  <a:t>03</a:t>
                </a:r>
                <a:endParaRPr lang="zh-CN" altLang="en-US" sz="2800" b="1" dirty="0">
                  <a:solidFill>
                    <a:srgbClr val="FFC52F"/>
                  </a:solidFill>
                </a:endParaRPr>
              </a:p>
            </p:txBody>
          </p:sp>
          <p:sp>
            <p:nvSpPr>
              <p:cNvPr id="46" name="云形 45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FFC52F"/>
                  </a:solidFill>
                </a:endParaRPr>
              </a:p>
            </p:txBody>
          </p:sp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343" y="1312244"/>
              <a:ext cx="742551" cy="866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48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22" grpId="0"/>
      <p:bldP spid="35" grpId="0"/>
      <p:bldP spid="3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85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LUYỆN TẬP</a:t>
            </a:r>
            <a:endParaRPr lang="en-US" altLang="zh-CN" sz="5400" b="1" dirty="0">
              <a:solidFill>
                <a:srgbClr val="8ACFEA"/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0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40" y="866823"/>
            <a:ext cx="7266272" cy="45781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059088" y="217612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LUYỆN TẬP</a:t>
            </a:r>
            <a:endParaRPr lang="zh-CN" altLang="en-US" sz="36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04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3" y="84077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224473" y="2623811"/>
            <a:ext cx="2936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2400" b="1" dirty="0">
                <a:solidFill>
                  <a:srgbClr val="8ACFEA"/>
                </a:solidFill>
                <a:latin typeface="+mj-lt"/>
              </a:rPr>
              <a:t>EM HÃY SƯU TẦM</a:t>
            </a:r>
            <a:endParaRPr lang="en-US" altLang="zh-CN" sz="2400" b="1" dirty="0">
              <a:solidFill>
                <a:srgbClr val="8ACFEA"/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58353" y="3288619"/>
            <a:ext cx="420753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TÔN SƯ TRỌNG ĐẠO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9" y="3626924"/>
            <a:ext cx="2282296" cy="206959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674271" y="637583"/>
            <a:ext cx="7443321" cy="4266249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41" y="398416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472575" y="2003442"/>
            <a:ext cx="579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dirty="0">
                <a:solidFill>
                  <a:srgbClr val="8ACFEA"/>
                </a:solidFill>
                <a:latin typeface="+mj-lt"/>
                <a:ea typeface="方正汉真广标简体" panose="02000000000000000000" pitchFamily="2" charset="-122"/>
              </a:rPr>
              <a:t>THANKYOU!</a:t>
            </a:r>
            <a:endParaRPr lang="en-US" altLang="zh-CN" sz="7200" dirty="0">
              <a:solidFill>
                <a:srgbClr val="8ACFEA"/>
              </a:solidFill>
              <a:latin typeface="+mj-lt"/>
              <a:ea typeface="方正汉真广标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538810" y="549920"/>
            <a:ext cx="7443321" cy="4759928"/>
            <a:chOff x="2516470" y="548138"/>
            <a:chExt cx="7443321" cy="47599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6" y="2352976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" y="409641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246158" y="2426918"/>
            <a:ext cx="3986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dirty="0">
                <a:solidFill>
                  <a:schemeClr val="accent4">
                    <a:lumMod val="75000"/>
                  </a:schemeClr>
                </a:solidFill>
                <a:latin typeface="+mj-lt"/>
                <a:ea typeface="方正汉真广标简体" panose="02000000000000000000" pitchFamily="2" charset="-122"/>
                <a:cs typeface="Calibri" panose="020F0502020204030204" pitchFamily="34" charset="0"/>
              </a:rPr>
              <a:t>40 NĂM VẪN NGHĨA NẶNG TÌNH SÂU</a:t>
            </a:r>
            <a:endParaRPr lang="en-US" altLang="zh-CN" sz="4800" dirty="0">
              <a:solidFill>
                <a:schemeClr val="accent4">
                  <a:lumMod val="75000"/>
                </a:schemeClr>
              </a:solidFill>
              <a:latin typeface="+mj-lt"/>
              <a:ea typeface="方正汉真广标简体" panose="020000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394158" y="1541428"/>
            <a:ext cx="539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TRUYỆN ĐỌ</a:t>
            </a:r>
            <a:r>
              <a:rPr lang="vi-VN" altLang="zh-CN" sz="6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C</a:t>
            </a:r>
            <a:endParaRPr lang="en-US" altLang="zh-CN" sz="6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28" name="组合 24">
            <a:extLst>
              <a:ext uri="{FF2B5EF4-FFF2-40B4-BE49-F238E27FC236}">
                <a16:creationId xmlns="" xmlns:a16="http://schemas.microsoft.com/office/drawing/2014/main" id="{D321D69A-FDCF-4945-9DC4-30EAFDD594F5}"/>
              </a:ext>
            </a:extLst>
          </p:cNvPr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9" name="图片 25">
              <a:extLst>
                <a:ext uri="{FF2B5EF4-FFF2-40B4-BE49-F238E27FC236}">
                  <a16:creationId xmlns="" xmlns:a16="http://schemas.microsoft.com/office/drawing/2014/main" id="{B3BEEDDE-2D6B-B243-9B5A-55B907F28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30" name="图片 26">
              <a:extLst>
                <a:ext uri="{FF2B5EF4-FFF2-40B4-BE49-F238E27FC236}">
                  <a16:creationId xmlns="" xmlns:a16="http://schemas.microsoft.com/office/drawing/2014/main" id="{909633A3-91E2-9B45-86B9-0043F093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10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>
            <a:spLocks noChangeAspect="1" noChangeArrowheads="1"/>
          </p:cNvSpPr>
          <p:nvPr/>
        </p:nvSpPr>
        <p:spPr bwMode="auto">
          <a:xfrm>
            <a:off x="1818291" y="4086933"/>
            <a:ext cx="1489353" cy="1351514"/>
          </a:xfrm>
          <a:prstGeom prst="ellipse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39" name="椭圆 38"/>
          <p:cNvSpPr>
            <a:spLocks noChangeAspect="1" noChangeArrowheads="1"/>
          </p:cNvSpPr>
          <p:nvPr/>
        </p:nvSpPr>
        <p:spPr bwMode="auto">
          <a:xfrm>
            <a:off x="5870678" y="764938"/>
            <a:ext cx="1488424" cy="1350249"/>
          </a:xfrm>
          <a:prstGeom prst="ellipse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37" name="椭圆 36"/>
          <p:cNvSpPr>
            <a:spLocks noChangeAspect="1" noChangeArrowheads="1"/>
          </p:cNvSpPr>
          <p:nvPr/>
        </p:nvSpPr>
        <p:spPr bwMode="auto">
          <a:xfrm>
            <a:off x="9797215" y="4023980"/>
            <a:ext cx="1489353" cy="1351514"/>
          </a:xfrm>
          <a:prstGeom prst="ellipse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8345812" y="1440064"/>
            <a:ext cx="3267000" cy="2395286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778320" y="1503537"/>
            <a:ext cx="3330499" cy="2412121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143240" y="97840"/>
            <a:ext cx="557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ctr"/>
            <a:r>
              <a:rPr lang="vi-VN" altLang="zh-CN" sz="4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THẢO LUẬN NHÓM</a:t>
            </a:r>
            <a:endParaRPr lang="zh-CN" altLang="en-US" sz="4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151802" y="1646448"/>
            <a:ext cx="2726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>
                <a:latin typeface="+mj-lt"/>
                <a:cs typeface="Calibri Light" panose="020F0302020204030204" pitchFamily="34" charset="0"/>
              </a:rPr>
              <a:t>Những chi tiết nào trong truyện thế hiện sự kính trọng và biết ơn của những HS cũ đối với thầy Bình?</a:t>
            </a:r>
            <a:endParaRPr lang="zh-CN" altLang="en-US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4111" y="1852877"/>
            <a:ext cx="261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cs typeface="Calibri Light" panose="020F0302020204030204" pitchFamily="34" charset="0"/>
              </a:rPr>
              <a:t>Em hãy nêu một số biểu hiện thiếu tôn sư trọng đạo trong học sinh hiện nay?</a:t>
            </a:r>
            <a:endParaRPr lang="en-US" altLang="zh-CN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1" name="六角星 30"/>
          <p:cNvSpPr/>
          <p:nvPr/>
        </p:nvSpPr>
        <p:spPr>
          <a:xfrm>
            <a:off x="1089314" y="4179980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六角星 31"/>
          <p:cNvSpPr/>
          <p:nvPr/>
        </p:nvSpPr>
        <p:spPr>
          <a:xfrm>
            <a:off x="5069065" y="967805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六角星 32"/>
          <p:cNvSpPr/>
          <p:nvPr/>
        </p:nvSpPr>
        <p:spPr>
          <a:xfrm>
            <a:off x="8963118" y="4301460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4" name="图片 1">
            <a:extLst>
              <a:ext uri="{FF2B5EF4-FFF2-40B4-BE49-F238E27FC236}">
                <a16:creationId xmlns="" xmlns:a16="http://schemas.microsoft.com/office/drawing/2014/main" id="{290E664B-7F04-B546-A698-D43E39E47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14" y="2835768"/>
            <a:ext cx="4653506" cy="4653506"/>
          </a:xfrm>
          <a:prstGeom prst="rect">
            <a:avLst/>
          </a:prstGeom>
        </p:spPr>
      </p:pic>
      <p:sp>
        <p:nvSpPr>
          <p:cNvPr id="36" name="圆角矩形标注 16">
            <a:extLst>
              <a:ext uri="{FF2B5EF4-FFF2-40B4-BE49-F238E27FC236}">
                <a16:creationId xmlns="" xmlns:a16="http://schemas.microsoft.com/office/drawing/2014/main" id="{303B0F60-DF30-F544-BE0A-847268C4FA85}"/>
              </a:ext>
            </a:extLst>
          </p:cNvPr>
          <p:cNvSpPr/>
          <p:nvPr/>
        </p:nvSpPr>
        <p:spPr>
          <a:xfrm>
            <a:off x="4593816" y="1440063"/>
            <a:ext cx="3267000" cy="210177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矩形 1">
            <a:extLst>
              <a:ext uri="{FF2B5EF4-FFF2-40B4-BE49-F238E27FC236}">
                <a16:creationId xmlns="" xmlns:a16="http://schemas.microsoft.com/office/drawing/2014/main" id="{B3D5D33C-2872-0A47-B000-BF8D164BBB3F}"/>
              </a:ext>
            </a:extLst>
          </p:cNvPr>
          <p:cNvSpPr/>
          <p:nvPr/>
        </p:nvSpPr>
        <p:spPr>
          <a:xfrm>
            <a:off x="4787983" y="2033999"/>
            <a:ext cx="2878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cs typeface="Calibri Light" panose="020F0302020204030204" pitchFamily="34" charset="0"/>
              </a:rPr>
              <a:t>Em hiểu thế nào là tôn sư trọng đạo?</a:t>
            </a:r>
            <a:endParaRPr lang="zh-CN" altLang="en-US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8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37" grpId="0" animBg="1"/>
      <p:bldP spid="18" grpId="0" animBg="1"/>
      <p:bldP spid="16" grpId="0" animBg="1"/>
      <p:bldP spid="22" grpId="0"/>
      <p:bldP spid="14" grpId="0"/>
      <p:bldP spid="3" grpId="0"/>
      <p:bldP spid="31" grpId="0" animBg="1"/>
      <p:bldP spid="32" grpId="0" animBg="1"/>
      <p:bldP spid="33" grpId="0" animBg="1"/>
      <p:bldP spid="3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85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KHÁI NIỆM</a:t>
            </a:r>
            <a:endParaRPr lang="en-US" altLang="zh-CN" sz="5400" b="1" dirty="0">
              <a:solidFill>
                <a:srgbClr val="8ACFEA"/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69818" y="802567"/>
            <a:ext cx="10272238" cy="6087784"/>
            <a:chOff x="8985779" y="4021213"/>
            <a:chExt cx="2199915" cy="1406823"/>
          </a:xfrm>
        </p:grpSpPr>
        <p:sp>
          <p:nvSpPr>
            <p:cNvPr id="36" name="云形 35"/>
            <p:cNvSpPr/>
            <p:nvPr/>
          </p:nvSpPr>
          <p:spPr>
            <a:xfrm>
              <a:off x="8985779" y="4021213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云形 36"/>
            <p:cNvSpPr/>
            <p:nvPr/>
          </p:nvSpPr>
          <p:spPr>
            <a:xfrm>
              <a:off x="9115440" y="4043754"/>
              <a:ext cx="1940592" cy="1240988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15460" y="246800"/>
            <a:ext cx="762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KHÁI NIỆM TÔN SƯ TRỌNG ĐẠO</a:t>
            </a:r>
            <a:endParaRPr lang="zh-CN" altLang="en-US" sz="36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74787" y="22891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I.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703414" y="2236508"/>
            <a:ext cx="7832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…………………,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+ ……………….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…………………...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68998" y="1763303"/>
            <a:ext cx="1630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000" b="1" dirty="0">
                <a:latin typeface="+mj-lt"/>
              </a:rPr>
              <a:t>KHÁI NIỆM</a:t>
            </a:r>
            <a:endParaRPr lang="en-US" altLang="zh-CN" sz="2000" b="1" dirty="0">
              <a:latin typeface="+mj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81" y="1716620"/>
            <a:ext cx="603417" cy="603417"/>
          </a:xfrm>
          <a:prstGeom prst="rect">
            <a:avLst/>
          </a:prstGeom>
        </p:spPr>
      </p:pic>
      <p:sp>
        <p:nvSpPr>
          <p:cNvPr id="41" name="波形 40"/>
          <p:cNvSpPr/>
          <p:nvPr/>
        </p:nvSpPr>
        <p:spPr>
          <a:xfrm>
            <a:off x="6909077" y="1471307"/>
            <a:ext cx="3224782" cy="793631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b="1" dirty="0">
                <a:solidFill>
                  <a:schemeClr val="accent1">
                    <a:lumMod val="50000"/>
                  </a:schemeClr>
                </a:solidFill>
              </a:rPr>
              <a:t>TÔN SƯ TRỌNG ĐẠO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67BCF162-933B-EE47-921F-38E87B1C1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68" y="3462226"/>
            <a:ext cx="4634229" cy="35400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67449B-C120-954A-83CD-59F9C38A53FD}"/>
              </a:ext>
            </a:extLst>
          </p:cNvPr>
          <p:cNvSpPr txBox="1"/>
          <p:nvPr/>
        </p:nvSpPr>
        <p:spPr>
          <a:xfrm>
            <a:off x="3409993" y="2549894"/>
            <a:ext cx="145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58F0C72-9916-324B-B11E-CA4E72719C26}"/>
              </a:ext>
            </a:extLst>
          </p:cNvPr>
          <p:cNvSpPr txBox="1"/>
          <p:nvPr/>
        </p:nvSpPr>
        <p:spPr>
          <a:xfrm>
            <a:off x="1997685" y="4264291"/>
            <a:ext cx="162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4AADC48-850B-9E4A-B7C9-609CCFFB2A20}"/>
              </a:ext>
            </a:extLst>
          </p:cNvPr>
          <p:cNvSpPr txBox="1"/>
          <p:nvPr/>
        </p:nvSpPr>
        <p:spPr>
          <a:xfrm>
            <a:off x="5441994" y="4264291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41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85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+mj-lt"/>
                <a:ea typeface="方正汉真广标简体" panose="02000000000000000000" pitchFamily="2" charset="-122"/>
                <a:cs typeface="Calibri Light" panose="020F0302020204030204" pitchFamily="34" charset="0"/>
              </a:rPr>
              <a:t>BIỂU HIỆN</a:t>
            </a:r>
            <a:endParaRPr lang="en-US" altLang="zh-CN" sz="5400" b="1" dirty="0">
              <a:solidFill>
                <a:srgbClr val="8ACFEA"/>
              </a:solidFill>
              <a:latin typeface="+mj-lt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39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14723" y="2032135"/>
            <a:ext cx="3531055" cy="3531055"/>
            <a:chOff x="4314723" y="1849253"/>
            <a:chExt cx="3531055" cy="3531055"/>
          </a:xfrm>
        </p:grpSpPr>
        <p:sp>
          <p:nvSpPr>
            <p:cNvPr id="3" name="椭圆 2"/>
            <p:cNvSpPr/>
            <p:nvPr/>
          </p:nvSpPr>
          <p:spPr>
            <a:xfrm>
              <a:off x="4314723" y="1849253"/>
              <a:ext cx="3531055" cy="3531055"/>
            </a:xfrm>
            <a:prstGeom prst="ellipse">
              <a:avLst/>
            </a:prstGeom>
            <a:noFill/>
            <a:ln>
              <a:solidFill>
                <a:srgbClr val="00B9F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709" y="2097214"/>
              <a:ext cx="2975974" cy="297597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583181" y="5644586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848933" y="6014747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36695" y="2250629"/>
            <a:ext cx="1144670" cy="732005"/>
            <a:chOff x="1281153" y="5632171"/>
            <a:chExt cx="1466266" cy="937662"/>
          </a:xfrm>
        </p:grpSpPr>
        <p:sp>
          <p:nvSpPr>
            <p:cNvPr id="57" name="云形 56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C52F"/>
                  </a:solidFill>
                </a:rPr>
                <a:t>01</a:t>
              </a:r>
              <a:endParaRPr lang="zh-CN" altLang="en-US" sz="2400" b="1" dirty="0">
                <a:solidFill>
                  <a:srgbClr val="FFC52F"/>
                </a:solidFill>
              </a:endParaRPr>
            </a:p>
          </p:txBody>
        </p:sp>
        <p:sp>
          <p:nvSpPr>
            <p:cNvPr id="58" name="云形 57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C52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89560" y="4452580"/>
            <a:ext cx="1144670" cy="732005"/>
            <a:chOff x="1281153" y="5632171"/>
            <a:chExt cx="1466266" cy="937662"/>
          </a:xfrm>
        </p:grpSpPr>
        <p:sp>
          <p:nvSpPr>
            <p:cNvPr id="60" name="云形 5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61" name="云形 6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328876" y="2285876"/>
            <a:ext cx="1144670" cy="732005"/>
            <a:chOff x="1281153" y="5632171"/>
            <a:chExt cx="1466266" cy="937662"/>
          </a:xfrm>
        </p:grpSpPr>
        <p:sp>
          <p:nvSpPr>
            <p:cNvPr id="66" name="云形 6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04</a:t>
              </a:r>
              <a:endParaRPr lang="zh-CN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云形 6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548954" y="2264063"/>
            <a:ext cx="31867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Tôn trọng thầy cô: chào hỏi, xin phép, thưa gửi…</a:t>
            </a:r>
          </a:p>
        </p:txBody>
      </p:sp>
      <p:sp>
        <p:nvSpPr>
          <p:cNvPr id="69" name="矩形 68"/>
          <p:cNvSpPr/>
          <p:nvPr/>
        </p:nvSpPr>
        <p:spPr>
          <a:xfrm>
            <a:off x="708577" y="4636190"/>
            <a:ext cx="305288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 hiện tốt nhiệm vụ của người học sinh.</a:t>
            </a:r>
          </a:p>
        </p:txBody>
      </p:sp>
      <p:sp>
        <p:nvSpPr>
          <p:cNvPr id="70" name="矩形 69"/>
          <p:cNvSpPr/>
          <p:nvPr/>
        </p:nvSpPr>
        <p:spPr>
          <a:xfrm>
            <a:off x="8722538" y="4632903"/>
            <a:ext cx="289027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Thăm hỏi khi thầy cô ốm đau, nhân ngày lễ tết.</a:t>
            </a:r>
          </a:p>
        </p:txBody>
      </p:sp>
      <p:sp>
        <p:nvSpPr>
          <p:cNvPr id="71" name="矩形 70"/>
          <p:cNvSpPr/>
          <p:nvPr/>
        </p:nvSpPr>
        <p:spPr>
          <a:xfrm>
            <a:off x="8722537" y="2250629"/>
            <a:ext cx="289027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Luôn làm những điều tốt theo lời thầy cô dạy…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059007" y="4510826"/>
            <a:ext cx="1144670" cy="732005"/>
            <a:chOff x="1281153" y="5632171"/>
            <a:chExt cx="1466266" cy="937662"/>
          </a:xfrm>
        </p:grpSpPr>
        <p:sp>
          <p:nvSpPr>
            <p:cNvPr id="74" name="云形 73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7B65"/>
                  </a:solidFill>
                </a:rPr>
                <a:t>03</a:t>
              </a:r>
              <a:endParaRPr lang="zh-CN" altLang="en-US" sz="2400" b="1" dirty="0">
                <a:solidFill>
                  <a:srgbClr val="FF7B65"/>
                </a:solidFill>
              </a:endParaRPr>
            </a:p>
          </p:txBody>
        </p:sp>
        <p:sp>
          <p:nvSpPr>
            <p:cNvPr id="75" name="云形 74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7B65"/>
                </a:solidFill>
              </a:endParaRPr>
            </a:p>
          </p:txBody>
        </p:sp>
      </p:grpSp>
      <p:sp>
        <p:nvSpPr>
          <p:cNvPr id="37" name="矩形 3">
            <a:extLst>
              <a:ext uri="{FF2B5EF4-FFF2-40B4-BE49-F238E27FC236}">
                <a16:creationId xmlns="" xmlns:a16="http://schemas.microsoft.com/office/drawing/2014/main" id="{4F4D5122-D734-B24D-9B68-7AA08CEEAFCB}"/>
              </a:ext>
            </a:extLst>
          </p:cNvPr>
          <p:cNvSpPr/>
          <p:nvPr/>
        </p:nvSpPr>
        <p:spPr>
          <a:xfrm>
            <a:off x="3857929" y="989402"/>
            <a:ext cx="4511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BIỂU HIỆN </a:t>
            </a:r>
          </a:p>
          <a:p>
            <a:pPr algn="ctr"/>
            <a:r>
              <a:rPr lang="vi-V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TÔN SƯ TRỌNG ĐẠO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8" name="文本框 21">
            <a:extLst>
              <a:ext uri="{FF2B5EF4-FFF2-40B4-BE49-F238E27FC236}">
                <a16:creationId xmlns="" xmlns:a16="http://schemas.microsoft.com/office/drawing/2014/main" id="{F708B607-7C8B-7D4E-A7C2-229ABADE61EC}"/>
              </a:ext>
            </a:extLst>
          </p:cNvPr>
          <p:cNvSpPr txBox="1"/>
          <p:nvPr/>
        </p:nvSpPr>
        <p:spPr>
          <a:xfrm>
            <a:off x="1970481" y="251636"/>
            <a:ext cx="792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BIỂU HIỆN TÔN SƯ TRỌNG ĐẠO</a:t>
            </a:r>
            <a:endParaRPr lang="zh-CN" altLang="en-US" sz="36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9" name="组合 27">
            <a:extLst>
              <a:ext uri="{FF2B5EF4-FFF2-40B4-BE49-F238E27FC236}">
                <a16:creationId xmlns="" xmlns:a16="http://schemas.microsoft.com/office/drawing/2014/main" id="{443F6070-22A1-564D-A621-39BE29242293}"/>
              </a:ext>
            </a:extLst>
          </p:cNvPr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40" name="云形 28">
              <a:extLst>
                <a:ext uri="{FF2B5EF4-FFF2-40B4-BE49-F238E27FC236}">
                  <a16:creationId xmlns="" xmlns:a16="http://schemas.microsoft.com/office/drawing/2014/main" id="{66AED12E-6AD8-AD4E-A42D-CB579F75F9A2}"/>
                </a:ext>
              </a:extLst>
            </p:cNvPr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41" name="云形 29">
              <a:extLst>
                <a:ext uri="{FF2B5EF4-FFF2-40B4-BE49-F238E27FC236}">
                  <a16:creationId xmlns="" xmlns:a16="http://schemas.microsoft.com/office/drawing/2014/main" id="{E3948F5D-F9CB-F140-9EFF-0027903C5C18}"/>
                </a:ext>
              </a:extLst>
            </p:cNvPr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1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5450920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81812-CA6E-4CF7-A597-B03BE0D22F0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波形 3"/>
          <p:cNvSpPr/>
          <p:nvPr/>
        </p:nvSpPr>
        <p:spPr>
          <a:xfrm>
            <a:off x="1465097" y="3417713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64933" y="1256944"/>
            <a:ext cx="2838233" cy="2014549"/>
            <a:chOff x="408100" y="2837794"/>
            <a:chExt cx="4083270" cy="2898264"/>
          </a:xfrm>
          <a:effectLst/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5" name="图表 34"/>
            <p:cNvGraphicFramePr/>
            <p:nvPr>
              <p:extLst>
                <p:ext uri="{D42A27DB-BD31-4B8C-83A1-F6EECF244321}">
                  <p14:modId xmlns:p14="http://schemas.microsoft.com/office/powerpoint/2010/main" val="3246598800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4730052" y="1369326"/>
            <a:ext cx="2838233" cy="2014549"/>
            <a:chOff x="408100" y="2837794"/>
            <a:chExt cx="4083270" cy="289826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xmlns:p14="http://schemas.microsoft.com/office/powerpoint/2010/main" val="3271559304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8048919" y="1369326"/>
            <a:ext cx="2838233" cy="2014549"/>
            <a:chOff x="408100" y="2837794"/>
            <a:chExt cx="4083270" cy="28982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1" name="图表 30"/>
            <p:cNvGraphicFramePr/>
            <p:nvPr>
              <p:extLst>
                <p:ext uri="{D42A27DB-BD31-4B8C-83A1-F6EECF244321}">
                  <p14:modId xmlns:p14="http://schemas.microsoft.com/office/powerpoint/2010/main" val="3456322993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7" name="文本框 63"/>
          <p:cNvSpPr txBox="1"/>
          <p:nvPr/>
        </p:nvSpPr>
        <p:spPr>
          <a:xfrm>
            <a:off x="2345719" y="227153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C52F"/>
                </a:solidFill>
                <a:latin typeface="+mn-ea"/>
              </a:rPr>
              <a:t>20%</a:t>
            </a:r>
            <a:endParaRPr lang="zh-CN" altLang="en-US" sz="2400" b="1" dirty="0">
              <a:solidFill>
                <a:srgbClr val="FFC52F"/>
              </a:solidFill>
              <a:latin typeface="+mn-ea"/>
            </a:endParaRPr>
          </a:p>
        </p:txBody>
      </p:sp>
      <p:sp>
        <p:nvSpPr>
          <p:cNvPr id="18" name="文本框 64"/>
          <p:cNvSpPr txBox="1"/>
          <p:nvPr/>
        </p:nvSpPr>
        <p:spPr>
          <a:xfrm>
            <a:off x="6330774" y="191493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8ACFEA"/>
                </a:solidFill>
                <a:latin typeface="+mn-ea"/>
              </a:rPr>
              <a:t>70%</a:t>
            </a:r>
            <a:endParaRPr lang="zh-CN" altLang="en-US" sz="2400" b="1" dirty="0">
              <a:solidFill>
                <a:srgbClr val="8ACFEA"/>
              </a:solidFill>
              <a:latin typeface="+mn-ea"/>
            </a:endParaRPr>
          </a:p>
        </p:txBody>
      </p:sp>
      <p:sp>
        <p:nvSpPr>
          <p:cNvPr id="19" name="文本框 65"/>
          <p:cNvSpPr txBox="1"/>
          <p:nvPr/>
        </p:nvSpPr>
        <p:spPr>
          <a:xfrm>
            <a:off x="9126077" y="240701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8203"/>
                </a:solidFill>
                <a:latin typeface="+mn-ea"/>
              </a:rPr>
              <a:t>10%</a:t>
            </a:r>
            <a:endParaRPr lang="zh-CN" altLang="en-US" sz="2400" b="1" dirty="0">
              <a:solidFill>
                <a:srgbClr val="FF8203"/>
              </a:solidFill>
              <a:latin typeface="+mn-ea"/>
            </a:endParaRPr>
          </a:p>
        </p:txBody>
      </p:sp>
      <p:sp>
        <p:nvSpPr>
          <p:cNvPr id="41" name="波形 40"/>
          <p:cNvSpPr/>
          <p:nvPr/>
        </p:nvSpPr>
        <p:spPr>
          <a:xfrm>
            <a:off x="4840685" y="3466497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波形 41"/>
          <p:cNvSpPr/>
          <p:nvPr/>
        </p:nvSpPr>
        <p:spPr>
          <a:xfrm>
            <a:off x="8262932" y="3474845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15"/>
          <p:cNvSpPr/>
          <p:nvPr/>
        </p:nvSpPr>
        <p:spPr>
          <a:xfrm>
            <a:off x="1278786" y="352785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1</a:t>
            </a:r>
            <a:endParaRPr lang="en-GB" sz="2000" b="1" dirty="0"/>
          </a:p>
        </p:txBody>
      </p:sp>
      <p:sp>
        <p:nvSpPr>
          <p:cNvPr id="27" name="Rectangle 16"/>
          <p:cNvSpPr/>
          <p:nvPr/>
        </p:nvSpPr>
        <p:spPr>
          <a:xfrm>
            <a:off x="4667270" y="3568420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2</a:t>
            </a:r>
            <a:endParaRPr lang="en-GB" sz="2000" b="1" dirty="0"/>
          </a:p>
        </p:txBody>
      </p:sp>
      <p:sp>
        <p:nvSpPr>
          <p:cNvPr id="28" name="Rectangle 17"/>
          <p:cNvSpPr/>
          <p:nvPr/>
        </p:nvSpPr>
        <p:spPr>
          <a:xfrm>
            <a:off x="8216273" y="3639377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3</a:t>
            </a:r>
            <a:endParaRPr lang="en-GB" sz="2000" b="1" dirty="0"/>
          </a:p>
        </p:txBody>
      </p:sp>
      <p:sp>
        <p:nvSpPr>
          <p:cNvPr id="29" name="Rectangle 18"/>
          <p:cNvSpPr/>
          <p:nvPr/>
        </p:nvSpPr>
        <p:spPr>
          <a:xfrm>
            <a:off x="848934" y="4348074"/>
            <a:ext cx="316446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thái độ vô lễ với thầy cô: gặp không chào hỏi, nói trống không, nói leo, nói chuyện trong giờ học...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93602" y="265895"/>
            <a:ext cx="890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BIỂU HIỆN THIẾU TÔN TRỌNG THẦY CÔ</a:t>
            </a:r>
            <a:endParaRPr lang="zh-CN" altLang="en-US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491844" y="5320477"/>
            <a:ext cx="1430728" cy="914936"/>
            <a:chOff x="392658" y="3679279"/>
            <a:chExt cx="1466266" cy="937662"/>
          </a:xfrm>
        </p:grpSpPr>
        <p:grpSp>
          <p:nvGrpSpPr>
            <p:cNvPr id="49" name="组合 48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51" name="云形 50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云形 51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3" y="2981296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92" y="3051026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9" y="3032927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467977" y="1551308"/>
            <a:ext cx="1148639" cy="4425752"/>
            <a:chOff x="619639" y="-1211075"/>
            <a:chExt cx="1994565" cy="7685139"/>
          </a:xfrm>
        </p:grpSpPr>
        <p:sp>
          <p:nvSpPr>
            <p:cNvPr id="62" name="云形 61"/>
            <p:cNvSpPr/>
            <p:nvPr/>
          </p:nvSpPr>
          <p:spPr>
            <a:xfrm>
              <a:off x="619639" y="-1211075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2C11E6-3A97-F14A-A5E9-A8B663CCC1B4}"/>
              </a:ext>
            </a:extLst>
          </p:cNvPr>
          <p:cNvSpPr/>
          <p:nvPr/>
        </p:nvSpPr>
        <p:spPr>
          <a:xfrm>
            <a:off x="4667270" y="4455338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tài liệu, quay cóp trong khi làm bài, không học bài không làm bài tập về nhà.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2F7C1F-C5DC-ED4B-BC2E-E2F463E5137D}"/>
              </a:ext>
            </a:extLst>
          </p:cNvPr>
          <p:cNvSpPr/>
          <p:nvPr/>
        </p:nvSpPr>
        <p:spPr>
          <a:xfrm>
            <a:off x="8216273" y="4573796"/>
            <a:ext cx="293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 thực hiện đúng nội qui nhà trường đề ra.</a:t>
            </a:r>
          </a:p>
        </p:txBody>
      </p:sp>
    </p:spTree>
    <p:extLst>
      <p:ext uri="{BB962C8B-B14F-4D97-AF65-F5344CB8AC3E}">
        <p14:creationId xmlns:p14="http://schemas.microsoft.com/office/powerpoint/2010/main" val="4159248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41" grpId="0" animBg="1"/>
      <p:bldP spid="42" grpId="0" animBg="1"/>
      <p:bldP spid="26" grpId="0"/>
      <p:bldP spid="27" grpId="0"/>
      <p:bldP spid="28" grpId="0"/>
      <p:bldP spid="29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59" y="386570"/>
            <a:ext cx="6695295" cy="53480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25649" y="284062"/>
            <a:ext cx="318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sp>
        <p:nvSpPr>
          <p:cNvPr id="30" name="云形 29"/>
          <p:cNvSpPr/>
          <p:nvPr/>
        </p:nvSpPr>
        <p:spPr>
          <a:xfrm>
            <a:off x="856030" y="365109"/>
            <a:ext cx="936677" cy="598995"/>
          </a:xfrm>
          <a:prstGeom prst="cloud">
            <a:avLst/>
          </a:prstGeom>
          <a:noFill/>
          <a:ln>
            <a:solidFill>
              <a:srgbClr val="8ACFE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B9F1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68504" y="2110564"/>
            <a:ext cx="3308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3200" b="1" dirty="0">
                <a:solidFill>
                  <a:srgbClr val="FF0000"/>
                </a:solidFill>
                <a:latin typeface="+mj-lt"/>
              </a:rPr>
              <a:t>AI NHANH HƠN</a:t>
            </a:r>
            <a:endParaRPr lang="en-US" altLang="zh-C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77720" y="2727768"/>
            <a:ext cx="537721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altLang="zh-CN" sz="2400" dirty="0">
                <a:latin typeface="+mj-lt"/>
                <a:cs typeface="Calibri" panose="020F0502020204030204" pitchFamily="34" charset="0"/>
              </a:rPr>
              <a:t>CHIA LỚP LÀM </a:t>
            </a:r>
            <a:r>
              <a:rPr lang="en-US" altLang="zh-CN" sz="2400" dirty="0" smtClean="0">
                <a:latin typeface="+mj-lt"/>
                <a:cs typeface="Calibri" panose="020F0502020204030204" pitchFamily="34" charset="0"/>
              </a:rPr>
              <a:t>4</a:t>
            </a:r>
            <a:r>
              <a:rPr lang="vi-VN" altLang="zh-CN" sz="24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vi-VN" altLang="zh-CN" sz="2400" dirty="0">
                <a:latin typeface="+mj-lt"/>
                <a:cs typeface="Calibri" panose="020F0502020204030204" pitchFamily="34" charset="0"/>
              </a:rPr>
              <a:t>ĐỘI</a:t>
            </a:r>
          </a:p>
          <a:p>
            <a:pPr algn="just"/>
            <a:r>
              <a:rPr lang="vi-VN" altLang="zh-CN" sz="2400" dirty="0">
                <a:latin typeface="+mj-lt"/>
                <a:cs typeface="Calibri" panose="020F0502020204030204" pitchFamily="34" charset="0"/>
              </a:rPr>
              <a:t>- NV: TÌM NHỮNG BÀI HÁT THỂ HIỆN SỰ TÔN SƯ TRỌNG ĐẠO.</a:t>
            </a:r>
          </a:p>
          <a:p>
            <a:pPr algn="just"/>
            <a:r>
              <a:rPr lang="vi-VN" altLang="zh-CN" sz="2400" dirty="0">
                <a:latin typeface="+mj-lt"/>
                <a:cs typeface="Calibri" panose="020F0502020204030204" pitchFamily="34" charset="0"/>
              </a:rPr>
              <a:t>- TRÌNH BÀY TRÊN GIẤY ROKI. </a:t>
            </a:r>
          </a:p>
          <a:p>
            <a:pPr algn="just"/>
            <a:r>
              <a:rPr lang="vi-VN" altLang="zh-CN" sz="2400" dirty="0">
                <a:latin typeface="+mj-lt"/>
                <a:cs typeface="Calibri" panose="020F0502020204030204" pitchFamily="34" charset="0"/>
              </a:rPr>
              <a:t>(ĐỘI NÀO NHIỀU ĐÁP ÁN CHÍNH XÁC NHẤT THÌ THẮNG)</a:t>
            </a:r>
            <a:endParaRPr lang="zh-CN" altLang="en-US" sz="24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3" name="图片 1">
            <a:extLst>
              <a:ext uri="{FF2B5EF4-FFF2-40B4-BE49-F238E27FC236}">
                <a16:creationId xmlns="" xmlns:a16="http://schemas.microsoft.com/office/drawing/2014/main" id="{4EBB600B-3932-9E47-92DD-BB1576494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" y="1221326"/>
            <a:ext cx="4653506" cy="4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469</Words>
  <Application>Microsoft Office PowerPoint</Application>
  <PresentationFormat>Custom</PresentationFormat>
  <Paragraphs>91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主题​​</vt:lpstr>
      <vt:lpstr>3_Office Theme</vt:lpstr>
      <vt:lpstr>PHÒNG GD&amp;ĐT HUYỆN THANH TRÌ TRƯỜNG THCS NGỌC HỒI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</cp:lastModifiedBy>
  <cp:revision>82</cp:revision>
  <dcterms:created xsi:type="dcterms:W3CDTF">2018-10-13T08:45:51Z</dcterms:created>
  <dcterms:modified xsi:type="dcterms:W3CDTF">2021-11-14T14:24:42Z</dcterms:modified>
</cp:coreProperties>
</file>