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54E"/>
    <a:srgbClr val="F66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941A-D38B-46E8-A6CF-DBC91FE77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C0935-0293-4AB1-8623-03FAE45FC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F00D1-C401-459B-BC25-893407F4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D8CF-326C-4D9A-ADA7-10A6500D8A2B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DC524-3D7D-431F-94E9-A6DC75F1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949D6-BAB4-4A88-B740-6AC7A833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320-3F74-48C8-B10D-3360916FD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6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2994-FCC2-4801-B603-AB0E0C318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40BF7-A9B9-48A7-AE4F-FEB915BE7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6F38D-9541-446C-B88F-AEE37A93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D8CF-326C-4D9A-ADA7-10A6500D8A2B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23925-2624-423C-980F-A6428AE32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77FD0-334C-4FF7-8651-482E0339D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320-3F74-48C8-B10D-3360916FD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4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5B7319-0FB2-4018-BDDB-16B4DF9AB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A2F585-6EBB-49F0-B5EE-BF98E50F4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A76D1-2629-4932-A6BA-3A8221C64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D8CF-326C-4D9A-ADA7-10A6500D8A2B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C1E8C-1AFC-43A2-8B3A-9681437C0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96A74-7744-4C81-A996-87C7C4FA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320-3F74-48C8-B10D-3360916FD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9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9D0A-B1A5-41D0-9D56-8756CFD6E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D5FBB-A606-4367-A6B4-2449B4F77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99E11-57CE-4A62-9C56-5848264F5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D8CF-326C-4D9A-ADA7-10A6500D8A2B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CA2D-AD48-425F-A5AD-88504493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AB8A6-FE94-4E56-A48C-ABEB79C7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320-3F74-48C8-B10D-3360916FD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3AACA-76D9-4CA4-A5F7-B22D1F774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4D714-FF6B-4FD6-B0F4-D7066DFC1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92083-DF68-4C29-B0EF-9F9CDB18F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D8CF-326C-4D9A-ADA7-10A6500D8A2B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E6AD5-31E4-409F-84E7-C29C82CB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0974E-BD9E-4A70-B35F-BC72814AE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320-3F74-48C8-B10D-3360916FD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7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8BEA5-C73E-43B0-B0F5-E42F24BC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83CAB-375B-4696-BCA0-0BDBEF9FC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50695-E5AD-42B8-B541-0B6B564B1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1707E-4FBB-4F99-9DA9-28F77214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D8CF-326C-4D9A-ADA7-10A6500D8A2B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07B58-C5AF-4920-93C3-DDF3DE7DA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A2AEF-8FDA-4E5D-BAB0-FD59290E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320-3F74-48C8-B10D-3360916FD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D288A-2B0E-4C7F-90DE-9763ED0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63A21-C771-4DE1-9F61-9B8AEBFA8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C3AD0-CB5C-4CE1-9EFA-FFAF04497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370F88-14FD-46F3-B3E5-3F22DE0DB8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73FA3E-55BF-4836-9AF8-093D0F2868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25366-F4A3-4581-A183-1CE04BB8B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D8CF-326C-4D9A-ADA7-10A6500D8A2B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2351CA-8936-4E39-B3C2-F0C23217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8266B9-100A-4673-B7CA-8BE6A963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320-3F74-48C8-B10D-3360916FD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4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1288E-55B9-4F52-A8B7-FD95222B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6BDCAC-B100-4FD6-BB42-BB4465A31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D8CF-326C-4D9A-ADA7-10A6500D8A2B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25C58-7B09-461F-8547-78425E2BD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0CDF32-5162-472C-9BDC-9BC8A7D6C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320-3F74-48C8-B10D-3360916FD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3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92806-55F5-4A93-A2C2-F19035A81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D8CF-326C-4D9A-ADA7-10A6500D8A2B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96C317-01FC-42A5-92F2-373916093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C0105-AF2C-4969-B7DE-DEE83FBBD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320-3F74-48C8-B10D-3360916FD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0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C7B78-7CA6-4B97-AEA8-A9C3C1A62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A34D8-1D52-49D1-A4B9-AAD6E02F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F20F5-2838-4D3A-BE6B-FD3A5835D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82FF9-F063-4157-AE72-30483BDCA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D8CF-326C-4D9A-ADA7-10A6500D8A2B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63514-0335-4CF4-9191-3C8596BF6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52BCC-6534-488B-8529-91124C5E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320-3F74-48C8-B10D-3360916FD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4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590-FE5D-4B6A-A762-551679D39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D99D34-46F7-4149-8E29-CB7291E3A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7738C-5F22-4D65-8CEA-295F44B7A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8644D-0617-4B13-9472-335AD511F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D8CF-326C-4D9A-ADA7-10A6500D8A2B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E27D2-0192-4B5B-B368-C0D854629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BD871-4692-4A29-A3E7-BC9BF48CC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4320-3F74-48C8-B10D-3360916FD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5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A7C398-E7BD-4A63-BA06-41536427E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04565-9655-40B7-BE42-ACC7AC014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86860-2065-4D4F-9048-F03A79682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D8CF-326C-4D9A-ADA7-10A6500D8A2B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A3A27-BDC1-4F00-ACBC-DA20727C7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146E8-5265-4C55-B7F5-4BDF418F0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64320-3F74-48C8-B10D-3360916FD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3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">
            <a:extLst>
              <a:ext uri="{FF2B5EF4-FFF2-40B4-BE49-F238E27FC236}">
                <a16:creationId xmlns:a16="http://schemas.microsoft.com/office/drawing/2014/main" id="{0A8F9739-43B7-4284-B1AB-5A4AAAF545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442" y="717908"/>
            <a:ext cx="6948717" cy="6948717"/>
          </a:xfrm>
          <a:prstGeom prst="rect">
            <a:avLst/>
          </a:prstGeom>
        </p:spPr>
      </p:pic>
      <p:sp>
        <p:nvSpPr>
          <p:cNvPr id="5" name="PA_01">
            <a:extLst>
              <a:ext uri="{FF2B5EF4-FFF2-40B4-BE49-F238E27FC236}">
                <a16:creationId xmlns:a16="http://schemas.microsoft.com/office/drawing/2014/main" id="{9319BDE3-3637-4A6F-B361-B062121A16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91599" y="1729833"/>
            <a:ext cx="68495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>
                <a:ln w="0"/>
                <a:solidFill>
                  <a:srgbClr val="FF9900"/>
                </a:solidFill>
                <a:latin typeface="#9Slide03 SVNJustice League" panose="02000500000000000000" pitchFamily="2" charset="0"/>
                <a:ea typeface="微软雅黑" panose="020B0503020204020204" pitchFamily="82" charset="2"/>
              </a:rPr>
              <a:t>BÀI GIẢNG MÔN HÓA HỌC 8</a:t>
            </a:r>
          </a:p>
        </p:txBody>
      </p:sp>
      <p:pic>
        <p:nvPicPr>
          <p:cNvPr id="7" name="PA_图片 10">
            <a:extLst>
              <a:ext uri="{FF2B5EF4-FFF2-40B4-BE49-F238E27FC236}">
                <a16:creationId xmlns:a16="http://schemas.microsoft.com/office/drawing/2014/main" id="{1FC3BDA6-7AB3-49FA-9F4C-49ED4C85B8E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00" y="2739280"/>
            <a:ext cx="6062027" cy="73204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0B5E274F-4D34-45B1-B63C-6B0693AC4EE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798" y="1361807"/>
            <a:ext cx="6062027" cy="7320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0A48DFF4-5F5E-4D1D-BD7E-5B0613EEA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2859" y="3200362"/>
            <a:ext cx="62839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22 + 23 - </a:t>
            </a:r>
            <a:r>
              <a:rPr lang="en-US" altLang="zh-CN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16: </a:t>
            </a:r>
          </a:p>
          <a:p>
            <a:pPr algn="ctr" eaLnBrk="1" hangingPunct="1"/>
            <a:r>
              <a:rPr lang="en-US" altLang="zh-CN" sz="4000" b="1" dirty="0" err="1">
                <a:solidFill>
                  <a:srgbClr val="3452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Phương</a:t>
            </a:r>
            <a:r>
              <a:rPr lang="en-US" altLang="zh-CN" sz="4000" b="1" dirty="0">
                <a:solidFill>
                  <a:srgbClr val="3452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3452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trình</a:t>
            </a:r>
            <a:r>
              <a:rPr lang="en-US" altLang="zh-CN" sz="4000" b="1" dirty="0">
                <a:solidFill>
                  <a:srgbClr val="3452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3452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hóa</a:t>
            </a:r>
            <a:r>
              <a:rPr lang="en-US" altLang="zh-CN" sz="4000" b="1" dirty="0">
                <a:solidFill>
                  <a:srgbClr val="3452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3452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học</a:t>
            </a:r>
            <a:endParaRPr lang="zh-CN" altLang="en-US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C6BC68-E905-42A4-86F3-F84D0C3BD151}"/>
              </a:ext>
            </a:extLst>
          </p:cNvPr>
          <p:cNvSpPr txBox="1"/>
          <p:nvPr/>
        </p:nvSpPr>
        <p:spPr>
          <a:xfrm>
            <a:off x="6878313" y="4746506"/>
            <a:ext cx="3612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4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DA5937-0E96-4D4F-8F8C-A840C98F52A0}"/>
              </a:ext>
            </a:extLst>
          </p:cNvPr>
          <p:cNvSpPr txBox="1"/>
          <p:nvPr/>
        </p:nvSpPr>
        <p:spPr>
          <a:xfrm>
            <a:off x="1152524" y="616474"/>
            <a:ext cx="10048875" cy="4723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 Ý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Khi lập PTHH phải viết đúng CTHH, CTHH phải tuân theo quy tắc hóa trị (phải nhớ hóa trị của nguyên tố hoặc nhóm nguyên tử).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Khi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 SỐ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CTHH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KHHH),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CTHH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QTHT.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9983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6CC173-D55D-48C5-8E31-0C5DB33B0BFE}"/>
              </a:ext>
            </a:extLst>
          </p:cNvPr>
          <p:cNvSpPr txBox="1"/>
          <p:nvPr/>
        </p:nvSpPr>
        <p:spPr>
          <a:xfrm>
            <a:off x="571500" y="1250896"/>
            <a:ext cx="10163175" cy="3283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44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BTVN: 2,3,7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/57</a:t>
            </a:r>
            <a:endParaRPr lang="en-US" sz="44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CTHH.</a:t>
            </a:r>
            <a:endParaRPr lang="en-US" sz="16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272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5801AF-53F8-4AED-A125-A2FDAE6DEB87}"/>
              </a:ext>
            </a:extLst>
          </p:cNvPr>
          <p:cNvSpPr txBox="1"/>
          <p:nvPr/>
        </p:nvSpPr>
        <p:spPr>
          <a:xfrm>
            <a:off x="1371599" y="457200"/>
            <a:ext cx="90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Ý NGHĨA CỦA PHƯƠNG TRÌNH HÓA HỌC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5E6AF0-6B9C-45CE-8DBD-625D07656AE6}"/>
                  </a:ext>
                </a:extLst>
              </p:cNvPr>
              <p:cNvSpPr txBox="1"/>
              <p:nvPr/>
            </p:nvSpPr>
            <p:spPr>
              <a:xfrm>
                <a:off x="1962147" y="1286259"/>
                <a:ext cx="7496177" cy="1137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VD1:</a:t>
                </a:r>
                <a:r>
                  <a:rPr lang="nl-NL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Cho phương trình hóa học:</a:t>
                </a:r>
              </a:p>
              <a:p>
                <a:pPr algn="ctr"/>
                <a:r>
                  <a:rPr lang="nl-NL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nl-NL" sz="28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Mg</a:t>
                </a:r>
                <a:r>
                  <a:rPr lang="nl-NL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nl-NL" sz="28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</a:t>
                </a:r>
                <a:r>
                  <a:rPr lang="nl-NL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nl-NL" sz="28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r>
                  <a:rPr lang="nl-NL" sz="2800" baseline="-250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nl-NL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   </m:t>
                            </m:r>
                            <m:r>
                              <a:rPr lang="en-US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𝒐</m:t>
                            </m:r>
                          </m:sup>
                        </m:sSup>
                        <m:r>
                          <m:rPr>
                            <m:brk m:alnAt="2"/>
                          </m:rPr>
                          <a:rPr lang="en-US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  </m:t>
                        </m:r>
                      </m:e>
                    </m:groupChr>
                  </m:oMath>
                </a14:m>
                <a:r>
                  <a:rPr lang="nl-NL" sz="28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nl-NL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nl-NL" sz="28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MgO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5E6AF0-6B9C-45CE-8DBD-625D07656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147" y="1286259"/>
                <a:ext cx="7496177" cy="1137940"/>
              </a:xfrm>
              <a:prstGeom prst="rect">
                <a:avLst/>
              </a:prstGeom>
              <a:blipFill>
                <a:blip r:embed="rId2"/>
                <a:stretch>
                  <a:fillRect l="-1707" t="-5348" b="-1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B80D6D4-FA02-496E-A03F-E372DC0DAEC7}"/>
              </a:ext>
            </a:extLst>
          </p:cNvPr>
          <p:cNvSpPr/>
          <p:nvPr/>
        </p:nvSpPr>
        <p:spPr>
          <a:xfrm>
            <a:off x="3990975" y="1752705"/>
            <a:ext cx="876300" cy="82857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2D78D5-AF8D-4E6C-9669-35BBB41FB287}"/>
              </a:ext>
            </a:extLst>
          </p:cNvPr>
          <p:cNvCxnSpPr>
            <a:stCxn id="4" idx="3"/>
          </p:cNvCxnSpPr>
          <p:nvPr/>
        </p:nvCxnSpPr>
        <p:spPr>
          <a:xfrm flipH="1">
            <a:off x="3629025" y="2459934"/>
            <a:ext cx="490281" cy="4832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0045442-489B-4B22-BE91-440B38A067EC}"/>
              </a:ext>
            </a:extLst>
          </p:cNvPr>
          <p:cNvSpPr txBox="1"/>
          <p:nvPr/>
        </p:nvSpPr>
        <p:spPr>
          <a:xfrm>
            <a:off x="1576131" y="2967334"/>
            <a:ext cx="254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783732-98D9-4E77-B4A2-F2E027939629}"/>
              </a:ext>
            </a:extLst>
          </p:cNvPr>
          <p:cNvSpPr/>
          <p:nvPr/>
        </p:nvSpPr>
        <p:spPr>
          <a:xfrm rot="266605">
            <a:off x="5039156" y="1831534"/>
            <a:ext cx="641411" cy="67091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22F266-3301-443E-9F25-519B213F40A8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5333873" y="2501437"/>
            <a:ext cx="0" cy="4417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5C5CDA3-75A8-4002-BA3F-49D17A274773}"/>
              </a:ext>
            </a:extLst>
          </p:cNvPr>
          <p:cNvSpPr txBox="1"/>
          <p:nvPr/>
        </p:nvSpPr>
        <p:spPr>
          <a:xfrm>
            <a:off x="4257675" y="2990968"/>
            <a:ext cx="254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27B4E3-D7ED-45E4-AF05-F2BBA317CC16}"/>
              </a:ext>
            </a:extLst>
          </p:cNvPr>
          <p:cNvSpPr/>
          <p:nvPr/>
        </p:nvSpPr>
        <p:spPr>
          <a:xfrm>
            <a:off x="6305489" y="1752705"/>
            <a:ext cx="1114485" cy="82857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D31EFB-A4A3-4A57-90C2-62FB7A7E1A6B}"/>
              </a:ext>
            </a:extLst>
          </p:cNvPr>
          <p:cNvCxnSpPr>
            <a:stCxn id="15" idx="5"/>
          </p:cNvCxnSpPr>
          <p:nvPr/>
        </p:nvCxnSpPr>
        <p:spPr>
          <a:xfrm>
            <a:off x="7256761" y="2459934"/>
            <a:ext cx="382289" cy="4832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CFAAB9D-AB91-4DA9-9042-9D11A8A655F0}"/>
              </a:ext>
            </a:extLst>
          </p:cNvPr>
          <p:cNvSpPr txBox="1"/>
          <p:nvPr/>
        </p:nvSpPr>
        <p:spPr>
          <a:xfrm>
            <a:off x="6862731" y="2990968"/>
            <a:ext cx="2890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943877-F451-4AF7-B2DB-15FD82A74484}"/>
              </a:ext>
            </a:extLst>
          </p:cNvPr>
          <p:cNvSpPr txBox="1"/>
          <p:nvPr/>
        </p:nvSpPr>
        <p:spPr>
          <a:xfrm>
            <a:off x="1524118" y="3661523"/>
            <a:ext cx="8362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E6DC63-DBA7-417E-A420-935383EBFEFF}"/>
              </a:ext>
            </a:extLst>
          </p:cNvPr>
          <p:cNvSpPr txBox="1"/>
          <p:nvPr/>
        </p:nvSpPr>
        <p:spPr>
          <a:xfrm>
            <a:off x="966158" y="4670221"/>
            <a:ext cx="9987591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 : 1 : 2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CDA53E-21E1-4E10-BBC2-E71B7A905C99}"/>
              </a:ext>
            </a:extLst>
          </p:cNvPr>
          <p:cNvSpPr txBox="1"/>
          <p:nvPr/>
        </p:nvSpPr>
        <p:spPr>
          <a:xfrm>
            <a:off x="966159" y="5656682"/>
            <a:ext cx="998759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2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MgO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4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8" grpId="0" animBg="1"/>
      <p:bldP spid="13" grpId="0"/>
      <p:bldP spid="15" grpId="0" animBg="1"/>
      <p:bldP spid="18" grpId="0"/>
      <p:bldP spid="19" grpId="0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8D07C8-4336-4F71-98C6-12DDB272C1AA}"/>
                  </a:ext>
                </a:extLst>
              </p:cNvPr>
              <p:cNvSpPr txBox="1"/>
              <p:nvPr/>
            </p:nvSpPr>
            <p:spPr>
              <a:xfrm>
                <a:off x="2867025" y="718305"/>
                <a:ext cx="6096000" cy="707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nl-NL" sz="28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Mg</a:t>
                </a:r>
                <a:r>
                  <a:rPr lang="nl-NL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nl-NL" sz="28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</a:t>
                </a:r>
                <a:r>
                  <a:rPr lang="nl-NL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nl-NL" sz="28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r>
                  <a:rPr lang="nl-NL" sz="2800" baseline="-250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nl-NL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   </m:t>
                            </m:r>
                            <m:r>
                              <a:rPr lang="en-US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𝒐</m:t>
                            </m:r>
                          </m:sup>
                        </m:sSup>
                        <m:r>
                          <m:rPr>
                            <m:brk m:alnAt="2"/>
                          </m:rPr>
                          <a:rPr lang="en-US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  </m:t>
                        </m:r>
                      </m:e>
                    </m:groupChr>
                  </m:oMath>
                </a14:m>
                <a:r>
                  <a:rPr lang="nl-NL" sz="28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nl-NL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nl-NL" sz="28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MgO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8D07C8-4336-4F71-98C6-12DDB272C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025" y="718305"/>
                <a:ext cx="6096000" cy="707053"/>
              </a:xfrm>
              <a:prstGeom prst="rect">
                <a:avLst/>
              </a:prstGeom>
              <a:blipFill>
                <a:blip r:embed="rId2"/>
                <a:stretch>
                  <a:fillRect b="-23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BB26767-86F2-4412-B985-F0A67D8E434D}"/>
              </a:ext>
            </a:extLst>
          </p:cNvPr>
          <p:cNvSpPr txBox="1"/>
          <p:nvPr/>
        </p:nvSpPr>
        <p:spPr>
          <a:xfrm>
            <a:off x="1914524" y="1651748"/>
            <a:ext cx="8677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5A9190-A866-46C7-958D-381448799C13}"/>
              </a:ext>
            </a:extLst>
          </p:cNvPr>
          <p:cNvSpPr txBox="1"/>
          <p:nvPr/>
        </p:nvSpPr>
        <p:spPr>
          <a:xfrm>
            <a:off x="1200149" y="2905780"/>
            <a:ext cx="820372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 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: 1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B91F5D-816D-4FB2-8D6F-15E48A00A634}"/>
              </a:ext>
            </a:extLst>
          </p:cNvPr>
          <p:cNvSpPr txBox="1"/>
          <p:nvPr/>
        </p:nvSpPr>
        <p:spPr>
          <a:xfrm>
            <a:off x="1914524" y="3728925"/>
            <a:ext cx="820372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 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MgO = 2 : 2 = 1 : 1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A6CDA8-50AE-4536-8D3B-059DFC43F755}"/>
              </a:ext>
            </a:extLst>
          </p:cNvPr>
          <p:cNvSpPr txBox="1"/>
          <p:nvPr/>
        </p:nvSpPr>
        <p:spPr>
          <a:xfrm>
            <a:off x="1200148" y="4552070"/>
            <a:ext cx="820372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MgO = 1 : 2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0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DD451C-C53C-40D3-ABE9-676EE2EF4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543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FC2964-E028-4999-B645-0991BC093D13}"/>
              </a:ext>
            </a:extLst>
          </p:cNvPr>
          <p:cNvSpPr txBox="1"/>
          <p:nvPr/>
        </p:nvSpPr>
        <p:spPr>
          <a:xfrm>
            <a:off x="1304924" y="581025"/>
            <a:ext cx="90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Ý NGHĨA CỦA PHƯƠNG TRÌNH HÓA HỌC</a:t>
            </a:r>
          </a:p>
        </p:txBody>
      </p:sp>
    </p:spTree>
    <p:extLst>
      <p:ext uri="{BB962C8B-B14F-4D97-AF65-F5344CB8AC3E}">
        <p14:creationId xmlns:p14="http://schemas.microsoft.com/office/powerpoint/2010/main" val="3729828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0C35F1-2F67-479E-BB37-C260C453E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59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24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E0B855-EF6E-444A-8673-4A9198BD5D73}"/>
              </a:ext>
            </a:extLst>
          </p:cNvPr>
          <p:cNvSpPr txBox="1"/>
          <p:nvPr/>
        </p:nvSpPr>
        <p:spPr>
          <a:xfrm>
            <a:off x="1178642" y="438150"/>
            <a:ext cx="10013233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PTHH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D0D91-56E3-47B7-828C-226BBBB620D9}"/>
              </a:ext>
            </a:extLst>
          </p:cNvPr>
          <p:cNvSpPr txBox="1"/>
          <p:nvPr/>
        </p:nvSpPr>
        <p:spPr>
          <a:xfrm>
            <a:off x="2340692" y="2139996"/>
            <a:ext cx="7744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    K  +      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K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B58CF28-7B79-48CF-853E-45AA2F60412F}"/>
              </a:ext>
            </a:extLst>
          </p:cNvPr>
          <p:cNvCxnSpPr>
            <a:cxnSpLocks/>
          </p:cNvCxnSpPr>
          <p:nvPr/>
        </p:nvCxnSpPr>
        <p:spPr>
          <a:xfrm>
            <a:off x="5036777" y="2401606"/>
            <a:ext cx="585277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74FB929-F1C3-40CB-A914-E1D67E656021}"/>
              </a:ext>
            </a:extLst>
          </p:cNvPr>
          <p:cNvSpPr txBox="1"/>
          <p:nvPr/>
        </p:nvSpPr>
        <p:spPr>
          <a:xfrm>
            <a:off x="2340692" y="3057525"/>
            <a:ext cx="6791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    P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     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            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146B6D-E640-4E81-AC55-449419FE2E26}"/>
              </a:ext>
            </a:extLst>
          </p:cNvPr>
          <p:cNvCxnSpPr>
            <a:cxnSpLocks/>
          </p:cNvCxnSpPr>
          <p:nvPr/>
        </p:nvCxnSpPr>
        <p:spPr>
          <a:xfrm>
            <a:off x="5920182" y="3319135"/>
            <a:ext cx="585277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256FA8F-725D-4E73-BEC2-AC3FAF8789E7}"/>
              </a:ext>
            </a:extLst>
          </p:cNvPr>
          <p:cNvSpPr txBox="1"/>
          <p:nvPr/>
        </p:nvSpPr>
        <p:spPr>
          <a:xfrm>
            <a:off x="1285875" y="3975054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= 4 : 1 :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67D64C-589C-4ECC-8530-294AC2A2F721}"/>
              </a:ext>
            </a:extLst>
          </p:cNvPr>
          <p:cNvSpPr txBox="1"/>
          <p:nvPr/>
        </p:nvSpPr>
        <p:spPr>
          <a:xfrm>
            <a:off x="1285875" y="4775018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: 3: 2</a:t>
            </a:r>
          </a:p>
        </p:txBody>
      </p:sp>
    </p:spTree>
    <p:extLst>
      <p:ext uri="{BB962C8B-B14F-4D97-AF65-F5344CB8AC3E}">
        <p14:creationId xmlns:p14="http://schemas.microsoft.com/office/powerpoint/2010/main" val="51825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B49276-DCE9-4C78-8E1F-8D6D41496898}"/>
              </a:ext>
            </a:extLst>
          </p:cNvPr>
          <p:cNvSpPr txBox="1"/>
          <p:nvPr/>
        </p:nvSpPr>
        <p:spPr>
          <a:xfrm>
            <a:off x="1178642" y="438150"/>
            <a:ext cx="10013233" cy="2837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(Zn)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clohidric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(HCl)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clorua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(ZnCl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14350" indent="-514350">
              <a:lnSpc>
                <a:spcPct val="130000"/>
              </a:lnSpc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PTHH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DA3D0A-9E64-401E-9478-41049C610DF8}"/>
              </a:ext>
            </a:extLst>
          </p:cNvPr>
          <p:cNvSpPr txBox="1"/>
          <p:nvPr/>
        </p:nvSpPr>
        <p:spPr>
          <a:xfrm>
            <a:off x="1178642" y="3962400"/>
            <a:ext cx="729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PTHH:     Zn   +    HCl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 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779EA4-6EB7-4FC9-A968-42625AA4C003}"/>
              </a:ext>
            </a:extLst>
          </p:cNvPr>
          <p:cNvSpPr txBox="1"/>
          <p:nvPr/>
        </p:nvSpPr>
        <p:spPr>
          <a:xfrm>
            <a:off x="5305426" y="3295673"/>
            <a:ext cx="139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490A79-9B8E-46DE-AEB3-440015656BAD}"/>
              </a:ext>
            </a:extLst>
          </p:cNvPr>
          <p:cNvSpPr txBox="1"/>
          <p:nvPr/>
        </p:nvSpPr>
        <p:spPr>
          <a:xfrm>
            <a:off x="4057650" y="3962400"/>
            <a:ext cx="52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DC8A6E-BE5C-4315-A0C6-FCA5096F1B9D}"/>
              </a:ext>
            </a:extLst>
          </p:cNvPr>
          <p:cNvSpPr txBox="1"/>
          <p:nvPr/>
        </p:nvSpPr>
        <p:spPr>
          <a:xfrm>
            <a:off x="1178642" y="4901684"/>
            <a:ext cx="664138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HCl = 1 : 2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96A8C-54A8-46AD-B6A5-05783716E955}"/>
              </a:ext>
            </a:extLst>
          </p:cNvPr>
          <p:cNvSpPr txBox="1"/>
          <p:nvPr/>
        </p:nvSpPr>
        <p:spPr>
          <a:xfrm>
            <a:off x="1540590" y="5579358"/>
            <a:ext cx="664138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ZnCl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: 1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3964B3-303B-44B9-915C-CF0969EF56BD}"/>
              </a:ext>
            </a:extLst>
          </p:cNvPr>
          <p:cNvSpPr txBox="1"/>
          <p:nvPr/>
        </p:nvSpPr>
        <p:spPr>
          <a:xfrm>
            <a:off x="1540589" y="6227428"/>
            <a:ext cx="627943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: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84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1B3BF9-7371-440F-AE72-80AB0BB66C91}"/>
              </a:ext>
            </a:extLst>
          </p:cNvPr>
          <p:cNvSpPr txBox="1"/>
          <p:nvPr/>
        </p:nvSpPr>
        <p:spPr>
          <a:xfrm>
            <a:off x="2028825" y="638175"/>
            <a:ext cx="8524875" cy="1307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PTHH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  3O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2Al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endParaRPr 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328561-8DF8-43DA-B138-908EC1B79E21}"/>
              </a:ext>
            </a:extLst>
          </p:cNvPr>
          <p:cNvSpPr/>
          <p:nvPr/>
        </p:nvSpPr>
        <p:spPr>
          <a:xfrm>
            <a:off x="2847975" y="2466975"/>
            <a:ext cx="6096000" cy="619125"/>
          </a:xfrm>
          <a:prstGeom prst="roundRect">
            <a:avLst/>
          </a:prstGeom>
          <a:solidFill>
            <a:srgbClr val="F495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AF80D1B-6E3A-4728-A91A-21B8B771124C}"/>
              </a:ext>
            </a:extLst>
          </p:cNvPr>
          <p:cNvSpPr/>
          <p:nvPr/>
        </p:nvSpPr>
        <p:spPr>
          <a:xfrm>
            <a:off x="2028825" y="2466975"/>
            <a:ext cx="647700" cy="6191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04F9C9-4805-4F3A-A50D-15B8EFE29C76}"/>
              </a:ext>
            </a:extLst>
          </p:cNvPr>
          <p:cNvSpPr/>
          <p:nvPr/>
        </p:nvSpPr>
        <p:spPr>
          <a:xfrm>
            <a:off x="2847975" y="3450214"/>
            <a:ext cx="6096000" cy="619125"/>
          </a:xfrm>
          <a:prstGeom prst="roundRect">
            <a:avLst/>
          </a:prstGeom>
          <a:solidFill>
            <a:srgbClr val="F495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2FF59F-9765-455E-BD89-A76E1D18E0FA}"/>
              </a:ext>
            </a:extLst>
          </p:cNvPr>
          <p:cNvSpPr/>
          <p:nvPr/>
        </p:nvSpPr>
        <p:spPr>
          <a:xfrm>
            <a:off x="2028825" y="3450214"/>
            <a:ext cx="647700" cy="6191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865322-0AAA-4FAB-AC07-31DDCBB91F98}"/>
              </a:ext>
            </a:extLst>
          </p:cNvPr>
          <p:cNvSpPr/>
          <p:nvPr/>
        </p:nvSpPr>
        <p:spPr>
          <a:xfrm>
            <a:off x="2847975" y="4433453"/>
            <a:ext cx="6096000" cy="619125"/>
          </a:xfrm>
          <a:prstGeom prst="roundRect">
            <a:avLst/>
          </a:prstGeom>
          <a:solidFill>
            <a:srgbClr val="F495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2Al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7FE8F5-0646-4802-9429-1DC7E6CF2F0C}"/>
              </a:ext>
            </a:extLst>
          </p:cNvPr>
          <p:cNvSpPr/>
          <p:nvPr/>
        </p:nvSpPr>
        <p:spPr>
          <a:xfrm>
            <a:off x="2028825" y="4433453"/>
            <a:ext cx="647700" cy="6191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4938C2-35B2-4C89-812A-175E011BCA13}"/>
              </a:ext>
            </a:extLst>
          </p:cNvPr>
          <p:cNvSpPr/>
          <p:nvPr/>
        </p:nvSpPr>
        <p:spPr>
          <a:xfrm>
            <a:off x="2847975" y="5416692"/>
            <a:ext cx="6096000" cy="619125"/>
          </a:xfrm>
          <a:prstGeom prst="roundRect">
            <a:avLst/>
          </a:prstGeom>
          <a:solidFill>
            <a:srgbClr val="F495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4Al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DEEE0F-1EFB-437F-B517-6B5A486DEC2F}"/>
              </a:ext>
            </a:extLst>
          </p:cNvPr>
          <p:cNvSpPr/>
          <p:nvPr/>
        </p:nvSpPr>
        <p:spPr>
          <a:xfrm>
            <a:off x="2028825" y="5416692"/>
            <a:ext cx="647700" cy="6191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8719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1B3BF9-7371-440F-AE72-80AB0BB66C91}"/>
              </a:ext>
            </a:extLst>
          </p:cNvPr>
          <p:cNvSpPr txBox="1"/>
          <p:nvPr/>
        </p:nvSpPr>
        <p:spPr>
          <a:xfrm>
            <a:off x="2028825" y="638175"/>
            <a:ext cx="8524875" cy="1307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 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Ca(OH)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endParaRPr 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328561-8DF8-43DA-B138-908EC1B79E21}"/>
              </a:ext>
            </a:extLst>
          </p:cNvPr>
          <p:cNvSpPr/>
          <p:nvPr/>
        </p:nvSpPr>
        <p:spPr>
          <a:xfrm>
            <a:off x="2847975" y="2466975"/>
            <a:ext cx="6096000" cy="619125"/>
          </a:xfrm>
          <a:prstGeom prst="roundRect">
            <a:avLst/>
          </a:prstGeom>
          <a:solidFill>
            <a:srgbClr val="F495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AF80D1B-6E3A-4728-A91A-21B8B771124C}"/>
              </a:ext>
            </a:extLst>
          </p:cNvPr>
          <p:cNvSpPr/>
          <p:nvPr/>
        </p:nvSpPr>
        <p:spPr>
          <a:xfrm>
            <a:off x="2028825" y="2466975"/>
            <a:ext cx="647700" cy="6191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04F9C9-4805-4F3A-A50D-15B8EFE29C76}"/>
              </a:ext>
            </a:extLst>
          </p:cNvPr>
          <p:cNvSpPr/>
          <p:nvPr/>
        </p:nvSpPr>
        <p:spPr>
          <a:xfrm>
            <a:off x="2847975" y="3450214"/>
            <a:ext cx="6096000" cy="619125"/>
          </a:xfrm>
          <a:prstGeom prst="roundRect">
            <a:avLst/>
          </a:prstGeom>
          <a:solidFill>
            <a:srgbClr val="F495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2FF59F-9765-455E-BD89-A76E1D18E0FA}"/>
              </a:ext>
            </a:extLst>
          </p:cNvPr>
          <p:cNvSpPr/>
          <p:nvPr/>
        </p:nvSpPr>
        <p:spPr>
          <a:xfrm>
            <a:off x="2028825" y="3450214"/>
            <a:ext cx="647700" cy="6191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865322-0AAA-4FAB-AC07-31DDCBB91F98}"/>
              </a:ext>
            </a:extLst>
          </p:cNvPr>
          <p:cNvSpPr/>
          <p:nvPr/>
        </p:nvSpPr>
        <p:spPr>
          <a:xfrm>
            <a:off x="2847975" y="4433453"/>
            <a:ext cx="6096000" cy="619125"/>
          </a:xfrm>
          <a:prstGeom prst="roundRect">
            <a:avLst/>
          </a:prstGeom>
          <a:solidFill>
            <a:srgbClr val="F495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7FE8F5-0646-4802-9429-1DC7E6CF2F0C}"/>
              </a:ext>
            </a:extLst>
          </p:cNvPr>
          <p:cNvSpPr/>
          <p:nvPr/>
        </p:nvSpPr>
        <p:spPr>
          <a:xfrm>
            <a:off x="2028825" y="4433453"/>
            <a:ext cx="647700" cy="6191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4938C2-35B2-4C89-812A-175E011BCA13}"/>
              </a:ext>
            </a:extLst>
          </p:cNvPr>
          <p:cNvSpPr/>
          <p:nvPr/>
        </p:nvSpPr>
        <p:spPr>
          <a:xfrm>
            <a:off x="2847975" y="5416692"/>
            <a:ext cx="6096000" cy="619125"/>
          </a:xfrm>
          <a:prstGeom prst="roundRect">
            <a:avLst/>
          </a:prstGeom>
          <a:solidFill>
            <a:srgbClr val="F495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DEEE0F-1EFB-437F-B517-6B5A486DEC2F}"/>
              </a:ext>
            </a:extLst>
          </p:cNvPr>
          <p:cNvSpPr/>
          <p:nvPr/>
        </p:nvSpPr>
        <p:spPr>
          <a:xfrm>
            <a:off x="2028825" y="5416692"/>
            <a:ext cx="647700" cy="6191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1843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26D3F-98CF-4270-B901-28B6162FB71B}"/>
              </a:ext>
            </a:extLst>
          </p:cNvPr>
          <p:cNvSpPr txBox="1"/>
          <p:nvPr/>
        </p:nvSpPr>
        <p:spPr>
          <a:xfrm>
            <a:off x="885824" y="1390470"/>
            <a:ext cx="11077576" cy="4413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Hãy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PT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chữ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ứng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sau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:</a:t>
            </a:r>
            <a:endParaRPr lang="en-US" sz="2800" b="1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Đốt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cháy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hidro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oxi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b) Khi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oxi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hidro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Đốt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cháy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magie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magie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oxit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</a:endParaRPr>
          </a:p>
          <a:p>
            <a:pPr marR="0" lv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A88DA2-7FEC-4956-853C-B0F3E319DFB9}"/>
              </a:ext>
            </a:extLst>
          </p:cNvPr>
          <p:cNvSpPr txBox="1">
            <a:spLocks/>
          </p:cNvSpPr>
          <p:nvPr/>
        </p:nvSpPr>
        <p:spPr>
          <a:xfrm>
            <a:off x="4334117" y="513748"/>
            <a:ext cx="3342788" cy="6959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0FFD7-5F37-439B-8838-A0C33B8C20FC}"/>
              </a:ext>
            </a:extLst>
          </p:cNvPr>
          <p:cNvSpPr txBox="1"/>
          <p:nvPr/>
        </p:nvSpPr>
        <p:spPr>
          <a:xfrm>
            <a:off x="2562225" y="2771775"/>
            <a:ext cx="526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EE4C3-7253-4366-81DF-91D546AD5F17}"/>
              </a:ext>
            </a:extLst>
          </p:cNvPr>
          <p:cNvSpPr txBox="1"/>
          <p:nvPr/>
        </p:nvSpPr>
        <p:spPr>
          <a:xfrm>
            <a:off x="2562223" y="4104800"/>
            <a:ext cx="526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idro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13113-F2F2-468D-935B-670D5578F643}"/>
              </a:ext>
            </a:extLst>
          </p:cNvPr>
          <p:cNvSpPr txBox="1"/>
          <p:nvPr/>
        </p:nvSpPr>
        <p:spPr>
          <a:xfrm>
            <a:off x="2562223" y="5588366"/>
            <a:ext cx="526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Magie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magie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19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1B3BF9-7371-440F-AE72-80AB0BB66C91}"/>
              </a:ext>
            </a:extLst>
          </p:cNvPr>
          <p:cNvSpPr txBox="1"/>
          <p:nvPr/>
        </p:nvSpPr>
        <p:spPr>
          <a:xfrm>
            <a:off x="3514725" y="148993"/>
            <a:ext cx="516255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+ AgNO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---&gt; Cu(NO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Ag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328561-8DF8-43DA-B138-908EC1B79E21}"/>
              </a:ext>
            </a:extLst>
          </p:cNvPr>
          <p:cNvSpPr/>
          <p:nvPr/>
        </p:nvSpPr>
        <p:spPr>
          <a:xfrm>
            <a:off x="2847975" y="2466975"/>
            <a:ext cx="6096000" cy="619125"/>
          </a:xfrm>
          <a:prstGeom prst="roundRect">
            <a:avLst/>
          </a:prstGeom>
          <a:solidFill>
            <a:srgbClr val="F495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: 2 : 3 : 4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AF80D1B-6E3A-4728-A91A-21B8B771124C}"/>
              </a:ext>
            </a:extLst>
          </p:cNvPr>
          <p:cNvSpPr/>
          <p:nvPr/>
        </p:nvSpPr>
        <p:spPr>
          <a:xfrm>
            <a:off x="2028825" y="2466975"/>
            <a:ext cx="647700" cy="6191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04F9C9-4805-4F3A-A50D-15B8EFE29C76}"/>
              </a:ext>
            </a:extLst>
          </p:cNvPr>
          <p:cNvSpPr/>
          <p:nvPr/>
        </p:nvSpPr>
        <p:spPr>
          <a:xfrm>
            <a:off x="2847975" y="3450214"/>
            <a:ext cx="6096000" cy="619125"/>
          </a:xfrm>
          <a:prstGeom prst="roundRect">
            <a:avLst/>
          </a:prstGeom>
          <a:solidFill>
            <a:srgbClr val="F495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: 3 : 1 : 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2FF59F-9765-455E-BD89-A76E1D18E0FA}"/>
              </a:ext>
            </a:extLst>
          </p:cNvPr>
          <p:cNvSpPr/>
          <p:nvPr/>
        </p:nvSpPr>
        <p:spPr>
          <a:xfrm>
            <a:off x="2028825" y="3450214"/>
            <a:ext cx="647700" cy="6191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865322-0AAA-4FAB-AC07-31DDCBB91F98}"/>
              </a:ext>
            </a:extLst>
          </p:cNvPr>
          <p:cNvSpPr/>
          <p:nvPr/>
        </p:nvSpPr>
        <p:spPr>
          <a:xfrm>
            <a:off x="2847975" y="4433453"/>
            <a:ext cx="6096000" cy="619125"/>
          </a:xfrm>
          <a:prstGeom prst="roundRect">
            <a:avLst/>
          </a:prstGeom>
          <a:solidFill>
            <a:srgbClr val="F495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: 2 : 1 : 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7FE8F5-0646-4802-9429-1DC7E6CF2F0C}"/>
              </a:ext>
            </a:extLst>
          </p:cNvPr>
          <p:cNvSpPr/>
          <p:nvPr/>
        </p:nvSpPr>
        <p:spPr>
          <a:xfrm>
            <a:off x="2028825" y="4433453"/>
            <a:ext cx="647700" cy="6191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4938C2-35B2-4C89-812A-175E011BCA13}"/>
              </a:ext>
            </a:extLst>
          </p:cNvPr>
          <p:cNvSpPr/>
          <p:nvPr/>
        </p:nvSpPr>
        <p:spPr>
          <a:xfrm>
            <a:off x="2847975" y="5416692"/>
            <a:ext cx="6096000" cy="619125"/>
          </a:xfrm>
          <a:prstGeom prst="roundRect">
            <a:avLst/>
          </a:prstGeom>
          <a:solidFill>
            <a:srgbClr val="F495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: 1 : 1 : 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DEEE0F-1EFB-437F-B517-6B5A486DEC2F}"/>
              </a:ext>
            </a:extLst>
          </p:cNvPr>
          <p:cNvSpPr/>
          <p:nvPr/>
        </p:nvSpPr>
        <p:spPr>
          <a:xfrm>
            <a:off x="2028825" y="5416692"/>
            <a:ext cx="647700" cy="6191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791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328561-8DF8-43DA-B138-908EC1B79E21}"/>
              </a:ext>
            </a:extLst>
          </p:cNvPr>
          <p:cNvSpPr/>
          <p:nvPr/>
        </p:nvSpPr>
        <p:spPr>
          <a:xfrm>
            <a:off x="2847975" y="2466975"/>
            <a:ext cx="6096000" cy="619125"/>
          </a:xfrm>
          <a:prstGeom prst="roundRect">
            <a:avLst/>
          </a:prstGeom>
          <a:solidFill>
            <a:srgbClr val="F495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: 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AF80D1B-6E3A-4728-A91A-21B8B771124C}"/>
              </a:ext>
            </a:extLst>
          </p:cNvPr>
          <p:cNvSpPr/>
          <p:nvPr/>
        </p:nvSpPr>
        <p:spPr>
          <a:xfrm>
            <a:off x="2028825" y="2466975"/>
            <a:ext cx="647700" cy="6191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04F9C9-4805-4F3A-A50D-15B8EFE29C76}"/>
              </a:ext>
            </a:extLst>
          </p:cNvPr>
          <p:cNvSpPr/>
          <p:nvPr/>
        </p:nvSpPr>
        <p:spPr>
          <a:xfrm>
            <a:off x="2847975" y="3450214"/>
            <a:ext cx="6096000" cy="619125"/>
          </a:xfrm>
          <a:prstGeom prst="roundRect">
            <a:avLst/>
          </a:prstGeom>
          <a:solidFill>
            <a:srgbClr val="F495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: 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2FF59F-9765-455E-BD89-A76E1D18E0FA}"/>
              </a:ext>
            </a:extLst>
          </p:cNvPr>
          <p:cNvSpPr/>
          <p:nvPr/>
        </p:nvSpPr>
        <p:spPr>
          <a:xfrm>
            <a:off x="2028825" y="3450214"/>
            <a:ext cx="647700" cy="6191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865322-0AAA-4FAB-AC07-31DDCBB91F98}"/>
              </a:ext>
            </a:extLst>
          </p:cNvPr>
          <p:cNvSpPr/>
          <p:nvPr/>
        </p:nvSpPr>
        <p:spPr>
          <a:xfrm>
            <a:off x="2847975" y="4433453"/>
            <a:ext cx="6096000" cy="619125"/>
          </a:xfrm>
          <a:prstGeom prst="roundRect">
            <a:avLst/>
          </a:prstGeom>
          <a:solidFill>
            <a:srgbClr val="F495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: 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7FE8F5-0646-4802-9429-1DC7E6CF2F0C}"/>
              </a:ext>
            </a:extLst>
          </p:cNvPr>
          <p:cNvSpPr/>
          <p:nvPr/>
        </p:nvSpPr>
        <p:spPr>
          <a:xfrm>
            <a:off x="2028825" y="4433453"/>
            <a:ext cx="647700" cy="6191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4938C2-35B2-4C89-812A-175E011BCA13}"/>
              </a:ext>
            </a:extLst>
          </p:cNvPr>
          <p:cNvSpPr/>
          <p:nvPr/>
        </p:nvSpPr>
        <p:spPr>
          <a:xfrm>
            <a:off x="2847975" y="5416692"/>
            <a:ext cx="6096000" cy="619125"/>
          </a:xfrm>
          <a:prstGeom prst="roundRect">
            <a:avLst/>
          </a:prstGeom>
          <a:solidFill>
            <a:srgbClr val="F495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: 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DEEE0F-1EFB-437F-B517-6B5A486DEC2F}"/>
              </a:ext>
            </a:extLst>
          </p:cNvPr>
          <p:cNvSpPr/>
          <p:nvPr/>
        </p:nvSpPr>
        <p:spPr>
          <a:xfrm>
            <a:off x="2028825" y="5416692"/>
            <a:ext cx="647700" cy="6191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2587F0-DE7E-4043-B8EC-FA07A5E16007}"/>
              </a:ext>
            </a:extLst>
          </p:cNvPr>
          <p:cNvSpPr txBox="1"/>
          <p:nvPr/>
        </p:nvSpPr>
        <p:spPr>
          <a:xfrm>
            <a:off x="2152649" y="148993"/>
            <a:ext cx="8677276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   CaCl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---&gt;    CaCO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KCl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7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6CC173-D55D-48C5-8E31-0C5DB33B0BFE}"/>
              </a:ext>
            </a:extLst>
          </p:cNvPr>
          <p:cNvSpPr txBox="1"/>
          <p:nvPr/>
        </p:nvSpPr>
        <p:spPr>
          <a:xfrm>
            <a:off x="571500" y="1250896"/>
            <a:ext cx="10163175" cy="3283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44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BTVN: 4,5,6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/58</a:t>
            </a:r>
            <a:endParaRPr lang="en-US" sz="44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CTHH.</a:t>
            </a:r>
            <a:endParaRPr lang="en-US" sz="16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68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A81D4A-5139-44F0-A48A-C3A8D8141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0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BF6C3A-5720-4274-A20F-D87E85FC9A4A}"/>
              </a:ext>
            </a:extLst>
          </p:cNvPr>
          <p:cNvSpPr txBox="1"/>
          <p:nvPr/>
        </p:nvSpPr>
        <p:spPr>
          <a:xfrm>
            <a:off x="1371600" y="457200"/>
            <a:ext cx="628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PHƯƠNG TRÌNH HÓA HỌC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28489B-49FE-4CB2-ABCA-5FB5D52AB478}"/>
              </a:ext>
            </a:extLst>
          </p:cNvPr>
          <p:cNvSpPr txBox="1"/>
          <p:nvPr/>
        </p:nvSpPr>
        <p:spPr>
          <a:xfrm>
            <a:off x="1465007" y="1317212"/>
            <a:ext cx="975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VD1: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Đốt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cháy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hidro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oxi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nước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EA09B-7011-42AA-B7AD-AF3F8ADC72B0}"/>
              </a:ext>
            </a:extLst>
          </p:cNvPr>
          <p:cNvSpPr txBox="1"/>
          <p:nvPr/>
        </p:nvSpPr>
        <p:spPr>
          <a:xfrm>
            <a:off x="406502" y="2177224"/>
            <a:ext cx="526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64ABB9-E0D5-4D05-84CA-0327B2F07968}"/>
              </a:ext>
            </a:extLst>
          </p:cNvPr>
          <p:cNvSpPr txBox="1"/>
          <p:nvPr/>
        </p:nvSpPr>
        <p:spPr>
          <a:xfrm>
            <a:off x="514656" y="3037236"/>
            <a:ext cx="526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 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E95B94-A7C7-450F-A7E1-B8C2713A3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021" y="2261061"/>
            <a:ext cx="5232502" cy="4002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4C3CDD-1822-4075-9AA5-33F78E705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25" y="2211901"/>
            <a:ext cx="5232501" cy="39762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926939-72F9-4C55-B7B9-C4EA606FE709}"/>
              </a:ext>
            </a:extLst>
          </p:cNvPr>
          <p:cNvSpPr txBox="1"/>
          <p:nvPr/>
        </p:nvSpPr>
        <p:spPr>
          <a:xfrm>
            <a:off x="583478" y="3897248"/>
            <a:ext cx="526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 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2H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7AB79F-12F6-47C3-8307-5243B0F91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358" y="2536561"/>
            <a:ext cx="5108400" cy="34512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6951A3-6B5E-43BC-A44C-38360BB3968A}"/>
              </a:ext>
            </a:extLst>
          </p:cNvPr>
          <p:cNvSpPr txBox="1"/>
          <p:nvPr/>
        </p:nvSpPr>
        <p:spPr>
          <a:xfrm>
            <a:off x="514655" y="4669080"/>
            <a:ext cx="526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 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2H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4554141-93FB-47F3-839A-501649CCE34D}"/>
              </a:ext>
            </a:extLst>
          </p:cNvPr>
          <p:cNvCxnSpPr>
            <a:cxnSpLocks/>
          </p:cNvCxnSpPr>
          <p:nvPr/>
        </p:nvCxnSpPr>
        <p:spPr>
          <a:xfrm>
            <a:off x="3274142" y="3320161"/>
            <a:ext cx="585277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BABC07C-257C-4C17-BFFA-C159C1753016}"/>
              </a:ext>
            </a:extLst>
          </p:cNvPr>
          <p:cNvCxnSpPr>
            <a:cxnSpLocks/>
          </p:cNvCxnSpPr>
          <p:nvPr/>
        </p:nvCxnSpPr>
        <p:spPr>
          <a:xfrm>
            <a:off x="3217141" y="4200007"/>
            <a:ext cx="585277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6A6884-5089-4AC2-85BB-2CEABD922C79}"/>
              </a:ext>
            </a:extLst>
          </p:cNvPr>
          <p:cNvCxnSpPr>
            <a:cxnSpLocks/>
          </p:cNvCxnSpPr>
          <p:nvPr/>
        </p:nvCxnSpPr>
        <p:spPr>
          <a:xfrm>
            <a:off x="3217140" y="4930690"/>
            <a:ext cx="585277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FC9079B-2545-40B6-AD3B-0C9AE7CB1AF6}"/>
                  </a:ext>
                </a:extLst>
              </p:cNvPr>
              <p:cNvSpPr txBox="1"/>
              <p:nvPr/>
            </p:nvSpPr>
            <p:spPr>
              <a:xfrm>
                <a:off x="217953" y="5288798"/>
                <a:ext cx="6100916" cy="711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2H</a:t>
                </a:r>
                <a:r>
                  <a:rPr lang="en-US" sz="28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 O</a:t>
                </a:r>
                <a:r>
                  <a:rPr lang="en-US" sz="28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   </m:t>
                            </m:r>
                            <m: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𝒐</m:t>
                            </m:r>
                          </m:sup>
                        </m:sSup>
                        <m:r>
                          <m:rPr>
                            <m:brk m:alnAt="2"/>
                          </m:r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  </m:t>
                        </m:r>
                      </m:e>
                    </m:groupCh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  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2H</a:t>
                </a:r>
                <a:r>
                  <a:rPr lang="en-US" sz="28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2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O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FC9079B-2545-40B6-AD3B-0C9AE7CB1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53" y="5288798"/>
                <a:ext cx="6100916" cy="711670"/>
              </a:xfrm>
              <a:prstGeom prst="rect">
                <a:avLst/>
              </a:prstGeom>
              <a:blipFill>
                <a:blip r:embed="rId5"/>
                <a:stretch>
                  <a:fillRect b="-23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7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4" grpId="0"/>
      <p:bldP spid="17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AFB8B2-B8F1-46F0-A19F-AABFC82C889D}"/>
              </a:ext>
            </a:extLst>
          </p:cNvPr>
          <p:cNvSpPr txBox="1"/>
          <p:nvPr/>
        </p:nvSpPr>
        <p:spPr>
          <a:xfrm>
            <a:off x="1573162" y="776437"/>
            <a:ext cx="9615948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VD2: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Đốt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cháy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magie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magie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oxit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AE0FC0-A381-42CA-A3D8-86AA2DB07A13}"/>
              </a:ext>
            </a:extLst>
          </p:cNvPr>
          <p:cNvSpPr txBox="1"/>
          <p:nvPr/>
        </p:nvSpPr>
        <p:spPr>
          <a:xfrm>
            <a:off x="3167062" y="1657306"/>
            <a:ext cx="526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85431-0266-4223-901D-006A1B60A660}"/>
              </a:ext>
            </a:extLst>
          </p:cNvPr>
          <p:cNvSpPr txBox="1"/>
          <p:nvPr/>
        </p:nvSpPr>
        <p:spPr>
          <a:xfrm>
            <a:off x="4200525" y="2400188"/>
            <a:ext cx="3629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Mg + O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MgO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DEF0FC-6B1F-40E8-9C46-B76CB515ED79}"/>
              </a:ext>
            </a:extLst>
          </p:cNvPr>
          <p:cNvCxnSpPr>
            <a:cxnSpLocks/>
          </p:cNvCxnSpPr>
          <p:nvPr/>
        </p:nvCxnSpPr>
        <p:spPr>
          <a:xfrm>
            <a:off x="5769692" y="2686309"/>
            <a:ext cx="585277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29CB7A4-3796-4BFC-990C-B990C8D655E0}"/>
              </a:ext>
            </a:extLst>
          </p:cNvPr>
          <p:cNvSpPr txBox="1"/>
          <p:nvPr/>
        </p:nvSpPr>
        <p:spPr>
          <a:xfrm>
            <a:off x="4200524" y="3143070"/>
            <a:ext cx="3629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Mg + O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2MgO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2B39F8-6C22-432C-84F3-C44A0403FFFC}"/>
              </a:ext>
            </a:extLst>
          </p:cNvPr>
          <p:cNvCxnSpPr>
            <a:cxnSpLocks/>
          </p:cNvCxnSpPr>
          <p:nvPr/>
        </p:nvCxnSpPr>
        <p:spPr>
          <a:xfrm>
            <a:off x="5769692" y="3429000"/>
            <a:ext cx="585277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0B5F416-63E0-4158-A1D1-546382A5D021}"/>
              </a:ext>
            </a:extLst>
          </p:cNvPr>
          <p:cNvSpPr txBox="1"/>
          <p:nvPr/>
        </p:nvSpPr>
        <p:spPr>
          <a:xfrm>
            <a:off x="4200523" y="3934593"/>
            <a:ext cx="3629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2Mg + O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2MgO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4C6CE6-4CDC-4046-872B-D9F58A55C4ED}"/>
              </a:ext>
            </a:extLst>
          </p:cNvPr>
          <p:cNvCxnSpPr>
            <a:cxnSpLocks/>
          </p:cNvCxnSpPr>
          <p:nvPr/>
        </p:nvCxnSpPr>
        <p:spPr>
          <a:xfrm>
            <a:off x="5795859" y="4215253"/>
            <a:ext cx="585277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B8401B-CFA2-480C-BD21-274BBE15EAF6}"/>
                  </a:ext>
                </a:extLst>
              </p:cNvPr>
              <p:cNvSpPr txBox="1"/>
              <p:nvPr/>
            </p:nvSpPr>
            <p:spPr>
              <a:xfrm>
                <a:off x="4200523" y="4562859"/>
                <a:ext cx="4467228" cy="707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2Mg + O</a:t>
                </a:r>
                <a:r>
                  <a:rPr lang="nl-NL" sz="28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nl-NL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   </m:t>
                            </m:r>
                            <m: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𝒐</m:t>
                            </m:r>
                          </m:sup>
                        </m:sSup>
                        <m:r>
                          <m:rPr>
                            <m:brk m:alnAt="2"/>
                          </m:r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  </m:t>
                        </m:r>
                      </m:e>
                    </m:groupChr>
                  </m:oMath>
                </a14:m>
                <a:r>
                  <a:rPr lang="nl-NL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2MgO</a:t>
                </a:r>
                <a:endPara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B8401B-CFA2-480C-BD21-274BBE15E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523" y="4562859"/>
                <a:ext cx="4467228" cy="707053"/>
              </a:xfrm>
              <a:prstGeom prst="rect">
                <a:avLst/>
              </a:prstGeom>
              <a:blipFill>
                <a:blip r:embed="rId2"/>
                <a:stretch>
                  <a:fillRect l="-2729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56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A23FD8-89EA-41FE-B87F-F968C47841BC}"/>
              </a:ext>
            </a:extLst>
          </p:cNvPr>
          <p:cNvSpPr txBox="1"/>
          <p:nvPr/>
        </p:nvSpPr>
        <p:spPr>
          <a:xfrm>
            <a:off x="1371600" y="457200"/>
            <a:ext cx="628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PHƯƠNG TRÌNH HÓA HỌC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28A4FD-C503-4F8F-B4FB-08938316A106}"/>
              </a:ext>
            </a:extLst>
          </p:cNvPr>
          <p:cNvSpPr txBox="1"/>
          <p:nvPr/>
        </p:nvSpPr>
        <p:spPr>
          <a:xfrm>
            <a:off x="1743074" y="1236069"/>
            <a:ext cx="939165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A53B57-B40D-4A32-B962-10E573FCDD9E}"/>
              </a:ext>
            </a:extLst>
          </p:cNvPr>
          <p:cNvSpPr txBox="1"/>
          <p:nvPr/>
        </p:nvSpPr>
        <p:spPr>
          <a:xfrm>
            <a:off x="1743073" y="1952536"/>
            <a:ext cx="8191501" cy="260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Các bước lập phương trình hoá học: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1</a:t>
            </a:r>
            <a:r>
              <a:rPr lang="nl-NL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viết sơ đồ phản ứng.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2</a:t>
            </a:r>
            <a:r>
              <a:rPr lang="nl-NL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Cân bằng số nguyên tử của mỗi nguyên tố.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3</a:t>
            </a:r>
            <a:r>
              <a:rPr lang="nl-NL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Viết PTHH hoàn chỉnh.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7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A4423E-4D14-4D54-A9B4-690C82706E57}"/>
              </a:ext>
            </a:extLst>
          </p:cNvPr>
          <p:cNvSpPr txBox="1"/>
          <p:nvPr/>
        </p:nvSpPr>
        <p:spPr>
          <a:xfrm>
            <a:off x="1133475" y="542925"/>
            <a:ext cx="1009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 BẰNG PTHH BẰNG PHƯƠNG PHÁP CHẴN – LẺ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68F1F6-F96A-4742-ADE2-38954CB9810C}"/>
              </a:ext>
            </a:extLst>
          </p:cNvPr>
          <p:cNvSpPr txBox="1"/>
          <p:nvPr/>
        </p:nvSpPr>
        <p:spPr>
          <a:xfrm>
            <a:off x="1052512" y="1594162"/>
            <a:ext cx="10429876" cy="260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chẵn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CTHH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           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  +  O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---&gt;   Al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4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B1C238-8C5B-4A33-B4FE-7EA1E15579EC}"/>
              </a:ext>
            </a:extLst>
          </p:cNvPr>
          <p:cNvSpPr txBox="1"/>
          <p:nvPr/>
        </p:nvSpPr>
        <p:spPr>
          <a:xfrm>
            <a:off x="719137" y="581025"/>
            <a:ext cx="112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 BẰNG PTHH BẰNG PHƯƠNG PHÁP BỘI CHUNG NHỎ NHẤT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F63F43-026B-4D28-BCE6-B2A486A69D3C}"/>
              </a:ext>
            </a:extLst>
          </p:cNvPr>
          <p:cNvSpPr txBox="1"/>
          <p:nvPr/>
        </p:nvSpPr>
        <p:spPr>
          <a:xfrm>
            <a:off x="1714500" y="1680829"/>
            <a:ext cx="9286875" cy="260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a, b.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CTHH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     P   +    O</a:t>
            </a:r>
            <a:r>
              <a:rPr lang="en-US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---&gt;     P</a:t>
            </a:r>
            <a:r>
              <a:rPr lang="en-US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2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F20486-5C2D-41B5-B902-19426299FC88}"/>
              </a:ext>
            </a:extLst>
          </p:cNvPr>
          <p:cNvSpPr txBox="1"/>
          <p:nvPr/>
        </p:nvSpPr>
        <p:spPr>
          <a:xfrm>
            <a:off x="2009774" y="1515097"/>
            <a:ext cx="8753475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1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Cân bằng các phương trình hoá học sau: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a.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   +   Cl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---&gt;   AlCl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b.    N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+    H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---&gt;   NH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c.    CuO   +  HCl   ---&gt;    CuCl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   H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d.    NaOH  +    FeCl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---&gt;    Fe(OH)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   NaCl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846AE-A142-46C3-8EC8-AE30545D2192}"/>
              </a:ext>
            </a:extLst>
          </p:cNvPr>
          <p:cNvSpPr txBox="1"/>
          <p:nvPr/>
        </p:nvSpPr>
        <p:spPr>
          <a:xfrm>
            <a:off x="1133475" y="457200"/>
            <a:ext cx="1009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CỦNG CỐ</a:t>
            </a:r>
          </a:p>
        </p:txBody>
      </p:sp>
    </p:spTree>
    <p:extLst>
      <p:ext uri="{BB962C8B-B14F-4D97-AF65-F5344CB8AC3E}">
        <p14:creationId xmlns:p14="http://schemas.microsoft.com/office/powerpoint/2010/main" val="2833859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4ED18A-B12F-4D3D-B05F-E13EA86F79DC}"/>
              </a:ext>
            </a:extLst>
          </p:cNvPr>
          <p:cNvSpPr txBox="1"/>
          <p:nvPr/>
        </p:nvSpPr>
        <p:spPr>
          <a:xfrm>
            <a:off x="1133475" y="1181570"/>
            <a:ext cx="10420350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PTHH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PTHH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099F89-B96F-4F34-9704-DE50E8633F28}"/>
              </a:ext>
            </a:extLst>
          </p:cNvPr>
          <p:cNvSpPr txBox="1"/>
          <p:nvPr/>
        </p:nvSpPr>
        <p:spPr>
          <a:xfrm>
            <a:off x="3995737" y="483027"/>
            <a:ext cx="469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CỦNG CỐ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EA50B3-72AC-4A96-8CE1-0D884361C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602445"/>
              </p:ext>
            </p:extLst>
          </p:nvPr>
        </p:nvGraphicFramePr>
        <p:xfrm>
          <a:off x="542924" y="2450244"/>
          <a:ext cx="11249026" cy="3950556"/>
        </p:xfrm>
        <a:graphic>
          <a:graphicData uri="http://schemas.openxmlformats.org/drawingml/2006/table">
            <a:tbl>
              <a:tblPr firstRow="1" firstCol="1" bandRow="1"/>
              <a:tblGrid>
                <a:gridCol w="5356974">
                  <a:extLst>
                    <a:ext uri="{9D8B030D-6E8A-4147-A177-3AD203B41FA5}">
                      <a16:colId xmlns:a16="http://schemas.microsoft.com/office/drawing/2014/main" val="1809210055"/>
                    </a:ext>
                  </a:extLst>
                </a:gridCol>
                <a:gridCol w="1117331">
                  <a:extLst>
                    <a:ext uri="{9D8B030D-6E8A-4147-A177-3AD203B41FA5}">
                      <a16:colId xmlns:a16="http://schemas.microsoft.com/office/drawing/2014/main" val="4047714662"/>
                    </a:ext>
                  </a:extLst>
                </a:gridCol>
                <a:gridCol w="4774721">
                  <a:extLst>
                    <a:ext uri="{9D8B030D-6E8A-4147-A177-3AD203B41FA5}">
                      <a16:colId xmlns:a16="http://schemas.microsoft.com/office/drawing/2014/main" val="2707915859"/>
                    </a:ext>
                  </a:extLst>
                </a:gridCol>
              </a:tblGrid>
              <a:tr h="6584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PTHH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Đ/S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Sửa lại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186792"/>
                  </a:ext>
                </a:extLst>
              </a:tr>
              <a:tr h="6584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 Na + O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NaO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219891"/>
                  </a:ext>
                </a:extLst>
              </a:tr>
              <a:tr h="6584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 2SO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O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2SO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059751"/>
                  </a:ext>
                </a:extLst>
              </a:tr>
              <a:tr h="6584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 H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Cl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HCl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104246"/>
                  </a:ext>
                </a:extLst>
              </a:tr>
              <a:tr h="6584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d) BaCl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Na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---&gt;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BaSO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Na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349955"/>
                  </a:ext>
                </a:extLst>
              </a:tr>
              <a:tr h="6584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e) Cu + 2AgNO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Cu(NO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+ 2Ag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82955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EE78F3B-5298-4E1D-BB76-F29603E17543}"/>
              </a:ext>
            </a:extLst>
          </p:cNvPr>
          <p:cNvSpPr txBox="1"/>
          <p:nvPr/>
        </p:nvSpPr>
        <p:spPr>
          <a:xfrm>
            <a:off x="6181725" y="3167390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974B6-1B8F-4E6D-AF02-DD71C3E6AFF2}"/>
              </a:ext>
            </a:extLst>
          </p:cNvPr>
          <p:cNvSpPr txBox="1"/>
          <p:nvPr/>
        </p:nvSpPr>
        <p:spPr>
          <a:xfrm>
            <a:off x="6186487" y="3846436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798F5E-4ABF-48A5-8A34-8EF494045685}"/>
              </a:ext>
            </a:extLst>
          </p:cNvPr>
          <p:cNvSpPr txBox="1"/>
          <p:nvPr/>
        </p:nvSpPr>
        <p:spPr>
          <a:xfrm>
            <a:off x="6167437" y="4522485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A11B21-11A3-4724-AC42-5CC6FAD37963}"/>
              </a:ext>
            </a:extLst>
          </p:cNvPr>
          <p:cNvSpPr txBox="1"/>
          <p:nvPr/>
        </p:nvSpPr>
        <p:spPr>
          <a:xfrm>
            <a:off x="6181725" y="5168069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152FF2-BC82-4365-9226-4F4D3A234321}"/>
              </a:ext>
            </a:extLst>
          </p:cNvPr>
          <p:cNvSpPr txBox="1"/>
          <p:nvPr/>
        </p:nvSpPr>
        <p:spPr>
          <a:xfrm>
            <a:off x="6181725" y="5813653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A2CAC0-84B3-48BC-BE74-E90E2C961BB4}"/>
              </a:ext>
            </a:extLst>
          </p:cNvPr>
          <p:cNvSpPr txBox="1"/>
          <p:nvPr/>
        </p:nvSpPr>
        <p:spPr>
          <a:xfrm>
            <a:off x="7124699" y="3111028"/>
            <a:ext cx="3133725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4Na + 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2Na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080329-1A80-4F06-8DF5-79D8E4B32F61}"/>
              </a:ext>
            </a:extLst>
          </p:cNvPr>
          <p:cNvSpPr txBox="1"/>
          <p:nvPr/>
        </p:nvSpPr>
        <p:spPr>
          <a:xfrm>
            <a:off x="7124699" y="4425522"/>
            <a:ext cx="3133725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Cl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2HCl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A9FC4D-D910-4DC2-B6CF-17CDAD385E4D}"/>
              </a:ext>
            </a:extLst>
          </p:cNvPr>
          <p:cNvSpPr txBox="1"/>
          <p:nvPr/>
        </p:nvSpPr>
        <p:spPr>
          <a:xfrm>
            <a:off x="7048499" y="5101394"/>
            <a:ext cx="4743451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BaCl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Na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---&gt;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BaSO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+ 2NaCl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0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1179</Words>
  <Application>Microsoft Office PowerPoint</Application>
  <PresentationFormat>Widescreen</PresentationFormat>
  <Paragraphs>155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#9Slide03 SVNJustice League</vt:lpstr>
      <vt:lpstr>Arial</vt:lpstr>
      <vt:lpstr>Calibri</vt:lpstr>
      <vt:lpstr>Calibri Light</vt:lpstr>
      <vt:lpstr>Cambria Math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hoang</dc:creator>
  <cp:lastModifiedBy>hong hoang</cp:lastModifiedBy>
  <cp:revision>5</cp:revision>
  <dcterms:created xsi:type="dcterms:W3CDTF">2021-11-05T10:37:52Z</dcterms:created>
  <dcterms:modified xsi:type="dcterms:W3CDTF">2021-11-24T03:49:40Z</dcterms:modified>
</cp:coreProperties>
</file>