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slideLayouts/slideLayout1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74" r:id="rId3"/>
  </p:sldMasterIdLst>
  <p:notesMasterIdLst>
    <p:notesMasterId r:id="rId23"/>
  </p:notesMasterIdLst>
  <p:sldIdLst>
    <p:sldId id="285" r:id="rId4"/>
    <p:sldId id="257" r:id="rId5"/>
    <p:sldId id="273" r:id="rId6"/>
    <p:sldId id="258" r:id="rId7"/>
    <p:sldId id="260" r:id="rId8"/>
    <p:sldId id="274" r:id="rId9"/>
    <p:sldId id="261" r:id="rId10"/>
    <p:sldId id="264" r:id="rId11"/>
    <p:sldId id="276" r:id="rId12"/>
    <p:sldId id="277" r:id="rId13"/>
    <p:sldId id="263" r:id="rId14"/>
    <p:sldId id="280" r:id="rId15"/>
    <p:sldId id="281" r:id="rId16"/>
    <p:sldId id="282" r:id="rId17"/>
    <p:sldId id="283" r:id="rId18"/>
    <p:sldId id="284" r:id="rId19"/>
    <p:sldId id="278" r:id="rId20"/>
    <p:sldId id="287" r:id="rId21"/>
    <p:sldId id="286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F15109"/>
    <a:srgbClr val="0070C0"/>
    <a:srgbClr val="A6A6A6"/>
    <a:srgbClr val="C0E6EA"/>
    <a:srgbClr val="05A0B8"/>
    <a:srgbClr val="048DA4"/>
    <a:srgbClr val="0FB7BD"/>
    <a:srgbClr val="A3E7FF"/>
    <a:srgbClr val="89E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84020" autoAdjust="0"/>
  </p:normalViewPr>
  <p:slideViewPr>
    <p:cSldViewPr snapToGrid="0" showGuides="1">
      <p:cViewPr varScale="1">
        <p:scale>
          <a:sx n="69" d="100"/>
          <a:sy n="69" d="100"/>
        </p:scale>
        <p:origin x="460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280945-BB74-47ED-919A-9C361166EB61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62FB90-C021-40C3-ACC1-60A35BBA16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48544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B62FB90-C021-40C3-ACC1-60A35BBA160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691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6A92-8AAF-4BF0-85FE-B336BF0F8D2D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F2F91-6C79-4775-9E01-5F8EDCA63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706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6A92-8AAF-4BF0-85FE-B336BF0F8D2D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F2F91-6C79-4775-9E01-5F8EDCA63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44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6A92-8AAF-4BF0-85FE-B336BF0F8D2D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F2F91-6C79-4775-9E01-5F8EDCA63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04415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526A92-8AAF-4BF0-85FE-B336BF0F8D2D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10/25/2021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2AF2F91-6C79-4775-9E01-5F8EDCA63F89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407293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92B35D-4626-45BC-BDC5-8F9FE07CF4D0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10/25/2021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3649C2A-AF0C-4F30-B6F3-F4BC9944CD56}" type="slidenum">
              <a:rPr kumimoji="0" lang="en-US" altLang="vi-VN" sz="9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6858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vi-VN" sz="9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911041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6A92-8AAF-4BF0-85FE-B336BF0F8D2D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F2F91-6C79-4775-9E01-5F8EDCA63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9580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6A92-8AAF-4BF0-85FE-B336BF0F8D2D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F2F91-6C79-4775-9E01-5F8EDCA63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2784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6A92-8AAF-4BF0-85FE-B336BF0F8D2D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F2F91-6C79-4775-9E01-5F8EDCA63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43576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6A92-8AAF-4BF0-85FE-B336BF0F8D2D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F2F91-6C79-4775-9E01-5F8EDCA63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177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6A92-8AAF-4BF0-85FE-B336BF0F8D2D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F2F91-6C79-4775-9E01-5F8EDCA63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9596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6A92-8AAF-4BF0-85FE-B336BF0F8D2D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F2F91-6C79-4775-9E01-5F8EDCA63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5960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6A92-8AAF-4BF0-85FE-B336BF0F8D2D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F2F91-6C79-4775-9E01-5F8EDCA63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1764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26A92-8AAF-4BF0-85FE-B336BF0F8D2D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AF2F91-6C79-4775-9E01-5F8EDCA63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8466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526A92-8AAF-4BF0-85FE-B336BF0F8D2D}" type="datetimeFigureOut">
              <a:rPr lang="en-US" smtClean="0"/>
              <a:t>10/25/2021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AF2F91-6C79-4775-9E01-5F8EDCA63F8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65852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8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B526A92-8AAF-4BF0-85FE-B336BF0F8D2D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10/25/2021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3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3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2AF2F91-6C79-4775-9E01-5F8EDCA63F89}" type="slidenum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09491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D5F79D6-35CC-4BBC-A2B3-C3B8146EC817}" type="datetimeFigureOut">
              <a:rPr kumimoji="0" 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l" defTabSz="6858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10/25/2021</a:t>
            </a:fld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900">
                <a:solidFill>
                  <a:srgbClr val="898989"/>
                </a:solidFill>
              </a:defRPr>
            </a:lvl1pPr>
          </a:lstStyle>
          <a:p>
            <a:pPr marL="0" marR="0" lvl="0" indent="0" algn="r" defTabSz="6858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0E3926A7-6979-4B63-A625-58BF28420668}" type="slidenum">
              <a:rPr kumimoji="0" lang="en-US" altLang="vi-VN" sz="900" b="0" i="0" u="none" strike="noStrike" kern="1200" cap="none" spc="0" normalizeH="0" baseline="0" noProof="0" smtClean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6858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altLang="vi-VN" sz="9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92177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5pPr>
      <a:lvl6pPr marL="342900" algn="l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6pPr>
      <a:lvl7pPr marL="685800" algn="l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7pPr>
      <a:lvl8pPr marL="1028700" algn="l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8pPr>
      <a:lvl9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3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450" indent="-171450" algn="l" rtl="0" eaLnBrk="0" fontAlgn="base" hangingPunct="0">
        <a:lnSpc>
          <a:spcPct val="90000"/>
        </a:lnSpc>
        <a:spcBef>
          <a:spcPts val="750"/>
        </a:spcBef>
        <a:spcAft>
          <a:spcPct val="0"/>
        </a:spcAft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0" fontAlgn="base" hangingPunct="0">
        <a:lnSpc>
          <a:spcPct val="90000"/>
        </a:lnSpc>
        <a:spcBef>
          <a:spcPts val="375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5000" t="-2000" r="-15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530" y="639097"/>
            <a:ext cx="8200718" cy="1543205"/>
          </a:xfrm>
        </p:spPr>
        <p:txBody>
          <a:bodyPr>
            <a:noAutofit/>
          </a:bodyPr>
          <a:lstStyle/>
          <a:p>
            <a:pPr algn="ctr"/>
            <a:r>
              <a:rPr lang="en-US" sz="4600" b="1" dirty="0" smtClean="0">
                <a:solidFill>
                  <a:srgbClr val="FF0000"/>
                </a:solidFill>
              </a:rPr>
              <a:t>REVIEW 1 (UNITS 1-2-3)</a:t>
            </a:r>
            <a:r>
              <a:rPr lang="en-US" sz="4600" b="1" dirty="0" smtClean="0">
                <a:solidFill>
                  <a:srgbClr val="0070C0"/>
                </a:solidFill>
              </a:rPr>
              <a:t/>
            </a:r>
            <a:br>
              <a:rPr lang="en-US" sz="4600" b="1" dirty="0" smtClean="0">
                <a:solidFill>
                  <a:srgbClr val="0070C0"/>
                </a:solidFill>
              </a:rPr>
            </a:br>
            <a:r>
              <a:rPr lang="en-US" sz="4600" b="1" dirty="0" smtClean="0">
                <a:solidFill>
                  <a:srgbClr val="0070C0"/>
                </a:solidFill>
              </a:rPr>
              <a:t>LANGUAGE</a:t>
            </a:r>
            <a:endParaRPr lang="vi-VN" sz="4600" b="1" dirty="0">
              <a:solidFill>
                <a:srgbClr val="0070C0"/>
              </a:solidFill>
            </a:endParaRPr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7038" y="2506662"/>
            <a:ext cx="4351338" cy="4351338"/>
          </a:xfrm>
        </p:spPr>
      </p:pic>
    </p:spTree>
    <p:extLst>
      <p:ext uri="{BB962C8B-B14F-4D97-AF65-F5344CB8AC3E}">
        <p14:creationId xmlns:p14="http://schemas.microsoft.com/office/powerpoint/2010/main" val="4182496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9144000" cy="6858000"/>
            <a:chOff x="193701" y="1590291"/>
            <a:chExt cx="8653859" cy="5137079"/>
          </a:xfrm>
        </p:grpSpPr>
        <p:sp>
          <p:nvSpPr>
            <p:cNvPr id="15" name="Rounded Rectangle 14"/>
            <p:cNvSpPr/>
            <p:nvPr/>
          </p:nvSpPr>
          <p:spPr>
            <a:xfrm>
              <a:off x="193701" y="1590291"/>
              <a:ext cx="8653859" cy="5137079"/>
            </a:xfrm>
            <a:prstGeom prst="roundRect">
              <a:avLst/>
            </a:prstGeom>
            <a:solidFill>
              <a:srgbClr val="C0E6EA"/>
            </a:solidFill>
            <a:ln>
              <a:solidFill>
                <a:srgbClr val="C0E6E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ounded Rectangle 15"/>
            <p:cNvSpPr/>
            <p:nvPr/>
          </p:nvSpPr>
          <p:spPr>
            <a:xfrm>
              <a:off x="277403" y="1674687"/>
              <a:ext cx="8444374" cy="4900773"/>
            </a:xfrm>
            <a:prstGeom prst="roundRect">
              <a:avLst/>
            </a:prstGeom>
            <a:solidFill>
              <a:srgbClr val="05A0B8"/>
            </a:solidFill>
            <a:ln>
              <a:solidFill>
                <a:srgbClr val="05A0B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ounded Rectangle 16"/>
            <p:cNvSpPr/>
            <p:nvPr/>
          </p:nvSpPr>
          <p:spPr>
            <a:xfrm>
              <a:off x="314872" y="1767152"/>
              <a:ext cx="8369436" cy="4952146"/>
            </a:xfrm>
            <a:prstGeom prst="roundRect">
              <a:avLst/>
            </a:prstGeom>
            <a:solidFill>
              <a:srgbClr val="E2F4F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1500172" y="1492490"/>
            <a:ext cx="6135188" cy="4100301"/>
            <a:chOff x="760064" y="827862"/>
            <a:chExt cx="6135188" cy="4100301"/>
          </a:xfrm>
        </p:grpSpPr>
        <p:grpSp>
          <p:nvGrpSpPr>
            <p:cNvPr id="13" name="Group 12"/>
            <p:cNvGrpSpPr/>
            <p:nvPr/>
          </p:nvGrpSpPr>
          <p:grpSpPr>
            <a:xfrm>
              <a:off x="760064" y="827862"/>
              <a:ext cx="4996227" cy="1606886"/>
              <a:chOff x="2323295" y="1854855"/>
              <a:chExt cx="4996227" cy="1606886"/>
            </a:xfrm>
          </p:grpSpPr>
          <p:grpSp>
            <p:nvGrpSpPr>
              <p:cNvPr id="12" name="Group 11"/>
              <p:cNvGrpSpPr/>
              <p:nvPr/>
            </p:nvGrpSpPr>
            <p:grpSpPr>
              <a:xfrm>
                <a:off x="2323295" y="1854855"/>
                <a:ext cx="4996227" cy="789114"/>
                <a:chOff x="2329399" y="1854855"/>
                <a:chExt cx="4996227" cy="789114"/>
              </a:xfrm>
            </p:grpSpPr>
            <p:pic>
              <p:nvPicPr>
                <p:cNvPr id="4" name="Picture 3"/>
                <p:cNvPicPr>
                  <a:picLocks noChangeAspect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209822" y="1862902"/>
                  <a:ext cx="4115804" cy="781067"/>
                </a:xfrm>
                <a:prstGeom prst="rect">
                  <a:avLst/>
                </a:prstGeom>
              </p:spPr>
            </p:pic>
            <p:pic>
              <p:nvPicPr>
                <p:cNvPr id="5" name="Picture 4"/>
                <p:cNvPicPr>
                  <a:picLocks noChangeAspect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329399" y="1854855"/>
                  <a:ext cx="946337" cy="777611"/>
                </a:xfrm>
                <a:prstGeom prst="rect">
                  <a:avLst/>
                </a:prstGeom>
              </p:spPr>
            </p:pic>
          </p:grpSp>
          <p:sp>
            <p:nvSpPr>
              <p:cNvPr id="6" name="TextBox 5"/>
              <p:cNvSpPr txBox="1"/>
              <p:nvPr/>
            </p:nvSpPr>
            <p:spPr>
              <a:xfrm>
                <a:off x="3203718" y="2815410"/>
                <a:ext cx="355717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600" b="1">
                    <a:solidFill>
                      <a:srgbClr val="0084B1"/>
                    </a:solidFill>
                  </a:rPr>
                  <a:t>Grammar</a:t>
                </a:r>
              </a:p>
            </p:txBody>
          </p:sp>
        </p:grpSp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90235" y="2821366"/>
              <a:ext cx="420785" cy="396740"/>
            </a:xfrm>
            <a:prstGeom prst="rect">
              <a:avLst/>
            </a:prstGeom>
          </p:spPr>
        </p:pic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97761" y="3700995"/>
              <a:ext cx="444381" cy="456724"/>
            </a:xfrm>
            <a:prstGeom prst="rect">
              <a:avLst/>
            </a:prstGeom>
          </p:spPr>
        </p:pic>
        <p:sp>
          <p:nvSpPr>
            <p:cNvPr id="20" name="TextBox 19"/>
            <p:cNvSpPr txBox="1"/>
            <p:nvPr/>
          </p:nvSpPr>
          <p:spPr>
            <a:xfrm>
              <a:off x="2042142" y="2665793"/>
              <a:ext cx="485311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>
                  <a:latin typeface="Arial" panose="020B0604020202020204" pitchFamily="34" charset="0"/>
                  <a:cs typeface="Arial" panose="020B0604020202020204" pitchFamily="34" charset="0"/>
                </a:rPr>
                <a:t>Look at the picture of a classroom. Choose the best answer A, B, or C.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2042143" y="3604724"/>
              <a:ext cx="4144330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2000" b="1">
                  <a:latin typeface="Arial" panose="020B0604020202020204" pitchFamily="34" charset="0"/>
                  <a:cs typeface="Arial" panose="020B0604020202020204" pitchFamily="34" charset="0"/>
                </a:rPr>
                <a:t>Complete the sentences with the present simple or the present continuous form of the verbs in brackets.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59965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18021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994" y="138671"/>
            <a:ext cx="587409" cy="553842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902494" y="60331"/>
            <a:ext cx="6546270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>
                <a:effectLst>
                  <a:glow rad="88900">
                    <a:schemeClr val="bg1"/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Look at the picture of a classroom. Choose the best answer A, B, or C.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1623" y="1322454"/>
            <a:ext cx="6040755" cy="5164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0222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1623" y="184534"/>
            <a:ext cx="6040755" cy="5164927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AF5220AD-C91F-4A13-81A4-125A00AEAAFD}"/>
              </a:ext>
            </a:extLst>
          </p:cNvPr>
          <p:cNvGrpSpPr/>
          <p:nvPr/>
        </p:nvGrpSpPr>
        <p:grpSpPr>
          <a:xfrm>
            <a:off x="630454" y="5458952"/>
            <a:ext cx="7984693" cy="1111238"/>
            <a:chOff x="1201014" y="5550392"/>
            <a:chExt cx="7984693" cy="1111238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E274CD3F-F81D-4A2E-9A5B-49A800FBEA4D}"/>
                </a:ext>
              </a:extLst>
            </p:cNvPr>
            <p:cNvGrpSpPr/>
            <p:nvPr/>
          </p:nvGrpSpPr>
          <p:grpSpPr>
            <a:xfrm>
              <a:off x="1635924" y="6128272"/>
              <a:ext cx="2294630" cy="523220"/>
              <a:chOff x="1230086" y="1785257"/>
              <a:chExt cx="2111832" cy="523220"/>
            </a:xfrm>
          </p:grpSpPr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9E0002B9-0024-452A-B96C-C163557341F7}"/>
                  </a:ext>
                </a:extLst>
              </p:cNvPr>
              <p:cNvSpPr txBox="1"/>
              <p:nvPr/>
            </p:nvSpPr>
            <p:spPr>
              <a:xfrm>
                <a:off x="1230086" y="1785257"/>
                <a:ext cx="56605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>
                    <a:solidFill>
                      <a:srgbClr val="0070C0"/>
                    </a:solidFill>
                  </a:rPr>
                  <a:t>A.</a:t>
                </a:r>
              </a:p>
            </p:txBody>
          </p: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96B0EF99-8C6C-43AD-B26D-9FC2559C895B}"/>
                  </a:ext>
                </a:extLst>
              </p:cNvPr>
              <p:cNvSpPr txBox="1"/>
              <p:nvPr/>
            </p:nvSpPr>
            <p:spPr>
              <a:xfrm>
                <a:off x="1611086" y="1785257"/>
                <a:ext cx="173083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/>
                  <a:t>in</a:t>
                </a:r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441C9B67-1C02-447E-850D-521F9BC8028D}"/>
                </a:ext>
              </a:extLst>
            </p:cNvPr>
            <p:cNvGrpSpPr/>
            <p:nvPr/>
          </p:nvGrpSpPr>
          <p:grpSpPr>
            <a:xfrm>
              <a:off x="3830210" y="6138410"/>
              <a:ext cx="1951616" cy="523220"/>
              <a:chOff x="1230086" y="1785257"/>
              <a:chExt cx="1796143" cy="523220"/>
            </a:xfrm>
          </p:grpSpPr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45D20E64-B509-4E24-99E0-BB545DA0AE1D}"/>
                  </a:ext>
                </a:extLst>
              </p:cNvPr>
              <p:cNvSpPr txBox="1"/>
              <p:nvPr/>
            </p:nvSpPr>
            <p:spPr>
              <a:xfrm>
                <a:off x="1230086" y="1785257"/>
                <a:ext cx="56605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>
                    <a:solidFill>
                      <a:srgbClr val="0070C0"/>
                    </a:solidFill>
                  </a:rPr>
                  <a:t>B.</a:t>
                </a:r>
              </a:p>
            </p:txBody>
          </p:sp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A152E457-02CB-4CF4-81E3-0306199B7B77}"/>
                  </a:ext>
                </a:extLst>
              </p:cNvPr>
              <p:cNvSpPr txBox="1"/>
              <p:nvPr/>
            </p:nvSpPr>
            <p:spPr>
              <a:xfrm>
                <a:off x="1611086" y="1785257"/>
                <a:ext cx="141514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on</a:t>
                </a:r>
              </a:p>
            </p:txBody>
          </p:sp>
        </p:grp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D2F529C3-A240-43D4-BC15-FB12313AB965}"/>
                </a:ext>
              </a:extLst>
            </p:cNvPr>
            <p:cNvGrpSpPr/>
            <p:nvPr/>
          </p:nvGrpSpPr>
          <p:grpSpPr>
            <a:xfrm>
              <a:off x="6042159" y="6100712"/>
              <a:ext cx="2188166" cy="523220"/>
              <a:chOff x="1230086" y="1785257"/>
              <a:chExt cx="2013849" cy="523220"/>
            </a:xfrm>
          </p:grpSpPr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93C4CCFD-B1F3-4CCE-92E6-DDBA6BC13C62}"/>
                  </a:ext>
                </a:extLst>
              </p:cNvPr>
              <p:cNvSpPr txBox="1"/>
              <p:nvPr/>
            </p:nvSpPr>
            <p:spPr>
              <a:xfrm>
                <a:off x="1230086" y="1785257"/>
                <a:ext cx="56605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>
                    <a:solidFill>
                      <a:srgbClr val="0070C0"/>
                    </a:solidFill>
                  </a:rPr>
                  <a:t>C.</a:t>
                </a:r>
              </a:p>
            </p:txBody>
          </p: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C6388F96-3F11-4707-80B7-CEEBD27B04A1}"/>
                  </a:ext>
                </a:extLst>
              </p:cNvPr>
              <p:cNvSpPr txBox="1"/>
              <p:nvPr/>
            </p:nvSpPr>
            <p:spPr>
              <a:xfrm>
                <a:off x="1611086" y="1785257"/>
                <a:ext cx="163284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behind</a:t>
                </a:r>
              </a:p>
            </p:txBody>
          </p:sp>
        </p:grp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E43EF68C-1716-48F5-B0FF-0F9D3D3DC37E}"/>
                </a:ext>
              </a:extLst>
            </p:cNvPr>
            <p:cNvGrpSpPr/>
            <p:nvPr/>
          </p:nvGrpSpPr>
          <p:grpSpPr>
            <a:xfrm>
              <a:off x="1201014" y="5550392"/>
              <a:ext cx="7984693" cy="531873"/>
              <a:chOff x="794659" y="707494"/>
              <a:chExt cx="7348604" cy="531873"/>
            </a:xfrm>
          </p:grpSpPr>
          <p:grpSp>
            <p:nvGrpSpPr>
              <p:cNvPr id="19" name="Group 18">
                <a:extLst>
                  <a:ext uri="{FF2B5EF4-FFF2-40B4-BE49-F238E27FC236}">
                    <a16:creationId xmlns:a16="http://schemas.microsoft.com/office/drawing/2014/main" id="{0B66E960-3875-4B41-B04A-50782E2AEEC5}"/>
                  </a:ext>
                </a:extLst>
              </p:cNvPr>
              <p:cNvGrpSpPr/>
              <p:nvPr/>
            </p:nvGrpSpPr>
            <p:grpSpPr>
              <a:xfrm>
                <a:off x="794659" y="707494"/>
                <a:ext cx="7348604" cy="531873"/>
                <a:chOff x="363373" y="1262747"/>
                <a:chExt cx="7348604" cy="531873"/>
              </a:xfrm>
            </p:grpSpPr>
            <p:sp>
              <p:nvSpPr>
                <p:cNvPr id="21" name="TextBox 20">
                  <a:extLst>
                    <a:ext uri="{FF2B5EF4-FFF2-40B4-BE49-F238E27FC236}">
                      <a16:creationId xmlns:a16="http://schemas.microsoft.com/office/drawing/2014/main" id="{746D1D83-9C46-4002-88E9-E6BB303F7283}"/>
                    </a:ext>
                  </a:extLst>
                </p:cNvPr>
                <p:cNvSpPr txBox="1"/>
                <p:nvPr/>
              </p:nvSpPr>
              <p:spPr>
                <a:xfrm>
                  <a:off x="363373" y="1262747"/>
                  <a:ext cx="474830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800" b="1">
                      <a:solidFill>
                        <a:srgbClr val="0070C0"/>
                      </a:solidFill>
                    </a:rPr>
                    <a:t>1.</a:t>
                  </a:r>
                </a:p>
              </p:txBody>
            </p:sp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B305BB76-9AAE-4331-83C3-D13C9B0735C1}"/>
                    </a:ext>
                  </a:extLst>
                </p:cNvPr>
                <p:cNvSpPr txBox="1"/>
                <p:nvPr/>
              </p:nvSpPr>
              <p:spPr>
                <a:xfrm>
                  <a:off x="827313" y="1271400"/>
                  <a:ext cx="6884664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800" dirty="0"/>
                    <a:t>There is a blackboard and a clock               the wall.</a:t>
                  </a:r>
                  <a:endParaRPr lang="en-US" sz="2800" i="1" dirty="0"/>
                </a:p>
              </p:txBody>
            </p:sp>
          </p:grpSp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04D28D99-BC0E-4A69-91A5-C46E273A341C}"/>
                  </a:ext>
                </a:extLst>
              </p:cNvPr>
              <p:cNvCxnSpPr/>
              <p:nvPr/>
            </p:nvCxnSpPr>
            <p:spPr>
              <a:xfrm>
                <a:off x="5799866" y="1117785"/>
                <a:ext cx="9144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" name="Oval 3">
            <a:extLst>
              <a:ext uri="{FF2B5EF4-FFF2-40B4-BE49-F238E27FC236}">
                <a16:creationId xmlns:a16="http://schemas.microsoft.com/office/drawing/2014/main" id="{45851465-1579-4762-B845-FE07DBB5D180}"/>
              </a:ext>
            </a:extLst>
          </p:cNvPr>
          <p:cNvSpPr/>
          <p:nvPr/>
        </p:nvSpPr>
        <p:spPr>
          <a:xfrm>
            <a:off x="3283512" y="6087855"/>
            <a:ext cx="457200" cy="457200"/>
          </a:xfrm>
          <a:prstGeom prst="ellipse">
            <a:avLst/>
          </a:prstGeom>
          <a:noFill/>
          <a:ln w="28575"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397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1623" y="184534"/>
            <a:ext cx="6040755" cy="5164927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AF5220AD-C91F-4A13-81A4-125A00AEAAFD}"/>
              </a:ext>
            </a:extLst>
          </p:cNvPr>
          <p:cNvGrpSpPr/>
          <p:nvPr/>
        </p:nvGrpSpPr>
        <p:grpSpPr>
          <a:xfrm>
            <a:off x="1225792" y="5448792"/>
            <a:ext cx="6692417" cy="1111238"/>
            <a:chOff x="1201014" y="5550392"/>
            <a:chExt cx="6692417" cy="1111238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E274CD3F-F81D-4A2E-9A5B-49A800FBEA4D}"/>
                </a:ext>
              </a:extLst>
            </p:cNvPr>
            <p:cNvGrpSpPr/>
            <p:nvPr/>
          </p:nvGrpSpPr>
          <p:grpSpPr>
            <a:xfrm>
              <a:off x="1635924" y="6128272"/>
              <a:ext cx="2294630" cy="523220"/>
              <a:chOff x="1230086" y="1785257"/>
              <a:chExt cx="2111832" cy="523220"/>
            </a:xfrm>
          </p:grpSpPr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9E0002B9-0024-452A-B96C-C163557341F7}"/>
                  </a:ext>
                </a:extLst>
              </p:cNvPr>
              <p:cNvSpPr txBox="1"/>
              <p:nvPr/>
            </p:nvSpPr>
            <p:spPr>
              <a:xfrm>
                <a:off x="1230086" y="1785257"/>
                <a:ext cx="56605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>
                    <a:solidFill>
                      <a:srgbClr val="0070C0"/>
                    </a:solidFill>
                  </a:rPr>
                  <a:t>A.</a:t>
                </a:r>
              </a:p>
            </p:txBody>
          </p: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96B0EF99-8C6C-43AD-B26D-9FC2559C895B}"/>
                  </a:ext>
                </a:extLst>
              </p:cNvPr>
              <p:cNvSpPr txBox="1"/>
              <p:nvPr/>
            </p:nvSpPr>
            <p:spPr>
              <a:xfrm>
                <a:off x="1611086" y="1785257"/>
                <a:ext cx="173083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teacher’s</a:t>
                </a:r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441C9B67-1C02-447E-850D-521F9BC8028D}"/>
                </a:ext>
              </a:extLst>
            </p:cNvPr>
            <p:cNvGrpSpPr/>
            <p:nvPr/>
          </p:nvGrpSpPr>
          <p:grpSpPr>
            <a:xfrm>
              <a:off x="3830210" y="6138410"/>
              <a:ext cx="1951616" cy="523220"/>
              <a:chOff x="1230086" y="1785257"/>
              <a:chExt cx="1796143" cy="523220"/>
            </a:xfrm>
          </p:grpSpPr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45D20E64-B509-4E24-99E0-BB545DA0AE1D}"/>
                  </a:ext>
                </a:extLst>
              </p:cNvPr>
              <p:cNvSpPr txBox="1"/>
              <p:nvPr/>
            </p:nvSpPr>
            <p:spPr>
              <a:xfrm>
                <a:off x="1230086" y="1785257"/>
                <a:ext cx="56605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>
                    <a:solidFill>
                      <a:srgbClr val="0070C0"/>
                    </a:solidFill>
                  </a:rPr>
                  <a:t>B.</a:t>
                </a:r>
              </a:p>
            </p:txBody>
          </p:sp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A152E457-02CB-4CF4-81E3-0306199B7B77}"/>
                  </a:ext>
                </a:extLst>
              </p:cNvPr>
              <p:cNvSpPr txBox="1"/>
              <p:nvPr/>
            </p:nvSpPr>
            <p:spPr>
              <a:xfrm>
                <a:off x="1611086" y="1785257"/>
                <a:ext cx="141514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teachers</a:t>
                </a:r>
              </a:p>
            </p:txBody>
          </p:sp>
        </p:grp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D2F529C3-A240-43D4-BC15-FB12313AB965}"/>
                </a:ext>
              </a:extLst>
            </p:cNvPr>
            <p:cNvGrpSpPr/>
            <p:nvPr/>
          </p:nvGrpSpPr>
          <p:grpSpPr>
            <a:xfrm>
              <a:off x="6042159" y="6100712"/>
              <a:ext cx="1851272" cy="523220"/>
              <a:chOff x="1230086" y="1785257"/>
              <a:chExt cx="1703793" cy="523220"/>
            </a:xfrm>
          </p:grpSpPr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93C4CCFD-B1F3-4CCE-92E6-DDBA6BC13C62}"/>
                  </a:ext>
                </a:extLst>
              </p:cNvPr>
              <p:cNvSpPr txBox="1"/>
              <p:nvPr/>
            </p:nvSpPr>
            <p:spPr>
              <a:xfrm>
                <a:off x="1230086" y="1785257"/>
                <a:ext cx="56605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>
                    <a:solidFill>
                      <a:srgbClr val="0070C0"/>
                    </a:solidFill>
                  </a:rPr>
                  <a:t>C.</a:t>
                </a:r>
              </a:p>
            </p:txBody>
          </p: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C6388F96-3F11-4707-80B7-CEEBD27B04A1}"/>
                  </a:ext>
                </a:extLst>
              </p:cNvPr>
              <p:cNvSpPr txBox="1"/>
              <p:nvPr/>
            </p:nvSpPr>
            <p:spPr>
              <a:xfrm>
                <a:off x="1611087" y="1785257"/>
                <a:ext cx="132279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teacher’</a:t>
                </a:r>
              </a:p>
            </p:txBody>
          </p:sp>
        </p:grp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E43EF68C-1716-48F5-B0FF-0F9D3D3DC37E}"/>
                </a:ext>
              </a:extLst>
            </p:cNvPr>
            <p:cNvGrpSpPr/>
            <p:nvPr/>
          </p:nvGrpSpPr>
          <p:grpSpPr>
            <a:xfrm>
              <a:off x="1201014" y="5550392"/>
              <a:ext cx="6633948" cy="531873"/>
              <a:chOff x="794659" y="707494"/>
              <a:chExt cx="6105464" cy="531873"/>
            </a:xfrm>
          </p:grpSpPr>
          <p:grpSp>
            <p:nvGrpSpPr>
              <p:cNvPr id="19" name="Group 18">
                <a:extLst>
                  <a:ext uri="{FF2B5EF4-FFF2-40B4-BE49-F238E27FC236}">
                    <a16:creationId xmlns:a16="http://schemas.microsoft.com/office/drawing/2014/main" id="{0B66E960-3875-4B41-B04A-50782E2AEEC5}"/>
                  </a:ext>
                </a:extLst>
              </p:cNvPr>
              <p:cNvGrpSpPr/>
              <p:nvPr/>
            </p:nvGrpSpPr>
            <p:grpSpPr>
              <a:xfrm>
                <a:off x="794659" y="707494"/>
                <a:ext cx="6105464" cy="531873"/>
                <a:chOff x="363373" y="1262747"/>
                <a:chExt cx="6105464" cy="531873"/>
              </a:xfrm>
            </p:grpSpPr>
            <p:sp>
              <p:nvSpPr>
                <p:cNvPr id="21" name="TextBox 20">
                  <a:extLst>
                    <a:ext uri="{FF2B5EF4-FFF2-40B4-BE49-F238E27FC236}">
                      <a16:creationId xmlns:a16="http://schemas.microsoft.com/office/drawing/2014/main" id="{746D1D83-9C46-4002-88E9-E6BB303F7283}"/>
                    </a:ext>
                  </a:extLst>
                </p:cNvPr>
                <p:cNvSpPr txBox="1"/>
                <p:nvPr/>
              </p:nvSpPr>
              <p:spPr>
                <a:xfrm>
                  <a:off x="363373" y="1262747"/>
                  <a:ext cx="474830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800" b="1" dirty="0">
                      <a:solidFill>
                        <a:srgbClr val="0070C0"/>
                      </a:solidFill>
                    </a:rPr>
                    <a:t>2.</a:t>
                  </a:r>
                </a:p>
              </p:txBody>
            </p:sp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B305BB76-9AAE-4331-83C3-D13C9B0735C1}"/>
                    </a:ext>
                  </a:extLst>
                </p:cNvPr>
                <p:cNvSpPr txBox="1"/>
                <p:nvPr/>
              </p:nvSpPr>
              <p:spPr>
                <a:xfrm>
                  <a:off x="827314" y="1271400"/>
                  <a:ext cx="5641523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800" dirty="0"/>
                    <a:t>A vase of flowers is on the               desk.</a:t>
                  </a:r>
                  <a:endParaRPr lang="en-US" sz="2800" i="1" dirty="0"/>
                </a:p>
              </p:txBody>
            </p:sp>
          </p:grpSp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04D28D99-BC0E-4A69-91A5-C46E273A341C}"/>
                  </a:ext>
                </a:extLst>
              </p:cNvPr>
              <p:cNvCxnSpPr/>
              <p:nvPr/>
            </p:nvCxnSpPr>
            <p:spPr>
              <a:xfrm>
                <a:off x="4924881" y="1097465"/>
                <a:ext cx="9144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" name="Oval 3">
            <a:extLst>
              <a:ext uri="{FF2B5EF4-FFF2-40B4-BE49-F238E27FC236}">
                <a16:creationId xmlns:a16="http://schemas.microsoft.com/office/drawing/2014/main" id="{45851465-1579-4762-B845-FE07DBB5D180}"/>
              </a:ext>
            </a:extLst>
          </p:cNvPr>
          <p:cNvSpPr/>
          <p:nvPr/>
        </p:nvSpPr>
        <p:spPr>
          <a:xfrm>
            <a:off x="1700828" y="6069836"/>
            <a:ext cx="457200" cy="457200"/>
          </a:xfrm>
          <a:prstGeom prst="ellipse">
            <a:avLst/>
          </a:prstGeom>
          <a:noFill/>
          <a:ln w="28575"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317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1623" y="184534"/>
            <a:ext cx="6040755" cy="5164927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AF5220AD-C91F-4A13-81A4-125A00AEAAFD}"/>
              </a:ext>
            </a:extLst>
          </p:cNvPr>
          <p:cNvGrpSpPr/>
          <p:nvPr/>
        </p:nvGrpSpPr>
        <p:grpSpPr>
          <a:xfrm>
            <a:off x="648456" y="5448792"/>
            <a:ext cx="7847088" cy="1111238"/>
            <a:chOff x="1201014" y="5550392"/>
            <a:chExt cx="7847088" cy="1111238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E274CD3F-F81D-4A2E-9A5B-49A800FBEA4D}"/>
                </a:ext>
              </a:extLst>
            </p:cNvPr>
            <p:cNvGrpSpPr/>
            <p:nvPr/>
          </p:nvGrpSpPr>
          <p:grpSpPr>
            <a:xfrm>
              <a:off x="1635924" y="6128272"/>
              <a:ext cx="2294630" cy="523220"/>
              <a:chOff x="1230086" y="1785257"/>
              <a:chExt cx="2111832" cy="523220"/>
            </a:xfrm>
          </p:grpSpPr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9E0002B9-0024-452A-B96C-C163557341F7}"/>
                  </a:ext>
                </a:extLst>
              </p:cNvPr>
              <p:cNvSpPr txBox="1"/>
              <p:nvPr/>
            </p:nvSpPr>
            <p:spPr>
              <a:xfrm>
                <a:off x="1230086" y="1785257"/>
                <a:ext cx="56605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>
                    <a:solidFill>
                      <a:srgbClr val="0070C0"/>
                    </a:solidFill>
                  </a:rPr>
                  <a:t>A.</a:t>
                </a:r>
              </a:p>
            </p:txBody>
          </p: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96B0EF99-8C6C-43AD-B26D-9FC2559C895B}"/>
                  </a:ext>
                </a:extLst>
              </p:cNvPr>
              <p:cNvSpPr txBox="1"/>
              <p:nvPr/>
            </p:nvSpPr>
            <p:spPr>
              <a:xfrm>
                <a:off x="1611086" y="1785257"/>
                <a:ext cx="173083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in</a:t>
                </a:r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441C9B67-1C02-447E-850D-521F9BC8028D}"/>
                </a:ext>
              </a:extLst>
            </p:cNvPr>
            <p:cNvGrpSpPr/>
            <p:nvPr/>
          </p:nvGrpSpPr>
          <p:grpSpPr>
            <a:xfrm>
              <a:off x="3830210" y="6138410"/>
              <a:ext cx="1951616" cy="523220"/>
              <a:chOff x="1230086" y="1785257"/>
              <a:chExt cx="1796143" cy="523220"/>
            </a:xfrm>
          </p:grpSpPr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45D20E64-B509-4E24-99E0-BB545DA0AE1D}"/>
                  </a:ext>
                </a:extLst>
              </p:cNvPr>
              <p:cNvSpPr txBox="1"/>
              <p:nvPr/>
            </p:nvSpPr>
            <p:spPr>
              <a:xfrm>
                <a:off x="1230086" y="1785257"/>
                <a:ext cx="56605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>
                    <a:solidFill>
                      <a:srgbClr val="0070C0"/>
                    </a:solidFill>
                  </a:rPr>
                  <a:t>B.</a:t>
                </a:r>
              </a:p>
            </p:txBody>
          </p:sp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A152E457-02CB-4CF4-81E3-0306199B7B77}"/>
                  </a:ext>
                </a:extLst>
              </p:cNvPr>
              <p:cNvSpPr txBox="1"/>
              <p:nvPr/>
            </p:nvSpPr>
            <p:spPr>
              <a:xfrm>
                <a:off x="1611086" y="1785257"/>
                <a:ext cx="141514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on</a:t>
                </a:r>
              </a:p>
            </p:txBody>
          </p:sp>
        </p:grp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D2F529C3-A240-43D4-BC15-FB12313AB965}"/>
                </a:ext>
              </a:extLst>
            </p:cNvPr>
            <p:cNvGrpSpPr/>
            <p:nvPr/>
          </p:nvGrpSpPr>
          <p:grpSpPr>
            <a:xfrm>
              <a:off x="6042159" y="6100712"/>
              <a:ext cx="2211948" cy="523220"/>
              <a:chOff x="1230086" y="1785257"/>
              <a:chExt cx="2035736" cy="523220"/>
            </a:xfrm>
          </p:grpSpPr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93C4CCFD-B1F3-4CCE-92E6-DDBA6BC13C62}"/>
                  </a:ext>
                </a:extLst>
              </p:cNvPr>
              <p:cNvSpPr txBox="1"/>
              <p:nvPr/>
            </p:nvSpPr>
            <p:spPr>
              <a:xfrm>
                <a:off x="1230086" y="1785257"/>
                <a:ext cx="56605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>
                    <a:solidFill>
                      <a:srgbClr val="0070C0"/>
                    </a:solidFill>
                  </a:rPr>
                  <a:t>C.</a:t>
                </a:r>
              </a:p>
            </p:txBody>
          </p: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C6388F96-3F11-4707-80B7-CEEBD27B04A1}"/>
                  </a:ext>
                </a:extLst>
              </p:cNvPr>
              <p:cNvSpPr txBox="1"/>
              <p:nvPr/>
            </p:nvSpPr>
            <p:spPr>
              <a:xfrm>
                <a:off x="1611087" y="1785257"/>
                <a:ext cx="165473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in front of</a:t>
                </a:r>
              </a:p>
            </p:txBody>
          </p:sp>
        </p:grp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E43EF68C-1716-48F5-B0FF-0F9D3D3DC37E}"/>
                </a:ext>
              </a:extLst>
            </p:cNvPr>
            <p:cNvGrpSpPr/>
            <p:nvPr/>
          </p:nvGrpSpPr>
          <p:grpSpPr>
            <a:xfrm>
              <a:off x="1201014" y="5550392"/>
              <a:ext cx="7847088" cy="531873"/>
              <a:chOff x="794659" y="707494"/>
              <a:chExt cx="7221961" cy="531873"/>
            </a:xfrm>
          </p:grpSpPr>
          <p:grpSp>
            <p:nvGrpSpPr>
              <p:cNvPr id="19" name="Group 18">
                <a:extLst>
                  <a:ext uri="{FF2B5EF4-FFF2-40B4-BE49-F238E27FC236}">
                    <a16:creationId xmlns:a16="http://schemas.microsoft.com/office/drawing/2014/main" id="{0B66E960-3875-4B41-B04A-50782E2AEEC5}"/>
                  </a:ext>
                </a:extLst>
              </p:cNvPr>
              <p:cNvGrpSpPr/>
              <p:nvPr/>
            </p:nvGrpSpPr>
            <p:grpSpPr>
              <a:xfrm>
                <a:off x="794659" y="707494"/>
                <a:ext cx="7221961" cy="531873"/>
                <a:chOff x="363373" y="1262747"/>
                <a:chExt cx="7221961" cy="531873"/>
              </a:xfrm>
            </p:grpSpPr>
            <p:sp>
              <p:nvSpPr>
                <p:cNvPr id="21" name="TextBox 20">
                  <a:extLst>
                    <a:ext uri="{FF2B5EF4-FFF2-40B4-BE49-F238E27FC236}">
                      <a16:creationId xmlns:a16="http://schemas.microsoft.com/office/drawing/2014/main" id="{746D1D83-9C46-4002-88E9-E6BB303F7283}"/>
                    </a:ext>
                  </a:extLst>
                </p:cNvPr>
                <p:cNvSpPr txBox="1"/>
                <p:nvPr/>
              </p:nvSpPr>
              <p:spPr>
                <a:xfrm>
                  <a:off x="363373" y="1262747"/>
                  <a:ext cx="474830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800" b="1" dirty="0">
                      <a:solidFill>
                        <a:srgbClr val="0070C0"/>
                      </a:solidFill>
                    </a:rPr>
                    <a:t>3.</a:t>
                  </a:r>
                </a:p>
              </p:txBody>
            </p:sp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B305BB76-9AAE-4331-83C3-D13C9B0735C1}"/>
                    </a:ext>
                  </a:extLst>
                </p:cNvPr>
                <p:cNvSpPr txBox="1"/>
                <p:nvPr/>
              </p:nvSpPr>
              <p:spPr>
                <a:xfrm>
                  <a:off x="827314" y="1271400"/>
                  <a:ext cx="6758020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800" dirty="0"/>
                    <a:t>A boy and these girls are the               classroom.</a:t>
                  </a:r>
                  <a:endParaRPr lang="en-US" sz="2800" i="1" dirty="0"/>
                </a:p>
              </p:txBody>
            </p:sp>
          </p:grpSp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04D28D99-BC0E-4A69-91A5-C46E273A341C}"/>
                  </a:ext>
                </a:extLst>
              </p:cNvPr>
              <p:cNvCxnSpPr/>
              <p:nvPr/>
            </p:nvCxnSpPr>
            <p:spPr>
              <a:xfrm>
                <a:off x="5224102" y="1097465"/>
                <a:ext cx="9144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" name="Oval 3">
            <a:extLst>
              <a:ext uri="{FF2B5EF4-FFF2-40B4-BE49-F238E27FC236}">
                <a16:creationId xmlns:a16="http://schemas.microsoft.com/office/drawing/2014/main" id="{45851465-1579-4762-B845-FE07DBB5D180}"/>
              </a:ext>
            </a:extLst>
          </p:cNvPr>
          <p:cNvSpPr/>
          <p:nvPr/>
        </p:nvSpPr>
        <p:spPr>
          <a:xfrm>
            <a:off x="1142028" y="6069836"/>
            <a:ext cx="457200" cy="457200"/>
          </a:xfrm>
          <a:prstGeom prst="ellipse">
            <a:avLst/>
          </a:prstGeom>
          <a:noFill/>
          <a:ln w="28575"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3690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1623" y="184534"/>
            <a:ext cx="6040755" cy="5164927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AF5220AD-C91F-4A13-81A4-125A00AEAAFD}"/>
              </a:ext>
            </a:extLst>
          </p:cNvPr>
          <p:cNvGrpSpPr/>
          <p:nvPr/>
        </p:nvGrpSpPr>
        <p:grpSpPr>
          <a:xfrm>
            <a:off x="1391028" y="5448792"/>
            <a:ext cx="6361945" cy="1111238"/>
            <a:chOff x="1201014" y="5550392"/>
            <a:chExt cx="6361945" cy="1111238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E274CD3F-F81D-4A2E-9A5B-49A800FBEA4D}"/>
                </a:ext>
              </a:extLst>
            </p:cNvPr>
            <p:cNvGrpSpPr/>
            <p:nvPr/>
          </p:nvGrpSpPr>
          <p:grpSpPr>
            <a:xfrm>
              <a:off x="1635924" y="6128272"/>
              <a:ext cx="2294630" cy="523220"/>
              <a:chOff x="1230086" y="1785257"/>
              <a:chExt cx="2111832" cy="523220"/>
            </a:xfrm>
          </p:grpSpPr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9E0002B9-0024-452A-B96C-C163557341F7}"/>
                  </a:ext>
                </a:extLst>
              </p:cNvPr>
              <p:cNvSpPr txBox="1"/>
              <p:nvPr/>
            </p:nvSpPr>
            <p:spPr>
              <a:xfrm>
                <a:off x="1230086" y="1785257"/>
                <a:ext cx="56605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>
                    <a:solidFill>
                      <a:srgbClr val="0070C0"/>
                    </a:solidFill>
                  </a:rPr>
                  <a:t>A.</a:t>
                </a:r>
              </a:p>
            </p:txBody>
          </p: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96B0EF99-8C6C-43AD-B26D-9FC2559C895B}"/>
                  </a:ext>
                </a:extLst>
              </p:cNvPr>
              <p:cNvSpPr txBox="1"/>
              <p:nvPr/>
            </p:nvSpPr>
            <p:spPr>
              <a:xfrm>
                <a:off x="1611086" y="1785257"/>
                <a:ext cx="173083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behind</a:t>
                </a:r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441C9B67-1C02-447E-850D-521F9BC8028D}"/>
                </a:ext>
              </a:extLst>
            </p:cNvPr>
            <p:cNvGrpSpPr/>
            <p:nvPr/>
          </p:nvGrpSpPr>
          <p:grpSpPr>
            <a:xfrm>
              <a:off x="3830210" y="6138410"/>
              <a:ext cx="1951616" cy="523220"/>
              <a:chOff x="1230086" y="1785257"/>
              <a:chExt cx="1796143" cy="523220"/>
            </a:xfrm>
          </p:grpSpPr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45D20E64-B509-4E24-99E0-BB545DA0AE1D}"/>
                  </a:ext>
                </a:extLst>
              </p:cNvPr>
              <p:cNvSpPr txBox="1"/>
              <p:nvPr/>
            </p:nvSpPr>
            <p:spPr>
              <a:xfrm>
                <a:off x="1230086" y="1785257"/>
                <a:ext cx="56605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>
                    <a:solidFill>
                      <a:srgbClr val="0070C0"/>
                    </a:solidFill>
                  </a:rPr>
                  <a:t>B.</a:t>
                </a:r>
              </a:p>
            </p:txBody>
          </p:sp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A152E457-02CB-4CF4-81E3-0306199B7B77}"/>
                  </a:ext>
                </a:extLst>
              </p:cNvPr>
              <p:cNvSpPr txBox="1"/>
              <p:nvPr/>
            </p:nvSpPr>
            <p:spPr>
              <a:xfrm>
                <a:off x="1611086" y="1785257"/>
                <a:ext cx="141514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next to</a:t>
                </a:r>
              </a:p>
            </p:txBody>
          </p:sp>
        </p:grp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D2F529C3-A240-43D4-BC15-FB12313AB965}"/>
                </a:ext>
              </a:extLst>
            </p:cNvPr>
            <p:cNvGrpSpPr/>
            <p:nvPr/>
          </p:nvGrpSpPr>
          <p:grpSpPr>
            <a:xfrm>
              <a:off x="6042159" y="6100712"/>
              <a:ext cx="1520800" cy="523220"/>
              <a:chOff x="1230086" y="1785257"/>
              <a:chExt cx="1399647" cy="523220"/>
            </a:xfrm>
          </p:grpSpPr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93C4CCFD-B1F3-4CCE-92E6-DDBA6BC13C62}"/>
                  </a:ext>
                </a:extLst>
              </p:cNvPr>
              <p:cNvSpPr txBox="1"/>
              <p:nvPr/>
            </p:nvSpPr>
            <p:spPr>
              <a:xfrm>
                <a:off x="1230086" y="1785257"/>
                <a:ext cx="56605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>
                    <a:solidFill>
                      <a:srgbClr val="0070C0"/>
                    </a:solidFill>
                  </a:rPr>
                  <a:t>C.</a:t>
                </a:r>
              </a:p>
            </p:txBody>
          </p: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C6388F96-3F11-4707-80B7-CEEBD27B04A1}"/>
                  </a:ext>
                </a:extLst>
              </p:cNvPr>
              <p:cNvSpPr txBox="1"/>
              <p:nvPr/>
            </p:nvSpPr>
            <p:spPr>
              <a:xfrm>
                <a:off x="1611087" y="1785257"/>
                <a:ext cx="1018646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under</a:t>
                </a:r>
              </a:p>
            </p:txBody>
          </p:sp>
        </p:grp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E43EF68C-1716-48F5-B0FF-0F9D3D3DC37E}"/>
                </a:ext>
              </a:extLst>
            </p:cNvPr>
            <p:cNvGrpSpPr/>
            <p:nvPr/>
          </p:nvGrpSpPr>
          <p:grpSpPr>
            <a:xfrm>
              <a:off x="1201014" y="5550392"/>
              <a:ext cx="5880841" cy="531873"/>
              <a:chOff x="794659" y="707494"/>
              <a:chExt cx="5412352" cy="531873"/>
            </a:xfrm>
          </p:grpSpPr>
          <p:grpSp>
            <p:nvGrpSpPr>
              <p:cNvPr id="19" name="Group 18">
                <a:extLst>
                  <a:ext uri="{FF2B5EF4-FFF2-40B4-BE49-F238E27FC236}">
                    <a16:creationId xmlns:a16="http://schemas.microsoft.com/office/drawing/2014/main" id="{0B66E960-3875-4B41-B04A-50782E2AEEC5}"/>
                  </a:ext>
                </a:extLst>
              </p:cNvPr>
              <p:cNvGrpSpPr/>
              <p:nvPr/>
            </p:nvGrpSpPr>
            <p:grpSpPr>
              <a:xfrm>
                <a:off x="794659" y="707494"/>
                <a:ext cx="5412352" cy="531873"/>
                <a:chOff x="363373" y="1262747"/>
                <a:chExt cx="5412352" cy="531873"/>
              </a:xfrm>
            </p:grpSpPr>
            <p:sp>
              <p:nvSpPr>
                <p:cNvPr id="21" name="TextBox 20">
                  <a:extLst>
                    <a:ext uri="{FF2B5EF4-FFF2-40B4-BE49-F238E27FC236}">
                      <a16:creationId xmlns:a16="http://schemas.microsoft.com/office/drawing/2014/main" id="{746D1D83-9C46-4002-88E9-E6BB303F7283}"/>
                    </a:ext>
                  </a:extLst>
                </p:cNvPr>
                <p:cNvSpPr txBox="1"/>
                <p:nvPr/>
              </p:nvSpPr>
              <p:spPr>
                <a:xfrm>
                  <a:off x="363373" y="1262747"/>
                  <a:ext cx="474830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800" b="1" dirty="0">
                      <a:solidFill>
                        <a:srgbClr val="0070C0"/>
                      </a:solidFill>
                    </a:rPr>
                    <a:t>4.</a:t>
                  </a:r>
                </a:p>
              </p:txBody>
            </p:sp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B305BB76-9AAE-4331-83C3-D13C9B0735C1}"/>
                    </a:ext>
                  </a:extLst>
                </p:cNvPr>
                <p:cNvSpPr txBox="1"/>
                <p:nvPr/>
              </p:nvSpPr>
              <p:spPr>
                <a:xfrm>
                  <a:off x="827314" y="1271400"/>
                  <a:ext cx="4948411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800" dirty="0"/>
                    <a:t>The window is              the big door.</a:t>
                  </a:r>
                  <a:endParaRPr lang="en-US" sz="2800" i="1" dirty="0"/>
                </a:p>
              </p:txBody>
            </p:sp>
          </p:grpSp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04D28D99-BC0E-4A69-91A5-C46E273A341C}"/>
                  </a:ext>
                </a:extLst>
              </p:cNvPr>
              <p:cNvCxnSpPr/>
              <p:nvPr/>
            </p:nvCxnSpPr>
            <p:spPr>
              <a:xfrm>
                <a:off x="3323261" y="1097465"/>
                <a:ext cx="9144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" name="Oval 3">
            <a:extLst>
              <a:ext uri="{FF2B5EF4-FFF2-40B4-BE49-F238E27FC236}">
                <a16:creationId xmlns:a16="http://schemas.microsoft.com/office/drawing/2014/main" id="{45851465-1579-4762-B845-FE07DBB5D180}"/>
              </a:ext>
            </a:extLst>
          </p:cNvPr>
          <p:cNvSpPr/>
          <p:nvPr/>
        </p:nvSpPr>
        <p:spPr>
          <a:xfrm>
            <a:off x="4048917" y="6069820"/>
            <a:ext cx="457200" cy="457200"/>
          </a:xfrm>
          <a:prstGeom prst="ellipse">
            <a:avLst/>
          </a:prstGeom>
          <a:noFill/>
          <a:ln w="28575"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2463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1623" y="184534"/>
            <a:ext cx="6040755" cy="5164927"/>
          </a:xfrm>
          <a:prstGeom prst="rect">
            <a:avLst/>
          </a:prstGeom>
        </p:spPr>
      </p:pic>
      <p:grpSp>
        <p:nvGrpSpPr>
          <p:cNvPr id="3" name="Group 2">
            <a:extLst>
              <a:ext uri="{FF2B5EF4-FFF2-40B4-BE49-F238E27FC236}">
                <a16:creationId xmlns:a16="http://schemas.microsoft.com/office/drawing/2014/main" id="{AF5220AD-C91F-4A13-81A4-125A00AEAAFD}"/>
              </a:ext>
            </a:extLst>
          </p:cNvPr>
          <p:cNvGrpSpPr/>
          <p:nvPr/>
        </p:nvGrpSpPr>
        <p:grpSpPr>
          <a:xfrm>
            <a:off x="1157062" y="5448792"/>
            <a:ext cx="6829877" cy="1111238"/>
            <a:chOff x="1201014" y="5550392"/>
            <a:chExt cx="6829877" cy="1111238"/>
          </a:xfrm>
        </p:grpSpPr>
        <p:grpSp>
          <p:nvGrpSpPr>
            <p:cNvPr id="8" name="Group 7">
              <a:extLst>
                <a:ext uri="{FF2B5EF4-FFF2-40B4-BE49-F238E27FC236}">
                  <a16:creationId xmlns:a16="http://schemas.microsoft.com/office/drawing/2014/main" id="{E274CD3F-F81D-4A2E-9A5B-49A800FBEA4D}"/>
                </a:ext>
              </a:extLst>
            </p:cNvPr>
            <p:cNvGrpSpPr/>
            <p:nvPr/>
          </p:nvGrpSpPr>
          <p:grpSpPr>
            <a:xfrm>
              <a:off x="1635924" y="6128272"/>
              <a:ext cx="2294630" cy="523220"/>
              <a:chOff x="1230086" y="1785257"/>
              <a:chExt cx="2111832" cy="523220"/>
            </a:xfrm>
          </p:grpSpPr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9E0002B9-0024-452A-B96C-C163557341F7}"/>
                  </a:ext>
                </a:extLst>
              </p:cNvPr>
              <p:cNvSpPr txBox="1"/>
              <p:nvPr/>
            </p:nvSpPr>
            <p:spPr>
              <a:xfrm>
                <a:off x="1230086" y="1785257"/>
                <a:ext cx="56605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>
                    <a:solidFill>
                      <a:srgbClr val="0070C0"/>
                    </a:solidFill>
                  </a:rPr>
                  <a:t>A.</a:t>
                </a:r>
              </a:p>
            </p:txBody>
          </p: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96B0EF99-8C6C-43AD-B26D-9FC2559C895B}"/>
                  </a:ext>
                </a:extLst>
              </p:cNvPr>
              <p:cNvSpPr txBox="1"/>
              <p:nvPr/>
            </p:nvSpPr>
            <p:spPr>
              <a:xfrm>
                <a:off x="1611086" y="1785257"/>
                <a:ext cx="1730832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reads</a:t>
                </a:r>
              </a:p>
            </p:txBody>
          </p:sp>
        </p:grpSp>
        <p:grpSp>
          <p:nvGrpSpPr>
            <p:cNvPr id="12" name="Group 11">
              <a:extLst>
                <a:ext uri="{FF2B5EF4-FFF2-40B4-BE49-F238E27FC236}">
                  <a16:creationId xmlns:a16="http://schemas.microsoft.com/office/drawing/2014/main" id="{441C9B67-1C02-447E-850D-521F9BC8028D}"/>
                </a:ext>
              </a:extLst>
            </p:cNvPr>
            <p:cNvGrpSpPr/>
            <p:nvPr/>
          </p:nvGrpSpPr>
          <p:grpSpPr>
            <a:xfrm>
              <a:off x="3830210" y="6138410"/>
              <a:ext cx="1951616" cy="523220"/>
              <a:chOff x="1230086" y="1785257"/>
              <a:chExt cx="1796143" cy="523220"/>
            </a:xfrm>
          </p:grpSpPr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45D20E64-B509-4E24-99E0-BB545DA0AE1D}"/>
                  </a:ext>
                </a:extLst>
              </p:cNvPr>
              <p:cNvSpPr txBox="1"/>
              <p:nvPr/>
            </p:nvSpPr>
            <p:spPr>
              <a:xfrm>
                <a:off x="1230086" y="1785257"/>
                <a:ext cx="56605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>
                    <a:solidFill>
                      <a:srgbClr val="0070C0"/>
                    </a:solidFill>
                  </a:rPr>
                  <a:t>B.</a:t>
                </a:r>
              </a:p>
            </p:txBody>
          </p:sp>
          <p:sp>
            <p:nvSpPr>
              <p:cNvPr id="14" name="TextBox 13">
                <a:extLst>
                  <a:ext uri="{FF2B5EF4-FFF2-40B4-BE49-F238E27FC236}">
                    <a16:creationId xmlns:a16="http://schemas.microsoft.com/office/drawing/2014/main" id="{A152E457-02CB-4CF4-81E3-0306199B7B77}"/>
                  </a:ext>
                </a:extLst>
              </p:cNvPr>
              <p:cNvSpPr txBox="1"/>
              <p:nvPr/>
            </p:nvSpPr>
            <p:spPr>
              <a:xfrm>
                <a:off x="1611086" y="1785257"/>
                <a:ext cx="1415143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reading</a:t>
                </a:r>
              </a:p>
            </p:txBody>
          </p:sp>
        </p:grpSp>
        <p:grpSp>
          <p:nvGrpSpPr>
            <p:cNvPr id="15" name="Group 14">
              <a:extLst>
                <a:ext uri="{FF2B5EF4-FFF2-40B4-BE49-F238E27FC236}">
                  <a16:creationId xmlns:a16="http://schemas.microsoft.com/office/drawing/2014/main" id="{D2F529C3-A240-43D4-BC15-FB12313AB965}"/>
                </a:ext>
              </a:extLst>
            </p:cNvPr>
            <p:cNvGrpSpPr/>
            <p:nvPr/>
          </p:nvGrpSpPr>
          <p:grpSpPr>
            <a:xfrm>
              <a:off x="6042159" y="6100712"/>
              <a:ext cx="1988732" cy="523220"/>
              <a:chOff x="1230086" y="1785257"/>
              <a:chExt cx="1830301" cy="523220"/>
            </a:xfrm>
          </p:grpSpPr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93C4CCFD-B1F3-4CCE-92E6-DDBA6BC13C62}"/>
                  </a:ext>
                </a:extLst>
              </p:cNvPr>
              <p:cNvSpPr txBox="1"/>
              <p:nvPr/>
            </p:nvSpPr>
            <p:spPr>
              <a:xfrm>
                <a:off x="1230086" y="1785257"/>
                <a:ext cx="566057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>
                    <a:solidFill>
                      <a:srgbClr val="0070C0"/>
                    </a:solidFill>
                  </a:rPr>
                  <a:t>C.</a:t>
                </a:r>
              </a:p>
            </p:txBody>
          </p:sp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C6388F96-3F11-4707-80B7-CEEBD27B04A1}"/>
                  </a:ext>
                </a:extLst>
              </p:cNvPr>
              <p:cNvSpPr txBox="1"/>
              <p:nvPr/>
            </p:nvSpPr>
            <p:spPr>
              <a:xfrm>
                <a:off x="1611086" y="1785257"/>
                <a:ext cx="144930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/>
                  <a:t>is reading</a:t>
                </a:r>
              </a:p>
            </p:txBody>
          </p:sp>
        </p:grp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E43EF68C-1716-48F5-B0FF-0F9D3D3DC37E}"/>
                </a:ext>
              </a:extLst>
            </p:cNvPr>
            <p:cNvGrpSpPr/>
            <p:nvPr/>
          </p:nvGrpSpPr>
          <p:grpSpPr>
            <a:xfrm>
              <a:off x="1201014" y="5550392"/>
              <a:ext cx="5880841" cy="531873"/>
              <a:chOff x="794659" y="707494"/>
              <a:chExt cx="5412352" cy="531873"/>
            </a:xfrm>
          </p:grpSpPr>
          <p:grpSp>
            <p:nvGrpSpPr>
              <p:cNvPr id="19" name="Group 18">
                <a:extLst>
                  <a:ext uri="{FF2B5EF4-FFF2-40B4-BE49-F238E27FC236}">
                    <a16:creationId xmlns:a16="http://schemas.microsoft.com/office/drawing/2014/main" id="{0B66E960-3875-4B41-B04A-50782E2AEEC5}"/>
                  </a:ext>
                </a:extLst>
              </p:cNvPr>
              <p:cNvGrpSpPr/>
              <p:nvPr/>
            </p:nvGrpSpPr>
            <p:grpSpPr>
              <a:xfrm>
                <a:off x="794659" y="707494"/>
                <a:ext cx="5412352" cy="531873"/>
                <a:chOff x="363373" y="1262747"/>
                <a:chExt cx="5412352" cy="531873"/>
              </a:xfrm>
            </p:grpSpPr>
            <p:sp>
              <p:nvSpPr>
                <p:cNvPr id="21" name="TextBox 20">
                  <a:extLst>
                    <a:ext uri="{FF2B5EF4-FFF2-40B4-BE49-F238E27FC236}">
                      <a16:creationId xmlns:a16="http://schemas.microsoft.com/office/drawing/2014/main" id="{746D1D83-9C46-4002-88E9-E6BB303F7283}"/>
                    </a:ext>
                  </a:extLst>
                </p:cNvPr>
                <p:cNvSpPr txBox="1"/>
                <p:nvPr/>
              </p:nvSpPr>
              <p:spPr>
                <a:xfrm>
                  <a:off x="363373" y="1262747"/>
                  <a:ext cx="474830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800" b="1" dirty="0">
                      <a:solidFill>
                        <a:srgbClr val="0070C0"/>
                      </a:solidFill>
                    </a:rPr>
                    <a:t>5.</a:t>
                  </a:r>
                </a:p>
              </p:txBody>
            </p:sp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B305BB76-9AAE-4331-83C3-D13C9B0735C1}"/>
                    </a:ext>
                  </a:extLst>
                </p:cNvPr>
                <p:cNvSpPr txBox="1"/>
                <p:nvPr/>
              </p:nvSpPr>
              <p:spPr>
                <a:xfrm>
                  <a:off x="827314" y="1271400"/>
                  <a:ext cx="4948411" cy="52322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800" dirty="0"/>
                    <a:t>A girl              her book now.</a:t>
                  </a:r>
                  <a:endParaRPr lang="en-US" sz="2800" i="1" dirty="0"/>
                </a:p>
              </p:txBody>
            </p:sp>
          </p:grpSp>
          <p:cxnSp>
            <p:nvCxnSpPr>
              <p:cNvPr id="20" name="Straight Connector 19">
                <a:extLst>
                  <a:ext uri="{FF2B5EF4-FFF2-40B4-BE49-F238E27FC236}">
                    <a16:creationId xmlns:a16="http://schemas.microsoft.com/office/drawing/2014/main" id="{04D28D99-BC0E-4A69-91A5-C46E273A341C}"/>
                  </a:ext>
                </a:extLst>
              </p:cNvPr>
              <p:cNvCxnSpPr/>
              <p:nvPr/>
            </p:nvCxnSpPr>
            <p:spPr>
              <a:xfrm>
                <a:off x="2091436" y="1107625"/>
                <a:ext cx="9144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4" name="Oval 3">
            <a:extLst>
              <a:ext uri="{FF2B5EF4-FFF2-40B4-BE49-F238E27FC236}">
                <a16:creationId xmlns:a16="http://schemas.microsoft.com/office/drawing/2014/main" id="{45851465-1579-4762-B845-FE07DBB5D180}"/>
              </a:ext>
            </a:extLst>
          </p:cNvPr>
          <p:cNvSpPr/>
          <p:nvPr/>
        </p:nvSpPr>
        <p:spPr>
          <a:xfrm>
            <a:off x="6035432" y="6039362"/>
            <a:ext cx="457200" cy="457200"/>
          </a:xfrm>
          <a:prstGeom prst="ellipse">
            <a:avLst/>
          </a:prstGeom>
          <a:noFill/>
          <a:ln w="28575">
            <a:solidFill>
              <a:srgbClr val="008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952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66878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3701" y="60331"/>
            <a:ext cx="615096" cy="632182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902494" y="60331"/>
            <a:ext cx="7945066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>
                <a:effectLst>
                  <a:glow rad="88900">
                    <a:schemeClr val="bg1"/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Complete the sentences with the present simple or the present continuous form of the verbs in brackets.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46303" y="2360367"/>
            <a:ext cx="4748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0070C0"/>
                </a:solidFill>
              </a:rPr>
              <a:t>1.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421133" y="2353890"/>
            <a:ext cx="392829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We can’t go out now. It (rain)</a:t>
            </a:r>
            <a:endParaRPr lang="en-US" sz="2400" b="1" dirty="0">
              <a:solidFill>
                <a:srgbClr val="0070C0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946303" y="3079041"/>
            <a:ext cx="4748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0070C0"/>
                </a:solidFill>
              </a:rPr>
              <a:t>2.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46303" y="3846686"/>
            <a:ext cx="4748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0070C0"/>
                </a:solidFill>
              </a:rPr>
              <a:t>3.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421133" y="3838033"/>
            <a:ext cx="1880611" cy="9491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sz="2400" dirty="0"/>
              <a:t>- </a:t>
            </a:r>
          </a:p>
          <a:p>
            <a:pPr>
              <a:lnSpc>
                <a:spcPct val="120000"/>
              </a:lnSpc>
            </a:pPr>
            <a:r>
              <a:rPr lang="en-US" sz="2400" dirty="0"/>
              <a:t>- No, she isn’t</a:t>
            </a:r>
          </a:p>
        </p:txBody>
      </p:sp>
      <p:cxnSp>
        <p:nvCxnSpPr>
          <p:cNvPr id="26" name="Straight Connector 25"/>
          <p:cNvCxnSpPr/>
          <p:nvPr/>
        </p:nvCxnSpPr>
        <p:spPr>
          <a:xfrm>
            <a:off x="1655236" y="4185744"/>
            <a:ext cx="109728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946303" y="4803143"/>
            <a:ext cx="4748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0070C0"/>
                </a:solidFill>
              </a:rPr>
              <a:t>4.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421133" y="4794490"/>
            <a:ext cx="20129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My dog (like)</a:t>
            </a:r>
            <a:endParaRPr lang="en-US" sz="2400" b="1" dirty="0">
              <a:solidFill>
                <a:srgbClr val="0070C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946303" y="5507138"/>
            <a:ext cx="4748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0070C0"/>
                </a:solidFill>
              </a:rPr>
              <a:t>5.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421133" y="5507138"/>
            <a:ext cx="76085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My mother (not cook)</a:t>
            </a:r>
            <a:endParaRPr lang="en-US" sz="2400" b="1" dirty="0">
              <a:solidFill>
                <a:srgbClr val="0070C0"/>
              </a:solidFill>
            </a:endParaRPr>
          </a:p>
        </p:txBody>
      </p:sp>
      <p:cxnSp>
        <p:nvCxnSpPr>
          <p:cNvPr id="32" name="Straight Connector 31"/>
          <p:cNvCxnSpPr/>
          <p:nvPr/>
        </p:nvCxnSpPr>
        <p:spPr>
          <a:xfrm>
            <a:off x="4252144" y="5843419"/>
            <a:ext cx="109728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1421133" y="3026844"/>
            <a:ext cx="15659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What time</a:t>
            </a:r>
            <a:endParaRPr lang="en-US" sz="2400" b="1" dirty="0">
              <a:solidFill>
                <a:srgbClr val="0070C0"/>
              </a:solidFill>
            </a:endParaRPr>
          </a:p>
        </p:txBody>
      </p:sp>
      <p:cxnSp>
        <p:nvCxnSpPr>
          <p:cNvPr id="36" name="Straight Connector 35"/>
          <p:cNvCxnSpPr>
            <a:cxnSpLocks/>
          </p:cNvCxnSpPr>
          <p:nvPr/>
        </p:nvCxnSpPr>
        <p:spPr>
          <a:xfrm>
            <a:off x="2838464" y="3374354"/>
            <a:ext cx="9144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>
            <a:extLst>
              <a:ext uri="{FF2B5EF4-FFF2-40B4-BE49-F238E27FC236}">
                <a16:creationId xmlns:a16="http://schemas.microsoft.com/office/drawing/2014/main" id="{D0C6C6F4-699D-48CB-8757-5E1689B47D83}"/>
              </a:ext>
            </a:extLst>
          </p:cNvPr>
          <p:cNvGrpSpPr/>
          <p:nvPr/>
        </p:nvGrpSpPr>
        <p:grpSpPr>
          <a:xfrm>
            <a:off x="5169170" y="2353890"/>
            <a:ext cx="1087120" cy="461665"/>
            <a:chOff x="5169170" y="2353890"/>
            <a:chExt cx="1087120" cy="461665"/>
          </a:xfrm>
        </p:grpSpPr>
        <p:cxnSp>
          <p:nvCxnSpPr>
            <p:cNvPr id="21" name="Straight Connector 20"/>
            <p:cNvCxnSpPr/>
            <p:nvPr/>
          </p:nvCxnSpPr>
          <p:spPr>
            <a:xfrm>
              <a:off x="5169170" y="2685080"/>
              <a:ext cx="9144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0" name="TextBox 39">
              <a:extLst>
                <a:ext uri="{FF2B5EF4-FFF2-40B4-BE49-F238E27FC236}">
                  <a16:creationId xmlns:a16="http://schemas.microsoft.com/office/drawing/2014/main" id="{F734A6EE-1289-4CDC-BE7F-32EA0738764A}"/>
                </a:ext>
              </a:extLst>
            </p:cNvPr>
            <p:cNvSpPr txBox="1"/>
            <p:nvPr/>
          </p:nvSpPr>
          <p:spPr>
            <a:xfrm>
              <a:off x="6032770" y="2353890"/>
              <a:ext cx="223520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dirty="0"/>
                <a:t>.</a:t>
              </a:r>
            </a:p>
          </p:txBody>
        </p:sp>
      </p:grpSp>
      <p:sp>
        <p:nvSpPr>
          <p:cNvPr id="10" name="TextBox 9">
            <a:extLst>
              <a:ext uri="{FF2B5EF4-FFF2-40B4-BE49-F238E27FC236}">
                <a16:creationId xmlns:a16="http://schemas.microsoft.com/office/drawing/2014/main" id="{A1D7481C-CA11-4851-947B-C47A34C56DB7}"/>
              </a:ext>
            </a:extLst>
          </p:cNvPr>
          <p:cNvSpPr txBox="1"/>
          <p:nvPr/>
        </p:nvSpPr>
        <p:spPr>
          <a:xfrm>
            <a:off x="5083576" y="2370469"/>
            <a:ext cx="269432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B050"/>
                </a:solidFill>
              </a:rPr>
              <a:t>is </a:t>
            </a:r>
            <a:r>
              <a:rPr lang="en-US" sz="2400" dirty="0" smtClean="0">
                <a:solidFill>
                  <a:srgbClr val="00B050"/>
                </a:solidFill>
              </a:rPr>
              <a:t>raining</a:t>
            </a:r>
            <a:r>
              <a:rPr lang="en-US" sz="2400" dirty="0" smtClean="0">
                <a:solidFill>
                  <a:srgbClr val="F15109"/>
                </a:solidFill>
              </a:rPr>
              <a:t>/</a:t>
            </a:r>
            <a:r>
              <a:rPr lang="en-US" sz="2400" dirty="0" smtClean="0">
                <a:solidFill>
                  <a:srgbClr val="00B050"/>
                </a:solidFill>
              </a:rPr>
              <a:t> </a:t>
            </a:r>
            <a:r>
              <a:rPr lang="en-US" sz="2400" dirty="0">
                <a:solidFill>
                  <a:srgbClr val="00B050"/>
                </a:solidFill>
              </a:rPr>
              <a:t>‘s raining</a:t>
            </a:r>
            <a:r>
              <a:rPr lang="en-US" sz="2400" dirty="0"/>
              <a:t>.</a:t>
            </a:r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BD01D78F-C800-4796-8D6E-8A9C1B59CB9C}"/>
              </a:ext>
            </a:extLst>
          </p:cNvPr>
          <p:cNvGrpSpPr/>
          <p:nvPr/>
        </p:nvGrpSpPr>
        <p:grpSpPr>
          <a:xfrm>
            <a:off x="3708804" y="3026843"/>
            <a:ext cx="5217160" cy="461665"/>
            <a:chOff x="3708804" y="3026843"/>
            <a:chExt cx="5217160" cy="461665"/>
          </a:xfrm>
        </p:grpSpPr>
        <p:cxnSp>
          <p:nvCxnSpPr>
            <p:cNvPr id="37" name="Straight Connector 36"/>
            <p:cNvCxnSpPr>
              <a:cxnSpLocks/>
            </p:cNvCxnSpPr>
            <p:nvPr/>
          </p:nvCxnSpPr>
          <p:spPr>
            <a:xfrm>
              <a:off x="5103781" y="3371415"/>
              <a:ext cx="9144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TextBox 41">
              <a:extLst>
                <a:ext uri="{FF2B5EF4-FFF2-40B4-BE49-F238E27FC236}">
                  <a16:creationId xmlns:a16="http://schemas.microsoft.com/office/drawing/2014/main" id="{9139B9C3-170D-41DA-A21D-462E5597BDA2}"/>
                </a:ext>
              </a:extLst>
            </p:cNvPr>
            <p:cNvSpPr txBox="1"/>
            <p:nvPr/>
          </p:nvSpPr>
          <p:spPr>
            <a:xfrm>
              <a:off x="3708804" y="3026843"/>
              <a:ext cx="5217160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dirty="0"/>
                <a:t>you (have)              breakfast every day?</a:t>
              </a:r>
            </a:p>
          </p:txBody>
        </p:sp>
      </p:grpSp>
      <p:sp>
        <p:nvSpPr>
          <p:cNvPr id="43" name="TextBox 42">
            <a:extLst>
              <a:ext uri="{FF2B5EF4-FFF2-40B4-BE49-F238E27FC236}">
                <a16:creationId xmlns:a16="http://schemas.microsoft.com/office/drawing/2014/main" id="{F7F131CB-C4A0-45C8-B821-833B7F06BCBD}"/>
              </a:ext>
            </a:extLst>
          </p:cNvPr>
          <p:cNvSpPr txBox="1"/>
          <p:nvPr/>
        </p:nvSpPr>
        <p:spPr>
          <a:xfrm>
            <a:off x="2793271" y="3020044"/>
            <a:ext cx="50847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B050"/>
                </a:solidFill>
              </a:rPr>
              <a:t>do</a:t>
            </a:r>
            <a:endParaRPr lang="en-US" sz="2400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5903C0D0-A775-496F-A6A8-8E7717650F5A}"/>
              </a:ext>
            </a:extLst>
          </p:cNvPr>
          <p:cNvGrpSpPr/>
          <p:nvPr/>
        </p:nvGrpSpPr>
        <p:grpSpPr>
          <a:xfrm>
            <a:off x="3231399" y="3018128"/>
            <a:ext cx="5217160" cy="461665"/>
            <a:chOff x="4875027" y="1798928"/>
            <a:chExt cx="5217160" cy="461665"/>
          </a:xfrm>
        </p:grpSpPr>
        <p:cxnSp>
          <p:nvCxnSpPr>
            <p:cNvPr id="45" name="Straight Connector 44">
              <a:extLst>
                <a:ext uri="{FF2B5EF4-FFF2-40B4-BE49-F238E27FC236}">
                  <a16:creationId xmlns:a16="http://schemas.microsoft.com/office/drawing/2014/main" id="{5259C59C-7D3D-4FF0-BB36-09053A19D19B}"/>
                </a:ext>
              </a:extLst>
            </p:cNvPr>
            <p:cNvCxnSpPr>
              <a:cxnSpLocks/>
            </p:cNvCxnSpPr>
            <p:nvPr/>
          </p:nvCxnSpPr>
          <p:spPr>
            <a:xfrm>
              <a:off x="6270004" y="2143500"/>
              <a:ext cx="91440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A69F9B13-D80C-4C14-8BD9-51DF99D22FB6}"/>
                </a:ext>
              </a:extLst>
            </p:cNvPr>
            <p:cNvSpPr txBox="1"/>
            <p:nvPr/>
          </p:nvSpPr>
          <p:spPr>
            <a:xfrm>
              <a:off x="4875027" y="1798928"/>
              <a:ext cx="5217160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dirty="0"/>
                <a:t>you (have)              breakfast every day?</a:t>
              </a:r>
            </a:p>
          </p:txBody>
        </p:sp>
      </p:grpSp>
      <p:sp>
        <p:nvSpPr>
          <p:cNvPr id="47" name="TextBox 46">
            <a:extLst>
              <a:ext uri="{FF2B5EF4-FFF2-40B4-BE49-F238E27FC236}">
                <a16:creationId xmlns:a16="http://schemas.microsoft.com/office/drawing/2014/main" id="{3916B330-854B-4729-98B3-DF57F554DA36}"/>
              </a:ext>
            </a:extLst>
          </p:cNvPr>
          <p:cNvSpPr txBox="1"/>
          <p:nvPr/>
        </p:nvSpPr>
        <p:spPr>
          <a:xfrm>
            <a:off x="3231399" y="3019373"/>
            <a:ext cx="39530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you</a:t>
            </a:r>
            <a:r>
              <a:rPr lang="en-US" sz="2400" dirty="0">
                <a:solidFill>
                  <a:srgbClr val="00B050"/>
                </a:solidFill>
              </a:rPr>
              <a:t> have </a:t>
            </a:r>
            <a:r>
              <a:rPr lang="en-US" sz="2400" dirty="0"/>
              <a:t>breakfast every day?</a:t>
            </a:r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A9FDB762-5073-4D96-9526-CDBD7DD18B50}"/>
              </a:ext>
            </a:extLst>
          </p:cNvPr>
          <p:cNvGrpSpPr/>
          <p:nvPr/>
        </p:nvGrpSpPr>
        <p:grpSpPr>
          <a:xfrm>
            <a:off x="2724034" y="3846686"/>
            <a:ext cx="5217160" cy="461665"/>
            <a:chOff x="2724034" y="3846686"/>
            <a:chExt cx="5217160" cy="461665"/>
          </a:xfrm>
        </p:grpSpPr>
        <p:cxnSp>
          <p:nvCxnSpPr>
            <p:cNvPr id="38" name="Straight Connector 37"/>
            <p:cNvCxnSpPr/>
            <p:nvPr/>
          </p:nvCxnSpPr>
          <p:spPr>
            <a:xfrm>
              <a:off x="4173646" y="4169058"/>
              <a:ext cx="109728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08F78471-9431-4D3C-A008-4CF9A5B5CDD2}"/>
                </a:ext>
              </a:extLst>
            </p:cNvPr>
            <p:cNvSpPr txBox="1"/>
            <p:nvPr/>
          </p:nvSpPr>
          <p:spPr>
            <a:xfrm>
              <a:off x="2724034" y="3846686"/>
              <a:ext cx="5217160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dirty="0"/>
                <a:t>she (study)                 English now?</a:t>
              </a:r>
            </a:p>
          </p:txBody>
        </p:sp>
      </p:grpSp>
      <p:sp>
        <p:nvSpPr>
          <p:cNvPr id="49" name="TextBox 48">
            <a:extLst>
              <a:ext uri="{FF2B5EF4-FFF2-40B4-BE49-F238E27FC236}">
                <a16:creationId xmlns:a16="http://schemas.microsoft.com/office/drawing/2014/main" id="{726838AF-22E8-4115-8A18-0C6C56DCED53}"/>
              </a:ext>
            </a:extLst>
          </p:cNvPr>
          <p:cNvSpPr txBox="1"/>
          <p:nvPr/>
        </p:nvSpPr>
        <p:spPr>
          <a:xfrm>
            <a:off x="1614359" y="3847741"/>
            <a:ext cx="38183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B050"/>
                </a:solidFill>
              </a:rPr>
              <a:t>Is</a:t>
            </a:r>
            <a:endParaRPr lang="en-US" sz="2400" dirty="0"/>
          </a:p>
        </p:txBody>
      </p:sp>
      <p:grpSp>
        <p:nvGrpSpPr>
          <p:cNvPr id="50" name="Group 49">
            <a:extLst>
              <a:ext uri="{FF2B5EF4-FFF2-40B4-BE49-F238E27FC236}">
                <a16:creationId xmlns:a16="http://schemas.microsoft.com/office/drawing/2014/main" id="{65D22167-E557-4D84-9006-4324F290F95F}"/>
              </a:ext>
            </a:extLst>
          </p:cNvPr>
          <p:cNvGrpSpPr/>
          <p:nvPr/>
        </p:nvGrpSpPr>
        <p:grpSpPr>
          <a:xfrm>
            <a:off x="1895963" y="3846686"/>
            <a:ext cx="5217160" cy="461665"/>
            <a:chOff x="2724034" y="3846686"/>
            <a:chExt cx="5217160" cy="461665"/>
          </a:xfrm>
        </p:grpSpPr>
        <p:cxnSp>
          <p:nvCxnSpPr>
            <p:cNvPr id="51" name="Straight Connector 50">
              <a:extLst>
                <a:ext uri="{FF2B5EF4-FFF2-40B4-BE49-F238E27FC236}">
                  <a16:creationId xmlns:a16="http://schemas.microsoft.com/office/drawing/2014/main" id="{5DC1FC5B-14F1-4764-AB09-802F245E8AF7}"/>
                </a:ext>
              </a:extLst>
            </p:cNvPr>
            <p:cNvCxnSpPr/>
            <p:nvPr/>
          </p:nvCxnSpPr>
          <p:spPr>
            <a:xfrm>
              <a:off x="4173646" y="4169058"/>
              <a:ext cx="109728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2" name="TextBox 51">
              <a:extLst>
                <a:ext uri="{FF2B5EF4-FFF2-40B4-BE49-F238E27FC236}">
                  <a16:creationId xmlns:a16="http://schemas.microsoft.com/office/drawing/2014/main" id="{CB2BCE99-D59B-4871-B1E9-0A3AC76FEAF5}"/>
                </a:ext>
              </a:extLst>
            </p:cNvPr>
            <p:cNvSpPr txBox="1"/>
            <p:nvPr/>
          </p:nvSpPr>
          <p:spPr>
            <a:xfrm>
              <a:off x="2724034" y="3846686"/>
              <a:ext cx="5217160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dirty="0"/>
                <a:t>she (study)                 English now?</a:t>
              </a:r>
            </a:p>
          </p:txBody>
        </p:sp>
      </p:grpSp>
      <p:sp>
        <p:nvSpPr>
          <p:cNvPr id="55" name="TextBox 54">
            <a:extLst>
              <a:ext uri="{FF2B5EF4-FFF2-40B4-BE49-F238E27FC236}">
                <a16:creationId xmlns:a16="http://schemas.microsoft.com/office/drawing/2014/main" id="{26ED58C0-77E9-4709-9A47-7CF8BB56CE50}"/>
              </a:ext>
            </a:extLst>
          </p:cNvPr>
          <p:cNvSpPr txBox="1"/>
          <p:nvPr/>
        </p:nvSpPr>
        <p:spPr>
          <a:xfrm>
            <a:off x="1895963" y="3844770"/>
            <a:ext cx="521716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she (study) </a:t>
            </a:r>
            <a:r>
              <a:rPr lang="en-US" sz="2400" dirty="0">
                <a:solidFill>
                  <a:srgbClr val="00B050"/>
                </a:solidFill>
              </a:rPr>
              <a:t>studying</a:t>
            </a:r>
            <a:r>
              <a:rPr lang="en-US" sz="2400" dirty="0"/>
              <a:t> English now?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F98737A1-D6EA-4F68-9FFC-7B35F22C3A4B}"/>
              </a:ext>
            </a:extLst>
          </p:cNvPr>
          <p:cNvGrpSpPr/>
          <p:nvPr/>
        </p:nvGrpSpPr>
        <p:grpSpPr>
          <a:xfrm>
            <a:off x="3139144" y="4803143"/>
            <a:ext cx="3698536" cy="461665"/>
            <a:chOff x="3139144" y="4803143"/>
            <a:chExt cx="3698536" cy="461665"/>
          </a:xfrm>
        </p:grpSpPr>
        <p:cxnSp>
          <p:nvCxnSpPr>
            <p:cNvPr id="33" name="Straight Connector 32"/>
            <p:cNvCxnSpPr/>
            <p:nvPr/>
          </p:nvCxnSpPr>
          <p:spPr>
            <a:xfrm>
              <a:off x="3139144" y="5125507"/>
              <a:ext cx="109728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6" name="TextBox 55">
              <a:extLst>
                <a:ext uri="{FF2B5EF4-FFF2-40B4-BE49-F238E27FC236}">
                  <a16:creationId xmlns:a16="http://schemas.microsoft.com/office/drawing/2014/main" id="{CC870B31-E797-4CD3-B5D1-23EB3B940245}"/>
                </a:ext>
              </a:extLst>
            </p:cNvPr>
            <p:cNvSpPr txBox="1"/>
            <p:nvPr/>
          </p:nvSpPr>
          <p:spPr>
            <a:xfrm>
              <a:off x="4252144" y="4803143"/>
              <a:ext cx="2585536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dirty="0"/>
                <a:t>my bed very much.</a:t>
              </a:r>
            </a:p>
          </p:txBody>
        </p:sp>
      </p:grpSp>
      <p:sp>
        <p:nvSpPr>
          <p:cNvPr id="19" name="TextBox 18">
            <a:extLst>
              <a:ext uri="{FF2B5EF4-FFF2-40B4-BE49-F238E27FC236}">
                <a16:creationId xmlns:a16="http://schemas.microsoft.com/office/drawing/2014/main" id="{034A7CC8-E671-4DEF-AC37-8664AB537AEA}"/>
              </a:ext>
            </a:extLst>
          </p:cNvPr>
          <p:cNvSpPr txBox="1"/>
          <p:nvPr/>
        </p:nvSpPr>
        <p:spPr>
          <a:xfrm>
            <a:off x="3108181" y="4803142"/>
            <a:ext cx="31763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B050"/>
                </a:solidFill>
              </a:rPr>
              <a:t>likes</a:t>
            </a:r>
            <a:r>
              <a:rPr lang="en-US" sz="2400" dirty="0"/>
              <a:t> my bed very much.</a:t>
            </a:r>
          </a:p>
        </p:txBody>
      </p:sp>
      <p:grpSp>
        <p:nvGrpSpPr>
          <p:cNvPr id="61" name="Group 60">
            <a:extLst>
              <a:ext uri="{FF2B5EF4-FFF2-40B4-BE49-F238E27FC236}">
                <a16:creationId xmlns:a16="http://schemas.microsoft.com/office/drawing/2014/main" id="{ACF0550D-E864-49F2-AB3C-789C24A2A01B}"/>
              </a:ext>
            </a:extLst>
          </p:cNvPr>
          <p:cNvGrpSpPr/>
          <p:nvPr/>
        </p:nvGrpSpPr>
        <p:grpSpPr>
          <a:xfrm>
            <a:off x="1421133" y="5496635"/>
            <a:ext cx="7033257" cy="966991"/>
            <a:chOff x="1421133" y="5496635"/>
            <a:chExt cx="7033257" cy="966991"/>
          </a:xfrm>
        </p:grpSpPr>
        <p:cxnSp>
          <p:nvCxnSpPr>
            <p:cNvPr id="39" name="Straight Connector 38"/>
            <p:cNvCxnSpPr/>
            <p:nvPr/>
          </p:nvCxnSpPr>
          <p:spPr>
            <a:xfrm>
              <a:off x="7357110" y="5831989"/>
              <a:ext cx="109728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6064175C-D467-4B1F-80B5-13130C88F8B4}"/>
                </a:ext>
              </a:extLst>
            </p:cNvPr>
            <p:cNvSpPr txBox="1"/>
            <p:nvPr/>
          </p:nvSpPr>
          <p:spPr>
            <a:xfrm>
              <a:off x="5297170" y="5496635"/>
              <a:ext cx="2190750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dirty="0"/>
                <a:t>now. She (read) </a:t>
              </a:r>
            </a:p>
          </p:txBody>
        </p:sp>
        <p:sp>
          <p:nvSpPr>
            <p:cNvPr id="60" name="TextBox 59">
              <a:extLst>
                <a:ext uri="{FF2B5EF4-FFF2-40B4-BE49-F238E27FC236}">
                  <a16:creationId xmlns:a16="http://schemas.microsoft.com/office/drawing/2014/main" id="{9E139DC3-E27E-40BE-9FCF-01D507A95D18}"/>
                </a:ext>
              </a:extLst>
            </p:cNvPr>
            <p:cNvSpPr txBox="1"/>
            <p:nvPr/>
          </p:nvSpPr>
          <p:spPr>
            <a:xfrm>
              <a:off x="1421133" y="6001961"/>
              <a:ext cx="1231046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dirty="0"/>
                <a:t>a book.</a:t>
              </a:r>
            </a:p>
          </p:txBody>
        </p:sp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FC71E748-BDDB-4B97-9B81-4A7B2C6D8D05}"/>
              </a:ext>
            </a:extLst>
          </p:cNvPr>
          <p:cNvGrpSpPr/>
          <p:nvPr/>
        </p:nvGrpSpPr>
        <p:grpSpPr>
          <a:xfrm>
            <a:off x="1408336" y="5505222"/>
            <a:ext cx="6302468" cy="991562"/>
            <a:chOff x="-157571" y="5496635"/>
            <a:chExt cx="6302468" cy="991562"/>
          </a:xfrm>
        </p:grpSpPr>
        <p:sp>
          <p:nvSpPr>
            <p:cNvPr id="65" name="TextBox 64">
              <a:extLst>
                <a:ext uri="{FF2B5EF4-FFF2-40B4-BE49-F238E27FC236}">
                  <a16:creationId xmlns:a16="http://schemas.microsoft.com/office/drawing/2014/main" id="{68F16BE7-6C04-4C64-8FC9-0B57B2D3F85C}"/>
                </a:ext>
              </a:extLst>
            </p:cNvPr>
            <p:cNvSpPr txBox="1"/>
            <p:nvPr/>
          </p:nvSpPr>
          <p:spPr>
            <a:xfrm>
              <a:off x="-157571" y="6026532"/>
              <a:ext cx="4876164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dirty="0"/>
                <a:t>She (read)                  a book.</a:t>
              </a:r>
            </a:p>
          </p:txBody>
        </p: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53577D9D-16BB-4033-8C87-1EE7F25D2BAB}"/>
                </a:ext>
              </a:extLst>
            </p:cNvPr>
            <p:cNvCxnSpPr/>
            <p:nvPr/>
          </p:nvCxnSpPr>
          <p:spPr>
            <a:xfrm>
              <a:off x="1272557" y="6372994"/>
              <a:ext cx="1097280" cy="0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4" name="TextBox 63">
              <a:extLst>
                <a:ext uri="{FF2B5EF4-FFF2-40B4-BE49-F238E27FC236}">
                  <a16:creationId xmlns:a16="http://schemas.microsoft.com/office/drawing/2014/main" id="{36F83157-748F-4DF0-A8B5-EF32C6A8F8F1}"/>
                </a:ext>
              </a:extLst>
            </p:cNvPr>
            <p:cNvSpPr txBox="1"/>
            <p:nvPr/>
          </p:nvSpPr>
          <p:spPr>
            <a:xfrm>
              <a:off x="5297170" y="5496635"/>
              <a:ext cx="847727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dirty="0"/>
                <a:t>now. </a:t>
              </a:r>
            </a:p>
          </p:txBody>
        </p:sp>
      </p:grpSp>
      <p:sp>
        <p:nvSpPr>
          <p:cNvPr id="66" name="TextBox 65">
            <a:extLst>
              <a:ext uri="{FF2B5EF4-FFF2-40B4-BE49-F238E27FC236}">
                <a16:creationId xmlns:a16="http://schemas.microsoft.com/office/drawing/2014/main" id="{8BEDAA87-7CF8-4D11-9881-CA246E1BD5DB}"/>
              </a:ext>
            </a:extLst>
          </p:cNvPr>
          <p:cNvSpPr txBox="1"/>
          <p:nvPr/>
        </p:nvSpPr>
        <p:spPr>
          <a:xfrm>
            <a:off x="4252144" y="5505222"/>
            <a:ext cx="36682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B050"/>
                </a:solidFill>
              </a:rPr>
              <a:t>is not </a:t>
            </a:r>
            <a:r>
              <a:rPr lang="en-US" sz="2400" dirty="0" smtClean="0">
                <a:solidFill>
                  <a:srgbClr val="00B050"/>
                </a:solidFill>
              </a:rPr>
              <a:t>cooking</a:t>
            </a:r>
            <a:r>
              <a:rPr lang="en-US" sz="2400" dirty="0" smtClean="0">
                <a:solidFill>
                  <a:srgbClr val="F15109"/>
                </a:solidFill>
              </a:rPr>
              <a:t>/</a:t>
            </a:r>
            <a:r>
              <a:rPr lang="en-US" sz="2400" dirty="0" smtClean="0">
                <a:solidFill>
                  <a:srgbClr val="00B050"/>
                </a:solidFill>
              </a:rPr>
              <a:t> </a:t>
            </a:r>
            <a:r>
              <a:rPr lang="en-US" sz="2400" dirty="0">
                <a:solidFill>
                  <a:srgbClr val="00B050"/>
                </a:solidFill>
              </a:rPr>
              <a:t>isn‘t cooking</a:t>
            </a:r>
            <a:endParaRPr lang="en-US" sz="2400" dirty="0"/>
          </a:p>
        </p:txBody>
      </p:sp>
      <p:grpSp>
        <p:nvGrpSpPr>
          <p:cNvPr id="67" name="Group 66">
            <a:extLst>
              <a:ext uri="{FF2B5EF4-FFF2-40B4-BE49-F238E27FC236}">
                <a16:creationId xmlns:a16="http://schemas.microsoft.com/office/drawing/2014/main" id="{272B0680-6884-4174-99D0-A5EC4DF96682}"/>
              </a:ext>
            </a:extLst>
          </p:cNvPr>
          <p:cNvGrpSpPr/>
          <p:nvPr/>
        </p:nvGrpSpPr>
        <p:grpSpPr>
          <a:xfrm>
            <a:off x="1408335" y="5501217"/>
            <a:ext cx="6303083" cy="995567"/>
            <a:chOff x="-158186" y="5496635"/>
            <a:chExt cx="6303083" cy="995567"/>
          </a:xfrm>
        </p:grpSpPr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C6725426-C45F-4AAD-AB9E-FA482B908246}"/>
                </a:ext>
              </a:extLst>
            </p:cNvPr>
            <p:cNvSpPr txBox="1"/>
            <p:nvPr/>
          </p:nvSpPr>
          <p:spPr>
            <a:xfrm>
              <a:off x="-158186" y="6030537"/>
              <a:ext cx="5454741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dirty="0"/>
                <a:t>She (read) </a:t>
              </a:r>
              <a:r>
                <a:rPr lang="en-US" sz="2400" dirty="0" smtClean="0">
                  <a:solidFill>
                    <a:srgbClr val="00B050"/>
                  </a:solidFill>
                </a:rPr>
                <a:t>is reading </a:t>
              </a:r>
              <a:r>
                <a:rPr lang="en-US" sz="2400" dirty="0">
                  <a:solidFill>
                    <a:srgbClr val="00B050"/>
                  </a:solidFill>
                </a:rPr>
                <a:t>/ ‘s reading</a:t>
              </a:r>
              <a:r>
                <a:rPr lang="en-US" sz="2400" dirty="0"/>
                <a:t> a book.</a:t>
              </a:r>
            </a:p>
          </p:txBody>
        </p: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422A26DA-655B-4211-9F53-C2D92CB0D7ED}"/>
                </a:ext>
              </a:extLst>
            </p:cNvPr>
            <p:cNvSpPr txBox="1"/>
            <p:nvPr/>
          </p:nvSpPr>
          <p:spPr>
            <a:xfrm>
              <a:off x="5297170" y="5496635"/>
              <a:ext cx="847727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dirty="0"/>
                <a:t>now.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2412584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43" grpId="0"/>
      <p:bldP spid="49" grpId="0"/>
      <p:bldP spid="55" grpId="0"/>
      <p:bldP spid="66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37391" y="129360"/>
            <a:ext cx="5915025" cy="994172"/>
          </a:xfrm>
        </p:spPr>
        <p:txBody>
          <a:bodyPr>
            <a:normAutofit/>
          </a:bodyPr>
          <a:lstStyle/>
          <a:p>
            <a:pPr algn="ctr"/>
            <a:r>
              <a:rPr lang="en-US" sz="3750" b="1" dirty="0" smtClean="0">
                <a:solidFill>
                  <a:srgbClr val="FF0000"/>
                </a:solidFill>
              </a:rPr>
              <a:t>Wrap- </a:t>
            </a:r>
            <a:r>
              <a:rPr lang="en-US" sz="3750" b="1" dirty="0">
                <a:solidFill>
                  <a:srgbClr val="FF0000"/>
                </a:solidFill>
              </a:rPr>
              <a:t>up</a:t>
            </a:r>
            <a:endParaRPr lang="vi-VN" sz="3750" b="1" dirty="0">
              <a:solidFill>
                <a:srgbClr val="FF0000"/>
              </a:solidFill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1425678" y="975361"/>
            <a:ext cx="6361470" cy="1085570"/>
          </a:xfrm>
          <a:custGeom>
            <a:avLst/>
            <a:gdLst>
              <a:gd name="connsiteX0" fmla="*/ 0 w 2350303"/>
              <a:gd name="connsiteY0" fmla="*/ 335268 h 2011566"/>
              <a:gd name="connsiteX1" fmla="*/ 335268 w 2350303"/>
              <a:gd name="connsiteY1" fmla="*/ 0 h 2011566"/>
              <a:gd name="connsiteX2" fmla="*/ 2015035 w 2350303"/>
              <a:gd name="connsiteY2" fmla="*/ 0 h 2011566"/>
              <a:gd name="connsiteX3" fmla="*/ 2350303 w 2350303"/>
              <a:gd name="connsiteY3" fmla="*/ 335268 h 2011566"/>
              <a:gd name="connsiteX4" fmla="*/ 2350303 w 2350303"/>
              <a:gd name="connsiteY4" fmla="*/ 1676298 h 2011566"/>
              <a:gd name="connsiteX5" fmla="*/ 2015035 w 2350303"/>
              <a:gd name="connsiteY5" fmla="*/ 2011566 h 2011566"/>
              <a:gd name="connsiteX6" fmla="*/ 335268 w 2350303"/>
              <a:gd name="connsiteY6" fmla="*/ 2011566 h 2011566"/>
              <a:gd name="connsiteX7" fmla="*/ 0 w 2350303"/>
              <a:gd name="connsiteY7" fmla="*/ 1676298 h 2011566"/>
              <a:gd name="connsiteX8" fmla="*/ 0 w 2350303"/>
              <a:gd name="connsiteY8" fmla="*/ 335268 h 20115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50303" h="2011566">
                <a:moveTo>
                  <a:pt x="0" y="335268"/>
                </a:moveTo>
                <a:cubicBezTo>
                  <a:pt x="0" y="150105"/>
                  <a:pt x="150105" y="0"/>
                  <a:pt x="335268" y="0"/>
                </a:cubicBezTo>
                <a:lnTo>
                  <a:pt x="2015035" y="0"/>
                </a:lnTo>
                <a:cubicBezTo>
                  <a:pt x="2200198" y="0"/>
                  <a:pt x="2350303" y="150105"/>
                  <a:pt x="2350303" y="335268"/>
                </a:cubicBezTo>
                <a:lnTo>
                  <a:pt x="2350303" y="1676298"/>
                </a:lnTo>
                <a:cubicBezTo>
                  <a:pt x="2350303" y="1861461"/>
                  <a:pt x="2200198" y="2011566"/>
                  <a:pt x="2015035" y="2011566"/>
                </a:cubicBezTo>
                <a:lnTo>
                  <a:pt x="335268" y="2011566"/>
                </a:lnTo>
                <a:cubicBezTo>
                  <a:pt x="150105" y="2011566"/>
                  <a:pt x="0" y="1861461"/>
                  <a:pt x="0" y="1676298"/>
                </a:cubicBezTo>
                <a:lnTo>
                  <a:pt x="0" y="335268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85090" tIns="129369" rIns="185090" bIns="129369" numCol="1" spcCol="1270" anchor="ctr" anchorCtr="0">
            <a:noAutofit/>
          </a:bodyPr>
          <a:lstStyle/>
          <a:p>
            <a:pPr marL="0" marR="0" lvl="0" indent="0" algn="ctr" defTabSz="1300163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925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REVIEW</a:t>
            </a:r>
            <a:r>
              <a:rPr kumimoji="0" lang="en-US" sz="2925" b="0" i="0" u="none" strike="noStrike" kern="1200" cap="none" spc="0" normalizeH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1</a:t>
            </a:r>
          </a:p>
          <a:p>
            <a:pPr marL="0" marR="0" lvl="0" indent="0" algn="ctr" defTabSz="1300163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lang="en-US" sz="2925" baseline="0" dirty="0" smtClean="0">
                <a:solidFill>
                  <a:prstClr val="white"/>
                </a:solidFill>
                <a:latin typeface="Calibri" panose="020F0502020204030204"/>
              </a:rPr>
              <a:t>Language</a:t>
            </a:r>
            <a:endParaRPr kumimoji="0" lang="en-US" sz="2925" b="0" i="0" u="none" strike="noStrike" kern="120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Freeform 6"/>
          <p:cNvSpPr/>
          <p:nvPr/>
        </p:nvSpPr>
        <p:spPr>
          <a:xfrm>
            <a:off x="3034152" y="2292607"/>
            <a:ext cx="2951402" cy="952490"/>
          </a:xfrm>
          <a:custGeom>
            <a:avLst/>
            <a:gdLst>
              <a:gd name="connsiteX0" fmla="*/ 0 w 2350303"/>
              <a:gd name="connsiteY0" fmla="*/ 335268 h 2011566"/>
              <a:gd name="connsiteX1" fmla="*/ 335268 w 2350303"/>
              <a:gd name="connsiteY1" fmla="*/ 0 h 2011566"/>
              <a:gd name="connsiteX2" fmla="*/ 2015035 w 2350303"/>
              <a:gd name="connsiteY2" fmla="*/ 0 h 2011566"/>
              <a:gd name="connsiteX3" fmla="*/ 2350303 w 2350303"/>
              <a:gd name="connsiteY3" fmla="*/ 335268 h 2011566"/>
              <a:gd name="connsiteX4" fmla="*/ 2350303 w 2350303"/>
              <a:gd name="connsiteY4" fmla="*/ 1676298 h 2011566"/>
              <a:gd name="connsiteX5" fmla="*/ 2015035 w 2350303"/>
              <a:gd name="connsiteY5" fmla="*/ 2011566 h 2011566"/>
              <a:gd name="connsiteX6" fmla="*/ 335268 w 2350303"/>
              <a:gd name="connsiteY6" fmla="*/ 2011566 h 2011566"/>
              <a:gd name="connsiteX7" fmla="*/ 0 w 2350303"/>
              <a:gd name="connsiteY7" fmla="*/ 1676298 h 2011566"/>
              <a:gd name="connsiteX8" fmla="*/ 0 w 2350303"/>
              <a:gd name="connsiteY8" fmla="*/ 335268 h 20115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50303" h="2011566">
                <a:moveTo>
                  <a:pt x="0" y="335268"/>
                </a:moveTo>
                <a:cubicBezTo>
                  <a:pt x="0" y="150105"/>
                  <a:pt x="150105" y="0"/>
                  <a:pt x="335268" y="0"/>
                </a:cubicBezTo>
                <a:lnTo>
                  <a:pt x="2015035" y="0"/>
                </a:lnTo>
                <a:cubicBezTo>
                  <a:pt x="2200198" y="0"/>
                  <a:pt x="2350303" y="150105"/>
                  <a:pt x="2350303" y="335268"/>
                </a:cubicBezTo>
                <a:lnTo>
                  <a:pt x="2350303" y="1676298"/>
                </a:lnTo>
                <a:cubicBezTo>
                  <a:pt x="2350303" y="1861461"/>
                  <a:pt x="2200198" y="2011566"/>
                  <a:pt x="2015035" y="2011566"/>
                </a:cubicBezTo>
                <a:lnTo>
                  <a:pt x="335268" y="2011566"/>
                </a:lnTo>
                <a:cubicBezTo>
                  <a:pt x="150105" y="2011566"/>
                  <a:pt x="0" y="1861461"/>
                  <a:pt x="0" y="1676298"/>
                </a:cubicBezTo>
                <a:lnTo>
                  <a:pt x="0" y="335268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85090" tIns="129369" rIns="185090" bIns="129369" numCol="1" spcCol="1270" anchor="ctr" anchorCtr="0">
            <a:noAutofit/>
          </a:bodyPr>
          <a:lstStyle/>
          <a:p>
            <a:pPr marL="0" marR="0" lvl="0" indent="0" algn="ctr" defTabSz="1300163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925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Vocabulary</a:t>
            </a:r>
            <a:endParaRPr kumimoji="0" lang="en-US" sz="2925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130220" y="2292607"/>
            <a:ext cx="2686872" cy="928514"/>
          </a:xfrm>
          <a:custGeom>
            <a:avLst/>
            <a:gdLst>
              <a:gd name="connsiteX0" fmla="*/ 0 w 2350303"/>
              <a:gd name="connsiteY0" fmla="*/ 335268 h 2011566"/>
              <a:gd name="connsiteX1" fmla="*/ 335268 w 2350303"/>
              <a:gd name="connsiteY1" fmla="*/ 0 h 2011566"/>
              <a:gd name="connsiteX2" fmla="*/ 2015035 w 2350303"/>
              <a:gd name="connsiteY2" fmla="*/ 0 h 2011566"/>
              <a:gd name="connsiteX3" fmla="*/ 2350303 w 2350303"/>
              <a:gd name="connsiteY3" fmla="*/ 335268 h 2011566"/>
              <a:gd name="connsiteX4" fmla="*/ 2350303 w 2350303"/>
              <a:gd name="connsiteY4" fmla="*/ 1676298 h 2011566"/>
              <a:gd name="connsiteX5" fmla="*/ 2015035 w 2350303"/>
              <a:gd name="connsiteY5" fmla="*/ 2011566 h 2011566"/>
              <a:gd name="connsiteX6" fmla="*/ 335268 w 2350303"/>
              <a:gd name="connsiteY6" fmla="*/ 2011566 h 2011566"/>
              <a:gd name="connsiteX7" fmla="*/ 0 w 2350303"/>
              <a:gd name="connsiteY7" fmla="*/ 1676298 h 2011566"/>
              <a:gd name="connsiteX8" fmla="*/ 0 w 2350303"/>
              <a:gd name="connsiteY8" fmla="*/ 335268 h 20115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50303" h="2011566">
                <a:moveTo>
                  <a:pt x="0" y="335268"/>
                </a:moveTo>
                <a:cubicBezTo>
                  <a:pt x="0" y="150105"/>
                  <a:pt x="150105" y="0"/>
                  <a:pt x="335268" y="0"/>
                </a:cubicBezTo>
                <a:lnTo>
                  <a:pt x="2015035" y="0"/>
                </a:lnTo>
                <a:cubicBezTo>
                  <a:pt x="2200198" y="0"/>
                  <a:pt x="2350303" y="150105"/>
                  <a:pt x="2350303" y="335268"/>
                </a:cubicBezTo>
                <a:lnTo>
                  <a:pt x="2350303" y="1676298"/>
                </a:lnTo>
                <a:cubicBezTo>
                  <a:pt x="2350303" y="1861461"/>
                  <a:pt x="2200198" y="2011566"/>
                  <a:pt x="2015035" y="2011566"/>
                </a:cubicBezTo>
                <a:lnTo>
                  <a:pt x="335268" y="2011566"/>
                </a:lnTo>
                <a:cubicBezTo>
                  <a:pt x="150105" y="2011566"/>
                  <a:pt x="0" y="1861461"/>
                  <a:pt x="0" y="1676298"/>
                </a:cubicBezTo>
                <a:lnTo>
                  <a:pt x="0" y="335268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85090" tIns="129369" rIns="185090" bIns="129369" numCol="1" spcCol="1270" anchor="ctr" anchorCtr="0">
            <a:noAutofit/>
          </a:bodyPr>
          <a:lstStyle/>
          <a:p>
            <a:pPr marL="0" marR="0" lvl="0" indent="0" algn="ctr" defTabSz="1300163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lang="en-US" sz="2925" dirty="0" smtClean="0">
                <a:solidFill>
                  <a:prstClr val="white"/>
                </a:solidFill>
                <a:latin typeface="Calibri" panose="020F0502020204030204"/>
              </a:rPr>
              <a:t>Pronunciation</a:t>
            </a:r>
            <a:endParaRPr kumimoji="0" lang="en-US" sz="2925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Down Arrow 2"/>
          <p:cNvSpPr/>
          <p:nvPr/>
        </p:nvSpPr>
        <p:spPr>
          <a:xfrm>
            <a:off x="1822981" y="2060931"/>
            <a:ext cx="257175" cy="23167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4" name="Down Arrow 13"/>
          <p:cNvSpPr/>
          <p:nvPr/>
        </p:nvSpPr>
        <p:spPr>
          <a:xfrm>
            <a:off x="4677710" y="2027545"/>
            <a:ext cx="228587" cy="2650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2" name="Freeform 11"/>
          <p:cNvSpPr/>
          <p:nvPr/>
        </p:nvSpPr>
        <p:spPr>
          <a:xfrm>
            <a:off x="6142443" y="2292607"/>
            <a:ext cx="2951402" cy="952490"/>
          </a:xfrm>
          <a:custGeom>
            <a:avLst/>
            <a:gdLst>
              <a:gd name="connsiteX0" fmla="*/ 0 w 2350303"/>
              <a:gd name="connsiteY0" fmla="*/ 335268 h 2011566"/>
              <a:gd name="connsiteX1" fmla="*/ 335268 w 2350303"/>
              <a:gd name="connsiteY1" fmla="*/ 0 h 2011566"/>
              <a:gd name="connsiteX2" fmla="*/ 2015035 w 2350303"/>
              <a:gd name="connsiteY2" fmla="*/ 0 h 2011566"/>
              <a:gd name="connsiteX3" fmla="*/ 2350303 w 2350303"/>
              <a:gd name="connsiteY3" fmla="*/ 335268 h 2011566"/>
              <a:gd name="connsiteX4" fmla="*/ 2350303 w 2350303"/>
              <a:gd name="connsiteY4" fmla="*/ 1676298 h 2011566"/>
              <a:gd name="connsiteX5" fmla="*/ 2015035 w 2350303"/>
              <a:gd name="connsiteY5" fmla="*/ 2011566 h 2011566"/>
              <a:gd name="connsiteX6" fmla="*/ 335268 w 2350303"/>
              <a:gd name="connsiteY6" fmla="*/ 2011566 h 2011566"/>
              <a:gd name="connsiteX7" fmla="*/ 0 w 2350303"/>
              <a:gd name="connsiteY7" fmla="*/ 1676298 h 2011566"/>
              <a:gd name="connsiteX8" fmla="*/ 0 w 2350303"/>
              <a:gd name="connsiteY8" fmla="*/ 335268 h 201156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50303" h="2011566">
                <a:moveTo>
                  <a:pt x="0" y="335268"/>
                </a:moveTo>
                <a:cubicBezTo>
                  <a:pt x="0" y="150105"/>
                  <a:pt x="150105" y="0"/>
                  <a:pt x="335268" y="0"/>
                </a:cubicBezTo>
                <a:lnTo>
                  <a:pt x="2015035" y="0"/>
                </a:lnTo>
                <a:cubicBezTo>
                  <a:pt x="2200198" y="0"/>
                  <a:pt x="2350303" y="150105"/>
                  <a:pt x="2350303" y="335268"/>
                </a:cubicBezTo>
                <a:lnTo>
                  <a:pt x="2350303" y="1676298"/>
                </a:lnTo>
                <a:cubicBezTo>
                  <a:pt x="2350303" y="1861461"/>
                  <a:pt x="2200198" y="2011566"/>
                  <a:pt x="2015035" y="2011566"/>
                </a:cubicBezTo>
                <a:lnTo>
                  <a:pt x="335268" y="2011566"/>
                </a:lnTo>
                <a:cubicBezTo>
                  <a:pt x="150105" y="2011566"/>
                  <a:pt x="0" y="1861461"/>
                  <a:pt x="0" y="1676298"/>
                </a:cubicBezTo>
                <a:lnTo>
                  <a:pt x="0" y="335268"/>
                </a:lnTo>
                <a:close/>
              </a:path>
            </a:pathLst>
          </a:cu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85090" tIns="129369" rIns="185090" bIns="129369" numCol="1" spcCol="1270" anchor="ctr" anchorCtr="0">
            <a:noAutofit/>
          </a:bodyPr>
          <a:lstStyle/>
          <a:p>
            <a:pPr marL="0" marR="0" lvl="0" indent="0" algn="ctr" defTabSz="1300163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925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Grammar</a:t>
            </a:r>
            <a:endParaRPr kumimoji="0" lang="en-US" sz="2925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Down Arrow 12"/>
          <p:cNvSpPr/>
          <p:nvPr/>
        </p:nvSpPr>
        <p:spPr>
          <a:xfrm>
            <a:off x="7503851" y="2027545"/>
            <a:ext cx="228587" cy="26506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6858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vi-VN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6971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7" grpId="0" animBg="1"/>
      <p:bldP spid="11" grpId="0" animBg="1"/>
      <p:bldP spid="3" grpId="0" animBg="1"/>
      <p:bldP spid="14" grpId="0" animBg="1"/>
      <p:bldP spid="12" grpId="0" animBg="1"/>
      <p:bldP spid="13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algn="ctr"/>
            <a:r>
              <a:rPr lang="en-US" b="1" dirty="0" smtClean="0">
                <a:solidFill>
                  <a:srgbClr val="FF0000"/>
                </a:solidFill>
              </a:rPr>
              <a:t>Homework</a:t>
            </a:r>
            <a:endParaRPr lang="vi-VN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endParaRPr lang="en-US" sz="2925" dirty="0"/>
          </a:p>
          <a:p>
            <a:r>
              <a:rPr lang="en-US" sz="2925" dirty="0" smtClean="0"/>
              <a:t>Prepare</a:t>
            </a:r>
            <a:r>
              <a:rPr lang="en-US" sz="2925" dirty="0"/>
              <a:t>: </a:t>
            </a:r>
            <a:r>
              <a:rPr lang="en-US" sz="2925" dirty="0" smtClean="0"/>
              <a:t>Review </a:t>
            </a:r>
            <a:r>
              <a:rPr lang="en-US" sz="2925" dirty="0" smtClean="0"/>
              <a:t>1 (SKILLS)</a:t>
            </a:r>
            <a:endParaRPr lang="en-US" sz="2925" dirty="0" smtClean="0"/>
          </a:p>
          <a:p>
            <a:r>
              <a:rPr lang="en-US" sz="2925" dirty="0" smtClean="0"/>
              <a:t>Do exercises </a:t>
            </a:r>
            <a:r>
              <a:rPr lang="en-US" sz="2925" dirty="0" smtClean="0"/>
              <a:t>in “Revision for the 1</a:t>
            </a:r>
            <a:r>
              <a:rPr lang="en-US" sz="2925" baseline="30000" dirty="0" smtClean="0"/>
              <a:t>st</a:t>
            </a:r>
            <a:r>
              <a:rPr lang="en-US" sz="2925" dirty="0" smtClean="0"/>
              <a:t> </a:t>
            </a:r>
            <a:r>
              <a:rPr lang="en-US" sz="2925" smtClean="0"/>
              <a:t>midterm test”</a:t>
            </a:r>
            <a:endParaRPr lang="vi-VN" sz="2925" dirty="0"/>
          </a:p>
        </p:txBody>
      </p:sp>
    </p:spTree>
    <p:extLst>
      <p:ext uri="{BB962C8B-B14F-4D97-AF65-F5344CB8AC3E}">
        <p14:creationId xmlns:p14="http://schemas.microsoft.com/office/powerpoint/2010/main" val="3464266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3812" y="2515478"/>
            <a:ext cx="4377873" cy="83080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564" y="2542074"/>
            <a:ext cx="946337" cy="777611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1405388" y="3580801"/>
            <a:ext cx="3474720" cy="25569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US" sz="2800" b="1">
                <a:solidFill>
                  <a:srgbClr val="048DA4"/>
                </a:solidFill>
              </a:rPr>
              <a:t>Pronunciation</a:t>
            </a:r>
          </a:p>
          <a:p>
            <a:pPr marL="457200" indent="-457200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US" sz="2800" b="1">
                <a:solidFill>
                  <a:srgbClr val="048DA4"/>
                </a:solidFill>
              </a:rPr>
              <a:t>Vocabulary</a:t>
            </a:r>
          </a:p>
          <a:p>
            <a:pPr marL="457200" indent="-457200">
              <a:lnSpc>
                <a:spcPct val="200000"/>
              </a:lnSpc>
              <a:buFont typeface="Wingdings" panose="05000000000000000000" pitchFamily="2" charset="2"/>
              <a:buChar char="Ø"/>
            </a:pPr>
            <a:r>
              <a:rPr lang="en-US" sz="2800" b="1">
                <a:solidFill>
                  <a:srgbClr val="048DA4"/>
                </a:solidFill>
              </a:rPr>
              <a:t>Grammar</a:t>
            </a:r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8728697" cy="228095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51460" y="262890"/>
            <a:ext cx="408051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REVIEW 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206240" y="727484"/>
            <a:ext cx="29146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 UNITS 1 – 2 – 3) </a:t>
            </a:r>
          </a:p>
        </p:txBody>
      </p:sp>
    </p:spTree>
    <p:extLst>
      <p:ext uri="{BB962C8B-B14F-4D97-AF65-F5344CB8AC3E}">
        <p14:creationId xmlns:p14="http://schemas.microsoft.com/office/powerpoint/2010/main" val="8604562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9144000" cy="6858000"/>
            <a:chOff x="193701" y="1590291"/>
            <a:chExt cx="8653859" cy="5137079"/>
          </a:xfrm>
        </p:grpSpPr>
        <p:sp>
          <p:nvSpPr>
            <p:cNvPr id="15" name="Rounded Rectangle 14"/>
            <p:cNvSpPr/>
            <p:nvPr/>
          </p:nvSpPr>
          <p:spPr>
            <a:xfrm>
              <a:off x="193701" y="1590291"/>
              <a:ext cx="8653859" cy="5137079"/>
            </a:xfrm>
            <a:prstGeom prst="roundRect">
              <a:avLst/>
            </a:prstGeom>
            <a:solidFill>
              <a:srgbClr val="C0E6EA"/>
            </a:solidFill>
            <a:ln>
              <a:solidFill>
                <a:srgbClr val="C0E6E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ounded Rectangle 15"/>
            <p:cNvSpPr/>
            <p:nvPr/>
          </p:nvSpPr>
          <p:spPr>
            <a:xfrm>
              <a:off x="277403" y="1674687"/>
              <a:ext cx="8444374" cy="4900773"/>
            </a:xfrm>
            <a:prstGeom prst="roundRect">
              <a:avLst/>
            </a:prstGeom>
            <a:solidFill>
              <a:srgbClr val="05A0B8"/>
            </a:solidFill>
            <a:ln>
              <a:solidFill>
                <a:srgbClr val="05A0B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ounded Rectangle 16"/>
            <p:cNvSpPr/>
            <p:nvPr/>
          </p:nvSpPr>
          <p:spPr>
            <a:xfrm>
              <a:off x="314872" y="1767152"/>
              <a:ext cx="8369436" cy="4952146"/>
            </a:xfrm>
            <a:prstGeom prst="roundRect">
              <a:avLst/>
            </a:prstGeom>
            <a:solidFill>
              <a:srgbClr val="E2F4F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1500172" y="1492490"/>
            <a:ext cx="6143656" cy="3873021"/>
            <a:chOff x="760064" y="827862"/>
            <a:chExt cx="6143656" cy="3873021"/>
          </a:xfrm>
        </p:grpSpPr>
        <p:grpSp>
          <p:nvGrpSpPr>
            <p:cNvPr id="13" name="Group 12"/>
            <p:cNvGrpSpPr/>
            <p:nvPr/>
          </p:nvGrpSpPr>
          <p:grpSpPr>
            <a:xfrm>
              <a:off x="760064" y="827862"/>
              <a:ext cx="4996227" cy="1606886"/>
              <a:chOff x="2323295" y="1854855"/>
              <a:chExt cx="4996227" cy="1606886"/>
            </a:xfrm>
          </p:grpSpPr>
          <p:grpSp>
            <p:nvGrpSpPr>
              <p:cNvPr id="12" name="Group 11"/>
              <p:cNvGrpSpPr/>
              <p:nvPr/>
            </p:nvGrpSpPr>
            <p:grpSpPr>
              <a:xfrm>
                <a:off x="2323295" y="1854855"/>
                <a:ext cx="4996227" cy="789114"/>
                <a:chOff x="2329399" y="1854855"/>
                <a:chExt cx="4996227" cy="789114"/>
              </a:xfrm>
            </p:grpSpPr>
            <p:pic>
              <p:nvPicPr>
                <p:cNvPr id="4" name="Picture 3"/>
                <p:cNvPicPr>
                  <a:picLocks noChangeAspect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209822" y="1862902"/>
                  <a:ext cx="4115804" cy="781067"/>
                </a:xfrm>
                <a:prstGeom prst="rect">
                  <a:avLst/>
                </a:prstGeom>
              </p:spPr>
            </p:pic>
            <p:pic>
              <p:nvPicPr>
                <p:cNvPr id="5" name="Picture 4"/>
                <p:cNvPicPr>
                  <a:picLocks noChangeAspect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329399" y="1854855"/>
                  <a:ext cx="946337" cy="777611"/>
                </a:xfrm>
                <a:prstGeom prst="rect">
                  <a:avLst/>
                </a:prstGeom>
              </p:spPr>
            </p:pic>
          </p:grpSp>
          <p:sp>
            <p:nvSpPr>
              <p:cNvPr id="6" name="TextBox 5"/>
              <p:cNvSpPr txBox="1"/>
              <p:nvPr/>
            </p:nvSpPr>
            <p:spPr>
              <a:xfrm>
                <a:off x="3203718" y="2815410"/>
                <a:ext cx="355717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600" b="1">
                    <a:solidFill>
                      <a:srgbClr val="0084B1"/>
                    </a:solidFill>
                  </a:rPr>
                  <a:t>Pronunciation</a:t>
                </a:r>
              </a:p>
            </p:txBody>
          </p:sp>
        </p:grpSp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90235" y="2791136"/>
              <a:ext cx="420785" cy="457200"/>
            </a:xfrm>
            <a:prstGeom prst="rect">
              <a:avLst/>
            </a:prstGeom>
          </p:spPr>
        </p:pic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89292" y="3700757"/>
              <a:ext cx="461319" cy="457200"/>
            </a:xfrm>
            <a:prstGeom prst="rect">
              <a:avLst/>
            </a:prstGeom>
          </p:spPr>
        </p:pic>
        <p:sp>
          <p:nvSpPr>
            <p:cNvPr id="20" name="TextBox 19"/>
            <p:cNvSpPr txBox="1"/>
            <p:nvPr/>
          </p:nvSpPr>
          <p:spPr>
            <a:xfrm>
              <a:off x="2050610" y="2730206"/>
              <a:ext cx="4853110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>
                  <a:latin typeface="Arial" panose="020B0604020202020204" pitchFamily="34" charset="0"/>
                  <a:cs typeface="Arial" panose="020B0604020202020204" pitchFamily="34" charset="0"/>
                </a:rPr>
                <a:t>Choose the word whose underlined part is pronounced differently.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2051406" y="3685220"/>
              <a:ext cx="4463693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2000" b="1">
                  <a:latin typeface="Arial" panose="020B0604020202020204" pitchFamily="34" charset="0"/>
                  <a:cs typeface="Arial" panose="020B0604020202020204" pitchFamily="34" charset="0"/>
                </a:rPr>
                <a:t>Write the names of school things and furniture in the house which begin with /b/ and /p/.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864405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234440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84" y="74839"/>
            <a:ext cx="627229" cy="681509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915123" y="11702"/>
            <a:ext cx="669889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effectLst>
                  <a:glow rad="88900">
                    <a:schemeClr val="bg1"/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Choose the word whose underlined part is pronounced differently.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438968" y="1979030"/>
            <a:ext cx="4748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0070C0"/>
                </a:solidFill>
              </a:rPr>
              <a:t>1.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438968" y="2903444"/>
            <a:ext cx="4748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0070C0"/>
                </a:solidFill>
              </a:rPr>
              <a:t>2.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438968" y="3808249"/>
            <a:ext cx="4748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0070C0"/>
                </a:solidFill>
              </a:rPr>
              <a:t>3.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438968" y="4737585"/>
            <a:ext cx="4748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0070C0"/>
                </a:solidFill>
              </a:rPr>
              <a:t>4.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438968" y="5642390"/>
            <a:ext cx="4748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0070C0"/>
                </a:solidFill>
              </a:rPr>
              <a:t>5.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2105718" y="1969768"/>
            <a:ext cx="1161326" cy="470927"/>
            <a:chOff x="1490433" y="2168225"/>
            <a:chExt cx="1161326" cy="470927"/>
          </a:xfrm>
        </p:grpSpPr>
        <p:sp>
          <p:nvSpPr>
            <p:cNvPr id="21" name="TextBox 20"/>
            <p:cNvSpPr txBox="1"/>
            <p:nvPr/>
          </p:nvSpPr>
          <p:spPr>
            <a:xfrm>
              <a:off x="1490433" y="2177487"/>
              <a:ext cx="47483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>
                  <a:solidFill>
                    <a:srgbClr val="0070C0"/>
                  </a:solidFill>
                </a:rPr>
                <a:t>A.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1825712" y="2168225"/>
              <a:ext cx="82604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/>
                <a:t>ear</a:t>
              </a:r>
              <a:r>
                <a:rPr lang="en-US" sz="2400" u="sng"/>
                <a:t>s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4166928" y="1974398"/>
            <a:ext cx="1161326" cy="470927"/>
            <a:chOff x="1490433" y="2168225"/>
            <a:chExt cx="1161326" cy="470927"/>
          </a:xfrm>
        </p:grpSpPr>
        <p:sp>
          <p:nvSpPr>
            <p:cNvPr id="28" name="TextBox 27"/>
            <p:cNvSpPr txBox="1"/>
            <p:nvPr/>
          </p:nvSpPr>
          <p:spPr>
            <a:xfrm>
              <a:off x="1490433" y="2177487"/>
              <a:ext cx="47483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>
                  <a:solidFill>
                    <a:srgbClr val="0070C0"/>
                  </a:solidFill>
                </a:rPr>
                <a:t>B.</a:t>
              </a: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825712" y="2168225"/>
              <a:ext cx="82604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/>
                <a:t>eye</a:t>
              </a:r>
              <a:r>
                <a:rPr lang="en-US" sz="2400" u="sng"/>
                <a:t>s</a:t>
              </a:r>
            </a:p>
          </p:txBody>
        </p:sp>
      </p:grpSp>
      <p:grpSp>
        <p:nvGrpSpPr>
          <p:cNvPr id="30" name="Group 29"/>
          <p:cNvGrpSpPr/>
          <p:nvPr/>
        </p:nvGrpSpPr>
        <p:grpSpPr>
          <a:xfrm>
            <a:off x="6228138" y="1979030"/>
            <a:ext cx="1161326" cy="470927"/>
            <a:chOff x="1490433" y="2168225"/>
            <a:chExt cx="1161326" cy="470927"/>
          </a:xfrm>
        </p:grpSpPr>
        <p:sp>
          <p:nvSpPr>
            <p:cNvPr id="31" name="TextBox 30"/>
            <p:cNvSpPr txBox="1"/>
            <p:nvPr/>
          </p:nvSpPr>
          <p:spPr>
            <a:xfrm>
              <a:off x="1490433" y="2177487"/>
              <a:ext cx="47483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>
                  <a:solidFill>
                    <a:srgbClr val="0070C0"/>
                  </a:solidFill>
                </a:rPr>
                <a:t>C.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1825712" y="2168225"/>
              <a:ext cx="82604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/>
                <a:t>lip</a:t>
              </a:r>
              <a:r>
                <a:rPr lang="en-US" sz="2400" u="sng"/>
                <a:t>s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2105718" y="2886863"/>
            <a:ext cx="1161326" cy="470927"/>
            <a:chOff x="1490433" y="2168225"/>
            <a:chExt cx="1161326" cy="470927"/>
          </a:xfrm>
        </p:grpSpPr>
        <p:sp>
          <p:nvSpPr>
            <p:cNvPr id="41" name="TextBox 40"/>
            <p:cNvSpPr txBox="1"/>
            <p:nvPr/>
          </p:nvSpPr>
          <p:spPr>
            <a:xfrm>
              <a:off x="1490433" y="2177487"/>
              <a:ext cx="47483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>
                  <a:solidFill>
                    <a:srgbClr val="0070C0"/>
                  </a:solidFill>
                </a:rPr>
                <a:t>A.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1825712" y="2168225"/>
              <a:ext cx="82604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/>
                <a:t>c</a:t>
              </a:r>
              <a:r>
                <a:rPr lang="en-US" sz="2400" u="sng"/>
                <a:t>a</a:t>
              </a:r>
              <a:r>
                <a:rPr lang="en-US" sz="2400"/>
                <a:t>t</a:t>
              </a:r>
              <a:endParaRPr lang="en-US" sz="2400" u="sng"/>
            </a:p>
          </p:txBody>
        </p:sp>
      </p:grpSp>
      <p:grpSp>
        <p:nvGrpSpPr>
          <p:cNvPr id="35" name="Group 34"/>
          <p:cNvGrpSpPr/>
          <p:nvPr/>
        </p:nvGrpSpPr>
        <p:grpSpPr>
          <a:xfrm>
            <a:off x="4166928" y="2891493"/>
            <a:ext cx="1353246" cy="470927"/>
            <a:chOff x="1490433" y="2168225"/>
            <a:chExt cx="1353246" cy="470927"/>
          </a:xfrm>
        </p:grpSpPr>
        <p:sp>
          <p:nvSpPr>
            <p:cNvPr id="39" name="TextBox 38"/>
            <p:cNvSpPr txBox="1"/>
            <p:nvPr/>
          </p:nvSpPr>
          <p:spPr>
            <a:xfrm>
              <a:off x="1490433" y="2177487"/>
              <a:ext cx="47483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>
                  <a:solidFill>
                    <a:srgbClr val="0070C0"/>
                  </a:solidFill>
                </a:rPr>
                <a:t>B.</a:t>
              </a: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1825712" y="2168225"/>
              <a:ext cx="101796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/>
                <a:t>f</a:t>
              </a:r>
              <a:r>
                <a:rPr lang="en-US" sz="2400" u="sng"/>
                <a:t>a</a:t>
              </a:r>
              <a:r>
                <a:rPr lang="en-US" sz="2400"/>
                <a:t>ther</a:t>
              </a:r>
              <a:endParaRPr lang="en-US" sz="2400" u="sng"/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6228138" y="2896125"/>
            <a:ext cx="1161326" cy="470927"/>
            <a:chOff x="1490433" y="2168225"/>
            <a:chExt cx="1161326" cy="470927"/>
          </a:xfrm>
        </p:grpSpPr>
        <p:sp>
          <p:nvSpPr>
            <p:cNvPr id="37" name="TextBox 36"/>
            <p:cNvSpPr txBox="1"/>
            <p:nvPr/>
          </p:nvSpPr>
          <p:spPr>
            <a:xfrm>
              <a:off x="1490433" y="2177487"/>
              <a:ext cx="47483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>
                  <a:solidFill>
                    <a:srgbClr val="0070C0"/>
                  </a:solidFill>
                </a:rPr>
                <a:t>C.</a:t>
              </a: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1825712" y="2168225"/>
              <a:ext cx="82604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/>
                <a:t>c</a:t>
              </a:r>
              <a:r>
                <a:rPr lang="en-US" sz="2400" u="sng"/>
                <a:t>a</a:t>
              </a:r>
              <a:r>
                <a:rPr lang="en-US" sz="2400"/>
                <a:t>lm</a:t>
              </a:r>
              <a:endParaRPr lang="en-US" sz="2400" u="sng"/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2105718" y="3806126"/>
            <a:ext cx="1287057" cy="470927"/>
            <a:chOff x="1490433" y="2168225"/>
            <a:chExt cx="1287057" cy="470927"/>
          </a:xfrm>
        </p:grpSpPr>
        <p:sp>
          <p:nvSpPr>
            <p:cNvPr id="51" name="TextBox 50"/>
            <p:cNvSpPr txBox="1"/>
            <p:nvPr/>
          </p:nvSpPr>
          <p:spPr>
            <a:xfrm>
              <a:off x="1490433" y="2177487"/>
              <a:ext cx="47483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>
                  <a:solidFill>
                    <a:srgbClr val="0070C0"/>
                  </a:solidFill>
                </a:rPr>
                <a:t>A.</a:t>
              </a: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1825712" y="2168225"/>
              <a:ext cx="9517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/>
                <a:t>light</a:t>
              </a:r>
              <a:r>
                <a:rPr lang="en-US" sz="2400" u="sng"/>
                <a:t>s</a:t>
              </a:r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4166928" y="3810756"/>
            <a:ext cx="1477557" cy="470927"/>
            <a:chOff x="1490433" y="2168225"/>
            <a:chExt cx="1477557" cy="470927"/>
          </a:xfrm>
        </p:grpSpPr>
        <p:sp>
          <p:nvSpPr>
            <p:cNvPr id="49" name="TextBox 48"/>
            <p:cNvSpPr txBox="1"/>
            <p:nvPr/>
          </p:nvSpPr>
          <p:spPr>
            <a:xfrm>
              <a:off x="1490433" y="2177487"/>
              <a:ext cx="47483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>
                  <a:solidFill>
                    <a:srgbClr val="0070C0"/>
                  </a:solidFill>
                </a:rPr>
                <a:t>B.</a:t>
              </a: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1825712" y="2168225"/>
              <a:ext cx="114227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/>
                <a:t>pencil</a:t>
              </a:r>
              <a:r>
                <a:rPr lang="en-US" sz="2400" u="sng"/>
                <a:t>s</a:t>
              </a:r>
            </a:p>
          </p:txBody>
        </p:sp>
      </p:grpSp>
      <p:grpSp>
        <p:nvGrpSpPr>
          <p:cNvPr id="46" name="Group 45"/>
          <p:cNvGrpSpPr/>
          <p:nvPr/>
        </p:nvGrpSpPr>
        <p:grpSpPr>
          <a:xfrm>
            <a:off x="6228138" y="3815388"/>
            <a:ext cx="1313727" cy="470927"/>
            <a:chOff x="1490433" y="2168225"/>
            <a:chExt cx="1313727" cy="470927"/>
          </a:xfrm>
        </p:grpSpPr>
        <p:sp>
          <p:nvSpPr>
            <p:cNvPr id="47" name="TextBox 46"/>
            <p:cNvSpPr txBox="1"/>
            <p:nvPr/>
          </p:nvSpPr>
          <p:spPr>
            <a:xfrm>
              <a:off x="1490433" y="2177487"/>
              <a:ext cx="47483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>
                  <a:solidFill>
                    <a:srgbClr val="0070C0"/>
                  </a:solidFill>
                </a:rPr>
                <a:t>C.</a:t>
              </a: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1825712" y="2168225"/>
              <a:ext cx="97844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/>
                <a:t>lamp</a:t>
              </a:r>
              <a:r>
                <a:rPr lang="en-US" sz="2400" u="sng"/>
                <a:t>s</a:t>
              </a:r>
            </a:p>
          </p:txBody>
        </p:sp>
      </p:grpSp>
      <p:grpSp>
        <p:nvGrpSpPr>
          <p:cNvPr id="54" name="Group 53"/>
          <p:cNvGrpSpPr/>
          <p:nvPr/>
        </p:nvGrpSpPr>
        <p:grpSpPr>
          <a:xfrm>
            <a:off x="2105718" y="4723221"/>
            <a:ext cx="1869987" cy="470927"/>
            <a:chOff x="1490433" y="2168225"/>
            <a:chExt cx="1869987" cy="470927"/>
          </a:xfrm>
        </p:grpSpPr>
        <p:sp>
          <p:nvSpPr>
            <p:cNvPr id="61" name="TextBox 60"/>
            <p:cNvSpPr txBox="1"/>
            <p:nvPr/>
          </p:nvSpPr>
          <p:spPr>
            <a:xfrm>
              <a:off x="1490433" y="2177487"/>
              <a:ext cx="47483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>
                  <a:solidFill>
                    <a:srgbClr val="0070C0"/>
                  </a:solidFill>
                </a:rPr>
                <a:t>A.</a:t>
              </a: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1825712" y="2168225"/>
              <a:ext cx="153470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/>
                <a:t>notebook</a:t>
              </a:r>
              <a:r>
                <a:rPr lang="en-US" sz="2400" u="sng"/>
                <a:t>s</a:t>
              </a:r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4166928" y="4727851"/>
            <a:ext cx="1161326" cy="470927"/>
            <a:chOff x="1490433" y="2168225"/>
            <a:chExt cx="1161326" cy="470927"/>
          </a:xfrm>
        </p:grpSpPr>
        <p:sp>
          <p:nvSpPr>
            <p:cNvPr id="59" name="TextBox 58"/>
            <p:cNvSpPr txBox="1"/>
            <p:nvPr/>
          </p:nvSpPr>
          <p:spPr>
            <a:xfrm>
              <a:off x="1490433" y="2177487"/>
              <a:ext cx="47483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>
                  <a:solidFill>
                    <a:srgbClr val="0070C0"/>
                  </a:solidFill>
                </a:rPr>
                <a:t>B.</a:t>
              </a: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1825712" y="2168225"/>
              <a:ext cx="82604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/>
                <a:t>rule</a:t>
              </a:r>
              <a:r>
                <a:rPr lang="en-US" sz="2400" u="sng"/>
                <a:t>s</a:t>
              </a:r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6228138" y="4732483"/>
            <a:ext cx="1313727" cy="470927"/>
            <a:chOff x="1490433" y="2168225"/>
            <a:chExt cx="1313727" cy="470927"/>
          </a:xfrm>
        </p:grpSpPr>
        <p:sp>
          <p:nvSpPr>
            <p:cNvPr id="57" name="TextBox 56"/>
            <p:cNvSpPr txBox="1"/>
            <p:nvPr/>
          </p:nvSpPr>
          <p:spPr>
            <a:xfrm>
              <a:off x="1490433" y="2177487"/>
              <a:ext cx="47483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>
                  <a:solidFill>
                    <a:srgbClr val="0070C0"/>
                  </a:solidFill>
                </a:rPr>
                <a:t>C.</a:t>
              </a: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1825712" y="2168225"/>
              <a:ext cx="97844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/>
                <a:t>room</a:t>
              </a:r>
              <a:r>
                <a:rPr lang="en-US" sz="2400" u="sng"/>
                <a:t>s</a:t>
              </a:r>
            </a:p>
          </p:txBody>
        </p:sp>
      </p:grpSp>
      <p:grpSp>
        <p:nvGrpSpPr>
          <p:cNvPr id="64" name="Group 63"/>
          <p:cNvGrpSpPr/>
          <p:nvPr/>
        </p:nvGrpSpPr>
        <p:grpSpPr>
          <a:xfrm>
            <a:off x="2105718" y="5642484"/>
            <a:ext cx="1567259" cy="470927"/>
            <a:chOff x="1490433" y="2168225"/>
            <a:chExt cx="1567259" cy="470927"/>
          </a:xfrm>
        </p:grpSpPr>
        <p:sp>
          <p:nvSpPr>
            <p:cNvPr id="71" name="TextBox 70"/>
            <p:cNvSpPr txBox="1"/>
            <p:nvPr/>
          </p:nvSpPr>
          <p:spPr>
            <a:xfrm>
              <a:off x="1490433" y="2177487"/>
              <a:ext cx="47483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>
                  <a:solidFill>
                    <a:srgbClr val="0070C0"/>
                  </a:solidFill>
                </a:rPr>
                <a:t>A.</a:t>
              </a:r>
            </a:p>
          </p:txBody>
        </p:sp>
        <p:sp>
          <p:nvSpPr>
            <p:cNvPr id="72" name="TextBox 71"/>
            <p:cNvSpPr txBox="1"/>
            <p:nvPr/>
          </p:nvSpPr>
          <p:spPr>
            <a:xfrm>
              <a:off x="1825712" y="2168225"/>
              <a:ext cx="123198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/>
                <a:t>br</a:t>
              </a:r>
              <a:r>
                <a:rPr lang="en-US" sz="2400" u="sng"/>
                <a:t>o</a:t>
              </a:r>
              <a:r>
                <a:rPr lang="en-US" sz="2400"/>
                <a:t>ther</a:t>
              </a:r>
              <a:endParaRPr lang="en-US" sz="2400" u="sng"/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4166928" y="5647114"/>
            <a:ext cx="1951724" cy="470927"/>
            <a:chOff x="1490433" y="2168225"/>
            <a:chExt cx="1951724" cy="470927"/>
          </a:xfrm>
        </p:grpSpPr>
        <p:sp>
          <p:nvSpPr>
            <p:cNvPr id="69" name="TextBox 68"/>
            <p:cNvSpPr txBox="1"/>
            <p:nvPr/>
          </p:nvSpPr>
          <p:spPr>
            <a:xfrm>
              <a:off x="1490433" y="2177487"/>
              <a:ext cx="47483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>
                  <a:solidFill>
                    <a:srgbClr val="0070C0"/>
                  </a:solidFill>
                </a:rPr>
                <a:t>B.</a:t>
              </a: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1825712" y="2168225"/>
              <a:ext cx="161644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/>
                <a:t>h</a:t>
              </a:r>
              <a:r>
                <a:rPr lang="en-US" sz="2400" u="sng"/>
                <a:t>o</a:t>
              </a:r>
              <a:r>
                <a:rPr lang="en-US" sz="2400"/>
                <a:t>mework</a:t>
              </a:r>
              <a:endParaRPr lang="en-US" sz="2400" u="sng"/>
            </a:p>
          </p:txBody>
        </p:sp>
      </p:grpSp>
      <p:grpSp>
        <p:nvGrpSpPr>
          <p:cNvPr id="66" name="Group 65"/>
          <p:cNvGrpSpPr/>
          <p:nvPr/>
        </p:nvGrpSpPr>
        <p:grpSpPr>
          <a:xfrm>
            <a:off x="6228138" y="5651746"/>
            <a:ext cx="1476894" cy="470927"/>
            <a:chOff x="1490433" y="2168225"/>
            <a:chExt cx="1476894" cy="470927"/>
          </a:xfrm>
        </p:grpSpPr>
        <p:sp>
          <p:nvSpPr>
            <p:cNvPr id="67" name="TextBox 66"/>
            <p:cNvSpPr txBox="1"/>
            <p:nvPr/>
          </p:nvSpPr>
          <p:spPr>
            <a:xfrm>
              <a:off x="1490433" y="2177487"/>
              <a:ext cx="47483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>
                  <a:solidFill>
                    <a:srgbClr val="0070C0"/>
                  </a:solidFill>
                </a:rPr>
                <a:t>C.</a:t>
              </a:r>
            </a:p>
          </p:txBody>
        </p:sp>
        <p:sp>
          <p:nvSpPr>
            <p:cNvPr id="68" name="TextBox 67"/>
            <p:cNvSpPr txBox="1"/>
            <p:nvPr/>
          </p:nvSpPr>
          <p:spPr>
            <a:xfrm>
              <a:off x="1825712" y="2168225"/>
              <a:ext cx="1141615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/>
                <a:t>m</a:t>
              </a:r>
              <a:r>
                <a:rPr lang="en-US" sz="2400" u="sng"/>
                <a:t>o</a:t>
              </a:r>
              <a:r>
                <a:rPr lang="en-US" sz="2400"/>
                <a:t>ther</a:t>
              </a:r>
              <a:endParaRPr lang="en-US" sz="2400" u="sng"/>
            </a:p>
          </p:txBody>
        </p:sp>
      </p:grpSp>
      <p:sp>
        <p:nvSpPr>
          <p:cNvPr id="8" name="Oval 7">
            <a:extLst>
              <a:ext uri="{FF2B5EF4-FFF2-40B4-BE49-F238E27FC236}">
                <a16:creationId xmlns:a16="http://schemas.microsoft.com/office/drawing/2014/main" id="{54B3FAFC-14AD-46F3-85DD-B1755D27D36D}"/>
              </a:ext>
            </a:extLst>
          </p:cNvPr>
          <p:cNvSpPr/>
          <p:nvPr/>
        </p:nvSpPr>
        <p:spPr>
          <a:xfrm>
            <a:off x="6167178" y="1987171"/>
            <a:ext cx="457200" cy="457200"/>
          </a:xfrm>
          <a:prstGeom prst="ellipse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>
            <a:extLst>
              <a:ext uri="{FF2B5EF4-FFF2-40B4-BE49-F238E27FC236}">
                <a16:creationId xmlns:a16="http://schemas.microsoft.com/office/drawing/2014/main" id="{89319E85-2406-4357-8734-5B8289A5B956}"/>
              </a:ext>
            </a:extLst>
          </p:cNvPr>
          <p:cNvSpPr/>
          <p:nvPr/>
        </p:nvSpPr>
        <p:spPr>
          <a:xfrm>
            <a:off x="2055478" y="2912020"/>
            <a:ext cx="457200" cy="457200"/>
          </a:xfrm>
          <a:prstGeom prst="ellipse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0AE491F7-F6AA-421C-822D-61B7CD2A1F00}"/>
              </a:ext>
            </a:extLst>
          </p:cNvPr>
          <p:cNvSpPr/>
          <p:nvPr/>
        </p:nvSpPr>
        <p:spPr>
          <a:xfrm>
            <a:off x="4092959" y="3824483"/>
            <a:ext cx="457200" cy="457200"/>
          </a:xfrm>
          <a:prstGeom prst="ellipse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1434E99C-519F-4606-8A9F-3DD1727D9AEE}"/>
              </a:ext>
            </a:extLst>
          </p:cNvPr>
          <p:cNvSpPr/>
          <p:nvPr/>
        </p:nvSpPr>
        <p:spPr>
          <a:xfrm>
            <a:off x="2054866" y="4741745"/>
            <a:ext cx="457200" cy="457200"/>
          </a:xfrm>
          <a:prstGeom prst="ellipse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312C63FA-7AA5-44F1-991F-B3FFA7E10B7E}"/>
              </a:ext>
            </a:extLst>
          </p:cNvPr>
          <p:cNvSpPr/>
          <p:nvPr/>
        </p:nvSpPr>
        <p:spPr>
          <a:xfrm>
            <a:off x="4107757" y="5660841"/>
            <a:ext cx="457200" cy="457200"/>
          </a:xfrm>
          <a:prstGeom prst="ellipse">
            <a:avLst/>
          </a:prstGeom>
          <a:noFill/>
          <a:ln w="28575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564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1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1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1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1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63" grpId="0" animBg="1"/>
      <p:bldP spid="73" grpId="0" animBg="1"/>
      <p:bldP spid="74" grpId="0" animBg="1"/>
      <p:bldP spid="7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10960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0084" y="104779"/>
            <a:ext cx="627229" cy="62162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930054" y="0"/>
            <a:ext cx="75461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spc="-50">
                <a:effectLst>
                  <a:glow rad="88900">
                    <a:schemeClr val="bg1"/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Write the names of school things and furniture in the house which begin with /b/ and /p/.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0" y="1748790"/>
            <a:ext cx="9143999" cy="5109210"/>
            <a:chOff x="193701" y="1590291"/>
            <a:chExt cx="8653859" cy="5137079"/>
          </a:xfrm>
        </p:grpSpPr>
        <p:sp>
          <p:nvSpPr>
            <p:cNvPr id="10" name="Rounded Rectangle 9"/>
            <p:cNvSpPr/>
            <p:nvPr/>
          </p:nvSpPr>
          <p:spPr>
            <a:xfrm>
              <a:off x="193701" y="1590291"/>
              <a:ext cx="8653859" cy="5137079"/>
            </a:xfrm>
            <a:prstGeom prst="roundRect">
              <a:avLst/>
            </a:prstGeom>
            <a:solidFill>
              <a:srgbClr val="C0E6EA"/>
            </a:solidFill>
            <a:ln>
              <a:solidFill>
                <a:srgbClr val="C0E6E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277403" y="1674687"/>
              <a:ext cx="8444374" cy="4900773"/>
            </a:xfrm>
            <a:prstGeom prst="roundRect">
              <a:avLst/>
            </a:prstGeom>
            <a:solidFill>
              <a:srgbClr val="05A0B8"/>
            </a:solidFill>
            <a:ln>
              <a:solidFill>
                <a:srgbClr val="05A0B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314872" y="1767152"/>
              <a:ext cx="8369436" cy="4952146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834390" y="2640330"/>
            <a:ext cx="7511051" cy="1080712"/>
            <a:chOff x="491490" y="2023110"/>
            <a:chExt cx="7511051" cy="1080712"/>
          </a:xfrm>
        </p:grpSpPr>
        <p:sp>
          <p:nvSpPr>
            <p:cNvPr id="2" name="TextBox 1"/>
            <p:cNvSpPr txBox="1"/>
            <p:nvPr/>
          </p:nvSpPr>
          <p:spPr>
            <a:xfrm>
              <a:off x="491490" y="2023110"/>
              <a:ext cx="192024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/>
                <a:t>/b/:  </a:t>
              </a:r>
              <a:r>
                <a:rPr lang="en-US" sz="2800" i="1">
                  <a:solidFill>
                    <a:srgbClr val="FF0000"/>
                  </a:solidFill>
                </a:rPr>
                <a:t>book</a:t>
              </a:r>
              <a:r>
                <a:rPr lang="en-US" sz="2800"/>
                <a:t>,</a:t>
              </a: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V="1">
              <a:off x="2238739" y="2443451"/>
              <a:ext cx="5763802" cy="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flipV="1">
              <a:off x="687341" y="3103822"/>
              <a:ext cx="7315200" cy="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" name="Group 14"/>
          <p:cNvGrpSpPr/>
          <p:nvPr/>
        </p:nvGrpSpPr>
        <p:grpSpPr>
          <a:xfrm>
            <a:off x="834390" y="4625400"/>
            <a:ext cx="7511051" cy="1080712"/>
            <a:chOff x="491490" y="2023110"/>
            <a:chExt cx="7511051" cy="1080712"/>
          </a:xfrm>
        </p:grpSpPr>
        <p:sp>
          <p:nvSpPr>
            <p:cNvPr id="16" name="TextBox 15"/>
            <p:cNvSpPr txBox="1"/>
            <p:nvPr/>
          </p:nvSpPr>
          <p:spPr>
            <a:xfrm>
              <a:off x="491490" y="2023110"/>
              <a:ext cx="192024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b="1"/>
                <a:t>/p/:  </a:t>
              </a:r>
              <a:r>
                <a:rPr lang="en-US" sz="2800" i="1">
                  <a:solidFill>
                    <a:srgbClr val="FF0000"/>
                  </a:solidFill>
                </a:rPr>
                <a:t>pen</a:t>
              </a:r>
              <a:r>
                <a:rPr lang="en-US" sz="2800"/>
                <a:t>,</a:t>
              </a:r>
            </a:p>
          </p:txBody>
        </p:sp>
        <p:cxnSp>
          <p:nvCxnSpPr>
            <p:cNvPr id="17" name="Straight Connector 16"/>
            <p:cNvCxnSpPr/>
            <p:nvPr/>
          </p:nvCxnSpPr>
          <p:spPr>
            <a:xfrm flipV="1">
              <a:off x="2032999" y="2443451"/>
              <a:ext cx="5943600" cy="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flipV="1">
              <a:off x="687341" y="3103822"/>
              <a:ext cx="7315200" cy="0"/>
            </a:xfrm>
            <a:prstGeom prst="line">
              <a:avLst/>
            </a:prstGeom>
            <a:ln w="285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360288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9144000" cy="6858000"/>
            <a:chOff x="193701" y="1590291"/>
            <a:chExt cx="8653859" cy="5137079"/>
          </a:xfrm>
        </p:grpSpPr>
        <p:sp>
          <p:nvSpPr>
            <p:cNvPr id="15" name="Rounded Rectangle 14"/>
            <p:cNvSpPr/>
            <p:nvPr/>
          </p:nvSpPr>
          <p:spPr>
            <a:xfrm>
              <a:off x="193701" y="1590291"/>
              <a:ext cx="8653859" cy="5137079"/>
            </a:xfrm>
            <a:prstGeom prst="roundRect">
              <a:avLst/>
            </a:prstGeom>
            <a:solidFill>
              <a:srgbClr val="C0E6EA"/>
            </a:solidFill>
            <a:ln>
              <a:solidFill>
                <a:srgbClr val="C0E6E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ounded Rectangle 15"/>
            <p:cNvSpPr/>
            <p:nvPr/>
          </p:nvSpPr>
          <p:spPr>
            <a:xfrm>
              <a:off x="277403" y="1674687"/>
              <a:ext cx="8444374" cy="4900773"/>
            </a:xfrm>
            <a:prstGeom prst="roundRect">
              <a:avLst/>
            </a:prstGeom>
            <a:solidFill>
              <a:srgbClr val="05A0B8"/>
            </a:solidFill>
            <a:ln>
              <a:solidFill>
                <a:srgbClr val="05A0B8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ounded Rectangle 16"/>
            <p:cNvSpPr/>
            <p:nvPr/>
          </p:nvSpPr>
          <p:spPr>
            <a:xfrm>
              <a:off x="314872" y="1767152"/>
              <a:ext cx="8369436" cy="4952146"/>
            </a:xfrm>
            <a:prstGeom prst="roundRect">
              <a:avLst/>
            </a:prstGeom>
            <a:solidFill>
              <a:srgbClr val="E2F4F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1500172" y="1492490"/>
            <a:ext cx="6143657" cy="3330095"/>
            <a:chOff x="760064" y="827862"/>
            <a:chExt cx="6143657" cy="3330095"/>
          </a:xfrm>
        </p:grpSpPr>
        <p:grpSp>
          <p:nvGrpSpPr>
            <p:cNvPr id="13" name="Group 12"/>
            <p:cNvGrpSpPr/>
            <p:nvPr/>
          </p:nvGrpSpPr>
          <p:grpSpPr>
            <a:xfrm>
              <a:off x="760064" y="827862"/>
              <a:ext cx="4996227" cy="1606886"/>
              <a:chOff x="2323295" y="1854855"/>
              <a:chExt cx="4996227" cy="1606886"/>
            </a:xfrm>
          </p:grpSpPr>
          <p:grpSp>
            <p:nvGrpSpPr>
              <p:cNvPr id="12" name="Group 11"/>
              <p:cNvGrpSpPr/>
              <p:nvPr/>
            </p:nvGrpSpPr>
            <p:grpSpPr>
              <a:xfrm>
                <a:off x="2323295" y="1854855"/>
                <a:ext cx="4996227" cy="789114"/>
                <a:chOff x="2329399" y="1854855"/>
                <a:chExt cx="4996227" cy="789114"/>
              </a:xfrm>
            </p:grpSpPr>
            <p:pic>
              <p:nvPicPr>
                <p:cNvPr id="4" name="Picture 3"/>
                <p:cNvPicPr>
                  <a:picLocks noChangeAspect="1"/>
                </p:cNvPicPr>
                <p:nvPr/>
              </p:nvPicPr>
              <p:blipFill>
                <a:blip r:embed="rId2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209822" y="1862902"/>
                  <a:ext cx="4115804" cy="781067"/>
                </a:xfrm>
                <a:prstGeom prst="rect">
                  <a:avLst/>
                </a:prstGeom>
              </p:spPr>
            </p:pic>
            <p:pic>
              <p:nvPicPr>
                <p:cNvPr id="5" name="Picture 4"/>
                <p:cNvPicPr>
                  <a:picLocks noChangeAspect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329399" y="1854855"/>
                  <a:ext cx="946337" cy="777611"/>
                </a:xfrm>
                <a:prstGeom prst="rect">
                  <a:avLst/>
                </a:prstGeom>
              </p:spPr>
            </p:pic>
          </p:grpSp>
          <p:sp>
            <p:nvSpPr>
              <p:cNvPr id="6" name="TextBox 5"/>
              <p:cNvSpPr txBox="1"/>
              <p:nvPr/>
            </p:nvSpPr>
            <p:spPr>
              <a:xfrm>
                <a:off x="3203718" y="2815410"/>
                <a:ext cx="355717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3600" b="1">
                    <a:solidFill>
                      <a:srgbClr val="0084B1"/>
                    </a:solidFill>
                  </a:rPr>
                  <a:t>Vocabulary</a:t>
                </a:r>
              </a:p>
            </p:txBody>
          </p:sp>
        </p:grpSp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90235" y="2797088"/>
              <a:ext cx="420785" cy="445296"/>
            </a:xfrm>
            <a:prstGeom prst="rect">
              <a:avLst/>
            </a:prstGeom>
          </p:spPr>
        </p:pic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597761" y="3700757"/>
              <a:ext cx="444381" cy="457200"/>
            </a:xfrm>
            <a:prstGeom prst="rect">
              <a:avLst/>
            </a:prstGeom>
          </p:spPr>
        </p:pic>
        <p:sp>
          <p:nvSpPr>
            <p:cNvPr id="20" name="TextBox 19"/>
            <p:cNvSpPr txBox="1"/>
            <p:nvPr/>
          </p:nvSpPr>
          <p:spPr>
            <a:xfrm>
              <a:off x="2050611" y="2842274"/>
              <a:ext cx="485311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>
                  <a:latin typeface="Arial" panose="020B0604020202020204" pitchFamily="34" charset="0"/>
                  <a:cs typeface="Arial" panose="020B0604020202020204" pitchFamily="34" charset="0"/>
                </a:rPr>
                <a:t> Complete the words.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2050611" y="3729302"/>
              <a:ext cx="446369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2000" b="1">
                  <a:latin typeface="Arial" panose="020B0604020202020204" pitchFamily="34" charset="0"/>
                  <a:cs typeface="Arial" panose="020B0604020202020204" pitchFamily="34" charset="0"/>
                </a:rPr>
                <a:t>Solve the crossword puzzle.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0386547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18021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994" y="104779"/>
            <a:ext cx="587409" cy="62162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957239" y="205956"/>
            <a:ext cx="713536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spc="-50">
                <a:effectLst>
                  <a:glow rad="88900">
                    <a:schemeClr val="bg1"/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Complete the words.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416109" y="1368948"/>
            <a:ext cx="4748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0070C0"/>
                </a:solidFill>
              </a:rPr>
              <a:t>1.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416109" y="2293362"/>
            <a:ext cx="4748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0070C0"/>
                </a:solidFill>
              </a:rPr>
              <a:t>2.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416109" y="3198167"/>
            <a:ext cx="4748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0070C0"/>
                </a:solidFill>
              </a:rPr>
              <a:t>3.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374699" y="1368948"/>
            <a:ext cx="4748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0070C0"/>
                </a:solidFill>
              </a:rPr>
              <a:t>4.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5374699" y="2293362"/>
            <a:ext cx="4748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0070C0"/>
                </a:solidFill>
              </a:rPr>
              <a:t>5.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1890939" y="1368948"/>
            <a:ext cx="2040982" cy="461665"/>
            <a:chOff x="1890938" y="2196200"/>
            <a:chExt cx="2040982" cy="461665"/>
          </a:xfrm>
        </p:grpSpPr>
        <p:sp>
          <p:nvSpPr>
            <p:cNvPr id="2" name="TextBox 1"/>
            <p:cNvSpPr txBox="1"/>
            <p:nvPr/>
          </p:nvSpPr>
          <p:spPr>
            <a:xfrm>
              <a:off x="1890938" y="2196200"/>
              <a:ext cx="204098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/>
                <a:t>E       l</a:t>
              </a:r>
            </a:p>
          </p:txBody>
        </p:sp>
        <p:cxnSp>
          <p:nvCxnSpPr>
            <p:cNvPr id="4" name="Straight Connector 3"/>
            <p:cNvCxnSpPr/>
            <p:nvPr/>
          </p:nvCxnSpPr>
          <p:spPr>
            <a:xfrm>
              <a:off x="2160270" y="2514600"/>
              <a:ext cx="18288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>
              <a:off x="2404110" y="2518410"/>
              <a:ext cx="18288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>
              <a:off x="2735580" y="2510790"/>
              <a:ext cx="18288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>
              <a:off x="3002280" y="2514600"/>
              <a:ext cx="18288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>
              <a:off x="3280410" y="2518410"/>
              <a:ext cx="18288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5" name="Group 44"/>
          <p:cNvGrpSpPr/>
          <p:nvPr/>
        </p:nvGrpSpPr>
        <p:grpSpPr>
          <a:xfrm>
            <a:off x="5849529" y="1368948"/>
            <a:ext cx="2040982" cy="461665"/>
            <a:chOff x="1890938" y="2196200"/>
            <a:chExt cx="2040982" cy="461665"/>
          </a:xfrm>
        </p:grpSpPr>
        <p:sp>
          <p:nvSpPr>
            <p:cNvPr id="46" name="TextBox 45"/>
            <p:cNvSpPr txBox="1"/>
            <p:nvPr/>
          </p:nvSpPr>
          <p:spPr>
            <a:xfrm>
              <a:off x="1890938" y="2196200"/>
              <a:ext cx="204098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/>
                <a:t>s        r</a:t>
              </a:r>
            </a:p>
          </p:txBody>
        </p:sp>
        <p:cxnSp>
          <p:nvCxnSpPr>
            <p:cNvPr id="47" name="Straight Connector 46"/>
            <p:cNvCxnSpPr/>
            <p:nvPr/>
          </p:nvCxnSpPr>
          <p:spPr>
            <a:xfrm>
              <a:off x="2160270" y="2514600"/>
              <a:ext cx="18288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>
              <a:off x="2404110" y="2518410"/>
              <a:ext cx="18288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>
              <a:off x="2735580" y="2510790"/>
              <a:ext cx="18288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>
              <a:off x="3002280" y="2514600"/>
              <a:ext cx="18288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>
              <a:off x="3280410" y="2518410"/>
              <a:ext cx="18288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2" name="Group 61"/>
          <p:cNvGrpSpPr/>
          <p:nvPr/>
        </p:nvGrpSpPr>
        <p:grpSpPr>
          <a:xfrm>
            <a:off x="5849528" y="2293362"/>
            <a:ext cx="2243073" cy="461665"/>
            <a:chOff x="1890937" y="2196200"/>
            <a:chExt cx="2243073" cy="461665"/>
          </a:xfrm>
        </p:grpSpPr>
        <p:sp>
          <p:nvSpPr>
            <p:cNvPr id="63" name="TextBox 62"/>
            <p:cNvSpPr txBox="1"/>
            <p:nvPr/>
          </p:nvSpPr>
          <p:spPr>
            <a:xfrm>
              <a:off x="1890937" y="2196200"/>
              <a:ext cx="224307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/>
                <a:t>b       m            n</a:t>
              </a:r>
            </a:p>
          </p:txBody>
        </p:sp>
        <p:cxnSp>
          <p:nvCxnSpPr>
            <p:cNvPr id="64" name="Straight Connector 63"/>
            <p:cNvCxnSpPr/>
            <p:nvPr/>
          </p:nvCxnSpPr>
          <p:spPr>
            <a:xfrm>
              <a:off x="2160270" y="2514600"/>
              <a:ext cx="18288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>
              <a:off x="2404110" y="2518410"/>
              <a:ext cx="18288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>
              <a:off x="2895600" y="2510790"/>
              <a:ext cx="18288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>
              <a:off x="3162300" y="2514600"/>
              <a:ext cx="18288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>
              <a:off x="3440430" y="2518410"/>
              <a:ext cx="18288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9" name="Group 68"/>
          <p:cNvGrpSpPr/>
          <p:nvPr/>
        </p:nvGrpSpPr>
        <p:grpSpPr>
          <a:xfrm>
            <a:off x="1886506" y="2293362"/>
            <a:ext cx="2040982" cy="461665"/>
            <a:chOff x="1890938" y="2196200"/>
            <a:chExt cx="2040982" cy="461665"/>
          </a:xfrm>
        </p:grpSpPr>
        <p:sp>
          <p:nvSpPr>
            <p:cNvPr id="70" name="TextBox 69"/>
            <p:cNvSpPr txBox="1"/>
            <p:nvPr/>
          </p:nvSpPr>
          <p:spPr>
            <a:xfrm>
              <a:off x="1890938" y="2196200"/>
              <a:ext cx="204098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/>
                <a:t>h          w</a:t>
              </a:r>
            </a:p>
          </p:txBody>
        </p:sp>
        <p:cxnSp>
          <p:nvCxnSpPr>
            <p:cNvPr id="71" name="Straight Connector 70"/>
            <p:cNvCxnSpPr/>
            <p:nvPr/>
          </p:nvCxnSpPr>
          <p:spPr>
            <a:xfrm>
              <a:off x="2148840" y="2514600"/>
              <a:ext cx="18288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>
              <a:off x="2392680" y="2518410"/>
              <a:ext cx="18288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>
              <a:off x="2655570" y="2510790"/>
              <a:ext cx="18288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>
              <a:off x="3093720" y="2514600"/>
              <a:ext cx="18288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>
              <a:off x="3371850" y="2518410"/>
              <a:ext cx="18288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6" name="Group 75"/>
          <p:cNvGrpSpPr/>
          <p:nvPr/>
        </p:nvGrpSpPr>
        <p:grpSpPr>
          <a:xfrm>
            <a:off x="1886506" y="3198167"/>
            <a:ext cx="2040982" cy="461665"/>
            <a:chOff x="1890938" y="2196200"/>
            <a:chExt cx="2040982" cy="461665"/>
          </a:xfrm>
        </p:grpSpPr>
        <p:sp>
          <p:nvSpPr>
            <p:cNvPr id="77" name="TextBox 76"/>
            <p:cNvSpPr txBox="1"/>
            <p:nvPr/>
          </p:nvSpPr>
          <p:spPr>
            <a:xfrm>
              <a:off x="1890938" y="2196200"/>
              <a:ext cx="2040982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/>
                <a:t>l           h</a:t>
              </a:r>
            </a:p>
          </p:txBody>
        </p:sp>
        <p:cxnSp>
          <p:nvCxnSpPr>
            <p:cNvPr id="78" name="Straight Connector 77"/>
            <p:cNvCxnSpPr/>
            <p:nvPr/>
          </p:nvCxnSpPr>
          <p:spPr>
            <a:xfrm>
              <a:off x="2080260" y="2514600"/>
              <a:ext cx="18288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>
              <a:off x="2324100" y="2518410"/>
              <a:ext cx="18288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>
              <a:off x="2586990" y="2510790"/>
              <a:ext cx="182880" cy="0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extBox 8"/>
          <p:cNvSpPr txBox="1"/>
          <p:nvPr/>
        </p:nvSpPr>
        <p:spPr>
          <a:xfrm>
            <a:off x="1472565" y="3728200"/>
            <a:ext cx="6198871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/>
              <a:t>Now write the words in the correct group.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0685204"/>
              </p:ext>
            </p:extLst>
          </p:nvPr>
        </p:nvGraphicFramePr>
        <p:xfrm>
          <a:off x="1177290" y="4382454"/>
          <a:ext cx="6789420" cy="2122170"/>
        </p:xfrm>
        <a:graphic>
          <a:graphicData uri="http://schemas.openxmlformats.org/drawingml/2006/table">
            <a:tbl>
              <a:tblPr firstRow="1" bandRow="1">
                <a:tableStyleId>{D7AC3CCA-C797-4891-BE02-D94E43425B78}</a:tableStyleId>
              </a:tblPr>
              <a:tblGrid>
                <a:gridCol w="16973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9735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973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9735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4773">
                <a:tc>
                  <a:txBody>
                    <a:bodyPr/>
                    <a:lstStyle/>
                    <a:p>
                      <a:pPr algn="ctr"/>
                      <a:r>
                        <a:rPr lang="en-US" sz="2600"/>
                        <a:t>play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/>
                        <a:t>do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/>
                        <a:t>have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600"/>
                        <a:t>study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34490"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60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sz="2600" dirty="0"/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4C54CC95-2C95-477A-8602-43B2237B3B33}"/>
              </a:ext>
            </a:extLst>
          </p:cNvPr>
          <p:cNvSpPr txBox="1"/>
          <p:nvPr/>
        </p:nvSpPr>
        <p:spPr>
          <a:xfrm>
            <a:off x="1884109" y="1366215"/>
            <a:ext cx="10647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E</a:t>
            </a:r>
            <a:r>
              <a:rPr lang="en-US" sz="2400" dirty="0">
                <a:solidFill>
                  <a:srgbClr val="FF0000"/>
                </a:solidFill>
              </a:rPr>
              <a:t>ng</a:t>
            </a:r>
            <a:r>
              <a:rPr lang="en-US" sz="2400" dirty="0"/>
              <a:t>l</a:t>
            </a:r>
            <a:r>
              <a:rPr lang="en-US" sz="2400" dirty="0">
                <a:solidFill>
                  <a:srgbClr val="FF0000"/>
                </a:solidFill>
              </a:rPr>
              <a:t>ish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44840BAE-265B-4F12-877C-CE97646073D6}"/>
              </a:ext>
            </a:extLst>
          </p:cNvPr>
          <p:cNvSpPr txBox="1"/>
          <p:nvPr/>
        </p:nvSpPr>
        <p:spPr>
          <a:xfrm>
            <a:off x="1887230" y="2293361"/>
            <a:ext cx="15316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h</a:t>
            </a:r>
            <a:r>
              <a:rPr lang="en-US" sz="2400" dirty="0">
                <a:solidFill>
                  <a:srgbClr val="FF0000"/>
                </a:solidFill>
              </a:rPr>
              <a:t>ome</a:t>
            </a:r>
            <a:r>
              <a:rPr lang="en-US" sz="2400" dirty="0"/>
              <a:t>w</a:t>
            </a:r>
            <a:r>
              <a:rPr lang="en-US" sz="2400" dirty="0">
                <a:solidFill>
                  <a:srgbClr val="FF0000"/>
                </a:solidFill>
              </a:rPr>
              <a:t>ork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C5F8921B-0AA5-4953-9451-86125773ABB6}"/>
              </a:ext>
            </a:extLst>
          </p:cNvPr>
          <p:cNvSpPr txBox="1"/>
          <p:nvPr/>
        </p:nvSpPr>
        <p:spPr>
          <a:xfrm>
            <a:off x="1884292" y="3194865"/>
            <a:ext cx="8707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l</a:t>
            </a:r>
            <a:r>
              <a:rPr lang="en-US" sz="2400" dirty="0">
                <a:solidFill>
                  <a:srgbClr val="FF0000"/>
                </a:solidFill>
              </a:rPr>
              <a:t>unc</a:t>
            </a:r>
            <a:r>
              <a:rPr lang="en-US" sz="2400" dirty="0"/>
              <a:t>h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BB984BA2-FE56-454D-A8BD-AB595DE8A077}"/>
              </a:ext>
            </a:extLst>
          </p:cNvPr>
          <p:cNvSpPr txBox="1"/>
          <p:nvPr/>
        </p:nvSpPr>
        <p:spPr>
          <a:xfrm>
            <a:off x="5844900" y="1366215"/>
            <a:ext cx="9589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s</a:t>
            </a:r>
            <a:r>
              <a:rPr lang="en-US" sz="2400" dirty="0">
                <a:solidFill>
                  <a:srgbClr val="FF0000"/>
                </a:solidFill>
              </a:rPr>
              <a:t>po</a:t>
            </a:r>
            <a:r>
              <a:rPr lang="en-US" sz="2400" dirty="0"/>
              <a:t>r</a:t>
            </a:r>
            <a:r>
              <a:rPr lang="en-US" sz="2400" dirty="0">
                <a:solidFill>
                  <a:srgbClr val="FF0000"/>
                </a:solidFill>
              </a:rPr>
              <a:t>ts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243951DA-DC04-48BC-9F56-27DF2FD6783D}"/>
              </a:ext>
            </a:extLst>
          </p:cNvPr>
          <p:cNvSpPr txBox="1"/>
          <p:nvPr/>
        </p:nvSpPr>
        <p:spPr>
          <a:xfrm>
            <a:off x="1301235" y="5715928"/>
            <a:ext cx="15541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b</a:t>
            </a:r>
            <a:r>
              <a:rPr lang="en-US" sz="2400" dirty="0">
                <a:solidFill>
                  <a:srgbClr val="FF0000"/>
                </a:solidFill>
              </a:rPr>
              <a:t>ad</a:t>
            </a:r>
            <a:r>
              <a:rPr lang="en-US" sz="2400" dirty="0"/>
              <a:t>m</a:t>
            </a:r>
            <a:r>
              <a:rPr lang="en-US" sz="2400" dirty="0">
                <a:solidFill>
                  <a:srgbClr val="FF0000"/>
                </a:solidFill>
              </a:rPr>
              <a:t>into</a:t>
            </a:r>
            <a:r>
              <a:rPr lang="en-US" sz="2400" dirty="0"/>
              <a:t>n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68E9C45C-3BF5-4AC9-9C35-AB468D874A66}"/>
              </a:ext>
            </a:extLst>
          </p:cNvPr>
          <p:cNvSpPr txBox="1"/>
          <p:nvPr/>
        </p:nvSpPr>
        <p:spPr>
          <a:xfrm>
            <a:off x="1536634" y="5092452"/>
            <a:ext cx="9589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s</a:t>
            </a:r>
            <a:r>
              <a:rPr lang="en-US" sz="2400" dirty="0">
                <a:solidFill>
                  <a:srgbClr val="FF0000"/>
                </a:solidFill>
              </a:rPr>
              <a:t>po</a:t>
            </a:r>
            <a:r>
              <a:rPr lang="en-US" sz="2400" dirty="0"/>
              <a:t>r</a:t>
            </a:r>
            <a:r>
              <a:rPr lang="en-US" sz="2400" dirty="0">
                <a:solidFill>
                  <a:srgbClr val="FF0000"/>
                </a:solidFill>
              </a:rPr>
              <a:t>ts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CA6B5682-CA19-41D5-AA33-7C5E5E450ACA}"/>
              </a:ext>
            </a:extLst>
          </p:cNvPr>
          <p:cNvSpPr txBox="1"/>
          <p:nvPr/>
        </p:nvSpPr>
        <p:spPr>
          <a:xfrm>
            <a:off x="2963872" y="5090523"/>
            <a:ext cx="15316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h</a:t>
            </a:r>
            <a:r>
              <a:rPr lang="en-US" sz="2400" dirty="0">
                <a:solidFill>
                  <a:srgbClr val="FF0000"/>
                </a:solidFill>
              </a:rPr>
              <a:t>ome</a:t>
            </a:r>
            <a:r>
              <a:rPr lang="en-US" sz="2400" dirty="0"/>
              <a:t>w</a:t>
            </a:r>
            <a:r>
              <a:rPr lang="en-US" sz="2400" dirty="0">
                <a:solidFill>
                  <a:srgbClr val="FF0000"/>
                </a:solidFill>
              </a:rPr>
              <a:t>ork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45AFEE3F-B74B-4F0B-81B4-786EA1E585B5}"/>
              </a:ext>
            </a:extLst>
          </p:cNvPr>
          <p:cNvSpPr txBox="1"/>
          <p:nvPr/>
        </p:nvSpPr>
        <p:spPr>
          <a:xfrm>
            <a:off x="4983362" y="5090523"/>
            <a:ext cx="8707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l</a:t>
            </a:r>
            <a:r>
              <a:rPr lang="en-US" sz="2400" dirty="0">
                <a:solidFill>
                  <a:srgbClr val="FF0000"/>
                </a:solidFill>
              </a:rPr>
              <a:t>unc</a:t>
            </a:r>
            <a:r>
              <a:rPr lang="en-US" sz="2400" dirty="0"/>
              <a:t>h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3661FECE-CEF4-4B9D-A34A-14E0411060A9}"/>
              </a:ext>
            </a:extLst>
          </p:cNvPr>
          <p:cNvSpPr txBox="1"/>
          <p:nvPr/>
        </p:nvSpPr>
        <p:spPr>
          <a:xfrm>
            <a:off x="6603798" y="5089674"/>
            <a:ext cx="10647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E</a:t>
            </a:r>
            <a:r>
              <a:rPr lang="en-US" sz="2400" dirty="0">
                <a:solidFill>
                  <a:srgbClr val="FF0000"/>
                </a:solidFill>
              </a:rPr>
              <a:t>ng</a:t>
            </a:r>
            <a:r>
              <a:rPr lang="en-US" sz="2400" dirty="0"/>
              <a:t>l</a:t>
            </a:r>
            <a:r>
              <a:rPr lang="en-US" sz="2400" dirty="0">
                <a:solidFill>
                  <a:srgbClr val="FF0000"/>
                </a:solidFill>
              </a:rPr>
              <a:t>ish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E45D158A-AF8C-4D52-83C9-96CAB8575828}"/>
              </a:ext>
            </a:extLst>
          </p:cNvPr>
          <p:cNvSpPr txBox="1"/>
          <p:nvPr/>
        </p:nvSpPr>
        <p:spPr>
          <a:xfrm>
            <a:off x="5844900" y="1366214"/>
            <a:ext cx="9589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s</a:t>
            </a:r>
            <a:r>
              <a:rPr lang="en-US" sz="2400" dirty="0">
                <a:solidFill>
                  <a:srgbClr val="FF0000"/>
                </a:solidFill>
              </a:rPr>
              <a:t>po</a:t>
            </a:r>
            <a:r>
              <a:rPr lang="en-US" sz="2400" dirty="0"/>
              <a:t>r</a:t>
            </a:r>
            <a:r>
              <a:rPr lang="en-US" sz="2400" dirty="0">
                <a:solidFill>
                  <a:srgbClr val="FF0000"/>
                </a:solidFill>
              </a:rPr>
              <a:t>ts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D8156D9F-660C-4BBC-ABA1-9272B97B9729}"/>
              </a:ext>
            </a:extLst>
          </p:cNvPr>
          <p:cNvSpPr txBox="1"/>
          <p:nvPr/>
        </p:nvSpPr>
        <p:spPr>
          <a:xfrm>
            <a:off x="5850304" y="2293360"/>
            <a:ext cx="15541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b</a:t>
            </a:r>
            <a:r>
              <a:rPr lang="en-US" sz="2400" dirty="0">
                <a:solidFill>
                  <a:srgbClr val="FF0000"/>
                </a:solidFill>
              </a:rPr>
              <a:t>ad</a:t>
            </a:r>
            <a:r>
              <a:rPr lang="en-US" sz="2400" dirty="0"/>
              <a:t>m</a:t>
            </a:r>
            <a:r>
              <a:rPr lang="en-US" sz="2400" dirty="0">
                <a:solidFill>
                  <a:srgbClr val="FF0000"/>
                </a:solidFill>
              </a:rPr>
              <a:t>into</a:t>
            </a:r>
            <a:r>
              <a:rPr lang="en-US" sz="2400" dirty="0"/>
              <a:t>n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25E5249B-ABCC-46DE-BAF5-4418FE98FF7A}"/>
              </a:ext>
            </a:extLst>
          </p:cNvPr>
          <p:cNvSpPr txBox="1"/>
          <p:nvPr/>
        </p:nvSpPr>
        <p:spPr>
          <a:xfrm>
            <a:off x="5847844" y="2293360"/>
            <a:ext cx="15541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b</a:t>
            </a:r>
            <a:r>
              <a:rPr lang="en-US" sz="2400" dirty="0">
                <a:solidFill>
                  <a:srgbClr val="FF0000"/>
                </a:solidFill>
              </a:rPr>
              <a:t>ad</a:t>
            </a:r>
            <a:r>
              <a:rPr lang="en-US" sz="2400" dirty="0"/>
              <a:t>m</a:t>
            </a:r>
            <a:r>
              <a:rPr lang="en-US" sz="2400" dirty="0">
                <a:solidFill>
                  <a:srgbClr val="FF0000"/>
                </a:solidFill>
              </a:rPr>
              <a:t>into</a:t>
            </a:r>
            <a:r>
              <a:rPr lang="en-US" sz="2400" dirty="0"/>
              <a:t>n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9DE6FF4B-B426-4BEC-B0BC-0245C3EF7176}"/>
              </a:ext>
            </a:extLst>
          </p:cNvPr>
          <p:cNvSpPr txBox="1"/>
          <p:nvPr/>
        </p:nvSpPr>
        <p:spPr>
          <a:xfrm>
            <a:off x="1890158" y="2293360"/>
            <a:ext cx="153163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h</a:t>
            </a:r>
            <a:r>
              <a:rPr lang="en-US" sz="2400" dirty="0">
                <a:solidFill>
                  <a:srgbClr val="FF0000"/>
                </a:solidFill>
              </a:rPr>
              <a:t>ome</a:t>
            </a:r>
            <a:r>
              <a:rPr lang="en-US" sz="2400" dirty="0"/>
              <a:t>w</a:t>
            </a:r>
            <a:r>
              <a:rPr lang="en-US" sz="2400" dirty="0">
                <a:solidFill>
                  <a:srgbClr val="FF0000"/>
                </a:solidFill>
              </a:rPr>
              <a:t>ork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B0D5AD21-A097-4BB4-8970-4CE9975FA28C}"/>
              </a:ext>
            </a:extLst>
          </p:cNvPr>
          <p:cNvSpPr txBox="1"/>
          <p:nvPr/>
        </p:nvSpPr>
        <p:spPr>
          <a:xfrm>
            <a:off x="1889378" y="3194865"/>
            <a:ext cx="8707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l</a:t>
            </a:r>
            <a:r>
              <a:rPr lang="en-US" sz="2400" dirty="0">
                <a:solidFill>
                  <a:srgbClr val="FF0000"/>
                </a:solidFill>
              </a:rPr>
              <a:t>unc</a:t>
            </a:r>
            <a:r>
              <a:rPr lang="en-US" sz="2400" dirty="0"/>
              <a:t>h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26D2882C-09F1-4634-BCBC-CE477FA96BA3}"/>
              </a:ext>
            </a:extLst>
          </p:cNvPr>
          <p:cNvSpPr txBox="1"/>
          <p:nvPr/>
        </p:nvSpPr>
        <p:spPr>
          <a:xfrm>
            <a:off x="1882529" y="1364851"/>
            <a:ext cx="106471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E</a:t>
            </a:r>
            <a:r>
              <a:rPr lang="en-US" sz="2400" dirty="0">
                <a:solidFill>
                  <a:srgbClr val="FF0000"/>
                </a:solidFill>
              </a:rPr>
              <a:t>ng</a:t>
            </a:r>
            <a:r>
              <a:rPr lang="en-US" sz="2400" dirty="0"/>
              <a:t>l</a:t>
            </a:r>
            <a:r>
              <a:rPr lang="en-US" sz="2400" dirty="0">
                <a:solidFill>
                  <a:srgbClr val="FF0000"/>
                </a:solidFill>
              </a:rPr>
              <a:t>ish</a:t>
            </a:r>
          </a:p>
        </p:txBody>
      </p:sp>
    </p:spTree>
    <p:extLst>
      <p:ext uri="{BB962C8B-B14F-4D97-AF65-F5344CB8AC3E}">
        <p14:creationId xmlns:p14="http://schemas.microsoft.com/office/powerpoint/2010/main" val="2468355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8 0.00023 L -0.47188 0.54352 " pathEditMode="fixed" rAng="0" ptsTypes="AA">
                                      <p:cBhvr>
                                        <p:cTn id="38" dur="20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594" y="2715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2000"/>
                            </p:stCondLst>
                            <p:childTnLst>
                              <p:par>
                                <p:cTn id="40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4.44444E-6 L -0.4974 0.49861 " pathEditMode="fixed" rAng="0" ptsTypes="AA">
                                      <p:cBhvr>
                                        <p:cTn id="50" dur="2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878" y="2493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000"/>
                            </p:stCondLst>
                            <p:childTnLst>
                              <p:par>
                                <p:cTn id="52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87 -0.00024 L 0.11736 0.4081 " pathEditMode="relative" rAng="0" ptsTypes="AA">
                                      <p:cBhvr>
                                        <p:cTn id="62" dur="20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816" y="2041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2000"/>
                            </p:stCondLst>
                            <p:childTnLst>
                              <p:par>
                                <p:cTn id="64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2.96296E-6 L 0.33854 0.27662 " pathEditMode="relative" rAng="0" ptsTypes="AA">
                                      <p:cBhvr>
                                        <p:cTn id="74" dur="20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927" y="138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2000"/>
                            </p:stCondLst>
                            <p:childTnLst>
                              <p:par>
                                <p:cTn id="76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1.11111E-6 L 0.51684 0.54398 " pathEditMode="relative" rAng="0" ptsTypes="AA">
                                      <p:cBhvr>
                                        <p:cTn id="86" dur="20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5833" y="271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2000"/>
                            </p:stCondLst>
                            <p:childTnLst>
                              <p:par>
                                <p:cTn id="88" presetID="1" presetClass="exit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49" grpId="0"/>
      <p:bldP spid="50" grpId="0"/>
      <p:bldP spid="51" grpId="0"/>
      <p:bldP spid="53" grpId="0"/>
      <p:bldP spid="54" grpId="0"/>
      <p:bldP spid="55" grpId="0"/>
      <p:bldP spid="56" grpId="0"/>
      <p:bldP spid="57" grpId="0"/>
      <p:bldP spid="58" grpId="0"/>
      <p:bldP spid="58" grpId="1"/>
      <p:bldP spid="58" grpId="2"/>
      <p:bldP spid="82" grpId="0"/>
      <p:bldP spid="83" grpId="0"/>
      <p:bldP spid="83" grpId="1"/>
      <p:bldP spid="83" grpId="2"/>
      <p:bldP spid="84" grpId="0"/>
      <p:bldP spid="84" grpId="1"/>
      <p:bldP spid="84" grpId="2"/>
      <p:bldP spid="85" grpId="0"/>
      <p:bldP spid="85" grpId="1"/>
      <p:bldP spid="85" grpId="2"/>
      <p:bldP spid="86" grpId="0"/>
      <p:bldP spid="86" grpId="1"/>
      <p:bldP spid="86" grpId="2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118021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994" y="113416"/>
            <a:ext cx="587409" cy="604353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880361" y="219128"/>
            <a:ext cx="7135362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>
                <a:effectLst>
                  <a:glow rad="88900">
                    <a:schemeClr val="bg1"/>
                  </a:glow>
                </a:effectLst>
                <a:latin typeface="Arial" panose="020B0604020202020204" pitchFamily="34" charset="0"/>
                <a:cs typeface="Arial" panose="020B0604020202020204" pitchFamily="34" charset="0"/>
              </a:rPr>
              <a:t>Solve the crossword puzzle.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4408220" y="1601744"/>
            <a:ext cx="4735780" cy="4380391"/>
            <a:chOff x="108230" y="1322199"/>
            <a:chExt cx="3170424" cy="2893108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74461" y="1576330"/>
              <a:ext cx="3004193" cy="2638977"/>
            </a:xfrm>
            <a:prstGeom prst="rect">
              <a:avLst/>
            </a:prstGeom>
          </p:spPr>
        </p:pic>
        <p:sp>
          <p:nvSpPr>
            <p:cNvPr id="28" name="Oval 27"/>
            <p:cNvSpPr/>
            <p:nvPr/>
          </p:nvSpPr>
          <p:spPr>
            <a:xfrm>
              <a:off x="998354" y="1322199"/>
              <a:ext cx="400376" cy="402336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>
                  <a:solidFill>
                    <a:srgbClr val="0070C0"/>
                  </a:solidFill>
                </a:rPr>
                <a:t>1</a:t>
              </a:r>
            </a:p>
          </p:txBody>
        </p:sp>
        <p:sp>
          <p:nvSpPr>
            <p:cNvPr id="29" name="Oval 28"/>
            <p:cNvSpPr/>
            <p:nvPr/>
          </p:nvSpPr>
          <p:spPr>
            <a:xfrm>
              <a:off x="2206724" y="1322199"/>
              <a:ext cx="400376" cy="402336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>
                  <a:solidFill>
                    <a:srgbClr val="0070C0"/>
                  </a:solidFill>
                </a:rPr>
                <a:t>2</a:t>
              </a:r>
            </a:p>
          </p:txBody>
        </p:sp>
        <p:sp>
          <p:nvSpPr>
            <p:cNvPr id="31" name="Oval 30"/>
            <p:cNvSpPr/>
            <p:nvPr/>
          </p:nvSpPr>
          <p:spPr>
            <a:xfrm>
              <a:off x="404387" y="1958716"/>
              <a:ext cx="400376" cy="402336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>
                  <a:solidFill>
                    <a:srgbClr val="0070C0"/>
                  </a:solidFill>
                </a:rPr>
                <a:t>3</a:t>
              </a:r>
            </a:p>
          </p:txBody>
        </p:sp>
        <p:sp>
          <p:nvSpPr>
            <p:cNvPr id="32" name="Oval 31"/>
            <p:cNvSpPr/>
            <p:nvPr/>
          </p:nvSpPr>
          <p:spPr>
            <a:xfrm>
              <a:off x="2821128" y="1623797"/>
              <a:ext cx="400376" cy="402336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>
                  <a:solidFill>
                    <a:srgbClr val="0070C0"/>
                  </a:solidFill>
                </a:rPr>
                <a:t>4</a:t>
              </a:r>
            </a:p>
          </p:txBody>
        </p:sp>
        <p:sp>
          <p:nvSpPr>
            <p:cNvPr id="48" name="Oval 47"/>
            <p:cNvSpPr/>
            <p:nvPr/>
          </p:nvSpPr>
          <p:spPr>
            <a:xfrm>
              <a:off x="108230" y="2575736"/>
              <a:ext cx="400376" cy="402336"/>
            </a:xfrm>
            <a:prstGeom prst="ellipse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 dirty="0">
                  <a:solidFill>
                    <a:srgbClr val="0070C0"/>
                  </a:solidFill>
                </a:rPr>
                <a:t>5</a:t>
              </a:r>
            </a:p>
          </p:txBody>
        </p:sp>
      </p:grpSp>
      <p:grpSp>
        <p:nvGrpSpPr>
          <p:cNvPr id="5" name="Group 4">
            <a:extLst>
              <a:ext uri="{FF2B5EF4-FFF2-40B4-BE49-F238E27FC236}">
                <a16:creationId xmlns:a16="http://schemas.microsoft.com/office/drawing/2014/main" id="{E13A0174-CFD8-4E29-AA6B-BAC6CDD3391E}"/>
              </a:ext>
            </a:extLst>
          </p:cNvPr>
          <p:cNvGrpSpPr/>
          <p:nvPr/>
        </p:nvGrpSpPr>
        <p:grpSpPr>
          <a:xfrm>
            <a:off x="120764" y="1259940"/>
            <a:ext cx="4632799" cy="5377122"/>
            <a:chOff x="4610602" y="1323081"/>
            <a:chExt cx="4632799" cy="5377122"/>
          </a:xfrm>
        </p:grpSpPr>
        <p:sp>
          <p:nvSpPr>
            <p:cNvPr id="4" name="TextBox 3"/>
            <p:cNvSpPr txBox="1"/>
            <p:nvPr/>
          </p:nvSpPr>
          <p:spPr>
            <a:xfrm>
              <a:off x="4610602" y="1323081"/>
              <a:ext cx="1188720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>
                  <a:solidFill>
                    <a:srgbClr val="0070C0"/>
                  </a:solidFill>
                </a:rPr>
                <a:t>DOWN</a:t>
              </a:r>
            </a:p>
          </p:txBody>
        </p:sp>
        <p:grpSp>
          <p:nvGrpSpPr>
            <p:cNvPr id="49" name="Group 48"/>
            <p:cNvGrpSpPr/>
            <p:nvPr/>
          </p:nvGrpSpPr>
          <p:grpSpPr>
            <a:xfrm>
              <a:off x="4627452" y="1824005"/>
              <a:ext cx="4615949" cy="839650"/>
              <a:chOff x="794659" y="707494"/>
              <a:chExt cx="4615949" cy="839650"/>
            </a:xfrm>
          </p:grpSpPr>
          <p:grpSp>
            <p:nvGrpSpPr>
              <p:cNvPr id="50" name="Group 49"/>
              <p:cNvGrpSpPr/>
              <p:nvPr/>
            </p:nvGrpSpPr>
            <p:grpSpPr>
              <a:xfrm>
                <a:off x="794659" y="707494"/>
                <a:ext cx="4615949" cy="839650"/>
                <a:chOff x="363373" y="1262747"/>
                <a:chExt cx="4615949" cy="839650"/>
              </a:xfrm>
            </p:grpSpPr>
            <p:sp>
              <p:nvSpPr>
                <p:cNvPr id="52" name="TextBox 51"/>
                <p:cNvSpPr txBox="1"/>
                <p:nvPr/>
              </p:nvSpPr>
              <p:spPr>
                <a:xfrm>
                  <a:off x="363373" y="1262747"/>
                  <a:ext cx="47483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b="1">
                      <a:solidFill>
                        <a:srgbClr val="0070C0"/>
                      </a:solidFill>
                    </a:rPr>
                    <a:t>1.</a:t>
                  </a:r>
                </a:p>
              </p:txBody>
            </p:sp>
            <p:sp>
              <p:nvSpPr>
                <p:cNvPr id="53" name="TextBox 52"/>
                <p:cNvSpPr txBox="1"/>
                <p:nvPr/>
              </p:nvSpPr>
              <p:spPr>
                <a:xfrm>
                  <a:off x="827314" y="1271400"/>
                  <a:ext cx="4152008" cy="83099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/>
                    <a:t>She likes to meet new people.</a:t>
                  </a:r>
                </a:p>
                <a:p>
                  <a:r>
                    <a:rPr lang="en-US" sz="2400"/>
                    <a:t>She’s              .</a:t>
                  </a:r>
                </a:p>
              </p:txBody>
            </p:sp>
          </p:grpSp>
          <p:cxnSp>
            <p:nvCxnSpPr>
              <p:cNvPr id="51" name="Straight Connector 50"/>
              <p:cNvCxnSpPr/>
              <p:nvPr/>
            </p:nvCxnSpPr>
            <p:spPr>
              <a:xfrm>
                <a:off x="1983379" y="1434425"/>
                <a:ext cx="9144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5" name="Group 54"/>
            <p:cNvGrpSpPr/>
            <p:nvPr/>
          </p:nvGrpSpPr>
          <p:grpSpPr>
            <a:xfrm>
              <a:off x="4627452" y="2908793"/>
              <a:ext cx="4615949" cy="470318"/>
              <a:chOff x="363373" y="1262747"/>
              <a:chExt cx="4615949" cy="470318"/>
            </a:xfrm>
          </p:grpSpPr>
          <p:sp>
            <p:nvSpPr>
              <p:cNvPr id="57" name="TextBox 56"/>
              <p:cNvSpPr txBox="1"/>
              <p:nvPr/>
            </p:nvSpPr>
            <p:spPr>
              <a:xfrm>
                <a:off x="363373" y="1262747"/>
                <a:ext cx="47483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>
                    <a:solidFill>
                      <a:srgbClr val="0070C0"/>
                    </a:solidFill>
                  </a:rPr>
                  <a:t>2.</a:t>
                </a:r>
              </a:p>
            </p:txBody>
          </p:sp>
          <p:sp>
            <p:nvSpPr>
              <p:cNvPr id="58" name="TextBox 57"/>
              <p:cNvSpPr txBox="1"/>
              <p:nvPr/>
            </p:nvSpPr>
            <p:spPr>
              <a:xfrm>
                <a:off x="827314" y="1271400"/>
                <a:ext cx="415200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/>
                  <a:t>People cook meals in this room.</a:t>
                </a:r>
              </a:p>
            </p:txBody>
          </p:sp>
        </p:grpSp>
        <p:grpSp>
          <p:nvGrpSpPr>
            <p:cNvPr id="59" name="Group 58"/>
            <p:cNvGrpSpPr/>
            <p:nvPr/>
          </p:nvGrpSpPr>
          <p:grpSpPr>
            <a:xfrm>
              <a:off x="4627452" y="3624249"/>
              <a:ext cx="4615949" cy="470318"/>
              <a:chOff x="363373" y="1262747"/>
              <a:chExt cx="4615949" cy="470318"/>
            </a:xfrm>
          </p:grpSpPr>
          <p:sp>
            <p:nvSpPr>
              <p:cNvPr id="60" name="TextBox 59"/>
              <p:cNvSpPr txBox="1"/>
              <p:nvPr/>
            </p:nvSpPr>
            <p:spPr>
              <a:xfrm>
                <a:off x="363373" y="1262747"/>
                <a:ext cx="47483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>
                    <a:solidFill>
                      <a:srgbClr val="0070C0"/>
                    </a:solidFill>
                  </a:rPr>
                  <a:t>4.</a:t>
                </a:r>
              </a:p>
            </p:txBody>
          </p:sp>
          <p:sp>
            <p:nvSpPr>
              <p:cNvPr id="61" name="TextBox 60"/>
              <p:cNvSpPr txBox="1"/>
              <p:nvPr/>
            </p:nvSpPr>
            <p:spPr>
              <a:xfrm>
                <a:off x="827314" y="1271400"/>
                <a:ext cx="4152008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/>
                  <a:t>You hear with them.</a:t>
                </a:r>
                <a:endParaRPr lang="en-US" sz="2400" dirty="0"/>
              </a:p>
            </p:txBody>
          </p:sp>
        </p:grpSp>
        <p:sp>
          <p:nvSpPr>
            <p:cNvPr id="71" name="TextBox 70"/>
            <p:cNvSpPr txBox="1"/>
            <p:nvPr/>
          </p:nvSpPr>
          <p:spPr>
            <a:xfrm>
              <a:off x="4610602" y="4343421"/>
              <a:ext cx="1495558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b="1">
                  <a:solidFill>
                    <a:srgbClr val="0070C0"/>
                  </a:solidFill>
                </a:rPr>
                <a:t>ACROSS</a:t>
              </a:r>
            </a:p>
          </p:txBody>
        </p:sp>
        <p:grpSp>
          <p:nvGrpSpPr>
            <p:cNvPr id="72" name="Group 71"/>
            <p:cNvGrpSpPr/>
            <p:nvPr/>
          </p:nvGrpSpPr>
          <p:grpSpPr>
            <a:xfrm>
              <a:off x="4627452" y="4844345"/>
              <a:ext cx="4615949" cy="839650"/>
              <a:chOff x="794659" y="707494"/>
              <a:chExt cx="4615949" cy="839650"/>
            </a:xfrm>
          </p:grpSpPr>
          <p:grpSp>
            <p:nvGrpSpPr>
              <p:cNvPr id="73" name="Group 72"/>
              <p:cNvGrpSpPr/>
              <p:nvPr/>
            </p:nvGrpSpPr>
            <p:grpSpPr>
              <a:xfrm>
                <a:off x="794659" y="707494"/>
                <a:ext cx="4615949" cy="839650"/>
                <a:chOff x="363373" y="1262747"/>
                <a:chExt cx="4615949" cy="839650"/>
              </a:xfrm>
            </p:grpSpPr>
            <p:sp>
              <p:nvSpPr>
                <p:cNvPr id="75" name="TextBox 74"/>
                <p:cNvSpPr txBox="1"/>
                <p:nvPr/>
              </p:nvSpPr>
              <p:spPr>
                <a:xfrm>
                  <a:off x="363373" y="1262747"/>
                  <a:ext cx="474830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 b="1">
                      <a:solidFill>
                        <a:srgbClr val="0070C0"/>
                      </a:solidFill>
                    </a:rPr>
                    <a:t>3.</a:t>
                  </a:r>
                </a:p>
              </p:txBody>
            </p:sp>
            <p:sp>
              <p:nvSpPr>
                <p:cNvPr id="76" name="TextBox 75"/>
                <p:cNvSpPr txBox="1"/>
                <p:nvPr/>
              </p:nvSpPr>
              <p:spPr>
                <a:xfrm>
                  <a:off x="827314" y="1271400"/>
                  <a:ext cx="4152008" cy="83099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400"/>
                    <a:t>He’s good at drawing. </a:t>
                  </a:r>
                </a:p>
                <a:p>
                  <a:r>
                    <a:rPr lang="en-US" sz="2400"/>
                    <a:t>He’s very              .</a:t>
                  </a:r>
                </a:p>
              </p:txBody>
            </p:sp>
          </p:grpSp>
          <p:cxnSp>
            <p:nvCxnSpPr>
              <p:cNvPr id="74" name="Straight Connector 73"/>
              <p:cNvCxnSpPr/>
              <p:nvPr/>
            </p:nvCxnSpPr>
            <p:spPr>
              <a:xfrm>
                <a:off x="2497729" y="1434425"/>
                <a:ext cx="914400" cy="0"/>
              </a:xfrm>
              <a:prstGeom prst="line">
                <a:avLst/>
              </a:prstGeom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7" name="Group 76"/>
            <p:cNvGrpSpPr/>
            <p:nvPr/>
          </p:nvGrpSpPr>
          <p:grpSpPr>
            <a:xfrm>
              <a:off x="4627452" y="5860553"/>
              <a:ext cx="4484798" cy="839650"/>
              <a:chOff x="363373" y="1262747"/>
              <a:chExt cx="4484798" cy="839650"/>
            </a:xfrm>
          </p:grpSpPr>
          <p:sp>
            <p:nvSpPr>
              <p:cNvPr id="78" name="TextBox 77"/>
              <p:cNvSpPr txBox="1"/>
              <p:nvPr/>
            </p:nvSpPr>
            <p:spPr>
              <a:xfrm>
                <a:off x="363373" y="1262747"/>
                <a:ext cx="474830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b="1">
                    <a:solidFill>
                      <a:srgbClr val="0070C0"/>
                    </a:solidFill>
                  </a:rPr>
                  <a:t>5.</a:t>
                </a:r>
              </a:p>
            </p:txBody>
          </p:sp>
          <p:sp>
            <p:nvSpPr>
              <p:cNvPr id="79" name="TextBox 78"/>
              <p:cNvSpPr txBox="1"/>
              <p:nvPr/>
            </p:nvSpPr>
            <p:spPr>
              <a:xfrm>
                <a:off x="827314" y="1271400"/>
                <a:ext cx="4020857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/>
                  <a:t>It’s a side of the face, below the eyes.</a:t>
                </a:r>
              </a:p>
            </p:txBody>
          </p:sp>
        </p:grp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id="{2959165F-38D9-4E27-B99A-643BB8CD7709}"/>
              </a:ext>
            </a:extLst>
          </p:cNvPr>
          <p:cNvSpPr txBox="1"/>
          <p:nvPr/>
        </p:nvSpPr>
        <p:spPr>
          <a:xfrm>
            <a:off x="5839480" y="2058387"/>
            <a:ext cx="359394" cy="3901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2600" dirty="0" smtClean="0">
                <a:solidFill>
                  <a:srgbClr val="F15109"/>
                </a:solidFill>
              </a:rPr>
              <a:t>f</a:t>
            </a:r>
          </a:p>
          <a:p>
            <a:pPr algn="ctr">
              <a:lnSpc>
                <a:spcPct val="120000"/>
              </a:lnSpc>
            </a:pPr>
            <a:r>
              <a:rPr lang="en-US" sz="2600" dirty="0" smtClean="0">
                <a:solidFill>
                  <a:srgbClr val="F15109"/>
                </a:solidFill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lang="en-US" sz="2600" dirty="0" err="1" smtClean="0">
                <a:solidFill>
                  <a:srgbClr val="F15109"/>
                </a:solidFill>
              </a:rPr>
              <a:t>i</a:t>
            </a:r>
            <a:endParaRPr lang="en-US" sz="2600" dirty="0" smtClean="0">
              <a:solidFill>
                <a:srgbClr val="F15109"/>
              </a:solidFill>
            </a:endParaRPr>
          </a:p>
          <a:p>
            <a:pPr algn="ctr">
              <a:lnSpc>
                <a:spcPct val="120000"/>
              </a:lnSpc>
            </a:pPr>
            <a:r>
              <a:rPr lang="en-US" sz="2600" dirty="0" smtClean="0">
                <a:solidFill>
                  <a:srgbClr val="F15109"/>
                </a:solidFill>
              </a:rPr>
              <a:t>e</a:t>
            </a:r>
          </a:p>
          <a:p>
            <a:pPr algn="ctr">
              <a:lnSpc>
                <a:spcPct val="120000"/>
              </a:lnSpc>
            </a:pPr>
            <a:r>
              <a:rPr lang="en-US" sz="2600" dirty="0" smtClean="0">
                <a:solidFill>
                  <a:srgbClr val="F15109"/>
                </a:solidFill>
              </a:rPr>
              <a:t>n</a:t>
            </a:r>
          </a:p>
          <a:p>
            <a:pPr algn="ctr">
              <a:lnSpc>
                <a:spcPct val="120000"/>
              </a:lnSpc>
            </a:pPr>
            <a:r>
              <a:rPr lang="en-US" sz="2600" dirty="0" smtClean="0">
                <a:solidFill>
                  <a:srgbClr val="F15109"/>
                </a:solidFill>
              </a:rPr>
              <a:t>d</a:t>
            </a:r>
          </a:p>
          <a:p>
            <a:pPr algn="ctr">
              <a:lnSpc>
                <a:spcPct val="120000"/>
              </a:lnSpc>
            </a:pPr>
            <a:r>
              <a:rPr lang="en-US" sz="2600" dirty="0" smtClean="0">
                <a:solidFill>
                  <a:srgbClr val="F15109"/>
                </a:solidFill>
              </a:rPr>
              <a:t>l</a:t>
            </a:r>
          </a:p>
          <a:p>
            <a:pPr algn="ctr">
              <a:lnSpc>
                <a:spcPct val="120000"/>
              </a:lnSpc>
            </a:pPr>
            <a:r>
              <a:rPr lang="en-US" sz="2600" dirty="0" smtClean="0">
                <a:solidFill>
                  <a:srgbClr val="F15109"/>
                </a:solidFill>
              </a:rPr>
              <a:t>y</a:t>
            </a:r>
            <a:endParaRPr lang="en-US" sz="2600" dirty="0">
              <a:solidFill>
                <a:srgbClr val="F15109"/>
              </a:solidFill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B604A0E-1BEC-496E-8560-A19A6948D47F}"/>
              </a:ext>
            </a:extLst>
          </p:cNvPr>
          <p:cNvSpPr txBox="1"/>
          <p:nvPr/>
        </p:nvSpPr>
        <p:spPr>
          <a:xfrm>
            <a:off x="7710359" y="2058387"/>
            <a:ext cx="359394" cy="342119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2600" dirty="0">
                <a:solidFill>
                  <a:srgbClr val="F15109"/>
                </a:solidFill>
              </a:rPr>
              <a:t>k</a:t>
            </a:r>
          </a:p>
          <a:p>
            <a:pPr algn="ctr">
              <a:lnSpc>
                <a:spcPct val="120000"/>
              </a:lnSpc>
            </a:pPr>
            <a:r>
              <a:rPr lang="en-US" sz="2600" dirty="0" err="1">
                <a:solidFill>
                  <a:srgbClr val="F15109"/>
                </a:solidFill>
              </a:rPr>
              <a:t>i</a:t>
            </a:r>
            <a:endParaRPr lang="en-US" sz="2600" dirty="0">
              <a:solidFill>
                <a:srgbClr val="F15109"/>
              </a:solidFill>
            </a:endParaRPr>
          </a:p>
          <a:p>
            <a:pPr algn="ctr">
              <a:lnSpc>
                <a:spcPct val="120000"/>
              </a:lnSpc>
            </a:pPr>
            <a:r>
              <a:rPr lang="en-US" sz="2600" dirty="0">
                <a:solidFill>
                  <a:srgbClr val="F15109"/>
                </a:solidFill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lang="en-US" sz="2600" dirty="0">
                <a:solidFill>
                  <a:srgbClr val="F15109"/>
                </a:solidFill>
              </a:rPr>
              <a:t>c</a:t>
            </a:r>
          </a:p>
          <a:p>
            <a:pPr algn="ctr">
              <a:lnSpc>
                <a:spcPct val="120000"/>
              </a:lnSpc>
            </a:pPr>
            <a:r>
              <a:rPr lang="en-US" sz="2600" dirty="0">
                <a:solidFill>
                  <a:srgbClr val="F15109"/>
                </a:solidFill>
              </a:rPr>
              <a:t>h</a:t>
            </a:r>
          </a:p>
          <a:p>
            <a:pPr algn="ctr">
              <a:lnSpc>
                <a:spcPct val="120000"/>
              </a:lnSpc>
            </a:pPr>
            <a:r>
              <a:rPr lang="en-US" sz="2600" dirty="0">
                <a:solidFill>
                  <a:srgbClr val="F15109"/>
                </a:solidFill>
              </a:rPr>
              <a:t>e</a:t>
            </a:r>
          </a:p>
          <a:p>
            <a:pPr algn="ctr">
              <a:lnSpc>
                <a:spcPct val="120000"/>
              </a:lnSpc>
            </a:pPr>
            <a:r>
              <a:rPr lang="en-US" sz="2600" dirty="0">
                <a:solidFill>
                  <a:srgbClr val="F15109"/>
                </a:solidFill>
              </a:rPr>
              <a:t>n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819357CF-1755-4EDB-AA8E-3B609B5A5680}"/>
              </a:ext>
            </a:extLst>
          </p:cNvPr>
          <p:cNvSpPr txBox="1"/>
          <p:nvPr/>
        </p:nvSpPr>
        <p:spPr>
          <a:xfrm>
            <a:off x="5303528" y="2599430"/>
            <a:ext cx="3755104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spc="-10" dirty="0" smtClean="0">
                <a:solidFill>
                  <a:srgbClr val="0070C0"/>
                </a:solidFill>
              </a:rPr>
              <a:t>  c          e    a    t            v    e</a:t>
            </a:r>
            <a:endParaRPr lang="en-US" sz="2600" spc="-10" dirty="0">
              <a:solidFill>
                <a:srgbClr val="0070C0"/>
              </a:solidFill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8D43EBA0-7B1B-4FC5-AF37-F4D017EE3DBB}"/>
              </a:ext>
            </a:extLst>
          </p:cNvPr>
          <p:cNvSpPr txBox="1"/>
          <p:nvPr/>
        </p:nvSpPr>
        <p:spPr>
          <a:xfrm>
            <a:off x="8659128" y="2548459"/>
            <a:ext cx="349775" cy="19807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2600" dirty="0">
                <a:solidFill>
                  <a:srgbClr val="F15109"/>
                </a:solidFill>
              </a:rPr>
              <a:t>e</a:t>
            </a:r>
          </a:p>
          <a:p>
            <a:pPr algn="ctr">
              <a:lnSpc>
                <a:spcPct val="120000"/>
              </a:lnSpc>
            </a:pPr>
            <a:r>
              <a:rPr lang="en-US" sz="2600" dirty="0">
                <a:solidFill>
                  <a:srgbClr val="F15109"/>
                </a:solidFill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lang="en-US" sz="2600" dirty="0">
                <a:solidFill>
                  <a:srgbClr val="F15109"/>
                </a:solidFill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lang="en-US" sz="2600" dirty="0">
                <a:solidFill>
                  <a:srgbClr val="F15109"/>
                </a:solidFill>
              </a:rPr>
              <a:t>s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6E556134-CFB2-436C-87A5-DCE069B4E551}"/>
              </a:ext>
            </a:extLst>
          </p:cNvPr>
          <p:cNvSpPr txBox="1"/>
          <p:nvPr/>
        </p:nvSpPr>
        <p:spPr>
          <a:xfrm>
            <a:off x="4803463" y="3522793"/>
            <a:ext cx="2293898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spc="-10" dirty="0" smtClean="0">
                <a:solidFill>
                  <a:srgbClr val="0070C0"/>
                </a:solidFill>
              </a:rPr>
              <a:t> c     </a:t>
            </a:r>
            <a:r>
              <a:rPr lang="en-US" sz="2600" spc="-10" dirty="0">
                <a:solidFill>
                  <a:srgbClr val="0070C0"/>
                </a:solidFill>
              </a:rPr>
              <a:t>h          </a:t>
            </a:r>
            <a:r>
              <a:rPr lang="en-US" sz="2600" spc="-10" dirty="0" smtClean="0">
                <a:solidFill>
                  <a:srgbClr val="0070C0"/>
                </a:solidFill>
              </a:rPr>
              <a:t>e    </a:t>
            </a:r>
            <a:r>
              <a:rPr lang="en-US" sz="2600" spc="-10" dirty="0">
                <a:solidFill>
                  <a:srgbClr val="0070C0"/>
                </a:solidFill>
              </a:rPr>
              <a:t>k</a:t>
            </a:r>
          </a:p>
        </p:txBody>
      </p:sp>
    </p:spTree>
    <p:extLst>
      <p:ext uri="{BB962C8B-B14F-4D97-AF65-F5344CB8AC3E}">
        <p14:creationId xmlns:p14="http://schemas.microsoft.com/office/powerpoint/2010/main" val="7410272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5" grpId="0"/>
      <p:bldP spid="36" grpId="0"/>
      <p:bldP spid="37" grpId="0"/>
      <p:bldP spid="3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688" y="228600"/>
            <a:ext cx="7286625" cy="6400800"/>
          </a:xfrm>
          <a:prstGeom prst="rect">
            <a:avLst/>
          </a:prstGeom>
        </p:spPr>
      </p:pic>
      <p:sp>
        <p:nvSpPr>
          <p:cNvPr id="3" name="Oval 2"/>
          <p:cNvSpPr/>
          <p:nvPr/>
        </p:nvSpPr>
        <p:spPr>
          <a:xfrm>
            <a:off x="2925112" y="68580"/>
            <a:ext cx="400376" cy="402336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rgbClr val="0070C0"/>
                </a:solidFill>
              </a:rPr>
              <a:t>1</a:t>
            </a:r>
          </a:p>
        </p:txBody>
      </p:sp>
      <p:sp>
        <p:nvSpPr>
          <p:cNvPr id="4" name="Oval 3"/>
          <p:cNvSpPr/>
          <p:nvPr/>
        </p:nvSpPr>
        <p:spPr>
          <a:xfrm>
            <a:off x="5931202" y="68580"/>
            <a:ext cx="400376" cy="402336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0070C0"/>
                </a:solidFill>
              </a:rPr>
              <a:t>2</a:t>
            </a:r>
          </a:p>
        </p:txBody>
      </p:sp>
      <p:sp>
        <p:nvSpPr>
          <p:cNvPr id="5" name="Oval 4"/>
          <p:cNvSpPr/>
          <p:nvPr/>
        </p:nvSpPr>
        <p:spPr>
          <a:xfrm>
            <a:off x="7438375" y="802540"/>
            <a:ext cx="400376" cy="402336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0070C0"/>
                </a:solidFill>
              </a:rPr>
              <a:t>4</a:t>
            </a:r>
          </a:p>
        </p:txBody>
      </p:sp>
      <p:sp>
        <p:nvSpPr>
          <p:cNvPr id="6" name="Oval 5"/>
          <p:cNvSpPr/>
          <p:nvPr/>
        </p:nvSpPr>
        <p:spPr>
          <a:xfrm>
            <a:off x="1507792" y="1425878"/>
            <a:ext cx="400376" cy="402336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0070C0"/>
                </a:solidFill>
              </a:rPr>
              <a:t>3</a:t>
            </a:r>
          </a:p>
        </p:txBody>
      </p:sp>
      <p:sp>
        <p:nvSpPr>
          <p:cNvPr id="7" name="Oval 6"/>
          <p:cNvSpPr/>
          <p:nvPr/>
        </p:nvSpPr>
        <p:spPr>
          <a:xfrm>
            <a:off x="728500" y="2887969"/>
            <a:ext cx="400376" cy="402336"/>
          </a:xfrm>
          <a:prstGeom prst="ellipse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0070C0"/>
                </a:solidFill>
              </a:rPr>
              <a:t>5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959165F-38D9-4E27-B99A-643BB8CD7709}"/>
              </a:ext>
            </a:extLst>
          </p:cNvPr>
          <p:cNvSpPr txBox="1"/>
          <p:nvPr/>
        </p:nvSpPr>
        <p:spPr>
          <a:xfrm>
            <a:off x="2925112" y="439619"/>
            <a:ext cx="453970" cy="59523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4000" dirty="0">
                <a:solidFill>
                  <a:srgbClr val="F15109"/>
                </a:solidFill>
              </a:rPr>
              <a:t>f</a:t>
            </a:r>
          </a:p>
          <a:p>
            <a:pPr algn="ctr">
              <a:lnSpc>
                <a:spcPct val="120000"/>
              </a:lnSpc>
            </a:pPr>
            <a:r>
              <a:rPr lang="en-US" sz="4000" dirty="0">
                <a:solidFill>
                  <a:srgbClr val="F15109"/>
                </a:solidFill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lang="en-US" sz="4000" dirty="0" err="1">
                <a:solidFill>
                  <a:srgbClr val="F15109"/>
                </a:solidFill>
              </a:rPr>
              <a:t>i</a:t>
            </a:r>
            <a:endParaRPr lang="en-US" sz="4000" dirty="0">
              <a:solidFill>
                <a:srgbClr val="F15109"/>
              </a:solidFill>
            </a:endParaRPr>
          </a:p>
          <a:p>
            <a:pPr algn="ctr">
              <a:lnSpc>
                <a:spcPct val="120000"/>
              </a:lnSpc>
            </a:pPr>
            <a:r>
              <a:rPr lang="en-US" sz="4000" dirty="0">
                <a:solidFill>
                  <a:srgbClr val="F15109"/>
                </a:solidFill>
              </a:rPr>
              <a:t>e</a:t>
            </a:r>
          </a:p>
          <a:p>
            <a:pPr algn="ctr">
              <a:lnSpc>
                <a:spcPct val="120000"/>
              </a:lnSpc>
            </a:pPr>
            <a:r>
              <a:rPr lang="en-US" sz="4000" dirty="0">
                <a:solidFill>
                  <a:srgbClr val="F15109"/>
                </a:solidFill>
              </a:rPr>
              <a:t>n</a:t>
            </a:r>
          </a:p>
          <a:p>
            <a:pPr algn="ctr">
              <a:lnSpc>
                <a:spcPct val="120000"/>
              </a:lnSpc>
            </a:pPr>
            <a:r>
              <a:rPr lang="en-US" sz="4000" dirty="0">
                <a:solidFill>
                  <a:srgbClr val="F15109"/>
                </a:solidFill>
              </a:rPr>
              <a:t>d</a:t>
            </a:r>
          </a:p>
          <a:p>
            <a:pPr algn="ctr">
              <a:lnSpc>
                <a:spcPct val="120000"/>
              </a:lnSpc>
            </a:pPr>
            <a:r>
              <a:rPr lang="en-US" sz="4000" dirty="0">
                <a:solidFill>
                  <a:srgbClr val="F15109"/>
                </a:solidFill>
              </a:rPr>
              <a:t>l</a:t>
            </a:r>
          </a:p>
          <a:p>
            <a:pPr algn="ctr">
              <a:lnSpc>
                <a:spcPct val="120000"/>
              </a:lnSpc>
            </a:pPr>
            <a:r>
              <a:rPr lang="en-US" sz="4000" dirty="0">
                <a:solidFill>
                  <a:srgbClr val="F15109"/>
                </a:solidFill>
              </a:rPr>
              <a:t>y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4B604A0E-1BEC-496E-8560-A19A6948D47F}"/>
              </a:ext>
            </a:extLst>
          </p:cNvPr>
          <p:cNvSpPr txBox="1"/>
          <p:nvPr/>
        </p:nvSpPr>
        <p:spPr>
          <a:xfrm>
            <a:off x="5904405" y="470916"/>
            <a:ext cx="453970" cy="521373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4000" dirty="0">
                <a:solidFill>
                  <a:srgbClr val="F15109"/>
                </a:solidFill>
              </a:rPr>
              <a:t>k</a:t>
            </a:r>
          </a:p>
          <a:p>
            <a:pPr algn="ctr">
              <a:lnSpc>
                <a:spcPct val="120000"/>
              </a:lnSpc>
            </a:pPr>
            <a:r>
              <a:rPr lang="en-US" sz="4000" dirty="0" err="1">
                <a:solidFill>
                  <a:srgbClr val="F15109"/>
                </a:solidFill>
              </a:rPr>
              <a:t>i</a:t>
            </a:r>
            <a:endParaRPr lang="en-US" sz="4000" dirty="0">
              <a:solidFill>
                <a:srgbClr val="F15109"/>
              </a:solidFill>
            </a:endParaRPr>
          </a:p>
          <a:p>
            <a:pPr algn="ctr">
              <a:lnSpc>
                <a:spcPct val="120000"/>
              </a:lnSpc>
            </a:pPr>
            <a:r>
              <a:rPr lang="en-US" sz="4000" dirty="0">
                <a:solidFill>
                  <a:srgbClr val="F15109"/>
                </a:solidFill>
              </a:rPr>
              <a:t>t</a:t>
            </a:r>
          </a:p>
          <a:p>
            <a:pPr algn="ctr">
              <a:lnSpc>
                <a:spcPct val="120000"/>
              </a:lnSpc>
            </a:pPr>
            <a:r>
              <a:rPr lang="en-US" sz="4000" dirty="0">
                <a:solidFill>
                  <a:srgbClr val="F15109"/>
                </a:solidFill>
              </a:rPr>
              <a:t>c</a:t>
            </a:r>
          </a:p>
          <a:p>
            <a:pPr algn="ctr">
              <a:lnSpc>
                <a:spcPct val="120000"/>
              </a:lnSpc>
            </a:pPr>
            <a:r>
              <a:rPr lang="en-US" sz="4000" dirty="0">
                <a:solidFill>
                  <a:srgbClr val="F15109"/>
                </a:solidFill>
              </a:rPr>
              <a:t>h</a:t>
            </a:r>
          </a:p>
          <a:p>
            <a:pPr algn="ctr">
              <a:lnSpc>
                <a:spcPct val="120000"/>
              </a:lnSpc>
            </a:pPr>
            <a:r>
              <a:rPr lang="en-US" sz="4000" dirty="0">
                <a:solidFill>
                  <a:srgbClr val="F15109"/>
                </a:solidFill>
              </a:rPr>
              <a:t>e</a:t>
            </a:r>
          </a:p>
          <a:p>
            <a:pPr algn="ctr">
              <a:lnSpc>
                <a:spcPct val="120000"/>
              </a:lnSpc>
            </a:pPr>
            <a:r>
              <a:rPr lang="en-US" sz="4000" dirty="0">
                <a:solidFill>
                  <a:srgbClr val="F15109"/>
                </a:solidFill>
              </a:rPr>
              <a:t>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8D43EBA0-7B1B-4FC5-AF37-F4D017EE3DBB}"/>
              </a:ext>
            </a:extLst>
          </p:cNvPr>
          <p:cNvSpPr txBox="1"/>
          <p:nvPr/>
        </p:nvSpPr>
        <p:spPr>
          <a:xfrm>
            <a:off x="7438375" y="1184556"/>
            <a:ext cx="439544" cy="29977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120000"/>
              </a:lnSpc>
            </a:pPr>
            <a:r>
              <a:rPr lang="en-US" sz="4000" dirty="0">
                <a:solidFill>
                  <a:srgbClr val="F15109"/>
                </a:solidFill>
              </a:rPr>
              <a:t>e</a:t>
            </a:r>
          </a:p>
          <a:p>
            <a:pPr algn="ctr">
              <a:lnSpc>
                <a:spcPct val="120000"/>
              </a:lnSpc>
            </a:pPr>
            <a:r>
              <a:rPr lang="en-US" sz="4000" dirty="0">
                <a:solidFill>
                  <a:srgbClr val="F15109"/>
                </a:solidFill>
              </a:rPr>
              <a:t>a</a:t>
            </a:r>
          </a:p>
          <a:p>
            <a:pPr algn="ctr">
              <a:lnSpc>
                <a:spcPct val="120000"/>
              </a:lnSpc>
            </a:pPr>
            <a:r>
              <a:rPr lang="en-US" sz="4000" dirty="0">
                <a:solidFill>
                  <a:srgbClr val="F15109"/>
                </a:solidFill>
              </a:rPr>
              <a:t>r</a:t>
            </a:r>
          </a:p>
          <a:p>
            <a:pPr algn="ctr">
              <a:lnSpc>
                <a:spcPct val="120000"/>
              </a:lnSpc>
            </a:pPr>
            <a:r>
              <a:rPr lang="en-US" sz="4000" dirty="0">
                <a:solidFill>
                  <a:srgbClr val="F15109"/>
                </a:solidFill>
              </a:rPr>
              <a:t>s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19357CF-1755-4EDB-AA8E-3B609B5A5680}"/>
              </a:ext>
            </a:extLst>
          </p:cNvPr>
          <p:cNvSpPr txBox="1"/>
          <p:nvPr/>
        </p:nvSpPr>
        <p:spPr>
          <a:xfrm>
            <a:off x="2200110" y="1295278"/>
            <a:ext cx="49943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spc="-10" dirty="0">
                <a:solidFill>
                  <a:srgbClr val="0070C0"/>
                </a:solidFill>
              </a:rPr>
              <a:t>c             e     a      t            v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E556134-CFB2-436C-87A5-DCE069B4E551}"/>
              </a:ext>
            </a:extLst>
          </p:cNvPr>
          <p:cNvSpPr txBox="1"/>
          <p:nvPr/>
        </p:nvSpPr>
        <p:spPr>
          <a:xfrm>
            <a:off x="1428071" y="2765971"/>
            <a:ext cx="352628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spc="-10" dirty="0">
                <a:solidFill>
                  <a:srgbClr val="0070C0"/>
                </a:solidFill>
              </a:rPr>
              <a:t>c      h            e     k</a:t>
            </a:r>
          </a:p>
        </p:txBody>
      </p:sp>
    </p:spTree>
    <p:extLst>
      <p:ext uri="{BB962C8B-B14F-4D97-AF65-F5344CB8AC3E}">
        <p14:creationId xmlns:p14="http://schemas.microsoft.com/office/powerpoint/2010/main" val="1843058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6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3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1469</TotalTime>
  <Words>685</Words>
  <Application>Microsoft Office PowerPoint</Application>
  <PresentationFormat>On-screen Show (4:3)</PresentationFormat>
  <Paragraphs>235</Paragraphs>
  <Slides>19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19</vt:i4>
      </vt:variant>
    </vt:vector>
  </HeadingPairs>
  <TitlesOfParts>
    <vt:vector size="27" baseType="lpstr">
      <vt:lpstr>Arial</vt:lpstr>
      <vt:lpstr>Calibri</vt:lpstr>
      <vt:lpstr>Calibri Light</vt:lpstr>
      <vt:lpstr>Times New Roman</vt:lpstr>
      <vt:lpstr>Wingdings</vt:lpstr>
      <vt:lpstr>Office Theme</vt:lpstr>
      <vt:lpstr>6_Office Theme</vt:lpstr>
      <vt:lpstr>3_Office Theme</vt:lpstr>
      <vt:lpstr>REVIEW 1 (UNITS 1-2-3) LANGUAGE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Wrap- up</vt:lpstr>
      <vt:lpstr>Homework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TrangDTT</dc:creator>
  <cp:lastModifiedBy>My Laptop</cp:lastModifiedBy>
  <cp:revision>56</cp:revision>
  <dcterms:created xsi:type="dcterms:W3CDTF">2020-12-09T02:04:09Z</dcterms:created>
  <dcterms:modified xsi:type="dcterms:W3CDTF">2021-10-24T23:44:05Z</dcterms:modified>
</cp:coreProperties>
</file>