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03" r:id="rId2"/>
  </p:sldMasterIdLst>
  <p:notesMasterIdLst>
    <p:notesMasterId r:id="rId34"/>
  </p:notesMasterIdLst>
  <p:sldIdLst>
    <p:sldId id="429" r:id="rId3"/>
    <p:sldId id="421" r:id="rId4"/>
    <p:sldId id="426" r:id="rId5"/>
    <p:sldId id="423" r:id="rId6"/>
    <p:sldId id="422" r:id="rId7"/>
    <p:sldId id="262" r:id="rId8"/>
    <p:sldId id="265" r:id="rId9"/>
    <p:sldId id="425" r:id="rId10"/>
    <p:sldId id="399" r:id="rId11"/>
    <p:sldId id="424" r:id="rId12"/>
    <p:sldId id="398" r:id="rId13"/>
    <p:sldId id="400" r:id="rId14"/>
    <p:sldId id="281" r:id="rId15"/>
    <p:sldId id="354" r:id="rId16"/>
    <p:sldId id="276" r:id="rId17"/>
    <p:sldId id="401" r:id="rId18"/>
    <p:sldId id="409" r:id="rId19"/>
    <p:sldId id="404" r:id="rId20"/>
    <p:sldId id="396" r:id="rId21"/>
    <p:sldId id="408" r:id="rId22"/>
    <p:sldId id="402" r:id="rId23"/>
    <p:sldId id="406" r:id="rId24"/>
    <p:sldId id="258" r:id="rId25"/>
    <p:sldId id="397" r:id="rId26"/>
    <p:sldId id="410" r:id="rId27"/>
    <p:sldId id="428" r:id="rId28"/>
    <p:sldId id="412" r:id="rId29"/>
    <p:sldId id="420" r:id="rId30"/>
    <p:sldId id="427" r:id="rId31"/>
    <p:sldId id="280" r:id="rId32"/>
    <p:sldId id="272" r:id="rId33"/>
  </p:sldIdLst>
  <p:sldSz cx="12192000" cy="6858000"/>
  <p:notesSz cx="6858000" cy="9144000"/>
  <p:embeddedFontLst>
    <p:embeddedFont>
      <p:font typeface="宋体" panose="02010600030101010101" pitchFamily="2" charset="-122"/>
      <p:regular r:id="rId35"/>
    </p:embeddedFont>
    <p:embeddedFont>
      <p:font typeface="MS PGothic" panose="020B0600070205080204" pitchFamily="34" charset="-128"/>
      <p:regular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  <p:embeddedFont>
      <p:font typeface="微软雅黑" panose="020B0503020204020204" pitchFamily="34" charset="-122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#9Slide03 Arima Madurai Black" panose="020B0604020202020204" charset="0"/>
      <p:bold r:id="rId47"/>
    </p:embeddedFont>
    <p:embeddedFont>
      <p:font typeface="Wingdings 3" panose="05040102010807070707" pitchFamily="18" charset="2"/>
      <p:regular r:id="rId48"/>
    </p:embeddedFont>
    <p:embeddedFont>
      <p:font typeface="Microsoft YaHei UI" panose="020B0503020204020204" pitchFamily="34" charset="-122"/>
      <p:regular r:id="rId49"/>
      <p:bold r:id="rId50"/>
    </p:embeddedFont>
  </p:embeddedFontLst>
  <p:custDataLst>
    <p:tags r:id="rId5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3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00CC00"/>
    <a:srgbClr val="0099CC"/>
    <a:srgbClr val="FF6600"/>
    <a:srgbClr val="68704B"/>
    <a:srgbClr val="008000"/>
    <a:srgbClr val="0099FF"/>
    <a:srgbClr val="FFF6DD"/>
    <a:srgbClr val="FF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>
      <p:cViewPr varScale="1">
        <p:scale>
          <a:sx n="69" d="100"/>
          <a:sy n="69" d="100"/>
        </p:scale>
        <p:origin x="732" y="96"/>
      </p:cViewPr>
      <p:guideLst>
        <p:guide orient="horz" pos="1620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17T09:19:46.189" idx="3">
    <p:pos x="10" y="10"/>
    <p:text>Em không nói giảm nói tránh.  Vì nói như vậy không đúng với sự thật làm ảnh hưởng đến việc xét xử của sự việc đó.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8EDF8-E22C-4D79-9B7B-D2700DDDFEDF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E08DF-DA78-46F4-852F-0D5173D95A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9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232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34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543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141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206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635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110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96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600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305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47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536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003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11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73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19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398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084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344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604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92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11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3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93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23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8808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353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6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039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0016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A83E1-1FFF-4BBB-858A-5F0A830B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just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596D-2F02-4DED-B83F-70C7EF82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DFC69-071F-4A70-BADA-64C628207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1"/>
            </a:lvl1pPr>
          </a:lstStyle>
          <a:p>
            <a:fld id="{0CC2E8F1-B296-4B4F-8EA2-A9FE19FC50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681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5" y="6021289"/>
            <a:ext cx="2400337" cy="959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CF018-D8BF-4A2A-8662-FBB7D773417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742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8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1EAAB-AF27-4CFD-8229-DE3C40601F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F0546-2FD1-4D56-962F-356DA36E31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04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1EAAB-AF27-4CFD-8229-DE3C40601F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F0546-2FD1-4D56-962F-356DA36E31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18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1EAAB-AF27-4CFD-8229-DE3C40601F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F0546-2FD1-4D56-962F-356DA36E31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246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1EAAB-AF27-4CFD-8229-DE3C40601F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F0546-2FD1-4D56-962F-356DA36E31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992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1EAAB-AF27-4CFD-8229-DE3C40601F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F0546-2FD1-4D56-962F-356DA36E31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323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1EAAB-AF27-4CFD-8229-DE3C40601F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F0546-2FD1-4D56-962F-356DA36E31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13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1EAAB-AF27-4CFD-8229-DE3C40601F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F0546-2FD1-4D56-962F-356DA36E31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9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1EAAB-AF27-4CFD-8229-DE3C40601F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F0546-2FD1-4D56-962F-356DA36E31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77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5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1EAAB-AF27-4CFD-8229-DE3C40601F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F0546-2FD1-4D56-962F-356DA36E31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96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1EAAB-AF27-4CFD-8229-DE3C40601F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F0546-2FD1-4D56-962F-356DA36E31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84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1EAAB-AF27-4CFD-8229-DE3C40601F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F0546-2FD1-4D56-962F-356DA36E31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48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85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339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321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28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70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816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87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651" r:id="rId19"/>
    <p:sldLayoutId id="2147483653" r:id="rId20"/>
    <p:sldLayoutId id="2147483654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B1EAAB-AF27-4CFD-8229-DE3C40601F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FF0546-2FD1-4D56-962F-356DA36E31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2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Relationship Id="rId9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11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emf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-228600"/>
            <a:ext cx="9144000" cy="6858000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43100" y="1219201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Arial" pitchFamily="34" charset="0"/>
              </a:rPr>
              <a:t>PHÒNG GD &amp; ĐT HUYỆN THANH TRÌ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Arial" pitchFamily="34" charset="0"/>
              </a:rPr>
              <a:t>TRƯỜNG THCS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Arial" pitchFamily="34" charset="0"/>
              </a:rPr>
              <a:t>NGỌC HỒI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A5820F-F2C5-4301-8226-B01AA6BCF0A7}"/>
              </a:ext>
            </a:extLst>
          </p:cNvPr>
          <p:cNvSpPr txBox="1"/>
          <p:nvPr/>
        </p:nvSpPr>
        <p:spPr>
          <a:xfrm>
            <a:off x="2235708" y="2523744"/>
            <a:ext cx="68488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 NGỮ VĂN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Ngần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8A5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7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>
            <a:normAutofit fontScale="90000"/>
          </a:bodyPr>
          <a:lstStyle/>
          <a:p>
            <a:r>
              <a:rPr lang="en-SG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Nói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giảm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nói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tránh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và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tác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dụng</a:t>
            </a:r>
            <a:r>
              <a:rPr lang="zh-CN" altLang="en-US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/>
            </a:r>
            <a:br>
              <a:rPr lang="zh-CN" altLang="en-US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110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/SGK/ T107-108</a:t>
            </a: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PBT</a:t>
            </a:r>
          </a:p>
          <a:p>
            <a:pPr marL="0" indent="0"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gì?Tại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So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0"/>
            <a:ext cx="4497747" cy="238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615061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1" name="Group 8">
            <a:extLst>
              <a:ext uri="{FF2B5EF4-FFF2-40B4-BE49-F238E27FC236}">
                <a16:creationId xmlns:a16="http://schemas.microsoft.com/office/drawing/2014/main" id="{5E51EB4F-7AF9-4A01-90EA-305AD276C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306191" y="359889"/>
            <a:ext cx="3390507" cy="141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29">
            <a:extLst>
              <a:ext uri="{FF2B5EF4-FFF2-40B4-BE49-F238E27FC236}">
                <a16:creationId xmlns:a16="http://schemas.microsoft.com/office/drawing/2014/main" id="{8F836CAA-56C1-4B7D-9FCD-AA461D4B34D3}"/>
              </a:ext>
            </a:extLst>
          </p:cNvPr>
          <p:cNvSpPr txBox="1"/>
          <p:nvPr/>
        </p:nvSpPr>
        <p:spPr>
          <a:xfrm>
            <a:off x="2971800" y="838200"/>
            <a:ext cx="619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PHIẾU BÀI TẬP</a:t>
            </a:r>
            <a:endParaRPr lang="zh-CN" altLang="en-US" sz="3600" b="1" kern="0" dirty="0">
              <a:solidFill>
                <a:srgbClr val="FF0000"/>
              </a:solidFill>
              <a:latin typeface="#9Slide03 Arima Madurai Black" panose="00000A00000000000000" pitchFamily="2" charset="0"/>
              <a:ea typeface="华康方圆体W7(P)" pitchFamily="82" charset="-122"/>
              <a:cs typeface="#9Slide03 Arima Madurai Black" panose="00000A00000000000000" pitchFamily="2" charset="0"/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67069188-7D24-4CF2-81B8-37885359B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555100"/>
              </p:ext>
            </p:extLst>
          </p:nvPr>
        </p:nvGraphicFramePr>
        <p:xfrm>
          <a:off x="381000" y="2108887"/>
          <a:ext cx="11429999" cy="44015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412422887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16295978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96931747"/>
                    </a:ext>
                  </a:extLst>
                </a:gridCol>
                <a:gridCol w="4343399">
                  <a:extLst>
                    <a:ext uri="{9D8B030D-6E8A-4147-A177-3AD203B41FA5}">
                      <a16:colId xmlns:a16="http://schemas.microsoft.com/office/drawing/2014/main" val="307747320"/>
                    </a:ext>
                  </a:extLst>
                </a:gridCol>
              </a:tblGrid>
              <a:tr h="110037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32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SG" sz="32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2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32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SG" sz="32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6213643"/>
                  </a:ext>
                </a:extLst>
              </a:tr>
              <a:tr h="110037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NL</a:t>
                      </a:r>
                      <a:r>
                        <a:rPr lang="en-US" sz="3200" b="1" baseline="0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SG" sz="32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8423998"/>
                  </a:ext>
                </a:extLst>
              </a:tr>
              <a:tr h="110037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NL</a:t>
                      </a:r>
                      <a:r>
                        <a:rPr lang="en-US" sz="3200" b="1" baseline="0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SG" sz="32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423696"/>
                  </a:ext>
                </a:extLst>
              </a:tr>
              <a:tr h="110037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NL3</a:t>
                      </a:r>
                      <a:endParaRPr lang="en-SG" sz="32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5208597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659" y="214424"/>
            <a:ext cx="3305526" cy="175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437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615061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67069188-7D24-4CF2-81B8-37885359B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926919"/>
              </p:ext>
            </p:extLst>
          </p:nvPr>
        </p:nvGraphicFramePr>
        <p:xfrm>
          <a:off x="286932" y="347599"/>
          <a:ext cx="11828867" cy="64152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4028">
                  <a:extLst>
                    <a:ext uri="{9D8B030D-6E8A-4147-A177-3AD203B41FA5}">
                      <a16:colId xmlns:a16="http://schemas.microsoft.com/office/drawing/2014/main" val="1412422887"/>
                    </a:ext>
                  </a:extLst>
                </a:gridCol>
                <a:gridCol w="5271271">
                  <a:extLst>
                    <a:ext uri="{9D8B030D-6E8A-4147-A177-3AD203B41FA5}">
                      <a16:colId xmlns:a16="http://schemas.microsoft.com/office/drawing/2014/main" val="2162959783"/>
                    </a:ext>
                  </a:extLst>
                </a:gridCol>
                <a:gridCol w="1920271">
                  <a:extLst>
                    <a:ext uri="{9D8B030D-6E8A-4147-A177-3AD203B41FA5}">
                      <a16:colId xmlns:a16="http://schemas.microsoft.com/office/drawing/2014/main" val="2896931747"/>
                    </a:ext>
                  </a:extLst>
                </a:gridCol>
                <a:gridCol w="3533297">
                  <a:extLst>
                    <a:ext uri="{9D8B030D-6E8A-4147-A177-3AD203B41FA5}">
                      <a16:colId xmlns:a16="http://schemas.microsoft.com/office/drawing/2014/main" val="307747320"/>
                    </a:ext>
                  </a:extLst>
                </a:gridCol>
              </a:tblGrid>
              <a:tr h="114662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6213643"/>
                  </a:ext>
                </a:extLst>
              </a:tr>
              <a:tr h="21444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NL1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8423998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NL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423696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NL3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5208597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E46DE0A-7659-4561-9B04-34CF029EC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799" y="1124948"/>
            <a:ext cx="4111177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400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</a:t>
            </a:r>
            <a:r>
              <a:rPr lang="vi-VN" sz="28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gặp cụ Các Mác, </a:t>
            </a:r>
            <a:r>
              <a:rPr lang="en-US" sz="28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</a:t>
            </a:r>
            <a:r>
              <a:rPr lang="vi-VN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28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Lê-nin và các vị cách mạng đàn anh </a:t>
            </a:r>
            <a:r>
              <a:rPr lang="vi-VN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khác</a:t>
            </a:r>
            <a:endParaRPr lang="en-US" sz="28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28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Chẳng</a:t>
            </a:r>
            <a:r>
              <a:rPr lang="en-US" sz="28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còn</a:t>
            </a:r>
            <a:endParaRPr lang="en-US" sz="2800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images.jpg">
            <a:extLst>
              <a:ext uri="{FF2B5EF4-FFF2-40B4-BE49-F238E27FC236}">
                <a16:creationId xmlns:a16="http://schemas.microsoft.com/office/drawing/2014/main" id="{F957DE49-190B-49BC-A05C-1F3C396AC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1787114"/>
            <a:ext cx="991149" cy="15526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782CC5-D91F-458C-9E59-F174F54BB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8763" y="2128156"/>
            <a:ext cx="10618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CC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Chết</a:t>
            </a:r>
            <a:endParaRPr lang="en-US" sz="2800" b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E57E9C-E1A2-4A08-A8F8-02E79B0F2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750" y="1690580"/>
            <a:ext cx="305589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430181-7563-426C-9637-5D389B7D6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903062"/>
            <a:ext cx="23487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BBBF69-03DD-4228-AB04-F20C77DDF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504" y="3834691"/>
            <a:ext cx="13210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endParaRPr lang="en-US" sz="2800" b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CDF95F-B474-4374-8610-B132EA702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1070" y="3723230"/>
            <a:ext cx="33961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ránh thô tục và thiếu lịch sự.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—Pngtree—cartoon hand drawn cute little_4463456.png">
            <a:extLst>
              <a:ext uri="{FF2B5EF4-FFF2-40B4-BE49-F238E27FC236}">
                <a16:creationId xmlns:a16="http://schemas.microsoft.com/office/drawing/2014/main" id="{B8B82A99-10D6-4BC6-8B76-0315E0E8133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63589" y="5165534"/>
            <a:ext cx="1415550" cy="14155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518187B-DB8B-41DE-9B62-108C255E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963688"/>
            <a:ext cx="352738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8AD8C284-61FF-43F1-AE4C-A7F8CAC40B99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9972" y="3766449"/>
            <a:ext cx="1476396" cy="107192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24AC1EE-20BA-4779-8B6E-32B8936D3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048" y="4951244"/>
            <a:ext cx="163802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lười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“con”</a:t>
            </a:r>
            <a:endParaRPr lang="en-US" sz="2800" b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838F83-1929-4A44-9970-E0E288EBD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590" y="4863327"/>
            <a:ext cx="350840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thắn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-2: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060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6" grpId="0"/>
      <p:bldP spid="17" grpId="0"/>
      <p:bldP spid="18" grpId="0"/>
      <p:bldP spid="19" grpId="0"/>
      <p:bldP spid="20" grpId="0"/>
      <p:bldP spid="22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290564" y="411362"/>
            <a:ext cx="3424179" cy="141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1D7B5E8-0A77-4BFE-9814-25301AF5FBD5}"/>
              </a:ext>
            </a:extLst>
          </p:cNvPr>
          <p:cNvSpPr txBox="1"/>
          <p:nvPr/>
        </p:nvSpPr>
        <p:spPr>
          <a:xfrm>
            <a:off x="4469402" y="868162"/>
            <a:ext cx="3046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2.Kết </a:t>
            </a:r>
            <a:r>
              <a:rPr lang="en-US" altLang="zh-CN" sz="4000" dirty="0" err="1" smtClean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luận</a:t>
            </a:r>
            <a:endParaRPr lang="zh-CN" altLang="en-US" sz="40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FFD881-C735-4BDF-922F-AF68DA2F9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" y="4268712"/>
            <a:ext cx="2675786" cy="274758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5B45B00-2389-4A0C-ABAF-69469C05CD1B}"/>
              </a:ext>
            </a:extLst>
          </p:cNvPr>
          <p:cNvSpPr/>
          <p:nvPr/>
        </p:nvSpPr>
        <p:spPr>
          <a:xfrm>
            <a:off x="2743200" y="1701993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79927" y="2301474"/>
            <a:ext cx="1792645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28800" y="3993772"/>
            <a:ext cx="2307613" cy="1152779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80473" y="3990280"/>
            <a:ext cx="4920727" cy="1066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tránh gây cảm giác quá đau buồn, ghê sợ, nặng nề; tránh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thô tục, thiếu lịch sự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3145813" y="2115464"/>
            <a:ext cx="7939691" cy="10677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Nói giảm nói tránh 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một biện pháp tu từ dùng cách diễn đạt 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ế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nhị,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uyển chuyển</a:t>
            </a:r>
            <a:endParaRPr lang="en-US" sz="2800" dirty="0"/>
          </a:p>
        </p:txBody>
      </p:sp>
      <p:sp>
        <p:nvSpPr>
          <p:cNvPr id="23" name="Rounded Rectangle 22"/>
          <p:cNvSpPr/>
          <p:nvPr/>
        </p:nvSpPr>
        <p:spPr>
          <a:xfrm>
            <a:off x="4953000" y="5562600"/>
            <a:ext cx="4191000" cy="533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NHỚ/SGK T108</a:t>
            </a:r>
            <a:endParaRPr lang="en-US" sz="28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020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 animBg="1"/>
      <p:bldP spid="15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40" name="Group 40">
            <a:extLst>
              <a:ext uri="{FF2B5EF4-FFF2-40B4-BE49-F238E27FC236}">
                <a16:creationId xmlns:a16="http://schemas.microsoft.com/office/drawing/2014/main" id="{E9ABF506-9FFD-43CB-A202-9A1C0A960E53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719249201"/>
              </p:ext>
            </p:extLst>
          </p:nvPr>
        </p:nvGraphicFramePr>
        <p:xfrm>
          <a:off x="2971800" y="1066799"/>
          <a:ext cx="8534400" cy="5229207"/>
        </p:xfrm>
        <a:graphic>
          <a:graphicData uri="http://schemas.openxmlformats.org/drawingml/2006/table">
            <a:tbl>
              <a:tblPr/>
              <a:tblGrid>
                <a:gridCol w="408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2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9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NÓI QUÁ</a:t>
                      </a:r>
                    </a:p>
                  </a:txBody>
                  <a:tcPr marT="182851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NÓI GIẢM NÓI TRÁNH</a:t>
                      </a:r>
                    </a:p>
                  </a:txBody>
                  <a:tcPr marT="182851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32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182851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82851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96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ĐỀU LÀ BIỆN PHÁP TU TỪ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182851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6821" name="Text Box 21">
            <a:extLst>
              <a:ext uri="{FF2B5EF4-FFF2-40B4-BE49-F238E27FC236}">
                <a16:creationId xmlns:a16="http://schemas.microsoft.com/office/drawing/2014/main" id="{33827875-4DED-4761-8D59-E92126D8A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199"/>
            <a:ext cx="4419600" cy="308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</a:rPr>
              <a:t>- </a:t>
            </a:r>
            <a:r>
              <a:rPr lang="en-US" altLang="en-US" sz="2800" dirty="0" err="1">
                <a:solidFill>
                  <a:srgbClr val="0000CC"/>
                </a:solidFill>
              </a:rPr>
              <a:t>Biện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pháp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tu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từ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diễn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đạt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tế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nhị</a:t>
            </a:r>
            <a:r>
              <a:rPr lang="en-US" altLang="en-US" sz="2800" dirty="0">
                <a:solidFill>
                  <a:srgbClr val="0000CC"/>
                </a:solidFill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</a:rPr>
              <a:t>uyển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chuyển</a:t>
            </a:r>
            <a:r>
              <a:rPr lang="en-US" altLang="en-US" sz="2800" dirty="0">
                <a:solidFill>
                  <a:srgbClr val="0000CC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800" dirty="0" smtClean="0">
                <a:solidFill>
                  <a:srgbClr val="0000CC"/>
                </a:solidFill>
              </a:rPr>
              <a:t>-</a:t>
            </a:r>
            <a:r>
              <a:rPr lang="en-US" altLang="en-US" sz="2800" dirty="0" err="1" smtClean="0">
                <a:solidFill>
                  <a:srgbClr val="0000CC"/>
                </a:solidFill>
              </a:rPr>
              <a:t>Tránh</a:t>
            </a:r>
            <a:r>
              <a:rPr lang="en-US" altLang="en-US" sz="2800" dirty="0" smtClean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gây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cảm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giác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quá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đau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buồn</a:t>
            </a:r>
            <a:r>
              <a:rPr lang="en-US" altLang="en-US" sz="2800" dirty="0">
                <a:solidFill>
                  <a:srgbClr val="0000CC"/>
                </a:solidFill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</a:rPr>
              <a:t>thô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tục</a:t>
            </a:r>
            <a:r>
              <a:rPr lang="en-US" altLang="en-US" sz="2800" dirty="0">
                <a:solidFill>
                  <a:srgbClr val="0000CC"/>
                </a:solidFill>
              </a:rPr>
              <a:t>,  </a:t>
            </a:r>
            <a:r>
              <a:rPr lang="en-US" altLang="en-US" sz="2800" dirty="0" err="1">
                <a:solidFill>
                  <a:srgbClr val="0000CC"/>
                </a:solidFill>
              </a:rPr>
              <a:t>nặng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nề</a:t>
            </a:r>
            <a:r>
              <a:rPr lang="en-US" altLang="en-US" sz="2800" dirty="0">
                <a:solidFill>
                  <a:srgbClr val="0000CC"/>
                </a:solidFill>
              </a:rPr>
              <a:t>; </a:t>
            </a:r>
            <a:r>
              <a:rPr lang="en-US" altLang="en-US" sz="2800" dirty="0" err="1" smtClean="0">
                <a:solidFill>
                  <a:srgbClr val="0000CC"/>
                </a:solidFill>
              </a:rPr>
              <a:t>thiếu</a:t>
            </a:r>
            <a:r>
              <a:rPr lang="en-US" altLang="en-US" sz="2800" dirty="0" smtClean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lịch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</a:rPr>
              <a:t>sự</a:t>
            </a:r>
            <a:r>
              <a:rPr lang="en-US" altLang="en-US" sz="2800" dirty="0">
                <a:solidFill>
                  <a:srgbClr val="0000CC"/>
                </a:solidFill>
              </a:rPr>
              <a:t> </a:t>
            </a:r>
            <a:endParaRPr lang="vi-VN" altLang="en-US" sz="2800" dirty="0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800" dirty="0" smtClean="0">
                <a:solidFill>
                  <a:srgbClr val="0000CC"/>
                </a:solidFill>
              </a:rPr>
              <a:t>-VD: Cụ đã về với tiên tổ.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76823" name="Text Box 23">
            <a:extLst>
              <a:ext uri="{FF2B5EF4-FFF2-40B4-BE49-F238E27FC236}">
                <a16:creationId xmlns:a16="http://schemas.microsoft.com/office/drawing/2014/main" id="{8CDF3FA6-7D6E-4D74-9B95-50A632F53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981199"/>
            <a:ext cx="3810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</a:rPr>
              <a:t>Biện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pháp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từ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phóng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đại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quy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mô</a:t>
            </a:r>
            <a:r>
              <a:rPr lang="en-US" altLang="en-US" sz="2800" dirty="0">
                <a:solidFill>
                  <a:srgbClr val="FF0000"/>
                </a:solidFill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</a:rPr>
              <a:t>tính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chất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của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sự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vật</a:t>
            </a:r>
            <a:r>
              <a:rPr lang="en-US" altLang="en-US" sz="2800" dirty="0">
                <a:solidFill>
                  <a:srgbClr val="FF0000"/>
                </a:solidFill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</a:rPr>
              <a:t>sự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việc</a:t>
            </a:r>
            <a:r>
              <a:rPr lang="en-US" altLang="en-US" sz="2800" dirty="0">
                <a:solidFill>
                  <a:srgbClr val="FF0000"/>
                </a:solidFill>
              </a:rPr>
              <a:t> .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800" dirty="0" smtClean="0">
                <a:solidFill>
                  <a:srgbClr val="FF0000"/>
                </a:solidFill>
              </a:rPr>
              <a:t>-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Nhấn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mạnh</a:t>
            </a:r>
            <a:r>
              <a:rPr lang="en-US" altLang="en-US" sz="2800" dirty="0">
                <a:solidFill>
                  <a:srgbClr val="FF0000"/>
                </a:solidFill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</a:rPr>
              <a:t>gây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ấn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tượng</a:t>
            </a:r>
            <a:r>
              <a:rPr lang="en-US" altLang="en-US" sz="2800" dirty="0">
                <a:solidFill>
                  <a:srgbClr val="FF0000"/>
                </a:solidFill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</a:rPr>
              <a:t>tăng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giá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trị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biểu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đạt</a:t>
            </a:r>
            <a:endParaRPr lang="vi-VN" altLang="en-US" sz="2800" dirty="0" smtClean="0">
              <a:solidFill>
                <a:srgbClr val="FF0000"/>
              </a:solidFill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vi-VN" altLang="en-US" sz="2800" dirty="0" smtClean="0">
                <a:solidFill>
                  <a:srgbClr val="FF0000"/>
                </a:solidFill>
              </a:rPr>
              <a:t>VD: Khỏe như voi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3382" y="152400"/>
            <a:ext cx="8478838" cy="6454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NÓI QUÁ VÀ NÓI GIẢM NÓI TRÁNH</a:t>
            </a:r>
            <a:endParaRPr lang="en-US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533400" y="1371601"/>
            <a:ext cx="2438400" cy="3352799"/>
          </a:xfrm>
          <a:prstGeom prst="cloudCallou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1" grpId="0" autoUpdateAnimBg="0"/>
      <p:bldP spid="7682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329889" y="533400"/>
            <a:ext cx="3408644" cy="12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1D7B5E8-0A77-4BFE-9814-25301AF5FBD5}"/>
              </a:ext>
            </a:extLst>
          </p:cNvPr>
          <p:cNvSpPr txBox="1"/>
          <p:nvPr/>
        </p:nvSpPr>
        <p:spPr>
          <a:xfrm>
            <a:off x="4523250" y="933364"/>
            <a:ext cx="332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BÀI TẬP NHANH</a:t>
            </a:r>
            <a:endParaRPr lang="zh-CN" altLang="en-US" sz="32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E9543DE-1B25-40B0-896E-00BAD06D9916}"/>
              </a:ext>
            </a:extLst>
          </p:cNvPr>
          <p:cNvSpPr/>
          <p:nvPr/>
        </p:nvSpPr>
        <p:spPr>
          <a:xfrm>
            <a:off x="4360605" y="1731079"/>
            <a:ext cx="6789425" cy="9997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Vàng đi đời rồi ông giáo </a:t>
            </a:r>
            <a:r>
              <a:rPr lang="nl-N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(</a:t>
            </a:r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 Hạc)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椭圆 628">
            <a:extLst>
              <a:ext uri="{FF2B5EF4-FFF2-40B4-BE49-F238E27FC236}">
                <a16:creationId xmlns:a16="http://schemas.microsoft.com/office/drawing/2014/main" id="{1C7BD4BB-CB3F-451C-AFF0-3B6888458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55" y="1518139"/>
            <a:ext cx="3202760" cy="4196861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nl-N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hãy xác đinh và cho biết giá trị biểu cảm của phép nói giảm nói tránh trong các câu sau: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: 圆角 11">
            <a:extLst>
              <a:ext uri="{FF2B5EF4-FFF2-40B4-BE49-F238E27FC236}">
                <a16:creationId xmlns:a16="http://schemas.microsoft.com/office/drawing/2014/main" id="{21937C10-81EA-4DDE-8FC5-C009EC66E153}"/>
              </a:ext>
            </a:extLst>
          </p:cNvPr>
          <p:cNvSpPr/>
          <p:nvPr/>
        </p:nvSpPr>
        <p:spPr>
          <a:xfrm>
            <a:off x="4360607" y="3128954"/>
            <a:ext cx="6789425" cy="11339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đã về chầu Thượng </a:t>
            </a:r>
            <a:r>
              <a:rPr lang="nl-N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(</a:t>
            </a:r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bé bán diêm)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: 圆角 11">
            <a:extLst>
              <a:ext uri="{FF2B5EF4-FFF2-40B4-BE49-F238E27FC236}">
                <a16:creationId xmlns:a16="http://schemas.microsoft.com/office/drawing/2014/main" id="{D957A574-4DBB-4E4B-9BC7-BF7FB761D4E8}"/>
              </a:ext>
            </a:extLst>
          </p:cNvPr>
          <p:cNvSpPr/>
          <p:nvPr/>
        </p:nvSpPr>
        <p:spPr>
          <a:xfrm>
            <a:off x="4360606" y="4655845"/>
            <a:ext cx="6789425" cy="15176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570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E9543DE-1B25-40B0-896E-00BAD06D9916}"/>
              </a:ext>
            </a:extLst>
          </p:cNvPr>
          <p:cNvSpPr/>
          <p:nvPr/>
        </p:nvSpPr>
        <p:spPr>
          <a:xfrm>
            <a:off x="476867" y="668123"/>
            <a:ext cx="4118756" cy="10556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Vàng đi đời rồi ông giáo ạ(Lão Hạc)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: 圆角 11">
            <a:extLst>
              <a:ext uri="{FF2B5EF4-FFF2-40B4-BE49-F238E27FC236}">
                <a16:creationId xmlns:a16="http://schemas.microsoft.com/office/drawing/2014/main" id="{21937C10-81EA-4DDE-8FC5-C009EC66E153}"/>
              </a:ext>
            </a:extLst>
          </p:cNvPr>
          <p:cNvSpPr/>
          <p:nvPr/>
        </p:nvSpPr>
        <p:spPr>
          <a:xfrm>
            <a:off x="457201" y="2115923"/>
            <a:ext cx="4118756" cy="11761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đã về chầu Thượng đế(Cô bé bán diêm)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: 圆角 11">
            <a:extLst>
              <a:ext uri="{FF2B5EF4-FFF2-40B4-BE49-F238E27FC236}">
                <a16:creationId xmlns:a16="http://schemas.microsoft.com/office/drawing/2014/main" id="{D957A574-4DBB-4E4B-9BC7-BF7FB761D4E8}"/>
              </a:ext>
            </a:extLst>
          </p:cNvPr>
          <p:cNvSpPr/>
          <p:nvPr/>
        </p:nvSpPr>
        <p:spPr>
          <a:xfrm>
            <a:off x="457200" y="3681423"/>
            <a:ext cx="4118756" cy="27012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B992F796-19C9-46D6-B2C3-D6C1A43583BE}"/>
              </a:ext>
            </a:extLst>
          </p:cNvPr>
          <p:cNvSpPr/>
          <p:nvPr/>
        </p:nvSpPr>
        <p:spPr>
          <a:xfrm>
            <a:off x="5738963" y="461373"/>
            <a:ext cx="6072037" cy="16443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đời: cậu Vàng đã bị bán, có thể đã bị giết lấy thịt-tránh gây cảm giác quá đau buồn và nặng nề khi LH thông báo tin cho ông giáo biết</a:t>
            </a:r>
            <a:endParaRPr lang="en-US" altLang="zh-CN" sz="2800" dirty="0">
              <a:solidFill>
                <a:srgbClr val="FF66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: 圆角 11">
            <a:extLst>
              <a:ext uri="{FF2B5EF4-FFF2-40B4-BE49-F238E27FC236}">
                <a16:creationId xmlns:a16="http://schemas.microsoft.com/office/drawing/2014/main" id="{77C533A0-B56E-4CB4-B5A6-823E1D8B9FFA}"/>
              </a:ext>
            </a:extLst>
          </p:cNvPr>
          <p:cNvSpPr/>
          <p:nvPr/>
        </p:nvSpPr>
        <p:spPr>
          <a:xfrm>
            <a:off x="5738963" y="2440361"/>
            <a:ext cx="5926904" cy="16595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chầu thượng đế: có nghĩa là cô bé đã chết- giảm nhẹ hiện thực phũ phàng và thể hiện niềm tiếc thương của tác giả đối với số phận cô bé bán diêm.</a:t>
            </a:r>
            <a:endParaRPr lang="en-US" sz="2800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: 圆角 11">
            <a:extLst>
              <a:ext uri="{FF2B5EF4-FFF2-40B4-BE49-F238E27FC236}">
                <a16:creationId xmlns:a16="http://schemas.microsoft.com/office/drawing/2014/main" id="{7F2F94D2-25B2-4ECA-83CA-4ECD64D2C12C}"/>
              </a:ext>
            </a:extLst>
          </p:cNvPr>
          <p:cNvSpPr/>
          <p:nvPr/>
        </p:nvSpPr>
        <p:spPr>
          <a:xfrm>
            <a:off x="5738963" y="4434538"/>
            <a:ext cx="5767238" cy="15852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bạn-lời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C1C94B-3A97-404E-985C-A0CB20D3E7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0534"/>
            <a:ext cx="1323227" cy="13232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84F11F-4A2A-4338-A590-96450315D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0" y="2105772"/>
            <a:ext cx="1323227" cy="13232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735604-101F-464E-BFE6-26FBCF38F4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23" y="4334909"/>
            <a:ext cx="1323227" cy="13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083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Group 8">
            <a:extLst>
              <a:ext uri="{FF2B5EF4-FFF2-40B4-BE49-F238E27FC236}">
                <a16:creationId xmlns:a16="http://schemas.microsoft.com/office/drawing/2014/main" id="{29F1DBC3-9073-4AAF-ACDC-FB0759800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329889" y="533400"/>
            <a:ext cx="3408644" cy="12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Video tình huống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3999" y="533401"/>
            <a:ext cx="8991601" cy="586739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8176687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4290564" y="411362"/>
            <a:ext cx="3424179" cy="141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1D7B5E8-0A77-4BFE-9814-25301AF5FBD5}"/>
              </a:ext>
            </a:extLst>
          </p:cNvPr>
          <p:cNvSpPr txBox="1"/>
          <p:nvPr/>
        </p:nvSpPr>
        <p:spPr>
          <a:xfrm>
            <a:off x="4469402" y="868162"/>
            <a:ext cx="3046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40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</a:t>
            </a:r>
            <a:r>
              <a:rPr lang="vi-VN" altLang="zh-CN" sz="40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Ư</a:t>
            </a:r>
            <a:r>
              <a:rPr lang="en-SG" altLang="zh-CN" sz="40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U Ý</a:t>
            </a:r>
            <a:endParaRPr lang="zh-CN" altLang="en-US" sz="40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71D9DF7-87DF-4061-90F5-EB3078BFC238}"/>
              </a:ext>
            </a:extLst>
          </p:cNvPr>
          <p:cNvSpPr>
            <a:spLocks/>
          </p:cNvSpPr>
          <p:nvPr/>
        </p:nvSpPr>
        <p:spPr bwMode="auto">
          <a:xfrm>
            <a:off x="724332" y="1979882"/>
            <a:ext cx="4063304" cy="3882956"/>
          </a:xfrm>
          <a:custGeom>
            <a:avLst/>
            <a:gdLst>
              <a:gd name="T0" fmla="*/ 2741 w 2586"/>
              <a:gd name="T1" fmla="*/ 1704 h 2173"/>
              <a:gd name="T2" fmla="*/ 2687 w 2586"/>
              <a:gd name="T3" fmla="*/ 1759 h 2173"/>
              <a:gd name="T4" fmla="*/ 2585 w 2586"/>
              <a:gd name="T5" fmla="*/ 1766 h 2173"/>
              <a:gd name="T6" fmla="*/ 2573 w 2586"/>
              <a:gd name="T7" fmla="*/ 1766 h 2173"/>
              <a:gd name="T8" fmla="*/ 1508 w 2586"/>
              <a:gd name="T9" fmla="*/ 1899 h 2173"/>
              <a:gd name="T10" fmla="*/ 286 w 2586"/>
              <a:gd name="T11" fmla="*/ 3636 h 2173"/>
              <a:gd name="T12" fmla="*/ 286 w 2586"/>
              <a:gd name="T13" fmla="*/ 3664 h 2173"/>
              <a:gd name="T14" fmla="*/ 380 w 2586"/>
              <a:gd name="T15" fmla="*/ 4405 h 2173"/>
              <a:gd name="T16" fmla="*/ 451 w 2586"/>
              <a:gd name="T17" fmla="*/ 4988 h 2173"/>
              <a:gd name="T18" fmla="*/ 357 w 2586"/>
              <a:gd name="T19" fmla="*/ 5475 h 2173"/>
              <a:gd name="T20" fmla="*/ 0 w 2586"/>
              <a:gd name="T21" fmla="*/ 5946 h 2173"/>
              <a:gd name="T22" fmla="*/ 357 w 2586"/>
              <a:gd name="T23" fmla="*/ 6415 h 2173"/>
              <a:gd name="T24" fmla="*/ 451 w 2586"/>
              <a:gd name="T25" fmla="*/ 6903 h 2173"/>
              <a:gd name="T26" fmla="*/ 380 w 2586"/>
              <a:gd name="T27" fmla="*/ 7488 h 2173"/>
              <a:gd name="T28" fmla="*/ 286 w 2586"/>
              <a:gd name="T29" fmla="*/ 8226 h 2173"/>
              <a:gd name="T30" fmla="*/ 286 w 2586"/>
              <a:gd name="T31" fmla="*/ 8259 h 2173"/>
              <a:gd name="T32" fmla="*/ 1508 w 2586"/>
              <a:gd name="T33" fmla="*/ 9992 h 2173"/>
              <a:gd name="T34" fmla="*/ 2328 w 2586"/>
              <a:gd name="T35" fmla="*/ 10120 h 2173"/>
              <a:gd name="T36" fmla="*/ 2425 w 2586"/>
              <a:gd name="T37" fmla="*/ 10127 h 2173"/>
              <a:gd name="T38" fmla="*/ 2491 w 2586"/>
              <a:gd name="T39" fmla="*/ 10198 h 2173"/>
              <a:gd name="T40" fmla="*/ 7165 w 2586"/>
              <a:gd name="T41" fmla="*/ 12177 h 2173"/>
              <a:gd name="T42" fmla="*/ 11839 w 2586"/>
              <a:gd name="T43" fmla="*/ 10205 h 2173"/>
              <a:gd name="T44" fmla="*/ 11905 w 2586"/>
              <a:gd name="T45" fmla="*/ 10127 h 2173"/>
              <a:gd name="T46" fmla="*/ 12007 w 2586"/>
              <a:gd name="T47" fmla="*/ 10127 h 2173"/>
              <a:gd name="T48" fmla="*/ 12933 w 2586"/>
              <a:gd name="T49" fmla="*/ 9992 h 2173"/>
              <a:gd name="T50" fmla="*/ 14155 w 2586"/>
              <a:gd name="T51" fmla="*/ 8259 h 2173"/>
              <a:gd name="T52" fmla="*/ 14155 w 2586"/>
              <a:gd name="T53" fmla="*/ 8226 h 2173"/>
              <a:gd name="T54" fmla="*/ 14060 w 2586"/>
              <a:gd name="T55" fmla="*/ 7488 h 2173"/>
              <a:gd name="T56" fmla="*/ 13990 w 2586"/>
              <a:gd name="T57" fmla="*/ 6903 h 2173"/>
              <a:gd name="T58" fmla="*/ 14084 w 2586"/>
              <a:gd name="T59" fmla="*/ 6415 h 2173"/>
              <a:gd name="T60" fmla="*/ 14441 w 2586"/>
              <a:gd name="T61" fmla="*/ 5946 h 2173"/>
              <a:gd name="T62" fmla="*/ 14084 w 2586"/>
              <a:gd name="T63" fmla="*/ 5475 h 2173"/>
              <a:gd name="T64" fmla="*/ 13990 w 2586"/>
              <a:gd name="T65" fmla="*/ 4988 h 2173"/>
              <a:gd name="T66" fmla="*/ 14060 w 2586"/>
              <a:gd name="T67" fmla="*/ 4405 h 2173"/>
              <a:gd name="T68" fmla="*/ 14155 w 2586"/>
              <a:gd name="T69" fmla="*/ 3664 h 2173"/>
              <a:gd name="T70" fmla="*/ 14155 w 2586"/>
              <a:gd name="T71" fmla="*/ 3636 h 2173"/>
              <a:gd name="T72" fmla="*/ 12933 w 2586"/>
              <a:gd name="T73" fmla="*/ 1899 h 2173"/>
              <a:gd name="T74" fmla="*/ 11766 w 2586"/>
              <a:gd name="T75" fmla="*/ 1771 h 2173"/>
              <a:gd name="T76" fmla="*/ 11667 w 2586"/>
              <a:gd name="T77" fmla="*/ 1775 h 2173"/>
              <a:gd name="T78" fmla="*/ 11593 w 2586"/>
              <a:gd name="T79" fmla="*/ 1709 h 2173"/>
              <a:gd name="T80" fmla="*/ 7165 w 2586"/>
              <a:gd name="T81" fmla="*/ 0 h 2173"/>
              <a:gd name="T82" fmla="*/ 2741 w 2586"/>
              <a:gd name="T83" fmla="*/ 1704 h 21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586" h="2173">
                <a:moveTo>
                  <a:pt x="491" y="304"/>
                </a:moveTo>
                <a:cubicBezTo>
                  <a:pt x="481" y="314"/>
                  <a:pt x="481" y="314"/>
                  <a:pt x="481" y="314"/>
                </a:cubicBezTo>
                <a:cubicBezTo>
                  <a:pt x="463" y="315"/>
                  <a:pt x="463" y="315"/>
                  <a:pt x="463" y="315"/>
                </a:cubicBezTo>
                <a:cubicBezTo>
                  <a:pt x="461" y="315"/>
                  <a:pt x="461" y="315"/>
                  <a:pt x="461" y="315"/>
                </a:cubicBezTo>
                <a:cubicBezTo>
                  <a:pt x="390" y="313"/>
                  <a:pt x="328" y="321"/>
                  <a:pt x="270" y="339"/>
                </a:cubicBezTo>
                <a:cubicBezTo>
                  <a:pt x="109" y="389"/>
                  <a:pt x="51" y="532"/>
                  <a:pt x="51" y="649"/>
                </a:cubicBezTo>
                <a:cubicBezTo>
                  <a:pt x="51" y="654"/>
                  <a:pt x="51" y="654"/>
                  <a:pt x="51" y="654"/>
                </a:cubicBezTo>
                <a:cubicBezTo>
                  <a:pt x="52" y="704"/>
                  <a:pt x="61" y="748"/>
                  <a:pt x="68" y="786"/>
                </a:cubicBezTo>
                <a:cubicBezTo>
                  <a:pt x="75" y="822"/>
                  <a:pt x="81" y="856"/>
                  <a:pt x="81" y="890"/>
                </a:cubicBezTo>
                <a:cubicBezTo>
                  <a:pt x="81" y="921"/>
                  <a:pt x="75" y="950"/>
                  <a:pt x="64" y="977"/>
                </a:cubicBezTo>
                <a:cubicBezTo>
                  <a:pt x="49" y="1011"/>
                  <a:pt x="27" y="1039"/>
                  <a:pt x="0" y="1061"/>
                </a:cubicBezTo>
                <a:cubicBezTo>
                  <a:pt x="27" y="1083"/>
                  <a:pt x="49" y="1111"/>
                  <a:pt x="64" y="1145"/>
                </a:cubicBezTo>
                <a:cubicBezTo>
                  <a:pt x="75" y="1172"/>
                  <a:pt x="81" y="1201"/>
                  <a:pt x="81" y="1232"/>
                </a:cubicBezTo>
                <a:cubicBezTo>
                  <a:pt x="81" y="1266"/>
                  <a:pt x="75" y="1300"/>
                  <a:pt x="68" y="1336"/>
                </a:cubicBezTo>
                <a:cubicBezTo>
                  <a:pt x="61" y="1375"/>
                  <a:pt x="52" y="1418"/>
                  <a:pt x="51" y="1468"/>
                </a:cubicBezTo>
                <a:cubicBezTo>
                  <a:pt x="51" y="1474"/>
                  <a:pt x="51" y="1474"/>
                  <a:pt x="51" y="1474"/>
                </a:cubicBezTo>
                <a:cubicBezTo>
                  <a:pt x="51" y="1590"/>
                  <a:pt x="109" y="1733"/>
                  <a:pt x="270" y="1783"/>
                </a:cubicBezTo>
                <a:cubicBezTo>
                  <a:pt x="314" y="1797"/>
                  <a:pt x="362" y="1805"/>
                  <a:pt x="417" y="1806"/>
                </a:cubicBezTo>
                <a:cubicBezTo>
                  <a:pt x="434" y="1807"/>
                  <a:pt x="434" y="1807"/>
                  <a:pt x="434" y="1807"/>
                </a:cubicBezTo>
                <a:cubicBezTo>
                  <a:pt x="446" y="1820"/>
                  <a:pt x="446" y="1820"/>
                  <a:pt x="446" y="1820"/>
                </a:cubicBezTo>
                <a:cubicBezTo>
                  <a:pt x="636" y="2041"/>
                  <a:pt x="949" y="2173"/>
                  <a:pt x="1283" y="2173"/>
                </a:cubicBezTo>
                <a:cubicBezTo>
                  <a:pt x="1617" y="2173"/>
                  <a:pt x="1930" y="2041"/>
                  <a:pt x="2120" y="1821"/>
                </a:cubicBezTo>
                <a:cubicBezTo>
                  <a:pt x="2132" y="1807"/>
                  <a:pt x="2132" y="1807"/>
                  <a:pt x="2132" y="1807"/>
                </a:cubicBezTo>
                <a:cubicBezTo>
                  <a:pt x="2150" y="1807"/>
                  <a:pt x="2150" y="1807"/>
                  <a:pt x="2150" y="1807"/>
                </a:cubicBezTo>
                <a:cubicBezTo>
                  <a:pt x="2210" y="1807"/>
                  <a:pt x="2265" y="1799"/>
                  <a:pt x="2316" y="1783"/>
                </a:cubicBezTo>
                <a:cubicBezTo>
                  <a:pt x="2477" y="1733"/>
                  <a:pt x="2535" y="1590"/>
                  <a:pt x="2535" y="1474"/>
                </a:cubicBezTo>
                <a:cubicBezTo>
                  <a:pt x="2535" y="1468"/>
                  <a:pt x="2535" y="1468"/>
                  <a:pt x="2535" y="1468"/>
                </a:cubicBezTo>
                <a:cubicBezTo>
                  <a:pt x="2534" y="1418"/>
                  <a:pt x="2525" y="1375"/>
                  <a:pt x="2518" y="1336"/>
                </a:cubicBezTo>
                <a:cubicBezTo>
                  <a:pt x="2511" y="1300"/>
                  <a:pt x="2505" y="1266"/>
                  <a:pt x="2505" y="1232"/>
                </a:cubicBezTo>
                <a:cubicBezTo>
                  <a:pt x="2505" y="1201"/>
                  <a:pt x="2510" y="1172"/>
                  <a:pt x="2522" y="1145"/>
                </a:cubicBezTo>
                <a:cubicBezTo>
                  <a:pt x="2537" y="1111"/>
                  <a:pt x="2558" y="1083"/>
                  <a:pt x="2586" y="1061"/>
                </a:cubicBezTo>
                <a:cubicBezTo>
                  <a:pt x="2558" y="1039"/>
                  <a:pt x="2537" y="1011"/>
                  <a:pt x="2522" y="977"/>
                </a:cubicBezTo>
                <a:cubicBezTo>
                  <a:pt x="2510" y="950"/>
                  <a:pt x="2505" y="921"/>
                  <a:pt x="2505" y="890"/>
                </a:cubicBezTo>
                <a:cubicBezTo>
                  <a:pt x="2505" y="856"/>
                  <a:pt x="2511" y="822"/>
                  <a:pt x="2518" y="786"/>
                </a:cubicBezTo>
                <a:cubicBezTo>
                  <a:pt x="2525" y="748"/>
                  <a:pt x="2534" y="704"/>
                  <a:pt x="2535" y="654"/>
                </a:cubicBezTo>
                <a:cubicBezTo>
                  <a:pt x="2535" y="649"/>
                  <a:pt x="2535" y="649"/>
                  <a:pt x="2535" y="649"/>
                </a:cubicBezTo>
                <a:cubicBezTo>
                  <a:pt x="2535" y="532"/>
                  <a:pt x="2477" y="389"/>
                  <a:pt x="2316" y="339"/>
                </a:cubicBezTo>
                <a:cubicBezTo>
                  <a:pt x="2253" y="319"/>
                  <a:pt x="2185" y="312"/>
                  <a:pt x="2107" y="316"/>
                </a:cubicBezTo>
                <a:cubicBezTo>
                  <a:pt x="2089" y="317"/>
                  <a:pt x="2089" y="317"/>
                  <a:pt x="2089" y="317"/>
                </a:cubicBezTo>
                <a:cubicBezTo>
                  <a:pt x="2076" y="305"/>
                  <a:pt x="2076" y="305"/>
                  <a:pt x="2076" y="305"/>
                </a:cubicBezTo>
                <a:cubicBezTo>
                  <a:pt x="1882" y="111"/>
                  <a:pt x="1593" y="0"/>
                  <a:pt x="1283" y="0"/>
                </a:cubicBezTo>
                <a:cubicBezTo>
                  <a:pt x="974" y="0"/>
                  <a:pt x="686" y="110"/>
                  <a:pt x="491" y="3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6000"/>
            </a:schemeClr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FFD881-C735-4BDF-922F-AF68DA2F9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" y="5029200"/>
            <a:ext cx="1935171" cy="1987095"/>
          </a:xfrm>
          <a:prstGeom prst="rect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94E00BB9-66F7-4506-94CA-ECA931B8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625566"/>
            <a:ext cx="3231973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400" b="1" dirty="0" err="1"/>
              <a:t>Những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tình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huống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giao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tiếp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không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nên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sử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dụng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cách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nói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giảm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nói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tránh</a:t>
            </a:r>
            <a:r>
              <a:rPr lang="en-US" altLang="en-US" sz="3400" b="1" dirty="0"/>
              <a:t>: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06788A11-3CA4-45D2-ABD2-10C641C9C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765386"/>
            <a:ext cx="623296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dirty="0"/>
              <a:t>- </a:t>
            </a:r>
            <a:r>
              <a:rPr lang="en-US" altLang="en-US" sz="3200" dirty="0" err="1"/>
              <a:t>Trường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hợp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cần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thiết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phải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nói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thẳng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nói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đúng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mức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độ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sự</a:t>
            </a:r>
            <a:r>
              <a:rPr lang="en-US" altLang="en-US" sz="3200" dirty="0"/>
              <a:t> </a:t>
            </a:r>
            <a:r>
              <a:rPr lang="en-US" altLang="en-US" sz="3200" dirty="0" err="1" smtClean="0"/>
              <a:t>thật</a:t>
            </a:r>
            <a:r>
              <a:rPr lang="en-US" altLang="en-US" sz="3200" dirty="0"/>
              <a:t>,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phản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ánh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tiêu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cực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và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để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người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khác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nhận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ra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khuyết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điểm</a:t>
            </a:r>
            <a:r>
              <a:rPr lang="en-US" altLang="en-US" sz="3200" dirty="0" smtClean="0"/>
              <a:t>, </a:t>
            </a:r>
            <a:r>
              <a:rPr lang="en-US" altLang="en-US" sz="3200" dirty="0" err="1" smtClean="0"/>
              <a:t>hạn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chế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của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mình</a:t>
            </a:r>
            <a:r>
              <a:rPr lang="en-US" altLang="en-US" sz="3200" dirty="0" smtClean="0"/>
              <a:t>.</a:t>
            </a:r>
            <a:endParaRPr lang="en-US" altLang="en-US" sz="3200" dirty="0"/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176154FE-6822-43D1-8FBB-1797E959A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384921"/>
            <a:ext cx="636226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dirty="0" smtClean="0"/>
              <a:t>- </a:t>
            </a:r>
            <a:r>
              <a:rPr lang="en-US" altLang="en-US" sz="3200" dirty="0" err="1" smtClean="0"/>
              <a:t>Khi</a:t>
            </a:r>
            <a:r>
              <a:rPr lang="en-US" altLang="en-US" sz="3200" dirty="0" smtClean="0"/>
              <a:t> </a:t>
            </a:r>
            <a:r>
              <a:rPr lang="en-US" altLang="en-US" sz="3200" dirty="0" err="1"/>
              <a:t>cần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thông</a:t>
            </a:r>
            <a:r>
              <a:rPr lang="en-US" altLang="en-US" sz="3200" dirty="0"/>
              <a:t> tin </a:t>
            </a:r>
            <a:r>
              <a:rPr lang="en-US" altLang="en-US" sz="3200" dirty="0" err="1"/>
              <a:t>chính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xác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trung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trong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văn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bản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hành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chính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văn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bản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khoa</a:t>
            </a:r>
            <a:r>
              <a:rPr lang="en-US" altLang="en-US" sz="3200" dirty="0"/>
              <a:t> </a:t>
            </a:r>
            <a:r>
              <a:rPr lang="en-US" altLang="en-US" sz="3200" dirty="0" err="1" smtClean="0"/>
              <a:t>học</a:t>
            </a:r>
            <a:r>
              <a:rPr lang="en-US" altLang="en-US" sz="3200" dirty="0" smtClean="0"/>
              <a:t>, </a:t>
            </a:r>
            <a:r>
              <a:rPr lang="en-US" altLang="en-US" sz="3200" dirty="0" err="1" smtClean="0"/>
              <a:t>các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vụ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kiện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tụng</a:t>
            </a:r>
            <a:r>
              <a:rPr lang="en-US" altLang="en-US" sz="3200" dirty="0"/>
              <a:t> </a:t>
            </a:r>
            <a:r>
              <a:rPr lang="en-US" altLang="en-US" sz="3200" dirty="0" err="1" smtClean="0"/>
              <a:t>cần</a:t>
            </a:r>
            <a:r>
              <a:rPr lang="en-US" altLang="en-US" sz="3200" dirty="0"/>
              <a:t> </a:t>
            </a:r>
            <a:r>
              <a:rPr lang="en-US" altLang="en-US" sz="3200" dirty="0" err="1" smtClean="0"/>
              <a:t>lời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của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nhân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chứng</a:t>
            </a:r>
            <a:r>
              <a:rPr lang="en-US" alt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23665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699205" y="304800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615061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5897859" cy="3126941"/>
          </a:xfrm>
          <a:prstGeom prst="rect">
            <a:avLst/>
          </a:prstGeom>
        </p:spPr>
      </p:pic>
      <p:sp>
        <p:nvSpPr>
          <p:cNvPr id="12" name="文本框 29">
            <a:extLst>
              <a:ext uri="{FF2B5EF4-FFF2-40B4-BE49-F238E27FC236}">
                <a16:creationId xmlns:a16="http://schemas.microsoft.com/office/drawing/2014/main" id="{43D89FC2-3A3A-4925-8485-011DB532C324}"/>
              </a:ext>
            </a:extLst>
          </p:cNvPr>
          <p:cNvSpPr txBox="1"/>
          <p:nvPr/>
        </p:nvSpPr>
        <p:spPr>
          <a:xfrm>
            <a:off x="208670" y="1447800"/>
            <a:ext cx="11510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US" altLang="zh-CN" sz="4800" b="1" kern="0" dirty="0" smtClean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CÁC CÁCH NÓI GIẢM NÓI TRÁNH</a:t>
            </a:r>
            <a:endParaRPr lang="zh-CN" altLang="en-US" sz="4800" b="1" kern="0" dirty="0">
              <a:solidFill>
                <a:srgbClr val="FF0000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955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404534"/>
            <a:ext cx="10439399" cy="164630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VÀ CÁC EM HỌC SINH ĐÃ THAM GIA LỚP HỌC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9313333" cy="109689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ĐỀ: NGỮ VĂN 8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4953000"/>
            <a:ext cx="52578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62B60E-124C-4ED1-BFBA-ED9C464F58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4" y="1600200"/>
            <a:ext cx="4933950" cy="42957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508455E-56DF-426A-8B01-5FF9FF249DAF}"/>
              </a:ext>
            </a:extLst>
          </p:cNvPr>
          <p:cNvSpPr/>
          <p:nvPr/>
        </p:nvSpPr>
        <p:spPr>
          <a:xfrm>
            <a:off x="5562600" y="1765280"/>
            <a:ext cx="48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liệu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giảm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ứng</a:t>
            </a:r>
            <a:r>
              <a:rPr lang="en-US" alt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4884" y="481711"/>
            <a:ext cx="5332516" cy="737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6991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E9543DE-1B25-40B0-896E-00BAD06D9916}"/>
              </a:ext>
            </a:extLst>
          </p:cNvPr>
          <p:cNvSpPr/>
          <p:nvPr/>
        </p:nvSpPr>
        <p:spPr>
          <a:xfrm>
            <a:off x="476866" y="700138"/>
            <a:ext cx="5390534" cy="9000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Ông cụ 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chết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rồi.</a:t>
            </a:r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Ông cụ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trần</a:t>
            </a:r>
            <a:r>
              <a:rPr lang="vi-VN" sz="3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rồi.</a:t>
            </a:r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endParaRPr lang="en-US" altLang="zh-CN" sz="3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: 圆角 11">
            <a:extLst>
              <a:ext uri="{FF2B5EF4-FFF2-40B4-BE49-F238E27FC236}">
                <a16:creationId xmlns:a16="http://schemas.microsoft.com/office/drawing/2014/main" id="{21937C10-81EA-4DDE-8FC5-C009EC66E153}"/>
              </a:ext>
            </a:extLst>
          </p:cNvPr>
          <p:cNvSpPr/>
          <p:nvPr/>
        </p:nvSpPr>
        <p:spPr>
          <a:xfrm>
            <a:off x="457200" y="1963523"/>
            <a:ext cx="5390534" cy="1044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 ấy </a:t>
            </a:r>
            <a:r>
              <a:rPr lang="vi-VN" sz="30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xấu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thật!</a:t>
            </a:r>
            <a:endParaRPr lang="en-SG" sz="3000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en-SG" altLang="zh-CN" sz="3000" b="1" dirty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 ấy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xinh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lắm</a:t>
            </a:r>
            <a:endParaRPr lang="en-US" altLang="zh-CN" sz="3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: 圆角 11">
            <a:extLst>
              <a:ext uri="{FF2B5EF4-FFF2-40B4-BE49-F238E27FC236}">
                <a16:creationId xmlns:a16="http://schemas.microsoft.com/office/drawing/2014/main" id="{D957A574-4DBB-4E4B-9BC7-BF7FB761D4E8}"/>
              </a:ext>
            </a:extLst>
          </p:cNvPr>
          <p:cNvSpPr/>
          <p:nvPr/>
        </p:nvSpPr>
        <p:spPr>
          <a:xfrm>
            <a:off x="457199" y="3411323"/>
            <a:ext cx="5390534" cy="1044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Cậu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còn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kém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lắm!</a:t>
            </a:r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Cậu 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cố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gắng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nhiều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lang="en-US" sz="3000" b="1" dirty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nhé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lang="en-US" altLang="zh-CN" sz="3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: 圆角 11">
            <a:extLst>
              <a:ext uri="{FF2B5EF4-FFF2-40B4-BE49-F238E27FC236}">
                <a16:creationId xmlns:a16="http://schemas.microsoft.com/office/drawing/2014/main" id="{5DA3A017-1276-4636-900C-A149610C2E87}"/>
              </a:ext>
            </a:extLst>
          </p:cNvPr>
          <p:cNvSpPr/>
          <p:nvPr/>
        </p:nvSpPr>
        <p:spPr>
          <a:xfrm>
            <a:off x="457199" y="4723099"/>
            <a:ext cx="5390534" cy="1677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Anh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ấy</a:t>
            </a:r>
            <a:r>
              <a:rPr lang="vi-VN" sz="3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00CC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 sống được lâu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nữa đâu chị ạ!</a:t>
            </a:r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SG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vi-VN" sz="3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ấy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bị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nặng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CC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vi-VN" sz="3000" b="1" dirty="0">
                <a:solidFill>
                  <a:srgbClr val="00CC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được lâu nữa đâu </a:t>
            </a:r>
            <a:r>
              <a:rPr lang="vi-VN" sz="30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chị ạ!</a:t>
            </a:r>
            <a:endParaRPr lang="en-US" altLang="zh-CN" sz="3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B992F796-19C9-46D6-B2C3-D6C1A43583BE}"/>
              </a:ext>
            </a:extLst>
          </p:cNvPr>
          <p:cNvSpPr/>
          <p:nvPr/>
        </p:nvSpPr>
        <p:spPr>
          <a:xfrm>
            <a:off x="7620001" y="1076950"/>
            <a:ext cx="4114799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矩形: 圆角 11">
            <a:extLst>
              <a:ext uri="{FF2B5EF4-FFF2-40B4-BE49-F238E27FC236}">
                <a16:creationId xmlns:a16="http://schemas.microsoft.com/office/drawing/2014/main" id="{77C533A0-B56E-4CB4-B5A6-823E1D8B9FFA}"/>
              </a:ext>
            </a:extLst>
          </p:cNvPr>
          <p:cNvSpPr/>
          <p:nvPr/>
        </p:nvSpPr>
        <p:spPr>
          <a:xfrm>
            <a:off x="7596378" y="2372350"/>
            <a:ext cx="4114799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altLang="zh-CN" sz="3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: 圆角 11">
            <a:extLst>
              <a:ext uri="{FF2B5EF4-FFF2-40B4-BE49-F238E27FC236}">
                <a16:creationId xmlns:a16="http://schemas.microsoft.com/office/drawing/2014/main" id="{7F2F94D2-25B2-4ECA-83CA-4ECD64D2C12C}"/>
              </a:ext>
            </a:extLst>
          </p:cNvPr>
          <p:cNvSpPr/>
          <p:nvPr/>
        </p:nvSpPr>
        <p:spPr>
          <a:xfrm>
            <a:off x="7596378" y="3693801"/>
            <a:ext cx="4114799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endParaRPr lang="en-US" sz="3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: 圆角 11">
            <a:extLst>
              <a:ext uri="{FF2B5EF4-FFF2-40B4-BE49-F238E27FC236}">
                <a16:creationId xmlns:a16="http://schemas.microsoft.com/office/drawing/2014/main" id="{FAE0CBE6-4B48-42F6-9BC3-519A09157A72}"/>
              </a:ext>
            </a:extLst>
          </p:cNvPr>
          <p:cNvSpPr/>
          <p:nvPr/>
        </p:nvSpPr>
        <p:spPr>
          <a:xfrm>
            <a:off x="7620001" y="5003149"/>
            <a:ext cx="4114799" cy="7880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mặt tích cực</a:t>
            </a:r>
            <a:endParaRPr lang="en-US" sz="3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48C165-4133-4405-AD67-06D0A647E121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>
            <a:off x="5867400" y="1150169"/>
            <a:ext cx="1728978" cy="16162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438BD9C-240A-46FE-9F66-8B62D8FB9ED5}"/>
              </a:ext>
            </a:extLst>
          </p:cNvPr>
          <p:cNvCxnSpPr>
            <a:cxnSpLocks/>
            <a:stCxn id="21" idx="3"/>
            <a:endCxn id="17" idx="1"/>
          </p:cNvCxnSpPr>
          <p:nvPr/>
        </p:nvCxnSpPr>
        <p:spPr>
          <a:xfrm>
            <a:off x="5847734" y="2485762"/>
            <a:ext cx="1772267" cy="29114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38CEC0D-C754-43DD-9B21-B63104898FC6}"/>
              </a:ext>
            </a:extLst>
          </p:cNvPr>
          <p:cNvCxnSpPr>
            <a:cxnSpLocks/>
            <a:stCxn id="22" idx="3"/>
            <a:endCxn id="16" idx="1"/>
          </p:cNvCxnSpPr>
          <p:nvPr/>
        </p:nvCxnSpPr>
        <p:spPr>
          <a:xfrm>
            <a:off x="5847733" y="3933562"/>
            <a:ext cx="1748645" cy="1542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287BD3-FD16-4BD9-A91A-386282D1913F}"/>
              </a:ext>
            </a:extLst>
          </p:cNvPr>
          <p:cNvCxnSpPr>
            <a:cxnSpLocks/>
            <a:stCxn id="23" idx="3"/>
            <a:endCxn id="14" idx="1"/>
          </p:cNvCxnSpPr>
          <p:nvPr/>
        </p:nvCxnSpPr>
        <p:spPr>
          <a:xfrm flipV="1">
            <a:off x="5847733" y="1470976"/>
            <a:ext cx="1772268" cy="40909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09800" y="158261"/>
            <a:ext cx="838200" cy="45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5400" y="180486"/>
            <a:ext cx="762000" cy="5196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7060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615061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1" name="椭圆 13">
            <a:extLst>
              <a:ext uri="{FF2B5EF4-FFF2-40B4-BE49-F238E27FC236}">
                <a16:creationId xmlns:a16="http://schemas.microsoft.com/office/drawing/2014/main" id="{E905C734-4C24-4864-A424-EB0FF85506BB}"/>
              </a:ext>
            </a:extLst>
          </p:cNvPr>
          <p:cNvSpPr/>
          <p:nvPr/>
        </p:nvSpPr>
        <p:spPr>
          <a:xfrm>
            <a:off x="755358" y="1551834"/>
            <a:ext cx="4017224" cy="412845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D6B37407-85EC-4D02-80B3-2962DAEA5A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381000" y="1715222"/>
            <a:ext cx="2853655" cy="3936437"/>
          </a:xfrm>
          <a:prstGeom prst="rect">
            <a:avLst/>
          </a:prstGeom>
        </p:spPr>
      </p:pic>
      <p:sp>
        <p:nvSpPr>
          <p:cNvPr id="15" name="椭圆 21">
            <a:extLst>
              <a:ext uri="{FF2B5EF4-FFF2-40B4-BE49-F238E27FC236}">
                <a16:creationId xmlns:a16="http://schemas.microsoft.com/office/drawing/2014/main" id="{D862039B-2D07-4CA1-B153-F0D250EC4233}"/>
              </a:ext>
            </a:extLst>
          </p:cNvPr>
          <p:cNvSpPr/>
          <p:nvPr/>
        </p:nvSpPr>
        <p:spPr>
          <a:xfrm>
            <a:off x="2972830" y="1187221"/>
            <a:ext cx="1027548" cy="105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椭圆 24">
            <a:extLst>
              <a:ext uri="{FF2B5EF4-FFF2-40B4-BE49-F238E27FC236}">
                <a16:creationId xmlns:a16="http://schemas.microsoft.com/office/drawing/2014/main" id="{A082D777-2B17-40A5-9092-3D1F725789C4}"/>
              </a:ext>
            </a:extLst>
          </p:cNvPr>
          <p:cNvSpPr/>
          <p:nvPr/>
        </p:nvSpPr>
        <p:spPr>
          <a:xfrm>
            <a:off x="3878932" y="2223908"/>
            <a:ext cx="1027547" cy="105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椭圆 27">
            <a:extLst>
              <a:ext uri="{FF2B5EF4-FFF2-40B4-BE49-F238E27FC236}">
                <a16:creationId xmlns:a16="http://schemas.microsoft.com/office/drawing/2014/main" id="{5AB9B6AB-020E-4280-B57B-0ED9C047F6CE}"/>
              </a:ext>
            </a:extLst>
          </p:cNvPr>
          <p:cNvSpPr/>
          <p:nvPr/>
        </p:nvSpPr>
        <p:spPr>
          <a:xfrm>
            <a:off x="4065039" y="3616062"/>
            <a:ext cx="1027549" cy="105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椭圆 30">
            <a:extLst>
              <a:ext uri="{FF2B5EF4-FFF2-40B4-BE49-F238E27FC236}">
                <a16:creationId xmlns:a16="http://schemas.microsoft.com/office/drawing/2014/main" id="{0CBDAF2C-7FF9-4A6B-8DF0-4DFCB19E04F2}"/>
              </a:ext>
            </a:extLst>
          </p:cNvPr>
          <p:cNvSpPr/>
          <p:nvPr/>
        </p:nvSpPr>
        <p:spPr>
          <a:xfrm>
            <a:off x="3225169" y="4856827"/>
            <a:ext cx="1027548" cy="1056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68A4C5-A8EB-4BF0-AF1F-B7374560630B}"/>
              </a:ext>
            </a:extLst>
          </p:cNvPr>
          <p:cNvSpPr txBox="1"/>
          <p:nvPr/>
        </p:nvSpPr>
        <p:spPr>
          <a:xfrm>
            <a:off x="3049031" y="1366989"/>
            <a:ext cx="958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5B136F-F85C-4E4A-887A-A1F30079D273}"/>
              </a:ext>
            </a:extLst>
          </p:cNvPr>
          <p:cNvSpPr txBox="1"/>
          <p:nvPr/>
        </p:nvSpPr>
        <p:spPr>
          <a:xfrm>
            <a:off x="3975603" y="2350386"/>
            <a:ext cx="946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3D6B61-2462-4AA9-99BC-6DED4EB38293}"/>
              </a:ext>
            </a:extLst>
          </p:cNvPr>
          <p:cNvSpPr txBox="1"/>
          <p:nvPr/>
        </p:nvSpPr>
        <p:spPr>
          <a:xfrm>
            <a:off x="4128003" y="3805389"/>
            <a:ext cx="946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6CA888-8788-45F0-BE52-13332C92D526}"/>
              </a:ext>
            </a:extLst>
          </p:cNvPr>
          <p:cNvSpPr txBox="1"/>
          <p:nvPr/>
        </p:nvSpPr>
        <p:spPr>
          <a:xfrm>
            <a:off x="3321495" y="4941186"/>
            <a:ext cx="869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altLang="zh-C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15">
            <a:extLst>
              <a:ext uri="{FF2B5EF4-FFF2-40B4-BE49-F238E27FC236}">
                <a16:creationId xmlns:a16="http://schemas.microsoft.com/office/drawing/2014/main" id="{036216AB-9EE4-4413-87E8-A03646CC28A4}"/>
              </a:ext>
            </a:extLst>
          </p:cNvPr>
          <p:cNvSpPr/>
          <p:nvPr/>
        </p:nvSpPr>
        <p:spPr>
          <a:xfrm>
            <a:off x="4635293" y="890628"/>
            <a:ext cx="6781799" cy="652486"/>
          </a:xfrm>
          <a:prstGeom prst="rect">
            <a:avLst/>
          </a:prstGeom>
          <a:ln w="28575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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矩形 17">
            <a:extLst>
              <a:ext uri="{FF2B5EF4-FFF2-40B4-BE49-F238E27FC236}">
                <a16:creationId xmlns:a16="http://schemas.microsoft.com/office/drawing/2014/main" id="{F9FEF8DB-0450-47D5-9337-E1C32BF150AA}"/>
              </a:ext>
            </a:extLst>
          </p:cNvPr>
          <p:cNvSpPr/>
          <p:nvPr/>
        </p:nvSpPr>
        <p:spPr>
          <a:xfrm>
            <a:off x="5531382" y="2438400"/>
            <a:ext cx="5898618" cy="652486"/>
          </a:xfrm>
          <a:prstGeom prst="rect">
            <a:avLst/>
          </a:prstGeom>
          <a:ln w="28575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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mặt tích cực</a:t>
            </a:r>
            <a:r>
              <a:rPr lang="en-US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18">
            <a:extLst>
              <a:ext uri="{FF2B5EF4-FFF2-40B4-BE49-F238E27FC236}">
                <a16:creationId xmlns:a16="http://schemas.microsoft.com/office/drawing/2014/main" id="{01C41773-7FFC-4F4F-82CE-02DCF0D3216A}"/>
              </a:ext>
            </a:extLst>
          </p:cNvPr>
          <p:cNvSpPr/>
          <p:nvPr/>
        </p:nvSpPr>
        <p:spPr>
          <a:xfrm>
            <a:off x="5531382" y="3886200"/>
            <a:ext cx="5898618" cy="596125"/>
          </a:xfrm>
          <a:prstGeom prst="rect">
            <a:avLst/>
          </a:prstGeom>
          <a:ln w="28575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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endParaRPr lang="en-US" sz="2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7AC040-3F52-4F90-BB47-4E8A2F2C7843}"/>
              </a:ext>
            </a:extLst>
          </p:cNvPr>
          <p:cNvSpPr/>
          <p:nvPr/>
        </p:nvSpPr>
        <p:spPr>
          <a:xfrm>
            <a:off x="4654843" y="5423226"/>
            <a:ext cx="6781799" cy="596574"/>
          </a:xfrm>
          <a:prstGeom prst="rect">
            <a:avLst/>
          </a:prstGeom>
          <a:ln w="28575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«"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zh-CN" altLang="en-US" sz="2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555" y="341067"/>
            <a:ext cx="3621088" cy="7257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2.Kết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459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8" name="Picture 24" descr="Kết quả hình ảnh cho nói giảm nói tránh">
            <a:extLst>
              <a:ext uri="{FF2B5EF4-FFF2-40B4-BE49-F238E27FC236}">
                <a16:creationId xmlns:a16="http://schemas.microsoft.com/office/drawing/2014/main" id="{63805B76-3E8A-4AF7-829B-F2429E3E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r="8836" b="51657"/>
          <a:stretch>
            <a:fillRect/>
          </a:stretch>
        </p:blipFill>
        <p:spPr bwMode="auto">
          <a:xfrm>
            <a:off x="6608389" y="192646"/>
            <a:ext cx="2470896" cy="208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995A6470-7095-4F39-A3DC-FDBB6B31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" y="1959531"/>
            <a:ext cx="4333433" cy="130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CA90C94C-8EA5-4095-B248-A135C3888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7"/>
          <a:stretch/>
        </p:blipFill>
        <p:spPr bwMode="auto">
          <a:xfrm>
            <a:off x="545712" y="938020"/>
            <a:ext cx="3752671" cy="15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35FDA683-87F3-4DE3-B7FB-0F69F59A6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4"/>
          <a:stretch/>
        </p:blipFill>
        <p:spPr bwMode="auto">
          <a:xfrm>
            <a:off x="4267200" y="1655125"/>
            <a:ext cx="2633722" cy="22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7EC66D1B-C55D-4A48-ABA8-8A2EDA1E2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6"/>
          <a:stretch/>
        </p:blipFill>
        <p:spPr bwMode="auto">
          <a:xfrm>
            <a:off x="8726627" y="4316659"/>
            <a:ext cx="3443712" cy="124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A213E736-432D-43AC-8363-F5A6A4B5D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6"/>
          <a:stretch/>
        </p:blipFill>
        <p:spPr bwMode="auto">
          <a:xfrm>
            <a:off x="8389257" y="2328049"/>
            <a:ext cx="3618290" cy="124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0D382838-6CFF-4704-A8B8-CDCBF7040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5"/>
          <a:stretch/>
        </p:blipFill>
        <p:spPr bwMode="auto">
          <a:xfrm>
            <a:off x="6484670" y="3241135"/>
            <a:ext cx="3646351" cy="117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329FB13D-8E0A-4743-BE46-A987AC82E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85" y="5099772"/>
            <a:ext cx="3477709" cy="180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E3B7176B-BAE7-4F30-AE0C-ECF9E5B20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3427"/>
            <a:ext cx="3473129" cy="11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0ACFA36E-EBC5-4E9D-8C0F-E6E64F5B7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7" y="4109172"/>
            <a:ext cx="3113443" cy="12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97CB0E0B-CDD1-4FE1-85E1-9E75BDE5A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65099"/>
            <a:ext cx="2845399" cy="210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11498951-4FB4-4196-A5BF-2D234EF0F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6" y="3361330"/>
            <a:ext cx="3267074" cy="256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340561D0-93C7-4389-8D90-FDCF4990E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371" y="2912761"/>
            <a:ext cx="2208149" cy="150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615061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5897859" cy="3126941"/>
          </a:xfrm>
          <a:prstGeom prst="rect">
            <a:avLst/>
          </a:prstGeom>
        </p:spPr>
      </p:pic>
      <p:sp>
        <p:nvSpPr>
          <p:cNvPr id="12" name="文本框 29">
            <a:extLst>
              <a:ext uri="{FF2B5EF4-FFF2-40B4-BE49-F238E27FC236}">
                <a16:creationId xmlns:a16="http://schemas.microsoft.com/office/drawing/2014/main" id="{43D89FC2-3A3A-4925-8485-011DB532C324}"/>
              </a:ext>
            </a:extLst>
          </p:cNvPr>
          <p:cNvSpPr txBox="1"/>
          <p:nvPr/>
        </p:nvSpPr>
        <p:spPr>
          <a:xfrm>
            <a:off x="569555" y="1295400"/>
            <a:ext cx="11012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</a:t>
            </a:r>
            <a:r>
              <a:rPr lang="en-US" altLang="zh-CN" sz="6000" b="1" kern="0" dirty="0" smtClean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LUYỆN TẬP,VẬN DUNG</a:t>
            </a:r>
          </a:p>
        </p:txBody>
      </p:sp>
    </p:spTree>
    <p:extLst>
      <p:ext uri="{BB962C8B-B14F-4D97-AF65-F5344CB8AC3E}">
        <p14:creationId xmlns:p14="http://schemas.microsoft.com/office/powerpoint/2010/main" val="17965314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21715" y="123625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08455E-56DF-426A-8B01-5FF9FF249DAF}"/>
              </a:ext>
            </a:extLst>
          </p:cNvPr>
          <p:cNvSpPr/>
          <p:nvPr/>
        </p:nvSpPr>
        <p:spPr>
          <a:xfrm>
            <a:off x="521716" y="347599"/>
            <a:ext cx="3897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1/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sgk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/T108</a:t>
            </a:r>
            <a:endParaRPr lang="en-US" alt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3A466D9B-9FE5-459C-B9DD-6015A0616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5" y="4000734"/>
            <a:ext cx="2078976" cy="24762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00690" y="1308999"/>
            <a:ext cx="9286510" cy="464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a,Khuya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b,Cha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d,Mẹ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e,Cha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,            ,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600" y="2069863"/>
            <a:ext cx="1524000" cy="5284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6800" y="2598295"/>
            <a:ext cx="2432304" cy="4453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hia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10400" y="3358741"/>
            <a:ext cx="1752600" cy="5071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800" b="1" dirty="0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b="1" dirty="0">
              <a:solidFill>
                <a:srgbClr val="00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86201" y="3865925"/>
            <a:ext cx="1295400" cy="406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12300" y="4332968"/>
            <a:ext cx="2155209" cy="3602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205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0" grpId="0" animBg="1"/>
      <p:bldP spid="11" grpId="0" animBg="1"/>
      <p:bldP spid="14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001925"/>
              </p:ext>
            </p:extLst>
          </p:nvPr>
        </p:nvGraphicFramePr>
        <p:xfrm>
          <a:off x="609598" y="990602"/>
          <a:ext cx="11353801" cy="5769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9028">
                  <a:extLst>
                    <a:ext uri="{9D8B030D-6E8A-4147-A177-3AD203B41FA5}">
                      <a16:colId xmlns:a16="http://schemas.microsoft.com/office/drawing/2014/main" val="4269713689"/>
                    </a:ext>
                  </a:extLst>
                </a:gridCol>
                <a:gridCol w="2566270">
                  <a:extLst>
                    <a:ext uri="{9D8B030D-6E8A-4147-A177-3AD203B41FA5}">
                      <a16:colId xmlns:a16="http://schemas.microsoft.com/office/drawing/2014/main" val="863317878"/>
                    </a:ext>
                  </a:extLst>
                </a:gridCol>
                <a:gridCol w="2488503">
                  <a:extLst>
                    <a:ext uri="{9D8B030D-6E8A-4147-A177-3AD203B41FA5}">
                      <a16:colId xmlns:a16="http://schemas.microsoft.com/office/drawing/2014/main" val="3699128793"/>
                    </a:ext>
                  </a:extLst>
                </a:gridCol>
              </a:tblGrid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NGNT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NGNT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837830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a1)Anh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nhã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092421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a2)Anh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nhã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780820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b1)Anh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730247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b2)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Anh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335477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c1)Xin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019344"/>
                  </a:ext>
                </a:extLst>
              </a:tr>
              <a:tr h="78377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c2)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60454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287000" y="2286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0" y="3048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87000" y="387378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46482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53340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34600" y="61722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43000" y="228600"/>
            <a:ext cx="4953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2/SGK/T108-109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08455E-56DF-426A-8B01-5FF9FF249DAF}"/>
              </a:ext>
            </a:extLst>
          </p:cNvPr>
          <p:cNvSpPr/>
          <p:nvPr/>
        </p:nvSpPr>
        <p:spPr>
          <a:xfrm>
            <a:off x="1621498" y="802654"/>
            <a:ext cx="894900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 :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pháp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giảm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giao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hoạt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thảo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endParaRPr lang="en-US" alt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Tham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altLang="en-US" sz="4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alt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3A466D9B-9FE5-459C-B9DD-6015A0616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0" y="2411996"/>
            <a:ext cx="3035980" cy="41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151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08455E-56DF-426A-8B01-5FF9FF249DAF}"/>
              </a:ext>
            </a:extLst>
          </p:cNvPr>
          <p:cNvSpPr/>
          <p:nvPr/>
        </p:nvSpPr>
        <p:spPr>
          <a:xfrm>
            <a:off x="508698" y="802654"/>
            <a:ext cx="111499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 TẬP 4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3A466D9B-9FE5-459C-B9DD-6015A0616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74" y="2250008"/>
            <a:ext cx="3035980" cy="41969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B7CE1B-D9B6-4655-9774-C50672E753DA}"/>
              </a:ext>
            </a:extLst>
          </p:cNvPr>
          <p:cNvSpPr/>
          <p:nvPr/>
        </p:nvSpPr>
        <p:spPr>
          <a:xfrm>
            <a:off x="3532211" y="1594974"/>
            <a:ext cx="71632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Nhiệm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CANVA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thơ,những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NGNT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7661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7675"/>
            <a:ext cx="115062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514666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CÙNG NÓI QUÁ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19200"/>
            <a:ext cx="1142999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3731008" y="381000"/>
            <a:ext cx="4727191" cy="127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1D7B5E8-0A77-4BFE-9814-25301AF5FBD5}"/>
              </a:ext>
            </a:extLst>
          </p:cNvPr>
          <p:cNvSpPr txBox="1"/>
          <p:nvPr/>
        </p:nvSpPr>
        <p:spPr>
          <a:xfrm>
            <a:off x="4130203" y="814790"/>
            <a:ext cx="3982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</a:t>
            </a:r>
            <a:r>
              <a:rPr lang="vi-VN" altLang="zh-CN" sz="3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Ư</a:t>
            </a:r>
            <a:r>
              <a:rPr lang="en-SG" altLang="zh-CN" sz="3200" dirty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ỚNG DẪN </a:t>
            </a:r>
            <a:r>
              <a:rPr lang="en-SG" altLang="zh-CN" sz="3200" dirty="0" smtClean="0">
                <a:solidFill>
                  <a:srgbClr val="FF00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VỀ NHÀ</a:t>
            </a:r>
            <a:endParaRPr lang="zh-CN" altLang="en-US" sz="3200" dirty="0">
              <a:solidFill>
                <a:srgbClr val="FF00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33376DD2-1D26-45CF-AD86-A29BA787A4DC}"/>
              </a:ext>
            </a:extLst>
          </p:cNvPr>
          <p:cNvGrpSpPr>
            <a:grpSpLocks/>
          </p:cNvGrpSpPr>
          <p:nvPr/>
        </p:nvGrpSpPr>
        <p:grpSpPr bwMode="auto">
          <a:xfrm>
            <a:off x="7314285" y="2878138"/>
            <a:ext cx="2359025" cy="204787"/>
            <a:chOff x="0" y="0"/>
            <a:chExt cx="2299" cy="1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F398AE5-0FCA-461E-A338-706A3B34F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4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1F40315-7A23-42AA-A52C-AEC99461E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0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51E708B5-15AA-490F-AEC2-5C8265312A0F}"/>
              </a:ext>
            </a:extLst>
          </p:cNvPr>
          <p:cNvGrpSpPr>
            <a:grpSpLocks/>
          </p:cNvGrpSpPr>
          <p:nvPr/>
        </p:nvGrpSpPr>
        <p:grpSpPr bwMode="auto">
          <a:xfrm>
            <a:off x="4547273" y="2878138"/>
            <a:ext cx="2359025" cy="204787"/>
            <a:chOff x="0" y="0"/>
            <a:chExt cx="2299" cy="199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C9ED3FE-64EA-4084-9BFA-47EBD1389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4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F0269FAC-5688-4744-B08F-99927692E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0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155CF507-14BC-4FE1-837A-94DF3CECDC2F}"/>
              </a:ext>
            </a:extLst>
          </p:cNvPr>
          <p:cNvGrpSpPr>
            <a:grpSpLocks/>
          </p:cNvGrpSpPr>
          <p:nvPr/>
        </p:nvGrpSpPr>
        <p:grpSpPr bwMode="auto">
          <a:xfrm>
            <a:off x="1629448" y="2878138"/>
            <a:ext cx="2359025" cy="204787"/>
            <a:chOff x="0" y="0"/>
            <a:chExt cx="2299" cy="199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BA2F4F5-9792-409A-80D6-8ED5877F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4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E69C054-BDDE-405C-BCC5-5A05C7DCC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0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" name="组合 91">
            <a:extLst>
              <a:ext uri="{FF2B5EF4-FFF2-40B4-BE49-F238E27FC236}">
                <a16:creationId xmlns:a16="http://schemas.microsoft.com/office/drawing/2014/main" id="{BD72C5DA-2E1D-482E-A6ED-82AE4E9B0E84}"/>
              </a:ext>
            </a:extLst>
          </p:cNvPr>
          <p:cNvGrpSpPr>
            <a:grpSpLocks/>
          </p:cNvGrpSpPr>
          <p:nvPr/>
        </p:nvGrpSpPr>
        <p:grpSpPr bwMode="auto">
          <a:xfrm>
            <a:off x="1018260" y="2278063"/>
            <a:ext cx="1530350" cy="1320800"/>
            <a:chOff x="0" y="0"/>
            <a:chExt cx="1529611" cy="1319708"/>
          </a:xfrm>
        </p:grpSpPr>
        <p:sp>
          <p:nvSpPr>
            <p:cNvPr id="20" name="椭圆 5">
              <a:extLst>
                <a:ext uri="{FF2B5EF4-FFF2-40B4-BE49-F238E27FC236}">
                  <a16:creationId xmlns:a16="http://schemas.microsoft.com/office/drawing/2014/main" id="{3AE24B16-C694-4BA1-AD5A-8203D629E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20162" cy="1319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 dirty="0">
                <a:solidFill>
                  <a:srgbClr val="FDFBE9"/>
                </a:solidFill>
                <a:ea typeface="Microsoft YaHei UI" panose="020B0503020204020204" pitchFamily="34" charset="-122"/>
              </a:endParaRPr>
            </a:p>
          </p:txBody>
        </p:sp>
        <p:pic>
          <p:nvPicPr>
            <p:cNvPr id="21" name="图片 23">
              <a:extLst>
                <a:ext uri="{FF2B5EF4-FFF2-40B4-BE49-F238E27FC236}">
                  <a16:creationId xmlns:a16="http://schemas.microsoft.com/office/drawing/2014/main" id="{0EF3C8C3-B48E-4788-812C-7C99CF75D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7176">
              <a:off x="72572" y="106198"/>
              <a:ext cx="1457039" cy="10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组合 92">
            <a:extLst>
              <a:ext uri="{FF2B5EF4-FFF2-40B4-BE49-F238E27FC236}">
                <a16:creationId xmlns:a16="http://schemas.microsoft.com/office/drawing/2014/main" id="{53FFB329-C97E-4AAA-A05A-AEE6FD8869D0}"/>
              </a:ext>
            </a:extLst>
          </p:cNvPr>
          <p:cNvGrpSpPr>
            <a:grpSpLocks/>
          </p:cNvGrpSpPr>
          <p:nvPr/>
        </p:nvGrpSpPr>
        <p:grpSpPr bwMode="auto">
          <a:xfrm>
            <a:off x="4002760" y="2278063"/>
            <a:ext cx="1443038" cy="1320800"/>
            <a:chOff x="0" y="0"/>
            <a:chExt cx="1443475" cy="1319708"/>
          </a:xfrm>
        </p:grpSpPr>
        <p:sp>
          <p:nvSpPr>
            <p:cNvPr id="23" name="椭圆 33">
              <a:extLst>
                <a:ext uri="{FF2B5EF4-FFF2-40B4-BE49-F238E27FC236}">
                  <a16:creationId xmlns:a16="http://schemas.microsoft.com/office/drawing/2014/main" id="{FD3D624A-48DC-4EC5-B772-E654A1EA6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19613" cy="1319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 dirty="0">
                <a:solidFill>
                  <a:srgbClr val="FDFBE9"/>
                </a:solidFill>
                <a:ea typeface="Microsoft YaHei UI" panose="020B0503020204020204" pitchFamily="34" charset="-122"/>
              </a:endParaRPr>
            </a:p>
          </p:txBody>
        </p:sp>
        <p:pic>
          <p:nvPicPr>
            <p:cNvPr id="24" name="图片 22">
              <a:extLst>
                <a:ext uri="{FF2B5EF4-FFF2-40B4-BE49-F238E27FC236}">
                  <a16:creationId xmlns:a16="http://schemas.microsoft.com/office/drawing/2014/main" id="{249BD06B-EF7A-4F0F-9267-89680F0074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64"/>
            <a:stretch>
              <a:fillRect/>
            </a:stretch>
          </p:blipFill>
          <p:spPr bwMode="auto">
            <a:xfrm rot="19170724" flipH="1">
              <a:off x="136769" y="191586"/>
              <a:ext cx="1306706" cy="1053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组合 93">
            <a:extLst>
              <a:ext uri="{FF2B5EF4-FFF2-40B4-BE49-F238E27FC236}">
                <a16:creationId xmlns:a16="http://schemas.microsoft.com/office/drawing/2014/main" id="{BE5B5271-0250-4765-84D0-CC389D64C04E}"/>
              </a:ext>
            </a:extLst>
          </p:cNvPr>
          <p:cNvGrpSpPr>
            <a:grpSpLocks/>
          </p:cNvGrpSpPr>
          <p:nvPr/>
        </p:nvGrpSpPr>
        <p:grpSpPr bwMode="auto">
          <a:xfrm>
            <a:off x="6901535" y="2278063"/>
            <a:ext cx="1319213" cy="1320800"/>
            <a:chOff x="0" y="0"/>
            <a:chExt cx="1319708" cy="1319708"/>
          </a:xfrm>
        </p:grpSpPr>
        <p:sp>
          <p:nvSpPr>
            <p:cNvPr id="26" name="椭圆 37">
              <a:extLst>
                <a:ext uri="{FF2B5EF4-FFF2-40B4-BE49-F238E27FC236}">
                  <a16:creationId xmlns:a16="http://schemas.microsoft.com/office/drawing/2014/main" id="{6E9F9596-E911-4AA1-AD24-7585BD7AC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319708" cy="1319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 dirty="0">
                <a:solidFill>
                  <a:srgbClr val="FDFBE9"/>
                </a:solidFill>
                <a:ea typeface="Microsoft YaHei UI" panose="020B0503020204020204" pitchFamily="34" charset="-122"/>
              </a:endParaRPr>
            </a:p>
          </p:txBody>
        </p:sp>
        <p:grpSp>
          <p:nvGrpSpPr>
            <p:cNvPr id="27" name="组合 6">
              <a:extLst>
                <a:ext uri="{FF2B5EF4-FFF2-40B4-BE49-F238E27FC236}">
                  <a16:creationId xmlns:a16="http://schemas.microsoft.com/office/drawing/2014/main" id="{8FC8C6AB-E2E5-4CFE-94A5-91DEC844A1F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9886" y="57443"/>
              <a:ext cx="1120556" cy="1132459"/>
              <a:chOff x="0" y="0"/>
              <a:chExt cx="1351949" cy="1366310"/>
            </a:xfrm>
          </p:grpSpPr>
          <p:pic>
            <p:nvPicPr>
              <p:cNvPr id="28" name="图片 39">
                <a:extLst>
                  <a:ext uri="{FF2B5EF4-FFF2-40B4-BE49-F238E27FC236}">
                    <a16:creationId xmlns:a16="http://schemas.microsoft.com/office/drawing/2014/main" id="{048080F5-3091-4E89-B520-7B258FAE15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722" b="35516"/>
              <a:stretch>
                <a:fillRect/>
              </a:stretch>
            </p:blipFill>
            <p:spPr bwMode="auto">
              <a:xfrm rot="-635907">
                <a:off x="0" y="0"/>
                <a:ext cx="985088" cy="84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图片 40">
                <a:extLst>
                  <a:ext uri="{FF2B5EF4-FFF2-40B4-BE49-F238E27FC236}">
                    <a16:creationId xmlns:a16="http://schemas.microsoft.com/office/drawing/2014/main" id="{BCD94576-5427-48A3-8A32-5DC420FB7C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722" b="35516"/>
              <a:stretch>
                <a:fillRect/>
              </a:stretch>
            </p:blipFill>
            <p:spPr bwMode="auto">
              <a:xfrm rot="3627353">
                <a:off x="370684" y="69519"/>
                <a:ext cx="985088" cy="84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图片 41">
                <a:extLst>
                  <a:ext uri="{FF2B5EF4-FFF2-40B4-BE49-F238E27FC236}">
                    <a16:creationId xmlns:a16="http://schemas.microsoft.com/office/drawing/2014/main" id="{11A827ED-D400-4533-9C16-8A687CFA4E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722" b="35516"/>
              <a:stretch>
                <a:fillRect/>
              </a:stretch>
            </p:blipFill>
            <p:spPr bwMode="auto">
              <a:xfrm rot="7367371">
                <a:off x="435955" y="447571"/>
                <a:ext cx="985088" cy="84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图片 42">
                <a:extLst>
                  <a:ext uri="{FF2B5EF4-FFF2-40B4-BE49-F238E27FC236}">
                    <a16:creationId xmlns:a16="http://schemas.microsoft.com/office/drawing/2014/main" id="{052B2B27-A30E-4155-AF3A-5C5143F2F4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329" b="35516"/>
              <a:stretch>
                <a:fillRect/>
              </a:stretch>
            </p:blipFill>
            <p:spPr bwMode="auto">
              <a:xfrm rot="-6317383">
                <a:off x="-98060" y="372719"/>
                <a:ext cx="1140281" cy="84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2" name="组合 94">
            <a:extLst>
              <a:ext uri="{FF2B5EF4-FFF2-40B4-BE49-F238E27FC236}">
                <a16:creationId xmlns:a16="http://schemas.microsoft.com/office/drawing/2014/main" id="{E27471AC-89F3-4ACC-8A27-72107F4BDC8F}"/>
              </a:ext>
            </a:extLst>
          </p:cNvPr>
          <p:cNvGrpSpPr>
            <a:grpSpLocks/>
          </p:cNvGrpSpPr>
          <p:nvPr/>
        </p:nvGrpSpPr>
        <p:grpSpPr bwMode="auto">
          <a:xfrm>
            <a:off x="9687598" y="2057400"/>
            <a:ext cx="1331912" cy="1735138"/>
            <a:chOff x="0" y="0"/>
            <a:chExt cx="1331648" cy="1735364"/>
          </a:xfrm>
        </p:grpSpPr>
        <p:sp>
          <p:nvSpPr>
            <p:cNvPr id="33" name="椭圆 75">
              <a:extLst>
                <a:ext uri="{FF2B5EF4-FFF2-40B4-BE49-F238E27FC236}">
                  <a16:creationId xmlns:a16="http://schemas.microsoft.com/office/drawing/2014/main" id="{9641DC8F-43B6-4F5E-9221-91CF5B9D9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0692"/>
              <a:ext cx="1318951" cy="13209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 dirty="0">
                <a:solidFill>
                  <a:srgbClr val="FDFBE9"/>
                </a:solidFill>
                <a:ea typeface="Microsoft YaHei UI" panose="020B0503020204020204" pitchFamily="34" charset="-122"/>
              </a:endParaRPr>
            </a:p>
          </p:txBody>
        </p:sp>
        <p:pic>
          <p:nvPicPr>
            <p:cNvPr id="34" name="图片 86">
              <a:extLst>
                <a:ext uri="{FF2B5EF4-FFF2-40B4-BE49-F238E27FC236}">
                  <a16:creationId xmlns:a16="http://schemas.microsoft.com/office/drawing/2014/main" id="{BEC210AA-3872-4E5C-95B7-F14C14A37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58" y="0"/>
              <a:ext cx="1219990" cy="1735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6E7F874B-17FA-4B98-92C0-8C05326D6E57}"/>
              </a:ext>
            </a:extLst>
          </p:cNvPr>
          <p:cNvSpPr/>
          <p:nvPr/>
        </p:nvSpPr>
        <p:spPr>
          <a:xfrm>
            <a:off x="533400" y="4101386"/>
            <a:ext cx="2509859" cy="21794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F01A96C8-E8EF-4D61-AEA2-61B29F8275BA}"/>
              </a:ext>
            </a:extLst>
          </p:cNvPr>
          <p:cNvSpPr/>
          <p:nvPr/>
        </p:nvSpPr>
        <p:spPr>
          <a:xfrm>
            <a:off x="3600829" y="4083625"/>
            <a:ext cx="2212271" cy="21794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矩形: 圆角 86">
            <a:extLst>
              <a:ext uri="{FF2B5EF4-FFF2-40B4-BE49-F238E27FC236}">
                <a16:creationId xmlns:a16="http://schemas.microsoft.com/office/drawing/2014/main" id="{22836446-DC4B-4345-BA18-216A5ECFDA30}"/>
              </a:ext>
            </a:extLst>
          </p:cNvPr>
          <p:cNvSpPr/>
          <p:nvPr/>
        </p:nvSpPr>
        <p:spPr>
          <a:xfrm>
            <a:off x="6190067" y="3598863"/>
            <a:ext cx="2745074" cy="31008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đoạn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góp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chữa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Trong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đoạn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NGNT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89" name="矩形: 圆角 88">
            <a:extLst>
              <a:ext uri="{FF2B5EF4-FFF2-40B4-BE49-F238E27FC236}">
                <a16:creationId xmlns:a16="http://schemas.microsoft.com/office/drawing/2014/main" id="{AD320E8D-2AFD-4170-A843-4A144B1C0B4E}"/>
              </a:ext>
            </a:extLst>
          </p:cNvPr>
          <p:cNvSpPr/>
          <p:nvPr/>
        </p:nvSpPr>
        <p:spPr>
          <a:xfrm>
            <a:off x="9267302" y="4116639"/>
            <a:ext cx="2212271" cy="21794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2000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466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5" grpId="0" animBg="1"/>
      <p:bldP spid="87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5B8F856-71B5-4B70-B8E4-27EA872A78A3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5" name="Freeform 1224">
              <a:extLst>
                <a:ext uri="{FF2B5EF4-FFF2-40B4-BE49-F238E27FC236}">
                  <a16:creationId xmlns:a16="http://schemas.microsoft.com/office/drawing/2014/main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6" name="组合 1337">
              <a:extLst>
                <a:ext uri="{FF2B5EF4-FFF2-40B4-BE49-F238E27FC236}">
                  <a16:creationId xmlns:a16="http://schemas.microsoft.com/office/drawing/2014/main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组合 521">
              <a:extLst>
                <a:ext uri="{FF2B5EF4-FFF2-40B4-BE49-F238E27FC236}">
                  <a16:creationId xmlns:a16="http://schemas.microsoft.com/office/drawing/2014/main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椭圆 1338">
            <a:extLst>
              <a:ext uri="{FF2B5EF4-FFF2-40B4-BE49-F238E27FC236}">
                <a16:creationId xmlns:a16="http://schemas.microsoft.com/office/drawing/2014/main" id="{AA80EAD7-B0D9-496B-BD7B-6BDA8ECB3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785" y="578869"/>
            <a:ext cx="5581650" cy="55800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2" name="椭圆 1339">
            <a:extLst>
              <a:ext uri="{FF2B5EF4-FFF2-40B4-BE49-F238E27FC236}">
                <a16:creationId xmlns:a16="http://schemas.microsoft.com/office/drawing/2014/main" id="{195C4C53-94A1-4F7C-B7A8-68C59187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722" y="459807"/>
            <a:ext cx="5819775" cy="5818187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3" name="组合 1366">
            <a:extLst>
              <a:ext uri="{FF2B5EF4-FFF2-40B4-BE49-F238E27FC236}">
                <a16:creationId xmlns:a16="http://schemas.microsoft.com/office/drawing/2014/main" id="{78F8E711-DA52-410F-A6BC-7261CA43C33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94" y="1945505"/>
            <a:ext cx="440848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42">
            <a:extLst>
              <a:ext uri="{FF2B5EF4-FFF2-40B4-BE49-F238E27FC236}">
                <a16:creationId xmlns:a16="http://schemas.microsoft.com/office/drawing/2014/main" id="{AB081B4B-52F9-4759-9586-B915A6A8D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94" y="2875117"/>
            <a:ext cx="1187696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9600" dirty="0" smtClean="0">
                <a:solidFill>
                  <a:srgbClr val="413B17"/>
                </a:solidFill>
                <a:latin typeface="#9Slide03 Arima Madurai Black" panose="00000A00000000000000" pitchFamily="2" charset="0"/>
                <a:ea typeface="Microsoft YaHei UI" panose="020B0503020204020204" pitchFamily="34" charset="-122"/>
                <a:cs typeface="#9Slide03 Arima Madurai Black" panose="00000A00000000000000" pitchFamily="2" charset="0"/>
              </a:rPr>
              <a:t>CẢM ƠN THẦY CÔ VÀ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9600" dirty="0" smtClean="0">
                <a:solidFill>
                  <a:srgbClr val="413B17"/>
                </a:solidFill>
                <a:latin typeface="#9Slide03 Arima Madurai Black" panose="00000A00000000000000" pitchFamily="2" charset="0"/>
                <a:ea typeface="Microsoft YaHei UI" panose="020B0503020204020204" pitchFamily="34" charset="-122"/>
                <a:cs typeface="#9Slide03 Arima Madurai Black" panose="00000A00000000000000" pitchFamily="2" charset="0"/>
              </a:rPr>
              <a:t>CÁC EM HỌC SINH</a:t>
            </a:r>
            <a:endParaRPr lang="zh-CN" altLang="en-US" sz="9600" dirty="0">
              <a:solidFill>
                <a:srgbClr val="413B17"/>
              </a:solidFill>
              <a:latin typeface="#9Slide03 Arima Madurai Black" panose="00000A00000000000000" pitchFamily="2" charset="0"/>
              <a:ea typeface="Microsoft YaHei UI" panose="020B0503020204020204" pitchFamily="34" charset="-122"/>
              <a:cs typeface="#9Slide03 Arima Madurai Black" panose="00000A00000000000000" pitchFamily="2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DC0EC2A-0BD4-4BF8-8906-DE8461221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34" y="-1"/>
            <a:ext cx="4266001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A9BD4F3-DA8A-4A42-8F4B-4C6D1B6BE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687" y="-1"/>
            <a:ext cx="456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54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295466" cy="6858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 tình huống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447800"/>
            <a:ext cx="10363200" cy="49530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23000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7442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DẠY HỌC THEO PHƯƠNG PHÁP TÍCH CỰC ĐỊNH HƯỚNG PHÁT TRIỂN PHẨM CHẤT NĂNG LỰC CHO HỌC SINH QUA TIẾT DẠY TIẾNG VIỆT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10439400" cy="18081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DẠY MINH HỌA: 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40 NÓI GIẢM NÓI TRÁNH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90" y="4724400"/>
            <a:ext cx="2923309" cy="170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1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15465C67-375E-4079-9E7B-5DAA3DC8BB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5" y="908298"/>
            <a:ext cx="5041402" cy="5041402"/>
          </a:xfrm>
          <a:prstGeom prst="rect">
            <a:avLst/>
          </a:prstGeom>
        </p:spPr>
      </p:pic>
      <p:sp>
        <p:nvSpPr>
          <p:cNvPr id="9" name="椭圆 627">
            <a:extLst>
              <a:ext uri="{FF2B5EF4-FFF2-40B4-BE49-F238E27FC236}">
                <a16:creationId xmlns:a16="http://schemas.microsoft.com/office/drawing/2014/main" id="{01D38704-F5AF-4B5D-A930-233ED0D1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047" y="1592377"/>
            <a:ext cx="2828925" cy="28305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0" name="椭圆 628">
            <a:extLst>
              <a:ext uri="{FF2B5EF4-FFF2-40B4-BE49-F238E27FC236}">
                <a16:creationId xmlns:a16="http://schemas.microsoft.com/office/drawing/2014/main" id="{093BCAEC-38AC-4D96-95B6-EEFBAA1F5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697" y="1459027"/>
            <a:ext cx="3095625" cy="3097213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08B9AE9-61E6-4C65-AB81-E7946F60446F}"/>
              </a:ext>
            </a:extLst>
          </p:cNvPr>
          <p:cNvSpPr txBox="1"/>
          <p:nvPr/>
        </p:nvSpPr>
        <p:spPr>
          <a:xfrm>
            <a:off x="2108914" y="2653690"/>
            <a:ext cx="2703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zh-CN" altLang="en-US" sz="4000" dirty="0">
              <a:solidFill>
                <a:srgbClr val="687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Group 8">
            <a:extLst>
              <a:ext uri="{FF2B5EF4-FFF2-40B4-BE49-F238E27FC236}">
                <a16:creationId xmlns:a16="http://schemas.microsoft.com/office/drawing/2014/main" id="{A190A834-6CDC-4F56-AF40-DDC195F49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509907" y="838200"/>
            <a:ext cx="3390507" cy="141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7B3B6E21-0B0F-4035-8302-D7AC21991324}"/>
              </a:ext>
            </a:extLst>
          </p:cNvPr>
          <p:cNvSpPr txBox="1"/>
          <p:nvPr/>
        </p:nvSpPr>
        <p:spPr>
          <a:xfrm>
            <a:off x="3810000" y="1281104"/>
            <a:ext cx="6057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Nói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giảm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nói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tránh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và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tác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dụng</a:t>
            </a:r>
            <a:endParaRPr lang="zh-CN" altLang="en-US" sz="3200" b="1" kern="0" dirty="0">
              <a:solidFill>
                <a:srgbClr val="FF0000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31" name="Group 8">
            <a:extLst>
              <a:ext uri="{FF2B5EF4-FFF2-40B4-BE49-F238E27FC236}">
                <a16:creationId xmlns:a16="http://schemas.microsoft.com/office/drawing/2014/main" id="{07E52008-AD14-453C-A201-DC56F15BF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493483" y="2528941"/>
            <a:ext cx="3390507" cy="141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3D7F52C4-A124-4168-92CC-C75DA7D22B8C}"/>
              </a:ext>
            </a:extLst>
          </p:cNvPr>
          <p:cNvSpPr txBox="1"/>
          <p:nvPr/>
        </p:nvSpPr>
        <p:spPr>
          <a:xfrm>
            <a:off x="4811971" y="2971845"/>
            <a:ext cx="6084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Các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cách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nói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giảm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nói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tránh</a:t>
            </a:r>
            <a:endParaRPr lang="zh-CN" altLang="en-US" sz="3200" b="1" kern="0" dirty="0">
              <a:solidFill>
                <a:srgbClr val="FF0000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  <p:pic>
        <p:nvPicPr>
          <p:cNvPr id="33" name="Group 8">
            <a:extLst>
              <a:ext uri="{FF2B5EF4-FFF2-40B4-BE49-F238E27FC236}">
                <a16:creationId xmlns:a16="http://schemas.microsoft.com/office/drawing/2014/main" id="{BDB093EB-0250-4F6C-B1BB-4166B8FD4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6477360" y="4106785"/>
            <a:ext cx="3390507" cy="141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EED297E6-8E23-4B03-8173-66C71E698684}"/>
              </a:ext>
            </a:extLst>
          </p:cNvPr>
          <p:cNvSpPr txBox="1"/>
          <p:nvPr/>
        </p:nvSpPr>
        <p:spPr>
          <a:xfrm>
            <a:off x="4945322" y="4549689"/>
            <a:ext cx="641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</a:t>
            </a:r>
            <a:r>
              <a:rPr lang="en-US" altLang="zh-CN" sz="3200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Luyện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tập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, </a:t>
            </a:r>
            <a:r>
              <a:rPr lang="en-US" altLang="zh-CN" sz="3200" b="1" kern="0" dirty="0" err="1" smtClean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Vận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sz="3200" b="1" kern="0" dirty="0" err="1" smtClean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dụng</a:t>
            </a:r>
            <a:endParaRPr lang="en-US" altLang="zh-CN" sz="3200" b="1" kern="0" dirty="0">
              <a:solidFill>
                <a:srgbClr val="FF0000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388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6" grpId="0"/>
      <p:bldP spid="30" grpId="0"/>
      <p:bldP spid="3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615061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5897859" cy="3126941"/>
          </a:xfrm>
          <a:prstGeom prst="rect">
            <a:avLst/>
          </a:prstGeom>
        </p:spPr>
      </p:pic>
      <p:sp>
        <p:nvSpPr>
          <p:cNvPr id="12" name="文本框 29">
            <a:extLst>
              <a:ext uri="{FF2B5EF4-FFF2-40B4-BE49-F238E27FC236}">
                <a16:creationId xmlns:a16="http://schemas.microsoft.com/office/drawing/2014/main" id="{43D89FC2-3A3A-4925-8485-011DB532C324}"/>
              </a:ext>
            </a:extLst>
          </p:cNvPr>
          <p:cNvSpPr txBox="1"/>
          <p:nvPr/>
        </p:nvSpPr>
        <p:spPr>
          <a:xfrm>
            <a:off x="208671" y="1447800"/>
            <a:ext cx="11774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zh-CN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</a:t>
            </a:r>
            <a:r>
              <a:rPr lang="en-US" altLang="zh-CN" sz="4800" b="1" kern="0" dirty="0" smtClean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NÓI GIẢM NÓI TRÁNH VÀ TÁC DỤNG</a:t>
            </a:r>
            <a:endParaRPr lang="zh-CN" altLang="en-US" sz="4800" b="1" kern="0" dirty="0">
              <a:solidFill>
                <a:srgbClr val="FF0000"/>
              </a:solidFill>
              <a:latin typeface="Times New Roman" pitchFamily="18" charset="0"/>
              <a:ea typeface="华康方圆体W7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249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>
            <a:normAutofit fontScale="90000"/>
          </a:bodyPr>
          <a:lstStyle/>
          <a:p>
            <a:r>
              <a:rPr lang="en-SG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Nói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giảm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nói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tránh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và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tác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 </a:t>
            </a:r>
            <a:r>
              <a:rPr lang="en-US" altLang="zh-CN" b="1" kern="0" dirty="0" err="1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>dụng</a:t>
            </a:r>
            <a:r>
              <a:rPr lang="zh-CN" altLang="en-US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  <a:t/>
            </a:r>
            <a:br>
              <a:rPr lang="zh-CN" altLang="en-US" b="1" kern="0" dirty="0">
                <a:solidFill>
                  <a:srgbClr val="FF000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110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/SGK/ T107-108</a:t>
            </a:r>
          </a:p>
          <a:p>
            <a:pPr marL="0" indent="0">
              <a:buNone/>
            </a:pP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253" y="585715"/>
            <a:ext cx="4497747" cy="238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-125413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1482" y="510181"/>
            <a:ext cx="3888414" cy="389059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pic>
        <p:nvPicPr>
          <p:cNvPr id="21" name="图片 19">
            <a:extLst>
              <a:ext uri="{FF2B5EF4-FFF2-40B4-BE49-F238E27FC236}">
                <a16:creationId xmlns:a16="http://schemas.microsoft.com/office/drawing/2014/main" id="{220EB7AC-425C-48AB-951D-257C61C1FE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5" t="-1" r="7560" b="84697"/>
          <a:stretch/>
        </p:blipFill>
        <p:spPr>
          <a:xfrm>
            <a:off x="1414660" y="944672"/>
            <a:ext cx="1675962" cy="1153597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4D56AC83-D4A2-4568-AE7B-8E3092AF8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5" t="-1" r="7560" b="84697"/>
          <a:stretch/>
        </p:blipFill>
        <p:spPr>
          <a:xfrm>
            <a:off x="5105400" y="944672"/>
            <a:ext cx="1675962" cy="1153597"/>
          </a:xfrm>
          <a:prstGeom prst="rect">
            <a:avLst/>
          </a:prstGeom>
        </p:spPr>
      </p:pic>
      <p:pic>
        <p:nvPicPr>
          <p:cNvPr id="31" name="图片 31">
            <a:extLst>
              <a:ext uri="{FF2B5EF4-FFF2-40B4-BE49-F238E27FC236}">
                <a16:creationId xmlns:a16="http://schemas.microsoft.com/office/drawing/2014/main" id="{B8917CB3-ED35-422A-AAEF-F5731D0296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5" t="-1" r="7560" b="84697"/>
          <a:stretch/>
        </p:blipFill>
        <p:spPr>
          <a:xfrm>
            <a:off x="8467948" y="886134"/>
            <a:ext cx="1675962" cy="115359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888C754-F3E2-4D24-820D-B6B3CF277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20" y="250361"/>
            <a:ext cx="4395767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Ngữ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liệu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vi-VN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vi-VN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 vậy, tôi để sẵn mấy lời này, phòng khi tôi sẽ </a:t>
            </a:r>
            <a:r>
              <a:rPr lang="vi-VN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 gặp cụ Các Mác, cụ Lê-nin và các vị cách mạng đàn anh khác</a:t>
            </a:r>
            <a:r>
              <a:rPr lang="vi-VN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thì đồng bào cả nước, đồng chí trong Đảng và bầu bạn khắp nơi đều khỏi cảm thấy đột ngột</a:t>
            </a:r>
            <a:r>
              <a:rPr lang="vi-VN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.”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Chí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Minh,Di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chúc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ơi</a:t>
            </a:r>
            <a:endParaRPr lang="en-US" sz="2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đang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đẹp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nắng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xanh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trời</a:t>
            </a:r>
            <a:endParaRPr lang="en-US" sz="2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(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Tố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Hữu,Bác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ơi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“Lượng con ông Độ đây mà... Rõ tội nghiệp, về đến nhà thì bố mẹ </a:t>
            </a:r>
            <a:r>
              <a:rPr lang="vi-VN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chẳng còn</a:t>
            </a:r>
            <a:r>
              <a:rPr lang="vi-VN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.”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E1F61026-95AB-45A8-8847-FA0474B14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759" y="1849873"/>
            <a:ext cx="314611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Ngữ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liệu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vi-VN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 </a:t>
            </a:r>
            <a:r>
              <a:rPr lang="vi-VN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bé lại và lăn vào lòng một người mẹ, áp mặt vào </a:t>
            </a:r>
            <a:r>
              <a:rPr lang="vi-VN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bầu sữa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nóng của người mẹ, để bàn tay người mẹ vuốt ve từ trán xuống cằm, và gãi rôm ở sống lưng cho, mới thấy người mẹ có một êm dịu vô cùng.”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675CA792-1B62-4DB3-B94C-EC9565073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368350"/>
            <a:ext cx="284047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595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6" grpId="0"/>
      <p:bldP spid="37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幻灯片 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2666</TotalTime>
  <Words>1414</Words>
  <Application>Microsoft Office PowerPoint</Application>
  <PresentationFormat>Widescreen</PresentationFormat>
  <Paragraphs>189</Paragraphs>
  <Slides>31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Times New Roman</vt:lpstr>
      <vt:lpstr>宋体</vt:lpstr>
      <vt:lpstr>MS PGothic</vt:lpstr>
      <vt:lpstr>华文新魏</vt:lpstr>
      <vt:lpstr>Trebuchet MS</vt:lpstr>
      <vt:lpstr>微软雅黑</vt:lpstr>
      <vt:lpstr>华康方圆体W7(P)</vt:lpstr>
      <vt:lpstr>Calibri</vt:lpstr>
      <vt:lpstr>#9Slide03 Arima Madurai Black</vt:lpstr>
      <vt:lpstr>Wingdings</vt:lpstr>
      <vt:lpstr>Wingdings 3</vt:lpstr>
      <vt:lpstr>Arial</vt:lpstr>
      <vt:lpstr>Microsoft YaHei UI</vt:lpstr>
      <vt:lpstr>Facet</vt:lpstr>
      <vt:lpstr>Office Theme</vt:lpstr>
      <vt:lpstr>PowerPoint Presentation</vt:lpstr>
      <vt:lpstr>CHÀO MỪNG CÁC THẦY CÔ GIÁO VÀ CÁC EM HỌC SINH ĐÃ THAM GIA LỚP HỌC</vt:lpstr>
      <vt:lpstr>VUI CÙNG NÓI QUÁ</vt:lpstr>
      <vt:lpstr>KHỞI ĐỘNG</vt:lpstr>
      <vt:lpstr>TỔ CHỨC DẠY HỌC THEO PHƯƠNG PHÁP TÍCH CỰC ĐỊNH HƯỚNG PHÁT TRIỂN PHẨM CHẤT NĂNG LỰC CHO HỌC SINH QUA TIẾT DẠY TIẾNG VIỆT</vt:lpstr>
      <vt:lpstr>PowerPoint Presentation</vt:lpstr>
      <vt:lpstr>PowerPoint Presentation</vt:lpstr>
      <vt:lpstr>I. Nói giảm nói tránh và tác dụng </vt:lpstr>
      <vt:lpstr>PowerPoint Presentation</vt:lpstr>
      <vt:lpstr>I. Nói giảm nói tránh và tác dụng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PC</cp:lastModifiedBy>
  <cp:revision>346</cp:revision>
  <dcterms:created xsi:type="dcterms:W3CDTF">2015-10-27T02:40:00Z</dcterms:created>
  <dcterms:modified xsi:type="dcterms:W3CDTF">2021-11-14T14:57:58Z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