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7" r:id="rId2"/>
    <p:sldId id="319" r:id="rId3"/>
    <p:sldId id="318" r:id="rId4"/>
    <p:sldId id="315" r:id="rId5"/>
    <p:sldId id="316" r:id="rId6"/>
    <p:sldId id="267" r:id="rId7"/>
    <p:sldId id="258" r:id="rId8"/>
    <p:sldId id="257" r:id="rId9"/>
    <p:sldId id="320" r:id="rId10"/>
    <p:sldId id="269" r:id="rId11"/>
    <p:sldId id="271"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3886" autoAdjust="0"/>
  </p:normalViewPr>
  <p:slideViewPr>
    <p:cSldViewPr snapToGrid="0">
      <p:cViewPr varScale="1">
        <p:scale>
          <a:sx n="69" d="100"/>
          <a:sy n="69" d="100"/>
        </p:scale>
        <p:origin x="-76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EED9D-9ED0-44A3-91AD-B88D26284F3F}"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77F3F-E25F-4C7C-A1C4-4737F10286C8}" type="slidenum">
              <a:rPr lang="en-US" smtClean="0"/>
              <a:t>‹#›</a:t>
            </a:fld>
            <a:endParaRPr lang="en-US"/>
          </a:p>
        </p:txBody>
      </p:sp>
    </p:spTree>
    <p:extLst>
      <p:ext uri="{BB962C8B-B14F-4D97-AF65-F5344CB8AC3E}">
        <p14:creationId xmlns:p14="http://schemas.microsoft.com/office/powerpoint/2010/main" val="3815603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97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F05536-E7FB-4FFF-9D2B-C725F7728B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50EE14D-6C5E-4EE6-B9E1-8A6C5E3E5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E86A8C8D-BDAB-40DB-B50E-9638A0E2848D}"/>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5" name="Footer Placeholder 4">
            <a:extLst>
              <a:ext uri="{FF2B5EF4-FFF2-40B4-BE49-F238E27FC236}">
                <a16:creationId xmlns="" xmlns:a16="http://schemas.microsoft.com/office/drawing/2014/main" id="{9BB1FEDD-1C0F-41C6-BCF0-F664998C7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257E1A1-E754-453D-8D9E-82D49994829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18554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3C838B-8C1A-487B-9458-9BB3B13E27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43C0987C-AA30-4D20-A19A-66A74C3F45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20C3E4A-79AF-4B59-B265-ADDDCDFD51BD}"/>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5" name="Footer Placeholder 4">
            <a:extLst>
              <a:ext uri="{FF2B5EF4-FFF2-40B4-BE49-F238E27FC236}">
                <a16:creationId xmlns="" xmlns:a16="http://schemas.microsoft.com/office/drawing/2014/main" id="{B126A78E-B9F4-454F-A9FC-6461B03CA93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58A03CA9-9691-4DF2-ABE1-7FB8534585EF}"/>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32796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42A9FE4-2CAF-4DC6-8171-8782016B12C0}"/>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6C127BB6-E1D8-40F6-9E4E-E5F2E78DEE4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08EEDEF-193E-4699-BEB2-2C01E5B37E5F}"/>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5" name="Footer Placeholder 4">
            <a:extLst>
              <a:ext uri="{FF2B5EF4-FFF2-40B4-BE49-F238E27FC236}">
                <a16:creationId xmlns="" xmlns:a16="http://schemas.microsoft.com/office/drawing/2014/main" id="{FC8008FA-F7F5-4CD6-B044-423A86440F2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A3BD493-07A6-419C-B72E-698A9CE03441}"/>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6879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C6C280-71B9-4D64-8667-34479AC026A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A169A2E9-D047-4D02-B3F7-9C154DEA9B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F32A7B3-7A32-4448-8853-2D64E8336573}"/>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5" name="Footer Placeholder 4">
            <a:extLst>
              <a:ext uri="{FF2B5EF4-FFF2-40B4-BE49-F238E27FC236}">
                <a16:creationId xmlns="" xmlns:a16="http://schemas.microsoft.com/office/drawing/2014/main" id="{B05AFC52-65A7-46B7-A6F1-E0697ED33C8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59C6A51-00C7-426C-A2EF-805A0E758D22}"/>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58696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07DDC0-7CCC-45F1-B5A8-ECF44698B2C6}"/>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9CACAFC1-1E0C-40E0-8AF9-76AC5874B897}"/>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8ACDB1CC-5869-4F42-A282-3E48C2C24875}"/>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5" name="Footer Placeholder 4">
            <a:extLst>
              <a:ext uri="{FF2B5EF4-FFF2-40B4-BE49-F238E27FC236}">
                <a16:creationId xmlns="" xmlns:a16="http://schemas.microsoft.com/office/drawing/2014/main" id="{5DEA11B3-1400-402F-9136-5B5A7935695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8E7ACA95-E769-45EA-80DE-8E8A9278BE96}"/>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3583301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7C3996-E979-4E28-8ABD-58F87DA9C3E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509A83A-80BC-40D1-B3FB-BEF894DA84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CA251671-242B-41B2-B5D6-433A7AD6DDE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7B207518-F191-420D-BDF7-9643B341FBF6}"/>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6" name="Footer Placeholder 5">
            <a:extLst>
              <a:ext uri="{FF2B5EF4-FFF2-40B4-BE49-F238E27FC236}">
                <a16:creationId xmlns="" xmlns:a16="http://schemas.microsoft.com/office/drawing/2014/main" id="{FCC81180-8699-4CDA-803B-9CD5E4CA2E9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85724760-A968-4386-B71C-D46E8C4DF84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322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A0BFAB-2A4C-42A0-8A05-3CB7A26A4BEA}"/>
              </a:ext>
            </a:extLst>
          </p:cNvPr>
          <p:cNvSpPr>
            <a:spLocks noGrp="1"/>
          </p:cNvSpPr>
          <p:nvPr>
            <p:ph type="title"/>
          </p:nvPr>
        </p:nvSpPr>
        <p:spPr>
          <a:xfrm>
            <a:off x="839788" y="365129"/>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C5A6C0A-C007-4415-ACEF-8B325EE065BD}"/>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A7B7902-F542-4870-BE08-9238E0E1B990}"/>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7E3EB232-438C-4777-A354-AC9C08C8E213}"/>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1795CB8-EAD1-4E52-B656-1F9EAFEE9F6B}"/>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4EEBF78-661F-4803-960E-E8CDC93C961A}"/>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8" name="Footer Placeholder 7">
            <a:extLst>
              <a:ext uri="{FF2B5EF4-FFF2-40B4-BE49-F238E27FC236}">
                <a16:creationId xmlns="" xmlns:a16="http://schemas.microsoft.com/office/drawing/2014/main" id="{CFF43339-83D2-4189-8EE2-40EAB735E60A}"/>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7BDDA6A-635E-42C6-B849-0C95B3D4797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45872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6ACE52-5F2B-43C5-B304-27C626C47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63B819C-1A19-4B42-A2A2-B4ED9C2454A2}"/>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4" name="Footer Placeholder 3">
            <a:extLst>
              <a:ext uri="{FF2B5EF4-FFF2-40B4-BE49-F238E27FC236}">
                <a16:creationId xmlns="" xmlns:a16="http://schemas.microsoft.com/office/drawing/2014/main" id="{A7C7F1FC-085A-4731-B919-3197AAF1110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967240B6-86F8-4D48-8C93-C7803843FFBD}"/>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4502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D06C572-C690-43C7-AD6F-3C4C44A35D58}"/>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3" name="Footer Placeholder 2">
            <a:extLst>
              <a:ext uri="{FF2B5EF4-FFF2-40B4-BE49-F238E27FC236}">
                <a16:creationId xmlns="" xmlns:a16="http://schemas.microsoft.com/office/drawing/2014/main" id="{66A1E67F-A931-4453-ADF7-2C8B1EC11B5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D7AF972A-D880-4016-84C6-66861D7B3F57}"/>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161036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A5A44-A876-4C31-9B70-E1EDBC9ED2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49EEC1E9-B7EE-49BE-86DE-2D709882673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070660EA-FADC-48C1-BCDB-04781D10C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C704E05-FEFD-4EB0-BF06-9FF47C6A0F2B}"/>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6" name="Footer Placeholder 5">
            <a:extLst>
              <a:ext uri="{FF2B5EF4-FFF2-40B4-BE49-F238E27FC236}">
                <a16:creationId xmlns="" xmlns:a16="http://schemas.microsoft.com/office/drawing/2014/main" id="{42B8E11D-942F-417C-8406-8636B5E4E1A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0FAEAD21-50CB-4DA0-BA0E-6BD72A72D6E0}"/>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2147706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E3A3D8-D79B-4B30-839A-4F9BB18F0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3E40D96B-0EDA-4332-B1FE-E8552984A78C}"/>
              </a:ext>
            </a:extLst>
          </p:cNvPr>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B6ABEDB4-130F-43FE-A88E-2508AE28A3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4897D48-2405-4A18-A961-D3323B6A7DB0}"/>
              </a:ext>
            </a:extLst>
          </p:cNvPr>
          <p:cNvSpPr>
            <a:spLocks noGrp="1"/>
          </p:cNvSpPr>
          <p:nvPr>
            <p:ph type="dt" sz="half" idx="10"/>
          </p:nvPr>
        </p:nvSpPr>
        <p:spPr/>
        <p:txBody>
          <a:bodyPr/>
          <a:lstStyle/>
          <a:p>
            <a:fld id="{ABA320A1-68BF-4A6E-B4AE-A54C982D316E}" type="datetimeFigureOut">
              <a:rPr lang="vi-VN" smtClean="0"/>
              <a:t>15/12/2021</a:t>
            </a:fld>
            <a:endParaRPr lang="vi-VN"/>
          </a:p>
        </p:txBody>
      </p:sp>
      <p:sp>
        <p:nvSpPr>
          <p:cNvPr id="6" name="Footer Placeholder 5">
            <a:extLst>
              <a:ext uri="{FF2B5EF4-FFF2-40B4-BE49-F238E27FC236}">
                <a16:creationId xmlns="" xmlns:a16="http://schemas.microsoft.com/office/drawing/2014/main" id="{E6E01F23-BAD9-494F-88DB-9FF47DC0520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26828DF2-6A45-4E12-A0A5-1842B0998E79}"/>
              </a:ext>
            </a:extLst>
          </p:cNvPr>
          <p:cNvSpPr>
            <a:spLocks noGrp="1"/>
          </p:cNvSpPr>
          <p:nvPr>
            <p:ph type="sldNum" sz="quarter" idx="12"/>
          </p:nvPr>
        </p:nvSpPr>
        <p:spPr/>
        <p:txBody>
          <a:bodyPr/>
          <a:lstStyle/>
          <a:p>
            <a:fld id="{8A89E3B8-D34D-4493-9003-1FD75FC9A535}" type="slidenum">
              <a:rPr lang="vi-VN" smtClean="0"/>
              <a:t>‹#›</a:t>
            </a:fld>
            <a:endParaRPr lang="vi-VN"/>
          </a:p>
        </p:txBody>
      </p:sp>
    </p:spTree>
    <p:extLst>
      <p:ext uri="{BB962C8B-B14F-4D97-AF65-F5344CB8AC3E}">
        <p14:creationId xmlns:p14="http://schemas.microsoft.com/office/powerpoint/2010/main" val="41517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504C96C9-2081-49CF-8684-62F10218D52D}"/>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C728F85-882E-4D55-8C5C-FC939D137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227FFB65-D41B-49B5-8287-02AF70A4ECC4}"/>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320A1-68BF-4A6E-B4AE-A54C982D316E}" type="datetimeFigureOut">
              <a:rPr lang="vi-VN" smtClean="0"/>
              <a:t>15/12/2021</a:t>
            </a:fld>
            <a:endParaRPr lang="vi-VN"/>
          </a:p>
        </p:txBody>
      </p:sp>
      <p:sp>
        <p:nvSpPr>
          <p:cNvPr id="5" name="Footer Placeholder 4">
            <a:extLst>
              <a:ext uri="{FF2B5EF4-FFF2-40B4-BE49-F238E27FC236}">
                <a16:creationId xmlns="" xmlns:a16="http://schemas.microsoft.com/office/drawing/2014/main" id="{6798A19D-07BF-46B4-990A-8CA2904FAAB5}"/>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C0D8271-328B-4371-B316-3D1C1E94CC2F}"/>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9E3B8-D34D-4493-9003-1FD75FC9A535}" type="slidenum">
              <a:rPr lang="vi-VN" smtClean="0"/>
              <a:t>‹#›</a:t>
            </a:fld>
            <a:endParaRPr lang="vi-VN"/>
          </a:p>
        </p:txBody>
      </p:sp>
    </p:spTree>
    <p:extLst>
      <p:ext uri="{BB962C8B-B14F-4D97-AF65-F5344CB8AC3E}">
        <p14:creationId xmlns:p14="http://schemas.microsoft.com/office/powerpoint/2010/main" val="3276403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0" y="7"/>
            <a:ext cx="12192000" cy="830997"/>
          </a:xfrm>
          <a:prstGeom prst="rect">
            <a:avLst/>
          </a:prstGeom>
          <a:solidFill>
            <a:srgbClr val="92D050"/>
          </a:solidFill>
        </p:spPr>
        <p:txBody>
          <a:bodyPr wrap="square" rtlCol="0">
            <a:spAutoFit/>
          </a:bodyPr>
          <a:lstStyle/>
          <a:p>
            <a:pPr algn="ctr"/>
            <a:r>
              <a:rPr lang="en-US" sz="2400" b="1" dirty="0">
                <a:latin typeface="Times New Roman" pitchFamily="18" charset="0"/>
                <a:cs typeface="Times New Roman" pitchFamily="18" charset="0"/>
              </a:rPr>
              <a:t>PHÒNG GIÁO DỤC VÀ ĐÀO TẠO HUYỆN THANH TRÌ</a:t>
            </a:r>
          </a:p>
          <a:p>
            <a:pPr algn="ctr"/>
            <a:r>
              <a:rPr lang="en-US" sz="2400" b="1" dirty="0">
                <a:latin typeface="Times New Roman" pitchFamily="18" charset="0"/>
                <a:cs typeface="Times New Roman" pitchFamily="18" charset="0"/>
              </a:rPr>
              <a:t>TRƯỜNG THCS NGỌC HỒI </a:t>
            </a:r>
          </a:p>
        </p:txBody>
      </p:sp>
      <p:sp>
        <p:nvSpPr>
          <p:cNvPr id="5" name="TextBox 4"/>
          <p:cNvSpPr txBox="1"/>
          <p:nvPr/>
        </p:nvSpPr>
        <p:spPr>
          <a:xfrm>
            <a:off x="0" y="1371605"/>
            <a:ext cx="12111434" cy="206210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Địa</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lí</a:t>
            </a:r>
            <a:r>
              <a:rPr lang="en-US" sz="72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6</a:t>
            </a:r>
          </a:p>
          <a:p>
            <a:pPr algn="r"/>
            <a:endParaRPr lang="en-US"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pPr algn="r"/>
            <a:r>
              <a:rPr lang="en-US" sz="2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Giáo</a:t>
            </a:r>
            <a:r>
              <a:rPr lang="en-US"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viên</a:t>
            </a:r>
            <a:r>
              <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Phạm</a:t>
            </a:r>
            <a:r>
              <a:rPr lang="en-US"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Ngọc</a:t>
            </a:r>
            <a:r>
              <a:rPr lang="en-US" sz="2800" b="1"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Diệp</a:t>
            </a:r>
            <a:endParaRPr lang="en-US" sz="2800" b="1"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6257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29F07A0-2D71-4167-A372-25DC8EE78027}"/>
              </a:ext>
            </a:extLst>
          </p:cNvPr>
          <p:cNvSpPr txBox="1"/>
          <p:nvPr/>
        </p:nvSpPr>
        <p:spPr>
          <a:xfrm>
            <a:off x="4725158" y="703385"/>
            <a:ext cx="2436886" cy="584775"/>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non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VẬN DỤNG</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 xmlns:a16="http://schemas.microsoft.com/office/drawing/2014/main" id="{C5F41BB0-D20B-4315-90C8-0AC53E05E824}"/>
              </a:ext>
            </a:extLst>
          </p:cNvPr>
          <p:cNvSpPr/>
          <p:nvPr/>
        </p:nvSpPr>
        <p:spPr>
          <a:xfrm>
            <a:off x="1547447" y="1927274"/>
            <a:ext cx="8792308" cy="1167618"/>
          </a:xfrm>
          <a:prstGeom prst="wedgeRoundRectCallout">
            <a:avLst>
              <a:gd name="adj1" fmla="val -38771"/>
              <a:gd name="adj2" fmla="val 126902"/>
              <a:gd name="adj3" fmla="val 16667"/>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bg1">
                    <a:lumMod val="95000"/>
                  </a:schemeClr>
                </a:solidFill>
                <a:latin typeface="Times New Roman" panose="02020603050405020304" pitchFamily="18" charset="0"/>
                <a:cs typeface="Times New Roman" panose="02020603050405020304" pitchFamily="18" charset="0"/>
              </a:rPr>
              <a:t>Dựa</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vào</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kiến</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thức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đã</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dirty="0">
                <a:solidFill>
                  <a:schemeClr val="bg1">
                    <a:lumMod val="95000"/>
                  </a:schemeClr>
                </a:solidFill>
                <a:latin typeface="Times New Roman" panose="02020603050405020304" pitchFamily="18" charset="0"/>
                <a:cs typeface="Times New Roman" panose="02020603050405020304" pitchFamily="18" charset="0"/>
              </a:rPr>
              <a:t> 2, 3 </a:t>
            </a:r>
            <a:r>
              <a:rPr lang="en-US" sz="2400" dirty="0" err="1">
                <a:solidFill>
                  <a:schemeClr val="bg1">
                    <a:lumMod val="95000"/>
                  </a:schemeClr>
                </a:solidFill>
                <a:latin typeface="Times New Roman" panose="02020603050405020304" pitchFamily="18" charset="0"/>
                <a:cs typeface="Times New Roman" panose="02020603050405020304" pitchFamily="18" charset="0"/>
              </a:rPr>
              <a:t>sách</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bài</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cs typeface="Times New Roman" panose="02020603050405020304" pitchFamily="18" charset="0"/>
              </a:rPr>
              <a:t>trang</a:t>
            </a:r>
            <a:r>
              <a:rPr lang="en-US" sz="2400" dirty="0">
                <a:solidFill>
                  <a:schemeClr val="bg1">
                    <a:lumMod val="95000"/>
                  </a:schemeClr>
                </a:solidFill>
                <a:latin typeface="Times New Roman" panose="02020603050405020304" pitchFamily="18" charset="0"/>
                <a:cs typeface="Times New Roman" panose="02020603050405020304" pitchFamily="18" charset="0"/>
              </a:rPr>
              <a:t> 39. </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2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EB824D8-161F-4E1D-BBE8-6C735A664FF9}"/>
              </a:ext>
            </a:extLst>
          </p:cNvPr>
          <p:cNvPicPr/>
          <p:nvPr/>
        </p:nvPicPr>
        <p:blipFill>
          <a:blip r:embed="rId2"/>
          <a:stretch>
            <a:fillRect/>
          </a:stretch>
        </p:blipFill>
        <p:spPr>
          <a:xfrm>
            <a:off x="701555" y="1775854"/>
            <a:ext cx="5724525" cy="3648075"/>
          </a:xfrm>
          <a:prstGeom prst="rect">
            <a:avLst/>
          </a:prstGeom>
        </p:spPr>
      </p:pic>
      <p:pic>
        <p:nvPicPr>
          <p:cNvPr id="5" name="Picture 4">
            <a:extLst>
              <a:ext uri="{FF2B5EF4-FFF2-40B4-BE49-F238E27FC236}">
                <a16:creationId xmlns="" xmlns:a16="http://schemas.microsoft.com/office/drawing/2014/main" id="{96E3FE38-B8A1-418B-88AD-5ED721C592CB}"/>
              </a:ext>
            </a:extLst>
          </p:cNvPr>
          <p:cNvPicPr/>
          <p:nvPr/>
        </p:nvPicPr>
        <p:blipFill>
          <a:blip r:embed="rId3"/>
          <a:stretch>
            <a:fillRect/>
          </a:stretch>
        </p:blipFill>
        <p:spPr>
          <a:xfrm>
            <a:off x="6524627" y="1775850"/>
            <a:ext cx="5086351" cy="2324100"/>
          </a:xfrm>
          <a:prstGeom prst="rect">
            <a:avLst/>
          </a:prstGeom>
        </p:spPr>
      </p:pic>
      <p:pic>
        <p:nvPicPr>
          <p:cNvPr id="7" name="Picture 6">
            <a:extLst>
              <a:ext uri="{FF2B5EF4-FFF2-40B4-BE49-F238E27FC236}">
                <a16:creationId xmlns="" xmlns:a16="http://schemas.microsoft.com/office/drawing/2014/main" id="{D7375608-7B6A-428B-9A38-7405FC30A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 xmlns:a16="http://schemas.microsoft.com/office/drawing/2014/main" id="{35816E18-AEBC-4255-85BD-7D67F8396E65}"/>
              </a:ext>
            </a:extLst>
          </p:cNvPr>
          <p:cNvSpPr txBox="1"/>
          <p:nvPr/>
        </p:nvSpPr>
        <p:spPr>
          <a:xfrm>
            <a:off x="1645922" y="1539242"/>
            <a:ext cx="4407641" cy="584775"/>
          </a:xfrm>
          <a:prstGeom prst="rect">
            <a:avLst/>
          </a:prstGeom>
          <a:noFill/>
        </p:spPr>
        <p:txBody>
          <a:bodyPr wrap="square" rtlCol="0">
            <a:spAutoFit/>
          </a:bodyPr>
          <a:lstStyle/>
          <a:p>
            <a:r>
              <a:rPr lang="en-US"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C84CD6EF-E3FA-4BF0-ABF2-F531CAE3FDAD}"/>
              </a:ext>
            </a:extLst>
          </p:cNvPr>
          <p:cNvSpPr txBox="1"/>
          <p:nvPr/>
        </p:nvSpPr>
        <p:spPr>
          <a:xfrm>
            <a:off x="5999799" y="2455279"/>
            <a:ext cx="4989443" cy="584775"/>
          </a:xfrm>
          <a:prstGeom prst="rect">
            <a:avLst/>
          </a:prstGeom>
          <a:noFill/>
        </p:spPr>
        <p:txBody>
          <a:bodyPr wrap="none" rtlCol="0">
            <a:spAutoFit/>
          </a:bodyPr>
          <a:lstStyle/>
          <a:p>
            <a:r>
              <a:rPr lang="en-US"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43280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81340" y="-317726"/>
            <a:ext cx="10244245" cy="6197307"/>
          </a:xfrm>
          <a:prstGeom prst="rect">
            <a:avLst/>
          </a:prstGeom>
        </p:spPr>
      </p:pic>
      <p:sp>
        <p:nvSpPr>
          <p:cNvPr id="2" name="TextBox 1"/>
          <p:cNvSpPr txBox="1"/>
          <p:nvPr/>
        </p:nvSpPr>
        <p:spPr>
          <a:xfrm>
            <a:off x="2623009" y="2492896"/>
            <a:ext cx="8160907" cy="1107996"/>
          </a:xfrm>
          <a:prstGeom prst="rect">
            <a:avLst/>
          </a:prstGeom>
          <a:noFill/>
        </p:spPr>
        <p:txBody>
          <a:bodyPr wrap="square" rtlCol="0">
            <a:spAutoFit/>
          </a:bodyPr>
          <a:lstStyle/>
          <a:p>
            <a:pPr algn="ctr"/>
            <a:r>
              <a:rPr lang="en-US" sz="6600" b="1" dirty="0">
                <a:latin typeface="Times New Roman" pitchFamily="18" charset="0"/>
                <a:cs typeface="Times New Roman" pitchFamily="18" charset="0"/>
              </a:rPr>
              <a:t>KHỞI ĐỘNG</a:t>
            </a:r>
          </a:p>
        </p:txBody>
      </p:sp>
    </p:spTree>
    <p:extLst>
      <p:ext uri="{BB962C8B-B14F-4D97-AF65-F5344CB8AC3E}">
        <p14:creationId xmlns:p14="http://schemas.microsoft.com/office/powerpoint/2010/main" val="436218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p:cNvPr>
          <p:cNvPicPr/>
          <p:nvPr/>
        </p:nvPicPr>
        <p:blipFill>
          <a:blip r:embed="rId2"/>
          <a:stretch>
            <a:fillRect/>
          </a:stretch>
        </p:blipFill>
        <p:spPr>
          <a:xfrm>
            <a:off x="253219" y="295423"/>
            <a:ext cx="6949440" cy="644126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7760677" y="787794"/>
            <a:ext cx="4431323" cy="4401205"/>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mét</a:t>
            </a:r>
            <a:r>
              <a:rPr lang="en-US" sz="2800" dirty="0">
                <a:latin typeface="Times New Roman" panose="02020603050405020304" pitchFamily="18" charset="0"/>
                <a:cs typeface="Times New Roman" panose="02020603050405020304" pitchFamily="18" charset="0"/>
              </a:rPr>
              <a:t>?</a:t>
            </a:r>
          </a:p>
          <a:p>
            <a:r>
              <a:rPr lang="en-US" sz="2800" dirty="0">
                <a:highlight>
                  <a:srgbClr val="00FF00"/>
                </a:highlight>
                <a:latin typeface="Times New Roman" panose="02020603050405020304" pitchFamily="18" charset="0"/>
                <a:cs typeface="Times New Roman" panose="02020603050405020304" pitchFamily="18" charset="0"/>
              </a:rPr>
              <a:t>- 100m.</a:t>
            </a:r>
          </a:p>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2.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B1, B2, B3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1?</a:t>
            </a:r>
          </a:p>
          <a:p>
            <a:pPr marL="457200" indent="-457200">
              <a:buFontTx/>
              <a:buChar char="-"/>
            </a:pPr>
            <a:r>
              <a:rPr lang="en-US" sz="2800" dirty="0">
                <a:highlight>
                  <a:srgbClr val="FFFF00"/>
                </a:highlight>
                <a:latin typeface="Times New Roman" panose="02020603050405020304" pitchFamily="18" charset="0"/>
                <a:cs typeface="Times New Roman" panose="02020603050405020304" pitchFamily="18" charset="0"/>
              </a:rPr>
              <a:t>B1: 1000m</a:t>
            </a:r>
          </a:p>
          <a:p>
            <a:pPr marL="457200" indent="-457200">
              <a:buFontTx/>
              <a:buChar char="-"/>
            </a:pPr>
            <a:r>
              <a:rPr lang="en-US" sz="2800" dirty="0">
                <a:highlight>
                  <a:srgbClr val="FFFF00"/>
                </a:highlight>
                <a:latin typeface="Times New Roman" panose="02020603050405020304" pitchFamily="18" charset="0"/>
                <a:cs typeface="Times New Roman" panose="02020603050405020304" pitchFamily="18" charset="0"/>
              </a:rPr>
              <a:t>B2: 1100m</a:t>
            </a:r>
          </a:p>
          <a:p>
            <a:pPr marL="457200" indent="-457200">
              <a:buFontTx/>
              <a:buChar char="-"/>
            </a:pPr>
            <a:r>
              <a:rPr lang="en-US" sz="2800" dirty="0">
                <a:highlight>
                  <a:srgbClr val="FFFF00"/>
                </a:highlight>
                <a:latin typeface="Times New Roman" panose="02020603050405020304" pitchFamily="18" charset="0"/>
                <a:cs typeface="Times New Roman" panose="02020603050405020304" pitchFamily="18" charset="0"/>
              </a:rPr>
              <a:t>B3: 900m</a:t>
            </a:r>
          </a:p>
        </p:txBody>
      </p:sp>
    </p:spTree>
    <p:extLst>
      <p:ext uri="{BB962C8B-B14F-4D97-AF65-F5344CB8AC3E}">
        <p14:creationId xmlns:p14="http://schemas.microsoft.com/office/powerpoint/2010/main" val="13811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EB23C66-CA55-43EE-BACE-8D2AF8992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 xmlns:a16="http://schemas.microsoft.com/office/drawing/2014/main" id="{D0C46831-E6B5-42C9-BE43-930821FD53D2}"/>
              </a:ext>
            </a:extLst>
          </p:cNvPr>
          <p:cNvSpPr txBox="1"/>
          <p:nvPr/>
        </p:nvSpPr>
        <p:spPr>
          <a:xfrm>
            <a:off x="3390318" y="1392707"/>
            <a:ext cx="7526215" cy="3170099"/>
          </a:xfrm>
          <a:prstGeom prst="rect">
            <a:avLst/>
          </a:prstGeom>
          <a:noFill/>
        </p:spPr>
        <p:txBody>
          <a:bodyPr wrap="square" rtlCol="0">
            <a:spAutoFit/>
          </a:bodyPr>
          <a:lstStyle/>
          <a:p>
            <a:pPr algn="ctr"/>
            <a:r>
              <a:rPr lang="en-US" sz="4000" b="1" spc="50" dirty="0" err="1">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Tiết</a:t>
            </a:r>
            <a:r>
              <a:rPr lang="en-US"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23 - </a:t>
            </a:r>
            <a:r>
              <a:rPr lang="en-US" sz="4000" b="1" spc="50" dirty="0" err="1">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Bài</a:t>
            </a:r>
            <a:r>
              <a:rPr lang="en-US"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11. THỰC HÀNH </a:t>
            </a:r>
          </a:p>
          <a:p>
            <a:pPr algn="ctr"/>
            <a:endParaRPr lang="en-US"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ctr"/>
            <a:r>
              <a:rPr lang="en-US"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ĐỌC L</a:t>
            </a:r>
            <a:r>
              <a:rPr lang="vi-VN"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Ư</a:t>
            </a:r>
            <a:r>
              <a:rPr lang="en-US"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ỢC ĐỒ ĐỊA HÌNH TỈ LỆ LỚN VÀ LÁT CẮT ĐỊA HÌNH Đ</a:t>
            </a:r>
            <a:r>
              <a:rPr lang="vi-VN"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Ơ</a:t>
            </a:r>
            <a:r>
              <a:rPr lang="en-US"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N GIẢN.</a:t>
            </a:r>
            <a:endParaRPr lang="vi-VN" sz="4000" b="1" spc="50" dirty="0">
              <a:ln w="0"/>
              <a:solidFill>
                <a:srgbClr val="FFFF00"/>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03125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2"/>
          <p:cNvPicPr preferRelativeResize="0"/>
          <p:nvPr/>
        </p:nvPicPr>
        <p:blipFill rotWithShape="1">
          <a:blip r:embed="rId4">
            <a:alphaModFix/>
          </a:blip>
          <a:srcRect/>
          <a:stretch/>
        </p:blipFill>
        <p:spPr>
          <a:xfrm>
            <a:off x="5626883" y="-277096"/>
            <a:ext cx="1291983" cy="8635378"/>
          </a:xfrm>
          <a:prstGeom prst="rect">
            <a:avLst/>
          </a:prstGeom>
          <a:noFill/>
          <a:ln>
            <a:noFill/>
          </a:ln>
        </p:spPr>
      </p:pic>
      <p:sp>
        <p:nvSpPr>
          <p:cNvPr id="2" name="Rounded Rectangle 1"/>
          <p:cNvSpPr/>
          <p:nvPr/>
        </p:nvSpPr>
        <p:spPr>
          <a:xfrm>
            <a:off x="2206599" y="142532"/>
            <a:ext cx="7869836" cy="660347"/>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latin typeface="+mj-lt"/>
              </a:rPr>
              <a:t>NỘI DUNG BÀI HỌC</a:t>
            </a:r>
            <a:endParaRPr lang="en-GB" sz="4400" b="1" dirty="0">
              <a:solidFill>
                <a:srgbClr val="FF0000"/>
              </a:solidFill>
              <a:latin typeface="+mj-lt"/>
            </a:endParaRPr>
          </a:p>
        </p:txBody>
      </p:sp>
      <p:grpSp>
        <p:nvGrpSpPr>
          <p:cNvPr id="109" name="Google Shape;109;p2"/>
          <p:cNvGrpSpPr/>
          <p:nvPr/>
        </p:nvGrpSpPr>
        <p:grpSpPr>
          <a:xfrm>
            <a:off x="6327307" y="4445605"/>
            <a:ext cx="5802068" cy="1941062"/>
            <a:chOff x="5489437" y="1671145"/>
            <a:chExt cx="6979697" cy="1460794"/>
          </a:xfrm>
        </p:grpSpPr>
        <p:pic>
          <p:nvPicPr>
            <p:cNvPr id="110" name="Google Shape;110;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111" name="Google Shape;111;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33CC33"/>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 name="TextBox 4"/>
          <p:cNvSpPr txBox="1"/>
          <p:nvPr/>
        </p:nvSpPr>
        <p:spPr>
          <a:xfrm>
            <a:off x="7323776" y="4530527"/>
            <a:ext cx="3747733"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Đọc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lát</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cắt</a:t>
            </a:r>
            <a:r>
              <a:rPr lang="en-GB" sz="3600" b="1" dirty="0">
                <a:latin typeface="Times New Roman" panose="02020603050405020304" pitchFamily="18" charset="0"/>
                <a:cs typeface="Times New Roman" panose="02020603050405020304" pitchFamily="18" charset="0"/>
              </a:rPr>
              <a:t> </a:t>
            </a:r>
          </a:p>
          <a:p>
            <a:pPr algn="ctr"/>
            <a:r>
              <a:rPr lang="en-GB" sz="3600" b="1" dirty="0" err="1">
                <a:latin typeface="Times New Roman" panose="02020603050405020304" pitchFamily="18" charset="0"/>
                <a:cs typeface="Times New Roman" panose="02020603050405020304" pitchFamily="18" charset="0"/>
              </a:rPr>
              <a:t>địa</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hình</a:t>
            </a:r>
            <a:endParaRPr lang="en-GB" sz="3400" b="1" dirty="0">
              <a:latin typeface="Times New Roman" panose="02020603050405020304" pitchFamily="18" charset="0"/>
              <a:cs typeface="Times New Roman" panose="02020603050405020304" pitchFamily="18" charset="0"/>
            </a:endParaRPr>
          </a:p>
        </p:txBody>
      </p:sp>
      <p:grpSp>
        <p:nvGrpSpPr>
          <p:cNvPr id="24" name="Google Shape;104;p2"/>
          <p:cNvGrpSpPr/>
          <p:nvPr/>
        </p:nvGrpSpPr>
        <p:grpSpPr>
          <a:xfrm flipH="1">
            <a:off x="-205272" y="2323508"/>
            <a:ext cx="6564791" cy="2333393"/>
            <a:chOff x="5489437" y="1671145"/>
            <a:chExt cx="6979697" cy="1460794"/>
          </a:xfrm>
        </p:grpSpPr>
        <p:pic>
          <p:nvPicPr>
            <p:cNvPr id="26" name="Google Shape;105;p2"/>
            <p:cNvPicPr preferRelativeResize="0"/>
            <p:nvPr/>
          </p:nvPicPr>
          <p:blipFill rotWithShape="1">
            <a:blip r:embed="rId5">
              <a:alphaModFix/>
            </a:blip>
            <a:srcRect t="37138"/>
            <a:stretch/>
          </p:blipFill>
          <p:spPr>
            <a:xfrm>
              <a:off x="5555671" y="1786758"/>
              <a:ext cx="6913463" cy="1345181"/>
            </a:xfrm>
            <a:prstGeom prst="rect">
              <a:avLst/>
            </a:prstGeom>
            <a:noFill/>
            <a:ln>
              <a:noFill/>
            </a:ln>
          </p:spPr>
        </p:pic>
        <p:sp>
          <p:nvSpPr>
            <p:cNvPr id="27" name="Google Shape;106;p2"/>
            <p:cNvSpPr/>
            <p:nvPr/>
          </p:nvSpPr>
          <p:spPr>
            <a:xfrm>
              <a:off x="5489437" y="1671145"/>
              <a:ext cx="6366232" cy="932137"/>
            </a:xfrm>
            <a:custGeom>
              <a:avLst/>
              <a:gdLst/>
              <a:ahLst/>
              <a:cxnLst/>
              <a:rect l="l" t="t" r="r" b="b"/>
              <a:pathLst>
                <a:path w="6366232" h="935498" extrusionOk="0">
                  <a:moveTo>
                    <a:pt x="101633" y="0"/>
                  </a:moveTo>
                  <a:lnTo>
                    <a:pt x="5819695" y="21096"/>
                  </a:lnTo>
                  <a:lnTo>
                    <a:pt x="5819695" y="21097"/>
                  </a:lnTo>
                  <a:lnTo>
                    <a:pt x="6366232" y="457056"/>
                  </a:lnTo>
                  <a:lnTo>
                    <a:pt x="5819695" y="935498"/>
                  </a:lnTo>
                  <a:lnTo>
                    <a:pt x="5819695" y="935496"/>
                  </a:lnTo>
                  <a:lnTo>
                    <a:pt x="154185" y="935496"/>
                  </a:lnTo>
                  <a:cubicBezTo>
                    <a:pt x="38572" y="715081"/>
                    <a:pt x="-98063" y="568506"/>
                    <a:pt x="101633" y="0"/>
                  </a:cubicBezTo>
                  <a:close/>
                </a:path>
              </a:pathLst>
            </a:custGeom>
            <a:solidFill>
              <a:srgbClr val="CC66FF"/>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0" name="TextBox 29"/>
          <p:cNvSpPr txBox="1"/>
          <p:nvPr/>
        </p:nvSpPr>
        <p:spPr>
          <a:xfrm>
            <a:off x="452975" y="2540820"/>
            <a:ext cx="4967600" cy="1200329"/>
          </a:xfrm>
          <a:prstGeom prst="rect">
            <a:avLst/>
          </a:prstGeom>
          <a:noFill/>
        </p:spPr>
        <p:txBody>
          <a:bodyPr wrap="square" rtlCol="0">
            <a:spAutoFit/>
          </a:bodyPr>
          <a:lstStyle/>
          <a:p>
            <a:pPr algn="ct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Đọc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lược</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đồ</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địa</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hình</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tỉ</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lệ</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lớn</a:t>
            </a:r>
            <a:endParaRPr lang="en-GB" sz="3600" b="1" dirty="0">
              <a:latin typeface="Times New Roman" panose="02020603050405020304" pitchFamily="18" charset="0"/>
              <a:cs typeface="Times New Roman" panose="02020603050405020304" pitchFamily="18" charset="0"/>
            </a:endParaRPr>
          </a:p>
        </p:txBody>
      </p:sp>
      <p:sp>
        <p:nvSpPr>
          <p:cNvPr id="32" name="Rounded Rectangle 31"/>
          <p:cNvSpPr/>
          <p:nvPr/>
        </p:nvSpPr>
        <p:spPr>
          <a:xfrm>
            <a:off x="5455373" y="2624247"/>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a:solidFill>
                  <a:schemeClr val="bg1">
                    <a:lumMod val="50000"/>
                  </a:schemeClr>
                </a:solidFill>
              </a:rPr>
              <a:t>I</a:t>
            </a:r>
            <a:endParaRPr lang="en-GB" sz="4000" b="1" dirty="0">
              <a:solidFill>
                <a:schemeClr val="bg1">
                  <a:lumMod val="50000"/>
                </a:schemeClr>
              </a:solidFill>
            </a:endParaRPr>
          </a:p>
        </p:txBody>
      </p:sp>
      <p:sp>
        <p:nvSpPr>
          <p:cNvPr id="28" name="Rounded Rectangle 27"/>
          <p:cNvSpPr/>
          <p:nvPr/>
        </p:nvSpPr>
        <p:spPr>
          <a:xfrm>
            <a:off x="6512843" y="4695281"/>
            <a:ext cx="686144" cy="580109"/>
          </a:xfrm>
          <a:prstGeom prst="roundRect">
            <a:avLst/>
          </a:prstGeom>
          <a:solidFill>
            <a:schemeClr val="bg1">
              <a:lumMod val="8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a:solidFill>
                  <a:schemeClr val="bg1">
                    <a:lumMod val="50000"/>
                  </a:schemeClr>
                </a:solidFill>
              </a:rPr>
              <a:t>II</a:t>
            </a:r>
            <a:endParaRPr lang="en-GB" sz="4000" b="1" dirty="0">
              <a:solidFill>
                <a:schemeClr val="bg1">
                  <a:lumMod val="50000"/>
                </a:schemeClr>
              </a:solidFill>
            </a:endParaRPr>
          </a:p>
        </p:txBody>
      </p:sp>
    </p:spTree>
    <p:custDataLst>
      <p:tags r:id="rId1"/>
    </p:custDataLst>
    <p:extLst>
      <p:ext uri="{BB962C8B-B14F-4D97-AF65-F5344CB8AC3E}">
        <p14:creationId xmlns:p14="http://schemas.microsoft.com/office/powerpoint/2010/main" val="3306017961"/>
      </p:ext>
    </p:extLst>
  </p:cSld>
  <p:clrMapOvr>
    <a:masterClrMapping/>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fill="hold"/>
                                        <p:tgtEl>
                                          <p:spTgt spid="97"/>
                                        </p:tgtEl>
                                        <p:attrNameLst>
                                          <p:attrName>ppt_x</p:attrName>
                                        </p:attrNameLst>
                                      </p:cBhvr>
                                      <p:tavLst>
                                        <p:tav tm="0">
                                          <p:val>
                                            <p:strVal val="#ppt_x"/>
                                          </p:val>
                                        </p:tav>
                                        <p:tav tm="100000">
                                          <p:val>
                                            <p:strVal val="#ppt_x"/>
                                          </p:val>
                                        </p:tav>
                                      </p:tavLst>
                                    </p:anim>
                                    <p:anim calcmode="lin" valueType="num">
                                      <p:cBhvr additive="base">
                                        <p:cTn id="12"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randombar(horizontal)">
                                      <p:cBhvr>
                                        <p:cTn id="28" dur="500"/>
                                        <p:tgtEl>
                                          <p:spTgt spid="10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500"/>
                                        <p:tgtEl>
                                          <p:spTgt spid="28"/>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30" grpId="0"/>
      <p:bldP spid="32"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6859B76-8DBC-4FAE-BF9F-90D64013CDFC}"/>
              </a:ext>
            </a:extLst>
          </p:cNvPr>
          <p:cNvSpPr txBox="1"/>
          <p:nvPr/>
        </p:nvSpPr>
        <p:spPr>
          <a:xfrm>
            <a:off x="309489" y="321847"/>
            <a:ext cx="6471139" cy="584775"/>
          </a:xfrm>
          <a:prstGeom prst="rect">
            <a:avLst/>
          </a:prstGeom>
          <a:noFill/>
        </p:spPr>
        <p:txBody>
          <a:bodyPr wrap="square" rtlCol="0">
            <a:spAutoFit/>
          </a:bodyPr>
          <a:lstStyle/>
          <a:p>
            <a:r>
              <a:rPr lang="nl-NL" sz="3200" b="1" dirty="0">
                <a:solidFill>
                  <a:schemeClr val="bg1">
                    <a:lumMod val="95000"/>
                  </a:schemeClr>
                </a:solidFill>
                <a:latin typeface="Times New Roman" panose="02020603050405020304" pitchFamily="18" charset="0"/>
                <a:cs typeface="Times New Roman" panose="02020603050405020304" pitchFamily="18" charset="0"/>
              </a:rPr>
              <a:t>2. Đọc lát cắt địa hình đơn giản </a:t>
            </a:r>
            <a:endParaRPr lang="vi-VN" sz="32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Speech Bubble: Rectangle with Corners Rounded 6">
            <a:extLst>
              <a:ext uri="{FF2B5EF4-FFF2-40B4-BE49-F238E27FC236}">
                <a16:creationId xmlns="" xmlns:a16="http://schemas.microsoft.com/office/drawing/2014/main" id="{ECEB1101-F8EE-44B5-BEDA-C9AA14739856}"/>
              </a:ext>
            </a:extLst>
          </p:cNvPr>
          <p:cNvSpPr/>
          <p:nvPr/>
        </p:nvSpPr>
        <p:spPr>
          <a:xfrm>
            <a:off x="2" y="1258592"/>
            <a:ext cx="5195668" cy="4608809"/>
          </a:xfrm>
          <a:prstGeom prst="wedgeRoundRectCallout">
            <a:avLst>
              <a:gd name="adj1" fmla="val -50530"/>
              <a:gd name="adj2" fmla="val 72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HĐ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cá</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nhân</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cặp</a:t>
            </a:r>
            <a:endParaRPr lang="en-US" sz="2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125000"/>
              </a:lnSpc>
            </a:pPr>
            <a:r>
              <a:rPr lang="en-US" sz="2400" dirty="0" err="1">
                <a:latin typeface="Times New Roman" panose="02020603050405020304" pitchFamily="18" charset="0"/>
                <a:cs typeface="Times New Roman" panose="02020603050405020304" pitchFamily="18" charset="0"/>
              </a:rPr>
              <a:t>Dựa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kênh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11.3 </a:t>
            </a:r>
            <a:r>
              <a:rPr lang="en-US" sz="2400" dirty="0" err="1">
                <a:latin typeface="Times New Roman" panose="02020603050405020304" pitchFamily="18" charset="0"/>
                <a:cs typeface="Times New Roman" panose="02020603050405020304" pitchFamily="18" charset="0"/>
              </a:rPr>
              <a:t>sgk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149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a:t>
            </a:r>
          </a:p>
          <a:p>
            <a:pPr fontAlgn="base"/>
            <a:r>
              <a:rPr lang="nl-NL" sz="2400" dirty="0">
                <a:latin typeface="Times New Roman" panose="02020603050405020304" pitchFamily="18" charset="0"/>
                <a:cs typeface="Times New Roman" panose="02020603050405020304" pitchFamily="18" charset="0"/>
              </a:rPr>
              <a:t>1. Thế nào là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2. Nêu cách đọc lát cắt địa hình?</a:t>
            </a:r>
            <a:endParaRPr lang="vi-VN" sz="2400" dirty="0">
              <a:latin typeface="Times New Roman" panose="02020603050405020304" pitchFamily="18" charset="0"/>
              <a:cs typeface="Times New Roman" panose="02020603050405020304" pitchFamily="18" charset="0"/>
            </a:endParaRPr>
          </a:p>
          <a:p>
            <a:pPr fontAlgn="base"/>
            <a:r>
              <a:rPr lang="nl-NL" sz="2400" dirty="0">
                <a:latin typeface="Times New Roman" panose="02020603050405020304" pitchFamily="18" charset="0"/>
                <a:cs typeface="Times New Roman" panose="02020603050405020304" pitchFamily="18" charset="0"/>
              </a:rPr>
              <a:t>3. Cho biết lát cắt lần lượt đi qua các dạng địa hình nào?</a:t>
            </a:r>
            <a:endParaRPr lang="vi-VN" sz="2400" dirty="0">
              <a:latin typeface="Times New Roman" panose="02020603050405020304" pitchFamily="18" charset="0"/>
              <a:cs typeface="Times New Roman" panose="02020603050405020304" pitchFamily="18" charset="0"/>
            </a:endParaRPr>
          </a:p>
          <a:p>
            <a:r>
              <a:rPr lang="nl-NL" sz="2400" dirty="0">
                <a:latin typeface="Times New Roman" panose="02020603050405020304" pitchFamily="18" charset="0"/>
                <a:cs typeface="Times New Roman" panose="02020603050405020304" pitchFamily="18" charset="0"/>
              </a:rPr>
              <a:t>4. Trong các điểm A, B, C, điểm nào có độ cao cao nhất và độ cao thấp nhất?</a:t>
            </a:r>
            <a:endParaRPr lang="vi-VN" sz="24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4C3735D3-73DB-44BF-A27D-04B64294A8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60" y="1258591"/>
            <a:ext cx="7040880"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972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3ACBDA0-19A0-40BF-90D8-A9365CD13394}"/>
              </a:ext>
            </a:extLst>
          </p:cNvPr>
          <p:cNvSpPr txBox="1"/>
          <p:nvPr/>
        </p:nvSpPr>
        <p:spPr>
          <a:xfrm>
            <a:off x="956604" y="788882"/>
            <a:ext cx="10325687"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Lát cắt địa hình </a:t>
            </a:r>
            <a:r>
              <a:rPr lang="vi-VN" sz="2400" dirty="0">
                <a:solidFill>
                  <a:schemeClr val="bg1">
                    <a:lumMod val="95000"/>
                  </a:schemeClr>
                </a:solidFill>
                <a:latin typeface="Times New Roman" panose="02020603050405020304" pitchFamily="18" charset="0"/>
                <a:cs typeface="Times New Roman" panose="02020603050405020304" pitchFamily="18" charset="0"/>
              </a:rPr>
              <a:t>là hình vẽ biểu hiện được đầy đủ hình dáng và độ cao của các loại địa hình dọc theo một đường (tuyến) cắt nhất định.</a:t>
            </a:r>
          </a:p>
        </p:txBody>
      </p:sp>
      <p:sp>
        <p:nvSpPr>
          <p:cNvPr id="5" name="TextBox 4">
            <a:extLst>
              <a:ext uri="{FF2B5EF4-FFF2-40B4-BE49-F238E27FC236}">
                <a16:creationId xmlns="" xmlns:a16="http://schemas.microsoft.com/office/drawing/2014/main" id="{E9D0EF77-D77D-46FC-AE18-0141CECC6866}"/>
              </a:ext>
            </a:extLst>
          </p:cNvPr>
          <p:cNvSpPr txBox="1"/>
          <p:nvPr/>
        </p:nvSpPr>
        <p:spPr>
          <a:xfrm>
            <a:off x="956604" y="1761265"/>
            <a:ext cx="10325687" cy="3847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Cách</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vi-VN" sz="2400" b="1" i="1" dirty="0">
                <a:solidFill>
                  <a:schemeClr val="bg1">
                    <a:lumMod val="95000"/>
                  </a:schemeClr>
                </a:solidFill>
                <a:latin typeface="Times New Roman" panose="02020603050405020304" pitchFamily="18" charset="0"/>
                <a:cs typeface="Times New Roman" panose="02020603050405020304" pitchFamily="18" charset="0"/>
              </a:rPr>
              <a:t>đọc lát cắt địa hình</a:t>
            </a:r>
            <a:r>
              <a:rPr lang="en-US" sz="2400" b="1" i="1" dirty="0">
                <a:solidFill>
                  <a:schemeClr val="bg1">
                    <a:lumMod val="95000"/>
                  </a:schemeClr>
                </a:solidFill>
                <a:latin typeface="Times New Roman" panose="02020603050405020304" pitchFamily="18" charset="0"/>
                <a:cs typeface="Times New Roman" panose="02020603050405020304" pitchFamily="18" charset="0"/>
              </a:rPr>
              <a:t>:</a:t>
            </a:r>
          </a:p>
          <a:p>
            <a:pPr fontAlgn="base">
              <a:lnSpc>
                <a:spcPct val="125000"/>
              </a:lnSpc>
            </a:pPr>
            <a:r>
              <a:rPr lang="en-US" sz="32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Khi đọc lát cắt, trước tiên ta phải xác định được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bắt đầu và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của lát cắt.</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hai điểm mốc này, ta có thể biết được lát cắt có hướng như thế nào, đi qua những điểm độ cao, dạng địa hình đặc biệt nào, độ dốc của địa hình biến đổi ra sao,...</a:t>
            </a:r>
          </a:p>
          <a:p>
            <a:pPr fontAlgn="base">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Từ đó, ta có thể mô tả sự thay đ</a:t>
            </a:r>
            <a:r>
              <a:rPr lang="en-US" sz="2400" dirty="0">
                <a:solidFill>
                  <a:schemeClr val="bg1">
                    <a:lumMod val="95000"/>
                  </a:schemeClr>
                </a:solidFill>
                <a:latin typeface="Times New Roman" panose="02020603050405020304" pitchFamily="18" charset="0"/>
                <a:cs typeface="Times New Roman" panose="02020603050405020304" pitchFamily="18" charset="0"/>
              </a:rPr>
              <a:t>ổ</a:t>
            </a:r>
            <a:r>
              <a:rPr lang="vi-VN" sz="2400" dirty="0">
                <a:solidFill>
                  <a:schemeClr val="bg1">
                    <a:lumMod val="95000"/>
                  </a:schemeClr>
                </a:solidFill>
                <a:latin typeface="Times New Roman" panose="02020603050405020304" pitchFamily="18" charset="0"/>
                <a:cs typeface="Times New Roman" panose="02020603050405020304" pitchFamily="18" charset="0"/>
              </a:rPr>
              <a:t>i của địa hình từ điểm đầu đến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 cuối lát cắt.</a:t>
            </a:r>
          </a:p>
          <a:p>
            <a:pPr>
              <a:lnSpc>
                <a:spcPct val="125000"/>
              </a:lnSpc>
            </a:pPr>
            <a:r>
              <a:rPr lang="en-US" sz="2400" dirty="0">
                <a:solidFill>
                  <a:schemeClr val="bg1">
                    <a:lumMod val="95000"/>
                  </a:schemeClr>
                </a:solidFill>
                <a:latin typeface="Times New Roman" panose="02020603050405020304" pitchFamily="18" charset="0"/>
                <a:cs typeface="Times New Roman" panose="02020603050405020304" pitchFamily="18" charset="0"/>
              </a:rPr>
              <a:t>+</a:t>
            </a:r>
            <a:r>
              <a:rPr lang="vi-VN" sz="2400" dirty="0">
                <a:solidFill>
                  <a:schemeClr val="bg1">
                    <a:lumMod val="95000"/>
                  </a:schemeClr>
                </a:solidFill>
                <a:latin typeface="Times New Roman" panose="02020603050405020304" pitchFamily="18" charset="0"/>
                <a:cs typeface="Times New Roman" panose="02020603050405020304" pitchFamily="18" charset="0"/>
              </a:rPr>
              <a:t> Dựa vào tỉ lệ lát cắt, có th</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 t</a:t>
            </a:r>
            <a:r>
              <a:rPr lang="en-US" sz="2400" dirty="0">
                <a:solidFill>
                  <a:schemeClr val="bg1">
                    <a:lumMod val="95000"/>
                  </a:schemeClr>
                </a:solidFill>
                <a:latin typeface="Times New Roman" panose="02020603050405020304" pitchFamily="18" charset="0"/>
                <a:cs typeface="Times New Roman" panose="02020603050405020304" pitchFamily="18" charset="0"/>
              </a:rPr>
              <a:t>í</a:t>
            </a:r>
            <a:r>
              <a:rPr lang="vi-VN" sz="2400" dirty="0">
                <a:solidFill>
                  <a:schemeClr val="bg1">
                    <a:lumMod val="95000"/>
                  </a:schemeClr>
                </a:solidFill>
                <a:latin typeface="Times New Roman" panose="02020603050405020304" pitchFamily="18" charset="0"/>
                <a:cs typeface="Times New Roman" panose="02020603050405020304" pitchFamily="18" charset="0"/>
              </a:rPr>
              <a:t>nh được khoảng cách giữa các địa đi</a:t>
            </a:r>
            <a:r>
              <a:rPr lang="en-US" sz="2400" dirty="0">
                <a:solidFill>
                  <a:schemeClr val="bg1">
                    <a:lumMod val="95000"/>
                  </a:schemeClr>
                </a:solidFill>
                <a:latin typeface="Times New Roman" panose="02020603050405020304" pitchFamily="18" charset="0"/>
                <a:cs typeface="Times New Roman" panose="02020603050405020304" pitchFamily="18" charset="0"/>
              </a:rPr>
              <a:t>ể</a:t>
            </a:r>
            <a:r>
              <a:rPr lang="vi-VN" sz="2400" dirty="0">
                <a:solidFill>
                  <a:schemeClr val="bg1">
                    <a:lumMod val="95000"/>
                  </a:schemeClr>
                </a:solidFill>
                <a:latin typeface="Times New Roman" panose="02020603050405020304" pitchFamily="18" charset="0"/>
                <a:cs typeface="Times New Roman" panose="02020603050405020304" pitchFamily="18" charset="0"/>
              </a:rPr>
              <a:t>m</a:t>
            </a:r>
            <a:r>
              <a:rPr lang="vi-VN" dirty="0">
                <a:solidFill>
                  <a:schemeClr val="bg1">
                    <a:lumMod val="95000"/>
                  </a:schemeClr>
                </a:solidFill>
              </a:rPr>
              <a:t>.</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2594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croll: Horizontal 4">
            <a:extLst>
              <a:ext uri="{FF2B5EF4-FFF2-40B4-BE49-F238E27FC236}">
                <a16:creationId xmlns="" xmlns:a16="http://schemas.microsoft.com/office/drawing/2014/main" id="{7ED3AD31-6534-4047-AEFE-E9D123D88B95}"/>
              </a:ext>
            </a:extLst>
          </p:cNvPr>
          <p:cNvSpPr/>
          <p:nvPr/>
        </p:nvSpPr>
        <p:spPr>
          <a:xfrm>
            <a:off x="1" y="979954"/>
            <a:ext cx="5166360" cy="551805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núi</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Trong các điểm A, B, C: điểm có độ cao cao nhất là điểm C và độ cao thấp nhất là điểm A.</a:t>
            </a:r>
          </a:p>
        </p:txBody>
      </p:sp>
      <p:pic>
        <p:nvPicPr>
          <p:cNvPr id="3" name="Picture 2">
            <a:extLst>
              <a:ext uri="{FF2B5EF4-FFF2-40B4-BE49-F238E27FC236}">
                <a16:creationId xmlns="" xmlns:a16="http://schemas.microsoft.com/office/drawing/2014/main" id="{F15E8303-E209-4800-829B-D6C51338D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63" y="1258591"/>
            <a:ext cx="6888479" cy="4960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99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fade">
                                      <p:cBhvr>
                                        <p:cTn id="24" dur="1000"/>
                                        <p:tgtEl>
                                          <p:spTgt spid="5">
                                            <p:txEl>
                                              <p:pRg st="1" end="1"/>
                                            </p:txEl>
                                          </p:spTgt>
                                        </p:tgtEl>
                                      </p:cBhvr>
                                    </p:animEffect>
                                    <p:anim calcmode="lin" valueType="num">
                                      <p:cBhvr>
                                        <p:cTn id="2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A0AF6C9-9DA8-485F-925A-7FC2AF50FF35}"/>
              </a:ext>
            </a:extLst>
          </p:cNvPr>
          <p:cNvPicPr/>
          <p:nvPr/>
        </p:nvPicPr>
        <p:blipFill>
          <a:blip r:embed="rId2"/>
          <a:stretch>
            <a:fillRect/>
          </a:stretch>
        </p:blipFill>
        <p:spPr>
          <a:xfrm>
            <a:off x="5656386" y="2053886"/>
            <a:ext cx="6287087" cy="4318781"/>
          </a:xfrm>
          <a:prstGeom prst="rect">
            <a:avLst/>
          </a:prstGeom>
        </p:spPr>
      </p:pic>
      <p:sp>
        <p:nvSpPr>
          <p:cNvPr id="5" name="Scroll: Horizontal 4">
            <a:extLst>
              <a:ext uri="{FF2B5EF4-FFF2-40B4-BE49-F238E27FC236}">
                <a16:creationId xmlns="" xmlns:a16="http://schemas.microsoft.com/office/drawing/2014/main" id="{7ED3AD31-6534-4047-AEFE-E9D123D88B95}"/>
              </a:ext>
            </a:extLst>
          </p:cNvPr>
          <p:cNvSpPr/>
          <p:nvPr/>
        </p:nvSpPr>
        <p:spPr>
          <a:xfrm>
            <a:off x="141851" y="1969481"/>
            <a:ext cx="5514535" cy="44875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-&gt; CN </a:t>
            </a:r>
            <a:r>
              <a:rPr lang="en-US" sz="2400" dirty="0" err="1">
                <a:latin typeface="Times New Roman" panose="02020603050405020304" pitchFamily="18" charset="0"/>
                <a:cs typeface="Times New Roman" panose="02020603050405020304" pitchFamily="18" charset="0"/>
              </a:rPr>
              <a:t>Plâyku</a:t>
            </a:r>
            <a:r>
              <a:rPr lang="en-US" sz="2400" dirty="0">
                <a:latin typeface="Times New Roman" panose="02020603050405020304" pitchFamily="18" charset="0"/>
                <a:cs typeface="Times New Roman" panose="02020603050405020304" pitchFamily="18" charset="0"/>
              </a:rPr>
              <a:t> </a:t>
            </a:r>
          </a:p>
          <a:p>
            <a:pPr>
              <a:lnSpc>
                <a:spcPct val="125000"/>
              </a:lnSpc>
            </a:pPr>
            <a:r>
              <a:rPr lang="en-US" sz="2400" dirty="0">
                <a:latin typeface="Times New Roman" panose="02020603050405020304" pitchFamily="18" charset="0"/>
                <a:cs typeface="Times New Roman" panose="02020603050405020304" pitchFamily="18" charset="0"/>
              </a:rPr>
              <a:t>-&gt;  CN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Thuột</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Linh: 2600m</a:t>
            </a:r>
            <a:r>
              <a:rPr lang="vi-VN"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TextBox 5">
            <a:extLst/>
          </p:cNvPr>
          <p:cNvSpPr txBox="1"/>
          <p:nvPr/>
        </p:nvSpPr>
        <p:spPr>
          <a:xfrm>
            <a:off x="4473527" y="183853"/>
            <a:ext cx="5516880" cy="584775"/>
          </a:xfrm>
          <a:prstGeom prst="rect">
            <a:avLst/>
          </a:prstGeom>
          <a:noFill/>
        </p:spPr>
        <p:txBody>
          <a:bodyPr wrap="square" rtlCol="0">
            <a:spAutoFit/>
          </a:bodyPr>
          <a:lstStyle/>
          <a:p>
            <a:r>
              <a:rPr lang="en-US"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LUYỆN TẬP</a:t>
            </a:r>
            <a:endParaRPr lang="vi-VN" sz="3200" b="1" spc="50" dirty="0">
              <a:ln w="0"/>
              <a:solidFill>
                <a:schemeClr val="bg2"/>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7" name="Rectangle 6">
            <a:extLst/>
          </p:cNvPr>
          <p:cNvSpPr/>
          <p:nvPr/>
        </p:nvSpPr>
        <p:spPr>
          <a:xfrm>
            <a:off x="801859" y="769148"/>
            <a:ext cx="10592972" cy="1200329"/>
          </a:xfrm>
          <a:prstGeom prst="rect">
            <a:avLst/>
          </a:prstGeom>
        </p:spPr>
        <p:txBody>
          <a:bodyPr wrap="square">
            <a:spAutoFit/>
          </a:bodyPr>
          <a:lstStyle/>
          <a:p>
            <a:r>
              <a:rPr lang="en-US" sz="2400" b="1" dirty="0" err="1">
                <a:solidFill>
                  <a:schemeClr val="bg1">
                    <a:lumMod val="95000"/>
                  </a:schemeClr>
                </a:solidFill>
                <a:latin typeface="Times New Roman" panose="02020603050405020304" pitchFamily="18" charset="0"/>
                <a:cs typeface="Times New Roman" panose="02020603050405020304" pitchFamily="18" charset="0"/>
              </a:rPr>
              <a:t>Quan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sát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400" b="1" dirty="0">
                <a:solidFill>
                  <a:schemeClr val="bg1">
                    <a:lumMod val="95000"/>
                  </a:schemeClr>
                </a:solidFill>
                <a:latin typeface="Times New Roman" panose="02020603050405020304" pitchFamily="18" charset="0"/>
                <a:cs typeface="Times New Roman" panose="02020603050405020304" pitchFamily="18" charset="0"/>
              </a:rPr>
              <a:t> 2,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trả</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lời</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câu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hỏi</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400" b="1" dirty="0" err="1">
                <a:solidFill>
                  <a:schemeClr val="bg1">
                    <a:lumMod val="95000"/>
                  </a:schemeClr>
                </a:solidFill>
                <a:latin typeface="Times New Roman" panose="02020603050405020304" pitchFamily="18" charset="0"/>
                <a:cs typeface="Times New Roman" panose="02020603050405020304" pitchFamily="18" charset="0"/>
              </a:rPr>
              <a:t>Từ</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Bạch</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Mã</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đến</a:t>
            </a:r>
            <a:r>
              <a:rPr lang="en-US" sz="2400" b="1" dirty="0">
                <a:solidFill>
                  <a:schemeClr val="bg1">
                    <a:lumMod val="95000"/>
                  </a:schemeClr>
                </a:solidFill>
                <a:latin typeface="Times New Roman" panose="02020603050405020304" pitchFamily="18" charset="0"/>
                <a:cs typeface="Times New Roman" panose="02020603050405020304" pitchFamily="18" charset="0"/>
              </a:rPr>
              <a:t> Phan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Thiết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lát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cắt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lượt</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đi</a:t>
            </a:r>
            <a:r>
              <a:rPr lang="en-US" sz="2400" b="1" dirty="0">
                <a:solidFill>
                  <a:schemeClr val="bg1">
                    <a:lumMod val="95000"/>
                  </a:schemeClr>
                </a:solidFill>
                <a:latin typeface="Times New Roman" panose="02020603050405020304" pitchFamily="18" charset="0"/>
                <a:cs typeface="Times New Roman" panose="02020603050405020304" pitchFamily="18" charset="0"/>
              </a:rPr>
              <a:t> qua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dạng</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hình</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nào</a:t>
            </a:r>
            <a:r>
              <a:rPr lang="en-US" sz="2400" b="1" dirty="0">
                <a:solidFill>
                  <a:schemeClr val="bg1">
                    <a:lumMod val="95000"/>
                  </a:schemeClr>
                </a:solidFill>
                <a:latin typeface="Times New Roman" panose="02020603050405020304" pitchFamily="18" charset="0"/>
                <a:cs typeface="Times New Roman" panose="02020603050405020304" pitchFamily="18" charset="0"/>
              </a:rPr>
              <a:t>?</a:t>
            </a:r>
          </a:p>
          <a:p>
            <a:pPr marL="342900" indent="-342900">
              <a:buFontTx/>
              <a:buChar char="-"/>
            </a:pPr>
            <a:r>
              <a:rPr lang="en-US" sz="2400" b="1" dirty="0" err="1">
                <a:solidFill>
                  <a:schemeClr val="bg1">
                    <a:lumMod val="95000"/>
                  </a:schemeClr>
                </a:solidFill>
                <a:latin typeface="Times New Roman" panose="02020603050405020304" pitchFamily="18" charset="0"/>
                <a:cs typeface="Times New Roman" panose="02020603050405020304" pitchFamily="18" charset="0"/>
              </a:rPr>
              <a:t>Xác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định</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độ</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cao</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đỉnh</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Ngọc</a:t>
            </a:r>
            <a:r>
              <a:rPr lang="en-US" sz="2400" b="1" dirty="0">
                <a:solidFill>
                  <a:schemeClr val="bg1">
                    <a:lumMod val="95000"/>
                  </a:schemeClr>
                </a:solidFill>
                <a:latin typeface="Times New Roman" panose="02020603050405020304" pitchFamily="18" charset="0"/>
                <a:cs typeface="Times New Roman" panose="02020603050405020304" pitchFamily="18" charset="0"/>
              </a:rPr>
              <a:t> Linh?</a:t>
            </a:r>
            <a:endParaRPr lang="vi-VN" sz="2400" b="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058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3414</TotalTime>
  <Words>542</Words>
  <Application>Microsoft Office PowerPoint</Application>
  <PresentationFormat>Custom</PresentationFormat>
  <Paragraphs>48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Quynh Nhu</cp:lastModifiedBy>
  <cp:revision>232</cp:revision>
  <dcterms:created xsi:type="dcterms:W3CDTF">2021-07-19T07:56:00Z</dcterms:created>
  <dcterms:modified xsi:type="dcterms:W3CDTF">2021-12-15T10:19:38Z</dcterms:modified>
</cp:coreProperties>
</file>