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6" r:id="rId3"/>
    <p:sldMasterId id="2147483689" r:id="rId4"/>
    <p:sldMasterId id="2147483702" r:id="rId5"/>
    <p:sldMasterId id="2147483716" r:id="rId6"/>
    <p:sldMasterId id="2147483729" r:id="rId7"/>
    <p:sldMasterId id="2147483742" r:id="rId8"/>
    <p:sldMasterId id="2147483784" r:id="rId9"/>
  </p:sldMasterIdLst>
  <p:notesMasterIdLst>
    <p:notesMasterId r:id="rId43"/>
  </p:notesMasterIdLst>
  <p:sldIdLst>
    <p:sldId id="304" r:id="rId10"/>
    <p:sldId id="302" r:id="rId11"/>
    <p:sldId id="257" r:id="rId12"/>
    <p:sldId id="306" r:id="rId13"/>
    <p:sldId id="308" r:id="rId14"/>
    <p:sldId id="262" r:id="rId15"/>
    <p:sldId id="263" r:id="rId16"/>
    <p:sldId id="264" r:id="rId17"/>
    <p:sldId id="310" r:id="rId18"/>
    <p:sldId id="312" r:id="rId19"/>
    <p:sldId id="266" r:id="rId20"/>
    <p:sldId id="319" r:id="rId21"/>
    <p:sldId id="269" r:id="rId22"/>
    <p:sldId id="270" r:id="rId23"/>
    <p:sldId id="271" r:id="rId24"/>
    <p:sldId id="276" r:id="rId25"/>
    <p:sldId id="277" r:id="rId26"/>
    <p:sldId id="278" r:id="rId27"/>
    <p:sldId id="273" r:id="rId28"/>
    <p:sldId id="274" r:id="rId29"/>
    <p:sldId id="275" r:id="rId30"/>
    <p:sldId id="279" r:id="rId31"/>
    <p:sldId id="280" r:id="rId32"/>
    <p:sldId id="281" r:id="rId33"/>
    <p:sldId id="284" r:id="rId34"/>
    <p:sldId id="282" r:id="rId35"/>
    <p:sldId id="283" r:id="rId36"/>
    <p:sldId id="314" r:id="rId37"/>
    <p:sldId id="315" r:id="rId38"/>
    <p:sldId id="316" r:id="rId39"/>
    <p:sldId id="317" r:id="rId40"/>
    <p:sldId id="323" r:id="rId41"/>
    <p:sldId id="32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>
        <p:scale>
          <a:sx n="70" d="100"/>
          <a:sy n="70" d="100"/>
        </p:scale>
        <p:origin x="-6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7A268-2E09-4D34-B8A1-770DD5E7859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D1C4-3E4F-4B1D-9174-18E18E6C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BB767-CB89-4429-B957-151FD7EA61F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41034-3C48-446A-AC63-C0943C0989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AC3EE-D462-40B1-B25E-36DD9AE410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BA965-1FB8-411C-BD73-3C5655F12F6C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B4330-5B6F-40D2-8AE0-BF81734CC888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E56D35-E2B9-479A-95A3-9ADAE554C077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B9A6E-9453-45E6-B68D-833BAEFE95B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A62267-92B1-4E86-B851-3F8031225564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3A6DD9-C8CC-45CA-8B59-A5E1EDCBF038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518B3A-B116-4603-95D0-03A6A54FCD32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088FCC-428D-4607-AB5B-649D101965DF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4790F1-8E60-4868-9392-0065B7DA24D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F2BEF-1AC2-483C-A972-93CFCC30EE5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E2903-C32B-4629-8E24-85BE81E4E545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0E0793-9103-46AD-82A7-A8743C56CF2F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ABB4B-4925-429C-A44E-7BD046CFBC7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AC3EE-D462-40B1-B25E-36DD9AE410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BB767-CB89-4429-B957-151FD7EA61F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3ABEF-DC71-4C91-853B-980B3FC06C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7EB6D-97E5-42D1-B83F-E932094235B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1EE5E-FF79-47A9-AB8E-0370B2FCE5F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0FDAE-8F9D-4B0D-87DA-E39A3A145A1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62BF0-8078-4C68-B88C-6BFCDC013A5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3ABEF-DC71-4C91-853B-980B3FC06C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E39CE-6E28-425A-B2D2-9221F6AA59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19480-352C-4551-9FE0-F55C4B46FB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EA5F1-B832-40E4-AB7B-01D287FFF9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41034-3C48-446A-AC63-C0943C0989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F2BEF-1AC2-483C-A972-93CFCC30EE5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ABB4B-4925-429C-A44E-7BD046CFBC7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AC3EE-D462-40B1-B25E-36DD9AE410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D1226-7F92-48D6-A643-9E14EC37E7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7911E-4853-42E3-8308-9022CFFEAB3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F9A79-F91B-47D1-B687-864E18BCA4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7EB6D-97E5-42D1-B83F-E932094235B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4C085-FFDB-4E0A-9C66-2BA8C2DC73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883E-36FF-48DA-AB7A-39360F69719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CA2AA-DB0C-4667-9D73-7104A03DB40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62ECE-E4CA-46C5-8E5B-F302418B648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FF158-485B-4582-AE95-1EFCA449988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7231D-B025-4A6B-A90B-79CF1CEDD72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36354-D558-4FD7-827F-F34503945E8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1563C-39E4-422B-916E-AF5831F1BDE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735C7-75B8-40B5-B3AC-2B5AC71360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D1226-7F92-48D6-A643-9E14EC37E7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1EE5E-FF79-47A9-AB8E-0370B2FCE5F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7911E-4853-42E3-8308-9022CFFEAB3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F9A79-F91B-47D1-B687-864E18BCA4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4C085-FFDB-4E0A-9C66-2BA8C2DC73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883E-36FF-48DA-AB7A-39360F69719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CA2AA-DB0C-4667-9D73-7104A03DB40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62ECE-E4CA-46C5-8E5B-F302418B648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FF158-485B-4582-AE95-1EFCA449988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7231D-B025-4A6B-A90B-79CF1CEDD72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36354-D558-4FD7-827F-F34503945E8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1563C-39E4-422B-916E-AF5831F1BDE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0FDAE-8F9D-4B0D-87DA-E39A3A145A1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735C7-75B8-40B5-B3AC-2B5AC71360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BB767-CB89-4429-B957-151FD7EA61F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3ABEF-DC71-4C91-853B-980B3FC06C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7EB6D-97E5-42D1-B83F-E932094235B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1EE5E-FF79-47A9-AB8E-0370B2FCE5F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0FDAE-8F9D-4B0D-87DA-E39A3A145A1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62BF0-8078-4C68-B88C-6BFCDC013A5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E39CE-6E28-425A-B2D2-9221F6AA59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19480-352C-4551-9FE0-F55C4B46FB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EA5F1-B832-40E4-AB7B-01D287FFF9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62BF0-8078-4C68-B88C-6BFCDC013A5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41034-3C48-446A-AC63-C0943C0989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F2BEF-1AC2-483C-A972-93CFCC30EE5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ABB4B-4925-429C-A44E-7BD046CFBC7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AC3EE-D462-40B1-B25E-36DD9AE410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D1226-7F92-48D6-A643-9E14EC37E7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7911E-4853-42E3-8308-9022CFFEAB3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F9A79-F91B-47D1-B687-864E18BCA4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4C085-FFDB-4E0A-9C66-2BA8C2DC73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883E-36FF-48DA-AB7A-39360F69719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CA2AA-DB0C-4667-9D73-7104A03DB40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E39CE-6E28-425A-B2D2-9221F6AA59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62ECE-E4CA-46C5-8E5B-F302418B648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FF158-485B-4582-AE95-1EFCA449988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7231D-B025-4A6B-A90B-79CF1CEDD72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36354-D558-4FD7-827F-F34503945E8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1563C-39E4-422B-916E-AF5831F1BDE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735C7-75B8-40B5-B3AC-2B5AC71360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D1226-7F92-48D6-A643-9E14EC37E7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7911E-4853-42E3-8308-9022CFFEAB3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F9A79-F91B-47D1-B687-864E18BCA4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4C085-FFDB-4E0A-9C66-2BA8C2DC73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19480-352C-4551-9FE0-F55C4B46FB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3883E-36FF-48DA-AB7A-39360F69719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CA2AA-DB0C-4667-9D73-7104A03DB40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62ECE-E4CA-46C5-8E5B-F302418B648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FF158-485B-4582-AE95-1EFCA449988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7231D-B025-4A6B-A90B-79CF1CEDD72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36354-D558-4FD7-827F-F34503945E8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1563C-39E4-422B-916E-AF5831F1BDE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735C7-75B8-40B5-B3AC-2B5AC71360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BB767-CB89-4429-B957-151FD7EA61F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3ABEF-DC71-4C91-853B-980B3FC06C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EA5F1-B832-40E4-AB7B-01D287FFF9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7EB6D-97E5-42D1-B83F-E932094235B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1EE5E-FF79-47A9-AB8E-0370B2FCE5F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0FDAE-8F9D-4B0D-87DA-E39A3A145A1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62BF0-8078-4C68-B88C-6BFCDC013A5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E39CE-6E28-425A-B2D2-9221F6AA59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19480-352C-4551-9FE0-F55C4B46FB4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EA5F1-B832-40E4-AB7B-01D287FFF9C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41034-3C48-446A-AC63-C0943C0989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F2BEF-1AC2-483C-A972-93CFCC30EE5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ABB4B-4925-429C-A44E-7BD046CFBC7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A5EEA-700E-4AC7-A062-32F40A616CE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A5EEA-700E-4AC7-A062-32F40A616CE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D11C-404A-4A24-8C23-EAF5BDE26B9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D11C-404A-4A24-8C23-EAF5BDE26B9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A5EEA-700E-4AC7-A062-32F40A616CE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D11C-404A-4A24-8C23-EAF5BDE26B9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D11C-404A-4A24-8C23-EAF5BDE26B9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ITGS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A5EEA-700E-4AC7-A062-32F40A616CE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AD502-7965-47CF-9FA7-C9403812443A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t>‹#›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ruong-lang-toi.mid" TargetMode="External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K:\Linh\Copy%20of%20KIMLOA~2.ppt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7.gif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9550400" y="4457700"/>
          <a:ext cx="2677584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999793" imgH="1831543" progId="MS_ClipArt_Gallery.5">
                  <p:embed/>
                </p:oleObj>
              </mc:Choice>
              <mc:Fallback>
                <p:oleObj name="Clip" r:id="rId3" imgW="1999793" imgH="183154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400" y="4457700"/>
                        <a:ext cx="2677584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LLGLOBE"/>
          <p:cNvPicPr>
            <a:picLocks noChangeAspect="1" noChangeArrowheads="1" noCrop="1"/>
          </p:cNvPicPr>
          <p:nvPr/>
        </p:nvPicPr>
        <p:blipFill>
          <a:blip r:embed="rId5">
            <a:lum bright="-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20788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914400" y="125413"/>
            <a:ext cx="10769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2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</a:rPr>
              <a:t>PHÒNG GIÁO DỤC ĐÀO TẠO HUYỆN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THANHTRÌ</a:t>
            </a:r>
          </a:p>
          <a:p>
            <a:pPr algn="ctr">
              <a:spcBef>
                <a:spcPct val="120000"/>
              </a:spcBef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TRƯỜNG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</a:rPr>
              <a:t>THCS NGỌC HỒI</a:t>
            </a:r>
          </a:p>
        </p:txBody>
      </p:sp>
      <p:sp>
        <p:nvSpPr>
          <p:cNvPr id="3077" name="Text Box 3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0" y="3298825"/>
            <a:ext cx="11785600" cy="7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5000"/>
              </a:lnSpc>
              <a:spcBef>
                <a:spcPct val="145000"/>
              </a:spcBef>
              <a:spcAft>
                <a:spcPct val="50000"/>
              </a:spcAft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QUÝ THẦY CÔ DỰ GIỜ   THĂM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</a:p>
        </p:txBody>
      </p:sp>
      <p:graphicFrame>
        <p:nvGraphicFramePr>
          <p:cNvPr id="3078" name="Object 16">
            <a:hlinkClick r:id="rId7" action="ppaction://program"/>
          </p:cNvPr>
          <p:cNvGraphicFramePr>
            <a:graphicFrameLocks noChangeAspect="1"/>
          </p:cNvGraphicFramePr>
          <p:nvPr/>
        </p:nvGraphicFramePr>
        <p:xfrm>
          <a:off x="0" y="0"/>
          <a:ext cx="2821517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8" imgW="1278331" imgH="1273759" progId="MS_ClipArt_Gallery.2">
                  <p:embed/>
                </p:oleObj>
              </mc:Choice>
              <mc:Fallback>
                <p:oleObj name="Clip" r:id="rId8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21517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16" descr="CHIM(2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39914"/>
            <a:ext cx="2641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CHIM(2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20789"/>
            <a:ext cx="2641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CHIM(2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762000"/>
            <a:ext cx="2641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CHIM(2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67" y="1381126"/>
            <a:ext cx="2641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5231" y="4630616"/>
            <a:ext cx="772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088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H2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9"/>
          <a:stretch>
            <a:fillRect/>
          </a:stretch>
        </p:blipFill>
        <p:spPr bwMode="auto">
          <a:xfrm>
            <a:off x="1524001" y="1"/>
            <a:ext cx="9256643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1818860" y="6396039"/>
            <a:ext cx="8849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23.1 - Quang cảnh vùng núi Hi-ma-lay-a ở Nê-pan.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4573" y="150813"/>
            <a:ext cx="858741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sao ở đới nóng quanh năm có nhiệt độ cao, lại có tuyết phủ trắng đỉnh núi?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1871" y="2088460"/>
            <a:ext cx="8840113" cy="39857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tầng đối lưu của khí quyển : nhiệt độ giảm dần khi lên cao, trung bình khi lên cao 100m nhiệt độ giảm 0,6</a:t>
            </a:r>
            <a:r>
              <a:rPr lang="en-US" sz="44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Càng lên cao nhiệt độ và độ ẩm càng thay đổi.</a:t>
            </a:r>
            <a:endParaRPr lang="en-US" sz="44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3407834" y="1281114"/>
            <a:ext cx="7952317" cy="3900487"/>
          </a:xfrm>
          <a:custGeom>
            <a:avLst/>
            <a:gdLst>
              <a:gd name="T0" fmla="*/ 2147483647 w 5088"/>
              <a:gd name="T1" fmla="*/ 2147483647 h 2585"/>
              <a:gd name="T2" fmla="*/ 2147483647 w 5088"/>
              <a:gd name="T3" fmla="*/ 2147483647 h 2585"/>
              <a:gd name="T4" fmla="*/ 2147483647 w 5088"/>
              <a:gd name="T5" fmla="*/ 2147483647 h 2585"/>
              <a:gd name="T6" fmla="*/ 2147483647 w 5088"/>
              <a:gd name="T7" fmla="*/ 2147483647 h 2585"/>
              <a:gd name="T8" fmla="*/ 2147483647 w 5088"/>
              <a:gd name="T9" fmla="*/ 2147483647 h 2585"/>
              <a:gd name="T10" fmla="*/ 2147483647 w 5088"/>
              <a:gd name="T11" fmla="*/ 2147483647 h 2585"/>
              <a:gd name="T12" fmla="*/ 2147483647 w 5088"/>
              <a:gd name="T13" fmla="*/ 2147483647 h 2585"/>
              <a:gd name="T14" fmla="*/ 2147483647 w 5088"/>
              <a:gd name="T15" fmla="*/ 2147483647 h 2585"/>
              <a:gd name="T16" fmla="*/ 2147483647 w 5088"/>
              <a:gd name="T17" fmla="*/ 2147483647 h 2585"/>
              <a:gd name="T18" fmla="*/ 2147483647 w 5088"/>
              <a:gd name="T19" fmla="*/ 2147483647 h 2585"/>
              <a:gd name="T20" fmla="*/ 2147483647 w 5088"/>
              <a:gd name="T21" fmla="*/ 2147483647 h 2585"/>
              <a:gd name="T22" fmla="*/ 2147483647 w 5088"/>
              <a:gd name="T23" fmla="*/ 2147483647 h 2585"/>
              <a:gd name="T24" fmla="*/ 2147483647 w 5088"/>
              <a:gd name="T25" fmla="*/ 2147483647 h 2585"/>
              <a:gd name="T26" fmla="*/ 2147483647 w 5088"/>
              <a:gd name="T27" fmla="*/ 2147483647 h 2585"/>
              <a:gd name="T28" fmla="*/ 2147483647 w 5088"/>
              <a:gd name="T29" fmla="*/ 2147483647 h 2585"/>
              <a:gd name="T30" fmla="*/ 2147483647 w 5088"/>
              <a:gd name="T31" fmla="*/ 2147483647 h 2585"/>
              <a:gd name="T32" fmla="*/ 2147483647 w 5088"/>
              <a:gd name="T33" fmla="*/ 2147483647 h 2585"/>
              <a:gd name="T34" fmla="*/ 2147483647 w 5088"/>
              <a:gd name="T35" fmla="*/ 2147483647 h 2585"/>
              <a:gd name="T36" fmla="*/ 2147483647 w 5088"/>
              <a:gd name="T37" fmla="*/ 2147483647 h 2585"/>
              <a:gd name="T38" fmla="*/ 2147483647 w 5088"/>
              <a:gd name="T39" fmla="*/ 2147483647 h 25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88"/>
              <a:gd name="T61" fmla="*/ 0 h 2585"/>
              <a:gd name="T62" fmla="*/ 5088 w 5088"/>
              <a:gd name="T63" fmla="*/ 2585 h 25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88" h="2585">
                <a:moveTo>
                  <a:pt x="832" y="2321"/>
                </a:moveTo>
                <a:cubicBezTo>
                  <a:pt x="968" y="2125"/>
                  <a:pt x="1294" y="1557"/>
                  <a:pt x="1422" y="1368"/>
                </a:cubicBezTo>
                <a:cubicBezTo>
                  <a:pt x="1550" y="1179"/>
                  <a:pt x="1543" y="1255"/>
                  <a:pt x="1603" y="1187"/>
                </a:cubicBezTo>
                <a:cubicBezTo>
                  <a:pt x="1663" y="1119"/>
                  <a:pt x="1754" y="1043"/>
                  <a:pt x="1784" y="960"/>
                </a:cubicBezTo>
                <a:cubicBezTo>
                  <a:pt x="1814" y="877"/>
                  <a:pt x="1739" y="771"/>
                  <a:pt x="1784" y="688"/>
                </a:cubicBezTo>
                <a:cubicBezTo>
                  <a:pt x="1829" y="605"/>
                  <a:pt x="1981" y="529"/>
                  <a:pt x="2057" y="461"/>
                </a:cubicBezTo>
                <a:cubicBezTo>
                  <a:pt x="2133" y="393"/>
                  <a:pt x="2178" y="340"/>
                  <a:pt x="2238" y="279"/>
                </a:cubicBezTo>
                <a:cubicBezTo>
                  <a:pt x="2298" y="218"/>
                  <a:pt x="2381" y="143"/>
                  <a:pt x="2419" y="98"/>
                </a:cubicBezTo>
                <a:cubicBezTo>
                  <a:pt x="2457" y="53"/>
                  <a:pt x="2382" y="14"/>
                  <a:pt x="2465" y="7"/>
                </a:cubicBezTo>
                <a:cubicBezTo>
                  <a:pt x="2548" y="0"/>
                  <a:pt x="2812" y="8"/>
                  <a:pt x="2918" y="53"/>
                </a:cubicBezTo>
                <a:cubicBezTo>
                  <a:pt x="3024" y="98"/>
                  <a:pt x="3070" y="196"/>
                  <a:pt x="3100" y="279"/>
                </a:cubicBezTo>
                <a:cubicBezTo>
                  <a:pt x="3130" y="362"/>
                  <a:pt x="3032" y="438"/>
                  <a:pt x="3100" y="552"/>
                </a:cubicBezTo>
                <a:cubicBezTo>
                  <a:pt x="3168" y="666"/>
                  <a:pt x="3418" y="862"/>
                  <a:pt x="3508" y="960"/>
                </a:cubicBezTo>
                <a:cubicBezTo>
                  <a:pt x="3598" y="1058"/>
                  <a:pt x="3546" y="1028"/>
                  <a:pt x="3644" y="1141"/>
                </a:cubicBezTo>
                <a:cubicBezTo>
                  <a:pt x="3742" y="1254"/>
                  <a:pt x="4030" y="1489"/>
                  <a:pt x="4098" y="1640"/>
                </a:cubicBezTo>
                <a:cubicBezTo>
                  <a:pt x="4166" y="1791"/>
                  <a:pt x="4007" y="1912"/>
                  <a:pt x="4052" y="2048"/>
                </a:cubicBezTo>
                <a:cubicBezTo>
                  <a:pt x="4097" y="2184"/>
                  <a:pt x="4302" y="2374"/>
                  <a:pt x="4370" y="2457"/>
                </a:cubicBezTo>
                <a:cubicBezTo>
                  <a:pt x="4438" y="2540"/>
                  <a:pt x="5088" y="2532"/>
                  <a:pt x="4461" y="2547"/>
                </a:cubicBezTo>
                <a:cubicBezTo>
                  <a:pt x="3834" y="2562"/>
                  <a:pt x="1210" y="2585"/>
                  <a:pt x="605" y="2547"/>
                </a:cubicBezTo>
                <a:cubicBezTo>
                  <a:pt x="0" y="2509"/>
                  <a:pt x="696" y="2517"/>
                  <a:pt x="832" y="23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1310218" y="2422526"/>
            <a:ext cx="2785533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191685" y="3351214"/>
            <a:ext cx="2880783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 rot="-3944700">
            <a:off x="5033076" y="3429944"/>
            <a:ext cx="1901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Arial" charset="0"/>
              </a:rPr>
              <a:t>Sườ</a:t>
            </a:r>
            <a:r>
              <a:rPr lang="en-US" sz="2400" b="1">
                <a:latin typeface="Times New Roman" pitchFamily="18" charset="0"/>
                <a:cs typeface="Arial" charset="0"/>
              </a:rPr>
              <a:t>n đón gió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 rot="3509766">
            <a:off x="7665297" y="3116412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Arial" charset="0"/>
              </a:rPr>
              <a:t>Sườn khuất gió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233333" y="2930525"/>
            <a:ext cx="1265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Arial" charset="0"/>
              </a:rPr>
              <a:t>Mưa nhiều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 rot="-827354">
            <a:off x="1530822" y="2302153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Arial" charset="0"/>
              </a:rPr>
              <a:t>Gió ẩm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-827354">
            <a:off x="1530822" y="3265766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Arial" charset="0"/>
              </a:rPr>
              <a:t>Gió ẩm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58484" y="4354514"/>
            <a:ext cx="1713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 cối tươi tốt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753600" y="2819401"/>
            <a:ext cx="85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Arial" charset="0"/>
              </a:rPr>
              <a:t>Ít mưa</a:t>
            </a: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5458884" y="5194301"/>
            <a:ext cx="293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Arial" charset="0"/>
              </a:rPr>
              <a:t>Lát cắt một ngọn núi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4464052" y="620713"/>
            <a:ext cx="1248833" cy="576262"/>
          </a:xfrm>
          <a:prstGeom prst="cloudCallout">
            <a:avLst>
              <a:gd name="adj1" fmla="val 31694"/>
              <a:gd name="adj2" fmla="val 37329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Times New Roman" pitchFamily="18" charset="0"/>
              <a:cs typeface="Arial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8784168" y="1268413"/>
            <a:ext cx="1248833" cy="576262"/>
          </a:xfrm>
          <a:prstGeom prst="cloudCallout">
            <a:avLst>
              <a:gd name="adj1" fmla="val 31694"/>
              <a:gd name="adj2" fmla="val 37329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9817100" y="4083050"/>
            <a:ext cx="20404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 cối ít phát triển</a:t>
            </a: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rot="19524241" flipH="1">
            <a:off x="3962400" y="1944689"/>
            <a:ext cx="601133" cy="649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 rot="19524241" flipH="1">
            <a:off x="42248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rot="19524241" flipH="1">
            <a:off x="4527552" y="1984376"/>
            <a:ext cx="654049" cy="67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rot="19524241" flipH="1">
            <a:off x="3860801" y="1908175"/>
            <a:ext cx="520700" cy="552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rot="19524241" flipH="1">
            <a:off x="3818467" y="1909763"/>
            <a:ext cx="347133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 rot="19524241" flipH="1">
            <a:off x="40216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rot="19524241" flipH="1">
            <a:off x="41232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 rot="19524241" flipH="1">
            <a:off x="44280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 rot="19524241" flipH="1">
            <a:off x="41232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2"/>
          <p:cNvSpPr>
            <a:spLocks noChangeShapeType="1"/>
          </p:cNvSpPr>
          <p:nvPr/>
        </p:nvSpPr>
        <p:spPr bwMode="auto">
          <a:xfrm rot="19524241" flipH="1">
            <a:off x="4428067" y="1966914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3"/>
          <p:cNvSpPr>
            <a:spLocks noChangeShapeType="1"/>
          </p:cNvSpPr>
          <p:nvPr/>
        </p:nvSpPr>
        <p:spPr bwMode="auto">
          <a:xfrm rot="19524241" flipH="1">
            <a:off x="4343401" y="1981200"/>
            <a:ext cx="732367" cy="7762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 rot="19524241" flipH="1">
            <a:off x="5384800" y="1789114"/>
            <a:ext cx="601133" cy="649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rot="19524241" flipH="1">
            <a:off x="56472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 rot="19524241" flipH="1">
            <a:off x="5949952" y="1828801"/>
            <a:ext cx="654049" cy="67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rot="19524241" flipH="1">
            <a:off x="5283201" y="1752600"/>
            <a:ext cx="520700" cy="552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 rot="19524241" flipH="1">
            <a:off x="5240867" y="1754188"/>
            <a:ext cx="347133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rot="19524241" flipH="1">
            <a:off x="54440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rot="19524241" flipH="1">
            <a:off x="55456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 rot="19524241" flipH="1">
            <a:off x="58504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 rot="19524241" flipH="1">
            <a:off x="55456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 rot="19524241" flipH="1">
            <a:off x="5850467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rot="19524241" flipH="1">
            <a:off x="5755218" y="18113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rot="19524241" flipH="1">
            <a:off x="4572000" y="1255714"/>
            <a:ext cx="601133" cy="649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6"/>
          <p:cNvSpPr>
            <a:spLocks noChangeShapeType="1"/>
          </p:cNvSpPr>
          <p:nvPr/>
        </p:nvSpPr>
        <p:spPr bwMode="auto">
          <a:xfrm rot="19524241" flipH="1">
            <a:off x="48344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7"/>
          <p:cNvSpPr>
            <a:spLocks noChangeShapeType="1"/>
          </p:cNvSpPr>
          <p:nvPr/>
        </p:nvSpPr>
        <p:spPr bwMode="auto">
          <a:xfrm rot="19524241" flipH="1">
            <a:off x="5137152" y="1295401"/>
            <a:ext cx="654049" cy="67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8"/>
          <p:cNvSpPr>
            <a:spLocks noChangeShapeType="1"/>
          </p:cNvSpPr>
          <p:nvPr/>
        </p:nvSpPr>
        <p:spPr bwMode="auto">
          <a:xfrm rot="19524241" flipH="1">
            <a:off x="4470401" y="1219200"/>
            <a:ext cx="520700" cy="552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9"/>
          <p:cNvSpPr>
            <a:spLocks noChangeShapeType="1"/>
          </p:cNvSpPr>
          <p:nvPr/>
        </p:nvSpPr>
        <p:spPr bwMode="auto">
          <a:xfrm rot="19524241" flipH="1">
            <a:off x="4428067" y="1220788"/>
            <a:ext cx="347133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 rot="19524241" flipH="1">
            <a:off x="46312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1"/>
          <p:cNvSpPr>
            <a:spLocks noChangeShapeType="1"/>
          </p:cNvSpPr>
          <p:nvPr/>
        </p:nvSpPr>
        <p:spPr bwMode="auto">
          <a:xfrm rot="19524241" flipH="1">
            <a:off x="47328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rot="19524241" flipH="1">
            <a:off x="50376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 rot="19524241" flipH="1">
            <a:off x="47328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 rot="19524241" flipH="1">
            <a:off x="50376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5"/>
          <p:cNvSpPr>
            <a:spLocks noChangeShapeType="1"/>
          </p:cNvSpPr>
          <p:nvPr/>
        </p:nvSpPr>
        <p:spPr bwMode="auto">
          <a:xfrm rot="19524241" flipH="1">
            <a:off x="5037667" y="12779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3790952" y="1125539"/>
            <a:ext cx="1248833" cy="720725"/>
          </a:xfrm>
          <a:prstGeom prst="cloudCallout">
            <a:avLst>
              <a:gd name="adj1" fmla="val -8815"/>
              <a:gd name="adj2" fmla="val -20926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Times New Roman" pitchFamily="18" charset="0"/>
              <a:cs typeface="Arial" charset="0"/>
            </a:endParaRPr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5232401" y="1196976"/>
            <a:ext cx="1248833" cy="576263"/>
          </a:xfrm>
          <a:prstGeom prst="cloudCallout">
            <a:avLst>
              <a:gd name="adj1" fmla="val 31694"/>
              <a:gd name="adj2" fmla="val 37329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Times New Roman" pitchFamily="18" charset="0"/>
              <a:cs typeface="Arial" charset="0"/>
            </a:endParaRPr>
          </a:p>
        </p:txBody>
      </p:sp>
      <p:sp>
        <p:nvSpPr>
          <p:cNvPr id="51" name="Line 77"/>
          <p:cNvSpPr>
            <a:spLocks noChangeShapeType="1"/>
          </p:cNvSpPr>
          <p:nvPr/>
        </p:nvSpPr>
        <p:spPr bwMode="auto">
          <a:xfrm rot="19524241" flipH="1">
            <a:off x="9105901" y="19637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8"/>
          <p:cNvSpPr>
            <a:spLocks noChangeShapeType="1"/>
          </p:cNvSpPr>
          <p:nvPr/>
        </p:nvSpPr>
        <p:spPr bwMode="auto">
          <a:xfrm rot="19524241" flipH="1">
            <a:off x="9548285" y="1981201"/>
            <a:ext cx="654049" cy="677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9"/>
          <p:cNvSpPr>
            <a:spLocks noChangeShapeType="1"/>
          </p:cNvSpPr>
          <p:nvPr/>
        </p:nvSpPr>
        <p:spPr bwMode="auto">
          <a:xfrm rot="19524241" flipH="1">
            <a:off x="8737601" y="1962150"/>
            <a:ext cx="520700" cy="552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 rot="19524241" flipH="1">
            <a:off x="8877301" y="19637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 rot="19524241" flipH="1">
            <a:off x="9309101" y="1963739"/>
            <a:ext cx="732367" cy="776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0525" y="4911726"/>
            <a:ext cx="1676400" cy="221614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7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881717" cy="22717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5225" y="-22225"/>
            <a:ext cx="2114550" cy="215900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33001" y="4735514"/>
            <a:ext cx="2139951" cy="2122487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52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5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1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823113"/>
            <a:ext cx="68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858000" y="2286000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956274"/>
            <a:ext cx="8308622" cy="6096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1524000" y="76200"/>
            <a:ext cx="9144000" cy="7620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 MÔI TRƯỜNG VÙNG NÚI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03344" y="1978223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 77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-2788" r="4767" b="8014"/>
          <a:stretch>
            <a:fillRect/>
          </a:stretch>
        </p:blipFill>
        <p:spPr bwMode="auto">
          <a:xfrm>
            <a:off x="395111" y="-228600"/>
            <a:ext cx="12248444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12"/>
          <p:cNvGrpSpPr/>
          <p:nvPr/>
        </p:nvGrpSpPr>
        <p:grpSpPr bwMode="auto">
          <a:xfrm>
            <a:off x="1172900" y="81023"/>
            <a:ext cx="9448800" cy="6858000"/>
            <a:chOff x="-192" y="0"/>
            <a:chExt cx="5952" cy="4320"/>
          </a:xfrm>
        </p:grpSpPr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-192" y="0"/>
              <a:ext cx="3136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2544" y="3456"/>
              <a:ext cx="321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01600" y="533400"/>
            <a:ext cx="6096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-220133" y="3070324"/>
            <a:ext cx="64177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1600" y="762000"/>
            <a:ext cx="6223000" cy="6096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39700" y="1209675"/>
            <a:ext cx="533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4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0" y="22860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259644" y="762000"/>
            <a:ext cx="5912556" cy="6858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524000" y="76200"/>
            <a:ext cx="9144000" cy="7620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 MÔI TRƯỜNG VÙNG NÚI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06400" y="2358320"/>
            <a:ext cx="5765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5311" name="Picture 15" descr="H 7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9418" r="12076" b="3754"/>
          <a:stretch>
            <a:fillRect/>
          </a:stretch>
        </p:blipFill>
        <p:spPr>
          <a:xfrm>
            <a:off x="6324600" y="678324"/>
            <a:ext cx="5765800" cy="6179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/>
          <p:nvPr/>
        </p:nvGrpSpPr>
        <p:grpSpPr bwMode="auto">
          <a:xfrm>
            <a:off x="1524000" y="609600"/>
            <a:ext cx="9144000" cy="685800"/>
            <a:chOff x="336" y="432"/>
            <a:chExt cx="5136" cy="432"/>
          </a:xfrm>
        </p:grpSpPr>
        <p:sp>
          <p:nvSpPr>
            <p:cNvPr id="13338" name="Rectangle 3"/>
            <p:cNvSpPr>
              <a:spLocks noChangeArrowheads="1"/>
            </p:cNvSpPr>
            <p:nvPr/>
          </p:nvSpPr>
          <p:spPr bwMode="auto">
            <a:xfrm>
              <a:off x="336" y="432"/>
              <a:ext cx="105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 trường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 lí</a:t>
              </a:r>
            </a:p>
          </p:txBody>
        </p:sp>
        <p:sp>
          <p:nvSpPr>
            <p:cNvPr id="13339" name="Rectangle 4"/>
            <p:cNvSpPr>
              <a:spLocks noChangeArrowheads="1"/>
            </p:cNvSpPr>
            <p:nvPr/>
          </p:nvSpPr>
          <p:spPr bwMode="auto">
            <a:xfrm>
              <a:off x="1392" y="432"/>
              <a:ext cx="153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 khí hậu chính</a:t>
              </a:r>
            </a:p>
          </p:txBody>
        </p:sp>
        <p:sp>
          <p:nvSpPr>
            <p:cNvPr id="13340" name="Rectangle 5"/>
            <p:cNvSpPr>
              <a:spLocks noChangeArrowheads="1"/>
            </p:cNvSpPr>
            <p:nvPr/>
          </p:nvSpPr>
          <p:spPr bwMode="auto">
            <a:xfrm>
              <a:off x="4464" y="432"/>
              <a:ext cx="100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đất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</a:p>
          </p:txBody>
        </p:sp>
        <p:sp>
          <p:nvSpPr>
            <p:cNvPr id="13341" name="Rectangle 6"/>
            <p:cNvSpPr>
              <a:spLocks noChangeArrowheads="1"/>
            </p:cNvSpPr>
            <p:nvPr/>
          </p:nvSpPr>
          <p:spPr bwMode="auto">
            <a:xfrm>
              <a:off x="2928" y="432"/>
              <a:ext cx="153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 thảm thực vật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</a:p>
          </p:txBody>
        </p:sp>
      </p:grpSp>
      <p:grpSp>
        <p:nvGrpSpPr>
          <p:cNvPr id="58375" name="Group 7"/>
          <p:cNvGrpSpPr/>
          <p:nvPr/>
        </p:nvGrpSpPr>
        <p:grpSpPr bwMode="auto">
          <a:xfrm>
            <a:off x="1524000" y="1295400"/>
            <a:ext cx="9144000" cy="381000"/>
            <a:chOff x="336" y="864"/>
            <a:chExt cx="5136" cy="240"/>
          </a:xfrm>
        </p:grpSpPr>
        <p:sp>
          <p:nvSpPr>
            <p:cNvPr id="13334" name="Rectangle 8"/>
            <p:cNvSpPr>
              <a:spLocks noChangeArrowheads="1"/>
            </p:cNvSpPr>
            <p:nvPr/>
          </p:nvSpPr>
          <p:spPr bwMode="auto">
            <a:xfrm>
              <a:off x="336" y="864"/>
              <a:ext cx="105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Đới lạnh</a:t>
              </a:r>
            </a:p>
          </p:txBody>
        </p:sp>
        <p:sp>
          <p:nvSpPr>
            <p:cNvPr id="13335" name="Rectangle 9"/>
            <p:cNvSpPr>
              <a:spLocks noChangeArrowheads="1"/>
            </p:cNvSpPr>
            <p:nvPr/>
          </p:nvSpPr>
          <p:spPr bwMode="auto">
            <a:xfrm>
              <a:off x="1392" y="864"/>
              <a:ext cx="15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Cận cực lục địa</a:t>
              </a:r>
            </a:p>
          </p:txBody>
        </p:sp>
        <p:sp>
          <p:nvSpPr>
            <p:cNvPr id="13336" name="Rectangle 10"/>
            <p:cNvSpPr>
              <a:spLocks noChangeArrowheads="1"/>
            </p:cNvSpPr>
            <p:nvPr/>
          </p:nvSpPr>
          <p:spPr bwMode="auto">
            <a:xfrm>
              <a:off x="2928" y="864"/>
              <a:ext cx="15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Đài nguyên</a:t>
              </a:r>
            </a:p>
          </p:txBody>
        </p:sp>
        <p:sp>
          <p:nvSpPr>
            <p:cNvPr id="13337" name="Rectangle 11"/>
            <p:cNvSpPr>
              <a:spLocks noChangeArrowheads="1"/>
            </p:cNvSpPr>
            <p:nvPr/>
          </p:nvSpPr>
          <p:spPr bwMode="auto">
            <a:xfrm>
              <a:off x="4464" y="864"/>
              <a:ext cx="100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Đài nguyên</a:t>
              </a:r>
            </a:p>
          </p:txBody>
        </p:sp>
      </p:grpSp>
      <p:grpSp>
        <p:nvGrpSpPr>
          <p:cNvPr id="58380" name="Group 12"/>
          <p:cNvGrpSpPr/>
          <p:nvPr/>
        </p:nvGrpSpPr>
        <p:grpSpPr bwMode="auto">
          <a:xfrm>
            <a:off x="1524000" y="1676400"/>
            <a:ext cx="9144000" cy="3632200"/>
            <a:chOff x="336" y="1104"/>
            <a:chExt cx="5136" cy="2288"/>
          </a:xfrm>
        </p:grpSpPr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4464" y="1104"/>
              <a:ext cx="100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327" name="Group 14"/>
            <p:cNvGrpSpPr/>
            <p:nvPr/>
          </p:nvGrpSpPr>
          <p:grpSpPr bwMode="auto">
            <a:xfrm>
              <a:off x="336" y="1104"/>
              <a:ext cx="5136" cy="2288"/>
              <a:chOff x="336" y="1104"/>
              <a:chExt cx="5136" cy="2288"/>
            </a:xfrm>
          </p:grpSpPr>
          <p:sp>
            <p:nvSpPr>
              <p:cNvPr id="13328" name="Rectangle 15"/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1536" cy="218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9" name="Rectangle 16"/>
              <p:cNvSpPr>
                <a:spLocks noChangeArrowheads="1"/>
              </p:cNvSpPr>
              <p:nvPr/>
            </p:nvSpPr>
            <p:spPr bwMode="auto">
              <a:xfrm>
                <a:off x="1392" y="1104"/>
                <a:ext cx="1536" cy="218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0" name="Rectangle 17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1056" cy="218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Đới ôn hòa</a:t>
                </a:r>
              </a:p>
            </p:txBody>
          </p:sp>
          <p:sp>
            <p:nvSpPr>
              <p:cNvPr id="13331" name="Text Box 18"/>
              <p:cNvSpPr txBox="1">
                <a:spLocks noChangeArrowheads="1"/>
              </p:cNvSpPr>
              <p:nvPr/>
            </p:nvSpPr>
            <p:spPr bwMode="auto">
              <a:xfrm>
                <a:off x="1392" y="1104"/>
                <a:ext cx="1536" cy="2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Ôn đới lục địa (lạnh)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Ôn đới hải dương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Ôn đới lục địa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(nửa khô hạn)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Cận nhiệt gió mùa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Cận nhiệt địa trung hải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Cận nhiệt lục địa</a:t>
                </a: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2" name="Text Box 19"/>
              <p:cNvSpPr txBox="1">
                <a:spLocks noChangeArrowheads="1"/>
              </p:cNvSpPr>
              <p:nvPr/>
            </p:nvSpPr>
            <p:spPr bwMode="auto">
              <a:xfrm>
                <a:off x="2928" y="1104"/>
                <a:ext cx="1602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Rừng lá kim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Rừng lá rộng và rừng hỗn hợp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Thảo nguyên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Rừng cận nhiệt ẩm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Rừng và cây bụi lá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cứng cận nhiệt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Hoang mạc và bán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hoang mạc</a:t>
                </a:r>
              </a:p>
            </p:txBody>
          </p:sp>
          <p:sp>
            <p:nvSpPr>
              <p:cNvPr id="13333" name="Text Box 20"/>
              <p:cNvSpPr txBox="1">
                <a:spLocks noChangeArrowheads="1"/>
              </p:cNvSpPr>
              <p:nvPr/>
            </p:nvSpPr>
            <p:spPr bwMode="auto">
              <a:xfrm>
                <a:off x="4464" y="1104"/>
                <a:ext cx="1008" cy="2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Pôtdôn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Nâu và xám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Đen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Đỏ vàng cận nhiệt ẩm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Đỏ nâu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Xám</a:t>
                </a:r>
              </a:p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389" name="Group 21"/>
          <p:cNvGrpSpPr/>
          <p:nvPr/>
        </p:nvGrpSpPr>
        <p:grpSpPr bwMode="auto">
          <a:xfrm>
            <a:off x="1524000" y="5146676"/>
            <a:ext cx="9144000" cy="2093000"/>
            <a:chOff x="336" y="3072"/>
            <a:chExt cx="5136" cy="1422"/>
          </a:xfrm>
        </p:grpSpPr>
        <p:grpSp>
          <p:nvGrpSpPr>
            <p:cNvPr id="13320" name="Group 22"/>
            <p:cNvGrpSpPr/>
            <p:nvPr/>
          </p:nvGrpSpPr>
          <p:grpSpPr bwMode="auto">
            <a:xfrm>
              <a:off x="336" y="3072"/>
              <a:ext cx="5136" cy="1056"/>
              <a:chOff x="336" y="3072"/>
              <a:chExt cx="5136" cy="1056"/>
            </a:xfrm>
          </p:grpSpPr>
          <p:sp>
            <p:nvSpPr>
              <p:cNvPr id="13322" name="Rectangle 23"/>
              <p:cNvSpPr>
                <a:spLocks noChangeArrowheads="1"/>
              </p:cNvSpPr>
              <p:nvPr/>
            </p:nvSpPr>
            <p:spPr bwMode="auto">
              <a:xfrm>
                <a:off x="4464" y="3072"/>
                <a:ext cx="1008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3" name="Rectangle 24"/>
              <p:cNvSpPr>
                <a:spLocks noChangeArrowheads="1"/>
              </p:cNvSpPr>
              <p:nvPr/>
            </p:nvSpPr>
            <p:spPr bwMode="auto">
              <a:xfrm>
                <a:off x="336" y="3072"/>
                <a:ext cx="1056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Đới nóng</a:t>
                </a:r>
              </a:p>
            </p:txBody>
          </p:sp>
          <p:sp>
            <p:nvSpPr>
              <p:cNvPr id="13324" name="Rectangle 25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536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Nhiệt đới lục địa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Nhiệt đới gió mùa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Xích đạo</a:t>
                </a:r>
              </a:p>
            </p:txBody>
          </p:sp>
          <p:sp>
            <p:nvSpPr>
              <p:cNvPr id="13325" name="Rectangle 26"/>
              <p:cNvSpPr>
                <a:spLocks noChangeArrowheads="1"/>
              </p:cNvSpPr>
              <p:nvPr/>
            </p:nvSpPr>
            <p:spPr bwMode="auto">
              <a:xfrm>
                <a:off x="2928" y="3072"/>
                <a:ext cx="1536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Xavan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Rừng nhiệt đới ẩm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endPara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Rừng xích đạo</a:t>
                </a:r>
              </a:p>
            </p:txBody>
          </p:sp>
        </p:grpSp>
        <p:sp>
          <p:nvSpPr>
            <p:cNvPr id="13321" name="Text Box 27"/>
            <p:cNvSpPr txBox="1">
              <a:spLocks noChangeArrowheads="1"/>
            </p:cNvSpPr>
            <p:nvPr/>
          </p:nvSpPr>
          <p:spPr bwMode="auto">
            <a:xfrm>
              <a:off x="4464" y="3072"/>
              <a:ext cx="1008" cy="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Đỏ,nâu đỏ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Đỏ vàng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(Feralit)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Đỏ vàng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(Feralit)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2362200" y="0"/>
            <a:ext cx="723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phân bố theo vĩ độ</a:t>
            </a:r>
          </a:p>
        </p:txBody>
      </p:sp>
      <p:sp>
        <p:nvSpPr>
          <p:cNvPr id="13319" name="Rectangle 29" descr="Newsprint"/>
          <p:cNvSpPr>
            <a:spLocks noChangeArrowheads="1"/>
          </p:cNvSpPr>
          <p:nvPr/>
        </p:nvSpPr>
        <p:spPr bwMode="auto">
          <a:xfrm>
            <a:off x="11677935" y="-119857"/>
            <a:ext cx="1828800" cy="69167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H 72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9418" r="19354" b="13400"/>
          <a:stretch>
            <a:fillRect/>
          </a:stretch>
        </p:blipFill>
        <p:spPr bwMode="auto">
          <a:xfrm>
            <a:off x="1822174" y="609600"/>
            <a:ext cx="88458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4"/>
          <p:cNvSpPr txBox="1">
            <a:spLocks noChangeArrowheads="1"/>
          </p:cNvSpPr>
          <p:nvPr/>
        </p:nvSpPr>
        <p:spPr bwMode="auto">
          <a:xfrm>
            <a:off x="2637183" y="5943601"/>
            <a:ext cx="6689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23.2 - Sơ đồ phân tầng thực vật theo độ cao ở dãy núi An-pơ thuộc châu Âu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485899" y="0"/>
            <a:ext cx="8991600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Anpơ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524000" y="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xét về sự phân tầng thực vật ở hai sườn núi của dãy núi An-pơ: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1524000" y="4053721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Từ chân lên đỉnh có các vành đai, do càng lên cao càng lạnh.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524000" y="583788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Trong vùng núi An-pơ, từ chân lên đến đỉnh có 4 vành đai thực vật: rừng lá rộng lên cao đến 900m, rừng lá kim từ 900 - 2.200m, đồng cỏ từ 2.200 - 3.000m, tuyết ở trên 3.000m.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325218" y="3497729"/>
            <a:ext cx="8083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Nguyên nhân: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524000" y="2520935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vành đai ở sườn đón nắng nằm cao hơn ở sườn khuất nắng.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524000" y="4678337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vành đai ở sườn đón nắng nằm cao hơn ở sườn khuất nắng, do ở sườn đón nắng có khí hậu ấm áp hơn.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578114"/>
            <a:ext cx="68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0" y="2286000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8382000" cy="6096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0" y="152400"/>
            <a:ext cx="9144000" cy="7620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 MÔI TRƯỜNG VÙNG NÚI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2900" y="2097089"/>
            <a:ext cx="1163983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núi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ẩm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khuất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khuất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Ảnh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90" y="2987001"/>
            <a:ext cx="7517019" cy="88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71595" cy="36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09" y="3611299"/>
            <a:ext cx="6705600" cy="324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6" y="-2"/>
            <a:ext cx="6022694" cy="361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04716" y="1524000"/>
            <a:ext cx="11987284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23.3(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SGK:       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So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103496" y="895919"/>
            <a:ext cx="6096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miter lim="800000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24000" y="152400"/>
            <a:ext cx="9144000" cy="7620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 MÔI TRƯỜNG VÙNG NÚI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 77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-2788" r="4767" b="8014"/>
          <a:stretch>
            <a:fillRect/>
          </a:stretch>
        </p:blipFill>
        <p:spPr bwMode="auto">
          <a:xfrm>
            <a:off x="15240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320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cao của từng vành đai giữa hai đới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15200" y="457200"/>
            <a:ext cx="3429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điểm khác nhau giữa phân tầng thực vật ở hai đới.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125" name="Group 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6083629"/>
              </p:ext>
            </p:extLst>
          </p:nvPr>
        </p:nvGraphicFramePr>
        <p:xfrm>
          <a:off x="1828800" y="76201"/>
          <a:ext cx="8686800" cy="6481129"/>
        </p:xfrm>
        <a:graphic>
          <a:graphicData uri="http://schemas.openxmlformats.org/drawingml/2006/table">
            <a:tbl>
              <a:tblPr/>
              <a:tblGrid>
                <a:gridCol w="1963738"/>
                <a:gridCol w="2946400"/>
                <a:gridCol w="3776662"/>
              </a:tblGrid>
              <a:tr h="484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Độ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cao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Đới ôn hòa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Đới nóng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2200-3000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Sự khác nhau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3733800" y="685801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Rừng lá rộng</a:t>
            </a:r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3810000" y="1295401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 hỗn giao</a:t>
            </a:r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3810000" y="2209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74" name="Rectangle 42"/>
          <p:cNvSpPr>
            <a:spLocks noChangeArrowheads="1"/>
          </p:cNvSpPr>
          <p:nvPr/>
        </p:nvSpPr>
        <p:spPr bwMode="auto">
          <a:xfrm>
            <a:off x="3733800" y="31242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Tuyết vĩnh cửu</a:t>
            </a:r>
          </a:p>
        </p:txBody>
      </p:sp>
      <p:sp>
        <p:nvSpPr>
          <p:cNvPr id="172075" name="Rectangle 43"/>
          <p:cNvSpPr>
            <a:spLocks noChangeArrowheads="1"/>
          </p:cNvSpPr>
          <p:nvPr/>
        </p:nvSpPr>
        <p:spPr bwMode="auto">
          <a:xfrm>
            <a:off x="3852241" y="3750470"/>
            <a:ext cx="31242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Tuyết vĩnh cửu</a:t>
            </a:r>
          </a:p>
        </p:txBody>
      </p:sp>
      <p:sp>
        <p:nvSpPr>
          <p:cNvPr id="172076" name="Rectangle 44"/>
          <p:cNvSpPr>
            <a:spLocks noChangeArrowheads="1"/>
          </p:cNvSpPr>
          <p:nvPr/>
        </p:nvSpPr>
        <p:spPr bwMode="auto">
          <a:xfrm>
            <a:off x="3886200" y="4559886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Tuyết vĩnh cửu</a:t>
            </a:r>
          </a:p>
        </p:txBody>
      </p:sp>
      <p:sp>
        <p:nvSpPr>
          <p:cNvPr id="172077" name="Rectangle 45"/>
          <p:cNvSpPr>
            <a:spLocks noChangeArrowheads="1"/>
          </p:cNvSpPr>
          <p:nvPr/>
        </p:nvSpPr>
        <p:spPr bwMode="auto">
          <a:xfrm>
            <a:off x="7239000" y="685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Rừng rậm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6629400" y="1145114"/>
            <a:ext cx="4267200" cy="11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Rừng cận nhiệt trên núi</a:t>
            </a:r>
          </a:p>
        </p:txBody>
      </p:sp>
      <p:sp>
        <p:nvSpPr>
          <p:cNvPr id="172079" name="Rectangle 47"/>
          <p:cNvSpPr>
            <a:spLocks noChangeArrowheads="1"/>
          </p:cNvSpPr>
          <p:nvPr/>
        </p:nvSpPr>
        <p:spPr bwMode="auto">
          <a:xfrm>
            <a:off x="6743700" y="2247301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 hỗn giao ôn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đới trên núi</a:t>
            </a:r>
          </a:p>
        </p:txBody>
      </p: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6892304" y="3048000"/>
            <a:ext cx="3775697" cy="95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Rừng lá kim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 đới núi cao</a:t>
            </a:r>
          </a:p>
        </p:txBody>
      </p:sp>
      <p:sp>
        <p:nvSpPr>
          <p:cNvPr id="172081" name="Rectangle 49"/>
          <p:cNvSpPr>
            <a:spLocks noChangeArrowheads="1"/>
          </p:cNvSpPr>
          <p:nvPr/>
        </p:nvSpPr>
        <p:spPr bwMode="auto">
          <a:xfrm>
            <a:off x="6553200" y="3886200"/>
            <a:ext cx="3810000" cy="71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Đồng cỏ núi cao</a:t>
            </a:r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7086600" y="44196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Tuyết vĩnh cửu</a:t>
            </a:r>
          </a:p>
        </p:txBody>
      </p:sp>
      <p:sp>
        <p:nvSpPr>
          <p:cNvPr id="172083" name="Rectangle 51"/>
          <p:cNvSpPr>
            <a:spLocks noChangeArrowheads="1"/>
          </p:cNvSpPr>
          <p:nvPr/>
        </p:nvSpPr>
        <p:spPr bwMode="auto">
          <a:xfrm>
            <a:off x="3733800" y="5181600"/>
            <a:ext cx="662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2084" name="Rectangle 52"/>
          <p:cNvSpPr>
            <a:spLocks noChangeArrowheads="1"/>
          </p:cNvSpPr>
          <p:nvPr/>
        </p:nvSpPr>
        <p:spPr bwMode="auto">
          <a:xfrm>
            <a:off x="1752600" y="685801"/>
            <a:ext cx="121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200-900</a:t>
            </a:r>
          </a:p>
        </p:txBody>
      </p:sp>
      <p:sp>
        <p:nvSpPr>
          <p:cNvPr id="172085" name="Rectangle 53"/>
          <p:cNvSpPr>
            <a:spLocks noChangeArrowheads="1"/>
          </p:cNvSpPr>
          <p:nvPr/>
        </p:nvSpPr>
        <p:spPr bwMode="auto">
          <a:xfrm>
            <a:off x="1828801" y="1295401"/>
            <a:ext cx="136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900-1600</a:t>
            </a:r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1752601" y="2133601"/>
            <a:ext cx="1518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1600-2200</a:t>
            </a:r>
          </a:p>
        </p:txBody>
      </p:sp>
      <p:sp>
        <p:nvSpPr>
          <p:cNvPr id="172087" name="Rectangle 55"/>
          <p:cNvSpPr>
            <a:spLocks noChangeArrowheads="1"/>
          </p:cNvSpPr>
          <p:nvPr/>
        </p:nvSpPr>
        <p:spPr bwMode="auto">
          <a:xfrm>
            <a:off x="1752600" y="3200401"/>
            <a:ext cx="1595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3000-4500</a:t>
            </a:r>
          </a:p>
        </p:txBody>
      </p:sp>
      <p:sp>
        <p:nvSpPr>
          <p:cNvPr id="172088" name="Rectangle 56"/>
          <p:cNvSpPr>
            <a:spLocks noChangeArrowheads="1"/>
          </p:cNvSpPr>
          <p:nvPr/>
        </p:nvSpPr>
        <p:spPr bwMode="auto">
          <a:xfrm>
            <a:off x="1676400" y="3810001"/>
            <a:ext cx="1595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4500-5500</a:t>
            </a:r>
          </a:p>
        </p:txBody>
      </p:sp>
      <p:sp>
        <p:nvSpPr>
          <p:cNvPr id="172089" name="Rectangle 57"/>
          <p:cNvSpPr>
            <a:spLocks noChangeArrowheads="1"/>
          </p:cNvSpPr>
          <p:nvPr/>
        </p:nvSpPr>
        <p:spPr bwMode="auto">
          <a:xfrm>
            <a:off x="1828800" y="4343401"/>
            <a:ext cx="1050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&gt; 5500</a:t>
            </a:r>
          </a:p>
        </p:txBody>
      </p:sp>
      <p:sp>
        <p:nvSpPr>
          <p:cNvPr id="172112" name="Text Box 80"/>
          <p:cNvSpPr txBox="1">
            <a:spLocks noChangeArrowheads="1"/>
          </p:cNvSpPr>
          <p:nvPr/>
        </p:nvSpPr>
        <p:spPr bwMode="auto">
          <a:xfrm>
            <a:off x="3733800" y="2699892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cỏ núi cao</a:t>
            </a:r>
          </a:p>
        </p:txBody>
      </p:sp>
      <p:sp>
        <p:nvSpPr>
          <p:cNvPr id="172129" name="AutoShape 9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72600" y="6172200"/>
            <a:ext cx="9906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2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2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3" grpId="0"/>
      <p:bldP spid="172074" grpId="0"/>
      <p:bldP spid="172075" grpId="0"/>
      <p:bldP spid="172076" grpId="0"/>
      <p:bldP spid="172078" grpId="0" build="allAtOnce"/>
      <p:bldP spid="172082" grpId="0"/>
      <p:bldP spid="1720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Dãy Hoàng Liên Sơn</a:t>
            </a:r>
          </a:p>
        </p:txBody>
      </p:sp>
      <p:pic>
        <p:nvPicPr>
          <p:cNvPr id="59396" name="Picture 4" descr="t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Suong-som-vung-cao-Thach-Bi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núi có những khó khăn gì ảnh hưởng đến sự phát triển kinh tế và đời sống của con người?</a:t>
            </a:r>
          </a:p>
        </p:txBody>
      </p:sp>
      <p:pic>
        <p:nvPicPr>
          <p:cNvPr id="19459" name="Picture 14" descr="Deo hai 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16" descr="9k="/>
          <p:cNvSpPr>
            <a:spLocks noChangeAspect="1" noChangeArrowheads="1"/>
          </p:cNvSpPr>
          <p:nvPr/>
        </p:nvSpPr>
        <p:spPr bwMode="auto">
          <a:xfrm>
            <a:off x="4776789" y="256222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61" name="Picture 18" descr="chonglo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0" descr="ANd9GcQ-CUWpdkNUh2HvDk7dOfiyYnDmgPO-5uWs30HG9CtSwoFP9f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4" descr="170611caonguy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3500438"/>
            <a:ext cx="1449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Sạt lở đất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03738" y="4270376"/>
            <a:ext cx="370046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Giao thông đi lại khó khăn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24601" y="6461126"/>
            <a:ext cx="3270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29201" y="3489326"/>
            <a:ext cx="5064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57801" y="6384926"/>
            <a:ext cx="396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0" descr="dfgvdxvfxvx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143001"/>
            <a:ext cx="4538662" cy="284797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248400" y="3489326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96000" y="1165225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Lũ quét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images69703_ruongbact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3773" r="6349" b="15094"/>
          <a:stretch>
            <a:fillRect/>
          </a:stretch>
        </p:blipFill>
        <p:spPr bwMode="auto">
          <a:xfrm>
            <a:off x="6019800" y="838200"/>
            <a:ext cx="441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52400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3300"/>
                </a:solidFill>
                <a:cs typeface="Arial" panose="020B0604020202020204" pitchFamily="34" charset="0"/>
              </a:rPr>
              <a:t>Biện pháp:</a:t>
            </a:r>
            <a:r>
              <a:rPr lang="en-US" altLang="en-US" sz="2000" b="1">
                <a:solidFill>
                  <a:srgbClr val="333399"/>
                </a:solidFill>
                <a:cs typeface="Arial" panose="020B0604020202020204" pitchFamily="34" charset="0"/>
              </a:rPr>
              <a:t> trồng rừng, trồng cây che phủ đất, bảo vệ rừng,  làm ruộng bậc thang,  đường hầm xuyên qua núi . . . </a:t>
            </a:r>
          </a:p>
        </p:txBody>
      </p:sp>
      <p:pic>
        <p:nvPicPr>
          <p:cNvPr id="1025" name="Picture 1024" descr="ppt/media/image30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41148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Alhamb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27" y="717645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42" y="717645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2" name="Picture 6" descr="450px-Peru_Machu_Picchu_Sun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0" y="747323"/>
            <a:ext cx="7345017" cy="519969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Chuẩn bị chinh phục đỉnh Eve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2268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0" y="59436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cs typeface="Arial" panose="020B0604020202020204" pitchFamily="34" charset="0"/>
              </a:rPr>
              <a:t>Thuận lợi: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phát triển du lịch, leo núi, trượt tuyết, thủy điện, khai thác khoáng sản  . . 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333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37719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133600" y="152400"/>
            <a:ext cx="2736574" cy="523220"/>
          </a:xfrm>
          <a:prstGeom prst="rect">
            <a:avLst/>
          </a:prstGeom>
          <a:solidFill>
            <a:srgbClr val="FFFFCC"/>
          </a:solidFill>
          <a:ln w="38100">
            <a:solidFill>
              <a:srgbClr val="9966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Biện pháp?</a:t>
            </a:r>
          </a:p>
        </p:txBody>
      </p:sp>
      <p:pic>
        <p:nvPicPr>
          <p:cNvPr id="104454" name="Picture 6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57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084608" y="1316158"/>
            <a:ext cx="100803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vi-VN" altLang="en-US" sz="6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6" descr="catn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971800"/>
            <a:ext cx="8534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3177624" y="0"/>
            <a:ext cx="5931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dirty="0" err="1" smtClean="0">
                <a:solidFill>
                  <a:srgbClr val="0033CC"/>
                </a:solidFill>
              </a:rPr>
              <a:t>Luyện</a:t>
            </a:r>
            <a:r>
              <a:rPr lang="en-US" altLang="en-US" sz="9600" dirty="0" smtClean="0">
                <a:solidFill>
                  <a:srgbClr val="0033CC"/>
                </a:solidFill>
              </a:rPr>
              <a:t> </a:t>
            </a:r>
            <a:r>
              <a:rPr lang="en-US" altLang="en-US" sz="9600" dirty="0" err="1" smtClean="0">
                <a:solidFill>
                  <a:srgbClr val="0033CC"/>
                </a:solidFill>
              </a:rPr>
              <a:t>tập</a:t>
            </a:r>
            <a:r>
              <a:rPr lang="en-US" altLang="en-US" sz="9600" dirty="0" smtClean="0">
                <a:solidFill>
                  <a:srgbClr val="0033CC"/>
                </a:solidFill>
              </a:rPr>
              <a:t> </a:t>
            </a:r>
            <a:endParaRPr lang="en-US" altLang="en-US" sz="9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2057400" y="609600"/>
            <a:ext cx="8229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2790825" y="5410200"/>
            <a:ext cx="51054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Oval 24"/>
          <p:cNvSpPr>
            <a:spLocks noChangeArrowheads="1"/>
          </p:cNvSpPr>
          <p:nvPr/>
        </p:nvSpPr>
        <p:spPr bwMode="auto">
          <a:xfrm>
            <a:off x="1951039" y="2514600"/>
            <a:ext cx="731837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1905000" y="5364164"/>
            <a:ext cx="731838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1951039" y="3535364"/>
            <a:ext cx="731837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1905000" y="4495800"/>
            <a:ext cx="731838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743200" y="35814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819400" y="45720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790825" y="25908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endParaRPr lang="en-US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83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713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0" y="800588"/>
            <a:ext cx="3656012" cy="37782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3759995" y="5226050"/>
            <a:ext cx="9244397" cy="86394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Himalaya 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p:pic>
        <p:nvPicPr>
          <p:cNvPr id="9220" name="Picture 2" descr="C:\Users\Nguyen Sang\Downloads\bhutan-quoc-gia-hanh-phuc-nhat-the-gioi-17-768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5" y="293688"/>
            <a:ext cx="843121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3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" y="0"/>
            <a:ext cx="869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2057400" y="533400"/>
            <a:ext cx="8229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Ở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2790825" y="5410200"/>
            <a:ext cx="51054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Oval 24"/>
          <p:cNvSpPr>
            <a:spLocks noChangeArrowheads="1"/>
          </p:cNvSpPr>
          <p:nvPr/>
        </p:nvSpPr>
        <p:spPr bwMode="auto">
          <a:xfrm>
            <a:off x="1951039" y="2514600"/>
            <a:ext cx="731837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1905000" y="5364164"/>
            <a:ext cx="731838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1951039" y="3535364"/>
            <a:ext cx="731837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1905000" y="4495800"/>
            <a:ext cx="731838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743200" y="35814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819400" y="45720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790825" y="25908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endParaRPr lang="en-US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83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641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3124200" y="230188"/>
            <a:ext cx="63246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42"/>
          <p:cNvSpPr>
            <a:spLocks noChangeArrowheads="1"/>
          </p:cNvSpPr>
          <p:nvPr/>
        </p:nvSpPr>
        <p:spPr bwMode="auto">
          <a:xfrm>
            <a:off x="2790825" y="5410200"/>
            <a:ext cx="51054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 và c đều đúng.</a:t>
            </a:r>
          </a:p>
        </p:txBody>
      </p:sp>
      <p:sp>
        <p:nvSpPr>
          <p:cNvPr id="9" name="Oval 44"/>
          <p:cNvSpPr>
            <a:spLocks noChangeArrowheads="1"/>
          </p:cNvSpPr>
          <p:nvPr/>
        </p:nvSpPr>
        <p:spPr bwMode="auto">
          <a:xfrm>
            <a:off x="1951039" y="2514600"/>
            <a:ext cx="731837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45"/>
          <p:cNvSpPr>
            <a:spLocks noChangeArrowheads="1"/>
          </p:cNvSpPr>
          <p:nvPr/>
        </p:nvSpPr>
        <p:spPr bwMode="auto">
          <a:xfrm>
            <a:off x="1905000" y="5364164"/>
            <a:ext cx="731838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48"/>
          <p:cNvSpPr>
            <a:spLocks noChangeArrowheads="1"/>
          </p:cNvSpPr>
          <p:nvPr/>
        </p:nvSpPr>
        <p:spPr bwMode="auto">
          <a:xfrm>
            <a:off x="1951039" y="3535364"/>
            <a:ext cx="731837" cy="7318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Oval 50"/>
          <p:cNvSpPr>
            <a:spLocks noChangeArrowheads="1"/>
          </p:cNvSpPr>
          <p:nvPr/>
        </p:nvSpPr>
        <p:spPr bwMode="auto">
          <a:xfrm>
            <a:off x="1905000" y="4495800"/>
            <a:ext cx="731838" cy="73183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719388" y="35814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2719388" y="44958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2790825" y="2590801"/>
            <a:ext cx="51816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/>
          <a:lstStyle/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8" name="Picture 9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83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779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695026" y="1803401"/>
            <a:ext cx="3410603" cy="3413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</a:t>
            </a:r>
            <a:endParaRPr lang="en-US" sz="6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5" y="-219541"/>
            <a:ext cx="7290339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74" y="1261539"/>
            <a:ext cx="9019959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73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3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73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73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7964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7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73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3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3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3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73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8836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74" y="4241808"/>
            <a:ext cx="9019959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73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3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4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9" y="97855"/>
            <a:ext cx="2943675" cy="2056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F7FA9D8-153E-44F3-8F4B-BDE005534394}"/>
              </a:ext>
            </a:extLst>
          </p:cNvPr>
          <p:cNvSpPr/>
          <p:nvPr/>
        </p:nvSpPr>
        <p:spPr>
          <a:xfrm>
            <a:off x="420996" y="3013505"/>
            <a:ext cx="2084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37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40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3867" y="0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V 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 TRƯỜNG VÙNG NÚI</a:t>
            </a:r>
            <a:b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KINH TẾ CỦA CON NGƯỜI Ở VÙNG NÚI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33" y="1200329"/>
            <a:ext cx="1148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23</a:t>
            </a:r>
          </a:p>
          <a:p>
            <a:pPr algn="ctr">
              <a:defRPr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 TRƯỜNG VÙNG NÚI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934"/>
            <a:ext cx="12192000" cy="466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09801"/>
            <a:ext cx="6741584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1676401"/>
            <a:ext cx="60071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905001"/>
            <a:ext cx="427143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737600" y="1219200"/>
            <a:ext cx="3251200" cy="95410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ĐẶC ĐIỂM CỦA MÔI TRƯỜNG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101600" y="4572000"/>
            <a:ext cx="3251200" cy="9461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CƯ TRÚ CỦA CON NGƯỜI</a:t>
            </a:r>
          </a:p>
        </p:txBody>
      </p:sp>
      <p:pic>
        <p:nvPicPr>
          <p:cNvPr id="6151" name="Picture 12" descr="reisterrassen-sapa-viet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17" y="2057400"/>
            <a:ext cx="386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3251200" y="2514600"/>
            <a:ext cx="406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MÔI TRƯỜNG VÙNG NÚI</a:t>
            </a: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0207" y="5206208"/>
            <a:ext cx="1392237" cy="191134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032000" cy="22717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23525" y="346075"/>
            <a:ext cx="2114550" cy="142240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0401" y="4735514"/>
            <a:ext cx="2622551" cy="2122487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7687"/>
            <a:ext cx="891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VNI-Centur" pitchFamily="2" charset="0"/>
              </a:rPr>
              <a:t>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môi trường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057400" y="1066801"/>
            <a:ext cx="7543800" cy="19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19050">
                <a:solidFill>
                  <a:srgbClr val="99CCFF"/>
                </a:solidFill>
                <a:miter lim="800000"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riston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Picture 7" descr="H2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9"/>
          <a:stretch>
            <a:fillRect/>
          </a:stretch>
        </p:blipFill>
        <p:spPr bwMode="auto">
          <a:xfrm>
            <a:off x="3694041" y="14658"/>
            <a:ext cx="8497959" cy="55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0" y="14658"/>
            <a:ext cx="38265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Quan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sát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H23.1 SGK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cho biết:</a:t>
            </a:r>
            <a:endParaRPr lang="en-US" alt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990269" y="5614200"/>
            <a:ext cx="59055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Hình 23.1 – Quang cảnh vùng núi Hi-ma-lay-a ở Nê-pan</a:t>
            </a:r>
            <a:endParaRPr lang="en-US" alt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0" y="2024227"/>
            <a:ext cx="3694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Đây là cảnh gì? Có ở đâu?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0" y="3383359"/>
            <a:ext cx="3694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ảnh có những đối tượng địa lí nào?</a:t>
            </a: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3793434" y="1395577"/>
            <a:ext cx="685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2700">
                <a:solidFill>
                  <a:srgbClr val="EAEAEA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33904" y="227482"/>
            <a:ext cx="921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cảnh núi. Có ở Nê-pan. 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67037" y="1759324"/>
            <a:ext cx="11829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những cây thấp lùn, hoa màu đỏ, càng lên cao thực vật càng nghèo nàn, thưa thớt, lên tới đỉnh không có thực vật, chỉ có tuyết vĩnh viễn.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1188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3200" y="6400800"/>
            <a:ext cx="92456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/>
              <a:t>Quang cảnh vùng núi Himalaya ở Nê-pan </a:t>
            </a:r>
          </a:p>
        </p:txBody>
      </p:sp>
    </p:spTree>
    <p:extLst>
      <p:ext uri="{BB962C8B-B14F-4D97-AF65-F5344CB8AC3E}">
        <p14:creationId xmlns:p14="http://schemas.microsoft.com/office/powerpoint/2010/main" val="15927540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1289</Words>
  <Application>Microsoft Office PowerPoint</Application>
  <PresentationFormat>Custom</PresentationFormat>
  <Paragraphs>219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Default Design</vt:lpstr>
      <vt:lpstr>1_Default Design</vt:lpstr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Blue Waves</vt:lpstr>
      <vt:lpstr>Clip</vt:lpstr>
      <vt:lpstr>PowerPoint Presentation</vt:lpstr>
      <vt:lpstr>PowerPoint Presentation</vt:lpstr>
      <vt:lpstr>Cảnh vùng núi Himalaya ở đới nóng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Đặc điểm của môi trường:</vt:lpstr>
      <vt:lpstr>PowerPoint Presentation</vt:lpstr>
      <vt:lpstr>1. Đặc điểm của môi trường:</vt:lpstr>
      <vt:lpstr>PowerPoint Presentation</vt:lpstr>
      <vt:lpstr>PowerPoint Presentation</vt:lpstr>
      <vt:lpstr>PowerPoint Presentation</vt:lpstr>
      <vt:lpstr>1. Đặc điểm của môi trường:</vt:lpstr>
      <vt:lpstr>PowerPoint Presentation</vt:lpstr>
      <vt:lpstr>PowerPoint Presentation</vt:lpstr>
      <vt:lpstr>PowerPoint Presentation</vt:lpstr>
      <vt:lpstr>Dãy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Quynh Nhu</cp:lastModifiedBy>
  <cp:revision>14</cp:revision>
  <dcterms:created xsi:type="dcterms:W3CDTF">2020-11-08T01:50:00Z</dcterms:created>
  <dcterms:modified xsi:type="dcterms:W3CDTF">2021-11-30T01:12:33Z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53175D54588747109BFE20B16AEF22D1</vt:lpwstr>
  </property>
  <property fmtid="{D5CDD505-2E9C-101B-9397-08002B2CF9AE}" pid="3" name="KSOProductBuildVer">
    <vt:lpwstr>1033-11.2.0.10351</vt:lpwstr>
  </property>
</Properties>
</file>