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</p:sldMasterIdLst>
  <p:notesMasterIdLst>
    <p:notesMasterId r:id="rId24"/>
  </p:notesMasterIdLst>
  <p:sldIdLst>
    <p:sldId id="446" r:id="rId6"/>
    <p:sldId id="447" r:id="rId7"/>
    <p:sldId id="415" r:id="rId8"/>
    <p:sldId id="439" r:id="rId9"/>
    <p:sldId id="440" r:id="rId10"/>
    <p:sldId id="441" r:id="rId11"/>
    <p:sldId id="443" r:id="rId12"/>
    <p:sldId id="442" r:id="rId13"/>
    <p:sldId id="444" r:id="rId14"/>
    <p:sldId id="448" r:id="rId15"/>
    <p:sldId id="400" r:id="rId16"/>
    <p:sldId id="410" r:id="rId17"/>
    <p:sldId id="409" r:id="rId18"/>
    <p:sldId id="403" r:id="rId19"/>
    <p:sldId id="449" r:id="rId20"/>
    <p:sldId id="418" r:id="rId21"/>
    <p:sldId id="450" r:id="rId22"/>
    <p:sldId id="451" r:id="rId23"/>
  </p:sldIdLst>
  <p:sldSz cx="12192000" cy="6858000"/>
  <p:notesSz cx="6858000" cy="9144000"/>
  <p:embeddedFontLst>
    <p:embeddedFont>
      <p:font typeface="Calibri Light" panose="020F030202020403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oper Black" panose="0208090404030B020404" pitchFamily="18" charset="0"/>
      <p:regular r:id="rId31"/>
    </p:embeddedFont>
    <p:embeddedFont>
      <p:font typeface="Arial Black" panose="020B0A04020102020204" pitchFamily="34" charset="0"/>
      <p:bold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0066FF"/>
    <a:srgbClr val="FF0066"/>
    <a:srgbClr val="FF33CC"/>
    <a:srgbClr val="FF99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51" autoAdjust="0"/>
    <p:restoredTop sz="94660"/>
  </p:normalViewPr>
  <p:slideViewPr>
    <p:cSldViewPr snapToGrid="0">
      <p:cViewPr>
        <p:scale>
          <a:sx n="48" d="100"/>
          <a:sy n="48" d="100"/>
        </p:scale>
        <p:origin x="652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6F61887-07CE-4D13-B2E8-B25FEF533517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DD48E9-07AC-4A1D-B7E4-D2E10774383A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57AE5-D40A-40F8-AA7A-6FEE6D06C0E7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40F6-2403-4980-A4B9-7298528B6B4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005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A25DF-D45F-4BFE-A9DA-F572F5CBEFDC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81C7F-56ED-4B66-8E4C-025EDBB18A7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9909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B4DC6-F041-4AF5-9F0B-80A52937B7CE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4E1F1-A5B6-457A-A276-658A128ED86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3658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18BE9-A091-4546-9DBE-C73F5AF5F2F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849C9-838E-4F5A-B664-463436317177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25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E92B35D-4626-45BC-BDC5-8F9FE07CF4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3649C2A-AF0C-4F30-B6F3-F4BC9944CD56}" type="slidenum">
              <a:rPr lang="en-US" altLang="vi-VN" smtClean="0">
                <a:latin typeface="Calibri"/>
              </a:rPr>
              <a:pPr defTabSz="685800">
                <a:defRPr/>
              </a:pPr>
              <a:t>‹#›</a:t>
            </a:fld>
            <a:endParaRPr lang="en-US" altLang="vi-VN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315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E92B35D-4626-45BC-BDC5-8F9FE07CF4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3649C2A-AF0C-4F30-B6F3-F4BC9944CD56}" type="slidenum">
              <a:rPr lang="en-US" altLang="vi-VN" smtClean="0">
                <a:latin typeface="Calibri"/>
              </a:rPr>
              <a:pPr defTabSz="685800">
                <a:defRPr/>
              </a:pPr>
              <a:t>‹#›</a:t>
            </a:fld>
            <a:endParaRPr lang="en-US" altLang="vi-VN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886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12/2/2021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3702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094C5-F8DE-47F8-A2B7-D562288D1946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C85A7-1B31-4435-A249-EEC8D3DF11E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9227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68504-270B-4607-8DA7-081FC7308A1C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C7AFA-8015-4305-876B-D07E8C4EF2F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5356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4A838-4207-46B1-9346-F50466075B33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1BCB6-5369-4781-B95A-C7B917023E3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3994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D6004-7443-4C80-85C0-814F6D4158BE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AB945-D928-4B4D-896A-74350C8652D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2531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FC914-25FF-41A9-A837-44E8C0FF6E42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53BB8-08A8-4A09-BC5B-080E3AFE08A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0466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D0BE-2263-45BB-9774-898F0C9C0815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1D3E1-F7CE-45CF-9118-70E7C931C98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6676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AD5D-B6B5-487A-810E-6FC2578887F6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977D9-3955-44CE-BC4E-C37820A5A03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9016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F98E-3B88-4FC7-957F-3008F8E0DFDC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94508-7A0B-4677-8822-5E9FE434D4F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6054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915F76-BFD1-40D2-9C81-F910773CF2B7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4696661-C150-48A7-B255-5526CB0EF4F9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94A81-EF1D-48E9-BF62-5B5904A715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A32E10-C289-4BB7-B0CB-F36F6AFD3882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30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0D5F79D6-35CC-4BBC-A2B3-C3B8146EC8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685800">
              <a:defRPr/>
            </a:pPr>
            <a:fld id="{0E3926A7-6979-4B63-A625-58BF28420668}" type="slidenum">
              <a:rPr lang="en-US" altLang="vi-VN" smtClean="0">
                <a:latin typeface="Calibri"/>
              </a:rPr>
              <a:pPr defTabSz="685800">
                <a:defRPr/>
              </a:pPr>
              <a:t>‹#›</a:t>
            </a:fld>
            <a:endParaRPr lang="en-US" altLang="vi-VN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394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0D5F79D6-35CC-4BBC-A2B3-C3B8146EC8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685800">
              <a:defRPr/>
            </a:pPr>
            <a:fld id="{0E3926A7-6979-4B63-A625-58BF28420668}" type="slidenum">
              <a:rPr lang="en-US" altLang="vi-VN" smtClean="0">
                <a:latin typeface="Calibri"/>
              </a:rPr>
              <a:pPr defTabSz="685800">
                <a:defRPr/>
              </a:pPr>
              <a:t>‹#›</a:t>
            </a:fld>
            <a:endParaRPr lang="en-US" altLang="vi-VN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50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12/2/2021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8833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5.png"/><Relationship Id="rId7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5.png"/><Relationship Id="rId7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5.png"/><Relationship Id="rId7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UNIT 5. VIETNAMESE FOOD </a:t>
            </a:r>
            <a:r>
              <a:rPr kumimoji="0" lang="en-US" sz="4000" b="1" i="0" u="none" strike="noStrike" kern="1200" cap="none" spc="0" normalizeH="0" baseline="0" noProof="0" dirty="0" smtClean="0">
                <a:ln w="11430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AND </a:t>
            </a: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DRINK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1430">
                  <a:solidFill>
                    <a:prstClr val="white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Lesson 5: SKILLS</a:t>
            </a:r>
            <a:r>
              <a:rPr kumimoji="0" lang="en-US" sz="4000" b="1" i="0" u="none" strike="noStrike" kern="1200" cap="none" spc="0" normalizeH="0" noProof="0" dirty="0" smtClean="0">
                <a:ln w="11430">
                  <a:solidFill>
                    <a:prstClr val="white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 </a:t>
            </a:r>
            <a:r>
              <a:rPr lang="en-US" sz="4000" b="1" dirty="0">
                <a:ln w="11430">
                  <a:solidFill>
                    <a:prstClr val="white"/>
                  </a:solidFill>
                </a:ln>
                <a:solidFill>
                  <a:srgbClr val="0070C0"/>
                </a:solidFill>
                <a:latin typeface="Cooper Black" pitchFamily="18" charset="0"/>
              </a:rPr>
              <a:t>1</a:t>
            </a:r>
            <a:endParaRPr kumimoji="0" lang="en-US" sz="4000" b="1" i="0" u="none" strike="noStrike" kern="1200" cap="none" spc="0" normalizeH="0" baseline="0" noProof="0" dirty="0">
              <a:ln w="11430">
                <a:solidFill>
                  <a:prstClr val="white"/>
                </a:solidFill>
              </a:ln>
              <a:solidFill>
                <a:srgbClr val="0070C0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1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t="-1000" r="-6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024680" y="418324"/>
            <a:ext cx="842306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defRPr/>
            </a:pPr>
            <a:r>
              <a:rPr lang="en-US" altLang="vi-VN" sz="2800" b="1" dirty="0">
                <a:solidFill>
                  <a:srgbClr val="FFFF00"/>
                </a:solidFill>
              </a:rPr>
              <a:t>UNIT </a:t>
            </a:r>
            <a:r>
              <a:rPr lang="en-US" altLang="vi-VN" sz="2800" b="1" dirty="0">
                <a:solidFill>
                  <a:srgbClr val="FFFF00"/>
                </a:solidFill>
              </a:rPr>
              <a:t>5. </a:t>
            </a:r>
            <a:r>
              <a:rPr lang="en-US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VIETNAMESE FOOD AND DRINK </a:t>
            </a:r>
            <a:endParaRPr lang="en-US" sz="28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 defTabSz="685800">
              <a:defRPr/>
            </a:pPr>
            <a:r>
              <a:rPr lang="en-US" altLang="vi-VN" sz="3500" b="1" dirty="0">
                <a:solidFill>
                  <a:srgbClr val="FFFF00"/>
                </a:solidFill>
              </a:rPr>
              <a:t>Lesson 5: Skills  1</a:t>
            </a:r>
            <a:endParaRPr lang="en-US" altLang="vi-VN" sz="3500" b="1" dirty="0">
              <a:solidFill>
                <a:srgbClr val="FFFF00"/>
              </a:solidFill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972343" y="1171011"/>
            <a:ext cx="646717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857250" indent="-857250" defTabSz="685800">
              <a:buFontTx/>
              <a:buAutoNum type="romanUcPeriod"/>
              <a:defRPr/>
            </a:pPr>
            <a:r>
              <a:rPr lang="en-US" altLang="vi-VN" sz="4000" b="1" dirty="0">
                <a:solidFill>
                  <a:prstClr val="white"/>
                </a:solidFill>
              </a:rPr>
              <a:t>Reading</a:t>
            </a:r>
          </a:p>
          <a:p>
            <a:pPr defTabSz="685800">
              <a:defRPr/>
            </a:pPr>
            <a:r>
              <a:rPr lang="en-US" altLang="vi-VN" sz="4000" b="1" dirty="0">
                <a:solidFill>
                  <a:prstClr val="white"/>
                </a:solidFill>
              </a:rPr>
              <a:t>*Vocabulary</a:t>
            </a:r>
          </a:p>
        </p:txBody>
      </p:sp>
      <p:sp>
        <p:nvSpPr>
          <p:cNvPr id="4" name="AutoShape 6" descr="Nhung-nguyen-tac-cơ-ban-khi-thiet-ke-in-tap-chi-4"/>
          <p:cNvSpPr>
            <a:spLocks noChangeAspect="1" noChangeArrowheads="1"/>
          </p:cNvSpPr>
          <p:nvPr/>
        </p:nvSpPr>
        <p:spPr bwMode="auto">
          <a:xfrm>
            <a:off x="1667543" y="-37909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074290"/>
              </p:ext>
            </p:extLst>
          </p:nvPr>
        </p:nvGraphicFramePr>
        <p:xfrm>
          <a:off x="2024680" y="2725459"/>
          <a:ext cx="8214725" cy="30703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83940">
                  <a:extLst>
                    <a:ext uri="{9D8B030D-6E8A-4147-A177-3AD203B41FA5}">
                      <a16:colId xmlns:a16="http://schemas.microsoft.com/office/drawing/2014/main" val="803358123"/>
                    </a:ext>
                  </a:extLst>
                </a:gridCol>
                <a:gridCol w="2863530">
                  <a:extLst>
                    <a:ext uri="{9D8B030D-6E8A-4147-A177-3AD203B41FA5}">
                      <a16:colId xmlns:a16="http://schemas.microsoft.com/office/drawing/2014/main" val="3806691614"/>
                    </a:ext>
                  </a:extLst>
                </a:gridCol>
                <a:gridCol w="1194666">
                  <a:extLst>
                    <a:ext uri="{9D8B030D-6E8A-4147-A177-3AD203B41FA5}">
                      <a16:colId xmlns:a16="http://schemas.microsoft.com/office/drawing/2014/main" val="15793274"/>
                    </a:ext>
                  </a:extLst>
                </a:gridCol>
                <a:gridCol w="3272589">
                  <a:extLst>
                    <a:ext uri="{9D8B030D-6E8A-4147-A177-3AD203B41FA5}">
                      <a16:colId xmlns:a16="http://schemas.microsoft.com/office/drawing/2014/main" val="3493662307"/>
                    </a:ext>
                  </a:extLst>
                </a:gridCol>
              </a:tblGrid>
              <a:tr h="4565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stewing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(n)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ninh</a:t>
                      </a: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hầm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604585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bone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(n)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xương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38274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boneless</a:t>
                      </a:r>
                      <a:endParaRPr lang="vi-VN" sz="32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(adj)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xương</a:t>
                      </a:r>
                      <a:endParaRPr lang="vi-VN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70935"/>
                  </a:ext>
                </a:extLst>
              </a:tr>
              <a:tr h="7524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broth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(n)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xuýt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79999"/>
                  </a:ext>
                </a:extLst>
              </a:tr>
              <a:tr h="7524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slice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(n)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miếng</a:t>
                      </a: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2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lát</a:t>
                      </a:r>
                      <a:r>
                        <a:rPr lang="en-US" sz="32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mỏng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208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99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904875"/>
            <a:ext cx="12142788" cy="5949950"/>
          </a:xfrm>
          <a:prstGeom prst="roundRect">
            <a:avLst/>
          </a:prstGeom>
          <a:solidFill>
            <a:schemeClr val="bg1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33350" y="114300"/>
            <a:ext cx="1133475" cy="3619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i="1" dirty="0"/>
              <a:t>Reading 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1271588" y="106363"/>
            <a:ext cx="637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b="1">
                <a:solidFill>
                  <a:schemeClr val="bg1"/>
                </a:solidFill>
              </a:rPr>
              <a:t>2. READ PHONG’S BLOG AGAIN AND ANSWER THE QUESTIONS</a:t>
            </a:r>
          </a:p>
        </p:txBody>
      </p:sp>
      <p:pic>
        <p:nvPicPr>
          <p:cNvPr id="11270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5" y="6259513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4"/>
          <p:cNvSpPr txBox="1">
            <a:spLocks noChangeArrowheads="1"/>
          </p:cNvSpPr>
          <p:nvPr/>
        </p:nvSpPr>
        <p:spPr bwMode="auto">
          <a:xfrm>
            <a:off x="746125" y="1004888"/>
            <a:ext cx="4230688" cy="56324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i="1"/>
              <a:t>Sun, Feb 24,...</a:t>
            </a:r>
            <a:r>
              <a:rPr lang="en-US" altLang="vi-VN"/>
              <a:t/>
            </a:r>
            <a:br>
              <a:rPr lang="en-US" altLang="vi-VN"/>
            </a:br>
            <a:r>
              <a:rPr lang="en-US" altLang="vi-VN" b="1" i="1"/>
              <a:t>PHO</a:t>
            </a:r>
            <a:r>
              <a:rPr lang="en-US" altLang="vi-VN" b="1"/>
              <a:t> - A POPULAR DISH IN HA NOI</a:t>
            </a:r>
            <a:r>
              <a:rPr lang="en-US" altLang="vi-VN"/>
              <a:t/>
            </a:r>
            <a:br>
              <a:rPr lang="en-US" altLang="vi-VN"/>
            </a:br>
            <a:r>
              <a:rPr lang="en-US" altLang="vi-VN"/>
              <a:t>Among the many special dishes in Ha Noi, pho is the most popular. It is a special kind of Vietnamese soup. We can enjoy </a:t>
            </a:r>
            <a:r>
              <a:rPr lang="en-US" altLang="vi-VN" i="1"/>
              <a:t>pho</a:t>
            </a:r>
            <a:r>
              <a:rPr lang="en-US" altLang="vi-VN"/>
              <a:t> for all kinds of meals during the day, from breakfast to dinner, and even for a late night snack. </a:t>
            </a:r>
            <a:r>
              <a:rPr lang="en-US" altLang="vi-VN" i="1"/>
              <a:t>Pho</a:t>
            </a:r>
            <a:r>
              <a:rPr lang="en-US" altLang="vi-VN"/>
              <a:t> has a very special taste. The rice noodles are made from the best variety of rice. The broth for </a:t>
            </a:r>
            <a:r>
              <a:rPr lang="en-US" altLang="vi-VN" i="1"/>
              <a:t>pho bo</a:t>
            </a:r>
            <a:r>
              <a:rPr lang="en-US" altLang="vi-VN"/>
              <a:t> (beef noodle soup) is made by stewing the bones of cows for a long time in a large pot. The broth for another kind of </a:t>
            </a:r>
            <a:r>
              <a:rPr lang="en-US" altLang="vi-VN" i="1"/>
              <a:t>pho</a:t>
            </a:r>
            <a:r>
              <a:rPr lang="en-US" altLang="vi-VN"/>
              <a:t>, </a:t>
            </a:r>
            <a:r>
              <a:rPr lang="en-US" altLang="vi-VN" i="1"/>
              <a:t>pho ga</a:t>
            </a:r>
            <a:r>
              <a:rPr lang="en-US" altLang="vi-VN"/>
              <a:t> (chicken noodle soup) is made by stewing chicken bones. The chicken meat served with </a:t>
            </a:r>
            <a:r>
              <a:rPr lang="en-US" altLang="vi-VN" i="1"/>
              <a:t>pho ga</a:t>
            </a:r>
            <a:r>
              <a:rPr lang="en-US" altLang="vi-VN"/>
              <a:t> is boneless and cut into thin slices... It's so delicious!</a:t>
            </a:r>
            <a:br>
              <a:rPr lang="en-US" altLang="vi-VN"/>
            </a:br>
            <a:r>
              <a:rPr lang="en-US" altLang="vi-VN"/>
              <a:t>Tell me about a popular dish where you live!</a:t>
            </a:r>
            <a:br>
              <a:rPr lang="en-US" altLang="vi-VN"/>
            </a:br>
            <a:r>
              <a:rPr lang="en-US" altLang="vi-VN" i="1"/>
              <a:t>Posted by Phong at 5:30 p.m.</a:t>
            </a:r>
            <a:endParaRPr lang="en-US" altLang="vi-VN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226" y="1004457"/>
            <a:ext cx="1086418" cy="817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57" y="958275"/>
            <a:ext cx="1086417" cy="86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09" y="958275"/>
            <a:ext cx="1086418" cy="817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087" y="958275"/>
            <a:ext cx="1086417" cy="817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281" y="944425"/>
            <a:ext cx="1086418" cy="817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18100" y="1822450"/>
            <a:ext cx="6659563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vi-VN"/>
              <a:t>1.When can we enjoy </a:t>
            </a:r>
            <a:r>
              <a:rPr lang="en-US" altLang="vi-VN" i="1"/>
              <a:t>pho</a:t>
            </a:r>
            <a:r>
              <a:rPr lang="en-US" altLang="vi-VN"/>
              <a:t>?</a:t>
            </a:r>
          </a:p>
          <a:p>
            <a:pPr>
              <a:lnSpc>
                <a:spcPct val="150000"/>
              </a:lnSpc>
            </a:pPr>
            <a:r>
              <a:rPr lang="en-US" altLang="vi-VN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vi-VN">
                <a:solidFill>
                  <a:srgbClr val="FF0000"/>
                </a:solidFill>
              </a:rPr>
              <a:t>We can enjoy pho for all kinds of meals during a day, from breakfast to dinner, and even for a late night snack.</a:t>
            </a:r>
          </a:p>
          <a:p>
            <a:pPr>
              <a:lnSpc>
                <a:spcPct val="150000"/>
              </a:lnSpc>
            </a:pPr>
            <a:r>
              <a:rPr lang="en-US" altLang="vi-VN"/>
              <a:t>2.What are the noodles made from?</a:t>
            </a:r>
          </a:p>
          <a:p>
            <a:pPr>
              <a:lnSpc>
                <a:spcPct val="150000"/>
              </a:lnSpc>
            </a:pPr>
            <a:r>
              <a:rPr lang="en-US" altLang="vi-VN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vi-VN">
                <a:solidFill>
                  <a:srgbClr val="FF0000"/>
                </a:solidFill>
              </a:rPr>
              <a:t>They are made from the best variety of rice.</a:t>
            </a:r>
          </a:p>
          <a:p>
            <a:pPr>
              <a:lnSpc>
                <a:spcPct val="150000"/>
              </a:lnSpc>
            </a:pPr>
            <a:r>
              <a:rPr lang="en-US" altLang="vi-VN"/>
              <a:t>3.How is the broth for </a:t>
            </a:r>
            <a:r>
              <a:rPr lang="en-US" altLang="vi-VN" i="1"/>
              <a:t>pho bo</a:t>
            </a:r>
            <a:r>
              <a:rPr lang="en-US" altLang="vi-VN"/>
              <a:t> (beef noodle soup) and </a:t>
            </a:r>
            <a:r>
              <a:rPr lang="en-US" altLang="vi-VN" i="1"/>
              <a:t>pho ga</a:t>
            </a:r>
            <a:r>
              <a:rPr lang="en-US" altLang="vi-VN"/>
              <a:t> (chicken noodle soup) made?</a:t>
            </a:r>
          </a:p>
          <a:p>
            <a:pPr>
              <a:lnSpc>
                <a:spcPct val="150000"/>
              </a:lnSpc>
            </a:pPr>
            <a:r>
              <a:rPr lang="en-US" altLang="vi-VN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vi-VN">
                <a:solidFill>
                  <a:srgbClr val="FF0000"/>
                </a:solidFill>
              </a:rPr>
              <a:t>The broth for pho bo is made by stewing the bones of cows for a long time in a large pot. The broth for pho ga is made by stewing chicken bones.</a:t>
            </a:r>
          </a:p>
          <a:p>
            <a:pPr>
              <a:lnSpc>
                <a:spcPct val="150000"/>
              </a:lnSpc>
            </a:pPr>
            <a:r>
              <a:rPr lang="en-US" altLang="vi-VN"/>
              <a:t>4.How is the chicken meat served with </a:t>
            </a:r>
            <a:r>
              <a:rPr lang="en-US" altLang="vi-VN" i="1"/>
              <a:t>pho ga</a:t>
            </a:r>
            <a:r>
              <a:rPr lang="en-US" altLang="vi-VN"/>
              <a:t>?</a:t>
            </a:r>
          </a:p>
          <a:p>
            <a:pPr>
              <a:lnSpc>
                <a:spcPct val="150000"/>
              </a:lnSpc>
            </a:pPr>
            <a:r>
              <a:rPr lang="en-US" altLang="vi-VN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vi-VN">
                <a:solidFill>
                  <a:srgbClr val="FF0000"/>
                </a:solidFill>
              </a:rPr>
              <a:t>It is boneless and cut into thin slices.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733550" y="609600"/>
            <a:ext cx="6724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800" b="1" dirty="0" smtClean="0">
                <a:solidFill>
                  <a:srgbClr val="FFFF00"/>
                </a:solidFill>
              </a:rPr>
              <a:t>UNIT </a:t>
            </a:r>
            <a:r>
              <a:rPr lang="en-US" altLang="vi-VN" sz="2800" b="1" dirty="0">
                <a:solidFill>
                  <a:srgbClr val="FFFF00"/>
                </a:solidFill>
              </a:rPr>
              <a:t>5. VIETNAMESE FOOD AND DRINK</a:t>
            </a:r>
          </a:p>
          <a:p>
            <a:pPr algn="ctr"/>
            <a:r>
              <a:rPr lang="en-US" altLang="vi-VN" sz="2800" b="1" dirty="0">
                <a:solidFill>
                  <a:srgbClr val="FFFF00"/>
                </a:solidFill>
              </a:rPr>
              <a:t>SKILLS 1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895350" y="2146300"/>
            <a:ext cx="629126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4000" dirty="0" smtClean="0">
                <a:solidFill>
                  <a:schemeClr val="bg1"/>
                </a:solidFill>
              </a:rPr>
              <a:t>II. </a:t>
            </a:r>
            <a:r>
              <a:rPr lang="en-US" altLang="vi-VN" sz="4000" dirty="0">
                <a:solidFill>
                  <a:schemeClr val="bg1"/>
                </a:solidFill>
              </a:rPr>
              <a:t>Speaking</a:t>
            </a:r>
          </a:p>
          <a:p>
            <a:endParaRPr lang="en-US" altLang="vi-VN" sz="2800" dirty="0">
              <a:solidFill>
                <a:schemeClr val="bg1"/>
              </a:solidFill>
            </a:endParaRPr>
          </a:p>
        </p:txBody>
      </p:sp>
      <p:pic>
        <p:nvPicPr>
          <p:cNvPr id="6150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5" y="6259513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5750" y="914400"/>
            <a:ext cx="11644313" cy="5737225"/>
          </a:xfrm>
          <a:prstGeom prst="roundRect">
            <a:avLst/>
          </a:prstGeom>
          <a:solidFill>
            <a:schemeClr val="bg1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33350" y="114300"/>
            <a:ext cx="1381125" cy="3619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i="1" dirty="0"/>
              <a:t>SPEAKING</a:t>
            </a:r>
          </a:p>
        </p:txBody>
      </p:sp>
      <p:pic>
        <p:nvPicPr>
          <p:cNvPr id="13317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5" y="6259513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19"/>
          <p:cNvSpPr txBox="1">
            <a:spLocks noChangeArrowheads="1"/>
          </p:cNvSpPr>
          <p:nvPr/>
        </p:nvSpPr>
        <p:spPr bwMode="auto">
          <a:xfrm>
            <a:off x="1671638" y="13345"/>
            <a:ext cx="10258425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3. Look at the list of ingredients below. Work in pairs. Ask and answer questions about the ingredients for an </a:t>
            </a:r>
            <a:r>
              <a:rPr lang="en-US" sz="2800" dirty="0" err="1" smtClean="0">
                <a:solidFill>
                  <a:srgbClr val="FF0000"/>
                </a:solidFill>
              </a:rPr>
              <a:t>omelette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altLang="vi-VN" sz="2800" b="1" dirty="0">
              <a:solidFill>
                <a:srgbClr val="FF0000"/>
              </a:solidFill>
            </a:endParaRPr>
          </a:p>
        </p:txBody>
      </p:sp>
      <p:pic>
        <p:nvPicPr>
          <p:cNvPr id="1331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152525"/>
            <a:ext cx="58388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67375"/>
            <a:ext cx="4749799" cy="5009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1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1152525"/>
            <a:ext cx="37036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Sterling Silver Teaspoon Marly - Christof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9249">
            <a:off x="-59036" y="3021037"/>
            <a:ext cx="1546818" cy="129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0" y="962809"/>
            <a:ext cx="12036425" cy="5843587"/>
          </a:xfrm>
          <a:prstGeom prst="roundRect">
            <a:avLst/>
          </a:prstGeom>
          <a:solidFill>
            <a:schemeClr val="bg1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33350" y="114300"/>
            <a:ext cx="1133475" cy="3619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/>
              <a:t>Speaking  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476374" y="8702"/>
            <a:ext cx="10436952" cy="89255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600" b="1" dirty="0" smtClean="0">
                <a:solidFill>
                  <a:srgbClr val="FF0000"/>
                </a:solidFill>
              </a:rPr>
              <a:t>4. Look at the pictures of how to cook an </a:t>
            </a:r>
            <a:r>
              <a:rPr lang="en-US" altLang="vi-VN" sz="2600" b="1" dirty="0" err="1" smtClean="0">
                <a:solidFill>
                  <a:srgbClr val="FF0000"/>
                </a:solidFill>
              </a:rPr>
              <a:t>omelette</a:t>
            </a:r>
            <a:r>
              <a:rPr lang="en-US" altLang="vi-VN" sz="2600" b="1" dirty="0" smtClean="0">
                <a:solidFill>
                  <a:srgbClr val="FF0000"/>
                </a:solidFill>
              </a:rPr>
              <a:t>. </a:t>
            </a:r>
            <a:r>
              <a:rPr lang="en-US" sz="2600" dirty="0" smtClean="0">
                <a:solidFill>
                  <a:srgbClr val="FF0000"/>
                </a:solidFill>
              </a:rPr>
              <a:t>Use the phrases in this box to complete the above instructions</a:t>
            </a:r>
            <a:endParaRPr lang="en-US" altLang="vi-VN" sz="2600" b="1" dirty="0">
              <a:solidFill>
                <a:srgbClr val="FF0000"/>
              </a:solidFill>
            </a:endParaRPr>
          </a:p>
        </p:txBody>
      </p:sp>
      <p:pic>
        <p:nvPicPr>
          <p:cNvPr id="14342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5" y="6171396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12"/>
          <p:cNvSpPr>
            <a:spLocks noChangeArrowheads="1"/>
          </p:cNvSpPr>
          <p:nvPr/>
        </p:nvSpPr>
        <p:spPr bwMode="auto">
          <a:xfrm>
            <a:off x="2730500" y="3324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/>
              <a:t/>
            </a:r>
            <a:br>
              <a:rPr lang="en-US" altLang="vi-VN"/>
            </a:br>
            <a:endParaRPr lang="en-US" altLang="vi-VN"/>
          </a:p>
        </p:txBody>
      </p:sp>
      <p:sp>
        <p:nvSpPr>
          <p:cNvPr id="14344" name="TextBox 4"/>
          <p:cNvSpPr txBox="1">
            <a:spLocks noChangeArrowheads="1"/>
          </p:cNvSpPr>
          <p:nvPr/>
        </p:nvSpPr>
        <p:spPr bwMode="auto">
          <a:xfrm>
            <a:off x="1143000" y="876300"/>
            <a:ext cx="972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FF0000"/>
                </a:solidFill>
              </a:rPr>
              <a:t>RECIPE FOR AN OMELETTE</a:t>
            </a:r>
          </a:p>
        </p:txBody>
      </p:sp>
      <p:pic>
        <p:nvPicPr>
          <p:cNvPr id="1434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74" y="1492650"/>
            <a:ext cx="25812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24" y="1513288"/>
            <a:ext cx="25812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149" y="1513288"/>
            <a:ext cx="25812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1" y="3994844"/>
            <a:ext cx="25812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286" y="3994844"/>
            <a:ext cx="25812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3562" y="3321450"/>
            <a:ext cx="3467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dirty="0"/>
              <a:t>1. First, </a:t>
            </a:r>
            <a:r>
              <a:rPr lang="en-US" altLang="vi-VN" dirty="0" smtClean="0"/>
              <a:t>beat_______________</a:t>
            </a:r>
            <a:endParaRPr lang="en-US" altLang="vi-VN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994012" y="3383363"/>
            <a:ext cx="3467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dirty="0"/>
              <a:t>2. Then, </a:t>
            </a:r>
            <a:r>
              <a:rPr lang="en-US" altLang="vi-VN" dirty="0" smtClean="0"/>
              <a:t>heat_________________</a:t>
            </a:r>
            <a:endParaRPr lang="en-US" altLang="vi-VN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699237" y="3356375"/>
            <a:ext cx="3467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dirty="0"/>
              <a:t>3. Next, </a:t>
            </a:r>
            <a:r>
              <a:rPr lang="en-US" altLang="vi-VN" dirty="0" smtClean="0"/>
              <a:t>pour________________</a:t>
            </a:r>
            <a:r>
              <a:rPr lang="en-US" altLang="vi-VN" dirty="0" smtClean="0">
                <a:solidFill>
                  <a:srgbClr val="FF0000"/>
                </a:solidFill>
              </a:rPr>
              <a:t>.</a:t>
            </a:r>
            <a:endParaRPr lang="en-US" altLang="vi-VN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0" y="5869862"/>
            <a:ext cx="413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dirty="0"/>
              <a:t>4. After that, </a:t>
            </a:r>
            <a:r>
              <a:rPr lang="en-US" altLang="vi-VN" dirty="0" smtClean="0"/>
              <a:t>fold_____________</a:t>
            </a:r>
            <a:r>
              <a:rPr lang="en-US" altLang="vi-VN" dirty="0" smtClean="0">
                <a:solidFill>
                  <a:srgbClr val="FF0000"/>
                </a:solidFill>
              </a:rPr>
              <a:t>.</a:t>
            </a:r>
            <a:endParaRPr lang="en-US" altLang="vi-VN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672924" y="5814119"/>
            <a:ext cx="3154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dirty="0"/>
              <a:t>5. Finally, </a:t>
            </a:r>
            <a:r>
              <a:rPr lang="en-US" altLang="vi-VN" dirty="0" smtClean="0"/>
              <a:t>put______________</a:t>
            </a:r>
            <a:endParaRPr lang="en-US" altLang="vi-VN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27" y="3800174"/>
            <a:ext cx="4515671" cy="2439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93700" y="962809"/>
            <a:ext cx="11020425" cy="5843587"/>
          </a:xfrm>
          <a:prstGeom prst="roundRect">
            <a:avLst/>
          </a:prstGeom>
          <a:solidFill>
            <a:schemeClr val="bg1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33350" y="114300"/>
            <a:ext cx="1133475" cy="3619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/>
              <a:t>Speaking  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476374" y="8702"/>
            <a:ext cx="10436952" cy="89255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600" b="1" dirty="0" smtClean="0">
                <a:solidFill>
                  <a:srgbClr val="FF0000"/>
                </a:solidFill>
              </a:rPr>
              <a:t>4. Look at the pictures of how to cook an </a:t>
            </a:r>
            <a:r>
              <a:rPr lang="en-US" altLang="vi-VN" sz="2600" b="1" dirty="0" err="1" smtClean="0">
                <a:solidFill>
                  <a:srgbClr val="FF0000"/>
                </a:solidFill>
              </a:rPr>
              <a:t>omelette</a:t>
            </a:r>
            <a:r>
              <a:rPr lang="en-US" altLang="vi-VN" sz="2600" b="1" dirty="0" smtClean="0">
                <a:solidFill>
                  <a:srgbClr val="FF0000"/>
                </a:solidFill>
              </a:rPr>
              <a:t>. </a:t>
            </a:r>
            <a:r>
              <a:rPr lang="en-US" sz="2600" dirty="0" smtClean="0">
                <a:solidFill>
                  <a:srgbClr val="FF0000"/>
                </a:solidFill>
              </a:rPr>
              <a:t>Use the phrases in this box to complete the above instructions</a:t>
            </a:r>
            <a:endParaRPr lang="en-US" altLang="vi-VN" sz="2600" b="1" dirty="0">
              <a:solidFill>
                <a:srgbClr val="FF0000"/>
              </a:solidFill>
            </a:endParaRPr>
          </a:p>
        </p:txBody>
      </p:sp>
      <p:pic>
        <p:nvPicPr>
          <p:cNvPr id="14342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5" y="6259513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12"/>
          <p:cNvSpPr>
            <a:spLocks noChangeArrowheads="1"/>
          </p:cNvSpPr>
          <p:nvPr/>
        </p:nvSpPr>
        <p:spPr bwMode="auto">
          <a:xfrm>
            <a:off x="2730500" y="3324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/>
              <a:t/>
            </a:r>
            <a:br>
              <a:rPr lang="en-US" altLang="vi-VN"/>
            </a:br>
            <a:endParaRPr lang="en-US" altLang="vi-VN"/>
          </a:p>
        </p:txBody>
      </p:sp>
      <p:sp>
        <p:nvSpPr>
          <p:cNvPr id="14344" name="TextBox 4"/>
          <p:cNvSpPr txBox="1">
            <a:spLocks noChangeArrowheads="1"/>
          </p:cNvSpPr>
          <p:nvPr/>
        </p:nvSpPr>
        <p:spPr bwMode="auto">
          <a:xfrm>
            <a:off x="1143000" y="876300"/>
            <a:ext cx="972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FF0000"/>
                </a:solidFill>
              </a:rPr>
              <a:t>RECIPE FOR AN OMELETTE</a:t>
            </a:r>
          </a:p>
        </p:txBody>
      </p:sp>
      <p:pic>
        <p:nvPicPr>
          <p:cNvPr id="1434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495425"/>
            <a:ext cx="25812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1516063"/>
            <a:ext cx="25812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516063"/>
            <a:ext cx="25812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4116388"/>
            <a:ext cx="25812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116388"/>
            <a:ext cx="25812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8163" y="3324225"/>
            <a:ext cx="3467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dirty="0"/>
              <a:t>1. First, beat </a:t>
            </a:r>
            <a:r>
              <a:rPr lang="en-US" altLang="vi-VN" dirty="0">
                <a:solidFill>
                  <a:srgbClr val="FF0000"/>
                </a:solidFill>
              </a:rPr>
              <a:t>the eggs together with salt pepper and cold water.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138613" y="3386138"/>
            <a:ext cx="3467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dirty="0"/>
              <a:t>2. Then, heat </a:t>
            </a:r>
            <a:r>
              <a:rPr lang="en-US" altLang="vi-VN" dirty="0">
                <a:solidFill>
                  <a:srgbClr val="FF0000"/>
                </a:solidFill>
              </a:rPr>
              <a:t>the oil over high heat in a frying pan.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843838" y="3359150"/>
            <a:ext cx="3467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dirty="0"/>
              <a:t>3. Next, pour </a:t>
            </a:r>
            <a:r>
              <a:rPr lang="en-US" altLang="vi-VN" dirty="0">
                <a:solidFill>
                  <a:srgbClr val="FF0000"/>
                </a:solidFill>
              </a:rPr>
              <a:t>the egg mixture into the pan and cook for two minutes.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381125" y="6003925"/>
            <a:ext cx="413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dirty="0"/>
              <a:t>4. After that, fold </a:t>
            </a:r>
            <a:r>
              <a:rPr lang="en-US" altLang="vi-VN" dirty="0">
                <a:solidFill>
                  <a:srgbClr val="FF0000"/>
                </a:solidFill>
              </a:rPr>
              <a:t>the </a:t>
            </a:r>
            <a:r>
              <a:rPr lang="en-US" altLang="vi-VN" dirty="0" err="1" smtClean="0">
                <a:solidFill>
                  <a:srgbClr val="FF0000"/>
                </a:solidFill>
              </a:rPr>
              <a:t>omelette</a:t>
            </a:r>
            <a:r>
              <a:rPr lang="en-US" altLang="vi-VN" dirty="0" smtClean="0">
                <a:solidFill>
                  <a:srgbClr val="FF0000"/>
                </a:solidFill>
              </a:rPr>
              <a:t> </a:t>
            </a:r>
            <a:r>
              <a:rPr lang="en-US" altLang="vi-VN" dirty="0">
                <a:solidFill>
                  <a:srgbClr val="FF0000"/>
                </a:solidFill>
              </a:rPr>
              <a:t>in half.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199188" y="5935663"/>
            <a:ext cx="4887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dirty="0"/>
              <a:t>5. Finally, put </a:t>
            </a:r>
            <a:r>
              <a:rPr lang="en-US" altLang="vi-VN" dirty="0">
                <a:solidFill>
                  <a:srgbClr val="FF0000"/>
                </a:solidFill>
              </a:rPr>
              <a:t>the </a:t>
            </a:r>
            <a:r>
              <a:rPr lang="en-US" altLang="vi-VN" dirty="0" err="1">
                <a:solidFill>
                  <a:srgbClr val="FF0000"/>
                </a:solidFill>
              </a:rPr>
              <a:t>omelette</a:t>
            </a:r>
            <a:r>
              <a:rPr lang="en-US" altLang="vi-VN" dirty="0">
                <a:solidFill>
                  <a:srgbClr val="FF0000"/>
                </a:solidFill>
              </a:rPr>
              <a:t> on a plate and serve it with some vegetables.</a:t>
            </a:r>
          </a:p>
        </p:txBody>
      </p:sp>
    </p:spTree>
    <p:extLst>
      <p:ext uri="{BB962C8B-B14F-4D97-AF65-F5344CB8AC3E}">
        <p14:creationId xmlns:p14="http://schemas.microsoft.com/office/powerpoint/2010/main" val="79987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38150" y="839788"/>
            <a:ext cx="11391900" cy="58769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5" y="6259513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33350" y="114300"/>
            <a:ext cx="1133475" cy="3619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/>
              <a:t>Speaking  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476375" y="114300"/>
            <a:ext cx="10163175" cy="4000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000" b="1" dirty="0">
                <a:solidFill>
                  <a:srgbClr val="FF0000"/>
                </a:solidFill>
              </a:rPr>
              <a:t>5. WORK IN PAIRS: PRACTICE GIVING </a:t>
            </a:r>
            <a:r>
              <a:rPr lang="en-US" altLang="vi-VN" sz="2000" b="1" dirty="0" err="1">
                <a:solidFill>
                  <a:srgbClr val="FF0000"/>
                </a:solidFill>
              </a:rPr>
              <a:t>INSTRUCIONS</a:t>
            </a:r>
            <a:r>
              <a:rPr lang="en-US" altLang="vi-VN" sz="2000" b="1" dirty="0">
                <a:solidFill>
                  <a:srgbClr val="FF0000"/>
                </a:solidFill>
              </a:rPr>
              <a:t> ON HOW TO MAKE A DISH OR DRINK</a:t>
            </a:r>
          </a:p>
        </p:txBody>
      </p:sp>
      <p:sp>
        <p:nvSpPr>
          <p:cNvPr id="15367" name="TextBox 4"/>
          <p:cNvSpPr txBox="1">
            <a:spLocks noChangeArrowheads="1"/>
          </p:cNvSpPr>
          <p:nvPr/>
        </p:nvSpPr>
        <p:spPr bwMode="auto">
          <a:xfrm>
            <a:off x="904874" y="1285875"/>
            <a:ext cx="729563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vi-VN" sz="2800" b="1" i="1" dirty="0"/>
              <a:t>Example:</a:t>
            </a:r>
            <a:endParaRPr lang="en-US" altLang="vi-VN" sz="2800" dirty="0"/>
          </a:p>
          <a:p>
            <a:pPr>
              <a:lnSpc>
                <a:spcPct val="150000"/>
              </a:lnSpc>
            </a:pPr>
            <a:r>
              <a:rPr lang="en-US" altLang="vi-VN" sz="2800" b="1" dirty="0"/>
              <a:t>A:</a:t>
            </a:r>
            <a:r>
              <a:rPr lang="en-US" altLang="vi-VN" sz="2800" dirty="0"/>
              <a:t> Can you tell me how to cook </a:t>
            </a:r>
            <a:r>
              <a:rPr lang="en-US" altLang="vi-VN" sz="2800" u="sng" dirty="0">
                <a:solidFill>
                  <a:srgbClr val="FF0000"/>
                </a:solidFill>
              </a:rPr>
              <a:t>the rice</a:t>
            </a:r>
            <a:r>
              <a:rPr lang="en-US" altLang="vi-VN" sz="2800" dirty="0"/>
              <a:t>, please? What should I do first?</a:t>
            </a:r>
          </a:p>
          <a:p>
            <a:pPr>
              <a:lnSpc>
                <a:spcPct val="150000"/>
              </a:lnSpc>
            </a:pPr>
            <a:r>
              <a:rPr lang="en-US" altLang="vi-VN" sz="2800" b="1" dirty="0"/>
              <a:t>B:</a:t>
            </a:r>
            <a:r>
              <a:rPr lang="en-US" altLang="vi-VN" sz="2800" dirty="0"/>
              <a:t> First, </a:t>
            </a:r>
            <a:r>
              <a:rPr lang="en-US" altLang="vi-VN" sz="2800" u="sng" dirty="0">
                <a:solidFill>
                  <a:srgbClr val="FF0000"/>
                </a:solidFill>
              </a:rPr>
              <a:t>put some water in a pot and heat it until it boils.</a:t>
            </a:r>
          </a:p>
          <a:p>
            <a:pPr>
              <a:lnSpc>
                <a:spcPct val="150000"/>
              </a:lnSpc>
            </a:pPr>
            <a:r>
              <a:rPr lang="en-US" altLang="vi-VN" sz="2800" b="1" dirty="0"/>
              <a:t>A:</a:t>
            </a:r>
            <a:r>
              <a:rPr lang="en-US" altLang="vi-VN" sz="2800" dirty="0"/>
              <a:t> And then?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505" y="1285875"/>
            <a:ext cx="3524770" cy="2748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505" y="4461996"/>
            <a:ext cx="37036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392" y="129360"/>
            <a:ext cx="5915025" cy="994172"/>
          </a:xfrm>
        </p:spPr>
        <p:txBody>
          <a:bodyPr>
            <a:normAutofit/>
          </a:bodyPr>
          <a:lstStyle/>
          <a:p>
            <a:pPr algn="ctr"/>
            <a:r>
              <a:rPr lang="en-US" sz="3750" b="1" dirty="0">
                <a:solidFill>
                  <a:srgbClr val="FF0000"/>
                </a:solidFill>
              </a:rPr>
              <a:t>III. </a:t>
            </a:r>
            <a:r>
              <a:rPr lang="en-US" sz="3750" b="1" dirty="0">
                <a:solidFill>
                  <a:srgbClr val="FF0000"/>
                </a:solidFill>
              </a:rPr>
              <a:t>Wrap- up</a:t>
            </a:r>
            <a:endParaRPr lang="vi-VN" sz="3750" b="1" dirty="0">
              <a:solidFill>
                <a:srgbClr val="FF0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722427" y="975361"/>
            <a:ext cx="4656265" cy="1085570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algn="ctr" defTabSz="1300163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925" dirty="0">
                <a:solidFill>
                  <a:prstClr val="white"/>
                </a:solidFill>
                <a:latin typeface="Calibri" panose="020F0502020204030204"/>
              </a:rPr>
              <a:t>SKILLS 1</a:t>
            </a:r>
          </a:p>
        </p:txBody>
      </p:sp>
      <p:sp>
        <p:nvSpPr>
          <p:cNvPr id="7" name="Freeform 6"/>
          <p:cNvSpPr/>
          <p:nvPr/>
        </p:nvSpPr>
        <p:spPr>
          <a:xfrm>
            <a:off x="6946719" y="2319476"/>
            <a:ext cx="3531734" cy="1050130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algn="ctr" defTabSz="1300163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925" dirty="0">
                <a:solidFill>
                  <a:prstClr val="white"/>
                </a:solidFill>
                <a:latin typeface="Calibri" panose="020F0502020204030204"/>
              </a:rPr>
              <a:t>SPEAKING</a:t>
            </a:r>
            <a:endParaRPr lang="en-US" sz="29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126168" y="2319475"/>
            <a:ext cx="3197051" cy="928514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algn="ctr" defTabSz="1300163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925" dirty="0">
                <a:solidFill>
                  <a:prstClr val="white"/>
                </a:solidFill>
                <a:latin typeface="Calibri" panose="020F0502020204030204"/>
              </a:rPr>
              <a:t>READING</a:t>
            </a:r>
            <a:endParaRPr lang="en-US" sz="29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284822" y="2087800"/>
            <a:ext cx="257175" cy="231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599522" y="2087799"/>
            <a:ext cx="257175" cy="231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66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IV. Homework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925" dirty="0"/>
          </a:p>
          <a:p>
            <a:r>
              <a:rPr lang="en-US" sz="2925" dirty="0"/>
              <a:t>Learn by heart the vocabulary</a:t>
            </a:r>
          </a:p>
          <a:p>
            <a:r>
              <a:rPr lang="en-US" sz="2925" dirty="0"/>
              <a:t>Do exercises in Workbook</a:t>
            </a:r>
            <a:endParaRPr lang="en-US" sz="2925" dirty="0"/>
          </a:p>
          <a:p>
            <a:r>
              <a:rPr lang="en-US" sz="2925" dirty="0"/>
              <a:t>Prepare: Unit </a:t>
            </a:r>
            <a:r>
              <a:rPr lang="en-US" sz="2925" dirty="0"/>
              <a:t>5 – Skills 2</a:t>
            </a:r>
            <a:endParaRPr lang="vi-VN" sz="2925" dirty="0"/>
          </a:p>
        </p:txBody>
      </p:sp>
    </p:spTree>
    <p:extLst>
      <p:ext uri="{BB962C8B-B14F-4D97-AF65-F5344CB8AC3E}">
        <p14:creationId xmlns:p14="http://schemas.microsoft.com/office/powerpoint/2010/main" val="19733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89452" y="-79513"/>
            <a:ext cx="12281452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22951" y="434344"/>
            <a:ext cx="5954689" cy="3729932"/>
            <a:chOff x="398951" y="-312694"/>
            <a:chExt cx="5954689" cy="3729932"/>
          </a:xfrm>
        </p:grpSpPr>
        <p:grpSp>
          <p:nvGrpSpPr>
            <p:cNvPr id="12" name="Group 11"/>
            <p:cNvGrpSpPr/>
            <p:nvPr/>
          </p:nvGrpSpPr>
          <p:grpSpPr>
            <a:xfrm>
              <a:off x="1399125" y="-312694"/>
              <a:ext cx="4954515" cy="784398"/>
              <a:chOff x="1405229" y="-312694"/>
              <a:chExt cx="4954515" cy="78439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3644" y="-312694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5229" y="-30590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398951" y="1478246"/>
              <a:ext cx="485553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0" indent="-1143000" algn="ctr">
                <a:buAutoNum type="romanUcPeriod"/>
              </a:pPr>
              <a:r>
                <a:rPr lang="en-US" sz="6000" b="1" dirty="0" smtClean="0">
                  <a:solidFill>
                    <a:srgbClr val="0084B1"/>
                  </a:solidFill>
                </a:rPr>
                <a:t>Reading</a:t>
              </a:r>
            </a:p>
            <a:p>
              <a:pPr marL="1143000" indent="-1143000" algn="ctr">
                <a:buAutoNum type="romanUcPeriod"/>
              </a:pPr>
              <a:endParaRPr lang="en-US" sz="6000" b="1" dirty="0">
                <a:solidFill>
                  <a:srgbClr val="0084B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91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4325" y="627063"/>
            <a:ext cx="11618913" cy="6230937"/>
          </a:xfrm>
          <a:prstGeom prst="roundRect">
            <a:avLst/>
          </a:prstGeom>
          <a:solidFill>
            <a:schemeClr val="bg1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33350" y="114300"/>
            <a:ext cx="1133475" cy="3619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i="1" dirty="0"/>
              <a:t>Reading 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1271588" y="106363"/>
            <a:ext cx="10142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b="1">
                <a:solidFill>
                  <a:schemeClr val="bg1"/>
                </a:solidFill>
              </a:rPr>
              <a:t>1. READ PHONG’S BLOG AND UNDERLINE THESE WORD FROM THE BOX</a:t>
            </a:r>
          </a:p>
        </p:txBody>
      </p:sp>
      <p:pic>
        <p:nvPicPr>
          <p:cNvPr id="1024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5" y="6259513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63713" y="757238"/>
            <a:ext cx="8732837" cy="747712"/>
          </a:xfrm>
          <a:prstGeom prst="round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stewing		bones		broth		</a:t>
            </a:r>
            <a:r>
              <a:rPr lang="en-US" dirty="0" err="1"/>
              <a:t>bonelesss</a:t>
            </a:r>
            <a:r>
              <a:rPr lang="en-US" dirty="0"/>
              <a:t>		slices</a:t>
            </a:r>
          </a:p>
        </p:txBody>
      </p:sp>
      <p:pic>
        <p:nvPicPr>
          <p:cNvPr id="10248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1778000"/>
            <a:ext cx="182086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1778000"/>
            <a:ext cx="182086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1778000"/>
            <a:ext cx="182086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1778000"/>
            <a:ext cx="182086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0" y="1778000"/>
            <a:ext cx="182086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Box 6"/>
          <p:cNvSpPr txBox="1">
            <a:spLocks noChangeArrowheads="1"/>
          </p:cNvSpPr>
          <p:nvPr/>
        </p:nvSpPr>
        <p:spPr bwMode="auto">
          <a:xfrm>
            <a:off x="979488" y="3500438"/>
            <a:ext cx="1009491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i="1" dirty="0"/>
              <a:t>Sun, Feb 24,...</a:t>
            </a:r>
            <a:r>
              <a:rPr lang="en-US" altLang="vi-VN" dirty="0"/>
              <a:t/>
            </a:r>
            <a:br>
              <a:rPr lang="en-US" altLang="vi-VN" dirty="0"/>
            </a:br>
            <a:r>
              <a:rPr lang="en-US" altLang="vi-VN" b="1" i="1" dirty="0"/>
              <a:t>PHO</a:t>
            </a:r>
            <a:r>
              <a:rPr lang="en-US" altLang="vi-VN" b="1" dirty="0"/>
              <a:t> - A POPULAR DISH IN HA </a:t>
            </a:r>
            <a:r>
              <a:rPr lang="en-US" altLang="vi-VN" b="1" dirty="0" err="1"/>
              <a:t>NOI</a:t>
            </a:r>
            <a:r>
              <a:rPr lang="en-US" altLang="vi-VN" dirty="0"/>
              <a:t/>
            </a:r>
            <a:br>
              <a:rPr lang="en-US" altLang="vi-VN" dirty="0"/>
            </a:br>
            <a:r>
              <a:rPr lang="en-US" altLang="vi-VN" dirty="0"/>
              <a:t>Among the many special dishes in Ha </a:t>
            </a:r>
            <a:r>
              <a:rPr lang="en-US" altLang="vi-VN" dirty="0" err="1"/>
              <a:t>Noi</a:t>
            </a:r>
            <a:r>
              <a:rPr lang="en-US" altLang="vi-VN" dirty="0"/>
              <a:t>, pho is the most popular. It is a special kind of Vietnamese soup. We can enjoy </a:t>
            </a:r>
            <a:r>
              <a:rPr lang="en-US" altLang="vi-VN" i="1" dirty="0"/>
              <a:t>pho</a:t>
            </a:r>
            <a:r>
              <a:rPr lang="en-US" altLang="vi-VN" dirty="0"/>
              <a:t> for all kinds of meals during the day, from breakfast to dinner, and even for a late night snack. </a:t>
            </a:r>
            <a:r>
              <a:rPr lang="en-US" altLang="vi-VN" i="1" dirty="0"/>
              <a:t>Pho</a:t>
            </a:r>
            <a:r>
              <a:rPr lang="en-US" altLang="vi-VN" dirty="0"/>
              <a:t> has a very special taste. The rice noodles are made from the best variety of rice. The broth for </a:t>
            </a:r>
            <a:r>
              <a:rPr lang="en-US" altLang="vi-VN" i="1" dirty="0"/>
              <a:t>pho </a:t>
            </a:r>
            <a:r>
              <a:rPr lang="en-US" altLang="vi-VN" i="1" dirty="0" err="1"/>
              <a:t>bo</a:t>
            </a:r>
            <a:r>
              <a:rPr lang="en-US" altLang="vi-VN" dirty="0"/>
              <a:t> (beef noodle soup) is made by stewing the bones of cows for a long time in a large pot. The broth for another kind of </a:t>
            </a:r>
            <a:r>
              <a:rPr lang="en-US" altLang="vi-VN" i="1" dirty="0"/>
              <a:t>pho</a:t>
            </a:r>
            <a:r>
              <a:rPr lang="en-US" altLang="vi-VN" dirty="0"/>
              <a:t>, </a:t>
            </a:r>
            <a:r>
              <a:rPr lang="en-US" altLang="vi-VN" i="1" dirty="0"/>
              <a:t>pho </a:t>
            </a:r>
            <a:r>
              <a:rPr lang="en-US" altLang="vi-VN" i="1" dirty="0" err="1"/>
              <a:t>ga</a:t>
            </a:r>
            <a:r>
              <a:rPr lang="en-US" altLang="vi-VN" dirty="0"/>
              <a:t> (chicken noodle soup) is made by stewing chicken bones. The chicken meat served with </a:t>
            </a:r>
            <a:r>
              <a:rPr lang="en-US" altLang="vi-VN" i="1" dirty="0"/>
              <a:t>pho </a:t>
            </a:r>
            <a:r>
              <a:rPr lang="en-US" altLang="vi-VN" i="1" dirty="0" err="1"/>
              <a:t>ga</a:t>
            </a:r>
            <a:r>
              <a:rPr lang="en-US" altLang="vi-VN" dirty="0"/>
              <a:t> is boneless and cut into thin slices... It's so delicious!</a:t>
            </a:r>
            <a:br>
              <a:rPr lang="en-US" altLang="vi-VN" dirty="0"/>
            </a:br>
            <a:r>
              <a:rPr lang="en-US" altLang="vi-VN" dirty="0"/>
              <a:t>Tell me about a popular dish where you live!</a:t>
            </a:r>
            <a:br>
              <a:rPr lang="en-US" altLang="vi-VN" dirty="0"/>
            </a:br>
            <a:r>
              <a:rPr lang="en-US" altLang="vi-VN" i="1" dirty="0"/>
              <a:t>Posted by Phong at 5:30 p.m.</a:t>
            </a:r>
            <a:endParaRPr lang="en-US" altLang="vi-VN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550" y="4527550"/>
            <a:ext cx="7064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4887913"/>
            <a:ext cx="8921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4887913"/>
            <a:ext cx="70643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5384800"/>
            <a:ext cx="10271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5384800"/>
            <a:ext cx="7064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786438" y="1146175"/>
            <a:ext cx="67468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92338" y="1163638"/>
            <a:ext cx="8953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49688" y="1147763"/>
            <a:ext cx="89693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64450" y="1146175"/>
            <a:ext cx="107791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318625" y="1147763"/>
            <a:ext cx="89693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52812" y="500062"/>
            <a:ext cx="5405438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1. STEWING (n): </a:t>
            </a:r>
            <a:r>
              <a:rPr lang="en-US" sz="3600" dirty="0" err="1" smtClean="0">
                <a:solidFill>
                  <a:schemeClr val="tx1"/>
                </a:solidFill>
              </a:rPr>
              <a:t>ninh</a:t>
            </a:r>
            <a:r>
              <a:rPr lang="en-US" sz="3600" dirty="0" smtClean="0">
                <a:solidFill>
                  <a:schemeClr val="tx1"/>
                </a:solidFill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</a:rPr>
              <a:t>hầm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124" name="Picture 4" descr="Bí quyết hầm thịt bò, heo, gà vịt siêu nhanh mềm mà đượm v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414462"/>
            <a:ext cx="7424738" cy="49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28925" y="881062"/>
            <a:ext cx="6757988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>2. BONE (n): </a:t>
            </a:r>
            <a:r>
              <a:rPr lang="en-US" sz="4800" dirty="0" err="1" smtClean="0">
                <a:solidFill>
                  <a:schemeClr val="tx1"/>
                </a:solidFill>
              </a:rPr>
              <a:t>xương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AutoShape 4" descr="Tác dụng &amp;amp; cách dùng xương ống heo hữu cơ Quế Lâm - Hưng Phát Foodki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150" name="Picture 6" descr="Xương ống heo lai rừng tự nhiên - Xương ống lợn rừng lai - Nam An Fa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2243137"/>
            <a:ext cx="44577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ƯỚNG DẪN CÁCH NẤU XƯƠNG HEO RỪNG XÁO MĂNG NGON LÀNH VÔ CÙNG ĐÃ MIỆ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6" y="2466974"/>
            <a:ext cx="48768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38325" y="509587"/>
            <a:ext cx="847725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3. BONELESS (adj): </a:t>
            </a:r>
            <a:r>
              <a:rPr lang="en-US" sz="3600" dirty="0" err="1" smtClean="0">
                <a:solidFill>
                  <a:schemeClr val="tx1"/>
                </a:solidFill>
              </a:rPr>
              <a:t>không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có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xương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8196" name="Picture 4" descr="Ức Gà Fillet Không Xươ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4"/>
          <a:stretch/>
        </p:blipFill>
        <p:spPr bwMode="auto">
          <a:xfrm>
            <a:off x="3005139" y="1423987"/>
            <a:ext cx="7181850" cy="543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847725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4</a:t>
            </a:r>
            <a:r>
              <a:rPr lang="en-US" sz="4400" dirty="0" smtClean="0">
                <a:solidFill>
                  <a:schemeClr val="tx1"/>
                </a:solidFill>
              </a:rPr>
              <a:t>. BROTH (n): </a:t>
            </a:r>
            <a:r>
              <a:rPr lang="en-US" sz="4400" dirty="0" err="1" smtClean="0">
                <a:solidFill>
                  <a:schemeClr val="tx1"/>
                </a:solidFill>
              </a:rPr>
              <a:t>nước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xuýt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8125" y="138113"/>
            <a:ext cx="6348413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5. SLICE (n): </a:t>
            </a:r>
            <a:r>
              <a:rPr lang="en-US" sz="4000" dirty="0" err="1" smtClean="0">
                <a:solidFill>
                  <a:schemeClr val="tx1"/>
                </a:solidFill>
              </a:rPr>
              <a:t>miếng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lát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mỏng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2795</TotalTime>
  <Words>404</Words>
  <Application>Microsoft Office PowerPoint</Application>
  <PresentationFormat>Widescreen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Calibri Light</vt:lpstr>
      <vt:lpstr>Calibri</vt:lpstr>
      <vt:lpstr>Wingdings</vt:lpstr>
      <vt:lpstr>Cooper Black</vt:lpstr>
      <vt:lpstr>Arial Black</vt:lpstr>
      <vt:lpstr>Times New Roman</vt:lpstr>
      <vt:lpstr>Arial</vt:lpstr>
      <vt:lpstr>Office Theme</vt:lpstr>
      <vt:lpstr>1_Office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Wrap- up</vt:lpstr>
      <vt:lpstr>IV. Homework</vt:lpstr>
    </vt:vector>
  </TitlesOfParts>
  <Manager>LÊ THANH HUYỀN</Manager>
  <Company>0986080588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E7-U5-SKILL1-JESS</dc:title>
  <dc:creator>JESSICA LEE</dc:creator>
  <cp:lastModifiedBy>My Laptop</cp:lastModifiedBy>
  <cp:revision>196</cp:revision>
  <dcterms:created xsi:type="dcterms:W3CDTF">2018-11-05T02:58:53Z</dcterms:created>
  <dcterms:modified xsi:type="dcterms:W3CDTF">2021-12-01T23:35:58Z</dcterms:modified>
</cp:coreProperties>
</file>