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57" r:id="rId3"/>
    <p:sldId id="281" r:id="rId4"/>
    <p:sldId id="285" r:id="rId5"/>
    <p:sldId id="258" r:id="rId6"/>
    <p:sldId id="282" r:id="rId7"/>
    <p:sldId id="260" r:id="rId8"/>
    <p:sldId id="261" r:id="rId9"/>
    <p:sldId id="286" r:id="rId10"/>
    <p:sldId id="262" r:id="rId11"/>
    <p:sldId id="287" r:id="rId12"/>
    <p:sldId id="288" r:id="rId13"/>
    <p:sldId id="28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7FB1DE"/>
    <a:srgbClr val="9DC3E6"/>
    <a:srgbClr val="0088EE"/>
    <a:srgbClr val="A3E7FF"/>
    <a:srgbClr val="75DBFF"/>
    <a:srgbClr val="F16649"/>
    <a:srgbClr val="0FB7BD"/>
    <a:srgbClr val="008000"/>
    <a:srgbClr val="F47A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69" d="100"/>
          <a:sy n="69" d="100"/>
        </p:scale>
        <p:origin x="596" y="44"/>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9/4/2021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9/4/2021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9/4/2021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9/4/2021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3164496"/>
            <a:ext cx="9143999" cy="2585323"/>
          </a:xfrm>
          <a:prstGeom prst="rect">
            <a:avLst/>
          </a:prstGeom>
          <a:ln w="190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en-US" sz="5400" b="1" dirty="0" smtClean="0">
                <a:ln w="22225">
                  <a:solidFill>
                    <a:schemeClr val="accent2"/>
                  </a:solidFill>
                  <a:prstDash val="solid"/>
                </a:ln>
                <a:solidFill>
                  <a:srgbClr val="FF0000"/>
                </a:solidFill>
              </a:rPr>
              <a:t>UNIT 1: MY NEW SCHOOL</a:t>
            </a:r>
          </a:p>
          <a:p>
            <a:pPr algn="ctr">
              <a:lnSpc>
                <a:spcPct val="150000"/>
              </a:lnSpc>
            </a:pPr>
            <a:r>
              <a:rPr lang="en-US" sz="5400" b="1" dirty="0" smtClean="0">
                <a:ln w="22225">
                  <a:solidFill>
                    <a:srgbClr val="0070C0"/>
                  </a:solidFill>
                  <a:prstDash val="solid"/>
                </a:ln>
                <a:solidFill>
                  <a:srgbClr val="0070C0"/>
                </a:solidFill>
              </a:rPr>
              <a:t>LESSON 5: SKILLS 1</a:t>
            </a:r>
            <a:endParaRPr lang="vi-VN" sz="5400" b="1" dirty="0">
              <a:ln w="22225">
                <a:solidFill>
                  <a:srgbClr val="0070C0"/>
                </a:solidFill>
                <a:prstDash val="solid"/>
              </a:ln>
              <a:solidFill>
                <a:srgbClr val="0070C0"/>
              </a:solidFill>
            </a:endParaRPr>
          </a:p>
        </p:txBody>
      </p:sp>
    </p:spTree>
    <p:extLst>
      <p:ext uri="{BB962C8B-B14F-4D97-AF65-F5344CB8AC3E}">
        <p14:creationId xmlns:p14="http://schemas.microsoft.com/office/powerpoint/2010/main" val="1401245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65203" y="42732"/>
            <a:ext cx="7429711"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Which school in </a:t>
            </a:r>
            <a:r>
              <a:rPr lang="en-US" sz="2600" b="1">
                <a:solidFill>
                  <a:srgbClr val="FF0000"/>
                </a:solidFill>
                <a:effectLst>
                  <a:glow rad="88900">
                    <a:schemeClr val="bg1"/>
                  </a:glow>
                </a:effectLst>
                <a:latin typeface="Arial" panose="020B0604020202020204" pitchFamily="34" charset="0"/>
                <a:cs typeface="Arial" panose="020B0604020202020204" pitchFamily="34" charset="0"/>
              </a:rPr>
              <a:t>1</a:t>
            </a:r>
            <a:r>
              <a:rPr lang="en-US" sz="2600" b="1">
                <a:effectLst>
                  <a:glow rad="88900">
                    <a:schemeClr val="bg1"/>
                  </a:glow>
                </a:effectLst>
                <a:latin typeface="Arial" panose="020B0604020202020204" pitchFamily="34" charset="0"/>
                <a:cs typeface="Arial" panose="020B0604020202020204" pitchFamily="34" charset="0"/>
              </a:rPr>
              <a:t> would you like to go to? Why or Why not? Complete the table. </a:t>
            </a:r>
          </a:p>
        </p:txBody>
      </p:sp>
      <p:graphicFrame>
        <p:nvGraphicFramePr>
          <p:cNvPr id="2" name="Table 1"/>
          <p:cNvGraphicFramePr>
            <a:graphicFrameLocks noGrp="1"/>
          </p:cNvGraphicFramePr>
          <p:nvPr>
            <p:extLst>
              <p:ext uri="{D42A27DB-BD31-4B8C-83A1-F6EECF244321}">
                <p14:modId xmlns:p14="http://schemas.microsoft.com/office/powerpoint/2010/main" val="1923293708"/>
              </p:ext>
            </p:extLst>
          </p:nvPr>
        </p:nvGraphicFramePr>
        <p:xfrm>
          <a:off x="289607" y="1397000"/>
          <a:ext cx="8443426" cy="1677943"/>
        </p:xfrm>
        <a:graphic>
          <a:graphicData uri="http://schemas.openxmlformats.org/drawingml/2006/table">
            <a:tbl>
              <a:tblPr firstRow="1" bandRow="1">
                <a:tableStyleId>{69CF1AB2-1976-4502-BF36-3FF5EA218861}</a:tableStyleId>
              </a:tblPr>
              <a:tblGrid>
                <a:gridCol w="4221713">
                  <a:extLst>
                    <a:ext uri="{9D8B030D-6E8A-4147-A177-3AD203B41FA5}">
                      <a16:colId xmlns:a16="http://schemas.microsoft.com/office/drawing/2014/main" val="20000"/>
                    </a:ext>
                  </a:extLst>
                </a:gridCol>
                <a:gridCol w="4221713">
                  <a:extLst>
                    <a:ext uri="{9D8B030D-6E8A-4147-A177-3AD203B41FA5}">
                      <a16:colId xmlns:a16="http://schemas.microsoft.com/office/drawing/2014/main" val="20001"/>
                    </a:ext>
                  </a:extLst>
                </a:gridCol>
              </a:tblGrid>
              <a:tr h="604942">
                <a:tc>
                  <a:txBody>
                    <a:bodyPr/>
                    <a:lstStyle/>
                    <a:p>
                      <a:pPr algn="ctr"/>
                      <a:r>
                        <a:rPr lang="en-US" sz="2400" dirty="0"/>
                        <a:t>Name</a:t>
                      </a:r>
                      <a:r>
                        <a:rPr lang="en-US" sz="2400" baseline="0" dirty="0"/>
                        <a:t> of school</a:t>
                      </a:r>
                      <a:endParaRPr lang="en-US" sz="2400" dirty="0">
                        <a:solidFill>
                          <a:schemeClr val="tx1"/>
                        </a:solidFill>
                      </a:endParaRPr>
                    </a:p>
                  </a:txBody>
                  <a:tcPr anchor="ctr"/>
                </a:tc>
                <a:tc>
                  <a:txBody>
                    <a:bodyPr/>
                    <a:lstStyle/>
                    <a:p>
                      <a:pPr algn="ctr"/>
                      <a:r>
                        <a:rPr lang="en-US" sz="2400"/>
                        <a:t>Reasons you like it</a:t>
                      </a:r>
                      <a:endParaRPr lang="en-US" sz="2400">
                        <a:solidFill>
                          <a:schemeClr val="tx1"/>
                        </a:solidFill>
                      </a:endParaRPr>
                    </a:p>
                  </a:txBody>
                  <a:tcPr anchor="ctr"/>
                </a:tc>
                <a:extLst>
                  <a:ext uri="{0D108BD9-81ED-4DB2-BD59-A6C34878D82A}">
                    <a16:rowId xmlns:a16="http://schemas.microsoft.com/office/drawing/2014/main" val="10000"/>
                  </a:ext>
                </a:extLst>
              </a:tr>
              <a:tr h="1073001">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10001"/>
                  </a:ext>
                </a:extLst>
              </a:tr>
            </a:tbl>
          </a:graphicData>
        </a:graphic>
      </p:graphicFrame>
      <p:sp>
        <p:nvSpPr>
          <p:cNvPr id="3" name="TextBox 2"/>
          <p:cNvSpPr txBox="1"/>
          <p:nvPr/>
        </p:nvSpPr>
        <p:spPr>
          <a:xfrm>
            <a:off x="478971" y="3363686"/>
            <a:ext cx="5943600" cy="523220"/>
          </a:xfrm>
          <a:prstGeom prst="rect">
            <a:avLst/>
          </a:prstGeom>
          <a:noFill/>
        </p:spPr>
        <p:txBody>
          <a:bodyPr wrap="square" rtlCol="0">
            <a:spAutoFit/>
          </a:bodyPr>
          <a:lstStyle/>
          <a:p>
            <a:r>
              <a:rPr lang="en-US" sz="2800" b="1"/>
              <a:t>Then discuss your choice with a friend.</a:t>
            </a:r>
          </a:p>
        </p:txBody>
      </p:sp>
      <p:sp>
        <p:nvSpPr>
          <p:cNvPr id="4" name="TextBox 3"/>
          <p:cNvSpPr txBox="1"/>
          <p:nvPr/>
        </p:nvSpPr>
        <p:spPr>
          <a:xfrm>
            <a:off x="807403" y="4175649"/>
            <a:ext cx="1469571" cy="461665"/>
          </a:xfrm>
          <a:prstGeom prst="rect">
            <a:avLst/>
          </a:prstGeom>
          <a:noFill/>
        </p:spPr>
        <p:txBody>
          <a:bodyPr wrap="square" rtlCol="0">
            <a:spAutoFit/>
          </a:bodyPr>
          <a:lstStyle/>
          <a:p>
            <a:r>
              <a:rPr lang="en-US" sz="2400" dirty="0">
                <a:solidFill>
                  <a:srgbClr val="0070C0"/>
                </a:solidFill>
              </a:rPr>
              <a:t>Example:</a:t>
            </a:r>
          </a:p>
        </p:txBody>
      </p:sp>
      <p:sp>
        <p:nvSpPr>
          <p:cNvPr id="5" name="TextBox 4"/>
          <p:cNvSpPr txBox="1"/>
          <p:nvPr/>
        </p:nvSpPr>
        <p:spPr>
          <a:xfrm>
            <a:off x="865203" y="4637314"/>
            <a:ext cx="5579140" cy="1569660"/>
          </a:xfrm>
          <a:prstGeom prst="rect">
            <a:avLst/>
          </a:prstGeom>
          <a:noFill/>
        </p:spPr>
        <p:txBody>
          <a:bodyPr wrap="square" rtlCol="0">
            <a:spAutoFit/>
          </a:bodyPr>
          <a:lstStyle/>
          <a:p>
            <a:r>
              <a:rPr lang="en-US" sz="2400" b="1" i="1"/>
              <a:t>A: </a:t>
            </a:r>
            <a:r>
              <a:rPr lang="en-US" sz="2400"/>
              <a:t>Which school would you like to go to?</a:t>
            </a:r>
          </a:p>
          <a:p>
            <a:r>
              <a:rPr lang="en-US" sz="2400" b="1" i="1"/>
              <a:t>B: </a:t>
            </a:r>
            <a:r>
              <a:rPr lang="en-US" sz="2400"/>
              <a:t> I’d like to go to Dream School.</a:t>
            </a:r>
          </a:p>
          <a:p>
            <a:r>
              <a:rPr lang="en-US" sz="2400" b="1" i="1"/>
              <a:t>A: </a:t>
            </a:r>
            <a:r>
              <a:rPr lang="en-US" sz="2400"/>
              <a:t>Why?</a:t>
            </a:r>
          </a:p>
          <a:p>
            <a:r>
              <a:rPr lang="en-US" sz="2400" b="1" i="1"/>
              <a:t>B: </a:t>
            </a:r>
            <a:r>
              <a:rPr lang="en-US" sz="2400"/>
              <a:t>Because I’d like to paint in the art club.</a:t>
            </a:r>
          </a:p>
        </p:txBody>
      </p:sp>
      <p:graphicFrame>
        <p:nvGraphicFramePr>
          <p:cNvPr id="9" name="Table 8"/>
          <p:cNvGraphicFramePr>
            <a:graphicFrameLocks noGrp="1"/>
          </p:cNvGraphicFramePr>
          <p:nvPr>
            <p:extLst>
              <p:ext uri="{D42A27DB-BD31-4B8C-83A1-F6EECF244321}">
                <p14:modId xmlns:p14="http://schemas.microsoft.com/office/powerpoint/2010/main" val="3706855827"/>
              </p:ext>
            </p:extLst>
          </p:nvPr>
        </p:nvGraphicFramePr>
        <p:xfrm>
          <a:off x="310155" y="1391282"/>
          <a:ext cx="8443426" cy="1777715"/>
        </p:xfrm>
        <a:graphic>
          <a:graphicData uri="http://schemas.openxmlformats.org/drawingml/2006/table">
            <a:tbl>
              <a:tblPr firstRow="1" bandRow="1">
                <a:tableStyleId>{69CF1AB2-1976-4502-BF36-3FF5EA218861}</a:tableStyleId>
              </a:tblPr>
              <a:tblGrid>
                <a:gridCol w="4221713">
                  <a:extLst>
                    <a:ext uri="{9D8B030D-6E8A-4147-A177-3AD203B41FA5}">
                      <a16:colId xmlns:a16="http://schemas.microsoft.com/office/drawing/2014/main" val="20000"/>
                    </a:ext>
                  </a:extLst>
                </a:gridCol>
                <a:gridCol w="4221713">
                  <a:extLst>
                    <a:ext uri="{9D8B030D-6E8A-4147-A177-3AD203B41FA5}">
                      <a16:colId xmlns:a16="http://schemas.microsoft.com/office/drawing/2014/main" val="20001"/>
                    </a:ext>
                  </a:extLst>
                </a:gridCol>
              </a:tblGrid>
              <a:tr h="620657">
                <a:tc>
                  <a:txBody>
                    <a:bodyPr/>
                    <a:lstStyle/>
                    <a:p>
                      <a:pPr algn="ctr"/>
                      <a:r>
                        <a:rPr lang="en-US" sz="2400" dirty="0"/>
                        <a:t>Name</a:t>
                      </a:r>
                      <a:r>
                        <a:rPr lang="en-US" sz="2400" baseline="0" dirty="0"/>
                        <a:t> of school</a:t>
                      </a:r>
                      <a:endParaRPr lang="en-US" sz="2400" dirty="0">
                        <a:solidFill>
                          <a:schemeClr val="tx1"/>
                        </a:solidFill>
                      </a:endParaRPr>
                    </a:p>
                  </a:txBody>
                  <a:tcPr anchor="ctr"/>
                </a:tc>
                <a:tc>
                  <a:txBody>
                    <a:bodyPr/>
                    <a:lstStyle/>
                    <a:p>
                      <a:pPr algn="ctr"/>
                      <a:r>
                        <a:rPr lang="en-US" sz="2400" dirty="0"/>
                        <a:t>Reasons you like it</a:t>
                      </a:r>
                      <a:endParaRPr lang="en-US" sz="2400" dirty="0">
                        <a:solidFill>
                          <a:schemeClr val="tx1"/>
                        </a:solidFill>
                      </a:endParaRPr>
                    </a:p>
                  </a:txBody>
                  <a:tcPr anchor="ctr"/>
                </a:tc>
                <a:extLst>
                  <a:ext uri="{0D108BD9-81ED-4DB2-BD59-A6C34878D82A}">
                    <a16:rowId xmlns:a16="http://schemas.microsoft.com/office/drawing/2014/main" val="10000"/>
                  </a:ext>
                </a:extLst>
              </a:tr>
              <a:tr h="1157058">
                <a:tc>
                  <a:txBody>
                    <a:bodyPr/>
                    <a:lstStyle/>
                    <a:p>
                      <a:r>
                        <a:rPr lang="en-US" sz="3400" dirty="0" smtClean="0"/>
                        <a:t>An Son school</a:t>
                      </a:r>
                      <a:endParaRPr lang="en-US" sz="3400" dirty="0"/>
                    </a:p>
                  </a:txBody>
                  <a:tcPr>
                    <a:noFill/>
                  </a:tcPr>
                </a:tc>
                <a:tc>
                  <a:txBody>
                    <a:bodyPr/>
                    <a:lstStyle/>
                    <a:p>
                      <a:r>
                        <a:rPr lang="en-US" sz="3400" dirty="0" smtClean="0"/>
                        <a:t>mountains</a:t>
                      </a:r>
                      <a:r>
                        <a:rPr lang="en-US" sz="3400" baseline="0" dirty="0" smtClean="0"/>
                        <a:t> and green fields</a:t>
                      </a:r>
                      <a:endParaRPr lang="en-US" sz="3400" dirty="0"/>
                    </a:p>
                  </a:txBody>
                  <a:tcP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923293708"/>
              </p:ext>
            </p:extLst>
          </p:nvPr>
        </p:nvGraphicFramePr>
        <p:xfrm>
          <a:off x="289607" y="1397000"/>
          <a:ext cx="8443426" cy="1677943"/>
        </p:xfrm>
        <a:graphic>
          <a:graphicData uri="http://schemas.openxmlformats.org/drawingml/2006/table">
            <a:tbl>
              <a:tblPr firstRow="1" bandRow="1">
                <a:tableStyleId>{69CF1AB2-1976-4502-BF36-3FF5EA218861}</a:tableStyleId>
              </a:tblPr>
              <a:tblGrid>
                <a:gridCol w="4221713">
                  <a:extLst>
                    <a:ext uri="{9D8B030D-6E8A-4147-A177-3AD203B41FA5}">
                      <a16:colId xmlns:a16="http://schemas.microsoft.com/office/drawing/2014/main" val="20000"/>
                    </a:ext>
                  </a:extLst>
                </a:gridCol>
                <a:gridCol w="4221713">
                  <a:extLst>
                    <a:ext uri="{9D8B030D-6E8A-4147-A177-3AD203B41FA5}">
                      <a16:colId xmlns:a16="http://schemas.microsoft.com/office/drawing/2014/main" val="20001"/>
                    </a:ext>
                  </a:extLst>
                </a:gridCol>
              </a:tblGrid>
              <a:tr h="604942">
                <a:tc>
                  <a:txBody>
                    <a:bodyPr/>
                    <a:lstStyle/>
                    <a:p>
                      <a:pPr algn="ctr"/>
                      <a:r>
                        <a:rPr lang="en-US" sz="2400" dirty="0"/>
                        <a:t>Name</a:t>
                      </a:r>
                      <a:r>
                        <a:rPr lang="en-US" sz="2400" baseline="0" dirty="0"/>
                        <a:t> of school</a:t>
                      </a:r>
                      <a:endParaRPr lang="en-US" sz="2400" dirty="0">
                        <a:solidFill>
                          <a:schemeClr val="tx1"/>
                        </a:solidFill>
                      </a:endParaRPr>
                    </a:p>
                  </a:txBody>
                  <a:tcPr anchor="ctr"/>
                </a:tc>
                <a:tc>
                  <a:txBody>
                    <a:bodyPr/>
                    <a:lstStyle/>
                    <a:p>
                      <a:pPr algn="ctr"/>
                      <a:r>
                        <a:rPr lang="en-US" sz="2400"/>
                        <a:t>Reasons you like it</a:t>
                      </a:r>
                      <a:endParaRPr lang="en-US" sz="2400">
                        <a:solidFill>
                          <a:schemeClr val="tx1"/>
                        </a:solidFill>
                      </a:endParaRPr>
                    </a:p>
                  </a:txBody>
                  <a:tcPr anchor="ctr"/>
                </a:tc>
                <a:extLst>
                  <a:ext uri="{0D108BD9-81ED-4DB2-BD59-A6C34878D82A}">
                    <a16:rowId xmlns:a16="http://schemas.microsoft.com/office/drawing/2014/main" val="10000"/>
                  </a:ext>
                </a:extLst>
              </a:tr>
              <a:tr h="1073001">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10001"/>
                  </a:ext>
                </a:extLst>
              </a:tr>
            </a:tbl>
          </a:graphicData>
        </a:graphic>
      </p:graphicFrame>
      <p:sp>
        <p:nvSpPr>
          <p:cNvPr id="3" name="TextBox 2"/>
          <p:cNvSpPr txBox="1"/>
          <p:nvPr/>
        </p:nvSpPr>
        <p:spPr>
          <a:xfrm>
            <a:off x="929293" y="194549"/>
            <a:ext cx="7259209" cy="600164"/>
          </a:xfrm>
          <a:prstGeom prst="rect">
            <a:avLst/>
          </a:prstGeom>
          <a:noFill/>
        </p:spPr>
        <p:txBody>
          <a:bodyPr wrap="square" rtlCol="0">
            <a:spAutoFit/>
          </a:bodyPr>
          <a:lstStyle/>
          <a:p>
            <a:r>
              <a:rPr lang="en-US" sz="3300" b="1" dirty="0"/>
              <a:t>D</a:t>
            </a:r>
            <a:r>
              <a:rPr lang="en-US" sz="3300" b="1" dirty="0" smtClean="0"/>
              <a:t>iscuss </a:t>
            </a:r>
            <a:r>
              <a:rPr lang="en-US" sz="3300" b="1" dirty="0"/>
              <a:t>your choice with a friend.</a:t>
            </a:r>
          </a:p>
        </p:txBody>
      </p:sp>
      <p:sp>
        <p:nvSpPr>
          <p:cNvPr id="5" name="TextBox 4"/>
          <p:cNvSpPr txBox="1"/>
          <p:nvPr/>
        </p:nvSpPr>
        <p:spPr>
          <a:xfrm>
            <a:off x="369870" y="3466060"/>
            <a:ext cx="8363163" cy="2246769"/>
          </a:xfrm>
          <a:prstGeom prst="rect">
            <a:avLst/>
          </a:prstGeom>
          <a:noFill/>
        </p:spPr>
        <p:txBody>
          <a:bodyPr wrap="square" rtlCol="0">
            <a:spAutoFit/>
          </a:bodyPr>
          <a:lstStyle/>
          <a:p>
            <a:r>
              <a:rPr lang="en-US" sz="3500" b="1" i="1" dirty="0"/>
              <a:t>A: </a:t>
            </a:r>
            <a:r>
              <a:rPr lang="en-US" sz="3500" dirty="0"/>
              <a:t>Which school would you like to go to?</a:t>
            </a:r>
          </a:p>
          <a:p>
            <a:r>
              <a:rPr lang="en-US" sz="3500" b="1" i="1" dirty="0"/>
              <a:t>B: </a:t>
            </a:r>
            <a:r>
              <a:rPr lang="en-US" sz="3500" dirty="0"/>
              <a:t> I’d like to go </a:t>
            </a:r>
            <a:r>
              <a:rPr lang="en-US" sz="3500" dirty="0" smtClean="0"/>
              <a:t>to</a:t>
            </a:r>
            <a:r>
              <a:rPr lang="en-US" sz="3500" dirty="0" smtClean="0">
                <a:solidFill>
                  <a:srgbClr val="0000CC"/>
                </a:solidFill>
              </a:rPr>
              <a:t>……………………….………..</a:t>
            </a:r>
            <a:endParaRPr lang="en-US" sz="3500" dirty="0">
              <a:solidFill>
                <a:srgbClr val="0000CC"/>
              </a:solidFill>
            </a:endParaRPr>
          </a:p>
          <a:p>
            <a:r>
              <a:rPr lang="en-US" sz="3500" b="1" i="1" dirty="0"/>
              <a:t>A: </a:t>
            </a:r>
            <a:r>
              <a:rPr lang="en-US" sz="3500" dirty="0"/>
              <a:t>Why?</a:t>
            </a:r>
          </a:p>
          <a:p>
            <a:r>
              <a:rPr lang="en-US" sz="3500" b="1" i="1" dirty="0"/>
              <a:t>B: </a:t>
            </a:r>
            <a:r>
              <a:rPr lang="en-US" sz="3500" dirty="0" smtClean="0"/>
              <a:t>Because</a:t>
            </a:r>
            <a:r>
              <a:rPr lang="en-US" sz="3500" dirty="0" smtClean="0">
                <a:solidFill>
                  <a:srgbClr val="0000CC"/>
                </a:solidFill>
              </a:rPr>
              <a:t>……………………………….…………..</a:t>
            </a:r>
            <a:endParaRPr lang="en-US" sz="3500" dirty="0">
              <a:solidFill>
                <a:srgbClr val="0000CC"/>
              </a:solidFill>
            </a:endParaRPr>
          </a:p>
        </p:txBody>
      </p:sp>
    </p:spTree>
    <p:extLst>
      <p:ext uri="{BB962C8B-B14F-4D97-AF65-F5344CB8AC3E}">
        <p14:creationId xmlns:p14="http://schemas.microsoft.com/office/powerpoint/2010/main" val="208173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55" y="0"/>
            <a:ext cx="7886700" cy="1325563"/>
          </a:xfrm>
        </p:spPr>
        <p:txBody>
          <a:bodyPr>
            <a:normAutofit/>
          </a:bodyPr>
          <a:lstStyle/>
          <a:p>
            <a:pPr algn="ctr"/>
            <a:r>
              <a:rPr lang="en-US" sz="5000" b="1" dirty="0" smtClean="0">
                <a:solidFill>
                  <a:srgbClr val="FF0000"/>
                </a:solidFill>
              </a:rPr>
              <a:t>III. Wrap- up</a:t>
            </a:r>
            <a:endParaRPr lang="vi-VN" sz="5000" b="1" dirty="0">
              <a:solidFill>
                <a:srgbClr val="FF0000"/>
              </a:solidFill>
            </a:endParaRPr>
          </a:p>
        </p:txBody>
      </p:sp>
      <p:sp>
        <p:nvSpPr>
          <p:cNvPr id="10" name="Block Arc 9"/>
          <p:cNvSpPr/>
          <p:nvPr/>
        </p:nvSpPr>
        <p:spPr>
          <a:xfrm>
            <a:off x="-4102795" y="799898"/>
            <a:ext cx="5911468" cy="5911468"/>
          </a:xfrm>
          <a:prstGeom prst="blockArc">
            <a:avLst>
              <a:gd name="adj1" fmla="val 18900000"/>
              <a:gd name="adj2" fmla="val 2700000"/>
              <a:gd name="adj3" fmla="val 36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1929823" y="1580596"/>
            <a:ext cx="7066395" cy="1965181"/>
          </a:xfrm>
          <a:custGeom>
            <a:avLst/>
            <a:gdLst>
              <a:gd name="connsiteX0" fmla="*/ 0 w 7041571"/>
              <a:gd name="connsiteY0" fmla="*/ 0 h 1254243"/>
              <a:gd name="connsiteX1" fmla="*/ 7041571 w 7041571"/>
              <a:gd name="connsiteY1" fmla="*/ 0 h 1254243"/>
              <a:gd name="connsiteX2" fmla="*/ 7041571 w 7041571"/>
              <a:gd name="connsiteY2" fmla="*/ 1254243 h 1254243"/>
              <a:gd name="connsiteX3" fmla="*/ 0 w 7041571"/>
              <a:gd name="connsiteY3" fmla="*/ 1254243 h 1254243"/>
              <a:gd name="connsiteX4" fmla="*/ 0 w 7041571"/>
              <a:gd name="connsiteY4" fmla="*/ 0 h 1254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1571" h="1254243">
                <a:moveTo>
                  <a:pt x="0" y="0"/>
                </a:moveTo>
                <a:lnTo>
                  <a:pt x="7041571" y="0"/>
                </a:lnTo>
                <a:lnTo>
                  <a:pt x="7041571" y="1254243"/>
                </a:lnTo>
                <a:lnTo>
                  <a:pt x="0" y="1254243"/>
                </a:lnTo>
                <a:lnTo>
                  <a:pt x="0" y="0"/>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995556" tIns="165100" rIns="165100" bIns="165100" numCol="1" spcCol="1270" anchor="t" anchorCtr="0">
            <a:noAutofit/>
          </a:bodyPr>
          <a:lstStyle/>
          <a:p>
            <a:pPr marL="457200" marR="0" lvl="0" indent="-457200" algn="l" defTabSz="2889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Vocabulary: international school, boarding school,….</a:t>
            </a:r>
          </a:p>
          <a:p>
            <a:pPr marL="457200" marR="0" lvl="0" indent="-457200" algn="l" defTabSz="28892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lang="en-US" sz="2800" dirty="0" smtClean="0">
                <a:solidFill>
                  <a:prstClr val="black"/>
                </a:solidFill>
                <a:latin typeface="Calibri" panose="020F0502020204030204"/>
              </a:rPr>
              <a:t>Reading: three schools: Sunrise, An Son, Drea</a:t>
            </a:r>
            <a:r>
              <a:rPr lang="en-US" sz="2800" dirty="0">
                <a:solidFill>
                  <a:prstClr val="black"/>
                </a:solidFill>
                <a:latin typeface="Calibri" panose="020F0502020204030204"/>
              </a:rPr>
              <a:t>m</a:t>
            </a:r>
            <a:endPar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endParaRPr>
          </a:p>
          <a:p>
            <a:pPr marL="457200" marR="0" lvl="0" indent="-457200" algn="l" defTabSz="288925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endParaRPr>
          </a:p>
          <a:p>
            <a:pPr marL="457200" marR="0" lvl="0" indent="-457200" algn="l" defTabSz="288925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val 11"/>
          <p:cNvSpPr/>
          <p:nvPr/>
        </p:nvSpPr>
        <p:spPr>
          <a:xfrm>
            <a:off x="145658" y="2087499"/>
            <a:ext cx="2437119" cy="1518433"/>
          </a:xfrm>
          <a:prstGeom prst="ellipse">
            <a:avLst/>
          </a:prstGeom>
          <a:solidFill>
            <a:schemeClr val="accent1">
              <a:lumMod val="60000"/>
              <a:lumOff val="40000"/>
            </a:schemeClr>
          </a:solidFill>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reeform 12"/>
          <p:cNvSpPr/>
          <p:nvPr/>
        </p:nvSpPr>
        <p:spPr>
          <a:xfrm>
            <a:off x="2287711" y="4006528"/>
            <a:ext cx="6569961" cy="1464098"/>
          </a:xfrm>
          <a:custGeom>
            <a:avLst/>
            <a:gdLst>
              <a:gd name="connsiteX0" fmla="*/ 0 w 7041571"/>
              <a:gd name="connsiteY0" fmla="*/ 0 h 1254243"/>
              <a:gd name="connsiteX1" fmla="*/ 7041571 w 7041571"/>
              <a:gd name="connsiteY1" fmla="*/ 0 h 1254243"/>
              <a:gd name="connsiteX2" fmla="*/ 7041571 w 7041571"/>
              <a:gd name="connsiteY2" fmla="*/ 1254243 h 1254243"/>
              <a:gd name="connsiteX3" fmla="*/ 0 w 7041571"/>
              <a:gd name="connsiteY3" fmla="*/ 1254243 h 1254243"/>
              <a:gd name="connsiteX4" fmla="*/ 0 w 7041571"/>
              <a:gd name="connsiteY4" fmla="*/ 0 h 1254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1571" h="1254243">
                <a:moveTo>
                  <a:pt x="0" y="0"/>
                </a:moveTo>
                <a:lnTo>
                  <a:pt x="7041571" y="0"/>
                </a:lnTo>
                <a:lnTo>
                  <a:pt x="7041571" y="1254243"/>
                </a:lnTo>
                <a:lnTo>
                  <a:pt x="0" y="1254243"/>
                </a:lnTo>
                <a:lnTo>
                  <a:pt x="0" y="0"/>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995556" tIns="81280" rIns="81280" bIns="81280" numCol="1" spcCol="1270" anchor="ctr" anchorCtr="0">
            <a:no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lang="en-US" sz="3000" dirty="0">
                <a:solidFill>
                  <a:prstClr val="black"/>
                </a:solidFill>
                <a:latin typeface="Calibri" panose="020F0502020204030204"/>
              </a:rPr>
              <a:t>T</a:t>
            </a:r>
            <a:r>
              <a:rPr lang="en-US" sz="3000" dirty="0" smtClean="0">
                <a:solidFill>
                  <a:prstClr val="black"/>
                </a:solidFill>
                <a:latin typeface="Calibri" panose="020F0502020204030204"/>
              </a:rPr>
              <a:t>he school I would like to go to.</a:t>
            </a:r>
            <a:endParaRPr kumimoji="0" lang="en-US" sz="2800" i="0" u="none" strike="noStrike" kern="1200" cap="none" spc="0" normalizeH="0" baseline="0" noProof="0" dirty="0">
              <a:ln>
                <a:noFill/>
              </a:ln>
              <a:solidFill>
                <a:prstClr val="black"/>
              </a:solidFill>
              <a:effectLst/>
              <a:uLnTx/>
              <a:uFillTx/>
              <a:latin typeface="Calibri" panose="020F0502020204030204"/>
            </a:endParaRPr>
          </a:p>
        </p:txBody>
      </p:sp>
      <p:sp>
        <p:nvSpPr>
          <p:cNvPr id="14" name="Oval 13"/>
          <p:cNvSpPr/>
          <p:nvPr/>
        </p:nvSpPr>
        <p:spPr>
          <a:xfrm>
            <a:off x="83127" y="3919669"/>
            <a:ext cx="3106841" cy="1560722"/>
          </a:xfrm>
          <a:prstGeom prst="ellipse">
            <a:avLst/>
          </a:prstGeom>
          <a:solidFill>
            <a:schemeClr val="accent1">
              <a:lumMod val="60000"/>
              <a:lumOff val="40000"/>
            </a:schemeClr>
          </a:solidFill>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TextBox 6"/>
          <p:cNvSpPr txBox="1"/>
          <p:nvPr/>
        </p:nvSpPr>
        <p:spPr>
          <a:xfrm>
            <a:off x="522055" y="2553163"/>
            <a:ext cx="19042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latin typeface="Calibri" panose="020F0502020204030204"/>
              </a:rPr>
              <a:t>Reading</a:t>
            </a:r>
            <a:endPar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8" name="TextBox 7"/>
          <p:cNvSpPr txBox="1"/>
          <p:nvPr/>
        </p:nvSpPr>
        <p:spPr>
          <a:xfrm>
            <a:off x="217513" y="4419490"/>
            <a:ext cx="282632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smtClean="0">
                <a:solidFill>
                  <a:srgbClr val="FF0000"/>
                </a:solidFill>
                <a:latin typeface="Arial" panose="020B0604020202020204" pitchFamily="34" charset="0"/>
              </a:rPr>
              <a:t>Speaking</a:t>
            </a:r>
            <a:endParaRPr kumimoji="0" lang="vi-VN" sz="3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233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1000"/>
                                        <p:tgtEl>
                                          <p:spTgt spid="11">
                                            <p:txEl>
                                              <p:pRg st="0" end="0"/>
                                            </p:txEl>
                                          </p:spTgt>
                                        </p:tgtEl>
                                      </p:cBhvr>
                                    </p:animEffect>
                                    <p:anim calcmode="lin" valueType="num">
                                      <p:cBhvr>
                                        <p:cTn id="1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1000"/>
                                        <p:tgtEl>
                                          <p:spTgt spid="11">
                                            <p:txEl>
                                              <p:pRg st="1" end="1"/>
                                            </p:txEl>
                                          </p:spTgt>
                                        </p:tgtEl>
                                      </p:cBhvr>
                                    </p:animEffect>
                                    <p:anim calcmode="lin" valueType="num">
                                      <p:cBhvr>
                                        <p:cTn id="19"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b="1" dirty="0" smtClean="0">
                <a:solidFill>
                  <a:srgbClr val="FF0000"/>
                </a:solidFill>
              </a:rPr>
              <a:t>IV. Homework</a:t>
            </a:r>
            <a:endParaRPr lang="vi-VN" b="1" dirty="0">
              <a:solidFill>
                <a:srgbClr val="FF0000"/>
              </a:solidFill>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en-US" sz="3900" dirty="0" smtClean="0"/>
              <a:t>Learn </a:t>
            </a:r>
            <a:r>
              <a:rPr lang="en-US" sz="3900" dirty="0"/>
              <a:t>by heart all the new </a:t>
            </a:r>
            <a:r>
              <a:rPr lang="en-US" sz="3900" dirty="0" smtClean="0"/>
              <a:t>words</a:t>
            </a:r>
            <a:r>
              <a:rPr lang="en-US" sz="3900" dirty="0"/>
              <a:t> </a:t>
            </a:r>
            <a:r>
              <a:rPr lang="en-US" sz="3900" dirty="0" smtClean="0"/>
              <a:t>(Vocabulary)</a:t>
            </a:r>
          </a:p>
          <a:p>
            <a:r>
              <a:rPr lang="en-US" sz="3900" dirty="0" smtClean="0"/>
              <a:t>Do exercise 1, 2 </a:t>
            </a:r>
            <a:endParaRPr lang="en-US" sz="3900" dirty="0" smtClean="0"/>
          </a:p>
          <a:p>
            <a:pPr marL="0" indent="0">
              <a:buNone/>
            </a:pPr>
            <a:r>
              <a:rPr lang="en-US" sz="3900" smtClean="0"/>
              <a:t>(</a:t>
            </a:r>
            <a:r>
              <a:rPr lang="en-US" sz="3900" dirty="0" smtClean="0"/>
              <a:t>Workbook, </a:t>
            </a:r>
            <a:r>
              <a:rPr lang="en-US" sz="3900" smtClean="0"/>
              <a:t>page </a:t>
            </a:r>
            <a:r>
              <a:rPr lang="en-US" sz="3900" smtClean="0"/>
              <a:t>7,8)</a:t>
            </a:r>
            <a:endParaRPr lang="en-US" sz="3900" dirty="0" smtClean="0"/>
          </a:p>
          <a:p>
            <a:r>
              <a:rPr lang="en-US" sz="3900" dirty="0" smtClean="0"/>
              <a:t>Prepare: Unit 1 – </a:t>
            </a:r>
            <a:r>
              <a:rPr lang="en-US" sz="3900" dirty="0" smtClean="0"/>
              <a:t>Skills 2</a:t>
            </a:r>
            <a:endParaRPr lang="vi-VN" sz="3900" dirty="0"/>
          </a:p>
        </p:txBody>
      </p:sp>
    </p:spTree>
    <p:extLst>
      <p:ext uri="{BB962C8B-B14F-4D97-AF65-F5344CB8AC3E}">
        <p14:creationId xmlns:p14="http://schemas.microsoft.com/office/powerpoint/2010/main" val="3298102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6"/>
            <a:ext cx="5827518" cy="116849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1342114" cy="777611"/>
          </a:xfrm>
          <a:prstGeom prst="rect">
            <a:avLst/>
          </a:prstGeom>
        </p:spPr>
      </p:pic>
      <p:sp>
        <p:nvSpPr>
          <p:cNvPr id="2" name="TextBox 1"/>
          <p:cNvSpPr txBox="1"/>
          <p:nvPr/>
        </p:nvSpPr>
        <p:spPr>
          <a:xfrm>
            <a:off x="665607" y="3843558"/>
            <a:ext cx="3753045" cy="938719"/>
          </a:xfrm>
          <a:prstGeom prst="rect">
            <a:avLst/>
          </a:prstGeom>
          <a:noFill/>
        </p:spPr>
        <p:txBody>
          <a:bodyPr wrap="square" rtlCol="0">
            <a:spAutoFit/>
          </a:bodyPr>
          <a:lstStyle/>
          <a:p>
            <a:r>
              <a:rPr lang="en-US" sz="5500" b="1" dirty="0" smtClean="0">
                <a:solidFill>
                  <a:srgbClr val="0FB7BD"/>
                </a:solidFill>
              </a:rPr>
              <a:t>I. Reading</a:t>
            </a:r>
            <a:endParaRPr lang="en-US" sz="5500" b="1" dirty="0">
              <a:solidFill>
                <a:srgbClr val="0FB7BD"/>
              </a:solidFill>
            </a:endParaRPr>
          </a:p>
        </p:txBody>
      </p:sp>
      <p:sp>
        <p:nvSpPr>
          <p:cNvPr id="21" name="TextBox 20"/>
          <p:cNvSpPr txBox="1"/>
          <p:nvPr/>
        </p:nvSpPr>
        <p:spPr>
          <a:xfrm>
            <a:off x="4956846" y="3843558"/>
            <a:ext cx="3753045" cy="938719"/>
          </a:xfrm>
          <a:prstGeom prst="rect">
            <a:avLst/>
          </a:prstGeom>
          <a:noFill/>
        </p:spPr>
        <p:txBody>
          <a:bodyPr wrap="square" rtlCol="0">
            <a:spAutoFit/>
          </a:bodyPr>
          <a:lstStyle/>
          <a:p>
            <a:r>
              <a:rPr lang="en-US" sz="5500" b="1" dirty="0" smtClean="0">
                <a:solidFill>
                  <a:srgbClr val="0FB7BD"/>
                </a:solidFill>
              </a:rPr>
              <a:t>II. Speaking</a:t>
            </a:r>
            <a:endParaRPr lang="en-US" sz="5500" b="1" dirty="0">
              <a:solidFill>
                <a:srgbClr val="0FB7BD"/>
              </a:solidFill>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837304" cy="2280956"/>
          </a:xfrm>
          <a:prstGeom prst="rect">
            <a:avLst/>
          </a:prstGeom>
        </p:spPr>
      </p:pic>
    </p:spTree>
    <p:extLst>
      <p:ext uri="{BB962C8B-B14F-4D97-AF65-F5344CB8AC3E}">
        <p14:creationId xmlns:p14="http://schemas.microsoft.com/office/powerpoint/2010/main" val="860456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Pen Handwriting PNG Clipart | PNG 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71840">
            <a:off x="7933944" y="1447872"/>
            <a:ext cx="1704586" cy="14568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03229" y="-90130"/>
            <a:ext cx="7886700" cy="4188501"/>
          </a:xfrm>
        </p:spPr>
        <p:txBody>
          <a:bodyPr>
            <a:normAutofit/>
          </a:bodyPr>
          <a:lstStyle/>
          <a:p>
            <a:r>
              <a:rPr lang="en-US" sz="6000" b="1" dirty="0" smtClean="0">
                <a:solidFill>
                  <a:srgbClr val="FF0000"/>
                </a:solidFill>
              </a:rPr>
              <a:t/>
            </a:r>
            <a:br>
              <a:rPr lang="en-US" sz="6000" b="1" dirty="0" smtClean="0">
                <a:solidFill>
                  <a:srgbClr val="FF0000"/>
                </a:solidFill>
              </a:rPr>
            </a:br>
            <a:r>
              <a:rPr lang="en-US" sz="6000" b="1" dirty="0" smtClean="0">
                <a:solidFill>
                  <a:srgbClr val="FF0000"/>
                </a:solidFill>
              </a:rPr>
              <a:t>		</a:t>
            </a:r>
            <a:r>
              <a:rPr lang="en-US" sz="4500" b="1" dirty="0" smtClean="0"/>
              <a:t>Unit 1: My new school</a:t>
            </a:r>
            <a:br>
              <a:rPr lang="en-US" sz="4500" b="1" dirty="0" smtClean="0"/>
            </a:br>
            <a:r>
              <a:rPr lang="en-US" sz="4500" b="1" dirty="0" smtClean="0"/>
              <a:t>			Lesson 5: Skills 1</a:t>
            </a:r>
            <a:r>
              <a:rPr lang="en-US" sz="5000" b="1" dirty="0" smtClean="0"/>
              <a:t/>
            </a:r>
            <a:br>
              <a:rPr lang="en-US" sz="5000" b="1" dirty="0" smtClean="0"/>
            </a:br>
            <a:r>
              <a:rPr lang="en-US" sz="5000" b="1" dirty="0" smtClean="0"/>
              <a:t/>
            </a:r>
            <a:br>
              <a:rPr lang="en-US" sz="5000" b="1" dirty="0" smtClean="0"/>
            </a:br>
            <a:r>
              <a:rPr lang="en-US" sz="6000" b="1" dirty="0" smtClean="0">
                <a:solidFill>
                  <a:srgbClr val="FF0000"/>
                </a:solidFill>
              </a:rPr>
              <a:t>I</a:t>
            </a:r>
            <a:r>
              <a:rPr lang="en-US" sz="6000" b="1" dirty="0" smtClean="0">
                <a:solidFill>
                  <a:srgbClr val="FF0000"/>
                </a:solidFill>
              </a:rPr>
              <a:t>. Reading</a:t>
            </a:r>
            <a:endParaRPr lang="vi-VN" sz="6000" b="1" dirty="0">
              <a:solidFill>
                <a:srgbClr val="FF0000"/>
              </a:solidFill>
            </a:endParaRPr>
          </a:p>
        </p:txBody>
      </p:sp>
    </p:spTree>
    <p:extLst>
      <p:ext uri="{BB962C8B-B14F-4D97-AF65-F5344CB8AC3E}">
        <p14:creationId xmlns:p14="http://schemas.microsoft.com/office/powerpoint/2010/main" val="1417168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4216"/>
            <a:ext cx="7886700" cy="1325563"/>
          </a:xfrm>
        </p:spPr>
        <p:txBody>
          <a:bodyPr>
            <a:normAutofit/>
          </a:bodyPr>
          <a:lstStyle/>
          <a:p>
            <a:r>
              <a:rPr lang="en-US" sz="4000" b="1" dirty="0" smtClean="0">
                <a:solidFill>
                  <a:srgbClr val="FF0000"/>
                </a:solidFill>
                <a:latin typeface="Arial Black" panose="020B0A04020102020204" pitchFamily="34" charset="0"/>
              </a:rPr>
              <a:t>I. Reading</a:t>
            </a:r>
            <a:r>
              <a:rPr lang="en-US" sz="4000" b="1" dirty="0">
                <a:solidFill>
                  <a:srgbClr val="FF0000"/>
                </a:solidFill>
              </a:rPr>
              <a:t/>
            </a:r>
            <a:br>
              <a:rPr lang="en-US" sz="4000" b="1" dirty="0">
                <a:solidFill>
                  <a:srgbClr val="FF0000"/>
                </a:solidFill>
              </a:rPr>
            </a:br>
            <a:r>
              <a:rPr lang="en-US" sz="3800" b="1" dirty="0" smtClean="0">
                <a:solidFill>
                  <a:srgbClr val="FF0000"/>
                </a:solidFill>
              </a:rPr>
              <a:t>*Vocabulary</a:t>
            </a:r>
            <a:endParaRPr lang="vi-VN" sz="3800"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8980542"/>
              </p:ext>
            </p:extLst>
          </p:nvPr>
        </p:nvGraphicFramePr>
        <p:xfrm>
          <a:off x="174091" y="1459779"/>
          <a:ext cx="8795818" cy="4708152"/>
        </p:xfrm>
        <a:graphic>
          <a:graphicData uri="http://schemas.openxmlformats.org/drawingml/2006/table">
            <a:tbl>
              <a:tblPr firstRow="1" firstCol="1" bandRow="1">
                <a:tableStyleId>{5940675A-B579-460E-94D1-54222C63F5DA}</a:tableStyleId>
              </a:tblPr>
              <a:tblGrid>
                <a:gridCol w="451250">
                  <a:extLst>
                    <a:ext uri="{9D8B030D-6E8A-4147-A177-3AD203B41FA5}">
                      <a16:colId xmlns:a16="http://schemas.microsoft.com/office/drawing/2014/main" val="116711985"/>
                    </a:ext>
                  </a:extLst>
                </a:gridCol>
                <a:gridCol w="3042533">
                  <a:extLst>
                    <a:ext uri="{9D8B030D-6E8A-4147-A177-3AD203B41FA5}">
                      <a16:colId xmlns:a16="http://schemas.microsoft.com/office/drawing/2014/main" val="1667705834"/>
                    </a:ext>
                  </a:extLst>
                </a:gridCol>
                <a:gridCol w="894142">
                  <a:extLst>
                    <a:ext uri="{9D8B030D-6E8A-4147-A177-3AD203B41FA5}">
                      <a16:colId xmlns:a16="http://schemas.microsoft.com/office/drawing/2014/main" val="2116721323"/>
                    </a:ext>
                  </a:extLst>
                </a:gridCol>
                <a:gridCol w="2363337">
                  <a:extLst>
                    <a:ext uri="{9D8B030D-6E8A-4147-A177-3AD203B41FA5}">
                      <a16:colId xmlns:a16="http://schemas.microsoft.com/office/drawing/2014/main" val="2635931258"/>
                    </a:ext>
                  </a:extLst>
                </a:gridCol>
                <a:gridCol w="2044556">
                  <a:extLst>
                    <a:ext uri="{9D8B030D-6E8A-4147-A177-3AD203B41FA5}">
                      <a16:colId xmlns:a16="http://schemas.microsoft.com/office/drawing/2014/main" val="1085465048"/>
                    </a:ext>
                  </a:extLst>
                </a:gridCol>
              </a:tblGrid>
              <a:tr h="517641">
                <a:tc>
                  <a:txBody>
                    <a:bodyPr/>
                    <a:lstStyle/>
                    <a:p>
                      <a:pPr algn="ctr">
                        <a:lnSpc>
                          <a:spcPct val="107000"/>
                        </a:lnSpc>
                        <a:spcAft>
                          <a:spcPts val="0"/>
                        </a:spcAft>
                      </a:pPr>
                      <a:r>
                        <a:rPr lang="vi-VN" sz="2600" dirty="0">
                          <a:effectLst/>
                        </a:rPr>
                        <a:t>1</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dirty="0">
                          <a:effectLst/>
                        </a:rPr>
                        <a:t>boarding school</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dirty="0" smtClean="0">
                          <a:effectLst/>
                        </a:rPr>
                        <a:t>(n)</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dirty="0">
                          <a:effectLst/>
                        </a:rPr>
                        <a:t>trường nội trú</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100" dirty="0">
                          <a:solidFill>
                            <a:srgbClr val="0000CC"/>
                          </a:solidFill>
                          <a:effectLst/>
                        </a:rPr>
                        <a:t>/ˈbɔːdɪŋ skuːl/</a:t>
                      </a:r>
                      <a:endParaRPr lang="vi-VN" sz="2100" dirty="0">
                        <a:solidFill>
                          <a:srgbClr val="0000CC"/>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867591"/>
                  </a:ext>
                </a:extLst>
              </a:tr>
              <a:tr h="1035281">
                <a:tc>
                  <a:txBody>
                    <a:bodyPr/>
                    <a:lstStyle/>
                    <a:p>
                      <a:pPr algn="ctr">
                        <a:lnSpc>
                          <a:spcPct val="107000"/>
                        </a:lnSpc>
                        <a:spcAft>
                          <a:spcPts val="0"/>
                        </a:spcAft>
                      </a:pPr>
                      <a:r>
                        <a:rPr lang="vi-VN" sz="2600">
                          <a:effectLst/>
                        </a:rPr>
                        <a:t>2</a:t>
                      </a:r>
                      <a:endParaRPr lang="vi-VN" sz="2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dirty="0" smtClean="0">
                          <a:effectLst/>
                        </a:rPr>
                        <a:t>international </a:t>
                      </a:r>
                      <a:r>
                        <a:rPr lang="vi-VN" sz="2600" dirty="0">
                          <a:effectLst/>
                        </a:rPr>
                        <a:t>school</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endParaRPr lang="vi-VN" sz="2600" dirty="0" smtClean="0">
                        <a:effectLst/>
                        <a:latin typeface="+mn-lt"/>
                        <a:ea typeface="+mn-ea"/>
                        <a:cs typeface="+mn-cs"/>
                      </a:endParaRPr>
                    </a:p>
                    <a:p>
                      <a:pPr algn="ctr">
                        <a:lnSpc>
                          <a:spcPct val="107000"/>
                        </a:lnSpc>
                        <a:spcAft>
                          <a:spcPts val="0"/>
                        </a:spcAft>
                      </a:pPr>
                      <a:r>
                        <a:rPr lang="vi-VN" sz="2600" dirty="0" smtClean="0">
                          <a:effectLst/>
                          <a:latin typeface="+mn-lt"/>
                          <a:ea typeface="+mn-ea"/>
                          <a:cs typeface="+mn-cs"/>
                        </a:rPr>
                        <a:t>(n)</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dirty="0" smtClean="0">
                          <a:effectLst/>
                        </a:rPr>
                        <a:t>trường </a:t>
                      </a:r>
                      <a:r>
                        <a:rPr lang="vi-VN" sz="2600" dirty="0">
                          <a:effectLst/>
                        </a:rPr>
                        <a:t>quốc tế</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vi-VN" sz="2100" dirty="0">
                          <a:solidFill>
                            <a:srgbClr val="0000CC"/>
                          </a:solidFill>
                          <a:effectLst/>
                        </a:rPr>
                        <a:t>/ˌɪntəˈ</a:t>
                      </a:r>
                      <a:r>
                        <a:rPr lang="vi-VN" sz="2100" dirty="0" smtClean="0">
                          <a:solidFill>
                            <a:srgbClr val="0000CC"/>
                          </a:solidFill>
                          <a:effectLst/>
                        </a:rPr>
                        <a:t>næʃnəl</a:t>
                      </a:r>
                      <a:r>
                        <a:rPr lang="vi-VN" sz="2100" baseline="0" dirty="0" smtClean="0">
                          <a:solidFill>
                            <a:srgbClr val="0000CC"/>
                          </a:solidFill>
                          <a:effectLst/>
                        </a:rPr>
                        <a:t> </a:t>
                      </a:r>
                      <a:r>
                        <a:rPr lang="vi-VN" sz="2100" dirty="0" smtClean="0">
                          <a:solidFill>
                            <a:srgbClr val="0000CC"/>
                          </a:solidFill>
                          <a:effectLst/>
                        </a:rPr>
                        <a:t>skuːl/</a:t>
                      </a:r>
                      <a:endParaRPr lang="vi-VN" sz="2100" dirty="0" smtClean="0">
                        <a:solidFill>
                          <a:srgbClr val="0000CC"/>
                        </a:solidFill>
                        <a:effectLst/>
                        <a:latin typeface="+mn-lt"/>
                        <a:ea typeface="Arial" panose="020B0604020202020204" pitchFamily="34" charset="0"/>
                        <a:cs typeface="Times New Roman" panose="02020603050405020304" pitchFamily="18" charset="0"/>
                      </a:endParaRPr>
                    </a:p>
                    <a:p>
                      <a:pPr algn="ctr">
                        <a:lnSpc>
                          <a:spcPct val="107000"/>
                        </a:lnSpc>
                        <a:spcAft>
                          <a:spcPts val="0"/>
                        </a:spcAft>
                      </a:pPr>
                      <a:endParaRPr lang="vi-VN" sz="2100" dirty="0">
                        <a:solidFill>
                          <a:srgbClr val="0000CC"/>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5831734"/>
                  </a:ext>
                </a:extLst>
              </a:tr>
              <a:tr h="517641">
                <a:tc>
                  <a:txBody>
                    <a:bodyPr/>
                    <a:lstStyle/>
                    <a:p>
                      <a:pPr algn="ctr">
                        <a:lnSpc>
                          <a:spcPct val="107000"/>
                        </a:lnSpc>
                        <a:spcAft>
                          <a:spcPts val="0"/>
                        </a:spcAft>
                      </a:pPr>
                      <a:r>
                        <a:rPr lang="vi-VN" sz="2600">
                          <a:effectLst/>
                        </a:rPr>
                        <a:t>3</a:t>
                      </a:r>
                      <a:endParaRPr lang="vi-VN" sz="2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a:effectLst/>
                        </a:rPr>
                        <a:t>secondary school</a:t>
                      </a:r>
                      <a:endParaRPr lang="vi-VN" sz="2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dirty="0" smtClean="0">
                          <a:effectLst/>
                        </a:rPr>
                        <a:t>(n)</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dirty="0" smtClean="0">
                          <a:effectLst/>
                        </a:rPr>
                        <a:t>Trường</a:t>
                      </a:r>
                      <a:r>
                        <a:rPr lang="vi-VN" sz="2600" baseline="0" dirty="0" smtClean="0">
                          <a:effectLst/>
                        </a:rPr>
                        <a:t> THCS</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100" dirty="0">
                          <a:solidFill>
                            <a:srgbClr val="0000CC"/>
                          </a:solidFill>
                          <a:effectLst/>
                        </a:rPr>
                        <a:t>/ˈsekəndri skuːl/</a:t>
                      </a:r>
                      <a:endParaRPr lang="vi-VN" sz="2100" dirty="0">
                        <a:solidFill>
                          <a:srgbClr val="0000CC"/>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3101660"/>
                  </a:ext>
                </a:extLst>
              </a:tr>
              <a:tr h="258820">
                <a:tc>
                  <a:txBody>
                    <a:bodyPr/>
                    <a:lstStyle/>
                    <a:p>
                      <a:pPr algn="ctr">
                        <a:lnSpc>
                          <a:spcPct val="107000"/>
                        </a:lnSpc>
                        <a:spcAft>
                          <a:spcPts val="0"/>
                        </a:spcAft>
                      </a:pPr>
                      <a:r>
                        <a:rPr lang="vi-VN" sz="2600">
                          <a:effectLst/>
                        </a:rPr>
                        <a:t>4</a:t>
                      </a:r>
                      <a:endParaRPr lang="vi-VN" sz="2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a:effectLst/>
                        </a:rPr>
                        <a:t>mountain</a:t>
                      </a:r>
                      <a:endParaRPr lang="vi-VN" sz="2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dirty="0" smtClean="0">
                          <a:effectLst/>
                        </a:rPr>
                        <a:t>(n)</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dirty="0">
                          <a:effectLst/>
                        </a:rPr>
                        <a:t>núi</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100" dirty="0">
                          <a:solidFill>
                            <a:srgbClr val="0000CC"/>
                          </a:solidFill>
                          <a:effectLst/>
                        </a:rPr>
                        <a:t>/ˈmaʊntən/</a:t>
                      </a:r>
                      <a:endParaRPr lang="vi-VN" sz="2100" dirty="0">
                        <a:solidFill>
                          <a:srgbClr val="0000CC"/>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3859744"/>
                  </a:ext>
                </a:extLst>
              </a:tr>
              <a:tr h="517641">
                <a:tc>
                  <a:txBody>
                    <a:bodyPr/>
                    <a:lstStyle/>
                    <a:p>
                      <a:pPr algn="ctr">
                        <a:lnSpc>
                          <a:spcPct val="107000"/>
                        </a:lnSpc>
                        <a:spcAft>
                          <a:spcPts val="0"/>
                        </a:spcAft>
                      </a:pPr>
                      <a:r>
                        <a:rPr lang="vi-VN" sz="2600">
                          <a:effectLst/>
                        </a:rPr>
                        <a:t>5</a:t>
                      </a:r>
                      <a:endParaRPr lang="vi-VN" sz="2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dirty="0" smtClean="0">
                          <a:effectLst/>
                        </a:rPr>
                        <a:t>field</a:t>
                      </a:r>
                      <a:endParaRPr lang="vi-VN" sz="2600" dirty="0">
                        <a:effectLst/>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dirty="0" smtClean="0">
                          <a:effectLst/>
                        </a:rPr>
                        <a:t>(n)</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dirty="0">
                          <a:effectLst/>
                        </a:rPr>
                        <a:t>cánh đồng</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100" dirty="0">
                          <a:solidFill>
                            <a:srgbClr val="0000CC"/>
                          </a:solidFill>
                          <a:effectLst/>
                        </a:rPr>
                        <a:t>/fiːld/</a:t>
                      </a:r>
                      <a:endParaRPr lang="vi-VN" sz="2100" dirty="0">
                        <a:solidFill>
                          <a:srgbClr val="0000CC"/>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8794512"/>
                  </a:ext>
                </a:extLst>
              </a:tr>
              <a:tr h="517641">
                <a:tc>
                  <a:txBody>
                    <a:bodyPr/>
                    <a:lstStyle/>
                    <a:p>
                      <a:pPr algn="ctr">
                        <a:lnSpc>
                          <a:spcPct val="107000"/>
                        </a:lnSpc>
                        <a:spcAft>
                          <a:spcPts val="0"/>
                        </a:spcAft>
                      </a:pPr>
                      <a:r>
                        <a:rPr lang="vi-VN" sz="2600" dirty="0">
                          <a:effectLst/>
                        </a:rPr>
                        <a:t>6</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dirty="0">
                          <a:effectLst/>
                        </a:rPr>
                        <a:t>join</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dirty="0" smtClean="0">
                          <a:effectLst/>
                        </a:rPr>
                        <a:t>(v)</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dirty="0">
                          <a:effectLst/>
                        </a:rPr>
                        <a:t>tham gia = </a:t>
                      </a:r>
                      <a:endParaRPr lang="vi-VN" sz="2600" dirty="0" smtClean="0">
                        <a:effectLst/>
                      </a:endParaRPr>
                    </a:p>
                    <a:p>
                      <a:pPr algn="ctr">
                        <a:lnSpc>
                          <a:spcPct val="107000"/>
                        </a:lnSpc>
                        <a:spcAft>
                          <a:spcPts val="0"/>
                        </a:spcAft>
                      </a:pPr>
                      <a:r>
                        <a:rPr lang="vi-VN" sz="2600" dirty="0" smtClean="0">
                          <a:effectLst/>
                        </a:rPr>
                        <a:t>take </a:t>
                      </a:r>
                      <a:r>
                        <a:rPr lang="vi-VN" sz="2600" dirty="0">
                          <a:effectLst/>
                        </a:rPr>
                        <a:t>part in</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100" dirty="0">
                          <a:solidFill>
                            <a:srgbClr val="0000CC"/>
                          </a:solidFill>
                          <a:effectLst/>
                        </a:rPr>
                        <a:t>/dʒɔɪn/</a:t>
                      </a:r>
                      <a:endParaRPr lang="vi-VN" sz="2100" dirty="0">
                        <a:solidFill>
                          <a:srgbClr val="0000CC"/>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288486"/>
                  </a:ext>
                </a:extLst>
              </a:tr>
              <a:tr h="776461">
                <a:tc>
                  <a:txBody>
                    <a:bodyPr/>
                    <a:lstStyle/>
                    <a:p>
                      <a:pPr algn="ctr">
                        <a:lnSpc>
                          <a:spcPct val="107000"/>
                        </a:lnSpc>
                        <a:spcAft>
                          <a:spcPts val="0"/>
                        </a:spcAft>
                      </a:pPr>
                      <a:r>
                        <a:rPr lang="vi-VN" sz="2600" dirty="0" smtClean="0">
                          <a:effectLst/>
                          <a:latin typeface="Arial" panose="020B0604020202020204" pitchFamily="34" charset="0"/>
                          <a:ea typeface="Arial" panose="020B0604020202020204" pitchFamily="34" charset="0"/>
                          <a:cs typeface="Times New Roman" panose="02020603050405020304" pitchFamily="18" charset="0"/>
                        </a:rPr>
                        <a:t>7</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dirty="0" smtClean="0">
                          <a:effectLst/>
                        </a:rPr>
                        <a:t>art </a:t>
                      </a:r>
                      <a:r>
                        <a:rPr lang="vi-VN" sz="2600" dirty="0">
                          <a:effectLst/>
                        </a:rPr>
                        <a:t>club</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dirty="0" smtClean="0">
                          <a:effectLst/>
                        </a:rPr>
                        <a:t>(n)</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600" dirty="0" smtClean="0">
                          <a:effectLst/>
                        </a:rPr>
                        <a:t>câu </a:t>
                      </a:r>
                      <a:r>
                        <a:rPr lang="vi-VN" sz="2600" dirty="0">
                          <a:effectLst/>
                        </a:rPr>
                        <a:t>lạc bộ mỹ thuật</a:t>
                      </a:r>
                      <a:endParaRPr lang="vi-VN"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vi-VN" sz="2100" dirty="0" smtClean="0">
                          <a:solidFill>
                            <a:srgbClr val="0000CC"/>
                          </a:solidFill>
                          <a:effectLst/>
                        </a:rPr>
                        <a:t>/</a:t>
                      </a:r>
                      <a:r>
                        <a:rPr lang="vi-VN" sz="2100" b="0" i="0" kern="1200" dirty="0" smtClean="0">
                          <a:solidFill>
                            <a:srgbClr val="0000CC"/>
                          </a:solidFill>
                          <a:effectLst/>
                          <a:latin typeface="+mn-lt"/>
                          <a:ea typeface="+mn-ea"/>
                          <a:cs typeface="+mn-cs"/>
                        </a:rPr>
                        <a:t>ɑːt</a:t>
                      </a:r>
                      <a:r>
                        <a:rPr lang="vi-VN" sz="2100" b="0" i="0" kern="1200" baseline="0" dirty="0" smtClean="0">
                          <a:solidFill>
                            <a:srgbClr val="0000CC"/>
                          </a:solidFill>
                          <a:effectLst/>
                          <a:latin typeface="+mn-lt"/>
                          <a:ea typeface="+mn-ea"/>
                          <a:cs typeface="+mn-cs"/>
                        </a:rPr>
                        <a:t> </a:t>
                      </a:r>
                      <a:r>
                        <a:rPr lang="vi-VN" sz="2100" dirty="0" smtClean="0">
                          <a:solidFill>
                            <a:srgbClr val="0000CC"/>
                          </a:solidFill>
                          <a:effectLst/>
                        </a:rPr>
                        <a:t>klʌb</a:t>
                      </a:r>
                      <a:r>
                        <a:rPr lang="vi-VN" sz="2100" dirty="0">
                          <a:solidFill>
                            <a:srgbClr val="0000CC"/>
                          </a:solidFill>
                          <a:effectLst/>
                        </a:rPr>
                        <a:t>/</a:t>
                      </a:r>
                      <a:endParaRPr lang="vi-VN" sz="2100" dirty="0">
                        <a:solidFill>
                          <a:srgbClr val="0000CC"/>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441028"/>
                  </a:ext>
                </a:extLst>
              </a:tr>
            </a:tbl>
          </a:graphicData>
        </a:graphic>
      </p:graphicFrame>
    </p:spTree>
    <p:extLst>
      <p:ext uri="{BB962C8B-B14F-4D97-AF65-F5344CB8AC3E}">
        <p14:creationId xmlns:p14="http://schemas.microsoft.com/office/powerpoint/2010/main" val="2515058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7565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827313" y="75900"/>
            <a:ext cx="8012800" cy="923330"/>
          </a:xfrm>
          <a:prstGeom prst="rect">
            <a:avLst/>
          </a:prstGeom>
          <a:noFill/>
        </p:spPr>
        <p:txBody>
          <a:bodyPr wrap="square" rtlCol="0">
            <a:spAutoFit/>
          </a:bodyPr>
          <a:lstStyle/>
          <a:p>
            <a:pPr algn="just"/>
            <a:r>
              <a:rPr lang="en-US" sz="2700" b="1" dirty="0">
                <a:effectLst>
                  <a:glow rad="88900">
                    <a:schemeClr val="bg1"/>
                  </a:glow>
                </a:effectLst>
                <a:latin typeface="Arial" panose="020B0604020202020204" pitchFamily="34" charset="0"/>
                <a:cs typeface="Arial" panose="020B0604020202020204" pitchFamily="34" charset="0"/>
              </a:rPr>
              <a:t>Look at the pictures and quickly read the passages. Match 1-3 with A-C.</a:t>
            </a:r>
          </a:p>
        </p:txBody>
      </p:sp>
      <p:sp>
        <p:nvSpPr>
          <p:cNvPr id="3" name="Rounded Rectangle 2"/>
          <p:cNvSpPr/>
          <p:nvPr/>
        </p:nvSpPr>
        <p:spPr>
          <a:xfrm>
            <a:off x="-250371" y="1175657"/>
            <a:ext cx="8109857" cy="1796143"/>
          </a:xfrm>
          <a:prstGeom prst="roundRect">
            <a:avLst>
              <a:gd name="adj" fmla="val 1718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2797" y="1175657"/>
            <a:ext cx="2846430" cy="1796143"/>
          </a:xfrm>
          <a:prstGeom prst="rect">
            <a:avLst/>
          </a:prstGeom>
        </p:spPr>
      </p:pic>
      <p:sp>
        <p:nvSpPr>
          <p:cNvPr id="5" name="TextBox 4"/>
          <p:cNvSpPr txBox="1"/>
          <p:nvPr/>
        </p:nvSpPr>
        <p:spPr>
          <a:xfrm>
            <a:off x="97766" y="1412008"/>
            <a:ext cx="5885031" cy="1323439"/>
          </a:xfrm>
          <a:prstGeom prst="rect">
            <a:avLst/>
          </a:prstGeom>
          <a:noFill/>
        </p:spPr>
        <p:txBody>
          <a:bodyPr wrap="square" rtlCol="0">
            <a:spAutoFit/>
          </a:bodyPr>
          <a:lstStyle/>
          <a:p>
            <a:pPr algn="just"/>
            <a:r>
              <a:rPr lang="en-US" sz="2000" b="1"/>
              <a:t>Sunrise</a:t>
            </a:r>
            <a:r>
              <a:rPr lang="en-US" sz="2000"/>
              <a:t> is a boarding school in Sydney. Students study and live there. About 1,200 boys and girls go to Sunrise. It has students from all over Australia. They study subjects like maths, science and English.</a:t>
            </a:r>
          </a:p>
        </p:txBody>
      </p:sp>
      <p:sp>
        <p:nvSpPr>
          <p:cNvPr id="13" name="Rounded Rectangle 12"/>
          <p:cNvSpPr/>
          <p:nvPr/>
        </p:nvSpPr>
        <p:spPr>
          <a:xfrm>
            <a:off x="1382487" y="3113311"/>
            <a:ext cx="8109857" cy="1796143"/>
          </a:xfrm>
          <a:prstGeom prst="roundRect">
            <a:avLst>
              <a:gd name="adj" fmla="val 1718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12" y="3064536"/>
            <a:ext cx="2740269" cy="1796143"/>
          </a:xfrm>
          <a:prstGeom prst="rect">
            <a:avLst/>
          </a:prstGeom>
        </p:spPr>
      </p:pic>
      <p:sp>
        <p:nvSpPr>
          <p:cNvPr id="15" name="TextBox 14"/>
          <p:cNvSpPr txBox="1"/>
          <p:nvPr/>
        </p:nvSpPr>
        <p:spPr>
          <a:xfrm>
            <a:off x="3258969" y="3349662"/>
            <a:ext cx="5885031" cy="1323439"/>
          </a:xfrm>
          <a:prstGeom prst="rect">
            <a:avLst/>
          </a:prstGeom>
          <a:noFill/>
        </p:spPr>
        <p:txBody>
          <a:bodyPr wrap="square" rtlCol="0">
            <a:spAutoFit/>
          </a:bodyPr>
          <a:lstStyle/>
          <a:p>
            <a:pPr algn="just"/>
            <a:r>
              <a:rPr lang="en-US" sz="2000" b="1"/>
              <a:t>An Son </a:t>
            </a:r>
            <a:r>
              <a:rPr lang="en-US" sz="2000"/>
              <a:t>is a lower secondary school in Bac Giang. It has only 8 classes. There are mountains and green fields around the school. There is a computer room and a library. There is also a school garden and a playground. </a:t>
            </a:r>
          </a:p>
        </p:txBody>
      </p:sp>
      <p:sp>
        <p:nvSpPr>
          <p:cNvPr id="19" name="Rounded Rectangle 18"/>
          <p:cNvSpPr/>
          <p:nvPr/>
        </p:nvSpPr>
        <p:spPr>
          <a:xfrm>
            <a:off x="-250371" y="5002190"/>
            <a:ext cx="8109857" cy="1796143"/>
          </a:xfrm>
          <a:prstGeom prst="roundRect">
            <a:avLst>
              <a:gd name="adj" fmla="val 1718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6695" y="5002190"/>
            <a:ext cx="2758633" cy="1796143"/>
          </a:xfrm>
          <a:prstGeom prst="rect">
            <a:avLst/>
          </a:prstGeom>
        </p:spPr>
      </p:pic>
      <p:sp>
        <p:nvSpPr>
          <p:cNvPr id="21" name="TextBox 20"/>
          <p:cNvSpPr txBox="1"/>
          <p:nvPr/>
        </p:nvSpPr>
        <p:spPr>
          <a:xfrm>
            <a:off x="300012" y="5124034"/>
            <a:ext cx="5094720" cy="1631216"/>
          </a:xfrm>
          <a:prstGeom prst="rect">
            <a:avLst/>
          </a:prstGeom>
          <a:noFill/>
        </p:spPr>
        <p:txBody>
          <a:bodyPr wrap="square" rtlCol="0">
            <a:spAutoFit/>
          </a:bodyPr>
          <a:lstStyle/>
          <a:p>
            <a:pPr algn="just"/>
            <a:r>
              <a:rPr lang="en-US" sz="2000" b="1"/>
              <a:t>Dream </a:t>
            </a:r>
            <a:r>
              <a:rPr lang="en-US" sz="2000"/>
              <a:t>is an international school. Here students learn English with English-speaking teachers. In the afternoon, they join many interesting clubs. They play sports and games. Some students do paintings in the art club. </a:t>
            </a:r>
          </a:p>
        </p:txBody>
      </p:sp>
    </p:spTree>
    <p:extLst>
      <p:ext uri="{BB962C8B-B14F-4D97-AF65-F5344CB8AC3E}">
        <p14:creationId xmlns:p14="http://schemas.microsoft.com/office/powerpoint/2010/main" val="3240564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14877104"/>
              </p:ext>
            </p:extLst>
          </p:nvPr>
        </p:nvGraphicFramePr>
        <p:xfrm>
          <a:off x="3948544" y="1439053"/>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A. </a:t>
                      </a:r>
                      <a:r>
                        <a:rPr lang="en-US" sz="2800" b="0" dirty="0">
                          <a:solidFill>
                            <a:schemeClr val="tx1"/>
                          </a:solidFill>
                        </a:rPr>
                        <a:t>a school in Bac </a:t>
                      </a:r>
                      <a:r>
                        <a:rPr lang="en-US" sz="2800" b="0" dirty="0" err="1">
                          <a:solidFill>
                            <a:schemeClr val="tx1"/>
                          </a:solidFill>
                        </a:rPr>
                        <a:t>Giang</a:t>
                      </a:r>
                      <a:endParaRPr lang="en-US" sz="2800" b="0" dirty="0">
                        <a:solidFill>
                          <a:schemeClr val="tx1"/>
                        </a:solidFill>
                      </a:endParaRPr>
                    </a:p>
                  </a:txBody>
                  <a:tcPr anchor="ctr">
                    <a:solidFill>
                      <a:schemeClr val="bg1"/>
                    </a:solidFill>
                  </a:tcPr>
                </a:tc>
                <a:extLst>
                  <a:ext uri="{0D108BD9-81ED-4DB2-BD59-A6C34878D82A}">
                    <a16:rowId xmlns:a16="http://schemas.microsoft.com/office/drawing/2014/main" val="10000"/>
                  </a:ext>
                </a:extLst>
              </a:tr>
            </a:tbl>
          </a:graphicData>
        </a:graphic>
      </p:graphicFrame>
      <p:sp>
        <p:nvSpPr>
          <p:cNvPr id="3" name="Rectangle 2">
            <a:extLst>
              <a:ext uri="{FF2B5EF4-FFF2-40B4-BE49-F238E27FC236}">
                <a16:creationId xmlns:a16="http://schemas.microsoft.com/office/drawing/2014/main" id="{170897CE-55C7-4F72-8107-275264082212}"/>
              </a:ext>
            </a:extLst>
          </p:cNvPr>
          <p:cNvSpPr/>
          <p:nvPr/>
        </p:nvSpPr>
        <p:spPr>
          <a:xfrm>
            <a:off x="540328" y="1439053"/>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1.</a:t>
            </a:r>
            <a:r>
              <a:rPr lang="en-US" sz="2800" dirty="0"/>
              <a:t> </a:t>
            </a:r>
            <a:r>
              <a:rPr lang="en-US" sz="2800" dirty="0">
                <a:solidFill>
                  <a:schemeClr val="tx1"/>
                </a:solidFill>
              </a:rPr>
              <a:t>Sunrise</a:t>
            </a:r>
          </a:p>
        </p:txBody>
      </p:sp>
      <p:sp>
        <p:nvSpPr>
          <p:cNvPr id="6" name="Rectangle 5">
            <a:extLst>
              <a:ext uri="{FF2B5EF4-FFF2-40B4-BE49-F238E27FC236}">
                <a16:creationId xmlns:a16="http://schemas.microsoft.com/office/drawing/2014/main" id="{45F82E8C-DB2E-4F0B-B62C-BB1D968BF7BE}"/>
              </a:ext>
            </a:extLst>
          </p:cNvPr>
          <p:cNvSpPr/>
          <p:nvPr/>
        </p:nvSpPr>
        <p:spPr>
          <a:xfrm>
            <a:off x="540328" y="2948820"/>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2.</a:t>
            </a:r>
            <a:r>
              <a:rPr lang="en-US" sz="2800" dirty="0"/>
              <a:t> </a:t>
            </a:r>
            <a:r>
              <a:rPr lang="en-US" sz="2800" dirty="0">
                <a:solidFill>
                  <a:schemeClr val="tx1"/>
                </a:solidFill>
              </a:rPr>
              <a:t>An Son</a:t>
            </a:r>
          </a:p>
        </p:txBody>
      </p:sp>
      <p:sp>
        <p:nvSpPr>
          <p:cNvPr id="7" name="Rectangle 6">
            <a:extLst>
              <a:ext uri="{FF2B5EF4-FFF2-40B4-BE49-F238E27FC236}">
                <a16:creationId xmlns:a16="http://schemas.microsoft.com/office/drawing/2014/main" id="{A7D4B324-D034-435E-BD47-896409BD987A}"/>
              </a:ext>
            </a:extLst>
          </p:cNvPr>
          <p:cNvSpPr/>
          <p:nvPr/>
        </p:nvSpPr>
        <p:spPr>
          <a:xfrm>
            <a:off x="540328" y="4463363"/>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3.</a:t>
            </a:r>
            <a:r>
              <a:rPr lang="en-US" sz="2800" dirty="0"/>
              <a:t> </a:t>
            </a:r>
            <a:r>
              <a:rPr lang="en-US" sz="2800" dirty="0">
                <a:solidFill>
                  <a:schemeClr val="tx1"/>
                </a:solidFill>
              </a:rPr>
              <a:t>Dream</a:t>
            </a:r>
          </a:p>
        </p:txBody>
      </p:sp>
      <p:graphicFrame>
        <p:nvGraphicFramePr>
          <p:cNvPr id="8" name="Table 7">
            <a:extLst>
              <a:ext uri="{FF2B5EF4-FFF2-40B4-BE49-F238E27FC236}">
                <a16:creationId xmlns:a16="http://schemas.microsoft.com/office/drawing/2014/main" id="{8C6ADE2B-C430-438B-B4B0-8B958D6249E2}"/>
              </a:ext>
            </a:extLst>
          </p:cNvPr>
          <p:cNvGraphicFramePr>
            <a:graphicFrameLocks noGrp="1"/>
          </p:cNvGraphicFramePr>
          <p:nvPr>
            <p:extLst>
              <p:ext uri="{D42A27DB-BD31-4B8C-83A1-F6EECF244321}">
                <p14:modId xmlns:p14="http://schemas.microsoft.com/office/powerpoint/2010/main" val="591319757"/>
              </p:ext>
            </p:extLst>
          </p:nvPr>
        </p:nvGraphicFramePr>
        <p:xfrm>
          <a:off x="3948545" y="2948819"/>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B. </a:t>
                      </a:r>
                      <a:r>
                        <a:rPr lang="en-US" sz="2800" b="0" dirty="0">
                          <a:solidFill>
                            <a:schemeClr val="tx1"/>
                          </a:solidFill>
                        </a:rPr>
                        <a:t>an international school</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D368DF2F-338E-4ED2-9F15-2AD9EE6F9520}"/>
              </a:ext>
            </a:extLst>
          </p:cNvPr>
          <p:cNvGraphicFramePr>
            <a:graphicFrameLocks noGrp="1"/>
          </p:cNvGraphicFramePr>
          <p:nvPr>
            <p:extLst>
              <p:ext uri="{D42A27DB-BD31-4B8C-83A1-F6EECF244321}">
                <p14:modId xmlns:p14="http://schemas.microsoft.com/office/powerpoint/2010/main" val="1006864473"/>
              </p:ext>
            </p:extLst>
          </p:nvPr>
        </p:nvGraphicFramePr>
        <p:xfrm>
          <a:off x="3948545" y="4463363"/>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C. </a:t>
                      </a:r>
                      <a:r>
                        <a:rPr lang="en-US" sz="2800" b="0" dirty="0">
                          <a:solidFill>
                            <a:schemeClr val="tx1"/>
                          </a:solidFill>
                        </a:rPr>
                        <a:t>a boarding school in Sydney</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BAD49AFD-0AF4-42C8-9486-F20246CF4DF3}"/>
              </a:ext>
            </a:extLst>
          </p:cNvPr>
          <p:cNvGraphicFramePr>
            <a:graphicFrameLocks noGrp="1"/>
          </p:cNvGraphicFramePr>
          <p:nvPr>
            <p:extLst>
              <p:ext uri="{D42A27DB-BD31-4B8C-83A1-F6EECF244321}">
                <p14:modId xmlns:p14="http://schemas.microsoft.com/office/powerpoint/2010/main" val="4232964850"/>
              </p:ext>
            </p:extLst>
          </p:nvPr>
        </p:nvGraphicFramePr>
        <p:xfrm>
          <a:off x="3948544" y="2953597"/>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A. </a:t>
                      </a:r>
                      <a:r>
                        <a:rPr lang="en-US" sz="2800" b="0" dirty="0">
                          <a:solidFill>
                            <a:schemeClr val="tx1"/>
                          </a:solidFill>
                        </a:rPr>
                        <a:t>a school in Bac </a:t>
                      </a:r>
                      <a:r>
                        <a:rPr lang="en-US" sz="2800" b="0" dirty="0" err="1">
                          <a:solidFill>
                            <a:schemeClr val="tx1"/>
                          </a:solidFill>
                        </a:rPr>
                        <a:t>Giang</a:t>
                      </a:r>
                      <a:endParaRPr lang="en-US" sz="2800" b="0" dirty="0">
                        <a:solidFill>
                          <a:schemeClr val="tx1"/>
                        </a:solidFill>
                      </a:endParaRP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999C2FA7-A52D-4F50-AD18-D77D9B0B03F5}"/>
              </a:ext>
            </a:extLst>
          </p:cNvPr>
          <p:cNvGraphicFramePr>
            <a:graphicFrameLocks noGrp="1"/>
          </p:cNvGraphicFramePr>
          <p:nvPr>
            <p:extLst>
              <p:ext uri="{D42A27DB-BD31-4B8C-83A1-F6EECF244321}">
                <p14:modId xmlns:p14="http://schemas.microsoft.com/office/powerpoint/2010/main" val="2142289709"/>
              </p:ext>
            </p:extLst>
          </p:nvPr>
        </p:nvGraphicFramePr>
        <p:xfrm>
          <a:off x="3948545" y="4463363"/>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B. </a:t>
                      </a:r>
                      <a:r>
                        <a:rPr lang="en-US" sz="2800" b="0" dirty="0">
                          <a:solidFill>
                            <a:schemeClr val="tx1"/>
                          </a:solidFill>
                        </a:rPr>
                        <a:t>an international school</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C7A656AF-4A8E-47B5-958B-753C0341BD4B}"/>
              </a:ext>
            </a:extLst>
          </p:cNvPr>
          <p:cNvGraphicFramePr>
            <a:graphicFrameLocks noGrp="1"/>
          </p:cNvGraphicFramePr>
          <p:nvPr>
            <p:extLst>
              <p:ext uri="{D42A27DB-BD31-4B8C-83A1-F6EECF244321}">
                <p14:modId xmlns:p14="http://schemas.microsoft.com/office/powerpoint/2010/main" val="2801857893"/>
              </p:ext>
            </p:extLst>
          </p:nvPr>
        </p:nvGraphicFramePr>
        <p:xfrm>
          <a:off x="3948544" y="1439054"/>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C. </a:t>
                      </a:r>
                      <a:r>
                        <a:rPr lang="en-US" sz="2800" b="0" dirty="0">
                          <a:solidFill>
                            <a:schemeClr val="tx1"/>
                          </a:solidFill>
                        </a:rPr>
                        <a:t>a boarding school in Sydney</a:t>
                      </a:r>
                    </a:p>
                  </a:txBody>
                  <a:tcPr anchor="ctr">
                    <a:solidFill>
                      <a:schemeClr val="bg1"/>
                    </a:solidFill>
                  </a:tcPr>
                </a:tc>
                <a:extLst>
                  <a:ext uri="{0D108BD9-81ED-4DB2-BD59-A6C34878D82A}">
                    <a16:rowId xmlns:a16="http://schemas.microsoft.com/office/drawing/2014/main" val="10000"/>
                  </a:ext>
                </a:extLst>
              </a:tr>
            </a:tbl>
          </a:graphicData>
        </a:graphic>
      </p:graphicFrame>
      <p:cxnSp>
        <p:nvCxnSpPr>
          <p:cNvPr id="16" name="Straight Connector 15">
            <a:extLst>
              <a:ext uri="{FF2B5EF4-FFF2-40B4-BE49-F238E27FC236}">
                <a16:creationId xmlns:a16="http://schemas.microsoft.com/office/drawing/2014/main" id="{02B1132D-9F05-40AF-95CA-F2C7CAE4D39D}"/>
              </a:ext>
            </a:extLst>
          </p:cNvPr>
          <p:cNvCxnSpPr>
            <a:stCxn id="3" idx="3"/>
            <a:endCxn id="14" idx="1"/>
          </p:cNvCxnSpPr>
          <p:nvPr/>
        </p:nvCxnSpPr>
        <p:spPr>
          <a:xfrm>
            <a:off x="3015674" y="1960962"/>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29EB45A-AEF3-4B00-99E7-F5CC41DD3A74}"/>
              </a:ext>
            </a:extLst>
          </p:cNvPr>
          <p:cNvCxnSpPr/>
          <p:nvPr/>
        </p:nvCxnSpPr>
        <p:spPr>
          <a:xfrm>
            <a:off x="3015674" y="3470728"/>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0F8A73-237A-4D0A-8869-53BE2FE136E1}"/>
              </a:ext>
            </a:extLst>
          </p:cNvPr>
          <p:cNvCxnSpPr/>
          <p:nvPr/>
        </p:nvCxnSpPr>
        <p:spPr>
          <a:xfrm>
            <a:off x="3015674" y="4953027"/>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75657"/>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20" name="TextBox 19"/>
          <p:cNvSpPr txBox="1"/>
          <p:nvPr/>
        </p:nvSpPr>
        <p:spPr>
          <a:xfrm>
            <a:off x="827313" y="75900"/>
            <a:ext cx="8012800" cy="923330"/>
          </a:xfrm>
          <a:prstGeom prst="rect">
            <a:avLst/>
          </a:prstGeom>
          <a:noFill/>
        </p:spPr>
        <p:txBody>
          <a:bodyPr wrap="square" rtlCol="0">
            <a:spAutoFit/>
          </a:bodyPr>
          <a:lstStyle/>
          <a:p>
            <a:pPr algn="just"/>
            <a:r>
              <a:rPr lang="en-US" sz="2700" b="1" dirty="0">
                <a:effectLst>
                  <a:glow rad="88900">
                    <a:schemeClr val="bg1"/>
                  </a:glow>
                </a:effectLst>
                <a:latin typeface="Arial" panose="020B0604020202020204" pitchFamily="34" charset="0"/>
                <a:cs typeface="Arial" panose="020B0604020202020204" pitchFamily="34" charset="0"/>
              </a:rPr>
              <a:t>Look at the pictures and quickly read the passages. Match 1-3 with A-C.</a:t>
            </a:r>
          </a:p>
        </p:txBody>
      </p:sp>
    </p:spTree>
    <p:extLst>
      <p:ext uri="{BB962C8B-B14F-4D97-AF65-F5344CB8AC3E}">
        <p14:creationId xmlns:p14="http://schemas.microsoft.com/office/powerpoint/2010/main" val="212659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85185E-6 L 0.00017 -0.44051 " pathEditMode="relative" rAng="0" ptsTypes="AA">
                                      <p:cBhvr>
                                        <p:cTn id="6" dur="2000" fill="hold"/>
                                        <p:tgtEl>
                                          <p:spTgt spid="9"/>
                                        </p:tgtEl>
                                        <p:attrNameLst>
                                          <p:attrName>ppt_x</p:attrName>
                                          <p:attrName>ppt_y</p:attrName>
                                        </p:attrNameLst>
                                      </p:cBhvr>
                                      <p:rCtr x="0" y="-22037"/>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9"/>
                                        </p:tgtEl>
                                        <p:attrNameLst>
                                          <p:attrName>style.visibility</p:attrName>
                                        </p:attrNameLst>
                                      </p:cBhvr>
                                      <p:to>
                                        <p:strVal val="hidden"/>
                                      </p:to>
                                    </p:set>
                                  </p:childTnLst>
                                </p:cTn>
                              </p:par>
                            </p:childTnLst>
                          </p:cTn>
                        </p:par>
                        <p:par>
                          <p:cTn id="10" fill="hold">
                            <p:stCondLst>
                              <p:cond delay="2000"/>
                            </p:stCondLst>
                            <p:childTnLst>
                              <p:par>
                                <p:cTn id="11" presetID="1" presetClass="exit" presetSubtype="0" fill="hold" nodeType="after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2.77778E-7 1.48148E-6 L 1.66667E-6 0.22083 " pathEditMode="relative" rAng="0" ptsTypes="AA">
                                      <p:cBhvr>
                                        <p:cTn id="24" dur="2000" fill="hold"/>
                                        <p:tgtEl>
                                          <p:spTgt spid="8"/>
                                        </p:tgtEl>
                                        <p:attrNameLst>
                                          <p:attrName>ppt_x</p:attrName>
                                          <p:attrName>ppt_y</p:attrName>
                                        </p:attrNameLst>
                                      </p:cBhvr>
                                      <p:rCtr x="35" y="11019"/>
                                    </p:animMotion>
                                  </p:childTnLst>
                                </p:cTn>
                              </p:par>
                              <p:par>
                                <p:cTn id="25" presetID="22" presetClass="entr" presetSubtype="8"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2.77778E-7 3.7037E-7 L 3.33333E-6 0.22014 " pathEditMode="relative" rAng="0" ptsTypes="AA">
                                      <p:cBhvr>
                                        <p:cTn id="33" dur="2000" fill="hold"/>
                                        <p:tgtEl>
                                          <p:spTgt spid="4"/>
                                        </p:tgtEl>
                                        <p:attrNameLst>
                                          <p:attrName>ppt_x</p:attrName>
                                          <p:attrName>ppt_y</p:attrName>
                                        </p:attrNameLst>
                                      </p:cBhvr>
                                      <p:rCtr x="-17" y="11042"/>
                                    </p:animMotion>
                                  </p:childTnLst>
                                </p:cTn>
                              </p:par>
                              <p:par>
                                <p:cTn id="34" presetID="22" presetClass="entr" presetSubtype="8"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996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1003555" y="34483"/>
            <a:ext cx="7695081" cy="1015663"/>
          </a:xfrm>
          <a:prstGeom prst="rect">
            <a:avLst/>
          </a:prstGeom>
          <a:noFill/>
        </p:spPr>
        <p:txBody>
          <a:bodyPr wrap="square" rtlCol="0">
            <a:spAutoFit/>
          </a:bodyPr>
          <a:lstStyle/>
          <a:p>
            <a:pPr algn="just"/>
            <a:r>
              <a:rPr lang="en-US" sz="3000" b="1" spc="-50" dirty="0">
                <a:effectLst>
                  <a:glow rad="88900">
                    <a:schemeClr val="bg1"/>
                  </a:glow>
                </a:effectLst>
                <a:latin typeface="Arial" panose="020B0604020202020204" pitchFamily="34" charset="0"/>
                <a:cs typeface="Arial" panose="020B0604020202020204" pitchFamily="34" charset="0"/>
              </a:rPr>
              <a:t>Read the passages again and complete these sentences.</a:t>
            </a:r>
          </a:p>
        </p:txBody>
      </p:sp>
      <p:sp>
        <p:nvSpPr>
          <p:cNvPr id="51" name="TextBox 50"/>
          <p:cNvSpPr txBox="1"/>
          <p:nvPr/>
        </p:nvSpPr>
        <p:spPr>
          <a:xfrm>
            <a:off x="602859" y="1612511"/>
            <a:ext cx="474830" cy="461665"/>
          </a:xfrm>
          <a:prstGeom prst="rect">
            <a:avLst/>
          </a:prstGeom>
          <a:noFill/>
        </p:spPr>
        <p:txBody>
          <a:bodyPr wrap="square" rtlCol="0">
            <a:spAutoFit/>
          </a:bodyPr>
          <a:lstStyle/>
          <a:p>
            <a:r>
              <a:rPr lang="en-US" sz="2400" b="1">
                <a:solidFill>
                  <a:srgbClr val="0070C0"/>
                </a:solidFill>
              </a:rPr>
              <a:t>1.</a:t>
            </a:r>
          </a:p>
        </p:txBody>
      </p:sp>
      <p:sp>
        <p:nvSpPr>
          <p:cNvPr id="52" name="TextBox 51"/>
          <p:cNvSpPr txBox="1"/>
          <p:nvPr/>
        </p:nvSpPr>
        <p:spPr>
          <a:xfrm>
            <a:off x="1077689" y="1560314"/>
            <a:ext cx="7326082" cy="830997"/>
          </a:xfrm>
          <a:prstGeom prst="rect">
            <a:avLst/>
          </a:prstGeom>
          <a:noFill/>
        </p:spPr>
        <p:txBody>
          <a:bodyPr wrap="square" rtlCol="0">
            <a:spAutoFit/>
          </a:bodyPr>
          <a:lstStyle/>
          <a:p>
            <a:r>
              <a:rPr lang="en-US" sz="2400" dirty="0"/>
              <a:t>Students live and study in a                     school. They only go home at weekends.</a:t>
            </a:r>
          </a:p>
        </p:txBody>
      </p:sp>
      <p:cxnSp>
        <p:nvCxnSpPr>
          <p:cNvPr id="53" name="Straight Connector 52"/>
          <p:cNvCxnSpPr/>
          <p:nvPr/>
        </p:nvCxnSpPr>
        <p:spPr>
          <a:xfrm>
            <a:off x="4572000" y="1906048"/>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2859" y="2440045"/>
            <a:ext cx="474830" cy="461665"/>
          </a:xfrm>
          <a:prstGeom prst="rect">
            <a:avLst/>
          </a:prstGeom>
          <a:noFill/>
        </p:spPr>
        <p:txBody>
          <a:bodyPr wrap="square" rtlCol="0">
            <a:spAutoFit/>
          </a:bodyPr>
          <a:lstStyle/>
          <a:p>
            <a:r>
              <a:rPr lang="en-US" sz="2400" b="1">
                <a:solidFill>
                  <a:srgbClr val="0070C0"/>
                </a:solidFill>
              </a:rPr>
              <a:t>2.</a:t>
            </a:r>
          </a:p>
        </p:txBody>
      </p:sp>
      <p:sp>
        <p:nvSpPr>
          <p:cNvPr id="55" name="TextBox 54"/>
          <p:cNvSpPr txBox="1"/>
          <p:nvPr/>
        </p:nvSpPr>
        <p:spPr>
          <a:xfrm>
            <a:off x="1077689" y="2409620"/>
            <a:ext cx="6509657" cy="461665"/>
          </a:xfrm>
          <a:prstGeom prst="rect">
            <a:avLst/>
          </a:prstGeom>
          <a:noFill/>
        </p:spPr>
        <p:txBody>
          <a:bodyPr wrap="square" rtlCol="0">
            <a:spAutoFit/>
          </a:bodyPr>
          <a:lstStyle/>
          <a:p>
            <a:r>
              <a:rPr lang="en-US" sz="2400" dirty="0"/>
              <a:t>Sunrise is a school in                 .</a:t>
            </a:r>
          </a:p>
        </p:txBody>
      </p:sp>
      <p:cxnSp>
        <p:nvCxnSpPr>
          <p:cNvPr id="56" name="Straight Connector 55"/>
          <p:cNvCxnSpPr>
            <a:cxnSpLocks/>
          </p:cNvCxnSpPr>
          <p:nvPr/>
        </p:nvCxnSpPr>
        <p:spPr>
          <a:xfrm>
            <a:off x="3735991" y="2757130"/>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02859" y="3098830"/>
            <a:ext cx="474830" cy="461665"/>
          </a:xfrm>
          <a:prstGeom prst="rect">
            <a:avLst/>
          </a:prstGeom>
          <a:noFill/>
        </p:spPr>
        <p:txBody>
          <a:bodyPr wrap="square" rtlCol="0">
            <a:spAutoFit/>
          </a:bodyPr>
          <a:lstStyle/>
          <a:p>
            <a:r>
              <a:rPr lang="en-US" sz="2400" b="1">
                <a:solidFill>
                  <a:srgbClr val="0070C0"/>
                </a:solidFill>
              </a:rPr>
              <a:t>3.</a:t>
            </a:r>
          </a:p>
        </p:txBody>
      </p:sp>
      <p:sp>
        <p:nvSpPr>
          <p:cNvPr id="58" name="TextBox 57"/>
          <p:cNvSpPr txBox="1"/>
          <p:nvPr/>
        </p:nvSpPr>
        <p:spPr>
          <a:xfrm>
            <a:off x="1077690" y="3090177"/>
            <a:ext cx="1447301" cy="461665"/>
          </a:xfrm>
          <a:prstGeom prst="rect">
            <a:avLst/>
          </a:prstGeom>
          <a:noFill/>
        </p:spPr>
        <p:txBody>
          <a:bodyPr wrap="square" rtlCol="0">
            <a:spAutoFit/>
          </a:bodyPr>
          <a:lstStyle/>
          <a:p>
            <a:r>
              <a:rPr lang="en-US" sz="2400" dirty="0"/>
              <a:t>There are</a:t>
            </a:r>
          </a:p>
        </p:txBody>
      </p:sp>
      <p:cxnSp>
        <p:nvCxnSpPr>
          <p:cNvPr id="59" name="Straight Connector 58"/>
          <p:cNvCxnSpPr/>
          <p:nvPr/>
        </p:nvCxnSpPr>
        <p:spPr>
          <a:xfrm>
            <a:off x="2411794" y="3437344"/>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02859" y="4158157"/>
            <a:ext cx="474830" cy="461665"/>
          </a:xfrm>
          <a:prstGeom prst="rect">
            <a:avLst/>
          </a:prstGeom>
          <a:noFill/>
        </p:spPr>
        <p:txBody>
          <a:bodyPr wrap="square" rtlCol="0">
            <a:spAutoFit/>
          </a:bodyPr>
          <a:lstStyle/>
          <a:p>
            <a:r>
              <a:rPr lang="en-US" sz="2400" b="1">
                <a:solidFill>
                  <a:srgbClr val="0070C0"/>
                </a:solidFill>
              </a:rPr>
              <a:t>4.</a:t>
            </a:r>
          </a:p>
        </p:txBody>
      </p:sp>
      <p:sp>
        <p:nvSpPr>
          <p:cNvPr id="61" name="TextBox 60"/>
          <p:cNvSpPr txBox="1"/>
          <p:nvPr/>
        </p:nvSpPr>
        <p:spPr>
          <a:xfrm>
            <a:off x="2335777" y="4137375"/>
            <a:ext cx="2167455" cy="461665"/>
          </a:xfrm>
          <a:prstGeom prst="rect">
            <a:avLst/>
          </a:prstGeom>
          <a:noFill/>
        </p:spPr>
        <p:txBody>
          <a:bodyPr wrap="square" rtlCol="0">
            <a:spAutoFit/>
          </a:bodyPr>
          <a:lstStyle/>
          <a:p>
            <a:r>
              <a:rPr lang="en-US" sz="2400" dirty="0"/>
              <a:t>has an art club.</a:t>
            </a:r>
          </a:p>
        </p:txBody>
      </p:sp>
      <p:sp>
        <p:nvSpPr>
          <p:cNvPr id="62" name="TextBox 61"/>
          <p:cNvSpPr txBox="1"/>
          <p:nvPr/>
        </p:nvSpPr>
        <p:spPr>
          <a:xfrm>
            <a:off x="602859" y="4862152"/>
            <a:ext cx="474830" cy="461665"/>
          </a:xfrm>
          <a:prstGeom prst="rect">
            <a:avLst/>
          </a:prstGeom>
          <a:noFill/>
        </p:spPr>
        <p:txBody>
          <a:bodyPr wrap="square" rtlCol="0">
            <a:spAutoFit/>
          </a:bodyPr>
          <a:lstStyle/>
          <a:p>
            <a:r>
              <a:rPr lang="en-US" sz="2400" b="1">
                <a:solidFill>
                  <a:srgbClr val="0070C0"/>
                </a:solidFill>
              </a:rPr>
              <a:t>5.</a:t>
            </a:r>
          </a:p>
        </p:txBody>
      </p:sp>
      <p:sp>
        <p:nvSpPr>
          <p:cNvPr id="64" name="TextBox 63"/>
          <p:cNvSpPr txBox="1"/>
          <p:nvPr/>
        </p:nvSpPr>
        <p:spPr>
          <a:xfrm>
            <a:off x="1077689" y="4862152"/>
            <a:ext cx="7979229" cy="461665"/>
          </a:xfrm>
          <a:prstGeom prst="rect">
            <a:avLst/>
          </a:prstGeom>
          <a:noFill/>
        </p:spPr>
        <p:txBody>
          <a:bodyPr wrap="square" rtlCol="0">
            <a:spAutoFit/>
          </a:bodyPr>
          <a:lstStyle/>
          <a:p>
            <a:r>
              <a:rPr lang="en-US" sz="2400" dirty="0"/>
              <a:t>At Dream School, students learn English with</a:t>
            </a:r>
          </a:p>
        </p:txBody>
      </p:sp>
      <p:cxnSp>
        <p:nvCxnSpPr>
          <p:cNvPr id="65" name="Straight Connector 64"/>
          <p:cNvCxnSpPr/>
          <p:nvPr/>
        </p:nvCxnSpPr>
        <p:spPr>
          <a:xfrm>
            <a:off x="6760213" y="5209319"/>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238497" y="4458749"/>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4FADD1F-BEC9-46AC-9DF2-52566326376F}"/>
              </a:ext>
            </a:extLst>
          </p:cNvPr>
          <p:cNvSpPr txBox="1"/>
          <p:nvPr/>
        </p:nvSpPr>
        <p:spPr>
          <a:xfrm>
            <a:off x="4612730" y="1562271"/>
            <a:ext cx="1297728" cy="461665"/>
          </a:xfrm>
          <a:prstGeom prst="rect">
            <a:avLst/>
          </a:prstGeom>
          <a:noFill/>
        </p:spPr>
        <p:txBody>
          <a:bodyPr wrap="none" rtlCol="0">
            <a:spAutoFit/>
          </a:bodyPr>
          <a:lstStyle/>
          <a:p>
            <a:r>
              <a:rPr lang="en-US" sz="2400" dirty="0">
                <a:solidFill>
                  <a:srgbClr val="00B050"/>
                </a:solidFill>
              </a:rPr>
              <a:t>boarding</a:t>
            </a:r>
          </a:p>
        </p:txBody>
      </p:sp>
      <p:sp>
        <p:nvSpPr>
          <p:cNvPr id="21" name="TextBox 20">
            <a:extLst>
              <a:ext uri="{FF2B5EF4-FFF2-40B4-BE49-F238E27FC236}">
                <a16:creationId xmlns:a16="http://schemas.microsoft.com/office/drawing/2014/main" id="{756D346B-154D-46B1-BBC8-DC1607C08AB2}"/>
              </a:ext>
            </a:extLst>
          </p:cNvPr>
          <p:cNvSpPr txBox="1"/>
          <p:nvPr/>
        </p:nvSpPr>
        <p:spPr>
          <a:xfrm>
            <a:off x="3790366" y="2421413"/>
            <a:ext cx="1073051" cy="461665"/>
          </a:xfrm>
          <a:prstGeom prst="rect">
            <a:avLst/>
          </a:prstGeom>
          <a:noFill/>
        </p:spPr>
        <p:txBody>
          <a:bodyPr wrap="none" rtlCol="0">
            <a:spAutoFit/>
          </a:bodyPr>
          <a:lstStyle/>
          <a:p>
            <a:r>
              <a:rPr lang="en-US" sz="2400" dirty="0">
                <a:solidFill>
                  <a:srgbClr val="00B050"/>
                </a:solidFill>
              </a:rPr>
              <a:t>Sydney</a:t>
            </a:r>
          </a:p>
        </p:txBody>
      </p:sp>
      <p:sp>
        <p:nvSpPr>
          <p:cNvPr id="22" name="TextBox 21">
            <a:extLst>
              <a:ext uri="{FF2B5EF4-FFF2-40B4-BE49-F238E27FC236}">
                <a16:creationId xmlns:a16="http://schemas.microsoft.com/office/drawing/2014/main" id="{E35B48F9-E623-45ED-9A6C-81D25CA0EF62}"/>
              </a:ext>
            </a:extLst>
          </p:cNvPr>
          <p:cNvSpPr txBox="1"/>
          <p:nvPr/>
        </p:nvSpPr>
        <p:spPr>
          <a:xfrm>
            <a:off x="2339016" y="3089377"/>
            <a:ext cx="3476144" cy="461665"/>
          </a:xfrm>
          <a:prstGeom prst="rect">
            <a:avLst/>
          </a:prstGeom>
          <a:noFill/>
        </p:spPr>
        <p:txBody>
          <a:bodyPr wrap="none" rtlCol="0">
            <a:spAutoFit/>
          </a:bodyPr>
          <a:lstStyle/>
          <a:p>
            <a:r>
              <a:rPr lang="en-US" sz="2400" dirty="0">
                <a:solidFill>
                  <a:srgbClr val="00B050"/>
                </a:solidFill>
              </a:rPr>
              <a:t>mountain and green fields</a:t>
            </a:r>
          </a:p>
        </p:txBody>
      </p:sp>
      <p:sp>
        <p:nvSpPr>
          <p:cNvPr id="23" name="TextBox 22">
            <a:extLst>
              <a:ext uri="{FF2B5EF4-FFF2-40B4-BE49-F238E27FC236}">
                <a16:creationId xmlns:a16="http://schemas.microsoft.com/office/drawing/2014/main" id="{4499BD7E-EDC2-46F5-8DF3-B7D9FC022EB6}"/>
              </a:ext>
            </a:extLst>
          </p:cNvPr>
          <p:cNvSpPr txBox="1"/>
          <p:nvPr/>
        </p:nvSpPr>
        <p:spPr>
          <a:xfrm>
            <a:off x="1138673" y="4137375"/>
            <a:ext cx="1899046" cy="461665"/>
          </a:xfrm>
          <a:prstGeom prst="rect">
            <a:avLst/>
          </a:prstGeom>
          <a:noFill/>
        </p:spPr>
        <p:txBody>
          <a:bodyPr wrap="none" rtlCol="0">
            <a:spAutoFit/>
          </a:bodyPr>
          <a:lstStyle/>
          <a:p>
            <a:r>
              <a:rPr lang="en-US" sz="2400" dirty="0">
                <a:solidFill>
                  <a:srgbClr val="00B050"/>
                </a:solidFill>
              </a:rPr>
              <a:t>Dream school</a:t>
            </a:r>
          </a:p>
        </p:txBody>
      </p:sp>
      <p:sp>
        <p:nvSpPr>
          <p:cNvPr id="24" name="TextBox 23">
            <a:extLst>
              <a:ext uri="{FF2B5EF4-FFF2-40B4-BE49-F238E27FC236}">
                <a16:creationId xmlns:a16="http://schemas.microsoft.com/office/drawing/2014/main" id="{DAA5414C-B950-444D-A92A-0181D8CDE2CB}"/>
              </a:ext>
            </a:extLst>
          </p:cNvPr>
          <p:cNvSpPr txBox="1"/>
          <p:nvPr/>
        </p:nvSpPr>
        <p:spPr>
          <a:xfrm>
            <a:off x="6674115" y="4862152"/>
            <a:ext cx="2421082" cy="461665"/>
          </a:xfrm>
          <a:prstGeom prst="rect">
            <a:avLst/>
          </a:prstGeom>
          <a:noFill/>
        </p:spPr>
        <p:txBody>
          <a:bodyPr wrap="square" rtlCol="0">
            <a:spAutoFit/>
          </a:bodyPr>
          <a:lstStyle/>
          <a:p>
            <a:r>
              <a:rPr lang="en-US" sz="2400" dirty="0">
                <a:solidFill>
                  <a:srgbClr val="00B050"/>
                </a:solidFill>
              </a:rPr>
              <a:t>English-speaking</a:t>
            </a:r>
            <a:endParaRPr lang="en-US" sz="2400" dirty="0"/>
          </a:p>
        </p:txBody>
      </p:sp>
      <p:sp>
        <p:nvSpPr>
          <p:cNvPr id="26" name="TextBox 25">
            <a:extLst>
              <a:ext uri="{FF2B5EF4-FFF2-40B4-BE49-F238E27FC236}">
                <a16:creationId xmlns:a16="http://schemas.microsoft.com/office/drawing/2014/main" id="{18E2ABF7-6F84-47E1-A524-3440B4720580}"/>
              </a:ext>
            </a:extLst>
          </p:cNvPr>
          <p:cNvSpPr txBox="1"/>
          <p:nvPr/>
        </p:nvSpPr>
        <p:spPr>
          <a:xfrm>
            <a:off x="3509074" y="3102208"/>
            <a:ext cx="3028950" cy="461665"/>
          </a:xfrm>
          <a:prstGeom prst="rect">
            <a:avLst/>
          </a:prstGeom>
          <a:noFill/>
        </p:spPr>
        <p:txBody>
          <a:bodyPr wrap="square">
            <a:spAutoFit/>
          </a:bodyPr>
          <a:lstStyle/>
          <a:p>
            <a:r>
              <a:rPr lang="en-US" sz="2400" dirty="0"/>
              <a:t>around An Son School.</a:t>
            </a:r>
          </a:p>
        </p:txBody>
      </p:sp>
      <p:sp>
        <p:nvSpPr>
          <p:cNvPr id="27" name="TextBox 26">
            <a:extLst>
              <a:ext uri="{FF2B5EF4-FFF2-40B4-BE49-F238E27FC236}">
                <a16:creationId xmlns:a16="http://schemas.microsoft.com/office/drawing/2014/main" id="{386A4276-1F78-4928-8C78-718BFC6882E0}"/>
              </a:ext>
            </a:extLst>
          </p:cNvPr>
          <p:cNvSpPr txBox="1"/>
          <p:nvPr/>
        </p:nvSpPr>
        <p:spPr>
          <a:xfrm>
            <a:off x="5669687" y="3095381"/>
            <a:ext cx="3028950" cy="461665"/>
          </a:xfrm>
          <a:prstGeom prst="rect">
            <a:avLst/>
          </a:prstGeom>
          <a:noFill/>
        </p:spPr>
        <p:txBody>
          <a:bodyPr wrap="square">
            <a:spAutoFit/>
          </a:bodyPr>
          <a:lstStyle/>
          <a:p>
            <a:r>
              <a:rPr lang="en-US" sz="2400" dirty="0"/>
              <a:t>around An Son School.</a:t>
            </a:r>
          </a:p>
        </p:txBody>
      </p:sp>
      <p:sp>
        <p:nvSpPr>
          <p:cNvPr id="29" name="TextBox 28">
            <a:extLst>
              <a:ext uri="{FF2B5EF4-FFF2-40B4-BE49-F238E27FC236}">
                <a16:creationId xmlns:a16="http://schemas.microsoft.com/office/drawing/2014/main" id="{F0775F2E-9098-4162-B6E9-33896573C5A5}"/>
              </a:ext>
            </a:extLst>
          </p:cNvPr>
          <p:cNvSpPr txBox="1"/>
          <p:nvPr/>
        </p:nvSpPr>
        <p:spPr>
          <a:xfrm>
            <a:off x="1065176" y="5323817"/>
            <a:ext cx="1472328" cy="461665"/>
          </a:xfrm>
          <a:prstGeom prst="rect">
            <a:avLst/>
          </a:prstGeom>
          <a:noFill/>
        </p:spPr>
        <p:txBody>
          <a:bodyPr wrap="square">
            <a:spAutoFit/>
          </a:bodyPr>
          <a:lstStyle/>
          <a:p>
            <a:r>
              <a:rPr lang="en-US" sz="2400" dirty="0">
                <a:solidFill>
                  <a:srgbClr val="00B050"/>
                </a:solidFill>
              </a:rPr>
              <a:t>teachers</a:t>
            </a:r>
            <a:r>
              <a:rPr lang="en-US" sz="2400" dirty="0"/>
              <a:t>.</a:t>
            </a:r>
          </a:p>
        </p:txBody>
      </p:sp>
      <p:sp>
        <p:nvSpPr>
          <p:cNvPr id="31" name="TextBox 30">
            <a:extLst>
              <a:ext uri="{FF2B5EF4-FFF2-40B4-BE49-F238E27FC236}">
                <a16:creationId xmlns:a16="http://schemas.microsoft.com/office/drawing/2014/main" id="{D1B2B0F6-EDA2-4422-9825-CAA15E0C1E3B}"/>
              </a:ext>
            </a:extLst>
          </p:cNvPr>
          <p:cNvSpPr txBox="1"/>
          <p:nvPr/>
        </p:nvSpPr>
        <p:spPr>
          <a:xfrm>
            <a:off x="7804416" y="4903716"/>
            <a:ext cx="251504" cy="461665"/>
          </a:xfrm>
          <a:prstGeom prst="rect">
            <a:avLst/>
          </a:prstGeom>
          <a:noFill/>
        </p:spPr>
        <p:txBody>
          <a:bodyPr wrap="square">
            <a:spAutoFit/>
          </a:bodyPr>
          <a:lstStyle/>
          <a:p>
            <a:r>
              <a:rPr lang="en-US" sz="2400" dirty="0"/>
              <a:t>.</a:t>
            </a:r>
          </a:p>
        </p:txBody>
      </p:sp>
      <p:sp>
        <p:nvSpPr>
          <p:cNvPr id="32" name="TextBox 31">
            <a:extLst>
              <a:ext uri="{FF2B5EF4-FFF2-40B4-BE49-F238E27FC236}">
                <a16:creationId xmlns:a16="http://schemas.microsoft.com/office/drawing/2014/main" id="{A75C2D93-15CF-4C20-9A07-0BBD255B4395}"/>
              </a:ext>
            </a:extLst>
          </p:cNvPr>
          <p:cNvSpPr txBox="1"/>
          <p:nvPr/>
        </p:nvSpPr>
        <p:spPr>
          <a:xfrm>
            <a:off x="2929723" y="4137375"/>
            <a:ext cx="2167455" cy="461665"/>
          </a:xfrm>
          <a:prstGeom prst="rect">
            <a:avLst/>
          </a:prstGeom>
          <a:noFill/>
        </p:spPr>
        <p:txBody>
          <a:bodyPr wrap="square" rtlCol="0">
            <a:spAutoFit/>
          </a:bodyPr>
          <a:lstStyle/>
          <a:p>
            <a:r>
              <a:rPr lang="en-US" sz="2400" dirty="0"/>
              <a:t>has an art club.</a:t>
            </a: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5"/>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 grpId="0"/>
      <p:bldP spid="21" grpId="0"/>
      <p:bldP spid="22" grpId="0"/>
      <p:bldP spid="23" grpId="0"/>
      <p:bldP spid="24" grpId="0"/>
      <p:bldP spid="26" grpId="0"/>
      <p:bldP spid="27" grpId="0"/>
      <p:bldP spid="29"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948197" y="184760"/>
            <a:ext cx="7663950" cy="646331"/>
          </a:xfrm>
          <a:prstGeom prst="rect">
            <a:avLst/>
          </a:prstGeom>
          <a:noFill/>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Answer the questions.</a:t>
            </a:r>
          </a:p>
        </p:txBody>
      </p:sp>
      <p:sp>
        <p:nvSpPr>
          <p:cNvPr id="22" name="TextBox 21"/>
          <p:cNvSpPr txBox="1"/>
          <p:nvPr/>
        </p:nvSpPr>
        <p:spPr>
          <a:xfrm>
            <a:off x="332573" y="1314235"/>
            <a:ext cx="615624" cy="646331"/>
          </a:xfrm>
          <a:prstGeom prst="rect">
            <a:avLst/>
          </a:prstGeom>
          <a:noFill/>
        </p:spPr>
        <p:txBody>
          <a:bodyPr wrap="square" rtlCol="0">
            <a:spAutoFit/>
          </a:bodyPr>
          <a:lstStyle/>
          <a:p>
            <a:r>
              <a:rPr lang="en-US" sz="3600" b="1" dirty="0">
                <a:solidFill>
                  <a:srgbClr val="0070C0"/>
                </a:solidFill>
              </a:rPr>
              <a:t>1.</a:t>
            </a:r>
          </a:p>
        </p:txBody>
      </p:sp>
      <p:sp>
        <p:nvSpPr>
          <p:cNvPr id="23" name="TextBox 22"/>
          <p:cNvSpPr txBox="1"/>
          <p:nvPr/>
        </p:nvSpPr>
        <p:spPr>
          <a:xfrm>
            <a:off x="807403" y="1284993"/>
            <a:ext cx="7326082" cy="646331"/>
          </a:xfrm>
          <a:prstGeom prst="rect">
            <a:avLst/>
          </a:prstGeom>
          <a:noFill/>
        </p:spPr>
        <p:txBody>
          <a:bodyPr wrap="square" rtlCol="0">
            <a:spAutoFit/>
          </a:bodyPr>
          <a:lstStyle/>
          <a:p>
            <a:r>
              <a:rPr lang="en-US" sz="3600"/>
              <a:t>Which school is a boarding school?</a:t>
            </a:r>
            <a:endParaRPr lang="en-US" sz="3600" dirty="0"/>
          </a:p>
        </p:txBody>
      </p:sp>
      <p:sp>
        <p:nvSpPr>
          <p:cNvPr id="24" name="TextBox 23"/>
          <p:cNvSpPr txBox="1"/>
          <p:nvPr/>
        </p:nvSpPr>
        <p:spPr>
          <a:xfrm>
            <a:off x="332573" y="2461307"/>
            <a:ext cx="615624" cy="646331"/>
          </a:xfrm>
          <a:prstGeom prst="rect">
            <a:avLst/>
          </a:prstGeom>
          <a:noFill/>
        </p:spPr>
        <p:txBody>
          <a:bodyPr wrap="square" rtlCol="0">
            <a:spAutoFit/>
          </a:bodyPr>
          <a:lstStyle/>
          <a:p>
            <a:r>
              <a:rPr lang="en-US" sz="3600" b="1" dirty="0">
                <a:solidFill>
                  <a:srgbClr val="0070C0"/>
                </a:solidFill>
              </a:rPr>
              <a:t>2.</a:t>
            </a:r>
          </a:p>
        </p:txBody>
      </p:sp>
      <p:sp>
        <p:nvSpPr>
          <p:cNvPr id="25" name="TextBox 24"/>
          <p:cNvSpPr txBox="1"/>
          <p:nvPr/>
        </p:nvSpPr>
        <p:spPr>
          <a:xfrm>
            <a:off x="807403" y="2453837"/>
            <a:ext cx="6509657" cy="646331"/>
          </a:xfrm>
          <a:prstGeom prst="rect">
            <a:avLst/>
          </a:prstGeom>
          <a:noFill/>
        </p:spPr>
        <p:txBody>
          <a:bodyPr wrap="square" rtlCol="0">
            <a:spAutoFit/>
          </a:bodyPr>
          <a:lstStyle/>
          <a:p>
            <a:r>
              <a:rPr lang="en-US" sz="3600" dirty="0"/>
              <a:t>Where is An Son School?</a:t>
            </a:r>
          </a:p>
        </p:txBody>
      </p:sp>
      <p:sp>
        <p:nvSpPr>
          <p:cNvPr id="26" name="TextBox 25"/>
          <p:cNvSpPr txBox="1"/>
          <p:nvPr/>
        </p:nvSpPr>
        <p:spPr>
          <a:xfrm>
            <a:off x="332573" y="3664268"/>
            <a:ext cx="615624" cy="646331"/>
          </a:xfrm>
          <a:prstGeom prst="rect">
            <a:avLst/>
          </a:prstGeom>
          <a:noFill/>
        </p:spPr>
        <p:txBody>
          <a:bodyPr wrap="square" rtlCol="0">
            <a:spAutoFit/>
          </a:bodyPr>
          <a:lstStyle/>
          <a:p>
            <a:r>
              <a:rPr lang="en-US" sz="3600" b="1">
                <a:solidFill>
                  <a:srgbClr val="0070C0"/>
                </a:solidFill>
              </a:rPr>
              <a:t>3.</a:t>
            </a:r>
          </a:p>
        </p:txBody>
      </p:sp>
      <p:sp>
        <p:nvSpPr>
          <p:cNvPr id="27" name="TextBox 26"/>
          <p:cNvSpPr txBox="1"/>
          <p:nvPr/>
        </p:nvSpPr>
        <p:spPr>
          <a:xfrm>
            <a:off x="807403" y="3678570"/>
            <a:ext cx="8655096" cy="646331"/>
          </a:xfrm>
          <a:prstGeom prst="rect">
            <a:avLst/>
          </a:prstGeom>
          <a:noFill/>
        </p:spPr>
        <p:txBody>
          <a:bodyPr wrap="square" rtlCol="0">
            <a:spAutoFit/>
          </a:bodyPr>
          <a:lstStyle/>
          <a:p>
            <a:r>
              <a:rPr lang="en-US" sz="3600" dirty="0"/>
              <a:t>Is there a school garden in An Son School?</a:t>
            </a:r>
          </a:p>
        </p:txBody>
      </p:sp>
      <p:sp>
        <p:nvSpPr>
          <p:cNvPr id="28" name="TextBox 27"/>
          <p:cNvSpPr txBox="1"/>
          <p:nvPr/>
        </p:nvSpPr>
        <p:spPr>
          <a:xfrm>
            <a:off x="332573" y="4836611"/>
            <a:ext cx="615624" cy="646331"/>
          </a:xfrm>
          <a:prstGeom prst="rect">
            <a:avLst/>
          </a:prstGeom>
          <a:noFill/>
        </p:spPr>
        <p:txBody>
          <a:bodyPr wrap="square" rtlCol="0">
            <a:spAutoFit/>
          </a:bodyPr>
          <a:lstStyle/>
          <a:p>
            <a:r>
              <a:rPr lang="en-US" sz="3600" b="1">
                <a:solidFill>
                  <a:srgbClr val="0070C0"/>
                </a:solidFill>
              </a:rPr>
              <a:t>4.</a:t>
            </a:r>
          </a:p>
        </p:txBody>
      </p:sp>
      <p:sp>
        <p:nvSpPr>
          <p:cNvPr id="29" name="TextBox 28"/>
          <p:cNvSpPr txBox="1"/>
          <p:nvPr/>
        </p:nvSpPr>
        <p:spPr>
          <a:xfrm>
            <a:off x="807403" y="4850913"/>
            <a:ext cx="7979229" cy="1200329"/>
          </a:xfrm>
          <a:prstGeom prst="rect">
            <a:avLst/>
          </a:prstGeom>
          <a:noFill/>
        </p:spPr>
        <p:txBody>
          <a:bodyPr wrap="square" rtlCol="0">
            <a:spAutoFit/>
          </a:bodyPr>
          <a:lstStyle/>
          <a:p>
            <a:r>
              <a:rPr lang="en-US" sz="3600"/>
              <a:t>What do Dream School students do in the afternoon?</a:t>
            </a:r>
            <a:endParaRPr lang="en-US" sz="3600" dirty="0"/>
          </a:p>
        </p:txBody>
      </p:sp>
      <p:sp>
        <p:nvSpPr>
          <p:cNvPr id="2" name="TextBox 1">
            <a:extLst>
              <a:ext uri="{FF2B5EF4-FFF2-40B4-BE49-F238E27FC236}">
                <a16:creationId xmlns:a16="http://schemas.microsoft.com/office/drawing/2014/main" id="{95B4C03A-86F6-4BAB-82E7-B123582EEF97}"/>
              </a:ext>
            </a:extLst>
          </p:cNvPr>
          <p:cNvSpPr txBox="1"/>
          <p:nvPr/>
        </p:nvSpPr>
        <p:spPr>
          <a:xfrm>
            <a:off x="807403" y="1827807"/>
            <a:ext cx="1673856" cy="646331"/>
          </a:xfrm>
          <a:prstGeom prst="rect">
            <a:avLst/>
          </a:prstGeom>
          <a:noFill/>
        </p:spPr>
        <p:txBody>
          <a:bodyPr wrap="none" rtlCol="0">
            <a:spAutoFit/>
          </a:bodyPr>
          <a:lstStyle/>
          <a:p>
            <a:r>
              <a:rPr lang="en-US" sz="3600" dirty="0">
                <a:solidFill>
                  <a:srgbClr val="00B050"/>
                </a:solidFill>
              </a:rPr>
              <a:t>Sunrise.</a:t>
            </a:r>
          </a:p>
        </p:txBody>
      </p:sp>
      <p:sp>
        <p:nvSpPr>
          <p:cNvPr id="42" name="TextBox 41">
            <a:extLst>
              <a:ext uri="{FF2B5EF4-FFF2-40B4-BE49-F238E27FC236}">
                <a16:creationId xmlns:a16="http://schemas.microsoft.com/office/drawing/2014/main" id="{AF90473C-1577-4654-B5EE-DF0D1E638A82}"/>
              </a:ext>
            </a:extLst>
          </p:cNvPr>
          <p:cNvSpPr txBox="1"/>
          <p:nvPr/>
        </p:nvSpPr>
        <p:spPr>
          <a:xfrm>
            <a:off x="807403" y="3043611"/>
            <a:ext cx="3371436" cy="646331"/>
          </a:xfrm>
          <a:prstGeom prst="rect">
            <a:avLst/>
          </a:prstGeom>
          <a:noFill/>
        </p:spPr>
        <p:txBody>
          <a:bodyPr wrap="none" rtlCol="0">
            <a:spAutoFit/>
          </a:bodyPr>
          <a:lstStyle/>
          <a:p>
            <a:r>
              <a:rPr lang="en-US" sz="3600" dirty="0">
                <a:solidFill>
                  <a:srgbClr val="00B050"/>
                </a:solidFill>
              </a:rPr>
              <a:t>It is in Bac </a:t>
            </a:r>
            <a:r>
              <a:rPr lang="en-US" sz="3600" dirty="0" err="1">
                <a:solidFill>
                  <a:srgbClr val="00B050"/>
                </a:solidFill>
              </a:rPr>
              <a:t>Giang</a:t>
            </a:r>
            <a:r>
              <a:rPr lang="en-US" sz="3600" dirty="0">
                <a:solidFill>
                  <a:srgbClr val="00B050"/>
                </a:solidFill>
              </a:rPr>
              <a:t>.</a:t>
            </a:r>
          </a:p>
        </p:txBody>
      </p:sp>
      <p:sp>
        <p:nvSpPr>
          <p:cNvPr id="43" name="TextBox 42">
            <a:extLst>
              <a:ext uri="{FF2B5EF4-FFF2-40B4-BE49-F238E27FC236}">
                <a16:creationId xmlns:a16="http://schemas.microsoft.com/office/drawing/2014/main" id="{F8D0F641-2208-4262-8D09-0EFA846F6F93}"/>
              </a:ext>
            </a:extLst>
          </p:cNvPr>
          <p:cNvSpPr txBox="1"/>
          <p:nvPr/>
        </p:nvSpPr>
        <p:spPr>
          <a:xfrm>
            <a:off x="807403" y="4269141"/>
            <a:ext cx="2522678" cy="646331"/>
          </a:xfrm>
          <a:prstGeom prst="rect">
            <a:avLst/>
          </a:prstGeom>
          <a:noFill/>
        </p:spPr>
        <p:txBody>
          <a:bodyPr wrap="none" rtlCol="0">
            <a:spAutoFit/>
          </a:bodyPr>
          <a:lstStyle/>
          <a:p>
            <a:r>
              <a:rPr lang="en-US" sz="3600" dirty="0" smtClean="0">
                <a:solidFill>
                  <a:srgbClr val="00B050"/>
                </a:solidFill>
              </a:rPr>
              <a:t>Yes, there </a:t>
            </a:r>
            <a:r>
              <a:rPr lang="en-US" sz="3600" dirty="0">
                <a:solidFill>
                  <a:srgbClr val="00B050"/>
                </a:solidFill>
              </a:rPr>
              <a:t>is.</a:t>
            </a:r>
          </a:p>
        </p:txBody>
      </p:sp>
      <p:sp>
        <p:nvSpPr>
          <p:cNvPr id="44" name="TextBox 43">
            <a:extLst>
              <a:ext uri="{FF2B5EF4-FFF2-40B4-BE49-F238E27FC236}">
                <a16:creationId xmlns:a16="http://schemas.microsoft.com/office/drawing/2014/main" id="{3CB1F83A-2806-457E-9B13-1C57681BBAE9}"/>
              </a:ext>
            </a:extLst>
          </p:cNvPr>
          <p:cNvSpPr txBox="1"/>
          <p:nvPr/>
        </p:nvSpPr>
        <p:spPr>
          <a:xfrm>
            <a:off x="807403" y="5930923"/>
            <a:ext cx="6318717" cy="646331"/>
          </a:xfrm>
          <a:prstGeom prst="rect">
            <a:avLst/>
          </a:prstGeom>
          <a:noFill/>
        </p:spPr>
        <p:txBody>
          <a:bodyPr wrap="none" rtlCol="0">
            <a:spAutoFit/>
          </a:bodyPr>
          <a:lstStyle/>
          <a:p>
            <a:r>
              <a:rPr lang="en-US" sz="3600" dirty="0">
                <a:solidFill>
                  <a:srgbClr val="00B050"/>
                </a:solidFill>
              </a:rPr>
              <a:t>They join many interesting clubs.</a:t>
            </a: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Pen Handwriting PNG Clipart | PNG 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71840">
            <a:off x="7576181" y="1484940"/>
            <a:ext cx="1704586" cy="14568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541774" y="2502720"/>
            <a:ext cx="7886700" cy="1325563"/>
          </a:xfrm>
        </p:spPr>
        <p:txBody>
          <a:bodyPr>
            <a:normAutofit/>
          </a:bodyPr>
          <a:lstStyle/>
          <a:p>
            <a:pPr algn="ctr"/>
            <a:r>
              <a:rPr lang="en-US" sz="6000" b="1" dirty="0" smtClean="0">
                <a:solidFill>
                  <a:srgbClr val="FF0000"/>
                </a:solidFill>
              </a:rPr>
              <a:t>II. Speaking</a:t>
            </a:r>
            <a:endParaRPr lang="vi-VN" sz="6000" b="1" dirty="0">
              <a:solidFill>
                <a:srgbClr val="FF0000"/>
              </a:solidFill>
            </a:endParaRPr>
          </a:p>
        </p:txBody>
      </p:sp>
    </p:spTree>
    <p:extLst>
      <p:ext uri="{BB962C8B-B14F-4D97-AF65-F5344CB8AC3E}">
        <p14:creationId xmlns:p14="http://schemas.microsoft.com/office/powerpoint/2010/main" val="1733332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1059</TotalTime>
  <Words>659</Words>
  <Application>Microsoft Office PowerPoint</Application>
  <PresentationFormat>On-screen Show (4:3)</PresentationFormat>
  <Paragraphs>123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Calibri Light</vt:lpstr>
      <vt:lpstr>Times New Roman</vt:lpstr>
      <vt:lpstr>Office Theme</vt:lpstr>
      <vt:lpstr>PowerPoint Presentation</vt:lpstr>
      <vt:lpstr>PowerPoint Presentation</vt:lpstr>
      <vt:lpstr>   Unit 1: My new school    Lesson 5: Skills 1  I. Reading</vt:lpstr>
      <vt:lpstr>I. Reading *Vocabulary</vt:lpstr>
      <vt:lpstr>PowerPoint Presentation</vt:lpstr>
      <vt:lpstr>PowerPoint Presentation</vt:lpstr>
      <vt:lpstr>PowerPoint Presentation</vt:lpstr>
      <vt:lpstr>PowerPoint Presentation</vt:lpstr>
      <vt:lpstr>II. Speaking</vt:lpstr>
      <vt:lpstr>PowerPoint Presentation</vt:lpstr>
      <vt:lpstr>PowerPoint Presentation</vt:lpstr>
      <vt:lpstr>III. Wrap- up</vt:lpstr>
      <vt:lpstr>IV. 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My Laptop</cp:lastModifiedBy>
  <cp:revision>87</cp:revision>
  <dcterms:created xsi:type="dcterms:W3CDTF">2020-12-09T02:04:09Z</dcterms:created>
  <dcterms:modified xsi:type="dcterms:W3CDTF">2021-09-04T06:19:12Z</dcterms:modified>
</cp:coreProperties>
</file>