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6" r:id="rId4"/>
    <p:sldMasterId id="2147483678" r:id="rId5"/>
    <p:sldMasterId id="2147483680" r:id="rId6"/>
    <p:sldMasterId id="2147483682" r:id="rId7"/>
  </p:sldMasterIdLst>
  <p:sldIdLst>
    <p:sldId id="275" r:id="rId8"/>
    <p:sldId id="289" r:id="rId9"/>
    <p:sldId id="258" r:id="rId10"/>
    <p:sldId id="269" r:id="rId11"/>
    <p:sldId id="276" r:id="rId12"/>
    <p:sldId id="279" r:id="rId13"/>
    <p:sldId id="278" r:id="rId14"/>
    <p:sldId id="277" r:id="rId15"/>
    <p:sldId id="260" r:id="rId16"/>
    <p:sldId id="261" r:id="rId17"/>
    <p:sldId id="286" r:id="rId18"/>
    <p:sldId id="262" r:id="rId19"/>
    <p:sldId id="280" r:id="rId20"/>
    <p:sldId id="287" r:id="rId21"/>
    <p:sldId id="263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FA3"/>
    <a:srgbClr val="00B050"/>
    <a:srgbClr val="A3E7FF"/>
    <a:srgbClr val="1D9EFF"/>
    <a:srgbClr val="F16649"/>
    <a:srgbClr val="0FB7BD"/>
    <a:srgbClr val="53C3C9"/>
    <a:srgbClr val="79D1D5"/>
    <a:srgbClr val="62C8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96" y="52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7A46D-96A4-4132-867B-DC7BA6B7404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9FCED-7D64-4F89-9B04-B3DACBD8E3E7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892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B35D-4626-45BC-BDC5-8F9FE07CF4D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649C2A-AF0C-4F30-B6F3-F4BC9944CD56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23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B35D-4626-45BC-BDC5-8F9FE07CF4D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649C2A-AF0C-4F30-B6F3-F4BC9944CD56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48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2B35D-4626-45BC-BDC5-8F9FE07CF4D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649C2A-AF0C-4F30-B6F3-F4BC9944CD56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76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71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79D6-35CC-4BBC-A2B3-C3B8146EC81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3926A7-6979-4B63-A625-58BF28420668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79D6-35CC-4BBC-A2B3-C3B8146EC81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3926A7-6979-4B63-A625-58BF28420668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31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79D6-35CC-4BBC-A2B3-C3B8146EC81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3926A7-6979-4B63-A625-58BF28420668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57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F79D6-35CC-4BBC-A2B3-C3B8146EC81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3926A7-6979-4B63-A625-58BF28420668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8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1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72736-B7DD-43FB-8649-BAFC3897B8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6B99C-5757-4DB9-8E3D-11CE9AB193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96394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t="-1000" r="-1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7820"/>
            <a:ext cx="9144001" cy="2539157"/>
          </a:xfrm>
          <a:prstGeom prst="rect">
            <a:avLst/>
          </a:prstGeom>
          <a:ln w="28575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 w="1143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Adobe Heiti Std R" panose="020B0400000000000000" pitchFamily="34" charset="-128"/>
                <a:cs typeface="+mn-cs"/>
              </a:rPr>
              <a:t>UNIT </a:t>
            </a:r>
            <a:r>
              <a:rPr kumimoji="0" lang="en-US" sz="5600" b="1" i="0" u="none" strike="noStrike" kern="1200" cap="none" spc="0" normalizeH="0" baseline="0" noProof="0" dirty="0" smtClean="0">
                <a:ln w="1143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Adobe Heiti Std R" panose="020B0400000000000000" pitchFamily="34" charset="-128"/>
                <a:cs typeface="+mn-cs"/>
              </a:rPr>
              <a:t>2. MY HOUSE</a:t>
            </a:r>
          </a:p>
          <a:p>
            <a:pPr marL="0" marR="0" lvl="0" indent="0" algn="l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Lesson </a:t>
            </a:r>
            <a:r>
              <a:rPr lang="en-US" sz="50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2</a:t>
            </a:r>
            <a:r>
              <a:rPr kumimoji="0" lang="en-US" sz="5000" b="1" i="0" u="none" strike="noStrike" kern="1200" cap="none" spc="0" normalizeH="0" baseline="0" noProof="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:</a:t>
            </a:r>
            <a:r>
              <a:rPr kumimoji="0" lang="en-US" sz="5000" b="1" i="0" u="none" strike="noStrike" kern="1200" cap="none" spc="0" normalizeH="0" noProof="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A Closer look 1</a:t>
            </a:r>
            <a:endParaRPr kumimoji="0" lang="en-US" sz="5000" b="1" i="0" u="none" strike="noStrike" kern="1200" cap="none" spc="0" normalizeH="0" baseline="0" noProof="0" dirty="0">
              <a:ln w="11430"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2" y="0"/>
            <a:ext cx="805242" cy="852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734" y="0"/>
            <a:ext cx="8338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of a room in your house. </a:t>
            </a:r>
            <a:endParaRPr lang="en-US" sz="2800" b="1" dirty="0" smtClean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pairs, ask and answer questions to guess it.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49471" y="1924551"/>
            <a:ext cx="68138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b="1" i="1" dirty="0"/>
              <a:t>A: </a:t>
            </a:r>
            <a:r>
              <a:rPr lang="en-US" sz="3900" dirty="0"/>
              <a:t> What’s in your room?</a:t>
            </a:r>
          </a:p>
          <a:p>
            <a:pPr>
              <a:lnSpc>
                <a:spcPct val="150000"/>
              </a:lnSpc>
            </a:pPr>
            <a:r>
              <a:rPr lang="en-US" sz="3900" b="1" i="1" dirty="0"/>
              <a:t>B:  </a:t>
            </a:r>
            <a:r>
              <a:rPr lang="en-US" sz="3900" dirty="0"/>
              <a:t>A sofa and a television.</a:t>
            </a:r>
          </a:p>
          <a:p>
            <a:pPr>
              <a:lnSpc>
                <a:spcPct val="150000"/>
              </a:lnSpc>
            </a:pPr>
            <a:r>
              <a:rPr lang="en-US" sz="3900" b="1" i="1" dirty="0"/>
              <a:t>A: </a:t>
            </a:r>
            <a:r>
              <a:rPr lang="en-US" sz="3900" dirty="0"/>
              <a:t>Is it the living room?</a:t>
            </a:r>
          </a:p>
          <a:p>
            <a:pPr>
              <a:lnSpc>
                <a:spcPct val="150000"/>
              </a:lnSpc>
            </a:pPr>
            <a:r>
              <a:rPr lang="en-US" sz="3900" b="1" i="1" dirty="0"/>
              <a:t>B: </a:t>
            </a:r>
            <a:r>
              <a:rPr lang="en-US" sz="3900" dirty="0"/>
              <a:t>Yes.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7733" y="1375947"/>
            <a:ext cx="303793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4881" y="1924551"/>
            <a:ext cx="68138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b="1" i="1" dirty="0"/>
              <a:t>A: </a:t>
            </a:r>
            <a:r>
              <a:rPr lang="en-US" sz="3900" dirty="0"/>
              <a:t> What’s in your room?</a:t>
            </a:r>
          </a:p>
          <a:p>
            <a:pPr>
              <a:lnSpc>
                <a:spcPct val="150000"/>
              </a:lnSpc>
            </a:pPr>
            <a:r>
              <a:rPr lang="en-US" sz="3900" b="1" i="1" dirty="0"/>
              <a:t>B</a:t>
            </a:r>
            <a:r>
              <a:rPr lang="en-US" sz="3900" b="1" i="1" dirty="0" smtClean="0"/>
              <a:t>:…………………………………..</a:t>
            </a:r>
            <a:r>
              <a:rPr lang="en-US" sz="3900" dirty="0" smtClean="0"/>
              <a:t>.</a:t>
            </a:r>
            <a:endParaRPr lang="en-US" sz="3900" dirty="0"/>
          </a:p>
          <a:p>
            <a:pPr>
              <a:lnSpc>
                <a:spcPct val="150000"/>
              </a:lnSpc>
            </a:pPr>
            <a:r>
              <a:rPr lang="en-US" sz="3900" b="1" i="1" dirty="0"/>
              <a:t>A: </a:t>
            </a:r>
            <a:r>
              <a:rPr lang="en-US" sz="3900" dirty="0"/>
              <a:t>Is it the </a:t>
            </a:r>
            <a:r>
              <a:rPr lang="en-US" sz="3900" dirty="0" smtClean="0"/>
              <a:t>……………………….?</a:t>
            </a:r>
            <a:endParaRPr lang="en-US" sz="3900" dirty="0"/>
          </a:p>
          <a:p>
            <a:pPr>
              <a:lnSpc>
                <a:spcPct val="150000"/>
              </a:lnSpc>
            </a:pPr>
            <a:r>
              <a:rPr lang="en-US" sz="3900" b="1" i="1" dirty="0"/>
              <a:t>B: </a:t>
            </a:r>
            <a:r>
              <a:rPr lang="en-US" sz="3900" dirty="0" smtClean="0"/>
              <a:t>Yes./No, it’s the…………...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84378" y="742760"/>
            <a:ext cx="8779959" cy="529918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28" name="TextBox 27"/>
          <p:cNvSpPr txBox="1"/>
          <p:nvPr/>
        </p:nvSpPr>
        <p:spPr>
          <a:xfrm>
            <a:off x="1715388" y="1855139"/>
            <a:ext cx="275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 lamp</a:t>
            </a:r>
            <a:endParaRPr lang="en-US" sz="4800" dirty="0"/>
          </a:p>
        </p:txBody>
      </p:sp>
      <p:sp>
        <p:nvSpPr>
          <p:cNvPr id="29" name="TextBox 28"/>
          <p:cNvSpPr txBox="1"/>
          <p:nvPr/>
        </p:nvSpPr>
        <p:spPr>
          <a:xfrm>
            <a:off x="1715390" y="3184454"/>
            <a:ext cx="2156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 sink</a:t>
            </a:r>
            <a:endParaRPr lang="en-US" sz="4800" dirty="0"/>
          </a:p>
        </p:txBody>
      </p:sp>
      <p:sp>
        <p:nvSpPr>
          <p:cNvPr id="50" name="TextBox 49"/>
          <p:cNvSpPr txBox="1"/>
          <p:nvPr/>
        </p:nvSpPr>
        <p:spPr>
          <a:xfrm>
            <a:off x="5050778" y="1855138"/>
            <a:ext cx="3169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 cupboard</a:t>
            </a:r>
            <a:endParaRPr lang="en-US" sz="4800" dirty="0"/>
          </a:p>
        </p:txBody>
      </p:sp>
      <p:sp>
        <p:nvSpPr>
          <p:cNvPr id="51" name="TextBox 50"/>
          <p:cNvSpPr txBox="1"/>
          <p:nvPr/>
        </p:nvSpPr>
        <p:spPr>
          <a:xfrm>
            <a:off x="5233861" y="3312064"/>
            <a:ext cx="2201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 sofa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03065" y="1855138"/>
            <a:ext cx="275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lamp</a:t>
            </a:r>
            <a:r>
              <a:rPr lang="en-US" sz="4800" dirty="0" smtClean="0">
                <a:solidFill>
                  <a:srgbClr val="FF0000"/>
                </a:solidFill>
              </a:rPr>
              <a:t>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3065" y="3184454"/>
            <a:ext cx="2156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sink</a:t>
            </a:r>
            <a:r>
              <a:rPr lang="en-US" sz="4800" dirty="0" smtClean="0">
                <a:solidFill>
                  <a:srgbClr val="FF0000"/>
                </a:solidFill>
              </a:rPr>
              <a:t>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4759" y="1855138"/>
            <a:ext cx="319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cupboard</a:t>
            </a:r>
            <a:r>
              <a:rPr lang="en-US" sz="4800" dirty="0" smtClean="0">
                <a:solidFill>
                  <a:srgbClr val="FF0000"/>
                </a:solidFill>
              </a:rPr>
              <a:t>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21536" y="3312064"/>
            <a:ext cx="2201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sofa</a:t>
            </a:r>
            <a:r>
              <a:rPr lang="en-US" sz="4800" dirty="0" smtClean="0">
                <a:solidFill>
                  <a:srgbClr val="FF0000"/>
                </a:solidFill>
              </a:rPr>
              <a:t>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23529" y="251773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1986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50" grpId="0"/>
      <p:bldP spid="51" grpId="0"/>
      <p:bldP spid="15" grpId="0"/>
      <p:bldP spid="16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971656" y="2389909"/>
            <a:ext cx="3054744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841369" cy="8656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8" y="181270"/>
            <a:ext cx="759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repeat these words.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172620" y="2389909"/>
            <a:ext cx="3054744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00"/>
          </a:p>
        </p:txBody>
      </p:sp>
      <p:sp>
        <p:nvSpPr>
          <p:cNvPr id="28" name="TextBox 27"/>
          <p:cNvSpPr txBox="1"/>
          <p:nvPr/>
        </p:nvSpPr>
        <p:spPr>
          <a:xfrm>
            <a:off x="2179500" y="2531484"/>
            <a:ext cx="251151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/>
              <a:t>lamp</a:t>
            </a:r>
            <a:r>
              <a:rPr lang="en-US" sz="39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79500" y="3115196"/>
            <a:ext cx="20478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 smtClean="0"/>
              <a:t>sink</a:t>
            </a:r>
            <a:r>
              <a:rPr lang="en-US" sz="3900" dirty="0" smtClean="0">
                <a:solidFill>
                  <a:srgbClr val="FF0000"/>
                </a:solidFill>
              </a:rPr>
              <a:t>s</a:t>
            </a:r>
            <a:endParaRPr lang="en-US" sz="39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79500" y="3801264"/>
            <a:ext cx="23604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/>
              <a:t>flat</a:t>
            </a:r>
            <a:r>
              <a:rPr lang="en-US" sz="39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79500" y="4436155"/>
            <a:ext cx="162577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/>
              <a:t>toilet</a:t>
            </a:r>
            <a:r>
              <a:rPr lang="en-US" sz="39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14889" y="2531484"/>
            <a:ext cx="251151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/>
              <a:t>cupboard</a:t>
            </a:r>
            <a:r>
              <a:rPr lang="en-US" sz="39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514889" y="3166374"/>
            <a:ext cx="20478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/>
              <a:t>sofa</a:t>
            </a:r>
            <a:r>
              <a:rPr lang="en-US" sz="39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14889" y="3858871"/>
            <a:ext cx="23604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 smtClean="0"/>
              <a:t>kitchen</a:t>
            </a:r>
            <a:r>
              <a:rPr lang="en-US" sz="3900" dirty="0" smtClean="0">
                <a:solidFill>
                  <a:srgbClr val="FF0000"/>
                </a:solidFill>
              </a:rPr>
              <a:t>s</a:t>
            </a:r>
            <a:endParaRPr lang="en-US" sz="39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14889" y="4436155"/>
            <a:ext cx="162577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/>
              <a:t>room</a:t>
            </a:r>
            <a:r>
              <a:rPr lang="en-US" sz="3900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" name="Bản sao của B1_11">
            <a:hlinkClick r:id="" action="ppaction://media"/>
            <a:extLst>
              <a:ext uri="{FF2B5EF4-FFF2-40B4-BE49-F238E27FC236}">
                <a16:creationId xmlns:a16="http://schemas.microsoft.com/office/drawing/2014/main" id="{275C05BD-BB44-460D-AE15-4FEA75039C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6400" y="1248069"/>
            <a:ext cx="623426" cy="623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0142" y="1456063"/>
            <a:ext cx="961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/s/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4579" y="1456063"/>
            <a:ext cx="961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/z/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29841" y="5411244"/>
            <a:ext cx="651354" cy="538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</a:t>
            </a:r>
            <a:endParaRPr lang="vi-VN" sz="4000" dirty="0"/>
          </a:p>
        </p:txBody>
      </p:sp>
      <p:sp>
        <p:nvSpPr>
          <p:cNvPr id="19" name="Oval 18"/>
          <p:cNvSpPr/>
          <p:nvPr/>
        </p:nvSpPr>
        <p:spPr>
          <a:xfrm>
            <a:off x="6214579" y="5371327"/>
            <a:ext cx="651354" cy="538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  <a:endParaRPr lang="vi-VN" sz="4000" dirty="0"/>
          </a:p>
        </p:txBody>
      </p:sp>
      <p:pic>
        <p:nvPicPr>
          <p:cNvPr id="21" name="Bản sao của B1_11">
            <a:hlinkClick r:id="" action="ppaction://media"/>
            <a:extLst>
              <a:ext uri="{FF2B5EF4-FFF2-40B4-BE49-F238E27FC236}">
                <a16:creationId xmlns:a16="http://schemas.microsoft.com/office/drawing/2014/main" id="{275C05BD-BB44-460D-AE15-4FEA75039C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6186" y="5122223"/>
            <a:ext cx="417859" cy="4178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80" y="5748383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05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6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144385" y="555737"/>
            <a:ext cx="655516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UNIT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 </a:t>
            </a: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HOUSE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Lesson </a:t>
            </a:r>
            <a:r>
              <a:rPr lang="en-US" altLang="vi-VN" sz="3500" b="1" dirty="0">
                <a:solidFill>
                  <a:srgbClr val="FFFF00"/>
                </a:solidFill>
              </a:rPr>
              <a:t>2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en-US" altLang="vi-VN" sz="3500" b="1" dirty="0" smtClean="0">
                <a:solidFill>
                  <a:srgbClr val="FFFF00"/>
                </a:solidFill>
              </a:rPr>
              <a:t>A closer look 1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384361" y="2411498"/>
            <a:ext cx="8417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800" b="1" dirty="0" smtClean="0">
                <a:solidFill>
                  <a:prstClr val="white"/>
                </a:solidFill>
              </a:rPr>
              <a:t>II. </a:t>
            </a:r>
            <a:r>
              <a:rPr lang="en-US" altLang="vi-VN" sz="4800" b="1" dirty="0" smtClean="0">
                <a:solidFill>
                  <a:schemeClr val="bg1"/>
                </a:solidFill>
              </a:rPr>
              <a:t>Pronunciation: </a:t>
            </a:r>
            <a:endParaRPr lang="en-US" altLang="vi-VN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803" y="3242495"/>
            <a:ext cx="671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Final sounds: /s/ and /z/</a:t>
            </a:r>
          </a:p>
        </p:txBody>
      </p:sp>
    </p:spTree>
    <p:extLst>
      <p:ext uri="{BB962C8B-B14F-4D97-AF65-F5344CB8AC3E}">
        <p14:creationId xmlns:p14="http://schemas.microsoft.com/office/powerpoint/2010/main" val="27299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/>
          <p:cNvSpPr/>
          <p:nvPr/>
        </p:nvSpPr>
        <p:spPr>
          <a:xfrm>
            <a:off x="3701012" y="5522406"/>
            <a:ext cx="1278515" cy="456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ounded Rectangle 14"/>
          <p:cNvSpPr/>
          <p:nvPr/>
        </p:nvSpPr>
        <p:spPr>
          <a:xfrm>
            <a:off x="1080646" y="4125686"/>
            <a:ext cx="2727180" cy="2732314"/>
          </a:xfrm>
          <a:prstGeom prst="roundRect">
            <a:avLst>
              <a:gd name="adj" fmla="val 161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7928" y="83324"/>
            <a:ext cx="88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600" b="1" dirty="0">
                <a:solidFill>
                  <a:schemeClr val="bg1"/>
                </a:solidFill>
              </a:rPr>
              <a:t>II. Pronunciation</a:t>
            </a:r>
            <a:r>
              <a:rPr lang="en-US" altLang="vi-VN" sz="3600" b="1" dirty="0" smtClean="0">
                <a:solidFill>
                  <a:schemeClr val="bg1"/>
                </a:solidFill>
              </a:rPr>
              <a:t>: </a:t>
            </a:r>
            <a:r>
              <a:rPr lang="en-US" sz="3600" b="1" dirty="0">
                <a:solidFill>
                  <a:schemeClr val="bg1"/>
                </a:solidFill>
              </a:rPr>
              <a:t>Final sounds: /s/ and /z</a:t>
            </a:r>
            <a:r>
              <a:rPr lang="en-US" sz="3600" b="1" dirty="0" smtClean="0">
                <a:solidFill>
                  <a:schemeClr val="bg1"/>
                </a:solidFill>
              </a:rPr>
              <a:t>/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43593" y="1090682"/>
            <a:ext cx="2632652" cy="2732314"/>
          </a:xfrm>
          <a:prstGeom prst="roundRect">
            <a:avLst>
              <a:gd name="adj" fmla="val 161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8" name="TextBox 27"/>
          <p:cNvSpPr txBox="1"/>
          <p:nvPr/>
        </p:nvSpPr>
        <p:spPr>
          <a:xfrm>
            <a:off x="1623878" y="1174650"/>
            <a:ext cx="251151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lam</a:t>
            </a:r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23878" y="1758362"/>
            <a:ext cx="204786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sink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s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23878" y="2444430"/>
            <a:ext cx="236043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flat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23878" y="3079321"/>
            <a:ext cx="16257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toilet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29580" y="4267991"/>
            <a:ext cx="2255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cupboard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06648" y="4918978"/>
            <a:ext cx="218394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kitchen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s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06648" y="5496262"/>
            <a:ext cx="148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room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</a:p>
        </p:txBody>
      </p:sp>
      <p:pic>
        <p:nvPicPr>
          <p:cNvPr id="2" name="Bản sao của B1_11">
            <a:hlinkClick r:id="" action="ppaction://media"/>
            <a:extLst>
              <a:ext uri="{FF2B5EF4-FFF2-40B4-BE49-F238E27FC236}">
                <a16:creationId xmlns:a16="http://schemas.microsoft.com/office/drawing/2014/main" id="{275C05BD-BB44-460D-AE15-4FEA75039C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1236" y="580618"/>
            <a:ext cx="510064" cy="510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335" y="2199750"/>
            <a:ext cx="961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/s/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089" y="5148372"/>
            <a:ext cx="961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/z/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50257" y="1053925"/>
            <a:ext cx="2772716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5" name="Rounded Rectangle 24"/>
          <p:cNvSpPr/>
          <p:nvPr/>
        </p:nvSpPr>
        <p:spPr>
          <a:xfrm>
            <a:off x="4950257" y="4148740"/>
            <a:ext cx="3767858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" name="Right Arrow 3"/>
          <p:cNvSpPr/>
          <p:nvPr/>
        </p:nvSpPr>
        <p:spPr>
          <a:xfrm>
            <a:off x="3671742" y="2318327"/>
            <a:ext cx="1278515" cy="456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/>
          <p:cNvSpPr txBox="1"/>
          <p:nvPr/>
        </p:nvSpPr>
        <p:spPr>
          <a:xfrm>
            <a:off x="1619375" y="1760834"/>
            <a:ext cx="204786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sin</a:t>
            </a:r>
            <a:r>
              <a:rPr lang="en-US" sz="3600" dirty="0" smtClean="0">
                <a:solidFill>
                  <a:srgbClr val="FF0000"/>
                </a:solidFill>
              </a:rPr>
              <a:t>k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s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19375" y="2450788"/>
            <a:ext cx="236043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fla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14872" y="3071395"/>
            <a:ext cx="16257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toile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0516" y="4245688"/>
            <a:ext cx="2255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cupboar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09048" y="4923394"/>
            <a:ext cx="218394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kitche</a:t>
            </a:r>
            <a:r>
              <a:rPr lang="en-US" sz="3600" dirty="0" smtClean="0">
                <a:solidFill>
                  <a:srgbClr val="FF0000"/>
                </a:solidFill>
              </a:rPr>
              <a:t>n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s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09762" y="5487190"/>
            <a:ext cx="148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roo</a:t>
            </a:r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19650" y="1127907"/>
            <a:ext cx="251151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</a:t>
            </a:r>
            <a:r>
              <a:rPr lang="en-US" sz="3600" dirty="0" smtClean="0">
                <a:solidFill>
                  <a:srgbClr val="FF0000"/>
                </a:solidFill>
              </a:rPr>
              <a:t>p</a:t>
            </a:r>
            <a:r>
              <a:rPr lang="en-US" sz="3600" dirty="0" smtClean="0"/>
              <a:t>/</a:t>
            </a:r>
            <a:endParaRPr lang="en-US" sz="3600" dirty="0"/>
          </a:p>
        </p:txBody>
      </p:sp>
      <p:sp>
        <p:nvSpPr>
          <p:cNvPr id="59" name="TextBox 58"/>
          <p:cNvSpPr txBox="1"/>
          <p:nvPr/>
        </p:nvSpPr>
        <p:spPr>
          <a:xfrm>
            <a:off x="4965239" y="1658964"/>
            <a:ext cx="251151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/</a:t>
            </a:r>
            <a:r>
              <a:rPr lang="en-US" sz="3600" dirty="0">
                <a:solidFill>
                  <a:srgbClr val="FF0000"/>
                </a:solidFill>
              </a:rPr>
              <a:t>k</a:t>
            </a:r>
            <a:r>
              <a:rPr lang="en-US" sz="3600" dirty="0" smtClean="0"/>
              <a:t>/</a:t>
            </a:r>
            <a:endParaRPr lang="en-US" sz="3600" dirty="0"/>
          </a:p>
        </p:txBody>
      </p:sp>
      <p:sp>
        <p:nvSpPr>
          <p:cNvPr id="60" name="TextBox 59"/>
          <p:cNvSpPr txBox="1"/>
          <p:nvPr/>
        </p:nvSpPr>
        <p:spPr>
          <a:xfrm>
            <a:off x="4942292" y="2241016"/>
            <a:ext cx="251151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/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 smtClean="0"/>
              <a:t>/</a:t>
            </a:r>
            <a:endParaRPr lang="en-US" sz="3600" dirty="0"/>
          </a:p>
        </p:txBody>
      </p:sp>
      <p:sp>
        <p:nvSpPr>
          <p:cNvPr id="62" name="TextBox 61"/>
          <p:cNvSpPr txBox="1"/>
          <p:nvPr/>
        </p:nvSpPr>
        <p:spPr>
          <a:xfrm>
            <a:off x="6002190" y="4142073"/>
            <a:ext cx="88712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/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sz="3600" dirty="0" smtClean="0"/>
              <a:t>/</a:t>
            </a:r>
            <a:endParaRPr lang="en-US" sz="3600" dirty="0"/>
          </a:p>
        </p:txBody>
      </p:sp>
      <p:sp>
        <p:nvSpPr>
          <p:cNvPr id="63" name="TextBox 62"/>
          <p:cNvSpPr txBox="1"/>
          <p:nvPr/>
        </p:nvSpPr>
        <p:spPr>
          <a:xfrm>
            <a:off x="6002189" y="4857793"/>
            <a:ext cx="88712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/</a:t>
            </a:r>
            <a:r>
              <a:rPr lang="en-US" sz="3600" dirty="0" smtClean="0">
                <a:solidFill>
                  <a:srgbClr val="FF0000"/>
                </a:solidFill>
              </a:rPr>
              <a:t>n</a:t>
            </a:r>
            <a:r>
              <a:rPr lang="en-US" sz="3600" dirty="0" smtClean="0"/>
              <a:t>/</a:t>
            </a:r>
            <a:endParaRPr lang="en-US" sz="3600" dirty="0"/>
          </a:p>
        </p:txBody>
      </p:sp>
      <p:sp>
        <p:nvSpPr>
          <p:cNvPr id="64" name="TextBox 63"/>
          <p:cNvSpPr txBox="1"/>
          <p:nvPr/>
        </p:nvSpPr>
        <p:spPr>
          <a:xfrm>
            <a:off x="5994418" y="5573513"/>
            <a:ext cx="104520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/</a:t>
            </a:r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en-US" sz="3600" dirty="0" smtClean="0"/>
              <a:t>/</a:t>
            </a:r>
            <a:endParaRPr lang="en-US" sz="3600" dirty="0"/>
          </a:p>
        </p:txBody>
      </p:sp>
      <p:sp>
        <p:nvSpPr>
          <p:cNvPr id="65" name="TextBox 64"/>
          <p:cNvSpPr txBox="1"/>
          <p:nvPr/>
        </p:nvSpPr>
        <p:spPr>
          <a:xfrm>
            <a:off x="4987327" y="6211669"/>
            <a:ext cx="342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vowel sounds</a:t>
            </a:r>
            <a:endParaRPr lang="en-US" sz="3600" dirty="0"/>
          </a:p>
        </p:txBody>
      </p:sp>
      <p:sp>
        <p:nvSpPr>
          <p:cNvPr id="66" name="TextBox 65"/>
          <p:cNvSpPr txBox="1"/>
          <p:nvPr/>
        </p:nvSpPr>
        <p:spPr>
          <a:xfrm>
            <a:off x="1535770" y="6072810"/>
            <a:ext cx="186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sofa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33989" y="6072809"/>
            <a:ext cx="186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sof</a:t>
            </a:r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181663" y="4118509"/>
            <a:ext cx="88712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/</a:t>
            </a:r>
            <a:r>
              <a:rPr lang="en-US" sz="3600" dirty="0" smtClean="0">
                <a:solidFill>
                  <a:srgbClr val="FF0000"/>
                </a:solidFill>
              </a:rPr>
              <a:t>l</a:t>
            </a:r>
            <a:r>
              <a:rPr lang="en-US" sz="3600" dirty="0" smtClean="0"/>
              <a:t>/</a:t>
            </a:r>
            <a:endParaRPr lang="en-US" sz="3600" dirty="0"/>
          </a:p>
        </p:txBody>
      </p:sp>
      <p:sp>
        <p:nvSpPr>
          <p:cNvPr id="69" name="TextBox 68"/>
          <p:cNvSpPr txBox="1"/>
          <p:nvPr/>
        </p:nvSpPr>
        <p:spPr>
          <a:xfrm>
            <a:off x="7181661" y="4834229"/>
            <a:ext cx="1670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/</a:t>
            </a:r>
            <a:r>
              <a:rPr lang="vi-VN" sz="3600" dirty="0">
                <a:solidFill>
                  <a:srgbClr val="FF0000"/>
                </a:solidFill>
              </a:rPr>
              <a:t>ŋ</a:t>
            </a:r>
            <a:r>
              <a:rPr lang="en-US" sz="3600" dirty="0" smtClean="0"/>
              <a:t>/ (ng)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6200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5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  <p:bldP spid="33" grpId="0"/>
      <p:bldP spid="34" grpId="0"/>
      <p:bldP spid="36" grpId="0"/>
      <p:bldP spid="37" grpId="0"/>
      <p:bldP spid="38" grpId="0"/>
      <p:bldP spid="59" grpId="0"/>
      <p:bldP spid="60" grpId="0"/>
      <p:bldP spid="62" grpId="0"/>
      <p:bldP spid="63" grpId="0"/>
      <p:bldP spid="64" grpId="0"/>
      <p:bldP spid="67" grpId="0"/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" y="77215"/>
            <a:ext cx="816181" cy="7695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sz="2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correct column.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698" y="1180214"/>
            <a:ext cx="8162216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Mum, are you home?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Yes, honey. I’m in the kitchen. I’ve bought these new bowls and chopsticks.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They’re beautiful, Mum. Where did you buy them?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In the department store near our house. They have a lot of things for homes.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Don’t forget we need two lamps for my bedroom, Mum.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Let’s go there this weekend.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748010"/>
              </p:ext>
            </p:extLst>
          </p:nvPr>
        </p:nvGraphicFramePr>
        <p:xfrm>
          <a:off x="596129" y="4873672"/>
          <a:ext cx="4852960" cy="1813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20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1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/s/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/z/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9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Bản sao của B1_12">
            <a:hlinkClick r:id="" action="ppaction://media"/>
            <a:extLst>
              <a:ext uri="{FF2B5EF4-FFF2-40B4-BE49-F238E27FC236}">
                <a16:creationId xmlns:a16="http://schemas.microsoft.com/office/drawing/2014/main" id="{936E0D94-36ED-4D4E-AD56-ACC321C4CF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351" y="432623"/>
            <a:ext cx="487363" cy="4873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8BF7D5-06DD-4E65-B6A8-1EA0B2C1A80A}"/>
              </a:ext>
            </a:extLst>
          </p:cNvPr>
          <p:cNvCxnSpPr/>
          <p:nvPr/>
        </p:nvCxnSpPr>
        <p:spPr>
          <a:xfrm>
            <a:off x="7335520" y="2042160"/>
            <a:ext cx="680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89D917-EE54-483C-A136-F48E7876091C}"/>
              </a:ext>
            </a:extLst>
          </p:cNvPr>
          <p:cNvCxnSpPr/>
          <p:nvPr/>
        </p:nvCxnSpPr>
        <p:spPr>
          <a:xfrm>
            <a:off x="596129" y="2509520"/>
            <a:ext cx="1188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7C1A02-21A7-4924-A1E8-515837D29CC6}"/>
              </a:ext>
            </a:extLst>
          </p:cNvPr>
          <p:cNvCxnSpPr/>
          <p:nvPr/>
        </p:nvCxnSpPr>
        <p:spPr>
          <a:xfrm>
            <a:off x="596129" y="382016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5AD41B-DFA4-4CB2-A820-46735BB308AA}"/>
              </a:ext>
            </a:extLst>
          </p:cNvPr>
          <p:cNvCxnSpPr/>
          <p:nvPr/>
        </p:nvCxnSpPr>
        <p:spPr>
          <a:xfrm>
            <a:off x="1703569" y="3810000"/>
            <a:ext cx="8229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434900-0FBF-4CE4-A53A-C17BC1BAF61E}"/>
              </a:ext>
            </a:extLst>
          </p:cNvPr>
          <p:cNvCxnSpPr/>
          <p:nvPr/>
        </p:nvCxnSpPr>
        <p:spPr>
          <a:xfrm>
            <a:off x="4005738" y="426720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B6C4D7-8B5B-49FD-975B-CFBCAF3E40E4}"/>
              </a:ext>
            </a:extLst>
          </p:cNvPr>
          <p:cNvSpPr txBox="1"/>
          <p:nvPr/>
        </p:nvSpPr>
        <p:spPr>
          <a:xfrm>
            <a:off x="3696310" y="5373373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bow</a:t>
            </a:r>
            <a:r>
              <a:rPr lang="en-US" sz="2200" dirty="0">
                <a:solidFill>
                  <a:srgbClr val="FF0000"/>
                </a:solidFill>
              </a:rPr>
              <a:t>l</a:t>
            </a:r>
            <a:r>
              <a:rPr lang="en-US" sz="2200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B31774-6CA1-4D39-9B24-6DE905E0800B}"/>
              </a:ext>
            </a:extLst>
          </p:cNvPr>
          <p:cNvSpPr txBox="1"/>
          <p:nvPr/>
        </p:nvSpPr>
        <p:spPr>
          <a:xfrm>
            <a:off x="1101360" y="5373372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chopstic</a:t>
            </a:r>
            <a:r>
              <a:rPr lang="en-US" sz="2200" dirty="0">
                <a:solidFill>
                  <a:srgbClr val="FF0000"/>
                </a:solidFill>
              </a:rPr>
              <a:t>k</a:t>
            </a:r>
            <a:r>
              <a:rPr lang="en-US" sz="2200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336D5-DD28-47AC-96A2-AC0F04345CF2}"/>
              </a:ext>
            </a:extLst>
          </p:cNvPr>
          <p:cNvSpPr txBox="1"/>
          <p:nvPr/>
        </p:nvSpPr>
        <p:spPr>
          <a:xfrm>
            <a:off x="3660841" y="5758281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thi</a:t>
            </a:r>
            <a:r>
              <a:rPr lang="en-US" sz="2200" dirty="0">
                <a:solidFill>
                  <a:srgbClr val="FF0000"/>
                </a:solidFill>
              </a:rPr>
              <a:t>ng</a:t>
            </a:r>
            <a:r>
              <a:rPr lang="en-US" sz="2200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D07DBB-8EDC-44CE-A1FF-AD85097E5DFA}"/>
              </a:ext>
            </a:extLst>
          </p:cNvPr>
          <p:cNvSpPr txBox="1"/>
          <p:nvPr/>
        </p:nvSpPr>
        <p:spPr>
          <a:xfrm>
            <a:off x="3672860" y="6147455"/>
            <a:ext cx="958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ho</a:t>
            </a:r>
            <a:r>
              <a:rPr lang="en-US" sz="2200" dirty="0">
                <a:solidFill>
                  <a:srgbClr val="FF0000"/>
                </a:solidFill>
              </a:rPr>
              <a:t>m</a:t>
            </a:r>
            <a:r>
              <a:rPr lang="en-US" sz="2200" dirty="0">
                <a:solidFill>
                  <a:srgbClr val="00B050"/>
                </a:solidFill>
              </a:rPr>
              <a:t>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90A50-3058-4564-94FF-228AB89D481A}"/>
              </a:ext>
            </a:extLst>
          </p:cNvPr>
          <p:cNvSpPr txBox="1"/>
          <p:nvPr/>
        </p:nvSpPr>
        <p:spPr>
          <a:xfrm>
            <a:off x="1190489" y="5804259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lam</a:t>
            </a:r>
            <a:r>
              <a:rPr lang="en-US" sz="2200" dirty="0">
                <a:solidFill>
                  <a:srgbClr val="FF0000"/>
                </a:solidFill>
              </a:rPr>
              <a:t>p</a:t>
            </a:r>
            <a:r>
              <a:rPr lang="en-US" sz="2200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D060A3-5426-41CC-ADA1-EC80A05641AE}"/>
              </a:ext>
            </a:extLst>
          </p:cNvPr>
          <p:cNvSpPr txBox="1"/>
          <p:nvPr/>
        </p:nvSpPr>
        <p:spPr>
          <a:xfrm>
            <a:off x="7267781" y="168043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bowls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0CA96-F003-45E9-9223-6F84649BBD4C}"/>
              </a:ext>
            </a:extLst>
          </p:cNvPr>
          <p:cNvSpPr txBox="1"/>
          <p:nvPr/>
        </p:nvSpPr>
        <p:spPr>
          <a:xfrm>
            <a:off x="513698" y="2118368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chopsticks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92905E-E65F-473E-A82A-FF4E93C469FE}"/>
              </a:ext>
            </a:extLst>
          </p:cNvPr>
          <p:cNvSpPr txBox="1"/>
          <p:nvPr/>
        </p:nvSpPr>
        <p:spPr>
          <a:xfrm>
            <a:off x="505662" y="3429000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things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C613AA-0988-4DE6-85F1-29F75DAC2758}"/>
              </a:ext>
            </a:extLst>
          </p:cNvPr>
          <p:cNvSpPr txBox="1"/>
          <p:nvPr/>
        </p:nvSpPr>
        <p:spPr>
          <a:xfrm>
            <a:off x="1661601" y="3431376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homes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66F824-C84D-480F-9678-C7A84B427A09}"/>
              </a:ext>
            </a:extLst>
          </p:cNvPr>
          <p:cNvSpPr txBox="1"/>
          <p:nvPr/>
        </p:nvSpPr>
        <p:spPr>
          <a:xfrm>
            <a:off x="3943478" y="3859887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lamps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80" y="5748383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38907 0.5344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2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06424 0.473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34254 0.342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0.21146 0.402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00046 L -0.29549 0.28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2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91" y="129360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en-US" sz="3750" b="1" dirty="0" smtClean="0">
                <a:solidFill>
                  <a:srgbClr val="FF0000"/>
                </a:solidFill>
              </a:rPr>
              <a:t>III. </a:t>
            </a:r>
            <a:r>
              <a:rPr lang="en-US" sz="3750" b="1" dirty="0">
                <a:solidFill>
                  <a:srgbClr val="FF0000"/>
                </a:solidFill>
              </a:rPr>
              <a:t>Wrap- up</a:t>
            </a:r>
            <a:endParaRPr lang="vi-VN" sz="3750" b="1" dirty="0">
              <a:solidFill>
                <a:srgbClr val="FF0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98426" y="975361"/>
            <a:ext cx="4656265" cy="108557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2</a:t>
            </a:r>
          </a:p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925" dirty="0" smtClean="0">
                <a:solidFill>
                  <a:prstClr val="white"/>
                </a:solidFill>
                <a:latin typeface="Calibri" panose="020F0502020204030204"/>
              </a:rPr>
              <a:t>A CLOSER LOOK 1</a:t>
            </a:r>
            <a:endParaRPr kumimoji="0" lang="en-US" sz="2925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675341" y="2319476"/>
            <a:ext cx="3279112" cy="105013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0632" y="3247988"/>
            <a:ext cx="2382982" cy="785393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62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ROOMS:</a:t>
            </a:r>
          </a:p>
        </p:txBody>
      </p:sp>
      <p:sp>
        <p:nvSpPr>
          <p:cNvPr id="11" name="Freeform 10"/>
          <p:cNvSpPr/>
          <p:nvPr/>
        </p:nvSpPr>
        <p:spPr>
          <a:xfrm>
            <a:off x="602167" y="2319475"/>
            <a:ext cx="3869625" cy="928514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L="0" marR="0" lvl="0" indent="0" algn="ctr" defTabSz="13001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29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760821" y="2087800"/>
            <a:ext cx="257175" cy="231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075521" y="2087799"/>
            <a:ext cx="257175" cy="231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675341" y="3369606"/>
            <a:ext cx="3279112" cy="2657967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defTabSz="130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200" b="1" dirty="0">
                <a:solidFill>
                  <a:srgbClr val="0070C0"/>
                </a:solidFill>
              </a:rPr>
              <a:t>Final sounds: 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pPr defTabSz="130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200" b="1" dirty="0" smtClean="0">
                <a:solidFill>
                  <a:srgbClr val="0070C0"/>
                </a:solidFill>
              </a:rPr>
              <a:t>/s</a:t>
            </a:r>
            <a:r>
              <a:rPr lang="en-US" sz="3200" b="1" dirty="0">
                <a:solidFill>
                  <a:srgbClr val="0070C0"/>
                </a:solidFill>
              </a:rPr>
              <a:t>/ and /z</a:t>
            </a:r>
            <a:r>
              <a:rPr lang="en-US" sz="3200" b="1" dirty="0" smtClean="0">
                <a:solidFill>
                  <a:srgbClr val="0070C0"/>
                </a:solidFill>
              </a:rPr>
              <a:t>/</a:t>
            </a:r>
            <a:endParaRPr lang="en-US" sz="3000" dirty="0">
              <a:solidFill>
                <a:srgbClr val="0070C0"/>
              </a:solidFill>
              <a:latin typeface="Calibri" panose="020F0502020204030204"/>
            </a:endParaRPr>
          </a:p>
          <a:p>
            <a:pPr defTabSz="130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000" dirty="0" smtClean="0">
                <a:solidFill>
                  <a:srgbClr val="FF0000"/>
                </a:solidFill>
                <a:latin typeface="Calibri" panose="020F0502020204030204"/>
              </a:rPr>
              <a:t>/s/: lamps, sinks</a:t>
            </a:r>
          </a:p>
          <a:p>
            <a:pPr defTabSz="13001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000" dirty="0" smtClean="0">
                <a:solidFill>
                  <a:srgbClr val="FF0000"/>
                </a:solidFill>
                <a:latin typeface="Calibri" panose="020F0502020204030204"/>
              </a:rPr>
              <a:t>/z/: sofas, kitchens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606215" y="3247988"/>
            <a:ext cx="2554508" cy="785393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R="0" lvl="0" algn="ctr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tabLst/>
              <a:defRPr/>
            </a:pPr>
            <a:r>
              <a:rPr lang="en-US" sz="2625" dirty="0" smtClean="0">
                <a:solidFill>
                  <a:srgbClr val="0070C0"/>
                </a:solidFill>
                <a:latin typeface="Calibri" panose="020F0502020204030204"/>
              </a:rPr>
              <a:t>FURNITURE:</a:t>
            </a:r>
          </a:p>
        </p:txBody>
      </p:sp>
      <p:sp>
        <p:nvSpPr>
          <p:cNvPr id="13" name="Freeform 12"/>
          <p:cNvSpPr/>
          <p:nvPr/>
        </p:nvSpPr>
        <p:spPr>
          <a:xfrm>
            <a:off x="70632" y="4033381"/>
            <a:ext cx="2382982" cy="261456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R="0" lvl="0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tabLst/>
              <a:defRPr/>
            </a:pPr>
            <a:r>
              <a:rPr lang="en-US" sz="2625" dirty="0" smtClean="0">
                <a:solidFill>
                  <a:srgbClr val="FF0000"/>
                </a:solidFill>
                <a:latin typeface="Calibri" panose="020F0502020204030204"/>
              </a:rPr>
              <a:t>-</a:t>
            </a:r>
            <a:r>
              <a:rPr lang="en-US" sz="2625" dirty="0" smtClean="0">
                <a:solidFill>
                  <a:srgbClr val="0070C0"/>
                </a:solidFill>
                <a:latin typeface="Calibri" panose="020F0502020204030204"/>
              </a:rPr>
              <a:t>     </a:t>
            </a:r>
            <a:r>
              <a:rPr lang="en-US" sz="2625" dirty="0" smtClean="0">
                <a:solidFill>
                  <a:srgbClr val="FF0000"/>
                </a:solidFill>
                <a:latin typeface="Calibri" panose="020F0502020204030204"/>
              </a:rPr>
              <a:t>hall </a:t>
            </a:r>
          </a:p>
          <a:p>
            <a:pPr marL="457200" marR="0" lvl="0" indent="-457200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  <a:tabLst/>
              <a:defRPr/>
            </a:pPr>
            <a:r>
              <a:rPr kumimoji="0" lang="en-US" sz="262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kitchen</a:t>
            </a:r>
          </a:p>
          <a:p>
            <a:pPr marL="457200" marR="0" lvl="0" indent="-457200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  <a:tabLst/>
              <a:defRPr/>
            </a:pPr>
            <a:r>
              <a:rPr lang="en-US" sz="2625" noProof="0" dirty="0" smtClean="0">
                <a:solidFill>
                  <a:srgbClr val="FF0000"/>
                </a:solidFill>
                <a:latin typeface="Calibri" panose="020F0502020204030204"/>
              </a:rPr>
              <a:t>bedroom</a:t>
            </a:r>
          </a:p>
          <a:p>
            <a:pPr marL="457200" marR="0" lvl="0" indent="-457200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  <a:tabLst/>
              <a:defRPr/>
            </a:pPr>
            <a:r>
              <a:rPr kumimoji="0" lang="en-US" sz="2625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living</a:t>
            </a:r>
            <a:r>
              <a:rPr kumimoji="0" lang="en-US" sz="2625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room</a:t>
            </a:r>
          </a:p>
          <a:p>
            <a:pPr marL="457200" marR="0" lvl="0" indent="-457200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  <a:tabLst/>
              <a:defRPr/>
            </a:pPr>
            <a:r>
              <a:rPr kumimoji="0" lang="en-US" sz="262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bathroom</a:t>
            </a:r>
            <a:endParaRPr kumimoji="0" lang="en-US" sz="262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606214" y="4033382"/>
            <a:ext cx="2554509" cy="2614560"/>
          </a:xfrm>
          <a:custGeom>
            <a:avLst/>
            <a:gdLst>
              <a:gd name="connsiteX0" fmla="*/ 0 w 2350303"/>
              <a:gd name="connsiteY0" fmla="*/ 335268 h 2011566"/>
              <a:gd name="connsiteX1" fmla="*/ 335268 w 2350303"/>
              <a:gd name="connsiteY1" fmla="*/ 0 h 2011566"/>
              <a:gd name="connsiteX2" fmla="*/ 2015035 w 2350303"/>
              <a:gd name="connsiteY2" fmla="*/ 0 h 2011566"/>
              <a:gd name="connsiteX3" fmla="*/ 2350303 w 2350303"/>
              <a:gd name="connsiteY3" fmla="*/ 335268 h 2011566"/>
              <a:gd name="connsiteX4" fmla="*/ 2350303 w 2350303"/>
              <a:gd name="connsiteY4" fmla="*/ 1676298 h 2011566"/>
              <a:gd name="connsiteX5" fmla="*/ 2015035 w 2350303"/>
              <a:gd name="connsiteY5" fmla="*/ 2011566 h 2011566"/>
              <a:gd name="connsiteX6" fmla="*/ 335268 w 2350303"/>
              <a:gd name="connsiteY6" fmla="*/ 2011566 h 2011566"/>
              <a:gd name="connsiteX7" fmla="*/ 0 w 2350303"/>
              <a:gd name="connsiteY7" fmla="*/ 1676298 h 2011566"/>
              <a:gd name="connsiteX8" fmla="*/ 0 w 2350303"/>
              <a:gd name="connsiteY8" fmla="*/ 335268 h 201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303" h="2011566">
                <a:moveTo>
                  <a:pt x="0" y="335268"/>
                </a:moveTo>
                <a:cubicBezTo>
                  <a:pt x="0" y="150105"/>
                  <a:pt x="150105" y="0"/>
                  <a:pt x="335268" y="0"/>
                </a:cubicBezTo>
                <a:lnTo>
                  <a:pt x="2015035" y="0"/>
                </a:lnTo>
                <a:cubicBezTo>
                  <a:pt x="2200198" y="0"/>
                  <a:pt x="2350303" y="150105"/>
                  <a:pt x="2350303" y="335268"/>
                </a:cubicBezTo>
                <a:lnTo>
                  <a:pt x="2350303" y="1676298"/>
                </a:lnTo>
                <a:cubicBezTo>
                  <a:pt x="2350303" y="1861461"/>
                  <a:pt x="2200198" y="2011566"/>
                  <a:pt x="2015035" y="2011566"/>
                </a:cubicBezTo>
                <a:lnTo>
                  <a:pt x="335268" y="2011566"/>
                </a:lnTo>
                <a:cubicBezTo>
                  <a:pt x="150105" y="2011566"/>
                  <a:pt x="0" y="1861461"/>
                  <a:pt x="0" y="1676298"/>
                </a:cubicBezTo>
                <a:lnTo>
                  <a:pt x="0" y="335268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5090" tIns="129369" rIns="185090" bIns="129369" numCol="1" spcCol="1270" anchor="ctr" anchorCtr="0">
            <a:noAutofit/>
          </a:bodyPr>
          <a:lstStyle/>
          <a:p>
            <a:pPr marR="0" lvl="0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tabLst/>
              <a:defRPr/>
            </a:pPr>
            <a:r>
              <a:rPr lang="en-US" sz="2625" dirty="0" smtClean="0">
                <a:solidFill>
                  <a:srgbClr val="FF0000"/>
                </a:solidFill>
                <a:latin typeface="Calibri" panose="020F0502020204030204"/>
              </a:rPr>
              <a:t>-    cupboard</a:t>
            </a:r>
          </a:p>
          <a:p>
            <a:pPr marL="457200" marR="0" lvl="0" indent="-457200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  <a:tabLst/>
              <a:defRPr/>
            </a:pPr>
            <a:r>
              <a:rPr lang="en-US" sz="2625" dirty="0" smtClean="0">
                <a:solidFill>
                  <a:srgbClr val="FF0000"/>
                </a:solidFill>
                <a:latin typeface="Calibri" panose="020F0502020204030204"/>
              </a:rPr>
              <a:t>chest of drawers</a:t>
            </a:r>
            <a:endParaRPr kumimoji="0" lang="en-US" sz="2625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  <a:tabLst/>
              <a:defRPr/>
            </a:pPr>
            <a:r>
              <a:rPr lang="en-US" sz="2625" dirty="0" smtClean="0">
                <a:solidFill>
                  <a:srgbClr val="FF0000"/>
                </a:solidFill>
                <a:latin typeface="Calibri" panose="020F0502020204030204"/>
              </a:rPr>
              <a:t>dishwasher</a:t>
            </a:r>
            <a:endParaRPr lang="en-US" sz="2625" noProof="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marL="457200" marR="0" lvl="0" indent="-457200" defTabSz="1300163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  <a:tabLst/>
              <a:defRPr/>
            </a:pPr>
            <a:r>
              <a:rPr lang="en-US" sz="2625" dirty="0" smtClean="0">
                <a:solidFill>
                  <a:srgbClr val="FF0000"/>
                </a:solidFill>
                <a:latin typeface="Calibri" panose="020F0502020204030204"/>
              </a:rPr>
              <a:t>sink</a:t>
            </a:r>
            <a:endParaRPr kumimoji="0" lang="en-US" sz="2625" b="0" i="0" u="none" strike="noStrike" kern="1200" cap="none" spc="0" normalizeH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0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3" grpId="0" animBg="1"/>
      <p:bldP spid="14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IV. Homework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sz="2925" dirty="0"/>
          </a:p>
          <a:p>
            <a:r>
              <a:rPr lang="en-US" sz="2925" dirty="0" smtClean="0"/>
              <a:t>Learn by heart the vocabulary</a:t>
            </a:r>
          </a:p>
          <a:p>
            <a:r>
              <a:rPr lang="en-US" sz="2925" dirty="0" smtClean="0"/>
              <a:t>Do exercises: part A, </a:t>
            </a:r>
            <a:r>
              <a:rPr lang="en-US" sz="2925" dirty="0" err="1" smtClean="0"/>
              <a:t>B.2,3</a:t>
            </a:r>
            <a:r>
              <a:rPr lang="en-US" sz="2925" dirty="0" smtClean="0"/>
              <a:t> </a:t>
            </a:r>
            <a:r>
              <a:rPr lang="en-US" sz="2925" dirty="0"/>
              <a:t>in Workbook </a:t>
            </a:r>
            <a:endParaRPr lang="en-US" sz="2925" dirty="0" smtClean="0"/>
          </a:p>
          <a:p>
            <a:pPr marL="0" indent="0">
              <a:buNone/>
            </a:pPr>
            <a:r>
              <a:rPr lang="en-US" sz="2925" dirty="0" smtClean="0"/>
              <a:t>(</a:t>
            </a:r>
            <a:r>
              <a:rPr lang="en-US" sz="2925" dirty="0"/>
              <a:t>page </a:t>
            </a:r>
            <a:r>
              <a:rPr lang="en-US" sz="2925" dirty="0" smtClean="0"/>
              <a:t>9,10)</a:t>
            </a:r>
            <a:endParaRPr lang="en-US" sz="2925" dirty="0"/>
          </a:p>
          <a:p>
            <a:r>
              <a:rPr lang="en-US" sz="2925" dirty="0"/>
              <a:t>Prepare: Unit </a:t>
            </a:r>
            <a:r>
              <a:rPr lang="en-US" sz="2925" dirty="0" smtClean="0"/>
              <a:t>2 </a:t>
            </a:r>
            <a:r>
              <a:rPr lang="en-US" sz="2925" dirty="0"/>
              <a:t>– </a:t>
            </a:r>
            <a:r>
              <a:rPr lang="en-US" sz="2925" dirty="0" smtClean="0"/>
              <a:t>A Closer look 2</a:t>
            </a:r>
            <a:endParaRPr lang="vi-VN" sz="2925" dirty="0"/>
          </a:p>
        </p:txBody>
      </p:sp>
    </p:spTree>
    <p:extLst>
      <p:ext uri="{BB962C8B-B14F-4D97-AF65-F5344CB8AC3E}">
        <p14:creationId xmlns:p14="http://schemas.microsoft.com/office/powerpoint/2010/main" val="14324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ppy Students clipart. Free download transparent .PNG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465" y="59964"/>
            <a:ext cx="1855535" cy="12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300" y="767629"/>
            <a:ext cx="8645237" cy="665018"/>
          </a:xfr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HOW MANY ROOMS ARE THERE IN THIS VIDEO?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AutoShape 8" descr="children jumping png PNG image with transparent background | TOP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children jumping png PNG image with transparent background | TOP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0" r="100000">
                        <a14:foregroundMark x1="6190" y1="37253" x2="21190" y2="76135"/>
                        <a14:foregroundMark x1="46429" y1="34575" x2="45238" y2="57159"/>
                        <a14:foregroundMark x1="80952" y1="38650" x2="75714" y2="71944"/>
                        <a14:foregroundMark x1="1190" y1="44936" x2="9524" y2="55995"/>
                        <a14:foregroundMark x1="27024" y1="74622" x2="28929" y2="77998"/>
                        <a14:foregroundMark x1="70714" y1="65541" x2="67262" y2="6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852"/>
            <a:ext cx="1635991" cy="1672996"/>
          </a:xfrm>
          <a:prstGeom prst="rect">
            <a:avLst/>
          </a:prstGeom>
        </p:spPr>
      </p:pic>
      <p:pic>
        <p:nvPicPr>
          <p:cNvPr id="8" name="rooms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00" y="1497156"/>
            <a:ext cx="9101100" cy="53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52" y="1043818"/>
            <a:ext cx="6445023" cy="6023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2254" y="295564"/>
            <a:ext cx="742603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HOW MANY ROOMS ARE THERE IN YOUR HOUSE?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6" y="170437"/>
            <a:ext cx="6511015" cy="6085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3929062" y="5249767"/>
            <a:ext cx="1742394" cy="1751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27" y="4682374"/>
            <a:ext cx="1947173" cy="175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92" y="2477180"/>
            <a:ext cx="2336979" cy="1755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950" y="4269193"/>
            <a:ext cx="2615006" cy="175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30" y="2477180"/>
            <a:ext cx="2418503" cy="17556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834410" y="122058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92731" y="30965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4863" y="70673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66669" y="1130076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6274" y="309658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8679" y="690912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313" y="5780314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10100" y="5787357"/>
            <a:ext cx="8563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</a:rPr>
              <a:t>hall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2155" y="4544477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35260" y="52611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24" y="312417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53279" y="347665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09854" y="3055683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841657" y="339525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5977" y="516220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672832" y="55123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636F7C6-BD05-4574-B490-35302712119E}"/>
              </a:ext>
            </a:extLst>
          </p:cNvPr>
          <p:cNvSpPr txBox="1"/>
          <p:nvPr/>
        </p:nvSpPr>
        <p:spPr>
          <a:xfrm>
            <a:off x="6292731" y="304015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71682C-3AE0-4194-BC5B-35F5917CD2E8}"/>
              </a:ext>
            </a:extLst>
          </p:cNvPr>
          <p:cNvSpPr txBox="1"/>
          <p:nvPr/>
        </p:nvSpPr>
        <p:spPr>
          <a:xfrm>
            <a:off x="6154863" y="70109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2699DD-F622-416F-B74D-164DF3F987D7}"/>
              </a:ext>
            </a:extLst>
          </p:cNvPr>
          <p:cNvSpPr txBox="1"/>
          <p:nvPr/>
        </p:nvSpPr>
        <p:spPr>
          <a:xfrm>
            <a:off x="6766669" y="1124433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EAEC55-910F-492A-8E44-98A3C8EB4902}"/>
              </a:ext>
            </a:extLst>
          </p:cNvPr>
          <p:cNvSpPr txBox="1"/>
          <p:nvPr/>
        </p:nvSpPr>
        <p:spPr>
          <a:xfrm>
            <a:off x="7476274" y="304015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58319B-2AA2-4E6A-B473-EAEFE07E9AEF}"/>
              </a:ext>
            </a:extLst>
          </p:cNvPr>
          <p:cNvSpPr txBox="1"/>
          <p:nvPr/>
        </p:nvSpPr>
        <p:spPr>
          <a:xfrm>
            <a:off x="7458679" y="685269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879EFC-818F-4DA9-A9B3-15BA9EF90118}"/>
              </a:ext>
            </a:extLst>
          </p:cNvPr>
          <p:cNvSpPr txBox="1"/>
          <p:nvPr/>
        </p:nvSpPr>
        <p:spPr>
          <a:xfrm>
            <a:off x="6755833" y="3032601"/>
            <a:ext cx="18986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</a:rPr>
              <a:t>bathroom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7A8C02-B520-4D3F-9B55-3C1B2C912944}"/>
              </a:ext>
            </a:extLst>
          </p:cNvPr>
          <p:cNvSpPr txBox="1"/>
          <p:nvPr/>
        </p:nvSpPr>
        <p:spPr>
          <a:xfrm>
            <a:off x="6555904" y="5162202"/>
            <a:ext cx="14768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</a:rPr>
              <a:t>kitchen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A7B4F1-8555-4A99-94BF-B6FCD46C1604}"/>
              </a:ext>
            </a:extLst>
          </p:cNvPr>
          <p:cNvSpPr txBox="1"/>
          <p:nvPr/>
        </p:nvSpPr>
        <p:spPr>
          <a:xfrm>
            <a:off x="46424" y="4893101"/>
            <a:ext cx="20068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</a:rPr>
              <a:t>living room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ECB77-81F5-416B-8219-45BA80A3DEAA}"/>
              </a:ext>
            </a:extLst>
          </p:cNvPr>
          <p:cNvSpPr txBox="1"/>
          <p:nvPr/>
        </p:nvSpPr>
        <p:spPr>
          <a:xfrm>
            <a:off x="320727" y="3113073"/>
            <a:ext cx="156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bedroom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5BE1926-D19C-423C-B911-99FA57FFC8F4}"/>
              </a:ext>
            </a:extLst>
          </p:cNvPr>
          <p:cNvCxnSpPr/>
          <p:nvPr/>
        </p:nvCxnSpPr>
        <p:spPr>
          <a:xfrm>
            <a:off x="4610100" y="616122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9577" cy="10341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68124" y="-71237"/>
            <a:ext cx="4458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house. </a:t>
            </a:r>
            <a:endParaRPr lang="en-US" sz="2800" b="1" dirty="0" smtClean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rooms in it.</a:t>
            </a:r>
          </a:p>
        </p:txBody>
      </p:sp>
    </p:spTree>
    <p:extLst>
      <p:ext uri="{BB962C8B-B14F-4D97-AF65-F5344CB8AC3E}">
        <p14:creationId xmlns:p14="http://schemas.microsoft.com/office/powerpoint/2010/main" val="6008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18421 0.800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77135 0.608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76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70486 0.289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3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07848 0.3986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4409 0.6516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38" grpId="1"/>
      <p:bldP spid="38" grpId="2"/>
      <p:bldP spid="38" grpId="3"/>
      <p:bldP spid="39" grpId="1"/>
      <p:bldP spid="39" grpId="2"/>
      <p:bldP spid="39" grpId="3"/>
      <p:bldP spid="40" grpId="1"/>
      <p:bldP spid="40" grpId="2"/>
      <p:bldP spid="40" grpId="3"/>
      <p:bldP spid="41" grpId="1"/>
      <p:bldP spid="41" grpId="2"/>
      <p:bldP spid="41" grpId="3"/>
      <p:bldP spid="42" grpId="1"/>
      <p:bldP spid="42" grpId="2"/>
      <p:bldP spid="42" grpId="3"/>
      <p:bldP spid="43" grpId="0"/>
      <p:bldP spid="44" grpId="0"/>
      <p:bldP spid="45" grpId="0"/>
      <p:bldP spid="46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228436" y="721477"/>
            <a:ext cx="655516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UNIT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 </a:t>
            </a: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HOUSE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Lesson </a:t>
            </a:r>
            <a:r>
              <a:rPr lang="en-US" altLang="vi-VN" sz="3500" b="1" dirty="0">
                <a:solidFill>
                  <a:srgbClr val="FFFF00"/>
                </a:solidFill>
              </a:rPr>
              <a:t>2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  <a:r>
              <a:rPr kumimoji="0" lang="en-US" altLang="vi-VN" sz="3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 closer look 1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27545" y="2180898"/>
            <a:ext cx="8444677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857250" marR="0" lvl="0" indent="-8572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altLang="vi-VN" sz="4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Vocabulary: </a:t>
            </a:r>
          </a:p>
          <a:p>
            <a:pPr marR="0" lvl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vi-VN" sz="4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Rooms</a:t>
            </a:r>
            <a:r>
              <a:rPr kumimoji="0" lang="en-US" altLang="vi-VN" sz="49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furniture</a:t>
            </a:r>
            <a:endParaRPr kumimoji="0" lang="en-US" altLang="vi-VN" sz="49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91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209963" y="379731"/>
            <a:ext cx="655516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UNIT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 </a:t>
            </a: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HOUSE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Lesson </a:t>
            </a:r>
            <a:r>
              <a:rPr lang="en-US" altLang="vi-VN" sz="3500" b="1" dirty="0">
                <a:solidFill>
                  <a:srgbClr val="FFFF00"/>
                </a:solidFill>
              </a:rPr>
              <a:t>2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  <a:r>
              <a:rPr kumimoji="0" lang="en-US" altLang="vi-VN" sz="3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 closer look 1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31467" y="1549282"/>
            <a:ext cx="84446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I. Vocabulary: Rooms</a:t>
            </a:r>
            <a:r>
              <a:rPr kumimoji="0" lang="en-US" altLang="vi-V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furniture</a:t>
            </a:r>
            <a:endParaRPr kumimoji="0" lang="en-US" altLang="vi-VN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234" y="6083069"/>
            <a:ext cx="2397760" cy="6309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 smtClean="0">
                <a:solidFill>
                  <a:srgbClr val="FF0000"/>
                </a:solidFill>
                <a:latin typeface="Calibri"/>
              </a:rPr>
              <a:t>cupboard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3055" y="6014720"/>
            <a:ext cx="3664065" cy="6309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rgbClr val="FF0000"/>
                </a:solidFill>
                <a:latin typeface="Calibri"/>
              </a:rPr>
              <a:t>c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hest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drawers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Cornish White 2 over 3 Chest of Drawers, Solid Wood | Roseland Furni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073" y="2294896"/>
            <a:ext cx="3507047" cy="345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Ủ ĐỰNG BÁT ĐĨA BẰNG GỖ [XU HƯỚNG NỘI THẤT 2019]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1" b="50787"/>
          <a:stretch/>
        </p:blipFill>
        <p:spPr bwMode="auto">
          <a:xfrm>
            <a:off x="431467" y="2316272"/>
            <a:ext cx="3623297" cy="343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4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209963" y="379731"/>
            <a:ext cx="655516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UNIT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 </a:t>
            </a: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HOUSE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Lesson </a:t>
            </a:r>
            <a:r>
              <a:rPr lang="en-US" altLang="vi-VN" sz="3500" b="1" dirty="0">
                <a:solidFill>
                  <a:srgbClr val="FFFF00"/>
                </a:solidFill>
              </a:rPr>
              <a:t>2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  <a:r>
              <a:rPr kumimoji="0" lang="en-US" altLang="vi-VN" sz="3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 closer look 1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31467" y="1549282"/>
            <a:ext cx="84446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I. Vocabulary: Rooms</a:t>
            </a:r>
            <a:r>
              <a:rPr kumimoji="0" lang="en-US" altLang="vi-VN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furniture</a:t>
            </a:r>
            <a:endParaRPr kumimoji="0" lang="en-US" altLang="vi-VN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8669" y="5998703"/>
            <a:ext cx="2397760" cy="6309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noProof="0" dirty="0" smtClean="0">
                <a:solidFill>
                  <a:srgbClr val="FF0000"/>
                </a:solidFill>
                <a:latin typeface="Calibri"/>
              </a:rPr>
              <a:t>dishwasher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1348" y="5998703"/>
            <a:ext cx="3225772" cy="6309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sink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Buy Midea 13 Place Settings Dishwasher online in In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7" y="1736437"/>
            <a:ext cx="4279078" cy="434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DRED Stainless Steel, Essentials All-in-One Kit 15 x 6-inch Deep Drop-in  Bar or Utility Sink in Satin, FBFS602NKIT, Size - - Amazon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48" y="2601975"/>
            <a:ext cx="3136179" cy="299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1000" r="-6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144385" y="555737"/>
            <a:ext cx="655516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UNIT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 </a:t>
            </a: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HOUSE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Lesson </a:t>
            </a:r>
            <a:r>
              <a:rPr lang="en-US" altLang="vi-VN" sz="3500" b="1" dirty="0">
                <a:solidFill>
                  <a:srgbClr val="FFFF00"/>
                </a:solidFill>
              </a:rPr>
              <a:t>2</a:t>
            </a:r>
            <a:r>
              <a:rPr kumimoji="0" lang="en-US" alt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Getting started</a:t>
            </a:r>
            <a:endParaRPr kumimoji="0" lang="en-US" altLang="vi-VN" sz="3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21306" y="1795775"/>
            <a:ext cx="84178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 smtClean="0">
                <a:solidFill>
                  <a:prstClr val="white"/>
                </a:solidFill>
              </a:rPr>
              <a:t>I</a:t>
            </a:r>
            <a:r>
              <a:rPr lang="en-US" altLang="vi-VN" sz="4000" b="1" dirty="0">
                <a:solidFill>
                  <a:prstClr val="white"/>
                </a:solidFill>
              </a:rPr>
              <a:t>. Vocabulary: </a:t>
            </a:r>
            <a:r>
              <a:rPr lang="en-US" altLang="vi-VN" sz="4000" b="1" dirty="0" smtClean="0">
                <a:solidFill>
                  <a:prstClr val="white"/>
                </a:solidFill>
              </a:rPr>
              <a:t>Rooms and furniture</a:t>
            </a:r>
            <a:endParaRPr lang="en-US" altLang="vi-VN" sz="4000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473595"/>
              </p:ext>
            </p:extLst>
          </p:nvPr>
        </p:nvGraphicFramePr>
        <p:xfrm>
          <a:off x="210650" y="2503661"/>
          <a:ext cx="8628549" cy="435433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87068">
                  <a:extLst>
                    <a:ext uri="{9D8B030D-6E8A-4147-A177-3AD203B41FA5}">
                      <a16:colId xmlns:a16="http://schemas.microsoft.com/office/drawing/2014/main" val="3235958967"/>
                    </a:ext>
                  </a:extLst>
                </a:gridCol>
                <a:gridCol w="2733215">
                  <a:extLst>
                    <a:ext uri="{9D8B030D-6E8A-4147-A177-3AD203B41FA5}">
                      <a16:colId xmlns:a16="http://schemas.microsoft.com/office/drawing/2014/main" val="805288708"/>
                    </a:ext>
                  </a:extLst>
                </a:gridCol>
                <a:gridCol w="687716">
                  <a:extLst>
                    <a:ext uri="{9D8B030D-6E8A-4147-A177-3AD203B41FA5}">
                      <a16:colId xmlns:a16="http://schemas.microsoft.com/office/drawing/2014/main" val="630006925"/>
                    </a:ext>
                  </a:extLst>
                </a:gridCol>
                <a:gridCol w="2819459">
                  <a:extLst>
                    <a:ext uri="{9D8B030D-6E8A-4147-A177-3AD203B41FA5}">
                      <a16:colId xmlns:a16="http://schemas.microsoft.com/office/drawing/2014/main" val="3377363152"/>
                    </a:ext>
                  </a:extLst>
                </a:gridCol>
                <a:gridCol w="1901091">
                  <a:extLst>
                    <a:ext uri="{9D8B030D-6E8A-4147-A177-3AD203B41FA5}">
                      <a16:colId xmlns:a16="http://schemas.microsoft.com/office/drawing/2014/main" val="1376215037"/>
                    </a:ext>
                  </a:extLst>
                </a:gridCol>
              </a:tblGrid>
              <a:tr h="500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700" dirty="0" smtClean="0">
                          <a:effectLst/>
                        </a:rPr>
                        <a:t>1.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>
                          <a:effectLst/>
                        </a:rPr>
                        <a:t>hall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 smtClean="0">
                          <a:effectLst/>
                        </a:rPr>
                        <a:t>(n)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>
                          <a:effectLst/>
                        </a:rPr>
                        <a:t>sảnh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500" dirty="0">
                          <a:solidFill>
                            <a:srgbClr val="0070C0"/>
                          </a:solidFill>
                          <a:effectLst/>
                        </a:rPr>
                        <a:t>/hɔːl/</a:t>
                      </a:r>
                      <a:endParaRPr lang="vi-VN" sz="25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09483"/>
                  </a:ext>
                </a:extLst>
              </a:tr>
              <a:tr h="18496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700" dirty="0" smtClean="0">
                          <a:effectLst/>
                        </a:rPr>
                        <a:t>2.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>
                          <a:effectLst/>
                        </a:rPr>
                        <a:t>cupboard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 smtClean="0">
                          <a:effectLst/>
                        </a:rPr>
                        <a:t>(n)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7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 smtClean="0">
                          <a:effectLst/>
                        </a:rPr>
                        <a:t>tủ chén</a:t>
                      </a: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 smtClean="0">
                          <a:effectLst/>
                        </a:rPr>
                        <a:t>tủ </a:t>
                      </a:r>
                      <a:r>
                        <a:rPr lang="vi-VN" sz="2700" dirty="0">
                          <a:effectLst/>
                        </a:rPr>
                        <a:t>đựng bát đĩa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500" dirty="0">
                          <a:solidFill>
                            <a:srgbClr val="0070C0"/>
                          </a:solidFill>
                          <a:effectLst/>
                        </a:rPr>
                        <a:t>/ˈkʌb·ərd/</a:t>
                      </a:r>
                      <a:endParaRPr lang="vi-VN" sz="25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746772"/>
                  </a:ext>
                </a:extLst>
              </a:tr>
              <a:tr h="1001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7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>
                          <a:effectLst/>
                        </a:rPr>
                        <a:t>chest of drawers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 smtClean="0">
                          <a:effectLst/>
                        </a:rPr>
                        <a:t>(n)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>
                          <a:effectLst/>
                        </a:rPr>
                        <a:t>tủ có ngăn kéo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500" dirty="0">
                          <a:solidFill>
                            <a:srgbClr val="0070C0"/>
                          </a:solidFill>
                          <a:effectLst/>
                        </a:rPr>
                        <a:t>/ˌtʃest əv ˈdrɔːrz/</a:t>
                      </a:r>
                      <a:endParaRPr lang="vi-VN" sz="25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95939"/>
                  </a:ext>
                </a:extLst>
              </a:tr>
              <a:tr h="500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7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>
                          <a:effectLst/>
                        </a:rPr>
                        <a:t>dishwasher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 smtClean="0">
                          <a:effectLst/>
                        </a:rPr>
                        <a:t>(n)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>
                          <a:effectLst/>
                        </a:rPr>
                        <a:t>máy rửa bát  đĩa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500" dirty="0">
                          <a:solidFill>
                            <a:srgbClr val="0070C0"/>
                          </a:solidFill>
                          <a:effectLst/>
                        </a:rPr>
                        <a:t>/ˈdɪʃˌwɑʃər/</a:t>
                      </a:r>
                      <a:endParaRPr lang="vi-VN" sz="25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229000"/>
                  </a:ext>
                </a:extLst>
              </a:tr>
              <a:tr h="500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>
                          <a:effectLst/>
                        </a:rPr>
                        <a:t>sink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 smtClean="0">
                          <a:effectLst/>
                        </a:rPr>
                        <a:t>(n)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700" dirty="0">
                          <a:effectLst/>
                        </a:rPr>
                        <a:t>bồn rửa bát</a:t>
                      </a:r>
                      <a:endParaRPr lang="vi-VN" sz="2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500" dirty="0">
                          <a:solidFill>
                            <a:srgbClr val="0070C0"/>
                          </a:solidFill>
                          <a:effectLst/>
                        </a:rPr>
                        <a:t>/sink/</a:t>
                      </a:r>
                      <a:endParaRPr lang="vi-VN" sz="25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633247"/>
                  </a:ext>
                </a:extLst>
              </a:tr>
            </a:tbl>
          </a:graphicData>
        </a:graphic>
      </p:graphicFrame>
      <p:pic>
        <p:nvPicPr>
          <p:cNvPr id="1026" name="Picture 2" descr="Hand Pen Writing Holding - Free vector graphic o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459" y="1929008"/>
            <a:ext cx="1251965" cy="107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52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62" y="-9123"/>
            <a:ext cx="929037" cy="920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sz="2800" b="1" spc="-1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0" y="1110662"/>
            <a:ext cx="9125528" cy="130146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00"/>
          </a:p>
        </p:txBody>
      </p:sp>
      <p:sp>
        <p:nvSpPr>
          <p:cNvPr id="36" name="TextBox 35"/>
          <p:cNvSpPr txBox="1"/>
          <p:nvPr/>
        </p:nvSpPr>
        <p:spPr>
          <a:xfrm>
            <a:off x="583242" y="1140077"/>
            <a:ext cx="1061144" cy="54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lamp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72907" y="1124991"/>
            <a:ext cx="1639156" cy="54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cupboard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07687" y="1825704"/>
            <a:ext cx="1162278" cy="54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fridge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97098" y="1135956"/>
            <a:ext cx="1301304" cy="54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toilet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2820" y="1831568"/>
            <a:ext cx="953904" cy="54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sink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013249" y="1816717"/>
            <a:ext cx="844530" cy="54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sofa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14912" y="1145327"/>
            <a:ext cx="1476494" cy="54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picture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98402" y="1805584"/>
            <a:ext cx="1301304" cy="54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shower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29753" y="1147388"/>
            <a:ext cx="1889348" cy="54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dishwasher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4882" y="1828919"/>
            <a:ext cx="2740200" cy="54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/>
              <a:t>chest of drawers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387114"/>
              </p:ext>
            </p:extLst>
          </p:nvPr>
        </p:nvGraphicFramePr>
        <p:xfrm>
          <a:off x="84342" y="2491822"/>
          <a:ext cx="8975316" cy="297475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14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3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538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kitchen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bedroom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living room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08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8DC3B9A-5C7F-49A8-B7E7-4B376FF572CE}"/>
              </a:ext>
            </a:extLst>
          </p:cNvPr>
          <p:cNvSpPr txBox="1"/>
          <p:nvPr/>
        </p:nvSpPr>
        <p:spPr>
          <a:xfrm>
            <a:off x="216120" y="3322306"/>
            <a:ext cx="131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10E37-F754-440D-A286-C34E53272A06}"/>
              </a:ext>
            </a:extLst>
          </p:cNvPr>
          <p:cNvSpPr txBox="1"/>
          <p:nvPr/>
        </p:nvSpPr>
        <p:spPr>
          <a:xfrm>
            <a:off x="1896918" y="3322306"/>
            <a:ext cx="1123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A825FB-B668-4D2F-A1E2-B90782589A15}"/>
              </a:ext>
            </a:extLst>
          </p:cNvPr>
          <p:cNvSpPr txBox="1"/>
          <p:nvPr/>
        </p:nvSpPr>
        <p:spPr>
          <a:xfrm>
            <a:off x="1636496" y="3873523"/>
            <a:ext cx="159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</a:rPr>
              <a:t>cupboard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C91F0B-20F7-4242-A731-59853CF59FBB}"/>
              </a:ext>
            </a:extLst>
          </p:cNvPr>
          <p:cNvSpPr txBox="1"/>
          <p:nvPr/>
        </p:nvSpPr>
        <p:spPr>
          <a:xfrm>
            <a:off x="1687336" y="4409507"/>
            <a:ext cx="18376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03734F-A4CC-4BFC-B69B-69BB83FE1CFF}"/>
              </a:ext>
            </a:extLst>
          </p:cNvPr>
          <p:cNvSpPr txBox="1"/>
          <p:nvPr/>
        </p:nvSpPr>
        <p:spPr>
          <a:xfrm>
            <a:off x="2004573" y="4969506"/>
            <a:ext cx="927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809265-A2E6-4413-BC57-B842DE158083}"/>
              </a:ext>
            </a:extLst>
          </p:cNvPr>
          <p:cNvSpPr txBox="1"/>
          <p:nvPr/>
        </p:nvSpPr>
        <p:spPr>
          <a:xfrm>
            <a:off x="4355149" y="3292495"/>
            <a:ext cx="103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562701-2A5B-422C-BB6A-BDCBBF619C5D}"/>
              </a:ext>
            </a:extLst>
          </p:cNvPr>
          <p:cNvSpPr txBox="1"/>
          <p:nvPr/>
        </p:nvSpPr>
        <p:spPr>
          <a:xfrm>
            <a:off x="4153159" y="3817939"/>
            <a:ext cx="143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58BB4C-1A17-44EF-BD9F-B622C89496EB}"/>
              </a:ext>
            </a:extLst>
          </p:cNvPr>
          <p:cNvSpPr txBox="1"/>
          <p:nvPr/>
        </p:nvSpPr>
        <p:spPr>
          <a:xfrm>
            <a:off x="3529752" y="4478834"/>
            <a:ext cx="26828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B050"/>
                </a:solidFill>
              </a:rPr>
              <a:t>chest of drawers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079E8-154C-4E69-A726-6212AC0F7AAB}"/>
              </a:ext>
            </a:extLst>
          </p:cNvPr>
          <p:cNvSpPr txBox="1"/>
          <p:nvPr/>
        </p:nvSpPr>
        <p:spPr>
          <a:xfrm>
            <a:off x="6507662" y="3865292"/>
            <a:ext cx="927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3AD5D2-DB7B-48D7-AF5F-5C69EC896DE7}"/>
              </a:ext>
            </a:extLst>
          </p:cNvPr>
          <p:cNvSpPr txBox="1"/>
          <p:nvPr/>
        </p:nvSpPr>
        <p:spPr>
          <a:xfrm>
            <a:off x="6320888" y="3332907"/>
            <a:ext cx="1265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shower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E06075-9AC9-45C8-A6B6-0BD30E8E78DE}"/>
              </a:ext>
            </a:extLst>
          </p:cNvPr>
          <p:cNvSpPr txBox="1"/>
          <p:nvPr/>
        </p:nvSpPr>
        <p:spPr>
          <a:xfrm>
            <a:off x="6320888" y="4394118"/>
            <a:ext cx="1265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toilet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8FC7E-EB0A-481C-80D4-19240C83DF96}"/>
              </a:ext>
            </a:extLst>
          </p:cNvPr>
          <p:cNvSpPr txBox="1"/>
          <p:nvPr/>
        </p:nvSpPr>
        <p:spPr>
          <a:xfrm>
            <a:off x="7912985" y="3280919"/>
            <a:ext cx="103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DDB59D-F7DC-4CC2-8BD6-4FF865526573}"/>
              </a:ext>
            </a:extLst>
          </p:cNvPr>
          <p:cNvSpPr txBox="1"/>
          <p:nvPr/>
        </p:nvSpPr>
        <p:spPr>
          <a:xfrm>
            <a:off x="8029444" y="3801355"/>
            <a:ext cx="821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32471E-A229-404B-98FC-4837A2593DBE}"/>
              </a:ext>
            </a:extLst>
          </p:cNvPr>
          <p:cNvSpPr txBox="1"/>
          <p:nvPr/>
        </p:nvSpPr>
        <p:spPr>
          <a:xfrm>
            <a:off x="7651947" y="4341159"/>
            <a:ext cx="143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picture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9" t="69103" r="41449" b="5215"/>
          <a:stretch/>
        </p:blipFill>
        <p:spPr>
          <a:xfrm>
            <a:off x="70492" y="5475395"/>
            <a:ext cx="1415547" cy="13917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8" t="43098" r="8969" b="32062"/>
          <a:stretch/>
        </p:blipFill>
        <p:spPr>
          <a:xfrm>
            <a:off x="6084753" y="5475395"/>
            <a:ext cx="1576103" cy="13706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t="69456" r="8871" b="5246"/>
          <a:stretch/>
        </p:blipFill>
        <p:spPr>
          <a:xfrm>
            <a:off x="1486039" y="5469010"/>
            <a:ext cx="2254688" cy="138899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43237" r="59315" b="32077"/>
          <a:stretch/>
        </p:blipFill>
        <p:spPr>
          <a:xfrm>
            <a:off x="3740727" y="5466631"/>
            <a:ext cx="2342528" cy="13793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t="69455" r="59888" b="5246"/>
          <a:stretch/>
        </p:blipFill>
        <p:spPr>
          <a:xfrm>
            <a:off x="7621854" y="5479678"/>
            <a:ext cx="1464672" cy="138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18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1639</TotalTime>
  <Words>676</Words>
  <Application>Microsoft Office PowerPoint</Application>
  <PresentationFormat>On-screen Show (4:3)</PresentationFormat>
  <Paragraphs>208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Adobe Heiti Std R</vt:lpstr>
      <vt:lpstr>Arial</vt:lpstr>
      <vt:lpstr>Arial Black</vt:lpstr>
      <vt:lpstr>Calibri</vt:lpstr>
      <vt:lpstr>Calibri Light</vt:lpstr>
      <vt:lpstr>Times New Roman</vt:lpstr>
      <vt:lpstr>Office Theme</vt:lpstr>
      <vt:lpstr>1_Office Theme</vt:lpstr>
      <vt:lpstr>3_Office Theme</vt:lpstr>
      <vt:lpstr>4_Office Theme</vt:lpstr>
      <vt:lpstr>2_Office Theme</vt:lpstr>
      <vt:lpstr>5_Office Theme</vt:lpstr>
      <vt:lpstr>6_Office Theme</vt:lpstr>
      <vt:lpstr>PowerPoint Presentation</vt:lpstr>
      <vt:lpstr>HOW MANY ROOMS ARE THERE IN THIS VIDEO?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Wrap- up</vt:lpstr>
      <vt:lpstr>IV. 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My Laptop</cp:lastModifiedBy>
  <cp:revision>114</cp:revision>
  <dcterms:created xsi:type="dcterms:W3CDTF">2020-12-09T02:04:09Z</dcterms:created>
  <dcterms:modified xsi:type="dcterms:W3CDTF">2021-09-28T13:30:46Z</dcterms:modified>
</cp:coreProperties>
</file>