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</p:sldMasterIdLst>
  <p:notesMasterIdLst>
    <p:notesMasterId r:id="rId17"/>
  </p:notesMasterIdLst>
  <p:sldIdLst>
    <p:sldId id="275" r:id="rId4"/>
    <p:sldId id="476" r:id="rId5"/>
    <p:sldId id="282" r:id="rId6"/>
    <p:sldId id="474" r:id="rId7"/>
    <p:sldId id="464" r:id="rId8"/>
    <p:sldId id="466" r:id="rId9"/>
    <p:sldId id="477" r:id="rId10"/>
    <p:sldId id="472" r:id="rId11"/>
    <p:sldId id="478" r:id="rId12"/>
    <p:sldId id="460" r:id="rId13"/>
    <p:sldId id="475" r:id="rId14"/>
    <p:sldId id="479" r:id="rId15"/>
    <p:sldId id="48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al Black" panose="020B0A04020102020204" pitchFamily="34" charset="0"/>
      <p:bold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66"/>
    <a:srgbClr val="99FF66"/>
    <a:srgbClr val="FF9900"/>
    <a:srgbClr val="FF33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A90FFF0-D4F4-407D-85FA-14A95CAF1B61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A569D1-91C4-477D-950C-DD6D977D04FD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54D8-FC2E-4480-9FBE-008A789F53FA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685BD-8127-4D44-8E11-A9B70993ED8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1746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99308-2734-4D1F-8369-5AE1861C8187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E9C1F-BF60-4EEC-8051-DD937B2EF66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87819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E5751-C001-4820-9904-0F243456402E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8E747-45F6-4265-9344-8388302D04B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64931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E92B35D-4626-45BC-BDC5-8F9FE07CF4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13649C2A-AF0C-4F30-B6F3-F4BC9944CD56}" type="slidenum">
              <a:rPr lang="en-US" altLang="vi-VN" smtClean="0">
                <a:latin typeface="Calibri"/>
              </a:rPr>
              <a:pPr defTabSz="685800"/>
              <a:t>‹#›</a:t>
            </a:fld>
            <a:endParaRPr lang="en-US" altLang="vi-V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8270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551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74546-28E3-4E1A-B5CC-ED21AD5DDA27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C86EF-56F0-41A6-8C36-45428D476CA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21963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873F8-057C-4CDE-8923-8A857F8B99DB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A1AFD-C44D-4B2A-B5F6-E7E4704875A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4454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AE1F-F486-4B63-BA7B-0DCA7F98644A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65D8D-978A-49DC-BA98-BD93389328E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98136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25490-3297-4872-89B1-A26317700E93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97F6D-36DC-4E9E-BA3E-EA83386BB44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3137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40EE-A1EE-45D5-8FD2-B1148491FD1D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55D19B-055C-4B6B-9174-E8BF61EA705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88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85ED6-937B-4363-B1EF-1C5AFDC963FC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F7E72-2AFF-42A9-9C15-0CD8AE14EE1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3151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27267-583E-4732-A18C-3862850B2D54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44D1F-0705-45F9-9430-215D913B19B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5585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3CEEA-5E73-4A7F-9A84-526399CD3D73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16DC5-47B6-41B7-A0A2-E79846B468F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404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32CD53-1B7E-4383-80B0-83F37BD0F28B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269BA77-FBCA-4F6C-B7B6-40069F770317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0D5F79D6-35CC-4BBC-A2B3-C3B8146EC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685800"/>
            <a:fld id="{0E3926A7-6979-4B63-A625-58BF28420668}" type="slidenum">
              <a:rPr lang="en-US" altLang="vi-VN" smtClean="0">
                <a:latin typeface="Calibri"/>
              </a:rPr>
              <a:pPr defTabSz="685800"/>
              <a:t>‹#›</a:t>
            </a:fld>
            <a:endParaRPr lang="en-US" altLang="vi-V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82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015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6.jpe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My%20Laptop\Desktop\illness.mp4" TargetMode="External"/><Relationship Id="rId1" Type="http://schemas.microsoft.com/office/2007/relationships/media" Target="file:///C:\Users\My%20Laptop\Desktop\illness.mp4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262757" cy="27469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b="1" dirty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UNIT 2. HEALTH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500" b="1" dirty="0" smtClean="0">
                <a:ln w="1143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LESSON </a:t>
            </a:r>
            <a:r>
              <a:rPr lang="en-US" sz="5500" b="1" dirty="0" smtClean="0">
                <a:ln w="1143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2: A </a:t>
            </a:r>
            <a:r>
              <a:rPr lang="en-US" sz="5500" b="1" dirty="0">
                <a:ln w="1143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CLOSER LOOK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19397" y="715521"/>
            <a:ext cx="10734428" cy="6032500"/>
          </a:xfrm>
          <a:prstGeom prst="round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	1.</a:t>
            </a:r>
            <a:r>
              <a:rPr lang="en-US" sz="4000" b="1" dirty="0">
                <a:solidFill>
                  <a:schemeClr val="tx1"/>
                </a:solidFill>
              </a:rPr>
              <a:t>A.</a:t>
            </a:r>
            <a:r>
              <a:rPr lang="en-US" sz="4000" dirty="0">
                <a:solidFill>
                  <a:schemeClr val="tx1"/>
                </a:solidFill>
              </a:rPr>
              <a:t>fat				</a:t>
            </a:r>
            <a:r>
              <a:rPr lang="en-US" sz="4000" b="1" dirty="0" err="1">
                <a:solidFill>
                  <a:schemeClr val="tx1"/>
                </a:solidFill>
              </a:rPr>
              <a:t>B.</a:t>
            </a:r>
            <a:r>
              <a:rPr lang="en-US" sz="4000" dirty="0" err="1">
                <a:solidFill>
                  <a:schemeClr val="tx1"/>
                </a:solidFill>
              </a:rPr>
              <a:t>vat</a:t>
            </a: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	2.</a:t>
            </a:r>
            <a:r>
              <a:rPr lang="en-US" sz="4000" b="1" dirty="0">
                <a:solidFill>
                  <a:schemeClr val="tx1"/>
                </a:solidFill>
              </a:rPr>
              <a:t>A.</a:t>
            </a:r>
            <a:r>
              <a:rPr lang="en-US" sz="4000" dirty="0">
                <a:solidFill>
                  <a:schemeClr val="tx1"/>
                </a:solidFill>
              </a:rPr>
              <a:t>ferry				</a:t>
            </a:r>
            <a:r>
              <a:rPr lang="en-US" sz="4000" b="1" dirty="0" err="1">
                <a:solidFill>
                  <a:schemeClr val="tx1"/>
                </a:solidFill>
              </a:rPr>
              <a:t>B.</a:t>
            </a:r>
            <a:r>
              <a:rPr lang="en-US" sz="4000" dirty="0" err="1">
                <a:solidFill>
                  <a:schemeClr val="tx1"/>
                </a:solidFill>
              </a:rPr>
              <a:t>very</a:t>
            </a: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	3.</a:t>
            </a:r>
            <a:r>
              <a:rPr lang="en-US" sz="4000" b="1" dirty="0">
                <a:solidFill>
                  <a:schemeClr val="tx1"/>
                </a:solidFill>
              </a:rPr>
              <a:t>A.</a:t>
            </a:r>
            <a:r>
              <a:rPr lang="en-US" sz="4000" dirty="0">
                <a:solidFill>
                  <a:schemeClr val="tx1"/>
                </a:solidFill>
              </a:rPr>
              <a:t>fast				</a:t>
            </a:r>
            <a:r>
              <a:rPr lang="en-US" sz="4000" b="1" dirty="0" err="1">
                <a:solidFill>
                  <a:schemeClr val="tx1"/>
                </a:solidFill>
              </a:rPr>
              <a:t>B.</a:t>
            </a:r>
            <a:r>
              <a:rPr lang="en-US" sz="4000" dirty="0" err="1">
                <a:solidFill>
                  <a:schemeClr val="tx1"/>
                </a:solidFill>
              </a:rPr>
              <a:t>vast</a:t>
            </a: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	4.</a:t>
            </a:r>
            <a:r>
              <a:rPr lang="en-US" sz="4000" b="1" dirty="0">
                <a:solidFill>
                  <a:schemeClr val="tx1"/>
                </a:solidFill>
              </a:rPr>
              <a:t>A.</a:t>
            </a:r>
            <a:r>
              <a:rPr lang="en-US" sz="4000" dirty="0">
                <a:solidFill>
                  <a:schemeClr val="tx1"/>
                </a:solidFill>
              </a:rPr>
              <a:t>fault				</a:t>
            </a:r>
            <a:r>
              <a:rPr lang="en-US" sz="4000" b="1" dirty="0" err="1">
                <a:solidFill>
                  <a:schemeClr val="tx1"/>
                </a:solidFill>
              </a:rPr>
              <a:t>B.</a:t>
            </a:r>
            <a:r>
              <a:rPr lang="en-US" sz="4000" dirty="0" err="1">
                <a:solidFill>
                  <a:schemeClr val="tx1"/>
                </a:solidFill>
              </a:rPr>
              <a:t>vault</a:t>
            </a: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	5.</a:t>
            </a:r>
            <a:r>
              <a:rPr lang="en-US" sz="4000" b="1" dirty="0">
                <a:solidFill>
                  <a:schemeClr val="tx1"/>
                </a:solidFill>
              </a:rPr>
              <a:t>A.</a:t>
            </a:r>
            <a:r>
              <a:rPr lang="en-US" sz="4000" dirty="0">
                <a:solidFill>
                  <a:schemeClr val="tx1"/>
                </a:solidFill>
              </a:rPr>
              <a:t>safe				</a:t>
            </a:r>
            <a:r>
              <a:rPr lang="en-US" sz="4000" b="1" dirty="0" err="1">
                <a:solidFill>
                  <a:schemeClr val="tx1"/>
                </a:solidFill>
              </a:rPr>
              <a:t>B.</a:t>
            </a:r>
            <a:r>
              <a:rPr lang="en-US" sz="4000" dirty="0" err="1">
                <a:solidFill>
                  <a:schemeClr val="tx1"/>
                </a:solidFill>
              </a:rPr>
              <a:t>save</a:t>
            </a: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	6.</a:t>
            </a:r>
            <a:r>
              <a:rPr lang="en-US" sz="4000" b="1" dirty="0">
                <a:solidFill>
                  <a:schemeClr val="tx1"/>
                </a:solidFill>
              </a:rPr>
              <a:t>A.</a:t>
            </a:r>
            <a:r>
              <a:rPr lang="en-US" sz="4000" dirty="0">
                <a:solidFill>
                  <a:schemeClr val="tx1"/>
                </a:solidFill>
              </a:rPr>
              <a:t>leaf				</a:t>
            </a:r>
            <a:r>
              <a:rPr lang="en-US" sz="4000" b="1" dirty="0" err="1">
                <a:solidFill>
                  <a:schemeClr val="tx1"/>
                </a:solidFill>
              </a:rPr>
              <a:t>B.</a:t>
            </a:r>
            <a:r>
              <a:rPr lang="en-US" sz="4000" dirty="0" err="1">
                <a:solidFill>
                  <a:schemeClr val="tx1"/>
                </a:solidFill>
              </a:rPr>
              <a:t>leave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3825" y="95250"/>
            <a:ext cx="1571625" cy="4095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</a:rPr>
              <a:t>Pronunciation</a:t>
            </a:r>
            <a:r>
              <a:rPr lang="en-US" dirty="0"/>
              <a:t> </a:t>
            </a:r>
          </a:p>
        </p:txBody>
      </p:sp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1905917" y="34609"/>
            <a:ext cx="8561387" cy="63094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500" b="1" dirty="0" smtClean="0">
                <a:solidFill>
                  <a:srgbClr val="0070C0"/>
                </a:solidFill>
              </a:rPr>
              <a:t>Task 5</a:t>
            </a:r>
            <a:r>
              <a:rPr lang="en-US" altLang="vi-VN" sz="3500" b="1" dirty="0">
                <a:solidFill>
                  <a:srgbClr val="0070C0"/>
                </a:solidFill>
              </a:rPr>
              <a:t>. </a:t>
            </a:r>
            <a:r>
              <a:rPr lang="en-US" altLang="vi-VN" sz="3500" b="1" dirty="0">
                <a:solidFill>
                  <a:srgbClr val="FF0000"/>
                </a:solidFill>
              </a:rPr>
              <a:t>L</a:t>
            </a:r>
            <a:r>
              <a:rPr lang="en-US" altLang="vi-VN" sz="3500" b="1" dirty="0" smtClean="0">
                <a:solidFill>
                  <a:srgbClr val="FF0000"/>
                </a:solidFill>
              </a:rPr>
              <a:t>isten and circle the word you hear</a:t>
            </a:r>
            <a:endParaRPr lang="en-US" altLang="vi-VN" sz="3500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75" y="25400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825" y="6308725"/>
            <a:ext cx="5270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59" y="4127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4"/>
          <p:cNvSpPr txBox="1">
            <a:spLocks noChangeArrowheads="1"/>
          </p:cNvSpPr>
          <p:nvPr/>
        </p:nvSpPr>
        <p:spPr bwMode="auto">
          <a:xfrm>
            <a:off x="2365940" y="824879"/>
            <a:ext cx="12746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4000" b="1" dirty="0">
                <a:solidFill>
                  <a:srgbClr val="FF0000"/>
                </a:solidFill>
              </a:rPr>
              <a:t>/f/</a:t>
            </a:r>
            <a:endParaRPr lang="en-US" altLang="vi-VN" sz="4000" dirty="0">
              <a:solidFill>
                <a:srgbClr val="FF0000"/>
              </a:solidFill>
            </a:endParaRPr>
          </a:p>
        </p:txBody>
      </p:sp>
      <p:sp>
        <p:nvSpPr>
          <p:cNvPr id="11274" name="TextBox 35"/>
          <p:cNvSpPr txBox="1">
            <a:spLocks noChangeArrowheads="1"/>
          </p:cNvSpPr>
          <p:nvPr/>
        </p:nvSpPr>
        <p:spPr bwMode="auto">
          <a:xfrm>
            <a:off x="6678599" y="851914"/>
            <a:ext cx="12746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FF0000"/>
                </a:solidFill>
              </a:rPr>
              <a:t>/v/</a:t>
            </a:r>
            <a:endParaRPr lang="en-US" altLang="vi-VN" sz="400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940" y="1630044"/>
            <a:ext cx="1657096" cy="71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584" y="2561979"/>
            <a:ext cx="1657096" cy="71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99" y="3267506"/>
            <a:ext cx="2196491" cy="94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10" y="4183017"/>
            <a:ext cx="2196491" cy="9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99" y="5085662"/>
            <a:ext cx="2196491" cy="94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43" y="5961956"/>
            <a:ext cx="2196491" cy="9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A7-Unit 2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75521" y="1322949"/>
            <a:ext cx="662379" cy="662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4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23938" y="1620054"/>
            <a:ext cx="10358437" cy="4568825"/>
          </a:xfrm>
          <a:prstGeom prst="round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tx1"/>
                </a:solidFill>
              </a:rPr>
              <a:t>1.Fast food isn't healthy.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tx1"/>
                </a:solidFill>
              </a:rPr>
              <a:t>2.I have felt sick all day.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tx1"/>
                </a:solidFill>
              </a:rPr>
              <a:t>3.Obesity is a problem – people are getting fatter.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tx1"/>
                </a:solidFill>
              </a:rPr>
              <a:t>4.Having a healthy lifestyle is important.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tx1"/>
                </a:solidFill>
              </a:rPr>
              <a:t>5.Too many sweets give you toothache.</a:t>
            </a:r>
          </a:p>
          <a:p>
            <a:pPr>
              <a:lnSpc>
                <a:spcPct val="150000"/>
              </a:lnSpc>
              <a:defRPr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3825" y="95250"/>
            <a:ext cx="1571625" cy="4095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</a:rPr>
              <a:t>Pronunciation</a:t>
            </a:r>
            <a:r>
              <a:rPr lang="en-US" dirty="0"/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75" y="25400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825" y="5976216"/>
            <a:ext cx="5270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25" y="42863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869291"/>
            <a:ext cx="7858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869291"/>
            <a:ext cx="8620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2583666"/>
            <a:ext cx="80486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3366304"/>
            <a:ext cx="985837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4063216"/>
            <a:ext cx="15176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4063216"/>
            <a:ext cx="15097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Box 13"/>
          <p:cNvSpPr txBox="1">
            <a:spLocks noChangeArrowheads="1"/>
          </p:cNvSpPr>
          <p:nvPr/>
        </p:nvSpPr>
        <p:spPr bwMode="auto">
          <a:xfrm>
            <a:off x="2483809" y="93153"/>
            <a:ext cx="7202157" cy="116955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500" b="1" dirty="0" smtClean="0">
                <a:solidFill>
                  <a:srgbClr val="0070C0"/>
                </a:solidFill>
              </a:rPr>
              <a:t>Task 6. </a:t>
            </a:r>
            <a:r>
              <a:rPr lang="en-US" altLang="vi-VN" sz="3500" b="1" dirty="0" smtClean="0">
                <a:solidFill>
                  <a:srgbClr val="FF0000"/>
                </a:solidFill>
              </a:rPr>
              <a:t>Listen </a:t>
            </a:r>
            <a:r>
              <a:rPr lang="en-US" altLang="vi-VN" sz="3500" b="1" dirty="0">
                <a:solidFill>
                  <a:srgbClr val="FF0000"/>
                </a:solidFill>
              </a:rPr>
              <a:t>and circle the words  </a:t>
            </a:r>
            <a:endParaRPr lang="en-US" altLang="vi-VN" sz="35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vi-VN" sz="3500" b="1" dirty="0" smtClean="0">
                <a:solidFill>
                  <a:srgbClr val="FF0000"/>
                </a:solidFill>
              </a:rPr>
              <a:t>with </a:t>
            </a:r>
            <a:r>
              <a:rPr lang="en-US" altLang="vi-VN" sz="3500" b="1" dirty="0">
                <a:solidFill>
                  <a:srgbClr val="FF0000"/>
                </a:solidFill>
              </a:rPr>
              <a:t>the /f/ or /v/ </a:t>
            </a:r>
            <a:r>
              <a:rPr lang="en-US" altLang="vi-VN" sz="3500" b="1" dirty="0" smtClean="0">
                <a:solidFill>
                  <a:srgbClr val="FF0000"/>
                </a:solidFill>
              </a:rPr>
              <a:t>sounds</a:t>
            </a:r>
            <a:endParaRPr lang="en-US" altLang="vi-VN" sz="3500" b="1" i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4882366"/>
            <a:ext cx="101123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A7-Unit 2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43796" y="1062200"/>
            <a:ext cx="792300" cy="556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7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392" y="129360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III. </a:t>
            </a:r>
            <a:r>
              <a:rPr lang="en-US" sz="4400" b="1" dirty="0">
                <a:solidFill>
                  <a:srgbClr val="FF0000"/>
                </a:solidFill>
              </a:rPr>
              <a:t>Wrap- up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722427" y="975361"/>
            <a:ext cx="4656265" cy="108557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algn="ctr" defTabSz="130016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925" dirty="0">
                <a:solidFill>
                  <a:prstClr val="white"/>
                </a:solidFill>
                <a:latin typeface="Calibri" panose="020F0502020204030204"/>
              </a:rPr>
              <a:t>UNIT </a:t>
            </a:r>
            <a:r>
              <a:rPr lang="en-US" sz="2925" dirty="0" smtClean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  <a:p>
            <a:pPr algn="ctr" defTabSz="130016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925" dirty="0" smtClean="0">
                <a:solidFill>
                  <a:prstClr val="white"/>
                </a:solidFill>
                <a:latin typeface="Calibri" panose="020F0502020204030204"/>
              </a:rPr>
              <a:t>A CLOSER LOOK 1</a:t>
            </a:r>
            <a:endParaRPr lang="en-US" sz="292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946719" y="2319476"/>
            <a:ext cx="3531734" cy="105013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algn="ctr" defTabSz="130016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925" dirty="0">
                <a:solidFill>
                  <a:prstClr val="white"/>
                </a:solidFill>
                <a:latin typeface="Calibri" panose="020F0502020204030204"/>
              </a:rPr>
              <a:t>Vocabulary</a:t>
            </a:r>
          </a:p>
        </p:txBody>
      </p:sp>
      <p:sp>
        <p:nvSpPr>
          <p:cNvPr id="8" name="Freeform 7"/>
          <p:cNvSpPr/>
          <p:nvPr/>
        </p:nvSpPr>
        <p:spPr>
          <a:xfrm>
            <a:off x="1801047" y="3369606"/>
            <a:ext cx="4115440" cy="1758148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algn="ctr" defTabSz="1300163" eaLnBrk="1" fontAlgn="auto" hangingPunct="1">
              <a:spcAft>
                <a:spcPct val="3500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  <a:latin typeface="Calibri" panose="020F0502020204030204"/>
              </a:rPr>
              <a:t>Health problems</a:t>
            </a:r>
            <a:endParaRPr lang="en-US" sz="28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126168" y="2319475"/>
            <a:ext cx="3197051" cy="928514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algn="ctr" defTabSz="130016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925" dirty="0" smtClean="0">
                <a:solidFill>
                  <a:prstClr val="white"/>
                </a:solidFill>
                <a:latin typeface="Calibri" panose="020F0502020204030204"/>
              </a:rPr>
              <a:t>Vocabulary</a:t>
            </a:r>
            <a:endParaRPr lang="en-US" sz="292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284822" y="2087800"/>
            <a:ext cx="257175" cy="231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7599522" y="2087799"/>
            <a:ext cx="257175" cy="231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050034" y="3441728"/>
            <a:ext cx="3531734" cy="1613903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algn="ctr" defTabSz="130016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 smtClean="0">
                <a:solidFill>
                  <a:srgbClr val="FF0000"/>
                </a:solidFill>
                <a:latin typeface="Calibri" panose="020F0502020204030204"/>
              </a:rPr>
              <a:t>/f/</a:t>
            </a:r>
          </a:p>
          <a:p>
            <a:pPr algn="ctr" defTabSz="1300163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 smtClean="0">
                <a:solidFill>
                  <a:srgbClr val="FF0000"/>
                </a:solidFill>
                <a:latin typeface="Calibri" panose="020F0502020204030204"/>
              </a:rPr>
              <a:t>/v/</a:t>
            </a:r>
          </a:p>
        </p:txBody>
      </p:sp>
    </p:spTree>
    <p:extLst>
      <p:ext uri="{BB962C8B-B14F-4D97-AF65-F5344CB8AC3E}">
        <p14:creationId xmlns:p14="http://schemas.microsoft.com/office/powerpoint/2010/main" val="2901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1" grpId="0" animBg="1"/>
      <p:bldP spid="3" grpId="0" animBg="1"/>
      <p:bldP spid="1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IV. Homework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sz="2925" dirty="0"/>
          </a:p>
          <a:p>
            <a:r>
              <a:rPr lang="en-US" sz="4000" dirty="0"/>
              <a:t>Learn by heart all the vocabulary</a:t>
            </a:r>
          </a:p>
          <a:p>
            <a:r>
              <a:rPr lang="en-US" sz="4000" dirty="0"/>
              <a:t>Do </a:t>
            </a:r>
            <a:r>
              <a:rPr lang="en-US" sz="4000" dirty="0" smtClean="0"/>
              <a:t>exercises in </a:t>
            </a:r>
            <a:r>
              <a:rPr lang="en-US" sz="4000" dirty="0"/>
              <a:t>Workbook </a:t>
            </a:r>
          </a:p>
          <a:p>
            <a:r>
              <a:rPr lang="en-US" sz="4000" dirty="0" smtClean="0"/>
              <a:t>Prepare</a:t>
            </a:r>
            <a:r>
              <a:rPr lang="en-US" sz="4000" dirty="0"/>
              <a:t>: Unit 2 – A Closer </a:t>
            </a:r>
            <a:r>
              <a:rPr lang="en-US" sz="4000" dirty="0" smtClean="0"/>
              <a:t>look 2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4792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llne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19" y="147782"/>
            <a:ext cx="11656290" cy="65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t="-1000" r="-8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935431" y="158333"/>
            <a:ext cx="88236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4500" b="1" dirty="0" smtClean="0">
                <a:solidFill>
                  <a:srgbClr val="FFFF00"/>
                </a:solidFill>
              </a:rPr>
              <a:t>UNIT </a:t>
            </a:r>
            <a:r>
              <a:rPr lang="en-US" altLang="vi-VN" sz="4500" b="1" dirty="0">
                <a:solidFill>
                  <a:srgbClr val="FFFF00"/>
                </a:solidFill>
              </a:rPr>
              <a:t>2. HEALTH</a:t>
            </a:r>
          </a:p>
          <a:p>
            <a:pPr algn="ctr"/>
            <a:r>
              <a:rPr lang="en-US" altLang="vi-VN" sz="4500" b="1" dirty="0" smtClean="0">
                <a:solidFill>
                  <a:srgbClr val="FFFF00"/>
                </a:solidFill>
              </a:rPr>
              <a:t>LESSON 2: A </a:t>
            </a:r>
            <a:r>
              <a:rPr lang="en-US" altLang="vi-VN" sz="4500" b="1" dirty="0">
                <a:solidFill>
                  <a:srgbClr val="FFFF00"/>
                </a:solidFill>
              </a:rPr>
              <a:t>CLOSER LOOK 1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242207" y="1457532"/>
            <a:ext cx="11949793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28700" indent="-1028700">
              <a:buAutoNum type="romanUcPeriod"/>
            </a:pPr>
            <a:r>
              <a:rPr lang="en-US" altLang="vi-VN" sz="3500" b="1" dirty="0" smtClean="0">
                <a:solidFill>
                  <a:srgbClr val="FF0000"/>
                </a:solidFill>
              </a:rPr>
              <a:t>Vocabulary</a:t>
            </a:r>
          </a:p>
          <a:p>
            <a:pPr marL="914400" indent="-914400">
              <a:buAutoNum type="arabicPeriod"/>
            </a:pP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cough 		(n): ho </a:t>
            </a:r>
            <a:r>
              <a:rPr lang="vi-VN" altLang="vi-VN" sz="3500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vi-VN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				</a:t>
            </a:r>
            <a:r>
              <a:rPr lang="vi-VN" altLang="vi-VN" sz="3500" b="1" dirty="0" smtClean="0"/>
              <a:t>/</a:t>
            </a:r>
            <a:r>
              <a:rPr lang="vi-VN" sz="3600" dirty="0" smtClean="0"/>
              <a:t>kɒf</a:t>
            </a:r>
            <a:r>
              <a:rPr lang="vi-VN" sz="3600" dirty="0"/>
              <a:t>/</a:t>
            </a:r>
            <a:endParaRPr lang="en-US" altLang="vi-VN" sz="35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headache 	(n):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đau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đầu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    </a:t>
            </a:r>
            <a:r>
              <a:rPr lang="vi-VN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				</a:t>
            </a:r>
            <a:r>
              <a:rPr lang="vi-VN" sz="3600" dirty="0" smtClean="0"/>
              <a:t>/ˈhedeɪk</a:t>
            </a:r>
            <a:r>
              <a:rPr lang="vi-VN" sz="3600" dirty="0"/>
              <a:t>/</a:t>
            </a:r>
            <a:endParaRPr lang="en-US" altLang="vi-VN" sz="35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earache 		(n):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đau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tai     </a:t>
            </a:r>
            <a:r>
              <a:rPr lang="vi-VN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				</a:t>
            </a:r>
            <a:r>
              <a:rPr lang="vi-VN" sz="3600" dirty="0" smtClean="0"/>
              <a:t>/</a:t>
            </a:r>
            <a:r>
              <a:rPr lang="vi-VN" sz="3600" dirty="0"/>
              <a:t>ˈɪəreɪk/</a:t>
            </a:r>
            <a:endParaRPr lang="en-US" altLang="vi-VN" sz="35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toothache 	(n):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đau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răng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  				 </a:t>
            </a:r>
            <a:r>
              <a:rPr lang="vi-VN" sz="3600" dirty="0"/>
              <a:t>/ˈtuː</a:t>
            </a:r>
            <a:r>
              <a:rPr lang="el-GR" sz="3600" dirty="0"/>
              <a:t>θ</a:t>
            </a:r>
            <a:r>
              <a:rPr lang="vi-VN" sz="3600" dirty="0"/>
              <a:t>eɪk/</a:t>
            </a:r>
            <a:endParaRPr lang="en-US" altLang="vi-VN" sz="35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stomachache 	(n):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đau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bụng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đau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dạ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dày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vi-VN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vi-VN" sz="3600" dirty="0" smtClean="0"/>
              <a:t>/</a:t>
            </a:r>
            <a:r>
              <a:rPr lang="vi-VN" sz="3600" dirty="0"/>
              <a:t>ˈstʌmək eɪk/</a:t>
            </a:r>
            <a:endParaRPr lang="en-US" altLang="vi-VN" sz="35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sore throat 	(n):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đau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họng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vi-VN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			</a:t>
            </a:r>
            <a:r>
              <a:rPr lang="el-GR" sz="3600" dirty="0" smtClean="0"/>
              <a:t>/</a:t>
            </a:r>
            <a:r>
              <a:rPr lang="en-US" sz="3600" dirty="0" smtClean="0"/>
              <a:t> </a:t>
            </a:r>
            <a:r>
              <a:rPr lang="vi-VN" sz="3600" dirty="0" smtClean="0"/>
              <a:t>sɔːr </a:t>
            </a:r>
            <a:r>
              <a:rPr lang="el-GR" sz="3600" dirty="0" smtClean="0"/>
              <a:t>θ</a:t>
            </a:r>
            <a:r>
              <a:rPr lang="vi-VN" sz="3600" dirty="0"/>
              <a:t>rəʊt/</a:t>
            </a:r>
            <a:endParaRPr lang="en-US" altLang="vi-VN" sz="35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temperature 	(n): </a:t>
            </a:r>
            <a:r>
              <a:rPr lang="en-US" altLang="vi-VN" sz="3500" b="1" dirty="0" err="1" smtClean="0">
                <a:solidFill>
                  <a:schemeClr val="bg1">
                    <a:lumMod val="95000"/>
                  </a:schemeClr>
                </a:solidFill>
              </a:rPr>
              <a:t>sốt</a:t>
            </a:r>
            <a:r>
              <a:rPr lang="en-US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vi-VN" altLang="vi-VN" sz="3500" b="1" dirty="0" smtClean="0">
                <a:solidFill>
                  <a:schemeClr val="bg1">
                    <a:lumMod val="95000"/>
                  </a:schemeClr>
                </a:solidFill>
              </a:rPr>
              <a:t>				      </a:t>
            </a:r>
            <a:r>
              <a:rPr lang="vi-VN" sz="3600" dirty="0" smtClean="0"/>
              <a:t>/</a:t>
            </a:r>
            <a:r>
              <a:rPr lang="vi-VN" sz="3600" dirty="0"/>
              <a:t>ˈtemprətʃə(r)/</a:t>
            </a:r>
            <a:endParaRPr lang="en-US" altLang="vi-VN" sz="3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81738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746250" cy="4619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>
          <a:xfrm>
            <a:off x="146050" y="1398052"/>
            <a:ext cx="11934825" cy="5256212"/>
          </a:xfrm>
          <a:prstGeom prst="roundRect">
            <a:avLst/>
          </a:prstGeom>
          <a:solidFill>
            <a:schemeClr val="bg1"/>
          </a:solidFill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VOCABULARY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982788" y="48033"/>
            <a:ext cx="10098087" cy="116955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500" b="1" dirty="0" smtClean="0">
                <a:solidFill>
                  <a:srgbClr val="0070C0"/>
                </a:solidFill>
              </a:rPr>
              <a:t>Task 1. </a:t>
            </a:r>
            <a:r>
              <a:rPr lang="en-US" altLang="vi-VN" sz="3500" b="1" dirty="0" smtClean="0">
                <a:solidFill>
                  <a:srgbClr val="FF0000"/>
                </a:solidFill>
              </a:rPr>
              <a:t>Look </a:t>
            </a:r>
            <a:r>
              <a:rPr lang="en-US" altLang="vi-VN" sz="3500" b="1" dirty="0">
                <a:solidFill>
                  <a:srgbClr val="FF0000"/>
                </a:solidFill>
              </a:rPr>
              <a:t>at the picture. </a:t>
            </a:r>
            <a:endParaRPr lang="en-US" altLang="vi-VN" sz="3500" b="1" dirty="0" smtClean="0">
              <a:solidFill>
                <a:srgbClr val="FF0000"/>
              </a:solidFill>
            </a:endParaRPr>
          </a:p>
          <a:p>
            <a:r>
              <a:rPr lang="en-US" altLang="vi-VN" sz="3500" b="1" dirty="0" smtClean="0">
                <a:solidFill>
                  <a:srgbClr val="FF0000"/>
                </a:solidFill>
              </a:rPr>
              <a:t>Write </a:t>
            </a:r>
            <a:r>
              <a:rPr lang="en-US" altLang="vi-VN" sz="3500" b="1" dirty="0">
                <a:solidFill>
                  <a:srgbClr val="FF0000"/>
                </a:solidFill>
              </a:rPr>
              <a:t>problem below the picture of each patient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588" y="159565"/>
            <a:ext cx="762474" cy="7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969" y="6117689"/>
            <a:ext cx="668549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4285173"/>
            <a:ext cx="47339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615539"/>
            <a:ext cx="377031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1567914"/>
            <a:ext cx="479901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" y="4342323"/>
            <a:ext cx="377031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92187" y="3262967"/>
            <a:ext cx="2397126" cy="7078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4000" dirty="0"/>
              <a:t>flu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7964487" y="3262967"/>
            <a:ext cx="2397126" cy="7078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4000"/>
              <a:t>sunburn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259844" y="5909969"/>
            <a:ext cx="2011688" cy="7078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4000"/>
              <a:t>allergy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716675" y="5909969"/>
            <a:ext cx="2797031" cy="7078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4000"/>
              <a:t>tired/ weak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9970" y="2645960"/>
            <a:ext cx="344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1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31831" y="2636485"/>
            <a:ext cx="344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2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115" y="5183115"/>
            <a:ext cx="344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3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1830" y="5183115"/>
            <a:ext cx="344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4</a:t>
            </a:r>
            <a:endParaRPr lang="vi-VN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057275"/>
            <a:ext cx="12192000" cy="5788025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9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3825" y="95250"/>
            <a:ext cx="1571625" cy="4095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</a:rPr>
              <a:t>Vocabulary</a:t>
            </a:r>
            <a:r>
              <a:rPr lang="en-US" dirty="0"/>
              <a:t> </a:t>
            </a:r>
          </a:p>
        </p:txBody>
      </p:sp>
      <p:sp>
        <p:nvSpPr>
          <p:cNvPr id="7172" name="TextBox 13"/>
          <p:cNvSpPr txBox="1">
            <a:spLocks noChangeArrowheads="1"/>
          </p:cNvSpPr>
          <p:nvPr/>
        </p:nvSpPr>
        <p:spPr bwMode="auto">
          <a:xfrm>
            <a:off x="1817584" y="-28576"/>
            <a:ext cx="9726716" cy="10156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000" b="1" dirty="0" smtClean="0">
                <a:solidFill>
                  <a:srgbClr val="0070C0"/>
                </a:solidFill>
              </a:rPr>
              <a:t>Task 2. </a:t>
            </a:r>
            <a:r>
              <a:rPr lang="en-US" altLang="vi-VN" sz="3000" b="1" dirty="0" smtClean="0">
                <a:solidFill>
                  <a:srgbClr val="FF0000"/>
                </a:solidFill>
              </a:rPr>
              <a:t>Read the doctor’s notes about his patients and  fill </a:t>
            </a:r>
            <a:r>
              <a:rPr lang="en-US" altLang="vi-VN" sz="3000" b="1" dirty="0">
                <a:solidFill>
                  <a:srgbClr val="FF0000"/>
                </a:solidFill>
              </a:rPr>
              <a:t>the missing </a:t>
            </a:r>
            <a:r>
              <a:rPr lang="en-US" altLang="vi-VN" sz="3000" b="1" dirty="0" smtClean="0">
                <a:solidFill>
                  <a:srgbClr val="FF0000"/>
                </a:solidFill>
              </a:rPr>
              <a:t>words.</a:t>
            </a:r>
            <a:endParaRPr lang="en-US" altLang="vi-VN" sz="3000" b="1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550" y="0"/>
            <a:ext cx="825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5"/>
          <p:cNvSpPr txBox="1">
            <a:spLocks noChangeArrowheads="1"/>
          </p:cNvSpPr>
          <p:nvPr/>
        </p:nvSpPr>
        <p:spPr bwMode="auto">
          <a:xfrm>
            <a:off x="320633" y="1214910"/>
            <a:ext cx="11620542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sz="2900" b="1" dirty="0"/>
              <a:t>Patient 1:</a:t>
            </a:r>
            <a:r>
              <a:rPr lang="en-US" altLang="vi-VN" sz="2900" dirty="0"/>
              <a:t> She looks very red. She was outdoors all day yesterday</a:t>
            </a:r>
            <a:r>
              <a:rPr lang="en-US" altLang="vi-VN" sz="2900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en-US" altLang="vi-VN" sz="2900" dirty="0" smtClean="0"/>
              <a:t>I </a:t>
            </a:r>
            <a:r>
              <a:rPr lang="en-US" altLang="vi-VN" sz="2900" dirty="0"/>
              <a:t>think she has ________</a:t>
            </a:r>
          </a:p>
          <a:p>
            <a:pPr>
              <a:lnSpc>
                <a:spcPct val="150000"/>
              </a:lnSpc>
            </a:pPr>
            <a:r>
              <a:rPr lang="en-US" altLang="vi-VN" sz="2900" b="1" dirty="0"/>
              <a:t>Patient 2:</a:t>
            </a:r>
            <a:r>
              <a:rPr lang="en-US" altLang="vi-VN" sz="2900" dirty="0"/>
              <a:t> He keeps sneezing and coughing. I think he has _______</a:t>
            </a:r>
          </a:p>
          <a:p>
            <a:pPr>
              <a:lnSpc>
                <a:spcPct val="150000"/>
              </a:lnSpc>
            </a:pPr>
            <a:r>
              <a:rPr lang="en-US" altLang="vi-VN" sz="2900" b="1" dirty="0"/>
              <a:t>Patient 3:</a:t>
            </a:r>
            <a:r>
              <a:rPr lang="en-US" altLang="vi-VN" sz="2900" dirty="0"/>
              <a:t> He looks so _______. He can’t keep his eyes open! </a:t>
            </a:r>
          </a:p>
          <a:p>
            <a:pPr>
              <a:lnSpc>
                <a:spcPct val="150000"/>
              </a:lnSpc>
            </a:pPr>
            <a:r>
              <a:rPr lang="en-US" altLang="vi-VN" sz="2900" dirty="0"/>
              <a:t>He’s very hot too – he has a _____________</a:t>
            </a:r>
          </a:p>
          <a:p>
            <a:pPr>
              <a:lnSpc>
                <a:spcPct val="150000"/>
              </a:lnSpc>
            </a:pPr>
            <a:r>
              <a:rPr lang="en-US" altLang="vi-VN" sz="2900" b="1" dirty="0"/>
              <a:t>Patient 4:</a:t>
            </a:r>
            <a:r>
              <a:rPr lang="en-US" altLang="vi-VN" sz="2900" dirty="0"/>
              <a:t> He ate some seafood yesterday. Now he feels _____ . </a:t>
            </a:r>
          </a:p>
          <a:p>
            <a:pPr>
              <a:lnSpc>
                <a:spcPct val="150000"/>
              </a:lnSpc>
            </a:pPr>
            <a:r>
              <a:rPr lang="en-US" altLang="vi-VN" sz="2900" dirty="0"/>
              <a:t>He says he has a  _____________ too.</a:t>
            </a:r>
          </a:p>
          <a:p>
            <a:pPr>
              <a:lnSpc>
                <a:spcPct val="150000"/>
              </a:lnSpc>
            </a:pPr>
            <a:r>
              <a:rPr lang="en-US" altLang="vi-VN" sz="2900" b="1" dirty="0"/>
              <a:t>Patient 5:</a:t>
            </a:r>
            <a:r>
              <a:rPr lang="en-US" altLang="vi-VN" sz="2900" dirty="0"/>
              <a:t> He is holding his neck. I think he has a ___________.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793369" y="2721545"/>
            <a:ext cx="1514413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900" b="1">
                <a:solidFill>
                  <a:srgbClr val="FF0000"/>
                </a:solidFill>
              </a:rPr>
              <a:t>flu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742406" y="2067049"/>
            <a:ext cx="1538287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900" b="1" dirty="0">
                <a:solidFill>
                  <a:srgbClr val="FF0000"/>
                </a:solidFill>
              </a:rPr>
              <a:t>sunburn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937000" y="3393337"/>
            <a:ext cx="93980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900" b="1" dirty="0">
                <a:solidFill>
                  <a:srgbClr val="FF0000"/>
                </a:solidFill>
              </a:rPr>
              <a:t>tired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741718" y="4016576"/>
            <a:ext cx="2264723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900" b="1" dirty="0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793369" y="4692050"/>
            <a:ext cx="91757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900" b="1" dirty="0">
                <a:solidFill>
                  <a:srgbClr val="FF0000"/>
                </a:solidFill>
              </a:rPr>
              <a:t>sick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987882" y="5339565"/>
            <a:ext cx="2332264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900" b="1" dirty="0">
                <a:solidFill>
                  <a:srgbClr val="FF0000"/>
                </a:solidFill>
              </a:rPr>
              <a:t>stomachache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468735" y="6038403"/>
            <a:ext cx="2340284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900" b="1" dirty="0">
                <a:solidFill>
                  <a:srgbClr val="FF0000"/>
                </a:solidFill>
              </a:rPr>
              <a:t>sore throat</a:t>
            </a:r>
          </a:p>
        </p:txBody>
      </p:sp>
      <p:pic>
        <p:nvPicPr>
          <p:cNvPr id="7184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825" y="6308725"/>
            <a:ext cx="5270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1" grpId="0"/>
      <p:bldP spid="22" grpId="0"/>
      <p:bldP spid="23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12" y="914886"/>
            <a:ext cx="8205849" cy="59431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60" y="151369"/>
            <a:ext cx="11590317" cy="13255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Task 3</a:t>
            </a:r>
            <a:r>
              <a:rPr lang="en-US" sz="4000" dirty="0" smtClean="0"/>
              <a:t>. </a:t>
            </a:r>
            <a:r>
              <a:rPr lang="en-US" sz="4000" b="1" dirty="0" smtClean="0">
                <a:solidFill>
                  <a:srgbClr val="FF0000"/>
                </a:solidFill>
              </a:rPr>
              <a:t>Role-play the meeting with the doctor. Use the cues in 1, 2 or your own health problems. 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4325" y="1508166"/>
            <a:ext cx="11766550" cy="5337134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3825" y="95250"/>
            <a:ext cx="1571625" cy="4095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</a:rPr>
              <a:t>Vocabulary</a:t>
            </a:r>
            <a:r>
              <a:rPr lang="en-US" dirty="0"/>
              <a:t> </a:t>
            </a:r>
          </a:p>
        </p:txBody>
      </p:sp>
      <p:sp>
        <p:nvSpPr>
          <p:cNvPr id="9220" name="TextBox 13"/>
          <p:cNvSpPr txBox="1">
            <a:spLocks noChangeArrowheads="1"/>
          </p:cNvSpPr>
          <p:nvPr/>
        </p:nvSpPr>
        <p:spPr bwMode="auto">
          <a:xfrm>
            <a:off x="1749424" y="104775"/>
            <a:ext cx="9947275" cy="10156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000" b="1" dirty="0" smtClean="0">
                <a:solidFill>
                  <a:srgbClr val="0070C0"/>
                </a:solidFill>
              </a:rPr>
              <a:t>Task 4. </a:t>
            </a:r>
            <a:r>
              <a:rPr lang="en-US" sz="3000" b="1" dirty="0" smtClean="0">
                <a:solidFill>
                  <a:srgbClr val="FF0000"/>
                </a:solidFill>
              </a:rPr>
              <a:t>Choose a health problem. Tell your class about the last time you had that problem.</a:t>
            </a:r>
            <a:endParaRPr lang="en-US" altLang="vi-VN" sz="3000" b="1" dirty="0">
              <a:solidFill>
                <a:srgbClr val="FF0000"/>
              </a:solidFill>
            </a:endParaRPr>
          </a:p>
        </p:txBody>
      </p:sp>
      <p:pic>
        <p:nvPicPr>
          <p:cNvPr id="9222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825" y="6308725"/>
            <a:ext cx="5270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4"/>
          <p:cNvSpPr txBox="1">
            <a:spLocks noChangeArrowheads="1"/>
          </p:cNvSpPr>
          <p:nvPr/>
        </p:nvSpPr>
        <p:spPr bwMode="auto">
          <a:xfrm>
            <a:off x="5343525" y="1676400"/>
            <a:ext cx="6353175" cy="486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sz="3000" b="1" i="1" dirty="0">
                <a:solidFill>
                  <a:srgbClr val="0066FF"/>
                </a:solidFill>
              </a:rPr>
              <a:t>Example:</a:t>
            </a:r>
            <a:endParaRPr lang="en-US" altLang="vi-VN" sz="3000" dirty="0">
              <a:solidFill>
                <a:srgbClr val="0066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vi-VN" sz="3000" b="1" dirty="0"/>
              <a:t>A:</a:t>
            </a:r>
            <a:r>
              <a:rPr lang="en-US" altLang="vi-VN" sz="3000" dirty="0"/>
              <a:t> I had flu two weeks ago.</a:t>
            </a:r>
          </a:p>
          <a:p>
            <a:pPr>
              <a:lnSpc>
                <a:spcPct val="150000"/>
              </a:lnSpc>
            </a:pPr>
            <a:r>
              <a:rPr lang="en-US" altLang="vi-VN" sz="3000" b="1" dirty="0"/>
              <a:t>B:</a:t>
            </a:r>
            <a:r>
              <a:rPr lang="en-US" altLang="vi-VN" sz="3000" dirty="0"/>
              <a:t> Me too! I felt so weak.</a:t>
            </a:r>
          </a:p>
          <a:p>
            <a:pPr>
              <a:lnSpc>
                <a:spcPct val="150000"/>
              </a:lnSpc>
            </a:pPr>
            <a:r>
              <a:rPr lang="en-US" altLang="vi-VN" sz="3000" b="1" dirty="0"/>
              <a:t>C:</a:t>
            </a:r>
            <a:r>
              <a:rPr lang="en-US" altLang="vi-VN" sz="3000" dirty="0"/>
              <a:t> Oh. I had a sore throat yesterday.</a:t>
            </a:r>
          </a:p>
          <a:p>
            <a:pPr>
              <a:lnSpc>
                <a:spcPct val="150000"/>
              </a:lnSpc>
            </a:pPr>
            <a:r>
              <a:rPr lang="en-US" altLang="vi-VN" sz="3000" b="1" dirty="0"/>
              <a:t>D:</a:t>
            </a:r>
            <a:r>
              <a:rPr lang="en-US" altLang="vi-VN" sz="3000" dirty="0"/>
              <a:t> I had toothache. I think I ate too many sweets.</a:t>
            </a:r>
          </a:p>
          <a:p>
            <a:pPr>
              <a:lnSpc>
                <a:spcPct val="150000"/>
              </a:lnSpc>
            </a:pPr>
            <a:r>
              <a:rPr lang="en-US" altLang="vi-VN" sz="3000" b="1" dirty="0"/>
              <a:t>Can you extend your conversation?</a:t>
            </a:r>
            <a:endParaRPr lang="en-US" altLang="vi-VN" sz="3000" dirty="0"/>
          </a:p>
        </p:txBody>
      </p:sp>
      <p:pic>
        <p:nvPicPr>
          <p:cNvPr id="820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138" y="1676400"/>
            <a:ext cx="4473575" cy="514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t="-1000" r="-8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935431" y="158333"/>
            <a:ext cx="88236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4500" b="1" dirty="0" smtClean="0">
                <a:solidFill>
                  <a:srgbClr val="FFFF00"/>
                </a:solidFill>
              </a:rPr>
              <a:t>UNIT </a:t>
            </a:r>
            <a:r>
              <a:rPr lang="en-US" altLang="vi-VN" sz="4500" b="1" dirty="0">
                <a:solidFill>
                  <a:srgbClr val="FFFF00"/>
                </a:solidFill>
              </a:rPr>
              <a:t>2. HEALTH</a:t>
            </a:r>
          </a:p>
          <a:p>
            <a:pPr algn="ctr"/>
            <a:r>
              <a:rPr lang="en-US" altLang="vi-VN" sz="4500" b="1" dirty="0" smtClean="0">
                <a:solidFill>
                  <a:srgbClr val="FFFF00"/>
                </a:solidFill>
              </a:rPr>
              <a:t>LESSON 2: A </a:t>
            </a:r>
            <a:r>
              <a:rPr lang="en-US" altLang="vi-VN" sz="4500" b="1" dirty="0">
                <a:solidFill>
                  <a:srgbClr val="FFFF00"/>
                </a:solidFill>
              </a:rPr>
              <a:t>CLOSER LOOK 1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242207" y="1883517"/>
            <a:ext cx="1194979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vi-VN" altLang="vi-VN" sz="4500" b="1" dirty="0" smtClean="0">
                <a:solidFill>
                  <a:schemeClr val="bg1">
                    <a:lumMod val="95000"/>
                  </a:schemeClr>
                </a:solidFill>
              </a:rPr>
              <a:t>II. Pronunciation: /f/ and /v/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vi-VN" altLang="vi-VN" sz="4000" b="1" dirty="0" smtClean="0">
                <a:solidFill>
                  <a:schemeClr val="bg1">
                    <a:lumMod val="95000"/>
                  </a:schemeClr>
                </a:solidFill>
              </a:rPr>
              <a:t>/f/ : </a:t>
            </a:r>
            <a:r>
              <a:rPr lang="vi-VN" altLang="vi-VN" sz="4000" b="1" dirty="0" smtClean="0">
                <a:solidFill>
                  <a:srgbClr val="FF0000"/>
                </a:solidFill>
              </a:rPr>
              <a:t>f</a:t>
            </a:r>
            <a:r>
              <a:rPr lang="vi-VN" altLang="vi-VN" sz="4000" b="1" dirty="0" smtClean="0">
                <a:solidFill>
                  <a:schemeClr val="bg1">
                    <a:lumMod val="95000"/>
                  </a:schemeClr>
                </a:solidFill>
              </a:rPr>
              <a:t>lu, sea</a:t>
            </a:r>
            <a:r>
              <a:rPr lang="vi-VN" altLang="vi-VN" sz="4000" b="1" dirty="0" smtClean="0">
                <a:solidFill>
                  <a:srgbClr val="FF0000"/>
                </a:solidFill>
              </a:rPr>
              <a:t>f</a:t>
            </a:r>
            <a:r>
              <a:rPr lang="vi-VN" altLang="vi-VN" sz="4000" b="1" dirty="0" smtClean="0">
                <a:solidFill>
                  <a:schemeClr val="bg1">
                    <a:lumMod val="95000"/>
                  </a:schemeClr>
                </a:solidFill>
              </a:rPr>
              <a:t>ood, </a:t>
            </a:r>
            <a:r>
              <a:rPr lang="vi-VN" altLang="vi-VN" sz="4000" b="1" dirty="0" smtClean="0">
                <a:solidFill>
                  <a:srgbClr val="FF0000"/>
                </a:solidFill>
              </a:rPr>
              <a:t>ph</a:t>
            </a:r>
            <a:r>
              <a:rPr lang="vi-VN" altLang="vi-VN" sz="4000" b="1" dirty="0" smtClean="0">
                <a:solidFill>
                  <a:schemeClr val="bg1">
                    <a:lumMod val="95000"/>
                  </a:schemeClr>
                </a:solidFill>
              </a:rPr>
              <a:t>one, sa</a:t>
            </a:r>
            <a:r>
              <a:rPr lang="vi-VN" altLang="vi-VN" sz="4000" b="1" dirty="0" smtClean="0">
                <a:solidFill>
                  <a:srgbClr val="FF0000"/>
                </a:solidFill>
              </a:rPr>
              <a:t>f</a:t>
            </a:r>
            <a:r>
              <a:rPr lang="vi-VN" altLang="vi-VN" sz="4000" b="1" dirty="0" smtClean="0">
                <a:solidFill>
                  <a:schemeClr val="bg1">
                    <a:lumMod val="95000"/>
                  </a:schemeClr>
                </a:solidFill>
              </a:rPr>
              <a:t>e, lau</a:t>
            </a:r>
            <a:r>
              <a:rPr lang="vi-VN" altLang="vi-VN" sz="4000" b="1" dirty="0" smtClean="0">
                <a:solidFill>
                  <a:srgbClr val="FF0000"/>
                </a:solidFill>
              </a:rPr>
              <a:t>gh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vi-VN" altLang="vi-VN" sz="4000" b="1" dirty="0" smtClean="0">
                <a:solidFill>
                  <a:schemeClr val="bg1">
                    <a:lumMod val="95000"/>
                  </a:schemeClr>
                </a:solidFill>
              </a:rPr>
              <a:t>/v/: </a:t>
            </a:r>
            <a:r>
              <a:rPr lang="vi-VN" altLang="vi-VN" sz="4000" b="1" dirty="0" smtClean="0">
                <a:solidFill>
                  <a:srgbClr val="FF0000"/>
                </a:solidFill>
              </a:rPr>
              <a:t>v</a:t>
            </a:r>
            <a:r>
              <a:rPr lang="vi-VN" altLang="vi-VN" sz="4000" b="1" dirty="0" smtClean="0">
                <a:solidFill>
                  <a:schemeClr val="bg1">
                    <a:lumMod val="95000"/>
                  </a:schemeClr>
                </a:solidFill>
              </a:rPr>
              <a:t>ery, mo</a:t>
            </a:r>
            <a:r>
              <a:rPr lang="vi-VN" altLang="vi-VN" sz="4000" b="1" dirty="0" smtClean="0">
                <a:solidFill>
                  <a:srgbClr val="FF0000"/>
                </a:solidFill>
              </a:rPr>
              <a:t>v</a:t>
            </a:r>
            <a:r>
              <a:rPr lang="vi-VN" altLang="vi-VN" sz="4000" b="1" dirty="0" smtClean="0">
                <a:solidFill>
                  <a:schemeClr val="bg1">
                    <a:lumMod val="95000"/>
                  </a:schemeClr>
                </a:solidFill>
              </a:rPr>
              <a:t>e, o</a:t>
            </a:r>
            <a:r>
              <a:rPr lang="vi-VN" altLang="vi-VN" sz="4000" b="1" dirty="0" smtClean="0">
                <a:solidFill>
                  <a:srgbClr val="FF0000"/>
                </a:solidFill>
              </a:rPr>
              <a:t>f</a:t>
            </a:r>
          </a:p>
          <a:p>
            <a:pPr marL="514350" indent="-514350">
              <a:buAutoNum type="arabicPeriod"/>
            </a:pPr>
            <a:endParaRPr lang="vi-VN" altLang="vi-VN" sz="35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81738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34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3288</TotalTime>
  <Words>285</Words>
  <Application>Microsoft Office PowerPoint</Application>
  <PresentationFormat>Widescreen</PresentationFormat>
  <Paragraphs>87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Arial Black</vt:lpstr>
      <vt:lpstr>Times New Roman</vt:lpstr>
      <vt:lpstr>Arial</vt:lpstr>
      <vt:lpstr>Calibri Light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3. Role-play the meeting with the doctor. Use the cues in 1, 2 or your own health problems. </vt:lpstr>
      <vt:lpstr>PowerPoint Presentation</vt:lpstr>
      <vt:lpstr>PowerPoint Presentation</vt:lpstr>
      <vt:lpstr>PowerPoint Presentation</vt:lpstr>
      <vt:lpstr>PowerPoint Presentation</vt:lpstr>
      <vt:lpstr>III. Wrap- up</vt:lpstr>
      <vt:lpstr>IV. Homework</vt:lpstr>
    </vt:vector>
  </TitlesOfParts>
  <Manager>LÊ THANH HUYỀN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E7-U2-CL1-JESS</dc:title>
  <dc:creator>JESSICA LEE</dc:creator>
  <cp:lastModifiedBy>My Laptop</cp:lastModifiedBy>
  <cp:revision>238</cp:revision>
  <dcterms:created xsi:type="dcterms:W3CDTF">2018-11-05T02:58:53Z</dcterms:created>
  <dcterms:modified xsi:type="dcterms:W3CDTF">2021-09-26T04:32:14Z</dcterms:modified>
</cp:coreProperties>
</file>