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30"/>
  </p:notesMasterIdLst>
  <p:sldIdLst>
    <p:sldId id="275" r:id="rId5"/>
    <p:sldId id="430" r:id="rId6"/>
    <p:sldId id="414" r:id="rId7"/>
    <p:sldId id="431" r:id="rId8"/>
    <p:sldId id="415" r:id="rId9"/>
    <p:sldId id="416" r:id="rId10"/>
    <p:sldId id="418" r:id="rId11"/>
    <p:sldId id="419" r:id="rId12"/>
    <p:sldId id="420" r:id="rId13"/>
    <p:sldId id="422" r:id="rId14"/>
    <p:sldId id="423" r:id="rId15"/>
    <p:sldId id="424" r:id="rId16"/>
    <p:sldId id="386" r:id="rId17"/>
    <p:sldId id="392" r:id="rId18"/>
    <p:sldId id="393" r:id="rId19"/>
    <p:sldId id="432" r:id="rId20"/>
    <p:sldId id="426" r:id="rId21"/>
    <p:sldId id="427" r:id="rId22"/>
    <p:sldId id="428" r:id="rId23"/>
    <p:sldId id="433" r:id="rId24"/>
    <p:sldId id="394" r:id="rId25"/>
    <p:sldId id="395" r:id="rId26"/>
    <p:sldId id="396" r:id="rId27"/>
    <p:sldId id="434" r:id="rId28"/>
    <p:sldId id="435" r:id="rId29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urlz MT" panose="04040404050702020202" pitchFamily="82" charset="0"/>
      <p:regular r:id="rId3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0066FF"/>
    <a:srgbClr val="FF33CC"/>
    <a:srgbClr val="99FF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>
        <p:scale>
          <a:sx n="48" d="100"/>
          <a:sy n="48" d="100"/>
        </p:scale>
        <p:origin x="800" y="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11F941-5294-4438-B630-B2094D20BC5E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94AB81-F714-4E06-ADD7-CE3ABDB015E3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A2B0-C61B-450F-9EF8-64028D2ADE24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A8A0F-D222-46EC-9893-E8124C4BF81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436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55A75-CBA0-43C8-818F-FA9247D4F1B1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39843-7D69-4431-A4B0-5606317CE24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71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0DFF-D330-4C6E-A846-334B49A8B1AA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D1B1-5A83-4424-884D-AAE13808A3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893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874546-28E3-4E1A-B5CC-ED21AD5DDA2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C86EF-56F0-41A6-8C36-45428D476CA5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07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2B35D-4626-45BC-BDC5-8F9FE07CF4D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649C2A-AF0C-4F30-B6F3-F4BC9944CD56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562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00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39E6D-9DD6-4D6C-A7B1-CA49C77B5542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2745A-B9AA-4224-B685-D2803B72FC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41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78C9-EA04-421D-BA74-983AA3062239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9124-C1FF-4AED-82DD-3488208E7F3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8049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3A6FA-DB58-4B82-A3C8-D2AA89B8755D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966CB-593F-47DE-AC13-B243C2A3972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065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05E1-A445-491A-924B-925C1F0F9ED0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3B2FE-0C96-4858-A044-4A1CDB61CD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865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E6D3B-F307-4952-A682-8AAA71415E8A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8E4BA2-574B-4A93-BD54-E1B1F1ED30E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058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27391-BFB6-43B0-BA7C-AF2C0D764C8C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F5A9A-800C-464A-B810-9BE157BB72C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2722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04B9B-F28E-42EE-B252-851BB51E2A16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A91DB-6BF5-421B-BC63-016B003F87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562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42A6-1FFA-4DA7-9B31-8A4C484260F8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67BB4-6F95-4E60-9EC8-3A83FDB8E6B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85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0A4AF7-BBBD-42E5-B1D4-08EDCBA423D3}" type="datetimeFigureOut">
              <a:rPr lang="en-US"/>
              <a:pPr>
                <a:defRPr/>
              </a:pPr>
              <a:t>9/26/2021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0BA70D0-1698-45B0-AA8F-EC5D6F895DF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2CD53-1B7E-4383-80B0-83F37BD0F2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69BA77-FBCA-4F6C-B7B6-40069F770317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2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79D6-35CC-4BBC-A2B3-C3B8146EC817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3926A7-6979-4B63-A625-58BF28420668}" type="slidenum">
              <a:rPr kumimoji="0" lang="en-US" altLang="vi-V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20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26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8.png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6.png"/><Relationship Id="rId5" Type="http://schemas.openxmlformats.org/officeDocument/2006/relationships/slide" Target="slide6.xml"/><Relationship Id="rId10" Type="http://schemas.openxmlformats.org/officeDocument/2006/relationships/slide" Target="slide3.xml"/><Relationship Id="rId4" Type="http://schemas.openxmlformats.org/officeDocument/2006/relationships/slide" Target="slide8.xml"/><Relationship Id="rId9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419"/>
            <a:ext cx="12192000" cy="32778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7200" b="1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2. </a:t>
            </a:r>
            <a:r>
              <a:rPr lang="en-US" sz="7200" b="1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600" b="1" dirty="0" smtClean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3: A </a:t>
            </a:r>
            <a:r>
              <a:rPr lang="en-US" sz="6600" b="1" dirty="0">
                <a:ln w="1143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CLOSER LOOK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388" y="19050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wash your hand less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5838" y="3352800"/>
            <a:ext cx="4978400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wash your hand more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388" y="48768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wash your face more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6400" y="2176463"/>
            <a:ext cx="48768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127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2476500"/>
            <a:ext cx="39846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You should …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588000" y="3352800"/>
            <a:ext cx="578485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watch more TV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645150" y="1692275"/>
            <a:ext cx="5735638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watch less TV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645150" y="4876800"/>
            <a:ext cx="5672138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watch more video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6400" y="2176463"/>
            <a:ext cx="48768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2296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527300"/>
            <a:ext cx="41386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081088" y="38576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You should …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00" y="3505200"/>
            <a:ext cx="5735638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spend </a:t>
            </a:r>
            <a:r>
              <a:rPr lang="en-US" sz="3200" b="1" dirty="0">
                <a:solidFill>
                  <a:schemeClr val="bg1"/>
                </a:solidFill>
              </a:rPr>
              <a:t>more time </a:t>
            </a:r>
            <a:r>
              <a:rPr lang="en-US" sz="3200" b="1" dirty="0">
                <a:solidFill>
                  <a:schemeClr val="bg1"/>
                </a:solidFill>
              </a:rPr>
              <a:t>playing computer games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5232400" y="2079625"/>
            <a:ext cx="5757863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spend less time playing computer games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83213" y="4876800"/>
            <a:ext cx="5584825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spend less time </a:t>
            </a:r>
            <a:r>
              <a:rPr lang="en-US" sz="3200" b="1" dirty="0">
                <a:solidFill>
                  <a:schemeClr val="bg1"/>
                </a:solidFill>
              </a:rPr>
              <a:t>watching TV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5100" y="2176463"/>
            <a:ext cx="48768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332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36825"/>
            <a:ext cx="4138613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836613" y="620713"/>
            <a:ext cx="9598025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You should …</a:t>
            </a: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1"/>
          <p:cNvSpPr txBox="1">
            <a:spLocks noChangeArrowheads="1"/>
          </p:cNvSpPr>
          <p:nvPr/>
        </p:nvSpPr>
        <p:spPr bwMode="auto">
          <a:xfrm>
            <a:off x="9236" y="-6572"/>
            <a:ext cx="12192000" cy="8925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 smtClean="0">
                <a:solidFill>
                  <a:srgbClr val="0070C0"/>
                </a:solidFill>
              </a:rPr>
              <a:t>Task 1</a:t>
            </a:r>
            <a:r>
              <a:rPr lang="en-US" altLang="vi-VN" sz="2400" b="1" dirty="0" smtClean="0">
                <a:solidFill>
                  <a:srgbClr val="0070C0"/>
                </a:solidFill>
              </a:rPr>
              <a:t>. </a:t>
            </a:r>
            <a:r>
              <a:rPr lang="en-US" altLang="vi-VN" sz="2400" b="1" dirty="0" smtClean="0">
                <a:solidFill>
                  <a:srgbClr val="FF0000"/>
                </a:solidFill>
              </a:rPr>
              <a:t>Look </a:t>
            </a:r>
            <a:r>
              <a:rPr lang="en-US" altLang="vi-VN" sz="2400" b="1" dirty="0">
                <a:solidFill>
                  <a:srgbClr val="FF0000"/>
                </a:solidFill>
              </a:rPr>
              <a:t>at the pictures. </a:t>
            </a:r>
            <a:r>
              <a:rPr lang="en-US" altLang="vi-VN" sz="2400" b="1" dirty="0" smtClean="0">
                <a:solidFill>
                  <a:srgbClr val="FF0000"/>
                </a:solidFill>
              </a:rPr>
              <a:t>Which </a:t>
            </a:r>
            <a:r>
              <a:rPr lang="en-US" altLang="vi-VN" sz="2400" b="1" dirty="0">
                <a:solidFill>
                  <a:srgbClr val="FF0000"/>
                </a:solidFill>
              </a:rPr>
              <a:t>health tips from the box above would you give to each of these people?</a:t>
            </a:r>
          </a:p>
        </p:txBody>
      </p:sp>
      <p:pic>
        <p:nvPicPr>
          <p:cNvPr id="15364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88" y="6464300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24" y="990600"/>
            <a:ext cx="11626850" cy="586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r="50000" b="60855"/>
          <a:stretch/>
        </p:blipFill>
        <p:spPr>
          <a:xfrm>
            <a:off x="1314194" y="1437904"/>
            <a:ext cx="2859662" cy="1468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5" t="995" b="61403"/>
          <a:stretch>
            <a:fillRect/>
          </a:stretch>
        </p:blipFill>
        <p:spPr bwMode="auto">
          <a:xfrm>
            <a:off x="1166813" y="4656931"/>
            <a:ext cx="28368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" t="39297" r="40356"/>
          <a:stretch>
            <a:fillRect/>
          </a:stretch>
        </p:blipFill>
        <p:spPr bwMode="auto">
          <a:xfrm>
            <a:off x="7895234" y="1020857"/>
            <a:ext cx="2725737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6" t="40561" r="2962" b="13686"/>
          <a:stretch>
            <a:fillRect/>
          </a:stretch>
        </p:blipFill>
        <p:spPr bwMode="auto">
          <a:xfrm>
            <a:off x="8006231" y="4295213"/>
            <a:ext cx="239236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68918" y="1188470"/>
            <a:ext cx="4058681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 smtClean="0"/>
              <a:t>a. </a:t>
            </a:r>
            <a:r>
              <a:rPr lang="en-US" altLang="vi-VN" dirty="0"/>
              <a:t>Oh, I feel so sick. I have cough and flu</a:t>
            </a:r>
            <a:r>
              <a:rPr lang="en-US" altLang="vi-VN" dirty="0" smtClean="0"/>
              <a:t>.</a:t>
            </a:r>
            <a:endParaRPr lang="en-US" altLang="vi-VN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4324" y="4415631"/>
            <a:ext cx="4613275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 smtClean="0"/>
              <a:t>b. </a:t>
            </a:r>
            <a:r>
              <a:rPr lang="en-US" altLang="vi-VN" dirty="0"/>
              <a:t>I can’t see clearly. My eyes are so weak</a:t>
            </a:r>
            <a:r>
              <a:rPr lang="en-US" altLang="vi-VN" dirty="0" smtClean="0"/>
              <a:t>.</a:t>
            </a:r>
            <a:endParaRPr lang="en-US" altLang="vi-VN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24837" y="2418912"/>
            <a:ext cx="2258436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 smtClean="0"/>
              <a:t>c. </a:t>
            </a:r>
            <a:r>
              <a:rPr lang="en-US" altLang="vi-VN" dirty="0"/>
              <a:t>I put on weight. </a:t>
            </a:r>
            <a:endParaRPr lang="en-US" altLang="vi-VN" dirty="0" smtClean="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74330" y="4375784"/>
            <a:ext cx="3624263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dirty="0" smtClean="0"/>
              <a:t>d. My </a:t>
            </a:r>
            <a:r>
              <a:rPr lang="en-US" altLang="vi-VN" dirty="0"/>
              <a:t>face is red. I got </a:t>
            </a:r>
            <a:r>
              <a:rPr lang="en-US" altLang="vi-VN" dirty="0" smtClean="0"/>
              <a:t>sunburnt.</a:t>
            </a:r>
            <a:endParaRPr lang="en-US" altLang="vi-VN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68918" y="2881560"/>
            <a:ext cx="4031297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 dirty="0">
                <a:solidFill>
                  <a:srgbClr val="FF0000"/>
                </a:solidFill>
              </a:rPr>
              <a:t>S</a:t>
            </a:r>
            <a:r>
              <a:rPr lang="en-US" altLang="vi-VN" sz="2400" dirty="0" smtClean="0">
                <a:solidFill>
                  <a:srgbClr val="FF0000"/>
                </a:solidFill>
              </a:rPr>
              <a:t>leep more</a:t>
            </a:r>
          </a:p>
          <a:p>
            <a:r>
              <a:rPr lang="en-US" altLang="vi-VN" sz="2400" dirty="0" smtClean="0">
                <a:solidFill>
                  <a:srgbClr val="FF0000"/>
                </a:solidFill>
              </a:rPr>
              <a:t>Wash your hands more</a:t>
            </a:r>
            <a:r>
              <a:rPr lang="en-US" altLang="vi-VN" dirty="0" smtClean="0"/>
              <a:t>.</a:t>
            </a:r>
            <a:endParaRPr lang="en-US" altLang="vi-VN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4035" y="6261802"/>
            <a:ext cx="5333966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400" dirty="0" smtClean="0">
                <a:solidFill>
                  <a:srgbClr val="FF0000"/>
                </a:solidFill>
              </a:rPr>
              <a:t>Spend less time playing computer games.</a:t>
            </a:r>
            <a:endParaRPr lang="en-US" alt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08120" y="2997485"/>
            <a:ext cx="3533054" cy="12003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dirty="0">
                <a:solidFill>
                  <a:srgbClr val="FF0000"/>
                </a:solidFill>
              </a:rPr>
              <a:t>D</a:t>
            </a:r>
            <a:r>
              <a:rPr lang="en-US" altLang="vi-VN" sz="2400" dirty="0" smtClean="0">
                <a:solidFill>
                  <a:srgbClr val="FF0000"/>
                </a:solidFill>
              </a:rPr>
              <a:t>o </a:t>
            </a:r>
            <a:r>
              <a:rPr lang="en-US" altLang="vi-VN" sz="2400" dirty="0">
                <a:solidFill>
                  <a:srgbClr val="FF0000"/>
                </a:solidFill>
              </a:rPr>
              <a:t>more exercise </a:t>
            </a:r>
            <a:endParaRPr lang="en-US" altLang="vi-VN" sz="24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vi-VN" sz="2400" dirty="0">
                <a:solidFill>
                  <a:srgbClr val="FF0000"/>
                </a:solidFill>
              </a:rPr>
              <a:t>E</a:t>
            </a:r>
            <a:r>
              <a:rPr lang="en-US" altLang="vi-VN" sz="2400" dirty="0" smtClean="0">
                <a:solidFill>
                  <a:srgbClr val="FF0000"/>
                </a:solidFill>
              </a:rPr>
              <a:t>at less junk food.</a:t>
            </a:r>
          </a:p>
          <a:p>
            <a:pPr algn="ctr"/>
            <a:r>
              <a:rPr lang="en-US" altLang="vi-VN" sz="2400" dirty="0" smtClean="0">
                <a:solidFill>
                  <a:srgbClr val="FF0000"/>
                </a:solidFill>
              </a:rPr>
              <a:t>Eat more fruit/ vegetables</a:t>
            </a:r>
            <a:endParaRPr lang="en-US" altLang="vi-VN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024688" y="6293631"/>
            <a:ext cx="3725864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dirty="0">
                <a:solidFill>
                  <a:srgbClr val="FF0000"/>
                </a:solidFill>
              </a:rPr>
              <a:t>S</a:t>
            </a:r>
            <a:r>
              <a:rPr lang="en-US" altLang="vi-VN" sz="2800" dirty="0" smtClean="0">
                <a:solidFill>
                  <a:srgbClr val="FF0000"/>
                </a:solidFill>
              </a:rPr>
              <a:t>unbath </a:t>
            </a:r>
            <a:r>
              <a:rPr lang="en-US" altLang="vi-VN" sz="2800" dirty="0">
                <a:solidFill>
                  <a:srgbClr val="FF0000"/>
                </a:solidFill>
              </a:rPr>
              <a:t>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14325" y="776288"/>
            <a:ext cx="11630025" cy="59340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387" name="TextBox 31"/>
          <p:cNvSpPr txBox="1">
            <a:spLocks noChangeArrowheads="1"/>
          </p:cNvSpPr>
          <p:nvPr/>
        </p:nvSpPr>
        <p:spPr bwMode="auto">
          <a:xfrm>
            <a:off x="0" y="68263"/>
            <a:ext cx="12192000" cy="584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3200" b="1" dirty="0" smtClean="0">
                <a:solidFill>
                  <a:srgbClr val="0070C0"/>
                </a:solidFill>
              </a:rPr>
              <a:t>Task 2</a:t>
            </a:r>
            <a:r>
              <a:rPr lang="en-US" altLang="vi-VN" sz="3200" b="1" dirty="0">
                <a:solidFill>
                  <a:srgbClr val="0070C0"/>
                </a:solidFill>
              </a:rPr>
              <a:t>. </a:t>
            </a:r>
            <a:r>
              <a:rPr lang="en-US" altLang="vi-VN" sz="3200" b="1" dirty="0">
                <a:solidFill>
                  <a:srgbClr val="FF0000"/>
                </a:solidFill>
              </a:rPr>
              <a:t>Top health tips for teens</a:t>
            </a:r>
          </a:p>
        </p:txBody>
      </p:sp>
      <p:pic>
        <p:nvPicPr>
          <p:cNvPr id="16389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88" y="6183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711345" y="869425"/>
            <a:ext cx="110313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vi-VN" sz="2400" dirty="0">
                <a:solidFill>
                  <a:srgbClr val="0070C0"/>
                </a:solidFill>
              </a:rPr>
              <a:t>Look at the health tips in the yellow box. Which six do you think are the most important to you and your classmates? Explain why.</a:t>
            </a:r>
          </a:p>
        </p:txBody>
      </p:sp>
      <p:pic>
        <p:nvPicPr>
          <p:cNvPr id="163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7" y="1903500"/>
            <a:ext cx="5818764" cy="412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6595" y="2162891"/>
            <a:ext cx="4590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2……………………………………………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3……………………………………………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4…………………………………………..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5…………………………………………..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6…………………………………………..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1"/>
          <p:cNvSpPr txBox="1">
            <a:spLocks noChangeArrowheads="1"/>
          </p:cNvSpPr>
          <p:nvPr/>
        </p:nvSpPr>
        <p:spPr bwMode="auto">
          <a:xfrm>
            <a:off x="-3856" y="23078"/>
            <a:ext cx="12195856" cy="830997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400" b="1" dirty="0" smtClean="0">
                <a:solidFill>
                  <a:srgbClr val="0070C0"/>
                </a:solidFill>
              </a:rPr>
              <a:t>Task 3</a:t>
            </a:r>
            <a:r>
              <a:rPr lang="en-US" altLang="vi-VN" sz="2400" b="1" dirty="0">
                <a:solidFill>
                  <a:srgbClr val="0070C0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Look at the article on the Teen Health website. Fill in the blanks to complete their top six health tips.</a:t>
            </a:r>
            <a:endParaRPr lang="en-US" alt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188" y="1058778"/>
            <a:ext cx="1733550" cy="57595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 smtClean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Staying </a:t>
            </a:r>
            <a:r>
              <a:rPr lang="en-US" sz="2000" dirty="0"/>
              <a:t>in shape is our most important tip. </a:t>
            </a:r>
            <a:r>
              <a:rPr lang="en-US" sz="2000" dirty="0"/>
              <a:t>You can play football, or even go for long walks. It’s OK, but make sure it’s three times a week or more!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436812" y="1060140"/>
            <a:ext cx="1830387" cy="57978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 smtClean="0"/>
          </a:p>
          <a:p>
            <a:pPr algn="ctr">
              <a:defRPr/>
            </a:pPr>
            <a:r>
              <a:rPr lang="en-US" sz="2000" dirty="0" smtClean="0"/>
              <a:t>Getting </a:t>
            </a:r>
            <a:r>
              <a:rPr lang="en-US" sz="2000" dirty="0"/>
              <a:t>plenty of rest is really important! </a:t>
            </a:r>
            <a:r>
              <a:rPr lang="en-US" sz="2000" dirty="0"/>
              <a:t>It helps you to avoid depression and it helps you to concentrate at school. You’ll also be fresher in the mornings!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49750" y="1058778"/>
            <a:ext cx="1733550" cy="575953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 smtClean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You </a:t>
            </a:r>
            <a:r>
              <a:rPr lang="en-US" sz="2000" dirty="0"/>
              <a:t>are what you eat! </a:t>
            </a:r>
            <a:r>
              <a:rPr lang="en-US" sz="2000" dirty="0"/>
              <a:t>So make sure it’s healthy food like fruits and vegetables, not junk food. It can help you to avoid obesity too.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7600" y="1060140"/>
            <a:ext cx="1733550" cy="579785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It’s so easy to get flu. We should all try to keep clean more. Then flu will find it harder to spread!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97850" y="1058506"/>
            <a:ext cx="1735138" cy="57518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There are some great things to watch. But too much isn’t good for you or your eyes.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045699" y="1060140"/>
            <a:ext cx="1908877" cy="579785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Many </a:t>
            </a:r>
            <a:r>
              <a:rPr lang="en-US" sz="2000" dirty="0"/>
              <a:t>of us love computer games, but we should spend less time playing them. </a:t>
            </a:r>
            <a:r>
              <a:rPr lang="en-US" sz="2000" dirty="0"/>
              <a:t>Limit your time to just one hour, two or three days a week, or less.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786" y="1137660"/>
            <a:ext cx="1744952" cy="11237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1. </a:t>
            </a:r>
          </a:p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Do </a:t>
            </a:r>
            <a:r>
              <a:rPr lang="en-US" altLang="vi-VN" sz="2000" b="1" dirty="0">
                <a:solidFill>
                  <a:srgbClr val="FF0000"/>
                </a:solidFill>
              </a:rPr>
              <a:t>more exercise!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449513" y="1137660"/>
            <a:ext cx="1817686" cy="11237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2. </a:t>
            </a:r>
          </a:p>
          <a:p>
            <a:endParaRPr lang="en-US" altLang="vi-VN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Sleep more!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367213" y="1137660"/>
            <a:ext cx="1716087" cy="11237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3. </a:t>
            </a:r>
          </a:p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Eat </a:t>
            </a:r>
            <a:r>
              <a:rPr lang="en-US" altLang="vi-VN" sz="2000" b="1" dirty="0">
                <a:solidFill>
                  <a:srgbClr val="FF0000"/>
                </a:solidFill>
              </a:rPr>
              <a:t>less junk </a:t>
            </a:r>
            <a:r>
              <a:rPr lang="en-US" altLang="vi-VN" sz="2000" b="1" dirty="0" smtClean="0">
                <a:solidFill>
                  <a:srgbClr val="FF0000"/>
                </a:solidFill>
              </a:rPr>
              <a:t>food.</a:t>
            </a:r>
            <a:endParaRPr lang="en-US" altLang="vi-VN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13475" y="1137660"/>
            <a:ext cx="1717675" cy="11237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4.</a:t>
            </a:r>
          </a:p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Wash </a:t>
            </a:r>
            <a:r>
              <a:rPr lang="en-US" altLang="vi-VN" sz="2000" b="1" dirty="0">
                <a:solidFill>
                  <a:srgbClr val="FF0000"/>
                </a:solidFill>
              </a:rPr>
              <a:t>your hands </a:t>
            </a:r>
            <a:r>
              <a:rPr lang="en-US" altLang="vi-VN" sz="2000" b="1" dirty="0" smtClean="0">
                <a:solidFill>
                  <a:srgbClr val="FF0000"/>
                </a:solidFill>
              </a:rPr>
              <a:t>more.</a:t>
            </a:r>
            <a:endParaRPr lang="en-US" altLang="vi-VN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99437" y="1137660"/>
            <a:ext cx="1733551" cy="1123712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5.</a:t>
            </a:r>
            <a:endParaRPr lang="en-US" altLang="vi-VN" sz="2000" b="1" dirty="0">
              <a:solidFill>
                <a:srgbClr val="FF0000"/>
              </a:solidFill>
            </a:endParaRPr>
          </a:p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Watch </a:t>
            </a:r>
            <a:r>
              <a:rPr lang="en-US" altLang="vi-VN" sz="2000" b="1" dirty="0">
                <a:solidFill>
                  <a:srgbClr val="FF0000"/>
                </a:solidFill>
              </a:rPr>
              <a:t>less </a:t>
            </a:r>
            <a:r>
              <a:rPr lang="en-US" altLang="vi-VN" sz="2000" b="1" dirty="0" smtClean="0">
                <a:solidFill>
                  <a:srgbClr val="FF0000"/>
                </a:solidFill>
              </a:rPr>
              <a:t>TV.</a:t>
            </a:r>
            <a:endParaRPr lang="en-US" altLang="vi-VN" sz="20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0045698" y="1137660"/>
            <a:ext cx="1908877" cy="180474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6.</a:t>
            </a:r>
          </a:p>
          <a:p>
            <a:pPr algn="ctr"/>
            <a:r>
              <a:rPr lang="en-US" altLang="vi-VN" sz="2000" b="1" dirty="0" smtClean="0">
                <a:solidFill>
                  <a:srgbClr val="FF0000"/>
                </a:solidFill>
              </a:rPr>
              <a:t>Spend </a:t>
            </a:r>
            <a:r>
              <a:rPr lang="en-US" altLang="vi-VN" sz="2000" b="1" dirty="0">
                <a:solidFill>
                  <a:srgbClr val="FF0000"/>
                </a:solidFill>
              </a:rPr>
              <a:t>less time playing computer games.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t="-1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935430" y="407714"/>
            <a:ext cx="88236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3: A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CLOSER LOOK </a:t>
            </a: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US" altLang="vi-VN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72341" y="2498395"/>
            <a:ext cx="11949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vi-VN" sz="4000" b="1" noProof="0" dirty="0" smtClean="0">
                <a:solidFill>
                  <a:schemeClr val="bg1"/>
                </a:solidFill>
              </a:rPr>
              <a:t>II. </a:t>
            </a:r>
            <a:r>
              <a:rPr lang="vi-VN" sz="4000" dirty="0">
                <a:solidFill>
                  <a:schemeClr val="bg1"/>
                </a:solidFill>
              </a:rPr>
              <a:t>Compound </a:t>
            </a:r>
            <a:r>
              <a:rPr lang="vi-VN" sz="4000" dirty="0" smtClean="0">
                <a:solidFill>
                  <a:schemeClr val="bg1"/>
                </a:solidFill>
              </a:rPr>
              <a:t>sentence</a:t>
            </a:r>
            <a:r>
              <a:rPr lang="en-US" sz="4000" dirty="0" smtClean="0">
                <a:solidFill>
                  <a:schemeClr val="bg1"/>
                </a:solidFill>
              </a:rPr>
              <a:t> (Câu </a:t>
            </a:r>
            <a:r>
              <a:rPr lang="en-US" sz="4000" dirty="0" err="1" smtClean="0">
                <a:solidFill>
                  <a:schemeClr val="bg1"/>
                </a:solidFill>
              </a:rPr>
              <a:t>ghép</a:t>
            </a:r>
            <a:r>
              <a:rPr lang="en-US" sz="4000" dirty="0" smtClean="0">
                <a:solidFill>
                  <a:schemeClr val="bg1"/>
                </a:solidFill>
              </a:rPr>
              <a:t>)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81738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2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t="-1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935430" y="407714"/>
            <a:ext cx="88236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3: A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CLOSER LOOK </a:t>
            </a: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US" altLang="vi-VN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372341" y="2498395"/>
            <a:ext cx="119497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28700" marR="0" lvl="0" indent="-1028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altLang="vi-VN" sz="4000" b="1" noProof="0" dirty="0" smtClean="0">
                <a:solidFill>
                  <a:schemeClr val="bg1"/>
                </a:solidFill>
              </a:rPr>
              <a:t>Grammar: Imperatives with more and less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81738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44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t="-1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935430" y="407714"/>
            <a:ext cx="88236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3: A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CLOSER LOOK </a:t>
            </a: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US" altLang="vi-VN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42208" y="2133340"/>
            <a:ext cx="11794218" cy="3724096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n-US" altLang="vi-VN" sz="4000" b="1" noProof="0" dirty="0" smtClean="0">
                <a:solidFill>
                  <a:srgbClr val="FF0000"/>
                </a:solidFill>
              </a:rPr>
              <a:t>II. </a:t>
            </a:r>
            <a:r>
              <a:rPr lang="vi-VN" sz="4000" dirty="0">
                <a:solidFill>
                  <a:srgbClr val="FF0000"/>
                </a:solidFill>
              </a:rPr>
              <a:t>Compound </a:t>
            </a:r>
            <a:r>
              <a:rPr lang="vi-VN" sz="4000" dirty="0" smtClean="0">
                <a:solidFill>
                  <a:srgbClr val="FF0000"/>
                </a:solidFill>
              </a:rPr>
              <a:t>sentence</a:t>
            </a:r>
            <a:r>
              <a:rPr lang="en-US" sz="4000" dirty="0" smtClean="0">
                <a:solidFill>
                  <a:srgbClr val="FF0000"/>
                </a:solidFill>
              </a:rPr>
              <a:t> (Câu </a:t>
            </a:r>
            <a:r>
              <a:rPr lang="en-US" sz="4000" dirty="0" err="1" smtClean="0">
                <a:solidFill>
                  <a:srgbClr val="FF0000"/>
                </a:solidFill>
              </a:rPr>
              <a:t>ghép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AND</a:t>
            </a:r>
            <a:r>
              <a:rPr lang="en-US" sz="2800" dirty="0"/>
              <a:t>: </a:t>
            </a:r>
            <a:r>
              <a:rPr lang="en-US" sz="2800" dirty="0" err="1"/>
              <a:t>và</a:t>
            </a:r>
            <a:r>
              <a:rPr lang="en-US" sz="2800" dirty="0"/>
              <a:t>	</a:t>
            </a:r>
            <a:r>
              <a:rPr lang="en-US" sz="2800" dirty="0" smtClean="0"/>
              <a:t>		He </a:t>
            </a:r>
            <a:r>
              <a:rPr lang="en-US" sz="2800" dirty="0"/>
              <a:t>likes </a:t>
            </a:r>
            <a:r>
              <a:rPr lang="en-US" sz="2800" dirty="0" smtClean="0"/>
              <a:t>playing football </a:t>
            </a:r>
            <a:r>
              <a:rPr lang="en-US" sz="2800" dirty="0" smtClean="0">
                <a:solidFill>
                  <a:srgbClr val="FF0000"/>
                </a:solidFill>
              </a:rPr>
              <a:t>and</a:t>
            </a:r>
            <a:r>
              <a:rPr lang="en-US" sz="2800" dirty="0" smtClean="0"/>
              <a:t> playing the guitar.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BUT: </a:t>
            </a:r>
            <a:r>
              <a:rPr lang="en-US" sz="2800" dirty="0" err="1"/>
              <a:t>nhưng</a:t>
            </a:r>
            <a:r>
              <a:rPr lang="en-US" sz="2800" dirty="0"/>
              <a:t>	</a:t>
            </a:r>
            <a:r>
              <a:rPr lang="en-US" sz="2800" dirty="0" smtClean="0"/>
              <a:t>	She </a:t>
            </a:r>
            <a:r>
              <a:rPr lang="en-US" sz="2800" dirty="0"/>
              <a:t>wants to eat some ice </a:t>
            </a:r>
            <a:r>
              <a:rPr lang="en-US" sz="2800" dirty="0" smtClean="0"/>
              <a:t>cream, </a:t>
            </a:r>
            <a:r>
              <a:rPr lang="en-US" sz="2800" dirty="0" smtClean="0">
                <a:solidFill>
                  <a:srgbClr val="FF0000"/>
                </a:solidFill>
              </a:rPr>
              <a:t>but</a:t>
            </a:r>
            <a:r>
              <a:rPr lang="en-US" sz="2800" dirty="0" smtClean="0"/>
              <a:t> </a:t>
            </a:r>
            <a:r>
              <a:rPr lang="en-US" sz="2800" dirty="0"/>
              <a:t>she has a sore throat.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OR: </a:t>
            </a:r>
            <a:r>
              <a:rPr lang="en-US" sz="2800" dirty="0" err="1"/>
              <a:t>hoặc</a:t>
            </a:r>
            <a:r>
              <a:rPr lang="en-US" sz="2800" dirty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We </a:t>
            </a:r>
            <a:r>
              <a:rPr lang="en-US" sz="2800" dirty="0"/>
              <a:t>can go to the </a:t>
            </a:r>
            <a:r>
              <a:rPr lang="en-US" sz="2800" dirty="0" smtClean="0"/>
              <a:t>cinema, </a:t>
            </a:r>
            <a:r>
              <a:rPr lang="en-US" sz="2800" dirty="0">
                <a:solidFill>
                  <a:srgbClr val="FF0000"/>
                </a:solidFill>
              </a:rPr>
              <a:t>or</a:t>
            </a:r>
            <a:r>
              <a:rPr lang="en-US" sz="2800" dirty="0"/>
              <a:t> we can go to the museum </a:t>
            </a:r>
            <a:r>
              <a:rPr lang="en-US" sz="2800" dirty="0" smtClean="0"/>
              <a:t>tonight</a:t>
            </a:r>
            <a:r>
              <a:rPr lang="en-US" sz="2800" dirty="0"/>
              <a:t>.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SO: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	</a:t>
            </a:r>
            <a:r>
              <a:rPr lang="en-US" sz="2800" dirty="0" smtClean="0"/>
              <a:t>	Dane </a:t>
            </a:r>
            <a:r>
              <a:rPr lang="en-US" sz="2800" dirty="0"/>
              <a:t>eats too many sweets, </a:t>
            </a:r>
            <a:r>
              <a:rPr lang="en-US" sz="2800" dirty="0">
                <a:solidFill>
                  <a:srgbClr val="FF0000"/>
                </a:solidFill>
              </a:rPr>
              <a:t>so</a:t>
            </a:r>
            <a:r>
              <a:rPr lang="en-US" sz="2800" dirty="0"/>
              <a:t> he has a stomachache.</a:t>
            </a:r>
            <a:endParaRPr lang="vi-VN" sz="2800" dirty="0"/>
          </a:p>
          <a:p>
            <a:pPr lvl="0"/>
            <a:endParaRPr lang="en-US" sz="2800" dirty="0" smtClean="0"/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81738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3388" y="693738"/>
            <a:ext cx="11309350" cy="60229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1</a:t>
            </a:r>
            <a:r>
              <a:rPr lang="en-US" sz="2800" dirty="0" smtClean="0">
                <a:solidFill>
                  <a:schemeClr val="tx1"/>
                </a:solidFill>
              </a:rPr>
              <a:t>. I </a:t>
            </a:r>
            <a:r>
              <a:rPr lang="en-US" sz="2800" dirty="0">
                <a:solidFill>
                  <a:schemeClr val="tx1"/>
                </a:solidFill>
              </a:rPr>
              <a:t>want to eat some food. </a:t>
            </a:r>
            <a:r>
              <a:rPr lang="en-US" sz="2800" dirty="0">
                <a:solidFill>
                  <a:schemeClr val="tx1"/>
                </a:solidFill>
              </a:rPr>
              <a:t>I have a sore throat. </a:t>
            </a:r>
            <a:r>
              <a:rPr lang="en-US" sz="2800" i="1" dirty="0">
                <a:solidFill>
                  <a:schemeClr val="tx1"/>
                </a:solidFill>
              </a:rPr>
              <a:t>(but)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I want to eat some food</a:t>
            </a:r>
            <a:r>
              <a:rPr lang="en-US" sz="2800" dirty="0">
                <a:solidFill>
                  <a:srgbClr val="0070C0"/>
                </a:solidFill>
              </a:rPr>
              <a:t>, but </a:t>
            </a:r>
            <a:r>
              <a:rPr lang="en-US" sz="2800" dirty="0">
                <a:solidFill>
                  <a:srgbClr val="FF0000"/>
                </a:solidFill>
              </a:rPr>
              <a:t>I have a sore throat.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</a:rPr>
              <a:t>. The </a:t>
            </a:r>
            <a:r>
              <a:rPr lang="en-US" sz="2800" dirty="0">
                <a:solidFill>
                  <a:schemeClr val="tx1"/>
                </a:solidFill>
              </a:rPr>
              <a:t>Japanese eat healthily. </a:t>
            </a:r>
            <a:r>
              <a:rPr lang="en-US" sz="2800" dirty="0">
                <a:solidFill>
                  <a:schemeClr val="tx1"/>
                </a:solidFill>
              </a:rPr>
              <a:t>They live for a long time. </a:t>
            </a:r>
            <a:r>
              <a:rPr lang="en-US" sz="2800" i="1" dirty="0">
                <a:solidFill>
                  <a:schemeClr val="tx1"/>
                </a:solidFill>
              </a:rPr>
              <a:t>(so)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The Japanese eat healthily</a:t>
            </a:r>
            <a:r>
              <a:rPr lang="en-US" sz="2800" dirty="0">
                <a:solidFill>
                  <a:srgbClr val="0070C0"/>
                </a:solidFill>
              </a:rPr>
              <a:t>, so </a:t>
            </a:r>
            <a:r>
              <a:rPr lang="en-US" sz="2800" dirty="0">
                <a:solidFill>
                  <a:srgbClr val="FF0000"/>
                </a:solidFill>
              </a:rPr>
              <a:t>they live for a long time.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. I </a:t>
            </a:r>
            <a:r>
              <a:rPr lang="en-US" sz="2800" dirty="0">
                <a:solidFill>
                  <a:schemeClr val="tx1"/>
                </a:solidFill>
              </a:rPr>
              <a:t>feel tired. </a:t>
            </a:r>
            <a:r>
              <a:rPr lang="en-US" sz="2800" dirty="0">
                <a:solidFill>
                  <a:schemeClr val="tx1"/>
                </a:solidFill>
              </a:rPr>
              <a:t>I feel weak. </a:t>
            </a:r>
            <a:r>
              <a:rPr lang="en-US" sz="2800" i="1" dirty="0">
                <a:solidFill>
                  <a:schemeClr val="tx1"/>
                </a:solidFill>
              </a:rPr>
              <a:t>(and)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I feel tired</a:t>
            </a:r>
            <a:r>
              <a:rPr lang="en-US" sz="2800" dirty="0">
                <a:solidFill>
                  <a:srgbClr val="0070C0"/>
                </a:solidFill>
              </a:rPr>
              <a:t>, and </a:t>
            </a:r>
            <a:r>
              <a:rPr lang="en-US" sz="2800" dirty="0">
                <a:solidFill>
                  <a:srgbClr val="FF0000"/>
                </a:solidFill>
              </a:rPr>
              <a:t>I feel weak.</a:t>
            </a: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. You </a:t>
            </a:r>
            <a:r>
              <a:rPr lang="en-US" sz="2800" dirty="0">
                <a:solidFill>
                  <a:schemeClr val="tx1"/>
                </a:solidFill>
              </a:rPr>
              <a:t>can go and see the doctor. </a:t>
            </a:r>
            <a:r>
              <a:rPr lang="en-US" sz="2800" dirty="0">
                <a:solidFill>
                  <a:schemeClr val="tx1"/>
                </a:solidFill>
              </a:rPr>
              <a:t>You can go to bed now and rest. </a:t>
            </a:r>
            <a:r>
              <a:rPr lang="en-US" sz="2800" i="1" dirty="0">
                <a:solidFill>
                  <a:schemeClr val="tx1"/>
                </a:solidFill>
              </a:rPr>
              <a:t>(or)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800" dirty="0">
                <a:solidFill>
                  <a:srgbClr val="FF0000"/>
                </a:solidFill>
              </a:rPr>
              <a:t>You can go and see the doctor</a:t>
            </a:r>
            <a:r>
              <a:rPr lang="en-US" sz="2800" dirty="0">
                <a:solidFill>
                  <a:srgbClr val="0070C0"/>
                </a:solidFill>
              </a:rPr>
              <a:t>, or </a:t>
            </a:r>
            <a:r>
              <a:rPr lang="en-US" sz="2800" dirty="0">
                <a:solidFill>
                  <a:srgbClr val="FF0000"/>
                </a:solidFill>
              </a:rPr>
              <a:t>you can go to bed now and rest.</a:t>
            </a:r>
          </a:p>
        </p:txBody>
      </p:sp>
      <p:sp>
        <p:nvSpPr>
          <p:cNvPr id="19459" name="TextBox 31"/>
          <p:cNvSpPr txBox="1"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vi-VN" sz="2800" b="1" dirty="0" smtClean="0">
                <a:solidFill>
                  <a:srgbClr val="0070C0"/>
                </a:solidFill>
              </a:rPr>
              <a:t>Task 4</a:t>
            </a:r>
            <a:r>
              <a:rPr lang="en-US" altLang="vi-VN" sz="2800" b="1" dirty="0">
                <a:solidFill>
                  <a:srgbClr val="0070C0"/>
                </a:solidFill>
              </a:rPr>
              <a:t>. </a:t>
            </a:r>
            <a:r>
              <a:rPr lang="en-US" altLang="vi-VN" sz="2800" b="1" dirty="0">
                <a:solidFill>
                  <a:srgbClr val="FF0000"/>
                </a:solidFill>
              </a:rPr>
              <a:t>Make compound sentences by joining two simple sentences</a:t>
            </a:r>
          </a:p>
        </p:txBody>
      </p:sp>
      <p:pic>
        <p:nvPicPr>
          <p:cNvPr id="19461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588" y="6183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640710"/>
            <a:ext cx="12192000" cy="6032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483" name="TextBox 31"/>
          <p:cNvSpPr txBox="1">
            <a:spLocks noChangeArrowheads="1"/>
          </p:cNvSpPr>
          <p:nvPr/>
        </p:nvSpPr>
        <p:spPr bwMode="auto">
          <a:xfrm>
            <a:off x="0" y="68263"/>
            <a:ext cx="121920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 smtClean="0">
                <a:solidFill>
                  <a:srgbClr val="0070C0"/>
                </a:solidFill>
              </a:rPr>
              <a:t>Task 5</a:t>
            </a:r>
            <a:r>
              <a:rPr lang="en-US" altLang="vi-VN" sz="2800" b="1" dirty="0">
                <a:solidFill>
                  <a:srgbClr val="0070C0"/>
                </a:solidFill>
              </a:rPr>
              <a:t>. </a:t>
            </a:r>
            <a:r>
              <a:rPr lang="en-US" altLang="vi-VN" sz="2800" b="1" dirty="0">
                <a:solidFill>
                  <a:srgbClr val="FF0000"/>
                </a:solidFill>
              </a:rPr>
              <a:t>Match beginning of the sentences with the picture that completes them</a:t>
            </a:r>
          </a:p>
        </p:txBody>
      </p:sp>
      <p:pic>
        <p:nvPicPr>
          <p:cNvPr id="2049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366" y="733237"/>
            <a:ext cx="2197685" cy="12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555" y="2233197"/>
            <a:ext cx="2518320" cy="128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07" y="3683000"/>
            <a:ext cx="2880893" cy="150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831" y="5418292"/>
            <a:ext cx="2880894" cy="125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" y="3824754"/>
            <a:ext cx="7940842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 smtClean="0"/>
              <a:t>3. The </a:t>
            </a:r>
            <a:r>
              <a:rPr lang="en-US" altLang="vi-VN" sz="2800" dirty="0"/>
              <a:t>doctor told Elena she should sleep more, or …</a:t>
            </a: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1" y="5650374"/>
            <a:ext cx="7750066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 smtClean="0"/>
              <a:t>4. My </a:t>
            </a:r>
            <a:r>
              <a:rPr lang="en-US" altLang="vi-VN" sz="2800" dirty="0"/>
              <a:t>sister plays computer games, but …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2368056"/>
            <a:ext cx="6461125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 smtClean="0"/>
              <a:t>2. David </a:t>
            </a:r>
            <a:r>
              <a:rPr lang="en-US" altLang="vi-VN" sz="2800" dirty="0"/>
              <a:t>eats lots of junk food, </a:t>
            </a:r>
            <a:r>
              <a:rPr lang="en-US" altLang="vi-VN" sz="2800" dirty="0" smtClean="0"/>
              <a:t>and</a:t>
            </a:r>
            <a:endParaRPr lang="en-US" altLang="vi-VN" sz="2800" dirty="0"/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939954"/>
            <a:ext cx="6461125" cy="52322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 smtClean="0"/>
              <a:t>1. Nick </a:t>
            </a:r>
            <a:r>
              <a:rPr lang="en-US" altLang="vi-VN" sz="2800" dirty="0"/>
              <a:t>washes his hands a lot, </a:t>
            </a:r>
            <a:r>
              <a:rPr lang="en-US" altLang="vi-VN" sz="2800" dirty="0" smtClean="0"/>
              <a:t>so… </a:t>
            </a:r>
            <a:endParaRPr lang="en-US" altLang="vi-VN" sz="2800" dirty="0"/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4874010" y="939954"/>
            <a:ext cx="3965608" cy="523220"/>
          </a:xfrm>
          <a:prstGeom prst="rect">
            <a:avLst/>
          </a:prstGeom>
          <a:solidFill>
            <a:srgbClr val="FFFF00"/>
          </a:solidFill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 smtClean="0">
                <a:solidFill>
                  <a:srgbClr val="FF0000"/>
                </a:solidFill>
              </a:rPr>
              <a:t>he doesn’t have flu. </a:t>
            </a:r>
            <a:r>
              <a:rPr lang="en-US" altLang="vi-VN" sz="2800" dirty="0" smtClean="0">
                <a:solidFill>
                  <a:srgbClr val="0070C0"/>
                </a:solidFill>
              </a:rPr>
              <a:t>(d)</a:t>
            </a:r>
            <a:endParaRPr lang="en-US" altLang="vi-VN" sz="2800" dirty="0">
              <a:solidFill>
                <a:srgbClr val="0070C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114641" y="2368017"/>
            <a:ext cx="3965608" cy="523220"/>
          </a:xfrm>
          <a:prstGeom prst="rect">
            <a:avLst/>
          </a:prstGeom>
          <a:solidFill>
            <a:srgbClr val="FFFF00"/>
          </a:solidFill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 smtClean="0">
                <a:solidFill>
                  <a:srgbClr val="FF0000"/>
                </a:solidFill>
              </a:rPr>
              <a:t>he doesn’t do exercise. </a:t>
            </a:r>
            <a:r>
              <a:rPr lang="en-US" altLang="vi-VN" sz="2800" dirty="0" smtClean="0">
                <a:solidFill>
                  <a:srgbClr val="0070C0"/>
                </a:solidFill>
              </a:rPr>
              <a:t>(c)</a:t>
            </a:r>
            <a:endParaRPr lang="en-US" altLang="vi-VN" sz="2800" dirty="0">
              <a:solidFill>
                <a:srgbClr val="0070C0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7318827" y="3824754"/>
            <a:ext cx="4873174" cy="523220"/>
          </a:xfrm>
          <a:prstGeom prst="rect">
            <a:avLst/>
          </a:prstGeom>
          <a:solidFill>
            <a:srgbClr val="FFFF00"/>
          </a:solidFill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>
                <a:solidFill>
                  <a:srgbClr val="FF0000"/>
                </a:solidFill>
              </a:rPr>
              <a:t>s</a:t>
            </a:r>
            <a:r>
              <a:rPr lang="en-US" altLang="vi-VN" sz="2800" dirty="0" smtClean="0">
                <a:solidFill>
                  <a:srgbClr val="FF0000"/>
                </a:solidFill>
              </a:rPr>
              <a:t>he should try to relax more. </a:t>
            </a:r>
            <a:r>
              <a:rPr lang="en-US" altLang="vi-VN" sz="2800" dirty="0" smtClean="0">
                <a:solidFill>
                  <a:srgbClr val="0070C0"/>
                </a:solidFill>
              </a:rPr>
              <a:t>(a)</a:t>
            </a:r>
            <a:endParaRPr lang="en-US" altLang="vi-VN" sz="2800" dirty="0">
              <a:solidFill>
                <a:srgbClr val="0070C0"/>
              </a:solidFill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807576" y="5635436"/>
            <a:ext cx="3884979" cy="523220"/>
          </a:xfrm>
          <a:prstGeom prst="rect">
            <a:avLst/>
          </a:prstGeom>
          <a:solidFill>
            <a:srgbClr val="FFFF00"/>
          </a:solidFill>
          <a:ln w="9525">
            <a:noFill/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dirty="0">
                <a:solidFill>
                  <a:srgbClr val="FF0000"/>
                </a:solidFill>
              </a:rPr>
              <a:t>s</a:t>
            </a:r>
            <a:r>
              <a:rPr lang="en-US" altLang="vi-VN" sz="2800" dirty="0" smtClean="0">
                <a:solidFill>
                  <a:srgbClr val="FF0000"/>
                </a:solidFill>
              </a:rPr>
              <a:t>he does exercise too. </a:t>
            </a:r>
            <a:r>
              <a:rPr lang="en-US" altLang="vi-VN" sz="2800" dirty="0" smtClean="0">
                <a:solidFill>
                  <a:srgbClr val="0070C0"/>
                </a:solidFill>
              </a:rPr>
              <a:t>(b)</a:t>
            </a:r>
            <a:endParaRPr lang="en-US" altLang="vi-VN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00352 -0.6898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3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01575 -0.2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688 0.27777 L -0.24688 0.52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0912 0.4627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163" y="1028700"/>
            <a:ext cx="11896725" cy="5670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  <a:defRPr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507" name="TextBox 31"/>
          <p:cNvSpPr txBox="1">
            <a:spLocks noChangeArrowheads="1"/>
          </p:cNvSpPr>
          <p:nvPr/>
        </p:nvSpPr>
        <p:spPr bwMode="auto">
          <a:xfrm>
            <a:off x="0" y="68263"/>
            <a:ext cx="12192000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 dirty="0" smtClean="0">
                <a:solidFill>
                  <a:srgbClr val="0070C0"/>
                </a:solidFill>
              </a:rPr>
              <a:t>Task 6. </a:t>
            </a:r>
            <a:r>
              <a:rPr lang="en-US" sz="3200" dirty="0" smtClean="0">
                <a:solidFill>
                  <a:srgbClr val="FF0000"/>
                </a:solidFill>
              </a:rPr>
              <a:t>Now, complete the second part of the compound sentences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157163" y="1414463"/>
            <a:ext cx="118967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71550" indent="-5143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lvl="1" indent="0">
              <a:lnSpc>
                <a:spcPct val="150000"/>
              </a:lnSpc>
            </a:pPr>
            <a:r>
              <a:rPr lang="en-US" altLang="vi-VN" sz="3200" dirty="0" smtClean="0"/>
              <a:t>1. Nick </a:t>
            </a:r>
            <a:r>
              <a:rPr lang="en-US" altLang="vi-VN" sz="3200" dirty="0"/>
              <a:t>washes his hands a </a:t>
            </a:r>
            <a:r>
              <a:rPr lang="en-US" altLang="vi-VN" sz="3200" dirty="0" smtClean="0"/>
              <a:t>lot so_______________________</a:t>
            </a:r>
            <a:endParaRPr lang="en-US" altLang="vi-VN" sz="3200" dirty="0"/>
          </a:p>
          <a:p>
            <a:pPr>
              <a:lnSpc>
                <a:spcPct val="150000"/>
              </a:lnSpc>
            </a:pPr>
            <a:r>
              <a:rPr lang="en-US" altLang="vi-VN" sz="3200" dirty="0"/>
              <a:t>2. David eats lots of junk food, and </a:t>
            </a:r>
            <a:r>
              <a:rPr lang="en-US" altLang="vi-VN" sz="3200" dirty="0" smtClean="0"/>
              <a:t>______________________</a:t>
            </a:r>
            <a:endParaRPr lang="en-US" altLang="vi-VN" sz="3200" dirty="0"/>
          </a:p>
          <a:p>
            <a:pPr>
              <a:lnSpc>
                <a:spcPct val="150000"/>
              </a:lnSpc>
            </a:pPr>
            <a:r>
              <a:rPr lang="en-US" altLang="vi-VN" sz="3200" dirty="0"/>
              <a:t>3. The doctor told Elena she should sleep </a:t>
            </a:r>
            <a:r>
              <a:rPr lang="en-US" altLang="vi-VN" sz="3200" dirty="0" smtClean="0"/>
              <a:t>more, or________________</a:t>
            </a:r>
            <a:br>
              <a:rPr lang="en-US" altLang="vi-VN" sz="3200" dirty="0" smtClean="0"/>
            </a:br>
            <a:r>
              <a:rPr lang="en-US" altLang="vi-VN" sz="3200" dirty="0" smtClean="0"/>
              <a:t>_________________________</a:t>
            </a:r>
            <a:endParaRPr lang="en-US" altLang="vi-VN" sz="3200" dirty="0"/>
          </a:p>
          <a:p>
            <a:pPr>
              <a:lnSpc>
                <a:spcPct val="150000"/>
              </a:lnSpc>
            </a:pPr>
            <a:r>
              <a:rPr lang="en-US" altLang="vi-VN" sz="3200" dirty="0"/>
              <a:t>4. My sister plays computer games, but </a:t>
            </a:r>
            <a:r>
              <a:rPr lang="en-US" altLang="vi-VN" sz="3200" dirty="0" smtClean="0"/>
              <a:t>_________________________</a:t>
            </a:r>
            <a:endParaRPr lang="en-US" altLang="vi-VN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247882" y="1632387"/>
            <a:ext cx="451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FF0000"/>
                </a:solidFill>
              </a:rPr>
              <a:t>he doesn’t have flu.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05525" y="2351337"/>
            <a:ext cx="451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FF0000"/>
                </a:solidFill>
              </a:rPr>
              <a:t>he doesn’t do exercise</a:t>
            </a:r>
            <a:r>
              <a:rPr lang="en-US" altLang="vi-VN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7163" y="3863975"/>
            <a:ext cx="5262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</a:rPr>
              <a:t> 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relax </a:t>
            </a:r>
            <a:r>
              <a:rPr lang="en-US" altLang="vi-VN" sz="3200" b="1" dirty="0">
                <a:solidFill>
                  <a:srgbClr val="FF0000"/>
                </a:solidFill>
              </a:rPr>
              <a:t>more.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92291" y="4569421"/>
            <a:ext cx="4513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3200" b="1" dirty="0">
                <a:solidFill>
                  <a:srgbClr val="FF0000"/>
                </a:solidFill>
              </a:rPr>
              <a:t>she does exercise too.   </a:t>
            </a:r>
            <a:r>
              <a:rPr lang="en-US" altLang="vi-VN" sz="2800" b="1" dirty="0">
                <a:solidFill>
                  <a:srgbClr val="FF0000"/>
                </a:solidFill>
              </a:rPr>
              <a:t>  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504513" y="3100904"/>
            <a:ext cx="33429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vi-VN" sz="2800" b="1" dirty="0">
                <a:solidFill>
                  <a:srgbClr val="FF0000"/>
                </a:solidFill>
              </a:rPr>
              <a:t> </a:t>
            </a:r>
            <a:r>
              <a:rPr lang="en-US" altLang="vi-VN" sz="3200" b="1" dirty="0">
                <a:solidFill>
                  <a:srgbClr val="FF0000"/>
                </a:solidFill>
              </a:rPr>
              <a:t>she should try </a:t>
            </a:r>
            <a:r>
              <a:rPr lang="en-US" altLang="vi-VN" sz="3200" b="1" dirty="0" smtClean="0">
                <a:solidFill>
                  <a:srgbClr val="FF0000"/>
                </a:solidFill>
              </a:rPr>
              <a:t>to</a:t>
            </a:r>
            <a:endParaRPr lang="en-US" altLang="vi-V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92" y="129360"/>
            <a:ext cx="5915025" cy="99417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III. </a:t>
            </a:r>
            <a:r>
              <a:rPr lang="en-US" sz="4400" b="1" dirty="0">
                <a:solidFill>
                  <a:srgbClr val="FF0000"/>
                </a:solidFill>
              </a:rPr>
              <a:t>Wrap- up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722427" y="975361"/>
            <a:ext cx="4656265" cy="108557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 </a:t>
            </a: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25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CLOSER LOOK 2</a:t>
            </a:r>
            <a:endParaRPr kumimoji="0" lang="en-US" sz="29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6946719" y="2319476"/>
            <a:ext cx="3531734" cy="105013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Compound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sentences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35119" y="3962677"/>
            <a:ext cx="4115440" cy="1758148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more/less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099262" y="2319475"/>
            <a:ext cx="3971497" cy="1550160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Imperatives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more and less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84822" y="2087800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599522" y="2087799"/>
            <a:ext cx="257175" cy="231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050034" y="3515419"/>
            <a:ext cx="3531734" cy="2800046"/>
          </a:xfrm>
          <a:custGeom>
            <a:avLst/>
            <a:gdLst>
              <a:gd name="connsiteX0" fmla="*/ 0 w 2350303"/>
              <a:gd name="connsiteY0" fmla="*/ 335268 h 2011566"/>
              <a:gd name="connsiteX1" fmla="*/ 335268 w 2350303"/>
              <a:gd name="connsiteY1" fmla="*/ 0 h 2011566"/>
              <a:gd name="connsiteX2" fmla="*/ 2015035 w 2350303"/>
              <a:gd name="connsiteY2" fmla="*/ 0 h 2011566"/>
              <a:gd name="connsiteX3" fmla="*/ 2350303 w 2350303"/>
              <a:gd name="connsiteY3" fmla="*/ 335268 h 2011566"/>
              <a:gd name="connsiteX4" fmla="*/ 2350303 w 2350303"/>
              <a:gd name="connsiteY4" fmla="*/ 1676298 h 2011566"/>
              <a:gd name="connsiteX5" fmla="*/ 2015035 w 2350303"/>
              <a:gd name="connsiteY5" fmla="*/ 2011566 h 2011566"/>
              <a:gd name="connsiteX6" fmla="*/ 335268 w 2350303"/>
              <a:gd name="connsiteY6" fmla="*/ 2011566 h 2011566"/>
              <a:gd name="connsiteX7" fmla="*/ 0 w 2350303"/>
              <a:gd name="connsiteY7" fmla="*/ 1676298 h 2011566"/>
              <a:gd name="connsiteX8" fmla="*/ 0 w 2350303"/>
              <a:gd name="connsiteY8" fmla="*/ 335268 h 201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0303" h="2011566">
                <a:moveTo>
                  <a:pt x="0" y="335268"/>
                </a:moveTo>
                <a:cubicBezTo>
                  <a:pt x="0" y="150105"/>
                  <a:pt x="150105" y="0"/>
                  <a:pt x="335268" y="0"/>
                </a:cubicBezTo>
                <a:lnTo>
                  <a:pt x="2015035" y="0"/>
                </a:lnTo>
                <a:cubicBezTo>
                  <a:pt x="2200198" y="0"/>
                  <a:pt x="2350303" y="150105"/>
                  <a:pt x="2350303" y="335268"/>
                </a:cubicBezTo>
                <a:lnTo>
                  <a:pt x="2350303" y="1676298"/>
                </a:lnTo>
                <a:cubicBezTo>
                  <a:pt x="2350303" y="1861461"/>
                  <a:pt x="2200198" y="2011566"/>
                  <a:pt x="2015035" y="2011566"/>
                </a:cubicBezTo>
                <a:lnTo>
                  <a:pt x="335268" y="2011566"/>
                </a:lnTo>
                <a:cubicBezTo>
                  <a:pt x="150105" y="2011566"/>
                  <a:pt x="0" y="1861461"/>
                  <a:pt x="0" y="1676298"/>
                </a:cubicBezTo>
                <a:lnTo>
                  <a:pt x="0" y="335268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85090" tIns="129369" rIns="185090" bIns="129369" numCol="1" spcCol="1270" anchor="ctr" anchorCtr="0">
            <a:noAutofit/>
          </a:bodyPr>
          <a:lstStyle/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Calibri" panose="020F0502020204030204"/>
              </a:rPr>
              <a:t>and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o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/>
              </a:rPr>
              <a:t>r</a:t>
            </a: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0000"/>
                </a:solidFill>
                <a:latin typeface="Calibri" panose="020F0502020204030204"/>
              </a:rPr>
              <a:t>b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ut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13001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  <a:latin typeface="Calibri" panose="020F0502020204030204"/>
              </a:rPr>
              <a:t>so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4115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1" grpId="0" animBg="1"/>
      <p:bldP spid="3" grpId="0" animBg="1"/>
      <p:bldP spid="14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III</a:t>
            </a:r>
            <a:r>
              <a:rPr lang="en-US" sz="4400" b="1" dirty="0" smtClean="0">
                <a:solidFill>
                  <a:srgbClr val="FF0000"/>
                </a:solidFill>
              </a:rPr>
              <a:t>. </a:t>
            </a:r>
            <a:r>
              <a:rPr lang="en-US" sz="4400" b="1" dirty="0" smtClean="0">
                <a:solidFill>
                  <a:srgbClr val="FF0000"/>
                </a:solidFill>
              </a:rPr>
              <a:t>Homework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2925" dirty="0"/>
          </a:p>
          <a:p>
            <a:r>
              <a:rPr lang="en-US" sz="4000" dirty="0" smtClean="0"/>
              <a:t>Do </a:t>
            </a:r>
            <a:r>
              <a:rPr lang="en-US" sz="4000" dirty="0" smtClean="0"/>
              <a:t>exercises in </a:t>
            </a:r>
            <a:r>
              <a:rPr lang="en-US" sz="4000" dirty="0"/>
              <a:t>Workbook </a:t>
            </a:r>
          </a:p>
          <a:p>
            <a:r>
              <a:rPr lang="en-US" sz="4000" dirty="0" smtClean="0"/>
              <a:t>Prepare</a:t>
            </a:r>
            <a:r>
              <a:rPr lang="en-US" sz="4000" dirty="0"/>
              <a:t>: Unit 2 – </a:t>
            </a:r>
            <a:r>
              <a:rPr lang="en-US" sz="4000" dirty="0" smtClean="0"/>
              <a:t>Skills 1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42502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9000"/>
            <a:lum/>
          </a:blip>
          <a:srcRect/>
          <a:stretch>
            <a:fillRect l="-3000" t="-1000" r="-8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935431" y="158333"/>
            <a:ext cx="882361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UNIT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2. HEALTH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LESSON 3: A </a:t>
            </a:r>
            <a:r>
              <a:rPr kumimoji="0" lang="en-US" altLang="vi-VN" sz="45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CLOSER LOOK </a:t>
            </a:r>
            <a:r>
              <a:rPr kumimoji="0" lang="en-US" altLang="vi-VN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endParaRPr kumimoji="0" lang="en-US" altLang="vi-VN" sz="45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42207" y="1953449"/>
            <a:ext cx="1194979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28700" marR="0" lvl="0" indent="-1028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US" altLang="vi-VN" sz="4000" b="1" noProof="0" dirty="0" smtClean="0">
                <a:solidFill>
                  <a:schemeClr val="bg1"/>
                </a:solidFill>
              </a:rPr>
              <a:t>Grammar: Imperatives with more and less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4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*Form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altLang="vi-VN" sz="4000" b="1" noProof="0" dirty="0">
              <a:solidFill>
                <a:schemeClr val="bg1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vi-VN" sz="4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*Examples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vi-VN" sz="4000" b="1" noProof="0" dirty="0" smtClean="0"/>
              <a:t>Do</a:t>
            </a:r>
            <a:r>
              <a:rPr lang="en-US" altLang="vi-VN" sz="4000" b="1" noProof="0" dirty="0" smtClean="0">
                <a:solidFill>
                  <a:schemeClr val="bg1"/>
                </a:solidFill>
              </a:rPr>
              <a:t> </a:t>
            </a:r>
            <a:r>
              <a:rPr lang="en-US" altLang="vi-VN" sz="4000" b="1" noProof="0" dirty="0" smtClean="0">
                <a:solidFill>
                  <a:srgbClr val="FF0000"/>
                </a:solidFill>
              </a:rPr>
              <a:t>more</a:t>
            </a:r>
            <a:r>
              <a:rPr lang="en-US" altLang="vi-VN" sz="4000" b="1" noProof="0" dirty="0" smtClean="0">
                <a:solidFill>
                  <a:schemeClr val="bg1"/>
                </a:solidFill>
              </a:rPr>
              <a:t> exercise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4000" b="1" i="0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</a:rPr>
              <a:t>Eat</a:t>
            </a:r>
            <a:r>
              <a:rPr kumimoji="0" lang="en-US" altLang="vi-VN" sz="4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US" altLang="vi-VN" sz="40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less</a:t>
            </a:r>
            <a:r>
              <a:rPr kumimoji="0" lang="en-US" altLang="vi-VN" sz="40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junk food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6150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595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5" y="6281738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3" name="Rounded Rectangle 3"/>
          <p:cNvSpPr>
            <a:spLocks noChangeArrowheads="1"/>
          </p:cNvSpPr>
          <p:nvPr/>
        </p:nvSpPr>
        <p:spPr bwMode="auto">
          <a:xfrm>
            <a:off x="2089274" y="2594674"/>
            <a:ext cx="8515927" cy="921086"/>
          </a:xfrm>
          <a:prstGeom prst="roundRect">
            <a:avLst>
              <a:gd name="adj" fmla="val 36208"/>
            </a:avLst>
          </a:prstGeom>
          <a:solidFill>
            <a:srgbClr val="B6DDE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vi-VN" altLang="vi-VN" sz="44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Arial Unicode MS"/>
                <a:cs typeface="Calibri" panose="020F0502020204030204" pitchFamily="34" charset="0"/>
              </a:rPr>
              <a:t>V</a:t>
            </a:r>
            <a:r>
              <a:rPr kumimoji="0" lang="vi-VN" altLang="vi-VN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Arial Unicode MS"/>
                <a:cs typeface="Calibri" panose="020F0502020204030204" pitchFamily="34" charset="0"/>
              </a:rPr>
              <a:t> + more/less</a:t>
            </a:r>
            <a:endParaRPr kumimoji="0" lang="vi-VN" altLang="vi-VN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36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>
            <a:hlinkClick r:id="rId3" action="ppaction://hlinksldjump"/>
          </p:cNvPr>
          <p:cNvSpPr/>
          <p:nvPr/>
        </p:nvSpPr>
        <p:spPr>
          <a:xfrm>
            <a:off x="239713" y="541338"/>
            <a:ext cx="2016125" cy="136842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" name="5-Point Star 4">
            <a:hlinkClick r:id="rId4" action="ppaction://hlinksldjump"/>
          </p:cNvPr>
          <p:cNvSpPr/>
          <p:nvPr/>
        </p:nvSpPr>
        <p:spPr>
          <a:xfrm>
            <a:off x="2640013" y="561975"/>
            <a:ext cx="2016125" cy="136683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5-Point Star 5">
            <a:hlinkClick r:id="rId5" action="ppaction://hlinksldjump"/>
          </p:cNvPr>
          <p:cNvSpPr/>
          <p:nvPr/>
        </p:nvSpPr>
        <p:spPr>
          <a:xfrm>
            <a:off x="5135563" y="560388"/>
            <a:ext cx="2166385" cy="1361177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5-Point Star 6">
            <a:hlinkClick r:id="rId6" action="ppaction://hlinksldjump"/>
          </p:cNvPr>
          <p:cNvSpPr/>
          <p:nvPr/>
        </p:nvSpPr>
        <p:spPr>
          <a:xfrm>
            <a:off x="7535863" y="525463"/>
            <a:ext cx="2016125" cy="136842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5-Point Star 7">
            <a:hlinkClick r:id="rId7" action="ppaction://hlinksldjump"/>
          </p:cNvPr>
          <p:cNvSpPr/>
          <p:nvPr/>
        </p:nvSpPr>
        <p:spPr>
          <a:xfrm>
            <a:off x="9936163" y="525463"/>
            <a:ext cx="2016125" cy="1368425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5-Point Star 8">
            <a:hlinkClick r:id="rId8" action="ppaction://hlinksldjump"/>
          </p:cNvPr>
          <p:cNvSpPr/>
          <p:nvPr/>
        </p:nvSpPr>
        <p:spPr>
          <a:xfrm>
            <a:off x="1487488" y="2133600"/>
            <a:ext cx="2016125" cy="136683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5-Point Star 9">
            <a:hlinkClick r:id="rId5" action="ppaction://hlinksldjump"/>
          </p:cNvPr>
          <p:cNvSpPr/>
          <p:nvPr/>
        </p:nvSpPr>
        <p:spPr>
          <a:xfrm>
            <a:off x="4127500" y="2133600"/>
            <a:ext cx="2017713" cy="136683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5-Point Star 10">
            <a:hlinkClick r:id="rId9" action="ppaction://hlinksldjump"/>
          </p:cNvPr>
          <p:cNvSpPr/>
          <p:nvPr/>
        </p:nvSpPr>
        <p:spPr>
          <a:xfrm>
            <a:off x="6527800" y="2133600"/>
            <a:ext cx="2017713" cy="1366838"/>
          </a:xfrm>
          <a:prstGeom prst="star5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17981" y="5700713"/>
            <a:ext cx="425340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LUCKY STARS</a:t>
            </a:r>
          </a:p>
        </p:txBody>
      </p:sp>
      <p:pic>
        <p:nvPicPr>
          <p:cNvPr id="4109" name="Picture 1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13" y="5116513"/>
            <a:ext cx="801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88" y="4281488"/>
            <a:ext cx="309403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4451350"/>
            <a:ext cx="272891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32-Point Star 20"/>
          <p:cNvSpPr/>
          <p:nvPr/>
        </p:nvSpPr>
        <p:spPr>
          <a:xfrm>
            <a:off x="501650" y="3698875"/>
            <a:ext cx="1490663" cy="80962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1</a:t>
            </a:r>
          </a:p>
        </p:txBody>
      </p:sp>
      <p:sp>
        <p:nvSpPr>
          <p:cNvPr id="22" name="32-Point Star 21"/>
          <p:cNvSpPr/>
          <p:nvPr/>
        </p:nvSpPr>
        <p:spPr>
          <a:xfrm>
            <a:off x="493713" y="3698875"/>
            <a:ext cx="1489075" cy="80962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2</a:t>
            </a:r>
          </a:p>
        </p:txBody>
      </p:sp>
      <p:sp>
        <p:nvSpPr>
          <p:cNvPr id="28" name="32-Point Star 27"/>
          <p:cNvSpPr/>
          <p:nvPr/>
        </p:nvSpPr>
        <p:spPr>
          <a:xfrm>
            <a:off x="501650" y="3671888"/>
            <a:ext cx="1490663" cy="811212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3</a:t>
            </a:r>
          </a:p>
        </p:txBody>
      </p:sp>
      <p:sp>
        <p:nvSpPr>
          <p:cNvPr id="29" name="32-Point Star 28"/>
          <p:cNvSpPr/>
          <p:nvPr/>
        </p:nvSpPr>
        <p:spPr>
          <a:xfrm>
            <a:off x="471488" y="3683000"/>
            <a:ext cx="1490662" cy="811213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4</a:t>
            </a:r>
          </a:p>
        </p:txBody>
      </p:sp>
      <p:sp>
        <p:nvSpPr>
          <p:cNvPr id="30" name="32-Point Star 29"/>
          <p:cNvSpPr/>
          <p:nvPr/>
        </p:nvSpPr>
        <p:spPr>
          <a:xfrm>
            <a:off x="423863" y="3671888"/>
            <a:ext cx="1489075" cy="811212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5</a:t>
            </a:r>
          </a:p>
        </p:txBody>
      </p:sp>
      <p:sp>
        <p:nvSpPr>
          <p:cNvPr id="31" name="32-Point Star 30"/>
          <p:cNvSpPr/>
          <p:nvPr/>
        </p:nvSpPr>
        <p:spPr>
          <a:xfrm>
            <a:off x="449263" y="3633788"/>
            <a:ext cx="1489075" cy="80962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6</a:t>
            </a:r>
          </a:p>
        </p:txBody>
      </p:sp>
      <p:sp>
        <p:nvSpPr>
          <p:cNvPr id="32" name="32-Point Star 31"/>
          <p:cNvSpPr/>
          <p:nvPr/>
        </p:nvSpPr>
        <p:spPr>
          <a:xfrm>
            <a:off x="476250" y="3605213"/>
            <a:ext cx="1490663" cy="80962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7</a:t>
            </a:r>
          </a:p>
        </p:txBody>
      </p:sp>
      <p:sp>
        <p:nvSpPr>
          <p:cNvPr id="33" name="32-Point Star 32"/>
          <p:cNvSpPr/>
          <p:nvPr/>
        </p:nvSpPr>
        <p:spPr>
          <a:xfrm>
            <a:off x="476250" y="3617913"/>
            <a:ext cx="1490663" cy="811212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8</a:t>
            </a:r>
          </a:p>
        </p:txBody>
      </p:sp>
      <p:sp>
        <p:nvSpPr>
          <p:cNvPr id="34" name="32-Point Star 33"/>
          <p:cNvSpPr/>
          <p:nvPr/>
        </p:nvSpPr>
        <p:spPr>
          <a:xfrm>
            <a:off x="533400" y="3670300"/>
            <a:ext cx="1490663" cy="80962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9</a:t>
            </a:r>
          </a:p>
        </p:txBody>
      </p:sp>
      <p:sp>
        <p:nvSpPr>
          <p:cNvPr id="35" name="32-Point Star 34"/>
          <p:cNvSpPr/>
          <p:nvPr/>
        </p:nvSpPr>
        <p:spPr>
          <a:xfrm>
            <a:off x="501650" y="3663950"/>
            <a:ext cx="1490663" cy="809625"/>
          </a:xfrm>
          <a:prstGeom prst="star32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10</a:t>
            </a:r>
          </a:p>
        </p:txBody>
      </p:sp>
      <p:sp>
        <p:nvSpPr>
          <p:cNvPr id="36" name="32-Point Star 35"/>
          <p:cNvSpPr/>
          <p:nvPr/>
        </p:nvSpPr>
        <p:spPr>
          <a:xfrm>
            <a:off x="10091738" y="3770313"/>
            <a:ext cx="1490662" cy="8096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1</a:t>
            </a:r>
          </a:p>
        </p:txBody>
      </p:sp>
      <p:sp>
        <p:nvSpPr>
          <p:cNvPr id="37" name="32-Point Star 36"/>
          <p:cNvSpPr/>
          <p:nvPr/>
        </p:nvSpPr>
        <p:spPr>
          <a:xfrm>
            <a:off x="10091738" y="3770313"/>
            <a:ext cx="1490662" cy="8096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2</a:t>
            </a:r>
          </a:p>
        </p:txBody>
      </p:sp>
      <p:sp>
        <p:nvSpPr>
          <p:cNvPr id="38" name="32-Point Star 37"/>
          <p:cNvSpPr/>
          <p:nvPr/>
        </p:nvSpPr>
        <p:spPr>
          <a:xfrm>
            <a:off x="10161588" y="3770313"/>
            <a:ext cx="1490662" cy="8096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3</a:t>
            </a:r>
          </a:p>
        </p:txBody>
      </p:sp>
      <p:sp>
        <p:nvSpPr>
          <p:cNvPr id="39" name="32-Point Star 38"/>
          <p:cNvSpPr/>
          <p:nvPr/>
        </p:nvSpPr>
        <p:spPr>
          <a:xfrm>
            <a:off x="10161588" y="3798888"/>
            <a:ext cx="1490662" cy="8096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4</a:t>
            </a:r>
          </a:p>
        </p:txBody>
      </p:sp>
      <p:sp>
        <p:nvSpPr>
          <p:cNvPr id="40" name="32-Point Star 39"/>
          <p:cNvSpPr/>
          <p:nvPr/>
        </p:nvSpPr>
        <p:spPr>
          <a:xfrm>
            <a:off x="10123488" y="3813175"/>
            <a:ext cx="1490662" cy="811213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5</a:t>
            </a:r>
          </a:p>
        </p:txBody>
      </p:sp>
      <p:sp>
        <p:nvSpPr>
          <p:cNvPr id="41" name="32-Point Star 40"/>
          <p:cNvSpPr/>
          <p:nvPr/>
        </p:nvSpPr>
        <p:spPr>
          <a:xfrm>
            <a:off x="10155238" y="3748088"/>
            <a:ext cx="1490662" cy="8096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6</a:t>
            </a:r>
          </a:p>
        </p:txBody>
      </p:sp>
      <p:sp>
        <p:nvSpPr>
          <p:cNvPr id="42" name="32-Point Star 41"/>
          <p:cNvSpPr/>
          <p:nvPr/>
        </p:nvSpPr>
        <p:spPr>
          <a:xfrm>
            <a:off x="10161588" y="3698875"/>
            <a:ext cx="1490662" cy="8096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7</a:t>
            </a:r>
          </a:p>
        </p:txBody>
      </p:sp>
      <p:sp>
        <p:nvSpPr>
          <p:cNvPr id="43" name="32-Point Star 42"/>
          <p:cNvSpPr/>
          <p:nvPr/>
        </p:nvSpPr>
        <p:spPr>
          <a:xfrm>
            <a:off x="10221913" y="3748088"/>
            <a:ext cx="1489075" cy="809625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8</a:t>
            </a:r>
          </a:p>
        </p:txBody>
      </p:sp>
      <p:sp>
        <p:nvSpPr>
          <p:cNvPr id="44" name="32-Point Star 43"/>
          <p:cNvSpPr/>
          <p:nvPr/>
        </p:nvSpPr>
        <p:spPr>
          <a:xfrm>
            <a:off x="10221913" y="3716338"/>
            <a:ext cx="1489075" cy="811212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9</a:t>
            </a:r>
          </a:p>
        </p:txBody>
      </p:sp>
      <p:sp>
        <p:nvSpPr>
          <p:cNvPr id="45" name="32-Point Star 44"/>
          <p:cNvSpPr/>
          <p:nvPr/>
        </p:nvSpPr>
        <p:spPr>
          <a:xfrm>
            <a:off x="10161588" y="3713163"/>
            <a:ext cx="1490662" cy="811212"/>
          </a:xfrm>
          <a:prstGeom prst="star32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10</a:t>
            </a:r>
          </a:p>
        </p:txBody>
      </p:sp>
      <p:sp>
        <p:nvSpPr>
          <p:cNvPr id="4133" name="TextBox 14"/>
          <p:cNvSpPr txBox="1">
            <a:spLocks noChangeArrowheads="1"/>
          </p:cNvSpPr>
          <p:nvPr/>
        </p:nvSpPr>
        <p:spPr bwMode="auto">
          <a:xfrm>
            <a:off x="1773238" y="5932488"/>
            <a:ext cx="1344612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>
                <a:cs typeface="Arial" panose="020B0604020202020204" pitchFamily="34" charset="0"/>
              </a:rPr>
              <a:t>PEPPA</a:t>
            </a:r>
          </a:p>
        </p:txBody>
      </p:sp>
      <p:sp>
        <p:nvSpPr>
          <p:cNvPr id="4134" name="TextBox 45"/>
          <p:cNvSpPr txBox="1">
            <a:spLocks noChangeArrowheads="1"/>
          </p:cNvSpPr>
          <p:nvPr/>
        </p:nvSpPr>
        <p:spPr bwMode="auto">
          <a:xfrm>
            <a:off x="9072563" y="6059488"/>
            <a:ext cx="1343025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vi-VN">
                <a:cs typeface="Arial" panose="020B0604020202020204" pitchFamily="34" charset="0"/>
              </a:rPr>
              <a:t>EMILY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 nodeType="clickPar">
                      <p:stCondLst>
                        <p:cond delay="0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 nodeType="clickPar">
                      <p:stCondLst>
                        <p:cond delay="0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 nodeType="clickPar">
                      <p:stCondLst>
                        <p:cond delay="0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 nodeType="clickPar">
                      <p:stCondLst>
                        <p:cond delay="0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 nodeType="clickPar">
                      <p:stCondLst>
                        <p:cond delay="0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 nodeType="clickPar">
                      <p:stCondLst>
                        <p:cond delay="0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9618" y="116632"/>
            <a:ext cx="527452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YOU ARE LUCKY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6013" y="1345024"/>
            <a:ext cx="8803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+2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519738" y="1905000"/>
            <a:ext cx="6048375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eat more fruit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19738" y="3352800"/>
            <a:ext cx="575945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eat less junk food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713413" y="4876800"/>
            <a:ext cx="5565775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</a:rPr>
              <a:t>eat less candy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6400" y="2176463"/>
            <a:ext cx="48768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17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2444750"/>
            <a:ext cx="41386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You should …</a:t>
            </a: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207" y="5794375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00" y="3352800"/>
            <a:ext cx="5721350" cy="9144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</a:rPr>
              <a:t>Watch less TV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00" y="1917700"/>
            <a:ext cx="5818188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do more exercise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27650" y="4876800"/>
            <a:ext cx="5722938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Sunbath less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06400" y="2176463"/>
            <a:ext cx="4511675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20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444750"/>
            <a:ext cx="3400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You should …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135563" y="1905000"/>
            <a:ext cx="5864225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eat more junk food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135563" y="4953000"/>
            <a:ext cx="5883275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eat more fruit and vegetables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135563" y="3352800"/>
            <a:ext cx="58547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</a:rPr>
              <a:t>eat less fruit and vegetables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6213" y="2155825"/>
            <a:ext cx="4483100" cy="327660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9225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2444750"/>
            <a:ext cx="39989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081088" y="620713"/>
            <a:ext cx="9599612" cy="7080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/>
              <a:t>You should …</a:t>
            </a:r>
          </a:p>
        </p:txBody>
      </p:sp>
      <p:pic>
        <p:nvPicPr>
          <p:cNvPr id="11" name="Picture 1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163" y="5735638"/>
            <a:ext cx="174148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1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798</Words>
  <Application>Microsoft Office PowerPoint</Application>
  <PresentationFormat>Widescreen</PresentationFormat>
  <Paragraphs>177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 Unicode MS</vt:lpstr>
      <vt:lpstr>Calibri Light</vt:lpstr>
      <vt:lpstr>Calibri</vt:lpstr>
      <vt:lpstr>Wingdings</vt:lpstr>
      <vt:lpstr>Curlz MT</vt:lpstr>
      <vt:lpstr>Times New Roman</vt:lpstr>
      <vt:lpstr>Arial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Wrap- up</vt:lpstr>
      <vt:lpstr>III. Homework</vt:lpstr>
    </vt:vector>
  </TitlesOfParts>
  <Manager>LÊ THANH HUYỀN</Manager>
  <Company>0986080588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E7-U2-CL2-JESS</dc:title>
  <dc:creator>JESSICA LEE</dc:creator>
  <cp:lastModifiedBy>My Laptop</cp:lastModifiedBy>
  <cp:revision>183</cp:revision>
  <dcterms:created xsi:type="dcterms:W3CDTF">2018-11-05T02:58:53Z</dcterms:created>
  <dcterms:modified xsi:type="dcterms:W3CDTF">2021-09-26T10:22:17Z</dcterms:modified>
</cp:coreProperties>
</file>