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62" r:id="rId3"/>
  </p:sldMasterIdLst>
  <p:notesMasterIdLst>
    <p:notesMasterId r:id="rId21"/>
  </p:notesMasterIdLst>
  <p:sldIdLst>
    <p:sldId id="275" r:id="rId4"/>
    <p:sldId id="365" r:id="rId5"/>
    <p:sldId id="282" r:id="rId6"/>
    <p:sldId id="479" r:id="rId7"/>
    <p:sldId id="464" r:id="rId8"/>
    <p:sldId id="466" r:id="rId9"/>
    <p:sldId id="470" r:id="rId10"/>
    <p:sldId id="471" r:id="rId11"/>
    <p:sldId id="472" r:id="rId12"/>
    <p:sldId id="475" r:id="rId13"/>
    <p:sldId id="460" r:id="rId14"/>
    <p:sldId id="461" r:id="rId15"/>
    <p:sldId id="462" r:id="rId16"/>
    <p:sldId id="476" r:id="rId17"/>
    <p:sldId id="477" r:id="rId18"/>
    <p:sldId id="478" r:id="rId19"/>
    <p:sldId id="480" r:id="rId20"/>
  </p:sldIdLst>
  <p:sldSz cx="12192000" cy="6858000"/>
  <p:notesSz cx="6858000" cy="9144000"/>
  <p:embeddedFontLst>
    <p:embeddedFont>
      <p:font typeface="Cooper Black" panose="0208090404030B020404" pitchFamily="18" charset="0"/>
      <p:regular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Algerian" panose="04020705040A02060702" pitchFamily="82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y Laptop" initials="ML" lastIdx="1" clrIdx="0">
    <p:extLst>
      <p:ext uri="{19B8F6BF-5375-455C-9EA6-DF929625EA0E}">
        <p15:presenceInfo xmlns:p15="http://schemas.microsoft.com/office/powerpoint/2012/main" userId="My Lapto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0066"/>
    <a:srgbClr val="99FF66"/>
    <a:srgbClr val="FF9900"/>
    <a:srgbClr val="FF33CC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51" autoAdjust="0"/>
    <p:restoredTop sz="94660"/>
  </p:normalViewPr>
  <p:slideViewPr>
    <p:cSldViewPr snapToGrid="0">
      <p:cViewPr varScale="1">
        <p:scale>
          <a:sx n="69" d="100"/>
          <a:sy n="69" d="100"/>
        </p:scale>
        <p:origin x="54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commentAuthors" Target="commentAuthors.xml"/><Relationship Id="rId8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06T17:19:51.196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C7A82BB-9063-42BF-9357-DCC60CFC87CB}" type="datetimeFigureOut">
              <a:rPr lang="en-US"/>
              <a:pPr>
                <a:defRPr/>
              </a:pPr>
              <a:t>9/12/2021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847DC28-EC38-48AC-A985-9F287291FEB6}" type="slidenum">
              <a:rPr lang="en-US" altLang="vi-VN"/>
              <a:pPr/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0BBF2-6B5C-4326-A13F-8605FEF4FE3F}" type="datetimeFigureOut">
              <a:rPr lang="en-US"/>
              <a:pPr>
                <a:defRPr/>
              </a:pPr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CE4812-AA42-46EA-90C4-C36B16609EBE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6219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DFF88-F93B-4675-8D3C-D0318A36F453}" type="datetimeFigureOut">
              <a:rPr lang="en-US"/>
              <a:pPr>
                <a:defRPr/>
              </a:pPr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6409FA-AF1C-4997-89F9-171F42E9CEF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33474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B9650-2203-42D5-A8FF-415BCEC4BA4C}" type="datetimeFigureOut">
              <a:rPr lang="en-US"/>
              <a:pPr>
                <a:defRPr/>
              </a:pPr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9BE729-AB62-4DC0-AF86-E14DFA926C2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94148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9/12/2021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86957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9/12/2021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17178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6ADBD-74E7-46AE-9CA4-CDB5A24E1AA7}" type="datetimeFigureOut">
              <a:rPr lang="en-US"/>
              <a:pPr>
                <a:defRPr/>
              </a:pPr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F6616C-E9A2-446B-BB26-38E83454D6A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4169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BD572-711E-45B2-9F01-5FB8EEC55B51}" type="datetimeFigureOut">
              <a:rPr lang="en-US"/>
              <a:pPr>
                <a:defRPr/>
              </a:pPr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717B31-0AA1-4E3F-A50F-1E2B204974A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64728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C884D-6144-4FCA-A49C-D8426FC52A6A}" type="datetimeFigureOut">
              <a:rPr lang="en-US"/>
              <a:pPr>
                <a:defRPr/>
              </a:pPr>
              <a:t>9/12/2021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178D3E-7C21-4634-90A4-8DE83BB01E8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64266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7AB89-25B5-4F0E-9460-7F8A25BA3659}" type="datetimeFigureOut">
              <a:rPr lang="en-US"/>
              <a:pPr>
                <a:defRPr/>
              </a:pPr>
              <a:t>9/12/2021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8BEEDB-93C6-4578-861F-067A0199AB2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30528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AC0A6-1436-41C8-B71B-4C98C04C746C}" type="datetimeFigureOut">
              <a:rPr lang="en-US"/>
              <a:pPr>
                <a:defRPr/>
              </a:pPr>
              <a:t>9/12/2021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0807DF-F11A-4A0D-83D2-3CFC54629C5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9373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1F096-5F45-41A7-8657-7033866E9598}" type="datetimeFigureOut">
              <a:rPr lang="en-US"/>
              <a:pPr>
                <a:defRPr/>
              </a:pPr>
              <a:t>9/12/2021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A211F-4D58-4A45-93CD-E51B117D50D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02293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40FEA-3734-4994-A5EF-F4C69D739AD0}" type="datetimeFigureOut">
              <a:rPr lang="en-US"/>
              <a:pPr>
                <a:defRPr/>
              </a:pPr>
              <a:t>9/12/2021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AB432B-538F-4D3E-913E-890708414D8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00299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A9685-82D4-4B2A-8C96-331DE8E588F7}" type="datetimeFigureOut">
              <a:rPr lang="en-US"/>
              <a:pPr>
                <a:defRPr/>
              </a:pPr>
              <a:t>9/12/2021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FB0DCF-4518-4AC3-A590-1A0432F10F8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25210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F0965F2-0605-4FA1-83E2-9EB5428B7E82}" type="datetimeFigureOut">
              <a:rPr lang="en-US"/>
              <a:pPr>
                <a:defRPr/>
              </a:pPr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50A61DEC-14B8-4FF3-9C6C-58B684F092CF}" type="slidenum">
              <a:rPr lang="en-US" altLang="vi-VN"/>
              <a:pPr/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9/12/2021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3403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9/12/2021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4850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3.jpeg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21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13.jpe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What Hobbies to Put in a Resume - Do&amp;#39;s and Don&amp;#39;ts to Remembe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32" b="93651" l="4500" r="96750">
                        <a14:foregroundMark x1="13167" y1="22698" x2="16417" y2="80794"/>
                        <a14:foregroundMark x1="8417" y1="53492" x2="9250" y2="82698"/>
                        <a14:foregroundMark x1="9250" y1="82698" x2="12167" y2="88254"/>
                        <a14:foregroundMark x1="9083" y1="83016" x2="8083" y2="88571"/>
                        <a14:foregroundMark x1="29750" y1="24286" x2="38083" y2="77460"/>
                        <a14:foregroundMark x1="27333" y1="23651" x2="25500" y2="35714"/>
                        <a14:foregroundMark x1="25667" y1="36349" x2="29333" y2="45397"/>
                        <a14:foregroundMark x1="83333" y1="26190" x2="87750" y2="61905"/>
                        <a14:foregroundMark x1="90833" y1="49365" x2="91833" y2="54444"/>
                        <a14:foregroundMark x1="82500" y1="52222" x2="80583" y2="59365"/>
                        <a14:foregroundMark x1="82667" y1="69683" x2="83500" y2="73333"/>
                        <a14:foregroundMark x1="90000" y1="70952" x2="92500" y2="75556"/>
                        <a14:foregroundMark x1="92500" y1="75556" x2="93000" y2="80476"/>
                        <a14:foregroundMark x1="93000" y1="80476" x2="92667" y2="80794"/>
                        <a14:foregroundMark x1="33833" y1="66984" x2="32917" y2="80952"/>
                        <a14:foregroundMark x1="32917" y1="80952" x2="33583" y2="86667"/>
                        <a14:foregroundMark x1="41417" y1="81429" x2="40833" y2="87302"/>
                        <a14:foregroundMark x1="64833" y1="63016" x2="64500" y2="82698"/>
                        <a14:foregroundMark x1="56000" y1="71111" x2="58167" y2="84921"/>
                        <a14:foregroundMark x1="54167" y1="67619" x2="52083" y2="86190"/>
                        <a14:foregroundMark x1="18083" y1="86667" x2="20167" y2="85556"/>
                        <a14:foregroundMark x1="13500" y1="84921" x2="17167" y2="831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471" y="604350"/>
            <a:ext cx="5503719" cy="333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33" y="3175608"/>
            <a:ext cx="10947730" cy="2787366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0" b="1" i="0" u="none" strike="noStrike" kern="1200" cap="none" spc="0" normalizeH="0" baseline="0" noProof="0" dirty="0">
                <a:ln w="1143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ooper Black" pitchFamily="18" charset="0"/>
              </a:rPr>
              <a:t>UNIT 1. MY HOBBIES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200" b="1" dirty="0" smtClean="0">
                <a:ln w="11430">
                  <a:solidFill>
                    <a:prstClr val="white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oper Black" pitchFamily="18" charset="0"/>
              </a:rPr>
              <a:t>Lesson 2: A Closer look 1</a:t>
            </a:r>
          </a:p>
        </p:txBody>
      </p:sp>
      <p:pic>
        <p:nvPicPr>
          <p:cNvPr id="6" name="Picture 9" descr="Hobbies To Get A Girl - Illustration Clipart - Full Size Clipart (#5396865)  - PinClip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888" y="1253903"/>
            <a:ext cx="2390043" cy="258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603773" y="292066"/>
            <a:ext cx="6291263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028700" indent="-1028700">
              <a:buAutoNum type="romanUcPeriod"/>
            </a:pPr>
            <a:r>
              <a:rPr lang="en-US" altLang="vi-VN" sz="5500" b="1" dirty="0" smtClean="0">
                <a:solidFill>
                  <a:srgbClr val="FFFF00"/>
                </a:solidFill>
              </a:rPr>
              <a:t>Pronunciation:</a:t>
            </a:r>
            <a:r>
              <a:rPr lang="en-US" altLang="vi-VN" sz="5500" b="1" dirty="0" smtClean="0">
                <a:solidFill>
                  <a:schemeClr val="bg1"/>
                </a:solidFill>
              </a:rPr>
              <a:t> </a:t>
            </a:r>
            <a:endParaRPr lang="en-US" altLang="vi-VN" sz="5500" b="1" dirty="0">
              <a:solidFill>
                <a:schemeClr val="bg1"/>
              </a:solidFill>
            </a:endParaRPr>
          </a:p>
        </p:txBody>
      </p:sp>
      <p:pic>
        <p:nvPicPr>
          <p:cNvPr id="6150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5" y="6259513"/>
            <a:ext cx="622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5" y="6281738"/>
            <a:ext cx="622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5694147" y="387154"/>
            <a:ext cx="4105311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az-Cyrl-AZ" altLang="vi-VN" sz="4900" b="1" dirty="0">
                <a:solidFill>
                  <a:srgbClr val="FFFF00"/>
                </a:solidFill>
              </a:rPr>
              <a:t>/ә</a:t>
            </a:r>
            <a:r>
              <a:rPr lang="az-Cyrl-AZ" altLang="vi-VN" sz="4900" b="1" dirty="0" smtClean="0">
                <a:solidFill>
                  <a:srgbClr val="FFFF00"/>
                </a:solidFill>
              </a:rPr>
              <a:t>/</a:t>
            </a:r>
            <a:r>
              <a:rPr lang="en-US" altLang="vi-VN" sz="4900" b="1" dirty="0" smtClean="0">
                <a:solidFill>
                  <a:srgbClr val="FFFF00"/>
                </a:solidFill>
              </a:rPr>
              <a:t> and </a:t>
            </a:r>
            <a:r>
              <a:rPr lang="az-Cyrl-AZ" altLang="vi-VN" sz="4900" b="1" dirty="0" smtClean="0">
                <a:solidFill>
                  <a:srgbClr val="FFFF00"/>
                </a:solidFill>
              </a:rPr>
              <a:t>/з:/</a:t>
            </a:r>
            <a:endParaRPr lang="en-US" altLang="vi-VN" sz="4900" dirty="0" smtClean="0">
              <a:solidFill>
                <a:srgbClr val="FFFF00"/>
              </a:solidFill>
            </a:endParaRPr>
          </a:p>
          <a:p>
            <a:pPr algn="ctr"/>
            <a:endParaRPr lang="en-US" altLang="vi-VN" sz="2800" dirty="0">
              <a:solidFill>
                <a:srgbClr val="FF0000"/>
              </a:solidFill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03773" y="1325873"/>
            <a:ext cx="10332082" cy="3939540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sz="4900" b="1" dirty="0" smtClean="0"/>
              <a:t>1. </a:t>
            </a:r>
            <a:r>
              <a:rPr lang="az-Cyrl-AZ" altLang="vi-VN" sz="4900" b="1" dirty="0" smtClean="0"/>
              <a:t>/ә/</a:t>
            </a:r>
            <a:r>
              <a:rPr lang="en-US" altLang="vi-VN" sz="4900" b="1" dirty="0" smtClean="0"/>
              <a:t>  : </a:t>
            </a:r>
            <a:r>
              <a:rPr lang="en-US" altLang="vi-VN" sz="4900" b="1" dirty="0" smtClean="0">
                <a:solidFill>
                  <a:srgbClr val="FF0000"/>
                </a:solidFill>
              </a:rPr>
              <a:t>a</a:t>
            </a:r>
            <a:r>
              <a:rPr lang="en-US" altLang="vi-VN" sz="4900" b="1" dirty="0" smtClean="0"/>
              <a:t>gain, wat</a:t>
            </a:r>
            <a:r>
              <a:rPr lang="en-US" altLang="vi-VN" sz="4900" b="1" dirty="0" smtClean="0">
                <a:solidFill>
                  <a:srgbClr val="FF0000"/>
                </a:solidFill>
              </a:rPr>
              <a:t>e</a:t>
            </a:r>
            <a:r>
              <a:rPr lang="en-US" altLang="vi-VN" sz="4900" b="1" dirty="0" smtClean="0"/>
              <a:t>r, mel</a:t>
            </a:r>
            <a:r>
              <a:rPr lang="en-US" altLang="vi-VN" sz="4900" b="1" dirty="0" smtClean="0">
                <a:solidFill>
                  <a:srgbClr val="FF0000"/>
                </a:solidFill>
              </a:rPr>
              <a:t>o</a:t>
            </a:r>
            <a:r>
              <a:rPr lang="en-US" altLang="vi-VN" sz="4900" b="1" dirty="0" smtClean="0"/>
              <a:t>dy</a:t>
            </a:r>
          </a:p>
          <a:p>
            <a:r>
              <a:rPr lang="en-US" altLang="vi-VN" sz="2800" b="1" dirty="0" err="1" smtClean="0"/>
              <a:t>Mẹo</a:t>
            </a:r>
            <a:r>
              <a:rPr lang="en-US" altLang="vi-VN" sz="2800" b="1" dirty="0" smtClean="0"/>
              <a:t>: </a:t>
            </a:r>
            <a:r>
              <a:rPr lang="en-US" altLang="vi-VN" sz="2800" b="1" dirty="0" err="1" smtClean="0"/>
              <a:t>chữ</a:t>
            </a:r>
            <a:r>
              <a:rPr lang="en-US" altLang="vi-VN" sz="2800" b="1" dirty="0" smtClean="0"/>
              <a:t> </a:t>
            </a:r>
            <a:r>
              <a:rPr lang="en-US" altLang="vi-VN" sz="2800" b="1" dirty="0" err="1" smtClean="0"/>
              <a:t>cái</a:t>
            </a:r>
            <a:r>
              <a:rPr lang="en-US" altLang="vi-VN" sz="2800" b="1" dirty="0" smtClean="0"/>
              <a:t> </a:t>
            </a:r>
            <a:r>
              <a:rPr lang="en-US" altLang="vi-VN" sz="2800" b="1" dirty="0" smtClean="0">
                <a:solidFill>
                  <a:srgbClr val="FF0000"/>
                </a:solidFill>
              </a:rPr>
              <a:t>“a” </a:t>
            </a:r>
            <a:r>
              <a:rPr lang="en-US" altLang="vi-VN" sz="2800" b="1" dirty="0" err="1" smtClean="0"/>
              <a:t>đứng</a:t>
            </a:r>
            <a:r>
              <a:rPr lang="en-US" altLang="vi-VN" sz="2800" b="1" dirty="0" smtClean="0"/>
              <a:t> </a:t>
            </a:r>
            <a:r>
              <a:rPr lang="en-US" altLang="vi-VN" sz="2800" b="1" dirty="0" err="1" smtClean="0"/>
              <a:t>đầu</a:t>
            </a:r>
            <a:endParaRPr lang="en-US" altLang="vi-VN" sz="2800" b="1" dirty="0"/>
          </a:p>
          <a:p>
            <a:r>
              <a:rPr lang="en-US" altLang="vi-VN" sz="2800" b="1" dirty="0" smtClean="0"/>
              <a:t>	 </a:t>
            </a:r>
            <a:r>
              <a:rPr lang="en-US" altLang="vi-VN" sz="2800" b="1" dirty="0" err="1" smtClean="0"/>
              <a:t>các</a:t>
            </a:r>
            <a:r>
              <a:rPr lang="en-US" altLang="vi-VN" sz="2800" b="1" dirty="0" smtClean="0"/>
              <a:t> </a:t>
            </a:r>
            <a:r>
              <a:rPr lang="en-US" altLang="vi-VN" sz="2800" b="1" dirty="0" err="1" smtClean="0"/>
              <a:t>chữ</a:t>
            </a:r>
            <a:r>
              <a:rPr lang="en-US" altLang="vi-VN" sz="2800" b="1" dirty="0" smtClean="0"/>
              <a:t> </a:t>
            </a:r>
            <a:r>
              <a:rPr lang="en-US" altLang="vi-VN" sz="2800" b="1" dirty="0" err="1" smtClean="0"/>
              <a:t>cái</a:t>
            </a:r>
            <a:r>
              <a:rPr lang="en-US" altLang="vi-VN" sz="2800" b="1" dirty="0" smtClean="0"/>
              <a:t> </a:t>
            </a:r>
            <a:r>
              <a:rPr lang="en-US" altLang="vi-VN" sz="2800" b="1" dirty="0" smtClean="0">
                <a:solidFill>
                  <a:srgbClr val="FF0000"/>
                </a:solidFill>
              </a:rPr>
              <a:t>“</a:t>
            </a:r>
            <a:r>
              <a:rPr lang="en-US" altLang="vi-VN" sz="2800" b="1" dirty="0" err="1" smtClean="0">
                <a:solidFill>
                  <a:srgbClr val="FF0000"/>
                </a:solidFill>
              </a:rPr>
              <a:t>er</a:t>
            </a:r>
            <a:r>
              <a:rPr lang="en-US" altLang="vi-VN" sz="2800" b="1" dirty="0" smtClean="0">
                <a:solidFill>
                  <a:srgbClr val="FF0000"/>
                </a:solidFill>
              </a:rPr>
              <a:t>” “el” “</a:t>
            </a:r>
            <a:r>
              <a:rPr lang="en-US" altLang="vi-VN" sz="2800" b="1" dirty="0" err="1" smtClean="0">
                <a:solidFill>
                  <a:srgbClr val="FF0000"/>
                </a:solidFill>
              </a:rPr>
              <a:t>ment</a:t>
            </a:r>
            <a:r>
              <a:rPr lang="en-US" altLang="vi-VN" sz="2800" b="1" dirty="0" smtClean="0"/>
              <a:t>” </a:t>
            </a:r>
            <a:r>
              <a:rPr lang="en-US" altLang="vi-VN" sz="2800" b="1" dirty="0" err="1" smtClean="0"/>
              <a:t>đứng</a:t>
            </a:r>
            <a:r>
              <a:rPr lang="en-US" altLang="vi-VN" sz="2800" b="1" dirty="0" smtClean="0"/>
              <a:t> </a:t>
            </a:r>
            <a:r>
              <a:rPr lang="en-US" altLang="vi-VN" sz="2800" b="1" dirty="0" err="1" smtClean="0"/>
              <a:t>cuối</a:t>
            </a:r>
            <a:r>
              <a:rPr lang="en-US" altLang="vi-VN" sz="2800" b="1" dirty="0" smtClean="0"/>
              <a:t> </a:t>
            </a:r>
            <a:r>
              <a:rPr lang="en-US" altLang="vi-VN" sz="2800" b="1" dirty="0" err="1" smtClean="0"/>
              <a:t>từ</a:t>
            </a:r>
            <a:r>
              <a:rPr lang="en-US" altLang="vi-VN" sz="3600" b="1" dirty="0" smtClean="0"/>
              <a:t> </a:t>
            </a:r>
          </a:p>
          <a:p>
            <a:r>
              <a:rPr lang="en-US" altLang="vi-VN" sz="4900" b="1" dirty="0" smtClean="0"/>
              <a:t>2. </a:t>
            </a:r>
            <a:r>
              <a:rPr lang="az-Cyrl-AZ" altLang="vi-VN" sz="4900" b="1" dirty="0" smtClean="0"/>
              <a:t>/з:/</a:t>
            </a:r>
            <a:r>
              <a:rPr lang="en-US" altLang="vi-VN" sz="4900" b="1" dirty="0" smtClean="0"/>
              <a:t>  : b</a:t>
            </a:r>
            <a:r>
              <a:rPr lang="en-US" altLang="vi-VN" sz="4900" b="1" dirty="0" smtClean="0">
                <a:solidFill>
                  <a:srgbClr val="FF0000"/>
                </a:solidFill>
              </a:rPr>
              <a:t>ir</a:t>
            </a:r>
            <a:r>
              <a:rPr lang="en-US" altLang="vi-VN" sz="4900" b="1" dirty="0" smtClean="0"/>
              <a:t>d, g</a:t>
            </a:r>
            <a:r>
              <a:rPr lang="en-US" altLang="vi-VN" sz="4900" b="1" dirty="0" smtClean="0">
                <a:solidFill>
                  <a:srgbClr val="FF0000"/>
                </a:solidFill>
              </a:rPr>
              <a:t>ir</a:t>
            </a:r>
            <a:r>
              <a:rPr lang="en-US" altLang="vi-VN" sz="4900" b="1" dirty="0" smtClean="0"/>
              <a:t>l, t</a:t>
            </a:r>
            <a:r>
              <a:rPr lang="en-US" altLang="vi-VN" sz="4900" b="1" dirty="0" smtClean="0">
                <a:solidFill>
                  <a:srgbClr val="FF0000"/>
                </a:solidFill>
              </a:rPr>
              <a:t>ur</a:t>
            </a:r>
            <a:r>
              <a:rPr lang="en-US" altLang="vi-VN" sz="4900" b="1" dirty="0" smtClean="0"/>
              <a:t>n</a:t>
            </a:r>
          </a:p>
          <a:p>
            <a:r>
              <a:rPr lang="en-US" altLang="vi-VN" sz="3000" b="1" dirty="0" err="1" smtClean="0"/>
              <a:t>Mẹo</a:t>
            </a:r>
            <a:r>
              <a:rPr lang="en-US" altLang="vi-VN" sz="3000" b="1" dirty="0" smtClean="0"/>
              <a:t>: </a:t>
            </a:r>
            <a:r>
              <a:rPr lang="en-US" altLang="vi-VN" sz="3000" b="1" dirty="0" err="1" smtClean="0"/>
              <a:t>các</a:t>
            </a:r>
            <a:r>
              <a:rPr lang="en-US" altLang="vi-VN" sz="3000" b="1" dirty="0" smtClean="0"/>
              <a:t> </a:t>
            </a:r>
            <a:r>
              <a:rPr lang="en-US" altLang="vi-VN" sz="3000" b="1" dirty="0" err="1" smtClean="0"/>
              <a:t>chữ</a:t>
            </a:r>
            <a:r>
              <a:rPr lang="en-US" altLang="vi-VN" sz="3000" b="1" dirty="0" smtClean="0"/>
              <a:t> </a:t>
            </a:r>
            <a:r>
              <a:rPr lang="en-US" altLang="vi-VN" sz="3000" b="1" dirty="0" err="1" smtClean="0"/>
              <a:t>cái</a:t>
            </a:r>
            <a:r>
              <a:rPr lang="en-US" altLang="vi-VN" sz="3000" b="1" dirty="0" smtClean="0"/>
              <a:t> “</a:t>
            </a:r>
            <a:r>
              <a:rPr lang="en-US" altLang="vi-VN" sz="3000" b="1" dirty="0" err="1" smtClean="0"/>
              <a:t>ur</a:t>
            </a:r>
            <a:r>
              <a:rPr lang="en-US" altLang="vi-VN" sz="3000" b="1" dirty="0" smtClean="0"/>
              <a:t>” + </a:t>
            </a:r>
            <a:r>
              <a:rPr lang="en-US" altLang="vi-VN" sz="3000" b="1" dirty="0" err="1" smtClean="0"/>
              <a:t>phụ</a:t>
            </a:r>
            <a:r>
              <a:rPr lang="en-US" altLang="vi-VN" sz="3000" b="1" dirty="0" smtClean="0"/>
              <a:t> </a:t>
            </a:r>
            <a:r>
              <a:rPr lang="en-US" altLang="vi-VN" sz="3000" b="1" dirty="0" err="1" smtClean="0"/>
              <a:t>âm</a:t>
            </a:r>
            <a:endParaRPr lang="en-US" altLang="vi-VN" sz="3000" b="1" dirty="0" smtClean="0"/>
          </a:p>
          <a:p>
            <a:r>
              <a:rPr lang="en-US" altLang="vi-VN" sz="3000" b="1" dirty="0"/>
              <a:t>	</a:t>
            </a:r>
            <a:r>
              <a:rPr lang="en-US" altLang="vi-VN" sz="3000" b="1" dirty="0" smtClean="0"/>
              <a:t>		“</a:t>
            </a:r>
            <a:r>
              <a:rPr lang="en-US" altLang="vi-VN" sz="3000" b="1" dirty="0" err="1" smtClean="0"/>
              <a:t>ir</a:t>
            </a:r>
            <a:r>
              <a:rPr lang="en-US" altLang="vi-VN" sz="3000" b="1" dirty="0" smtClean="0"/>
              <a:t>”   + </a:t>
            </a:r>
            <a:r>
              <a:rPr lang="en-US" altLang="vi-VN" sz="3000" b="1" dirty="0" err="1" smtClean="0"/>
              <a:t>phụ</a:t>
            </a:r>
            <a:r>
              <a:rPr lang="en-US" altLang="vi-VN" sz="3000" b="1" dirty="0" smtClean="0"/>
              <a:t> </a:t>
            </a:r>
            <a:r>
              <a:rPr lang="en-US" altLang="vi-VN" sz="3000" b="1" dirty="0" err="1" smtClean="0"/>
              <a:t>âm</a:t>
            </a:r>
            <a:endParaRPr lang="en-US" altLang="vi-VN" sz="3000" dirty="0" smtClean="0"/>
          </a:p>
          <a:p>
            <a:endParaRPr lang="en-US" alt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19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3825" y="713797"/>
            <a:ext cx="11991975" cy="5791200"/>
          </a:xfrm>
          <a:prstGeom prst="round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23825" y="95250"/>
            <a:ext cx="1571625" cy="40957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i="1" dirty="0">
                <a:solidFill>
                  <a:schemeClr val="bg1"/>
                </a:solidFill>
              </a:rPr>
              <a:t>Pronunciation</a:t>
            </a:r>
            <a:r>
              <a:rPr lang="en-US" dirty="0"/>
              <a:t> </a:t>
            </a:r>
          </a:p>
        </p:txBody>
      </p:sp>
      <p:sp>
        <p:nvSpPr>
          <p:cNvPr id="10244" name="TextBox 5"/>
          <p:cNvSpPr txBox="1">
            <a:spLocks noChangeArrowheads="1"/>
          </p:cNvSpPr>
          <p:nvPr/>
        </p:nvSpPr>
        <p:spPr bwMode="auto">
          <a:xfrm>
            <a:off x="1871663" y="95250"/>
            <a:ext cx="8195973" cy="55399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sz="3000" b="1" dirty="0">
                <a:solidFill>
                  <a:srgbClr val="0070C0"/>
                </a:solidFill>
              </a:rPr>
              <a:t>5</a:t>
            </a:r>
            <a:r>
              <a:rPr lang="en-US" altLang="vi-VN" sz="2600" b="1" dirty="0">
                <a:solidFill>
                  <a:srgbClr val="0070C0"/>
                </a:solidFill>
              </a:rPr>
              <a:t>.</a:t>
            </a:r>
            <a:r>
              <a:rPr lang="en-US" altLang="vi-VN" sz="2600" b="1" dirty="0">
                <a:solidFill>
                  <a:srgbClr val="FF0000"/>
                </a:solidFill>
              </a:rPr>
              <a:t> L</a:t>
            </a:r>
            <a:r>
              <a:rPr lang="en-US" altLang="vi-VN" sz="2600" b="1" dirty="0" smtClean="0">
                <a:solidFill>
                  <a:srgbClr val="FF0000"/>
                </a:solidFill>
              </a:rPr>
              <a:t>isten and tick the words you hear. repeat the words.</a:t>
            </a:r>
            <a:endParaRPr lang="en-US" altLang="vi-VN" sz="2600" b="1" dirty="0">
              <a:solidFill>
                <a:srgbClr val="FF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75" y="25400"/>
            <a:ext cx="6794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3825" y="6308725"/>
            <a:ext cx="52705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9326990"/>
              </p:ext>
            </p:extLst>
          </p:nvPr>
        </p:nvGraphicFramePr>
        <p:xfrm>
          <a:off x="798513" y="801688"/>
          <a:ext cx="5297487" cy="5578473"/>
        </p:xfrm>
        <a:graphic>
          <a:graphicData uri="http://schemas.openxmlformats.org/drawingml/2006/table">
            <a:tbl>
              <a:tblPr/>
              <a:tblGrid>
                <a:gridCol w="3495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53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64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8102">
                <a:tc>
                  <a:txBody>
                    <a:bodyPr/>
                    <a:lstStyle/>
                    <a:p>
                      <a:pPr algn="ctr" fontAlgn="ctr"/>
                      <a:endParaRPr lang="en-US" sz="2800" dirty="0">
                        <a:effectLst/>
                      </a:endParaRPr>
                    </a:p>
                  </a:txBody>
                  <a:tcPr marL="5736" marR="5736" marT="6311" marB="63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dirty="0" smtClean="0">
                          <a:effectLst/>
                        </a:rPr>
                        <a:t>YES</a:t>
                      </a:r>
                      <a:endParaRPr lang="en-US" sz="2800" dirty="0">
                        <a:effectLst/>
                      </a:endParaRPr>
                    </a:p>
                  </a:txBody>
                  <a:tcPr marL="5736" marR="5736" marT="6311" marB="63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NO</a:t>
                      </a:r>
                      <a:endParaRPr lang="en-US" sz="2800" b="1" dirty="0"/>
                    </a:p>
                  </a:txBody>
                  <a:tcPr marL="41297" marR="41297" marT="20654" marB="2065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4248">
                <a:tc>
                  <a:txBody>
                    <a:bodyPr/>
                    <a:lstStyle/>
                    <a:p>
                      <a:pPr fontAlgn="ctr"/>
                      <a:r>
                        <a:rPr lang="en-US" sz="2800" b="0" dirty="0">
                          <a:solidFill>
                            <a:srgbClr val="03A9F4"/>
                          </a:solidFill>
                          <a:effectLst/>
                        </a:rPr>
                        <a:t>1</a:t>
                      </a:r>
                      <a:r>
                        <a:rPr lang="en-US" sz="2800" b="0" dirty="0" smtClean="0">
                          <a:solidFill>
                            <a:srgbClr val="03A9F4"/>
                          </a:solidFill>
                          <a:effectLst/>
                        </a:rPr>
                        <a:t>. </a:t>
                      </a:r>
                      <a:r>
                        <a:rPr lang="en-US" sz="2800" dirty="0" smtClean="0">
                          <a:effectLst/>
                        </a:rPr>
                        <a:t>bird-watching</a:t>
                      </a:r>
                      <a:endParaRPr lang="en-US" sz="2800" dirty="0">
                        <a:effectLst/>
                      </a:endParaRPr>
                    </a:p>
                  </a:txBody>
                  <a:tcPr marL="5736" marR="5736" marT="6311" marB="63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effectLst/>
                      </a:endParaRPr>
                    </a:p>
                  </a:txBody>
                  <a:tcPr marL="5736" marR="5736" marT="6311" marB="63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effectLst/>
                      </a:endParaRPr>
                    </a:p>
                  </a:txBody>
                  <a:tcPr marL="5736" marR="5736" marT="6311" marB="63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0333">
                <a:tc>
                  <a:txBody>
                    <a:bodyPr/>
                    <a:lstStyle/>
                    <a:p>
                      <a:pPr fontAlgn="ctr"/>
                      <a:r>
                        <a:rPr lang="en-US" sz="2800" b="0" dirty="0">
                          <a:solidFill>
                            <a:srgbClr val="03A9F4"/>
                          </a:solidFill>
                          <a:effectLst/>
                        </a:rPr>
                        <a:t>2</a:t>
                      </a:r>
                      <a:r>
                        <a:rPr lang="en-US" sz="2800" b="0" dirty="0" smtClean="0">
                          <a:solidFill>
                            <a:srgbClr val="03A9F4"/>
                          </a:solidFill>
                          <a:effectLst/>
                        </a:rPr>
                        <a:t>. </a:t>
                      </a:r>
                      <a:r>
                        <a:rPr lang="en-US" sz="2800" dirty="0" smtClean="0">
                          <a:effectLst/>
                        </a:rPr>
                        <a:t>away</a:t>
                      </a:r>
                      <a:endParaRPr lang="en-US" sz="2800" dirty="0">
                        <a:effectLst/>
                      </a:endParaRPr>
                    </a:p>
                  </a:txBody>
                  <a:tcPr marL="5736" marR="5736" marT="6311" marB="63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effectLst/>
                      </a:endParaRPr>
                    </a:p>
                  </a:txBody>
                  <a:tcPr marL="5736" marR="5736" marT="6311" marB="63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 dirty="0">
                        <a:effectLst/>
                      </a:endParaRPr>
                    </a:p>
                  </a:txBody>
                  <a:tcPr marL="5736" marR="5736" marT="6311" marB="63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9417">
                <a:tc>
                  <a:txBody>
                    <a:bodyPr/>
                    <a:lstStyle/>
                    <a:p>
                      <a:pPr fontAlgn="ctr"/>
                      <a:r>
                        <a:rPr lang="en-US" sz="2800" b="0" dirty="0">
                          <a:solidFill>
                            <a:srgbClr val="03A9F4"/>
                          </a:solidFill>
                          <a:effectLst/>
                        </a:rPr>
                        <a:t>3</a:t>
                      </a:r>
                      <a:r>
                        <a:rPr lang="en-US" sz="2800" b="0" dirty="0" smtClean="0">
                          <a:solidFill>
                            <a:srgbClr val="03A9F4"/>
                          </a:solidFill>
                          <a:effectLst/>
                        </a:rPr>
                        <a:t>. </a:t>
                      </a:r>
                      <a:r>
                        <a:rPr lang="en-US" sz="2800" dirty="0" smtClean="0">
                          <a:effectLst/>
                        </a:rPr>
                        <a:t>burn</a:t>
                      </a:r>
                      <a:endParaRPr lang="en-US" sz="2800" dirty="0">
                        <a:effectLst/>
                      </a:endParaRPr>
                    </a:p>
                  </a:txBody>
                  <a:tcPr marL="5736" marR="5736" marT="6311" marB="63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effectLst/>
                      </a:endParaRPr>
                    </a:p>
                  </a:txBody>
                  <a:tcPr marL="5736" marR="5736" marT="6311" marB="63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effectLst/>
                      </a:endParaRPr>
                    </a:p>
                  </a:txBody>
                  <a:tcPr marL="5736" marR="5736" marT="6311" marB="63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9417">
                <a:tc>
                  <a:txBody>
                    <a:bodyPr/>
                    <a:lstStyle/>
                    <a:p>
                      <a:pPr fontAlgn="ctr"/>
                      <a:r>
                        <a:rPr lang="en-US" sz="2800" b="0" dirty="0">
                          <a:solidFill>
                            <a:srgbClr val="03A9F4"/>
                          </a:solidFill>
                          <a:effectLst/>
                        </a:rPr>
                        <a:t>4</a:t>
                      </a:r>
                      <a:r>
                        <a:rPr lang="en-US" sz="2800" b="0" dirty="0" smtClean="0">
                          <a:solidFill>
                            <a:srgbClr val="03A9F4"/>
                          </a:solidFill>
                          <a:effectLst/>
                        </a:rPr>
                        <a:t>. </a:t>
                      </a:r>
                      <a:r>
                        <a:rPr lang="en-US" sz="2800" dirty="0" smtClean="0">
                          <a:effectLst/>
                        </a:rPr>
                        <a:t>hurt</a:t>
                      </a:r>
                      <a:endParaRPr lang="en-US" sz="2800" dirty="0">
                        <a:effectLst/>
                      </a:endParaRPr>
                    </a:p>
                  </a:txBody>
                  <a:tcPr marL="5736" marR="5736" marT="6311" marB="63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effectLst/>
                      </a:endParaRPr>
                    </a:p>
                  </a:txBody>
                  <a:tcPr marL="5736" marR="5736" marT="6311" marB="63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effectLst/>
                      </a:endParaRPr>
                    </a:p>
                  </a:txBody>
                  <a:tcPr marL="5736" marR="5736" marT="6311" marB="63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9417">
                <a:tc>
                  <a:txBody>
                    <a:bodyPr/>
                    <a:lstStyle/>
                    <a:p>
                      <a:pPr fontAlgn="ctr"/>
                      <a:r>
                        <a:rPr lang="en-US" sz="2800" b="0" dirty="0">
                          <a:solidFill>
                            <a:srgbClr val="03A9F4"/>
                          </a:solidFill>
                          <a:effectLst/>
                        </a:rPr>
                        <a:t>5</a:t>
                      </a:r>
                      <a:r>
                        <a:rPr lang="en-US" sz="2800" b="0" dirty="0" smtClean="0">
                          <a:solidFill>
                            <a:srgbClr val="03A9F4"/>
                          </a:solidFill>
                          <a:effectLst/>
                        </a:rPr>
                        <a:t>. </a:t>
                      </a:r>
                      <a:r>
                        <a:rPr lang="en-US" sz="2800" dirty="0" smtClean="0">
                          <a:effectLst/>
                        </a:rPr>
                        <a:t>birth</a:t>
                      </a:r>
                      <a:endParaRPr lang="en-US" sz="2800" dirty="0">
                        <a:effectLst/>
                      </a:endParaRPr>
                    </a:p>
                  </a:txBody>
                  <a:tcPr marL="5736" marR="5736" marT="6311" marB="63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effectLst/>
                      </a:endParaRPr>
                    </a:p>
                  </a:txBody>
                  <a:tcPr marL="5736" marR="5736" marT="6311" marB="63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effectLst/>
                      </a:endParaRPr>
                    </a:p>
                  </a:txBody>
                  <a:tcPr marL="5736" marR="5736" marT="6311" marB="63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0333">
                <a:tc>
                  <a:txBody>
                    <a:bodyPr/>
                    <a:lstStyle/>
                    <a:p>
                      <a:pPr fontAlgn="ctr"/>
                      <a:r>
                        <a:rPr lang="en-US" sz="2800" b="0" dirty="0">
                          <a:solidFill>
                            <a:srgbClr val="03A9F4"/>
                          </a:solidFill>
                          <a:effectLst/>
                        </a:rPr>
                        <a:t>6</a:t>
                      </a:r>
                      <a:r>
                        <a:rPr lang="en-US" sz="2800" b="0" dirty="0" smtClean="0">
                          <a:solidFill>
                            <a:srgbClr val="03A9F4"/>
                          </a:solidFill>
                          <a:effectLst/>
                        </a:rPr>
                        <a:t>. </a:t>
                      </a:r>
                      <a:r>
                        <a:rPr lang="en-US" sz="2800" dirty="0" smtClean="0">
                          <a:effectLst/>
                        </a:rPr>
                        <a:t>answer</a:t>
                      </a:r>
                      <a:endParaRPr lang="en-US" sz="2800" dirty="0">
                        <a:effectLst/>
                      </a:endParaRPr>
                    </a:p>
                  </a:txBody>
                  <a:tcPr marL="5736" marR="5736" marT="6311" marB="63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effectLst/>
                      </a:endParaRPr>
                    </a:p>
                  </a:txBody>
                  <a:tcPr marL="5736" marR="5736" marT="6311" marB="63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effectLst/>
                      </a:endParaRPr>
                    </a:p>
                  </a:txBody>
                  <a:tcPr marL="5736" marR="5736" marT="6311" marB="63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2292">
                <a:tc>
                  <a:txBody>
                    <a:bodyPr/>
                    <a:lstStyle/>
                    <a:p>
                      <a:pPr fontAlgn="ctr"/>
                      <a:r>
                        <a:rPr lang="en-US" sz="2800" b="0" dirty="0">
                          <a:solidFill>
                            <a:srgbClr val="03A9F4"/>
                          </a:solidFill>
                          <a:effectLst/>
                        </a:rPr>
                        <a:t>7</a:t>
                      </a:r>
                      <a:r>
                        <a:rPr lang="en-US" sz="2800" b="0" dirty="0" smtClean="0">
                          <a:solidFill>
                            <a:srgbClr val="03A9F4"/>
                          </a:solidFill>
                          <a:effectLst/>
                        </a:rPr>
                        <a:t>. </a:t>
                      </a:r>
                      <a:r>
                        <a:rPr lang="en-US" sz="2800" dirty="0" err="1" smtClean="0">
                          <a:effectLst/>
                        </a:rPr>
                        <a:t>neighbour</a:t>
                      </a:r>
                      <a:endParaRPr lang="en-US" sz="2800" dirty="0">
                        <a:effectLst/>
                      </a:endParaRPr>
                    </a:p>
                  </a:txBody>
                  <a:tcPr marL="5736" marR="5736" marT="6311" marB="63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effectLst/>
                      </a:endParaRPr>
                    </a:p>
                  </a:txBody>
                  <a:tcPr marL="5736" marR="5736" marT="6311" marB="63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effectLst/>
                      </a:endParaRPr>
                    </a:p>
                  </a:txBody>
                  <a:tcPr marL="5736" marR="5736" marT="6311" marB="63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0333">
                <a:tc>
                  <a:txBody>
                    <a:bodyPr/>
                    <a:lstStyle/>
                    <a:p>
                      <a:pPr fontAlgn="ctr"/>
                      <a:r>
                        <a:rPr lang="en-US" sz="2800" b="0" dirty="0">
                          <a:solidFill>
                            <a:srgbClr val="03A9F4"/>
                          </a:solidFill>
                          <a:effectLst/>
                        </a:rPr>
                        <a:t>8</a:t>
                      </a:r>
                      <a:r>
                        <a:rPr lang="en-US" sz="2800" b="0" dirty="0" smtClean="0">
                          <a:solidFill>
                            <a:srgbClr val="03A9F4"/>
                          </a:solidFill>
                          <a:effectLst/>
                        </a:rPr>
                        <a:t>. </a:t>
                      </a:r>
                      <a:r>
                        <a:rPr lang="en-US" sz="2800" dirty="0" smtClean="0">
                          <a:effectLst/>
                        </a:rPr>
                        <a:t>singer</a:t>
                      </a:r>
                      <a:endParaRPr lang="en-US" sz="2800" dirty="0">
                        <a:effectLst/>
                      </a:endParaRPr>
                    </a:p>
                  </a:txBody>
                  <a:tcPr marL="5736" marR="5736" marT="6311" marB="63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effectLst/>
                      </a:endParaRPr>
                    </a:p>
                  </a:txBody>
                  <a:tcPr marL="5736" marR="5736" marT="6311" marB="63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effectLst/>
                      </a:endParaRPr>
                    </a:p>
                  </a:txBody>
                  <a:tcPr marL="5736" marR="5736" marT="6311" marB="63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0333">
                <a:tc>
                  <a:txBody>
                    <a:bodyPr/>
                    <a:lstStyle/>
                    <a:p>
                      <a:pPr fontAlgn="ctr"/>
                      <a:r>
                        <a:rPr lang="en-US" sz="2800" b="0" dirty="0">
                          <a:solidFill>
                            <a:srgbClr val="03A9F4"/>
                          </a:solidFill>
                          <a:effectLst/>
                        </a:rPr>
                        <a:t>9</a:t>
                      </a:r>
                      <a:r>
                        <a:rPr lang="en-US" sz="2800" b="0" dirty="0" smtClean="0">
                          <a:solidFill>
                            <a:srgbClr val="03A9F4"/>
                          </a:solidFill>
                          <a:effectLst/>
                        </a:rPr>
                        <a:t>. </a:t>
                      </a:r>
                      <a:r>
                        <a:rPr lang="en-US" sz="2800" dirty="0" smtClean="0">
                          <a:effectLst/>
                        </a:rPr>
                        <a:t>heard</a:t>
                      </a:r>
                      <a:endParaRPr lang="en-US" sz="2800" dirty="0">
                        <a:effectLst/>
                      </a:endParaRPr>
                    </a:p>
                  </a:txBody>
                  <a:tcPr marL="5736" marR="5736" marT="6311" marB="63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effectLst/>
                      </a:endParaRPr>
                    </a:p>
                  </a:txBody>
                  <a:tcPr marL="5736" marR="5736" marT="6311" marB="63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effectLst/>
                      </a:endParaRPr>
                    </a:p>
                  </a:txBody>
                  <a:tcPr marL="5736" marR="5736" marT="6311" marB="63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24248">
                <a:tc>
                  <a:txBody>
                    <a:bodyPr/>
                    <a:lstStyle/>
                    <a:p>
                      <a:pPr fontAlgn="ctr"/>
                      <a:r>
                        <a:rPr lang="en-US" sz="2800" b="0">
                          <a:solidFill>
                            <a:srgbClr val="03A9F4"/>
                          </a:solidFill>
                          <a:effectLst/>
                        </a:rPr>
                        <a:t>10</a:t>
                      </a:r>
                      <a:r>
                        <a:rPr lang="en-US" sz="2800" b="0" smtClean="0">
                          <a:solidFill>
                            <a:srgbClr val="03A9F4"/>
                          </a:solidFill>
                          <a:effectLst/>
                        </a:rPr>
                        <a:t>. </a:t>
                      </a:r>
                      <a:r>
                        <a:rPr lang="en-US" sz="2800" smtClean="0">
                          <a:effectLst/>
                        </a:rPr>
                        <a:t>common</a:t>
                      </a:r>
                      <a:endParaRPr lang="en-US" sz="2800" dirty="0">
                        <a:effectLst/>
                      </a:endParaRPr>
                    </a:p>
                  </a:txBody>
                  <a:tcPr marL="5736" marR="5736" marT="6311" marB="63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effectLst/>
                      </a:endParaRPr>
                    </a:p>
                  </a:txBody>
                  <a:tcPr marL="5736" marR="5736" marT="6311" marB="63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 dirty="0">
                        <a:effectLst/>
                      </a:endParaRPr>
                    </a:p>
                  </a:txBody>
                  <a:tcPr marL="5736" marR="5736" marT="6311" marB="63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637" y="3206028"/>
            <a:ext cx="3354113" cy="3303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1452563"/>
            <a:ext cx="3683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1993900"/>
            <a:ext cx="3683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2424113"/>
            <a:ext cx="36988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2871788"/>
            <a:ext cx="36988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3411538"/>
            <a:ext cx="3683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63" y="4214813"/>
            <a:ext cx="3683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4781550"/>
            <a:ext cx="3683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5214938"/>
            <a:ext cx="3683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575" y="5756275"/>
            <a:ext cx="3683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TA7-Unit 1 (4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65693" y="1345506"/>
            <a:ext cx="684762" cy="684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1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7943" y="1925826"/>
            <a:ext cx="11896725" cy="4538663"/>
          </a:xfrm>
          <a:prstGeom prst="roundRect">
            <a:avLst/>
          </a:prstGeom>
          <a:solidFill>
            <a:schemeClr val="bg1"/>
          </a:solidFill>
          <a:ln>
            <a:solidFill>
              <a:srgbClr val="0066FF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593725" y="2225675"/>
            <a:ext cx="3252788" cy="3957638"/>
          </a:xfrm>
          <a:prstGeom prst="roundRect">
            <a:avLst/>
          </a:prstGeom>
          <a:solidFill>
            <a:srgbClr val="99FF66"/>
          </a:solidFill>
          <a:ln>
            <a:solidFill>
              <a:srgbClr val="99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18" y="759341"/>
            <a:ext cx="2564299" cy="430887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/>
              <a:t>bird-watching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25" y="2487613"/>
            <a:ext cx="6159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2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1588" y="6183313"/>
            <a:ext cx="622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2847973" y="759341"/>
            <a:ext cx="1531188" cy="430887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/>
              <a:t>away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724399" y="745014"/>
            <a:ext cx="1531188" cy="430887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/>
              <a:t>burn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667499" y="745014"/>
            <a:ext cx="1531188" cy="430887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/>
              <a:t>hurt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734425" y="707946"/>
            <a:ext cx="1531188" cy="430887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/>
              <a:t>birth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695450" y="1350923"/>
            <a:ext cx="1531188" cy="430887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/>
              <a:t>answer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006306" y="1350923"/>
            <a:ext cx="1531188" cy="430887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/>
              <a:t>singer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043487" y="1350923"/>
            <a:ext cx="1531188" cy="430887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/>
              <a:t>heard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23825" y="95250"/>
            <a:ext cx="1571625" cy="40957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i="1" dirty="0">
                <a:solidFill>
                  <a:schemeClr val="bg1"/>
                </a:solidFill>
              </a:rPr>
              <a:t>Pronunciation</a:t>
            </a:r>
            <a:r>
              <a:rPr lang="en-US" dirty="0"/>
              <a:t> </a:t>
            </a:r>
          </a:p>
        </p:txBody>
      </p:sp>
      <p:sp>
        <p:nvSpPr>
          <p:cNvPr id="11296" name="TextBox 48"/>
          <p:cNvSpPr txBox="1">
            <a:spLocks noChangeArrowheads="1"/>
          </p:cNvSpPr>
          <p:nvPr/>
        </p:nvSpPr>
        <p:spPr bwMode="auto">
          <a:xfrm>
            <a:off x="1938337" y="134938"/>
            <a:ext cx="8152187" cy="47705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sz="2500" b="1" dirty="0" smtClean="0">
                <a:solidFill>
                  <a:srgbClr val="FF0000"/>
                </a:solidFill>
              </a:rPr>
              <a:t>6. Listen </a:t>
            </a:r>
            <a:r>
              <a:rPr lang="en-US" altLang="vi-VN" sz="2500" b="1" dirty="0">
                <a:solidFill>
                  <a:srgbClr val="FF0000"/>
                </a:solidFill>
              </a:rPr>
              <a:t>again and put the words in the correct column</a:t>
            </a:r>
          </a:p>
        </p:txBody>
      </p:sp>
      <p:sp>
        <p:nvSpPr>
          <p:cNvPr id="11297" name="TextBox 1"/>
          <p:cNvSpPr txBox="1">
            <a:spLocks noChangeArrowheads="1"/>
          </p:cNvSpPr>
          <p:nvPr/>
        </p:nvSpPr>
        <p:spPr bwMode="auto">
          <a:xfrm>
            <a:off x="1505346" y="2356926"/>
            <a:ext cx="127158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az-Cyrl-AZ" altLang="vi-VN" sz="3000" b="1" dirty="0" smtClean="0">
                <a:solidFill>
                  <a:srgbClr val="FF0000"/>
                </a:solidFill>
              </a:rPr>
              <a:t>/ә/</a:t>
            </a:r>
            <a:r>
              <a:rPr lang="en-US" altLang="vi-VN" sz="2500" b="1" dirty="0" smtClean="0">
                <a:solidFill>
                  <a:srgbClr val="FF0000"/>
                </a:solidFill>
              </a:rPr>
              <a:t> </a:t>
            </a:r>
            <a:endParaRPr lang="en-US" altLang="vi-VN" sz="2500" dirty="0">
              <a:solidFill>
                <a:srgbClr val="FF0000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494588" y="2390775"/>
            <a:ext cx="3252787" cy="3867150"/>
          </a:xfrm>
          <a:prstGeom prst="roundRect">
            <a:avLst/>
          </a:prstGeom>
          <a:solidFill>
            <a:srgbClr val="99FF66"/>
          </a:solidFill>
          <a:ln>
            <a:solidFill>
              <a:srgbClr val="99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2455863"/>
            <a:ext cx="6159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00" name="TextBox 50"/>
          <p:cNvSpPr txBox="1">
            <a:spLocks noChangeArrowheads="1"/>
          </p:cNvSpPr>
          <p:nvPr/>
        </p:nvSpPr>
        <p:spPr bwMode="auto">
          <a:xfrm>
            <a:off x="8424863" y="2547938"/>
            <a:ext cx="12715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az-Cyrl-AZ" altLang="vi-VN" sz="3000" b="1" dirty="0">
                <a:solidFill>
                  <a:srgbClr val="FF0000"/>
                </a:solidFill>
              </a:rPr>
              <a:t>/з:/</a:t>
            </a:r>
            <a:endParaRPr lang="en-US" altLang="vi-VN" sz="3000" dirty="0">
              <a:solidFill>
                <a:srgbClr val="FF00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0090525" y="1350923"/>
            <a:ext cx="1531188" cy="430887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/>
              <a:t>common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958805" y="1398985"/>
            <a:ext cx="1531188" cy="430887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 err="1"/>
              <a:t>neighbour</a:t>
            </a:r>
            <a:endParaRPr lang="en-US" sz="2200" dirty="0"/>
          </a:p>
        </p:txBody>
      </p:sp>
      <p:sp>
        <p:nvSpPr>
          <p:cNvPr id="42" name="Rectangle 41"/>
          <p:cNvSpPr/>
          <p:nvPr/>
        </p:nvSpPr>
        <p:spPr>
          <a:xfrm>
            <a:off x="1316785" y="3216791"/>
            <a:ext cx="1531188" cy="477054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500" dirty="0">
                <a:solidFill>
                  <a:srgbClr val="FF0000"/>
                </a:solidFill>
              </a:rPr>
              <a:t>a</a:t>
            </a:r>
            <a:r>
              <a:rPr lang="en-US" sz="2500" dirty="0"/>
              <a:t>way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305300" y="3799424"/>
            <a:ext cx="1531188" cy="477054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500" dirty="0"/>
              <a:t>answ</a:t>
            </a:r>
            <a:r>
              <a:rPr lang="en-US" sz="2500" dirty="0">
                <a:solidFill>
                  <a:srgbClr val="FF0000"/>
                </a:solidFill>
              </a:rPr>
              <a:t>e</a:t>
            </a:r>
            <a:r>
              <a:rPr lang="en-US" sz="2500" dirty="0"/>
              <a:t>r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288210" y="5085081"/>
            <a:ext cx="1531188" cy="477054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500" dirty="0" err="1"/>
              <a:t>neighb</a:t>
            </a:r>
            <a:r>
              <a:rPr lang="en-US" sz="2500" dirty="0" err="1">
                <a:solidFill>
                  <a:srgbClr val="FF0000"/>
                </a:solidFill>
              </a:rPr>
              <a:t>ou</a:t>
            </a:r>
            <a:r>
              <a:rPr lang="en-US" sz="2500" dirty="0" err="1"/>
              <a:t>r</a:t>
            </a:r>
            <a:endParaRPr lang="en-US" sz="2500" dirty="0"/>
          </a:p>
        </p:txBody>
      </p:sp>
      <p:sp>
        <p:nvSpPr>
          <p:cNvPr id="57" name="Rectangle 56"/>
          <p:cNvSpPr/>
          <p:nvPr/>
        </p:nvSpPr>
        <p:spPr>
          <a:xfrm>
            <a:off x="1288210" y="4498659"/>
            <a:ext cx="1531188" cy="477054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500" dirty="0"/>
              <a:t>comm</a:t>
            </a:r>
            <a:r>
              <a:rPr lang="en-US" sz="2500" dirty="0">
                <a:solidFill>
                  <a:srgbClr val="FF0000"/>
                </a:solidFill>
              </a:rPr>
              <a:t>o</a:t>
            </a:r>
            <a:r>
              <a:rPr lang="en-US" sz="2500" dirty="0"/>
              <a:t>n</a:t>
            </a:r>
          </a:p>
        </p:txBody>
      </p:sp>
      <p:sp>
        <p:nvSpPr>
          <p:cNvPr id="58" name="Rectangle 57"/>
          <p:cNvSpPr/>
          <p:nvPr/>
        </p:nvSpPr>
        <p:spPr>
          <a:xfrm>
            <a:off x="8450593" y="3340974"/>
            <a:ext cx="1531188" cy="477054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500" dirty="0"/>
              <a:t>b</a:t>
            </a:r>
            <a:r>
              <a:rPr lang="en-US" sz="2500" dirty="0">
                <a:solidFill>
                  <a:srgbClr val="FF0000"/>
                </a:solidFill>
              </a:rPr>
              <a:t>ur</a:t>
            </a:r>
            <a:r>
              <a:rPr lang="en-US" sz="2500" dirty="0"/>
              <a:t>n</a:t>
            </a:r>
          </a:p>
        </p:txBody>
      </p:sp>
      <p:sp>
        <p:nvSpPr>
          <p:cNvPr id="59" name="Rectangle 58"/>
          <p:cNvSpPr/>
          <p:nvPr/>
        </p:nvSpPr>
        <p:spPr>
          <a:xfrm>
            <a:off x="8479168" y="4662211"/>
            <a:ext cx="1531188" cy="477054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500" dirty="0"/>
              <a:t>h</a:t>
            </a:r>
            <a:r>
              <a:rPr lang="en-US" sz="2500" dirty="0">
                <a:solidFill>
                  <a:srgbClr val="FF0000"/>
                </a:solidFill>
              </a:rPr>
              <a:t>ur</a:t>
            </a:r>
            <a:r>
              <a:rPr lang="en-US" sz="2500" dirty="0"/>
              <a:t>t</a:t>
            </a:r>
          </a:p>
        </p:txBody>
      </p:sp>
      <p:sp>
        <p:nvSpPr>
          <p:cNvPr id="60" name="Rectangle 59"/>
          <p:cNvSpPr/>
          <p:nvPr/>
        </p:nvSpPr>
        <p:spPr>
          <a:xfrm>
            <a:off x="8479168" y="4023242"/>
            <a:ext cx="1531188" cy="477054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500" dirty="0"/>
              <a:t>b</a:t>
            </a:r>
            <a:r>
              <a:rPr lang="en-US" sz="2500" dirty="0">
                <a:solidFill>
                  <a:srgbClr val="FF0000"/>
                </a:solidFill>
              </a:rPr>
              <a:t>ir</a:t>
            </a:r>
            <a:r>
              <a:rPr lang="en-US" sz="2500" dirty="0"/>
              <a:t>th</a:t>
            </a:r>
          </a:p>
        </p:txBody>
      </p:sp>
      <p:sp>
        <p:nvSpPr>
          <p:cNvPr id="61" name="Rectangle 60"/>
          <p:cNvSpPr/>
          <p:nvPr/>
        </p:nvSpPr>
        <p:spPr>
          <a:xfrm>
            <a:off x="8479168" y="5269747"/>
            <a:ext cx="1531188" cy="477054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500" dirty="0"/>
              <a:t>h</a:t>
            </a:r>
            <a:r>
              <a:rPr lang="en-US" sz="2500" dirty="0">
                <a:solidFill>
                  <a:srgbClr val="FF0000"/>
                </a:solidFill>
              </a:rPr>
              <a:t>ear</a:t>
            </a:r>
            <a:r>
              <a:rPr lang="en-US" sz="2500" dirty="0"/>
              <a:t>d</a:t>
            </a:r>
          </a:p>
        </p:txBody>
      </p:sp>
      <p:pic>
        <p:nvPicPr>
          <p:cNvPr id="4" name="TA7-Unit 1 (5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2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25124" y="3118242"/>
            <a:ext cx="681182" cy="6811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4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68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71475" y="819150"/>
            <a:ext cx="11582400" cy="5819775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23825" y="95250"/>
            <a:ext cx="1571625" cy="40957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i="1" dirty="0">
                <a:solidFill>
                  <a:schemeClr val="bg1"/>
                </a:solidFill>
              </a:rPr>
              <a:t>Pronunciation</a:t>
            </a:r>
            <a:r>
              <a:rPr lang="en-US" dirty="0"/>
              <a:t> </a:t>
            </a:r>
          </a:p>
        </p:txBody>
      </p:sp>
      <p:sp>
        <p:nvSpPr>
          <p:cNvPr id="12292" name="TextBox 13"/>
          <p:cNvSpPr txBox="1">
            <a:spLocks noChangeArrowheads="1"/>
          </p:cNvSpPr>
          <p:nvPr/>
        </p:nvSpPr>
        <p:spPr bwMode="auto">
          <a:xfrm>
            <a:off x="1763713" y="114300"/>
            <a:ext cx="8623300" cy="477054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sz="2500" b="1" dirty="0">
                <a:solidFill>
                  <a:srgbClr val="0070C0"/>
                </a:solidFill>
              </a:rPr>
              <a:t>7. </a:t>
            </a:r>
            <a:r>
              <a:rPr lang="en-US" altLang="vi-VN" sz="2500" b="1" dirty="0">
                <a:solidFill>
                  <a:srgbClr val="FF0000"/>
                </a:solidFill>
              </a:rPr>
              <a:t>Listen to the sentences and </a:t>
            </a:r>
            <a:r>
              <a:rPr lang="en-US" altLang="vi-VN" sz="2500" b="1" dirty="0" smtClean="0">
                <a:solidFill>
                  <a:srgbClr val="FF0000"/>
                </a:solidFill>
              </a:rPr>
              <a:t>tick </a:t>
            </a:r>
            <a:r>
              <a:rPr lang="az-Cyrl-AZ" sz="2500" b="1" dirty="0"/>
              <a:t>/ә</a:t>
            </a:r>
            <a:r>
              <a:rPr lang="az-Cyrl-AZ" sz="2500" b="1" dirty="0" smtClean="0"/>
              <a:t>/</a:t>
            </a:r>
            <a:r>
              <a:rPr lang="en-US" sz="2500" b="1" i="1" dirty="0"/>
              <a:t> </a:t>
            </a:r>
            <a:r>
              <a:rPr lang="en-US" sz="2500" b="1" i="1" dirty="0" smtClean="0">
                <a:solidFill>
                  <a:srgbClr val="FF0000"/>
                </a:solidFill>
              </a:rPr>
              <a:t>or </a:t>
            </a:r>
            <a:r>
              <a:rPr lang="az-Cyrl-AZ" sz="2500" b="1" dirty="0"/>
              <a:t>/з</a:t>
            </a:r>
            <a:r>
              <a:rPr lang="az-Cyrl-AZ" sz="2500" b="1" dirty="0" smtClean="0"/>
              <a:t>:/</a:t>
            </a:r>
            <a:r>
              <a:rPr lang="en-US" sz="2500" dirty="0" smtClean="0">
                <a:solidFill>
                  <a:srgbClr val="FF0000"/>
                </a:solidFill>
              </a:rPr>
              <a:t>.</a:t>
            </a:r>
            <a:endParaRPr lang="az-Cyrl-AZ" sz="2500" dirty="0">
              <a:solidFill>
                <a:srgbClr val="FF0000"/>
              </a:solidFill>
            </a:endParaRPr>
          </a:p>
        </p:txBody>
      </p:sp>
      <p:pic>
        <p:nvPicPr>
          <p:cNvPr id="12294" name="Picture 2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1588" y="6183313"/>
            <a:ext cx="622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2391806"/>
              </p:ext>
            </p:extLst>
          </p:nvPr>
        </p:nvGraphicFramePr>
        <p:xfrm>
          <a:off x="909638" y="1058863"/>
          <a:ext cx="10367962" cy="5256299"/>
        </p:xfrm>
        <a:graphic>
          <a:graphicData uri="http://schemas.openxmlformats.org/drawingml/2006/table">
            <a:tbl>
              <a:tblPr/>
              <a:tblGrid>
                <a:gridCol w="71294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86699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az-Cyrl-AZ" sz="2800" b="1" dirty="0">
                          <a:solidFill>
                            <a:srgbClr val="FF0000"/>
                          </a:solidFill>
                          <a:effectLst/>
                        </a:rPr>
                        <a:t/>
                      </a:r>
                      <a:br>
                        <a:rPr lang="az-Cyrl-AZ" sz="2800" b="1" dirty="0">
                          <a:solidFill>
                            <a:srgbClr val="FF0000"/>
                          </a:solidFill>
                          <a:effectLst/>
                        </a:rPr>
                      </a:br>
                      <a:endParaRPr lang="az-Cyrl-AZ" sz="28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2735" marR="2735" marT="3282" marB="3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z-Cyrl-AZ" sz="2800" b="1" dirty="0" smtClean="0">
                          <a:solidFill>
                            <a:srgbClr val="FF0000"/>
                          </a:solidFill>
                          <a:effectLst/>
                        </a:rPr>
                        <a:t>/ә/</a:t>
                      </a:r>
                      <a:endParaRPr lang="az-Cyrl-AZ" sz="2800" dirty="0" smtClean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2735" marR="2735" marT="3282" marB="3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z-Cyrl-AZ" sz="2800" b="1" dirty="0" smtClean="0">
                          <a:solidFill>
                            <a:srgbClr val="FF0000"/>
                          </a:solidFill>
                          <a:effectLst/>
                        </a:rPr>
                        <a:t>/з:/</a:t>
                      </a:r>
                      <a:endParaRPr lang="az-Cyrl-AZ" sz="2800" dirty="0" smtClean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9689" marR="19689" marT="9845" marB="98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6632">
                <a:tc>
                  <a:txBody>
                    <a:bodyPr/>
                    <a:lstStyle/>
                    <a:p>
                      <a:pPr font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rgbClr val="03A9F4"/>
                          </a:solidFill>
                          <a:effectLst/>
                        </a:rPr>
                        <a:t>1.</a:t>
                      </a:r>
                      <a:r>
                        <a:rPr lang="en-US" sz="2800">
                          <a:effectLst/>
                        </a:rPr>
                        <a:t>His hobby is collecting toy cars.</a:t>
                      </a:r>
                    </a:p>
                  </a:txBody>
                  <a:tcPr marL="2735" marR="2735" marT="3282" marB="3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50000"/>
                        </a:lnSpc>
                      </a:pPr>
                      <a:endParaRPr lang="en-US" sz="2800">
                        <a:effectLst/>
                      </a:endParaRPr>
                    </a:p>
                  </a:txBody>
                  <a:tcPr marL="2735" marR="2735" marT="3282" marB="3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50000"/>
                        </a:lnSpc>
                      </a:pPr>
                      <a:endParaRPr lang="en-US" sz="2800">
                        <a:effectLst/>
                      </a:endParaRPr>
                    </a:p>
                  </a:txBody>
                  <a:tcPr marL="2735" marR="2735" marT="3282" marB="3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6632">
                <a:tc>
                  <a:txBody>
                    <a:bodyPr/>
                    <a:lstStyle/>
                    <a:p>
                      <a:pPr font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rgbClr val="03A9F4"/>
                          </a:solidFill>
                          <a:effectLst/>
                        </a:rPr>
                        <a:t>2.</a:t>
                      </a:r>
                      <a:r>
                        <a:rPr lang="en-US" sz="2800">
                          <a:effectLst/>
                        </a:rPr>
                        <a:t>My sister has a lot of photos.</a:t>
                      </a:r>
                    </a:p>
                  </a:txBody>
                  <a:tcPr marL="2735" marR="2735" marT="3282" marB="3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50000"/>
                        </a:lnSpc>
                      </a:pPr>
                      <a:endParaRPr lang="en-US" sz="2800">
                        <a:effectLst/>
                      </a:endParaRPr>
                    </a:p>
                  </a:txBody>
                  <a:tcPr marL="2735" marR="2735" marT="3282" marB="3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50000"/>
                        </a:lnSpc>
                      </a:pPr>
                      <a:endParaRPr lang="en-US" sz="2800">
                        <a:effectLst/>
                      </a:endParaRPr>
                    </a:p>
                  </a:txBody>
                  <a:tcPr marL="2735" marR="2735" marT="3282" marB="3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2919">
                <a:tc>
                  <a:txBody>
                    <a:bodyPr/>
                    <a:lstStyle/>
                    <a:p>
                      <a:pPr font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rgbClr val="03A9F4"/>
                          </a:solidFill>
                          <a:effectLst/>
                        </a:rPr>
                        <a:t>3.</a:t>
                      </a:r>
                      <a:r>
                        <a:rPr lang="en-US" sz="2800">
                          <a:effectLst/>
                        </a:rPr>
                        <a:t>When I have free time, I usually go surfing.</a:t>
                      </a:r>
                    </a:p>
                  </a:txBody>
                  <a:tcPr marL="2735" marR="2735" marT="3282" marB="3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50000"/>
                        </a:lnSpc>
                      </a:pPr>
                      <a:endParaRPr lang="en-US" sz="2800">
                        <a:effectLst/>
                      </a:endParaRPr>
                    </a:p>
                  </a:txBody>
                  <a:tcPr marL="2735" marR="2735" marT="3282" marB="3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50000"/>
                        </a:lnSpc>
                      </a:pPr>
                      <a:endParaRPr lang="en-US" sz="2800">
                        <a:effectLst/>
                      </a:endParaRPr>
                    </a:p>
                  </a:txBody>
                  <a:tcPr marL="2735" marR="2735" marT="3282" marB="3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6632">
                <a:tc>
                  <a:txBody>
                    <a:bodyPr/>
                    <a:lstStyle/>
                    <a:p>
                      <a:pPr font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rgbClr val="03A9F4"/>
                          </a:solidFill>
                          <a:effectLst/>
                        </a:rPr>
                        <a:t>4.</a:t>
                      </a:r>
                      <a:r>
                        <a:rPr lang="en-US" sz="2800">
                          <a:effectLst/>
                        </a:rPr>
                        <a:t>I love the colours in their paintings.</a:t>
                      </a:r>
                    </a:p>
                  </a:txBody>
                  <a:tcPr marL="2735" marR="2735" marT="3282" marB="3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50000"/>
                        </a:lnSpc>
                      </a:pPr>
                      <a:endParaRPr lang="en-US" sz="2800">
                        <a:effectLst/>
                      </a:endParaRPr>
                    </a:p>
                  </a:txBody>
                  <a:tcPr marL="2735" marR="2735" marT="3282" marB="3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50000"/>
                        </a:lnSpc>
                      </a:pPr>
                      <a:endParaRPr lang="en-US" sz="2800">
                        <a:effectLst/>
                      </a:endParaRPr>
                    </a:p>
                  </a:txBody>
                  <a:tcPr marL="2735" marR="2735" marT="3282" marB="3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86699">
                <a:tc>
                  <a:txBody>
                    <a:bodyPr/>
                    <a:lstStyle/>
                    <a:p>
                      <a:pPr font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rgbClr val="03A9F4"/>
                          </a:solidFill>
                          <a:effectLst/>
                        </a:rPr>
                        <a:t>5.</a:t>
                      </a:r>
                      <a:r>
                        <a:rPr lang="en-US" sz="2800">
                          <a:effectLst/>
                        </a:rPr>
                        <a:t>My friend has an unusual hobby: learning foreign languages.</a:t>
                      </a:r>
                    </a:p>
                  </a:txBody>
                  <a:tcPr marL="2735" marR="2735" marT="3282" marB="3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50000"/>
                        </a:lnSpc>
                      </a:pPr>
                      <a:endParaRPr lang="en-US" sz="2800">
                        <a:effectLst/>
                      </a:endParaRPr>
                    </a:p>
                  </a:txBody>
                  <a:tcPr marL="2735" marR="2735" marT="3282" marB="3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50000"/>
                        </a:lnSpc>
                      </a:pPr>
                      <a:endParaRPr lang="en-US" sz="2800" dirty="0">
                        <a:effectLst/>
                      </a:endParaRPr>
                    </a:p>
                  </a:txBody>
                  <a:tcPr marL="2735" marR="2735" marT="3282" marB="3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425" y="2451100"/>
            <a:ext cx="3683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425" y="3163888"/>
            <a:ext cx="3683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2863" y="3887788"/>
            <a:ext cx="3683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188" y="4545013"/>
            <a:ext cx="3683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2863" y="5410200"/>
            <a:ext cx="3683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6600" y="-1217613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938" y="70686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A7-Unit 1 (6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80016" y="1245855"/>
            <a:ext cx="666750" cy="666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46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1733550" y="609600"/>
            <a:ext cx="672465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3800" b="1" dirty="0" smtClean="0">
                <a:solidFill>
                  <a:srgbClr val="FFFF00"/>
                </a:solidFill>
              </a:rPr>
              <a:t>UNIT </a:t>
            </a:r>
            <a:r>
              <a:rPr lang="en-US" altLang="vi-VN" sz="3800" b="1" dirty="0">
                <a:solidFill>
                  <a:srgbClr val="FFFF00"/>
                </a:solidFill>
              </a:rPr>
              <a:t>1. MY HOBBIES</a:t>
            </a:r>
          </a:p>
          <a:p>
            <a:pPr algn="ctr"/>
            <a:r>
              <a:rPr lang="en-US" altLang="vi-VN" sz="3800" b="1" dirty="0" smtClean="0">
                <a:solidFill>
                  <a:srgbClr val="FFFF00"/>
                </a:solidFill>
              </a:rPr>
              <a:t>Lesson 2: A </a:t>
            </a:r>
            <a:r>
              <a:rPr lang="en-US" altLang="vi-VN" sz="3800" b="1" dirty="0">
                <a:solidFill>
                  <a:srgbClr val="FFFF00"/>
                </a:solidFill>
              </a:rPr>
              <a:t>CLOSER LOOK 1</a:t>
            </a:r>
          </a:p>
        </p:txBody>
      </p:sp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895350" y="2146300"/>
            <a:ext cx="6291263" cy="263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028700" indent="-1028700">
              <a:buAutoNum type="romanUcPeriod"/>
            </a:pPr>
            <a:r>
              <a:rPr lang="en-US" altLang="vi-VN" sz="5500" b="1" dirty="0" smtClean="0">
                <a:solidFill>
                  <a:schemeClr val="bg1"/>
                </a:solidFill>
              </a:rPr>
              <a:t>Vocabulary</a:t>
            </a:r>
          </a:p>
          <a:p>
            <a:pPr marL="1028700" indent="-1028700">
              <a:buAutoNum type="romanUcPeriod"/>
            </a:pPr>
            <a:r>
              <a:rPr lang="en-US" altLang="vi-VN" sz="5500" b="1" dirty="0" smtClean="0">
                <a:solidFill>
                  <a:schemeClr val="bg1"/>
                </a:solidFill>
              </a:rPr>
              <a:t>Pronunciation:</a:t>
            </a:r>
          </a:p>
          <a:p>
            <a:pPr marL="1028700" indent="-1028700">
              <a:buAutoNum type="romanUcPeriod"/>
            </a:pPr>
            <a:r>
              <a:rPr lang="en-US" altLang="vi-VN" sz="5500" b="1" dirty="0" smtClean="0">
                <a:solidFill>
                  <a:srgbClr val="FFFF00"/>
                </a:solidFill>
              </a:rPr>
              <a:t>Wrap - up </a:t>
            </a:r>
            <a:endParaRPr lang="en-US" altLang="vi-VN" sz="5500" b="1" dirty="0">
              <a:solidFill>
                <a:srgbClr val="FFFF00"/>
              </a:solidFill>
            </a:endParaRPr>
          </a:p>
        </p:txBody>
      </p:sp>
      <p:pic>
        <p:nvPicPr>
          <p:cNvPr id="6150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5" y="6259513"/>
            <a:ext cx="622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5" y="6281738"/>
            <a:ext cx="622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6091311" y="3038852"/>
            <a:ext cx="4105311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az-Cyrl-AZ" altLang="vi-VN" sz="4900" b="1" dirty="0">
                <a:solidFill>
                  <a:schemeClr val="bg1"/>
                </a:solidFill>
              </a:rPr>
              <a:t>/ә</a:t>
            </a:r>
            <a:r>
              <a:rPr lang="az-Cyrl-AZ" altLang="vi-VN" sz="4900" b="1" dirty="0" smtClean="0">
                <a:solidFill>
                  <a:schemeClr val="bg1"/>
                </a:solidFill>
              </a:rPr>
              <a:t>/</a:t>
            </a:r>
            <a:r>
              <a:rPr lang="en-US" altLang="vi-VN" sz="4900" b="1" dirty="0" smtClean="0">
                <a:solidFill>
                  <a:schemeClr val="bg1"/>
                </a:solidFill>
              </a:rPr>
              <a:t> and </a:t>
            </a:r>
            <a:r>
              <a:rPr lang="az-Cyrl-AZ" altLang="vi-VN" sz="4900" b="1" dirty="0" smtClean="0">
                <a:solidFill>
                  <a:schemeClr val="bg1"/>
                </a:solidFill>
              </a:rPr>
              <a:t>/з:/</a:t>
            </a:r>
            <a:endParaRPr lang="en-US" altLang="vi-VN" sz="4900" dirty="0" smtClean="0">
              <a:solidFill>
                <a:schemeClr val="bg1"/>
              </a:solidFill>
            </a:endParaRPr>
          </a:p>
          <a:p>
            <a:pPr algn="ctr"/>
            <a:endParaRPr lang="en-US" alt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08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05492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</a:rPr>
              <a:t>III. Wrap- up</a:t>
            </a:r>
            <a:endParaRPr lang="vi-VN" sz="5000" b="1" dirty="0">
              <a:solidFill>
                <a:srgbClr val="FF0000"/>
              </a:solidFill>
            </a:endParaRPr>
          </a:p>
        </p:txBody>
      </p:sp>
      <p:sp>
        <p:nvSpPr>
          <p:cNvPr id="10" name="Block Arc 9"/>
          <p:cNvSpPr/>
          <p:nvPr/>
        </p:nvSpPr>
        <p:spPr>
          <a:xfrm>
            <a:off x="-2578795" y="799898"/>
            <a:ext cx="5911468" cy="5911468"/>
          </a:xfrm>
          <a:prstGeom prst="blockArc">
            <a:avLst>
              <a:gd name="adj1" fmla="val 18900000"/>
              <a:gd name="adj2" fmla="val 2700000"/>
              <a:gd name="adj3" fmla="val 36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reeform 10"/>
          <p:cNvSpPr/>
          <p:nvPr/>
        </p:nvSpPr>
        <p:spPr>
          <a:xfrm>
            <a:off x="3453824" y="2291534"/>
            <a:ext cx="7066395" cy="1254243"/>
          </a:xfrm>
          <a:custGeom>
            <a:avLst/>
            <a:gdLst>
              <a:gd name="connsiteX0" fmla="*/ 0 w 7041571"/>
              <a:gd name="connsiteY0" fmla="*/ 0 h 1254243"/>
              <a:gd name="connsiteX1" fmla="*/ 7041571 w 7041571"/>
              <a:gd name="connsiteY1" fmla="*/ 0 h 1254243"/>
              <a:gd name="connsiteX2" fmla="*/ 7041571 w 7041571"/>
              <a:gd name="connsiteY2" fmla="*/ 1254243 h 1254243"/>
              <a:gd name="connsiteX3" fmla="*/ 0 w 7041571"/>
              <a:gd name="connsiteY3" fmla="*/ 1254243 h 1254243"/>
              <a:gd name="connsiteX4" fmla="*/ 0 w 7041571"/>
              <a:gd name="connsiteY4" fmla="*/ 0 h 1254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41571" h="1254243">
                <a:moveTo>
                  <a:pt x="0" y="0"/>
                </a:moveTo>
                <a:lnTo>
                  <a:pt x="7041571" y="0"/>
                </a:lnTo>
                <a:lnTo>
                  <a:pt x="7041571" y="1254243"/>
                </a:lnTo>
                <a:lnTo>
                  <a:pt x="0" y="125424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0" vert="horz" wrap="square" lIns="995556" tIns="165100" rIns="165100" bIns="165100" numCol="1" spcCol="1270" anchor="ctr" anchorCtr="0">
            <a:noAutofit/>
          </a:bodyPr>
          <a:lstStyle/>
          <a:p>
            <a:pPr defTabSz="288925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g</a:t>
            </a:r>
            <a:r>
              <a:rPr lang="en-US" sz="2800" dirty="0" smtClean="0">
                <a:solidFill>
                  <a:prstClr val="black"/>
                </a:solidFill>
                <a:latin typeface="Calibri" panose="020F0502020204030204"/>
              </a:rPr>
              <a:t>o horse-riding, do gymnastics,  take photos, collect bottles,…..</a:t>
            </a: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69659" y="2087500"/>
            <a:ext cx="2437119" cy="151843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2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 12"/>
          <p:cNvSpPr/>
          <p:nvPr/>
        </p:nvSpPr>
        <p:spPr>
          <a:xfrm>
            <a:off x="3811712" y="4006528"/>
            <a:ext cx="7438179" cy="1464098"/>
          </a:xfrm>
          <a:custGeom>
            <a:avLst/>
            <a:gdLst>
              <a:gd name="connsiteX0" fmla="*/ 0 w 7041571"/>
              <a:gd name="connsiteY0" fmla="*/ 0 h 1254243"/>
              <a:gd name="connsiteX1" fmla="*/ 7041571 w 7041571"/>
              <a:gd name="connsiteY1" fmla="*/ 0 h 1254243"/>
              <a:gd name="connsiteX2" fmla="*/ 7041571 w 7041571"/>
              <a:gd name="connsiteY2" fmla="*/ 1254243 h 1254243"/>
              <a:gd name="connsiteX3" fmla="*/ 0 w 7041571"/>
              <a:gd name="connsiteY3" fmla="*/ 1254243 h 1254243"/>
              <a:gd name="connsiteX4" fmla="*/ 0 w 7041571"/>
              <a:gd name="connsiteY4" fmla="*/ 0 h 1254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41571" h="1254243">
                <a:moveTo>
                  <a:pt x="0" y="0"/>
                </a:moveTo>
                <a:lnTo>
                  <a:pt x="7041571" y="0"/>
                </a:lnTo>
                <a:lnTo>
                  <a:pt x="7041571" y="1254243"/>
                </a:lnTo>
                <a:lnTo>
                  <a:pt x="0" y="125424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0" vert="horz" wrap="square" lIns="995556" tIns="81280" rIns="81280" bIns="81280" numCol="1" spcCol="1270" anchor="ctr" anchorCtr="0">
            <a:noAutofit/>
          </a:bodyPr>
          <a:lstStyle/>
          <a:p>
            <a:pPr defTabSz="685800"/>
            <a:r>
              <a:rPr lang="az-Cyrl-AZ" altLang="vi-VN" sz="2800" b="1" dirty="0">
                <a:solidFill>
                  <a:srgbClr val="FF0000"/>
                </a:solidFill>
              </a:rPr>
              <a:t>/ә/</a:t>
            </a:r>
            <a:r>
              <a:rPr lang="en-US" altLang="vi-VN" sz="2400" b="1" dirty="0">
                <a:solidFill>
                  <a:srgbClr val="FF0000"/>
                </a:solidFill>
              </a:rPr>
              <a:t> </a:t>
            </a:r>
            <a:r>
              <a:rPr lang="en-US" altLang="vi-VN" sz="2400" b="1" dirty="0" smtClean="0">
                <a:solidFill>
                  <a:srgbClr val="FF0000"/>
                </a:solidFill>
              </a:rPr>
              <a:t>   </a:t>
            </a:r>
            <a:r>
              <a:rPr lang="en-US" sz="2800" b="1" dirty="0" smtClean="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lang="en-US" sz="2800" dirty="0" smtClean="0">
                <a:solidFill>
                  <a:srgbClr val="0070C0"/>
                </a:solidFill>
                <a:latin typeface="Calibri" panose="020F0502020204030204"/>
              </a:rPr>
              <a:t>away, answer, common, </a:t>
            </a:r>
            <a:r>
              <a:rPr lang="en-US" sz="2800" dirty="0" err="1" smtClean="0">
                <a:solidFill>
                  <a:srgbClr val="0070C0"/>
                </a:solidFill>
                <a:latin typeface="Calibri" panose="020F0502020204030204"/>
              </a:rPr>
              <a:t>neighbour</a:t>
            </a:r>
            <a:endParaRPr lang="en-US" sz="2800" dirty="0" smtClean="0">
              <a:solidFill>
                <a:srgbClr val="0070C0"/>
              </a:solidFill>
              <a:latin typeface="Calibri" panose="020F0502020204030204"/>
            </a:endParaRPr>
          </a:p>
          <a:p>
            <a:pPr defTabSz="685800"/>
            <a:r>
              <a:rPr lang="en-US" sz="3000" b="1" dirty="0" smtClean="0">
                <a:solidFill>
                  <a:srgbClr val="FF0000"/>
                </a:solidFill>
                <a:latin typeface="Calibri" panose="020F0502020204030204"/>
              </a:rPr>
              <a:t>/3:/  </a:t>
            </a:r>
            <a:r>
              <a:rPr lang="en-US" sz="2800" b="1" dirty="0" smtClean="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lang="en-US" sz="2800" dirty="0" smtClean="0">
                <a:solidFill>
                  <a:srgbClr val="0070C0"/>
                </a:solidFill>
                <a:latin typeface="Calibri" panose="020F0502020204030204"/>
              </a:rPr>
              <a:t>burn, birth, hear, heard</a:t>
            </a:r>
            <a:endParaRPr lang="en-US" sz="280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607128" y="3919669"/>
            <a:ext cx="3106841" cy="156072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2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TextBox 6"/>
          <p:cNvSpPr txBox="1"/>
          <p:nvPr/>
        </p:nvSpPr>
        <p:spPr>
          <a:xfrm>
            <a:off x="2046055" y="2553163"/>
            <a:ext cx="1904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latin typeface="Calibri" panose="020F0502020204030204"/>
              </a:rPr>
              <a:t>Vocabulary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41514" y="4419490"/>
            <a:ext cx="28263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</a:rPr>
              <a:t>Pronunciation</a:t>
            </a:r>
            <a:endParaRPr lang="vi-VN" sz="3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96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IV. Homework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900" dirty="0"/>
              <a:t>Learn by heart all the new words (Vocabulary)</a:t>
            </a:r>
          </a:p>
          <a:p>
            <a:r>
              <a:rPr lang="en-US" sz="3900" dirty="0"/>
              <a:t>Do exercise </a:t>
            </a:r>
            <a:r>
              <a:rPr lang="en-US" sz="3900" dirty="0" smtClean="0"/>
              <a:t>1,2 </a:t>
            </a:r>
            <a:r>
              <a:rPr lang="en-US" sz="3900" dirty="0"/>
              <a:t>(Workbook, page 3)</a:t>
            </a:r>
          </a:p>
          <a:p>
            <a:r>
              <a:rPr lang="en-US" sz="3900" dirty="0"/>
              <a:t>Prepare: Unit 1 – A closer look 2</a:t>
            </a:r>
            <a:endParaRPr lang="vi-VN" sz="3900" dirty="0"/>
          </a:p>
        </p:txBody>
      </p:sp>
    </p:spTree>
    <p:extLst>
      <p:ext uri="{BB962C8B-B14F-4D97-AF65-F5344CB8AC3E}">
        <p14:creationId xmlns:p14="http://schemas.microsoft.com/office/powerpoint/2010/main" val="36912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434108" y="295563"/>
            <a:ext cx="10723419" cy="861774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2500" b="1" dirty="0" smtClean="0">
                <a:solidFill>
                  <a:srgbClr val="FF0000"/>
                </a:solidFill>
              </a:rPr>
              <a:t>UNIT </a:t>
            </a:r>
            <a:r>
              <a:rPr lang="en-US" altLang="vi-VN" sz="2500" b="1" dirty="0">
                <a:solidFill>
                  <a:srgbClr val="FF0000"/>
                </a:solidFill>
              </a:rPr>
              <a:t>1. MY HOBBIES</a:t>
            </a:r>
          </a:p>
          <a:p>
            <a:pPr algn="ctr"/>
            <a:r>
              <a:rPr lang="en-US" altLang="vi-VN" sz="2500" b="1" dirty="0" smtClean="0">
                <a:solidFill>
                  <a:srgbClr val="FF0000"/>
                </a:solidFill>
              </a:rPr>
              <a:t>Lesson 2: A </a:t>
            </a:r>
            <a:r>
              <a:rPr lang="en-US" altLang="vi-VN" sz="2500" b="1" dirty="0">
                <a:solidFill>
                  <a:srgbClr val="FF0000"/>
                </a:solidFill>
              </a:rPr>
              <a:t>CLOSER LOOK 1</a:t>
            </a:r>
          </a:p>
        </p:txBody>
      </p:sp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434107" y="1274537"/>
            <a:ext cx="10723419" cy="440120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sz="2000" b="1" dirty="0">
                <a:solidFill>
                  <a:srgbClr val="FF0000"/>
                </a:solidFill>
              </a:rPr>
              <a:t> </a:t>
            </a:r>
            <a:r>
              <a:rPr lang="en-US" altLang="vi-VN" sz="2000" b="1" dirty="0" smtClean="0">
                <a:solidFill>
                  <a:srgbClr val="FF0000"/>
                </a:solidFill>
              </a:rPr>
              <a:t>    I. Vocabulary</a:t>
            </a:r>
          </a:p>
          <a:p>
            <a:pPr>
              <a:spcBef>
                <a:spcPts val="0"/>
              </a:spcBef>
            </a:pPr>
            <a:r>
              <a:rPr lang="en-US" sz="2000" dirty="0" smtClean="0"/>
              <a:t>1. horse-riding  (n): </a:t>
            </a:r>
            <a:r>
              <a:rPr lang="en-US" sz="2000" dirty="0" err="1" smtClean="0"/>
              <a:t>cưỡi</a:t>
            </a:r>
            <a:r>
              <a:rPr lang="en-US" sz="2000" dirty="0" smtClean="0"/>
              <a:t> </a:t>
            </a:r>
            <a:r>
              <a:rPr lang="en-US" sz="2000" dirty="0" err="1" smtClean="0"/>
              <a:t>ngựa</a:t>
            </a:r>
            <a:r>
              <a:rPr lang="en-US" sz="2000" dirty="0" smtClean="0"/>
              <a:t> </a:t>
            </a:r>
            <a:r>
              <a:rPr lang="vi-VN" sz="2000" dirty="0" smtClean="0"/>
              <a:t>	</a:t>
            </a:r>
            <a:r>
              <a:rPr lang="vi-VN" sz="2000" dirty="0" smtClean="0">
                <a:solidFill>
                  <a:srgbClr val="FF0000"/>
                </a:solidFill>
              </a:rPr>
              <a:t>     </a:t>
            </a:r>
            <a:endParaRPr lang="en-US" sz="2000" dirty="0" smtClean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</a:pPr>
            <a:r>
              <a:rPr lang="en-US" sz="2000" dirty="0" smtClean="0"/>
              <a:t>2. gymnastics    (n): </a:t>
            </a:r>
            <a:r>
              <a:rPr lang="en-US" sz="2000" dirty="0" err="1" smtClean="0"/>
              <a:t>thể</a:t>
            </a:r>
            <a:r>
              <a:rPr lang="en-US" sz="2000" dirty="0" smtClean="0"/>
              <a:t> </a:t>
            </a:r>
            <a:r>
              <a:rPr lang="en-US" sz="2000" dirty="0" err="1" smtClean="0"/>
              <a:t>dục</a:t>
            </a:r>
            <a:r>
              <a:rPr lang="en-US" sz="2000" dirty="0" smtClean="0"/>
              <a:t> </a:t>
            </a:r>
            <a:r>
              <a:rPr lang="en-US" sz="2000" dirty="0" err="1" smtClean="0"/>
              <a:t>dụng</a:t>
            </a:r>
            <a:r>
              <a:rPr lang="en-US" sz="2000" dirty="0" smtClean="0"/>
              <a:t> </a:t>
            </a:r>
            <a:r>
              <a:rPr lang="en-US" sz="2000" dirty="0" err="1" smtClean="0"/>
              <a:t>cụ</a:t>
            </a:r>
            <a:r>
              <a:rPr lang="en-US" sz="2000" dirty="0" smtClean="0"/>
              <a:t> </a:t>
            </a:r>
            <a:r>
              <a:rPr lang="vi-VN" sz="2000" dirty="0" smtClean="0"/>
              <a:t>  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3. camping         (n): </a:t>
            </a:r>
            <a:r>
              <a:rPr lang="en-US" sz="2000" dirty="0" err="1" smtClean="0"/>
              <a:t>sự</a:t>
            </a:r>
            <a:r>
              <a:rPr lang="en-US" sz="2000" dirty="0" smtClean="0"/>
              <a:t> </a:t>
            </a:r>
            <a:r>
              <a:rPr lang="en-US" sz="2000" dirty="0" err="1" smtClean="0"/>
              <a:t>cắm</a:t>
            </a:r>
            <a:r>
              <a:rPr lang="en-US" sz="2000" dirty="0" smtClean="0"/>
              <a:t> </a:t>
            </a:r>
            <a:r>
              <a:rPr lang="en-US" sz="2000" dirty="0" err="1" smtClean="0"/>
              <a:t>trại</a:t>
            </a:r>
            <a:r>
              <a:rPr lang="en-US" sz="2000" dirty="0" smtClean="0"/>
              <a:t> </a:t>
            </a:r>
            <a:r>
              <a:rPr lang="vi-VN" sz="2000" dirty="0" smtClean="0"/>
              <a:t>              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4. catch            (</a:t>
            </a:r>
            <a:r>
              <a:rPr lang="en-US" sz="2000" dirty="0" err="1" smtClean="0"/>
              <a:t>v,n</a:t>
            </a:r>
            <a:r>
              <a:rPr lang="en-US" sz="2000" dirty="0" smtClean="0"/>
              <a:t>): </a:t>
            </a:r>
            <a:r>
              <a:rPr lang="en-US" sz="2000" dirty="0" err="1" smtClean="0"/>
              <a:t>bắt</a:t>
            </a:r>
            <a:r>
              <a:rPr lang="en-US" sz="2000" dirty="0" smtClean="0"/>
              <a:t> </a:t>
            </a:r>
            <a:r>
              <a:rPr lang="en-US" sz="2000" dirty="0" err="1" smtClean="0"/>
              <a:t>lấy</a:t>
            </a:r>
            <a:r>
              <a:rPr lang="en-US" sz="2000" dirty="0" smtClean="0"/>
              <a:t>				</a:t>
            </a:r>
            <a:br>
              <a:rPr lang="en-US" sz="2000" dirty="0" smtClean="0"/>
            </a:br>
            <a:r>
              <a:rPr lang="en-US" sz="2000" dirty="0" smtClean="0"/>
              <a:t>5. headphones (n) : tai </a:t>
            </a:r>
            <a:r>
              <a:rPr lang="en-US" sz="2000" dirty="0" err="1" smtClean="0"/>
              <a:t>nghe</a:t>
            </a:r>
            <a:r>
              <a:rPr lang="en-US" sz="2000" dirty="0" smtClean="0"/>
              <a:t> </a:t>
            </a:r>
            <a:r>
              <a:rPr lang="vi-VN" sz="2000" dirty="0" smtClean="0"/>
              <a:t>			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6. melody           (n): </a:t>
            </a:r>
            <a:r>
              <a:rPr lang="en-US" sz="2000" dirty="0" err="1" smtClean="0"/>
              <a:t>giai</a:t>
            </a:r>
            <a:r>
              <a:rPr lang="en-US" sz="2000" dirty="0" smtClean="0"/>
              <a:t> </a:t>
            </a:r>
            <a:r>
              <a:rPr lang="en-US" sz="2000" dirty="0" err="1" smtClean="0"/>
              <a:t>điệu</a:t>
            </a:r>
            <a:r>
              <a:rPr lang="en-US" sz="2000" dirty="0" smtClean="0"/>
              <a:t> (</a:t>
            </a:r>
            <a:r>
              <a:rPr lang="en-US" sz="2000" dirty="0" err="1" smtClean="0"/>
              <a:t>âm</a:t>
            </a:r>
            <a:r>
              <a:rPr lang="en-US" sz="2000" dirty="0" smtClean="0"/>
              <a:t> </a:t>
            </a:r>
            <a:r>
              <a:rPr lang="en-US" sz="2000" dirty="0" err="1" smtClean="0"/>
              <a:t>nhạc</a:t>
            </a:r>
            <a:r>
              <a:rPr lang="en-US" sz="2000" dirty="0" smtClean="0"/>
              <a:t>) </a:t>
            </a:r>
            <a:r>
              <a:rPr lang="vi-VN" sz="2000" dirty="0" smtClean="0"/>
              <a:t>		</a:t>
            </a:r>
            <a:endParaRPr lang="en-US" altLang="vi-VN" sz="2000" b="1" dirty="0" smtClean="0">
              <a:solidFill>
                <a:srgbClr val="FF0000"/>
              </a:solidFill>
            </a:endParaRPr>
          </a:p>
          <a:p>
            <a:r>
              <a:rPr lang="en-US" altLang="vi-VN" sz="2000" b="1" dirty="0" smtClean="0">
                <a:solidFill>
                  <a:srgbClr val="FF0000"/>
                </a:solidFill>
              </a:rPr>
              <a:t>    II. Pronunciation: </a:t>
            </a:r>
            <a:r>
              <a:rPr lang="az-Cyrl-AZ" altLang="vi-VN" sz="2000" b="1" dirty="0">
                <a:solidFill>
                  <a:srgbClr val="FF0000"/>
                </a:solidFill>
              </a:rPr>
              <a:t>/ә/</a:t>
            </a:r>
            <a:r>
              <a:rPr lang="en-US" altLang="vi-VN" sz="2000" b="1" dirty="0">
                <a:solidFill>
                  <a:srgbClr val="FF0000"/>
                </a:solidFill>
              </a:rPr>
              <a:t> and </a:t>
            </a:r>
            <a:r>
              <a:rPr lang="az-Cyrl-AZ" altLang="vi-VN" sz="2000" b="1" dirty="0">
                <a:solidFill>
                  <a:srgbClr val="FF0000"/>
                </a:solidFill>
              </a:rPr>
              <a:t>/</a:t>
            </a:r>
            <a:r>
              <a:rPr lang="az-Cyrl-AZ" altLang="vi-VN" sz="2000" b="1" dirty="0" smtClean="0">
                <a:solidFill>
                  <a:srgbClr val="FF0000"/>
                </a:solidFill>
              </a:rPr>
              <a:t>з</a:t>
            </a:r>
            <a:r>
              <a:rPr lang="en-US" altLang="vi-VN" sz="2000" b="1" dirty="0" smtClean="0">
                <a:solidFill>
                  <a:srgbClr val="FF0000"/>
                </a:solidFill>
              </a:rPr>
              <a:t>:/</a:t>
            </a:r>
          </a:p>
          <a:p>
            <a:r>
              <a:rPr lang="en-US" altLang="vi-VN" sz="2000" b="1" dirty="0"/>
              <a:t>1. </a:t>
            </a:r>
            <a:r>
              <a:rPr lang="az-Cyrl-AZ" altLang="vi-VN" sz="2000" b="1" dirty="0"/>
              <a:t>/ә/</a:t>
            </a:r>
            <a:r>
              <a:rPr lang="en-US" altLang="vi-VN" sz="2000" b="1" dirty="0"/>
              <a:t>  : </a:t>
            </a:r>
            <a:r>
              <a:rPr lang="en-US" altLang="vi-VN" sz="2000" b="1" dirty="0">
                <a:solidFill>
                  <a:srgbClr val="FF0000"/>
                </a:solidFill>
              </a:rPr>
              <a:t>a</a:t>
            </a:r>
            <a:r>
              <a:rPr lang="en-US" altLang="vi-VN" sz="2000" b="1" dirty="0"/>
              <a:t>gain, wat</a:t>
            </a:r>
            <a:r>
              <a:rPr lang="en-US" altLang="vi-VN" sz="2000" b="1" dirty="0">
                <a:solidFill>
                  <a:srgbClr val="FF0000"/>
                </a:solidFill>
              </a:rPr>
              <a:t>e</a:t>
            </a:r>
            <a:r>
              <a:rPr lang="en-US" altLang="vi-VN" sz="2000" b="1" dirty="0"/>
              <a:t>r, mel</a:t>
            </a:r>
            <a:r>
              <a:rPr lang="en-US" altLang="vi-VN" sz="2000" b="1" dirty="0">
                <a:solidFill>
                  <a:srgbClr val="FF0000"/>
                </a:solidFill>
              </a:rPr>
              <a:t>o</a:t>
            </a:r>
            <a:r>
              <a:rPr lang="en-US" altLang="vi-VN" sz="2000" b="1" dirty="0"/>
              <a:t>dy</a:t>
            </a:r>
          </a:p>
          <a:p>
            <a:r>
              <a:rPr lang="en-US" altLang="vi-VN" sz="2000" b="1" dirty="0" smtClean="0"/>
              <a:t>2</a:t>
            </a:r>
            <a:r>
              <a:rPr lang="en-US" altLang="vi-VN" sz="2000" b="1" dirty="0"/>
              <a:t>. </a:t>
            </a:r>
            <a:r>
              <a:rPr lang="az-Cyrl-AZ" altLang="vi-VN" sz="2000" b="1" dirty="0"/>
              <a:t>/з:/</a:t>
            </a:r>
            <a:r>
              <a:rPr lang="en-US" altLang="vi-VN" sz="2000" b="1" dirty="0"/>
              <a:t> </a:t>
            </a:r>
            <a:r>
              <a:rPr lang="en-US" altLang="vi-VN" sz="2000" b="1" dirty="0" smtClean="0"/>
              <a:t>: </a:t>
            </a:r>
            <a:r>
              <a:rPr lang="en-US" altLang="vi-VN" sz="2000" b="1" dirty="0"/>
              <a:t>b</a:t>
            </a:r>
            <a:r>
              <a:rPr lang="en-US" altLang="vi-VN" sz="2000" b="1" dirty="0">
                <a:solidFill>
                  <a:srgbClr val="FF0000"/>
                </a:solidFill>
              </a:rPr>
              <a:t>ir</a:t>
            </a:r>
            <a:r>
              <a:rPr lang="en-US" altLang="vi-VN" sz="2000" b="1" dirty="0"/>
              <a:t>d, g</a:t>
            </a:r>
            <a:r>
              <a:rPr lang="en-US" altLang="vi-VN" sz="2000" b="1" dirty="0">
                <a:solidFill>
                  <a:srgbClr val="FF0000"/>
                </a:solidFill>
              </a:rPr>
              <a:t>ir</a:t>
            </a:r>
            <a:r>
              <a:rPr lang="en-US" altLang="vi-VN" sz="2000" b="1" dirty="0"/>
              <a:t>l, </a:t>
            </a:r>
            <a:r>
              <a:rPr lang="en-US" altLang="vi-VN" sz="2000" b="1" dirty="0" smtClean="0"/>
              <a:t>t</a:t>
            </a:r>
            <a:r>
              <a:rPr lang="en-US" altLang="vi-VN" sz="2000" b="1" dirty="0" smtClean="0">
                <a:solidFill>
                  <a:srgbClr val="FF0000"/>
                </a:solidFill>
              </a:rPr>
              <a:t>ur</a:t>
            </a:r>
            <a:r>
              <a:rPr lang="en-US" altLang="vi-VN" sz="2000" b="1" dirty="0" smtClean="0"/>
              <a:t>n</a:t>
            </a:r>
            <a:endParaRPr lang="en-US" altLang="vi-VN" sz="2000" b="1" dirty="0">
              <a:solidFill>
                <a:srgbClr val="FF0000"/>
              </a:solidFill>
            </a:endParaRPr>
          </a:p>
          <a:p>
            <a:r>
              <a:rPr lang="en-US" altLang="vi-VN" sz="2000" b="1" dirty="0" smtClean="0">
                <a:solidFill>
                  <a:srgbClr val="FF0000"/>
                </a:solidFill>
              </a:rPr>
              <a:t>    III. Homework</a:t>
            </a:r>
          </a:p>
          <a:p>
            <a:r>
              <a:rPr lang="en-US" altLang="vi-VN" sz="2000" dirty="0" smtClean="0"/>
              <a:t>- Write each word in Vocabulary</a:t>
            </a:r>
            <a:r>
              <a:rPr lang="en-US" sz="2000" dirty="0" smtClean="0"/>
              <a:t>: 3 lines</a:t>
            </a:r>
            <a:endParaRPr lang="en-US" sz="2000" dirty="0"/>
          </a:p>
          <a:p>
            <a:r>
              <a:rPr lang="en-US" sz="2000" dirty="0" smtClean="0"/>
              <a:t>- Do </a:t>
            </a:r>
            <a:r>
              <a:rPr lang="en-US" sz="2000" dirty="0"/>
              <a:t>exercise 1,2 (Workbook, page 3)</a:t>
            </a:r>
          </a:p>
          <a:p>
            <a:r>
              <a:rPr lang="en-US" sz="2000" dirty="0" smtClean="0"/>
              <a:t>- Prepare</a:t>
            </a:r>
            <a:r>
              <a:rPr lang="en-US" sz="2000" dirty="0"/>
              <a:t>: Unit 1 – A closer look </a:t>
            </a:r>
            <a:r>
              <a:rPr lang="en-US" sz="2000" dirty="0" smtClean="0"/>
              <a:t>2</a:t>
            </a:r>
            <a:endParaRPr lang="vi-VN" sz="2000" dirty="0"/>
          </a:p>
        </p:txBody>
      </p:sp>
      <p:pic>
        <p:nvPicPr>
          <p:cNvPr id="6150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5" y="6259513"/>
            <a:ext cx="622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5" y="6281738"/>
            <a:ext cx="622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670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1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1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1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962" y="0"/>
            <a:ext cx="3542958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gerian" pitchFamily="82" charset="0"/>
              </a:rPr>
              <a:t>WARM UP</a:t>
            </a:r>
          </a:p>
        </p:txBody>
      </p:sp>
      <p:pic>
        <p:nvPicPr>
          <p:cNvPr id="3076" name="Picture 1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900" y="6105525"/>
            <a:ext cx="617538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97018" y="4119418"/>
            <a:ext cx="6169891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900" b="1" dirty="0" smtClean="0">
                <a:solidFill>
                  <a:srgbClr val="FF0000"/>
                </a:solidFill>
              </a:rPr>
              <a:t>I like _________________________</a:t>
            </a:r>
            <a:endParaRPr lang="vi-VN" sz="29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1733550" y="609600"/>
            <a:ext cx="672465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3800" b="1" dirty="0" smtClean="0">
                <a:solidFill>
                  <a:srgbClr val="FFFF00"/>
                </a:solidFill>
              </a:rPr>
              <a:t>UNIT </a:t>
            </a:r>
            <a:r>
              <a:rPr lang="en-US" altLang="vi-VN" sz="3800" b="1" dirty="0">
                <a:solidFill>
                  <a:srgbClr val="FFFF00"/>
                </a:solidFill>
              </a:rPr>
              <a:t>1. MY HOBBIES</a:t>
            </a:r>
          </a:p>
          <a:p>
            <a:pPr algn="ctr"/>
            <a:r>
              <a:rPr lang="en-US" altLang="vi-VN" sz="3800" b="1" dirty="0" smtClean="0">
                <a:solidFill>
                  <a:srgbClr val="FFFF00"/>
                </a:solidFill>
              </a:rPr>
              <a:t>Lesson 2: A </a:t>
            </a:r>
            <a:r>
              <a:rPr lang="en-US" altLang="vi-VN" sz="3800" b="1" dirty="0">
                <a:solidFill>
                  <a:srgbClr val="FFFF00"/>
                </a:solidFill>
              </a:rPr>
              <a:t>CLOSER LOOK 1</a:t>
            </a:r>
          </a:p>
        </p:txBody>
      </p:sp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895350" y="2146300"/>
            <a:ext cx="6291263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sz="5500" b="1" dirty="0" smtClean="0">
                <a:solidFill>
                  <a:schemeClr val="bg1"/>
                </a:solidFill>
              </a:rPr>
              <a:t>I. </a:t>
            </a:r>
            <a:r>
              <a:rPr lang="en-US" altLang="vi-VN" sz="5500" b="1" dirty="0">
                <a:solidFill>
                  <a:schemeClr val="bg1"/>
                </a:solidFill>
              </a:rPr>
              <a:t>Vocabulary</a:t>
            </a:r>
          </a:p>
        </p:txBody>
      </p:sp>
      <p:pic>
        <p:nvPicPr>
          <p:cNvPr id="6150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5" y="6259513"/>
            <a:ext cx="622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5" y="6281738"/>
            <a:ext cx="622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0" y="0"/>
            <a:ext cx="6291263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sz="5500" b="1" dirty="0" smtClean="0">
                <a:solidFill>
                  <a:srgbClr val="FF0000"/>
                </a:solidFill>
              </a:rPr>
              <a:t>I. </a:t>
            </a:r>
            <a:r>
              <a:rPr lang="en-US" altLang="vi-VN" sz="5500" b="1" dirty="0">
                <a:solidFill>
                  <a:srgbClr val="FF0000"/>
                </a:solidFill>
              </a:rPr>
              <a:t>Vocabulary</a:t>
            </a:r>
          </a:p>
        </p:txBody>
      </p:sp>
      <p:pic>
        <p:nvPicPr>
          <p:cNvPr id="6150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5" y="6259513"/>
            <a:ext cx="622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8839" y="1297304"/>
            <a:ext cx="8617585" cy="4962209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3100" dirty="0" smtClean="0"/>
              <a:t>1. horse-riding (n): </a:t>
            </a:r>
            <a:r>
              <a:rPr lang="en-US" sz="3100" dirty="0" err="1" smtClean="0"/>
              <a:t>cưỡi</a:t>
            </a:r>
            <a:r>
              <a:rPr lang="en-US" sz="3100" dirty="0" smtClean="0"/>
              <a:t> </a:t>
            </a:r>
            <a:r>
              <a:rPr lang="en-US" sz="3100" dirty="0" err="1" smtClean="0"/>
              <a:t>ngựa</a:t>
            </a:r>
            <a:r>
              <a:rPr lang="en-US" sz="3100" dirty="0" smtClean="0"/>
              <a:t> </a:t>
            </a:r>
            <a:r>
              <a:rPr lang="vi-VN" sz="3100" dirty="0" smtClean="0"/>
              <a:t>	</a:t>
            </a:r>
            <a:r>
              <a:rPr lang="vi-VN" sz="3100" dirty="0" smtClean="0">
                <a:solidFill>
                  <a:srgbClr val="FF0000"/>
                </a:solidFill>
              </a:rPr>
              <a:t>     </a:t>
            </a:r>
            <a:r>
              <a:rPr lang="vi-VN" dirty="0" smtClean="0">
                <a:solidFill>
                  <a:srgbClr val="FF0000"/>
                </a:solidFill>
              </a:rPr>
              <a:t>/</a:t>
            </a:r>
            <a:r>
              <a:rPr lang="vi-VN" dirty="0">
                <a:solidFill>
                  <a:srgbClr val="FF0000"/>
                </a:solidFill>
              </a:rPr>
              <a:t>ˈhɔːs raɪdɪŋ/</a:t>
            </a:r>
            <a:endParaRPr lang="vi-VN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3100" dirty="0" smtClean="0"/>
              <a:t>2. gymnastics (n): </a:t>
            </a:r>
            <a:r>
              <a:rPr lang="en-US" sz="3100" dirty="0" err="1" smtClean="0"/>
              <a:t>thể</a:t>
            </a:r>
            <a:r>
              <a:rPr lang="en-US" sz="3100" dirty="0" smtClean="0"/>
              <a:t> </a:t>
            </a:r>
            <a:r>
              <a:rPr lang="en-US" sz="3100" dirty="0" err="1" smtClean="0"/>
              <a:t>dục</a:t>
            </a:r>
            <a:r>
              <a:rPr lang="en-US" sz="3100" dirty="0" smtClean="0"/>
              <a:t> </a:t>
            </a:r>
            <a:r>
              <a:rPr lang="en-US" sz="3100" dirty="0" err="1" smtClean="0"/>
              <a:t>dụng</a:t>
            </a:r>
            <a:r>
              <a:rPr lang="en-US" sz="3100" dirty="0" smtClean="0"/>
              <a:t> </a:t>
            </a:r>
            <a:r>
              <a:rPr lang="en-US" sz="3100" dirty="0" err="1" smtClean="0"/>
              <a:t>cụ</a:t>
            </a:r>
            <a:r>
              <a:rPr lang="en-US" sz="3100" dirty="0" smtClean="0"/>
              <a:t> </a:t>
            </a:r>
            <a:r>
              <a:rPr lang="vi-VN" sz="3100" dirty="0" smtClean="0"/>
              <a:t>   </a:t>
            </a:r>
            <a:r>
              <a:rPr lang="vi-VN" dirty="0" smtClean="0">
                <a:solidFill>
                  <a:srgbClr val="FF0000"/>
                </a:solidFill>
              </a:rPr>
              <a:t>/</a:t>
            </a:r>
            <a:r>
              <a:rPr lang="vi-VN" dirty="0">
                <a:solidFill>
                  <a:srgbClr val="FF0000"/>
                </a:solidFill>
              </a:rPr>
              <a:t>dʒɪmˈnæstɪks/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3100" dirty="0" smtClean="0"/>
              <a:t>3. camping (n): </a:t>
            </a:r>
            <a:r>
              <a:rPr lang="en-US" sz="3100" dirty="0" err="1" smtClean="0"/>
              <a:t>sự</a:t>
            </a:r>
            <a:r>
              <a:rPr lang="en-US" sz="3100" dirty="0" smtClean="0"/>
              <a:t> </a:t>
            </a:r>
            <a:r>
              <a:rPr lang="en-US" sz="3100" dirty="0" err="1" smtClean="0"/>
              <a:t>cắm</a:t>
            </a:r>
            <a:r>
              <a:rPr lang="en-US" sz="3100" dirty="0" smtClean="0"/>
              <a:t> </a:t>
            </a:r>
            <a:r>
              <a:rPr lang="en-US" sz="3100" dirty="0" err="1" smtClean="0"/>
              <a:t>trại</a:t>
            </a:r>
            <a:r>
              <a:rPr lang="en-US" sz="3100" dirty="0" smtClean="0"/>
              <a:t> </a:t>
            </a:r>
            <a:r>
              <a:rPr lang="vi-VN" sz="3100" dirty="0" smtClean="0"/>
              <a:t>               </a:t>
            </a:r>
            <a:r>
              <a:rPr lang="vi-VN" dirty="0" smtClean="0">
                <a:solidFill>
                  <a:srgbClr val="FF0000"/>
                </a:solidFill>
              </a:rPr>
              <a:t>/</a:t>
            </a:r>
            <a:r>
              <a:rPr lang="vi-VN" dirty="0">
                <a:solidFill>
                  <a:srgbClr val="FF0000"/>
                </a:solidFill>
              </a:rPr>
              <a:t>ˈkæmpɪŋ/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3100" dirty="0" smtClean="0"/>
              <a:t>4. catch (</a:t>
            </a:r>
            <a:r>
              <a:rPr lang="en-US" sz="3100" dirty="0" err="1" smtClean="0"/>
              <a:t>v,n</a:t>
            </a:r>
            <a:r>
              <a:rPr lang="en-US" sz="3100" dirty="0" smtClean="0"/>
              <a:t>): </a:t>
            </a:r>
            <a:r>
              <a:rPr lang="en-US" sz="3100" dirty="0" err="1" smtClean="0"/>
              <a:t>bắt</a:t>
            </a:r>
            <a:r>
              <a:rPr lang="en-US" sz="3100" dirty="0" smtClean="0"/>
              <a:t> </a:t>
            </a:r>
            <a:r>
              <a:rPr lang="en-US" sz="3100" dirty="0" err="1" smtClean="0"/>
              <a:t>lấy</a:t>
            </a:r>
            <a:r>
              <a:rPr lang="en-US" sz="3100" dirty="0" smtClean="0"/>
              <a:t>				</a:t>
            </a:r>
            <a:r>
              <a:rPr lang="en-US" sz="3100" dirty="0" smtClean="0">
                <a:solidFill>
                  <a:srgbClr val="FF0000"/>
                </a:solidFill>
              </a:rPr>
              <a:t> </a:t>
            </a:r>
            <a:r>
              <a:rPr lang="vi-VN" dirty="0">
                <a:solidFill>
                  <a:srgbClr val="FF0000"/>
                </a:solidFill>
              </a:rPr>
              <a:t>/kætʃ/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3100" dirty="0" smtClean="0"/>
              <a:t>5. headphones (n) : tai </a:t>
            </a:r>
            <a:r>
              <a:rPr lang="en-US" sz="3100" dirty="0" err="1" smtClean="0"/>
              <a:t>nghe</a:t>
            </a:r>
            <a:r>
              <a:rPr lang="en-US" sz="3100" dirty="0" smtClean="0"/>
              <a:t> </a:t>
            </a:r>
            <a:r>
              <a:rPr lang="vi-VN" sz="3100" dirty="0" smtClean="0"/>
              <a:t>			</a:t>
            </a:r>
            <a:r>
              <a:rPr lang="vi-VN" dirty="0" smtClean="0">
                <a:solidFill>
                  <a:srgbClr val="FF0000"/>
                </a:solidFill>
              </a:rPr>
              <a:t>/</a:t>
            </a:r>
            <a:r>
              <a:rPr lang="vi-VN" dirty="0">
                <a:solidFill>
                  <a:srgbClr val="FF0000"/>
                </a:solidFill>
              </a:rPr>
              <a:t>ˈhedfəʊnz/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3100" dirty="0" smtClean="0"/>
              <a:t>6. melody (n): </a:t>
            </a:r>
            <a:r>
              <a:rPr lang="en-US" sz="3100" dirty="0" err="1" smtClean="0"/>
              <a:t>giai</a:t>
            </a:r>
            <a:r>
              <a:rPr lang="en-US" sz="3100" dirty="0" smtClean="0"/>
              <a:t> </a:t>
            </a:r>
            <a:r>
              <a:rPr lang="en-US" sz="3100" dirty="0" err="1" smtClean="0"/>
              <a:t>điệu</a:t>
            </a:r>
            <a:r>
              <a:rPr lang="en-US" sz="3100" dirty="0" smtClean="0"/>
              <a:t> (</a:t>
            </a:r>
            <a:r>
              <a:rPr lang="en-US" sz="3100" dirty="0" err="1" smtClean="0"/>
              <a:t>âm</a:t>
            </a:r>
            <a:r>
              <a:rPr lang="en-US" sz="3100" dirty="0" smtClean="0"/>
              <a:t> </a:t>
            </a:r>
            <a:r>
              <a:rPr lang="en-US" sz="3100" dirty="0" err="1" smtClean="0"/>
              <a:t>nhạc</a:t>
            </a:r>
            <a:r>
              <a:rPr lang="en-US" sz="3100" dirty="0" smtClean="0"/>
              <a:t>) </a:t>
            </a:r>
            <a:r>
              <a:rPr lang="vi-VN" sz="3100" dirty="0" smtClean="0"/>
              <a:t>		</a:t>
            </a:r>
            <a:r>
              <a:rPr lang="vi-VN" dirty="0" smtClean="0">
                <a:solidFill>
                  <a:srgbClr val="FF0000"/>
                </a:solidFill>
              </a:rPr>
              <a:t>/</a:t>
            </a:r>
            <a:r>
              <a:rPr lang="vi-VN" dirty="0">
                <a:solidFill>
                  <a:srgbClr val="FF0000"/>
                </a:solidFill>
              </a:rPr>
              <a:t>ˈmelədi/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152073" y="2286952"/>
            <a:ext cx="0" cy="129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284885" y="1297304"/>
            <a:ext cx="2965237" cy="1979296"/>
            <a:chOff x="284885" y="1297304"/>
            <a:chExt cx="2965237" cy="1979296"/>
          </a:xfrm>
        </p:grpSpPr>
        <p:pic>
          <p:nvPicPr>
            <p:cNvPr id="1026" name="Picture 2" descr="Tập tin:Horse riding in coca cola arena - melbourne show 2005.jpg –  Wikipedia tiếng Việ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885" y="1297304"/>
              <a:ext cx="2965237" cy="19792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613891" y="2660073"/>
              <a:ext cx="31403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600" b="1" dirty="0" smtClean="0">
                  <a:solidFill>
                    <a:srgbClr val="FF0000"/>
                  </a:solidFill>
                </a:rPr>
                <a:t>1</a:t>
              </a:r>
              <a:endParaRPr lang="vi-VN" sz="2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51223" y="1311361"/>
            <a:ext cx="2873952" cy="1951182"/>
            <a:chOff x="434518" y="3276600"/>
            <a:chExt cx="2724318" cy="1636538"/>
          </a:xfrm>
        </p:grpSpPr>
        <p:pic>
          <p:nvPicPr>
            <p:cNvPr id="1028" name="Picture 4" descr="Chọn đồ đi tập gym, nam giới nên chú ý điều gì đầu tiên?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86" b="5968"/>
            <a:stretch/>
          </p:blipFill>
          <p:spPr bwMode="auto">
            <a:xfrm>
              <a:off x="434518" y="3276600"/>
              <a:ext cx="2724318" cy="15332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2646218" y="4420695"/>
              <a:ext cx="28170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600" b="1" dirty="0" smtClean="0">
                  <a:solidFill>
                    <a:srgbClr val="FF0000"/>
                  </a:solidFill>
                </a:rPr>
                <a:t>2</a:t>
              </a:r>
              <a:endParaRPr lang="vi-VN" sz="2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82507" y="1280463"/>
            <a:ext cx="3092563" cy="2041092"/>
            <a:chOff x="221221" y="3215394"/>
            <a:chExt cx="3092563" cy="2041092"/>
          </a:xfrm>
        </p:grpSpPr>
        <p:pic>
          <p:nvPicPr>
            <p:cNvPr id="1030" name="Picture 6" descr="Best Places to Visit on a Family Camping Trip in 2021 - Chart Attac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221" y="3215394"/>
              <a:ext cx="3092563" cy="20410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2697290" y="4639369"/>
              <a:ext cx="31403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600" b="1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2236" y="1280463"/>
            <a:ext cx="3082834" cy="2416446"/>
            <a:chOff x="155575" y="-2338387"/>
            <a:chExt cx="2416445" cy="2416446"/>
          </a:xfrm>
        </p:grpSpPr>
        <p:pic>
          <p:nvPicPr>
            <p:cNvPr id="1032" name="Picture 8" descr="Amazon.com: Catch Fish: Summer Fishing Simulator : Apps &amp;amp; Game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-2338387"/>
              <a:ext cx="2416445" cy="24164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1995055" y="-414384"/>
              <a:ext cx="31403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600" b="1" dirty="0" smtClean="0">
                  <a:solidFill>
                    <a:srgbClr val="FF0000"/>
                  </a:solidFill>
                </a:rPr>
                <a:t>4</a:t>
              </a:r>
              <a:endParaRPr lang="vi-VN" sz="2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5472" y="3869333"/>
            <a:ext cx="3344062" cy="2458790"/>
            <a:chOff x="155575" y="-1279525"/>
            <a:chExt cx="2667000" cy="2698376"/>
          </a:xfrm>
        </p:grpSpPr>
        <p:pic>
          <p:nvPicPr>
            <p:cNvPr id="1036" name="Picture 12" descr="Tai Nghe Mèo Bluetooth Chụp Tai, Có Đèn LED Headphone - Tai Mèo Bluetooth  Không Dây Dễ Thương Có Mic Hỗ Trợ Điều Chỉnh Âm Lượng - Tai Nghe Bluetooth  Không Dâ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-1279525"/>
              <a:ext cx="2667000" cy="2667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2475965" y="926408"/>
              <a:ext cx="31403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600" b="1" dirty="0">
                  <a:solidFill>
                    <a:srgbClr val="FF0000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225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33579" y="848529"/>
            <a:ext cx="10848834" cy="12573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/>
          </a:p>
        </p:txBody>
      </p:sp>
      <p:sp>
        <p:nvSpPr>
          <p:cNvPr id="49" name="Rounded Rectangle 48"/>
          <p:cNvSpPr/>
          <p:nvPr/>
        </p:nvSpPr>
        <p:spPr>
          <a:xfrm>
            <a:off x="0" y="2536825"/>
            <a:ext cx="12191999" cy="3619500"/>
          </a:xfrm>
          <a:prstGeom prst="roundRect">
            <a:avLst/>
          </a:prstGeom>
          <a:solidFill>
            <a:schemeClr val="bg1"/>
          </a:solidFill>
          <a:ln>
            <a:solidFill>
              <a:srgbClr val="00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23825" y="85725"/>
            <a:ext cx="1657350" cy="32385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VOCABULARY</a:t>
            </a:r>
          </a:p>
        </p:txBody>
      </p:sp>
      <p:sp>
        <p:nvSpPr>
          <p:cNvPr id="5125" name="TextBox 4"/>
          <p:cNvSpPr txBox="1">
            <a:spLocks noChangeArrowheads="1"/>
          </p:cNvSpPr>
          <p:nvPr/>
        </p:nvSpPr>
        <p:spPr bwMode="auto">
          <a:xfrm>
            <a:off x="2093913" y="85725"/>
            <a:ext cx="7462837" cy="47705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sz="2500" b="1" dirty="0">
                <a:solidFill>
                  <a:srgbClr val="FF0000"/>
                </a:solidFill>
              </a:rPr>
              <a:t>1. </a:t>
            </a:r>
            <a:r>
              <a:rPr lang="en-US" altLang="vi-VN" sz="2500" b="1" dirty="0" smtClean="0">
                <a:solidFill>
                  <a:srgbClr val="FF0000"/>
                </a:solidFill>
              </a:rPr>
              <a:t>Match </a:t>
            </a:r>
            <a:r>
              <a:rPr lang="en-US" altLang="vi-VN" sz="2500" b="1" dirty="0">
                <a:solidFill>
                  <a:srgbClr val="FF0000"/>
                </a:solidFill>
              </a:rPr>
              <a:t>the correct verbs with the hobbies</a:t>
            </a:r>
          </a:p>
        </p:txBody>
      </p:sp>
      <p:sp>
        <p:nvSpPr>
          <p:cNvPr id="5126" name="TextBox 6"/>
          <p:cNvSpPr txBox="1">
            <a:spLocks noChangeArrowheads="1"/>
          </p:cNvSpPr>
          <p:nvPr/>
        </p:nvSpPr>
        <p:spPr bwMode="auto">
          <a:xfrm>
            <a:off x="1473341" y="1081891"/>
            <a:ext cx="1480249" cy="415498"/>
          </a:xfrm>
          <a:prstGeom prst="rect">
            <a:avLst/>
          </a:prstGeom>
          <a:solidFill>
            <a:schemeClr val="bg1"/>
          </a:solidFill>
          <a:ln w="9525">
            <a:solidFill>
              <a:srgbClr val="0066FF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2100"/>
              <a:t>TV</a:t>
            </a:r>
          </a:p>
        </p:txBody>
      </p:sp>
      <p:sp>
        <p:nvSpPr>
          <p:cNvPr id="5127" name="TextBox 7"/>
          <p:cNvSpPr txBox="1">
            <a:spLocks noChangeArrowheads="1"/>
          </p:cNvSpPr>
          <p:nvPr/>
        </p:nvSpPr>
        <p:spPr bwMode="auto">
          <a:xfrm>
            <a:off x="1479691" y="1605766"/>
            <a:ext cx="1480249" cy="415498"/>
          </a:xfrm>
          <a:prstGeom prst="rect">
            <a:avLst/>
          </a:prstGeom>
          <a:solidFill>
            <a:schemeClr val="bg1"/>
          </a:solidFill>
          <a:ln w="9525">
            <a:solidFill>
              <a:srgbClr val="0066FF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2100"/>
              <a:t>the piano</a:t>
            </a:r>
          </a:p>
        </p:txBody>
      </p:sp>
      <p:sp>
        <p:nvSpPr>
          <p:cNvPr id="5128" name="TextBox 8"/>
          <p:cNvSpPr txBox="1">
            <a:spLocks noChangeArrowheads="1"/>
          </p:cNvSpPr>
          <p:nvPr/>
        </p:nvSpPr>
        <p:spPr bwMode="auto">
          <a:xfrm>
            <a:off x="3254516" y="1081891"/>
            <a:ext cx="1480249" cy="415498"/>
          </a:xfrm>
          <a:prstGeom prst="rect">
            <a:avLst/>
          </a:prstGeom>
          <a:solidFill>
            <a:schemeClr val="bg1"/>
          </a:solidFill>
          <a:ln w="9525">
            <a:solidFill>
              <a:srgbClr val="0066FF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2100"/>
              <a:t>bottles</a:t>
            </a:r>
          </a:p>
        </p:txBody>
      </p:sp>
      <p:sp>
        <p:nvSpPr>
          <p:cNvPr id="5129" name="TextBox 9"/>
          <p:cNvSpPr txBox="1">
            <a:spLocks noChangeArrowheads="1"/>
          </p:cNvSpPr>
          <p:nvPr/>
        </p:nvSpPr>
        <p:spPr bwMode="auto">
          <a:xfrm>
            <a:off x="3570429" y="1605766"/>
            <a:ext cx="1480249" cy="415498"/>
          </a:xfrm>
          <a:prstGeom prst="rect">
            <a:avLst/>
          </a:prstGeom>
          <a:solidFill>
            <a:schemeClr val="bg1"/>
          </a:solidFill>
          <a:ln w="9525">
            <a:solidFill>
              <a:srgbClr val="0066FF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2100"/>
              <a:t>gymnastics</a:t>
            </a:r>
          </a:p>
        </p:txBody>
      </p:sp>
      <p:sp>
        <p:nvSpPr>
          <p:cNvPr id="5130" name="TextBox 10"/>
          <p:cNvSpPr txBox="1">
            <a:spLocks noChangeArrowheads="1"/>
          </p:cNvSpPr>
          <p:nvPr/>
        </p:nvSpPr>
        <p:spPr bwMode="auto">
          <a:xfrm>
            <a:off x="4992829" y="1081891"/>
            <a:ext cx="1480249" cy="415498"/>
          </a:xfrm>
          <a:prstGeom prst="rect">
            <a:avLst/>
          </a:prstGeom>
          <a:solidFill>
            <a:schemeClr val="bg1"/>
          </a:solidFill>
          <a:ln w="9525">
            <a:solidFill>
              <a:srgbClr val="0066FF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2100"/>
              <a:t>photos</a:t>
            </a:r>
          </a:p>
        </p:txBody>
      </p:sp>
      <p:sp>
        <p:nvSpPr>
          <p:cNvPr id="5131" name="TextBox 11"/>
          <p:cNvSpPr txBox="1">
            <a:spLocks noChangeArrowheads="1"/>
          </p:cNvSpPr>
          <p:nvPr/>
        </p:nvSpPr>
        <p:spPr bwMode="auto">
          <a:xfrm>
            <a:off x="5440504" y="1605766"/>
            <a:ext cx="1480249" cy="415498"/>
          </a:xfrm>
          <a:prstGeom prst="rect">
            <a:avLst/>
          </a:prstGeom>
          <a:solidFill>
            <a:schemeClr val="bg1"/>
          </a:solidFill>
          <a:ln w="9525">
            <a:solidFill>
              <a:srgbClr val="0066FF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2100"/>
              <a:t>badminton</a:t>
            </a:r>
          </a:p>
        </p:txBody>
      </p:sp>
      <p:sp>
        <p:nvSpPr>
          <p:cNvPr id="5132" name="TextBox 12"/>
          <p:cNvSpPr txBox="1">
            <a:spLocks noChangeArrowheads="1"/>
          </p:cNvSpPr>
          <p:nvPr/>
        </p:nvSpPr>
        <p:spPr bwMode="auto">
          <a:xfrm>
            <a:off x="6627954" y="1081891"/>
            <a:ext cx="2524125" cy="415498"/>
          </a:xfrm>
          <a:prstGeom prst="rect">
            <a:avLst/>
          </a:prstGeom>
          <a:solidFill>
            <a:schemeClr val="bg1"/>
          </a:solidFill>
          <a:ln w="9525">
            <a:solidFill>
              <a:srgbClr val="0066FF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2100"/>
              <a:t>mountain climbing</a:t>
            </a:r>
          </a:p>
        </p:txBody>
      </p:sp>
      <p:sp>
        <p:nvSpPr>
          <p:cNvPr id="5133" name="TextBox 13"/>
          <p:cNvSpPr txBox="1">
            <a:spLocks noChangeArrowheads="1"/>
          </p:cNvSpPr>
          <p:nvPr/>
        </p:nvSpPr>
        <p:spPr bwMode="auto">
          <a:xfrm>
            <a:off x="7307404" y="1605766"/>
            <a:ext cx="1480249" cy="415498"/>
          </a:xfrm>
          <a:prstGeom prst="rect">
            <a:avLst/>
          </a:prstGeom>
          <a:solidFill>
            <a:schemeClr val="bg1"/>
          </a:solidFill>
          <a:ln w="9525">
            <a:solidFill>
              <a:srgbClr val="0066FF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2100"/>
              <a:t>camping</a:t>
            </a:r>
          </a:p>
        </p:txBody>
      </p:sp>
      <p:sp>
        <p:nvSpPr>
          <p:cNvPr id="5134" name="TextBox 14"/>
          <p:cNvSpPr txBox="1">
            <a:spLocks noChangeArrowheads="1"/>
          </p:cNvSpPr>
          <p:nvPr/>
        </p:nvSpPr>
        <p:spPr bwMode="auto">
          <a:xfrm>
            <a:off x="9290191" y="1081891"/>
            <a:ext cx="2120926" cy="415498"/>
          </a:xfrm>
          <a:prstGeom prst="rect">
            <a:avLst/>
          </a:prstGeom>
          <a:solidFill>
            <a:schemeClr val="bg1"/>
          </a:solidFill>
          <a:ln w="9525">
            <a:solidFill>
              <a:srgbClr val="0066FF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2100"/>
              <a:t>horse riding</a:t>
            </a:r>
          </a:p>
        </p:txBody>
      </p:sp>
      <p:sp>
        <p:nvSpPr>
          <p:cNvPr id="5135" name="TextBox 15"/>
          <p:cNvSpPr txBox="1">
            <a:spLocks noChangeArrowheads="1"/>
          </p:cNvSpPr>
          <p:nvPr/>
        </p:nvSpPr>
        <p:spPr bwMode="auto">
          <a:xfrm>
            <a:off x="9152079" y="1583541"/>
            <a:ext cx="1480249" cy="415498"/>
          </a:xfrm>
          <a:prstGeom prst="rect">
            <a:avLst/>
          </a:prstGeom>
          <a:solidFill>
            <a:schemeClr val="bg1"/>
          </a:solidFill>
          <a:ln w="9525">
            <a:solidFill>
              <a:srgbClr val="0066FF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2100"/>
              <a:t>dolls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23825" y="2861647"/>
            <a:ext cx="2022475" cy="316701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3000" b="1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276475" y="2861647"/>
            <a:ext cx="1720851" cy="229711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500" b="1">
              <a:solidFill>
                <a:schemeClr val="bg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249738" y="2894985"/>
            <a:ext cx="1568450" cy="22637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500" b="1">
              <a:solidFill>
                <a:schemeClr val="bg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197600" y="2920385"/>
            <a:ext cx="1820863" cy="22383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500" b="1">
              <a:solidFill>
                <a:schemeClr val="bg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8186738" y="2928322"/>
            <a:ext cx="1566862" cy="223043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500" b="1">
              <a:solidFill>
                <a:schemeClr val="bg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115550" y="2928322"/>
            <a:ext cx="1566863" cy="223043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500" b="1">
              <a:solidFill>
                <a:schemeClr val="bg1"/>
              </a:solidFill>
            </a:endParaRPr>
          </a:p>
        </p:txBody>
      </p:sp>
      <p:sp>
        <p:nvSpPr>
          <p:cNvPr id="5142" name="TextBox 35"/>
          <p:cNvSpPr txBox="1">
            <a:spLocks noChangeArrowheads="1"/>
          </p:cNvSpPr>
          <p:nvPr/>
        </p:nvSpPr>
        <p:spPr bwMode="auto">
          <a:xfrm>
            <a:off x="465138" y="2931497"/>
            <a:ext cx="142875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2500" b="1" dirty="0">
                <a:solidFill>
                  <a:srgbClr val="FF0000"/>
                </a:solidFill>
              </a:rPr>
              <a:t>go</a:t>
            </a:r>
          </a:p>
        </p:txBody>
      </p:sp>
      <p:sp>
        <p:nvSpPr>
          <p:cNvPr id="5143" name="TextBox 36"/>
          <p:cNvSpPr txBox="1">
            <a:spLocks noChangeArrowheads="1"/>
          </p:cNvSpPr>
          <p:nvPr/>
        </p:nvSpPr>
        <p:spPr bwMode="auto">
          <a:xfrm>
            <a:off x="2343150" y="2964835"/>
            <a:ext cx="142875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2500" b="1" dirty="0">
                <a:solidFill>
                  <a:srgbClr val="FF0000"/>
                </a:solidFill>
              </a:rPr>
              <a:t>do</a:t>
            </a:r>
          </a:p>
        </p:txBody>
      </p:sp>
      <p:sp>
        <p:nvSpPr>
          <p:cNvPr id="5144" name="TextBox 37"/>
          <p:cNvSpPr txBox="1">
            <a:spLocks noChangeArrowheads="1"/>
          </p:cNvSpPr>
          <p:nvPr/>
        </p:nvSpPr>
        <p:spPr bwMode="auto">
          <a:xfrm>
            <a:off x="4319588" y="2964835"/>
            <a:ext cx="142875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2500" b="1" dirty="0">
                <a:solidFill>
                  <a:srgbClr val="FF0000"/>
                </a:solidFill>
              </a:rPr>
              <a:t>collect</a:t>
            </a:r>
          </a:p>
        </p:txBody>
      </p:sp>
      <p:sp>
        <p:nvSpPr>
          <p:cNvPr id="5145" name="TextBox 38"/>
          <p:cNvSpPr txBox="1">
            <a:spLocks noChangeArrowheads="1"/>
          </p:cNvSpPr>
          <p:nvPr/>
        </p:nvSpPr>
        <p:spPr bwMode="auto">
          <a:xfrm>
            <a:off x="6373813" y="2996585"/>
            <a:ext cx="142875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2500" b="1" dirty="0">
                <a:solidFill>
                  <a:srgbClr val="FF0000"/>
                </a:solidFill>
              </a:rPr>
              <a:t>play</a:t>
            </a:r>
          </a:p>
        </p:txBody>
      </p:sp>
      <p:sp>
        <p:nvSpPr>
          <p:cNvPr id="5146" name="TextBox 39"/>
          <p:cNvSpPr txBox="1">
            <a:spLocks noChangeArrowheads="1"/>
          </p:cNvSpPr>
          <p:nvPr/>
        </p:nvSpPr>
        <p:spPr bwMode="auto">
          <a:xfrm>
            <a:off x="8310563" y="2990235"/>
            <a:ext cx="142875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2500" b="1" dirty="0">
                <a:solidFill>
                  <a:srgbClr val="FF0000"/>
                </a:solidFill>
              </a:rPr>
              <a:t>take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96045" y="3397533"/>
            <a:ext cx="222726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vi-VN" sz="2500" b="1" dirty="0" smtClean="0"/>
              <a:t>- mountain </a:t>
            </a:r>
            <a:r>
              <a:rPr lang="en-US" altLang="vi-VN" sz="2500" b="1" dirty="0"/>
              <a:t>climbing</a:t>
            </a:r>
          </a:p>
          <a:p>
            <a:pPr>
              <a:lnSpc>
                <a:spcPct val="150000"/>
              </a:lnSpc>
            </a:pPr>
            <a:r>
              <a:rPr lang="en-US" altLang="vi-VN" sz="2500" b="1" dirty="0" smtClean="0"/>
              <a:t>-horse riding</a:t>
            </a:r>
            <a:endParaRPr lang="en-US" altLang="vi-VN" sz="2500" b="1" dirty="0"/>
          </a:p>
          <a:p>
            <a:pPr>
              <a:lnSpc>
                <a:spcPct val="150000"/>
              </a:lnSpc>
            </a:pPr>
            <a:r>
              <a:rPr lang="en-US" altLang="vi-VN" sz="2500" b="1" dirty="0" smtClean="0"/>
              <a:t>-camping</a:t>
            </a:r>
            <a:endParaRPr lang="en-US" altLang="vi-VN" sz="2500" b="1" dirty="0"/>
          </a:p>
          <a:p>
            <a:pPr algn="ctr"/>
            <a:endParaRPr lang="en-US" altLang="vi-VN" sz="3000" b="1" dirty="0"/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2271713" y="3603010"/>
            <a:ext cx="183245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2500" b="1" dirty="0"/>
              <a:t>gymnastics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4220344" y="3248749"/>
            <a:ext cx="1524000" cy="220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vi-VN" sz="2500" b="1" dirty="0" smtClean="0"/>
              <a:t>- bottles</a:t>
            </a:r>
            <a:endParaRPr lang="en-US" altLang="vi-VN" sz="2500" b="1" dirty="0"/>
          </a:p>
          <a:p>
            <a:pPr algn="ctr">
              <a:lnSpc>
                <a:spcPct val="150000"/>
              </a:lnSpc>
            </a:pPr>
            <a:r>
              <a:rPr lang="en-US" altLang="vi-VN" sz="2500" b="1" dirty="0" smtClean="0"/>
              <a:t>- photos</a:t>
            </a:r>
          </a:p>
          <a:p>
            <a:pPr marL="342900" indent="-342900" algn="ctr">
              <a:lnSpc>
                <a:spcPct val="150000"/>
              </a:lnSpc>
              <a:buFontTx/>
              <a:buChar char="-"/>
            </a:pPr>
            <a:r>
              <a:rPr lang="en-US" altLang="vi-VN" sz="2500" b="1" dirty="0" smtClean="0"/>
              <a:t>dolls</a:t>
            </a:r>
            <a:endParaRPr lang="en-US" altLang="vi-VN" sz="2500" b="1" dirty="0"/>
          </a:p>
          <a:p>
            <a:pPr algn="ctr"/>
            <a:endParaRPr lang="en-US" altLang="vi-VN" sz="2500" b="1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6237213" y="3434892"/>
            <a:ext cx="1741635" cy="118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vi-VN" sz="2500" b="1" dirty="0" smtClean="0"/>
              <a:t>- the </a:t>
            </a:r>
            <a:r>
              <a:rPr lang="en-US" altLang="vi-VN" sz="2500" b="1" dirty="0"/>
              <a:t>piano</a:t>
            </a:r>
          </a:p>
          <a:p>
            <a:pPr>
              <a:lnSpc>
                <a:spcPct val="150000"/>
              </a:lnSpc>
            </a:pPr>
            <a:r>
              <a:rPr lang="en-US" altLang="vi-VN" sz="2500" b="1" dirty="0" smtClean="0"/>
              <a:t>-badminton</a:t>
            </a:r>
            <a:endParaRPr lang="en-US" altLang="vi-VN" sz="2500" b="1" dirty="0"/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8418587" y="3559650"/>
            <a:ext cx="117157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2500" b="1" dirty="0"/>
              <a:t>photos</a:t>
            </a:r>
          </a:p>
        </p:txBody>
      </p:sp>
      <p:sp>
        <p:nvSpPr>
          <p:cNvPr id="5156" name="TextBox 39"/>
          <p:cNvSpPr txBox="1">
            <a:spLocks noChangeArrowheads="1"/>
          </p:cNvSpPr>
          <p:nvPr/>
        </p:nvSpPr>
        <p:spPr bwMode="auto">
          <a:xfrm>
            <a:off x="10213975" y="2990235"/>
            <a:ext cx="142875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2500" b="1" dirty="0">
                <a:solidFill>
                  <a:srgbClr val="FF0000"/>
                </a:solidFill>
              </a:rPr>
              <a:t>watch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10363994" y="3473639"/>
            <a:ext cx="117157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2500" b="1" dirty="0"/>
              <a:t>TV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5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65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4325" y="647700"/>
            <a:ext cx="11503025" cy="6197600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6148" name="TextBox 13"/>
          <p:cNvSpPr txBox="1">
            <a:spLocks noChangeArrowheads="1"/>
          </p:cNvSpPr>
          <p:nvPr/>
        </p:nvSpPr>
        <p:spPr bwMode="auto">
          <a:xfrm>
            <a:off x="212652" y="134938"/>
            <a:ext cx="11206716" cy="44627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sz="2300" b="1" dirty="0">
                <a:solidFill>
                  <a:srgbClr val="FF0000"/>
                </a:solidFill>
              </a:rPr>
              <a:t>2. Fill in each blank in the sentences with one hobby or one action from the box below</a:t>
            </a:r>
          </a:p>
        </p:txBody>
      </p:sp>
      <p:pic>
        <p:nvPicPr>
          <p:cNvPr id="6151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3825" y="6308725"/>
            <a:ext cx="52705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5450" y="765175"/>
            <a:ext cx="9156700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</a:rPr>
              <a:t>Hobbies</a:t>
            </a:r>
            <a:r>
              <a:rPr lang="en-US" sz="2400" dirty="0">
                <a:solidFill>
                  <a:srgbClr val="FF0000"/>
                </a:solidFill>
              </a:rPr>
              <a:t>: </a:t>
            </a:r>
            <a:r>
              <a:rPr lang="en-US" sz="2400" dirty="0"/>
              <a:t>listening to music, gardening, fishing, painting, swimming</a:t>
            </a:r>
            <a:br>
              <a:rPr lang="en-US" sz="2400" dirty="0"/>
            </a:br>
            <a:r>
              <a:rPr lang="en-US" sz="2400" b="1" dirty="0">
                <a:solidFill>
                  <a:srgbClr val="FF0000"/>
                </a:solidFill>
              </a:rPr>
              <a:t>Action Verbs</a:t>
            </a:r>
            <a:r>
              <a:rPr lang="en-US" sz="2400" dirty="0">
                <a:solidFill>
                  <a:srgbClr val="FF0000"/>
                </a:solidFill>
              </a:rPr>
              <a:t>: </a:t>
            </a:r>
            <a:r>
              <a:rPr lang="en-US" sz="2400" dirty="0"/>
              <a:t>listen, plant, catch, swim, paint</a:t>
            </a:r>
          </a:p>
        </p:txBody>
      </p:sp>
      <p:sp>
        <p:nvSpPr>
          <p:cNvPr id="6155" name="TextBox 5"/>
          <p:cNvSpPr txBox="1">
            <a:spLocks noChangeArrowheads="1"/>
          </p:cNvSpPr>
          <p:nvPr/>
        </p:nvSpPr>
        <p:spPr bwMode="auto">
          <a:xfrm>
            <a:off x="533400" y="1735138"/>
            <a:ext cx="11039475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vi-VN" sz="2000" dirty="0" smtClean="0">
                <a:solidFill>
                  <a:srgbClr val="FF0000"/>
                </a:solidFill>
              </a:rPr>
              <a:t>1. </a:t>
            </a:r>
            <a:r>
              <a:rPr lang="en-US" altLang="vi-VN" sz="2000" dirty="0" smtClean="0"/>
              <a:t>I </a:t>
            </a:r>
            <a:r>
              <a:rPr lang="en-US" altLang="vi-VN" sz="2000" dirty="0"/>
              <a:t>like </a:t>
            </a:r>
            <a:r>
              <a:rPr lang="en-US" altLang="vi-VN" sz="2000" dirty="0" smtClean="0"/>
              <a:t>____________. There </a:t>
            </a:r>
            <a:r>
              <a:rPr lang="en-US" altLang="vi-VN" sz="2000" dirty="0"/>
              <a:t>is a pool near my house, so I go there four times a week and  __________ . It is fun because you can play in the water and keep fit at the same time.</a:t>
            </a:r>
          </a:p>
          <a:p>
            <a:pPr>
              <a:lnSpc>
                <a:spcPct val="150000"/>
              </a:lnSpc>
            </a:pPr>
            <a:r>
              <a:rPr lang="en-US" altLang="vi-VN" sz="2000" dirty="0">
                <a:solidFill>
                  <a:srgbClr val="FF0000"/>
                </a:solidFill>
              </a:rPr>
              <a:t>2</a:t>
            </a:r>
            <a:r>
              <a:rPr lang="en-US" altLang="vi-VN" sz="2000" dirty="0" smtClean="0">
                <a:solidFill>
                  <a:srgbClr val="FF0000"/>
                </a:solidFill>
              </a:rPr>
              <a:t>. </a:t>
            </a:r>
            <a:r>
              <a:rPr lang="en-US" altLang="vi-VN" sz="2000" dirty="0" smtClean="0"/>
              <a:t>I </a:t>
            </a:r>
            <a:r>
              <a:rPr lang="en-US" altLang="vi-VN" sz="2000" dirty="0"/>
              <a:t>always  _______________.  to Ngoc’s songs. I love the sweet melodies. At home I have to use my headphones because my parents don’t like loud noise . </a:t>
            </a:r>
            <a:r>
              <a:rPr lang="en-US" altLang="vi-VN" sz="2000" dirty="0" smtClean="0"/>
              <a:t>______________________</a:t>
            </a:r>
            <a:r>
              <a:rPr lang="en-US" altLang="vi-VN" sz="2000" dirty="0"/>
              <a:t> is my </a:t>
            </a:r>
            <a:r>
              <a:rPr lang="en-US" altLang="vi-VN" sz="2000" dirty="0" err="1"/>
              <a:t>favourite</a:t>
            </a:r>
            <a:r>
              <a:rPr lang="en-US" altLang="vi-VN" sz="2000" dirty="0"/>
              <a:t> hobby.</a:t>
            </a:r>
          </a:p>
          <a:p>
            <a:pPr>
              <a:lnSpc>
                <a:spcPct val="150000"/>
              </a:lnSpc>
            </a:pPr>
            <a:r>
              <a:rPr lang="en-US" altLang="vi-VN" sz="2000" dirty="0">
                <a:solidFill>
                  <a:srgbClr val="FF0000"/>
                </a:solidFill>
              </a:rPr>
              <a:t>3</a:t>
            </a:r>
            <a:r>
              <a:rPr lang="en-US" altLang="vi-VN" sz="2000" dirty="0" smtClean="0"/>
              <a:t>. I </a:t>
            </a:r>
            <a:r>
              <a:rPr lang="en-US" altLang="vi-VN" sz="2000" dirty="0"/>
              <a:t>love being outdoors with the trees and flowers. There is a small garden behind my house. </a:t>
            </a:r>
          </a:p>
          <a:p>
            <a:pPr>
              <a:lnSpc>
                <a:spcPct val="150000"/>
              </a:lnSpc>
            </a:pPr>
            <a:r>
              <a:rPr lang="en-US" altLang="vi-VN" sz="2000" dirty="0"/>
              <a:t>I   __________flowers and vegetables there. I like  ___________.  a lot.</a:t>
            </a:r>
          </a:p>
          <a:p>
            <a:pPr>
              <a:lnSpc>
                <a:spcPct val="150000"/>
              </a:lnSpc>
            </a:pPr>
            <a:r>
              <a:rPr lang="en-US" altLang="vi-VN" sz="2000" dirty="0">
                <a:solidFill>
                  <a:srgbClr val="FF0000"/>
                </a:solidFill>
              </a:rPr>
              <a:t>4</a:t>
            </a:r>
            <a:r>
              <a:rPr lang="en-US" altLang="vi-VN" sz="2000" dirty="0" smtClean="0">
                <a:solidFill>
                  <a:srgbClr val="FF0000"/>
                </a:solidFill>
              </a:rPr>
              <a:t>. </a:t>
            </a:r>
            <a:r>
              <a:rPr lang="en-US" altLang="vi-VN" sz="2000" dirty="0" smtClean="0"/>
              <a:t>My </a:t>
            </a:r>
            <a:r>
              <a:rPr lang="en-US" altLang="vi-VN" sz="2000" dirty="0"/>
              <a:t>father and I share the same hobby. At weekends, we usually go to a small lake in Ha </a:t>
            </a:r>
            <a:r>
              <a:rPr lang="en-US" altLang="vi-VN" sz="2000" dirty="0" err="1"/>
              <a:t>Tay</a:t>
            </a:r>
            <a:r>
              <a:rPr lang="en-US" altLang="vi-VN" sz="2000" dirty="0"/>
              <a:t>. It’s exciting when you can  _______________.  some fish for dinner. We love  _______________. !</a:t>
            </a:r>
          </a:p>
          <a:p>
            <a:pPr>
              <a:lnSpc>
                <a:spcPct val="150000"/>
              </a:lnSpc>
            </a:pPr>
            <a:r>
              <a:rPr lang="en-US" altLang="vi-VN" sz="2000" dirty="0">
                <a:solidFill>
                  <a:srgbClr val="FF0000"/>
                </a:solidFill>
              </a:rPr>
              <a:t>5</a:t>
            </a:r>
            <a:r>
              <a:rPr lang="en-US" altLang="vi-VN" sz="2000" dirty="0" smtClean="0">
                <a:solidFill>
                  <a:srgbClr val="FF0000"/>
                </a:solidFill>
              </a:rPr>
              <a:t>. </a:t>
            </a:r>
            <a:r>
              <a:rPr lang="en-US" altLang="vi-VN" sz="2000" dirty="0" smtClean="0"/>
              <a:t>My </a:t>
            </a:r>
            <a:r>
              <a:rPr lang="en-US" altLang="vi-VN" sz="2000" dirty="0"/>
              <a:t>sister’s </a:t>
            </a:r>
            <a:r>
              <a:rPr lang="en-US" altLang="vi-VN" sz="2000" dirty="0" err="1"/>
              <a:t>favourite</a:t>
            </a:r>
            <a:r>
              <a:rPr lang="en-US" altLang="vi-VN" sz="2000" dirty="0"/>
              <a:t> hobby is _______________ . She is very creative and she   _______________. very well. I like the </a:t>
            </a:r>
            <a:r>
              <a:rPr lang="en-US" altLang="vi-VN" sz="2000" dirty="0" err="1"/>
              <a:t>colours</a:t>
            </a:r>
            <a:r>
              <a:rPr lang="en-US" altLang="vi-VN" sz="2000" dirty="0"/>
              <a:t> in her pictures.</a:t>
            </a:r>
          </a:p>
          <a:p>
            <a:pPr>
              <a:lnSpc>
                <a:spcPct val="150000"/>
              </a:lnSpc>
            </a:pPr>
            <a:r>
              <a:rPr lang="en-US" altLang="vi-VN" sz="2000" dirty="0" smtClean="0"/>
              <a:t> </a:t>
            </a:r>
            <a:endParaRPr lang="en-US" altLang="vi-VN" sz="2000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427477" y="1790630"/>
            <a:ext cx="162290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2500" b="1" dirty="0">
                <a:solidFill>
                  <a:srgbClr val="FF0000"/>
                </a:solidFill>
              </a:rPr>
              <a:t>swimming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0006013" y="1819275"/>
            <a:ext cx="1538287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2500" b="1">
                <a:solidFill>
                  <a:srgbClr val="FF0000"/>
                </a:solidFill>
              </a:rPr>
              <a:t>swim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816100" y="2711090"/>
            <a:ext cx="153828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2500" b="1" dirty="0">
                <a:solidFill>
                  <a:srgbClr val="FF0000"/>
                </a:solidFill>
              </a:rPr>
              <a:t>listen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330397" y="3190071"/>
            <a:ext cx="285487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2500" b="1" dirty="0">
                <a:solidFill>
                  <a:srgbClr val="FF0000"/>
                </a:solidFill>
              </a:rPr>
              <a:t>Listening to music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42950" y="4095750"/>
            <a:ext cx="153828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2500" b="1">
                <a:solidFill>
                  <a:srgbClr val="FF0000"/>
                </a:solidFill>
              </a:rPr>
              <a:t>plant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724562" y="4095750"/>
            <a:ext cx="153987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2500" b="1" dirty="0">
                <a:solidFill>
                  <a:srgbClr val="FF0000"/>
                </a:solidFill>
              </a:rPr>
              <a:t>gardening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163741" y="4977437"/>
            <a:ext cx="1538287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2500" b="1" dirty="0">
                <a:solidFill>
                  <a:srgbClr val="FF0000"/>
                </a:solidFill>
              </a:rPr>
              <a:t>catch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8335520" y="5023966"/>
            <a:ext cx="1510229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2500" b="1" dirty="0">
                <a:solidFill>
                  <a:srgbClr val="FF0000"/>
                </a:solidFill>
              </a:rPr>
              <a:t>fishing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027303" y="5434314"/>
            <a:ext cx="153828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2500" b="1" dirty="0">
                <a:solidFill>
                  <a:srgbClr val="FF0000"/>
                </a:solidFill>
              </a:rPr>
              <a:t>painting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9171024" y="5476510"/>
            <a:ext cx="153828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2500" b="1">
                <a:solidFill>
                  <a:srgbClr val="FF0000"/>
                </a:solidFill>
              </a:rPr>
              <a:t>paints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4325" y="334963"/>
            <a:ext cx="11766550" cy="6510337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4000" dirty="0">
              <a:solidFill>
                <a:schemeClr val="tx1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216536"/>
              </p:ext>
            </p:extLst>
          </p:nvPr>
        </p:nvGraphicFramePr>
        <p:xfrm>
          <a:off x="741795" y="1263643"/>
          <a:ext cx="10911609" cy="5433875"/>
        </p:xfrm>
        <a:graphic>
          <a:graphicData uri="http://schemas.openxmlformats.org/drawingml/2006/table">
            <a:tbl>
              <a:tblPr/>
              <a:tblGrid>
                <a:gridCol w="2731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803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4873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>
                          <a:solidFill>
                            <a:srgbClr val="FF0000"/>
                          </a:solidFill>
                          <a:effectLst/>
                        </a:rPr>
                        <a:t>Hobbies</a:t>
                      </a:r>
                    </a:p>
                  </a:txBody>
                  <a:tcPr marL="95250" marR="95250" marT="34930" marB="349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>
                          <a:solidFill>
                            <a:srgbClr val="FF0000"/>
                          </a:solidFill>
                          <a:effectLst/>
                        </a:rPr>
                        <a:t>Keywords</a:t>
                      </a:r>
                    </a:p>
                  </a:txBody>
                  <a:tcPr marL="95250" marR="95250" marT="34930" marB="349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220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dirty="0">
                          <a:effectLst/>
                        </a:rPr>
                        <a:t>listening to music</a:t>
                      </a:r>
                    </a:p>
                  </a:txBody>
                  <a:tcPr marL="95250" marR="95250" marT="34930" marB="349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000" dirty="0">
                          <a:effectLst/>
                        </a:rPr>
                        <a:t>melody, songs, </a:t>
                      </a:r>
                    </a:p>
                  </a:txBody>
                  <a:tcPr marL="95250" marR="95250" marT="34930" marB="349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96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dirty="0">
                          <a:effectLst/>
                        </a:rPr>
                        <a:t>gardening</a:t>
                      </a:r>
                    </a:p>
                  </a:txBody>
                  <a:tcPr marL="95250" marR="95250" marT="34930" marB="349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3000">
                        <a:solidFill>
                          <a:srgbClr val="4422A9"/>
                        </a:solidFill>
                        <a:effectLst/>
                      </a:endParaRPr>
                    </a:p>
                  </a:txBody>
                  <a:tcPr marL="95250" marR="95250" marT="34930" marB="349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96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dirty="0">
                          <a:effectLst/>
                        </a:rPr>
                        <a:t>fishing</a:t>
                      </a:r>
                    </a:p>
                  </a:txBody>
                  <a:tcPr marL="95250" marR="95250" marT="34930" marB="349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3000">
                        <a:solidFill>
                          <a:srgbClr val="4422A9"/>
                        </a:solidFill>
                        <a:effectLst/>
                      </a:endParaRPr>
                    </a:p>
                  </a:txBody>
                  <a:tcPr marL="95250" marR="95250" marT="34930" marB="349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96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dirty="0">
                          <a:effectLst/>
                        </a:rPr>
                        <a:t>painting</a:t>
                      </a:r>
                    </a:p>
                  </a:txBody>
                  <a:tcPr marL="95250" marR="95250" marT="34930" marB="349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3000">
                        <a:solidFill>
                          <a:srgbClr val="4422A9"/>
                        </a:solidFill>
                        <a:effectLst/>
                      </a:endParaRPr>
                    </a:p>
                  </a:txBody>
                  <a:tcPr marL="95250" marR="95250" marT="34930" marB="349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551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dirty="0">
                          <a:effectLst/>
                        </a:rPr>
                        <a:t>swimming</a:t>
                      </a:r>
                    </a:p>
                  </a:txBody>
                  <a:tcPr marL="95250" marR="95250" marT="34930" marB="349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482975" y="2198949"/>
            <a:ext cx="76866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sz="3000" dirty="0">
                <a:solidFill>
                  <a:srgbClr val="0066FF"/>
                </a:solidFill>
              </a:rPr>
              <a:t>headphones, noise, rhythm, lyrics...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482975" y="3016410"/>
            <a:ext cx="83343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sz="3000" dirty="0">
                <a:solidFill>
                  <a:srgbClr val="0066FF"/>
                </a:solidFill>
              </a:rPr>
              <a:t>trees, flowers, garden, plant (v/n), vegetables, grow, fruit...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482975" y="4203109"/>
            <a:ext cx="83343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sz="3000" dirty="0">
                <a:solidFill>
                  <a:srgbClr val="0066FF"/>
                </a:solidFill>
              </a:rPr>
              <a:t>lake, exciting, catch, fish, water, boat...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3531176" y="4967286"/>
            <a:ext cx="83343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sz="3000">
                <a:solidFill>
                  <a:srgbClr val="0066FF"/>
                </a:solidFill>
              </a:rPr>
              <a:t>creative, colours, pictures, artist, painting...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536950" y="5724525"/>
            <a:ext cx="83343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sz="3000">
                <a:solidFill>
                  <a:srgbClr val="0066FF"/>
                </a:solidFill>
              </a:rPr>
              <a:t>pool, fun, water, keep fit, swim...</a:t>
            </a:r>
          </a:p>
        </p:txBody>
      </p:sp>
      <p:sp>
        <p:nvSpPr>
          <p:cNvPr id="7203" name="TextBox 13"/>
          <p:cNvSpPr txBox="1">
            <a:spLocks noChangeArrowheads="1"/>
          </p:cNvSpPr>
          <p:nvPr/>
        </p:nvSpPr>
        <p:spPr bwMode="auto">
          <a:xfrm>
            <a:off x="12411" y="0"/>
            <a:ext cx="12179589" cy="109260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sz="3500" b="1" dirty="0">
                <a:solidFill>
                  <a:srgbClr val="FF0000"/>
                </a:solidFill>
              </a:rPr>
              <a:t>3. </a:t>
            </a:r>
            <a:r>
              <a:rPr lang="en-US" altLang="vi-VN" sz="3000" b="1" dirty="0" smtClean="0">
                <a:solidFill>
                  <a:srgbClr val="FF0000"/>
                </a:solidFill>
              </a:rPr>
              <a:t>Write down  keywords  to describe the hobbies. You can use the words from 2 to help you.</a:t>
            </a:r>
            <a:endParaRPr lang="en-US" altLang="vi-VN" sz="3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4325" y="334963"/>
            <a:ext cx="11766550" cy="6510337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8196" name="TextBox 13"/>
          <p:cNvSpPr txBox="1">
            <a:spLocks noChangeArrowheads="1"/>
          </p:cNvSpPr>
          <p:nvPr/>
        </p:nvSpPr>
        <p:spPr bwMode="auto">
          <a:xfrm>
            <a:off x="1749425" y="334963"/>
            <a:ext cx="4902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sz="2000" b="1" dirty="0">
                <a:solidFill>
                  <a:srgbClr val="FF0000"/>
                </a:solidFill>
              </a:rPr>
              <a:t>4. GAME:  </a:t>
            </a:r>
            <a:r>
              <a:rPr lang="en-US" altLang="vi-VN" sz="2000" b="1" dirty="0">
                <a:solidFill>
                  <a:srgbClr val="00B050"/>
                </a:solidFill>
              </a:rPr>
              <a:t>THE KEY TO MY HOBBY</a:t>
            </a:r>
          </a:p>
        </p:txBody>
      </p:sp>
      <p:pic>
        <p:nvPicPr>
          <p:cNvPr id="8198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3825" y="6308725"/>
            <a:ext cx="52705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Box 4"/>
          <p:cNvSpPr txBox="1">
            <a:spLocks noChangeArrowheads="1"/>
          </p:cNvSpPr>
          <p:nvPr/>
        </p:nvSpPr>
        <p:spPr bwMode="auto">
          <a:xfrm>
            <a:off x="4495800" y="960438"/>
            <a:ext cx="6943725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vi-VN" sz="2400" b="1" dirty="0"/>
              <a:t>1</a:t>
            </a:r>
            <a:r>
              <a:rPr lang="en-US" altLang="vi-VN" sz="2400" b="1" dirty="0" smtClean="0"/>
              <a:t>.</a:t>
            </a:r>
            <a:r>
              <a:rPr lang="en-US" altLang="vi-VN" sz="2400" dirty="0"/>
              <a:t> Each student thinks of a hobby and says the keywords out loud.</a:t>
            </a:r>
          </a:p>
          <a:p>
            <a:pPr>
              <a:lnSpc>
                <a:spcPct val="150000"/>
              </a:lnSpc>
            </a:pPr>
            <a:r>
              <a:rPr lang="en-US" altLang="vi-VN" sz="2400" b="1" dirty="0"/>
              <a:t>2</a:t>
            </a:r>
            <a:r>
              <a:rPr lang="en-US" altLang="vi-VN" sz="2400" b="1" dirty="0" smtClean="0"/>
              <a:t>.</a:t>
            </a:r>
            <a:r>
              <a:rPr lang="en-US" altLang="vi-VN" sz="2400" dirty="0"/>
              <a:t> The </a:t>
            </a:r>
            <a:r>
              <a:rPr lang="en-US" altLang="vi-VN" sz="2400" dirty="0" smtClean="0"/>
              <a:t>class tries </a:t>
            </a:r>
            <a:r>
              <a:rPr lang="en-US" altLang="vi-VN" sz="2400" dirty="0"/>
              <a:t>to guess what the hobby is. One point is given for each correct guess.</a:t>
            </a:r>
          </a:p>
          <a:p>
            <a:pPr>
              <a:lnSpc>
                <a:spcPct val="150000"/>
              </a:lnSpc>
            </a:pPr>
            <a:r>
              <a:rPr lang="en-US" altLang="vi-VN" sz="2400" b="1" dirty="0"/>
              <a:t>3</a:t>
            </a:r>
            <a:r>
              <a:rPr lang="en-US" altLang="vi-VN" sz="2400" b="1" dirty="0" smtClean="0"/>
              <a:t>.</a:t>
            </a:r>
            <a:r>
              <a:rPr lang="en-US" altLang="vi-VN" sz="2400" dirty="0"/>
              <a:t> The student with the most points is the winner.</a:t>
            </a:r>
          </a:p>
          <a:p>
            <a:pPr>
              <a:lnSpc>
                <a:spcPct val="150000"/>
              </a:lnSpc>
            </a:pPr>
            <a:r>
              <a:rPr lang="en-US" altLang="vi-VN" sz="2400" b="1" i="1" dirty="0">
                <a:solidFill>
                  <a:srgbClr val="FF0000"/>
                </a:solidFill>
              </a:rPr>
              <a:t>Example:</a:t>
            </a:r>
            <a:endParaRPr lang="en-US" altLang="vi-VN" sz="24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vi-VN" sz="2400" b="1" dirty="0">
                <a:solidFill>
                  <a:srgbClr val="FF0000"/>
                </a:solidFill>
              </a:rPr>
              <a:t>A:</a:t>
            </a:r>
            <a:r>
              <a:rPr lang="en-US" altLang="vi-VN" sz="2400" dirty="0">
                <a:solidFill>
                  <a:srgbClr val="FF0000"/>
                </a:solidFill>
              </a:rPr>
              <a:t> water, grow, flowers, vegetables</a:t>
            </a:r>
          </a:p>
          <a:p>
            <a:pPr>
              <a:lnSpc>
                <a:spcPct val="150000"/>
              </a:lnSpc>
            </a:pPr>
            <a:r>
              <a:rPr lang="en-US" altLang="vi-VN" sz="2400" b="1" dirty="0">
                <a:solidFill>
                  <a:srgbClr val="FF0000"/>
                </a:solidFill>
              </a:rPr>
              <a:t>B:</a:t>
            </a:r>
            <a:r>
              <a:rPr lang="en-US" altLang="vi-VN" sz="2400" dirty="0">
                <a:solidFill>
                  <a:srgbClr val="FF0000"/>
                </a:solidFill>
              </a:rPr>
              <a:t> Is it gardening?</a:t>
            </a:r>
          </a:p>
          <a:p>
            <a:pPr>
              <a:lnSpc>
                <a:spcPct val="150000"/>
              </a:lnSpc>
            </a:pPr>
            <a:r>
              <a:rPr lang="en-US" altLang="vi-VN" sz="2400" b="1" dirty="0">
                <a:solidFill>
                  <a:srgbClr val="FF0000"/>
                </a:solidFill>
              </a:rPr>
              <a:t>A:</a:t>
            </a:r>
            <a:r>
              <a:rPr lang="en-US" altLang="vi-VN" sz="2400" dirty="0">
                <a:solidFill>
                  <a:srgbClr val="FF0000"/>
                </a:solidFill>
              </a:rPr>
              <a:t> Yes, it is.</a:t>
            </a:r>
          </a:p>
        </p:txBody>
      </p:sp>
      <p:pic>
        <p:nvPicPr>
          <p:cNvPr id="820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960438"/>
            <a:ext cx="34417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3333</TotalTime>
  <Words>549</Words>
  <Application>Microsoft Office PowerPoint</Application>
  <PresentationFormat>Widescreen</PresentationFormat>
  <Paragraphs>171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Cooper Black</vt:lpstr>
      <vt:lpstr>Arial</vt:lpstr>
      <vt:lpstr>Times New Roman</vt:lpstr>
      <vt:lpstr>Calibri Light</vt:lpstr>
      <vt:lpstr>Algerian</vt:lpstr>
      <vt:lpstr>Calibri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 Wrap- up</vt:lpstr>
      <vt:lpstr>IV. Homework</vt:lpstr>
      <vt:lpstr>PowerPoint Presentation</vt:lpstr>
    </vt:vector>
  </TitlesOfParts>
  <Manager>LÊ THANH HUYỀN</Manager>
  <Company>0986080588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E7-U1-CL1-JESS</dc:title>
  <dc:creator>JESSICA LEE</dc:creator>
  <cp:lastModifiedBy>My Laptop</cp:lastModifiedBy>
  <cp:revision>244</cp:revision>
  <dcterms:created xsi:type="dcterms:W3CDTF">2018-11-05T02:58:53Z</dcterms:created>
  <dcterms:modified xsi:type="dcterms:W3CDTF">2021-09-12T14:18:25Z</dcterms:modified>
</cp:coreProperties>
</file>