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425" r:id="rId4"/>
    <p:sldId id="386" r:id="rId5"/>
    <p:sldId id="412" r:id="rId6"/>
    <p:sldId id="414" r:id="rId7"/>
    <p:sldId id="415" r:id="rId8"/>
    <p:sldId id="282" r:id="rId9"/>
    <p:sldId id="369" r:id="rId10"/>
    <p:sldId id="427" r:id="rId11"/>
    <p:sldId id="428" r:id="rId12"/>
    <p:sldId id="430" r:id="rId13"/>
    <p:sldId id="409" r:id="rId14"/>
    <p:sldId id="410" r:id="rId15"/>
    <p:sldId id="431" r:id="rId16"/>
    <p:sldId id="432" r:id="rId17"/>
  </p:sldIdLst>
  <p:sldSz cx="12192000" cy="6858000"/>
  <p:notesSz cx="6858000" cy="9144000"/>
  <p:embeddedFontLst>
    <p:embeddedFont>
      <p:font typeface="Cooper Black" panose="0208090404030B020404" pitchFamily="18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66"/>
    <a:srgbClr val="FF33CC"/>
    <a:srgbClr val="FF0066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334E85-DEA6-420D-8958-EEB9F471158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882CB7-D0C3-4AB8-9097-64E111CC32F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2260-DCFF-4F85-873B-0475DFEC2D9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82CD-D9C7-48BB-AE57-578E098CA9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57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6BB5-1E35-4094-BBB0-5B35AFF0594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8C1E6-76CD-444E-AD1F-B8B981E9FA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31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A80D-EF68-4B9A-A164-FEF389162C1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7B7A-B22D-49B2-B8DD-B6FB680293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250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AE047-2E96-4512-A5E2-A85F5336D7D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9174-B521-40FE-9046-A6C12F1B085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0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2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6ECF-FA14-45A6-B651-E8C83B202DAB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A9927-D96B-4D52-BADC-857ECB657D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734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A742-E099-4C69-8C8A-93217C1A48F2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ACC8B-739D-4FDF-B337-F27F2AA0E6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12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346C-A2B3-4409-9BCF-B73C427F2316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5D0-0D48-4146-8CF6-FBF330CEFB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710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72C8-4653-4A37-BEEA-9CED8182141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A7D0-4800-4523-BF84-BD4A2EACE0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5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7E8-B153-435A-9F6D-969553078753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D5F5B-963A-4D6C-8A09-F127DD8D66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47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B25B-00F4-4D3A-BDF5-58F2D78B69C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6FB5-E896-428B-A3BA-AD98DA6960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283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8F0E-7768-4914-B00B-8BA9221A7C5F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A91BC-F274-4CAA-9981-59AB15300A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63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EDCC-6811-4775-8B6E-41AE15476BC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3446D-C5B7-402B-866C-A3EAD017E6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779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10127-71DC-4FF9-901B-3E16A8105CB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E0F5C41-866A-4508-A0D5-4FC75658563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60A13-0365-4BB2-8127-66256C7ED2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42B22-C502-4125-833F-0633A70E37E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7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590" y="1480282"/>
            <a:ext cx="9312165" cy="34778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UNIT 1. MY HOBBIES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Lesson 4: Communication</a:t>
            </a:r>
            <a:endParaRPr kumimoji="0" lang="en-US" sz="5500" b="1" i="0" u="none" strike="noStrike" kern="1200" cap="none" spc="0" normalizeH="0" baseline="0" noProof="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4" name="Picture 9" descr="Hobbies To Get A Girl - Illustration Clipart - Full Size Clipart (#5396865) 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94" y="293321"/>
            <a:ext cx="2390043" cy="25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278495" y="332509"/>
            <a:ext cx="6724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 smtClean="0">
                <a:solidFill>
                  <a:srgbClr val="FFFF00"/>
                </a:solidFill>
              </a:rPr>
              <a:t>UNIT </a:t>
            </a:r>
            <a:r>
              <a:rPr lang="en-US" altLang="vi-VN" sz="4000" b="1" dirty="0">
                <a:solidFill>
                  <a:srgbClr val="FFFF00"/>
                </a:solidFill>
              </a:rPr>
              <a:t>1. MY HOBBIES</a:t>
            </a:r>
          </a:p>
          <a:p>
            <a:pPr algn="ctr"/>
            <a:r>
              <a:rPr lang="en-US" altLang="vi-VN" sz="4000" b="1" dirty="0" smtClean="0">
                <a:solidFill>
                  <a:srgbClr val="FFFF00"/>
                </a:solidFill>
              </a:rPr>
              <a:t>Lesson 4: Communication</a:t>
            </a:r>
            <a:endParaRPr lang="en-US" altLang="vi-VN" sz="4000" b="1" dirty="0">
              <a:solidFill>
                <a:srgbClr val="FFFF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16659" y="1625734"/>
            <a:ext cx="10474613" cy="34009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500" dirty="0" smtClean="0">
                <a:solidFill>
                  <a:srgbClr val="FF0000"/>
                </a:solidFill>
              </a:rPr>
              <a:t>II. Giving opinion</a:t>
            </a:r>
          </a:p>
          <a:p>
            <a:r>
              <a:rPr lang="en-US" sz="4500" dirty="0" smtClean="0">
                <a:solidFill>
                  <a:srgbClr val="FF0000"/>
                </a:solidFill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</a:rPr>
              <a:t>find</a:t>
            </a:r>
            <a:r>
              <a:rPr lang="en-US" sz="4000" dirty="0" smtClean="0"/>
              <a:t>  </a:t>
            </a:r>
            <a:r>
              <a:rPr lang="en-US" sz="4000" dirty="0" err="1"/>
              <a:t>sth</a:t>
            </a:r>
            <a:r>
              <a:rPr lang="en-US" sz="4000" dirty="0"/>
              <a:t>/doing </a:t>
            </a:r>
            <a:r>
              <a:rPr lang="en-US" sz="4000" dirty="0" err="1"/>
              <a:t>sth</a:t>
            </a:r>
            <a:r>
              <a:rPr lang="en-US" sz="4000" dirty="0"/>
              <a:t>                + </a:t>
            </a:r>
            <a:r>
              <a:rPr lang="en-US" sz="4000" dirty="0">
                <a:solidFill>
                  <a:srgbClr val="0070C0"/>
                </a:solidFill>
              </a:rPr>
              <a:t>adj (tính </a:t>
            </a:r>
            <a:r>
              <a:rPr lang="en-US" sz="4000" dirty="0" err="1">
                <a:solidFill>
                  <a:srgbClr val="0070C0"/>
                </a:solidFill>
              </a:rPr>
              <a:t>từ</a:t>
            </a:r>
            <a:r>
              <a:rPr lang="en-US" sz="4000" dirty="0">
                <a:solidFill>
                  <a:srgbClr val="0070C0"/>
                </a:solidFill>
              </a:rPr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=   </a:t>
            </a:r>
            <a:r>
              <a:rPr lang="en-US" sz="4000" b="1" dirty="0">
                <a:solidFill>
                  <a:srgbClr val="0070C0"/>
                </a:solidFill>
              </a:rPr>
              <a:t>think (that) </a:t>
            </a:r>
            <a:r>
              <a:rPr lang="en-US" sz="4000" dirty="0" err="1"/>
              <a:t>sth</a:t>
            </a:r>
            <a:r>
              <a:rPr lang="en-US" sz="4000" dirty="0"/>
              <a:t>/doing </a:t>
            </a:r>
            <a:r>
              <a:rPr lang="en-US" sz="4000" dirty="0" err="1"/>
              <a:t>sth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is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0070C0"/>
                </a:solidFill>
              </a:rPr>
              <a:t>adj (tính </a:t>
            </a:r>
            <a:r>
              <a:rPr lang="en-US" sz="4000" dirty="0" err="1">
                <a:solidFill>
                  <a:srgbClr val="0070C0"/>
                </a:solidFill>
              </a:rPr>
              <a:t>từ</a:t>
            </a:r>
            <a:r>
              <a:rPr lang="en-US" sz="4000" dirty="0">
                <a:solidFill>
                  <a:srgbClr val="0070C0"/>
                </a:solidFill>
              </a:rPr>
              <a:t>)</a:t>
            </a:r>
            <a:br>
              <a:rPr lang="en-US" sz="4000" dirty="0">
                <a:solidFill>
                  <a:srgbClr val="0070C0"/>
                </a:solidFill>
              </a:rPr>
            </a:br>
            <a:endParaRPr lang="vi-VN" sz="4000" dirty="0">
              <a:solidFill>
                <a:srgbClr val="0070C0"/>
              </a:solidFill>
            </a:endParaRPr>
          </a:p>
          <a:p>
            <a:endParaRPr lang="en-US" sz="4500" dirty="0" smtClean="0">
              <a:solidFill>
                <a:srgbClr val="FF0000"/>
              </a:solidFill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n Handwriting PNG Clipart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9995676" y="951485"/>
            <a:ext cx="1648471" cy="14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269" y="846859"/>
            <a:ext cx="12036425" cy="6038850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99424"/>
            <a:ext cx="1219199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0070C0"/>
                </a:solidFill>
              </a:rPr>
              <a:t>2. </a:t>
            </a:r>
            <a:r>
              <a:rPr lang="en-US" sz="2900" dirty="0">
                <a:solidFill>
                  <a:srgbClr val="FF0000"/>
                </a:solidFill>
              </a:rPr>
              <a:t>C</a:t>
            </a:r>
            <a:r>
              <a:rPr lang="en-US" sz="2900" dirty="0" smtClean="0">
                <a:solidFill>
                  <a:srgbClr val="FF0000"/>
                </a:solidFill>
              </a:rPr>
              <a:t>omplete </a:t>
            </a:r>
            <a:r>
              <a:rPr lang="en-US" sz="2900" dirty="0">
                <a:solidFill>
                  <a:srgbClr val="FF0000"/>
                </a:solidFill>
              </a:rPr>
              <a:t>the sentences below by writing one reason to explain your choice. </a:t>
            </a:r>
            <a:endParaRPr lang="en-US" altLang="vi-VN" sz="2900" b="1" dirty="0">
              <a:solidFill>
                <a:srgbClr val="FF0000"/>
              </a:solidFill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227631" y="745755"/>
            <a:ext cx="126755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vi-VN" sz="2800" dirty="0"/>
              <a:t>1. I find making pottery </a:t>
            </a:r>
            <a:r>
              <a:rPr lang="en-US" altLang="vi-VN" sz="2800" dirty="0" smtClean="0"/>
              <a:t>_____________</a:t>
            </a:r>
            <a:r>
              <a:rPr lang="en-US" altLang="vi-VN" sz="2800" dirty="0"/>
              <a:t> because </a:t>
            </a:r>
            <a:r>
              <a:rPr lang="en-US" altLang="vi-VN" sz="2800" dirty="0" smtClean="0"/>
              <a:t>_______________________</a:t>
            </a:r>
            <a:endParaRPr lang="en-US" altLang="vi-VN" sz="2800" dirty="0"/>
          </a:p>
          <a:p>
            <a:pPr>
              <a:lnSpc>
                <a:spcPct val="200000"/>
              </a:lnSpc>
            </a:pPr>
            <a:r>
              <a:rPr lang="en-US" altLang="vi-VN" sz="2800" dirty="0"/>
              <a:t>2. I think dancing is </a:t>
            </a:r>
            <a:r>
              <a:rPr lang="en-US" altLang="vi-VN" sz="2800" dirty="0" smtClean="0"/>
              <a:t>_______________because</a:t>
            </a:r>
            <a:r>
              <a:rPr lang="en-US" altLang="vi-VN" sz="2800" dirty="0"/>
              <a:t> </a:t>
            </a:r>
            <a:r>
              <a:rPr lang="en-US" altLang="vi-VN" sz="2800" dirty="0" smtClean="0"/>
              <a:t>__________________________</a:t>
            </a:r>
            <a:endParaRPr lang="en-US" altLang="vi-VN" sz="2800" dirty="0"/>
          </a:p>
          <a:p>
            <a:pPr>
              <a:lnSpc>
                <a:spcPct val="200000"/>
              </a:lnSpc>
            </a:pPr>
            <a:r>
              <a:rPr lang="en-US" altLang="vi-VN" sz="2800" dirty="0"/>
              <a:t>3. I find ice-skating </a:t>
            </a:r>
            <a:r>
              <a:rPr lang="en-US" altLang="vi-VN" sz="2800" dirty="0" smtClean="0"/>
              <a:t>_______________because</a:t>
            </a:r>
            <a:r>
              <a:rPr lang="en-US" altLang="vi-VN" sz="2800" dirty="0"/>
              <a:t> </a:t>
            </a:r>
            <a:r>
              <a:rPr lang="en-US" altLang="vi-VN" sz="2800" dirty="0" smtClean="0"/>
              <a:t>_____________________</a:t>
            </a:r>
            <a:endParaRPr lang="en-US" altLang="vi-VN" sz="2800" dirty="0"/>
          </a:p>
          <a:p>
            <a:pPr>
              <a:lnSpc>
                <a:spcPct val="200000"/>
              </a:lnSpc>
            </a:pPr>
            <a:r>
              <a:rPr lang="en-US" altLang="vi-VN" sz="2800" dirty="0"/>
              <a:t>4. I think making models is </a:t>
            </a:r>
            <a:r>
              <a:rPr lang="en-US" altLang="vi-VN" sz="2800" dirty="0" smtClean="0"/>
              <a:t>___________because</a:t>
            </a:r>
            <a:r>
              <a:rPr lang="en-US" altLang="vi-VN" sz="2800" dirty="0"/>
              <a:t> </a:t>
            </a:r>
            <a:r>
              <a:rPr lang="en-US" altLang="vi-VN" sz="2800" dirty="0" smtClean="0"/>
              <a:t>_________________________</a:t>
            </a:r>
            <a:endParaRPr lang="en-US" altLang="vi-VN" sz="2800" dirty="0"/>
          </a:p>
          <a:p>
            <a:pPr>
              <a:lnSpc>
                <a:spcPct val="200000"/>
              </a:lnSpc>
            </a:pPr>
            <a:r>
              <a:rPr lang="en-US" altLang="vi-VN" sz="2800" dirty="0"/>
              <a:t>5. I find carving wood </a:t>
            </a:r>
            <a:r>
              <a:rPr lang="en-US" altLang="vi-VN" sz="2800" dirty="0" smtClean="0"/>
              <a:t>__________because</a:t>
            </a:r>
            <a:r>
              <a:rPr lang="en-US" altLang="vi-VN" sz="2800" dirty="0"/>
              <a:t> </a:t>
            </a:r>
            <a:r>
              <a:rPr lang="en-US" altLang="vi-VN" sz="2800" dirty="0" smtClean="0"/>
              <a:t>____________________________</a:t>
            </a:r>
            <a:endParaRPr lang="en-US" altLang="vi-VN" sz="2800" dirty="0"/>
          </a:p>
        </p:txBody>
      </p:sp>
      <p:sp>
        <p:nvSpPr>
          <p:cNvPr id="18476" name="Rectangle 9"/>
          <p:cNvSpPr>
            <a:spLocks noChangeArrowheads="1"/>
          </p:cNvSpPr>
          <p:nvPr/>
        </p:nvSpPr>
        <p:spPr bwMode="auto">
          <a:xfrm>
            <a:off x="2762250" y="2767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5219" y="1040498"/>
            <a:ext cx="23622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77668" y="1055214"/>
            <a:ext cx="37369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it’s a creative activity.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53598" y="1976347"/>
            <a:ext cx="2819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01031" y="1909595"/>
            <a:ext cx="48395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it makes me feel relaxed.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8367" y="2793320"/>
            <a:ext cx="24288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unusual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75191" y="2736549"/>
            <a:ext cx="386715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it’s difficult.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58277" y="3617446"/>
            <a:ext cx="23653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boring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8160" y="4486820"/>
            <a:ext cx="558953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it’s difficult and takes </a:t>
            </a:r>
            <a:r>
              <a:rPr lang="en-US" altLang="vi-VN" sz="2900" dirty="0" smtClean="0">
                <a:solidFill>
                  <a:srgbClr val="FF0000"/>
                </a:solidFill>
              </a:rPr>
              <a:t>a lot </a:t>
            </a:r>
            <a:r>
              <a:rPr lang="en-US" altLang="vi-VN" sz="2900" dirty="0" smtClean="0">
                <a:solidFill>
                  <a:srgbClr val="FF0000"/>
                </a:solidFill>
              </a:rPr>
              <a:t>of </a:t>
            </a:r>
            <a:r>
              <a:rPr lang="en-US" altLang="vi-VN" sz="2900" dirty="0" smtClean="0">
                <a:solidFill>
                  <a:srgbClr val="FF0000"/>
                </a:solidFill>
              </a:rPr>
              <a:t>time.</a:t>
            </a:r>
            <a:endParaRPr lang="en-US" altLang="vi-VN" sz="29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34503" y="4456930"/>
            <a:ext cx="230505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boring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87239" y="3622934"/>
            <a:ext cx="386715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900" dirty="0">
                <a:solidFill>
                  <a:srgbClr val="FF0000"/>
                </a:solidFill>
              </a:rPr>
              <a:t>it takes </a:t>
            </a:r>
            <a:r>
              <a:rPr lang="en-US" altLang="vi-VN" sz="2900" dirty="0" smtClean="0">
                <a:solidFill>
                  <a:srgbClr val="FF0000"/>
                </a:solidFill>
              </a:rPr>
              <a:t>a lot of</a:t>
            </a:r>
            <a:r>
              <a:rPr lang="en-US" altLang="vi-VN" sz="2900" dirty="0" smtClean="0">
                <a:solidFill>
                  <a:srgbClr val="FF0000"/>
                </a:solidFill>
              </a:rPr>
              <a:t> </a:t>
            </a:r>
            <a:r>
              <a:rPr lang="en-US" altLang="vi-VN" sz="2900" dirty="0">
                <a:solidFill>
                  <a:srgbClr val="FF0000"/>
                </a:solidFill>
              </a:rPr>
              <a:t>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227" y="5254587"/>
            <a:ext cx="92456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Cues: </a:t>
            </a:r>
          </a:p>
          <a:p>
            <a:pPr marL="285750" indent="-285750">
              <a:buFontTx/>
              <a:buChar char="-"/>
            </a:pPr>
            <a:r>
              <a:rPr lang="en-US" sz="2500" dirty="0" smtClean="0"/>
              <a:t>make me happy		- take a lot of time</a:t>
            </a:r>
          </a:p>
          <a:p>
            <a:pPr marL="285750" indent="-285750">
              <a:buFontTx/>
              <a:buChar char="-"/>
            </a:pPr>
            <a:r>
              <a:rPr lang="en-US" sz="2500" dirty="0" smtClean="0"/>
              <a:t>make me feel relaxed		- difficult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5788" y="895350"/>
            <a:ext cx="10904537" cy="5681663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85788" y="123825"/>
            <a:ext cx="10249226" cy="6155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400" b="1" dirty="0">
                <a:solidFill>
                  <a:srgbClr val="0070C0"/>
                </a:solidFill>
              </a:rPr>
              <a:t>3</a:t>
            </a:r>
            <a:r>
              <a:rPr lang="en-US" altLang="vi-VN" sz="3400" b="1" dirty="0">
                <a:solidFill>
                  <a:srgbClr val="FF0000"/>
                </a:solidFill>
              </a:rPr>
              <a:t>. Interview a classmate about the </a:t>
            </a:r>
            <a:r>
              <a:rPr lang="en-US" altLang="vi-VN" sz="3400" b="1" dirty="0" smtClean="0">
                <a:solidFill>
                  <a:srgbClr val="FF0000"/>
                </a:solidFill>
              </a:rPr>
              <a:t>hobbies in </a:t>
            </a:r>
            <a:r>
              <a:rPr lang="en-US" altLang="vi-VN" sz="3400" b="1" dirty="0" smtClean="0">
                <a:solidFill>
                  <a:srgbClr val="0070C0"/>
                </a:solidFill>
              </a:rPr>
              <a:t>1</a:t>
            </a:r>
            <a:r>
              <a:rPr lang="en-US" altLang="vi-VN" sz="3400" b="1" dirty="0" smtClean="0">
                <a:solidFill>
                  <a:srgbClr val="FF0000"/>
                </a:solidFill>
              </a:rPr>
              <a:t>.</a:t>
            </a:r>
            <a:endParaRPr lang="en-US" altLang="vi-VN" sz="3400" b="1" dirty="0">
              <a:solidFill>
                <a:srgbClr val="FF0000"/>
              </a:solidFill>
            </a:endParaRPr>
          </a:p>
        </p:txBody>
      </p:sp>
      <p:pic>
        <p:nvPicPr>
          <p:cNvPr id="19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790575" y="1343025"/>
            <a:ext cx="985654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500" b="1" i="1" dirty="0">
                <a:solidFill>
                  <a:srgbClr val="FF0000"/>
                </a:solidFill>
              </a:rPr>
              <a:t>Example:</a:t>
            </a:r>
            <a:endParaRPr lang="en-US" altLang="vi-VN" sz="3500" dirty="0">
              <a:solidFill>
                <a:srgbClr val="FF0000"/>
              </a:solidFill>
            </a:endParaRPr>
          </a:p>
          <a:p>
            <a:r>
              <a:rPr lang="en-US" altLang="vi-VN" sz="3500" b="1" i="1" dirty="0"/>
              <a:t>You:</a:t>
            </a:r>
            <a:r>
              <a:rPr lang="en-US" altLang="vi-VN" sz="3500" dirty="0"/>
              <a:t> </a:t>
            </a:r>
            <a:r>
              <a:rPr lang="en-US" altLang="vi-VN" sz="3500" dirty="0" smtClean="0"/>
              <a:t>	What </a:t>
            </a:r>
            <a:r>
              <a:rPr lang="en-US" altLang="vi-VN" sz="3500" dirty="0"/>
              <a:t>do you think about </a:t>
            </a:r>
            <a:r>
              <a:rPr lang="en-US" altLang="vi-VN" sz="3500" dirty="0" smtClean="0"/>
              <a:t>making pottery</a:t>
            </a:r>
            <a:r>
              <a:rPr lang="en-US" altLang="vi-VN" sz="3500" dirty="0"/>
              <a:t>?/</a:t>
            </a:r>
          </a:p>
          <a:p>
            <a:r>
              <a:rPr lang="en-US" altLang="vi-VN" sz="3500" dirty="0" smtClean="0"/>
              <a:t>	How </a:t>
            </a:r>
            <a:r>
              <a:rPr lang="en-US" altLang="vi-VN" sz="3500" dirty="0"/>
              <a:t>do you find making pottery?</a:t>
            </a:r>
          </a:p>
          <a:p>
            <a:r>
              <a:rPr lang="en-US" altLang="vi-VN" sz="3500" b="1" i="1" dirty="0"/>
              <a:t>Mai:</a:t>
            </a:r>
            <a:r>
              <a:rPr lang="en-US" altLang="vi-VN" sz="3500" dirty="0"/>
              <a:t> I think it is _____./I find it _____.</a:t>
            </a:r>
          </a:p>
          <a:p>
            <a:r>
              <a:rPr lang="en-US" altLang="vi-VN" sz="3500" b="1" i="1" dirty="0"/>
              <a:t>You:</a:t>
            </a:r>
            <a:r>
              <a:rPr lang="en-US" altLang="vi-VN" sz="3500" dirty="0"/>
              <a:t> Why?</a:t>
            </a:r>
          </a:p>
          <a:p>
            <a:r>
              <a:rPr lang="en-US" altLang="vi-VN" sz="3500" b="1" i="1" dirty="0"/>
              <a:t>Mai:</a:t>
            </a:r>
            <a:r>
              <a:rPr lang="en-US" altLang="vi-VN" sz="3500" dirty="0"/>
              <a:t> Because __________.</a:t>
            </a:r>
          </a:p>
          <a:p>
            <a:r>
              <a:rPr lang="en-US" altLang="vi-VN" sz="3500" b="1" i="1" dirty="0"/>
              <a:t>You:</a:t>
            </a:r>
            <a:r>
              <a:rPr lang="en-US" altLang="vi-VN" sz="3500" dirty="0"/>
              <a:t> Will you take up making pottery in the future?</a:t>
            </a:r>
          </a:p>
          <a:p>
            <a:r>
              <a:rPr lang="en-US" altLang="vi-VN" sz="3500" b="1" i="1" dirty="0"/>
              <a:t>Mai:</a:t>
            </a:r>
            <a:r>
              <a:rPr lang="en-US" altLang="vi-VN" sz="3500" dirty="0"/>
              <a:t> Yes, I will./I’m not sure.</a:t>
            </a:r>
          </a:p>
          <a:p>
            <a:endParaRPr lang="en-US" alt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055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III. </a:t>
            </a:r>
            <a:r>
              <a:rPr lang="en-US" sz="5000" b="1" dirty="0">
                <a:solidFill>
                  <a:srgbClr val="FF0000"/>
                </a:solidFill>
              </a:rPr>
              <a:t>Wrap- up</a:t>
            </a:r>
            <a:endParaRPr lang="vi-VN" sz="500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521" y="1083124"/>
            <a:ext cx="6208353" cy="1138942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701972" y="2530967"/>
            <a:ext cx="4708978" cy="1400173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opinion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4570" y="3899585"/>
            <a:ext cx="4262734" cy="2344197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pottery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carving wood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model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take up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74569" y="2530967"/>
            <a:ext cx="4262735" cy="1238018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 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152775" y="2222066"/>
            <a:ext cx="342900" cy="308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72375" y="2222065"/>
            <a:ext cx="342900" cy="308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785099" y="4091912"/>
            <a:ext cx="4708978" cy="868015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find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sth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/>
              </a:rPr>
              <a:t>/ doing </a:t>
            </a:r>
            <a:r>
              <a:rPr lang="en-US" sz="3000" dirty="0" err="1" smtClean="0">
                <a:solidFill>
                  <a:schemeClr val="tx1"/>
                </a:solidFill>
                <a:latin typeface="Calibri" panose="020F0502020204030204"/>
              </a:rPr>
              <a:t>sth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/>
              </a:rPr>
              <a:t> + adj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37745" y="5136543"/>
            <a:ext cx="5661891" cy="99732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6787" tIns="172492" rIns="246787" bIns="172492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(that)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/doing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+ adj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3" grpId="0" animBg="1"/>
      <p:bldP spid="14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IV. </a:t>
            </a:r>
            <a:r>
              <a:rPr lang="en-US" b="1" dirty="0" smtClean="0">
                <a:solidFill>
                  <a:srgbClr val="FF0000"/>
                </a:solidFill>
              </a:rPr>
              <a:t>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900" dirty="0"/>
          </a:p>
          <a:p>
            <a:r>
              <a:rPr lang="en-US" sz="3900" dirty="0" smtClean="0"/>
              <a:t>Learn by </a:t>
            </a:r>
            <a:r>
              <a:rPr lang="en-US" sz="3900" dirty="0" smtClean="0"/>
              <a:t>heart the vocabulary,  </a:t>
            </a:r>
            <a:r>
              <a:rPr lang="en-US" sz="3900" dirty="0" smtClean="0"/>
              <a:t>the structures</a:t>
            </a:r>
          </a:p>
          <a:p>
            <a:r>
              <a:rPr lang="en-US" sz="3900" dirty="0" smtClean="0"/>
              <a:t>Do </a:t>
            </a:r>
            <a:r>
              <a:rPr lang="en-US" sz="3900" smtClean="0"/>
              <a:t>exercise </a:t>
            </a:r>
            <a:r>
              <a:rPr lang="en-US" sz="3900" smtClean="0"/>
              <a:t>3, 4  </a:t>
            </a:r>
            <a:r>
              <a:rPr lang="en-US" sz="3900" dirty="0" smtClean="0"/>
              <a:t>in Workbook (page 4)</a:t>
            </a:r>
          </a:p>
          <a:p>
            <a:r>
              <a:rPr lang="en-US" sz="3900" dirty="0" smtClean="0"/>
              <a:t>Prepare</a:t>
            </a:r>
            <a:r>
              <a:rPr lang="en-US" sz="3900" dirty="0"/>
              <a:t>: Unit 1 – </a:t>
            </a:r>
            <a:r>
              <a:rPr lang="en-US" sz="3900" dirty="0" smtClean="0"/>
              <a:t>Skills 1</a:t>
            </a:r>
            <a:endParaRPr lang="vi-VN" sz="3900" dirty="0"/>
          </a:p>
        </p:txBody>
      </p:sp>
    </p:spTree>
    <p:extLst>
      <p:ext uri="{BB962C8B-B14F-4D97-AF65-F5344CB8AC3E}">
        <p14:creationId xmlns:p14="http://schemas.microsoft.com/office/powerpoint/2010/main" val="19018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75" y="5800725"/>
            <a:ext cx="4424363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dirty="0">
                <a:solidFill>
                  <a:srgbClr val="FF0000"/>
                </a:solidFill>
              </a:rPr>
              <a:t>making pottery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ose Wood Carving: How to make a Flowers Wooden Painti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83818" y="5275792"/>
            <a:ext cx="4424363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carving 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 Model Making Tips for Architecture Students | Successful Archi Stud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 bwMode="auto">
          <a:xfrm>
            <a:off x="-1" y="0"/>
            <a:ext cx="12192001" cy="68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275" y="4954059"/>
            <a:ext cx="4424363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making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278495" y="332509"/>
            <a:ext cx="6724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 smtClean="0">
                <a:solidFill>
                  <a:srgbClr val="FFFF00"/>
                </a:solidFill>
              </a:rPr>
              <a:t>UNIT </a:t>
            </a:r>
            <a:r>
              <a:rPr lang="en-US" altLang="vi-VN" sz="4000" b="1" dirty="0">
                <a:solidFill>
                  <a:srgbClr val="FFFF00"/>
                </a:solidFill>
              </a:rPr>
              <a:t>1. MY HOBBIES</a:t>
            </a:r>
          </a:p>
          <a:p>
            <a:pPr algn="ctr"/>
            <a:r>
              <a:rPr lang="en-US" altLang="vi-VN" sz="4000" b="1" dirty="0" smtClean="0">
                <a:solidFill>
                  <a:srgbClr val="FFFF00"/>
                </a:solidFill>
              </a:rPr>
              <a:t>Lesson 4: Communication</a:t>
            </a:r>
            <a:endParaRPr lang="en-US" altLang="vi-VN" sz="4000" b="1" dirty="0">
              <a:solidFill>
                <a:srgbClr val="FFFF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81314" y="1554348"/>
            <a:ext cx="10474613" cy="390876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indent="-857250">
              <a:buAutoNum type="romanUcPeriod"/>
            </a:pPr>
            <a:r>
              <a:rPr lang="en-US" altLang="vi-VN" sz="3800" b="1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en-US" sz="3000" dirty="0" smtClean="0"/>
              <a:t>1. making </a:t>
            </a:r>
            <a:r>
              <a:rPr lang="en-US" sz="3000" dirty="0"/>
              <a:t>pottery (n): </a:t>
            </a:r>
            <a:r>
              <a:rPr lang="en-US" sz="3000" dirty="0" err="1" smtClean="0"/>
              <a:t>làm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/>
              <a:t>gốm</a:t>
            </a:r>
            <a:endParaRPr lang="vi-VN" sz="3000" dirty="0"/>
          </a:p>
          <a:p>
            <a:r>
              <a:rPr lang="en-US" sz="3000" dirty="0"/>
              <a:t>2. making model </a:t>
            </a:r>
            <a:r>
              <a:rPr lang="en-US" sz="3000" dirty="0" smtClean="0"/>
              <a:t>  (</a:t>
            </a:r>
            <a:r>
              <a:rPr lang="en-US" sz="3000" dirty="0"/>
              <a:t>n):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mô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endParaRPr lang="vi-VN" sz="3000" dirty="0"/>
          </a:p>
          <a:p>
            <a:r>
              <a:rPr lang="en-US" sz="3000" dirty="0"/>
              <a:t>3. carving wood </a:t>
            </a:r>
            <a:r>
              <a:rPr lang="en-US" sz="3000" dirty="0" smtClean="0"/>
              <a:t>    (</a:t>
            </a:r>
            <a:r>
              <a:rPr lang="en-US" sz="3000" dirty="0"/>
              <a:t>n): </a:t>
            </a:r>
            <a:r>
              <a:rPr lang="en-US" sz="3000" dirty="0" err="1"/>
              <a:t>chạm</a:t>
            </a:r>
            <a:r>
              <a:rPr lang="en-US" sz="3000" dirty="0"/>
              <a:t>, </a:t>
            </a:r>
            <a:r>
              <a:rPr lang="en-US" sz="3000" dirty="0" err="1"/>
              <a:t>khắc</a:t>
            </a:r>
            <a:r>
              <a:rPr lang="en-US" sz="3000" dirty="0"/>
              <a:t> </a:t>
            </a:r>
            <a:r>
              <a:rPr lang="en-US" sz="3000" dirty="0" err="1"/>
              <a:t>gỗ</a:t>
            </a:r>
            <a:endParaRPr lang="vi-VN" sz="3000" dirty="0"/>
          </a:p>
          <a:p>
            <a:r>
              <a:rPr lang="en-US" sz="3000" dirty="0"/>
              <a:t>4. to take up </a:t>
            </a:r>
            <a:r>
              <a:rPr lang="en-US" sz="3000" dirty="0" err="1" smtClean="0"/>
              <a:t>sth</a:t>
            </a:r>
            <a:r>
              <a:rPr lang="en-US" sz="3000" dirty="0" smtClean="0"/>
              <a:t> (</a:t>
            </a:r>
            <a:r>
              <a:rPr lang="en-US" sz="3000" dirty="0" err="1" smtClean="0"/>
              <a:t>ph.v</a:t>
            </a:r>
            <a:r>
              <a:rPr lang="en-US" sz="3000" dirty="0" smtClean="0"/>
              <a:t>):  </a:t>
            </a:r>
            <a:r>
              <a:rPr lang="en-US" sz="3000" dirty="0" err="1"/>
              <a:t>bắt</a:t>
            </a:r>
            <a:r>
              <a:rPr lang="en-US" sz="3000" dirty="0"/>
              <a:t> </a:t>
            </a:r>
            <a:r>
              <a:rPr lang="en-US" sz="3000" dirty="0" err="1"/>
              <a:t>đầu</a:t>
            </a:r>
            <a:r>
              <a:rPr lang="en-US" sz="3000" dirty="0"/>
              <a:t> (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sở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 </a:t>
            </a:r>
            <a:r>
              <a:rPr lang="en-US" sz="3000" dirty="0" err="1"/>
              <a:t>mới</a:t>
            </a:r>
            <a:r>
              <a:rPr lang="en-US" sz="3000" dirty="0" smtClean="0"/>
              <a:t>)</a:t>
            </a:r>
          </a:p>
          <a:p>
            <a:r>
              <a:rPr lang="en-US" sz="3000" dirty="0" smtClean="0">
                <a:solidFill>
                  <a:srgbClr val="0070C0"/>
                </a:solidFill>
              </a:rPr>
              <a:t>I will take up </a:t>
            </a:r>
            <a:r>
              <a:rPr lang="en-US" sz="3000" u="sng" dirty="0" smtClean="0">
                <a:solidFill>
                  <a:srgbClr val="0070C0"/>
                </a:solidFill>
              </a:rPr>
              <a:t>making pottery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u="sng" dirty="0" smtClean="0">
                <a:solidFill>
                  <a:srgbClr val="0070C0"/>
                </a:solidFill>
              </a:rPr>
              <a:t>next month</a:t>
            </a:r>
            <a:r>
              <a:rPr lang="en-US" sz="3000" dirty="0" smtClean="0">
                <a:solidFill>
                  <a:srgbClr val="0070C0"/>
                </a:solidFill>
              </a:rPr>
              <a:t>.</a:t>
            </a:r>
            <a:endParaRPr lang="vi-VN" sz="3000" dirty="0">
              <a:solidFill>
                <a:srgbClr val="0070C0"/>
              </a:solidFill>
            </a:endParaRPr>
          </a:p>
          <a:p>
            <a:r>
              <a:rPr lang="en-US" sz="3000" dirty="0"/>
              <a:t>5. ice-skating (n): </a:t>
            </a:r>
            <a:r>
              <a:rPr lang="en-US" sz="3000" dirty="0" err="1"/>
              <a:t>trượt</a:t>
            </a:r>
            <a:r>
              <a:rPr lang="en-US" sz="3000" dirty="0"/>
              <a:t> </a:t>
            </a:r>
            <a:r>
              <a:rPr lang="en-US" sz="3000" dirty="0" err="1" smtClean="0"/>
              <a:t>băng</a:t>
            </a:r>
            <a:endParaRPr lang="en-US" sz="3000" dirty="0" smtClean="0"/>
          </a:p>
          <a:p>
            <a:r>
              <a:rPr lang="en-US" sz="3000" dirty="0" smtClean="0"/>
              <a:t>6. </a:t>
            </a:r>
            <a:r>
              <a:rPr lang="en-US" sz="3000" dirty="0"/>
              <a:t>to </a:t>
            </a:r>
            <a:r>
              <a:rPr lang="en-US" sz="3000" dirty="0" smtClean="0"/>
              <a:t>find (v): </a:t>
            </a:r>
            <a:r>
              <a:rPr lang="en-US" sz="3000" dirty="0" err="1"/>
              <a:t>thấy</a:t>
            </a:r>
            <a:r>
              <a:rPr lang="en-US" sz="3000" dirty="0"/>
              <a:t>, </a:t>
            </a: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 smtClean="0"/>
              <a:t>thấy</a:t>
            </a:r>
            <a:endParaRPr lang="vi-VN" sz="3000" dirty="0"/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n Handwriting PNG Clipart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9728071" y="1363529"/>
            <a:ext cx="2348357" cy="20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14363" y="996950"/>
            <a:ext cx="10904537" cy="5681663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85788" y="123825"/>
            <a:ext cx="10537324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500" b="1" dirty="0">
                <a:solidFill>
                  <a:srgbClr val="FF0000"/>
                </a:solidFill>
              </a:rPr>
              <a:t>1. Match the activities with the </a:t>
            </a:r>
            <a:r>
              <a:rPr lang="en-US" altLang="vi-VN" sz="4500" b="1" dirty="0" smtClean="0">
                <a:solidFill>
                  <a:srgbClr val="FF0000"/>
                </a:solidFill>
              </a:rPr>
              <a:t>pictures.</a:t>
            </a:r>
            <a:endParaRPr lang="en-US" altLang="vi-VN" sz="4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3417" y="2975519"/>
            <a:ext cx="1971242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000" b="1" dirty="0"/>
              <a:t>carving wood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8137" y="3048000"/>
            <a:ext cx="2763837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000" b="1"/>
              <a:t>making models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99500" y="3046413"/>
            <a:ext cx="1971675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000" b="1"/>
              <a:t>ice-skating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92513" y="5783263"/>
            <a:ext cx="1978025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000" b="1"/>
              <a:t>dancing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0363" y="5691188"/>
            <a:ext cx="238760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000" b="1"/>
              <a:t>making pottery</a:t>
            </a:r>
          </a:p>
        </p:txBody>
      </p:sp>
      <p:pic>
        <p:nvPicPr>
          <p:cNvPr id="174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312863"/>
            <a:ext cx="1933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263650"/>
            <a:ext cx="1933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1168400"/>
            <a:ext cx="1933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973513"/>
            <a:ext cx="1933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878263"/>
            <a:ext cx="1933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3449" y="2513826"/>
            <a:ext cx="3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A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7172" y="2332077"/>
            <a:ext cx="3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B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3027" y="2222868"/>
            <a:ext cx="3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2647" y="5041940"/>
            <a:ext cx="3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2741" y="4975265"/>
            <a:ext cx="3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</a:t>
            </a:r>
            <a:endParaRPr lang="vi-VN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856095"/>
            <a:ext cx="12036425" cy="6038850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85091" y="99424"/>
            <a:ext cx="1070494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600" b="1" dirty="0">
                <a:solidFill>
                  <a:srgbClr val="0070C0"/>
                </a:solidFill>
              </a:rPr>
              <a:t>2.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What do you think about the hobbies? </a:t>
            </a:r>
          </a:p>
          <a:p>
            <a:r>
              <a:rPr lang="en-US" altLang="vi-VN" sz="3600" b="1" dirty="0" smtClean="0">
                <a:solidFill>
                  <a:srgbClr val="FF0000"/>
                </a:solidFill>
              </a:rPr>
              <a:t>	Look at the tables and tick the boxes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83760"/>
              </p:ext>
            </p:extLst>
          </p:nvPr>
        </p:nvGraphicFramePr>
        <p:xfrm>
          <a:off x="2604655" y="1439921"/>
          <a:ext cx="6421804" cy="5057227"/>
        </p:xfrm>
        <a:graphic>
          <a:graphicData uri="http://schemas.openxmlformats.org/drawingml/2006/table">
            <a:tbl>
              <a:tblPr/>
              <a:tblGrid>
                <a:gridCol w="203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/>
                      </a:r>
                      <a:br>
                        <a:rPr lang="en-US" sz="2800" b="1" dirty="0">
                          <a:effectLst/>
                        </a:rPr>
                      </a:br>
                      <a:endParaRPr lang="en-US" sz="2800" b="1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 smtClean="0">
                          <a:effectLst/>
                        </a:rPr>
                        <a:t>boring</a:t>
                      </a:r>
                      <a:endParaRPr lang="en-US" sz="2400" b="1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</a:rPr>
                        <a:t>unusual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</a:rPr>
                        <a:t>interesting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800" dirty="0" smtClean="0">
                          <a:effectLst/>
                        </a:rPr>
                        <a:t>making </a:t>
                      </a:r>
                      <a:r>
                        <a:rPr lang="en-US" sz="2800" dirty="0">
                          <a:effectLst/>
                        </a:rPr>
                        <a:t>pottery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800" dirty="0" smtClean="0">
                          <a:effectLst/>
                        </a:rPr>
                        <a:t>dancing</a:t>
                      </a:r>
                      <a:endParaRPr lang="en-US" sz="28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800" dirty="0" smtClean="0">
                          <a:effectLst/>
                        </a:rPr>
                        <a:t>ice-skating</a:t>
                      </a:r>
                      <a:endParaRPr lang="en-US" sz="28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800" dirty="0" smtClean="0">
                          <a:effectLst/>
                        </a:rPr>
                        <a:t>making </a:t>
                      </a:r>
                      <a:r>
                        <a:rPr lang="en-US" sz="2800" dirty="0">
                          <a:effectLst/>
                        </a:rPr>
                        <a:t>models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</a:rPr>
                        <a:t>5</a:t>
                      </a:r>
                      <a:r>
                        <a:rPr lang="en-US" sz="28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800" dirty="0" smtClean="0">
                          <a:effectLst/>
                        </a:rPr>
                        <a:t>carving </a:t>
                      </a:r>
                      <a:r>
                        <a:rPr lang="en-US" sz="2800" dirty="0">
                          <a:effectLst/>
                        </a:rPr>
                        <a:t>wood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76" name="Rectangle 9"/>
          <p:cNvSpPr>
            <a:spLocks noChangeArrowheads="1"/>
          </p:cNvSpPr>
          <p:nvPr/>
        </p:nvSpPr>
        <p:spPr bwMode="auto">
          <a:xfrm>
            <a:off x="2762250" y="2767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85" y="2545341"/>
            <a:ext cx="60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6073" y="3264769"/>
            <a:ext cx="10695709" cy="3565524"/>
          </a:xfrm>
        </p:spPr>
        <p:txBody>
          <a:bodyPr/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I </a:t>
            </a:r>
            <a:r>
              <a:rPr lang="en-US" sz="4200" dirty="0">
                <a:solidFill>
                  <a:srgbClr val="0070C0"/>
                </a:solidFill>
              </a:rPr>
              <a:t>find </a:t>
            </a:r>
            <a:r>
              <a:rPr lang="en-US" sz="4200" dirty="0"/>
              <a:t>making pottery </a:t>
            </a:r>
            <a:r>
              <a:rPr lang="en-US" sz="4200" dirty="0" smtClean="0"/>
              <a:t>interesting.</a:t>
            </a:r>
            <a:br>
              <a:rPr lang="en-US" sz="4200" dirty="0" smtClean="0"/>
            </a:br>
            <a:r>
              <a:rPr lang="en-US" sz="4200" dirty="0" smtClean="0"/>
              <a:t> 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I </a:t>
            </a:r>
            <a:r>
              <a:rPr lang="en-US" sz="4200" dirty="0">
                <a:solidFill>
                  <a:srgbClr val="0070C0"/>
                </a:solidFill>
              </a:rPr>
              <a:t>think (that) </a:t>
            </a:r>
            <a:r>
              <a:rPr lang="en-US" sz="4200" dirty="0"/>
              <a:t>making pottery is interesting</a:t>
            </a:r>
            <a:r>
              <a:rPr lang="en-US" sz="4200" dirty="0" smtClean="0"/>
              <a:t>.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4288" r="9666" b="4988"/>
          <a:stretch/>
        </p:blipFill>
        <p:spPr>
          <a:xfrm>
            <a:off x="5615708" y="0"/>
            <a:ext cx="6576291" cy="3451264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0217"/>
              </p:ext>
            </p:extLst>
          </p:nvPr>
        </p:nvGraphicFramePr>
        <p:xfrm>
          <a:off x="0" y="73891"/>
          <a:ext cx="4969164" cy="3004125"/>
        </p:xfrm>
        <a:graphic>
          <a:graphicData uri="http://schemas.openxmlformats.org/drawingml/2006/table">
            <a:tbl>
              <a:tblPr/>
              <a:tblGrid>
                <a:gridCol w="157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/>
                      </a:r>
                      <a:br>
                        <a:rPr lang="en-US" sz="2400" b="1" dirty="0">
                          <a:effectLst/>
                        </a:rPr>
                      </a:br>
                      <a:endParaRPr lang="en-US" sz="2400" b="1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dirty="0" smtClean="0">
                          <a:effectLst/>
                        </a:rPr>
                        <a:t>boring</a:t>
                      </a:r>
                      <a:endParaRPr lang="en-US" sz="2200" b="1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effectLst/>
                        </a:rPr>
                        <a:t>unusual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effectLst/>
                        </a:rPr>
                        <a:t>interesting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400" dirty="0" smtClean="0">
                          <a:effectLst/>
                        </a:rPr>
                        <a:t>making </a:t>
                      </a:r>
                      <a:r>
                        <a:rPr lang="en-US" sz="2400" dirty="0">
                          <a:effectLst/>
                        </a:rPr>
                        <a:t>pottery</a:t>
                      </a: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400" dirty="0" smtClean="0">
                          <a:effectLst/>
                        </a:rPr>
                        <a:t>dancing</a:t>
                      </a:r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2400" dirty="0" smtClean="0">
                          <a:effectLst/>
                        </a:rPr>
                        <a:t>ice-skating</a:t>
                      </a:r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dirty="0">
                        <a:effectLst/>
                      </a:endParaRPr>
                    </a:p>
                  </a:txBody>
                  <a:tcPr marL="12700" marR="12700" marT="15241" marB="15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13" y="947450"/>
            <a:ext cx="60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68" y="2393660"/>
            <a:ext cx="60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12" y="1655475"/>
            <a:ext cx="60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20074" y="4199080"/>
            <a:ext cx="877455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ight Arrow 12"/>
          <p:cNvSpPr/>
          <p:nvPr/>
        </p:nvSpPr>
        <p:spPr>
          <a:xfrm>
            <a:off x="207820" y="5890983"/>
            <a:ext cx="877455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413161" y="4092985"/>
            <a:ext cx="8072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70C0"/>
                </a:solidFill>
              </a:rPr>
              <a:t>find</a:t>
            </a:r>
            <a:r>
              <a:rPr lang="en-US" sz="4200" dirty="0"/>
              <a:t>  </a:t>
            </a:r>
            <a:r>
              <a:rPr lang="en-US" sz="4200" dirty="0" err="1"/>
              <a:t>sth</a:t>
            </a:r>
            <a:r>
              <a:rPr lang="en-US" sz="4200" dirty="0"/>
              <a:t>/doing </a:t>
            </a:r>
            <a:r>
              <a:rPr lang="en-US" sz="4200" dirty="0" err="1"/>
              <a:t>sth</a:t>
            </a:r>
            <a:r>
              <a:rPr lang="en-US" sz="4200" dirty="0"/>
              <a:t>   + </a:t>
            </a:r>
            <a:r>
              <a:rPr lang="en-US" sz="4200" dirty="0">
                <a:solidFill>
                  <a:srgbClr val="0070C0"/>
                </a:solidFill>
              </a:rPr>
              <a:t>adj (tính </a:t>
            </a:r>
            <a:r>
              <a:rPr lang="en-US" sz="4200" dirty="0" err="1">
                <a:solidFill>
                  <a:srgbClr val="0070C0"/>
                </a:solidFill>
              </a:rPr>
              <a:t>từ</a:t>
            </a:r>
            <a:r>
              <a:rPr lang="en-US" sz="4200" dirty="0" smtClean="0">
                <a:solidFill>
                  <a:srgbClr val="0070C0"/>
                </a:solidFill>
              </a:rPr>
              <a:t>)</a:t>
            </a:r>
            <a:endParaRPr lang="vi-VN" sz="4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3855" y="5771033"/>
            <a:ext cx="9910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70C0"/>
                </a:solidFill>
              </a:rPr>
              <a:t>think (that) </a:t>
            </a:r>
            <a:r>
              <a:rPr lang="en-US" sz="4200" dirty="0" err="1"/>
              <a:t>sth</a:t>
            </a:r>
            <a:r>
              <a:rPr lang="en-US" sz="4200" dirty="0"/>
              <a:t>/doing </a:t>
            </a:r>
            <a:r>
              <a:rPr lang="en-US" sz="4200" dirty="0" err="1"/>
              <a:t>sth</a:t>
            </a:r>
            <a:r>
              <a:rPr lang="en-US" sz="4200" dirty="0"/>
              <a:t>    </a:t>
            </a:r>
            <a:r>
              <a:rPr lang="en-US" sz="4200" b="1" dirty="0">
                <a:solidFill>
                  <a:srgbClr val="FF0000"/>
                </a:solidFill>
              </a:rPr>
              <a:t>is</a:t>
            </a:r>
            <a:r>
              <a:rPr lang="en-US" sz="4200" dirty="0"/>
              <a:t> + </a:t>
            </a:r>
            <a:r>
              <a:rPr lang="en-US" sz="4200" dirty="0">
                <a:solidFill>
                  <a:srgbClr val="0070C0"/>
                </a:solidFill>
              </a:rPr>
              <a:t>adj (tính </a:t>
            </a:r>
            <a:r>
              <a:rPr lang="en-US" sz="4200" dirty="0" err="1">
                <a:solidFill>
                  <a:srgbClr val="0070C0"/>
                </a:solidFill>
              </a:rPr>
              <a:t>từ</a:t>
            </a:r>
            <a:r>
              <a:rPr lang="en-US" sz="4200" dirty="0" smtClean="0">
                <a:solidFill>
                  <a:srgbClr val="0070C0"/>
                </a:solidFill>
              </a:rPr>
              <a:t>)</a:t>
            </a:r>
            <a:endParaRPr lang="vi-VN" sz="4200" dirty="0"/>
          </a:p>
        </p:txBody>
      </p:sp>
    </p:spTree>
    <p:extLst>
      <p:ext uri="{BB962C8B-B14F-4D97-AF65-F5344CB8AC3E}">
        <p14:creationId xmlns:p14="http://schemas.microsoft.com/office/powerpoint/2010/main" val="473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333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Cooper Black</vt:lpstr>
      <vt:lpstr>Times New Roman</vt:lpstr>
      <vt:lpstr>Arial</vt:lpstr>
      <vt:lpstr>Calibri Light</vt:lpstr>
      <vt:lpstr>Calibri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 find making pottery interesting.    I think (that) making pottery is interesting.  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E7-U1-COMMUNICATION-JESS</dc:title>
  <dc:creator>JESSICA LEE</dc:creator>
  <cp:lastModifiedBy>My Laptop</cp:lastModifiedBy>
  <cp:revision>176</cp:revision>
  <dcterms:created xsi:type="dcterms:W3CDTF">2018-11-05T02:58:53Z</dcterms:created>
  <dcterms:modified xsi:type="dcterms:W3CDTF">2021-09-07T16:34:39Z</dcterms:modified>
</cp:coreProperties>
</file>