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7" r:id="rId4"/>
  </p:sldMasterIdLst>
  <p:notesMasterIdLst>
    <p:notesMasterId r:id="rId30"/>
  </p:notesMasterIdLst>
  <p:sldIdLst>
    <p:sldId id="292" r:id="rId5"/>
    <p:sldId id="261" r:id="rId6"/>
    <p:sldId id="258" r:id="rId7"/>
    <p:sldId id="260" r:id="rId8"/>
    <p:sldId id="269" r:id="rId9"/>
    <p:sldId id="262" r:id="rId10"/>
    <p:sldId id="264" r:id="rId11"/>
    <p:sldId id="266" r:id="rId12"/>
    <p:sldId id="268" r:id="rId13"/>
    <p:sldId id="286" r:id="rId14"/>
    <p:sldId id="270" r:id="rId15"/>
    <p:sldId id="271" r:id="rId16"/>
    <p:sldId id="281" r:id="rId17"/>
    <p:sldId id="280" r:id="rId18"/>
    <p:sldId id="282" r:id="rId19"/>
    <p:sldId id="287" r:id="rId20"/>
    <p:sldId id="288" r:id="rId21"/>
    <p:sldId id="289" r:id="rId22"/>
    <p:sldId id="290" r:id="rId23"/>
    <p:sldId id="291" r:id="rId24"/>
    <p:sldId id="274" r:id="rId25"/>
    <p:sldId id="276" r:id="rId26"/>
    <p:sldId id="283" r:id="rId27"/>
    <p:sldId id="277"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4" autoAdjust="0"/>
    <p:restoredTop sz="94660"/>
  </p:normalViewPr>
  <p:slideViewPr>
    <p:cSldViewPr snapToGrid="0">
      <p:cViewPr varScale="1">
        <p:scale>
          <a:sx n="88" d="100"/>
          <a:sy n="88" d="100"/>
        </p:scale>
        <p:origin x="5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12/19/2022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8820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88572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36477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91089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21754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4FE1-CCB6-45EF-A8F9-0555D194F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5F1ADB-5353-46BA-9FCA-16A7FF824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D7B7AF-7639-4727-8493-12DB700596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4F50C3-B4CB-4432-BA8A-A4F7752029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122988-2B01-4388-B855-D1A22208D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047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0C7A-F0F8-4E3E-91B1-DE326EAAB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73BB3-C949-4994-B0F6-7C44455FB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DE6E1-9C8A-42CF-8AC2-9831A378E8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F88E9D-E087-4F03-82F5-50FD51F058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9CF2B68-6212-4DC1-8C60-7ABE13C6F6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017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1A09-28CA-4AB4-8A6A-F09950978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82D88-FFC6-4C39-A0DE-BC67A6FAC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9E72B-3941-45DD-A5D7-D71C58AE63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DB624E9-67C4-40A7-B8B3-907D35780E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834F9B-2CE9-435C-84F1-CB1C22FE1B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58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3870-DBBA-4B5D-A75A-6C3AA03BC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32326-F83E-472E-B551-278FBA27C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B6011-138E-4BA6-9132-6E5E94219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4AF0C-7BB7-4053-9EC4-9C009B13DD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0DF9E8D-7E7C-4877-9D23-E506C7C5BC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E8069E-0AF8-4C0E-BB9F-CBD12DEBD6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122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8AA-A90B-478D-84F4-2551DB9935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503719-1E9C-437E-9AD5-07A2C4B39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2A50AE-C1A3-4F61-A1B4-1E9D6DAF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5778B-B291-41D1-AB3C-DF6C414FC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74BBE6-67BE-484F-8D7F-57EB0B0FF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94D05-F041-4B35-A566-1DB5AA8244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16822C3-F406-4E11-B748-41EFE8D75C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023F0D8-6101-45F5-A850-020482A7CF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53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B0F6-C3F6-4DFC-BF54-22811928C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56DB49-B3F4-4F20-9406-83B0DE2968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C11499-05A6-4F06-B3B2-4285E1F3B3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F66DFB0-A989-4D7D-A701-A42F829F5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567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53210-6B72-4E52-A6E5-E6E0D539FF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720B860-B029-47DB-B55F-85C334A0C3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762E9FF-83D7-43F1-BEAC-D80818C21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130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45B-1DC4-49BC-BB49-DA789EFF9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C0D17-2157-4D6B-A68D-A3D91A6F3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86A1E-AB68-4783-BE15-AA93AB72E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2570E-40E0-425F-A6F1-3D85F04F7C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452DEF9-5F4B-4513-B0EF-57C0881072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EF8B077-87AB-4664-BE04-6B8EFFD165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856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43DA-3B69-4FDE-AC6E-A8C9B644A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97512-747E-47CC-9C29-7931D5808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142744-AFA9-4F60-AB6E-3E7D80E6E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40609-9F20-43E8-B715-C111E9B519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755654-D237-4B1D-A459-C627961B86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1B93CA4-0C69-4F49-8E34-E4D603470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845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8465-5E84-4B2C-A260-B07853A67A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95D45-CB40-4B84-AEDB-3409B2215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17089-C7DF-4541-BF00-314096672B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9E13EA3-3197-4837-95FD-E356788E2B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F6C9C4-2F8F-4F65-B5A8-53D5B88E1D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114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CE2FC-D62F-46FF-AC6E-13FF6E55D4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B5EA9A-68E5-47C9-B77F-45DC66B40E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C3BCB-D6F8-46D5-A3C1-16795E4E85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948031D-C359-408E-9774-578D3BEBB9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9AE2A08-0A3F-4200-8DA0-CD067DA0EB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46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B561D-C668-48BD-B552-8CC5773A8FA0}"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B561D-C668-48BD-B552-8CC5773A8FA0}"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B561D-C668-48BD-B552-8CC5773A8FA0}"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12/19/2022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50C49-94AE-4671-AA0A-F6B5ED12F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90ED4-A816-45D7-B831-BE5D5BDE1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AE025-99D7-4967-B013-A342D7811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9FDDC7-8F08-4B57-A874-AD939DDA50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8230A3-5028-4881-B37A-1587F5386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972205-3B30-49C7-8D18-311F87141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F767C1-65EE-44F3-8CFC-DD81C6C356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5588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wmf"/><Relationship Id="rId1" Type="http://schemas.openxmlformats.org/officeDocument/2006/relationships/slideLayout" Target="../slideLayouts/slideLayout3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962401" y="2590801"/>
            <a:ext cx="4581525" cy="1323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0" cap="none" spc="0" normalizeH="0" baseline="0" noProof="0">
              <a:ln w="9525">
                <a:round/>
                <a:headEnd/>
                <a:tailEnd/>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193183" y="1"/>
            <a:ext cx="11822806" cy="830263"/>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PHÒNG GD &amp; ĐT HUYỆN THANH TRÌ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THCS NGỌC HỒI</a:t>
            </a:r>
            <a:endParaRPr kumimoji="0" lang="en-US"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3" y="0"/>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72230" y="1589"/>
            <a:ext cx="11731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682580" y="2137892"/>
            <a:ext cx="10805375" cy="3893473"/>
          </a:xfrm>
          <a:prstGeom prst="rect">
            <a:avLst/>
          </a:prstGeom>
        </p:spPr>
        <p:txBody>
          <a:bodyPr spcFirstLastPara="1" wrap="none" fromWordArt="1">
            <a:prstTxWarp prst="textArchUp">
              <a:avLst>
                <a:gd name="adj" fmla="val 1067028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mừng</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đến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với</a:t>
            </a:r>
            <a:r>
              <a:rPr kumimoji="0" lang="en-US" sz="6000" b="1" i="1" u="none" strike="noStrike" kern="10" cap="none" spc="0" normalizeH="0" baseline="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6000" b="1" i="1" u="none" strike="noStrike" kern="10" cap="none" spc="0" normalizeH="0" baseline="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học</a:t>
            </a: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103" name="TextBox 152"/>
          <p:cNvSpPr txBox="1">
            <a:spLocks noChangeArrowheads="1"/>
          </p:cNvSpPr>
          <p:nvPr/>
        </p:nvSpPr>
        <p:spPr bwMode="auto">
          <a:xfrm>
            <a:off x="1114816" y="2298673"/>
            <a:ext cx="1037313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ĐỊA LÍ </a:t>
            </a:r>
            <a:r>
              <a:rPr kumimoji="0" lang="en-US" altLang="en-US" sz="4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LỚP </a:t>
            </a:r>
            <a:r>
              <a:rPr kumimoji="0" lang="en-US" altLang="en-US" sz="4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6A2</a:t>
            </a:r>
            <a:endPar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Tiết</a:t>
            </a:r>
            <a:r>
              <a:rPr kumimoji="0" lang="en-US" altLang="en-US" sz="44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en-US" altLang="en-US" sz="44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altLang="en-US" sz="4400" b="1" i="1" dirty="0">
                <a:solidFill>
                  <a:srgbClr val="002060"/>
                </a:solidFill>
                <a:latin typeface="Times New Roman" panose="02020603050405020304" pitchFamily="18" charset="0"/>
                <a:cs typeface="Times New Roman" panose="02020603050405020304" pitchFamily="18" charset="0"/>
              </a:rPr>
              <a:t>1</a:t>
            </a:r>
            <a:endPar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viên</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Nguyễn</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Thu </a:t>
            </a:r>
            <a:r>
              <a:rPr kumimoji="0" lang="en-US" altLang="en-US" sz="44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Hà</a:t>
            </a:r>
            <a:endPar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2268450" y="4800600"/>
            <a:ext cx="7604125" cy="20574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87521" y="5362575"/>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965" y="5393531"/>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5756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8/Tourists_taking_pictures_at_Prime_Meridian_monument%2C_Greenwich_Observatory%2C_London.jpg/1280px-Tourists_taking_pictures_at_Prime_Meridian_monument%2C_Greenwich_Observatory%2C_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70" y="155765"/>
            <a:ext cx="11704194" cy="58701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04024" y="6188702"/>
            <a:ext cx="7630615" cy="523220"/>
          </a:xfrm>
          <a:prstGeom prst="rect">
            <a:avLst/>
          </a:prstGeom>
        </p:spPr>
        <p:txBody>
          <a:bodyPr wrap="none">
            <a:spAutoFit/>
          </a:bodyPr>
          <a:lstStyle/>
          <a:p>
            <a:r>
              <a:rPr lang="vi-VN" sz="2800">
                <a:solidFill>
                  <a:srgbClr val="FF0000"/>
                </a:solidFill>
                <a:latin typeface="+mj-lt"/>
              </a:rPr>
              <a:t>Khách du lịch chụp ảnh ở tượng đài Kinh tuyến gốc</a:t>
            </a:r>
            <a:endParaRPr lang="en-US" sz="2800">
              <a:solidFill>
                <a:srgbClr val="FF0000"/>
              </a:solidFill>
              <a:latin typeface="+mj-lt"/>
            </a:endParaRPr>
          </a:p>
        </p:txBody>
      </p:sp>
    </p:spTree>
    <p:extLst>
      <p:ext uri="{BB962C8B-B14F-4D97-AF65-F5344CB8AC3E}">
        <p14:creationId xmlns:p14="http://schemas.microsoft.com/office/powerpoint/2010/main" val="2129197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834392" y="3905866"/>
            <a:ext cx="3672000" cy="573459"/>
            <a:chOff x="4081792" y="2385641"/>
            <a:chExt cx="3672000"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4593187" y="2385641"/>
              <a:ext cx="2643673"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II. Tọa độ địa lí</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50972" y="492210"/>
            <a:ext cx="8459368" cy="1200329"/>
          </a:xfrm>
          <a:prstGeom prst="rect">
            <a:avLst/>
          </a:prstGeom>
          <a:noFill/>
        </p:spPr>
        <p:txBody>
          <a:bodyPr wrap="none" rtlCol="0">
            <a:spAutoFit/>
          </a:bodyPr>
          <a:lstStyle/>
          <a:p>
            <a:pPr algn="ctr"/>
            <a:r>
              <a:rPr lang="en-US" altLang="zh-CN" sz="3600" b="1" smtClean="0">
                <a:solidFill>
                  <a:srgbClr val="FFE88B"/>
                </a:solidFill>
                <a:latin typeface="汉仪喵魂体W" panose="00020600040101010101" pitchFamily="18" charset="-122"/>
                <a:ea typeface="汉仪喵魂体W" panose="00020600040101010101" pitchFamily="18" charset="-122"/>
              </a:rPr>
              <a:t>BÀI 1: HỆ THỐNG KINH, VĨ TUYẾN </a:t>
            </a:r>
          </a:p>
          <a:p>
            <a:pPr algn="ctr"/>
            <a:r>
              <a:rPr lang="en-US" altLang="zh-CN" sz="3600" b="1" smtClean="0">
                <a:solidFill>
                  <a:srgbClr val="FFE88B"/>
                </a:solidFill>
                <a:latin typeface="汉仪喵魂体W" panose="00020600040101010101" pitchFamily="18" charset="-122"/>
                <a:ea typeface="汉仪喵魂体W" panose="00020600040101010101" pitchFamily="18" charset="-122"/>
              </a:rPr>
              <a:t>VÀ TỌA ĐỘ ĐỊA LÍ</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3779060"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2221565"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II.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91883" y="1566895"/>
            <a:ext cx="6020792" cy="5007525"/>
          </a:xfrm>
          <a:prstGeom prst="rect">
            <a:avLst/>
          </a:prstGeom>
          <a:noFill/>
        </p:spPr>
        <p:txBody>
          <a:bodyPr wrap="square" rtlCol="0">
            <a:spAutoFit/>
          </a:bodyPr>
          <a:lstStyle/>
          <a:p>
            <a:pPr algn="ctr">
              <a:lnSpc>
                <a:spcPct val="115000"/>
              </a:lnSpc>
              <a:spcAft>
                <a:spcPts val="1000"/>
              </a:spcAft>
            </a:pPr>
            <a:r>
              <a:rPr lang="en-US" sz="3200" b="1">
                <a:solidFill>
                  <a:schemeClr val="accent1">
                    <a:lumMod val="75000"/>
                  </a:schemeClr>
                </a:solidFill>
                <a:latin typeface="Times New Roman"/>
                <a:ea typeface="Calibri"/>
                <a:cs typeface="Times New Roman"/>
              </a:rPr>
              <a:t>NHIỆM VỤ </a:t>
            </a:r>
            <a:r>
              <a:rPr lang="en-US" sz="3200" b="1" smtClean="0">
                <a:solidFill>
                  <a:schemeClr val="accent1">
                    <a:lumMod val="75000"/>
                  </a:schemeClr>
                </a:solidFill>
                <a:latin typeface="Times New Roman"/>
                <a:ea typeface="Calibri"/>
                <a:cs typeface="Times New Roman"/>
              </a:rPr>
              <a:t>1</a:t>
            </a:r>
          </a:p>
          <a:p>
            <a:pPr algn="just">
              <a:lnSpc>
                <a:spcPct val="115000"/>
              </a:lnSpc>
              <a:spcAft>
                <a:spcPts val="1000"/>
              </a:spcAft>
            </a:pPr>
            <a:r>
              <a:rPr lang="en-US" sz="3200" b="1" smtClean="0">
                <a:solidFill>
                  <a:schemeClr val="accent1">
                    <a:lumMod val="75000"/>
                  </a:schemeClr>
                </a:solidFill>
                <a:latin typeface="Times New Roman"/>
                <a:ea typeface="Calibri"/>
                <a:cs typeface="Times New Roman"/>
              </a:rPr>
              <a:t>Đọc </a:t>
            </a:r>
            <a:r>
              <a:rPr lang="en-US" sz="3200" b="1">
                <a:solidFill>
                  <a:schemeClr val="accent1">
                    <a:lumMod val="75000"/>
                  </a:schemeClr>
                </a:solidFill>
                <a:latin typeface="Times New Roman"/>
                <a:ea typeface="Calibri"/>
                <a:cs typeface="Times New Roman"/>
              </a:rPr>
              <a:t>nội dung kênh chữ trong mục II </a:t>
            </a:r>
            <a:r>
              <a:rPr lang="en-US" sz="3200" b="1" smtClean="0">
                <a:solidFill>
                  <a:schemeClr val="accent1">
                    <a:lumMod val="75000"/>
                  </a:schemeClr>
                </a:solidFill>
                <a:latin typeface="Times New Roman"/>
                <a:ea typeface="Calibri"/>
                <a:cs typeface="Times New Roman"/>
              </a:rPr>
              <a:t>SGK, trả lời 2 câu </a:t>
            </a:r>
            <a:r>
              <a:rPr lang="en-US" sz="3200" b="1">
                <a:solidFill>
                  <a:schemeClr val="accent1">
                    <a:lumMod val="75000"/>
                  </a:schemeClr>
                </a:solidFill>
                <a:latin typeface="Times New Roman"/>
                <a:ea typeface="Calibri"/>
                <a:cs typeface="Times New Roman"/>
              </a:rPr>
              <a:t>hỏi:</a:t>
            </a:r>
            <a:endParaRPr lang="en-US" sz="3200">
              <a:solidFill>
                <a:schemeClr val="accent1">
                  <a:lumMod val="75000"/>
                </a:schemeClr>
              </a:solidFill>
              <a:latin typeface="Calibri"/>
              <a:ea typeface="Calibri"/>
              <a:cs typeface="Times New Roman"/>
            </a:endParaRPr>
          </a:p>
          <a:p>
            <a:pPr algn="just">
              <a:lnSpc>
                <a:spcPct val="115000"/>
              </a:lnSpc>
              <a:spcAft>
                <a:spcPts val="1000"/>
              </a:spcAft>
            </a:pPr>
            <a:r>
              <a:rPr lang="en-US" sz="3200" b="1">
                <a:solidFill>
                  <a:schemeClr val="accent1">
                    <a:lumMod val="75000"/>
                  </a:schemeClr>
                </a:solidFill>
                <a:latin typeface="Times New Roman"/>
                <a:ea typeface="Calibri"/>
                <a:cs typeface="Times New Roman"/>
              </a:rPr>
              <a:t>1. Tọa độ địa lí của một điểm trên quả Địa Cầu/bản đồ được xác định như thế nào?</a:t>
            </a:r>
            <a:endParaRPr lang="en-US" sz="3200">
              <a:solidFill>
                <a:schemeClr val="accent1">
                  <a:lumMod val="75000"/>
                </a:schemeClr>
              </a:solidFill>
              <a:latin typeface="Calibri"/>
              <a:ea typeface="Calibri"/>
              <a:cs typeface="Times New Roman"/>
            </a:endParaRPr>
          </a:p>
          <a:p>
            <a:pPr algn="just">
              <a:lnSpc>
                <a:spcPct val="115000"/>
              </a:lnSpc>
              <a:spcAft>
                <a:spcPts val="1000"/>
              </a:spcAft>
            </a:pPr>
            <a:r>
              <a:rPr lang="en-US" sz="3200" b="1">
                <a:solidFill>
                  <a:schemeClr val="accent1">
                    <a:lumMod val="75000"/>
                  </a:schemeClr>
                </a:solidFill>
                <a:latin typeface="Times New Roman"/>
                <a:ea typeface="Calibri"/>
                <a:cs typeface="Times New Roman"/>
              </a:rPr>
              <a:t>2. Khi xác định tọa độ địa lí của một điểm cần lưu ý điều gì?</a:t>
            </a:r>
            <a:endParaRPr lang="en-US" sz="3200">
              <a:solidFill>
                <a:schemeClr val="accent1">
                  <a:lumMod val="75000"/>
                </a:schemeClr>
              </a:solidFill>
              <a:effectLst/>
              <a:latin typeface="Calibri"/>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179" y="1195467"/>
            <a:ext cx="5303818" cy="53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3684057" cy="589181"/>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2221565"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II.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00442" y="1411037"/>
            <a:ext cx="6365533" cy="5223994"/>
          </a:xfrm>
          <a:prstGeom prst="rect">
            <a:avLst/>
          </a:prstGeom>
          <a:noFill/>
        </p:spPr>
        <p:txBody>
          <a:bodyPr wrap="square" rtlCol="0">
            <a:spAutoFit/>
          </a:bodyPr>
          <a:lstStyle/>
          <a:p>
            <a:pPr algn="just">
              <a:lnSpc>
                <a:spcPct val="115000"/>
              </a:lnSpc>
              <a:spcAft>
                <a:spcPts val="1000"/>
              </a:spcAft>
            </a:pPr>
            <a:r>
              <a:rPr lang="en-US" sz="3200" b="1">
                <a:solidFill>
                  <a:prstClr val="white"/>
                </a:solidFill>
                <a:latin typeface="Times New Roman"/>
                <a:ea typeface="Calibri"/>
                <a:cs typeface="Times New Roman"/>
              </a:rPr>
              <a:t>- Kinh độ của một điểm: khoảng cách tính bằng độ từ kinh tuyến gốc đến kinh tuyến đi qua điểm đó.</a:t>
            </a:r>
            <a:endParaRPr lang="en-US" sz="3200" b="1">
              <a:solidFill>
                <a:prstClr val="white"/>
              </a:solidFill>
              <a:latin typeface="Calibri"/>
              <a:ea typeface="Calibri"/>
              <a:cs typeface="Times New Roman"/>
            </a:endParaRPr>
          </a:p>
          <a:p>
            <a:pPr algn="just">
              <a:lnSpc>
                <a:spcPct val="115000"/>
              </a:lnSpc>
              <a:spcAft>
                <a:spcPts val="1000"/>
              </a:spcAft>
            </a:pPr>
            <a:r>
              <a:rPr lang="en-US" sz="3200" b="1">
                <a:solidFill>
                  <a:prstClr val="white"/>
                </a:solidFill>
                <a:latin typeface="Times New Roman"/>
                <a:ea typeface="Calibri"/>
                <a:cs typeface="Times New Roman"/>
              </a:rPr>
              <a:t>- Vĩ độ của một điểm: khoảng cách tính bằng độ từ vĩ tuyến gốc đến vĩ tuyến đi qua điểm đó.</a:t>
            </a:r>
            <a:endParaRPr lang="en-US" sz="3200" b="1">
              <a:solidFill>
                <a:prstClr val="white"/>
              </a:solidFill>
              <a:latin typeface="Calibri"/>
              <a:ea typeface="Calibri"/>
              <a:cs typeface="Times New Roman"/>
            </a:endParaRPr>
          </a:p>
          <a:p>
            <a:r>
              <a:rPr lang="en-US" sz="3200" b="1">
                <a:solidFill>
                  <a:prstClr val="white"/>
                </a:solidFill>
                <a:latin typeface="Times New Roman"/>
                <a:ea typeface="Calibri"/>
              </a:rPr>
              <a:t>- Tọa độ địa lí của một điểm: nơi giao nhau giữa kinh độ và vĩ độ của điểm đó</a:t>
            </a:r>
            <a:r>
              <a:rPr lang="en-US" sz="3200" b="1" smtClean="0">
                <a:solidFill>
                  <a:prstClr val="white"/>
                </a:solidFill>
                <a:latin typeface="Times New Roman"/>
                <a:ea typeface="Calibri"/>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474" y="466848"/>
            <a:ext cx="5303838"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94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91883" y="830148"/>
            <a:ext cx="4646227" cy="625183"/>
            <a:chOff x="994820" y="496392"/>
            <a:chExt cx="7237463"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grpSp>
        <p:sp>
          <p:nvSpPr>
            <p:cNvPr id="94" name="文本框 93"/>
            <p:cNvSpPr txBox="1"/>
            <p:nvPr/>
          </p:nvSpPr>
          <p:spPr>
            <a:xfrm>
              <a:off x="1407454" y="496392"/>
              <a:ext cx="6824829" cy="584775"/>
            </a:xfrm>
            <a:prstGeom prst="rect">
              <a:avLst/>
            </a:prstGeom>
            <a:noFill/>
          </p:spPr>
          <p:txBody>
            <a:bodyPr wrap="none" rtlCol="0">
              <a:spAutoFit/>
            </a:bodyPr>
            <a:lstStyle/>
            <a:p>
              <a:r>
                <a:rPr lang="en-US" altLang="zh-CN" sz="3200" b="1" smtClean="0">
                  <a:solidFill>
                    <a:prstClr val="white"/>
                  </a:solidFill>
                  <a:latin typeface="汉仪喵魂体W" panose="00020600040101010101" pitchFamily="18" charset="-122"/>
                  <a:ea typeface="汉仪喵魂体W" panose="00020600040101010101" pitchFamily="18" charset="-122"/>
                </a:rPr>
                <a:t>II. Tọa độ địa lí</a:t>
              </a:r>
              <a:endParaRPr lang="zh-CN" altLang="en-US" sz="3200" b="1"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91883" y="1566895"/>
            <a:ext cx="5313973" cy="4879284"/>
          </a:xfrm>
          <a:prstGeom prst="rect">
            <a:avLst/>
          </a:prstGeom>
          <a:noFill/>
        </p:spPr>
        <p:txBody>
          <a:bodyPr wrap="square" rtlCol="0">
            <a:spAutoFit/>
          </a:bodyPr>
          <a:lstStyle/>
          <a:p>
            <a:pPr algn="ctr">
              <a:lnSpc>
                <a:spcPct val="115000"/>
              </a:lnSpc>
              <a:spcAft>
                <a:spcPts val="1000"/>
              </a:spcAft>
            </a:pPr>
            <a:r>
              <a:rPr lang="en-US" sz="3200" b="1">
                <a:solidFill>
                  <a:srgbClr val="FFFF00"/>
                </a:solidFill>
                <a:latin typeface="Times New Roman"/>
                <a:ea typeface="Calibri"/>
                <a:cs typeface="Times New Roman"/>
              </a:rPr>
              <a:t>NHIỆM VỤ 2</a:t>
            </a:r>
            <a:endParaRPr lang="en-US" sz="3200" b="1" smtClean="0">
              <a:solidFill>
                <a:srgbClr val="FFFF00"/>
              </a:solidFill>
              <a:latin typeface="Times New Roman"/>
              <a:ea typeface="Calibri"/>
              <a:cs typeface="Times New Roman"/>
            </a:endParaRPr>
          </a:p>
          <a:p>
            <a:pPr algn="just">
              <a:lnSpc>
                <a:spcPct val="115000"/>
              </a:lnSpc>
              <a:spcAft>
                <a:spcPts val="1000"/>
              </a:spcAft>
            </a:pPr>
            <a:r>
              <a:rPr lang="en-US" sz="3200" b="1">
                <a:solidFill>
                  <a:srgbClr val="FFFF00"/>
                </a:solidFill>
                <a:latin typeface="Times New Roman"/>
                <a:ea typeface="Calibri"/>
                <a:cs typeface="Times New Roman"/>
              </a:rPr>
              <a:t>Quan sát hình 1.2 và đọc thông tin trong mục II, em hãy:</a:t>
            </a:r>
            <a:endParaRPr lang="en-US" sz="2400">
              <a:solidFill>
                <a:srgbClr val="FFFF00"/>
              </a:solidFill>
              <a:latin typeface="Calibri"/>
              <a:ea typeface="Calibri"/>
              <a:cs typeface="Times New Roman"/>
            </a:endParaRPr>
          </a:p>
          <a:p>
            <a:pPr algn="just">
              <a:lnSpc>
                <a:spcPct val="115000"/>
              </a:lnSpc>
              <a:spcAft>
                <a:spcPts val="1000"/>
              </a:spcAft>
            </a:pPr>
            <a:r>
              <a:rPr lang="en-US" sz="3200" b="1" smtClean="0">
                <a:solidFill>
                  <a:srgbClr val="FFFF00"/>
                </a:solidFill>
                <a:latin typeface="Times New Roman"/>
                <a:ea typeface="Calibri"/>
                <a:cs typeface="Times New Roman"/>
              </a:rPr>
              <a:t>1. Xác </a:t>
            </a:r>
            <a:r>
              <a:rPr lang="en-US" sz="3200" b="1">
                <a:solidFill>
                  <a:srgbClr val="FFFF00"/>
                </a:solidFill>
                <a:latin typeface="Times New Roman"/>
                <a:ea typeface="Calibri"/>
                <a:cs typeface="Times New Roman"/>
              </a:rPr>
              <a:t>định tọa độ địa lí các điểm A,B,C,D và ghi ra tọa độ địa lí các điểm đó trong vở/tài liệu HS/giấy nháp,...</a:t>
            </a:r>
            <a:endParaRPr lang="en-US" sz="2400">
              <a:solidFill>
                <a:srgbClr val="FFFF00"/>
              </a:solidFill>
              <a:effectLst/>
              <a:latin typeface="Calibri"/>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774" y="384048"/>
            <a:ext cx="6060223" cy="615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5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3684057" cy="589181"/>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2221565"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II.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492467" y="1199873"/>
            <a:ext cx="4792765" cy="3764107"/>
          </a:xfrm>
          <a:prstGeom prst="rect">
            <a:avLst/>
          </a:prstGeom>
          <a:noFill/>
        </p:spPr>
        <p:txBody>
          <a:bodyPr wrap="square" rtlCol="0">
            <a:spAutoFit/>
          </a:bodyPr>
          <a:lstStyle/>
          <a:p>
            <a:pPr>
              <a:lnSpc>
                <a:spcPct val="115000"/>
              </a:lnSpc>
              <a:spcAft>
                <a:spcPts val="1000"/>
              </a:spcAft>
            </a:pPr>
            <a:r>
              <a:rPr lang="nl-NL" sz="4800" b="1" smtClean="0">
                <a:solidFill>
                  <a:srgbClr val="FFFF00"/>
                </a:solidFill>
                <a:latin typeface="Times New Roman" pitchFamily="18" charset="0"/>
                <a:ea typeface="Calibri"/>
                <a:cs typeface="Times New Roman" pitchFamily="18" charset="0"/>
              </a:rPr>
              <a:t>  A </a:t>
            </a:r>
            <a:r>
              <a:rPr lang="nl-NL" sz="4800" b="1">
                <a:solidFill>
                  <a:srgbClr val="FFFF00"/>
                </a:solidFill>
                <a:latin typeface="Times New Roman" pitchFamily="18" charset="0"/>
                <a:ea typeface="Calibri"/>
                <a:cs typeface="Times New Roman" pitchFamily="18" charset="0"/>
              </a:rPr>
              <a:t>(40</a:t>
            </a:r>
            <a:r>
              <a:rPr lang="nl-NL" sz="4800" b="1" baseline="30000">
                <a:solidFill>
                  <a:srgbClr val="FFFF00"/>
                </a:solidFill>
                <a:latin typeface="Times New Roman" pitchFamily="18" charset="0"/>
                <a:ea typeface="Calibri"/>
                <a:cs typeface="Times New Roman" pitchFamily="18" charset="0"/>
              </a:rPr>
              <a:t>0</a:t>
            </a:r>
            <a:r>
              <a:rPr lang="nl-NL" sz="4800" b="1">
                <a:solidFill>
                  <a:srgbClr val="FFFF00"/>
                </a:solidFill>
                <a:latin typeface="Times New Roman" pitchFamily="18" charset="0"/>
                <a:ea typeface="Calibri"/>
                <a:cs typeface="Times New Roman" pitchFamily="18" charset="0"/>
              </a:rPr>
              <a:t>B </a:t>
            </a:r>
            <a:r>
              <a:rPr lang="nl-NL" sz="4800" b="1" smtClean="0">
                <a:solidFill>
                  <a:srgbClr val="FFFF00"/>
                </a:solidFill>
                <a:latin typeface="Times New Roman" pitchFamily="18" charset="0"/>
                <a:ea typeface="Calibri"/>
                <a:cs typeface="Times New Roman" pitchFamily="18" charset="0"/>
              </a:rPr>
              <a:t>, 80</a:t>
            </a:r>
            <a:r>
              <a:rPr lang="nl-NL" sz="4800" b="1" baseline="30000" smtClean="0">
                <a:solidFill>
                  <a:srgbClr val="FFFF00"/>
                </a:solidFill>
                <a:latin typeface="Times New Roman" pitchFamily="18" charset="0"/>
                <a:ea typeface="Calibri"/>
                <a:cs typeface="Times New Roman" pitchFamily="18" charset="0"/>
              </a:rPr>
              <a:t>0 </a:t>
            </a:r>
            <a:r>
              <a:rPr lang="nl-NL" sz="4800" b="1" smtClean="0">
                <a:solidFill>
                  <a:srgbClr val="FFFF00"/>
                </a:solidFill>
                <a:latin typeface="Times New Roman" pitchFamily="18" charset="0"/>
                <a:ea typeface="Calibri"/>
                <a:cs typeface="Times New Roman" pitchFamily="18" charset="0"/>
              </a:rPr>
              <a:t>T)</a:t>
            </a:r>
            <a:endParaRPr lang="en-US" sz="4800" b="1">
              <a:solidFill>
                <a:srgbClr val="FFFF00"/>
              </a:solidFill>
              <a:latin typeface="Times New Roman" pitchFamily="18" charset="0"/>
              <a:ea typeface="Calibri"/>
              <a:cs typeface="Times New Roman" pitchFamily="18" charset="0"/>
            </a:endParaRPr>
          </a:p>
          <a:p>
            <a:pPr>
              <a:lnSpc>
                <a:spcPct val="115000"/>
              </a:lnSpc>
              <a:spcAft>
                <a:spcPts val="1000"/>
              </a:spcAft>
            </a:pPr>
            <a:r>
              <a:rPr lang="nl-NL" sz="4800" b="1">
                <a:solidFill>
                  <a:srgbClr val="FFFF00"/>
                </a:solidFill>
                <a:latin typeface="Times New Roman" pitchFamily="18" charset="0"/>
                <a:ea typeface="Calibri"/>
                <a:cs typeface="Times New Roman" pitchFamily="18" charset="0"/>
              </a:rPr>
              <a:t>  </a:t>
            </a:r>
            <a:r>
              <a:rPr lang="nl-NL" sz="4800" b="1" smtClean="0">
                <a:solidFill>
                  <a:srgbClr val="FFFF00"/>
                </a:solidFill>
                <a:latin typeface="Times New Roman" pitchFamily="18" charset="0"/>
                <a:ea typeface="Calibri"/>
                <a:cs typeface="Times New Roman" pitchFamily="18" charset="0"/>
              </a:rPr>
              <a:t>B </a:t>
            </a:r>
            <a:r>
              <a:rPr lang="nl-NL" sz="4800" b="1">
                <a:solidFill>
                  <a:srgbClr val="FFFF00"/>
                </a:solidFill>
                <a:latin typeface="Times New Roman" pitchFamily="18" charset="0"/>
                <a:ea typeface="Calibri"/>
                <a:cs typeface="Times New Roman" pitchFamily="18" charset="0"/>
              </a:rPr>
              <a:t>(</a:t>
            </a:r>
            <a:r>
              <a:rPr lang="nl-NL" sz="4800" b="1" smtClean="0">
                <a:solidFill>
                  <a:srgbClr val="FFFF00"/>
                </a:solidFill>
                <a:latin typeface="Times New Roman" pitchFamily="18" charset="0"/>
                <a:ea typeface="Calibri"/>
                <a:cs typeface="Times New Roman" pitchFamily="18" charset="0"/>
              </a:rPr>
              <a:t>20</a:t>
            </a:r>
            <a:r>
              <a:rPr lang="nl-NL" sz="4800" b="1" baseline="30000" smtClean="0">
                <a:solidFill>
                  <a:srgbClr val="FFFF00"/>
                </a:solidFill>
                <a:latin typeface="Times New Roman" pitchFamily="18" charset="0"/>
                <a:ea typeface="Calibri"/>
                <a:cs typeface="Times New Roman" pitchFamily="18" charset="0"/>
              </a:rPr>
              <a:t>0</a:t>
            </a:r>
            <a:r>
              <a:rPr lang="nl-NL" sz="4800" b="1" smtClean="0">
                <a:solidFill>
                  <a:srgbClr val="FFFF00"/>
                </a:solidFill>
                <a:latin typeface="Times New Roman" pitchFamily="18" charset="0"/>
                <a:ea typeface="Calibri"/>
                <a:cs typeface="Times New Roman" pitchFamily="18" charset="0"/>
              </a:rPr>
              <a:t>B, </a:t>
            </a:r>
            <a:r>
              <a:rPr lang="nl-NL" sz="4800" b="1">
                <a:solidFill>
                  <a:srgbClr val="FFFF00"/>
                </a:solidFill>
                <a:latin typeface="Times New Roman" pitchFamily="18" charset="0"/>
                <a:ea typeface="Calibri"/>
                <a:cs typeface="Times New Roman" pitchFamily="18" charset="0"/>
              </a:rPr>
              <a:t>40</a:t>
            </a:r>
            <a:r>
              <a:rPr lang="nl-NL" sz="4800" b="1" baseline="30000" smtClean="0">
                <a:solidFill>
                  <a:srgbClr val="FFFF00"/>
                </a:solidFill>
                <a:latin typeface="Times New Roman" pitchFamily="18" charset="0"/>
                <a:ea typeface="Calibri"/>
                <a:cs typeface="Times New Roman" pitchFamily="18" charset="0"/>
              </a:rPr>
              <a:t>0</a:t>
            </a:r>
            <a:r>
              <a:rPr lang="nl-NL" sz="4800" b="1" smtClean="0">
                <a:solidFill>
                  <a:srgbClr val="FFFF00"/>
                </a:solidFill>
                <a:latin typeface="Times New Roman" pitchFamily="18" charset="0"/>
                <a:ea typeface="Calibri"/>
                <a:cs typeface="Times New Roman" pitchFamily="18" charset="0"/>
              </a:rPr>
              <a:t> Đ)</a:t>
            </a:r>
            <a:endParaRPr lang="en-US" sz="4800" b="1">
              <a:solidFill>
                <a:srgbClr val="FFFF00"/>
              </a:solidFill>
              <a:latin typeface="Times New Roman" pitchFamily="18" charset="0"/>
              <a:ea typeface="Calibri"/>
              <a:cs typeface="Times New Roman" pitchFamily="18" charset="0"/>
            </a:endParaRPr>
          </a:p>
          <a:p>
            <a:pPr>
              <a:lnSpc>
                <a:spcPct val="115000"/>
              </a:lnSpc>
              <a:spcAft>
                <a:spcPts val="1000"/>
              </a:spcAft>
            </a:pPr>
            <a:r>
              <a:rPr lang="nl-NL" sz="4800" b="1">
                <a:solidFill>
                  <a:srgbClr val="FFFF00"/>
                </a:solidFill>
                <a:latin typeface="Times New Roman" pitchFamily="18" charset="0"/>
                <a:ea typeface="Calibri"/>
                <a:cs typeface="Times New Roman" pitchFamily="18" charset="0"/>
              </a:rPr>
              <a:t>  </a:t>
            </a:r>
            <a:r>
              <a:rPr lang="nl-NL" sz="4800" b="1" smtClean="0">
                <a:solidFill>
                  <a:srgbClr val="FFFF00"/>
                </a:solidFill>
                <a:latin typeface="Times New Roman" pitchFamily="18" charset="0"/>
                <a:ea typeface="Calibri"/>
                <a:cs typeface="Times New Roman" pitchFamily="18" charset="0"/>
              </a:rPr>
              <a:t>C </a:t>
            </a:r>
            <a:r>
              <a:rPr lang="nl-NL" sz="4800" b="1">
                <a:solidFill>
                  <a:srgbClr val="FFFF00"/>
                </a:solidFill>
                <a:latin typeface="Times New Roman" pitchFamily="18" charset="0"/>
                <a:ea typeface="Calibri"/>
                <a:cs typeface="Times New Roman" pitchFamily="18" charset="0"/>
              </a:rPr>
              <a:t>(</a:t>
            </a:r>
            <a:r>
              <a:rPr lang="nl-NL" sz="4800" b="1" smtClean="0">
                <a:solidFill>
                  <a:srgbClr val="FFFF00"/>
                </a:solidFill>
                <a:latin typeface="Times New Roman" pitchFamily="18" charset="0"/>
                <a:ea typeface="Calibri"/>
                <a:cs typeface="Times New Roman" pitchFamily="18" charset="0"/>
              </a:rPr>
              <a:t>40</a:t>
            </a:r>
            <a:r>
              <a:rPr lang="nl-NL" sz="4800" b="1" baseline="30000" smtClean="0">
                <a:solidFill>
                  <a:srgbClr val="FFFF00"/>
                </a:solidFill>
                <a:latin typeface="Times New Roman" pitchFamily="18" charset="0"/>
                <a:ea typeface="Calibri"/>
                <a:cs typeface="Times New Roman" pitchFamily="18" charset="0"/>
              </a:rPr>
              <a:t>0</a:t>
            </a:r>
            <a:r>
              <a:rPr lang="nl-NL" sz="4800" b="1" smtClean="0">
                <a:solidFill>
                  <a:srgbClr val="FFFF00"/>
                </a:solidFill>
                <a:latin typeface="Times New Roman" pitchFamily="18" charset="0"/>
                <a:ea typeface="Calibri"/>
                <a:cs typeface="Times New Roman" pitchFamily="18" charset="0"/>
              </a:rPr>
              <a:t>N, </a:t>
            </a:r>
            <a:r>
              <a:rPr lang="nl-NL" sz="4800" b="1">
                <a:solidFill>
                  <a:srgbClr val="FFFF00"/>
                </a:solidFill>
                <a:latin typeface="Times New Roman" pitchFamily="18" charset="0"/>
                <a:ea typeface="Calibri"/>
                <a:cs typeface="Times New Roman" pitchFamily="18" charset="0"/>
              </a:rPr>
              <a:t>20</a:t>
            </a:r>
            <a:r>
              <a:rPr lang="nl-NL" sz="4800" b="1" baseline="30000" smtClean="0">
                <a:solidFill>
                  <a:srgbClr val="FFFF00"/>
                </a:solidFill>
                <a:latin typeface="Times New Roman" pitchFamily="18" charset="0"/>
                <a:ea typeface="Calibri"/>
                <a:cs typeface="Times New Roman" pitchFamily="18" charset="0"/>
              </a:rPr>
              <a:t>0 </a:t>
            </a:r>
            <a:r>
              <a:rPr lang="nl-NL" sz="4800" b="1" smtClean="0">
                <a:solidFill>
                  <a:srgbClr val="FFFF00"/>
                </a:solidFill>
                <a:latin typeface="Times New Roman" pitchFamily="18" charset="0"/>
                <a:ea typeface="Calibri"/>
                <a:cs typeface="Times New Roman" pitchFamily="18" charset="0"/>
              </a:rPr>
              <a:t>Đ)</a:t>
            </a:r>
            <a:endParaRPr lang="en-US" sz="4800" b="1">
              <a:solidFill>
                <a:srgbClr val="FFFF00"/>
              </a:solidFill>
              <a:latin typeface="Times New Roman" pitchFamily="18" charset="0"/>
              <a:ea typeface="Calibri"/>
              <a:cs typeface="Times New Roman" pitchFamily="18" charset="0"/>
            </a:endParaRPr>
          </a:p>
          <a:p>
            <a:r>
              <a:rPr lang="nl-NL" sz="4800" b="1">
                <a:solidFill>
                  <a:srgbClr val="FFFF00"/>
                </a:solidFill>
                <a:latin typeface="Times New Roman" pitchFamily="18" charset="0"/>
                <a:ea typeface="Calibri"/>
                <a:cs typeface="Times New Roman" pitchFamily="18" charset="0"/>
              </a:rPr>
              <a:t>  </a:t>
            </a:r>
            <a:r>
              <a:rPr lang="nl-NL" sz="4800" b="1" smtClean="0">
                <a:solidFill>
                  <a:srgbClr val="FFFF00"/>
                </a:solidFill>
                <a:latin typeface="Times New Roman" pitchFamily="18" charset="0"/>
                <a:ea typeface="Calibri"/>
                <a:cs typeface="Times New Roman" pitchFamily="18" charset="0"/>
              </a:rPr>
              <a:t>D (20</a:t>
            </a:r>
            <a:r>
              <a:rPr lang="nl-NL" sz="4800" b="1" baseline="30000" smtClean="0">
                <a:solidFill>
                  <a:srgbClr val="FFFF00"/>
                </a:solidFill>
                <a:latin typeface="Times New Roman" pitchFamily="18" charset="0"/>
                <a:ea typeface="Calibri"/>
                <a:cs typeface="Times New Roman" pitchFamily="18" charset="0"/>
              </a:rPr>
              <a:t>0</a:t>
            </a:r>
            <a:r>
              <a:rPr lang="nl-NL" sz="4800" b="1" smtClean="0">
                <a:solidFill>
                  <a:srgbClr val="FFFF00"/>
                </a:solidFill>
                <a:latin typeface="Times New Roman" pitchFamily="18" charset="0"/>
                <a:ea typeface="Calibri"/>
                <a:cs typeface="Times New Roman" pitchFamily="18" charset="0"/>
              </a:rPr>
              <a:t>N, </a:t>
            </a:r>
            <a:r>
              <a:rPr lang="nl-NL" sz="4800" b="1">
                <a:solidFill>
                  <a:srgbClr val="FFFF00"/>
                </a:solidFill>
                <a:latin typeface="Times New Roman" pitchFamily="18" charset="0"/>
                <a:ea typeface="Calibri"/>
                <a:cs typeface="Times New Roman" pitchFamily="18" charset="0"/>
              </a:rPr>
              <a:t>40</a:t>
            </a:r>
            <a:r>
              <a:rPr lang="nl-NL" sz="4800" b="1" baseline="30000" smtClean="0">
                <a:solidFill>
                  <a:srgbClr val="FFFF00"/>
                </a:solidFill>
                <a:latin typeface="Times New Roman" pitchFamily="18" charset="0"/>
                <a:ea typeface="Calibri"/>
                <a:cs typeface="Times New Roman" pitchFamily="18" charset="0"/>
              </a:rPr>
              <a:t>0 </a:t>
            </a:r>
            <a:r>
              <a:rPr lang="nl-NL" sz="4800" b="1" smtClean="0">
                <a:solidFill>
                  <a:srgbClr val="FFFF00"/>
                </a:solidFill>
                <a:latin typeface="Times New Roman" pitchFamily="18" charset="0"/>
                <a:ea typeface="Calibri"/>
                <a:cs typeface="Times New Roman" pitchFamily="18" charset="0"/>
              </a:rPr>
              <a:t>T)</a:t>
            </a:r>
            <a:endParaRPr lang="en-US" sz="4800" b="1">
              <a:solidFill>
                <a:srgbClr val="FFFF00"/>
              </a:solidFill>
              <a:latin typeface="Times New Roman" pitchFamily="18" charset="0"/>
              <a:ea typeface="Calibri"/>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906" y="310791"/>
            <a:ext cx="6148017" cy="619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390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49657" y="2959845"/>
            <a:ext cx="9635971" cy="620959"/>
            <a:chOff x="1097057" y="2338141"/>
            <a:chExt cx="9635975"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121920" tIns="60960" rIns="121920" bIns="60960" numCol="1" anchor="t" anchorCtr="0" compatLnSpc="1"/>
            <a:lstStyle/>
            <a:p>
              <a:pPr defTabSz="914309"/>
              <a:endParaRPr lang="zh-CN" altLang="en-US" sz="1600">
                <a:solidFill>
                  <a:prstClr val="black"/>
                </a:solidFill>
              </a:endParaRPr>
            </a:p>
          </p:txBody>
        </p:sp>
        <p:sp>
          <p:nvSpPr>
            <p:cNvPr id="25" name="文本框 24"/>
            <p:cNvSpPr txBox="1"/>
            <p:nvPr/>
          </p:nvSpPr>
          <p:spPr>
            <a:xfrm>
              <a:off x="1097057" y="2338141"/>
              <a:ext cx="9635975" cy="523220"/>
            </a:xfrm>
            <a:prstGeom prst="rect">
              <a:avLst/>
            </a:prstGeom>
            <a:noFill/>
          </p:spPr>
          <p:txBody>
            <a:bodyPr wrap="none" rtlCol="0">
              <a:spAutoFit/>
            </a:bodyPr>
            <a:lstStyle/>
            <a:p>
              <a:pPr algn="ctr" defTabSz="914309"/>
              <a:r>
                <a:rPr lang="en-US" altLang="zh-CN" sz="2800">
                  <a:solidFill>
                    <a:prstClr val="white"/>
                  </a:solidFill>
                  <a:latin typeface="汉仪喵魂体W" panose="00020600040101010101" pitchFamily="18" charset="-122"/>
                  <a:ea typeface="汉仪喵魂体W" panose="00020600040101010101" pitchFamily="18" charset="-122"/>
                </a:rPr>
                <a:t>III. Lưới kinh, vĩ tuyến của bản đồ thế giới</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6" y="2239964"/>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09"/>
              <a:endParaRPr lang="zh-CN" altLang="en-US" sz="2400">
                <a:solidFill>
                  <a:prstClr val="black"/>
                </a:solidFill>
              </a:endParaRPr>
            </a:p>
          </p:txBody>
        </p:sp>
      </p:grpSp>
      <p:sp>
        <p:nvSpPr>
          <p:cNvPr id="46" name="文本框 45"/>
          <p:cNvSpPr txBox="1"/>
          <p:nvPr/>
        </p:nvSpPr>
        <p:spPr>
          <a:xfrm>
            <a:off x="1989877" y="492216"/>
            <a:ext cx="8781560" cy="1200327"/>
          </a:xfrm>
          <a:prstGeom prst="rect">
            <a:avLst/>
          </a:prstGeom>
          <a:noFill/>
        </p:spPr>
        <p:txBody>
          <a:bodyPr wrap="none" lIns="91435" tIns="45719" rIns="91435" bIns="45719" rtlCol="0">
            <a:spAutoFit/>
          </a:bodyPr>
          <a:lstStyle/>
          <a:p>
            <a:pPr algn="ctr" defTabSz="914309"/>
            <a:r>
              <a:rPr lang="en-US" altLang="zh-CN" sz="3600" b="1">
                <a:solidFill>
                  <a:srgbClr val="FFE88B"/>
                </a:solidFill>
                <a:latin typeface="汉仪喵魂体W" panose="00020600040101010101" pitchFamily="18" charset="-122"/>
                <a:ea typeface="汉仪喵魂体W" panose="00020600040101010101" pitchFamily="18" charset="-122"/>
              </a:rPr>
              <a:t>BÀI 1: HỆ THỐNG KINH, VĨ TUYẾN </a:t>
            </a:r>
          </a:p>
          <a:p>
            <a:pPr algn="ctr" defTabSz="914309"/>
            <a:r>
              <a:rPr lang="en-US" altLang="zh-CN" sz="3600" b="1">
                <a:solidFill>
                  <a:srgbClr val="FFE88B"/>
                </a:solidFill>
                <a:latin typeface="汉仪喵魂体W" panose="00020600040101010101" pitchFamily="18" charset="-122"/>
                <a:ea typeface="汉仪喵魂体W" panose="00020600040101010101" pitchFamily="18" charset="-122"/>
              </a:rPr>
              <a:t>VÀ TỌA ĐỘ ĐỊA LÍ</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393205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6"/>
            <a:ext cx="10079579" cy="1077218"/>
            <a:chOff x="994820" y="496392"/>
            <a:chExt cx="5886671" cy="1077218"/>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884924" y="5381090"/>
                <a:ext cx="534027" cy="45936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121920" tIns="60960" rIns="121920" bIns="60960" numCol="1" anchor="t" anchorCtr="0" compatLnSpc="1"/>
              <a:lstStyle/>
              <a:p>
                <a:pPr defTabSz="914332"/>
                <a:endParaRPr lang="zh-CN" altLang="en-US" sz="24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zh-CN" altLang="en-US" sz="2400">
                  <a:solidFill>
                    <a:prstClr val="white"/>
                  </a:solidFill>
                </a:endParaRPr>
              </a:p>
            </p:txBody>
          </p:sp>
        </p:grpSp>
        <p:sp>
          <p:nvSpPr>
            <p:cNvPr id="94" name="文本框 93"/>
            <p:cNvSpPr txBox="1"/>
            <p:nvPr/>
          </p:nvSpPr>
          <p:spPr>
            <a:xfrm>
              <a:off x="1407454" y="496392"/>
              <a:ext cx="4999346" cy="1077218"/>
            </a:xfrm>
            <a:prstGeom prst="rect">
              <a:avLst/>
            </a:prstGeom>
            <a:noFill/>
          </p:spPr>
          <p:txBody>
            <a:bodyPr wrap="square" rtlCol="0">
              <a:spAutoFit/>
            </a:bodyPr>
            <a:lstStyle/>
            <a:p>
              <a:pPr defTabSz="914332"/>
              <a:r>
                <a:rPr lang="en-US" altLang="zh-CN" sz="3200">
                  <a:solidFill>
                    <a:prstClr val="white"/>
                  </a:solidFill>
                  <a:latin typeface="汉仪喵魂体W" panose="00020600040101010101" pitchFamily="18" charset="-122"/>
                  <a:ea typeface="汉仪喵魂体W" panose="00020600040101010101" pitchFamily="18" charset="-122"/>
                </a:rPr>
                <a:t>III. Lưới kinh, vĩ tuyến của bản đồ thế giới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454583"/>
            <a:ext cx="6807200" cy="502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p:cNvSpPr txBox="1"/>
          <p:nvPr/>
        </p:nvSpPr>
        <p:spPr>
          <a:xfrm>
            <a:off x="304800" y="1397001"/>
            <a:ext cx="4775200" cy="5047530"/>
          </a:xfrm>
          <a:prstGeom prst="rect">
            <a:avLst/>
          </a:prstGeom>
          <a:noFill/>
        </p:spPr>
        <p:txBody>
          <a:bodyPr wrap="square" lIns="121915" tIns="60957" rIns="121915" bIns="60957" rtlCol="0">
            <a:spAutoFit/>
          </a:bodyPr>
          <a:lstStyle/>
          <a:p>
            <a:pPr algn="ctr"/>
            <a:r>
              <a:rPr lang="en-US" sz="3200" b="1">
                <a:solidFill>
                  <a:schemeClr val="bg1"/>
                </a:solidFill>
                <a:latin typeface="Times New Roman" pitchFamily="18" charset="0"/>
                <a:cs typeface="Times New Roman" pitchFamily="18" charset="0"/>
              </a:rPr>
              <a:t>Hình 1.3a có:</a:t>
            </a:r>
          </a:p>
          <a:p>
            <a:pPr algn="just"/>
            <a:r>
              <a:rPr lang="en-US" sz="3200" b="1">
                <a:solidFill>
                  <a:schemeClr val="bg1"/>
                </a:solidFill>
                <a:latin typeface="Times New Roman" pitchFamily="18" charset="0"/>
                <a:cs typeface="Times New Roman" pitchFamily="18" charset="0"/>
              </a:rPr>
              <a:t>- KT là những đường thẳng song song cách đều nhau.</a:t>
            </a:r>
          </a:p>
          <a:p>
            <a:pPr algn="just"/>
            <a:r>
              <a:rPr lang="en-US" sz="3200" b="1">
                <a:solidFill>
                  <a:schemeClr val="bg1"/>
                </a:solidFill>
                <a:latin typeface="Times New Roman" pitchFamily="18" charset="0"/>
                <a:cs typeface="Times New Roman" pitchFamily="18" charset="0"/>
              </a:rPr>
              <a:t>- VT cũng là những đường thẳng song song cách đều nhau.</a:t>
            </a:r>
          </a:p>
          <a:p>
            <a:pPr algn="just"/>
            <a:r>
              <a:rPr lang="en-US" sz="3200" b="1">
                <a:solidFill>
                  <a:schemeClr val="bg1"/>
                </a:solidFill>
                <a:latin typeface="Times New Roman" pitchFamily="18" charset="0"/>
                <a:cs typeface="Times New Roman" pitchFamily="18" charset="0"/>
              </a:rPr>
              <a:t>- Các KT, VT vuông góc với nhau</a:t>
            </a:r>
          </a:p>
          <a:p>
            <a:endParaRPr lang="en-US" sz="32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7081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0121" y="209580"/>
            <a:ext cx="10079579" cy="1077218"/>
            <a:chOff x="994820" y="496392"/>
            <a:chExt cx="5886671" cy="1077218"/>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884924" y="5381090"/>
                <a:ext cx="534027" cy="45936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121920" tIns="60960" rIns="121920" bIns="60960" numCol="1" anchor="t" anchorCtr="0" compatLnSpc="1"/>
              <a:lstStyle/>
              <a:p>
                <a:pPr defTabSz="914332"/>
                <a:endParaRPr lang="zh-CN" altLang="en-US" sz="24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zh-CN" altLang="en-US" sz="2400">
                  <a:solidFill>
                    <a:prstClr val="white"/>
                  </a:solidFill>
                </a:endParaRPr>
              </a:p>
            </p:txBody>
          </p:sp>
        </p:grpSp>
        <p:sp>
          <p:nvSpPr>
            <p:cNvPr id="94" name="文本框 93"/>
            <p:cNvSpPr txBox="1"/>
            <p:nvPr/>
          </p:nvSpPr>
          <p:spPr>
            <a:xfrm>
              <a:off x="1407454" y="496392"/>
              <a:ext cx="4999346" cy="1077218"/>
            </a:xfrm>
            <a:prstGeom prst="rect">
              <a:avLst/>
            </a:prstGeom>
            <a:noFill/>
          </p:spPr>
          <p:txBody>
            <a:bodyPr wrap="square" rtlCol="0">
              <a:spAutoFit/>
            </a:bodyPr>
            <a:lstStyle/>
            <a:p>
              <a:pPr defTabSz="914332"/>
              <a:r>
                <a:rPr lang="en-US" altLang="zh-CN" sz="3200">
                  <a:solidFill>
                    <a:prstClr val="white"/>
                  </a:solidFill>
                  <a:latin typeface="汉仪喵魂体W" panose="00020600040101010101" pitchFamily="18" charset="-122"/>
                  <a:ea typeface="汉仪喵魂体W" panose="00020600040101010101" pitchFamily="18" charset="-122"/>
                </a:rPr>
                <a:t>III. Lưới kinh, vĩ tuyến của bản đồ thế giới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948009"/>
            <a:ext cx="4055533" cy="258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3" y="960709"/>
            <a:ext cx="3340100" cy="338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6" y="1286798"/>
            <a:ext cx="3759200" cy="288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8002" y="4546603"/>
            <a:ext cx="11307233" cy="1846461"/>
          </a:xfrm>
          <a:prstGeom prst="rect">
            <a:avLst/>
          </a:prstGeom>
        </p:spPr>
        <p:txBody>
          <a:bodyPr wrap="square" lIns="121915" tIns="60957" rIns="121915" bIns="60957">
            <a:spAutoFit/>
          </a:bodyPr>
          <a:lstStyle/>
          <a:p>
            <a:pPr algn="just"/>
            <a:r>
              <a:rPr lang="en-US" sz="3733" b="1">
                <a:solidFill>
                  <a:schemeClr val="bg2"/>
                </a:solidFill>
                <a:latin typeface="Times New Roman"/>
                <a:ea typeface="Calibri"/>
              </a:rPr>
              <a:t>? Dựa vào nội dung mô tả lưới kinh vĩ tuyến của bản đồ thế giới (hình 1.3a), hãy mô tả đặc điểm của lưới kinh, vĩ tuyến của các hình còn lại (hình 1.3b và 1.3c)</a:t>
            </a:r>
            <a:endParaRPr lang="en-US" sz="3733">
              <a:solidFill>
                <a:schemeClr val="bg2"/>
              </a:solidFill>
            </a:endParaRPr>
          </a:p>
        </p:txBody>
      </p:sp>
    </p:spTree>
    <p:extLst>
      <p:ext uri="{BB962C8B-B14F-4D97-AF65-F5344CB8AC3E}">
        <p14:creationId xmlns:p14="http://schemas.microsoft.com/office/powerpoint/2010/main" val="2476651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6"/>
            <a:ext cx="10079579" cy="1077218"/>
            <a:chOff x="994820" y="496392"/>
            <a:chExt cx="5886671" cy="1077218"/>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884924" y="5381090"/>
                <a:ext cx="534027" cy="45936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121920" tIns="60960" rIns="121920" bIns="60960" numCol="1" anchor="t" anchorCtr="0" compatLnSpc="1"/>
              <a:lstStyle/>
              <a:p>
                <a:pPr defTabSz="914332"/>
                <a:endParaRPr lang="zh-CN" altLang="en-US" sz="24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zh-CN" altLang="en-US" sz="2400">
                  <a:solidFill>
                    <a:prstClr val="white"/>
                  </a:solidFill>
                </a:endParaRPr>
              </a:p>
            </p:txBody>
          </p:sp>
        </p:grpSp>
        <p:sp>
          <p:nvSpPr>
            <p:cNvPr id="94" name="文本框 93"/>
            <p:cNvSpPr txBox="1"/>
            <p:nvPr/>
          </p:nvSpPr>
          <p:spPr>
            <a:xfrm>
              <a:off x="1407454" y="496392"/>
              <a:ext cx="4999346" cy="1077218"/>
            </a:xfrm>
            <a:prstGeom prst="rect">
              <a:avLst/>
            </a:prstGeom>
            <a:noFill/>
          </p:spPr>
          <p:txBody>
            <a:bodyPr wrap="square" rtlCol="0">
              <a:spAutoFit/>
            </a:bodyPr>
            <a:lstStyle/>
            <a:p>
              <a:pPr defTabSz="914332"/>
              <a:r>
                <a:rPr lang="en-US" altLang="zh-CN" sz="3200">
                  <a:solidFill>
                    <a:prstClr val="white"/>
                  </a:solidFill>
                  <a:latin typeface="汉仪喵魂体W" panose="00020600040101010101" pitchFamily="18" charset="-122"/>
                  <a:ea typeface="汉仪喵魂体W" panose="00020600040101010101" pitchFamily="18" charset="-122"/>
                </a:rPr>
                <a:t>III. Lưới kinh, vĩ tuyến của bản đồ thế giới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97" name="TextBox 96"/>
          <p:cNvSpPr txBox="1"/>
          <p:nvPr/>
        </p:nvSpPr>
        <p:spPr>
          <a:xfrm>
            <a:off x="304800" y="1397002"/>
            <a:ext cx="6604000" cy="4691535"/>
          </a:xfrm>
          <a:prstGeom prst="rect">
            <a:avLst/>
          </a:prstGeom>
          <a:noFill/>
        </p:spPr>
        <p:txBody>
          <a:bodyPr wrap="square" lIns="121915" tIns="60957" rIns="121915" bIns="60957" rtlCol="0">
            <a:spAutoFit/>
          </a:bodyPr>
          <a:lstStyle/>
          <a:p>
            <a:pPr algn="ctr"/>
            <a:r>
              <a:rPr lang="en-US" sz="3200" b="1">
                <a:solidFill>
                  <a:prstClr val="white"/>
                </a:solidFill>
                <a:latin typeface="Times New Roman" pitchFamily="18" charset="0"/>
                <a:cs typeface="Times New Roman" pitchFamily="18" charset="0"/>
              </a:rPr>
              <a:t>Hình 1.3b có:</a:t>
            </a:r>
          </a:p>
          <a:p>
            <a:pPr algn="just">
              <a:lnSpc>
                <a:spcPct val="115000"/>
              </a:lnSpc>
              <a:spcAft>
                <a:spcPts val="1333"/>
              </a:spcAft>
            </a:pPr>
            <a:r>
              <a:rPr lang="en-US" sz="3200" b="1">
                <a:solidFill>
                  <a:schemeClr val="bg1"/>
                </a:solidFill>
                <a:latin typeface="Times New Roman"/>
                <a:ea typeface="Calibri"/>
                <a:cs typeface="Times New Roman"/>
              </a:rPr>
              <a:t>- Kinh tuyến là những đường thẳng tỏa ra theo hình nan quạt.</a:t>
            </a:r>
            <a:endParaRPr lang="en-US" sz="3200" b="1">
              <a:solidFill>
                <a:schemeClr val="bg1"/>
              </a:solidFill>
              <a:latin typeface="Calibri"/>
              <a:ea typeface="Calibri"/>
              <a:cs typeface="Times New Roman"/>
            </a:endParaRPr>
          </a:p>
          <a:p>
            <a:pPr algn="just">
              <a:lnSpc>
                <a:spcPct val="115000"/>
              </a:lnSpc>
              <a:spcAft>
                <a:spcPts val="1333"/>
              </a:spcAft>
            </a:pPr>
            <a:r>
              <a:rPr lang="en-US" sz="3200" b="1">
                <a:solidFill>
                  <a:schemeClr val="bg1"/>
                </a:solidFill>
                <a:latin typeface="Times New Roman"/>
                <a:ea typeface="Calibri"/>
                <a:cs typeface="Times New Roman"/>
              </a:rPr>
              <a:t>- Vĩ tuyến là những cung tròn đồng tâm.</a:t>
            </a:r>
            <a:endParaRPr lang="en-US" sz="3200" b="1">
              <a:solidFill>
                <a:schemeClr val="bg1"/>
              </a:solidFill>
              <a:latin typeface="Calibri"/>
              <a:ea typeface="Calibri"/>
              <a:cs typeface="Times New Roman"/>
            </a:endParaRPr>
          </a:p>
          <a:p>
            <a:r>
              <a:rPr lang="en-US" sz="3200" b="1">
                <a:solidFill>
                  <a:schemeClr val="bg1"/>
                </a:solidFill>
                <a:latin typeface="Times New Roman"/>
                <a:ea typeface="Calibri"/>
              </a:rPr>
              <a:t>- Tâm của các vĩ tuyến cũng chính là điểm gặp nhau của các đường kinh tuyến.</a:t>
            </a:r>
            <a:endParaRPr lang="en-US" sz="3200" b="1">
              <a:solidFill>
                <a:schemeClr val="bg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3" y="1448367"/>
            <a:ext cx="4965700" cy="502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21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122" y="360072"/>
            <a:ext cx="4432173" cy="302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 name="组合 91"/>
          <p:cNvGrpSpPr/>
          <p:nvPr/>
        </p:nvGrpSpPr>
        <p:grpSpPr>
          <a:xfrm>
            <a:off x="1799492" y="601548"/>
            <a:ext cx="3731017" cy="769441"/>
            <a:chOff x="994820" y="4963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96392"/>
              <a:ext cx="426973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MỞ ĐẦU</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102" name="矩形 101"/>
          <p:cNvSpPr/>
          <p:nvPr/>
        </p:nvSpPr>
        <p:spPr>
          <a:xfrm>
            <a:off x="251754" y="2747965"/>
            <a:ext cx="7785822" cy="3358292"/>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3600" b="1" i="1" smtClean="0">
                <a:solidFill>
                  <a:srgbClr val="FFFF00"/>
                </a:solidFill>
                <a:latin typeface="Times New Roman" panose="02020603050405020304" pitchFamily="18" charset="0"/>
                <a:ea typeface="汉仪喵魂体W" panose="00020600040101010101" pitchFamily="18" charset="-122"/>
                <a:cs typeface="Times New Roman" panose="02020603050405020304" pitchFamily="18" charset="0"/>
              </a:rPr>
              <a:t>Ngày nay, các con tàu ra khơi đều có gắn các thiết bị định vị để thông báo vị trí của con tàu. Vậy dựa vào đâu để người ta xác định được vị trí của con tàu khi đang lênh đênh trên biển?</a:t>
            </a:r>
            <a:endParaRPr lang="zh-CN" altLang="en-US" sz="3600" b="1" i="1" dirty="0">
              <a:solidFill>
                <a:srgbClr val="FFFF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36560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6"/>
            <a:ext cx="10079579" cy="1077218"/>
            <a:chOff x="994820" y="496392"/>
            <a:chExt cx="5886671" cy="1077218"/>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884924" y="5381090"/>
                <a:ext cx="534027" cy="45936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121920" tIns="60960" rIns="121920" bIns="60960" numCol="1" anchor="t" anchorCtr="0" compatLnSpc="1"/>
              <a:lstStyle/>
              <a:p>
                <a:pPr defTabSz="914332"/>
                <a:endParaRPr lang="zh-CN" altLang="en-US" sz="24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zh-CN" altLang="en-US" sz="2400">
                  <a:solidFill>
                    <a:prstClr val="white"/>
                  </a:solidFill>
                </a:endParaRPr>
              </a:p>
            </p:txBody>
          </p:sp>
        </p:grpSp>
        <p:sp>
          <p:nvSpPr>
            <p:cNvPr id="94" name="文本框 93"/>
            <p:cNvSpPr txBox="1"/>
            <p:nvPr/>
          </p:nvSpPr>
          <p:spPr>
            <a:xfrm>
              <a:off x="1407454" y="496392"/>
              <a:ext cx="4999346" cy="1077218"/>
            </a:xfrm>
            <a:prstGeom prst="rect">
              <a:avLst/>
            </a:prstGeom>
            <a:noFill/>
          </p:spPr>
          <p:txBody>
            <a:bodyPr wrap="square" rtlCol="0">
              <a:spAutoFit/>
            </a:bodyPr>
            <a:lstStyle/>
            <a:p>
              <a:pPr defTabSz="914332"/>
              <a:r>
                <a:rPr lang="en-US" altLang="zh-CN" sz="3200">
                  <a:solidFill>
                    <a:prstClr val="white"/>
                  </a:solidFill>
                  <a:latin typeface="汉仪喵魂体W" panose="00020600040101010101" pitchFamily="18" charset="-122"/>
                  <a:ea typeface="汉仪喵魂体W" panose="00020600040101010101" pitchFamily="18" charset="-122"/>
                </a:rPr>
                <a:t>III. Lưới kinh, vĩ tuyến của bản đồ thế giới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97" name="TextBox 96"/>
          <p:cNvSpPr txBox="1"/>
          <p:nvPr/>
        </p:nvSpPr>
        <p:spPr>
          <a:xfrm>
            <a:off x="304800" y="1397000"/>
            <a:ext cx="6096000" cy="3392205"/>
          </a:xfrm>
          <a:prstGeom prst="rect">
            <a:avLst/>
          </a:prstGeom>
          <a:noFill/>
        </p:spPr>
        <p:txBody>
          <a:bodyPr wrap="square" lIns="121915" tIns="60957" rIns="121915" bIns="60957" rtlCol="0">
            <a:spAutoFit/>
          </a:bodyPr>
          <a:lstStyle/>
          <a:p>
            <a:pPr algn="ctr"/>
            <a:r>
              <a:rPr lang="en-US" sz="3200" b="1">
                <a:solidFill>
                  <a:prstClr val="white"/>
                </a:solidFill>
                <a:latin typeface="Times New Roman" pitchFamily="18" charset="0"/>
                <a:cs typeface="Times New Roman" pitchFamily="18" charset="0"/>
              </a:rPr>
              <a:t>Hình 1.3c có:</a:t>
            </a:r>
          </a:p>
          <a:p>
            <a:pPr algn="just">
              <a:lnSpc>
                <a:spcPct val="115000"/>
              </a:lnSpc>
              <a:spcAft>
                <a:spcPts val="1333"/>
              </a:spcAft>
            </a:pPr>
            <a:r>
              <a:rPr lang="en-US" sz="3200" b="1">
                <a:solidFill>
                  <a:schemeClr val="bg1"/>
                </a:solidFill>
                <a:latin typeface="Times New Roman"/>
                <a:ea typeface="Calibri"/>
                <a:cs typeface="Times New Roman"/>
              </a:rPr>
              <a:t>- Kinh tuyến là những đường thẳng tỏa ra từ điểm cực.</a:t>
            </a:r>
            <a:endParaRPr lang="en-US" sz="3200" b="1">
              <a:solidFill>
                <a:schemeClr val="bg1"/>
              </a:solidFill>
              <a:latin typeface="Calibri"/>
              <a:ea typeface="Calibri"/>
              <a:cs typeface="Times New Roman"/>
            </a:endParaRPr>
          </a:p>
          <a:p>
            <a:pPr algn="just"/>
            <a:r>
              <a:rPr lang="en-US" sz="3200" b="1">
                <a:solidFill>
                  <a:schemeClr val="bg1"/>
                </a:solidFill>
                <a:latin typeface="Times New Roman"/>
                <a:ea typeface="Calibri"/>
              </a:rPr>
              <a:t>- Vĩ tuyến là những vòng tròn đồng tâm mà tâm là nơi gặp nhau của các kinh tuyến.</a:t>
            </a:r>
            <a:endParaRPr lang="en-US" sz="3200" b="1">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905000"/>
            <a:ext cx="517313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449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3"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542758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97" name="Rectangle 96"/>
          <p:cNvSpPr/>
          <p:nvPr/>
        </p:nvSpPr>
        <p:spPr>
          <a:xfrm>
            <a:off x="209801" y="953085"/>
            <a:ext cx="11711291" cy="1083374"/>
          </a:xfrm>
          <a:prstGeom prst="rect">
            <a:avLst/>
          </a:prstGeom>
        </p:spPr>
        <p:txBody>
          <a:bodyPr wrap="square">
            <a:spAutoFit/>
          </a:bodyPr>
          <a:lstStyle/>
          <a:p>
            <a:pPr algn="just">
              <a:lnSpc>
                <a:spcPct val="115000"/>
              </a:lnSpc>
              <a:spcAft>
                <a:spcPts val="0"/>
              </a:spcAft>
            </a:pPr>
            <a:r>
              <a:rPr lang="en-US" sz="2800" b="1" smtClean="0">
                <a:solidFill>
                  <a:srgbClr val="FF0000"/>
                </a:solidFill>
                <a:latin typeface="Times New Roman"/>
                <a:ea typeface="Calibri"/>
                <a:cs typeface="Times New Roman"/>
              </a:rPr>
              <a:t>Bài tập 1</a:t>
            </a:r>
            <a:r>
              <a:rPr lang="en-US" sz="2800" b="1">
                <a:solidFill>
                  <a:srgbClr val="FF0000"/>
                </a:solidFill>
                <a:latin typeface="Times New Roman"/>
                <a:ea typeface="Calibri"/>
                <a:cs typeface="Times New Roman"/>
              </a:rPr>
              <a:t>. </a:t>
            </a:r>
            <a:r>
              <a:rPr lang="en-US" sz="2800" b="1">
                <a:solidFill>
                  <a:schemeClr val="bg1"/>
                </a:solidFill>
                <a:latin typeface="Times New Roman"/>
                <a:ea typeface="Calibri"/>
                <a:cs typeface="Times New Roman"/>
              </a:rPr>
              <a:t>Cho biết nếu vẽ các đường kinh tuyến, vĩ tuyến cách nhau </a:t>
            </a:r>
            <a:r>
              <a:rPr lang="nl-NL" sz="2800" b="1">
                <a:solidFill>
                  <a:schemeClr val="bg1"/>
                </a:solidFill>
                <a:latin typeface="Times New Roman"/>
                <a:ea typeface="Calibri"/>
                <a:cs typeface="Times New Roman"/>
              </a:rPr>
              <a:t>1</a:t>
            </a:r>
            <a:r>
              <a:rPr lang="nl-NL" sz="2800" b="1" baseline="30000">
                <a:solidFill>
                  <a:schemeClr val="bg1"/>
                </a:solidFill>
                <a:latin typeface="Times New Roman"/>
                <a:ea typeface="Calibri"/>
                <a:cs typeface="Times New Roman"/>
              </a:rPr>
              <a:t>0</a:t>
            </a:r>
            <a:r>
              <a:rPr lang="nl-NL" sz="2800" b="1">
                <a:solidFill>
                  <a:schemeClr val="bg1"/>
                </a:solidFill>
                <a:latin typeface="Times New Roman"/>
                <a:ea typeface="Calibri"/>
                <a:cs typeface="Times New Roman"/>
              </a:rPr>
              <a:t> thì trên quả địa cầu có bao nhiêu kinh tuyến, vĩ tuyến.</a:t>
            </a:r>
            <a:endParaRPr lang="en-US" sz="2800" b="1">
              <a:solidFill>
                <a:schemeClr val="bg1"/>
              </a:solidFill>
              <a:effectLst/>
              <a:latin typeface="Calibri"/>
              <a:ea typeface="Calibri"/>
              <a:cs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046" y="2006930"/>
            <a:ext cx="5668047" cy="45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97"/>
          <p:cNvSpPr/>
          <p:nvPr/>
        </p:nvSpPr>
        <p:spPr>
          <a:xfrm>
            <a:off x="389195" y="2262696"/>
            <a:ext cx="5676251" cy="3065455"/>
          </a:xfrm>
          <a:prstGeom prst="rect">
            <a:avLst/>
          </a:prstGeom>
        </p:spPr>
        <p:txBody>
          <a:bodyPr wrap="square">
            <a:spAutoFit/>
          </a:bodyPr>
          <a:lstStyle/>
          <a:p>
            <a:pPr algn="just">
              <a:lnSpc>
                <a:spcPct val="115000"/>
              </a:lnSpc>
              <a:spcAft>
                <a:spcPts val="0"/>
              </a:spcAft>
            </a:pPr>
            <a:r>
              <a:rPr lang="en-US" sz="2400" i="1">
                <a:solidFill>
                  <a:schemeClr val="bg1"/>
                </a:solidFill>
                <a:latin typeface="Times New Roman" pitchFamily="18" charset="0"/>
                <a:ea typeface="Calibri"/>
                <a:cs typeface="Times New Roman" pitchFamily="18" charset="0"/>
              </a:rPr>
              <a:t>- Nếu cách nhau </a:t>
            </a:r>
            <a:r>
              <a:rPr lang="nl-NL" sz="2400" i="1">
                <a:solidFill>
                  <a:schemeClr val="bg1"/>
                </a:solidFill>
                <a:latin typeface="Times New Roman" pitchFamily="18" charset="0"/>
                <a:ea typeface="Calibri"/>
                <a:cs typeface="Times New Roman" pitchFamily="18" charset="0"/>
              </a:rPr>
              <a:t>1</a:t>
            </a:r>
            <a:r>
              <a:rPr lang="nl-NL" sz="2400" i="1" baseline="30000">
                <a:solidFill>
                  <a:schemeClr val="bg1"/>
                </a:solidFill>
                <a:latin typeface="Times New Roman" pitchFamily="18" charset="0"/>
                <a:ea typeface="Calibri"/>
                <a:cs typeface="Times New Roman" pitchFamily="18" charset="0"/>
              </a:rPr>
              <a:t>0</a:t>
            </a:r>
            <a:r>
              <a:rPr lang="nl-NL" sz="2400" i="1">
                <a:solidFill>
                  <a:schemeClr val="bg1"/>
                </a:solidFill>
                <a:latin typeface="Times New Roman" pitchFamily="18" charset="0"/>
                <a:ea typeface="Calibri"/>
                <a:cs typeface="Times New Roman" pitchFamily="18" charset="0"/>
              </a:rPr>
              <a:t>, ta vẽ 1 kinh tuyến thì có 360 kinh tuyến.</a:t>
            </a:r>
            <a:endParaRPr lang="en-US" sz="2400" i="1">
              <a:solidFill>
                <a:schemeClr val="bg1"/>
              </a:solidFill>
              <a:latin typeface="Times New Roman" pitchFamily="18" charset="0"/>
              <a:ea typeface="Calibri"/>
              <a:cs typeface="Times New Roman" pitchFamily="18" charset="0"/>
            </a:endParaRPr>
          </a:p>
          <a:p>
            <a:pPr algn="just">
              <a:lnSpc>
                <a:spcPct val="115000"/>
              </a:lnSpc>
              <a:spcAft>
                <a:spcPts val="0"/>
              </a:spcAft>
            </a:pPr>
            <a:r>
              <a:rPr lang="nl-NL" sz="2400" i="1">
                <a:solidFill>
                  <a:schemeClr val="bg1"/>
                </a:solidFill>
                <a:latin typeface="Times New Roman" pitchFamily="18" charset="0"/>
                <a:ea typeface="Calibri"/>
                <a:cs typeface="Times New Roman" pitchFamily="18" charset="0"/>
              </a:rPr>
              <a:t>- </a:t>
            </a:r>
            <a:r>
              <a:rPr lang="en-US" sz="2400" i="1">
                <a:solidFill>
                  <a:schemeClr val="bg1"/>
                </a:solidFill>
                <a:latin typeface="Times New Roman" pitchFamily="18" charset="0"/>
                <a:ea typeface="Calibri"/>
                <a:cs typeface="Times New Roman" pitchFamily="18" charset="0"/>
              </a:rPr>
              <a:t>Nếu cách nhau </a:t>
            </a:r>
            <a:r>
              <a:rPr lang="nl-NL" sz="2400" i="1">
                <a:solidFill>
                  <a:schemeClr val="bg1"/>
                </a:solidFill>
                <a:latin typeface="Times New Roman" pitchFamily="18" charset="0"/>
                <a:ea typeface="Calibri"/>
                <a:cs typeface="Times New Roman" pitchFamily="18" charset="0"/>
              </a:rPr>
              <a:t>1</a:t>
            </a:r>
            <a:r>
              <a:rPr lang="nl-NL" sz="2400" i="1" baseline="30000">
                <a:solidFill>
                  <a:schemeClr val="bg1"/>
                </a:solidFill>
                <a:latin typeface="Times New Roman" pitchFamily="18" charset="0"/>
                <a:ea typeface="Calibri"/>
                <a:cs typeface="Times New Roman" pitchFamily="18" charset="0"/>
              </a:rPr>
              <a:t>0</a:t>
            </a:r>
            <a:r>
              <a:rPr lang="nl-NL" sz="2400" i="1">
                <a:solidFill>
                  <a:schemeClr val="bg1"/>
                </a:solidFill>
                <a:latin typeface="Times New Roman" pitchFamily="18" charset="0"/>
                <a:ea typeface="Calibri"/>
                <a:cs typeface="Times New Roman" pitchFamily="18" charset="0"/>
              </a:rPr>
              <a:t>, ta vẽ 1 vĩ tuyến thì có:</a:t>
            </a:r>
            <a:endParaRPr lang="en-US" sz="2400" i="1">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nl-NL" sz="2400" i="1">
                <a:solidFill>
                  <a:schemeClr val="bg1"/>
                </a:solidFill>
                <a:latin typeface="Times New Roman" pitchFamily="18" charset="0"/>
                <a:ea typeface="Calibri"/>
                <a:cs typeface="Times New Roman" pitchFamily="18" charset="0"/>
              </a:rPr>
              <a:t>+ 90 vĩ tuyến Bắc</a:t>
            </a:r>
            <a:endParaRPr lang="en-US" sz="2400" i="1">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nl-NL" sz="2400" i="1">
                <a:solidFill>
                  <a:schemeClr val="bg1"/>
                </a:solidFill>
                <a:latin typeface="Times New Roman" pitchFamily="18" charset="0"/>
                <a:ea typeface="Calibri"/>
                <a:cs typeface="Times New Roman" pitchFamily="18" charset="0"/>
              </a:rPr>
              <a:t>+ 90 vĩ tuyến Nam</a:t>
            </a:r>
            <a:endParaRPr lang="en-US" sz="2400" i="1">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nl-NL" sz="2400" i="1">
                <a:solidFill>
                  <a:schemeClr val="bg1"/>
                </a:solidFill>
                <a:latin typeface="Times New Roman" pitchFamily="18" charset="0"/>
                <a:ea typeface="Calibri"/>
                <a:cs typeface="Times New Roman" pitchFamily="18" charset="0"/>
              </a:rPr>
              <a:t>+ Vĩ tuyến 0</a:t>
            </a:r>
            <a:r>
              <a:rPr lang="nl-NL" sz="2400" i="1" baseline="30000">
                <a:solidFill>
                  <a:schemeClr val="bg1"/>
                </a:solidFill>
                <a:latin typeface="Times New Roman" pitchFamily="18" charset="0"/>
                <a:ea typeface="Calibri"/>
                <a:cs typeface="Times New Roman" pitchFamily="18" charset="0"/>
              </a:rPr>
              <a:t>0</a:t>
            </a:r>
            <a:endParaRPr lang="en-US" sz="2400" i="1">
              <a:solidFill>
                <a:schemeClr val="bg1"/>
              </a:solidFill>
              <a:latin typeface="Times New Roman" pitchFamily="18" charset="0"/>
              <a:ea typeface="Calibri"/>
              <a:cs typeface="Times New Roman" pitchFamily="18" charset="0"/>
            </a:endParaRPr>
          </a:p>
          <a:p>
            <a:pPr algn="just">
              <a:lnSpc>
                <a:spcPct val="115000"/>
              </a:lnSpc>
              <a:spcAft>
                <a:spcPts val="0"/>
              </a:spcAft>
            </a:pPr>
            <a:r>
              <a:rPr lang="nl-NL" sz="2400" i="1">
                <a:solidFill>
                  <a:schemeClr val="bg1"/>
                </a:solidFill>
                <a:latin typeface="Times New Roman" pitchFamily="18" charset="0"/>
                <a:ea typeface="Calibri"/>
                <a:cs typeface="Times New Roman" pitchFamily="18" charset="0"/>
              </a:rPr>
              <a:t>--&gt; Vậy có tất cả 181 vĩ tuyến</a:t>
            </a:r>
            <a:endParaRPr lang="en-US" sz="2400" i="1">
              <a:solidFill>
                <a:schemeClr val="bg1"/>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randombar(horizontal)">
                                      <p:cBhvr>
                                        <p:cTn id="1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475279" y="1095133"/>
            <a:ext cx="1741182" cy="523220"/>
          </a:xfrm>
          <a:prstGeom prst="rect">
            <a:avLst/>
          </a:prstGeom>
        </p:spPr>
        <p:txBody>
          <a:bodyPr wrap="none">
            <a:spAutoFit/>
          </a:bodyPr>
          <a:lstStyle/>
          <a:p>
            <a:r>
              <a:rPr lang="en-US" sz="2800" b="1">
                <a:solidFill>
                  <a:srgbClr val="FF0000"/>
                </a:solidFill>
                <a:latin typeface="Times New Roman"/>
                <a:ea typeface="Calibri"/>
                <a:cs typeface="Times New Roman"/>
              </a:rPr>
              <a:t>Bài tập </a:t>
            </a:r>
            <a:r>
              <a:rPr lang="en-US" sz="2800" b="1" smtClean="0">
                <a:solidFill>
                  <a:srgbClr val="FF0000"/>
                </a:solidFill>
                <a:latin typeface="Times New Roman"/>
                <a:ea typeface="Calibri"/>
                <a:cs typeface="Times New Roman"/>
              </a:rPr>
              <a:t>2. </a:t>
            </a:r>
            <a:endParaRPr lang="en-US">
              <a:solidFill>
                <a:prstClr val="black"/>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16" y="998375"/>
            <a:ext cx="9281160" cy="543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07680" y="2238821"/>
            <a:ext cx="2798064" cy="523220"/>
          </a:xfrm>
          <a:prstGeom prst="rect">
            <a:avLst/>
          </a:prstGeom>
          <a:noFill/>
        </p:spPr>
        <p:txBody>
          <a:bodyPr wrap="square" rtlCol="0">
            <a:spAutoFit/>
          </a:bodyPr>
          <a:lstStyle/>
          <a:p>
            <a:r>
              <a:rPr lang="en-US" sz="2800" b="1" smtClean="0">
                <a:latin typeface="Times New Roman" pitchFamily="18" charset="0"/>
                <a:ea typeface="Calibri"/>
                <a:cs typeface="Times New Roman" pitchFamily="18" charset="0"/>
              </a:rPr>
              <a:t>Vòng </a:t>
            </a:r>
            <a:r>
              <a:rPr lang="en-US" sz="2800" b="1">
                <a:latin typeface="Times New Roman" pitchFamily="18" charset="0"/>
                <a:ea typeface="Calibri"/>
                <a:cs typeface="Times New Roman" pitchFamily="18" charset="0"/>
              </a:rPr>
              <a:t>cực </a:t>
            </a:r>
            <a:r>
              <a:rPr lang="en-US" sz="2800" b="1" smtClean="0">
                <a:latin typeface="Times New Roman" pitchFamily="18" charset="0"/>
                <a:ea typeface="Calibri"/>
                <a:cs typeface="Times New Roman" pitchFamily="18" charset="0"/>
              </a:rPr>
              <a:t>bắc</a:t>
            </a:r>
            <a:endParaRPr lang="en-US" sz="2800" b="1">
              <a:latin typeface="Times New Roman" pitchFamily="18" charset="0"/>
              <a:ea typeface="Calibri"/>
              <a:cs typeface="Times New Roman" pitchFamily="18" charset="0"/>
            </a:endParaRPr>
          </a:p>
        </p:txBody>
      </p:sp>
      <p:sp>
        <p:nvSpPr>
          <p:cNvPr id="11" name="TextBox 10"/>
          <p:cNvSpPr txBox="1"/>
          <p:nvPr/>
        </p:nvSpPr>
        <p:spPr>
          <a:xfrm>
            <a:off x="8107680" y="3119449"/>
            <a:ext cx="2798064" cy="523220"/>
          </a:xfrm>
          <a:prstGeom prst="rect">
            <a:avLst/>
          </a:prstGeom>
          <a:noFill/>
        </p:spPr>
        <p:txBody>
          <a:bodyPr wrap="square" rtlCol="0">
            <a:spAutoFit/>
          </a:bodyPr>
          <a:lstStyle/>
          <a:p>
            <a:r>
              <a:rPr lang="en-US" sz="2800" b="1" smtClean="0">
                <a:latin typeface="Times New Roman" pitchFamily="18" charset="0"/>
                <a:ea typeface="Calibri"/>
                <a:cs typeface="Times New Roman" pitchFamily="18" charset="0"/>
              </a:rPr>
              <a:t>Chí tuyến bắc</a:t>
            </a:r>
            <a:endParaRPr lang="en-US" sz="2800" b="1">
              <a:latin typeface="Times New Roman" pitchFamily="18" charset="0"/>
              <a:ea typeface="Calibri"/>
              <a:cs typeface="Times New Roman" pitchFamily="18" charset="0"/>
            </a:endParaRPr>
          </a:p>
        </p:txBody>
      </p:sp>
      <p:sp>
        <p:nvSpPr>
          <p:cNvPr id="14" name="TextBox 13"/>
          <p:cNvSpPr txBox="1"/>
          <p:nvPr/>
        </p:nvSpPr>
        <p:spPr>
          <a:xfrm>
            <a:off x="8107680" y="3834266"/>
            <a:ext cx="2798064" cy="523220"/>
          </a:xfrm>
          <a:prstGeom prst="rect">
            <a:avLst/>
          </a:prstGeom>
          <a:noFill/>
        </p:spPr>
        <p:txBody>
          <a:bodyPr wrap="square" rtlCol="0">
            <a:spAutoFit/>
          </a:bodyPr>
          <a:lstStyle/>
          <a:p>
            <a:r>
              <a:rPr lang="en-US" sz="2800" b="1" smtClean="0">
                <a:latin typeface="Times New Roman" pitchFamily="18" charset="0"/>
                <a:ea typeface="Calibri"/>
                <a:cs typeface="Times New Roman" pitchFamily="18" charset="0"/>
              </a:rPr>
              <a:t>Xích đạo</a:t>
            </a:r>
            <a:endParaRPr lang="en-US" sz="2800" b="1">
              <a:latin typeface="Times New Roman" pitchFamily="18" charset="0"/>
              <a:ea typeface="Calibri"/>
              <a:cs typeface="Times New Roman" pitchFamily="18" charset="0"/>
            </a:endParaRPr>
          </a:p>
        </p:txBody>
      </p:sp>
      <p:sp>
        <p:nvSpPr>
          <p:cNvPr id="15" name="TextBox 14"/>
          <p:cNvSpPr txBox="1"/>
          <p:nvPr/>
        </p:nvSpPr>
        <p:spPr>
          <a:xfrm>
            <a:off x="8220456" y="4768559"/>
            <a:ext cx="2798064" cy="523220"/>
          </a:xfrm>
          <a:prstGeom prst="rect">
            <a:avLst/>
          </a:prstGeom>
          <a:noFill/>
        </p:spPr>
        <p:txBody>
          <a:bodyPr wrap="square" rtlCol="0">
            <a:spAutoFit/>
          </a:bodyPr>
          <a:lstStyle/>
          <a:p>
            <a:r>
              <a:rPr lang="en-US" sz="2800" b="1" smtClean="0">
                <a:latin typeface="Times New Roman" pitchFamily="18" charset="0"/>
                <a:ea typeface="Calibri"/>
                <a:cs typeface="Times New Roman" pitchFamily="18" charset="0"/>
              </a:rPr>
              <a:t>Chí tuyến Nam</a:t>
            </a:r>
            <a:endParaRPr lang="en-US" sz="2800" b="1">
              <a:latin typeface="Times New Roman" pitchFamily="18" charset="0"/>
              <a:ea typeface="Calibri"/>
              <a:cs typeface="Times New Roman" pitchFamily="18" charset="0"/>
            </a:endParaRPr>
          </a:p>
        </p:txBody>
      </p:sp>
      <p:sp>
        <p:nvSpPr>
          <p:cNvPr id="16" name="TextBox 15"/>
          <p:cNvSpPr txBox="1"/>
          <p:nvPr/>
        </p:nvSpPr>
        <p:spPr>
          <a:xfrm>
            <a:off x="8107680" y="5608290"/>
            <a:ext cx="2798064" cy="523220"/>
          </a:xfrm>
          <a:prstGeom prst="rect">
            <a:avLst/>
          </a:prstGeom>
          <a:noFill/>
        </p:spPr>
        <p:txBody>
          <a:bodyPr wrap="square" rtlCol="0">
            <a:spAutoFit/>
          </a:bodyPr>
          <a:lstStyle/>
          <a:p>
            <a:r>
              <a:rPr lang="en-US" sz="2800" b="1" smtClean="0">
                <a:latin typeface="Times New Roman" pitchFamily="18" charset="0"/>
                <a:ea typeface="Calibri"/>
                <a:cs typeface="Times New Roman" pitchFamily="18" charset="0"/>
              </a:rPr>
              <a:t>Vòng </a:t>
            </a:r>
            <a:r>
              <a:rPr lang="en-US" sz="2800" b="1">
                <a:latin typeface="Times New Roman" pitchFamily="18" charset="0"/>
                <a:ea typeface="Calibri"/>
                <a:cs typeface="Times New Roman" pitchFamily="18" charset="0"/>
              </a:rPr>
              <a:t>cực </a:t>
            </a:r>
            <a:r>
              <a:rPr lang="en-US" sz="2800" b="1" smtClean="0">
                <a:latin typeface="Times New Roman" pitchFamily="18" charset="0"/>
                <a:ea typeface="Calibri"/>
                <a:cs typeface="Times New Roman" pitchFamily="18" charset="0"/>
              </a:rPr>
              <a:t>Nam</a:t>
            </a:r>
            <a:endParaRPr lang="en-US" sz="2800" b="1">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54658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circle(in)">
                                      <p:cBhvr>
                                        <p:cTn id="10" dur="2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475279" y="1095133"/>
            <a:ext cx="1741182" cy="523220"/>
          </a:xfrm>
          <a:prstGeom prst="rect">
            <a:avLst/>
          </a:prstGeom>
        </p:spPr>
        <p:txBody>
          <a:bodyPr wrap="none">
            <a:spAutoFit/>
          </a:bodyPr>
          <a:lstStyle/>
          <a:p>
            <a:r>
              <a:rPr lang="en-US" sz="2800" b="1">
                <a:solidFill>
                  <a:srgbClr val="FF0000"/>
                </a:solidFill>
                <a:latin typeface="Times New Roman"/>
                <a:ea typeface="Calibri"/>
                <a:cs typeface="Times New Roman"/>
              </a:rPr>
              <a:t>Bài tập 3</a:t>
            </a:r>
            <a:r>
              <a:rPr lang="en-US" sz="2800" b="1" smtClean="0">
                <a:solidFill>
                  <a:srgbClr val="FF0000"/>
                </a:solidFill>
                <a:latin typeface="Times New Roman"/>
                <a:ea typeface="Calibri"/>
                <a:cs typeface="Times New Roman"/>
              </a:rPr>
              <a:t>. </a:t>
            </a:r>
            <a:endParaRPr lang="en-US">
              <a:solidFill>
                <a:prstClr val="black"/>
              </a:solidFill>
            </a:endParaRPr>
          </a:p>
        </p:txBody>
      </p:sp>
      <p:sp>
        <p:nvSpPr>
          <p:cNvPr id="14" name="Rectangle 13"/>
          <p:cNvSpPr/>
          <p:nvPr/>
        </p:nvSpPr>
        <p:spPr>
          <a:xfrm>
            <a:off x="475279" y="1618353"/>
            <a:ext cx="3075443" cy="4148828"/>
          </a:xfrm>
          <a:prstGeom prst="rect">
            <a:avLst/>
          </a:prstGeom>
        </p:spPr>
        <p:txBody>
          <a:bodyPr wrap="square">
            <a:spAutoFit/>
          </a:bodyPr>
          <a:lstStyle/>
          <a:p>
            <a:pPr algn="just">
              <a:lnSpc>
                <a:spcPct val="115000"/>
              </a:lnSpc>
              <a:spcAft>
                <a:spcPts val="600"/>
              </a:spcAft>
            </a:pPr>
            <a:r>
              <a:rPr lang="nl-NL" sz="3200" b="1">
                <a:solidFill>
                  <a:prstClr val="white"/>
                </a:solidFill>
                <a:latin typeface="Times New Roman"/>
                <a:ea typeface="Calibri"/>
                <a:cs typeface="Times New Roman"/>
              </a:rPr>
              <a:t>A </a:t>
            </a:r>
            <a:r>
              <a:rPr lang="nl-NL" sz="3200" b="1" smtClean="0">
                <a:solidFill>
                  <a:prstClr val="white"/>
                </a:solidFill>
                <a:latin typeface="Times New Roman"/>
                <a:ea typeface="Calibri"/>
                <a:cs typeface="Times New Roman"/>
              </a:rPr>
              <a:t>(130</a:t>
            </a:r>
            <a:r>
              <a:rPr lang="nl-NL" sz="3200" b="1" baseline="30000" smtClean="0">
                <a:solidFill>
                  <a:prstClr val="white"/>
                </a:solidFill>
                <a:latin typeface="Times New Roman"/>
                <a:ea typeface="Calibri"/>
                <a:cs typeface="Times New Roman"/>
              </a:rPr>
              <a:t>0 </a:t>
            </a:r>
            <a:r>
              <a:rPr lang="nl-NL" sz="3200" b="1" smtClean="0">
                <a:solidFill>
                  <a:prstClr val="white"/>
                </a:solidFill>
                <a:latin typeface="Times New Roman"/>
                <a:ea typeface="Calibri"/>
                <a:cs typeface="Times New Roman"/>
              </a:rPr>
              <a:t>Đ, 10</a:t>
            </a:r>
            <a:r>
              <a:rPr lang="nl-NL" sz="3200" b="1" baseline="30000" smtClean="0">
                <a:solidFill>
                  <a:prstClr val="white"/>
                </a:solidFill>
                <a:latin typeface="Times New Roman"/>
                <a:ea typeface="Calibri"/>
                <a:cs typeface="Times New Roman"/>
              </a:rPr>
              <a:t>0</a:t>
            </a:r>
            <a:r>
              <a:rPr lang="nl-NL" sz="3200" b="1" smtClean="0">
                <a:solidFill>
                  <a:prstClr val="white"/>
                </a:solidFill>
                <a:latin typeface="Times New Roman"/>
                <a:ea typeface="Calibri"/>
                <a:cs typeface="Times New Roman"/>
              </a:rPr>
              <a:t>B</a:t>
            </a:r>
            <a:r>
              <a:rPr lang="nl-NL" sz="3200" b="1">
                <a:solidFill>
                  <a:prstClr val="white"/>
                </a:solidFill>
                <a:latin typeface="Times New Roman"/>
                <a:ea typeface="Calibri"/>
                <a:cs typeface="Times New Roman"/>
              </a:rPr>
              <a:t>)</a:t>
            </a:r>
            <a:endParaRPr lang="en-US" sz="3200" b="1">
              <a:solidFill>
                <a:prstClr val="white"/>
              </a:solidFill>
              <a:latin typeface="Calibri"/>
              <a:ea typeface="Calibri"/>
              <a:cs typeface="Times New Roman"/>
            </a:endParaRPr>
          </a:p>
          <a:p>
            <a:pPr algn="just">
              <a:lnSpc>
                <a:spcPct val="115000"/>
              </a:lnSpc>
              <a:spcAft>
                <a:spcPts val="600"/>
              </a:spcAft>
            </a:pPr>
            <a:r>
              <a:rPr lang="nl-NL" sz="3200" b="1" smtClean="0">
                <a:solidFill>
                  <a:prstClr val="white"/>
                </a:solidFill>
                <a:latin typeface="Times New Roman"/>
                <a:ea typeface="Calibri"/>
                <a:cs typeface="Times New Roman"/>
              </a:rPr>
              <a:t>B (110</a:t>
            </a:r>
            <a:r>
              <a:rPr lang="nl-NL" sz="3200" b="1" baseline="30000" smtClean="0">
                <a:solidFill>
                  <a:prstClr val="white"/>
                </a:solidFill>
                <a:latin typeface="Times New Roman"/>
                <a:ea typeface="Calibri"/>
                <a:cs typeface="Times New Roman"/>
              </a:rPr>
              <a:t>0</a:t>
            </a:r>
            <a:r>
              <a:rPr lang="nl-NL" sz="3200" b="1" smtClean="0">
                <a:solidFill>
                  <a:prstClr val="white"/>
                </a:solidFill>
                <a:latin typeface="Times New Roman"/>
                <a:ea typeface="Calibri"/>
                <a:cs typeface="Times New Roman"/>
              </a:rPr>
              <a:t>,  10</a:t>
            </a:r>
            <a:r>
              <a:rPr lang="nl-NL" sz="3200" b="1" baseline="30000" smtClean="0">
                <a:solidFill>
                  <a:prstClr val="white"/>
                </a:solidFill>
                <a:latin typeface="Times New Roman"/>
                <a:ea typeface="Calibri"/>
                <a:cs typeface="Times New Roman"/>
              </a:rPr>
              <a:t>0</a:t>
            </a:r>
            <a:r>
              <a:rPr lang="nl-NL" sz="3200" b="1" smtClean="0">
                <a:solidFill>
                  <a:prstClr val="white"/>
                </a:solidFill>
                <a:latin typeface="Times New Roman"/>
                <a:ea typeface="Calibri"/>
                <a:cs typeface="Times New Roman"/>
              </a:rPr>
              <a:t>B</a:t>
            </a:r>
            <a:r>
              <a:rPr lang="nl-NL" sz="3200" b="1">
                <a:solidFill>
                  <a:prstClr val="white"/>
                </a:solidFill>
                <a:latin typeface="Times New Roman"/>
                <a:ea typeface="Calibri"/>
                <a:cs typeface="Times New Roman"/>
              </a:rPr>
              <a:t>)</a:t>
            </a:r>
            <a:endParaRPr lang="en-US" sz="3200" b="1">
              <a:solidFill>
                <a:prstClr val="white"/>
              </a:solidFill>
              <a:latin typeface="Calibri"/>
              <a:ea typeface="Calibri"/>
              <a:cs typeface="Times New Roman"/>
            </a:endParaRPr>
          </a:p>
          <a:p>
            <a:pPr>
              <a:spcAft>
                <a:spcPts val="600"/>
              </a:spcAft>
            </a:pPr>
            <a:r>
              <a:rPr lang="nl-NL" sz="3200" b="1" smtClean="0">
                <a:solidFill>
                  <a:prstClr val="white"/>
                </a:solidFill>
                <a:latin typeface="Times New Roman"/>
                <a:ea typeface="Calibri"/>
              </a:rPr>
              <a:t>C (130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Đ</a:t>
            </a:r>
            <a:r>
              <a:rPr lang="nl-NL" sz="3200" b="1">
                <a:solidFill>
                  <a:prstClr val="white"/>
                </a:solidFill>
                <a:latin typeface="Times New Roman"/>
                <a:ea typeface="Calibri"/>
              </a:rPr>
              <a:t>, </a:t>
            </a:r>
            <a:r>
              <a:rPr lang="nl-NL" sz="3200" b="1" smtClean="0">
                <a:solidFill>
                  <a:prstClr val="white"/>
                </a:solidFill>
                <a:latin typeface="Times New Roman"/>
                <a:ea typeface="Calibri"/>
              </a:rPr>
              <a:t>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a:t>
            </a:r>
          </a:p>
          <a:p>
            <a:pPr>
              <a:spcAft>
                <a:spcPts val="600"/>
              </a:spcAft>
            </a:pPr>
            <a:r>
              <a:rPr lang="nl-NL" sz="3200" b="1" smtClean="0">
                <a:solidFill>
                  <a:prstClr val="white"/>
                </a:solidFill>
                <a:latin typeface="Times New Roman"/>
                <a:ea typeface="Calibri"/>
              </a:rPr>
              <a:t>D (120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Đ, 10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N)</a:t>
            </a:r>
            <a:endParaRPr lang="nl-NL" sz="3200" b="1">
              <a:solidFill>
                <a:prstClr val="white"/>
              </a:solidFill>
              <a:latin typeface="Times New Roman"/>
              <a:ea typeface="Calibri"/>
            </a:endParaRPr>
          </a:p>
          <a:p>
            <a:pPr>
              <a:spcAft>
                <a:spcPts val="600"/>
              </a:spcAft>
            </a:pPr>
            <a:r>
              <a:rPr lang="nl-NL" sz="3200" b="1" smtClean="0">
                <a:solidFill>
                  <a:prstClr val="white"/>
                </a:solidFill>
                <a:latin typeface="Times New Roman"/>
                <a:ea typeface="Calibri"/>
              </a:rPr>
              <a:t>Đ (140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Đ, 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a:t>
            </a:r>
          </a:p>
          <a:p>
            <a:pPr lvl="0">
              <a:spcAft>
                <a:spcPts val="600"/>
              </a:spcAft>
            </a:pPr>
            <a:r>
              <a:rPr lang="nl-NL" sz="3200" b="1" smtClean="0">
                <a:solidFill>
                  <a:prstClr val="white"/>
                </a:solidFill>
                <a:latin typeface="Times New Roman"/>
                <a:ea typeface="Calibri"/>
              </a:rPr>
              <a:t>E </a:t>
            </a:r>
            <a:r>
              <a:rPr lang="nl-NL" sz="3200" b="1">
                <a:solidFill>
                  <a:prstClr val="white"/>
                </a:solidFill>
                <a:latin typeface="Times New Roman"/>
                <a:ea typeface="Calibri"/>
              </a:rPr>
              <a:t>(</a:t>
            </a:r>
            <a:r>
              <a:rPr lang="nl-NL" sz="3200" b="1" smtClean="0">
                <a:solidFill>
                  <a:prstClr val="white"/>
                </a:solidFill>
                <a:latin typeface="Times New Roman"/>
                <a:ea typeface="Calibri"/>
              </a:rPr>
              <a:t>130</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Đ</a:t>
            </a:r>
            <a:r>
              <a:rPr lang="nl-NL" sz="3200" b="1">
                <a:solidFill>
                  <a:prstClr val="white"/>
                </a:solidFill>
                <a:latin typeface="Times New Roman"/>
                <a:ea typeface="Calibri"/>
              </a:rPr>
              <a:t>, </a:t>
            </a:r>
            <a:r>
              <a:rPr lang="nl-NL" sz="3200" b="1" smtClean="0">
                <a:solidFill>
                  <a:prstClr val="white"/>
                </a:solidFill>
                <a:latin typeface="Times New Roman"/>
                <a:ea typeface="Calibri"/>
              </a:rPr>
              <a:t>15</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B)</a:t>
            </a:r>
            <a:endParaRPr lang="nl-NL" sz="3200" b="1">
              <a:solidFill>
                <a:prstClr val="white"/>
              </a:solidFill>
              <a:latin typeface="Times New Roman"/>
              <a:ea typeface="Calibri"/>
            </a:endParaRPr>
          </a:p>
          <a:p>
            <a:pPr lvl="0">
              <a:spcAft>
                <a:spcPts val="600"/>
              </a:spcAft>
            </a:pPr>
            <a:r>
              <a:rPr lang="nl-NL" sz="3200" b="1" smtClean="0">
                <a:solidFill>
                  <a:prstClr val="white"/>
                </a:solidFill>
                <a:latin typeface="Times New Roman"/>
                <a:ea typeface="Calibri"/>
              </a:rPr>
              <a:t>G </a:t>
            </a:r>
            <a:r>
              <a:rPr lang="nl-NL" sz="3200" b="1">
                <a:solidFill>
                  <a:prstClr val="white"/>
                </a:solidFill>
                <a:latin typeface="Times New Roman"/>
                <a:ea typeface="Calibri"/>
              </a:rPr>
              <a:t>(</a:t>
            </a:r>
            <a:r>
              <a:rPr lang="nl-NL" sz="3200" b="1" smtClean="0">
                <a:solidFill>
                  <a:prstClr val="white"/>
                </a:solidFill>
                <a:latin typeface="Times New Roman"/>
                <a:ea typeface="Calibri"/>
              </a:rPr>
              <a:t>125</a:t>
            </a:r>
            <a:r>
              <a:rPr lang="nl-NL" sz="3200" b="1" baseline="30000" smtClean="0">
                <a:solidFill>
                  <a:prstClr val="white"/>
                </a:solidFill>
                <a:latin typeface="Times New Roman"/>
                <a:ea typeface="Calibri"/>
              </a:rPr>
              <a:t>0</a:t>
            </a:r>
            <a:r>
              <a:rPr lang="nl-NL" sz="3200" b="1" smtClean="0">
                <a:solidFill>
                  <a:prstClr val="white"/>
                </a:solidFill>
                <a:latin typeface="Times New Roman"/>
                <a:ea typeface="Calibri"/>
              </a:rPr>
              <a:t>Đ</a:t>
            </a:r>
            <a:r>
              <a:rPr lang="nl-NL" sz="3200" b="1">
                <a:solidFill>
                  <a:prstClr val="white"/>
                </a:solidFill>
                <a:latin typeface="Times New Roman"/>
                <a:ea typeface="Calibri"/>
              </a:rPr>
              <a:t>, 0</a:t>
            </a:r>
            <a:r>
              <a:rPr lang="nl-NL" sz="3200" b="1" baseline="30000">
                <a:solidFill>
                  <a:prstClr val="white"/>
                </a:solidFill>
                <a:latin typeface="Times New Roman"/>
                <a:ea typeface="Calibri"/>
              </a:rPr>
              <a:t>0</a:t>
            </a:r>
            <a:r>
              <a:rPr lang="nl-NL" sz="3200" b="1" smtClean="0">
                <a:solidFill>
                  <a:prstClr val="white"/>
                </a:solidFill>
                <a:latin typeface="Times New Roman"/>
                <a:ea typeface="Calibri"/>
              </a:rPr>
              <a:t>)</a:t>
            </a:r>
            <a:endParaRPr lang="nl-NL" sz="3200" b="1">
              <a:solidFill>
                <a:prstClr val="white"/>
              </a:solidFill>
              <a:latin typeface="Times New Roman"/>
              <a:ea typeface="Calibri"/>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168" y="797817"/>
            <a:ext cx="8494776" cy="595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32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circle(in)">
                                      <p:cBhvr>
                                        <p:cTn id="22" dur="20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circle(in)">
                                      <p:cBhvr>
                                        <p:cTn id="27" dur="20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circle(in)">
                                      <p:cBhvr>
                                        <p:cTn id="32" dur="20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circle(in)">
                                      <p:cBhvr>
                                        <p:cTn id="37" dur="20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circle(in)">
                                      <p:cBhvr>
                                        <p:cTn id="42" dur="2000"/>
                                        <p:tgtEl>
                                          <p:spTgt spid="1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circle(in)">
                                      <p:cBhvr>
                                        <p:cTn id="47" dur="2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1388435" y="1567576"/>
            <a:ext cx="8917209" cy="2428357"/>
          </a:xfrm>
          <a:prstGeom prst="rect">
            <a:avLst/>
          </a:prstGeom>
        </p:spPr>
        <p:txBody>
          <a:bodyPr wrap="square">
            <a:spAutoFit/>
          </a:bodyPr>
          <a:lstStyle/>
          <a:p>
            <a:pPr indent="457200" algn="ctr">
              <a:lnSpc>
                <a:spcPct val="115000"/>
              </a:lnSpc>
              <a:spcAft>
                <a:spcPts val="0"/>
              </a:spcAft>
            </a:pPr>
            <a:r>
              <a:rPr lang="en-US" sz="4400" b="1">
                <a:solidFill>
                  <a:srgbClr val="FFFF00"/>
                </a:solidFill>
                <a:latin typeface="Times New Roman"/>
                <a:ea typeface="Calibri"/>
                <a:cs typeface="Times New Roman"/>
              </a:rPr>
              <a:t>Tra cứu thông tin, ghi tọa độ địa lí các điểm cực (Bắc, Nam, Đông, Tây) trên phần đất liền nước ta.</a:t>
            </a:r>
            <a:endParaRPr lang="en-US" sz="4400">
              <a:solidFill>
                <a:srgbClr val="FFFF0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smtClean="0">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smtClean="0">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smtClean="0">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smtClean="0">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38359" y="2438023"/>
            <a:ext cx="5760105" cy="2308324"/>
          </a:xfrm>
          <a:prstGeom prst="rect">
            <a:avLst/>
          </a:prstGeom>
          <a:noFill/>
          <a:ln>
            <a:noFill/>
          </a:ln>
        </p:spPr>
        <p:txBody>
          <a:bodyPr wrap="square" rtlCol="0">
            <a:spAutoFit/>
          </a:bodyPr>
          <a:lstStyle/>
          <a:p>
            <a:pPr algn="ctr"/>
            <a:r>
              <a:rPr lang="en-US" sz="4800" b="1" smtClean="0">
                <a:ln w="0"/>
                <a:solidFill>
                  <a:srgbClr val="FF0000"/>
                </a:solidFill>
                <a:latin typeface="Times New Roman" panose="02020603050405020304" pitchFamily="18" charset="0"/>
                <a:cs typeface="Times New Roman" panose="02020603050405020304" pitchFamily="18" charset="0"/>
              </a:rPr>
              <a:t>BÀI 1: HỆ THỐNG KINH, VĨ TUYẾN </a:t>
            </a:r>
          </a:p>
          <a:p>
            <a:pPr algn="ctr"/>
            <a:r>
              <a:rPr lang="en-US" sz="4800" b="1" smtClean="0">
                <a:ln w="0"/>
                <a:solidFill>
                  <a:srgbClr val="FF0000"/>
                </a:solidFill>
                <a:latin typeface="Times New Roman" panose="02020603050405020304" pitchFamily="18" charset="0"/>
                <a:cs typeface="Times New Roman" panose="02020603050405020304" pitchFamily="18" charset="0"/>
              </a:rPr>
              <a:t>VÀ TỌA ĐỘ ĐỊA LÍ</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464" y="816427"/>
            <a:ext cx="5376672" cy="521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152" y="1527048"/>
            <a:ext cx="2615184" cy="769441"/>
          </a:xfrm>
          <a:prstGeom prst="rect">
            <a:avLst/>
          </a:prstGeom>
          <a:noFill/>
        </p:spPr>
        <p:txBody>
          <a:bodyPr wrap="square" rtlCol="0">
            <a:spAutoFit/>
          </a:bodyPr>
          <a:lstStyle/>
          <a:p>
            <a:r>
              <a:rPr lang="en-US" sz="4400" b="1" smtClean="0">
                <a:solidFill>
                  <a:srgbClr val="FF0000"/>
                </a:solidFill>
                <a:latin typeface="Times New Roman" panose="02020603050405020304" pitchFamily="18" charset="0"/>
                <a:cs typeface="Times New Roman" panose="02020603050405020304" pitchFamily="18" charset="0"/>
              </a:rPr>
              <a:t>Tiết 2</a:t>
            </a:r>
            <a:endParaRPr lang="en-US" sz="4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3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398880" y="2615460"/>
            <a:ext cx="7394974" cy="646331"/>
          </a:xfrm>
          <a:prstGeom prst="rect">
            <a:avLst/>
          </a:prstGeom>
          <a:noFill/>
        </p:spPr>
        <p:txBody>
          <a:bodyPr wrap="none" rtlCol="0">
            <a:spAutoFit/>
          </a:bodyPr>
          <a:lstStyle/>
          <a:p>
            <a:pPr algn="ctr"/>
            <a:r>
              <a:rPr lang="en-US" altLang="zh-CN" sz="3600" b="1">
                <a:solidFill>
                  <a:schemeClr val="bg1"/>
                </a:solidFill>
                <a:latin typeface="汉仪喵魂体W" panose="00020600040101010101" pitchFamily="18" charset="-122"/>
                <a:ea typeface="汉仪喵魂体W" panose="00020600040101010101" pitchFamily="18" charset="-122"/>
              </a:rPr>
              <a:t>I</a:t>
            </a:r>
            <a:r>
              <a:rPr lang="en-US" altLang="zh-CN" sz="3600" b="1" smtClean="0">
                <a:solidFill>
                  <a:schemeClr val="bg1"/>
                </a:solidFill>
                <a:latin typeface="汉仪喵魂体W" panose="00020600040101010101" pitchFamily="18" charset="-122"/>
                <a:ea typeface="汉仪喵魂体W" panose="00020600040101010101" pitchFamily="18" charset="-122"/>
              </a:rPr>
              <a:t>. Hệ thống kinh, vĩ tuyến</a:t>
            </a:r>
            <a:endParaRPr lang="zh-CN" altLang="en-US" sz="3600" b="1" dirty="0">
              <a:solidFill>
                <a:schemeClr val="bg1"/>
              </a:solidFill>
              <a:latin typeface="汉仪喵魂体W" panose="00020600040101010101" pitchFamily="18" charset="-122"/>
              <a:ea typeface="汉仪喵魂体W" panose="00020600040101010101" pitchFamily="18" charset="-122"/>
            </a:endParaRPr>
          </a:p>
        </p:txBody>
      </p:sp>
      <p:grpSp>
        <p:nvGrpSpPr>
          <p:cNvPr id="27" name="组合 26"/>
          <p:cNvGrpSpPr/>
          <p:nvPr/>
        </p:nvGrpSpPr>
        <p:grpSpPr>
          <a:xfrm>
            <a:off x="659974" y="3807478"/>
            <a:ext cx="10872786" cy="2278715"/>
            <a:chOff x="-797916" y="1954055"/>
            <a:chExt cx="10872786" cy="2278715"/>
          </a:xfrm>
        </p:grpSpPr>
        <p:sp>
          <p:nvSpPr>
            <p:cNvPr id="29" name="文本框 28"/>
            <p:cNvSpPr txBox="1"/>
            <p:nvPr/>
          </p:nvSpPr>
          <p:spPr>
            <a:xfrm>
              <a:off x="780065" y="1954055"/>
              <a:ext cx="4899098" cy="646331"/>
            </a:xfrm>
            <a:prstGeom prst="rect">
              <a:avLst/>
            </a:prstGeom>
            <a:noFill/>
          </p:spPr>
          <p:txBody>
            <a:bodyPr wrap="none" rtlCol="0">
              <a:spAutoFit/>
            </a:bodyPr>
            <a:lstStyle/>
            <a:p>
              <a:pPr algn="ctr"/>
              <a:r>
                <a:rPr lang="en-US" altLang="zh-CN" sz="3600" b="1" smtClean="0">
                  <a:solidFill>
                    <a:schemeClr val="bg1"/>
                  </a:solidFill>
                  <a:latin typeface="汉仪喵魂体W" panose="00020600040101010101" pitchFamily="18" charset="-122"/>
                  <a:ea typeface="汉仪喵魂体W" panose="00020600040101010101" pitchFamily="18" charset="-122"/>
                </a:rPr>
                <a:t>II. Tọa độ địa lí</a:t>
              </a:r>
              <a:endParaRPr lang="zh-CN" altLang="en-US" sz="3600" b="1">
                <a:solidFill>
                  <a:schemeClr val="bg1"/>
                </a:solidFill>
                <a:latin typeface="汉仪喵魂体W" panose="00020600040101010101" pitchFamily="18" charset="-122"/>
                <a:ea typeface="汉仪喵魂体W" panose="00020600040101010101" pitchFamily="18" charset="-122"/>
              </a:endParaRPr>
            </a:p>
          </p:txBody>
        </p:sp>
        <p:sp>
          <p:nvSpPr>
            <p:cNvPr id="20" name="文本框 28"/>
            <p:cNvSpPr txBox="1"/>
            <p:nvPr/>
          </p:nvSpPr>
          <p:spPr>
            <a:xfrm>
              <a:off x="-797916" y="3032441"/>
              <a:ext cx="10872786" cy="1200329"/>
            </a:xfrm>
            <a:prstGeom prst="rect">
              <a:avLst/>
            </a:prstGeom>
            <a:noFill/>
          </p:spPr>
          <p:txBody>
            <a:bodyPr wrap="square" rtlCol="0">
              <a:spAutoFit/>
            </a:bodyPr>
            <a:lstStyle/>
            <a:p>
              <a:pPr algn="ctr"/>
              <a:r>
                <a:rPr lang="en-US" altLang="zh-CN" sz="3600" b="1" smtClean="0">
                  <a:solidFill>
                    <a:schemeClr val="bg1"/>
                  </a:solidFill>
                  <a:latin typeface="汉仪喵魂体W" panose="00020600040101010101" pitchFamily="18" charset="-122"/>
                  <a:ea typeface="汉仪喵魂体W" panose="00020600040101010101" pitchFamily="18" charset="-122"/>
                </a:rPr>
                <a:t>III. Lưới kinh, vĩ tuyến của bản đồ thế giới</a:t>
              </a:r>
              <a:endParaRPr lang="zh-CN" altLang="en-US" sz="3600" b="1">
                <a:solidFill>
                  <a:schemeClr val="bg1"/>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1014095" y="1904399"/>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1661795" y="610318"/>
            <a:ext cx="8033609" cy="1200329"/>
          </a:xfrm>
          <a:prstGeom prst="rect">
            <a:avLst/>
          </a:prstGeom>
          <a:noFill/>
        </p:spPr>
        <p:txBody>
          <a:bodyPr wrap="none" rtlCol="0">
            <a:spAutoFit/>
          </a:bodyPr>
          <a:lstStyle/>
          <a:p>
            <a:pPr algn="ctr"/>
            <a:r>
              <a:rPr lang="en-US" altLang="zh-CN" sz="3600" b="1" smtClean="0">
                <a:solidFill>
                  <a:srgbClr val="FFFF00"/>
                </a:solidFill>
                <a:latin typeface="Times New Roman" panose="02020603050405020304" pitchFamily="18" charset="0"/>
                <a:ea typeface="汉仪喵魂体W" panose="00020600040101010101" pitchFamily="18" charset="-122"/>
                <a:cs typeface="Times New Roman" panose="02020603050405020304" pitchFamily="18" charset="0"/>
              </a:rPr>
              <a:t>BÀI 1: HỆ THỐNG KINH, VĨ TUYẾN </a:t>
            </a:r>
          </a:p>
          <a:p>
            <a:pPr algn="ctr"/>
            <a:r>
              <a:rPr lang="en-US" altLang="zh-CN" sz="3600" b="1" smtClean="0">
                <a:solidFill>
                  <a:srgbClr val="FFFF00"/>
                </a:solidFill>
                <a:latin typeface="Times New Roman" panose="02020603050405020304" pitchFamily="18" charset="0"/>
                <a:ea typeface="汉仪喵魂体W" panose="00020600040101010101" pitchFamily="18" charset="-122"/>
                <a:cs typeface="Times New Roman" panose="02020603050405020304" pitchFamily="18" charset="0"/>
              </a:rPr>
              <a:t>VÀ TỌA ĐỘ ĐỊA LÍ</a:t>
            </a:r>
            <a:endParaRPr lang="zh-CN" altLang="en-US" sz="3600" b="1" dirty="0">
              <a:solidFill>
                <a:srgbClr val="FFFF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435290" y="2959841"/>
            <a:ext cx="4464684" cy="620959"/>
            <a:chOff x="3682690" y="2338141"/>
            <a:chExt cx="4464684"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682690" y="2338141"/>
              <a:ext cx="4464684"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I</a:t>
              </a:r>
              <a:r>
                <a:rPr lang="en-US" altLang="zh-CN" sz="2800" smtClean="0">
                  <a:solidFill>
                    <a:prstClr val="white"/>
                  </a:solidFill>
                  <a:latin typeface="汉仪喵魂体W" panose="00020600040101010101" pitchFamily="18" charset="-122"/>
                  <a:ea typeface="汉仪喵魂体W" panose="00020600040101010101" pitchFamily="18" charset="-122"/>
                </a:rPr>
                <a:t>. Hệ thống kinh, vĩ tuyến</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50972" y="492210"/>
            <a:ext cx="8459368" cy="1200329"/>
          </a:xfrm>
          <a:prstGeom prst="rect">
            <a:avLst/>
          </a:prstGeom>
          <a:noFill/>
        </p:spPr>
        <p:txBody>
          <a:bodyPr wrap="none" rtlCol="0">
            <a:spAutoFit/>
          </a:bodyPr>
          <a:lstStyle/>
          <a:p>
            <a:pPr algn="ctr"/>
            <a:r>
              <a:rPr lang="en-US" altLang="zh-CN" sz="3600" b="1" smtClean="0">
                <a:solidFill>
                  <a:srgbClr val="FFE88B"/>
                </a:solidFill>
                <a:latin typeface="汉仪喵魂体W" panose="00020600040101010101" pitchFamily="18" charset="-122"/>
                <a:ea typeface="汉仪喵魂体W" panose="00020600040101010101" pitchFamily="18" charset="-122"/>
              </a:rPr>
              <a:t>BÀI 1: HỆ THỐNG KINH, VĨ TUYẾN </a:t>
            </a:r>
          </a:p>
          <a:p>
            <a:pPr algn="ctr"/>
            <a:r>
              <a:rPr lang="en-US" altLang="zh-CN" sz="3600" b="1" smtClean="0">
                <a:solidFill>
                  <a:srgbClr val="FFE88B"/>
                </a:solidFill>
                <a:latin typeface="汉仪喵魂体W" panose="00020600040101010101" pitchFamily="18" charset="-122"/>
                <a:ea typeface="汉仪喵魂体W" panose="00020600040101010101" pitchFamily="18" charset="-122"/>
              </a:rPr>
              <a:t>VÀ TỌA ĐỘ ĐỊA LÍ</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3139" y="1721670"/>
            <a:ext cx="5671702" cy="3716580"/>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58893"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608900"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I</a:t>
              </a:r>
              <a:r>
                <a:rPr lang="en-US" altLang="zh-CN" sz="3200" smtClean="0">
                  <a:solidFill>
                    <a:prstClr val="white"/>
                  </a:solidFill>
                  <a:latin typeface="汉仪喵魂体W" panose="00020600040101010101" pitchFamily="18" charset="-122"/>
                  <a:ea typeface="汉仪喵魂体W" panose="00020600040101010101" pitchFamily="18" charset="-122"/>
                </a:rPr>
                <a:t>.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2" name="矩形 101"/>
          <p:cNvSpPr/>
          <p:nvPr/>
        </p:nvSpPr>
        <p:spPr>
          <a:xfrm>
            <a:off x="998154" y="2502323"/>
            <a:ext cx="4363685" cy="186512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i="1" smtClean="0">
                <a:solidFill>
                  <a:prstClr val="white"/>
                </a:solidFill>
                <a:latin typeface="Times New Roman" pitchFamily="18" charset="0"/>
                <a:ea typeface="汉仪喵魂体W" panose="00020600040101010101" pitchFamily="18" charset="-122"/>
                <a:cs typeface="Times New Roman" pitchFamily="18" charset="0"/>
              </a:rPr>
              <a:t>Quả Địa Cầu là mô hình thu nhỏ của Trái Đất. Trên quả Địa Cầu, có thể hiện cực Bắc, cực Nam và hệ thống kinh, vĩ tuyến.</a:t>
            </a:r>
            <a:endParaRPr lang="zh-CN" altLang="en-US" sz="2400" b="1" i="1" dirty="0">
              <a:solidFill>
                <a:prstClr val="white"/>
              </a:solidFill>
              <a:latin typeface="Times New Roman" pitchFamily="18" charset="0"/>
              <a:ea typeface="汉仪喵魂体W" panose="00020600040101010101" pitchFamily="18" charset="-122"/>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47" y="1181555"/>
            <a:ext cx="5296876" cy="52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extBox 103"/>
          <p:cNvSpPr txBox="1"/>
          <p:nvPr/>
        </p:nvSpPr>
        <p:spPr>
          <a:xfrm>
            <a:off x="332509" y="5402625"/>
            <a:ext cx="6198437" cy="1200329"/>
          </a:xfrm>
          <a:prstGeom prst="rect">
            <a:avLst/>
          </a:prstGeom>
          <a:noFill/>
        </p:spPr>
        <p:txBody>
          <a:bodyPr wrap="square" rtlCol="0">
            <a:spAutoFit/>
          </a:bodyPr>
          <a:lstStyle/>
          <a:p>
            <a:pPr algn="just"/>
            <a:r>
              <a:rPr lang="en-US" sz="3600" b="1">
                <a:solidFill>
                  <a:srgbClr val="0070C0"/>
                </a:solidFill>
                <a:latin typeface="Times New Roman"/>
                <a:ea typeface="Calibri"/>
              </a:rPr>
              <a:t>? Em hãy nhận xét về hình dạng quả Địa </a:t>
            </a:r>
            <a:r>
              <a:rPr lang="en-US" sz="3600" b="1" smtClean="0">
                <a:solidFill>
                  <a:srgbClr val="0070C0"/>
                </a:solidFill>
                <a:latin typeface="Times New Roman"/>
                <a:ea typeface="Calibri"/>
              </a:rPr>
              <a:t>Cầu</a:t>
            </a:r>
            <a:endParaRPr lang="en-US" sz="36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circle(in)">
                                      <p:cBhvr>
                                        <p:cTn id="15"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97" name="Rectangle 96"/>
          <p:cNvSpPr/>
          <p:nvPr/>
        </p:nvSpPr>
        <p:spPr>
          <a:xfrm>
            <a:off x="292926" y="1301426"/>
            <a:ext cx="6238020" cy="4980851"/>
          </a:xfrm>
          <a:prstGeom prst="rect">
            <a:avLst/>
          </a:prstGeom>
        </p:spPr>
        <p:txBody>
          <a:bodyPr wrap="square">
            <a:spAutoFit/>
          </a:bodyPr>
          <a:lstStyle/>
          <a:p>
            <a:pPr algn="just">
              <a:lnSpc>
                <a:spcPct val="115000"/>
              </a:lnSpc>
              <a:spcAft>
                <a:spcPts val="1000"/>
              </a:spcAft>
            </a:pPr>
            <a:r>
              <a:rPr lang="en-US" sz="2400" b="1">
                <a:solidFill>
                  <a:srgbClr val="FFFF00"/>
                </a:solidFill>
                <a:latin typeface="Times New Roman"/>
                <a:ea typeface="Calibri"/>
                <a:cs typeface="Times New Roman"/>
              </a:rPr>
              <a:t>Quan sát hình 1.1 và đọc thông tin trong mục I, em hãy xác định các đối tượng sau: </a:t>
            </a:r>
            <a:endParaRPr lang="en-US" sz="2400">
              <a:solidFill>
                <a:srgbClr val="FFFF00"/>
              </a:solidFill>
              <a:latin typeface="Calibri"/>
              <a:ea typeface="Calibri"/>
              <a:cs typeface="Times New Roman"/>
            </a:endParaRPr>
          </a:p>
          <a:p>
            <a:pPr algn="just">
              <a:lnSpc>
                <a:spcPct val="115000"/>
              </a:lnSpc>
              <a:spcAft>
                <a:spcPts val="1000"/>
              </a:spcAft>
            </a:pPr>
            <a:r>
              <a:rPr lang="en-US" sz="2400" b="1" smtClean="0">
                <a:solidFill>
                  <a:srgbClr val="FFFF00"/>
                </a:solidFill>
                <a:latin typeface="Times New Roman"/>
                <a:ea typeface="Calibri"/>
                <a:cs typeface="Times New Roman"/>
              </a:rPr>
              <a:t>1</a:t>
            </a:r>
            <a:r>
              <a:rPr lang="en-US" sz="2400" b="1">
                <a:solidFill>
                  <a:srgbClr val="FFFF00"/>
                </a:solidFill>
                <a:latin typeface="Times New Roman"/>
                <a:ea typeface="Calibri"/>
                <a:cs typeface="Times New Roman"/>
              </a:rPr>
              <a:t>. Xác định:</a:t>
            </a:r>
            <a:endParaRPr lang="en-US" sz="2400">
              <a:solidFill>
                <a:srgbClr val="FFFF00"/>
              </a:solidFill>
              <a:latin typeface="Calibri"/>
              <a:ea typeface="Calibri"/>
              <a:cs typeface="Times New Roman"/>
            </a:endParaRPr>
          </a:p>
          <a:p>
            <a:pPr algn="just">
              <a:lnSpc>
                <a:spcPct val="115000"/>
              </a:lnSpc>
              <a:spcAft>
                <a:spcPts val="1000"/>
              </a:spcAft>
            </a:pPr>
            <a:r>
              <a:rPr lang="en-US" sz="2400" b="1" smtClean="0">
                <a:solidFill>
                  <a:srgbClr val="FFFF00"/>
                </a:solidFill>
                <a:latin typeface="Times New Roman"/>
                <a:ea typeface="Calibri"/>
                <a:cs typeface="Times New Roman"/>
              </a:rPr>
              <a:t>     + </a:t>
            </a:r>
            <a:r>
              <a:rPr lang="en-US" sz="2400" b="1">
                <a:solidFill>
                  <a:srgbClr val="FFFF00"/>
                </a:solidFill>
                <a:latin typeface="Times New Roman"/>
                <a:ea typeface="Calibri"/>
                <a:cs typeface="Times New Roman"/>
              </a:rPr>
              <a:t>kinh tuyến gốc, các kinh tuyến Đông, các kinh tuyến tây.</a:t>
            </a:r>
            <a:endParaRPr lang="en-US" sz="2400">
              <a:solidFill>
                <a:srgbClr val="FFFF00"/>
              </a:solidFill>
              <a:latin typeface="Calibri"/>
              <a:ea typeface="Calibri"/>
              <a:cs typeface="Times New Roman"/>
            </a:endParaRPr>
          </a:p>
          <a:p>
            <a:pPr algn="just">
              <a:lnSpc>
                <a:spcPct val="115000"/>
              </a:lnSpc>
              <a:spcAft>
                <a:spcPts val="1000"/>
              </a:spcAft>
            </a:pPr>
            <a:r>
              <a:rPr lang="en-US" sz="2400" b="1" smtClean="0">
                <a:solidFill>
                  <a:srgbClr val="FFFF00"/>
                </a:solidFill>
                <a:latin typeface="Times New Roman"/>
                <a:ea typeface="Calibri"/>
                <a:cs typeface="Times New Roman"/>
              </a:rPr>
              <a:t>     + </a:t>
            </a:r>
            <a:r>
              <a:rPr lang="en-US" sz="2400" b="1">
                <a:solidFill>
                  <a:srgbClr val="FFFF00"/>
                </a:solidFill>
                <a:latin typeface="Times New Roman"/>
                <a:ea typeface="Calibri"/>
                <a:cs typeface="Times New Roman"/>
              </a:rPr>
              <a:t>vĩ tuyến gốc (xích đạo), vĩ tuyến bắc, vĩ tuyến nam.</a:t>
            </a:r>
            <a:endParaRPr lang="en-US" sz="2400">
              <a:solidFill>
                <a:srgbClr val="FFFF00"/>
              </a:solidFill>
              <a:latin typeface="Calibri"/>
              <a:ea typeface="Calibri"/>
              <a:cs typeface="Times New Roman"/>
            </a:endParaRPr>
          </a:p>
          <a:p>
            <a:pPr algn="just">
              <a:lnSpc>
                <a:spcPct val="115000"/>
              </a:lnSpc>
              <a:spcAft>
                <a:spcPts val="1000"/>
              </a:spcAft>
            </a:pPr>
            <a:r>
              <a:rPr lang="en-US" sz="2400" b="1" smtClean="0">
                <a:solidFill>
                  <a:srgbClr val="FFFF00"/>
                </a:solidFill>
                <a:latin typeface="Times New Roman"/>
                <a:ea typeface="Calibri"/>
                <a:cs typeface="Times New Roman"/>
              </a:rPr>
              <a:t>     + </a:t>
            </a:r>
            <a:r>
              <a:rPr lang="en-US" sz="2400" b="1">
                <a:solidFill>
                  <a:srgbClr val="FFFF00"/>
                </a:solidFill>
                <a:latin typeface="Times New Roman"/>
                <a:ea typeface="Calibri"/>
                <a:cs typeface="Times New Roman"/>
              </a:rPr>
              <a:t>bán cầu bắc, bán cầu nam</a:t>
            </a:r>
            <a:endParaRPr lang="en-US" sz="2400">
              <a:solidFill>
                <a:srgbClr val="FFFF00"/>
              </a:solidFill>
              <a:latin typeface="Calibri"/>
              <a:ea typeface="Calibri"/>
              <a:cs typeface="Times New Roman"/>
            </a:endParaRPr>
          </a:p>
          <a:p>
            <a:pPr algn="just">
              <a:lnSpc>
                <a:spcPct val="115000"/>
              </a:lnSpc>
              <a:spcAft>
                <a:spcPts val="1000"/>
              </a:spcAft>
            </a:pPr>
            <a:r>
              <a:rPr lang="en-US" sz="2400" b="1" smtClean="0">
                <a:solidFill>
                  <a:srgbClr val="FFFF00"/>
                </a:solidFill>
                <a:latin typeface="Times New Roman" pitchFamily="18" charset="0"/>
                <a:ea typeface="Calibri"/>
                <a:cs typeface="Times New Roman" pitchFamily="18" charset="0"/>
              </a:rPr>
              <a:t>2</a:t>
            </a:r>
            <a:r>
              <a:rPr lang="en-US" sz="2400" b="1">
                <a:solidFill>
                  <a:srgbClr val="FFFF00"/>
                </a:solidFill>
                <a:latin typeface="Times New Roman" pitchFamily="18" charset="0"/>
                <a:ea typeface="Calibri"/>
                <a:cs typeface="Times New Roman" pitchFamily="18" charset="0"/>
              </a:rPr>
              <a:t>. So sánh độ dài các đường kinh tuyến với nhau và độ dài các đường vĩ tuyến với nhau.</a:t>
            </a:r>
            <a:endParaRPr lang="en-US" sz="2400">
              <a:solidFill>
                <a:srgbClr val="FFFF00"/>
              </a:solidFill>
              <a:effectLst/>
              <a:latin typeface="Times New Roman" pitchFamily="18" charset="0"/>
              <a:ea typeface="Calibri"/>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935" y="1959427"/>
            <a:ext cx="5141812" cy="456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959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608900"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I.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graphicFrame>
        <p:nvGraphicFramePr>
          <p:cNvPr id="2" name="Table 1"/>
          <p:cNvGraphicFramePr>
            <a:graphicFrameLocks noGrp="1"/>
          </p:cNvGraphicFramePr>
          <p:nvPr>
            <p:extLst>
              <p:ext uri="{D42A27DB-BD31-4B8C-83A1-F6EECF244321}">
                <p14:modId xmlns:p14="http://schemas.microsoft.com/office/powerpoint/2010/main" val="2427452327"/>
              </p:ext>
            </p:extLst>
          </p:nvPr>
        </p:nvGraphicFramePr>
        <p:xfrm>
          <a:off x="359562" y="1881968"/>
          <a:ext cx="4651825" cy="4637584"/>
        </p:xfrm>
        <a:graphic>
          <a:graphicData uri="http://schemas.openxmlformats.org/drawingml/2006/table">
            <a:tbl>
              <a:tblPr firstRow="1" firstCol="1" bandRow="1"/>
              <a:tblGrid>
                <a:gridCol w="2325431">
                  <a:extLst>
                    <a:ext uri="{9D8B030D-6E8A-4147-A177-3AD203B41FA5}">
                      <a16:colId xmlns:a16="http://schemas.microsoft.com/office/drawing/2014/main" val="20000"/>
                    </a:ext>
                  </a:extLst>
                </a:gridCol>
                <a:gridCol w="2326394">
                  <a:extLst>
                    <a:ext uri="{9D8B030D-6E8A-4147-A177-3AD203B41FA5}">
                      <a16:colId xmlns:a16="http://schemas.microsoft.com/office/drawing/2014/main" val="20001"/>
                    </a:ext>
                  </a:extLst>
                </a:gridCol>
              </a:tblGrid>
              <a:tr h="421599">
                <a:tc>
                  <a:txBody>
                    <a:bodyPr/>
                    <a:lstStyle/>
                    <a:p>
                      <a:pPr algn="ctr">
                        <a:lnSpc>
                          <a:spcPct val="115000"/>
                        </a:lnSpc>
                        <a:spcAft>
                          <a:spcPts val="0"/>
                        </a:spcAft>
                      </a:pPr>
                      <a:r>
                        <a:rPr lang="en-US" sz="2000" b="1">
                          <a:solidFill>
                            <a:srgbClr val="FFFF00"/>
                          </a:solidFill>
                          <a:effectLst/>
                          <a:latin typeface="Times New Roman"/>
                          <a:ea typeface="Calibri"/>
                          <a:cs typeface="Times New Roman"/>
                        </a:rPr>
                        <a:t>Kinh tuyến</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FFFF00"/>
                          </a:solidFill>
                          <a:effectLst/>
                          <a:latin typeface="Times New Roman"/>
                          <a:ea typeface="Calibri"/>
                          <a:cs typeface="Times New Roman"/>
                        </a:rPr>
                        <a:t>Vĩ tuyến</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3197">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Khái niệm:.....</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Khái niệm:.....</a:t>
                      </a:r>
                      <a:endParaRPr lang="en-US" sz="2000" b="1">
                        <a:solidFill>
                          <a:srgbClr val="FFFF00"/>
                        </a:solidFill>
                        <a:effectLst/>
                        <a:latin typeface="Calibri"/>
                        <a:ea typeface="Calibri"/>
                        <a:cs typeface="Times New Roman"/>
                      </a:endParaRPr>
                    </a:p>
                    <a:p>
                      <a:pPr algn="just">
                        <a:lnSpc>
                          <a:spcPct val="115000"/>
                        </a:lnSpc>
                        <a:spcAft>
                          <a:spcPts val="0"/>
                        </a:spcAft>
                      </a:pPr>
                      <a:r>
                        <a:rPr lang="en-US" sz="2000" b="1" i="1">
                          <a:solidFill>
                            <a:srgbClr val="FFFF00"/>
                          </a:solidFill>
                          <a:effectLst/>
                          <a:latin typeface="Times New Roman"/>
                          <a:ea typeface="Calibri"/>
                          <a:cs typeface="Times New Roman"/>
                        </a:rPr>
                        <a:t> </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3197">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KT gốc:.....</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VT gốc:.....</a:t>
                      </a:r>
                      <a:endParaRPr lang="en-US" sz="2000" b="1">
                        <a:solidFill>
                          <a:srgbClr val="FFFF00"/>
                        </a:solidFill>
                        <a:effectLst/>
                        <a:latin typeface="Calibri"/>
                        <a:ea typeface="Calibri"/>
                        <a:cs typeface="Times New Roman"/>
                      </a:endParaRPr>
                    </a:p>
                    <a:p>
                      <a:pPr algn="just">
                        <a:lnSpc>
                          <a:spcPct val="115000"/>
                        </a:lnSpc>
                        <a:spcAft>
                          <a:spcPts val="0"/>
                        </a:spcAft>
                      </a:pPr>
                      <a:r>
                        <a:rPr lang="en-US" sz="2000" b="1" i="1">
                          <a:solidFill>
                            <a:srgbClr val="FFFF00"/>
                          </a:solidFill>
                          <a:effectLst/>
                          <a:latin typeface="Times New Roman"/>
                          <a:ea typeface="Calibri"/>
                          <a:cs typeface="Times New Roman"/>
                        </a:rPr>
                        <a:t> </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3197">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KT Tây:.....</a:t>
                      </a:r>
                      <a:endParaRPr lang="en-US" sz="2000" b="1">
                        <a:solidFill>
                          <a:srgbClr val="FFFF00"/>
                        </a:solidFill>
                        <a:effectLst/>
                        <a:latin typeface="Calibri"/>
                        <a:ea typeface="Calibri"/>
                        <a:cs typeface="Times New Roman"/>
                      </a:endParaRPr>
                    </a:p>
                    <a:p>
                      <a:pPr algn="just">
                        <a:lnSpc>
                          <a:spcPct val="115000"/>
                        </a:lnSpc>
                        <a:spcAft>
                          <a:spcPts val="0"/>
                        </a:spcAft>
                      </a:pPr>
                      <a:r>
                        <a:rPr lang="en-US" sz="2000" b="1" i="1">
                          <a:solidFill>
                            <a:srgbClr val="FFFF00"/>
                          </a:solidFill>
                          <a:effectLst/>
                          <a:latin typeface="Times New Roman"/>
                          <a:ea typeface="Calibri"/>
                          <a:cs typeface="Times New Roman"/>
                        </a:rPr>
                        <a:t> </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VT Bắc:.....</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3197">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KT Đông:.....</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VT Nam:.....</a:t>
                      </a:r>
                      <a:endParaRPr lang="en-US" sz="2000" b="1">
                        <a:solidFill>
                          <a:srgbClr val="FFFF00"/>
                        </a:solidFill>
                        <a:effectLst/>
                        <a:latin typeface="Calibri"/>
                        <a:ea typeface="Calibri"/>
                        <a:cs typeface="Times New Roman"/>
                      </a:endParaRPr>
                    </a:p>
                    <a:p>
                      <a:pPr algn="just">
                        <a:lnSpc>
                          <a:spcPct val="115000"/>
                        </a:lnSpc>
                        <a:spcAft>
                          <a:spcPts val="0"/>
                        </a:spcAft>
                      </a:pPr>
                      <a:r>
                        <a:rPr lang="en-US" sz="2000" b="1" i="1">
                          <a:solidFill>
                            <a:srgbClr val="FFFF00"/>
                          </a:solidFill>
                          <a:effectLst/>
                          <a:latin typeface="Times New Roman"/>
                          <a:ea typeface="Calibri"/>
                          <a:cs typeface="Times New Roman"/>
                        </a:rPr>
                        <a:t> </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3197">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So sánh độ dài các đường KT:.....</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rgbClr val="FFFF00"/>
                          </a:solidFill>
                          <a:effectLst/>
                          <a:latin typeface="Times New Roman"/>
                          <a:ea typeface="Calibri"/>
                          <a:cs typeface="Times New Roman"/>
                        </a:rPr>
                        <a:t>So sánh độ dài các đường VT:.....</a:t>
                      </a:r>
                      <a:endParaRPr lang="en-US" sz="2000" b="1">
                        <a:solidFill>
                          <a:srgbClr val="FFFF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676913" y="1403468"/>
            <a:ext cx="3526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PHIẾU HỌC TẬP SỐ 1</a:t>
            </a:r>
            <a:endParaRPr kumimoji="0" lang="en-US" sz="2400" b="1" i="0" u="none" strike="noStrike" cap="none" normalizeH="0" baseline="0" smtClean="0">
              <a:ln>
                <a:noFill/>
              </a:ln>
              <a:solidFill>
                <a:schemeClr val="bg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784" y="1236874"/>
            <a:ext cx="5933378" cy="52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90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70446" y="-125558"/>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608900"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I</a:t>
              </a:r>
              <a:r>
                <a:rPr lang="en-US" altLang="zh-CN" sz="3200" smtClean="0">
                  <a:solidFill>
                    <a:prstClr val="white"/>
                  </a:solidFill>
                  <a:latin typeface="汉仪喵魂体W" panose="00020600040101010101" pitchFamily="18" charset="-122"/>
                  <a:ea typeface="汉仪喵魂体W" panose="00020600040101010101" pitchFamily="18" charset="-122"/>
                </a:rPr>
                <a:t>.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graphicFrame>
        <p:nvGraphicFramePr>
          <p:cNvPr id="6" name="Table 5"/>
          <p:cNvGraphicFramePr>
            <a:graphicFrameLocks noGrp="1"/>
          </p:cNvGraphicFramePr>
          <p:nvPr>
            <p:extLst>
              <p:ext uri="{D42A27DB-BD31-4B8C-83A1-F6EECF244321}">
                <p14:modId xmlns:p14="http://schemas.microsoft.com/office/powerpoint/2010/main" val="672020277"/>
              </p:ext>
            </p:extLst>
          </p:nvPr>
        </p:nvGraphicFramePr>
        <p:xfrm>
          <a:off x="270446" y="557104"/>
          <a:ext cx="11640508" cy="6106004"/>
        </p:xfrm>
        <a:graphic>
          <a:graphicData uri="http://schemas.openxmlformats.org/drawingml/2006/table">
            <a:tbl>
              <a:tblPr firstRow="1" bandRow="1">
                <a:tableStyleId>{F5AB1C69-6EDB-4FF4-983F-18BD219EF322}</a:tableStyleId>
              </a:tblPr>
              <a:tblGrid>
                <a:gridCol w="2057119">
                  <a:extLst>
                    <a:ext uri="{9D8B030D-6E8A-4147-A177-3AD203B41FA5}">
                      <a16:colId xmlns:a16="http://schemas.microsoft.com/office/drawing/2014/main" val="20000"/>
                    </a:ext>
                  </a:extLst>
                </a:gridCol>
                <a:gridCol w="3763135">
                  <a:extLst>
                    <a:ext uri="{9D8B030D-6E8A-4147-A177-3AD203B41FA5}">
                      <a16:colId xmlns:a16="http://schemas.microsoft.com/office/drawing/2014/main" val="20001"/>
                    </a:ext>
                  </a:extLst>
                </a:gridCol>
                <a:gridCol w="2020148">
                  <a:extLst>
                    <a:ext uri="{9D8B030D-6E8A-4147-A177-3AD203B41FA5}">
                      <a16:colId xmlns:a16="http://schemas.microsoft.com/office/drawing/2014/main" val="20002"/>
                    </a:ext>
                  </a:extLst>
                </a:gridCol>
                <a:gridCol w="3800106">
                  <a:extLst>
                    <a:ext uri="{9D8B030D-6E8A-4147-A177-3AD203B41FA5}">
                      <a16:colId xmlns:a16="http://schemas.microsoft.com/office/drawing/2014/main" val="20003"/>
                    </a:ext>
                  </a:extLst>
                </a:gridCol>
              </a:tblGrid>
              <a:tr h="840701">
                <a:tc gridSpan="2">
                  <a:txBody>
                    <a:bodyPr/>
                    <a:lstStyle/>
                    <a:p>
                      <a:pPr algn="ctr"/>
                      <a:r>
                        <a:rPr lang="en-US" sz="2800" b="1" smtClean="0">
                          <a:solidFill>
                            <a:srgbClr val="FFFF00"/>
                          </a:solidFill>
                          <a:latin typeface="Times New Roman" pitchFamily="18" charset="0"/>
                          <a:cs typeface="Times New Roman" pitchFamily="18" charset="0"/>
                        </a:rPr>
                        <a:t>Kinh</a:t>
                      </a:r>
                      <a:r>
                        <a:rPr lang="en-US" sz="2800" b="1" baseline="0" smtClean="0">
                          <a:solidFill>
                            <a:srgbClr val="FFFF00"/>
                          </a:solidFill>
                          <a:latin typeface="Times New Roman" pitchFamily="18" charset="0"/>
                          <a:cs typeface="Times New Roman" pitchFamily="18" charset="0"/>
                        </a:rPr>
                        <a:t> tuyến</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hMerge="1">
                  <a:txBody>
                    <a:bodyPr/>
                    <a:lstStyle/>
                    <a:p>
                      <a:endParaRPr lang="en-US"/>
                    </a:p>
                  </a:txBody>
                  <a:tcPr/>
                </a:tc>
                <a:tc gridSpan="2">
                  <a:txBody>
                    <a:bodyPr/>
                    <a:lstStyle/>
                    <a:p>
                      <a:pPr algn="ctr"/>
                      <a:r>
                        <a:rPr lang="en-US" sz="2800" b="1" smtClean="0">
                          <a:solidFill>
                            <a:srgbClr val="FFFF00"/>
                          </a:solidFill>
                          <a:latin typeface="Times New Roman" pitchFamily="18" charset="0"/>
                          <a:cs typeface="Times New Roman" pitchFamily="18" charset="0"/>
                        </a:rPr>
                        <a:t>Vĩ</a:t>
                      </a:r>
                      <a:r>
                        <a:rPr lang="en-US" sz="2800" b="1" baseline="0" smtClean="0">
                          <a:solidFill>
                            <a:srgbClr val="FFFF00"/>
                          </a:solidFill>
                          <a:latin typeface="Times New Roman" pitchFamily="18" charset="0"/>
                          <a:cs typeface="Times New Roman" pitchFamily="18" charset="0"/>
                        </a:rPr>
                        <a:t> tuyến</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hMerge="1">
                  <a:txBody>
                    <a:bodyPr/>
                    <a:lstStyle/>
                    <a:p>
                      <a:endParaRPr lang="en-US"/>
                    </a:p>
                  </a:txBody>
                  <a:tcPr/>
                </a:tc>
                <a:extLst>
                  <a:ext uri="{0D108BD9-81ED-4DB2-BD59-A6C34878D82A}">
                    <a16:rowId xmlns:a16="http://schemas.microsoft.com/office/drawing/2014/main" val="10000"/>
                  </a:ext>
                </a:extLst>
              </a:tr>
              <a:tr h="840701">
                <a:tc>
                  <a:txBody>
                    <a:bodyPr/>
                    <a:lstStyle/>
                    <a:p>
                      <a:r>
                        <a:rPr lang="en-US" sz="2800" b="1" smtClean="0">
                          <a:solidFill>
                            <a:srgbClr val="FFFF00"/>
                          </a:solidFill>
                          <a:latin typeface="Times New Roman" pitchFamily="18" charset="0"/>
                          <a:cs typeface="Times New Roman" pitchFamily="18" charset="0"/>
                        </a:rPr>
                        <a:t>Khái niệm: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endParaRPr lang="vi-VN" sz="2800" b="1" i="1" smtClean="0">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r>
                        <a:rPr lang="en-US" sz="2800" b="1" smtClean="0">
                          <a:solidFill>
                            <a:srgbClr val="FFFF00"/>
                          </a:solidFill>
                          <a:latin typeface="Times New Roman" pitchFamily="18" charset="0"/>
                          <a:cs typeface="Times New Roman" pitchFamily="18" charset="0"/>
                        </a:rPr>
                        <a:t>Khái niệm:</a:t>
                      </a:r>
                    </a:p>
                    <a:p>
                      <a:endParaRPr lang="en-US" sz="2800" b="1" smtClean="0">
                        <a:solidFill>
                          <a:srgbClr val="FFFF00"/>
                        </a:solidFill>
                        <a:latin typeface="Times New Roman" pitchFamily="18" charset="0"/>
                        <a:cs typeface="Times New Roman" pitchFamily="18" charset="0"/>
                      </a:endParaRPr>
                    </a:p>
                    <a:p>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1" i="1" u="none" strike="noStrike" kern="1200" cap="none" spc="0" normalizeH="0" baseline="0" noProof="0" smtClean="0">
                        <a:ln>
                          <a:noFill/>
                        </a:ln>
                        <a:solidFill>
                          <a:srgbClr val="FFFF00"/>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1"/>
                  </a:ext>
                </a:extLst>
              </a:tr>
              <a:tr h="840701">
                <a:tc>
                  <a:txBody>
                    <a:bodyPr/>
                    <a:lstStyle/>
                    <a:p>
                      <a:r>
                        <a:rPr lang="en-US" sz="2800" b="1" smtClean="0">
                          <a:solidFill>
                            <a:srgbClr val="FFFF00"/>
                          </a:solidFill>
                          <a:latin typeface="Times New Roman" pitchFamily="18" charset="0"/>
                          <a:cs typeface="Times New Roman" pitchFamily="18" charset="0"/>
                        </a:rPr>
                        <a:t>KT gốc: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endParaRPr lang="vi-VN" sz="2800" b="1" i="1" smtClean="0">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r>
                        <a:rPr lang="en-US" sz="2800" b="1" smtClean="0">
                          <a:solidFill>
                            <a:srgbClr val="FFFF00"/>
                          </a:solidFill>
                          <a:latin typeface="Times New Roman" pitchFamily="18" charset="0"/>
                          <a:cs typeface="Times New Roman" pitchFamily="18" charset="0"/>
                        </a:rPr>
                        <a:t>VT gốc: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endParaRPr lang="en-US" sz="2800" b="1" i="1">
                        <a:solidFill>
                          <a:srgbClr val="FFFF00"/>
                        </a:solidFill>
                        <a:latin typeface="Times New Roman" pitchFamily="18" charset="0"/>
                        <a:cs typeface="Times New Roman" pitchFamily="18" charset="0"/>
                      </a:endParaRPr>
                    </a:p>
                  </a:txBody>
                  <a:tcPr>
                    <a:solidFill>
                      <a:schemeClr val="bg2">
                        <a:lumMod val="25000"/>
                      </a:schemeClr>
                    </a:solidFill>
                  </a:tcPr>
                </a:tc>
                <a:extLst>
                  <a:ext uri="{0D108BD9-81ED-4DB2-BD59-A6C34878D82A}">
                    <a16:rowId xmlns:a16="http://schemas.microsoft.com/office/drawing/2014/main" val="10002"/>
                  </a:ext>
                </a:extLst>
              </a:tr>
              <a:tr h="840701">
                <a:tc>
                  <a:txBody>
                    <a:bodyPr/>
                    <a:lstStyle/>
                    <a:p>
                      <a:r>
                        <a:rPr lang="en-US" sz="2800" b="1" smtClean="0">
                          <a:solidFill>
                            <a:srgbClr val="FFFF00"/>
                          </a:solidFill>
                          <a:latin typeface="Times New Roman" pitchFamily="18" charset="0"/>
                          <a:cs typeface="Times New Roman" pitchFamily="18" charset="0"/>
                        </a:rPr>
                        <a:t>KT Tây: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endParaRPr lang="en-US" sz="2800" b="1" i="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r>
                        <a:rPr lang="en-US" sz="2800" b="1" smtClean="0">
                          <a:solidFill>
                            <a:srgbClr val="FFFF00"/>
                          </a:solidFill>
                          <a:latin typeface="Times New Roman" pitchFamily="18" charset="0"/>
                          <a:cs typeface="Times New Roman" pitchFamily="18" charset="0"/>
                        </a:rPr>
                        <a:t>VT Bắc: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1" i="1" u="none" strike="noStrike" kern="1200" cap="none" spc="0" normalizeH="0" baseline="0" noProof="0" smtClean="0">
                        <a:ln>
                          <a:noFill/>
                        </a:ln>
                        <a:solidFill>
                          <a:srgbClr val="FFFF00"/>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3"/>
                  </a:ext>
                </a:extLst>
              </a:tr>
              <a:tr h="840701">
                <a:tc>
                  <a:txBody>
                    <a:bodyPr/>
                    <a:lstStyle/>
                    <a:p>
                      <a:r>
                        <a:rPr lang="en-US" sz="2800" b="1" smtClean="0">
                          <a:solidFill>
                            <a:srgbClr val="FFFF00"/>
                          </a:solidFill>
                          <a:latin typeface="Times New Roman" pitchFamily="18" charset="0"/>
                          <a:cs typeface="Times New Roman" pitchFamily="18" charset="0"/>
                        </a:rPr>
                        <a:t>KT Đông: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1" i="1" u="none" strike="noStrike" kern="1200" cap="none" spc="0" normalizeH="0" baseline="0" noProof="0" smtClean="0">
                        <a:ln>
                          <a:noFill/>
                        </a:ln>
                        <a:solidFill>
                          <a:srgbClr val="FFFF00"/>
                        </a:solidFill>
                        <a:effectLst/>
                        <a:uLnTx/>
                        <a:uFillTx/>
                        <a:latin typeface="Times New Roman" pitchFamily="18" charset="0"/>
                        <a:ea typeface="Calibri"/>
                        <a:cs typeface="Times New Roman" pitchFamily="18" charset="0"/>
                      </a:endParaRPr>
                    </a:p>
                  </a:txBody>
                  <a:tcPr>
                    <a:solidFill>
                      <a:schemeClr val="bg2">
                        <a:lumMod val="25000"/>
                      </a:schemeClr>
                    </a:solidFill>
                  </a:tcPr>
                </a:tc>
                <a:tc>
                  <a:txBody>
                    <a:bodyPr/>
                    <a:lstStyle/>
                    <a:p>
                      <a:r>
                        <a:rPr lang="en-US" sz="2800" b="1" smtClean="0">
                          <a:solidFill>
                            <a:srgbClr val="FFFF00"/>
                          </a:solidFill>
                          <a:latin typeface="Times New Roman" pitchFamily="18" charset="0"/>
                          <a:cs typeface="Times New Roman" pitchFamily="18" charset="0"/>
                        </a:rPr>
                        <a:t>VT Nam: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1" i="1" u="none" strike="noStrike" kern="1200" cap="none" spc="0" normalizeH="0" baseline="0" noProof="0" smtClean="0">
                        <a:ln>
                          <a:noFill/>
                        </a:ln>
                        <a:solidFill>
                          <a:srgbClr val="FFFF00"/>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4"/>
                  </a:ext>
                </a:extLst>
              </a:tr>
              <a:tr h="965328">
                <a:tc>
                  <a:txBody>
                    <a:bodyPr/>
                    <a:lstStyle/>
                    <a:p>
                      <a:r>
                        <a:rPr lang="vi-VN" sz="2800" b="1" smtClean="0">
                          <a:solidFill>
                            <a:srgbClr val="FFFF00"/>
                          </a:solidFill>
                          <a:latin typeface="Times New Roman" pitchFamily="18" charset="0"/>
                          <a:cs typeface="Times New Roman" pitchFamily="18" charset="0"/>
                        </a:rPr>
                        <a:t>So sánh độ dài các đường KT: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1" i="1" u="none" strike="noStrike" kern="1200" cap="none" spc="0" normalizeH="0" baseline="0" noProof="0" smtClean="0">
                        <a:ln>
                          <a:noFill/>
                        </a:ln>
                        <a:solidFill>
                          <a:srgbClr val="FFFF00"/>
                        </a:solidFill>
                        <a:effectLst/>
                        <a:uLnTx/>
                        <a:uFillTx/>
                        <a:latin typeface="Times New Roman" pitchFamily="18" charset="0"/>
                        <a:ea typeface="Calibri"/>
                        <a:cs typeface="Times New Roman" pitchFamily="18" charset="0"/>
                      </a:endParaRPr>
                    </a:p>
                  </a:txBody>
                  <a:tcPr>
                    <a:solidFill>
                      <a:schemeClr val="bg2">
                        <a:lumMod val="25000"/>
                      </a:schemeClr>
                    </a:solidFill>
                  </a:tcPr>
                </a:tc>
                <a:tc>
                  <a:txBody>
                    <a:bodyPr/>
                    <a:lstStyle/>
                    <a:p>
                      <a:r>
                        <a:rPr lang="vi-VN" sz="2800" b="1" smtClean="0">
                          <a:solidFill>
                            <a:srgbClr val="FFFF00"/>
                          </a:solidFill>
                          <a:latin typeface="Times New Roman" pitchFamily="18" charset="0"/>
                          <a:cs typeface="Times New Roman" pitchFamily="18" charset="0"/>
                        </a:rPr>
                        <a:t>So sánh độ dài các đường VT: </a:t>
                      </a:r>
                      <a:endParaRPr lang="en-US" sz="2800" b="1">
                        <a:solidFill>
                          <a:srgbClr val="FFFF00"/>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1" i="1" u="none" strike="noStrike" kern="1200" cap="none" spc="0" normalizeH="0" baseline="0" noProof="0" smtClean="0">
                        <a:ln>
                          <a:noFill/>
                        </a:ln>
                        <a:solidFill>
                          <a:srgbClr val="FFFF00"/>
                        </a:solidFill>
                        <a:effectLst/>
                        <a:uLnTx/>
                        <a:uFillTx/>
                        <a:latin typeface="Times New Roman" pitchFamily="18" charset="0"/>
                        <a:ea typeface="Calibri"/>
                        <a:cs typeface="Times New Roman" pitchFamily="18" charset="0"/>
                      </a:endParaRPr>
                    </a:p>
                  </a:txBody>
                  <a:tcPr>
                    <a:solidFill>
                      <a:schemeClr val="bg2">
                        <a:lumMod val="25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2363192" y="1567521"/>
            <a:ext cx="3657597" cy="1200329"/>
          </a:xfrm>
          <a:prstGeom prst="rect">
            <a:avLst/>
          </a:prstGeom>
          <a:noFill/>
        </p:spPr>
        <p:txBody>
          <a:bodyPr wrap="square" rtlCol="0">
            <a:spAutoFit/>
          </a:bodyPr>
          <a:lstStyle/>
          <a:p>
            <a:pPr lvl="0" algn="just"/>
            <a:r>
              <a:rPr lang="vi-VN" sz="2400" b="1" i="1">
                <a:solidFill>
                  <a:prstClr val="white"/>
                </a:solidFill>
                <a:latin typeface="Times New Roman" pitchFamily="18" charset="0"/>
                <a:cs typeface="Times New Roman" pitchFamily="18" charset="0"/>
              </a:rPr>
              <a:t>KT là </a:t>
            </a:r>
            <a:r>
              <a:rPr lang="en-US" sz="2400" b="1" i="1" smtClean="0">
                <a:solidFill>
                  <a:prstClr val="white"/>
                </a:solidFill>
                <a:latin typeface="Times New Roman" pitchFamily="18" charset="0"/>
                <a:cs typeface="Times New Roman" pitchFamily="18" charset="0"/>
              </a:rPr>
              <a:t>các đường nối cực Bắc với cực Nam trên bề mặt quả địa cầu. </a:t>
            </a:r>
            <a:endParaRPr lang="vi-VN" sz="2400" b="1" i="1">
              <a:solidFill>
                <a:prstClr val="white"/>
              </a:solidFill>
              <a:latin typeface="Times New Roman" pitchFamily="18" charset="0"/>
              <a:cs typeface="Times New Roman" pitchFamily="18" charset="0"/>
            </a:endParaRPr>
          </a:p>
        </p:txBody>
      </p:sp>
      <p:sp>
        <p:nvSpPr>
          <p:cNvPr id="8" name="TextBox 7"/>
          <p:cNvSpPr txBox="1"/>
          <p:nvPr/>
        </p:nvSpPr>
        <p:spPr>
          <a:xfrm>
            <a:off x="2363192" y="2766959"/>
            <a:ext cx="3645722" cy="830997"/>
          </a:xfrm>
          <a:prstGeom prst="rect">
            <a:avLst/>
          </a:prstGeom>
          <a:noFill/>
        </p:spPr>
        <p:txBody>
          <a:bodyPr wrap="square" rtlCol="0">
            <a:spAutoFit/>
          </a:bodyPr>
          <a:lstStyle/>
          <a:p>
            <a:pPr lvl="0" algn="just"/>
            <a:r>
              <a:rPr lang="nl-NL" sz="2400" b="1" i="1">
                <a:solidFill>
                  <a:prstClr val="white"/>
                </a:solidFill>
                <a:latin typeface="Times New Roman" pitchFamily="18" charset="0"/>
                <a:ea typeface="Calibri"/>
                <a:cs typeface="Times New Roman" pitchFamily="18" charset="0"/>
              </a:rPr>
              <a:t>0</a:t>
            </a:r>
            <a:r>
              <a:rPr lang="nl-NL" sz="2400" b="1" i="1" baseline="30000">
                <a:solidFill>
                  <a:prstClr val="white"/>
                </a:solidFill>
                <a:latin typeface="Times New Roman" pitchFamily="18" charset="0"/>
                <a:ea typeface="Calibri"/>
                <a:cs typeface="Times New Roman" pitchFamily="18" charset="0"/>
              </a:rPr>
              <a:t>0</a:t>
            </a:r>
            <a:r>
              <a:rPr lang="vi-VN" sz="2400" b="1" i="1">
                <a:solidFill>
                  <a:prstClr val="white"/>
                </a:solidFill>
                <a:latin typeface="Times New Roman" pitchFamily="18" charset="0"/>
                <a:cs typeface="Times New Roman" pitchFamily="18" charset="0"/>
              </a:rPr>
              <a:t> (đi qua đài thiên văn Grin-uých, Anh)</a:t>
            </a:r>
          </a:p>
        </p:txBody>
      </p:sp>
      <p:sp>
        <p:nvSpPr>
          <p:cNvPr id="9" name="TextBox 8"/>
          <p:cNvSpPr txBox="1"/>
          <p:nvPr/>
        </p:nvSpPr>
        <p:spPr>
          <a:xfrm>
            <a:off x="2375067" y="3610106"/>
            <a:ext cx="3645722" cy="830997"/>
          </a:xfrm>
          <a:prstGeom prst="rect">
            <a:avLst/>
          </a:prstGeom>
          <a:noFill/>
        </p:spPr>
        <p:txBody>
          <a:bodyPr wrap="square" rtlCol="0">
            <a:spAutoFit/>
          </a:bodyPr>
          <a:lstStyle/>
          <a:p>
            <a:pPr lvl="0" algn="just"/>
            <a:r>
              <a:rPr lang="en-US" sz="2400" b="1" i="1">
                <a:solidFill>
                  <a:prstClr val="white"/>
                </a:solidFill>
                <a:latin typeface="Times New Roman" pitchFamily="18" charset="0"/>
                <a:ea typeface="Calibri"/>
                <a:cs typeface="Times New Roman" pitchFamily="18" charset="0"/>
              </a:rPr>
              <a:t>những KT nằm bên trái KT gốc</a:t>
            </a:r>
            <a:endParaRPr lang="en-US" sz="2400" b="1" i="1">
              <a:solidFill>
                <a:prstClr val="white"/>
              </a:solidFill>
              <a:latin typeface="Times New Roman" pitchFamily="18" charset="0"/>
              <a:cs typeface="Times New Roman" pitchFamily="18" charset="0"/>
            </a:endParaRPr>
          </a:p>
        </p:txBody>
      </p:sp>
      <p:sp>
        <p:nvSpPr>
          <p:cNvPr id="10" name="TextBox 9"/>
          <p:cNvSpPr txBox="1"/>
          <p:nvPr/>
        </p:nvSpPr>
        <p:spPr>
          <a:xfrm>
            <a:off x="2361848" y="4453253"/>
            <a:ext cx="3657597" cy="941796"/>
          </a:xfrm>
          <a:prstGeom prst="rect">
            <a:avLst/>
          </a:prstGeom>
          <a:noFill/>
        </p:spPr>
        <p:txBody>
          <a:bodyPr wrap="square" rtlCol="0">
            <a:spAutoFit/>
          </a:bodyPr>
          <a:lstStyle/>
          <a:p>
            <a:pPr lvl="0" algn="just">
              <a:lnSpc>
                <a:spcPct val="115000"/>
              </a:lnSpc>
              <a:defRPr/>
            </a:pPr>
            <a:r>
              <a:rPr lang="en-US" sz="2400" b="1" i="1">
                <a:solidFill>
                  <a:prstClr val="white"/>
                </a:solidFill>
                <a:latin typeface="Times New Roman" pitchFamily="18" charset="0"/>
                <a:ea typeface="Calibri"/>
                <a:cs typeface="Times New Roman" pitchFamily="18" charset="0"/>
              </a:rPr>
              <a:t>những KT nằm bên phải KT gốc</a:t>
            </a:r>
          </a:p>
        </p:txBody>
      </p:sp>
      <p:sp>
        <p:nvSpPr>
          <p:cNvPr id="11" name="TextBox 10"/>
          <p:cNvSpPr txBox="1"/>
          <p:nvPr/>
        </p:nvSpPr>
        <p:spPr>
          <a:xfrm>
            <a:off x="2375067" y="5546061"/>
            <a:ext cx="3645722" cy="517065"/>
          </a:xfrm>
          <a:prstGeom prst="rect">
            <a:avLst/>
          </a:prstGeom>
          <a:noFill/>
        </p:spPr>
        <p:txBody>
          <a:bodyPr wrap="square" rtlCol="0">
            <a:spAutoFit/>
          </a:bodyPr>
          <a:lstStyle/>
          <a:p>
            <a:pPr lvl="0" algn="just">
              <a:lnSpc>
                <a:spcPct val="115000"/>
              </a:lnSpc>
              <a:defRPr/>
            </a:pPr>
            <a:r>
              <a:rPr lang="en-US" sz="2400" b="1" i="1">
                <a:solidFill>
                  <a:prstClr val="white"/>
                </a:solidFill>
                <a:latin typeface="Times New Roman" pitchFamily="18" charset="0"/>
                <a:ea typeface="Calibri"/>
                <a:cs typeface="Times New Roman" pitchFamily="18" charset="0"/>
              </a:rPr>
              <a:t>bằng nhau</a:t>
            </a:r>
          </a:p>
        </p:txBody>
      </p:sp>
      <p:sp>
        <p:nvSpPr>
          <p:cNvPr id="12" name="TextBox 11"/>
          <p:cNvSpPr txBox="1"/>
          <p:nvPr/>
        </p:nvSpPr>
        <p:spPr>
          <a:xfrm>
            <a:off x="8087100" y="1400431"/>
            <a:ext cx="3990347" cy="1366528"/>
          </a:xfrm>
          <a:prstGeom prst="rect">
            <a:avLst/>
          </a:prstGeom>
          <a:noFill/>
        </p:spPr>
        <p:txBody>
          <a:bodyPr wrap="square" rtlCol="0">
            <a:spAutoFit/>
          </a:bodyPr>
          <a:lstStyle/>
          <a:p>
            <a:pPr lvl="0" algn="just">
              <a:lnSpc>
                <a:spcPct val="115000"/>
              </a:lnSpc>
              <a:defRPr/>
            </a:pPr>
            <a:r>
              <a:rPr lang="en-US" sz="2400" b="1" i="1">
                <a:solidFill>
                  <a:prstClr val="white"/>
                </a:solidFill>
                <a:latin typeface="Times New Roman" pitchFamily="18" charset="0"/>
                <a:ea typeface="Calibri"/>
                <a:cs typeface="Times New Roman" pitchFamily="18" charset="0"/>
              </a:rPr>
              <a:t>VT là vòng tròn bao quanh quả Địa Cầu và vuông góc với </a:t>
            </a:r>
            <a:r>
              <a:rPr lang="en-US" sz="2400" b="1" i="1" smtClean="0">
                <a:solidFill>
                  <a:prstClr val="white"/>
                </a:solidFill>
                <a:latin typeface="Times New Roman" pitchFamily="18" charset="0"/>
                <a:ea typeface="Calibri"/>
                <a:cs typeface="Times New Roman" pitchFamily="18" charset="0"/>
              </a:rPr>
              <a:t>KT, song song với xích đạo</a:t>
            </a:r>
            <a:endParaRPr lang="en-US" sz="2400" b="1" i="1">
              <a:solidFill>
                <a:prstClr val="white"/>
              </a:solidFill>
              <a:latin typeface="Times New Roman" pitchFamily="18" charset="0"/>
              <a:ea typeface="Calibri"/>
              <a:cs typeface="Times New Roman" pitchFamily="18" charset="0"/>
            </a:endParaRPr>
          </a:p>
        </p:txBody>
      </p:sp>
      <p:sp>
        <p:nvSpPr>
          <p:cNvPr id="13" name="TextBox 12"/>
          <p:cNvSpPr txBox="1"/>
          <p:nvPr/>
        </p:nvSpPr>
        <p:spPr>
          <a:xfrm>
            <a:off x="8146476" y="2921937"/>
            <a:ext cx="3325091" cy="461665"/>
          </a:xfrm>
          <a:prstGeom prst="rect">
            <a:avLst/>
          </a:prstGeom>
          <a:noFill/>
        </p:spPr>
        <p:txBody>
          <a:bodyPr wrap="square" rtlCol="0">
            <a:spAutoFit/>
          </a:bodyPr>
          <a:lstStyle/>
          <a:p>
            <a:pPr lvl="0" algn="just"/>
            <a:r>
              <a:rPr lang="nl-NL" sz="2400" b="1" i="1">
                <a:solidFill>
                  <a:prstClr val="white"/>
                </a:solidFill>
                <a:latin typeface="Times New Roman" pitchFamily="18" charset="0"/>
                <a:ea typeface="Calibri"/>
                <a:cs typeface="Times New Roman" pitchFamily="18" charset="0"/>
              </a:rPr>
              <a:t>0</a:t>
            </a:r>
            <a:r>
              <a:rPr lang="nl-NL" sz="2400" b="1" i="1" baseline="30000">
                <a:solidFill>
                  <a:prstClr val="white"/>
                </a:solidFill>
                <a:latin typeface="Times New Roman" pitchFamily="18" charset="0"/>
                <a:ea typeface="Calibri"/>
                <a:cs typeface="Times New Roman" pitchFamily="18" charset="0"/>
              </a:rPr>
              <a:t>0 </a:t>
            </a:r>
            <a:r>
              <a:rPr lang="nl-NL" sz="2400" b="1" i="1">
                <a:solidFill>
                  <a:prstClr val="white"/>
                </a:solidFill>
                <a:latin typeface="Times New Roman" pitchFamily="18" charset="0"/>
                <a:ea typeface="Calibri"/>
                <a:cs typeface="Times New Roman" pitchFamily="18" charset="0"/>
              </a:rPr>
              <a:t>(xích đạo)</a:t>
            </a:r>
            <a:endParaRPr lang="en-US" sz="2400" b="1" i="1">
              <a:solidFill>
                <a:prstClr val="white"/>
              </a:solidFill>
              <a:latin typeface="Times New Roman" pitchFamily="18" charset="0"/>
              <a:cs typeface="Times New Roman" pitchFamily="18" charset="0"/>
            </a:endParaRPr>
          </a:p>
        </p:txBody>
      </p:sp>
      <p:sp>
        <p:nvSpPr>
          <p:cNvPr id="14" name="TextBox 13"/>
          <p:cNvSpPr txBox="1"/>
          <p:nvPr/>
        </p:nvSpPr>
        <p:spPr>
          <a:xfrm>
            <a:off x="8110847" y="3628246"/>
            <a:ext cx="3740728" cy="941796"/>
          </a:xfrm>
          <a:prstGeom prst="rect">
            <a:avLst/>
          </a:prstGeom>
          <a:noFill/>
        </p:spPr>
        <p:txBody>
          <a:bodyPr wrap="square" rtlCol="0">
            <a:spAutoFit/>
          </a:bodyPr>
          <a:lstStyle/>
          <a:p>
            <a:pPr lvl="0" algn="just">
              <a:lnSpc>
                <a:spcPct val="115000"/>
              </a:lnSpc>
              <a:defRPr/>
            </a:pPr>
            <a:r>
              <a:rPr lang="en-US" sz="2400" b="1" i="1">
                <a:solidFill>
                  <a:prstClr val="white"/>
                </a:solidFill>
                <a:latin typeface="Times New Roman" pitchFamily="18" charset="0"/>
                <a:ea typeface="Calibri"/>
                <a:cs typeface="Times New Roman" pitchFamily="18" charset="0"/>
              </a:rPr>
              <a:t>những vĩ tuyến nằm từ xích đạo đến cực Bắc</a:t>
            </a:r>
          </a:p>
        </p:txBody>
      </p:sp>
      <p:sp>
        <p:nvSpPr>
          <p:cNvPr id="15" name="TextBox 14"/>
          <p:cNvSpPr txBox="1"/>
          <p:nvPr/>
        </p:nvSpPr>
        <p:spPr>
          <a:xfrm>
            <a:off x="8146476" y="4417633"/>
            <a:ext cx="3728849" cy="941796"/>
          </a:xfrm>
          <a:prstGeom prst="rect">
            <a:avLst/>
          </a:prstGeom>
          <a:noFill/>
        </p:spPr>
        <p:txBody>
          <a:bodyPr wrap="square" rtlCol="0">
            <a:spAutoFit/>
          </a:bodyPr>
          <a:lstStyle/>
          <a:p>
            <a:pPr lvl="0" algn="just">
              <a:lnSpc>
                <a:spcPct val="115000"/>
              </a:lnSpc>
              <a:defRPr/>
            </a:pPr>
            <a:r>
              <a:rPr lang="en-US" sz="2400" b="1" i="1">
                <a:solidFill>
                  <a:prstClr val="white"/>
                </a:solidFill>
                <a:latin typeface="Times New Roman" pitchFamily="18" charset="0"/>
                <a:ea typeface="Calibri"/>
                <a:cs typeface="Times New Roman" pitchFamily="18" charset="0"/>
              </a:rPr>
              <a:t>những vĩ tuyến nằm từ xích đạo đến cực Nam</a:t>
            </a:r>
          </a:p>
        </p:txBody>
      </p:sp>
      <p:sp>
        <p:nvSpPr>
          <p:cNvPr id="16" name="TextBox 15"/>
          <p:cNvSpPr txBox="1"/>
          <p:nvPr/>
        </p:nvSpPr>
        <p:spPr>
          <a:xfrm>
            <a:off x="8146476" y="5499675"/>
            <a:ext cx="3740723" cy="941796"/>
          </a:xfrm>
          <a:prstGeom prst="rect">
            <a:avLst/>
          </a:prstGeom>
          <a:noFill/>
        </p:spPr>
        <p:txBody>
          <a:bodyPr wrap="square" rtlCol="0">
            <a:spAutoFit/>
          </a:bodyPr>
          <a:lstStyle/>
          <a:p>
            <a:pPr lvl="0" algn="just">
              <a:lnSpc>
                <a:spcPct val="115000"/>
              </a:lnSpc>
              <a:defRPr/>
            </a:pPr>
            <a:r>
              <a:rPr lang="en-US" sz="2400" b="1" i="1">
                <a:solidFill>
                  <a:prstClr val="white"/>
                </a:solidFill>
                <a:latin typeface="Times New Roman" pitchFamily="18" charset="0"/>
                <a:ea typeface="Calibri"/>
                <a:cs typeface="Times New Roman" pitchFamily="18" charset="0"/>
              </a:rPr>
              <a:t>giảm dần từ xích đạo về 2 cực</a:t>
            </a:r>
          </a:p>
        </p:txBody>
      </p:sp>
    </p:spTree>
    <p:extLst>
      <p:ext uri="{BB962C8B-B14F-4D97-AF65-F5344CB8AC3E}">
        <p14:creationId xmlns:p14="http://schemas.microsoft.com/office/powerpoint/2010/main" val="88307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1223</Words>
  <Application>Microsoft Office PowerPoint</Application>
  <PresentationFormat>Widescreen</PresentationFormat>
  <Paragraphs>166</Paragraphs>
  <Slides>25</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微软雅黑</vt:lpstr>
      <vt:lpstr>宋体</vt:lpstr>
      <vt:lpstr>Arial</vt:lpstr>
      <vt:lpstr>Calibri</vt:lpstr>
      <vt:lpstr>Calibri Light</vt:lpstr>
      <vt:lpstr>Times New Roman</vt:lpstr>
      <vt:lpstr>方正少儿简体</vt:lpstr>
      <vt:lpstr>方正静蕾简体</vt:lpstr>
      <vt:lpstr>汉仪喵魂体W</vt:lpstr>
      <vt:lpstr>Office Theme</vt:lpstr>
      <vt:lpstr>包图主题2</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80</cp:revision>
  <dcterms:created xsi:type="dcterms:W3CDTF">2020-11-02T15:38:20Z</dcterms:created>
  <dcterms:modified xsi:type="dcterms:W3CDTF">2022-12-19T14:42:09Z</dcterms:modified>
</cp:coreProperties>
</file>