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456" r:id="rId3"/>
    <p:sldId id="377" r:id="rId4"/>
    <p:sldId id="383" r:id="rId5"/>
    <p:sldId id="395" r:id="rId6"/>
    <p:sldId id="339" r:id="rId7"/>
    <p:sldId id="407" r:id="rId8"/>
    <p:sldId id="408" r:id="rId9"/>
    <p:sldId id="410" r:id="rId10"/>
    <p:sldId id="409" r:id="rId11"/>
    <p:sldId id="411" r:id="rId12"/>
    <p:sldId id="302" r:id="rId13"/>
    <p:sldId id="412" r:id="rId14"/>
    <p:sldId id="413" r:id="rId15"/>
    <p:sldId id="414" r:id="rId16"/>
    <p:sldId id="379" r:id="rId17"/>
    <p:sldId id="415" r:id="rId18"/>
    <p:sldId id="416" r:id="rId19"/>
    <p:sldId id="417" r:id="rId20"/>
    <p:sldId id="418" r:id="rId21"/>
    <p:sldId id="419" r:id="rId22"/>
    <p:sldId id="420" r:id="rId23"/>
    <p:sldId id="344" r:id="rId24"/>
    <p:sldId id="421" r:id="rId25"/>
    <p:sldId id="422" r:id="rId26"/>
    <p:sldId id="361" r:id="rId27"/>
    <p:sldId id="423" r:id="rId28"/>
    <p:sldId id="391" r:id="rId29"/>
    <p:sldId id="393" r:id="rId30"/>
    <p:sldId id="404" r:id="rId31"/>
    <p:sldId id="394" r:id="rId32"/>
    <p:sldId id="357" r:id="rId33"/>
    <p:sldId id="424" r:id="rId34"/>
    <p:sldId id="310" r:id="rId35"/>
    <p:sldId id="388" r:id="rId36"/>
    <p:sldId id="425" r:id="rId37"/>
    <p:sldId id="289" r:id="rId38"/>
    <p:sldId id="426" r:id="rId39"/>
    <p:sldId id="427" r:id="rId40"/>
    <p:sldId id="355" r:id="rId41"/>
    <p:sldId id="372" r:id="rId42"/>
    <p:sldId id="3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1C570-A116-47C4-9B76-C268CF9906BF}"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56DEE-5FC7-429E-9C17-C21C671306A3}" type="slidenum">
              <a:rPr lang="en-US" smtClean="0"/>
              <a:t>‹#›</a:t>
            </a:fld>
            <a:endParaRPr lang="en-US"/>
          </a:p>
        </p:txBody>
      </p:sp>
    </p:spTree>
    <p:extLst>
      <p:ext uri="{BB962C8B-B14F-4D97-AF65-F5344CB8AC3E}">
        <p14:creationId xmlns:p14="http://schemas.microsoft.com/office/powerpoint/2010/main" val="155495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2408C53-8A0A-9C77-0CEF-C78EDBF23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917EC8-5B9A-47B0-A259-D83D5BC8527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5" name="Rectangle 2">
            <a:extLst>
              <a:ext uri="{FF2B5EF4-FFF2-40B4-BE49-F238E27FC236}">
                <a16:creationId xmlns:a16="http://schemas.microsoft.com/office/drawing/2014/main" id="{D1E08550-6EA9-2E84-1AC8-D8239AA40B3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66C0337-DB09-C35F-30EF-90F7F74C6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79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D583C84-CDAD-9E1E-E36D-20D5D4347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3968A2-FFCB-40B7-B559-31D0A89F5BE0}"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5" name="Rectangle 2">
            <a:extLst>
              <a:ext uri="{FF2B5EF4-FFF2-40B4-BE49-F238E27FC236}">
                <a16:creationId xmlns:a16="http://schemas.microsoft.com/office/drawing/2014/main" id="{93F2447C-93F5-3CB9-10CC-1DBBAF0F3F1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87BF47E-7AE6-52C5-E5C2-D43049BF90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17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01F2-8638-8463-734D-8FFE50B97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0C7DCB-E8CD-0FE5-1A40-789995DDB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130B99-102A-8098-7BF1-C24579EAEAC3}"/>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5" name="Footer Placeholder 4">
            <a:extLst>
              <a:ext uri="{FF2B5EF4-FFF2-40B4-BE49-F238E27FC236}">
                <a16:creationId xmlns:a16="http://schemas.microsoft.com/office/drawing/2014/main" id="{A91DE3AB-E579-CBA4-AC93-BD05AF36D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723F2-0673-36D6-81A3-DFA6EE930D54}"/>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267084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2F31-A594-D244-FCEE-5A0919A76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19B5A0-DBE3-7228-CF1F-B83135194F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7E132-E591-9ED8-24E0-D2764BFD4103}"/>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5" name="Footer Placeholder 4">
            <a:extLst>
              <a:ext uri="{FF2B5EF4-FFF2-40B4-BE49-F238E27FC236}">
                <a16:creationId xmlns:a16="http://schemas.microsoft.com/office/drawing/2014/main" id="{9F204194-8D4A-EDFC-C6B4-47C34CD05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2ECD2-94C2-6641-134B-DD2EB31EC43B}"/>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384622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715FF-C8A4-B618-6613-6F227DF616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47E076-270F-A3FA-C639-DF8EB1C2A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5CB73-0F3D-3834-00FC-E0D30539BB94}"/>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5" name="Footer Placeholder 4">
            <a:extLst>
              <a:ext uri="{FF2B5EF4-FFF2-40B4-BE49-F238E27FC236}">
                <a16:creationId xmlns:a16="http://schemas.microsoft.com/office/drawing/2014/main" id="{C902F1CE-C1CD-D0A5-E3B0-2EFB91EDD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6AF64-7738-4FAE-5CAD-DD59DC0FAA72}"/>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328012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434D25-5225-716E-642F-96BBA4259BD1}"/>
              </a:ext>
            </a:extLst>
          </p:cNvPr>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AC230E-C48C-2D3C-ADF5-FB058A8B7E19}"/>
              </a:ext>
            </a:extLst>
          </p:cNvPr>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8F166B1-8DCE-5146-521E-5ED9C82D096C}"/>
              </a:ext>
            </a:extLst>
          </p:cNvPr>
          <p:cNvSpPr>
            <a:spLocks noGrp="1"/>
          </p:cNvSpPr>
          <p:nvPr>
            <p:ph type="sldNum" sz="quarter" idx="12"/>
          </p:nvPr>
        </p:nvSpPr>
        <p:spPr/>
        <p:txBody>
          <a:bodyPr/>
          <a:lstStyle>
            <a:lvl1pPr>
              <a:defRPr/>
            </a:lvl1pPr>
          </a:lstStyle>
          <a:p>
            <a:pPr eaLnBrk="0" fontAlgn="base" hangingPunct="0">
              <a:spcBef>
                <a:spcPct val="0"/>
              </a:spcBef>
              <a:spcAft>
                <a:spcPct val="0"/>
              </a:spcAft>
            </a:pPr>
            <a:fld id="{8E5449D0-549F-480A-B7A8-2394B1AF50A9}" type="slidenum">
              <a:rPr lang="en-US" altLang="en-US" smtClean="0">
                <a:latin typeface="Arial" panose="020B0604020202020204" pitchFamily="34" charset="0"/>
              </a:rPr>
              <a:pPr eaLnBrk="0" fontAlgn="base" hangingPunct="0">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44435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E7E283-A759-F24F-E3C5-A7AC58526059}"/>
              </a:ext>
            </a:extLst>
          </p:cNvPr>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id="{92A63590-5A27-23A4-1472-0CE5D96F5445}"/>
              </a:ext>
            </a:extLst>
          </p:cNvPr>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5A5C65D6-4214-C1B7-8FC6-4D4316156612}"/>
              </a:ext>
            </a:extLst>
          </p:cNvPr>
          <p:cNvSpPr>
            <a:spLocks noGrp="1"/>
          </p:cNvSpPr>
          <p:nvPr>
            <p:ph type="sldNum" sz="quarter" idx="12"/>
          </p:nvPr>
        </p:nvSpPr>
        <p:spPr/>
        <p:txBody>
          <a:bodyPr/>
          <a:lstStyle>
            <a:lvl1pPr>
              <a:defRPr/>
            </a:lvl1pPr>
          </a:lstStyle>
          <a:p>
            <a:pPr eaLnBrk="0" fontAlgn="base" hangingPunct="0">
              <a:spcBef>
                <a:spcPct val="0"/>
              </a:spcBef>
              <a:spcAft>
                <a:spcPct val="0"/>
              </a:spcAft>
            </a:pPr>
            <a:fld id="{C22E1767-3F3C-42DA-B20F-EA4193A029FE}" type="slidenum">
              <a:rPr lang="en-US" altLang="en-US" smtClean="0">
                <a:latin typeface="Arial" panose="020B0604020202020204" pitchFamily="34" charset="0"/>
              </a:rPr>
              <a:pPr eaLnBrk="0" fontAlgn="base" hangingPunct="0">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418544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CAFD0B7-41F3-55A8-531F-7D643877573A}"/>
              </a:ext>
            </a:extLst>
          </p:cNvPr>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20684EA-006F-439A-A918-CA61C23F3868}"/>
              </a:ext>
            </a:extLst>
          </p:cNvPr>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FF961C-D95E-5B93-9FD4-D154C85E5C17}"/>
              </a:ext>
            </a:extLst>
          </p:cNvPr>
          <p:cNvSpPr>
            <a:spLocks noGrp="1"/>
          </p:cNvSpPr>
          <p:nvPr>
            <p:ph type="sldNum" sz="quarter" idx="12"/>
          </p:nvPr>
        </p:nvSpPr>
        <p:spPr/>
        <p:txBody>
          <a:bodyPr/>
          <a:lstStyle>
            <a:lvl1pPr>
              <a:defRPr/>
            </a:lvl1pPr>
          </a:lstStyle>
          <a:p>
            <a:pPr eaLnBrk="0" fontAlgn="base" hangingPunct="0">
              <a:spcBef>
                <a:spcPct val="0"/>
              </a:spcBef>
              <a:spcAft>
                <a:spcPct val="0"/>
              </a:spcAft>
            </a:pPr>
            <a:fld id="{08741CDF-DBB7-4D8F-8CC4-B076130E7D34}" type="slidenum">
              <a:rPr lang="en-US" altLang="en-US" smtClean="0">
                <a:latin typeface="Arial" panose="020B0604020202020204" pitchFamily="34" charset="0"/>
              </a:rPr>
              <a:pPr eaLnBrk="0" fontAlgn="base" hangingPunct="0">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248987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78C8-73D6-DB1D-4C9A-EF114B91B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91DE9-F336-EC76-5DB0-D012BFE5B7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7F773-38A2-EB5C-6C75-942C6780CD97}"/>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5" name="Footer Placeholder 4">
            <a:extLst>
              <a:ext uri="{FF2B5EF4-FFF2-40B4-BE49-F238E27FC236}">
                <a16:creationId xmlns:a16="http://schemas.microsoft.com/office/drawing/2014/main" id="{267F1D49-8203-63CC-CD76-D73E16136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FCDDE-9B4E-2704-6F98-B9571814CA55}"/>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398366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316D-3EDC-9C22-1B17-7B2B6078E7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4CF1C-E49C-F27F-778C-FE84E18F2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6D413-FE6A-04A6-6C74-B12666C4186E}"/>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5" name="Footer Placeholder 4">
            <a:extLst>
              <a:ext uri="{FF2B5EF4-FFF2-40B4-BE49-F238E27FC236}">
                <a16:creationId xmlns:a16="http://schemas.microsoft.com/office/drawing/2014/main" id="{91C8FEE6-817E-93D1-6651-CD88396A3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C31B7-9D3D-FE07-37BA-2CAB5588A86C}"/>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363919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24E4-0048-78D6-94BB-DC110CC23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40959-5F88-18D7-2386-9F56EB366D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2BE46-5B18-1D5E-F7E7-D0B0FA050A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26AE9-DFD3-9759-FE49-D14066964776}"/>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6" name="Footer Placeholder 5">
            <a:extLst>
              <a:ext uri="{FF2B5EF4-FFF2-40B4-BE49-F238E27FC236}">
                <a16:creationId xmlns:a16="http://schemas.microsoft.com/office/drawing/2014/main" id="{429D0034-14D7-F33C-0663-9C7987925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8DC00-5B32-E29F-8E4F-ED02DC02EF09}"/>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6164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2C89-755D-C024-1928-BD2604AF5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5838A-362A-21F5-1B67-F51BB36C9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3AD4D-C623-5352-8491-C44C90E592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AF667-F5F2-A484-50B5-606D6C015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C7DA0-A173-A80D-9682-C9C4DDFDB0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89FC4E-1240-E69A-AAE8-041ADE84DB21}"/>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8" name="Footer Placeholder 7">
            <a:extLst>
              <a:ext uri="{FF2B5EF4-FFF2-40B4-BE49-F238E27FC236}">
                <a16:creationId xmlns:a16="http://schemas.microsoft.com/office/drawing/2014/main" id="{B003A390-90E0-48F0-E2C2-14FEEAE1D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E514E1-212E-DE34-EAB8-88EB157D85FB}"/>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317209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A9C5-36C5-385A-6486-20D86351E3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789FE-ADCD-9B9F-4F08-9F093BBB10D8}"/>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4" name="Footer Placeholder 3">
            <a:extLst>
              <a:ext uri="{FF2B5EF4-FFF2-40B4-BE49-F238E27FC236}">
                <a16:creationId xmlns:a16="http://schemas.microsoft.com/office/drawing/2014/main" id="{71EC6A37-1EF3-62E1-E396-833C2804F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80F978-D17C-CE85-E4B9-5F809E32C238}"/>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151478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F1AAD-7FF5-2B87-09C2-8B559BC4D54E}"/>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3" name="Footer Placeholder 2">
            <a:extLst>
              <a:ext uri="{FF2B5EF4-FFF2-40B4-BE49-F238E27FC236}">
                <a16:creationId xmlns:a16="http://schemas.microsoft.com/office/drawing/2014/main" id="{C386C75F-48C0-1846-30AE-1BEDADC271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BF0C23-6A7E-21B5-CD8D-3296CED2C4AD}"/>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163983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CC05-F352-80CB-316D-2E37A472F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3336F-95FE-52B7-7FD7-5FDDDABD32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64934-10A9-B043-4962-39D1331BB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BEACC-102C-F324-8A52-811EB77E830C}"/>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6" name="Footer Placeholder 5">
            <a:extLst>
              <a:ext uri="{FF2B5EF4-FFF2-40B4-BE49-F238E27FC236}">
                <a16:creationId xmlns:a16="http://schemas.microsoft.com/office/drawing/2014/main" id="{BAD8A3D2-1B98-F755-E4FA-EA7D4F502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134FB-5852-D2A3-DBE0-1BDD883E1EBF}"/>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76106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DF8C-B578-1595-5A94-E2C06C188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95A411-555D-B81E-E1C4-DD787BAB3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3B106C-3691-F358-E2BA-655C5A5DD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DFF49-4CC3-FD5E-8A84-8F15765EB87A}"/>
              </a:ext>
            </a:extLst>
          </p:cNvPr>
          <p:cNvSpPr>
            <a:spLocks noGrp="1"/>
          </p:cNvSpPr>
          <p:nvPr>
            <p:ph type="dt" sz="half" idx="10"/>
          </p:nvPr>
        </p:nvSpPr>
        <p:spPr/>
        <p:txBody>
          <a:bodyPr/>
          <a:lstStyle/>
          <a:p>
            <a:fld id="{504B7E65-A055-43A0-9CDD-8B8C79A02139}" type="datetimeFigureOut">
              <a:rPr lang="en-US" smtClean="0"/>
              <a:t>12/19/2022</a:t>
            </a:fld>
            <a:endParaRPr lang="en-US"/>
          </a:p>
        </p:txBody>
      </p:sp>
      <p:sp>
        <p:nvSpPr>
          <p:cNvPr id="6" name="Footer Placeholder 5">
            <a:extLst>
              <a:ext uri="{FF2B5EF4-FFF2-40B4-BE49-F238E27FC236}">
                <a16:creationId xmlns:a16="http://schemas.microsoft.com/office/drawing/2014/main" id="{9494912A-A9A4-FACC-4386-7D67879BC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37024-056F-F263-962C-C3396225BE07}"/>
              </a:ext>
            </a:extLst>
          </p:cNvPr>
          <p:cNvSpPr>
            <a:spLocks noGrp="1"/>
          </p:cNvSpPr>
          <p:nvPr>
            <p:ph type="sldNum" sz="quarter" idx="12"/>
          </p:nvPr>
        </p:nvSpPr>
        <p:spPr/>
        <p:txBody>
          <a:bodyPr/>
          <a:lstStyle/>
          <a:p>
            <a:fld id="{E041C471-A0A9-4EB6-AF49-F5360A6CEBBE}" type="slidenum">
              <a:rPr lang="en-US" smtClean="0"/>
              <a:t>‹#›</a:t>
            </a:fld>
            <a:endParaRPr lang="en-US"/>
          </a:p>
        </p:txBody>
      </p:sp>
    </p:spTree>
    <p:extLst>
      <p:ext uri="{BB962C8B-B14F-4D97-AF65-F5344CB8AC3E}">
        <p14:creationId xmlns:p14="http://schemas.microsoft.com/office/powerpoint/2010/main" val="342846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F3C6C-25DE-F782-E366-F2F8566FA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87114-A2AF-82C4-F0BF-AC6EB013B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3FD58-1D6B-8C5C-F65D-31D7CBE57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B7E65-A055-43A0-9CDD-8B8C79A02139}" type="datetimeFigureOut">
              <a:rPr lang="en-US" smtClean="0"/>
              <a:t>12/19/2022</a:t>
            </a:fld>
            <a:endParaRPr lang="en-US"/>
          </a:p>
        </p:txBody>
      </p:sp>
      <p:sp>
        <p:nvSpPr>
          <p:cNvPr id="5" name="Footer Placeholder 4">
            <a:extLst>
              <a:ext uri="{FF2B5EF4-FFF2-40B4-BE49-F238E27FC236}">
                <a16:creationId xmlns:a16="http://schemas.microsoft.com/office/drawing/2014/main" id="{5C5B42B8-0F59-31C7-01B3-210EA74E4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435A14-6E5D-D396-6960-CF1960970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C471-A0A9-4EB6-AF49-F5360A6CEBBE}" type="slidenum">
              <a:rPr lang="en-US" smtClean="0"/>
              <a:t>‹#›</a:t>
            </a:fld>
            <a:endParaRPr lang="en-US"/>
          </a:p>
        </p:txBody>
      </p:sp>
    </p:spTree>
    <p:extLst>
      <p:ext uri="{BB962C8B-B14F-4D97-AF65-F5344CB8AC3E}">
        <p14:creationId xmlns:p14="http://schemas.microsoft.com/office/powerpoint/2010/main" val="1676703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D1B37D-67D7-7C04-4FF2-224B3B23E8C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57797533-1038-8CD0-F173-D382C2B7AA3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3C109F0A-7350-1AC6-BF8B-2AB1091F469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973570D-1762-A33D-883D-F686E3133E2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8357F41-8460-7244-1264-BEB4442D822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6D7CF5-C11A-4B07-98CC-C6916E2706A1}" type="slidenum">
              <a:rPr lang="en-US" altLang="en-US"/>
              <a:pPr/>
              <a:t>‹#›</a:t>
            </a:fld>
            <a:endParaRPr lang="en-US" altLang="en-US"/>
          </a:p>
        </p:txBody>
      </p:sp>
    </p:spTree>
    <p:extLst>
      <p:ext uri="{BB962C8B-B14F-4D97-AF65-F5344CB8AC3E}">
        <p14:creationId xmlns:p14="http://schemas.microsoft.com/office/powerpoint/2010/main" val="2411653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962401" y="2590801"/>
            <a:ext cx="4581525" cy="1323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0" cap="none" spc="0" normalizeH="0" baseline="0" noProof="0">
              <a:ln w="9525">
                <a:round/>
                <a:headEnd/>
                <a:tailEnd/>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193183" y="1"/>
            <a:ext cx="11822806" cy="830263"/>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PHÒNG GD &amp; ĐT HUYỆN THANH TRÌ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THCS NGỌC HỒI</a:t>
            </a:r>
            <a:endParaRPr kumimoji="0" lang="en-US"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3" y="0"/>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72230" y="1589"/>
            <a:ext cx="11731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682580" y="2137892"/>
            <a:ext cx="10805375" cy="3893473"/>
          </a:xfrm>
          <a:prstGeom prst="rect">
            <a:avLst/>
          </a:prstGeom>
        </p:spPr>
        <p:txBody>
          <a:bodyPr spcFirstLastPara="1" wrap="none" fromWordArt="1">
            <a:prstTxWarp prst="textArchUp">
              <a:avLst>
                <a:gd name="adj" fmla="val 1067028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mừng</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đến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dự</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giờ</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6000" b="1" i="1" u="none" strike="noStrike" kern="10" cap="none" spc="0" normalizeH="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học</a:t>
            </a:r>
            <a:r>
              <a:rPr kumimoji="0" lang="en-US" sz="6000" b="1" i="1" u="none" strike="noStrike" kern="10" cap="none" spc="0" normalizeH="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hôm</a:t>
            </a:r>
            <a:r>
              <a:rPr kumimoji="0" lang="en-US" sz="6000" b="1" i="1" u="none" strike="noStrike" kern="10" cap="none" spc="0" normalizeH="0" noProof="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nay</a:t>
            </a: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103" name="TextBox 152"/>
          <p:cNvSpPr txBox="1">
            <a:spLocks noChangeArrowheads="1"/>
          </p:cNvSpPr>
          <p:nvPr/>
        </p:nvSpPr>
        <p:spPr bwMode="auto">
          <a:xfrm>
            <a:off x="1114816" y="2298673"/>
            <a:ext cx="1037313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ĐỊA LÍ – LỚP 8A2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Tiết</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12. </a:t>
            </a:r>
            <a:r>
              <a:rPr kumimoji="0" lang="en-US" altLang="en-US" sz="44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viên</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Nguyễn</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Thị</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Dung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2268450" y="4800600"/>
            <a:ext cx="7604125" cy="20574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87521" y="5362575"/>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965" y="5393531"/>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3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6B5D4F88-2CD7-5BF3-3161-84EC8FF45EE3}"/>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pic>
        <p:nvPicPr>
          <p:cNvPr id="11267" name="Picture 64" descr="33">
            <a:extLst>
              <a:ext uri="{FF2B5EF4-FFF2-40B4-BE49-F238E27FC236}">
                <a16:creationId xmlns:a16="http://schemas.microsoft.com/office/drawing/2014/main" id="{C84DA0A3-1A2C-4B9F-7DC9-1969757E5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1" y="609600"/>
            <a:ext cx="49117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7">
            <a:extLst>
              <a:ext uri="{FF2B5EF4-FFF2-40B4-BE49-F238E27FC236}">
                <a16:creationId xmlns:a16="http://schemas.microsoft.com/office/drawing/2014/main" id="{6EFDED2F-9E5C-A2D6-00B9-80C00B311688}"/>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1269" name="Text Box 5">
            <a:extLst>
              <a:ext uri="{FF2B5EF4-FFF2-40B4-BE49-F238E27FC236}">
                <a16:creationId xmlns:a16="http://schemas.microsoft.com/office/drawing/2014/main" id="{ABB6C8F7-5B8B-619A-F34C-13BF3A1939C0}"/>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1270" name="Text Box 6">
            <a:extLst>
              <a:ext uri="{FF2B5EF4-FFF2-40B4-BE49-F238E27FC236}">
                <a16:creationId xmlns:a16="http://schemas.microsoft.com/office/drawing/2014/main" id="{67C919D4-0201-508A-09E9-6F5B2FE71DEE}"/>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1271" name="Rectangle 7">
            <a:extLst>
              <a:ext uri="{FF2B5EF4-FFF2-40B4-BE49-F238E27FC236}">
                <a16:creationId xmlns:a16="http://schemas.microsoft.com/office/drawing/2014/main" id="{CC729681-F6FB-4174-A54D-16AA9BBC6D6C}"/>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2" name="Rectangle 1">
            <a:extLst>
              <a:ext uri="{FF2B5EF4-FFF2-40B4-BE49-F238E27FC236}">
                <a16:creationId xmlns:a16="http://schemas.microsoft.com/office/drawing/2014/main" id="{8FC1EF84-EBDD-99D5-6B4A-B410C9E97D81}"/>
              </a:ext>
            </a:extLst>
          </p:cNvPr>
          <p:cNvSpPr>
            <a:spLocks noChangeArrowheads="1"/>
          </p:cNvSpPr>
          <p:nvPr/>
        </p:nvSpPr>
        <p:spPr bwMode="auto">
          <a:xfrm>
            <a:off x="7239001" y="6858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FF"/>
                </a:solidFill>
                <a:latin typeface="Times New Roman" panose="02020603050405020304" pitchFamily="18" charset="0"/>
              </a:rPr>
              <a:t>37</a:t>
            </a:r>
            <a:r>
              <a:rPr lang="en-US" altLang="en-US" sz="1800" b="1" baseline="30000">
                <a:solidFill>
                  <a:srgbClr val="0000FF"/>
                </a:solidFill>
                <a:latin typeface="Times New Roman" panose="02020603050405020304" pitchFamily="18" charset="0"/>
              </a:rPr>
              <a:t>0</a:t>
            </a:r>
            <a:r>
              <a:rPr lang="en-US" altLang="en-US" sz="1800" b="1">
                <a:solidFill>
                  <a:srgbClr val="0000FF"/>
                </a:solidFill>
                <a:latin typeface="Times New Roman" panose="02020603050405020304" pitchFamily="18" charset="0"/>
              </a:rPr>
              <a:t>B</a:t>
            </a:r>
            <a:endParaRPr lang="vi-VN" altLang="en-US" sz="1800" b="1">
              <a:solidFill>
                <a:srgbClr val="0000FF"/>
              </a:solidFill>
              <a:latin typeface="Arial" panose="020B0604020202020204" pitchFamily="34" charset="0"/>
            </a:endParaRPr>
          </a:p>
        </p:txBody>
      </p:sp>
      <p:sp>
        <p:nvSpPr>
          <p:cNvPr id="9" name="Rectangle 8">
            <a:extLst>
              <a:ext uri="{FF2B5EF4-FFF2-40B4-BE49-F238E27FC236}">
                <a16:creationId xmlns:a16="http://schemas.microsoft.com/office/drawing/2014/main" id="{8BD87B61-CB63-0F21-4FAD-6C4A548E1EEC}"/>
              </a:ext>
            </a:extLst>
          </p:cNvPr>
          <p:cNvSpPr>
            <a:spLocks noChangeArrowheads="1"/>
          </p:cNvSpPr>
          <p:nvPr/>
        </p:nvSpPr>
        <p:spPr bwMode="auto">
          <a:xfrm>
            <a:off x="7239001" y="617220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FF"/>
                </a:solidFill>
                <a:latin typeface="Times New Roman" panose="02020603050405020304" pitchFamily="18" charset="0"/>
              </a:rPr>
              <a:t>9</a:t>
            </a:r>
            <a:r>
              <a:rPr lang="en-US" altLang="en-US" sz="1800" b="1" baseline="30000">
                <a:solidFill>
                  <a:srgbClr val="0000FF"/>
                </a:solidFill>
                <a:latin typeface="Times New Roman" panose="02020603050405020304" pitchFamily="18" charset="0"/>
              </a:rPr>
              <a:t>0</a:t>
            </a:r>
            <a:r>
              <a:rPr lang="en-US" altLang="en-US" sz="1800" b="1">
                <a:solidFill>
                  <a:srgbClr val="0000FF"/>
                </a:solidFill>
                <a:latin typeface="Times New Roman" panose="02020603050405020304" pitchFamily="18" charset="0"/>
              </a:rPr>
              <a:t>B</a:t>
            </a:r>
            <a:endParaRPr lang="vi-VN" altLang="en-US" sz="1800" b="1">
              <a:solidFill>
                <a:srgbClr val="0000FF"/>
              </a:solidFill>
              <a:latin typeface="Arial" panose="020B0604020202020204" pitchFamily="34" charset="0"/>
            </a:endParaRPr>
          </a:p>
        </p:txBody>
      </p:sp>
      <p:sp>
        <p:nvSpPr>
          <p:cNvPr id="10" name="Rectangle 9">
            <a:extLst>
              <a:ext uri="{FF2B5EF4-FFF2-40B4-BE49-F238E27FC236}">
                <a16:creationId xmlns:a16="http://schemas.microsoft.com/office/drawing/2014/main" id="{3EA5DB23-F70F-8A8F-5B08-DF04EBD7218B}"/>
              </a:ext>
            </a:extLst>
          </p:cNvPr>
          <p:cNvSpPr>
            <a:spLocks noChangeArrowheads="1"/>
          </p:cNvSpPr>
          <p:nvPr/>
        </p:nvSpPr>
        <p:spPr bwMode="auto">
          <a:xfrm>
            <a:off x="5257801" y="1992314"/>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FF"/>
                </a:solidFill>
                <a:latin typeface="Times New Roman" panose="02020603050405020304" pitchFamily="18" charset="0"/>
              </a:rPr>
              <a:t>62</a:t>
            </a:r>
            <a:r>
              <a:rPr lang="en-US" altLang="en-US" sz="1800" b="1" baseline="30000">
                <a:solidFill>
                  <a:srgbClr val="0000FF"/>
                </a:solidFill>
                <a:latin typeface="Times New Roman" panose="02020603050405020304" pitchFamily="18" charset="0"/>
              </a:rPr>
              <a:t>0</a:t>
            </a:r>
            <a:r>
              <a:rPr lang="en-US" altLang="en-US" sz="1800" b="1">
                <a:solidFill>
                  <a:srgbClr val="0000FF"/>
                </a:solidFill>
                <a:latin typeface="Times New Roman" panose="02020603050405020304" pitchFamily="18" charset="0"/>
              </a:rPr>
              <a:t>Đ</a:t>
            </a:r>
            <a:endParaRPr lang="vi-VN" altLang="en-US" sz="1800" b="1">
              <a:solidFill>
                <a:srgbClr val="0000FF"/>
              </a:solidFill>
              <a:latin typeface="Arial" panose="020B0604020202020204" pitchFamily="34" charset="0"/>
            </a:endParaRPr>
          </a:p>
        </p:txBody>
      </p:sp>
      <p:sp>
        <p:nvSpPr>
          <p:cNvPr id="11" name="Rectangle 10">
            <a:extLst>
              <a:ext uri="{FF2B5EF4-FFF2-40B4-BE49-F238E27FC236}">
                <a16:creationId xmlns:a16="http://schemas.microsoft.com/office/drawing/2014/main" id="{C8133109-F2CE-9B65-A59E-3020A181B1AF}"/>
              </a:ext>
            </a:extLst>
          </p:cNvPr>
          <p:cNvSpPr>
            <a:spLocks noChangeArrowheads="1"/>
          </p:cNvSpPr>
          <p:nvPr/>
        </p:nvSpPr>
        <p:spPr bwMode="auto">
          <a:xfrm>
            <a:off x="10213976" y="2590800"/>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FF"/>
                </a:solidFill>
                <a:latin typeface="Times New Roman" panose="02020603050405020304" pitchFamily="18" charset="0"/>
              </a:rPr>
              <a:t>98</a:t>
            </a:r>
            <a:r>
              <a:rPr lang="en-US" altLang="en-US" sz="1800" b="1" baseline="30000">
                <a:solidFill>
                  <a:srgbClr val="0000FF"/>
                </a:solidFill>
                <a:latin typeface="Times New Roman" panose="02020603050405020304" pitchFamily="18" charset="0"/>
              </a:rPr>
              <a:t>0</a:t>
            </a:r>
            <a:r>
              <a:rPr lang="en-US" altLang="en-US" sz="1800" b="1">
                <a:solidFill>
                  <a:srgbClr val="0000FF"/>
                </a:solidFill>
                <a:latin typeface="Times New Roman" panose="02020603050405020304" pitchFamily="18" charset="0"/>
              </a:rPr>
              <a:t>Đ</a:t>
            </a:r>
            <a:endParaRPr lang="vi-VN" altLang="en-US" sz="1800" b="1">
              <a:solidFill>
                <a:srgbClr val="0000FF"/>
              </a:solidFill>
              <a:latin typeface="Arial" panose="020B0604020202020204" pitchFamily="34" charset="0"/>
            </a:endParaRPr>
          </a:p>
        </p:txBody>
      </p:sp>
    </p:spTree>
    <p:extLst>
      <p:ext uri="{BB962C8B-B14F-4D97-AF65-F5344CB8AC3E}">
        <p14:creationId xmlns:p14="http://schemas.microsoft.com/office/powerpoint/2010/main" val="257066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par>
                          <p:cTn id="16" fill="hold" nodeType="afterGroup">
                            <p:stCondLst>
                              <p:cond delay="6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1271"/>
                                        </p:tgtEl>
                                        <p:attrNameLst>
                                          <p:attrName>style.visibility</p:attrName>
                                        </p:attrNameLst>
                                      </p:cBhvr>
                                      <p:to>
                                        <p:strVal val="visible"/>
                                      </p:to>
                                    </p:set>
                                    <p:animEffect transition="in" filter="circle(in)">
                                      <p:cBhvr>
                                        <p:cTn id="24"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2"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33">
            <a:extLst>
              <a:ext uri="{FF2B5EF4-FFF2-40B4-BE49-F238E27FC236}">
                <a16:creationId xmlns:a16="http://schemas.microsoft.com/office/drawing/2014/main" id="{A9C9181D-AD92-7EBA-9380-1E3525D08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82688"/>
            <a:ext cx="82296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6" name="Text Box 14">
            <a:extLst>
              <a:ext uri="{FF2B5EF4-FFF2-40B4-BE49-F238E27FC236}">
                <a16:creationId xmlns:a16="http://schemas.microsoft.com/office/drawing/2014/main" id="{56D2A17F-8EDA-AB18-19A2-F6F495B1A0D1}"/>
              </a:ext>
            </a:extLst>
          </p:cNvPr>
          <p:cNvSpPr txBox="1">
            <a:spLocks noChangeArrowheads="1"/>
          </p:cNvSpPr>
          <p:nvPr/>
        </p:nvSpPr>
        <p:spPr bwMode="auto">
          <a:xfrm>
            <a:off x="2438400" y="1720850"/>
            <a:ext cx="1371600" cy="3365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lgn="ctr" fontAlgn="base">
              <a:spcBef>
                <a:spcPct val="50000"/>
              </a:spcBef>
              <a:spcAft>
                <a:spcPct val="0"/>
              </a:spcAft>
              <a:defRPr/>
            </a:pPr>
            <a:r>
              <a:rPr lang="en-US" sz="1600" b="1" dirty="0" err="1">
                <a:solidFill>
                  <a:srgbClr val="0066CC"/>
                </a:solidFill>
                <a:latin typeface="Times New Roman" pitchFamily="18" charset="0"/>
              </a:rPr>
              <a:t>Tây</a:t>
            </a:r>
            <a:r>
              <a:rPr lang="en-US" sz="1600" b="1" dirty="0">
                <a:solidFill>
                  <a:srgbClr val="0066CC"/>
                </a:solidFill>
                <a:latin typeface="Times New Roman" pitchFamily="18" charset="0"/>
              </a:rPr>
              <a:t> Nam Á</a:t>
            </a:r>
          </a:p>
        </p:txBody>
      </p:sp>
      <p:sp>
        <p:nvSpPr>
          <p:cNvPr id="69647" name="Text Box 15">
            <a:extLst>
              <a:ext uri="{FF2B5EF4-FFF2-40B4-BE49-F238E27FC236}">
                <a16:creationId xmlns:a16="http://schemas.microsoft.com/office/drawing/2014/main" id="{0D0BFF36-7DF8-2B48-293F-10C312ADC172}"/>
              </a:ext>
            </a:extLst>
          </p:cNvPr>
          <p:cNvSpPr txBox="1">
            <a:spLocks noChangeArrowheads="1"/>
          </p:cNvSpPr>
          <p:nvPr/>
        </p:nvSpPr>
        <p:spPr bwMode="auto">
          <a:xfrm>
            <a:off x="6699250" y="2117725"/>
            <a:ext cx="1371600" cy="3365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lgn="ctr" fontAlgn="base">
              <a:spcBef>
                <a:spcPct val="50000"/>
              </a:spcBef>
              <a:spcAft>
                <a:spcPct val="0"/>
              </a:spcAft>
              <a:defRPr/>
            </a:pPr>
            <a:r>
              <a:rPr lang="en-US" sz="1600" b="1" dirty="0" err="1">
                <a:solidFill>
                  <a:srgbClr val="0066CC"/>
                </a:solidFill>
                <a:latin typeface="Times New Roman" pitchFamily="18" charset="0"/>
              </a:rPr>
              <a:t>Trung</a:t>
            </a:r>
            <a:r>
              <a:rPr lang="en-US" sz="1600" b="1" dirty="0">
                <a:solidFill>
                  <a:srgbClr val="0066CC"/>
                </a:solidFill>
                <a:latin typeface="Times New Roman" pitchFamily="18" charset="0"/>
              </a:rPr>
              <a:t> Á</a:t>
            </a:r>
          </a:p>
        </p:txBody>
      </p:sp>
      <p:sp>
        <p:nvSpPr>
          <p:cNvPr id="69648" name="Text Box 16">
            <a:extLst>
              <a:ext uri="{FF2B5EF4-FFF2-40B4-BE49-F238E27FC236}">
                <a16:creationId xmlns:a16="http://schemas.microsoft.com/office/drawing/2014/main" id="{1B3E84B2-994A-BF22-1961-39F1C11792B6}"/>
              </a:ext>
            </a:extLst>
          </p:cNvPr>
          <p:cNvSpPr txBox="1">
            <a:spLocks noChangeArrowheads="1"/>
          </p:cNvSpPr>
          <p:nvPr/>
        </p:nvSpPr>
        <p:spPr bwMode="auto">
          <a:xfrm>
            <a:off x="9372600" y="3733801"/>
            <a:ext cx="685800" cy="10699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lgn="ctr" fontAlgn="base">
              <a:spcBef>
                <a:spcPct val="50000"/>
              </a:spcBef>
              <a:spcAft>
                <a:spcPct val="0"/>
              </a:spcAft>
              <a:defRPr/>
            </a:pPr>
            <a:r>
              <a:rPr lang="en-US" sz="1600" b="1" dirty="0" err="1">
                <a:solidFill>
                  <a:srgbClr val="0066CC"/>
                </a:solidFill>
                <a:latin typeface="Times New Roman" pitchFamily="18" charset="0"/>
              </a:rPr>
              <a:t>Đông</a:t>
            </a:r>
            <a:endParaRPr lang="en-US" sz="1600" b="1" dirty="0">
              <a:solidFill>
                <a:srgbClr val="0066CC"/>
              </a:solidFill>
              <a:latin typeface="Times New Roman" pitchFamily="18" charset="0"/>
            </a:endParaRPr>
          </a:p>
          <a:p>
            <a:pPr algn="ctr" fontAlgn="base">
              <a:spcBef>
                <a:spcPct val="50000"/>
              </a:spcBef>
              <a:spcAft>
                <a:spcPct val="0"/>
              </a:spcAft>
              <a:defRPr/>
            </a:pPr>
            <a:r>
              <a:rPr lang="en-US" sz="1600" b="1" dirty="0">
                <a:solidFill>
                  <a:srgbClr val="0066CC"/>
                </a:solidFill>
                <a:latin typeface="Times New Roman" pitchFamily="18" charset="0"/>
              </a:rPr>
              <a:t>Nam</a:t>
            </a:r>
          </a:p>
          <a:p>
            <a:pPr algn="ctr" fontAlgn="base">
              <a:spcBef>
                <a:spcPct val="50000"/>
              </a:spcBef>
              <a:spcAft>
                <a:spcPct val="0"/>
              </a:spcAft>
              <a:defRPr/>
            </a:pPr>
            <a:r>
              <a:rPr lang="en-US" sz="1600" b="1" dirty="0">
                <a:solidFill>
                  <a:srgbClr val="0066CC"/>
                </a:solidFill>
                <a:latin typeface="Times New Roman" pitchFamily="18" charset="0"/>
              </a:rPr>
              <a:t> Á</a:t>
            </a:r>
          </a:p>
        </p:txBody>
      </p:sp>
      <p:pic>
        <p:nvPicPr>
          <p:cNvPr id="69649" name="Picture 17" descr="ảa">
            <a:extLst>
              <a:ext uri="{FF2B5EF4-FFF2-40B4-BE49-F238E27FC236}">
                <a16:creationId xmlns:a16="http://schemas.microsoft.com/office/drawing/2014/main" id="{B54C7117-2758-2F4A-93D2-DE1FD504389E}"/>
              </a:ext>
            </a:extLst>
          </p:cNvPr>
          <p:cNvPicPr>
            <a:picLocks noChangeAspect="1" noChangeArrowheads="1"/>
          </p:cNvPicPr>
          <p:nvPr/>
        </p:nvPicPr>
        <p:blipFill>
          <a:blip r:embed="rId4"/>
          <a:srcRect/>
          <a:stretch>
            <a:fillRect/>
          </a:stretch>
        </p:blipFill>
        <p:spPr bwMode="auto">
          <a:xfrm>
            <a:off x="2514600" y="4495801"/>
            <a:ext cx="1219200" cy="403225"/>
          </a:xfrm>
          <a:prstGeom prst="rect">
            <a:avLst/>
          </a:prstGeom>
          <a:ln>
            <a:headEnd/>
            <a:tailEnd/>
          </a:ln>
        </p:spPr>
        <p:style>
          <a:lnRef idx="3">
            <a:schemeClr val="lt1"/>
          </a:lnRef>
          <a:fillRef idx="1">
            <a:schemeClr val="accent5"/>
          </a:fillRef>
          <a:effectRef idx="1">
            <a:schemeClr val="accent5"/>
          </a:effectRef>
          <a:fontRef idx="minor">
            <a:schemeClr val="lt1"/>
          </a:fontRef>
        </p:style>
      </p:pic>
      <p:pic>
        <p:nvPicPr>
          <p:cNvPr id="69650" name="Picture 18" descr="vinh">
            <a:extLst>
              <a:ext uri="{FF2B5EF4-FFF2-40B4-BE49-F238E27FC236}">
                <a16:creationId xmlns:a16="http://schemas.microsoft.com/office/drawing/2014/main" id="{302585DB-1BAE-2FE4-E4EC-DE9758E8F61D}"/>
              </a:ext>
            </a:extLst>
          </p:cNvPr>
          <p:cNvPicPr>
            <a:picLocks noChangeAspect="1" noChangeArrowheads="1"/>
          </p:cNvPicPr>
          <p:nvPr/>
        </p:nvPicPr>
        <p:blipFill>
          <a:blip r:embed="rId5"/>
          <a:srcRect/>
          <a:stretch>
            <a:fillRect/>
          </a:stretch>
        </p:blipFill>
        <p:spPr bwMode="auto">
          <a:xfrm>
            <a:off x="7543800" y="4572000"/>
            <a:ext cx="1276350" cy="666750"/>
          </a:xfrm>
          <a:prstGeom prst="rect">
            <a:avLst/>
          </a:prstGeom>
          <a:ln>
            <a:headEnd/>
            <a:tailEnd/>
          </a:ln>
        </p:spPr>
        <p:style>
          <a:lnRef idx="3">
            <a:schemeClr val="lt1"/>
          </a:lnRef>
          <a:fillRef idx="1">
            <a:schemeClr val="accent5"/>
          </a:fillRef>
          <a:effectRef idx="1">
            <a:schemeClr val="accent5"/>
          </a:effectRef>
          <a:fontRef idx="minor">
            <a:schemeClr val="lt1"/>
          </a:fontRef>
        </p:style>
      </p:pic>
      <p:sp>
        <p:nvSpPr>
          <p:cNvPr id="12296" name="Text Box 20">
            <a:extLst>
              <a:ext uri="{FF2B5EF4-FFF2-40B4-BE49-F238E27FC236}">
                <a16:creationId xmlns:a16="http://schemas.microsoft.com/office/drawing/2014/main" id="{617125B3-B503-FF7F-3085-8FEF78EE8980}"/>
              </a:ext>
            </a:extLst>
          </p:cNvPr>
          <p:cNvSpPr txBox="1">
            <a:spLocks noChangeArrowheads="1"/>
          </p:cNvSpPr>
          <p:nvPr/>
        </p:nvSpPr>
        <p:spPr bwMode="auto">
          <a:xfrm>
            <a:off x="2057400" y="228600"/>
            <a:ext cx="8077200" cy="9540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srgbClr val="C00000"/>
                </a:solidFill>
                <a:latin typeface="Times New Roman" panose="02020603050405020304" pitchFamily="18" charset="0"/>
              </a:rPr>
              <a:t>   </a:t>
            </a:r>
            <a:r>
              <a:rPr lang="en-US" altLang="en-US" sz="2800" b="1">
                <a:solidFill>
                  <a:srgbClr val="C00000"/>
                </a:solidFill>
                <a:latin typeface="Times New Roman" panose="02020603050405020304" pitchFamily="18" charset="0"/>
              </a:rPr>
              <a:t>Quan sát lược đồ cho biết: Nam Á tiếp giáp với vịnh, biển, khu vực nào?</a:t>
            </a:r>
          </a:p>
        </p:txBody>
      </p:sp>
    </p:spTree>
    <p:extLst>
      <p:ext uri="{BB962C8B-B14F-4D97-AF65-F5344CB8AC3E}">
        <p14:creationId xmlns:p14="http://schemas.microsoft.com/office/powerpoint/2010/main" val="11819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endCondLst>
                                    <p:cond evt="onNext" delay="0">
                                      <p:tgtEl>
                                        <p:sldTgt/>
                                      </p:tgtEl>
                                    </p:cond>
                                  </p:endCondLst>
                                  <p:childTnLst>
                                    <p:animScale>
                                      <p:cBhvr>
                                        <p:cTn id="6" dur="2000" fill="hold"/>
                                        <p:tgtEl>
                                          <p:spTgt spid="69650"/>
                                        </p:tgtEl>
                                      </p:cBhvr>
                                      <p:by x="150000" y="150000"/>
                                    </p:animScale>
                                  </p:childTnLst>
                                </p:cTn>
                              </p:par>
                              <p:par>
                                <p:cTn id="7" presetID="6" presetClass="emph" presetSubtype="0" repeatCount="indefinite" fill="hold" nodeType="withEffect">
                                  <p:stCondLst>
                                    <p:cond delay="0"/>
                                  </p:stCondLst>
                                  <p:endCondLst>
                                    <p:cond evt="onNext" delay="0">
                                      <p:tgtEl>
                                        <p:sldTgt/>
                                      </p:tgtEl>
                                    </p:cond>
                                  </p:endCondLst>
                                  <p:childTnLst>
                                    <p:animScale>
                                      <p:cBhvr>
                                        <p:cTn id="8" dur="2000" fill="hold"/>
                                        <p:tgtEl>
                                          <p:spTgt spid="69649"/>
                                        </p:tgtEl>
                                      </p:cBhvr>
                                      <p:by x="150000" y="150000"/>
                                    </p:animScale>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2000" fill="hold"/>
                                        <p:tgtEl>
                                          <p:spTgt spid="69646"/>
                                        </p:tgtEl>
                                      </p:cBhvr>
                                      <p:by x="150000" y="150000"/>
                                    </p:animScale>
                                  </p:childTnLst>
                                </p:cTn>
                              </p:par>
                              <p:par>
                                <p:cTn id="11" presetID="6" presetClass="emph" presetSubtype="0" repeatCount="indefinite" fill="hold" nodeType="withEffect">
                                  <p:stCondLst>
                                    <p:cond delay="0"/>
                                  </p:stCondLst>
                                  <p:endCondLst>
                                    <p:cond evt="onNext" delay="0">
                                      <p:tgtEl>
                                        <p:sldTgt/>
                                      </p:tgtEl>
                                    </p:cond>
                                  </p:endCondLst>
                                  <p:childTnLst>
                                    <p:animScale>
                                      <p:cBhvr>
                                        <p:cTn id="12" dur="2000" fill="hold"/>
                                        <p:tgtEl>
                                          <p:spTgt spid="69647"/>
                                        </p:tgtEl>
                                      </p:cBhvr>
                                      <p:by x="150000" y="150000"/>
                                    </p:animScale>
                                  </p:childTnLst>
                                </p:cTn>
                              </p:par>
                              <p:par>
                                <p:cTn id="13" presetID="6" presetClass="emph" presetSubtype="0" repeatCount="indefinite" fill="hold" nodeType="withEffect">
                                  <p:stCondLst>
                                    <p:cond delay="0"/>
                                  </p:stCondLst>
                                  <p:endCondLst>
                                    <p:cond evt="onNext" delay="0">
                                      <p:tgtEl>
                                        <p:sldTgt/>
                                      </p:tgtEl>
                                    </p:cond>
                                  </p:endCondLst>
                                  <p:childTnLst>
                                    <p:animScale>
                                      <p:cBhvr>
                                        <p:cTn id="14" dur="2000" fill="hold"/>
                                        <p:tgtEl>
                                          <p:spTgt spid="696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6" grpId="0" animBg="1"/>
      <p:bldP spid="69647" grpId="0" animBg="1"/>
      <p:bldP spid="696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C5ECD7CA-F393-84F3-B0E6-B89FC0996652}"/>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pic>
        <p:nvPicPr>
          <p:cNvPr id="14339" name="Picture 64" descr="33">
            <a:extLst>
              <a:ext uri="{FF2B5EF4-FFF2-40B4-BE49-F238E27FC236}">
                <a16:creationId xmlns:a16="http://schemas.microsoft.com/office/drawing/2014/main" id="{9C63294F-55E4-B639-416B-8B1BF76BD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6" y="609600"/>
            <a:ext cx="49117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7">
            <a:extLst>
              <a:ext uri="{FF2B5EF4-FFF2-40B4-BE49-F238E27FC236}">
                <a16:creationId xmlns:a16="http://schemas.microsoft.com/office/drawing/2014/main" id="{ACDDBC43-0E67-8179-250D-048040140455}"/>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4341" name="Text Box 5">
            <a:extLst>
              <a:ext uri="{FF2B5EF4-FFF2-40B4-BE49-F238E27FC236}">
                <a16:creationId xmlns:a16="http://schemas.microsoft.com/office/drawing/2014/main" id="{E7D62C9F-DDB8-9CD8-B86B-816969F0627C}"/>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4342" name="Text Box 6">
            <a:extLst>
              <a:ext uri="{FF2B5EF4-FFF2-40B4-BE49-F238E27FC236}">
                <a16:creationId xmlns:a16="http://schemas.microsoft.com/office/drawing/2014/main" id="{10EFDBEC-DDEC-0D1F-9831-2A4452CE39C8}"/>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4343" name="Rectangle 7">
            <a:extLst>
              <a:ext uri="{FF2B5EF4-FFF2-40B4-BE49-F238E27FC236}">
                <a16:creationId xmlns:a16="http://schemas.microsoft.com/office/drawing/2014/main" id="{7077F5D7-F846-189D-58B9-A554EF7720E5}"/>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3" name="TextBox 2">
            <a:extLst>
              <a:ext uri="{FF2B5EF4-FFF2-40B4-BE49-F238E27FC236}">
                <a16:creationId xmlns:a16="http://schemas.microsoft.com/office/drawing/2014/main" id="{1D54085D-C609-E50F-98F8-772179E54FA6}"/>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E9CF382F-6CF3-8172-04C9-9D82C864C6BA}"/>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10" name="Text Box 11">
            <a:extLst>
              <a:ext uri="{FF2B5EF4-FFF2-40B4-BE49-F238E27FC236}">
                <a16:creationId xmlns:a16="http://schemas.microsoft.com/office/drawing/2014/main" id="{BC7E7AF6-4718-5775-6406-F49F5FB73633}"/>
              </a:ext>
            </a:extLst>
          </p:cNvPr>
          <p:cNvSpPr txBox="1">
            <a:spLocks noChangeArrowheads="1"/>
          </p:cNvSpPr>
          <p:nvPr/>
        </p:nvSpPr>
        <p:spPr bwMode="auto">
          <a:xfrm>
            <a:off x="1752600" y="3733800"/>
            <a:ext cx="3962400"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srgbClr val="C00000"/>
                </a:solidFill>
                <a:latin typeface="Times New Roman" panose="02020603050405020304" pitchFamily="18" charset="0"/>
              </a:rPr>
              <a:t>   Quan sát lược đồ cho biết:</a:t>
            </a:r>
          </a:p>
          <a:p>
            <a:pPr fontAlgn="base">
              <a:spcBef>
                <a:spcPct val="0"/>
              </a:spcBef>
              <a:spcAft>
                <a:spcPct val="0"/>
              </a:spcAft>
              <a:buNone/>
            </a:pPr>
            <a:r>
              <a:rPr lang="en-US" altLang="en-US" sz="2400" b="1">
                <a:solidFill>
                  <a:srgbClr val="C00000"/>
                </a:solidFill>
                <a:latin typeface="Times New Roman" panose="02020603050405020304" pitchFamily="18" charset="0"/>
              </a:rPr>
              <a:t> Địa hình khu vực Nam Á chia làm mấy miền? Trình bày đặc điểm các miền địa hình?</a:t>
            </a:r>
          </a:p>
        </p:txBody>
      </p:sp>
      <p:sp>
        <p:nvSpPr>
          <p:cNvPr id="14347" name="Rectangle 1">
            <a:extLst>
              <a:ext uri="{FF2B5EF4-FFF2-40B4-BE49-F238E27FC236}">
                <a16:creationId xmlns:a16="http://schemas.microsoft.com/office/drawing/2014/main" id="{580609CC-4EB8-01D2-5936-18431AF92A0F}"/>
              </a:ext>
            </a:extLst>
          </p:cNvPr>
          <p:cNvSpPr>
            <a:spLocks noChangeArrowheads="1"/>
          </p:cNvSpPr>
          <p:nvPr/>
        </p:nvSpPr>
        <p:spPr bwMode="auto">
          <a:xfrm>
            <a:off x="5867401" y="1308101"/>
            <a:ext cx="796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srgbClr val="0066CC"/>
                </a:solidFill>
                <a:latin typeface="Times New Roman" panose="02020603050405020304" pitchFamily="18" charset="0"/>
              </a:rPr>
              <a:t>Tây Nam Á</a:t>
            </a:r>
          </a:p>
        </p:txBody>
      </p:sp>
      <p:sp>
        <p:nvSpPr>
          <p:cNvPr id="14348" name="Rectangle 3">
            <a:extLst>
              <a:ext uri="{FF2B5EF4-FFF2-40B4-BE49-F238E27FC236}">
                <a16:creationId xmlns:a16="http://schemas.microsoft.com/office/drawing/2014/main" id="{358E082E-852E-2310-0EFD-58BC5A9061AC}"/>
              </a:ext>
            </a:extLst>
          </p:cNvPr>
          <p:cNvSpPr>
            <a:spLocks noChangeArrowheads="1"/>
          </p:cNvSpPr>
          <p:nvPr/>
        </p:nvSpPr>
        <p:spPr bwMode="auto">
          <a:xfrm>
            <a:off x="8710614" y="1949450"/>
            <a:ext cx="1019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srgbClr val="0066CC"/>
                </a:solidFill>
                <a:latin typeface="Times New Roman" panose="02020603050405020304" pitchFamily="18" charset="0"/>
              </a:rPr>
              <a:t>Trung Á</a:t>
            </a:r>
          </a:p>
        </p:txBody>
      </p:sp>
      <p:sp>
        <p:nvSpPr>
          <p:cNvPr id="14349" name="Rectangle 4">
            <a:extLst>
              <a:ext uri="{FF2B5EF4-FFF2-40B4-BE49-F238E27FC236}">
                <a16:creationId xmlns:a16="http://schemas.microsoft.com/office/drawing/2014/main" id="{B4B4FC22-4528-7F7F-92E9-A416125AD756}"/>
              </a:ext>
            </a:extLst>
          </p:cNvPr>
          <p:cNvSpPr>
            <a:spLocks noChangeArrowheads="1"/>
          </p:cNvSpPr>
          <p:nvPr/>
        </p:nvSpPr>
        <p:spPr bwMode="auto">
          <a:xfrm>
            <a:off x="9982201" y="3371850"/>
            <a:ext cx="785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srgbClr val="0066CC"/>
                </a:solidFill>
                <a:latin typeface="Times New Roman" panose="02020603050405020304" pitchFamily="18" charset="0"/>
              </a:rPr>
              <a:t>Đông</a:t>
            </a:r>
          </a:p>
          <a:p>
            <a:pPr algn="ctr" fontAlgn="base">
              <a:spcBef>
                <a:spcPct val="50000"/>
              </a:spcBef>
              <a:spcAft>
                <a:spcPct val="0"/>
              </a:spcAft>
              <a:buNone/>
            </a:pPr>
            <a:r>
              <a:rPr lang="en-US" altLang="en-US" sz="1800" b="1">
                <a:solidFill>
                  <a:srgbClr val="0066CC"/>
                </a:solidFill>
                <a:latin typeface="Times New Roman" panose="02020603050405020304" pitchFamily="18" charset="0"/>
              </a:rPr>
              <a:t>Nam</a:t>
            </a:r>
          </a:p>
          <a:p>
            <a:pPr algn="ctr" fontAlgn="base">
              <a:spcBef>
                <a:spcPct val="50000"/>
              </a:spcBef>
              <a:spcAft>
                <a:spcPct val="0"/>
              </a:spcAft>
              <a:buNone/>
            </a:pPr>
            <a:r>
              <a:rPr lang="en-US" altLang="en-US" sz="1800" b="1">
                <a:solidFill>
                  <a:srgbClr val="0066CC"/>
                </a:solidFill>
                <a:latin typeface="Times New Roman" panose="02020603050405020304" pitchFamily="18" charset="0"/>
              </a:rPr>
              <a:t> Á</a:t>
            </a:r>
          </a:p>
        </p:txBody>
      </p:sp>
    </p:spTree>
    <p:extLst>
      <p:ext uri="{BB962C8B-B14F-4D97-AF65-F5344CB8AC3E}">
        <p14:creationId xmlns:p14="http://schemas.microsoft.com/office/powerpoint/2010/main" val="251743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9AC3801-6631-42B8-BA04-71EE0375F239}"/>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pic>
        <p:nvPicPr>
          <p:cNvPr id="15363" name="Picture 64" descr="33">
            <a:extLst>
              <a:ext uri="{FF2B5EF4-FFF2-40B4-BE49-F238E27FC236}">
                <a16:creationId xmlns:a16="http://schemas.microsoft.com/office/drawing/2014/main" id="{CDBAFF90-859F-9189-0F52-B6338971E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6" y="609600"/>
            <a:ext cx="49117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7">
            <a:extLst>
              <a:ext uri="{FF2B5EF4-FFF2-40B4-BE49-F238E27FC236}">
                <a16:creationId xmlns:a16="http://schemas.microsoft.com/office/drawing/2014/main" id="{B8E742A7-3AA8-FCB6-AB55-E940C9B79255}"/>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5365" name="Text Box 5">
            <a:extLst>
              <a:ext uri="{FF2B5EF4-FFF2-40B4-BE49-F238E27FC236}">
                <a16:creationId xmlns:a16="http://schemas.microsoft.com/office/drawing/2014/main" id="{C5F72EEC-BCA1-815C-623B-5D081AAF5668}"/>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5366" name="Text Box 6">
            <a:extLst>
              <a:ext uri="{FF2B5EF4-FFF2-40B4-BE49-F238E27FC236}">
                <a16:creationId xmlns:a16="http://schemas.microsoft.com/office/drawing/2014/main" id="{B09FA20C-11CB-20A8-C91D-92337AB10AE4}"/>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5367" name="Rectangle 7">
            <a:extLst>
              <a:ext uri="{FF2B5EF4-FFF2-40B4-BE49-F238E27FC236}">
                <a16:creationId xmlns:a16="http://schemas.microsoft.com/office/drawing/2014/main" id="{7810C1B3-201A-54FE-5ADB-73E252451510}"/>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15368" name="TextBox 2">
            <a:extLst>
              <a:ext uri="{FF2B5EF4-FFF2-40B4-BE49-F238E27FC236}">
                <a16:creationId xmlns:a16="http://schemas.microsoft.com/office/drawing/2014/main" id="{9799FCDE-2044-633E-AA35-EF755FDA245E}"/>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15369" name="Text Box 6">
            <a:extLst>
              <a:ext uri="{FF2B5EF4-FFF2-40B4-BE49-F238E27FC236}">
                <a16:creationId xmlns:a16="http://schemas.microsoft.com/office/drawing/2014/main" id="{4E92AF46-7737-BA3C-9EAA-A3A804AF3E5A}"/>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2" name="Rectangle 1">
            <a:extLst>
              <a:ext uri="{FF2B5EF4-FFF2-40B4-BE49-F238E27FC236}">
                <a16:creationId xmlns:a16="http://schemas.microsoft.com/office/drawing/2014/main" id="{3B2A2F79-598E-C5FC-1D05-A700A68B0D59}"/>
              </a:ext>
            </a:extLst>
          </p:cNvPr>
          <p:cNvSpPr>
            <a:spLocks noChangeArrowheads="1"/>
          </p:cNvSpPr>
          <p:nvPr/>
        </p:nvSpPr>
        <p:spPr bwMode="auto">
          <a:xfrm>
            <a:off x="3124201" y="3562350"/>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C00000"/>
                </a:solidFill>
                <a:latin typeface="Times New Roman" panose="02020603050405020304" pitchFamily="18" charset="0"/>
              </a:rPr>
              <a:t>+ Gồm 3 miền:</a:t>
            </a:r>
          </a:p>
        </p:txBody>
      </p:sp>
    </p:spTree>
    <p:extLst>
      <p:ext uri="{BB962C8B-B14F-4D97-AF65-F5344CB8AC3E}">
        <p14:creationId xmlns:p14="http://schemas.microsoft.com/office/powerpoint/2010/main" val="178891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33">
            <a:extLst>
              <a:ext uri="{FF2B5EF4-FFF2-40B4-BE49-F238E27FC236}">
                <a16:creationId xmlns:a16="http://schemas.microsoft.com/office/drawing/2014/main" id="{88E2E06F-4959-0196-6F58-234085BA3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622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2">
            <a:extLst>
              <a:ext uri="{FF2B5EF4-FFF2-40B4-BE49-F238E27FC236}">
                <a16:creationId xmlns:a16="http://schemas.microsoft.com/office/drawing/2014/main" id="{CAEB18E8-3BDF-D0FB-753D-7ACEBDBDDD30}"/>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sp>
        <p:nvSpPr>
          <p:cNvPr id="22" name="Freeform 8">
            <a:extLst>
              <a:ext uri="{FF2B5EF4-FFF2-40B4-BE49-F238E27FC236}">
                <a16:creationId xmlns:a16="http://schemas.microsoft.com/office/drawing/2014/main" id="{8E4A10B0-EF32-08B6-6038-37C759666A8D}"/>
              </a:ext>
            </a:extLst>
          </p:cNvPr>
          <p:cNvSpPr>
            <a:spLocks/>
          </p:cNvSpPr>
          <p:nvPr/>
        </p:nvSpPr>
        <p:spPr bwMode="auto">
          <a:xfrm>
            <a:off x="7772400" y="2667000"/>
            <a:ext cx="2667000" cy="1905000"/>
          </a:xfrm>
          <a:custGeom>
            <a:avLst/>
            <a:gdLst>
              <a:gd name="T0" fmla="*/ 2147483646 w 1780"/>
              <a:gd name="T1" fmla="*/ 2147483646 h 1302"/>
              <a:gd name="T2" fmla="*/ 2147483646 w 1780"/>
              <a:gd name="T3" fmla="*/ 2147483646 h 1302"/>
              <a:gd name="T4" fmla="*/ 2147483646 w 1780"/>
              <a:gd name="T5" fmla="*/ 2147483646 h 1302"/>
              <a:gd name="T6" fmla="*/ 2147483646 w 1780"/>
              <a:gd name="T7" fmla="*/ 2147483646 h 1302"/>
              <a:gd name="T8" fmla="*/ 2147483646 w 1780"/>
              <a:gd name="T9" fmla="*/ 2147483646 h 1302"/>
              <a:gd name="T10" fmla="*/ 2147483646 w 1780"/>
              <a:gd name="T11" fmla="*/ 2147483646 h 1302"/>
              <a:gd name="T12" fmla="*/ 2147483646 w 1780"/>
              <a:gd name="T13" fmla="*/ 2147483646 h 1302"/>
              <a:gd name="T14" fmla="*/ 2147483646 w 1780"/>
              <a:gd name="T15" fmla="*/ 2147483646 h 1302"/>
              <a:gd name="T16" fmla="*/ 2147483646 w 1780"/>
              <a:gd name="T17" fmla="*/ 2147483646 h 1302"/>
              <a:gd name="T18" fmla="*/ 2147483646 w 1780"/>
              <a:gd name="T19" fmla="*/ 2147483646 h 1302"/>
              <a:gd name="T20" fmla="*/ 2147483646 w 1780"/>
              <a:gd name="T21" fmla="*/ 2147483646 h 1302"/>
              <a:gd name="T22" fmla="*/ 2147483646 w 1780"/>
              <a:gd name="T23" fmla="*/ 2147483646 h 1302"/>
              <a:gd name="T24" fmla="*/ 2147483646 w 1780"/>
              <a:gd name="T25" fmla="*/ 2147483646 h 1302"/>
              <a:gd name="T26" fmla="*/ 2147483646 w 1780"/>
              <a:gd name="T27" fmla="*/ 2147483646 h 1302"/>
              <a:gd name="T28" fmla="*/ 2147483646 w 1780"/>
              <a:gd name="T29" fmla="*/ 2147483646 h 1302"/>
              <a:gd name="T30" fmla="*/ 2147483646 w 1780"/>
              <a:gd name="T31" fmla="*/ 2147483646 h 1302"/>
              <a:gd name="T32" fmla="*/ 2147483646 w 1780"/>
              <a:gd name="T33" fmla="*/ 2147483646 h 1302"/>
              <a:gd name="T34" fmla="*/ 2147483646 w 1780"/>
              <a:gd name="T35" fmla="*/ 2147483646 h 1302"/>
              <a:gd name="T36" fmla="*/ 2147483646 w 1780"/>
              <a:gd name="T37" fmla="*/ 2147483646 h 1302"/>
              <a:gd name="T38" fmla="*/ 2147483646 w 1780"/>
              <a:gd name="T39" fmla="*/ 2147483646 h 1302"/>
              <a:gd name="T40" fmla="*/ 2147483646 w 1780"/>
              <a:gd name="T41" fmla="*/ 2147483646 h 1302"/>
              <a:gd name="T42" fmla="*/ 2147483646 w 1780"/>
              <a:gd name="T43" fmla="*/ 2147483646 h 1302"/>
              <a:gd name="T44" fmla="*/ 2147483646 w 1780"/>
              <a:gd name="T45" fmla="*/ 2147483646 h 1302"/>
              <a:gd name="T46" fmla="*/ 2147483646 w 1780"/>
              <a:gd name="T47" fmla="*/ 2147483646 h 1302"/>
              <a:gd name="T48" fmla="*/ 2147483646 w 1780"/>
              <a:gd name="T49" fmla="*/ 2147483646 h 1302"/>
              <a:gd name="T50" fmla="*/ 2147483646 w 1780"/>
              <a:gd name="T51" fmla="*/ 2147483646 h 1302"/>
              <a:gd name="T52" fmla="*/ 2147483646 w 1780"/>
              <a:gd name="T53" fmla="*/ 2147483646 h 1302"/>
              <a:gd name="T54" fmla="*/ 2147483646 w 1780"/>
              <a:gd name="T55" fmla="*/ 2147483646 h 1302"/>
              <a:gd name="T56" fmla="*/ 2147483646 w 1780"/>
              <a:gd name="T57" fmla="*/ 2147483646 h 1302"/>
              <a:gd name="T58" fmla="*/ 2147483646 w 1780"/>
              <a:gd name="T59" fmla="*/ 2147483646 h 1302"/>
              <a:gd name="T60" fmla="*/ 2147483646 w 1780"/>
              <a:gd name="T61" fmla="*/ 2147483646 h 1302"/>
              <a:gd name="T62" fmla="*/ 2147483646 w 1780"/>
              <a:gd name="T63" fmla="*/ 2147483646 h 1302"/>
              <a:gd name="T64" fmla="*/ 2147483646 w 1780"/>
              <a:gd name="T65" fmla="*/ 2147483646 h 1302"/>
              <a:gd name="T66" fmla="*/ 2147483646 w 1780"/>
              <a:gd name="T67" fmla="*/ 2147483646 h 1302"/>
              <a:gd name="T68" fmla="*/ 2147483646 w 1780"/>
              <a:gd name="T69" fmla="*/ 2147483646 h 1302"/>
              <a:gd name="T70" fmla="*/ 2147483646 w 1780"/>
              <a:gd name="T71" fmla="*/ 2147483646 h 1302"/>
              <a:gd name="T72" fmla="*/ 2147483646 w 1780"/>
              <a:gd name="T73" fmla="*/ 2147483646 h 1302"/>
              <a:gd name="T74" fmla="*/ 2147483646 w 1780"/>
              <a:gd name="T75" fmla="*/ 2147483646 h 1302"/>
              <a:gd name="T76" fmla="*/ 2147483646 w 1780"/>
              <a:gd name="T77" fmla="*/ 2147483646 h 1302"/>
              <a:gd name="T78" fmla="*/ 2147483646 w 1780"/>
              <a:gd name="T79" fmla="*/ 2147483646 h 1302"/>
              <a:gd name="T80" fmla="*/ 2147483646 w 1780"/>
              <a:gd name="T81" fmla="*/ 2147483646 h 1302"/>
              <a:gd name="T82" fmla="*/ 2147483646 w 1780"/>
              <a:gd name="T83" fmla="*/ 2147483646 h 1302"/>
              <a:gd name="T84" fmla="*/ 2147483646 w 1780"/>
              <a:gd name="T85" fmla="*/ 2147483646 h 1302"/>
              <a:gd name="T86" fmla="*/ 2147483646 w 1780"/>
              <a:gd name="T87" fmla="*/ 2147483646 h 1302"/>
              <a:gd name="T88" fmla="*/ 2147483646 w 1780"/>
              <a:gd name="T89" fmla="*/ 2147483646 h 1302"/>
              <a:gd name="T90" fmla="*/ 2147483646 w 1780"/>
              <a:gd name="T91" fmla="*/ 2147483646 h 1302"/>
              <a:gd name="T92" fmla="*/ 2147483646 w 1780"/>
              <a:gd name="T93" fmla="*/ 2147483646 h 1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0"/>
              <a:gd name="T142" fmla="*/ 0 h 1302"/>
              <a:gd name="T143" fmla="*/ 1780 w 1780"/>
              <a:gd name="T144" fmla="*/ 1302 h 1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0" h="1302">
                <a:moveTo>
                  <a:pt x="74" y="19"/>
                </a:moveTo>
                <a:cubicBezTo>
                  <a:pt x="105" y="21"/>
                  <a:pt x="246" y="0"/>
                  <a:pt x="291" y="57"/>
                </a:cubicBezTo>
                <a:cubicBezTo>
                  <a:pt x="299" y="67"/>
                  <a:pt x="296" y="85"/>
                  <a:pt x="304" y="95"/>
                </a:cubicBezTo>
                <a:cubicBezTo>
                  <a:pt x="331" y="128"/>
                  <a:pt x="419" y="147"/>
                  <a:pt x="419" y="147"/>
                </a:cubicBezTo>
                <a:cubicBezTo>
                  <a:pt x="442" y="191"/>
                  <a:pt x="468" y="228"/>
                  <a:pt x="483" y="275"/>
                </a:cubicBezTo>
                <a:cubicBezTo>
                  <a:pt x="479" y="300"/>
                  <a:pt x="471" y="325"/>
                  <a:pt x="471" y="351"/>
                </a:cubicBezTo>
                <a:cubicBezTo>
                  <a:pt x="471" y="402"/>
                  <a:pt x="471" y="514"/>
                  <a:pt x="547" y="531"/>
                </a:cubicBezTo>
                <a:cubicBezTo>
                  <a:pt x="589" y="541"/>
                  <a:pt x="632" y="539"/>
                  <a:pt x="675" y="543"/>
                </a:cubicBezTo>
                <a:cubicBezTo>
                  <a:pt x="701" y="552"/>
                  <a:pt x="729" y="554"/>
                  <a:pt x="752" y="569"/>
                </a:cubicBezTo>
                <a:cubicBezTo>
                  <a:pt x="828" y="620"/>
                  <a:pt x="893" y="674"/>
                  <a:pt x="983" y="697"/>
                </a:cubicBezTo>
                <a:cubicBezTo>
                  <a:pt x="1017" y="706"/>
                  <a:pt x="1051" y="715"/>
                  <a:pt x="1085" y="723"/>
                </a:cubicBezTo>
                <a:cubicBezTo>
                  <a:pt x="1102" y="727"/>
                  <a:pt x="1136" y="735"/>
                  <a:pt x="1136" y="735"/>
                </a:cubicBezTo>
                <a:cubicBezTo>
                  <a:pt x="1264" y="731"/>
                  <a:pt x="1393" y="740"/>
                  <a:pt x="1520" y="723"/>
                </a:cubicBezTo>
                <a:cubicBezTo>
                  <a:pt x="1534" y="721"/>
                  <a:pt x="1499" y="695"/>
                  <a:pt x="1507" y="684"/>
                </a:cubicBezTo>
                <a:cubicBezTo>
                  <a:pt x="1518" y="670"/>
                  <a:pt x="1542" y="675"/>
                  <a:pt x="1559" y="671"/>
                </a:cubicBezTo>
                <a:cubicBezTo>
                  <a:pt x="1617" y="584"/>
                  <a:pt x="1581" y="605"/>
                  <a:pt x="1648" y="582"/>
                </a:cubicBezTo>
                <a:cubicBezTo>
                  <a:pt x="1678" y="586"/>
                  <a:pt x="1714" y="576"/>
                  <a:pt x="1738" y="595"/>
                </a:cubicBezTo>
                <a:cubicBezTo>
                  <a:pt x="1759" y="611"/>
                  <a:pt x="1755" y="646"/>
                  <a:pt x="1763" y="671"/>
                </a:cubicBezTo>
                <a:cubicBezTo>
                  <a:pt x="1767" y="684"/>
                  <a:pt x="1776" y="710"/>
                  <a:pt x="1776" y="710"/>
                </a:cubicBezTo>
                <a:cubicBezTo>
                  <a:pt x="1772" y="736"/>
                  <a:pt x="1780" y="767"/>
                  <a:pt x="1763" y="787"/>
                </a:cubicBezTo>
                <a:cubicBezTo>
                  <a:pt x="1650" y="918"/>
                  <a:pt x="1728" y="705"/>
                  <a:pt x="1687" y="838"/>
                </a:cubicBezTo>
                <a:cubicBezTo>
                  <a:pt x="1664" y="1090"/>
                  <a:pt x="1704" y="909"/>
                  <a:pt x="1648" y="1017"/>
                </a:cubicBezTo>
                <a:cubicBezTo>
                  <a:pt x="1636" y="1041"/>
                  <a:pt x="1640" y="1073"/>
                  <a:pt x="1623" y="1094"/>
                </a:cubicBezTo>
                <a:cubicBezTo>
                  <a:pt x="1607" y="1115"/>
                  <a:pt x="1569" y="1124"/>
                  <a:pt x="1546" y="1132"/>
                </a:cubicBezTo>
                <a:cubicBezTo>
                  <a:pt x="1495" y="1209"/>
                  <a:pt x="1548" y="1245"/>
                  <a:pt x="1469" y="1299"/>
                </a:cubicBezTo>
                <a:cubicBezTo>
                  <a:pt x="1392" y="1273"/>
                  <a:pt x="1440" y="1302"/>
                  <a:pt x="1418" y="1171"/>
                </a:cubicBezTo>
                <a:cubicBezTo>
                  <a:pt x="1406" y="1101"/>
                  <a:pt x="1342" y="1038"/>
                  <a:pt x="1303" y="979"/>
                </a:cubicBezTo>
                <a:cubicBezTo>
                  <a:pt x="1286" y="953"/>
                  <a:pt x="1296" y="913"/>
                  <a:pt x="1277" y="889"/>
                </a:cubicBezTo>
                <a:cubicBezTo>
                  <a:pt x="1269" y="879"/>
                  <a:pt x="1252" y="880"/>
                  <a:pt x="1239" y="876"/>
                </a:cubicBezTo>
                <a:cubicBezTo>
                  <a:pt x="1222" y="880"/>
                  <a:pt x="1203" y="882"/>
                  <a:pt x="1187" y="889"/>
                </a:cubicBezTo>
                <a:cubicBezTo>
                  <a:pt x="1173" y="895"/>
                  <a:pt x="1164" y="914"/>
                  <a:pt x="1149" y="915"/>
                </a:cubicBezTo>
                <a:cubicBezTo>
                  <a:pt x="1111" y="918"/>
                  <a:pt x="1072" y="906"/>
                  <a:pt x="1034" y="902"/>
                </a:cubicBezTo>
                <a:cubicBezTo>
                  <a:pt x="953" y="881"/>
                  <a:pt x="997" y="899"/>
                  <a:pt x="906" y="838"/>
                </a:cubicBezTo>
                <a:cubicBezTo>
                  <a:pt x="893" y="829"/>
                  <a:pt x="882" y="815"/>
                  <a:pt x="867" y="812"/>
                </a:cubicBezTo>
                <a:cubicBezTo>
                  <a:pt x="730" y="785"/>
                  <a:pt x="734" y="797"/>
                  <a:pt x="624" y="723"/>
                </a:cubicBezTo>
                <a:cubicBezTo>
                  <a:pt x="588" y="699"/>
                  <a:pt x="549" y="677"/>
                  <a:pt x="509" y="659"/>
                </a:cubicBezTo>
                <a:cubicBezTo>
                  <a:pt x="484" y="648"/>
                  <a:pt x="432" y="633"/>
                  <a:pt x="432" y="633"/>
                </a:cubicBezTo>
                <a:cubicBezTo>
                  <a:pt x="406" y="616"/>
                  <a:pt x="381" y="599"/>
                  <a:pt x="355" y="582"/>
                </a:cubicBezTo>
                <a:cubicBezTo>
                  <a:pt x="344" y="574"/>
                  <a:pt x="353" y="553"/>
                  <a:pt x="343" y="543"/>
                </a:cubicBezTo>
                <a:cubicBezTo>
                  <a:pt x="333" y="533"/>
                  <a:pt x="317" y="535"/>
                  <a:pt x="304" y="531"/>
                </a:cubicBezTo>
                <a:cubicBezTo>
                  <a:pt x="291" y="518"/>
                  <a:pt x="280" y="504"/>
                  <a:pt x="266" y="492"/>
                </a:cubicBezTo>
                <a:cubicBezTo>
                  <a:pt x="254" y="482"/>
                  <a:pt x="237" y="479"/>
                  <a:pt x="227" y="467"/>
                </a:cubicBezTo>
                <a:cubicBezTo>
                  <a:pt x="207" y="444"/>
                  <a:pt x="193" y="416"/>
                  <a:pt x="176" y="390"/>
                </a:cubicBezTo>
                <a:cubicBezTo>
                  <a:pt x="168" y="377"/>
                  <a:pt x="164" y="360"/>
                  <a:pt x="151" y="351"/>
                </a:cubicBezTo>
                <a:cubicBezTo>
                  <a:pt x="125" y="334"/>
                  <a:pt x="74" y="300"/>
                  <a:pt x="74" y="300"/>
                </a:cubicBezTo>
                <a:cubicBezTo>
                  <a:pt x="41" y="205"/>
                  <a:pt x="89" y="319"/>
                  <a:pt x="23" y="236"/>
                </a:cubicBezTo>
                <a:cubicBezTo>
                  <a:pt x="0" y="208"/>
                  <a:pt x="10" y="126"/>
                  <a:pt x="10" y="108"/>
                </a:cubicBezTo>
              </a:path>
            </a:pathLst>
          </a:custGeom>
          <a:noFill/>
          <a:ln w="28575">
            <a:solidFill>
              <a:srgbClr val="1C1C1C"/>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6389" name="Rectangle 1">
            <a:extLst>
              <a:ext uri="{FF2B5EF4-FFF2-40B4-BE49-F238E27FC236}">
                <a16:creationId xmlns:a16="http://schemas.microsoft.com/office/drawing/2014/main" id="{CC6240D6-E225-3824-6EFA-85D0C66495CB}"/>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16390" name="Rectangle 17">
            <a:extLst>
              <a:ext uri="{FF2B5EF4-FFF2-40B4-BE49-F238E27FC236}">
                <a16:creationId xmlns:a16="http://schemas.microsoft.com/office/drawing/2014/main" id="{35EF1BCF-691F-7DF5-1E8E-9FA054059522}"/>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6391" name="Text Box 5">
            <a:extLst>
              <a:ext uri="{FF2B5EF4-FFF2-40B4-BE49-F238E27FC236}">
                <a16:creationId xmlns:a16="http://schemas.microsoft.com/office/drawing/2014/main" id="{7B2F69EC-3148-F423-6BE8-2BA0735A4930}"/>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6392" name="Text Box 6">
            <a:extLst>
              <a:ext uri="{FF2B5EF4-FFF2-40B4-BE49-F238E27FC236}">
                <a16:creationId xmlns:a16="http://schemas.microsoft.com/office/drawing/2014/main" id="{6B530D27-AFDA-E584-B615-743B0DDA5A66}"/>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6393" name="Rectangle 7">
            <a:extLst>
              <a:ext uri="{FF2B5EF4-FFF2-40B4-BE49-F238E27FC236}">
                <a16:creationId xmlns:a16="http://schemas.microsoft.com/office/drawing/2014/main" id="{4C79CF34-6066-C4F8-3D21-7363C192AA91}"/>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16394" name="TextBox 13">
            <a:extLst>
              <a:ext uri="{FF2B5EF4-FFF2-40B4-BE49-F238E27FC236}">
                <a16:creationId xmlns:a16="http://schemas.microsoft.com/office/drawing/2014/main" id="{5AF003BC-0875-B487-D47C-96C74196F33E}"/>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16395" name="Text Box 6">
            <a:extLst>
              <a:ext uri="{FF2B5EF4-FFF2-40B4-BE49-F238E27FC236}">
                <a16:creationId xmlns:a16="http://schemas.microsoft.com/office/drawing/2014/main" id="{BE3879CF-80EC-2DC2-9821-DF59EC0845C5}"/>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16" name="Rectangle 15">
            <a:extLst>
              <a:ext uri="{FF2B5EF4-FFF2-40B4-BE49-F238E27FC236}">
                <a16:creationId xmlns:a16="http://schemas.microsoft.com/office/drawing/2014/main" id="{4814725E-221C-1870-424B-35A340793421}"/>
              </a:ext>
            </a:extLst>
          </p:cNvPr>
          <p:cNvSpPr>
            <a:spLocks noChangeArrowheads="1"/>
          </p:cNvSpPr>
          <p:nvPr/>
        </p:nvSpPr>
        <p:spPr bwMode="auto">
          <a:xfrm>
            <a:off x="2463800" y="3994150"/>
            <a:ext cx="337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C00000"/>
                </a:solidFill>
                <a:latin typeface="Times New Roman" panose="02020603050405020304" pitchFamily="18" charset="0"/>
              </a:rPr>
              <a:t>- Phía Bắc là núi Hi- ma- lay-a </a:t>
            </a:r>
            <a:endParaRPr lang="vi-VN" altLang="en-US" sz="2000">
              <a:solidFill>
                <a:srgbClr val="C00000"/>
              </a:solidFill>
              <a:latin typeface="Arial" panose="020B0604020202020204" pitchFamily="34" charset="0"/>
            </a:endParaRPr>
          </a:p>
        </p:txBody>
      </p:sp>
      <p:pic>
        <p:nvPicPr>
          <p:cNvPr id="46082" name="Picture 2" descr="himalaya-keitaro">
            <a:extLst>
              <a:ext uri="{FF2B5EF4-FFF2-40B4-BE49-F238E27FC236}">
                <a16:creationId xmlns:a16="http://schemas.microsoft.com/office/drawing/2014/main" id="{962B6123-EE08-EC8F-2007-C71AAB8D4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9600"/>
            <a:ext cx="42672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14">
            <a:extLst>
              <a:ext uri="{FF2B5EF4-FFF2-40B4-BE49-F238E27FC236}">
                <a16:creationId xmlns:a16="http://schemas.microsoft.com/office/drawing/2014/main" id="{BE3392D1-11D4-D365-8AA3-9B1F359B67B9}"/>
              </a:ext>
            </a:extLst>
          </p:cNvPr>
          <p:cNvSpPr>
            <a:spLocks noChangeArrowheads="1"/>
          </p:cNvSpPr>
          <p:nvPr/>
        </p:nvSpPr>
        <p:spPr bwMode="auto">
          <a:xfrm>
            <a:off x="3124201" y="3562350"/>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C00000"/>
                </a:solidFill>
                <a:latin typeface="Times New Roman" panose="02020603050405020304" pitchFamily="18" charset="0"/>
              </a:rPr>
              <a:t>+ Gồm 3 miền:</a:t>
            </a:r>
          </a:p>
        </p:txBody>
      </p:sp>
    </p:spTree>
    <p:extLst>
      <p:ext uri="{BB962C8B-B14F-4D97-AF65-F5344CB8AC3E}">
        <p14:creationId xmlns:p14="http://schemas.microsoft.com/office/powerpoint/2010/main" val="52884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ircle(in)">
                                      <p:cBhvr>
                                        <p:cTn id="7" dur="2000"/>
                                        <p:tgtEl>
                                          <p:spTgt spid="46082"/>
                                        </p:tgtEl>
                                      </p:cBhvr>
                                    </p:animEffect>
                                  </p:childTnLst>
                                </p:cTn>
                              </p:par>
                              <p:par>
                                <p:cTn id="8" presetID="5" presetClass="entr" presetSubtype="10" repeatCount="indefinite" fill="hold" nodeType="withEffect">
                                  <p:stCondLst>
                                    <p:cond delay="0"/>
                                  </p:stCondLst>
                                  <p:endCondLst>
                                    <p:cond evt="onNext" delay="0">
                                      <p:tgtEl>
                                        <p:sldTgt/>
                                      </p:tgtEl>
                                    </p:cond>
                                  </p:end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D1CC5076-5B3F-08D4-A715-BD0468B92A41}"/>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17411" name="Rectangle 17">
            <a:extLst>
              <a:ext uri="{FF2B5EF4-FFF2-40B4-BE49-F238E27FC236}">
                <a16:creationId xmlns:a16="http://schemas.microsoft.com/office/drawing/2014/main" id="{70887A6C-C4A7-151C-6E98-4F0D7BA01380}"/>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7412" name="Text Box 5">
            <a:extLst>
              <a:ext uri="{FF2B5EF4-FFF2-40B4-BE49-F238E27FC236}">
                <a16:creationId xmlns:a16="http://schemas.microsoft.com/office/drawing/2014/main" id="{48401893-BE19-CC36-6400-7BB82A877364}"/>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7413" name="Text Box 6">
            <a:extLst>
              <a:ext uri="{FF2B5EF4-FFF2-40B4-BE49-F238E27FC236}">
                <a16:creationId xmlns:a16="http://schemas.microsoft.com/office/drawing/2014/main" id="{E91D958E-ABF9-CC39-4CBB-D87F7CD5A965}"/>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7414" name="Rectangle 7">
            <a:extLst>
              <a:ext uri="{FF2B5EF4-FFF2-40B4-BE49-F238E27FC236}">
                <a16:creationId xmlns:a16="http://schemas.microsoft.com/office/drawing/2014/main" id="{60C3E49D-8DDE-6446-2556-30402EFB539D}"/>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17415" name="TextBox 13">
            <a:extLst>
              <a:ext uri="{FF2B5EF4-FFF2-40B4-BE49-F238E27FC236}">
                <a16:creationId xmlns:a16="http://schemas.microsoft.com/office/drawing/2014/main" id="{8B9069C5-DA2B-DF0B-46F9-872111FDAAC2}"/>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17416" name="Text Box 6">
            <a:extLst>
              <a:ext uri="{FF2B5EF4-FFF2-40B4-BE49-F238E27FC236}">
                <a16:creationId xmlns:a16="http://schemas.microsoft.com/office/drawing/2014/main" id="{604C92C0-697A-0A82-74D7-C39518DC9A3D}"/>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17" name="Rectangle 16">
            <a:extLst>
              <a:ext uri="{FF2B5EF4-FFF2-40B4-BE49-F238E27FC236}">
                <a16:creationId xmlns:a16="http://schemas.microsoft.com/office/drawing/2014/main" id="{F2326836-7D76-FEBB-D6A1-B3CFDAF73B92}"/>
              </a:ext>
            </a:extLst>
          </p:cNvPr>
          <p:cNvSpPr>
            <a:spLocks noChangeArrowheads="1"/>
          </p:cNvSpPr>
          <p:nvPr/>
        </p:nvSpPr>
        <p:spPr bwMode="auto">
          <a:xfrm>
            <a:off x="2460626" y="4343400"/>
            <a:ext cx="363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C00000"/>
                </a:solidFill>
                <a:latin typeface="Times New Roman" panose="02020603050405020304" pitchFamily="18" charset="0"/>
              </a:rPr>
              <a:t>- Ở giữa là đồng bằng Ấn - Hằng </a:t>
            </a:r>
            <a:endParaRPr lang="vi-VN" altLang="en-US" sz="2000">
              <a:solidFill>
                <a:srgbClr val="C00000"/>
              </a:solidFill>
              <a:latin typeface="Arial" panose="020B0604020202020204" pitchFamily="34" charset="0"/>
            </a:endParaRPr>
          </a:p>
        </p:txBody>
      </p:sp>
      <p:pic>
        <p:nvPicPr>
          <p:cNvPr id="17418" name="Picture 7" descr="33">
            <a:extLst>
              <a:ext uri="{FF2B5EF4-FFF2-40B4-BE49-F238E27FC236}">
                <a16:creationId xmlns:a16="http://schemas.microsoft.com/office/drawing/2014/main" id="{A07DBE45-4424-5E7D-6599-0C70CEF55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622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2">
            <a:extLst>
              <a:ext uri="{FF2B5EF4-FFF2-40B4-BE49-F238E27FC236}">
                <a16:creationId xmlns:a16="http://schemas.microsoft.com/office/drawing/2014/main" id="{660C0E65-A58C-2A94-F577-A93F58790533}"/>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grpSp>
        <p:nvGrpSpPr>
          <p:cNvPr id="24" name="Group 24">
            <a:extLst>
              <a:ext uri="{FF2B5EF4-FFF2-40B4-BE49-F238E27FC236}">
                <a16:creationId xmlns:a16="http://schemas.microsoft.com/office/drawing/2014/main" id="{DBCB414A-49E5-1A3E-92FD-6467C506FC5A}"/>
              </a:ext>
            </a:extLst>
          </p:cNvPr>
          <p:cNvGrpSpPr>
            <a:grpSpLocks/>
          </p:cNvGrpSpPr>
          <p:nvPr/>
        </p:nvGrpSpPr>
        <p:grpSpPr bwMode="auto">
          <a:xfrm>
            <a:off x="6400800" y="685800"/>
            <a:ext cx="4267200" cy="1695450"/>
            <a:chOff x="2928" y="1668"/>
            <a:chExt cx="2784" cy="1268"/>
          </a:xfrm>
        </p:grpSpPr>
        <p:pic>
          <p:nvPicPr>
            <p:cNvPr id="17424" name="Picture 15" descr="Rice Farming, India">
              <a:extLst>
                <a:ext uri="{FF2B5EF4-FFF2-40B4-BE49-F238E27FC236}">
                  <a16:creationId xmlns:a16="http://schemas.microsoft.com/office/drawing/2014/main" id="{1FAE296C-5DFF-E8C1-D5CF-BA9F3EFED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68"/>
              <a:ext cx="2784" cy="1248"/>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7425" name="Text Box 18">
              <a:extLst>
                <a:ext uri="{FF2B5EF4-FFF2-40B4-BE49-F238E27FC236}">
                  <a16:creationId xmlns:a16="http://schemas.microsoft.com/office/drawing/2014/main" id="{1FAD1AD7-AC21-4E4E-0994-0A6EC570C414}"/>
                </a:ext>
              </a:extLst>
            </p:cNvPr>
            <p:cNvSpPr txBox="1">
              <a:spLocks noChangeArrowheads="1"/>
            </p:cNvSpPr>
            <p:nvPr/>
          </p:nvSpPr>
          <p:spPr bwMode="auto">
            <a:xfrm>
              <a:off x="3504" y="2594"/>
              <a:ext cx="192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FFFF00"/>
                  </a:solidFill>
                  <a:latin typeface="Times New Roman" panose="02020603050405020304" pitchFamily="18" charset="0"/>
                </a:rPr>
                <a:t>Đồng bằng Ấn Hằng</a:t>
              </a:r>
            </a:p>
          </p:txBody>
        </p:sp>
      </p:grpSp>
      <p:sp>
        <p:nvSpPr>
          <p:cNvPr id="27" name="Freeform 9">
            <a:extLst>
              <a:ext uri="{FF2B5EF4-FFF2-40B4-BE49-F238E27FC236}">
                <a16:creationId xmlns:a16="http://schemas.microsoft.com/office/drawing/2014/main" id="{90DFF704-711D-E518-A54C-92947F7C2DB5}"/>
              </a:ext>
            </a:extLst>
          </p:cNvPr>
          <p:cNvSpPr>
            <a:spLocks/>
          </p:cNvSpPr>
          <p:nvPr/>
        </p:nvSpPr>
        <p:spPr bwMode="auto">
          <a:xfrm>
            <a:off x="7010400" y="3048000"/>
            <a:ext cx="2895600" cy="1600200"/>
          </a:xfrm>
          <a:custGeom>
            <a:avLst/>
            <a:gdLst>
              <a:gd name="T0" fmla="*/ 2147483646 w 1848"/>
              <a:gd name="T1" fmla="*/ 0 h 1123"/>
              <a:gd name="T2" fmla="*/ 2147483646 w 1848"/>
              <a:gd name="T3" fmla="*/ 2147483646 h 1123"/>
              <a:gd name="T4" fmla="*/ 2147483646 w 1848"/>
              <a:gd name="T5" fmla="*/ 2147483646 h 1123"/>
              <a:gd name="T6" fmla="*/ 2147483646 w 1848"/>
              <a:gd name="T7" fmla="*/ 2147483646 h 1123"/>
              <a:gd name="T8" fmla="*/ 2147483646 w 1848"/>
              <a:gd name="T9" fmla="*/ 2147483646 h 1123"/>
              <a:gd name="T10" fmla="*/ 2147483646 w 1848"/>
              <a:gd name="T11" fmla="*/ 2147483646 h 1123"/>
              <a:gd name="T12" fmla="*/ 2147483646 w 1848"/>
              <a:gd name="T13" fmla="*/ 2147483646 h 1123"/>
              <a:gd name="T14" fmla="*/ 2147483646 w 1848"/>
              <a:gd name="T15" fmla="*/ 2147483646 h 1123"/>
              <a:gd name="T16" fmla="*/ 2147483646 w 1848"/>
              <a:gd name="T17" fmla="*/ 2147483646 h 1123"/>
              <a:gd name="T18" fmla="*/ 2147483646 w 1848"/>
              <a:gd name="T19" fmla="*/ 2147483646 h 1123"/>
              <a:gd name="T20" fmla="*/ 2147483646 w 1848"/>
              <a:gd name="T21" fmla="*/ 2147483646 h 1123"/>
              <a:gd name="T22" fmla="*/ 2147483646 w 1848"/>
              <a:gd name="T23" fmla="*/ 2147483646 h 1123"/>
              <a:gd name="T24" fmla="*/ 2147483646 w 1848"/>
              <a:gd name="T25" fmla="*/ 2147483646 h 1123"/>
              <a:gd name="T26" fmla="*/ 2147483646 w 1848"/>
              <a:gd name="T27" fmla="*/ 2147483646 h 1123"/>
              <a:gd name="T28" fmla="*/ 2147483646 w 1848"/>
              <a:gd name="T29" fmla="*/ 2147483646 h 1123"/>
              <a:gd name="T30" fmla="*/ 2147483646 w 1848"/>
              <a:gd name="T31" fmla="*/ 2147483646 h 1123"/>
              <a:gd name="T32" fmla="*/ 2147483646 w 1848"/>
              <a:gd name="T33" fmla="*/ 2147483646 h 1123"/>
              <a:gd name="T34" fmla="*/ 2147483646 w 1848"/>
              <a:gd name="T35" fmla="*/ 2147483646 h 1123"/>
              <a:gd name="T36" fmla="*/ 2147483646 w 1848"/>
              <a:gd name="T37" fmla="*/ 2147483646 h 1123"/>
              <a:gd name="T38" fmla="*/ 2147483646 w 1848"/>
              <a:gd name="T39" fmla="*/ 2147483646 h 1123"/>
              <a:gd name="T40" fmla="*/ 2147483646 w 1848"/>
              <a:gd name="T41" fmla="*/ 2147483646 h 1123"/>
              <a:gd name="T42" fmla="*/ 2147483646 w 1848"/>
              <a:gd name="T43" fmla="*/ 2147483646 h 1123"/>
              <a:gd name="T44" fmla="*/ 2147483646 w 1848"/>
              <a:gd name="T45" fmla="*/ 2147483646 h 1123"/>
              <a:gd name="T46" fmla="*/ 2147483646 w 1848"/>
              <a:gd name="T47" fmla="*/ 2147483646 h 1123"/>
              <a:gd name="T48" fmla="*/ 2147483646 w 1848"/>
              <a:gd name="T49" fmla="*/ 2147483646 h 1123"/>
              <a:gd name="T50" fmla="*/ 2147483646 w 1848"/>
              <a:gd name="T51" fmla="*/ 2147483646 h 1123"/>
              <a:gd name="T52" fmla="*/ 2147483646 w 1848"/>
              <a:gd name="T53" fmla="*/ 2147483646 h 1123"/>
              <a:gd name="T54" fmla="*/ 2147483646 w 1848"/>
              <a:gd name="T55" fmla="*/ 2147483646 h 1123"/>
              <a:gd name="T56" fmla="*/ 2147483646 w 1848"/>
              <a:gd name="T57" fmla="*/ 2147483646 h 1123"/>
              <a:gd name="T58" fmla="*/ 2147483646 w 1848"/>
              <a:gd name="T59" fmla="*/ 2147483646 h 1123"/>
              <a:gd name="T60" fmla="*/ 2147483646 w 1848"/>
              <a:gd name="T61" fmla="*/ 2147483646 h 1123"/>
              <a:gd name="T62" fmla="*/ 2147483646 w 1848"/>
              <a:gd name="T63" fmla="*/ 2147483646 h 1123"/>
              <a:gd name="T64" fmla="*/ 2147483646 w 1848"/>
              <a:gd name="T65" fmla="*/ 2147483646 h 1123"/>
              <a:gd name="T66" fmla="*/ 2147483646 w 1848"/>
              <a:gd name="T67" fmla="*/ 2147483646 h 1123"/>
              <a:gd name="T68" fmla="*/ 2147483646 w 1848"/>
              <a:gd name="T69" fmla="*/ 2147483646 h 1123"/>
              <a:gd name="T70" fmla="*/ 2147483646 w 1848"/>
              <a:gd name="T71" fmla="*/ 2147483646 h 1123"/>
              <a:gd name="T72" fmla="*/ 2147483646 w 1848"/>
              <a:gd name="T73" fmla="*/ 2147483646 h 1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8"/>
              <a:gd name="T112" fmla="*/ 0 h 1123"/>
              <a:gd name="T113" fmla="*/ 1848 w 1848"/>
              <a:gd name="T114" fmla="*/ 1123 h 1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8" h="1123">
                <a:moveTo>
                  <a:pt x="412" y="0"/>
                </a:moveTo>
                <a:cubicBezTo>
                  <a:pt x="403" y="30"/>
                  <a:pt x="407" y="66"/>
                  <a:pt x="387" y="90"/>
                </a:cubicBezTo>
                <a:cubicBezTo>
                  <a:pt x="370" y="111"/>
                  <a:pt x="336" y="106"/>
                  <a:pt x="310" y="115"/>
                </a:cubicBezTo>
                <a:cubicBezTo>
                  <a:pt x="242" y="217"/>
                  <a:pt x="356" y="343"/>
                  <a:pt x="233" y="384"/>
                </a:cubicBezTo>
                <a:cubicBezTo>
                  <a:pt x="187" y="453"/>
                  <a:pt x="206" y="479"/>
                  <a:pt x="144" y="448"/>
                </a:cubicBezTo>
                <a:cubicBezTo>
                  <a:pt x="130" y="441"/>
                  <a:pt x="118" y="431"/>
                  <a:pt x="105" y="422"/>
                </a:cubicBezTo>
                <a:cubicBezTo>
                  <a:pt x="0" y="458"/>
                  <a:pt x="45" y="637"/>
                  <a:pt x="41" y="717"/>
                </a:cubicBezTo>
                <a:cubicBezTo>
                  <a:pt x="45" y="755"/>
                  <a:pt x="44" y="795"/>
                  <a:pt x="54" y="832"/>
                </a:cubicBezTo>
                <a:cubicBezTo>
                  <a:pt x="68" y="887"/>
                  <a:pt x="151" y="893"/>
                  <a:pt x="195" y="922"/>
                </a:cubicBezTo>
                <a:cubicBezTo>
                  <a:pt x="181" y="1015"/>
                  <a:pt x="153" y="1040"/>
                  <a:pt x="246" y="1062"/>
                </a:cubicBezTo>
                <a:cubicBezTo>
                  <a:pt x="583" y="1043"/>
                  <a:pt x="449" y="1123"/>
                  <a:pt x="476" y="717"/>
                </a:cubicBezTo>
                <a:cubicBezTo>
                  <a:pt x="477" y="703"/>
                  <a:pt x="485" y="691"/>
                  <a:pt x="489" y="678"/>
                </a:cubicBezTo>
                <a:cubicBezTo>
                  <a:pt x="510" y="682"/>
                  <a:pt x="533" y="682"/>
                  <a:pt x="553" y="691"/>
                </a:cubicBezTo>
                <a:cubicBezTo>
                  <a:pt x="581" y="704"/>
                  <a:pt x="630" y="742"/>
                  <a:pt x="630" y="742"/>
                </a:cubicBezTo>
                <a:cubicBezTo>
                  <a:pt x="707" y="858"/>
                  <a:pt x="870" y="801"/>
                  <a:pt x="1001" y="806"/>
                </a:cubicBezTo>
                <a:cubicBezTo>
                  <a:pt x="1074" y="916"/>
                  <a:pt x="1256" y="834"/>
                  <a:pt x="1372" y="819"/>
                </a:cubicBezTo>
                <a:cubicBezTo>
                  <a:pt x="1398" y="823"/>
                  <a:pt x="1432" y="812"/>
                  <a:pt x="1449" y="832"/>
                </a:cubicBezTo>
                <a:cubicBezTo>
                  <a:pt x="1464" y="849"/>
                  <a:pt x="1452" y="931"/>
                  <a:pt x="1475" y="960"/>
                </a:cubicBezTo>
                <a:cubicBezTo>
                  <a:pt x="1508" y="1002"/>
                  <a:pt x="1573" y="993"/>
                  <a:pt x="1616" y="998"/>
                </a:cubicBezTo>
                <a:cubicBezTo>
                  <a:pt x="1726" y="990"/>
                  <a:pt x="1790" y="1018"/>
                  <a:pt x="1846" y="934"/>
                </a:cubicBezTo>
                <a:cubicBezTo>
                  <a:pt x="1842" y="887"/>
                  <a:pt x="1848" y="838"/>
                  <a:pt x="1833" y="794"/>
                </a:cubicBezTo>
                <a:cubicBezTo>
                  <a:pt x="1829" y="781"/>
                  <a:pt x="1806" y="788"/>
                  <a:pt x="1795" y="781"/>
                </a:cubicBezTo>
                <a:cubicBezTo>
                  <a:pt x="1780" y="771"/>
                  <a:pt x="1768" y="756"/>
                  <a:pt x="1756" y="742"/>
                </a:cubicBezTo>
                <a:cubicBezTo>
                  <a:pt x="1741" y="724"/>
                  <a:pt x="1718" y="672"/>
                  <a:pt x="1692" y="666"/>
                </a:cubicBezTo>
                <a:cubicBezTo>
                  <a:pt x="1638" y="653"/>
                  <a:pt x="1581" y="657"/>
                  <a:pt x="1526" y="653"/>
                </a:cubicBezTo>
                <a:cubicBezTo>
                  <a:pt x="1513" y="644"/>
                  <a:pt x="1502" y="634"/>
                  <a:pt x="1488" y="627"/>
                </a:cubicBezTo>
                <a:cubicBezTo>
                  <a:pt x="1476" y="621"/>
                  <a:pt x="1460" y="622"/>
                  <a:pt x="1449" y="614"/>
                </a:cubicBezTo>
                <a:cubicBezTo>
                  <a:pt x="1434" y="604"/>
                  <a:pt x="1427" y="585"/>
                  <a:pt x="1411" y="576"/>
                </a:cubicBezTo>
                <a:cubicBezTo>
                  <a:pt x="1387" y="563"/>
                  <a:pt x="1334" y="550"/>
                  <a:pt x="1334" y="550"/>
                </a:cubicBezTo>
                <a:cubicBezTo>
                  <a:pt x="1242" y="582"/>
                  <a:pt x="1147" y="581"/>
                  <a:pt x="1078" y="512"/>
                </a:cubicBezTo>
                <a:cubicBezTo>
                  <a:pt x="1074" y="499"/>
                  <a:pt x="1074" y="483"/>
                  <a:pt x="1065" y="474"/>
                </a:cubicBezTo>
                <a:cubicBezTo>
                  <a:pt x="1025" y="434"/>
                  <a:pt x="931" y="377"/>
                  <a:pt x="873" y="358"/>
                </a:cubicBezTo>
                <a:cubicBezTo>
                  <a:pt x="824" y="309"/>
                  <a:pt x="800" y="308"/>
                  <a:pt x="732" y="294"/>
                </a:cubicBezTo>
                <a:cubicBezTo>
                  <a:pt x="683" y="245"/>
                  <a:pt x="651" y="193"/>
                  <a:pt x="592" y="154"/>
                </a:cubicBezTo>
                <a:cubicBezTo>
                  <a:pt x="575" y="128"/>
                  <a:pt x="557" y="103"/>
                  <a:pt x="540" y="77"/>
                </a:cubicBezTo>
                <a:cubicBezTo>
                  <a:pt x="523" y="52"/>
                  <a:pt x="464" y="26"/>
                  <a:pt x="464" y="26"/>
                </a:cubicBezTo>
                <a:cubicBezTo>
                  <a:pt x="385" y="38"/>
                  <a:pt x="385" y="36"/>
                  <a:pt x="336" y="90"/>
                </a:cubicBezTo>
              </a:path>
            </a:pathLst>
          </a:custGeom>
          <a:noFill/>
          <a:ln w="28575">
            <a:solidFill>
              <a:srgbClr val="99FF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7422" name="Rectangle 17">
            <a:extLst>
              <a:ext uri="{FF2B5EF4-FFF2-40B4-BE49-F238E27FC236}">
                <a16:creationId xmlns:a16="http://schemas.microsoft.com/office/drawing/2014/main" id="{5857728B-E684-1E39-0AAD-0751D2F517E4}"/>
              </a:ext>
            </a:extLst>
          </p:cNvPr>
          <p:cNvSpPr>
            <a:spLocks noChangeArrowheads="1"/>
          </p:cNvSpPr>
          <p:nvPr/>
        </p:nvSpPr>
        <p:spPr bwMode="auto">
          <a:xfrm>
            <a:off x="2463800" y="3994150"/>
            <a:ext cx="337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C00000"/>
                </a:solidFill>
                <a:latin typeface="Times New Roman" panose="02020603050405020304" pitchFamily="18" charset="0"/>
              </a:rPr>
              <a:t>- Phía Bắc là núi Hi- ma- lay-a </a:t>
            </a:r>
            <a:endParaRPr lang="vi-VN" altLang="en-US" sz="2000">
              <a:solidFill>
                <a:srgbClr val="C00000"/>
              </a:solidFill>
              <a:latin typeface="Arial" panose="020B0604020202020204" pitchFamily="34" charset="0"/>
            </a:endParaRPr>
          </a:p>
        </p:txBody>
      </p:sp>
      <p:sp>
        <p:nvSpPr>
          <p:cNvPr id="17423" name="Rectangle 18">
            <a:extLst>
              <a:ext uri="{FF2B5EF4-FFF2-40B4-BE49-F238E27FC236}">
                <a16:creationId xmlns:a16="http://schemas.microsoft.com/office/drawing/2014/main" id="{43F88759-1F84-5989-2C29-04068262CC4B}"/>
              </a:ext>
            </a:extLst>
          </p:cNvPr>
          <p:cNvSpPr>
            <a:spLocks noChangeArrowheads="1"/>
          </p:cNvSpPr>
          <p:nvPr/>
        </p:nvSpPr>
        <p:spPr bwMode="auto">
          <a:xfrm>
            <a:off x="3124201" y="3562350"/>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C00000"/>
                </a:solidFill>
                <a:latin typeface="Times New Roman" panose="02020603050405020304" pitchFamily="18" charset="0"/>
              </a:rPr>
              <a:t>+ Gồm 3 miền:</a:t>
            </a:r>
          </a:p>
        </p:txBody>
      </p:sp>
    </p:spTree>
    <p:extLst>
      <p:ext uri="{BB962C8B-B14F-4D97-AF65-F5344CB8AC3E}">
        <p14:creationId xmlns:p14="http://schemas.microsoft.com/office/powerpoint/2010/main" val="1378965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5" presetClass="entr" presetSubtype="10" repeatCount="indefinite" fill="hold" nodeType="withEffect">
                                  <p:stCondLst>
                                    <p:cond delay="0"/>
                                  </p:stCondLst>
                                  <p:endCondLst>
                                    <p:cond evt="onNext" delay="0">
                                      <p:tgtEl>
                                        <p:sldTgt/>
                                      </p:tgtEl>
                                    </p:cond>
                                  </p:end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DBC677ED-BF2E-FB08-669C-BB4BD4E59B61}"/>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18435" name="Rectangle 17">
            <a:extLst>
              <a:ext uri="{FF2B5EF4-FFF2-40B4-BE49-F238E27FC236}">
                <a16:creationId xmlns:a16="http://schemas.microsoft.com/office/drawing/2014/main" id="{1EAA2124-B6D8-BAE0-9BD2-8C6C473B5409}"/>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8436" name="Text Box 5">
            <a:extLst>
              <a:ext uri="{FF2B5EF4-FFF2-40B4-BE49-F238E27FC236}">
                <a16:creationId xmlns:a16="http://schemas.microsoft.com/office/drawing/2014/main" id="{3C240869-D6B1-4DA4-3D54-4635C7BE10B2}"/>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8437" name="Text Box 6">
            <a:extLst>
              <a:ext uri="{FF2B5EF4-FFF2-40B4-BE49-F238E27FC236}">
                <a16:creationId xmlns:a16="http://schemas.microsoft.com/office/drawing/2014/main" id="{4E7692A2-70B9-2473-31DD-346528ED9A83}"/>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8438" name="Rectangle 7">
            <a:extLst>
              <a:ext uri="{FF2B5EF4-FFF2-40B4-BE49-F238E27FC236}">
                <a16:creationId xmlns:a16="http://schemas.microsoft.com/office/drawing/2014/main" id="{264D5079-94EA-D0E8-4841-DD7BC5074DC8}"/>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18439" name="TextBox 13">
            <a:extLst>
              <a:ext uri="{FF2B5EF4-FFF2-40B4-BE49-F238E27FC236}">
                <a16:creationId xmlns:a16="http://schemas.microsoft.com/office/drawing/2014/main" id="{09BE317B-5C42-1B3C-662C-FBC6774D01E1}"/>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18440" name="Text Box 6">
            <a:extLst>
              <a:ext uri="{FF2B5EF4-FFF2-40B4-BE49-F238E27FC236}">
                <a16:creationId xmlns:a16="http://schemas.microsoft.com/office/drawing/2014/main" id="{F53F1A91-6B10-9F66-4EF9-838A65E5C3BA}"/>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18" name="Rectangle 17">
            <a:extLst>
              <a:ext uri="{FF2B5EF4-FFF2-40B4-BE49-F238E27FC236}">
                <a16:creationId xmlns:a16="http://schemas.microsoft.com/office/drawing/2014/main" id="{196D700F-7DF6-377D-118F-084ED5A533B2}"/>
              </a:ext>
            </a:extLst>
          </p:cNvPr>
          <p:cNvSpPr>
            <a:spLocks noChangeArrowheads="1"/>
          </p:cNvSpPr>
          <p:nvPr/>
        </p:nvSpPr>
        <p:spPr bwMode="auto">
          <a:xfrm>
            <a:off x="2438400" y="4743450"/>
            <a:ext cx="363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C00000"/>
                </a:solidFill>
                <a:latin typeface="Times New Roman" panose="02020603050405020304" pitchFamily="18" charset="0"/>
              </a:rPr>
              <a:t>- Phía Nam là sơn nguyên Đê can</a:t>
            </a:r>
            <a:endParaRPr lang="vi-VN" altLang="en-US" sz="2000">
              <a:solidFill>
                <a:srgbClr val="C00000"/>
              </a:solidFill>
              <a:latin typeface="Arial" panose="020B0604020202020204" pitchFamily="34" charset="0"/>
            </a:endParaRPr>
          </a:p>
        </p:txBody>
      </p:sp>
      <p:pic>
        <p:nvPicPr>
          <p:cNvPr id="18442" name="Picture 7" descr="33">
            <a:extLst>
              <a:ext uri="{FF2B5EF4-FFF2-40B4-BE49-F238E27FC236}">
                <a16:creationId xmlns:a16="http://schemas.microsoft.com/office/drawing/2014/main" id="{9F71067A-BE83-D914-0914-A0F8075C0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622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2">
            <a:extLst>
              <a:ext uri="{FF2B5EF4-FFF2-40B4-BE49-F238E27FC236}">
                <a16:creationId xmlns:a16="http://schemas.microsoft.com/office/drawing/2014/main" id="{50626D0A-201D-B63D-5E95-1AA00EE2CE8A}"/>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grpSp>
        <p:nvGrpSpPr>
          <p:cNvPr id="30" name="Group 25">
            <a:extLst>
              <a:ext uri="{FF2B5EF4-FFF2-40B4-BE49-F238E27FC236}">
                <a16:creationId xmlns:a16="http://schemas.microsoft.com/office/drawing/2014/main" id="{CEC0376D-0324-FCDA-1A91-098995F3F1B5}"/>
              </a:ext>
            </a:extLst>
          </p:cNvPr>
          <p:cNvGrpSpPr>
            <a:grpSpLocks/>
          </p:cNvGrpSpPr>
          <p:nvPr/>
        </p:nvGrpSpPr>
        <p:grpSpPr bwMode="auto">
          <a:xfrm>
            <a:off x="6400800" y="685800"/>
            <a:ext cx="4267200" cy="1676400"/>
            <a:chOff x="2865" y="2952"/>
            <a:chExt cx="2835" cy="1479"/>
          </a:xfrm>
        </p:grpSpPr>
        <p:pic>
          <p:nvPicPr>
            <p:cNvPr id="18449" name="Picture 16" descr="Deccan Plateau">
              <a:extLst>
                <a:ext uri="{FF2B5EF4-FFF2-40B4-BE49-F238E27FC236}">
                  <a16:creationId xmlns:a16="http://schemas.microsoft.com/office/drawing/2014/main" id="{6A51E600-A256-A2B7-F1CF-FD875192B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 y="2952"/>
              <a:ext cx="2835" cy="1479"/>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8450" name="Text Box 19">
              <a:extLst>
                <a:ext uri="{FF2B5EF4-FFF2-40B4-BE49-F238E27FC236}">
                  <a16:creationId xmlns:a16="http://schemas.microsoft.com/office/drawing/2014/main" id="{9ADA8A51-2ABF-91C5-CFE4-683AF1B97308}"/>
                </a:ext>
              </a:extLst>
            </p:cNvPr>
            <p:cNvSpPr txBox="1">
              <a:spLocks noChangeArrowheads="1"/>
            </p:cNvSpPr>
            <p:nvPr/>
          </p:nvSpPr>
          <p:spPr bwMode="auto">
            <a:xfrm>
              <a:off x="3408" y="3938"/>
              <a:ext cx="2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FFFF00"/>
                  </a:solidFill>
                  <a:latin typeface="Times New Roman" panose="02020603050405020304" pitchFamily="18" charset="0"/>
                </a:rPr>
                <a:t>Sơn nguyên Đê-can</a:t>
              </a:r>
            </a:p>
          </p:txBody>
        </p:sp>
      </p:grpSp>
      <p:sp>
        <p:nvSpPr>
          <p:cNvPr id="33" name="Freeform 10">
            <a:extLst>
              <a:ext uri="{FF2B5EF4-FFF2-40B4-BE49-F238E27FC236}">
                <a16:creationId xmlns:a16="http://schemas.microsoft.com/office/drawing/2014/main" id="{1E1F98CE-12E7-2762-4599-4A3C80266EC8}"/>
              </a:ext>
            </a:extLst>
          </p:cNvPr>
          <p:cNvSpPr>
            <a:spLocks/>
          </p:cNvSpPr>
          <p:nvPr/>
        </p:nvSpPr>
        <p:spPr bwMode="auto">
          <a:xfrm>
            <a:off x="7620000" y="4114800"/>
            <a:ext cx="1828800" cy="2057400"/>
          </a:xfrm>
          <a:custGeom>
            <a:avLst/>
            <a:gdLst>
              <a:gd name="T0" fmla="*/ 2147483646 w 1074"/>
              <a:gd name="T1" fmla="*/ 0 h 1414"/>
              <a:gd name="T2" fmla="*/ 2147483646 w 1074"/>
              <a:gd name="T3" fmla="*/ 2147483646 h 1414"/>
              <a:gd name="T4" fmla="*/ 2147483646 w 1074"/>
              <a:gd name="T5" fmla="*/ 2147483646 h 1414"/>
              <a:gd name="T6" fmla="*/ 2147483646 w 1074"/>
              <a:gd name="T7" fmla="*/ 2147483646 h 1414"/>
              <a:gd name="T8" fmla="*/ 2147483646 w 1074"/>
              <a:gd name="T9" fmla="*/ 2147483646 h 1414"/>
              <a:gd name="T10" fmla="*/ 2147483646 w 1074"/>
              <a:gd name="T11" fmla="*/ 2147483646 h 1414"/>
              <a:gd name="T12" fmla="*/ 2147483646 w 1074"/>
              <a:gd name="T13" fmla="*/ 2147483646 h 1414"/>
              <a:gd name="T14" fmla="*/ 2147483646 w 1074"/>
              <a:gd name="T15" fmla="*/ 2147483646 h 1414"/>
              <a:gd name="T16" fmla="*/ 2147483646 w 1074"/>
              <a:gd name="T17" fmla="*/ 2147483646 h 1414"/>
              <a:gd name="T18" fmla="*/ 2147483646 w 1074"/>
              <a:gd name="T19" fmla="*/ 2147483646 h 1414"/>
              <a:gd name="T20" fmla="*/ 2147483646 w 1074"/>
              <a:gd name="T21" fmla="*/ 2147483646 h 1414"/>
              <a:gd name="T22" fmla="*/ 2147483646 w 1074"/>
              <a:gd name="T23" fmla="*/ 2147483646 h 1414"/>
              <a:gd name="T24" fmla="*/ 2147483646 w 1074"/>
              <a:gd name="T25" fmla="*/ 2147483646 h 1414"/>
              <a:gd name="T26" fmla="*/ 2147483646 w 1074"/>
              <a:gd name="T27" fmla="*/ 2147483646 h 1414"/>
              <a:gd name="T28" fmla="*/ 2147483646 w 1074"/>
              <a:gd name="T29" fmla="*/ 2147483646 h 1414"/>
              <a:gd name="T30" fmla="*/ 2147483646 w 1074"/>
              <a:gd name="T31" fmla="*/ 2147483646 h 1414"/>
              <a:gd name="T32" fmla="*/ 2147483646 w 1074"/>
              <a:gd name="T33" fmla="*/ 2147483646 h 1414"/>
              <a:gd name="T34" fmla="*/ 2147483646 w 1074"/>
              <a:gd name="T35" fmla="*/ 2147483646 h 1414"/>
              <a:gd name="T36" fmla="*/ 2147483646 w 1074"/>
              <a:gd name="T37" fmla="*/ 2147483646 h 1414"/>
              <a:gd name="T38" fmla="*/ 2147483646 w 1074"/>
              <a:gd name="T39" fmla="*/ 2147483646 h 1414"/>
              <a:gd name="T40" fmla="*/ 2147483646 w 1074"/>
              <a:gd name="T41" fmla="*/ 2147483646 h 1414"/>
              <a:gd name="T42" fmla="*/ 2147483646 w 1074"/>
              <a:gd name="T43" fmla="*/ 2147483646 h 1414"/>
              <a:gd name="T44" fmla="*/ 2147483646 w 1074"/>
              <a:gd name="T45" fmla="*/ 2147483646 h 1414"/>
              <a:gd name="T46" fmla="*/ 2147483646 w 1074"/>
              <a:gd name="T47" fmla="*/ 2147483646 h 1414"/>
              <a:gd name="T48" fmla="*/ 2147483646 w 1074"/>
              <a:gd name="T49" fmla="*/ 2147483646 h 1414"/>
              <a:gd name="T50" fmla="*/ 2147483646 w 1074"/>
              <a:gd name="T51" fmla="*/ 2147483646 h 1414"/>
              <a:gd name="T52" fmla="*/ 2147483646 w 1074"/>
              <a:gd name="T53" fmla="*/ 2147483646 h 1414"/>
              <a:gd name="T54" fmla="*/ 2147483646 w 1074"/>
              <a:gd name="T55" fmla="*/ 2147483646 h 1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4"/>
              <a:gd name="T85" fmla="*/ 0 h 1414"/>
              <a:gd name="T86" fmla="*/ 1074 w 1074"/>
              <a:gd name="T87" fmla="*/ 1414 h 1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4" h="1414">
                <a:moveTo>
                  <a:pt x="139" y="0"/>
                </a:moveTo>
                <a:cubicBezTo>
                  <a:pt x="95" y="15"/>
                  <a:pt x="62" y="25"/>
                  <a:pt x="24" y="51"/>
                </a:cubicBezTo>
                <a:cubicBezTo>
                  <a:pt x="0" y="122"/>
                  <a:pt x="2" y="99"/>
                  <a:pt x="24" y="217"/>
                </a:cubicBezTo>
                <a:cubicBezTo>
                  <a:pt x="29" y="244"/>
                  <a:pt x="50" y="294"/>
                  <a:pt x="50" y="294"/>
                </a:cubicBezTo>
                <a:cubicBezTo>
                  <a:pt x="38" y="549"/>
                  <a:pt x="28" y="567"/>
                  <a:pt x="50" y="806"/>
                </a:cubicBezTo>
                <a:cubicBezTo>
                  <a:pt x="54" y="851"/>
                  <a:pt x="85" y="894"/>
                  <a:pt x="101" y="934"/>
                </a:cubicBezTo>
                <a:cubicBezTo>
                  <a:pt x="140" y="1032"/>
                  <a:pt x="98" y="992"/>
                  <a:pt x="165" y="1037"/>
                </a:cubicBezTo>
                <a:cubicBezTo>
                  <a:pt x="219" y="1118"/>
                  <a:pt x="158" y="1180"/>
                  <a:pt x="190" y="1267"/>
                </a:cubicBezTo>
                <a:cubicBezTo>
                  <a:pt x="207" y="1313"/>
                  <a:pt x="256" y="1319"/>
                  <a:pt x="293" y="1344"/>
                </a:cubicBezTo>
                <a:cubicBezTo>
                  <a:pt x="339" y="1414"/>
                  <a:pt x="338" y="1412"/>
                  <a:pt x="421" y="1395"/>
                </a:cubicBezTo>
                <a:cubicBezTo>
                  <a:pt x="436" y="1351"/>
                  <a:pt x="446" y="1318"/>
                  <a:pt x="472" y="1280"/>
                </a:cubicBezTo>
                <a:cubicBezTo>
                  <a:pt x="476" y="1267"/>
                  <a:pt x="475" y="1251"/>
                  <a:pt x="485" y="1241"/>
                </a:cubicBezTo>
                <a:cubicBezTo>
                  <a:pt x="554" y="1172"/>
                  <a:pt x="501" y="1296"/>
                  <a:pt x="536" y="1190"/>
                </a:cubicBezTo>
                <a:cubicBezTo>
                  <a:pt x="537" y="1173"/>
                  <a:pt x="559" y="819"/>
                  <a:pt x="574" y="768"/>
                </a:cubicBezTo>
                <a:cubicBezTo>
                  <a:pt x="580" y="748"/>
                  <a:pt x="672" y="715"/>
                  <a:pt x="690" y="704"/>
                </a:cubicBezTo>
                <a:cubicBezTo>
                  <a:pt x="761" y="593"/>
                  <a:pt x="666" y="723"/>
                  <a:pt x="754" y="653"/>
                </a:cubicBezTo>
                <a:cubicBezTo>
                  <a:pt x="766" y="643"/>
                  <a:pt x="769" y="626"/>
                  <a:pt x="779" y="614"/>
                </a:cubicBezTo>
                <a:cubicBezTo>
                  <a:pt x="807" y="580"/>
                  <a:pt x="822" y="573"/>
                  <a:pt x="856" y="550"/>
                </a:cubicBezTo>
                <a:cubicBezTo>
                  <a:pt x="865" y="537"/>
                  <a:pt x="871" y="523"/>
                  <a:pt x="882" y="512"/>
                </a:cubicBezTo>
                <a:cubicBezTo>
                  <a:pt x="893" y="501"/>
                  <a:pt x="910" y="498"/>
                  <a:pt x="920" y="486"/>
                </a:cubicBezTo>
                <a:cubicBezTo>
                  <a:pt x="952" y="445"/>
                  <a:pt x="904" y="398"/>
                  <a:pt x="984" y="371"/>
                </a:cubicBezTo>
                <a:cubicBezTo>
                  <a:pt x="1010" y="362"/>
                  <a:pt x="1061" y="345"/>
                  <a:pt x="1061" y="345"/>
                </a:cubicBezTo>
                <a:cubicBezTo>
                  <a:pt x="1065" y="298"/>
                  <a:pt x="1074" y="252"/>
                  <a:pt x="1074" y="205"/>
                </a:cubicBezTo>
                <a:cubicBezTo>
                  <a:pt x="1074" y="178"/>
                  <a:pt x="1052" y="143"/>
                  <a:pt x="1022" y="141"/>
                </a:cubicBezTo>
                <a:cubicBezTo>
                  <a:pt x="856" y="129"/>
                  <a:pt x="689" y="132"/>
                  <a:pt x="523" y="128"/>
                </a:cubicBezTo>
                <a:cubicBezTo>
                  <a:pt x="474" y="95"/>
                  <a:pt x="425" y="94"/>
                  <a:pt x="370" y="77"/>
                </a:cubicBezTo>
                <a:cubicBezTo>
                  <a:pt x="293" y="26"/>
                  <a:pt x="361" y="63"/>
                  <a:pt x="216" y="38"/>
                </a:cubicBezTo>
                <a:cubicBezTo>
                  <a:pt x="133" y="24"/>
                  <a:pt x="156" y="13"/>
                  <a:pt x="50" y="13"/>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46" name="Rectangle 18">
            <a:extLst>
              <a:ext uri="{FF2B5EF4-FFF2-40B4-BE49-F238E27FC236}">
                <a16:creationId xmlns:a16="http://schemas.microsoft.com/office/drawing/2014/main" id="{2A52C373-2D00-FBFF-A749-776068028AAA}"/>
              </a:ext>
            </a:extLst>
          </p:cNvPr>
          <p:cNvSpPr>
            <a:spLocks noChangeArrowheads="1"/>
          </p:cNvSpPr>
          <p:nvPr/>
        </p:nvSpPr>
        <p:spPr bwMode="auto">
          <a:xfrm>
            <a:off x="2460626" y="4343400"/>
            <a:ext cx="363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C00000"/>
                </a:solidFill>
                <a:latin typeface="Times New Roman" panose="02020603050405020304" pitchFamily="18" charset="0"/>
              </a:rPr>
              <a:t>- Ở giữa là đồng bằng Ấn - Hằng </a:t>
            </a:r>
            <a:endParaRPr lang="vi-VN" altLang="en-US" sz="2000">
              <a:solidFill>
                <a:srgbClr val="C00000"/>
              </a:solidFill>
              <a:latin typeface="Arial" panose="020B0604020202020204" pitchFamily="34" charset="0"/>
            </a:endParaRPr>
          </a:p>
        </p:txBody>
      </p:sp>
      <p:sp>
        <p:nvSpPr>
          <p:cNvPr id="18447" name="Rectangle 19">
            <a:extLst>
              <a:ext uri="{FF2B5EF4-FFF2-40B4-BE49-F238E27FC236}">
                <a16:creationId xmlns:a16="http://schemas.microsoft.com/office/drawing/2014/main" id="{823750D6-1CAA-F958-2D8E-27A1E0459E2D}"/>
              </a:ext>
            </a:extLst>
          </p:cNvPr>
          <p:cNvSpPr>
            <a:spLocks noChangeArrowheads="1"/>
          </p:cNvSpPr>
          <p:nvPr/>
        </p:nvSpPr>
        <p:spPr bwMode="auto">
          <a:xfrm>
            <a:off x="2463800" y="3994150"/>
            <a:ext cx="337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C00000"/>
                </a:solidFill>
                <a:latin typeface="Times New Roman" panose="02020603050405020304" pitchFamily="18" charset="0"/>
              </a:rPr>
              <a:t>- Phía Bắc là núi Hi- ma- lay-a </a:t>
            </a:r>
            <a:endParaRPr lang="vi-VN" altLang="en-US" sz="2000">
              <a:solidFill>
                <a:srgbClr val="C00000"/>
              </a:solidFill>
              <a:latin typeface="Arial" panose="020B0604020202020204" pitchFamily="34" charset="0"/>
            </a:endParaRPr>
          </a:p>
        </p:txBody>
      </p:sp>
      <p:sp>
        <p:nvSpPr>
          <p:cNvPr id="18448" name="Rectangle 20">
            <a:extLst>
              <a:ext uri="{FF2B5EF4-FFF2-40B4-BE49-F238E27FC236}">
                <a16:creationId xmlns:a16="http://schemas.microsoft.com/office/drawing/2014/main" id="{0BE280F0-22DB-733D-CEF7-A6CB0C4DDB66}"/>
              </a:ext>
            </a:extLst>
          </p:cNvPr>
          <p:cNvSpPr>
            <a:spLocks noChangeArrowheads="1"/>
          </p:cNvSpPr>
          <p:nvPr/>
        </p:nvSpPr>
        <p:spPr bwMode="auto">
          <a:xfrm>
            <a:off x="3124201" y="3562350"/>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C00000"/>
                </a:solidFill>
                <a:latin typeface="Times New Roman" panose="02020603050405020304" pitchFamily="18" charset="0"/>
              </a:rPr>
              <a:t>+ Gồm 3 miền:</a:t>
            </a:r>
          </a:p>
        </p:txBody>
      </p:sp>
    </p:spTree>
    <p:extLst>
      <p:ext uri="{BB962C8B-B14F-4D97-AF65-F5344CB8AC3E}">
        <p14:creationId xmlns:p14="http://schemas.microsoft.com/office/powerpoint/2010/main" val="411445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par>
                                <p:cTn id="8" presetID="5" presetClass="entr" presetSubtype="10" repeatCount="indefinite" fill="hold" nodeType="withEffect">
                                  <p:stCondLst>
                                    <p:cond delay="0"/>
                                  </p:stCondLst>
                                  <p:endCondLst>
                                    <p:cond evt="onNext" delay="0">
                                      <p:tgtEl>
                                        <p:sldTgt/>
                                      </p:tgtEl>
                                    </p:cond>
                                  </p:end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9C0A3474-9D55-6AFD-F39F-06773546A1E5}"/>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19459" name="Rectangle 17">
            <a:extLst>
              <a:ext uri="{FF2B5EF4-FFF2-40B4-BE49-F238E27FC236}">
                <a16:creationId xmlns:a16="http://schemas.microsoft.com/office/drawing/2014/main" id="{E3CA0BFC-E8A1-6CE0-1177-63B19CBEED0B}"/>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9460" name="Text Box 5">
            <a:extLst>
              <a:ext uri="{FF2B5EF4-FFF2-40B4-BE49-F238E27FC236}">
                <a16:creationId xmlns:a16="http://schemas.microsoft.com/office/drawing/2014/main" id="{88EA6DC4-11F7-ADE1-2F47-72B32A3DA69C}"/>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9461" name="Text Box 6">
            <a:extLst>
              <a:ext uri="{FF2B5EF4-FFF2-40B4-BE49-F238E27FC236}">
                <a16:creationId xmlns:a16="http://schemas.microsoft.com/office/drawing/2014/main" id="{39F35A2B-A33C-643D-E44D-5C91A616C03C}"/>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9462" name="Rectangle 7">
            <a:extLst>
              <a:ext uri="{FF2B5EF4-FFF2-40B4-BE49-F238E27FC236}">
                <a16:creationId xmlns:a16="http://schemas.microsoft.com/office/drawing/2014/main" id="{5789629B-C48A-AF1E-D884-539AAB48B9DC}"/>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19463" name="TextBox 13">
            <a:extLst>
              <a:ext uri="{FF2B5EF4-FFF2-40B4-BE49-F238E27FC236}">
                <a16:creationId xmlns:a16="http://schemas.microsoft.com/office/drawing/2014/main" id="{A4D4A693-A248-500A-9B3A-8DA545C01508}"/>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19464" name="Text Box 6">
            <a:extLst>
              <a:ext uri="{FF2B5EF4-FFF2-40B4-BE49-F238E27FC236}">
                <a16:creationId xmlns:a16="http://schemas.microsoft.com/office/drawing/2014/main" id="{CCF9CDAD-69DD-2565-53CE-747BB2CFCDC1}"/>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pic>
        <p:nvPicPr>
          <p:cNvPr id="19465" name="Picture 7" descr="33">
            <a:extLst>
              <a:ext uri="{FF2B5EF4-FFF2-40B4-BE49-F238E27FC236}">
                <a16:creationId xmlns:a16="http://schemas.microsoft.com/office/drawing/2014/main" id="{A31853A1-623E-6935-2A85-134CFA292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1440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a:extLst>
              <a:ext uri="{FF2B5EF4-FFF2-40B4-BE49-F238E27FC236}">
                <a16:creationId xmlns:a16="http://schemas.microsoft.com/office/drawing/2014/main" id="{2C8D4FAE-FE1A-C7E5-8121-1CD7CAFF358F}"/>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sp>
        <p:nvSpPr>
          <p:cNvPr id="19467" name="Text Box 11">
            <a:extLst>
              <a:ext uri="{FF2B5EF4-FFF2-40B4-BE49-F238E27FC236}">
                <a16:creationId xmlns:a16="http://schemas.microsoft.com/office/drawing/2014/main" id="{328B717B-2A21-33F7-3450-F2232B557659}"/>
              </a:ext>
            </a:extLst>
          </p:cNvPr>
          <p:cNvSpPr txBox="1">
            <a:spLocks noChangeArrowheads="1"/>
          </p:cNvSpPr>
          <p:nvPr/>
        </p:nvSpPr>
        <p:spPr bwMode="auto">
          <a:xfrm>
            <a:off x="1752600" y="4029076"/>
            <a:ext cx="427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a:solidFill>
                  <a:srgbClr val="C00000"/>
                </a:solidFill>
                <a:latin typeface="Times New Roman" panose="02020603050405020304" pitchFamily="18" charset="0"/>
              </a:rPr>
              <a:t>Nhóm 1 : Trình bày đặc điểm địa hình miền núi già?</a:t>
            </a:r>
          </a:p>
        </p:txBody>
      </p:sp>
      <p:sp>
        <p:nvSpPr>
          <p:cNvPr id="19468" name="Text Box 11">
            <a:extLst>
              <a:ext uri="{FF2B5EF4-FFF2-40B4-BE49-F238E27FC236}">
                <a16:creationId xmlns:a16="http://schemas.microsoft.com/office/drawing/2014/main" id="{47E82876-46AC-1122-F65F-88F48F63872D}"/>
              </a:ext>
            </a:extLst>
          </p:cNvPr>
          <p:cNvSpPr txBox="1">
            <a:spLocks noChangeArrowheads="1"/>
          </p:cNvSpPr>
          <p:nvPr/>
        </p:nvSpPr>
        <p:spPr bwMode="auto">
          <a:xfrm>
            <a:off x="2133600" y="34480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a:solidFill>
                  <a:srgbClr val="C00000"/>
                </a:solidFill>
                <a:latin typeface="Times New Roman" panose="02020603050405020304" pitchFamily="18" charset="0"/>
              </a:rPr>
              <a:t>   HOẠT ĐỘNG NHÓM</a:t>
            </a:r>
          </a:p>
        </p:txBody>
      </p:sp>
      <p:sp>
        <p:nvSpPr>
          <p:cNvPr id="19469" name="Text Box 11">
            <a:extLst>
              <a:ext uri="{FF2B5EF4-FFF2-40B4-BE49-F238E27FC236}">
                <a16:creationId xmlns:a16="http://schemas.microsoft.com/office/drawing/2014/main" id="{B98E82E9-3FFC-E912-492E-0DBAA308B71B}"/>
              </a:ext>
            </a:extLst>
          </p:cNvPr>
          <p:cNvSpPr txBox="1">
            <a:spLocks noChangeArrowheads="1"/>
          </p:cNvSpPr>
          <p:nvPr/>
        </p:nvSpPr>
        <p:spPr bwMode="auto">
          <a:xfrm>
            <a:off x="1752600" y="4876801"/>
            <a:ext cx="427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a:solidFill>
                  <a:srgbClr val="C00000"/>
                </a:solidFill>
                <a:latin typeface="Times New Roman" panose="02020603050405020304" pitchFamily="18" charset="0"/>
              </a:rPr>
              <a:t>Nhóm  : Trình bày đặc điểm địa hình miền đồng bằng ?</a:t>
            </a:r>
          </a:p>
        </p:txBody>
      </p:sp>
      <p:sp>
        <p:nvSpPr>
          <p:cNvPr id="19470" name="Text Box 11">
            <a:extLst>
              <a:ext uri="{FF2B5EF4-FFF2-40B4-BE49-F238E27FC236}">
                <a16:creationId xmlns:a16="http://schemas.microsoft.com/office/drawing/2014/main" id="{0056164F-5D1C-0E50-D20F-1E4B42332BB5}"/>
              </a:ext>
            </a:extLst>
          </p:cNvPr>
          <p:cNvSpPr txBox="1">
            <a:spLocks noChangeArrowheads="1"/>
          </p:cNvSpPr>
          <p:nvPr/>
        </p:nvSpPr>
        <p:spPr bwMode="auto">
          <a:xfrm>
            <a:off x="1752600" y="5768976"/>
            <a:ext cx="427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a:solidFill>
                  <a:srgbClr val="C00000"/>
                </a:solidFill>
                <a:latin typeface="Times New Roman" panose="02020603050405020304" pitchFamily="18" charset="0"/>
              </a:rPr>
              <a:t>Nhóm 1 : Trình bày đặc điểm địa hình miền cao nguyên?</a:t>
            </a:r>
          </a:p>
        </p:txBody>
      </p:sp>
    </p:spTree>
    <p:extLst>
      <p:ext uri="{BB962C8B-B14F-4D97-AF65-F5344CB8AC3E}">
        <p14:creationId xmlns:p14="http://schemas.microsoft.com/office/powerpoint/2010/main" val="57418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5874E242-2C78-55FB-2803-7D369C26A695}"/>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20483" name="Rectangle 17">
            <a:extLst>
              <a:ext uri="{FF2B5EF4-FFF2-40B4-BE49-F238E27FC236}">
                <a16:creationId xmlns:a16="http://schemas.microsoft.com/office/drawing/2014/main" id="{F2AA7FC5-CE20-7F6B-AEB0-00CC949E00B0}"/>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0484" name="Text Box 5">
            <a:extLst>
              <a:ext uri="{FF2B5EF4-FFF2-40B4-BE49-F238E27FC236}">
                <a16:creationId xmlns:a16="http://schemas.microsoft.com/office/drawing/2014/main" id="{57C4AC12-C955-B433-B821-AA5A76F0779A}"/>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20485" name="Text Box 6">
            <a:extLst>
              <a:ext uri="{FF2B5EF4-FFF2-40B4-BE49-F238E27FC236}">
                <a16:creationId xmlns:a16="http://schemas.microsoft.com/office/drawing/2014/main" id="{AAC4AD21-2C25-41A5-5B88-E54D30DC35F3}"/>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20486" name="Rectangle 7">
            <a:extLst>
              <a:ext uri="{FF2B5EF4-FFF2-40B4-BE49-F238E27FC236}">
                <a16:creationId xmlns:a16="http://schemas.microsoft.com/office/drawing/2014/main" id="{115D21BB-E771-8843-E97B-FFFE6CEC4E48}"/>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20487" name="TextBox 13">
            <a:extLst>
              <a:ext uri="{FF2B5EF4-FFF2-40B4-BE49-F238E27FC236}">
                <a16:creationId xmlns:a16="http://schemas.microsoft.com/office/drawing/2014/main" id="{9E10750C-C743-88D3-D2DB-551297567D99}"/>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20488" name="Text Box 6">
            <a:extLst>
              <a:ext uri="{FF2B5EF4-FFF2-40B4-BE49-F238E27FC236}">
                <a16:creationId xmlns:a16="http://schemas.microsoft.com/office/drawing/2014/main" id="{5DE7CCFE-43B4-F8E4-A550-CBFA200FA278}"/>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20489" name="Rectangle 18">
            <a:extLst>
              <a:ext uri="{FF2B5EF4-FFF2-40B4-BE49-F238E27FC236}">
                <a16:creationId xmlns:a16="http://schemas.microsoft.com/office/drawing/2014/main" id="{BCCF2E6D-BA79-A809-395D-D236B6FD12D7}"/>
              </a:ext>
            </a:extLst>
          </p:cNvPr>
          <p:cNvSpPr>
            <a:spLocks noChangeArrowheads="1"/>
          </p:cNvSpPr>
          <p:nvPr/>
        </p:nvSpPr>
        <p:spPr bwMode="auto">
          <a:xfrm>
            <a:off x="1752601" y="337661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Gồm 3 miền:</a:t>
            </a:r>
          </a:p>
        </p:txBody>
      </p:sp>
      <p:pic>
        <p:nvPicPr>
          <p:cNvPr id="20490" name="Picture 7" descr="33">
            <a:extLst>
              <a:ext uri="{FF2B5EF4-FFF2-40B4-BE49-F238E27FC236}">
                <a16:creationId xmlns:a16="http://schemas.microsoft.com/office/drawing/2014/main" id="{BA5D7EB2-6AF1-67FB-0FA9-0B02D0329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09626"/>
            <a:ext cx="4572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2">
            <a:extLst>
              <a:ext uri="{FF2B5EF4-FFF2-40B4-BE49-F238E27FC236}">
                <a16:creationId xmlns:a16="http://schemas.microsoft.com/office/drawing/2014/main" id="{0520FA36-240B-8142-DEF6-B51549DAB3EA}"/>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sp>
        <p:nvSpPr>
          <p:cNvPr id="20492" name="Rectangle 4">
            <a:extLst>
              <a:ext uri="{FF2B5EF4-FFF2-40B4-BE49-F238E27FC236}">
                <a16:creationId xmlns:a16="http://schemas.microsoft.com/office/drawing/2014/main" id="{9B2CA863-C7B7-F408-6558-FF1C9B7960F1}"/>
              </a:ext>
            </a:extLst>
          </p:cNvPr>
          <p:cNvSpPr>
            <a:spLocks noChangeArrowheads="1"/>
          </p:cNvSpPr>
          <p:nvPr/>
        </p:nvSpPr>
        <p:spPr bwMode="auto">
          <a:xfrm>
            <a:off x="5942014" y="3244850"/>
            <a:ext cx="30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a:solidFill>
                  <a:prstClr val="black"/>
                </a:solidFill>
                <a:latin typeface="Times New Roman" panose="02020603050405020304" pitchFamily="18" charset="0"/>
              </a:rPr>
              <a:t> :</a:t>
            </a:r>
            <a:endParaRPr lang="vi-VN" altLang="en-US" sz="1800">
              <a:solidFill>
                <a:prstClr val="black"/>
              </a:solidFill>
              <a:latin typeface="Arial" panose="020B0604020202020204" pitchFamily="34" charset="0"/>
            </a:endParaRPr>
          </a:p>
        </p:txBody>
      </p:sp>
    </p:spTree>
    <p:extLst>
      <p:ext uri="{BB962C8B-B14F-4D97-AF65-F5344CB8AC3E}">
        <p14:creationId xmlns:p14="http://schemas.microsoft.com/office/powerpoint/2010/main" val="396154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D56916F1-7902-18A1-2D25-28C7900B8C43}"/>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21507" name="Rectangle 17">
            <a:extLst>
              <a:ext uri="{FF2B5EF4-FFF2-40B4-BE49-F238E27FC236}">
                <a16:creationId xmlns:a16="http://schemas.microsoft.com/office/drawing/2014/main" id="{5CEACF69-8D5E-025F-7CFB-4F2C14BAC403}"/>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1508" name="Text Box 5">
            <a:extLst>
              <a:ext uri="{FF2B5EF4-FFF2-40B4-BE49-F238E27FC236}">
                <a16:creationId xmlns:a16="http://schemas.microsoft.com/office/drawing/2014/main" id="{D5C0EDCC-4051-2E6E-9B19-73623E03732B}"/>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21509" name="Text Box 6">
            <a:extLst>
              <a:ext uri="{FF2B5EF4-FFF2-40B4-BE49-F238E27FC236}">
                <a16:creationId xmlns:a16="http://schemas.microsoft.com/office/drawing/2014/main" id="{CF3D2C1C-A59A-7CB4-15B3-078A9A69ED28}"/>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21510" name="Rectangle 7">
            <a:extLst>
              <a:ext uri="{FF2B5EF4-FFF2-40B4-BE49-F238E27FC236}">
                <a16:creationId xmlns:a16="http://schemas.microsoft.com/office/drawing/2014/main" id="{3A367818-76CE-00A3-0599-315EB0DBA36C}"/>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21511" name="TextBox 13">
            <a:extLst>
              <a:ext uri="{FF2B5EF4-FFF2-40B4-BE49-F238E27FC236}">
                <a16:creationId xmlns:a16="http://schemas.microsoft.com/office/drawing/2014/main" id="{8014C957-8E4C-93EF-945B-BAFE3BA44BD9}"/>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21512" name="Text Box 6">
            <a:extLst>
              <a:ext uri="{FF2B5EF4-FFF2-40B4-BE49-F238E27FC236}">
                <a16:creationId xmlns:a16="http://schemas.microsoft.com/office/drawing/2014/main" id="{21E468F6-A4DB-9C1A-9DFF-66A77DBA5720}"/>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21513" name="Rectangle 18">
            <a:extLst>
              <a:ext uri="{FF2B5EF4-FFF2-40B4-BE49-F238E27FC236}">
                <a16:creationId xmlns:a16="http://schemas.microsoft.com/office/drawing/2014/main" id="{DAA1B916-481E-A220-D076-D3D8C7CA035A}"/>
              </a:ext>
            </a:extLst>
          </p:cNvPr>
          <p:cNvSpPr>
            <a:spLocks noChangeArrowheads="1"/>
          </p:cNvSpPr>
          <p:nvPr/>
        </p:nvSpPr>
        <p:spPr bwMode="auto">
          <a:xfrm>
            <a:off x="1752601" y="337661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Gồm 3 miền:</a:t>
            </a:r>
          </a:p>
        </p:txBody>
      </p:sp>
      <p:pic>
        <p:nvPicPr>
          <p:cNvPr id="21514" name="Picture 7" descr="33">
            <a:extLst>
              <a:ext uri="{FF2B5EF4-FFF2-40B4-BE49-F238E27FC236}">
                <a16:creationId xmlns:a16="http://schemas.microsoft.com/office/drawing/2014/main" id="{1B180A73-E872-52B5-E1C6-0AF8C03B0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09626"/>
            <a:ext cx="4572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2">
            <a:extLst>
              <a:ext uri="{FF2B5EF4-FFF2-40B4-BE49-F238E27FC236}">
                <a16:creationId xmlns:a16="http://schemas.microsoft.com/office/drawing/2014/main" id="{7140E97A-D2D8-F66B-9224-6B2E18E51BDB}"/>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sp>
        <p:nvSpPr>
          <p:cNvPr id="2" name="Rectangle 1">
            <a:extLst>
              <a:ext uri="{FF2B5EF4-FFF2-40B4-BE49-F238E27FC236}">
                <a16:creationId xmlns:a16="http://schemas.microsoft.com/office/drawing/2014/main" id="{688FE2E2-727A-743D-1849-D0D33AFFB4CC}"/>
              </a:ext>
            </a:extLst>
          </p:cNvPr>
          <p:cNvSpPr>
            <a:spLocks noChangeArrowheads="1"/>
          </p:cNvSpPr>
          <p:nvPr/>
        </p:nvSpPr>
        <p:spPr bwMode="auto">
          <a:xfrm>
            <a:off x="1600200" y="364807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 Phía Bắc là núi Hi- ma- lay-a : hùng vĩ </a:t>
            </a:r>
          </a:p>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chạy theo hướng tây bắc – đông nam dài gần 2600km , rộng TB 320 – 400km.</a:t>
            </a:r>
            <a:endParaRPr lang="vi-VN" altLang="en-US" sz="2000">
              <a:solidFill>
                <a:prstClr val="black"/>
              </a:solidFill>
              <a:latin typeface="Arial" panose="020B0604020202020204" pitchFamily="34" charset="0"/>
            </a:endParaRPr>
          </a:p>
        </p:txBody>
      </p:sp>
    </p:spTree>
    <p:extLst>
      <p:ext uri="{BB962C8B-B14F-4D97-AF65-F5344CB8AC3E}">
        <p14:creationId xmlns:p14="http://schemas.microsoft.com/office/powerpoint/2010/main" val="1520633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7">
            <a:extLst>
              <a:ext uri="{FF2B5EF4-FFF2-40B4-BE49-F238E27FC236}">
                <a16:creationId xmlns:a16="http://schemas.microsoft.com/office/drawing/2014/main" id="{1CD3E93F-FB3D-EF3D-97F1-1ED6FBEB2DC0}"/>
              </a:ext>
            </a:extLst>
          </p:cNvPr>
          <p:cNvSpPr>
            <a:spLocks noChangeShapeType="1"/>
          </p:cNvSpPr>
          <p:nvPr/>
        </p:nvSpPr>
        <p:spPr bwMode="auto">
          <a:xfrm>
            <a:off x="5581650" y="990600"/>
            <a:ext cx="0" cy="5867400"/>
          </a:xfrm>
          <a:prstGeom prst="line">
            <a:avLst/>
          </a:prstGeom>
          <a:noFill/>
          <a:ln w="57150">
            <a:pattFill prst="pct75">
              <a:fgClr>
                <a:srgbClr val="FFCC00"/>
              </a:fgClr>
              <a:bgClr>
                <a:srgbClr val="FFFFFF"/>
              </a:bgClr>
            </a:pattFill>
            <a:round/>
            <a:headEnd/>
            <a:tailEnd/>
          </a:ln>
          <a:extLst>
            <a:ext uri="{909E8E84-426E-40DD-AFC4-6F175D3DCCD1}">
              <a14:hiddenFill xmlns:a14="http://schemas.microsoft.com/office/drawing/2010/main">
                <a:noFill/>
              </a14:hiddenFill>
            </a:ext>
          </a:extLst>
        </p:spPr>
        <p:txBody>
          <a:bodyPr lIns="101279" tIns="50639" rIns="101279" bIns="50639"/>
          <a:lstStyle/>
          <a:p>
            <a:pPr eaLnBrk="0" fontAlgn="base" hangingPunct="0">
              <a:spcBef>
                <a:spcPct val="0"/>
              </a:spcBef>
              <a:spcAft>
                <a:spcPct val="0"/>
              </a:spcAft>
            </a:pPr>
            <a:endParaRPr lang="en-US">
              <a:solidFill>
                <a:prstClr val="black"/>
              </a:solidFill>
              <a:latin typeface="Arial" panose="020B0604020202020204" pitchFamily="34" charset="0"/>
            </a:endParaRPr>
          </a:p>
        </p:txBody>
      </p:sp>
      <p:pic>
        <p:nvPicPr>
          <p:cNvPr id="3075" name="Picture 9">
            <a:extLst>
              <a:ext uri="{FF2B5EF4-FFF2-40B4-BE49-F238E27FC236}">
                <a16:creationId xmlns:a16="http://schemas.microsoft.com/office/drawing/2014/main" id="{9AACB3E8-553D-B3A9-833F-24CAB3925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90600"/>
            <a:ext cx="5410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9">
            <a:extLst>
              <a:ext uri="{FF2B5EF4-FFF2-40B4-BE49-F238E27FC236}">
                <a16:creationId xmlns:a16="http://schemas.microsoft.com/office/drawing/2014/main" id="{139EB587-C3FA-1314-7347-DBC178525760}"/>
              </a:ext>
            </a:extLst>
          </p:cNvPr>
          <p:cNvSpPr>
            <a:spLocks noChangeArrowheads="1" noChangeShapeType="1" noTextEdit="1"/>
          </p:cNvSpPr>
          <p:nvPr/>
        </p:nvSpPr>
        <p:spPr bwMode="auto">
          <a:xfrm>
            <a:off x="2667000" y="0"/>
            <a:ext cx="7086600" cy="838200"/>
          </a:xfrm>
          <a:prstGeom prst="rect">
            <a:avLst/>
          </a:prstGeom>
        </p:spPr>
        <p:txBody>
          <a:bodyPr wrap="none" fromWordArt="1">
            <a:prstTxWarp prst="textWave1">
              <a:avLst>
                <a:gd name="adj1" fmla="val 13005"/>
                <a:gd name="adj2" fmla="val -796"/>
              </a:avLst>
            </a:prstTxWarp>
          </a:bodyPr>
          <a:lstStyle/>
          <a:p>
            <a:pPr algn="ctr" eaLnBrk="0" fontAlgn="base" hangingPunct="0">
              <a:spcBef>
                <a:spcPct val="0"/>
              </a:spcBef>
              <a:spcAft>
                <a:spcPct val="0"/>
              </a:spcAft>
            </a:pPr>
            <a:r>
              <a:rPr lang="en-US" sz="4400" b="1" kern="10">
                <a:ln w="9525">
                  <a:solidFill>
                    <a:srgbClr val="FF00FF"/>
                  </a:solidFill>
                  <a:round/>
                  <a:headEnd/>
                  <a:tailEnd/>
                </a:ln>
                <a:solidFill>
                  <a:srgbClr val="FFFF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Kiểm tra bài cũ</a:t>
            </a:r>
          </a:p>
        </p:txBody>
      </p:sp>
      <p:sp>
        <p:nvSpPr>
          <p:cNvPr id="3077" name="TextBox 11">
            <a:extLst>
              <a:ext uri="{FF2B5EF4-FFF2-40B4-BE49-F238E27FC236}">
                <a16:creationId xmlns:a16="http://schemas.microsoft.com/office/drawing/2014/main" id="{E65BE224-625B-0958-878D-865F8DD6860F}"/>
              </a:ext>
            </a:extLst>
          </p:cNvPr>
          <p:cNvSpPr txBox="1">
            <a:spLocks noChangeArrowheads="1"/>
          </p:cNvSpPr>
          <p:nvPr/>
        </p:nvSpPr>
        <p:spPr bwMode="auto">
          <a:xfrm>
            <a:off x="1828800" y="1782764"/>
            <a:ext cx="335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None/>
            </a:pPr>
            <a:r>
              <a:rPr lang="en-US" altLang="en-US" sz="2400" b="1">
                <a:solidFill>
                  <a:prstClr val="black"/>
                </a:solidFill>
                <a:latin typeface="Times New Roman" panose="02020603050405020304" pitchFamily="18" charset="0"/>
                <a:cs typeface="Times New Roman" panose="02020603050405020304" pitchFamily="18" charset="0"/>
              </a:rPr>
              <a:t>? Xác định trên lược đồ vị trí Khu vực Tây Nam Á: tiếp giáp với các vịnh biển , các khu vực nào của Châu á .</a:t>
            </a:r>
          </a:p>
        </p:txBody>
      </p:sp>
    </p:spTree>
    <p:extLst>
      <p:ext uri="{BB962C8B-B14F-4D97-AF65-F5344CB8AC3E}">
        <p14:creationId xmlns:p14="http://schemas.microsoft.com/office/powerpoint/2010/main" val="32800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E18B053C-7E01-19BA-057D-AD189E1F64BC}"/>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22531" name="Rectangle 17">
            <a:extLst>
              <a:ext uri="{FF2B5EF4-FFF2-40B4-BE49-F238E27FC236}">
                <a16:creationId xmlns:a16="http://schemas.microsoft.com/office/drawing/2014/main" id="{F82E8131-90EA-BCA1-D2D4-290B39C29F8C}"/>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2532" name="Text Box 5">
            <a:extLst>
              <a:ext uri="{FF2B5EF4-FFF2-40B4-BE49-F238E27FC236}">
                <a16:creationId xmlns:a16="http://schemas.microsoft.com/office/drawing/2014/main" id="{B97852D8-A661-6DFB-C4FC-7A1F70DCBC8D}"/>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22533" name="Text Box 6">
            <a:extLst>
              <a:ext uri="{FF2B5EF4-FFF2-40B4-BE49-F238E27FC236}">
                <a16:creationId xmlns:a16="http://schemas.microsoft.com/office/drawing/2014/main" id="{05194D98-F988-0B24-BEE0-87A85D3792DF}"/>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22534" name="Rectangle 7">
            <a:extLst>
              <a:ext uri="{FF2B5EF4-FFF2-40B4-BE49-F238E27FC236}">
                <a16:creationId xmlns:a16="http://schemas.microsoft.com/office/drawing/2014/main" id="{8CF83BAA-AC66-B074-C323-BA4063C75BA5}"/>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22535" name="TextBox 13">
            <a:extLst>
              <a:ext uri="{FF2B5EF4-FFF2-40B4-BE49-F238E27FC236}">
                <a16:creationId xmlns:a16="http://schemas.microsoft.com/office/drawing/2014/main" id="{8465BB96-87AC-B861-AC59-786D1151C65F}"/>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22536" name="Text Box 6">
            <a:extLst>
              <a:ext uri="{FF2B5EF4-FFF2-40B4-BE49-F238E27FC236}">
                <a16:creationId xmlns:a16="http://schemas.microsoft.com/office/drawing/2014/main" id="{EDCC4DC8-DE0F-A1BD-01DA-54140D347DB1}"/>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22537" name="Rectangle 18">
            <a:extLst>
              <a:ext uri="{FF2B5EF4-FFF2-40B4-BE49-F238E27FC236}">
                <a16:creationId xmlns:a16="http://schemas.microsoft.com/office/drawing/2014/main" id="{DBCF2D4E-8F42-A59F-797E-9A72FC0CC867}"/>
              </a:ext>
            </a:extLst>
          </p:cNvPr>
          <p:cNvSpPr>
            <a:spLocks noChangeArrowheads="1"/>
          </p:cNvSpPr>
          <p:nvPr/>
        </p:nvSpPr>
        <p:spPr bwMode="auto">
          <a:xfrm>
            <a:off x="1752601" y="337661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Gồm 3 miền:</a:t>
            </a:r>
          </a:p>
        </p:txBody>
      </p:sp>
      <p:pic>
        <p:nvPicPr>
          <p:cNvPr id="22538" name="Picture 7" descr="33">
            <a:extLst>
              <a:ext uri="{FF2B5EF4-FFF2-40B4-BE49-F238E27FC236}">
                <a16:creationId xmlns:a16="http://schemas.microsoft.com/office/drawing/2014/main" id="{D704E183-B426-18E4-60D9-81205CFB9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09626"/>
            <a:ext cx="4572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12">
            <a:extLst>
              <a:ext uri="{FF2B5EF4-FFF2-40B4-BE49-F238E27FC236}">
                <a16:creationId xmlns:a16="http://schemas.microsoft.com/office/drawing/2014/main" id="{512E893F-DB1A-2B3B-6BCF-4DCB907763B1}"/>
              </a:ext>
            </a:extLst>
          </p:cNvPr>
          <p:cNvSpPr txBox="1">
            <a:spLocks noChangeArrowheads="1"/>
          </p:cNvSpPr>
          <p:nvPr/>
        </p:nvSpPr>
        <p:spPr bwMode="auto">
          <a:xfrm>
            <a:off x="6477000" y="64912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1800" b="1">
                <a:solidFill>
                  <a:prstClr val="black"/>
                </a:solidFill>
                <a:latin typeface=".VnTime" pitchFamily="34" charset="0"/>
              </a:rPr>
              <a:t>Lư­îc ®å tù nhiªn khu vùc Nam </a:t>
            </a:r>
            <a:r>
              <a:rPr lang="en-US" altLang="en-US" sz="1800" b="1">
                <a:solidFill>
                  <a:prstClr val="black"/>
                </a:solidFill>
                <a:latin typeface=".VnTimeH" pitchFamily="34" charset="0"/>
              </a:rPr>
              <a:t>¸</a:t>
            </a:r>
          </a:p>
        </p:txBody>
      </p:sp>
      <p:sp>
        <p:nvSpPr>
          <p:cNvPr id="17" name="Rectangle 6">
            <a:extLst>
              <a:ext uri="{FF2B5EF4-FFF2-40B4-BE49-F238E27FC236}">
                <a16:creationId xmlns:a16="http://schemas.microsoft.com/office/drawing/2014/main" id="{06810F31-9047-D959-C827-C31F2BC05BA2}"/>
              </a:ext>
            </a:extLst>
          </p:cNvPr>
          <p:cNvSpPr>
            <a:spLocks noChangeArrowheads="1"/>
          </p:cNvSpPr>
          <p:nvPr/>
        </p:nvSpPr>
        <p:spPr bwMode="auto">
          <a:xfrm>
            <a:off x="1752600" y="4586289"/>
            <a:ext cx="4343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 Ở giữa là đồng bằng Ấn - Hằng rộng và bằng phẳng chạy từ bờ biển A ráp tới bờ vịnh Ben gan dài hơn 300km , rộng TB 250- 350km</a:t>
            </a:r>
          </a:p>
        </p:txBody>
      </p:sp>
      <p:sp>
        <p:nvSpPr>
          <p:cNvPr id="3" name="Rectangle 2">
            <a:extLst>
              <a:ext uri="{FF2B5EF4-FFF2-40B4-BE49-F238E27FC236}">
                <a16:creationId xmlns:a16="http://schemas.microsoft.com/office/drawing/2014/main" id="{DEB1A05A-A7CB-BC99-E09A-7DA876E1D78E}"/>
              </a:ext>
            </a:extLst>
          </p:cNvPr>
          <p:cNvSpPr>
            <a:spLocks noChangeArrowheads="1"/>
          </p:cNvSpPr>
          <p:nvPr/>
        </p:nvSpPr>
        <p:spPr bwMode="auto">
          <a:xfrm>
            <a:off x="1779588" y="5791200"/>
            <a:ext cx="4392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 Phía Nam là sơn nguyên Đê can tương đối thấp và bằng phẳng.</a:t>
            </a:r>
            <a:r>
              <a:rPr lang="vi-VN" altLang="en-US" sz="2000">
                <a:solidFill>
                  <a:prstClr val="black"/>
                </a:solidFill>
                <a:latin typeface="Times New Roman" panose="02020603050405020304" pitchFamily="18" charset="0"/>
              </a:rPr>
              <a:t> Hai bên rìa có dãy Gát Đông và Gát Tây.</a:t>
            </a:r>
            <a:endParaRPr lang="en-US" altLang="en-US" sz="2000">
              <a:solidFill>
                <a:prstClr val="black"/>
              </a:solidFill>
              <a:latin typeface="Times New Roman" panose="02020603050405020304" pitchFamily="18" charset="0"/>
            </a:endParaRPr>
          </a:p>
        </p:txBody>
      </p:sp>
      <p:sp>
        <p:nvSpPr>
          <p:cNvPr id="22542" name="Rectangle 15">
            <a:extLst>
              <a:ext uri="{FF2B5EF4-FFF2-40B4-BE49-F238E27FC236}">
                <a16:creationId xmlns:a16="http://schemas.microsoft.com/office/drawing/2014/main" id="{65770356-C0F9-D2F5-2950-86DCD678EF33}"/>
              </a:ext>
            </a:extLst>
          </p:cNvPr>
          <p:cNvSpPr>
            <a:spLocks noChangeArrowheads="1"/>
          </p:cNvSpPr>
          <p:nvPr/>
        </p:nvSpPr>
        <p:spPr bwMode="auto">
          <a:xfrm>
            <a:off x="1600200" y="364807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 Phía Bắc là núi Hi- ma- lay-a : hùng vĩ </a:t>
            </a:r>
          </a:p>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chạy theo hướng tây bắc – đông nam dài gần 2600km , rộng TB 320 – 400km.</a:t>
            </a:r>
            <a:endParaRPr lang="vi-VN" altLang="en-US" sz="2000">
              <a:solidFill>
                <a:prstClr val="black"/>
              </a:solidFill>
              <a:latin typeface="Arial" panose="020B0604020202020204" pitchFamily="34" charset="0"/>
            </a:endParaRPr>
          </a:p>
        </p:txBody>
      </p:sp>
    </p:spTree>
    <p:extLst>
      <p:ext uri="{BB962C8B-B14F-4D97-AF65-F5344CB8AC3E}">
        <p14:creationId xmlns:p14="http://schemas.microsoft.com/office/powerpoint/2010/main" val="158784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7">
            <a:extLst>
              <a:ext uri="{FF2B5EF4-FFF2-40B4-BE49-F238E27FC236}">
                <a16:creationId xmlns:a16="http://schemas.microsoft.com/office/drawing/2014/main" id="{EA7BD13B-0F78-1D35-7C24-165E738FB857}"/>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3555" name="Text Box 5">
            <a:extLst>
              <a:ext uri="{FF2B5EF4-FFF2-40B4-BE49-F238E27FC236}">
                <a16:creationId xmlns:a16="http://schemas.microsoft.com/office/drawing/2014/main" id="{0B8393A4-B384-FC8F-71AC-A3FE7AB41ABF}"/>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8" name="Text Box 6">
            <a:extLst>
              <a:ext uri="{FF2B5EF4-FFF2-40B4-BE49-F238E27FC236}">
                <a16:creationId xmlns:a16="http://schemas.microsoft.com/office/drawing/2014/main" id="{E7AC8239-8CBB-4F6D-FFD5-AEAEEF15021E}"/>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20" name="Text Box 15">
            <a:extLst>
              <a:ext uri="{FF2B5EF4-FFF2-40B4-BE49-F238E27FC236}">
                <a16:creationId xmlns:a16="http://schemas.microsoft.com/office/drawing/2014/main" id="{80BF3307-03C4-713E-0DCD-0A4684E20C74}"/>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sp>
        <p:nvSpPr>
          <p:cNvPr id="21" name="Text Box 18">
            <a:extLst>
              <a:ext uri="{FF2B5EF4-FFF2-40B4-BE49-F238E27FC236}">
                <a16:creationId xmlns:a16="http://schemas.microsoft.com/office/drawing/2014/main" id="{E32F04C7-0114-4C91-69D8-55421C789C4E}"/>
              </a:ext>
            </a:extLst>
          </p:cNvPr>
          <p:cNvSpPr txBox="1">
            <a:spLocks noChangeArrowheads="1"/>
          </p:cNvSpPr>
          <p:nvPr/>
        </p:nvSpPr>
        <p:spPr bwMode="auto">
          <a:xfrm>
            <a:off x="2209800" y="2590800"/>
            <a:ext cx="3200400"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C00000"/>
                </a:solidFill>
                <a:latin typeface=".VnTime" pitchFamily="34" charset="0"/>
              </a:rPr>
              <a:t> </a:t>
            </a:r>
            <a:r>
              <a:rPr lang="vi-VN" altLang="en-US" sz="2400" b="1">
                <a:solidFill>
                  <a:srgbClr val="C00000"/>
                </a:solidFill>
                <a:latin typeface="Times New Roman" panose="02020603050405020304" pitchFamily="18" charset="0"/>
              </a:rPr>
              <a:t>Với </a:t>
            </a:r>
            <a:r>
              <a:rPr lang="en-US" altLang="en-US" sz="2400" b="1">
                <a:solidFill>
                  <a:srgbClr val="C00000"/>
                </a:solidFill>
                <a:latin typeface="Times New Roman" panose="02020603050405020304" pitchFamily="18" charset="0"/>
              </a:rPr>
              <a:t>vĩ độ 9</a:t>
            </a:r>
            <a:r>
              <a:rPr lang="en-US" altLang="en-US" sz="2400" b="1" baseline="30000">
                <a:solidFill>
                  <a:srgbClr val="C00000"/>
                </a:solidFill>
                <a:latin typeface="Times New Roman" panose="02020603050405020304" pitchFamily="18" charset="0"/>
              </a:rPr>
              <a:t>0</a:t>
            </a:r>
            <a:r>
              <a:rPr lang="en-US" altLang="en-US" sz="2400" b="1">
                <a:solidFill>
                  <a:srgbClr val="C00000"/>
                </a:solidFill>
                <a:latin typeface="Times New Roman" panose="02020603050405020304" pitchFamily="18" charset="0"/>
              </a:rPr>
              <a:t>B=&gt; 37</a:t>
            </a:r>
            <a:r>
              <a:rPr lang="en-US" altLang="en-US" sz="2400" b="1" baseline="30000">
                <a:solidFill>
                  <a:srgbClr val="C00000"/>
                </a:solidFill>
                <a:latin typeface="Times New Roman" panose="02020603050405020304" pitchFamily="18" charset="0"/>
              </a:rPr>
              <a:t>0</a:t>
            </a:r>
            <a:r>
              <a:rPr lang="en-US" altLang="en-US" sz="2400" b="1">
                <a:solidFill>
                  <a:srgbClr val="C00000"/>
                </a:solidFill>
                <a:latin typeface="Times New Roman" panose="02020603050405020304" pitchFamily="18" charset="0"/>
              </a:rPr>
              <a:t>B Nam </a:t>
            </a:r>
            <a:r>
              <a:rPr lang="vi-VN" altLang="en-US" sz="2400" b="1">
                <a:solidFill>
                  <a:srgbClr val="C00000"/>
                </a:solidFill>
                <a:latin typeface="Times New Roman" panose="02020603050405020304" pitchFamily="18" charset="0"/>
              </a:rPr>
              <a:t>Á nằm trong đới khí hậu nào?</a:t>
            </a:r>
            <a:r>
              <a:rPr lang="en-US" altLang="en-US" sz="2400" b="1">
                <a:solidFill>
                  <a:srgbClr val="C00000"/>
                </a:solidFill>
                <a:latin typeface="Times New Roman" panose="02020603050405020304" pitchFamily="18" charset="0"/>
              </a:rPr>
              <a:t> Có những kiểu khí hậu nào ?</a:t>
            </a:r>
          </a:p>
        </p:txBody>
      </p:sp>
      <p:pic>
        <p:nvPicPr>
          <p:cNvPr id="24" name="Picture 17" descr="7">
            <a:extLst>
              <a:ext uri="{FF2B5EF4-FFF2-40B4-BE49-F238E27FC236}">
                <a16:creationId xmlns:a16="http://schemas.microsoft.com/office/drawing/2014/main" id="{5B3AC3AD-CCF9-596C-7E26-B89D55264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1"/>
            <a:ext cx="520065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67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ppt_x</p:attrName>
                                        </p:attrNameLst>
                                      </p:cBhvr>
                                      <p:tavLst>
                                        <p:tav tm="0">
                                          <p:val>
                                            <p:strVal val="#ppt_x-.2"/>
                                          </p:val>
                                        </p:tav>
                                        <p:tav tm="100000">
                                          <p:val>
                                            <p:strVal val="#ppt_x"/>
                                          </p:val>
                                        </p:tav>
                                      </p:tavLst>
                                    </p:anim>
                                    <p:anim calcmode="lin" valueType="num">
                                      <p:cBhvr>
                                        <p:cTn id="1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12">
            <a:extLst>
              <a:ext uri="{FF2B5EF4-FFF2-40B4-BE49-F238E27FC236}">
                <a16:creationId xmlns:a16="http://schemas.microsoft.com/office/drawing/2014/main" id="{77ED50F5-6711-F9E4-7C1D-163062EF288F}"/>
              </a:ext>
            </a:extLst>
          </p:cNvPr>
          <p:cNvSpPr txBox="1">
            <a:spLocks noChangeArrowheads="1"/>
          </p:cNvSpPr>
          <p:nvPr/>
        </p:nvSpPr>
        <p:spPr bwMode="auto">
          <a:xfrm>
            <a:off x="6781801" y="2057400"/>
            <a:ext cx="331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None/>
            </a:pPr>
            <a:r>
              <a:rPr lang="en-US" altLang="en-US" sz="2400" b="1">
                <a:solidFill>
                  <a:prstClr val="white"/>
                </a:solidFill>
                <a:latin typeface="Times New Roman" panose="02020603050405020304" pitchFamily="18" charset="0"/>
              </a:rPr>
              <a:t>Himalaya</a:t>
            </a:r>
          </a:p>
        </p:txBody>
      </p:sp>
      <p:pic>
        <p:nvPicPr>
          <p:cNvPr id="24579" name="Picture 17" descr="7">
            <a:extLst>
              <a:ext uri="{FF2B5EF4-FFF2-40B4-BE49-F238E27FC236}">
                <a16:creationId xmlns:a16="http://schemas.microsoft.com/office/drawing/2014/main" id="{BE8BF185-5475-C441-9607-75F6464A3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11" name="AutoShape 27">
            <a:extLst>
              <a:ext uri="{FF2B5EF4-FFF2-40B4-BE49-F238E27FC236}">
                <a16:creationId xmlns:a16="http://schemas.microsoft.com/office/drawing/2014/main" id="{4B04DAC9-2A46-84FC-9291-B65FC1C36E6E}"/>
              </a:ext>
            </a:extLst>
          </p:cNvPr>
          <p:cNvSpPr>
            <a:spLocks noChangeArrowheads="1"/>
          </p:cNvSpPr>
          <p:nvPr/>
        </p:nvSpPr>
        <p:spPr bwMode="auto">
          <a:xfrm>
            <a:off x="5029200" y="2362200"/>
            <a:ext cx="1219200" cy="838200"/>
          </a:xfrm>
          <a:prstGeom prst="wedgeRoundRectCallout">
            <a:avLst>
              <a:gd name="adj1" fmla="val -88935"/>
              <a:gd name="adj2" fmla="val 114204"/>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prstClr val="black"/>
                </a:solidFill>
                <a:latin typeface="Times New Roman" panose="02020603050405020304" pitchFamily="18" charset="0"/>
              </a:rPr>
              <a:t>Kiểu núi cao</a:t>
            </a:r>
          </a:p>
        </p:txBody>
      </p:sp>
      <p:sp>
        <p:nvSpPr>
          <p:cNvPr id="15" name="Line 21">
            <a:extLst>
              <a:ext uri="{FF2B5EF4-FFF2-40B4-BE49-F238E27FC236}">
                <a16:creationId xmlns:a16="http://schemas.microsoft.com/office/drawing/2014/main" id="{F4449271-3D9B-CCF5-ABA5-93017DF5C845}"/>
              </a:ext>
            </a:extLst>
          </p:cNvPr>
          <p:cNvSpPr>
            <a:spLocks noChangeShapeType="1"/>
          </p:cNvSpPr>
          <p:nvPr/>
        </p:nvSpPr>
        <p:spPr bwMode="auto">
          <a:xfrm flipV="1">
            <a:off x="4495800" y="3500438"/>
            <a:ext cx="3581400" cy="23336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8794" tIns="39397" rIns="78794" bIns="39397"/>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6" name="Line 21">
            <a:extLst>
              <a:ext uri="{FF2B5EF4-FFF2-40B4-BE49-F238E27FC236}">
                <a16:creationId xmlns:a16="http://schemas.microsoft.com/office/drawing/2014/main" id="{D321A861-A4C1-8FB6-0E7C-766BEDF85575}"/>
              </a:ext>
            </a:extLst>
          </p:cNvPr>
          <p:cNvSpPr>
            <a:spLocks noChangeShapeType="1"/>
          </p:cNvSpPr>
          <p:nvPr/>
        </p:nvSpPr>
        <p:spPr bwMode="auto">
          <a:xfrm>
            <a:off x="4495800" y="4343400"/>
            <a:ext cx="3581400" cy="1524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8794" tIns="39397" rIns="78794" bIns="39397"/>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 name="Freeform 1">
            <a:extLst>
              <a:ext uri="{FF2B5EF4-FFF2-40B4-BE49-F238E27FC236}">
                <a16:creationId xmlns:a16="http://schemas.microsoft.com/office/drawing/2014/main" id="{F09D869B-A7D1-346E-19F6-10CFC7C4CFA6}"/>
              </a:ext>
            </a:extLst>
          </p:cNvPr>
          <p:cNvSpPr/>
          <p:nvPr/>
        </p:nvSpPr>
        <p:spPr>
          <a:xfrm>
            <a:off x="3481388" y="3500439"/>
            <a:ext cx="1587500" cy="1514475"/>
          </a:xfrm>
          <a:custGeom>
            <a:avLst/>
            <a:gdLst>
              <a:gd name="connsiteX0" fmla="*/ 1528762 w 1588237"/>
              <a:gd name="connsiteY0" fmla="*/ 671512 h 1514475"/>
              <a:gd name="connsiteX1" fmla="*/ 1557337 w 1588237"/>
              <a:gd name="connsiteY1" fmla="*/ 600075 h 1514475"/>
              <a:gd name="connsiteX2" fmla="*/ 1585912 w 1588237"/>
              <a:gd name="connsiteY2" fmla="*/ 442912 h 1514475"/>
              <a:gd name="connsiteX3" fmla="*/ 1571625 w 1588237"/>
              <a:gd name="connsiteY3" fmla="*/ 328612 h 1514475"/>
              <a:gd name="connsiteX4" fmla="*/ 1528762 w 1588237"/>
              <a:gd name="connsiteY4" fmla="*/ 314325 h 1514475"/>
              <a:gd name="connsiteX5" fmla="*/ 1385887 w 1588237"/>
              <a:gd name="connsiteY5" fmla="*/ 300037 h 1514475"/>
              <a:gd name="connsiteX6" fmla="*/ 1343025 w 1588237"/>
              <a:gd name="connsiteY6" fmla="*/ 285750 h 1514475"/>
              <a:gd name="connsiteX7" fmla="*/ 1285875 w 1588237"/>
              <a:gd name="connsiteY7" fmla="*/ 271462 h 1514475"/>
              <a:gd name="connsiteX8" fmla="*/ 1243012 w 1588237"/>
              <a:gd name="connsiteY8" fmla="*/ 242887 h 1514475"/>
              <a:gd name="connsiteX9" fmla="*/ 1157287 w 1588237"/>
              <a:gd name="connsiteY9" fmla="*/ 214312 h 1514475"/>
              <a:gd name="connsiteX10" fmla="*/ 1114425 w 1588237"/>
              <a:gd name="connsiteY10" fmla="*/ 200025 h 1514475"/>
              <a:gd name="connsiteX11" fmla="*/ 1071562 w 1588237"/>
              <a:gd name="connsiteY11" fmla="*/ 185737 h 1514475"/>
              <a:gd name="connsiteX12" fmla="*/ 971550 w 1588237"/>
              <a:gd name="connsiteY12" fmla="*/ 157162 h 1514475"/>
              <a:gd name="connsiteX13" fmla="*/ 842962 w 1588237"/>
              <a:gd name="connsiteY13" fmla="*/ 114300 h 1514475"/>
              <a:gd name="connsiteX14" fmla="*/ 757237 w 1588237"/>
              <a:gd name="connsiteY14" fmla="*/ 85725 h 1514475"/>
              <a:gd name="connsiteX15" fmla="*/ 657225 w 1588237"/>
              <a:gd name="connsiteY15" fmla="*/ 71437 h 1514475"/>
              <a:gd name="connsiteX16" fmla="*/ 557212 w 1588237"/>
              <a:gd name="connsiteY16" fmla="*/ 28575 h 1514475"/>
              <a:gd name="connsiteX17" fmla="*/ 471487 w 1588237"/>
              <a:gd name="connsiteY17" fmla="*/ 0 h 1514475"/>
              <a:gd name="connsiteX18" fmla="*/ 328612 w 1588237"/>
              <a:gd name="connsiteY18" fmla="*/ 28575 h 1514475"/>
              <a:gd name="connsiteX19" fmla="*/ 242887 w 1588237"/>
              <a:gd name="connsiteY19" fmla="*/ 85725 h 1514475"/>
              <a:gd name="connsiteX20" fmla="*/ 228600 w 1588237"/>
              <a:gd name="connsiteY20" fmla="*/ 128587 h 1514475"/>
              <a:gd name="connsiteX21" fmla="*/ 214312 w 1588237"/>
              <a:gd name="connsiteY21" fmla="*/ 185737 h 1514475"/>
              <a:gd name="connsiteX22" fmla="*/ 157162 w 1588237"/>
              <a:gd name="connsiteY22" fmla="*/ 228600 h 1514475"/>
              <a:gd name="connsiteX23" fmla="*/ 71437 w 1588237"/>
              <a:gd name="connsiteY23" fmla="*/ 285750 h 1514475"/>
              <a:gd name="connsiteX24" fmla="*/ 0 w 1588237"/>
              <a:gd name="connsiteY24" fmla="*/ 414337 h 1514475"/>
              <a:gd name="connsiteX25" fmla="*/ 14287 w 1588237"/>
              <a:gd name="connsiteY25" fmla="*/ 471487 h 1514475"/>
              <a:gd name="connsiteX26" fmla="*/ 200025 w 1588237"/>
              <a:gd name="connsiteY26" fmla="*/ 542925 h 1514475"/>
              <a:gd name="connsiteX27" fmla="*/ 200025 w 1588237"/>
              <a:gd name="connsiteY27" fmla="*/ 628650 h 1514475"/>
              <a:gd name="connsiteX28" fmla="*/ 142875 w 1588237"/>
              <a:gd name="connsiteY28" fmla="*/ 714375 h 1514475"/>
              <a:gd name="connsiteX29" fmla="*/ 285750 w 1588237"/>
              <a:gd name="connsiteY29" fmla="*/ 742950 h 1514475"/>
              <a:gd name="connsiteX30" fmla="*/ 371475 w 1588237"/>
              <a:gd name="connsiteY30" fmla="*/ 714375 h 1514475"/>
              <a:gd name="connsiteX31" fmla="*/ 357187 w 1588237"/>
              <a:gd name="connsiteY31" fmla="*/ 771525 h 1514475"/>
              <a:gd name="connsiteX32" fmla="*/ 314325 w 1588237"/>
              <a:gd name="connsiteY32" fmla="*/ 800100 h 1514475"/>
              <a:gd name="connsiteX33" fmla="*/ 328612 w 1588237"/>
              <a:gd name="connsiteY33" fmla="*/ 942975 h 1514475"/>
              <a:gd name="connsiteX34" fmla="*/ 342900 w 1588237"/>
              <a:gd name="connsiteY34" fmla="*/ 985837 h 1514475"/>
              <a:gd name="connsiteX35" fmla="*/ 400050 w 1588237"/>
              <a:gd name="connsiteY35" fmla="*/ 1071562 h 1514475"/>
              <a:gd name="connsiteX36" fmla="*/ 414337 w 1588237"/>
              <a:gd name="connsiteY36" fmla="*/ 1114425 h 1514475"/>
              <a:gd name="connsiteX37" fmla="*/ 457200 w 1588237"/>
              <a:gd name="connsiteY37" fmla="*/ 1200150 h 1514475"/>
              <a:gd name="connsiteX38" fmla="*/ 500062 w 1588237"/>
              <a:gd name="connsiteY38" fmla="*/ 1343025 h 1514475"/>
              <a:gd name="connsiteX39" fmla="*/ 528637 w 1588237"/>
              <a:gd name="connsiteY39" fmla="*/ 1385887 h 1514475"/>
              <a:gd name="connsiteX40" fmla="*/ 542925 w 1588237"/>
              <a:gd name="connsiteY40" fmla="*/ 1428750 h 1514475"/>
              <a:gd name="connsiteX41" fmla="*/ 628650 w 1588237"/>
              <a:gd name="connsiteY41" fmla="*/ 1485900 h 1514475"/>
              <a:gd name="connsiteX42" fmla="*/ 714375 w 1588237"/>
              <a:gd name="connsiteY42" fmla="*/ 1514475 h 1514475"/>
              <a:gd name="connsiteX43" fmla="*/ 771525 w 1588237"/>
              <a:gd name="connsiteY43" fmla="*/ 1343025 h 1514475"/>
              <a:gd name="connsiteX44" fmla="*/ 842962 w 1588237"/>
              <a:gd name="connsiteY44" fmla="*/ 1285875 h 1514475"/>
              <a:gd name="connsiteX45" fmla="*/ 857250 w 1588237"/>
              <a:gd name="connsiteY45" fmla="*/ 1128712 h 1514475"/>
              <a:gd name="connsiteX46" fmla="*/ 900112 w 1588237"/>
              <a:gd name="connsiteY46" fmla="*/ 1085850 h 1514475"/>
              <a:gd name="connsiteX47" fmla="*/ 1042987 w 1588237"/>
              <a:gd name="connsiteY47" fmla="*/ 1014412 h 1514475"/>
              <a:gd name="connsiteX48" fmla="*/ 1128712 w 1588237"/>
              <a:gd name="connsiteY48" fmla="*/ 942975 h 1514475"/>
              <a:gd name="connsiteX49" fmla="*/ 1214437 w 1588237"/>
              <a:gd name="connsiteY49" fmla="*/ 871537 h 1514475"/>
              <a:gd name="connsiteX50" fmla="*/ 1243012 w 1588237"/>
              <a:gd name="connsiteY50" fmla="*/ 828675 h 1514475"/>
              <a:gd name="connsiteX51" fmla="*/ 1414462 w 1588237"/>
              <a:gd name="connsiteY51" fmla="*/ 685800 h 1514475"/>
              <a:gd name="connsiteX52" fmla="*/ 1543050 w 1588237"/>
              <a:gd name="connsiteY52" fmla="*/ 671512 h 1514475"/>
              <a:gd name="connsiteX53" fmla="*/ 1557337 w 1588237"/>
              <a:gd name="connsiteY53" fmla="*/ 628650 h 1514475"/>
              <a:gd name="connsiteX54" fmla="*/ 1585912 w 1588237"/>
              <a:gd name="connsiteY54" fmla="*/ 585787 h 1514475"/>
              <a:gd name="connsiteX55" fmla="*/ 1585912 w 1588237"/>
              <a:gd name="connsiteY55" fmla="*/ 5286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88237" h="1514475">
                <a:moveTo>
                  <a:pt x="1528762" y="671512"/>
                </a:moveTo>
                <a:cubicBezTo>
                  <a:pt x="1538287" y="647700"/>
                  <a:pt x="1549227" y="624406"/>
                  <a:pt x="1557337" y="600075"/>
                </a:cubicBezTo>
                <a:cubicBezTo>
                  <a:pt x="1574180" y="549547"/>
                  <a:pt x="1578474" y="494978"/>
                  <a:pt x="1585912" y="442912"/>
                </a:cubicBezTo>
                <a:cubicBezTo>
                  <a:pt x="1581150" y="404812"/>
                  <a:pt x="1587219" y="363699"/>
                  <a:pt x="1571625" y="328612"/>
                </a:cubicBezTo>
                <a:cubicBezTo>
                  <a:pt x="1565508" y="314850"/>
                  <a:pt x="1543647" y="316615"/>
                  <a:pt x="1528762" y="314325"/>
                </a:cubicBezTo>
                <a:cubicBezTo>
                  <a:pt x="1481456" y="307047"/>
                  <a:pt x="1433512" y="304800"/>
                  <a:pt x="1385887" y="300037"/>
                </a:cubicBezTo>
                <a:cubicBezTo>
                  <a:pt x="1371600" y="295275"/>
                  <a:pt x="1357506" y="289887"/>
                  <a:pt x="1343025" y="285750"/>
                </a:cubicBezTo>
                <a:cubicBezTo>
                  <a:pt x="1324144" y="280355"/>
                  <a:pt x="1303924" y="279197"/>
                  <a:pt x="1285875" y="271462"/>
                </a:cubicBezTo>
                <a:cubicBezTo>
                  <a:pt x="1270092" y="264698"/>
                  <a:pt x="1258704" y="249861"/>
                  <a:pt x="1243012" y="242887"/>
                </a:cubicBezTo>
                <a:cubicBezTo>
                  <a:pt x="1215487" y="230654"/>
                  <a:pt x="1185862" y="223837"/>
                  <a:pt x="1157287" y="214312"/>
                </a:cubicBezTo>
                <a:lnTo>
                  <a:pt x="1114425" y="200025"/>
                </a:lnTo>
                <a:cubicBezTo>
                  <a:pt x="1100137" y="195262"/>
                  <a:pt x="1086173" y="189390"/>
                  <a:pt x="1071562" y="185737"/>
                </a:cubicBezTo>
                <a:cubicBezTo>
                  <a:pt x="1026516" y="174476"/>
                  <a:pt x="1012551" y="172538"/>
                  <a:pt x="971550" y="157162"/>
                </a:cubicBezTo>
                <a:cubicBezTo>
                  <a:pt x="780574" y="85545"/>
                  <a:pt x="1002557" y="162178"/>
                  <a:pt x="842962" y="114300"/>
                </a:cubicBezTo>
                <a:cubicBezTo>
                  <a:pt x="814112" y="105645"/>
                  <a:pt x="787055" y="89985"/>
                  <a:pt x="757237" y="85725"/>
                </a:cubicBezTo>
                <a:lnTo>
                  <a:pt x="657225" y="71437"/>
                </a:lnTo>
                <a:cubicBezTo>
                  <a:pt x="519269" y="25454"/>
                  <a:pt x="733738" y="99186"/>
                  <a:pt x="557212" y="28575"/>
                </a:cubicBezTo>
                <a:cubicBezTo>
                  <a:pt x="529246" y="17388"/>
                  <a:pt x="471487" y="0"/>
                  <a:pt x="471487" y="0"/>
                </a:cubicBezTo>
                <a:cubicBezTo>
                  <a:pt x="446635" y="3550"/>
                  <a:pt x="363142" y="9392"/>
                  <a:pt x="328612" y="28575"/>
                </a:cubicBezTo>
                <a:cubicBezTo>
                  <a:pt x="298591" y="45253"/>
                  <a:pt x="242887" y="85725"/>
                  <a:pt x="242887" y="85725"/>
                </a:cubicBezTo>
                <a:cubicBezTo>
                  <a:pt x="238125" y="100012"/>
                  <a:pt x="232737" y="114106"/>
                  <a:pt x="228600" y="128587"/>
                </a:cubicBezTo>
                <a:cubicBezTo>
                  <a:pt x="223205" y="147468"/>
                  <a:pt x="225725" y="169758"/>
                  <a:pt x="214312" y="185737"/>
                </a:cubicBezTo>
                <a:cubicBezTo>
                  <a:pt x="200471" y="205114"/>
                  <a:pt x="176670" y="214944"/>
                  <a:pt x="157162" y="228600"/>
                </a:cubicBezTo>
                <a:cubicBezTo>
                  <a:pt x="129027" y="248294"/>
                  <a:pt x="71437" y="285750"/>
                  <a:pt x="71437" y="285750"/>
                </a:cubicBezTo>
                <a:cubicBezTo>
                  <a:pt x="5933" y="384006"/>
                  <a:pt x="25147" y="338894"/>
                  <a:pt x="0" y="414337"/>
                </a:cubicBezTo>
                <a:cubicBezTo>
                  <a:pt x="4762" y="433387"/>
                  <a:pt x="6552" y="453438"/>
                  <a:pt x="14287" y="471487"/>
                </a:cubicBezTo>
                <a:cubicBezTo>
                  <a:pt x="49890" y="554562"/>
                  <a:pt x="95761" y="523968"/>
                  <a:pt x="200025" y="542925"/>
                </a:cubicBezTo>
                <a:cubicBezTo>
                  <a:pt x="214312" y="585787"/>
                  <a:pt x="223837" y="585788"/>
                  <a:pt x="200025" y="628650"/>
                </a:cubicBezTo>
                <a:cubicBezTo>
                  <a:pt x="183347" y="658671"/>
                  <a:pt x="142875" y="714375"/>
                  <a:pt x="142875" y="714375"/>
                </a:cubicBezTo>
                <a:cubicBezTo>
                  <a:pt x="189689" y="784596"/>
                  <a:pt x="161252" y="769628"/>
                  <a:pt x="285750" y="742950"/>
                </a:cubicBezTo>
                <a:cubicBezTo>
                  <a:pt x="315202" y="736639"/>
                  <a:pt x="371475" y="714375"/>
                  <a:pt x="371475" y="714375"/>
                </a:cubicBezTo>
                <a:cubicBezTo>
                  <a:pt x="366712" y="733425"/>
                  <a:pt x="368079" y="755187"/>
                  <a:pt x="357187" y="771525"/>
                </a:cubicBezTo>
                <a:cubicBezTo>
                  <a:pt x="347662" y="785812"/>
                  <a:pt x="317148" y="783162"/>
                  <a:pt x="314325" y="800100"/>
                </a:cubicBezTo>
                <a:cubicBezTo>
                  <a:pt x="306456" y="847311"/>
                  <a:pt x="321334" y="895669"/>
                  <a:pt x="328612" y="942975"/>
                </a:cubicBezTo>
                <a:cubicBezTo>
                  <a:pt x="330902" y="957860"/>
                  <a:pt x="335586" y="972672"/>
                  <a:pt x="342900" y="985837"/>
                </a:cubicBezTo>
                <a:cubicBezTo>
                  <a:pt x="359579" y="1015858"/>
                  <a:pt x="400050" y="1071562"/>
                  <a:pt x="400050" y="1071562"/>
                </a:cubicBezTo>
                <a:cubicBezTo>
                  <a:pt x="404812" y="1085850"/>
                  <a:pt x="407602" y="1100954"/>
                  <a:pt x="414337" y="1114425"/>
                </a:cubicBezTo>
                <a:cubicBezTo>
                  <a:pt x="456082" y="1197915"/>
                  <a:pt x="433258" y="1116353"/>
                  <a:pt x="457200" y="1200150"/>
                </a:cubicBezTo>
                <a:cubicBezTo>
                  <a:pt x="467184" y="1235094"/>
                  <a:pt x="483084" y="1317558"/>
                  <a:pt x="500062" y="1343025"/>
                </a:cubicBezTo>
                <a:cubicBezTo>
                  <a:pt x="509587" y="1357312"/>
                  <a:pt x="520958" y="1370529"/>
                  <a:pt x="528637" y="1385887"/>
                </a:cubicBezTo>
                <a:cubicBezTo>
                  <a:pt x="535372" y="1399358"/>
                  <a:pt x="532276" y="1418101"/>
                  <a:pt x="542925" y="1428750"/>
                </a:cubicBezTo>
                <a:cubicBezTo>
                  <a:pt x="567209" y="1453034"/>
                  <a:pt x="596069" y="1475040"/>
                  <a:pt x="628650" y="1485900"/>
                </a:cubicBezTo>
                <a:lnTo>
                  <a:pt x="714375" y="1514475"/>
                </a:lnTo>
                <a:cubicBezTo>
                  <a:pt x="813690" y="1481369"/>
                  <a:pt x="732999" y="1522811"/>
                  <a:pt x="771525" y="1343025"/>
                </a:cubicBezTo>
                <a:cubicBezTo>
                  <a:pt x="781468" y="1296626"/>
                  <a:pt x="807477" y="1297703"/>
                  <a:pt x="842962" y="1285875"/>
                </a:cubicBezTo>
                <a:cubicBezTo>
                  <a:pt x="847725" y="1233487"/>
                  <a:pt x="842799" y="1179292"/>
                  <a:pt x="857250" y="1128712"/>
                </a:cubicBezTo>
                <a:cubicBezTo>
                  <a:pt x="862801" y="1109284"/>
                  <a:pt x="884163" y="1098255"/>
                  <a:pt x="900112" y="1085850"/>
                </a:cubicBezTo>
                <a:cubicBezTo>
                  <a:pt x="980688" y="1023180"/>
                  <a:pt x="964805" y="1033958"/>
                  <a:pt x="1042987" y="1014412"/>
                </a:cubicBezTo>
                <a:cubicBezTo>
                  <a:pt x="1149408" y="943465"/>
                  <a:pt x="1018702" y="1034649"/>
                  <a:pt x="1128712" y="942975"/>
                </a:cubicBezTo>
                <a:cubicBezTo>
                  <a:pt x="1190017" y="891888"/>
                  <a:pt x="1157515" y="939844"/>
                  <a:pt x="1214437" y="871537"/>
                </a:cubicBezTo>
                <a:cubicBezTo>
                  <a:pt x="1225430" y="858346"/>
                  <a:pt x="1231604" y="841509"/>
                  <a:pt x="1243012" y="828675"/>
                </a:cubicBezTo>
                <a:cubicBezTo>
                  <a:pt x="1262506" y="806744"/>
                  <a:pt x="1372036" y="690514"/>
                  <a:pt x="1414462" y="685800"/>
                </a:cubicBezTo>
                <a:lnTo>
                  <a:pt x="1543050" y="671512"/>
                </a:lnTo>
                <a:cubicBezTo>
                  <a:pt x="1547812" y="657225"/>
                  <a:pt x="1550602" y="642120"/>
                  <a:pt x="1557337" y="628650"/>
                </a:cubicBezTo>
                <a:cubicBezTo>
                  <a:pt x="1565016" y="613291"/>
                  <a:pt x="1581195" y="602298"/>
                  <a:pt x="1585912" y="585787"/>
                </a:cubicBezTo>
                <a:cubicBezTo>
                  <a:pt x="1591145" y="567470"/>
                  <a:pt x="1585912" y="547687"/>
                  <a:pt x="1585912" y="528637"/>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vi-VN">
              <a:solidFill>
                <a:srgbClr val="FF0000"/>
              </a:solidFill>
              <a:latin typeface="Arial" panose="020B0604020202020204" pitchFamily="34" charset="0"/>
            </a:endParaRPr>
          </a:p>
        </p:txBody>
      </p:sp>
      <p:sp>
        <p:nvSpPr>
          <p:cNvPr id="17" name="AutoShape 28">
            <a:extLst>
              <a:ext uri="{FF2B5EF4-FFF2-40B4-BE49-F238E27FC236}">
                <a16:creationId xmlns:a16="http://schemas.microsoft.com/office/drawing/2014/main" id="{20B577E6-45DF-EDB2-4065-B4570CF2529C}"/>
              </a:ext>
            </a:extLst>
          </p:cNvPr>
          <p:cNvSpPr>
            <a:spLocks noChangeArrowheads="1"/>
          </p:cNvSpPr>
          <p:nvPr/>
        </p:nvSpPr>
        <p:spPr bwMode="auto">
          <a:xfrm>
            <a:off x="2576513" y="2386013"/>
            <a:ext cx="1219200" cy="1066800"/>
          </a:xfrm>
          <a:prstGeom prst="wedgeRoundRectCallout">
            <a:avLst>
              <a:gd name="adj1" fmla="val 41796"/>
              <a:gd name="adj2" fmla="val 7708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prstClr val="black"/>
                </a:solidFill>
                <a:latin typeface="Times New Roman" panose="02020603050405020304" pitchFamily="18" charset="0"/>
              </a:rPr>
              <a:t>Kiểu nhiêt đới khô</a:t>
            </a:r>
          </a:p>
        </p:txBody>
      </p:sp>
      <p:sp>
        <p:nvSpPr>
          <p:cNvPr id="18" name="AutoShape 30">
            <a:extLst>
              <a:ext uri="{FF2B5EF4-FFF2-40B4-BE49-F238E27FC236}">
                <a16:creationId xmlns:a16="http://schemas.microsoft.com/office/drawing/2014/main" id="{39C12388-0F9E-C112-BADC-E0D561BA7A70}"/>
              </a:ext>
            </a:extLst>
          </p:cNvPr>
          <p:cNvSpPr>
            <a:spLocks noChangeArrowheads="1"/>
          </p:cNvSpPr>
          <p:nvPr/>
        </p:nvSpPr>
        <p:spPr bwMode="auto">
          <a:xfrm>
            <a:off x="1914525" y="4710113"/>
            <a:ext cx="1371600" cy="1143000"/>
          </a:xfrm>
          <a:prstGeom prst="wedgeRoundRectCallout">
            <a:avLst>
              <a:gd name="adj1" fmla="val 110532"/>
              <a:gd name="adj2" fmla="val -91250"/>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prstClr val="black"/>
                </a:solidFill>
                <a:latin typeface="Times New Roman" panose="02020603050405020304" pitchFamily="18" charset="0"/>
              </a:rPr>
              <a:t>Kiểu nhiệt đới gió mùa</a:t>
            </a:r>
          </a:p>
        </p:txBody>
      </p:sp>
      <p:sp>
        <p:nvSpPr>
          <p:cNvPr id="19" name="Line 21">
            <a:extLst>
              <a:ext uri="{FF2B5EF4-FFF2-40B4-BE49-F238E27FC236}">
                <a16:creationId xmlns:a16="http://schemas.microsoft.com/office/drawing/2014/main" id="{8DE95106-907A-69B7-197B-D2E56BDBEC27}"/>
              </a:ext>
            </a:extLst>
          </p:cNvPr>
          <p:cNvSpPr>
            <a:spLocks noChangeShapeType="1"/>
          </p:cNvSpPr>
          <p:nvPr/>
        </p:nvSpPr>
        <p:spPr bwMode="auto">
          <a:xfrm>
            <a:off x="3795714" y="3886200"/>
            <a:ext cx="4281487" cy="2286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8794" tIns="39397" rIns="78794" bIns="39397"/>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4215308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44411"/>
                                        </p:tgtEl>
                                        <p:attrNameLst>
                                          <p:attrName>style.visibility</p:attrName>
                                        </p:attrNameLst>
                                      </p:cBhvr>
                                      <p:to>
                                        <p:strVal val="visible"/>
                                      </p:to>
                                    </p:set>
                                    <p:anim calcmode="lin" valueType="num">
                                      <p:cBhvr>
                                        <p:cTn id="7" dur="1000" fill="hold"/>
                                        <p:tgtEl>
                                          <p:spTgt spid="144411"/>
                                        </p:tgtEl>
                                        <p:attrNameLst>
                                          <p:attrName>ppt_x</p:attrName>
                                        </p:attrNameLst>
                                      </p:cBhvr>
                                      <p:tavLst>
                                        <p:tav tm="0">
                                          <p:val>
                                            <p:strVal val="#ppt_x-.2"/>
                                          </p:val>
                                        </p:tav>
                                        <p:tav tm="100000">
                                          <p:val>
                                            <p:strVal val="#ppt_x"/>
                                          </p:val>
                                        </p:tav>
                                      </p:tavLst>
                                    </p:anim>
                                    <p:anim calcmode="lin" valueType="num">
                                      <p:cBhvr>
                                        <p:cTn id="8" dur="1000" fill="hold"/>
                                        <p:tgtEl>
                                          <p:spTgt spid="1444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4411"/>
                                        </p:tgtEl>
                                      </p:cBhvr>
                                    </p:animEffect>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
                                        </p:tgtEl>
                                      </p:cBhvr>
                                    </p:animEffect>
                                  </p:childTnLst>
                                </p:cTn>
                              </p:par>
                            </p:childTnLst>
                          </p:cTn>
                        </p:par>
                        <p:par>
                          <p:cTn id="21" fill="hold" nodeType="afterGroup">
                            <p:stCondLst>
                              <p:cond delay="1000"/>
                            </p:stCondLst>
                            <p:childTnLst>
                              <p:par>
                                <p:cTn id="22" presetID="3" presetClass="entr" presetSubtype="1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ppt_x</p:attrName>
                                        </p:attrNameLst>
                                      </p:cBhvr>
                                      <p:tavLst>
                                        <p:tav tm="0">
                                          <p:val>
                                            <p:strVal val="#ppt_x-.2"/>
                                          </p:val>
                                        </p:tav>
                                        <p:tav tm="100000">
                                          <p:val>
                                            <p:strVal val="#ppt_x"/>
                                          </p:val>
                                        </p:tav>
                                      </p:tavLst>
                                    </p:anim>
                                    <p:anim calcmode="lin" valueType="num">
                                      <p:cBhvr>
                                        <p:cTn id="3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8"/>
                                        </p:tgtEl>
                                      </p:cBhvr>
                                    </p:animEffect>
                                  </p:childTnLst>
                                </p:cTn>
                              </p:par>
                            </p:childTnLst>
                          </p:cTn>
                        </p:par>
                        <p:par>
                          <p:cTn id="32" fill="hold" nodeType="afterGroup">
                            <p:stCondLst>
                              <p:cond delay="1000"/>
                            </p:stCondLst>
                            <p:childTnLst>
                              <p:par>
                                <p:cTn id="33" presetID="3"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11"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7">
            <a:extLst>
              <a:ext uri="{FF2B5EF4-FFF2-40B4-BE49-F238E27FC236}">
                <a16:creationId xmlns:a16="http://schemas.microsoft.com/office/drawing/2014/main" id="{8FE6816F-C9C1-7B32-E6A9-549E53F5FEA7}"/>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5603" name="Text Box 5">
            <a:extLst>
              <a:ext uri="{FF2B5EF4-FFF2-40B4-BE49-F238E27FC236}">
                <a16:creationId xmlns:a16="http://schemas.microsoft.com/office/drawing/2014/main" id="{79B35F8C-A9EF-89CF-9CD6-D86B72845095}"/>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25604" name="Text Box 6">
            <a:extLst>
              <a:ext uri="{FF2B5EF4-FFF2-40B4-BE49-F238E27FC236}">
                <a16:creationId xmlns:a16="http://schemas.microsoft.com/office/drawing/2014/main" id="{8B777F42-9FB4-E60B-7402-CBDCB56844B4}"/>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25605" name="Text Box 15">
            <a:extLst>
              <a:ext uri="{FF2B5EF4-FFF2-40B4-BE49-F238E27FC236}">
                <a16:creationId xmlns:a16="http://schemas.microsoft.com/office/drawing/2014/main" id="{3A41EEBF-5FB3-E09C-449B-6C89BC295E39}"/>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pic>
        <p:nvPicPr>
          <p:cNvPr id="25606" name="Picture 17" descr="7">
            <a:extLst>
              <a:ext uri="{FF2B5EF4-FFF2-40B4-BE49-F238E27FC236}">
                <a16:creationId xmlns:a16="http://schemas.microsoft.com/office/drawing/2014/main" id="{5D6177EE-4B49-51BB-1C90-4F936AE60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1"/>
            <a:ext cx="520065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3">
            <a:extLst>
              <a:ext uri="{FF2B5EF4-FFF2-40B4-BE49-F238E27FC236}">
                <a16:creationId xmlns:a16="http://schemas.microsoft.com/office/drawing/2014/main" id="{41716EB1-4EDD-0EB2-34F0-9D06008E27E8}"/>
              </a:ext>
            </a:extLst>
          </p:cNvPr>
          <p:cNvSpPr txBox="1">
            <a:spLocks noChangeArrowheads="1"/>
          </p:cNvSpPr>
          <p:nvPr/>
        </p:nvSpPr>
        <p:spPr bwMode="auto">
          <a:xfrm>
            <a:off x="381000" y="1905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Tree>
    <p:extLst>
      <p:ext uri="{BB962C8B-B14F-4D97-AF65-F5344CB8AC3E}">
        <p14:creationId xmlns:p14="http://schemas.microsoft.com/office/powerpoint/2010/main" val="1047443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43488F73-5D04-CB11-133E-AFAFE30213BF}"/>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6627" name="Text Box 5">
            <a:extLst>
              <a:ext uri="{FF2B5EF4-FFF2-40B4-BE49-F238E27FC236}">
                <a16:creationId xmlns:a16="http://schemas.microsoft.com/office/drawing/2014/main" id="{438717CA-7561-AEA8-54C0-02A57742FE14}"/>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26628" name="Text Box 6">
            <a:extLst>
              <a:ext uri="{FF2B5EF4-FFF2-40B4-BE49-F238E27FC236}">
                <a16:creationId xmlns:a16="http://schemas.microsoft.com/office/drawing/2014/main" id="{7061F670-4173-F1BA-3D5F-DEF31108C200}"/>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26629" name="Text Box 15">
            <a:extLst>
              <a:ext uri="{FF2B5EF4-FFF2-40B4-BE49-F238E27FC236}">
                <a16:creationId xmlns:a16="http://schemas.microsoft.com/office/drawing/2014/main" id="{1EB0CBDF-D7F7-FA92-B51D-5C817E57A863}"/>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pic>
        <p:nvPicPr>
          <p:cNvPr id="26630" name="Picture 17" descr="7">
            <a:extLst>
              <a:ext uri="{FF2B5EF4-FFF2-40B4-BE49-F238E27FC236}">
                <a16:creationId xmlns:a16="http://schemas.microsoft.com/office/drawing/2014/main" id="{E41E9419-724B-7034-E6C9-41DD9F0DB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1"/>
            <a:ext cx="520065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23">
            <a:extLst>
              <a:ext uri="{FF2B5EF4-FFF2-40B4-BE49-F238E27FC236}">
                <a16:creationId xmlns:a16="http://schemas.microsoft.com/office/drawing/2014/main" id="{7E8854D5-654B-B3B2-CD00-396CC577FE2D}"/>
              </a:ext>
            </a:extLst>
          </p:cNvPr>
          <p:cNvSpPr txBox="1">
            <a:spLocks noChangeArrowheads="1"/>
          </p:cNvSpPr>
          <p:nvPr/>
        </p:nvSpPr>
        <p:spPr bwMode="auto">
          <a:xfrm>
            <a:off x="381000" y="1905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
        <p:nvSpPr>
          <p:cNvPr id="2" name="Rectangle 1">
            <a:extLst>
              <a:ext uri="{FF2B5EF4-FFF2-40B4-BE49-F238E27FC236}">
                <a16:creationId xmlns:a16="http://schemas.microsoft.com/office/drawing/2014/main" id="{DBD349ED-7771-9E7C-2F07-BC34FF25C670}"/>
              </a:ext>
            </a:extLst>
          </p:cNvPr>
          <p:cNvSpPr>
            <a:spLocks noChangeArrowheads="1"/>
          </p:cNvSpPr>
          <p:nvPr/>
        </p:nvSpPr>
        <p:spPr bwMode="auto">
          <a:xfrm>
            <a:off x="1758950" y="2613025"/>
            <a:ext cx="358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rPr>
              <a:t>Nam Á chịu ảnh hưởng của các loại gió mùa nào? Nêu đặc điểm hoạt động của các loại gió đó? </a:t>
            </a:r>
          </a:p>
        </p:txBody>
      </p:sp>
      <p:sp>
        <p:nvSpPr>
          <p:cNvPr id="3" name="Rectangle 2">
            <a:extLst>
              <a:ext uri="{FF2B5EF4-FFF2-40B4-BE49-F238E27FC236}">
                <a16:creationId xmlns:a16="http://schemas.microsoft.com/office/drawing/2014/main" id="{17C27A90-E34B-2EE6-5ED6-B85D98C625A6}"/>
              </a:ext>
            </a:extLst>
          </p:cNvPr>
          <p:cNvSpPr>
            <a:spLocks noChangeArrowheads="1"/>
          </p:cNvSpPr>
          <p:nvPr/>
        </p:nvSpPr>
        <p:spPr bwMode="auto">
          <a:xfrm>
            <a:off x="1758950" y="4183064"/>
            <a:ext cx="36512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srgbClr val="FF0000"/>
                </a:solidFill>
                <a:latin typeface="Times New Roman" panose="02020603050405020304" pitchFamily="18" charset="0"/>
              </a:rPr>
              <a:t>- Mùa đông từ tháng 10 đến tháng 3 năm sau chịu ảnh hưởng của gió mùa đông bắc hơi lạnh và khô. Mùa hạ từ tháng 4 đến tháng 9: từ tháng 4 đến tháng 6 nóng và khô; tháng 7 đến tháng 9 có gió tây nam từ Ấn Độ Dương thổi vào gây mưa</a:t>
            </a:r>
            <a:endParaRPr lang="vi-VN" altLang="en-US" sz="2000">
              <a:solidFill>
                <a:srgbClr val="FF0000"/>
              </a:solidFill>
              <a:latin typeface="Arial" panose="020B0604020202020204" pitchFamily="34" charset="0"/>
            </a:endParaRPr>
          </a:p>
        </p:txBody>
      </p:sp>
    </p:spTree>
    <p:extLst>
      <p:ext uri="{BB962C8B-B14F-4D97-AF65-F5344CB8AC3E}">
        <p14:creationId xmlns:p14="http://schemas.microsoft.com/office/powerpoint/2010/main" val="221450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35">
            <a:extLst>
              <a:ext uri="{FF2B5EF4-FFF2-40B4-BE49-F238E27FC236}">
                <a16:creationId xmlns:a16="http://schemas.microsoft.com/office/drawing/2014/main" id="{46CF90AD-93A9-758B-F9C5-FEF6956B4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3" descr="aflash">
            <a:extLst>
              <a:ext uri="{FF2B5EF4-FFF2-40B4-BE49-F238E27FC236}">
                <a16:creationId xmlns:a16="http://schemas.microsoft.com/office/drawing/2014/main" id="{52C7F2EF-E55A-E03A-7843-DEC798ADE876}"/>
              </a:ext>
            </a:extLst>
          </p:cNvPr>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553200" y="327660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4" name="Picture 4" descr="aflash">
            <a:extLst>
              <a:ext uri="{FF2B5EF4-FFF2-40B4-BE49-F238E27FC236}">
                <a16:creationId xmlns:a16="http://schemas.microsoft.com/office/drawing/2014/main" id="{0D256C3D-7C0F-A941-42A5-8859EF834410}"/>
              </a:ext>
            </a:extLst>
          </p:cNvPr>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0058400" y="190500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5" descr="aflash">
            <a:extLst>
              <a:ext uri="{FF2B5EF4-FFF2-40B4-BE49-F238E27FC236}">
                <a16:creationId xmlns:a16="http://schemas.microsoft.com/office/drawing/2014/main" id="{07648609-5489-D488-BD01-CAF9B9322E67}"/>
              </a:ext>
            </a:extLst>
          </p:cNvPr>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629400" y="1295400"/>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6" name="Line 6">
            <a:extLst>
              <a:ext uri="{FF2B5EF4-FFF2-40B4-BE49-F238E27FC236}">
                <a16:creationId xmlns:a16="http://schemas.microsoft.com/office/drawing/2014/main" id="{C3809A6B-0796-9053-B4F0-98E7F41596BF}"/>
              </a:ext>
            </a:extLst>
          </p:cNvPr>
          <p:cNvSpPr>
            <a:spLocks noChangeShapeType="1"/>
          </p:cNvSpPr>
          <p:nvPr/>
        </p:nvSpPr>
        <p:spPr bwMode="auto">
          <a:xfrm flipV="1">
            <a:off x="5943600" y="4038600"/>
            <a:ext cx="533400" cy="381000"/>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15047" name="Line 7">
            <a:extLst>
              <a:ext uri="{FF2B5EF4-FFF2-40B4-BE49-F238E27FC236}">
                <a16:creationId xmlns:a16="http://schemas.microsoft.com/office/drawing/2014/main" id="{D9DAF48D-F639-4114-7719-2B2A461535E0}"/>
              </a:ext>
            </a:extLst>
          </p:cNvPr>
          <p:cNvSpPr>
            <a:spLocks noChangeShapeType="1"/>
          </p:cNvSpPr>
          <p:nvPr/>
        </p:nvSpPr>
        <p:spPr bwMode="auto">
          <a:xfrm flipV="1">
            <a:off x="6743700" y="5181600"/>
            <a:ext cx="457200" cy="5095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15048" name="Line 8">
            <a:extLst>
              <a:ext uri="{FF2B5EF4-FFF2-40B4-BE49-F238E27FC236}">
                <a16:creationId xmlns:a16="http://schemas.microsoft.com/office/drawing/2014/main" id="{9445C8AD-C3BD-EA1C-8F56-6192642349FA}"/>
              </a:ext>
            </a:extLst>
          </p:cNvPr>
          <p:cNvSpPr>
            <a:spLocks noChangeShapeType="1"/>
          </p:cNvSpPr>
          <p:nvPr/>
        </p:nvSpPr>
        <p:spPr bwMode="auto">
          <a:xfrm flipV="1">
            <a:off x="9691688" y="3082925"/>
            <a:ext cx="1524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15049" name="Line 9">
            <a:extLst>
              <a:ext uri="{FF2B5EF4-FFF2-40B4-BE49-F238E27FC236}">
                <a16:creationId xmlns:a16="http://schemas.microsoft.com/office/drawing/2014/main" id="{232E67D4-F37D-337C-93CE-7D2967CCFDF6}"/>
              </a:ext>
            </a:extLst>
          </p:cNvPr>
          <p:cNvSpPr>
            <a:spLocks noChangeShapeType="1"/>
          </p:cNvSpPr>
          <p:nvPr/>
        </p:nvSpPr>
        <p:spPr bwMode="auto">
          <a:xfrm flipV="1">
            <a:off x="8915400" y="3378200"/>
            <a:ext cx="228600" cy="6223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7658" name="Line 10">
            <a:extLst>
              <a:ext uri="{FF2B5EF4-FFF2-40B4-BE49-F238E27FC236}">
                <a16:creationId xmlns:a16="http://schemas.microsoft.com/office/drawing/2014/main" id="{E68D1794-0D58-831A-2013-2EA425CF0ECF}"/>
              </a:ext>
            </a:extLst>
          </p:cNvPr>
          <p:cNvSpPr>
            <a:spLocks noChangeShapeType="1"/>
          </p:cNvSpPr>
          <p:nvPr/>
        </p:nvSpPr>
        <p:spPr bwMode="auto">
          <a:xfrm flipV="1">
            <a:off x="5384800" y="3543300"/>
            <a:ext cx="83820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7659" name="AutoShape 13">
            <a:hlinkClick r:id="rId4" action="ppaction://hlinksldjump" highlightClick="1"/>
            <a:extLst>
              <a:ext uri="{FF2B5EF4-FFF2-40B4-BE49-F238E27FC236}">
                <a16:creationId xmlns:a16="http://schemas.microsoft.com/office/drawing/2014/main" id="{801BD2D8-1D77-57D6-5B09-900243FDD5D5}"/>
              </a:ext>
            </a:extLst>
          </p:cNvPr>
          <p:cNvSpPr>
            <a:spLocks noChangeArrowheads="1"/>
          </p:cNvSpPr>
          <p:nvPr/>
        </p:nvSpPr>
        <p:spPr bwMode="auto">
          <a:xfrm>
            <a:off x="10058400" y="6096000"/>
            <a:ext cx="6096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1800">
              <a:solidFill>
                <a:prstClr val="black"/>
              </a:solidFill>
              <a:latin typeface="Arial" panose="020B0604020202020204" pitchFamily="34" charset="0"/>
            </a:endParaRPr>
          </a:p>
        </p:txBody>
      </p:sp>
      <p:sp>
        <p:nvSpPr>
          <p:cNvPr id="215054" name="Freeform 14">
            <a:extLst>
              <a:ext uri="{FF2B5EF4-FFF2-40B4-BE49-F238E27FC236}">
                <a16:creationId xmlns:a16="http://schemas.microsoft.com/office/drawing/2014/main" id="{2448ACB2-A876-7194-04A1-D27733978FD7}"/>
              </a:ext>
            </a:extLst>
          </p:cNvPr>
          <p:cNvSpPr>
            <a:spLocks/>
          </p:cNvSpPr>
          <p:nvPr/>
        </p:nvSpPr>
        <p:spPr bwMode="auto">
          <a:xfrm>
            <a:off x="6858000" y="3276600"/>
            <a:ext cx="533400" cy="1905000"/>
          </a:xfrm>
          <a:custGeom>
            <a:avLst/>
            <a:gdLst>
              <a:gd name="T0" fmla="*/ 2147483646 w 399"/>
              <a:gd name="T1" fmla="*/ 2147483646 h 733"/>
              <a:gd name="T2" fmla="*/ 2147483646 w 399"/>
              <a:gd name="T3" fmla="*/ 2147483646 h 733"/>
              <a:gd name="T4" fmla="*/ 2147483646 w 399"/>
              <a:gd name="T5" fmla="*/ 2147483646 h 733"/>
              <a:gd name="T6" fmla="*/ 2147483646 w 399"/>
              <a:gd name="T7" fmla="*/ 2147483646 h 733"/>
              <a:gd name="T8" fmla="*/ 2147483646 w 399"/>
              <a:gd name="T9" fmla="*/ 2147483646 h 733"/>
              <a:gd name="T10" fmla="*/ 2147483646 w 399"/>
              <a:gd name="T11" fmla="*/ 2147483646 h 733"/>
              <a:gd name="T12" fmla="*/ 2147483646 w 399"/>
              <a:gd name="T13" fmla="*/ 2147483646 h 733"/>
              <a:gd name="T14" fmla="*/ 2147483646 w 399"/>
              <a:gd name="T15" fmla="*/ 2147483646 h 733"/>
              <a:gd name="T16" fmla="*/ 2147483646 w 399"/>
              <a:gd name="T17" fmla="*/ 2147483646 h 733"/>
              <a:gd name="T18" fmla="*/ 2147483646 w 399"/>
              <a:gd name="T19" fmla="*/ 2147483646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733"/>
              <a:gd name="T32" fmla="*/ 399 w 399"/>
              <a:gd name="T33" fmla="*/ 733 h 7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733">
                <a:moveTo>
                  <a:pt x="2" y="16"/>
                </a:moveTo>
                <a:cubicBezTo>
                  <a:pt x="36" y="117"/>
                  <a:pt x="0" y="0"/>
                  <a:pt x="28" y="221"/>
                </a:cubicBezTo>
                <a:cubicBezTo>
                  <a:pt x="30" y="234"/>
                  <a:pt x="31" y="251"/>
                  <a:pt x="41" y="259"/>
                </a:cubicBezTo>
                <a:cubicBezTo>
                  <a:pt x="65" y="278"/>
                  <a:pt x="101" y="275"/>
                  <a:pt x="130" y="285"/>
                </a:cubicBezTo>
                <a:cubicBezTo>
                  <a:pt x="144" y="325"/>
                  <a:pt x="179" y="474"/>
                  <a:pt x="207" y="502"/>
                </a:cubicBezTo>
                <a:cubicBezTo>
                  <a:pt x="218" y="513"/>
                  <a:pt x="233" y="519"/>
                  <a:pt x="246" y="528"/>
                </a:cubicBezTo>
                <a:cubicBezTo>
                  <a:pt x="266" y="591"/>
                  <a:pt x="293" y="578"/>
                  <a:pt x="271" y="643"/>
                </a:cubicBezTo>
                <a:cubicBezTo>
                  <a:pt x="284" y="652"/>
                  <a:pt x="296" y="662"/>
                  <a:pt x="310" y="669"/>
                </a:cubicBezTo>
                <a:cubicBezTo>
                  <a:pt x="322" y="675"/>
                  <a:pt x="337" y="674"/>
                  <a:pt x="348" y="681"/>
                </a:cubicBezTo>
                <a:cubicBezTo>
                  <a:pt x="368" y="695"/>
                  <a:pt x="382" y="716"/>
                  <a:pt x="399" y="733"/>
                </a:cubicBezTo>
              </a:path>
            </a:pathLst>
          </a:cu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15055" name="Text Box 15">
            <a:extLst>
              <a:ext uri="{FF2B5EF4-FFF2-40B4-BE49-F238E27FC236}">
                <a16:creationId xmlns:a16="http://schemas.microsoft.com/office/drawing/2014/main" id="{042E9C7E-F37D-5DFD-6EFF-87CFF314D713}"/>
              </a:ext>
            </a:extLst>
          </p:cNvPr>
          <p:cNvSpPr txBox="1">
            <a:spLocks noChangeArrowheads="1"/>
          </p:cNvSpPr>
          <p:nvPr/>
        </p:nvSpPr>
        <p:spPr bwMode="auto">
          <a:xfrm>
            <a:off x="2033588" y="4038601"/>
            <a:ext cx="28194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C00000"/>
                </a:solidFill>
                <a:latin typeface=".VnTime" pitchFamily="34" charset="0"/>
              </a:rPr>
              <a:t>  </a:t>
            </a:r>
            <a:r>
              <a:rPr lang="en-US" altLang="en-US" sz="2400" b="1">
                <a:solidFill>
                  <a:srgbClr val="C00000"/>
                </a:solidFill>
                <a:latin typeface="Times New Roman" panose="02020603050405020304" pitchFamily="18" charset="0"/>
              </a:rPr>
              <a:t>Qua đó em có nhận xét gì về lượng mưa và sự phân bố lượng mưa của khu vực Nam Á?</a:t>
            </a:r>
          </a:p>
        </p:txBody>
      </p:sp>
      <p:sp>
        <p:nvSpPr>
          <p:cNvPr id="27662" name="Text Box 16">
            <a:extLst>
              <a:ext uri="{FF2B5EF4-FFF2-40B4-BE49-F238E27FC236}">
                <a16:creationId xmlns:a16="http://schemas.microsoft.com/office/drawing/2014/main" id="{EC25695F-ABB5-60BC-899F-B4F73856C380}"/>
              </a:ext>
            </a:extLst>
          </p:cNvPr>
          <p:cNvSpPr txBox="1">
            <a:spLocks noChangeArrowheads="1"/>
          </p:cNvSpPr>
          <p:nvPr/>
        </p:nvSpPr>
        <p:spPr bwMode="auto">
          <a:xfrm>
            <a:off x="-387350" y="28527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C00000"/>
                </a:solidFill>
                <a:latin typeface=".VnTime" pitchFamily="34" charset="0"/>
              </a:rPr>
              <a:t> </a:t>
            </a:r>
            <a:endParaRPr lang="en-US" altLang="en-US" sz="2400">
              <a:solidFill>
                <a:srgbClr val="C00000"/>
              </a:solidFill>
              <a:latin typeface="Times New Roman" panose="02020603050405020304" pitchFamily="18" charset="0"/>
            </a:endParaRPr>
          </a:p>
        </p:txBody>
      </p:sp>
      <p:sp>
        <p:nvSpPr>
          <p:cNvPr id="27663" name="Text Box 17">
            <a:extLst>
              <a:ext uri="{FF2B5EF4-FFF2-40B4-BE49-F238E27FC236}">
                <a16:creationId xmlns:a16="http://schemas.microsoft.com/office/drawing/2014/main" id="{4CE55265-882A-9E87-1D13-4982915B88EA}"/>
              </a:ext>
            </a:extLst>
          </p:cNvPr>
          <p:cNvSpPr txBox="1">
            <a:spLocks noChangeArrowheads="1"/>
          </p:cNvSpPr>
          <p:nvPr/>
        </p:nvSpPr>
        <p:spPr bwMode="auto">
          <a:xfrm>
            <a:off x="2133600" y="1066801"/>
            <a:ext cx="2819400"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C00000"/>
                </a:solidFill>
                <a:latin typeface=".VnTime" pitchFamily="34" charset="0"/>
              </a:rPr>
              <a:t>   </a:t>
            </a:r>
            <a:r>
              <a:rPr lang="en-US" altLang="en-US" sz="2400" b="1">
                <a:solidFill>
                  <a:srgbClr val="C00000"/>
                </a:solidFill>
                <a:latin typeface="Times New Roman" panose="02020603050405020304" pitchFamily="18" charset="0"/>
              </a:rPr>
              <a:t>Quan sát lược đồ hãy nhận xét  về lượng mưa và nhiệt độ của 3 địa điểm Mun-bai; Se-ra-pun-di và Mun-tan. Giải thích?</a:t>
            </a:r>
          </a:p>
        </p:txBody>
      </p:sp>
      <p:sp>
        <p:nvSpPr>
          <p:cNvPr id="215058" name="Freeform 18">
            <a:extLst>
              <a:ext uri="{FF2B5EF4-FFF2-40B4-BE49-F238E27FC236}">
                <a16:creationId xmlns:a16="http://schemas.microsoft.com/office/drawing/2014/main" id="{2783B101-45A4-2F82-5481-C5387C99222E}"/>
              </a:ext>
            </a:extLst>
          </p:cNvPr>
          <p:cNvSpPr>
            <a:spLocks/>
          </p:cNvSpPr>
          <p:nvPr/>
        </p:nvSpPr>
        <p:spPr bwMode="auto">
          <a:xfrm rot="300038">
            <a:off x="7466013" y="1003300"/>
            <a:ext cx="2724150" cy="909638"/>
          </a:xfrm>
          <a:custGeom>
            <a:avLst/>
            <a:gdLst>
              <a:gd name="T0" fmla="*/ 0 w 1754"/>
              <a:gd name="T1" fmla="*/ 2147483646 h 322"/>
              <a:gd name="T2" fmla="*/ 2147483646 w 1754"/>
              <a:gd name="T3" fmla="*/ 2147483646 h 322"/>
              <a:gd name="T4" fmla="*/ 2147483646 w 1754"/>
              <a:gd name="T5" fmla="*/ 2147483646 h 322"/>
              <a:gd name="T6" fmla="*/ 2147483646 w 1754"/>
              <a:gd name="T7" fmla="*/ 2147483646 h 322"/>
              <a:gd name="T8" fmla="*/ 2147483646 w 1754"/>
              <a:gd name="T9" fmla="*/ 2147483646 h 322"/>
              <a:gd name="T10" fmla="*/ 2147483646 w 1754"/>
              <a:gd name="T11" fmla="*/ 2147483646 h 322"/>
              <a:gd name="T12" fmla="*/ 2147483646 w 1754"/>
              <a:gd name="T13" fmla="*/ 2147483646 h 322"/>
              <a:gd name="T14" fmla="*/ 2147483646 w 1754"/>
              <a:gd name="T15" fmla="*/ 2147483646 h 322"/>
              <a:gd name="T16" fmla="*/ 0 60000 65536"/>
              <a:gd name="T17" fmla="*/ 0 60000 65536"/>
              <a:gd name="T18" fmla="*/ 0 60000 65536"/>
              <a:gd name="T19" fmla="*/ 0 60000 65536"/>
              <a:gd name="T20" fmla="*/ 0 60000 65536"/>
              <a:gd name="T21" fmla="*/ 0 60000 65536"/>
              <a:gd name="T22" fmla="*/ 0 60000 65536"/>
              <a:gd name="T23" fmla="*/ 0 60000 65536"/>
              <a:gd name="T24" fmla="*/ 0 w 1754"/>
              <a:gd name="T25" fmla="*/ 0 h 322"/>
              <a:gd name="T26" fmla="*/ 1754 w 1754"/>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4" h="322">
                <a:moveTo>
                  <a:pt x="0" y="7"/>
                </a:moveTo>
                <a:cubicBezTo>
                  <a:pt x="75" y="33"/>
                  <a:pt x="5" y="0"/>
                  <a:pt x="64" y="59"/>
                </a:cubicBezTo>
                <a:cubicBezTo>
                  <a:pt x="93" y="88"/>
                  <a:pt x="144" y="98"/>
                  <a:pt x="179" y="110"/>
                </a:cubicBezTo>
                <a:cubicBezTo>
                  <a:pt x="192" y="114"/>
                  <a:pt x="205" y="119"/>
                  <a:pt x="218" y="123"/>
                </a:cubicBezTo>
                <a:cubicBezTo>
                  <a:pt x="231" y="127"/>
                  <a:pt x="256" y="135"/>
                  <a:pt x="256" y="135"/>
                </a:cubicBezTo>
                <a:cubicBezTo>
                  <a:pt x="303" y="183"/>
                  <a:pt x="322" y="181"/>
                  <a:pt x="384" y="199"/>
                </a:cubicBezTo>
                <a:cubicBezTo>
                  <a:pt x="553" y="249"/>
                  <a:pt x="719" y="253"/>
                  <a:pt x="896" y="263"/>
                </a:cubicBezTo>
                <a:cubicBezTo>
                  <a:pt x="1460" y="253"/>
                  <a:pt x="1432" y="322"/>
                  <a:pt x="1754" y="161"/>
                </a:cubicBezTo>
              </a:path>
            </a:pathLst>
          </a:cu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7665" name="Text Box 19">
            <a:extLst>
              <a:ext uri="{FF2B5EF4-FFF2-40B4-BE49-F238E27FC236}">
                <a16:creationId xmlns:a16="http://schemas.microsoft.com/office/drawing/2014/main" id="{02FA5A6B-243C-892E-D71C-62B7E6AE12F6}"/>
              </a:ext>
            </a:extLst>
          </p:cNvPr>
          <p:cNvSpPr txBox="1">
            <a:spLocks noChangeArrowheads="1"/>
          </p:cNvSpPr>
          <p:nvPr/>
        </p:nvSpPr>
        <p:spPr bwMode="auto">
          <a:xfrm rot="4097859">
            <a:off x="6210301" y="4316414"/>
            <a:ext cx="1808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800" b="1">
                <a:solidFill>
                  <a:srgbClr val="C00000"/>
                </a:solidFill>
                <a:latin typeface="Times New Roman" panose="02020603050405020304" pitchFamily="18" charset="0"/>
              </a:rPr>
              <a:t>Dãy Gat Tây</a:t>
            </a:r>
          </a:p>
        </p:txBody>
      </p:sp>
      <p:sp>
        <p:nvSpPr>
          <p:cNvPr id="27666" name="Text Box 21">
            <a:extLst>
              <a:ext uri="{FF2B5EF4-FFF2-40B4-BE49-F238E27FC236}">
                <a16:creationId xmlns:a16="http://schemas.microsoft.com/office/drawing/2014/main" id="{7CE510F7-80A3-BB5B-A7EE-1991107461E2}"/>
              </a:ext>
            </a:extLst>
          </p:cNvPr>
          <p:cNvSpPr txBox="1">
            <a:spLocks noChangeArrowheads="1"/>
          </p:cNvSpPr>
          <p:nvPr/>
        </p:nvSpPr>
        <p:spPr bwMode="auto">
          <a:xfrm rot="554583">
            <a:off x="7767638" y="1166813"/>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srgbClr val="C00000"/>
                </a:solidFill>
                <a:latin typeface="Times New Roman" panose="02020603050405020304" pitchFamily="18" charset="0"/>
              </a:rPr>
              <a:t>Hi – ma – lay - a</a:t>
            </a:r>
          </a:p>
        </p:txBody>
      </p:sp>
      <p:sp>
        <p:nvSpPr>
          <p:cNvPr id="215067" name="Line 27">
            <a:extLst>
              <a:ext uri="{FF2B5EF4-FFF2-40B4-BE49-F238E27FC236}">
                <a16:creationId xmlns:a16="http://schemas.microsoft.com/office/drawing/2014/main" id="{66AA2519-0D2D-6165-CCC9-A51DDE5D22A6}"/>
              </a:ext>
            </a:extLst>
          </p:cNvPr>
          <p:cNvSpPr>
            <a:spLocks noChangeShapeType="1"/>
          </p:cNvSpPr>
          <p:nvPr/>
        </p:nvSpPr>
        <p:spPr bwMode="auto">
          <a:xfrm>
            <a:off x="5638800" y="1066800"/>
            <a:ext cx="838200" cy="2286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5" name="TextBox 24">
            <a:extLst>
              <a:ext uri="{FF2B5EF4-FFF2-40B4-BE49-F238E27FC236}">
                <a16:creationId xmlns:a16="http://schemas.microsoft.com/office/drawing/2014/main" id="{A459DB6B-716E-E6D5-05AA-92EFD24E20E2}"/>
              </a:ext>
            </a:extLst>
          </p:cNvPr>
          <p:cNvSpPr txBox="1"/>
          <p:nvPr/>
        </p:nvSpPr>
        <p:spPr>
          <a:xfrm>
            <a:off x="4953000" y="228600"/>
            <a:ext cx="1219200" cy="369888"/>
          </a:xfrm>
          <a:prstGeom prst="rect">
            <a:avLst/>
          </a:prstGeom>
          <a:noFill/>
        </p:spPr>
        <p:txBody>
          <a:bodyPr>
            <a:spAutoFit/>
          </a:bodyPr>
          <a:lstStyle/>
          <a:p>
            <a:pPr eaLnBrk="0" fontAlgn="base" hangingPunct="0">
              <a:spcBef>
                <a:spcPct val="0"/>
              </a:spcBef>
              <a:spcAft>
                <a:spcPct val="0"/>
              </a:spcAft>
              <a:defRPr/>
            </a:pPr>
            <a:r>
              <a:rPr lang="en-US" b="1" dirty="0">
                <a:solidFill>
                  <a:srgbClr val="1F497D">
                    <a:lumMod val="10000"/>
                  </a:srgbClr>
                </a:solidFill>
                <a:latin typeface="Arial" charset="0"/>
              </a:rPr>
              <a:t>SN: I ran</a:t>
            </a:r>
          </a:p>
        </p:txBody>
      </p:sp>
      <p:sp>
        <p:nvSpPr>
          <p:cNvPr id="26" name="TextBox 25">
            <a:extLst>
              <a:ext uri="{FF2B5EF4-FFF2-40B4-BE49-F238E27FC236}">
                <a16:creationId xmlns:a16="http://schemas.microsoft.com/office/drawing/2014/main" id="{42BEFE5C-FAF4-67B3-42BA-A716A911124C}"/>
              </a:ext>
            </a:extLst>
          </p:cNvPr>
          <p:cNvSpPr txBox="1"/>
          <p:nvPr/>
        </p:nvSpPr>
        <p:spPr>
          <a:xfrm>
            <a:off x="8839200" y="304800"/>
            <a:ext cx="1828800" cy="369888"/>
          </a:xfrm>
          <a:prstGeom prst="rect">
            <a:avLst/>
          </a:prstGeom>
          <a:noFill/>
        </p:spPr>
        <p:txBody>
          <a:bodyPr>
            <a:spAutoFit/>
          </a:bodyPr>
          <a:lstStyle/>
          <a:p>
            <a:pPr eaLnBrk="0" fontAlgn="base" hangingPunct="0">
              <a:spcBef>
                <a:spcPct val="0"/>
              </a:spcBef>
              <a:spcAft>
                <a:spcPct val="0"/>
              </a:spcAft>
              <a:defRPr/>
            </a:pPr>
            <a:r>
              <a:rPr lang="en-US" b="1" dirty="0">
                <a:solidFill>
                  <a:srgbClr val="1F497D">
                    <a:lumMod val="10000"/>
                  </a:srgbClr>
                </a:solidFill>
                <a:latin typeface="Arial" charset="0"/>
              </a:rPr>
              <a:t>SN: </a:t>
            </a:r>
            <a:r>
              <a:rPr lang="en-US" b="1" dirty="0" err="1">
                <a:solidFill>
                  <a:srgbClr val="1F497D">
                    <a:lumMod val="10000"/>
                  </a:srgbClr>
                </a:solidFill>
                <a:latin typeface="Arial" charset="0"/>
              </a:rPr>
              <a:t>Tây</a:t>
            </a:r>
            <a:r>
              <a:rPr lang="en-US" b="1" dirty="0">
                <a:solidFill>
                  <a:srgbClr val="1F497D">
                    <a:lumMod val="10000"/>
                  </a:srgbClr>
                </a:solidFill>
                <a:latin typeface="Arial" charset="0"/>
              </a:rPr>
              <a:t> </a:t>
            </a:r>
            <a:r>
              <a:rPr lang="en-US" b="1" dirty="0" err="1">
                <a:solidFill>
                  <a:srgbClr val="1F497D">
                    <a:lumMod val="10000"/>
                  </a:srgbClr>
                </a:solidFill>
                <a:latin typeface="Arial" charset="0"/>
              </a:rPr>
              <a:t>Tạng</a:t>
            </a:r>
            <a:r>
              <a:rPr lang="en-US" b="1" dirty="0">
                <a:solidFill>
                  <a:srgbClr val="1F497D">
                    <a:lumMod val="10000"/>
                  </a:srgbClr>
                </a:solidFill>
                <a:latin typeface="Arial" charset="0"/>
              </a:rPr>
              <a:t>.</a:t>
            </a:r>
          </a:p>
        </p:txBody>
      </p:sp>
      <p:sp>
        <p:nvSpPr>
          <p:cNvPr id="24" name="Line 6">
            <a:extLst>
              <a:ext uri="{FF2B5EF4-FFF2-40B4-BE49-F238E27FC236}">
                <a16:creationId xmlns:a16="http://schemas.microsoft.com/office/drawing/2014/main" id="{BFFE0BBA-FCE5-64BC-08F8-03BFD2F08A11}"/>
              </a:ext>
            </a:extLst>
          </p:cNvPr>
          <p:cNvSpPr>
            <a:spLocks noChangeShapeType="1"/>
          </p:cNvSpPr>
          <p:nvPr/>
        </p:nvSpPr>
        <p:spPr bwMode="auto">
          <a:xfrm flipV="1">
            <a:off x="5476876" y="3619500"/>
            <a:ext cx="746125" cy="381000"/>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7" name="Line 8">
            <a:extLst>
              <a:ext uri="{FF2B5EF4-FFF2-40B4-BE49-F238E27FC236}">
                <a16:creationId xmlns:a16="http://schemas.microsoft.com/office/drawing/2014/main" id="{C9CF0F85-F5EA-3E1B-8592-6778777B8261}"/>
              </a:ext>
            </a:extLst>
          </p:cNvPr>
          <p:cNvSpPr>
            <a:spLocks noChangeShapeType="1"/>
          </p:cNvSpPr>
          <p:nvPr/>
        </p:nvSpPr>
        <p:spPr bwMode="auto">
          <a:xfrm flipV="1">
            <a:off x="9120188" y="2400300"/>
            <a:ext cx="1524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8" name="Line 8">
            <a:extLst>
              <a:ext uri="{FF2B5EF4-FFF2-40B4-BE49-F238E27FC236}">
                <a16:creationId xmlns:a16="http://schemas.microsoft.com/office/drawing/2014/main" id="{791C25E5-DFDE-9248-33F7-4E56D1A41B1A}"/>
              </a:ext>
            </a:extLst>
          </p:cNvPr>
          <p:cNvSpPr>
            <a:spLocks noChangeShapeType="1"/>
          </p:cNvSpPr>
          <p:nvPr/>
        </p:nvSpPr>
        <p:spPr bwMode="auto">
          <a:xfrm flipV="1">
            <a:off x="7521576" y="2806700"/>
            <a:ext cx="784225" cy="5715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7673" name="Text Box 19">
            <a:extLst>
              <a:ext uri="{FF2B5EF4-FFF2-40B4-BE49-F238E27FC236}">
                <a16:creationId xmlns:a16="http://schemas.microsoft.com/office/drawing/2014/main" id="{362437B3-AA23-C22D-CE9C-5FB424EF8A31}"/>
              </a:ext>
            </a:extLst>
          </p:cNvPr>
          <p:cNvSpPr txBox="1">
            <a:spLocks noChangeArrowheads="1"/>
          </p:cNvSpPr>
          <p:nvPr/>
        </p:nvSpPr>
        <p:spPr bwMode="auto">
          <a:xfrm rot="7296674">
            <a:off x="6923088" y="3959225"/>
            <a:ext cx="1808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800" b="1">
                <a:solidFill>
                  <a:srgbClr val="C00000"/>
                </a:solidFill>
                <a:latin typeface="Times New Roman" panose="02020603050405020304" pitchFamily="18" charset="0"/>
              </a:rPr>
              <a:t>Dãy Gat Đông</a:t>
            </a:r>
          </a:p>
        </p:txBody>
      </p:sp>
    </p:spTree>
    <p:extLst>
      <p:ext uri="{BB962C8B-B14F-4D97-AF65-F5344CB8AC3E}">
        <p14:creationId xmlns:p14="http://schemas.microsoft.com/office/powerpoint/2010/main" val="42888640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dissolve">
                                      <p:cBhvr>
                                        <p:cTn id="7" dur="500"/>
                                        <p:tgtEl>
                                          <p:spTgt spid="215043"/>
                                        </p:tgtEl>
                                      </p:cBhvr>
                                    </p:animEffect>
                                  </p:childTnLst>
                                </p:cTn>
                              </p:par>
                              <p:par>
                                <p:cTn id="8" presetID="9" presetClass="entr" presetSubtype="0" fill="hold" nodeType="withEffect">
                                  <p:stCondLst>
                                    <p:cond delay="0"/>
                                  </p:stCondLst>
                                  <p:childTnLst>
                                    <p:set>
                                      <p:cBhvr>
                                        <p:cTn id="9" dur="1" fill="hold">
                                          <p:stCondLst>
                                            <p:cond delay="0"/>
                                          </p:stCondLst>
                                        </p:cTn>
                                        <p:tgtEl>
                                          <p:spTgt spid="215044"/>
                                        </p:tgtEl>
                                        <p:attrNameLst>
                                          <p:attrName>style.visibility</p:attrName>
                                        </p:attrNameLst>
                                      </p:cBhvr>
                                      <p:to>
                                        <p:strVal val="visible"/>
                                      </p:to>
                                    </p:set>
                                    <p:animEffect transition="in" filter="dissolve">
                                      <p:cBhvr>
                                        <p:cTn id="10" dur="500"/>
                                        <p:tgtEl>
                                          <p:spTgt spid="215044"/>
                                        </p:tgtEl>
                                      </p:cBhvr>
                                    </p:animEffect>
                                  </p:childTnLst>
                                </p:cTn>
                              </p:par>
                              <p:par>
                                <p:cTn id="11" presetID="9" presetClass="entr" presetSubtype="0" fill="hold" nodeType="withEffect">
                                  <p:stCondLst>
                                    <p:cond delay="0"/>
                                  </p:stCondLst>
                                  <p:childTnLst>
                                    <p:set>
                                      <p:cBhvr>
                                        <p:cTn id="12" dur="1" fill="hold">
                                          <p:stCondLst>
                                            <p:cond delay="0"/>
                                          </p:stCondLst>
                                        </p:cTn>
                                        <p:tgtEl>
                                          <p:spTgt spid="215045"/>
                                        </p:tgtEl>
                                        <p:attrNameLst>
                                          <p:attrName>style.visibility</p:attrName>
                                        </p:attrNameLst>
                                      </p:cBhvr>
                                      <p:to>
                                        <p:strVal val="visible"/>
                                      </p:to>
                                    </p:set>
                                    <p:animEffect transition="in" filter="dissolve">
                                      <p:cBhvr>
                                        <p:cTn id="13" dur="500"/>
                                        <p:tgtEl>
                                          <p:spTgt spid="2150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repeatCount="indefinite" fill="hold" nodeType="clickEffect">
                                  <p:stCondLst>
                                    <p:cond delay="0"/>
                                  </p:stCondLst>
                                  <p:childTnLst>
                                    <p:set>
                                      <p:cBhvr>
                                        <p:cTn id="17" dur="1" fill="hold">
                                          <p:stCondLst>
                                            <p:cond delay="0"/>
                                          </p:stCondLst>
                                        </p:cTn>
                                        <p:tgtEl>
                                          <p:spTgt spid="215046"/>
                                        </p:tgtEl>
                                        <p:attrNameLst>
                                          <p:attrName>style.visibility</p:attrName>
                                        </p:attrNameLst>
                                      </p:cBhvr>
                                      <p:to>
                                        <p:strVal val="visible"/>
                                      </p:to>
                                    </p:set>
                                    <p:animEffect transition="in" filter="wipe(down)">
                                      <p:cBhvr>
                                        <p:cTn id="18" dur="1000"/>
                                        <p:tgtEl>
                                          <p:spTgt spid="215046"/>
                                        </p:tgtEl>
                                      </p:cBhvr>
                                    </p:animEffect>
                                  </p:childTnLst>
                                </p:cTn>
                              </p:par>
                            </p:childTnLst>
                          </p:cTn>
                        </p:par>
                        <p:par>
                          <p:cTn id="19" fill="hold" nodeType="afterGroup">
                            <p:stCondLst>
                              <p:cond delay="1000"/>
                            </p:stCondLst>
                            <p:childTnLst>
                              <p:par>
                                <p:cTn id="20" presetID="22" presetClass="entr" presetSubtype="4" repeatCount="indefinite"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cTn>
                              </p:par>
                              <p:par>
                                <p:cTn id="23" presetID="22" presetClass="entr" presetSubtype="4" repeatCount="indefinite" fill="hold" nodeType="withEffect">
                                  <p:stCondLst>
                                    <p:cond delay="0"/>
                                  </p:stCondLst>
                                  <p:childTnLst>
                                    <p:set>
                                      <p:cBhvr>
                                        <p:cTn id="24" dur="1" fill="hold">
                                          <p:stCondLst>
                                            <p:cond delay="0"/>
                                          </p:stCondLst>
                                        </p:cTn>
                                        <p:tgtEl>
                                          <p:spTgt spid="215047"/>
                                        </p:tgtEl>
                                        <p:attrNameLst>
                                          <p:attrName>style.visibility</p:attrName>
                                        </p:attrNameLst>
                                      </p:cBhvr>
                                      <p:to>
                                        <p:strVal val="visible"/>
                                      </p:to>
                                    </p:set>
                                    <p:animEffect transition="in" filter="wipe(down)">
                                      <p:cBhvr>
                                        <p:cTn id="25" dur="1000"/>
                                        <p:tgtEl>
                                          <p:spTgt spid="215047"/>
                                        </p:tgtEl>
                                      </p:cBhvr>
                                    </p:animEffect>
                                  </p:childTnLst>
                                </p:cTn>
                              </p:par>
                              <p:par>
                                <p:cTn id="26" presetID="5" presetClass="entr" presetSubtype="10" repeatCount="indefinite" fill="hold" nodeType="withEffect">
                                  <p:stCondLst>
                                    <p:cond delay="0"/>
                                  </p:stCondLst>
                                  <p:childTnLst>
                                    <p:set>
                                      <p:cBhvr>
                                        <p:cTn id="27" dur="1" fill="hold">
                                          <p:stCondLst>
                                            <p:cond delay="0"/>
                                          </p:stCondLst>
                                        </p:cTn>
                                        <p:tgtEl>
                                          <p:spTgt spid="215054"/>
                                        </p:tgtEl>
                                        <p:attrNameLst>
                                          <p:attrName>style.visibility</p:attrName>
                                        </p:attrNameLst>
                                      </p:cBhvr>
                                      <p:to>
                                        <p:strVal val="visible"/>
                                      </p:to>
                                    </p:set>
                                    <p:animEffect transition="in" filter="checkerboard(across)">
                                      <p:cBhvr>
                                        <p:cTn id="28" dur="500"/>
                                        <p:tgtEl>
                                          <p:spTgt spid="2150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repeatCount="indefinite" fill="hold" nodeType="clickEffect">
                                  <p:stCondLst>
                                    <p:cond delay="0"/>
                                  </p:stCondLst>
                                  <p:childTnLst>
                                    <p:set>
                                      <p:cBhvr>
                                        <p:cTn id="32" dur="1" fill="hold">
                                          <p:stCondLst>
                                            <p:cond delay="0"/>
                                          </p:stCondLst>
                                        </p:cTn>
                                        <p:tgtEl>
                                          <p:spTgt spid="215048"/>
                                        </p:tgtEl>
                                        <p:attrNameLst>
                                          <p:attrName>style.visibility</p:attrName>
                                        </p:attrNameLst>
                                      </p:cBhvr>
                                      <p:to>
                                        <p:strVal val="visible"/>
                                      </p:to>
                                    </p:set>
                                    <p:animEffect transition="in" filter="wipe(down)">
                                      <p:cBhvr>
                                        <p:cTn id="33" dur="1000"/>
                                        <p:tgtEl>
                                          <p:spTgt spid="215048"/>
                                        </p:tgtEl>
                                      </p:cBhvr>
                                    </p:animEffect>
                                  </p:childTnLst>
                                </p:cTn>
                              </p:par>
                            </p:childTnLst>
                          </p:cTn>
                        </p:par>
                        <p:par>
                          <p:cTn id="34" fill="hold" nodeType="afterGroup">
                            <p:stCondLst>
                              <p:cond delay="1000"/>
                            </p:stCondLst>
                            <p:childTnLst>
                              <p:par>
                                <p:cTn id="35" presetID="22" presetClass="entr" presetSubtype="4" repeatCount="indefinite"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1000"/>
                                        <p:tgtEl>
                                          <p:spTgt spid="27"/>
                                        </p:tgtEl>
                                      </p:cBhvr>
                                    </p:animEffect>
                                  </p:childTnLst>
                                </p:cTn>
                              </p:par>
                            </p:childTnLst>
                          </p:cTn>
                        </p:par>
                        <p:par>
                          <p:cTn id="38" fill="hold" nodeType="afterGroup">
                            <p:stCondLst>
                              <p:cond delay="2000"/>
                            </p:stCondLst>
                            <p:childTnLst>
                              <p:par>
                                <p:cTn id="39" presetID="22" presetClass="entr" presetSubtype="4" repeatCount="indefinite"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1000"/>
                                        <p:tgtEl>
                                          <p:spTgt spid="28"/>
                                        </p:tgtEl>
                                      </p:cBhvr>
                                    </p:animEffect>
                                  </p:childTnLst>
                                </p:cTn>
                              </p:par>
                              <p:par>
                                <p:cTn id="42" presetID="22" presetClass="entr" presetSubtype="4" repeatCount="indefinite" fill="hold" nodeType="withEffect">
                                  <p:stCondLst>
                                    <p:cond delay="0"/>
                                  </p:stCondLst>
                                  <p:childTnLst>
                                    <p:set>
                                      <p:cBhvr>
                                        <p:cTn id="43" dur="1" fill="hold">
                                          <p:stCondLst>
                                            <p:cond delay="0"/>
                                          </p:stCondLst>
                                        </p:cTn>
                                        <p:tgtEl>
                                          <p:spTgt spid="215049"/>
                                        </p:tgtEl>
                                        <p:attrNameLst>
                                          <p:attrName>style.visibility</p:attrName>
                                        </p:attrNameLst>
                                      </p:cBhvr>
                                      <p:to>
                                        <p:strVal val="visible"/>
                                      </p:to>
                                    </p:set>
                                    <p:animEffect transition="in" filter="wipe(down)">
                                      <p:cBhvr>
                                        <p:cTn id="44" dur="1000"/>
                                        <p:tgtEl>
                                          <p:spTgt spid="215049"/>
                                        </p:tgtEl>
                                      </p:cBhvr>
                                    </p:animEffect>
                                  </p:childTnLst>
                                </p:cTn>
                              </p:par>
                              <p:par>
                                <p:cTn id="45" presetID="5" presetClass="entr" presetSubtype="10" repeatCount="indefinite" fill="hold" nodeType="withEffect">
                                  <p:stCondLst>
                                    <p:cond delay="0"/>
                                  </p:stCondLst>
                                  <p:childTnLst>
                                    <p:set>
                                      <p:cBhvr>
                                        <p:cTn id="46" dur="1" fill="hold">
                                          <p:stCondLst>
                                            <p:cond delay="0"/>
                                          </p:stCondLst>
                                        </p:cTn>
                                        <p:tgtEl>
                                          <p:spTgt spid="215058"/>
                                        </p:tgtEl>
                                        <p:attrNameLst>
                                          <p:attrName>style.visibility</p:attrName>
                                        </p:attrNameLst>
                                      </p:cBhvr>
                                      <p:to>
                                        <p:strVal val="visible"/>
                                      </p:to>
                                    </p:set>
                                    <p:animEffect transition="in" filter="checkerboard(across)">
                                      <p:cBhvr>
                                        <p:cTn id="47" dur="500"/>
                                        <p:tgtEl>
                                          <p:spTgt spid="2150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repeatCount="indefinite" fill="hold" nodeType="clickEffect">
                                  <p:stCondLst>
                                    <p:cond delay="0"/>
                                  </p:stCondLst>
                                  <p:endCondLst>
                                    <p:cond evt="onNext" delay="0">
                                      <p:tgtEl>
                                        <p:sldTgt/>
                                      </p:tgtEl>
                                    </p:cond>
                                  </p:endCondLst>
                                  <p:childTnLst>
                                    <p:set>
                                      <p:cBhvr>
                                        <p:cTn id="51" dur="1" fill="hold">
                                          <p:stCondLst>
                                            <p:cond delay="0"/>
                                          </p:stCondLst>
                                        </p:cTn>
                                        <p:tgtEl>
                                          <p:spTgt spid="215067"/>
                                        </p:tgtEl>
                                        <p:attrNameLst>
                                          <p:attrName>style.visibility</p:attrName>
                                        </p:attrNameLst>
                                      </p:cBhvr>
                                      <p:to>
                                        <p:strVal val="visible"/>
                                      </p:to>
                                    </p:set>
                                    <p:anim calcmode="lin" valueType="num">
                                      <p:cBhvr>
                                        <p:cTn id="52" dur="1000" fill="hold"/>
                                        <p:tgtEl>
                                          <p:spTgt spid="215067"/>
                                        </p:tgtEl>
                                        <p:attrNameLst>
                                          <p:attrName>ppt_x</p:attrName>
                                        </p:attrNameLst>
                                      </p:cBhvr>
                                      <p:tavLst>
                                        <p:tav tm="0">
                                          <p:val>
                                            <p:strVal val="#ppt_x-.2"/>
                                          </p:val>
                                        </p:tav>
                                        <p:tav tm="100000">
                                          <p:val>
                                            <p:strVal val="#ppt_x"/>
                                          </p:val>
                                        </p:tav>
                                      </p:tavLst>
                                    </p:anim>
                                    <p:anim calcmode="lin" valueType="num">
                                      <p:cBhvr>
                                        <p:cTn id="53" dur="1000" fill="hold"/>
                                        <p:tgtEl>
                                          <p:spTgt spid="215067"/>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150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15055"/>
                                        </p:tgtEl>
                                        <p:attrNameLst>
                                          <p:attrName>style.visibility</p:attrName>
                                        </p:attrNameLst>
                                      </p:cBhvr>
                                      <p:to>
                                        <p:strVal val="visible"/>
                                      </p:to>
                                    </p:set>
                                    <p:animEffect transition="in" filter="box(in)">
                                      <p:cBhvr>
                                        <p:cTn id="59" dur="500"/>
                                        <p:tgtEl>
                                          <p:spTgt spid="215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38FA26FE-3E27-7C10-CBD3-146CA3930EA4}"/>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28675" name="Text Box 5">
            <a:extLst>
              <a:ext uri="{FF2B5EF4-FFF2-40B4-BE49-F238E27FC236}">
                <a16:creationId xmlns:a16="http://schemas.microsoft.com/office/drawing/2014/main" id="{39A3F991-5F6D-715B-9508-F39F0D0E6775}"/>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28676" name="Text Box 6">
            <a:extLst>
              <a:ext uri="{FF2B5EF4-FFF2-40B4-BE49-F238E27FC236}">
                <a16:creationId xmlns:a16="http://schemas.microsoft.com/office/drawing/2014/main" id="{35351DB5-DC67-BC67-7E70-BA903AC609FA}"/>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28677" name="Text Box 15">
            <a:extLst>
              <a:ext uri="{FF2B5EF4-FFF2-40B4-BE49-F238E27FC236}">
                <a16:creationId xmlns:a16="http://schemas.microsoft.com/office/drawing/2014/main" id="{F16CFCFA-C005-8517-5400-9A2656F83256}"/>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pic>
        <p:nvPicPr>
          <p:cNvPr id="28678" name="Picture 17" descr="7">
            <a:extLst>
              <a:ext uri="{FF2B5EF4-FFF2-40B4-BE49-F238E27FC236}">
                <a16:creationId xmlns:a16="http://schemas.microsoft.com/office/drawing/2014/main" id="{36870649-1368-F7EC-97A9-2DE01A499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1"/>
            <a:ext cx="520065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3">
            <a:extLst>
              <a:ext uri="{FF2B5EF4-FFF2-40B4-BE49-F238E27FC236}">
                <a16:creationId xmlns:a16="http://schemas.microsoft.com/office/drawing/2014/main" id="{19B23F4B-D3AF-F4E3-6F93-E96C5D84CF14}"/>
              </a:ext>
            </a:extLst>
          </p:cNvPr>
          <p:cNvSpPr txBox="1">
            <a:spLocks noChangeArrowheads="1"/>
          </p:cNvSpPr>
          <p:nvPr/>
        </p:nvSpPr>
        <p:spPr bwMode="auto">
          <a:xfrm>
            <a:off x="381000" y="1905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
        <p:nvSpPr>
          <p:cNvPr id="2" name="Rectangle 1">
            <a:extLst>
              <a:ext uri="{FF2B5EF4-FFF2-40B4-BE49-F238E27FC236}">
                <a16:creationId xmlns:a16="http://schemas.microsoft.com/office/drawing/2014/main" id="{CDCB5A72-2B92-41B8-DCCC-D65FE461C255}"/>
              </a:ext>
            </a:extLst>
          </p:cNvPr>
          <p:cNvSpPr>
            <a:spLocks noChangeArrowheads="1"/>
          </p:cNvSpPr>
          <p:nvPr/>
        </p:nvSpPr>
        <p:spPr bwMode="auto">
          <a:xfrm>
            <a:off x="1682750" y="2514601"/>
            <a:ext cx="372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VnTime" pitchFamily="34" charset="0"/>
              </a:rPr>
              <a:t>-</a:t>
            </a:r>
            <a:r>
              <a:rPr lang="en-US" altLang="en-US" sz="2000" b="1">
                <a:solidFill>
                  <a:prstClr val="black"/>
                </a:solidFill>
                <a:latin typeface=".VnTime" pitchFamily="34" charset="0"/>
              </a:rPr>
              <a:t> </a:t>
            </a:r>
            <a:r>
              <a:rPr lang="en-US" altLang="en-US" sz="2000">
                <a:solidFill>
                  <a:prstClr val="black"/>
                </a:solidFill>
                <a:latin typeface="Times New Roman" panose="02020603050405020304" pitchFamily="18" charset="0"/>
              </a:rPr>
              <a:t>Nam Á có lượng mưa nhiều trên thế giới và phân bố không đều.</a:t>
            </a:r>
            <a:endParaRPr lang="en-US" altLang="en-US" sz="2000">
              <a:solidFill>
                <a:prstClr val="black"/>
              </a:solidFill>
              <a:latin typeface="Arial" panose="020B0604020202020204" pitchFamily="34" charset="0"/>
            </a:endParaRPr>
          </a:p>
        </p:txBody>
      </p:sp>
    </p:spTree>
    <p:extLst>
      <p:ext uri="{BB962C8B-B14F-4D97-AF65-F5344CB8AC3E}">
        <p14:creationId xmlns:p14="http://schemas.microsoft.com/office/powerpoint/2010/main" val="235565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descr="defini5">
            <a:extLst>
              <a:ext uri="{FF2B5EF4-FFF2-40B4-BE49-F238E27FC236}">
                <a16:creationId xmlns:a16="http://schemas.microsoft.com/office/drawing/2014/main" id="{65466E00-DA62-8F93-1FF3-F348D9F06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57" t="8621" r="7207" b="9474"/>
          <a:stretch>
            <a:fillRect/>
          </a:stretch>
        </p:blipFill>
        <p:spPr bwMode="auto">
          <a:xfrm>
            <a:off x="6096000" y="27432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descr="_38155188_agriculture_ap_300[1]">
            <a:extLst>
              <a:ext uri="{FF2B5EF4-FFF2-40B4-BE49-F238E27FC236}">
                <a16:creationId xmlns:a16="http://schemas.microsoft.com/office/drawing/2014/main" id="{8EEFD802-F727-EEF9-D2D5-8F780678C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39624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6413C262-2556-2F90-32EB-6BF73021201F}"/>
              </a:ext>
            </a:extLst>
          </p:cNvPr>
          <p:cNvGrpSpPr>
            <a:grpSpLocks/>
          </p:cNvGrpSpPr>
          <p:nvPr/>
        </p:nvGrpSpPr>
        <p:grpSpPr bwMode="auto">
          <a:xfrm>
            <a:off x="1981200" y="2743200"/>
            <a:ext cx="3962400" cy="2743200"/>
            <a:chOff x="3282" y="18"/>
            <a:chExt cx="2459" cy="2124"/>
          </a:xfrm>
        </p:grpSpPr>
        <p:pic>
          <p:nvPicPr>
            <p:cNvPr id="29703" name="Picture 7" descr="5152727_flood8">
              <a:extLst>
                <a:ext uri="{FF2B5EF4-FFF2-40B4-BE49-F238E27FC236}">
                  <a16:creationId xmlns:a16="http://schemas.microsoft.com/office/drawing/2014/main" id="{6DF217B3-79A7-5A8D-5E70-C4AA801EB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 y="1004"/>
              <a:ext cx="2445" cy="1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9704" name="Group 8">
              <a:extLst>
                <a:ext uri="{FF2B5EF4-FFF2-40B4-BE49-F238E27FC236}">
                  <a16:creationId xmlns:a16="http://schemas.microsoft.com/office/drawing/2014/main" id="{E5F8CC23-3161-E3B4-5223-E9E3A5F1A9D3}"/>
                </a:ext>
              </a:extLst>
            </p:cNvPr>
            <p:cNvGrpSpPr>
              <a:grpSpLocks/>
            </p:cNvGrpSpPr>
            <p:nvPr/>
          </p:nvGrpSpPr>
          <p:grpSpPr bwMode="auto">
            <a:xfrm>
              <a:off x="3285" y="18"/>
              <a:ext cx="2456" cy="957"/>
              <a:chOff x="3285" y="18"/>
              <a:chExt cx="2456" cy="957"/>
            </a:xfrm>
          </p:grpSpPr>
          <p:pic>
            <p:nvPicPr>
              <p:cNvPr id="29705" name="Picture 9" descr="5images">
                <a:extLst>
                  <a:ext uri="{FF2B5EF4-FFF2-40B4-BE49-F238E27FC236}">
                    <a16:creationId xmlns:a16="http://schemas.microsoft.com/office/drawing/2014/main" id="{600671E8-F457-4821-9B56-36D92BFEE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 y="18"/>
                <a:ext cx="1198" cy="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6" name="Picture 10" descr="images">
                <a:extLst>
                  <a:ext uri="{FF2B5EF4-FFF2-40B4-BE49-F238E27FC236}">
                    <a16:creationId xmlns:a16="http://schemas.microsoft.com/office/drawing/2014/main" id="{5798C6BB-E31F-AC45-1C19-F689E08A83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 y="25"/>
                <a:ext cx="1254" cy="9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34155" name="Picture 11" descr="ph5[1]">
            <a:extLst>
              <a:ext uri="{FF2B5EF4-FFF2-40B4-BE49-F238E27FC236}">
                <a16:creationId xmlns:a16="http://schemas.microsoft.com/office/drawing/2014/main" id="{1E98DB3C-A012-BE7B-C39F-A7749ECCCD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0"/>
            <a:ext cx="39624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6" name="Rectangle 12">
            <a:extLst>
              <a:ext uri="{FF2B5EF4-FFF2-40B4-BE49-F238E27FC236}">
                <a16:creationId xmlns:a16="http://schemas.microsoft.com/office/drawing/2014/main" id="{5BFB3C42-802D-66CD-65EF-F871A07B8B91}"/>
              </a:ext>
            </a:extLst>
          </p:cNvPr>
          <p:cNvSpPr>
            <a:spLocks noChangeArrowheads="1"/>
          </p:cNvSpPr>
          <p:nvPr/>
        </p:nvSpPr>
        <p:spPr bwMode="auto">
          <a:xfrm>
            <a:off x="1676400" y="5473700"/>
            <a:ext cx="8631238" cy="1384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a:solidFill>
                  <a:srgbClr val="0000FF"/>
                </a:solidFill>
                <a:latin typeface="Times New Roman" panose="02020603050405020304" pitchFamily="18" charset="0"/>
              </a:rPr>
              <a:t> </a:t>
            </a:r>
            <a:r>
              <a:rPr lang="en-US" altLang="en-US" sz="2800">
                <a:solidFill>
                  <a:srgbClr val="0000FF"/>
                </a:solidFill>
                <a:latin typeface="Times New Roman" panose="02020603050405020304" pitchFamily="18" charset="0"/>
              </a:rPr>
              <a:t> </a:t>
            </a:r>
            <a:r>
              <a:rPr lang="en-US" altLang="en-US" sz="2800">
                <a:solidFill>
                  <a:srgbClr val="FF0000"/>
                </a:solidFill>
                <a:latin typeface="Times New Roman" panose="02020603050405020304" pitchFamily="18" charset="0"/>
              </a:rPr>
              <a:t>Quan sát hình ảnh và sự hiểu biết của bản thân em hãy cho biết gió mùa có những thuận lợi và khó khăn gì đến sản xuất và sinh hoạt của nhân dân trong khu vực?</a:t>
            </a:r>
          </a:p>
        </p:txBody>
      </p:sp>
    </p:spTree>
    <p:extLst>
      <p:ext uri="{BB962C8B-B14F-4D97-AF65-F5344CB8AC3E}">
        <p14:creationId xmlns:p14="http://schemas.microsoft.com/office/powerpoint/2010/main" val="379278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4149"/>
                                        </p:tgtEl>
                                        <p:attrNameLst>
                                          <p:attrName>style.visibility</p:attrName>
                                        </p:attrNameLst>
                                      </p:cBhvr>
                                      <p:to>
                                        <p:strVal val="visible"/>
                                      </p:to>
                                    </p:set>
                                    <p:anim calcmode="lin" valueType="num">
                                      <p:cBhvr>
                                        <p:cTn id="7" dur="1000" fill="hold"/>
                                        <p:tgtEl>
                                          <p:spTgt spid="134149"/>
                                        </p:tgtEl>
                                        <p:attrNameLst>
                                          <p:attrName>ppt_w</p:attrName>
                                        </p:attrNameLst>
                                      </p:cBhvr>
                                      <p:tavLst>
                                        <p:tav tm="0">
                                          <p:val>
                                            <p:fltVal val="0"/>
                                          </p:val>
                                        </p:tav>
                                        <p:tav tm="100000">
                                          <p:val>
                                            <p:strVal val="#ppt_w"/>
                                          </p:val>
                                        </p:tav>
                                      </p:tavLst>
                                    </p:anim>
                                    <p:anim calcmode="lin" valueType="num">
                                      <p:cBhvr>
                                        <p:cTn id="8" dur="1000" fill="hold"/>
                                        <p:tgtEl>
                                          <p:spTgt spid="134149"/>
                                        </p:tgtEl>
                                        <p:attrNameLst>
                                          <p:attrName>ppt_h</p:attrName>
                                        </p:attrNameLst>
                                      </p:cBhvr>
                                      <p:tavLst>
                                        <p:tav tm="0">
                                          <p:val>
                                            <p:fltVal val="0"/>
                                          </p:val>
                                        </p:tav>
                                        <p:tav tm="100000">
                                          <p:val>
                                            <p:strVal val="#ppt_h"/>
                                          </p:val>
                                        </p:tav>
                                      </p:tavLst>
                                    </p:anim>
                                    <p:animEffect transition="in" filter="fade">
                                      <p:cBhvr>
                                        <p:cTn id="9" dur="1000"/>
                                        <p:tgtEl>
                                          <p:spTgt spid="134149"/>
                                        </p:tgtEl>
                                      </p:cBhvr>
                                    </p:animEffect>
                                  </p:childTnLst>
                                </p:cTn>
                              </p:par>
                              <p:par>
                                <p:cTn id="10" presetID="53" presetClass="entr" presetSubtype="0" fill="hold" nodeType="withEffect">
                                  <p:stCondLst>
                                    <p:cond delay="0"/>
                                  </p:stCondLst>
                                  <p:childTnLst>
                                    <p:set>
                                      <p:cBhvr>
                                        <p:cTn id="11" dur="1" fill="hold">
                                          <p:stCondLst>
                                            <p:cond delay="0"/>
                                          </p:stCondLst>
                                        </p:cTn>
                                        <p:tgtEl>
                                          <p:spTgt spid="134155"/>
                                        </p:tgtEl>
                                        <p:attrNameLst>
                                          <p:attrName>style.visibility</p:attrName>
                                        </p:attrNameLst>
                                      </p:cBhvr>
                                      <p:to>
                                        <p:strVal val="visible"/>
                                      </p:to>
                                    </p:set>
                                    <p:anim calcmode="lin" valueType="num">
                                      <p:cBhvr>
                                        <p:cTn id="12" dur="1000" fill="hold"/>
                                        <p:tgtEl>
                                          <p:spTgt spid="134155"/>
                                        </p:tgtEl>
                                        <p:attrNameLst>
                                          <p:attrName>ppt_w</p:attrName>
                                        </p:attrNameLst>
                                      </p:cBhvr>
                                      <p:tavLst>
                                        <p:tav tm="0">
                                          <p:val>
                                            <p:fltVal val="0"/>
                                          </p:val>
                                        </p:tav>
                                        <p:tav tm="100000">
                                          <p:val>
                                            <p:strVal val="#ppt_w"/>
                                          </p:val>
                                        </p:tav>
                                      </p:tavLst>
                                    </p:anim>
                                    <p:anim calcmode="lin" valueType="num">
                                      <p:cBhvr>
                                        <p:cTn id="13" dur="1000" fill="hold"/>
                                        <p:tgtEl>
                                          <p:spTgt spid="134155"/>
                                        </p:tgtEl>
                                        <p:attrNameLst>
                                          <p:attrName>ppt_h</p:attrName>
                                        </p:attrNameLst>
                                      </p:cBhvr>
                                      <p:tavLst>
                                        <p:tav tm="0">
                                          <p:val>
                                            <p:fltVal val="0"/>
                                          </p:val>
                                        </p:tav>
                                        <p:tav tm="100000">
                                          <p:val>
                                            <p:strVal val="#ppt_h"/>
                                          </p:val>
                                        </p:tav>
                                      </p:tavLst>
                                    </p:anim>
                                    <p:animEffect transition="in" filter="fade">
                                      <p:cBhvr>
                                        <p:cTn id="14" dur="1000"/>
                                        <p:tgtEl>
                                          <p:spTgt spid="1341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4148"/>
                                        </p:tgtEl>
                                        <p:attrNameLst>
                                          <p:attrName>style.visibility</p:attrName>
                                        </p:attrNameLst>
                                      </p:cBhvr>
                                      <p:to>
                                        <p:strVal val="visible"/>
                                      </p:to>
                                    </p:set>
                                    <p:anim calcmode="lin" valueType="num">
                                      <p:cBhvr>
                                        <p:cTn id="19" dur="1000" fill="hold"/>
                                        <p:tgtEl>
                                          <p:spTgt spid="134148"/>
                                        </p:tgtEl>
                                        <p:attrNameLst>
                                          <p:attrName>ppt_w</p:attrName>
                                        </p:attrNameLst>
                                      </p:cBhvr>
                                      <p:tavLst>
                                        <p:tav tm="0">
                                          <p:val>
                                            <p:fltVal val="0"/>
                                          </p:val>
                                        </p:tav>
                                        <p:tav tm="100000">
                                          <p:val>
                                            <p:strVal val="#ppt_w"/>
                                          </p:val>
                                        </p:tav>
                                      </p:tavLst>
                                    </p:anim>
                                    <p:anim calcmode="lin" valueType="num">
                                      <p:cBhvr>
                                        <p:cTn id="20" dur="1000" fill="hold"/>
                                        <p:tgtEl>
                                          <p:spTgt spid="134148"/>
                                        </p:tgtEl>
                                        <p:attrNameLst>
                                          <p:attrName>ppt_h</p:attrName>
                                        </p:attrNameLst>
                                      </p:cBhvr>
                                      <p:tavLst>
                                        <p:tav tm="0">
                                          <p:val>
                                            <p:fltVal val="0"/>
                                          </p:val>
                                        </p:tav>
                                        <p:tav tm="100000">
                                          <p:val>
                                            <p:strVal val="#ppt_h"/>
                                          </p:val>
                                        </p:tav>
                                      </p:tavLst>
                                    </p:anim>
                                    <p:animEffect transition="in" filter="fade">
                                      <p:cBhvr>
                                        <p:cTn id="21" dur="1000"/>
                                        <p:tgtEl>
                                          <p:spTgt spid="134148"/>
                                        </p:tgtEl>
                                      </p:cBhvr>
                                    </p:animEffect>
                                  </p:childTnLst>
                                </p:cTn>
                              </p:par>
                              <p:par>
                                <p:cTn id="22" presetID="53"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Effect transition="in" filter="fade">
                                      <p:cBhvr>
                                        <p:cTn id="26" dur="10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34156"/>
                                        </p:tgtEl>
                                        <p:attrNameLst>
                                          <p:attrName>style.visibility</p:attrName>
                                        </p:attrNameLst>
                                      </p:cBhvr>
                                      <p:to>
                                        <p:strVal val="visible"/>
                                      </p:to>
                                    </p:set>
                                    <p:animEffect transition="in" filter="blinds(horizontal)">
                                      <p:cBhvr>
                                        <p:cTn id="31" dur="500"/>
                                        <p:tgtEl>
                                          <p:spTgt spid="13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7">
            <a:extLst>
              <a:ext uri="{FF2B5EF4-FFF2-40B4-BE49-F238E27FC236}">
                <a16:creationId xmlns:a16="http://schemas.microsoft.com/office/drawing/2014/main" id="{F4993F61-4E7E-E074-01A8-DE932337B722}"/>
              </a:ext>
            </a:extLst>
          </p:cNvPr>
          <p:cNvSpPr txBox="1">
            <a:spLocks noChangeArrowheads="1"/>
          </p:cNvSpPr>
          <p:nvPr/>
        </p:nvSpPr>
        <p:spPr bwMode="auto">
          <a:xfrm>
            <a:off x="2514600" y="4419601"/>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FF00"/>
                </a:solidFill>
                <a:latin typeface="Arial" panose="020B0604020202020204" pitchFamily="34" charset="0"/>
              </a:rPr>
              <a:t>Lũ lụt ở Việt Nam</a:t>
            </a:r>
          </a:p>
        </p:txBody>
      </p:sp>
      <p:pic>
        <p:nvPicPr>
          <p:cNvPr id="30723" name="Picture 8" descr="C:\Users\Dell\Desktop\1.jpg">
            <a:extLst>
              <a:ext uri="{FF2B5EF4-FFF2-40B4-BE49-F238E27FC236}">
                <a16:creationId xmlns:a16="http://schemas.microsoft.com/office/drawing/2014/main" id="{7FB0A723-207D-201D-85CB-2B54F199C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3" descr="C:\Users\Dell\Desktop\lu_lut_mien_trung_fcej.jpg">
            <a:extLst>
              <a:ext uri="{FF2B5EF4-FFF2-40B4-BE49-F238E27FC236}">
                <a16:creationId xmlns:a16="http://schemas.microsoft.com/office/drawing/2014/main" id="{BC33F061-1A9C-60B8-39E9-1FBD5BA32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242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4" descr="C:\Users\Dell\Desktop\baolut-05.jpg">
            <a:extLst>
              <a:ext uri="{FF2B5EF4-FFF2-40B4-BE49-F238E27FC236}">
                <a16:creationId xmlns:a16="http://schemas.microsoft.com/office/drawing/2014/main" id="{2478ABEF-8FC7-3140-2603-55D603A08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1242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5" descr="C:\Users\Dell\Desktop\cms_1435623557.jpg">
            <a:extLst>
              <a:ext uri="{FF2B5EF4-FFF2-40B4-BE49-F238E27FC236}">
                <a16:creationId xmlns:a16="http://schemas.microsoft.com/office/drawing/2014/main" id="{573257DE-175E-BCE7-93F9-2A39BD5BE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0"/>
            <a:ext cx="4419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774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Dell\Desktop\chum-anh-cam-dong-cua-hoc-sinh-trong-mua-lu-.jpg">
            <a:extLst>
              <a:ext uri="{FF2B5EF4-FFF2-40B4-BE49-F238E27FC236}">
                <a16:creationId xmlns:a16="http://schemas.microsoft.com/office/drawing/2014/main" id="{A9720242-EA86-617C-3CA6-353DBC2B21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762000"/>
            <a:ext cx="3886200" cy="4389438"/>
          </a:xfrm>
          <a:noFill/>
        </p:spPr>
      </p:pic>
      <p:pic>
        <p:nvPicPr>
          <p:cNvPr id="31747" name="Picture 5" descr="G:\lủ lụt1112013_104320.png">
            <a:extLst>
              <a:ext uri="{FF2B5EF4-FFF2-40B4-BE49-F238E27FC236}">
                <a16:creationId xmlns:a16="http://schemas.microsoft.com/office/drawing/2014/main" id="{F4338CDF-1BE2-E6BA-57B8-AB1DB92F0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62000"/>
            <a:ext cx="426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51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6" name="Picture 18" descr="03">
            <a:extLst>
              <a:ext uri="{FF2B5EF4-FFF2-40B4-BE49-F238E27FC236}">
                <a16:creationId xmlns:a16="http://schemas.microsoft.com/office/drawing/2014/main" id="{8C82E936-1C28-D452-A752-9DF0D5417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80"/>
          <a:stretch>
            <a:fillRect/>
          </a:stretch>
        </p:blipFill>
        <p:spPr bwMode="auto">
          <a:xfrm>
            <a:off x="1524000" y="0"/>
            <a:ext cx="9144000" cy="685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70" name="Freeform 22">
            <a:extLst>
              <a:ext uri="{FF2B5EF4-FFF2-40B4-BE49-F238E27FC236}">
                <a16:creationId xmlns:a16="http://schemas.microsoft.com/office/drawing/2014/main" id="{D7AE013B-3E09-162A-11A9-F1EACEC0EC1D}"/>
              </a:ext>
            </a:extLst>
          </p:cNvPr>
          <p:cNvSpPr>
            <a:spLocks/>
          </p:cNvSpPr>
          <p:nvPr/>
        </p:nvSpPr>
        <p:spPr bwMode="auto">
          <a:xfrm>
            <a:off x="3962400" y="3429000"/>
            <a:ext cx="2209800" cy="1981200"/>
          </a:xfrm>
          <a:custGeom>
            <a:avLst/>
            <a:gdLst>
              <a:gd name="T0" fmla="*/ 2147483647 w 817"/>
              <a:gd name="T1" fmla="*/ 0 h 832"/>
              <a:gd name="T2" fmla="*/ 2147483647 w 817"/>
              <a:gd name="T3" fmla="*/ 2147483647 h 832"/>
              <a:gd name="T4" fmla="*/ 2147483647 w 817"/>
              <a:gd name="T5" fmla="*/ 2147483647 h 832"/>
              <a:gd name="T6" fmla="*/ 2147483647 w 817"/>
              <a:gd name="T7" fmla="*/ 2147483647 h 832"/>
              <a:gd name="T8" fmla="*/ 0 w 817"/>
              <a:gd name="T9" fmla="*/ 2147483647 h 832"/>
              <a:gd name="T10" fmla="*/ 2147483647 w 817"/>
              <a:gd name="T11" fmla="*/ 2147483647 h 832"/>
              <a:gd name="T12" fmla="*/ 2147483647 w 817"/>
              <a:gd name="T13" fmla="*/ 2147483647 h 832"/>
              <a:gd name="T14" fmla="*/ 2147483647 w 817"/>
              <a:gd name="T15" fmla="*/ 2147483647 h 832"/>
              <a:gd name="T16" fmla="*/ 2147483647 w 817"/>
              <a:gd name="T17" fmla="*/ 2147483647 h 832"/>
              <a:gd name="T18" fmla="*/ 2147483647 w 817"/>
              <a:gd name="T19" fmla="*/ 2147483647 h 832"/>
              <a:gd name="T20" fmla="*/ 2147483647 w 817"/>
              <a:gd name="T21" fmla="*/ 2147483647 h 832"/>
              <a:gd name="T22" fmla="*/ 2147483647 w 817"/>
              <a:gd name="T23" fmla="*/ 2147483647 h 832"/>
              <a:gd name="T24" fmla="*/ 2147483647 w 817"/>
              <a:gd name="T25" fmla="*/ 2147483647 h 832"/>
              <a:gd name="T26" fmla="*/ 2147483647 w 817"/>
              <a:gd name="T27" fmla="*/ 2147483647 h 832"/>
              <a:gd name="T28" fmla="*/ 2147483647 w 817"/>
              <a:gd name="T29" fmla="*/ 2147483647 h 832"/>
              <a:gd name="T30" fmla="*/ 2147483647 w 817"/>
              <a:gd name="T31" fmla="*/ 2147483647 h 832"/>
              <a:gd name="T32" fmla="*/ 2147483647 w 817"/>
              <a:gd name="T33" fmla="*/ 2147483647 h 832"/>
              <a:gd name="T34" fmla="*/ 2147483647 w 817"/>
              <a:gd name="T35" fmla="*/ 2147483647 h 832"/>
              <a:gd name="T36" fmla="*/ 2147483647 w 817"/>
              <a:gd name="T37" fmla="*/ 2147483647 h 832"/>
              <a:gd name="T38" fmla="*/ 2147483647 w 817"/>
              <a:gd name="T39" fmla="*/ 2147483647 h 832"/>
              <a:gd name="T40" fmla="*/ 2147483647 w 817"/>
              <a:gd name="T41" fmla="*/ 2147483647 h 832"/>
              <a:gd name="T42" fmla="*/ 2147483647 w 817"/>
              <a:gd name="T43" fmla="*/ 2147483647 h 832"/>
              <a:gd name="T44" fmla="*/ 2147483647 w 817"/>
              <a:gd name="T45" fmla="*/ 2147483647 h 832"/>
              <a:gd name="T46" fmla="*/ 2147483647 w 817"/>
              <a:gd name="T47" fmla="*/ 2147483647 h 832"/>
              <a:gd name="T48" fmla="*/ 2147483647 w 817"/>
              <a:gd name="T49" fmla="*/ 2147483647 h 832"/>
              <a:gd name="T50" fmla="*/ 2147483647 w 817"/>
              <a:gd name="T51" fmla="*/ 2147483647 h 832"/>
              <a:gd name="T52" fmla="*/ 2147483647 w 817"/>
              <a:gd name="T53" fmla="*/ 2147483647 h 832"/>
              <a:gd name="T54" fmla="*/ 2147483647 w 817"/>
              <a:gd name="T55" fmla="*/ 2147483647 h 832"/>
              <a:gd name="T56" fmla="*/ 2147483647 w 817"/>
              <a:gd name="T57" fmla="*/ 2147483647 h 832"/>
              <a:gd name="T58" fmla="*/ 2147483647 w 817"/>
              <a:gd name="T59" fmla="*/ 2147483647 h 8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7"/>
              <a:gd name="T91" fmla="*/ 0 h 832"/>
              <a:gd name="T92" fmla="*/ 817 w 817"/>
              <a:gd name="T93" fmla="*/ 832 h 8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7" h="832">
                <a:moveTo>
                  <a:pt x="274" y="0"/>
                </a:moveTo>
                <a:cubicBezTo>
                  <a:pt x="230" y="9"/>
                  <a:pt x="213" y="16"/>
                  <a:pt x="182" y="46"/>
                </a:cubicBezTo>
                <a:cubicBezTo>
                  <a:pt x="171" y="92"/>
                  <a:pt x="152" y="128"/>
                  <a:pt x="109" y="156"/>
                </a:cubicBezTo>
                <a:cubicBezTo>
                  <a:pt x="91" y="168"/>
                  <a:pt x="69" y="176"/>
                  <a:pt x="54" y="192"/>
                </a:cubicBezTo>
                <a:cubicBezTo>
                  <a:pt x="26" y="222"/>
                  <a:pt x="43" y="206"/>
                  <a:pt x="0" y="238"/>
                </a:cubicBezTo>
                <a:cubicBezTo>
                  <a:pt x="3" y="250"/>
                  <a:pt x="1" y="265"/>
                  <a:pt x="9" y="275"/>
                </a:cubicBezTo>
                <a:cubicBezTo>
                  <a:pt x="17" y="285"/>
                  <a:pt x="40" y="281"/>
                  <a:pt x="45" y="293"/>
                </a:cubicBezTo>
                <a:cubicBezTo>
                  <a:pt x="92" y="407"/>
                  <a:pt x="13" y="369"/>
                  <a:pt x="82" y="394"/>
                </a:cubicBezTo>
                <a:cubicBezTo>
                  <a:pt x="101" y="422"/>
                  <a:pt x="123" y="434"/>
                  <a:pt x="146" y="458"/>
                </a:cubicBezTo>
                <a:cubicBezTo>
                  <a:pt x="127" y="532"/>
                  <a:pt x="149" y="597"/>
                  <a:pt x="164" y="668"/>
                </a:cubicBezTo>
                <a:cubicBezTo>
                  <a:pt x="177" y="727"/>
                  <a:pt x="186" y="782"/>
                  <a:pt x="219" y="832"/>
                </a:cubicBezTo>
                <a:cubicBezTo>
                  <a:pt x="254" y="809"/>
                  <a:pt x="278" y="776"/>
                  <a:pt x="301" y="741"/>
                </a:cubicBezTo>
                <a:cubicBezTo>
                  <a:pt x="309" y="708"/>
                  <a:pt x="302" y="669"/>
                  <a:pt x="320" y="640"/>
                </a:cubicBezTo>
                <a:cubicBezTo>
                  <a:pt x="327" y="630"/>
                  <a:pt x="344" y="634"/>
                  <a:pt x="356" y="631"/>
                </a:cubicBezTo>
                <a:cubicBezTo>
                  <a:pt x="365" y="625"/>
                  <a:pt x="377" y="621"/>
                  <a:pt x="384" y="613"/>
                </a:cubicBezTo>
                <a:cubicBezTo>
                  <a:pt x="398" y="597"/>
                  <a:pt x="399" y="565"/>
                  <a:pt x="420" y="558"/>
                </a:cubicBezTo>
                <a:cubicBezTo>
                  <a:pt x="438" y="552"/>
                  <a:pt x="457" y="546"/>
                  <a:pt x="475" y="540"/>
                </a:cubicBezTo>
                <a:cubicBezTo>
                  <a:pt x="484" y="537"/>
                  <a:pt x="502" y="531"/>
                  <a:pt x="502" y="531"/>
                </a:cubicBezTo>
                <a:cubicBezTo>
                  <a:pt x="563" y="490"/>
                  <a:pt x="636" y="516"/>
                  <a:pt x="704" y="494"/>
                </a:cubicBezTo>
                <a:cubicBezTo>
                  <a:pt x="734" y="474"/>
                  <a:pt x="770" y="441"/>
                  <a:pt x="804" y="430"/>
                </a:cubicBezTo>
                <a:cubicBezTo>
                  <a:pt x="807" y="421"/>
                  <a:pt x="817" y="411"/>
                  <a:pt x="813" y="403"/>
                </a:cubicBezTo>
                <a:cubicBezTo>
                  <a:pt x="809" y="395"/>
                  <a:pt x="795" y="393"/>
                  <a:pt x="786" y="394"/>
                </a:cubicBezTo>
                <a:cubicBezTo>
                  <a:pt x="761" y="396"/>
                  <a:pt x="737" y="406"/>
                  <a:pt x="713" y="412"/>
                </a:cubicBezTo>
                <a:cubicBezTo>
                  <a:pt x="701" y="415"/>
                  <a:pt x="676" y="421"/>
                  <a:pt x="676" y="421"/>
                </a:cubicBezTo>
                <a:cubicBezTo>
                  <a:pt x="598" y="408"/>
                  <a:pt x="625" y="400"/>
                  <a:pt x="566" y="357"/>
                </a:cubicBezTo>
                <a:cubicBezTo>
                  <a:pt x="545" y="326"/>
                  <a:pt x="538" y="314"/>
                  <a:pt x="502" y="302"/>
                </a:cubicBezTo>
                <a:cubicBezTo>
                  <a:pt x="478" y="266"/>
                  <a:pt x="466" y="275"/>
                  <a:pt x="438" y="247"/>
                </a:cubicBezTo>
                <a:cubicBezTo>
                  <a:pt x="424" y="189"/>
                  <a:pt x="387" y="161"/>
                  <a:pt x="347" y="119"/>
                </a:cubicBezTo>
                <a:cubicBezTo>
                  <a:pt x="337" y="89"/>
                  <a:pt x="322" y="53"/>
                  <a:pt x="292" y="37"/>
                </a:cubicBezTo>
                <a:cubicBezTo>
                  <a:pt x="269" y="25"/>
                  <a:pt x="242" y="22"/>
                  <a:pt x="219" y="10"/>
                </a:cubicBezTo>
              </a:path>
            </a:pathLst>
          </a:custGeom>
          <a:ln>
            <a:headEnd/>
            <a:tailEnd/>
          </a:ln>
        </p:spPr>
        <p:style>
          <a:lnRef idx="3">
            <a:schemeClr val="dk1"/>
          </a:lnRef>
          <a:fillRef idx="0">
            <a:schemeClr val="dk1"/>
          </a:fillRef>
          <a:effectRef idx="2">
            <a:schemeClr val="dk1"/>
          </a:effectRef>
          <a:fontRef idx="minor">
            <a:schemeClr val="tx1"/>
          </a:fontRef>
        </p:style>
        <p:txBody>
          <a:bodyPr wrap="none" anchor="ctr"/>
          <a:lstStyle/>
          <a:p>
            <a:pPr algn="ctr" eaLnBrk="0" fontAlgn="base" hangingPunct="0">
              <a:spcBef>
                <a:spcPct val="0"/>
              </a:spcBef>
              <a:spcAft>
                <a:spcPct val="0"/>
              </a:spcAft>
              <a:defRPr/>
            </a:pPr>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545344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checkerboard(across)">
                                      <p:cBhvr>
                                        <p:cTn id="7" dur="500"/>
                                        <p:tgtEl>
                                          <p:spTgt spid="27666"/>
                                        </p:tgtEl>
                                      </p:cBhvr>
                                    </p:animEffect>
                                  </p:childTnLst>
                                </p:cTn>
                              </p:par>
                              <p:par>
                                <p:cTn id="8" presetID="5" presetClass="entr" presetSubtype="5" repeatCount="indefinite" fill="hold" nodeType="withEffect">
                                  <p:stCondLst>
                                    <p:cond delay="0"/>
                                  </p:stCondLst>
                                  <p:childTnLst>
                                    <p:set>
                                      <p:cBhvr>
                                        <p:cTn id="9" dur="1" fill="hold">
                                          <p:stCondLst>
                                            <p:cond delay="0"/>
                                          </p:stCondLst>
                                        </p:cTn>
                                        <p:tgtEl>
                                          <p:spTgt spid="27670"/>
                                        </p:tgtEl>
                                        <p:attrNameLst>
                                          <p:attrName>style.visibility</p:attrName>
                                        </p:attrNameLst>
                                      </p:cBhvr>
                                      <p:to>
                                        <p:strVal val="visible"/>
                                      </p:to>
                                    </p:set>
                                    <p:animEffect transition="in" filter="checkerboard(down)">
                                      <p:cBhvr>
                                        <p:cTn id="10" dur="1000"/>
                                        <p:tgtEl>
                                          <p:spTgt spid="2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7">
            <a:extLst>
              <a:ext uri="{FF2B5EF4-FFF2-40B4-BE49-F238E27FC236}">
                <a16:creationId xmlns:a16="http://schemas.microsoft.com/office/drawing/2014/main" id="{5F9BEB23-39D7-0CCA-B940-6FC67AABA91F}"/>
              </a:ext>
            </a:extLst>
          </p:cNvPr>
          <p:cNvSpPr>
            <a:spLocks noGrp="1"/>
          </p:cNvSpPr>
          <p:nvPr>
            <p:ph type="title"/>
          </p:nvPr>
        </p:nvSpPr>
        <p:spPr/>
        <p:txBody>
          <a:bodyPr/>
          <a:lstStyle/>
          <a:p>
            <a:pPr eaLnBrk="1" hangingPunct="1"/>
            <a:endParaRPr lang="en-US" altLang="en-US"/>
          </a:p>
        </p:txBody>
      </p:sp>
      <p:pic>
        <p:nvPicPr>
          <p:cNvPr id="43011" name="Picture 3" descr="maintain2_jpg">
            <a:extLst>
              <a:ext uri="{FF2B5EF4-FFF2-40B4-BE49-F238E27FC236}">
                <a16:creationId xmlns:a16="http://schemas.microsoft.com/office/drawing/2014/main" id="{116BE481-FCBE-EC37-5289-B9272915C0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4419600" cy="2667000"/>
          </a:xfrm>
          <a:noFill/>
        </p:spPr>
      </p:pic>
      <p:pic>
        <p:nvPicPr>
          <p:cNvPr id="43013" name="Picture 5" descr="IndiaChattLiftIrrig">
            <a:extLst>
              <a:ext uri="{FF2B5EF4-FFF2-40B4-BE49-F238E27FC236}">
                <a16:creationId xmlns:a16="http://schemas.microsoft.com/office/drawing/2014/main" id="{E2FF1D6D-2141-2B71-127A-8139C36D5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irrigation%20automation">
            <a:extLst>
              <a:ext uri="{FF2B5EF4-FFF2-40B4-BE49-F238E27FC236}">
                <a16:creationId xmlns:a16="http://schemas.microsoft.com/office/drawing/2014/main" id="{DDCE1DE3-888C-A9B1-2B2F-57E806185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464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prfarakka[1]">
            <a:extLst>
              <a:ext uri="{FF2B5EF4-FFF2-40B4-BE49-F238E27FC236}">
                <a16:creationId xmlns:a16="http://schemas.microsoft.com/office/drawing/2014/main" id="{E28D6F52-0D25-2AE5-9753-FF011FA5C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7432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8">
            <a:extLst>
              <a:ext uri="{FF2B5EF4-FFF2-40B4-BE49-F238E27FC236}">
                <a16:creationId xmlns:a16="http://schemas.microsoft.com/office/drawing/2014/main" id="{8532B1DD-88C5-4E2B-5AA8-8FFC3CAB384C}"/>
              </a:ext>
            </a:extLst>
          </p:cNvPr>
          <p:cNvSpPr txBox="1">
            <a:spLocks noChangeArrowheads="1"/>
          </p:cNvSpPr>
          <p:nvPr/>
        </p:nvSpPr>
        <p:spPr bwMode="auto">
          <a:xfrm>
            <a:off x="7146925" y="5715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1800">
              <a:solidFill>
                <a:prstClr val="black"/>
              </a:solidFill>
              <a:latin typeface=".VnTime" pitchFamily="34" charset="0"/>
            </a:endParaRPr>
          </a:p>
        </p:txBody>
      </p:sp>
      <p:sp>
        <p:nvSpPr>
          <p:cNvPr id="32776" name="TextBox 17">
            <a:extLst>
              <a:ext uri="{FF2B5EF4-FFF2-40B4-BE49-F238E27FC236}">
                <a16:creationId xmlns:a16="http://schemas.microsoft.com/office/drawing/2014/main" id="{2DD8B240-2D6B-7A43-8EF1-E29C04DC84FA}"/>
              </a:ext>
            </a:extLst>
          </p:cNvPr>
          <p:cNvSpPr txBox="1">
            <a:spLocks noChangeArrowheads="1"/>
          </p:cNvSpPr>
          <p:nvPr/>
        </p:nvSpPr>
        <p:spPr bwMode="auto">
          <a:xfrm>
            <a:off x="1524000" y="5715001"/>
            <a:ext cx="937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prstClr val="black"/>
                </a:solidFill>
                <a:latin typeface="Arial" panose="020B0604020202020204" pitchFamily="34" charset="0"/>
              </a:rPr>
              <a:t>   Quan sát hình cho biết người dân Nam Á khắc phục những khó khăn như thế nào?</a:t>
            </a:r>
          </a:p>
        </p:txBody>
      </p:sp>
    </p:spTree>
    <p:extLst>
      <p:ext uri="{BB962C8B-B14F-4D97-AF65-F5344CB8AC3E}">
        <p14:creationId xmlns:p14="http://schemas.microsoft.com/office/powerpoint/2010/main" val="108358588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heckerboard(across)">
                                      <p:cBhvr>
                                        <p:cTn id="7" dur="1000"/>
                                        <p:tgtEl>
                                          <p:spTgt spid="43011"/>
                                        </p:tgtEl>
                                      </p:cBhvr>
                                    </p:animEffect>
                                  </p:childTnLst>
                                </p:cTn>
                              </p:par>
                              <p:par>
                                <p:cTn id="8" presetID="5" presetClass="entr" presetSubtype="10" fill="hold"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checkerboard(across)">
                                      <p:cBhvr>
                                        <p:cTn id="10" dur="1000"/>
                                        <p:tgtEl>
                                          <p:spTgt spid="43014"/>
                                        </p:tgtEl>
                                      </p:cBhvr>
                                    </p:animEffect>
                                  </p:childTnLst>
                                </p:cTn>
                              </p:par>
                              <p:par>
                                <p:cTn id="11" presetID="5" presetClass="entr" presetSubtype="10" fill="hold" nodeType="withEffect">
                                  <p:stCondLst>
                                    <p:cond delay="0"/>
                                  </p:stCondLst>
                                  <p:childTnLst>
                                    <p:set>
                                      <p:cBhvr>
                                        <p:cTn id="12" dur="1" fill="hold">
                                          <p:stCondLst>
                                            <p:cond delay="0"/>
                                          </p:stCondLst>
                                        </p:cTn>
                                        <p:tgtEl>
                                          <p:spTgt spid="43013"/>
                                        </p:tgtEl>
                                        <p:attrNameLst>
                                          <p:attrName>style.visibility</p:attrName>
                                        </p:attrNameLst>
                                      </p:cBhvr>
                                      <p:to>
                                        <p:strVal val="visible"/>
                                      </p:to>
                                    </p:set>
                                    <p:animEffect transition="in" filter="checkerboard(across)">
                                      <p:cBhvr>
                                        <p:cTn id="13" dur="1000"/>
                                        <p:tgtEl>
                                          <p:spTgt spid="43013"/>
                                        </p:tgtEl>
                                      </p:cBhvr>
                                    </p:animEffect>
                                  </p:childTnLst>
                                </p:cTn>
                              </p:par>
                              <p:par>
                                <p:cTn id="14" presetID="5" presetClass="entr" presetSubtype="10" fill="hold" nodeType="withEffect">
                                  <p:stCondLst>
                                    <p:cond delay="0"/>
                                  </p:stCondLst>
                                  <p:childTnLst>
                                    <p:set>
                                      <p:cBhvr>
                                        <p:cTn id="15" dur="1" fill="hold">
                                          <p:stCondLst>
                                            <p:cond delay="0"/>
                                          </p:stCondLst>
                                        </p:cTn>
                                        <p:tgtEl>
                                          <p:spTgt spid="43015"/>
                                        </p:tgtEl>
                                        <p:attrNameLst>
                                          <p:attrName>style.visibility</p:attrName>
                                        </p:attrNameLst>
                                      </p:cBhvr>
                                      <p:to>
                                        <p:strVal val="visible"/>
                                      </p:to>
                                    </p:set>
                                    <p:animEffect transition="in" filter="checkerboard(across)">
                                      <p:cBhvr>
                                        <p:cTn id="16" dur="1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7">
            <a:extLst>
              <a:ext uri="{FF2B5EF4-FFF2-40B4-BE49-F238E27FC236}">
                <a16:creationId xmlns:a16="http://schemas.microsoft.com/office/drawing/2014/main" id="{DB3E3B81-4866-06B3-8526-0D8FC4F33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6858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3" name="Freeform 7">
            <a:extLst>
              <a:ext uri="{FF2B5EF4-FFF2-40B4-BE49-F238E27FC236}">
                <a16:creationId xmlns:a16="http://schemas.microsoft.com/office/drawing/2014/main" id="{F9A2B33F-D21E-4028-B60F-512DC4134F36}"/>
              </a:ext>
            </a:extLst>
          </p:cNvPr>
          <p:cNvSpPr>
            <a:spLocks/>
          </p:cNvSpPr>
          <p:nvPr/>
        </p:nvSpPr>
        <p:spPr bwMode="auto">
          <a:xfrm>
            <a:off x="4511676" y="4572000"/>
            <a:ext cx="2117725" cy="152400"/>
          </a:xfrm>
          <a:custGeom>
            <a:avLst/>
            <a:gdLst>
              <a:gd name="T0" fmla="*/ 0 w 1331"/>
              <a:gd name="T1" fmla="*/ 2147483646 h 63"/>
              <a:gd name="T2" fmla="*/ 2147483646 w 1331"/>
              <a:gd name="T3" fmla="*/ 2147483646 h 63"/>
              <a:gd name="T4" fmla="*/ 2147483646 w 1331"/>
              <a:gd name="T5" fmla="*/ 2147483646 h 63"/>
              <a:gd name="T6" fmla="*/ 2147483646 w 1331"/>
              <a:gd name="T7" fmla="*/ 2147483646 h 63"/>
              <a:gd name="T8" fmla="*/ 2147483646 w 1331"/>
              <a:gd name="T9" fmla="*/ 2147483646 h 63"/>
              <a:gd name="T10" fmla="*/ 0 60000 65536"/>
              <a:gd name="T11" fmla="*/ 0 60000 65536"/>
              <a:gd name="T12" fmla="*/ 0 60000 65536"/>
              <a:gd name="T13" fmla="*/ 0 60000 65536"/>
              <a:gd name="T14" fmla="*/ 0 60000 65536"/>
              <a:gd name="T15" fmla="*/ 0 w 1331"/>
              <a:gd name="T16" fmla="*/ 0 h 63"/>
              <a:gd name="T17" fmla="*/ 1331 w 1331"/>
              <a:gd name="T18" fmla="*/ 63 h 63"/>
            </a:gdLst>
            <a:ahLst/>
            <a:cxnLst>
              <a:cxn ang="T10">
                <a:pos x="T0" y="T1"/>
              </a:cxn>
              <a:cxn ang="T11">
                <a:pos x="T2" y="T3"/>
              </a:cxn>
              <a:cxn ang="T12">
                <a:pos x="T4" y="T5"/>
              </a:cxn>
              <a:cxn ang="T13">
                <a:pos x="T6" y="T7"/>
              </a:cxn>
              <a:cxn ang="T14">
                <a:pos x="T8" y="T9"/>
              </a:cxn>
            </a:cxnLst>
            <a:rect l="T15" t="T16" r="T17" b="T18"/>
            <a:pathLst>
              <a:path w="1331" h="63">
                <a:moveTo>
                  <a:pt x="0" y="12"/>
                </a:moveTo>
                <a:cubicBezTo>
                  <a:pt x="160" y="44"/>
                  <a:pt x="336" y="50"/>
                  <a:pt x="499" y="63"/>
                </a:cubicBezTo>
                <a:cubicBezTo>
                  <a:pt x="657" y="59"/>
                  <a:pt x="815" y="62"/>
                  <a:pt x="972" y="50"/>
                </a:cubicBezTo>
                <a:cubicBezTo>
                  <a:pt x="1091" y="41"/>
                  <a:pt x="937" y="0"/>
                  <a:pt x="1049" y="38"/>
                </a:cubicBezTo>
                <a:cubicBezTo>
                  <a:pt x="1297" y="24"/>
                  <a:pt x="1203" y="25"/>
                  <a:pt x="1331" y="25"/>
                </a:cubicBezTo>
              </a:path>
            </a:pathLst>
          </a:custGeom>
          <a:noFill/>
          <a:ln w="57150" cap="rnd">
            <a:solidFill>
              <a:srgbClr val="FF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98664" name="Freeform 8">
            <a:extLst>
              <a:ext uri="{FF2B5EF4-FFF2-40B4-BE49-F238E27FC236}">
                <a16:creationId xmlns:a16="http://schemas.microsoft.com/office/drawing/2014/main" id="{C9EE6D22-FD2A-AA2E-2B37-06E8023DF967}"/>
              </a:ext>
            </a:extLst>
          </p:cNvPr>
          <p:cNvSpPr>
            <a:spLocks/>
          </p:cNvSpPr>
          <p:nvPr/>
        </p:nvSpPr>
        <p:spPr bwMode="auto">
          <a:xfrm>
            <a:off x="4652963" y="4384676"/>
            <a:ext cx="711200" cy="263525"/>
          </a:xfrm>
          <a:custGeom>
            <a:avLst/>
            <a:gdLst>
              <a:gd name="T0" fmla="*/ 0 w 448"/>
              <a:gd name="T1" fmla="*/ 0 h 166"/>
              <a:gd name="T2" fmla="*/ 2147483646 w 448"/>
              <a:gd name="T3" fmla="*/ 2147483646 h 166"/>
              <a:gd name="T4" fmla="*/ 2147483646 w 448"/>
              <a:gd name="T5" fmla="*/ 2147483646 h 166"/>
              <a:gd name="T6" fmla="*/ 2147483646 w 448"/>
              <a:gd name="T7" fmla="*/ 2147483646 h 166"/>
              <a:gd name="T8" fmla="*/ 0 60000 65536"/>
              <a:gd name="T9" fmla="*/ 0 60000 65536"/>
              <a:gd name="T10" fmla="*/ 0 60000 65536"/>
              <a:gd name="T11" fmla="*/ 0 60000 65536"/>
              <a:gd name="T12" fmla="*/ 0 w 448"/>
              <a:gd name="T13" fmla="*/ 0 h 166"/>
              <a:gd name="T14" fmla="*/ 448 w 448"/>
              <a:gd name="T15" fmla="*/ 166 h 166"/>
            </a:gdLst>
            <a:ahLst/>
            <a:cxnLst>
              <a:cxn ang="T8">
                <a:pos x="T0" y="T1"/>
              </a:cxn>
              <a:cxn ang="T9">
                <a:pos x="T2" y="T3"/>
              </a:cxn>
              <a:cxn ang="T10">
                <a:pos x="T4" y="T5"/>
              </a:cxn>
              <a:cxn ang="T11">
                <a:pos x="T6" y="T7"/>
              </a:cxn>
            </a:cxnLst>
            <a:rect l="T12" t="T13" r="T14" b="T15"/>
            <a:pathLst>
              <a:path w="448" h="166">
                <a:moveTo>
                  <a:pt x="0" y="0"/>
                </a:moveTo>
                <a:cubicBezTo>
                  <a:pt x="4" y="13"/>
                  <a:pt x="2" y="30"/>
                  <a:pt x="13" y="38"/>
                </a:cubicBezTo>
                <a:cubicBezTo>
                  <a:pt x="58" y="70"/>
                  <a:pt x="185" y="93"/>
                  <a:pt x="243" y="102"/>
                </a:cubicBezTo>
                <a:cubicBezTo>
                  <a:pt x="289" y="133"/>
                  <a:pt x="390" y="166"/>
                  <a:pt x="448" y="166"/>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3797" name="Text Box 10">
            <a:extLst>
              <a:ext uri="{FF2B5EF4-FFF2-40B4-BE49-F238E27FC236}">
                <a16:creationId xmlns:a16="http://schemas.microsoft.com/office/drawing/2014/main" id="{D59D9624-F982-DC24-F737-1DBEB4A8FB93}"/>
              </a:ext>
            </a:extLst>
          </p:cNvPr>
          <p:cNvSpPr txBox="1">
            <a:spLocks noChangeArrowheads="1"/>
          </p:cNvSpPr>
          <p:nvPr/>
        </p:nvSpPr>
        <p:spPr bwMode="auto">
          <a:xfrm>
            <a:off x="1828800" y="228601"/>
            <a:ext cx="8458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800" b="1">
                <a:solidFill>
                  <a:srgbClr val="C00000"/>
                </a:solidFill>
                <a:latin typeface="Times New Roman" panose="02020603050405020304" pitchFamily="18" charset="0"/>
              </a:rPr>
              <a:t>   </a:t>
            </a:r>
            <a:r>
              <a:rPr lang="en-US" altLang="en-US" sz="2400" b="1">
                <a:solidFill>
                  <a:srgbClr val="C00000"/>
                </a:solidFill>
                <a:latin typeface="Times New Roman" panose="02020603050405020304" pitchFamily="18" charset="0"/>
              </a:rPr>
              <a:t>Tại sao Nam Á và miền Bắc Việt Nam có cùng vĩ độ nhưng mùa đông ở Nam Á ấm hơn miền Bắc Việt Nam?</a:t>
            </a:r>
          </a:p>
        </p:txBody>
      </p:sp>
      <p:grpSp>
        <p:nvGrpSpPr>
          <p:cNvPr id="2" name="Group 13">
            <a:extLst>
              <a:ext uri="{FF2B5EF4-FFF2-40B4-BE49-F238E27FC236}">
                <a16:creationId xmlns:a16="http://schemas.microsoft.com/office/drawing/2014/main" id="{0865F4AD-88BC-DF4C-9754-BB62135515E4}"/>
              </a:ext>
            </a:extLst>
          </p:cNvPr>
          <p:cNvGrpSpPr>
            <a:grpSpLocks/>
          </p:cNvGrpSpPr>
          <p:nvPr/>
        </p:nvGrpSpPr>
        <p:grpSpPr bwMode="auto">
          <a:xfrm>
            <a:off x="5029200" y="3657600"/>
            <a:ext cx="1752600" cy="914400"/>
            <a:chOff x="2208" y="2304"/>
            <a:chExt cx="1104" cy="576"/>
          </a:xfrm>
        </p:grpSpPr>
        <p:sp>
          <p:nvSpPr>
            <p:cNvPr id="33799" name="Line 9">
              <a:extLst>
                <a:ext uri="{FF2B5EF4-FFF2-40B4-BE49-F238E27FC236}">
                  <a16:creationId xmlns:a16="http://schemas.microsoft.com/office/drawing/2014/main" id="{43E20F26-F897-431D-98EC-B4A7DF99AFC5}"/>
                </a:ext>
              </a:extLst>
            </p:cNvPr>
            <p:cNvSpPr>
              <a:spLocks noChangeShapeType="1"/>
            </p:cNvSpPr>
            <p:nvPr/>
          </p:nvSpPr>
          <p:spPr bwMode="auto">
            <a:xfrm flipH="1">
              <a:off x="2256" y="2544"/>
              <a:ext cx="240" cy="288"/>
            </a:xfrm>
            <a:prstGeom prst="line">
              <a:avLst/>
            </a:prstGeom>
            <a:noFill/>
            <a:ln w="5715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3800" name="Line 11">
              <a:extLst>
                <a:ext uri="{FF2B5EF4-FFF2-40B4-BE49-F238E27FC236}">
                  <a16:creationId xmlns:a16="http://schemas.microsoft.com/office/drawing/2014/main" id="{88ADD049-390A-3C13-0732-6C4D32276A49}"/>
                </a:ext>
              </a:extLst>
            </p:cNvPr>
            <p:cNvSpPr>
              <a:spLocks noChangeShapeType="1"/>
            </p:cNvSpPr>
            <p:nvPr/>
          </p:nvSpPr>
          <p:spPr bwMode="auto">
            <a:xfrm flipH="1">
              <a:off x="2928" y="2544"/>
              <a:ext cx="240" cy="336"/>
            </a:xfrm>
            <a:prstGeom prst="line">
              <a:avLst/>
            </a:prstGeom>
            <a:noFill/>
            <a:ln w="5715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3801" name="Text Box 12">
              <a:extLst>
                <a:ext uri="{FF2B5EF4-FFF2-40B4-BE49-F238E27FC236}">
                  <a16:creationId xmlns:a16="http://schemas.microsoft.com/office/drawing/2014/main" id="{CF60D44D-86B9-B14C-EB6B-5B152761D3EF}"/>
                </a:ext>
              </a:extLst>
            </p:cNvPr>
            <p:cNvSpPr txBox="1">
              <a:spLocks noChangeArrowheads="1"/>
            </p:cNvSpPr>
            <p:nvPr/>
          </p:nvSpPr>
          <p:spPr bwMode="auto">
            <a:xfrm>
              <a:off x="2208" y="2304"/>
              <a:ext cx="1104" cy="23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0" fontAlgn="base" hangingPunct="0">
                <a:spcBef>
                  <a:spcPct val="50000"/>
                </a:spcBef>
                <a:spcAft>
                  <a:spcPct val="0"/>
                </a:spcAft>
                <a:buNone/>
              </a:pPr>
              <a:r>
                <a:rPr lang="en-US" altLang="en-US" sz="1800" b="1">
                  <a:solidFill>
                    <a:prstClr val="black"/>
                  </a:solidFill>
                  <a:latin typeface="Times New Roman" panose="02020603050405020304" pitchFamily="18" charset="0"/>
                </a:rPr>
                <a:t>Gió mùa đông</a:t>
              </a:r>
            </a:p>
          </p:txBody>
        </p:sp>
      </p:grpSp>
    </p:spTree>
    <p:extLst>
      <p:ext uri="{BB962C8B-B14F-4D97-AF65-F5344CB8AC3E}">
        <p14:creationId xmlns:p14="http://schemas.microsoft.com/office/powerpoint/2010/main" val="4030588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98663"/>
                                        </p:tgtEl>
                                        <p:attrNameLst>
                                          <p:attrName>style.visibility</p:attrName>
                                        </p:attrNameLst>
                                      </p:cBhvr>
                                      <p:to>
                                        <p:strVal val="visible"/>
                                      </p:to>
                                    </p:set>
                                    <p:animEffect transition="in" filter="checkerboard(across)">
                                      <p:cBhvr>
                                        <p:cTn id="7" dur="500"/>
                                        <p:tgtEl>
                                          <p:spTgt spid="198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repeatCount="indefinite" nodeType="withEffect">
                                  <p:stCondLst>
                                    <p:cond delay="0"/>
                                  </p:stCondLst>
                                  <p:childTnLst>
                                    <p:set>
                                      <p:cBhvr>
                                        <p:cTn id="14" dur="1" fill="hold">
                                          <p:stCondLst>
                                            <p:cond delay="0"/>
                                          </p:stCondLst>
                                        </p:cTn>
                                        <p:tgtEl>
                                          <p:spTgt spid="198664"/>
                                        </p:tgtEl>
                                        <p:attrNameLst>
                                          <p:attrName>style.visibility</p:attrName>
                                        </p:attrNameLst>
                                      </p:cBhvr>
                                      <p:to>
                                        <p:strVal val="visible"/>
                                      </p:to>
                                    </p:set>
                                    <p:animEffect transition="in" filter="checkerboard(across)">
                                      <p:cBhvr>
                                        <p:cTn id="15" dur="500"/>
                                        <p:tgtEl>
                                          <p:spTgt spid="19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7">
            <a:extLst>
              <a:ext uri="{FF2B5EF4-FFF2-40B4-BE49-F238E27FC236}">
                <a16:creationId xmlns:a16="http://schemas.microsoft.com/office/drawing/2014/main" id="{26FF48C2-879A-7A31-B962-92AC537897FD}"/>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34819" name="Text Box 5">
            <a:extLst>
              <a:ext uri="{FF2B5EF4-FFF2-40B4-BE49-F238E27FC236}">
                <a16:creationId xmlns:a16="http://schemas.microsoft.com/office/drawing/2014/main" id="{1FA412A9-0B04-4DEE-6731-45C5CB9A347B}"/>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34820" name="Text Box 6">
            <a:extLst>
              <a:ext uri="{FF2B5EF4-FFF2-40B4-BE49-F238E27FC236}">
                <a16:creationId xmlns:a16="http://schemas.microsoft.com/office/drawing/2014/main" id="{9363E55F-036E-5181-1CA5-5DBBD35CA570}"/>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34821" name="Text Box 15">
            <a:extLst>
              <a:ext uri="{FF2B5EF4-FFF2-40B4-BE49-F238E27FC236}">
                <a16:creationId xmlns:a16="http://schemas.microsoft.com/office/drawing/2014/main" id="{A4448A77-E19B-D0F7-055D-9A4229F4CA3A}"/>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sp>
        <p:nvSpPr>
          <p:cNvPr id="34822" name="Text Box 23">
            <a:extLst>
              <a:ext uri="{FF2B5EF4-FFF2-40B4-BE49-F238E27FC236}">
                <a16:creationId xmlns:a16="http://schemas.microsoft.com/office/drawing/2014/main" id="{9E324934-2E36-FA41-3C64-0462657C56EC}"/>
              </a:ext>
            </a:extLst>
          </p:cNvPr>
          <p:cNvSpPr txBox="1">
            <a:spLocks noChangeArrowheads="1"/>
          </p:cNvSpPr>
          <p:nvPr/>
        </p:nvSpPr>
        <p:spPr bwMode="auto">
          <a:xfrm>
            <a:off x="381000" y="1905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
        <p:nvSpPr>
          <p:cNvPr id="34823" name="Rectangle 1">
            <a:extLst>
              <a:ext uri="{FF2B5EF4-FFF2-40B4-BE49-F238E27FC236}">
                <a16:creationId xmlns:a16="http://schemas.microsoft.com/office/drawing/2014/main" id="{2A9A2644-49DF-026D-2BBC-CF4159810203}"/>
              </a:ext>
            </a:extLst>
          </p:cNvPr>
          <p:cNvSpPr>
            <a:spLocks noChangeArrowheads="1"/>
          </p:cNvSpPr>
          <p:nvPr/>
        </p:nvSpPr>
        <p:spPr bwMode="auto">
          <a:xfrm>
            <a:off x="1682750" y="2514601"/>
            <a:ext cx="372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VnTime" pitchFamily="34" charset="0"/>
              </a:rPr>
              <a:t>-</a:t>
            </a:r>
            <a:r>
              <a:rPr lang="en-US" altLang="en-US" sz="2000" b="1">
                <a:solidFill>
                  <a:prstClr val="black"/>
                </a:solidFill>
                <a:latin typeface=".VnTime" pitchFamily="34" charset="0"/>
              </a:rPr>
              <a:t> </a:t>
            </a:r>
            <a:r>
              <a:rPr lang="en-US" altLang="en-US" sz="2000">
                <a:solidFill>
                  <a:prstClr val="black"/>
                </a:solidFill>
                <a:latin typeface="Times New Roman" panose="02020603050405020304" pitchFamily="18" charset="0"/>
              </a:rPr>
              <a:t>Nam Á có lượng mưa nhiều trên thế giới và phân bố không đều.</a:t>
            </a:r>
            <a:endParaRPr lang="en-US" altLang="en-US" sz="2000">
              <a:solidFill>
                <a:prstClr val="black"/>
              </a:solidFill>
              <a:latin typeface="Arial" panose="020B0604020202020204" pitchFamily="34" charset="0"/>
            </a:endParaRPr>
          </a:p>
        </p:txBody>
      </p:sp>
      <p:sp>
        <p:nvSpPr>
          <p:cNvPr id="9" name="Text Box 22">
            <a:extLst>
              <a:ext uri="{FF2B5EF4-FFF2-40B4-BE49-F238E27FC236}">
                <a16:creationId xmlns:a16="http://schemas.microsoft.com/office/drawing/2014/main" id="{1EE2DDEE-1211-5A9A-31FC-FB96DD61CF6F}"/>
              </a:ext>
            </a:extLst>
          </p:cNvPr>
          <p:cNvSpPr txBox="1">
            <a:spLocks noChangeArrowheads="1"/>
          </p:cNvSpPr>
          <p:nvPr/>
        </p:nvSpPr>
        <p:spPr bwMode="auto">
          <a:xfrm>
            <a:off x="1828800" y="312420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Sông ngòi</a:t>
            </a:r>
            <a:r>
              <a:rPr lang="en-US" altLang="en-US" sz="2000" b="1">
                <a:solidFill>
                  <a:srgbClr val="FF0000"/>
                </a:solidFill>
                <a:latin typeface="Times New Roman" panose="02020603050405020304" pitchFamily="18" charset="0"/>
              </a:rPr>
              <a:t>:</a:t>
            </a:r>
          </a:p>
        </p:txBody>
      </p:sp>
      <p:pic>
        <p:nvPicPr>
          <p:cNvPr id="34825" name="Picture 2" descr="33">
            <a:extLst>
              <a:ext uri="{FF2B5EF4-FFF2-40B4-BE49-F238E27FC236}">
                <a16:creationId xmlns:a16="http://schemas.microsoft.com/office/drawing/2014/main" id="{0C75E26A-AD6C-543B-FA2D-DF117EB4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00100"/>
            <a:ext cx="50292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30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33">
            <a:extLst>
              <a:ext uri="{FF2B5EF4-FFF2-40B4-BE49-F238E27FC236}">
                <a16:creationId xmlns:a16="http://schemas.microsoft.com/office/drawing/2014/main" id="{72161D22-31C3-3B6B-DD58-AEABCE026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685801"/>
            <a:ext cx="89154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a:extLst>
              <a:ext uri="{FF2B5EF4-FFF2-40B4-BE49-F238E27FC236}">
                <a16:creationId xmlns:a16="http://schemas.microsoft.com/office/drawing/2014/main" id="{044989BE-2E78-E221-C9B7-E8EA41282DFA}"/>
              </a:ext>
            </a:extLst>
          </p:cNvPr>
          <p:cNvSpPr txBox="1">
            <a:spLocks noChangeArrowheads="1"/>
          </p:cNvSpPr>
          <p:nvPr/>
        </p:nvSpPr>
        <p:spPr bwMode="auto">
          <a:xfrm>
            <a:off x="1749425" y="133351"/>
            <a:ext cx="89154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vi-VN" altLang="en-US" sz="2400" b="1">
                <a:solidFill>
                  <a:srgbClr val="C00000"/>
                </a:solidFill>
                <a:latin typeface="Times New Roman" panose="02020603050405020304" pitchFamily="18" charset="0"/>
              </a:rPr>
              <a:t>Những hệ thống sông lớn ở </a:t>
            </a:r>
            <a:r>
              <a:rPr lang="en-US" altLang="en-US" sz="2400" b="1">
                <a:solidFill>
                  <a:srgbClr val="C00000"/>
                </a:solidFill>
                <a:latin typeface="Times New Roman" panose="02020603050405020304" pitchFamily="18" charset="0"/>
              </a:rPr>
              <a:t>Nam Á?</a:t>
            </a:r>
          </a:p>
        </p:txBody>
      </p:sp>
      <p:sp>
        <p:nvSpPr>
          <p:cNvPr id="82962" name="Text Box 18">
            <a:extLst>
              <a:ext uri="{FF2B5EF4-FFF2-40B4-BE49-F238E27FC236}">
                <a16:creationId xmlns:a16="http://schemas.microsoft.com/office/drawing/2014/main" id="{28F08A3E-361A-C58C-65C7-DD24B4944AFF}"/>
              </a:ext>
            </a:extLst>
          </p:cNvPr>
          <p:cNvSpPr txBox="1">
            <a:spLocks noChangeArrowheads="1"/>
          </p:cNvSpPr>
          <p:nvPr/>
        </p:nvSpPr>
        <p:spPr bwMode="auto">
          <a:xfrm rot="18532819">
            <a:off x="3039269" y="1845469"/>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0066CC"/>
                </a:solidFill>
                <a:latin typeface="Times New Roman" panose="02020603050405020304" pitchFamily="18" charset="0"/>
              </a:rPr>
              <a:t>Sông Ấn</a:t>
            </a:r>
          </a:p>
        </p:txBody>
      </p:sp>
      <p:sp>
        <p:nvSpPr>
          <p:cNvPr id="82963" name="Text Box 19">
            <a:extLst>
              <a:ext uri="{FF2B5EF4-FFF2-40B4-BE49-F238E27FC236}">
                <a16:creationId xmlns:a16="http://schemas.microsoft.com/office/drawing/2014/main" id="{1E1AED5E-2376-2B24-F14F-9861012F2F4B}"/>
              </a:ext>
            </a:extLst>
          </p:cNvPr>
          <p:cNvSpPr txBox="1">
            <a:spLocks noChangeArrowheads="1"/>
          </p:cNvSpPr>
          <p:nvPr/>
        </p:nvSpPr>
        <p:spPr bwMode="auto">
          <a:xfrm rot="1395791">
            <a:off x="5851525" y="2646364"/>
            <a:ext cx="1524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0033CC"/>
                </a:solidFill>
                <a:latin typeface="Times New Roman" panose="02020603050405020304" pitchFamily="18" charset="0"/>
              </a:rPr>
              <a:t>Sông Hằng</a:t>
            </a:r>
          </a:p>
        </p:txBody>
      </p:sp>
      <p:sp>
        <p:nvSpPr>
          <p:cNvPr id="82964" name="Text Box 20">
            <a:extLst>
              <a:ext uri="{FF2B5EF4-FFF2-40B4-BE49-F238E27FC236}">
                <a16:creationId xmlns:a16="http://schemas.microsoft.com/office/drawing/2014/main" id="{5FE15359-0910-8E3F-EDB6-EA004076E07D}"/>
              </a:ext>
            </a:extLst>
          </p:cNvPr>
          <p:cNvSpPr txBox="1">
            <a:spLocks noChangeArrowheads="1"/>
          </p:cNvSpPr>
          <p:nvPr/>
        </p:nvSpPr>
        <p:spPr bwMode="auto">
          <a:xfrm rot="20473683">
            <a:off x="8534401" y="2541588"/>
            <a:ext cx="212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0033CC"/>
                </a:solidFill>
                <a:latin typeface="Times New Roman" panose="02020603050405020304" pitchFamily="18" charset="0"/>
              </a:rPr>
              <a:t>S Bra-ma-put</a:t>
            </a:r>
          </a:p>
        </p:txBody>
      </p:sp>
    </p:spTree>
    <p:extLst>
      <p:ext uri="{BB962C8B-B14F-4D97-AF65-F5344CB8AC3E}">
        <p14:creationId xmlns:p14="http://schemas.microsoft.com/office/powerpoint/2010/main" val="248927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62"/>
                                        </p:tgtEl>
                                        <p:attrNameLst>
                                          <p:attrName>style.visibility</p:attrName>
                                        </p:attrNameLst>
                                      </p:cBhvr>
                                      <p:to>
                                        <p:strVal val="visible"/>
                                      </p:to>
                                    </p:set>
                                    <p:animEffect transition="in" filter="checkerboard(across)">
                                      <p:cBhvr>
                                        <p:cTn id="7" dur="500"/>
                                        <p:tgtEl>
                                          <p:spTgt spid="82962"/>
                                        </p:tgtEl>
                                      </p:cBhvr>
                                    </p:animEffect>
                                  </p:childTnLst>
                                </p:cTn>
                              </p:par>
                              <p:par>
                                <p:cTn id="8" presetID="29" presetClass="entr" presetSubtype="0" fill="hold" nodeType="withEffect">
                                  <p:stCondLst>
                                    <p:cond delay="0"/>
                                  </p:stCondLst>
                                  <p:childTnLst>
                                    <p:set>
                                      <p:cBhvr>
                                        <p:cTn id="9" dur="1" fill="hold">
                                          <p:stCondLst>
                                            <p:cond delay="0"/>
                                          </p:stCondLst>
                                        </p:cTn>
                                        <p:tgtEl>
                                          <p:spTgt spid="82963"/>
                                        </p:tgtEl>
                                        <p:attrNameLst>
                                          <p:attrName>style.visibility</p:attrName>
                                        </p:attrNameLst>
                                      </p:cBhvr>
                                      <p:to>
                                        <p:strVal val="visible"/>
                                      </p:to>
                                    </p:set>
                                    <p:anim calcmode="lin" valueType="num">
                                      <p:cBhvr>
                                        <p:cTn id="10" dur="1000" fill="hold"/>
                                        <p:tgtEl>
                                          <p:spTgt spid="82963"/>
                                        </p:tgtEl>
                                        <p:attrNameLst>
                                          <p:attrName>ppt_x</p:attrName>
                                        </p:attrNameLst>
                                      </p:cBhvr>
                                      <p:tavLst>
                                        <p:tav tm="0">
                                          <p:val>
                                            <p:strVal val="#ppt_x-.2"/>
                                          </p:val>
                                        </p:tav>
                                        <p:tav tm="100000">
                                          <p:val>
                                            <p:strVal val="#ppt_x"/>
                                          </p:val>
                                        </p:tav>
                                      </p:tavLst>
                                    </p:anim>
                                    <p:anim calcmode="lin" valueType="num">
                                      <p:cBhvr>
                                        <p:cTn id="11" dur="1000" fill="hold"/>
                                        <p:tgtEl>
                                          <p:spTgt spid="8296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82963"/>
                                        </p:tgtEl>
                                      </p:cBhvr>
                                    </p:animEffect>
                                  </p:childTnLst>
                                </p:cTn>
                              </p:par>
                              <p:par>
                                <p:cTn id="13" presetID="29" presetClass="entr" presetSubtype="0" fill="hold" nodeType="withEffect">
                                  <p:stCondLst>
                                    <p:cond delay="0"/>
                                  </p:stCondLst>
                                  <p:childTnLst>
                                    <p:set>
                                      <p:cBhvr>
                                        <p:cTn id="14" dur="1" fill="hold">
                                          <p:stCondLst>
                                            <p:cond delay="0"/>
                                          </p:stCondLst>
                                        </p:cTn>
                                        <p:tgtEl>
                                          <p:spTgt spid="82964"/>
                                        </p:tgtEl>
                                        <p:attrNameLst>
                                          <p:attrName>style.visibility</p:attrName>
                                        </p:attrNameLst>
                                      </p:cBhvr>
                                      <p:to>
                                        <p:strVal val="visible"/>
                                      </p:to>
                                    </p:set>
                                    <p:anim calcmode="lin" valueType="num">
                                      <p:cBhvr>
                                        <p:cTn id="15" dur="1000" fill="hold"/>
                                        <p:tgtEl>
                                          <p:spTgt spid="82964"/>
                                        </p:tgtEl>
                                        <p:attrNameLst>
                                          <p:attrName>ppt_x</p:attrName>
                                        </p:attrNameLst>
                                      </p:cBhvr>
                                      <p:tavLst>
                                        <p:tav tm="0">
                                          <p:val>
                                            <p:strVal val="#ppt_x-.2"/>
                                          </p:val>
                                        </p:tav>
                                        <p:tav tm="100000">
                                          <p:val>
                                            <p:strVal val="#ppt_x"/>
                                          </p:val>
                                        </p:tav>
                                      </p:tavLst>
                                    </p:anim>
                                    <p:anim calcmode="lin" valueType="num">
                                      <p:cBhvr>
                                        <p:cTn id="16" dur="1000" fill="hold"/>
                                        <p:tgtEl>
                                          <p:spTgt spid="8296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2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p:bldP spid="82963" grpId="0"/>
      <p:bldP spid="829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6">
            <a:extLst>
              <a:ext uri="{FF2B5EF4-FFF2-40B4-BE49-F238E27FC236}">
                <a16:creationId xmlns:a16="http://schemas.microsoft.com/office/drawing/2014/main" id="{14766015-FD0B-E311-614E-739F9B44333D}"/>
              </a:ext>
            </a:extLst>
          </p:cNvPr>
          <p:cNvGrpSpPr>
            <a:grpSpLocks/>
          </p:cNvGrpSpPr>
          <p:nvPr/>
        </p:nvGrpSpPr>
        <p:grpSpPr bwMode="auto">
          <a:xfrm>
            <a:off x="1582738" y="34925"/>
            <a:ext cx="9144000" cy="6858000"/>
            <a:chOff x="0" y="0"/>
            <a:chExt cx="5760" cy="4320"/>
          </a:xfrm>
        </p:grpSpPr>
        <p:pic>
          <p:nvPicPr>
            <p:cNvPr id="36871" name="Picture 4" descr="66121342115014">
              <a:extLst>
                <a:ext uri="{FF2B5EF4-FFF2-40B4-BE49-F238E27FC236}">
                  <a16:creationId xmlns:a16="http://schemas.microsoft.com/office/drawing/2014/main" id="{48FA30EC-626F-AA66-485E-BF18DA081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5">
              <a:extLst>
                <a:ext uri="{FF2B5EF4-FFF2-40B4-BE49-F238E27FC236}">
                  <a16:creationId xmlns:a16="http://schemas.microsoft.com/office/drawing/2014/main" id="{7BC68F74-AE7C-2CA8-F002-CE9C0257D4E0}"/>
                </a:ext>
              </a:extLst>
            </p:cNvPr>
            <p:cNvSpPr txBox="1">
              <a:spLocks noChangeArrowheads="1"/>
            </p:cNvSpPr>
            <p:nvPr/>
          </p:nvSpPr>
          <p:spPr bwMode="auto">
            <a:xfrm>
              <a:off x="1344" y="144"/>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prstClr val="black"/>
                  </a:solidFill>
                  <a:latin typeface="Arial" panose="020B0604020202020204" pitchFamily="34" charset="0"/>
                </a:rPr>
                <a:t>Sông Hằng</a:t>
              </a:r>
            </a:p>
          </p:txBody>
        </p:sp>
      </p:grpSp>
      <p:pic>
        <p:nvPicPr>
          <p:cNvPr id="22535" name="Picture 7" descr="tam song hang">
            <a:extLst>
              <a:ext uri="{FF2B5EF4-FFF2-40B4-BE49-F238E27FC236}">
                <a16:creationId xmlns:a16="http://schemas.microsoft.com/office/drawing/2014/main" id="{BF1BA856-D7F4-967C-8BDE-FF67CD036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66" b="6818"/>
          <a:stretch>
            <a:fillRect/>
          </a:stretch>
        </p:blipFill>
        <p:spPr bwMode="auto">
          <a:xfrm>
            <a:off x="1547814" y="73025"/>
            <a:ext cx="92725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2536" name="Text Box 8">
            <a:extLst>
              <a:ext uri="{FF2B5EF4-FFF2-40B4-BE49-F238E27FC236}">
                <a16:creationId xmlns:a16="http://schemas.microsoft.com/office/drawing/2014/main" id="{8F3DE45C-044F-3C19-E9A0-715772E64F32}"/>
              </a:ext>
            </a:extLst>
          </p:cNvPr>
          <p:cNvSpPr txBox="1">
            <a:spLocks noChangeArrowheads="1"/>
          </p:cNvSpPr>
          <p:nvPr/>
        </p:nvSpPr>
        <p:spPr bwMode="auto">
          <a:xfrm>
            <a:off x="1544638" y="4191001"/>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2800" b="1">
              <a:solidFill>
                <a:srgbClr val="0000FF"/>
              </a:solidFill>
              <a:latin typeface=".VnTime" pitchFamily="34" charset="0"/>
            </a:endParaRPr>
          </a:p>
          <a:p>
            <a:pPr eaLnBrk="0" fontAlgn="base" hangingPunct="0">
              <a:spcBef>
                <a:spcPct val="0"/>
              </a:spcBef>
              <a:spcAft>
                <a:spcPct val="0"/>
              </a:spcAft>
              <a:buNone/>
            </a:pPr>
            <a:r>
              <a:rPr lang="en-US" altLang="en-US" sz="2800" b="1">
                <a:solidFill>
                  <a:srgbClr val="0000FF"/>
                </a:solidFill>
                <a:latin typeface=".VnTime" pitchFamily="34" charset="0"/>
              </a:rPr>
              <a:t>S</a:t>
            </a:r>
            <a:r>
              <a:rPr lang="en-US" altLang="en-US" sz="2800" b="1">
                <a:solidFill>
                  <a:srgbClr val="0000FF"/>
                </a:solidFill>
                <a:latin typeface="Times New Roman" panose="02020603050405020304" pitchFamily="18" charset="0"/>
                <a:cs typeface="Times New Roman" panose="02020603050405020304" pitchFamily="18" charset="0"/>
              </a:rPr>
              <a:t>ô</a:t>
            </a:r>
            <a:r>
              <a:rPr lang="en-US" altLang="en-US" sz="2800" b="1">
                <a:solidFill>
                  <a:srgbClr val="0000FF"/>
                </a:solidFill>
                <a:latin typeface=".VnTime" pitchFamily="34" charset="0"/>
              </a:rPr>
              <a:t>ng Hằng là </a:t>
            </a:r>
            <a:r>
              <a:rPr lang="en-US" altLang="en-US" sz="2800" b="1">
                <a:solidFill>
                  <a:srgbClr val="0000FF"/>
                </a:solidFill>
                <a:latin typeface="Times New Roman" panose="02020603050405020304" pitchFamily="18" charset="0"/>
                <a:cs typeface="Times New Roman" panose="02020603050405020304" pitchFamily="18" charset="0"/>
              </a:rPr>
              <a:t>dòng sông linh thiêng </a:t>
            </a:r>
            <a:r>
              <a:rPr lang="en-US" altLang="en-US" sz="2800" b="1">
                <a:solidFill>
                  <a:srgbClr val="0000FF"/>
                </a:solidFill>
                <a:latin typeface=".VnTime" pitchFamily="34" charset="0"/>
              </a:rPr>
              <a:t>nhất. N¬i mµ nÕu </a:t>
            </a:r>
          </a:p>
          <a:p>
            <a:pPr eaLnBrk="0" fontAlgn="base" hangingPunct="0">
              <a:spcBef>
                <a:spcPct val="0"/>
              </a:spcBef>
              <a:spcAft>
                <a:spcPct val="0"/>
              </a:spcAft>
              <a:buNone/>
            </a:pPr>
            <a:r>
              <a:rPr lang="en-US" altLang="en-US" sz="2800" b="1">
                <a:solidFill>
                  <a:srgbClr val="0000FF"/>
                </a:solidFill>
                <a:latin typeface=".VnTime" pitchFamily="34" charset="0"/>
              </a:rPr>
              <a:t>®ư­îc t¾m m×nh trong ®ã, dï chØ mét lÇn trong ®êi th× mäi téi lçi cña con ngư­êi sÏ ®­ưîc gét röa vµ hä sÏ t×m ®­ưîc con ®ưêng may mắn khi lªn thiªn ®µng. V× vËy mçi ngµy cã tíi 50.000 ng­ưêi ®Õn t¾m ë s«ng H»ng.</a:t>
            </a:r>
            <a:endParaRPr lang="en-US" altLang="en-US" sz="2800">
              <a:solidFill>
                <a:srgbClr val="0000FF"/>
              </a:solidFill>
              <a:latin typeface=".VnTime" pitchFamily="34" charset="0"/>
            </a:endParaRPr>
          </a:p>
        </p:txBody>
      </p:sp>
      <p:pic>
        <p:nvPicPr>
          <p:cNvPr id="35848" name="Picture 8" descr="https://static.cand.com.vn/Files/Image/trungnguyen/2021/04/15/thumb_660_e470b5eb-5ae6-4cee-bb89-da9609d6cb5e.jpg">
            <a:extLst>
              <a:ext uri="{FF2B5EF4-FFF2-40B4-BE49-F238E27FC236}">
                <a16:creationId xmlns:a16="http://schemas.microsoft.com/office/drawing/2014/main" id="{672CEC01-916D-2A73-04AC-E6B2CD1F6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0"/>
            <a:ext cx="909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Tham gia lễ hội ở sông Hằng, hơn 1.000 người cùng thành phố mắc COVID-19 - Ảnh 2.">
            <a:extLst>
              <a:ext uri="{FF2B5EF4-FFF2-40B4-BE49-F238E27FC236}">
                <a16:creationId xmlns:a16="http://schemas.microsoft.com/office/drawing/2014/main" id="{9B3E16F1-C354-9AAE-B760-8E9A3A163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437" y="-76200"/>
            <a:ext cx="91646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0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53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5848"/>
                                        </p:tgtEl>
                                        <p:attrNameLst>
                                          <p:attrName>style.visibility</p:attrName>
                                        </p:attrNameLst>
                                      </p:cBhvr>
                                      <p:to>
                                        <p:strVal val="visible"/>
                                      </p:to>
                                    </p:set>
                                    <p:animEffect transition="in" filter="circle(in)">
                                      <p:cBhvr>
                                        <p:cTn id="14" dur="2000"/>
                                        <p:tgtEl>
                                          <p:spTgt spid="358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35852"/>
                                        </p:tgtEl>
                                        <p:attrNameLst>
                                          <p:attrName>style.visibility</p:attrName>
                                        </p:attrNameLst>
                                      </p:cBhvr>
                                      <p:to>
                                        <p:strVal val="visible"/>
                                      </p:to>
                                    </p:set>
                                    <p:animEffect transition="in" filter="circle(in)">
                                      <p:cBhvr>
                                        <p:cTn id="19"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7">
            <a:extLst>
              <a:ext uri="{FF2B5EF4-FFF2-40B4-BE49-F238E27FC236}">
                <a16:creationId xmlns:a16="http://schemas.microsoft.com/office/drawing/2014/main" id="{B393ECF6-3C12-4D62-5B24-F26712E2C3BC}"/>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37891" name="Text Box 5">
            <a:extLst>
              <a:ext uri="{FF2B5EF4-FFF2-40B4-BE49-F238E27FC236}">
                <a16:creationId xmlns:a16="http://schemas.microsoft.com/office/drawing/2014/main" id="{FF002713-BF4D-F34E-EB29-763BA0792012}"/>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37892" name="Text Box 6">
            <a:extLst>
              <a:ext uri="{FF2B5EF4-FFF2-40B4-BE49-F238E27FC236}">
                <a16:creationId xmlns:a16="http://schemas.microsoft.com/office/drawing/2014/main" id="{6E50664F-C28E-809C-A96A-0AB1CEC80007}"/>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37893" name="Text Box 15">
            <a:extLst>
              <a:ext uri="{FF2B5EF4-FFF2-40B4-BE49-F238E27FC236}">
                <a16:creationId xmlns:a16="http://schemas.microsoft.com/office/drawing/2014/main" id="{5AF83B05-B531-76FF-3F1E-B055DEA1A187}"/>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sp>
        <p:nvSpPr>
          <p:cNvPr id="37894" name="Text Box 23">
            <a:extLst>
              <a:ext uri="{FF2B5EF4-FFF2-40B4-BE49-F238E27FC236}">
                <a16:creationId xmlns:a16="http://schemas.microsoft.com/office/drawing/2014/main" id="{C64272EF-579B-B8A3-650F-86F004CAFB69}"/>
              </a:ext>
            </a:extLst>
          </p:cNvPr>
          <p:cNvSpPr txBox="1">
            <a:spLocks noChangeArrowheads="1"/>
          </p:cNvSpPr>
          <p:nvPr/>
        </p:nvSpPr>
        <p:spPr bwMode="auto">
          <a:xfrm>
            <a:off x="381000" y="1905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
        <p:nvSpPr>
          <p:cNvPr id="37895" name="Rectangle 1">
            <a:extLst>
              <a:ext uri="{FF2B5EF4-FFF2-40B4-BE49-F238E27FC236}">
                <a16:creationId xmlns:a16="http://schemas.microsoft.com/office/drawing/2014/main" id="{BD120084-DBD7-05E9-A4C5-CD669B1BD1B9}"/>
              </a:ext>
            </a:extLst>
          </p:cNvPr>
          <p:cNvSpPr>
            <a:spLocks noChangeArrowheads="1"/>
          </p:cNvSpPr>
          <p:nvPr/>
        </p:nvSpPr>
        <p:spPr bwMode="auto">
          <a:xfrm>
            <a:off x="1682750" y="2514601"/>
            <a:ext cx="372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VnTime" pitchFamily="34" charset="0"/>
              </a:rPr>
              <a:t>-</a:t>
            </a:r>
            <a:r>
              <a:rPr lang="en-US" altLang="en-US" sz="2000" b="1">
                <a:solidFill>
                  <a:prstClr val="black"/>
                </a:solidFill>
                <a:latin typeface=".VnTime" pitchFamily="34" charset="0"/>
              </a:rPr>
              <a:t> </a:t>
            </a:r>
            <a:r>
              <a:rPr lang="en-US" altLang="en-US" sz="2000">
                <a:solidFill>
                  <a:prstClr val="black"/>
                </a:solidFill>
                <a:latin typeface="Times New Roman" panose="02020603050405020304" pitchFamily="18" charset="0"/>
              </a:rPr>
              <a:t>Nam Á có lượng mưa nhiều trên thế giới và phân bố không đều.</a:t>
            </a:r>
            <a:endParaRPr lang="en-US" altLang="en-US" sz="2000">
              <a:solidFill>
                <a:prstClr val="black"/>
              </a:solidFill>
              <a:latin typeface="Arial" panose="020B0604020202020204" pitchFamily="34" charset="0"/>
            </a:endParaRPr>
          </a:p>
        </p:txBody>
      </p:sp>
      <p:sp>
        <p:nvSpPr>
          <p:cNvPr id="37896" name="Text Box 22">
            <a:extLst>
              <a:ext uri="{FF2B5EF4-FFF2-40B4-BE49-F238E27FC236}">
                <a16:creationId xmlns:a16="http://schemas.microsoft.com/office/drawing/2014/main" id="{FB9F1B58-8EDE-C5BB-2A5D-7CD535DAA3F8}"/>
              </a:ext>
            </a:extLst>
          </p:cNvPr>
          <p:cNvSpPr txBox="1">
            <a:spLocks noChangeArrowheads="1"/>
          </p:cNvSpPr>
          <p:nvPr/>
        </p:nvSpPr>
        <p:spPr bwMode="auto">
          <a:xfrm>
            <a:off x="1828800" y="312420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Sông ngòi</a:t>
            </a:r>
            <a:r>
              <a:rPr lang="en-US" altLang="en-US" sz="2000" b="1">
                <a:solidFill>
                  <a:srgbClr val="FF0000"/>
                </a:solidFill>
                <a:latin typeface="Times New Roman" panose="02020603050405020304" pitchFamily="18" charset="0"/>
              </a:rPr>
              <a:t>:</a:t>
            </a:r>
          </a:p>
        </p:txBody>
      </p:sp>
      <p:pic>
        <p:nvPicPr>
          <p:cNvPr id="37897" name="Picture 2" descr="33">
            <a:extLst>
              <a:ext uri="{FF2B5EF4-FFF2-40B4-BE49-F238E27FC236}">
                <a16:creationId xmlns:a16="http://schemas.microsoft.com/office/drawing/2014/main" id="{A9231198-897B-4227-EE75-3ED4DE1AB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00100"/>
            <a:ext cx="50292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7D3FEB0-ED63-1225-1357-EB1A582BBAB5}"/>
              </a:ext>
            </a:extLst>
          </p:cNvPr>
          <p:cNvSpPr>
            <a:spLocks noChangeArrowheads="1"/>
          </p:cNvSpPr>
          <p:nvPr/>
        </p:nvSpPr>
        <p:spPr bwMode="auto">
          <a:xfrm>
            <a:off x="1752600" y="3482976"/>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a:solidFill>
                  <a:prstClr val="black"/>
                </a:solidFill>
                <a:latin typeface="Times New Roman" panose="02020603050405020304" pitchFamily="18" charset="0"/>
              </a:rPr>
              <a:t>- Có nhiều hệ thống sông lớn: Sông Ấn, sông Hằng, sông Bra-ma-put.</a:t>
            </a:r>
          </a:p>
        </p:txBody>
      </p:sp>
      <p:sp>
        <p:nvSpPr>
          <p:cNvPr id="13" name="Text Box 32">
            <a:extLst>
              <a:ext uri="{FF2B5EF4-FFF2-40B4-BE49-F238E27FC236}">
                <a16:creationId xmlns:a16="http://schemas.microsoft.com/office/drawing/2014/main" id="{38C20B59-BF81-0F97-DEBB-B5AF7E614477}"/>
              </a:ext>
            </a:extLst>
          </p:cNvPr>
          <p:cNvSpPr txBox="1">
            <a:spLocks noChangeArrowheads="1"/>
          </p:cNvSpPr>
          <p:nvPr/>
        </p:nvSpPr>
        <p:spPr bwMode="auto">
          <a:xfrm>
            <a:off x="1828800" y="41148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c. </a:t>
            </a:r>
            <a:r>
              <a:rPr lang="en-US" altLang="en-US" sz="2000" b="1" u="sng">
                <a:solidFill>
                  <a:srgbClr val="FF0000"/>
                </a:solidFill>
                <a:latin typeface="Times New Roman" panose="02020603050405020304" pitchFamily="18" charset="0"/>
              </a:rPr>
              <a:t>Cảnh quan</a:t>
            </a:r>
            <a:r>
              <a:rPr lang="en-US" altLang="en-US" sz="2000" b="1">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415064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11-1">
            <a:extLst>
              <a:ext uri="{FF2B5EF4-FFF2-40B4-BE49-F238E27FC236}">
                <a16:creationId xmlns:a16="http://schemas.microsoft.com/office/drawing/2014/main" id="{390ABBBC-8526-D803-9240-7EA53F82E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69596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Freeform 25">
            <a:extLst>
              <a:ext uri="{FF2B5EF4-FFF2-40B4-BE49-F238E27FC236}">
                <a16:creationId xmlns:a16="http://schemas.microsoft.com/office/drawing/2014/main" id="{A0B61930-E77B-16D2-F426-351CA1B3EED8}"/>
              </a:ext>
            </a:extLst>
          </p:cNvPr>
          <p:cNvSpPr>
            <a:spLocks/>
          </p:cNvSpPr>
          <p:nvPr/>
        </p:nvSpPr>
        <p:spPr bwMode="auto">
          <a:xfrm rot="21280675">
            <a:off x="3965576" y="4183064"/>
            <a:ext cx="1825625" cy="1527175"/>
          </a:xfrm>
          <a:custGeom>
            <a:avLst/>
            <a:gdLst>
              <a:gd name="T0" fmla="*/ 0 w 1033"/>
              <a:gd name="T1" fmla="*/ 2147483646 h 1057"/>
              <a:gd name="T2" fmla="*/ 2147483646 w 1033"/>
              <a:gd name="T3" fmla="*/ 2147483646 h 1057"/>
              <a:gd name="T4" fmla="*/ 2147483646 w 1033"/>
              <a:gd name="T5" fmla="*/ 2147483646 h 1057"/>
              <a:gd name="T6" fmla="*/ 2147483646 w 1033"/>
              <a:gd name="T7" fmla="*/ 2147483646 h 1057"/>
              <a:gd name="T8" fmla="*/ 2147483646 w 1033"/>
              <a:gd name="T9" fmla="*/ 2147483646 h 1057"/>
              <a:gd name="T10" fmla="*/ 2147483646 w 1033"/>
              <a:gd name="T11" fmla="*/ 2147483646 h 1057"/>
              <a:gd name="T12" fmla="*/ 2147483646 w 1033"/>
              <a:gd name="T13" fmla="*/ 2147483646 h 1057"/>
              <a:gd name="T14" fmla="*/ 2147483646 w 1033"/>
              <a:gd name="T15" fmla="*/ 2147483646 h 1057"/>
              <a:gd name="T16" fmla="*/ 2147483646 w 1033"/>
              <a:gd name="T17" fmla="*/ 2147483646 h 1057"/>
              <a:gd name="T18" fmla="*/ 2147483646 w 1033"/>
              <a:gd name="T19" fmla="*/ 2147483646 h 1057"/>
              <a:gd name="T20" fmla="*/ 2147483646 w 1033"/>
              <a:gd name="T21" fmla="*/ 2147483646 h 1057"/>
              <a:gd name="T22" fmla="*/ 2147483646 w 1033"/>
              <a:gd name="T23" fmla="*/ 2147483646 h 1057"/>
              <a:gd name="T24" fmla="*/ 2147483646 w 1033"/>
              <a:gd name="T25" fmla="*/ 2147483646 h 1057"/>
              <a:gd name="T26" fmla="*/ 2147483646 w 1033"/>
              <a:gd name="T27" fmla="*/ 2147483646 h 1057"/>
              <a:gd name="T28" fmla="*/ 2147483646 w 1033"/>
              <a:gd name="T29" fmla="*/ 2147483646 h 1057"/>
              <a:gd name="T30" fmla="*/ 2147483646 w 1033"/>
              <a:gd name="T31" fmla="*/ 2147483646 h 1057"/>
              <a:gd name="T32" fmla="*/ 2147483646 w 1033"/>
              <a:gd name="T33" fmla="*/ 2147483646 h 1057"/>
              <a:gd name="T34" fmla="*/ 2147483646 w 1033"/>
              <a:gd name="T35" fmla="*/ 2147483646 h 1057"/>
              <a:gd name="T36" fmla="*/ 2147483646 w 1033"/>
              <a:gd name="T37" fmla="*/ 2147483646 h 1057"/>
              <a:gd name="T38" fmla="*/ 2147483646 w 1033"/>
              <a:gd name="T39" fmla="*/ 2147483646 h 1057"/>
              <a:gd name="T40" fmla="*/ 2147483646 w 1033"/>
              <a:gd name="T41" fmla="*/ 2147483646 h 1057"/>
              <a:gd name="T42" fmla="*/ 2147483646 w 1033"/>
              <a:gd name="T43" fmla="*/ 2147483646 h 1057"/>
              <a:gd name="T44" fmla="*/ 2147483646 w 1033"/>
              <a:gd name="T45" fmla="*/ 2147483646 h 1057"/>
              <a:gd name="T46" fmla="*/ 2147483646 w 1033"/>
              <a:gd name="T47" fmla="*/ 2147483646 h 1057"/>
              <a:gd name="T48" fmla="*/ 2147483646 w 1033"/>
              <a:gd name="T49" fmla="*/ 2147483646 h 1057"/>
              <a:gd name="T50" fmla="*/ 2147483646 w 1033"/>
              <a:gd name="T51" fmla="*/ 2147483646 h 1057"/>
              <a:gd name="T52" fmla="*/ 2147483646 w 1033"/>
              <a:gd name="T53" fmla="*/ 2147483646 h 1057"/>
              <a:gd name="T54" fmla="*/ 2147483646 w 1033"/>
              <a:gd name="T55" fmla="*/ 2147483646 h 1057"/>
              <a:gd name="T56" fmla="*/ 2147483646 w 1033"/>
              <a:gd name="T57" fmla="*/ 2147483646 h 1057"/>
              <a:gd name="T58" fmla="*/ 2147483646 w 1033"/>
              <a:gd name="T59" fmla="*/ 2147483646 h 1057"/>
              <a:gd name="T60" fmla="*/ 2147483646 w 1033"/>
              <a:gd name="T61" fmla="*/ 2147483646 h 1057"/>
              <a:gd name="T62" fmla="*/ 2147483646 w 1033"/>
              <a:gd name="T63" fmla="*/ 2147483646 h 1057"/>
              <a:gd name="T64" fmla="*/ 2147483646 w 1033"/>
              <a:gd name="T65" fmla="*/ 2147483646 h 1057"/>
              <a:gd name="T66" fmla="*/ 2147483646 w 1033"/>
              <a:gd name="T67" fmla="*/ 2147483646 h 1057"/>
              <a:gd name="T68" fmla="*/ 2147483646 w 1033"/>
              <a:gd name="T69" fmla="*/ 2147483646 h 1057"/>
              <a:gd name="T70" fmla="*/ 2147483646 w 1033"/>
              <a:gd name="T71" fmla="*/ 2147483646 h 1057"/>
              <a:gd name="T72" fmla="*/ 2147483646 w 1033"/>
              <a:gd name="T73" fmla="*/ 2147483646 h 1057"/>
              <a:gd name="T74" fmla="*/ 2147483646 w 1033"/>
              <a:gd name="T75" fmla="*/ 2147483646 h 1057"/>
              <a:gd name="T76" fmla="*/ 2147483646 w 1033"/>
              <a:gd name="T77" fmla="*/ 2147483646 h 1057"/>
              <a:gd name="T78" fmla="*/ 2147483646 w 1033"/>
              <a:gd name="T79" fmla="*/ 2147483646 h 1057"/>
              <a:gd name="T80" fmla="*/ 2147483646 w 1033"/>
              <a:gd name="T81" fmla="*/ 2147483646 h 1057"/>
              <a:gd name="T82" fmla="*/ 2147483646 w 1033"/>
              <a:gd name="T83" fmla="*/ 2147483646 h 1057"/>
              <a:gd name="T84" fmla="*/ 2147483646 w 1033"/>
              <a:gd name="T85" fmla="*/ 2147483646 h 1057"/>
              <a:gd name="T86" fmla="*/ 2147483646 w 1033"/>
              <a:gd name="T87" fmla="*/ 2147483646 h 1057"/>
              <a:gd name="T88" fmla="*/ 2147483646 w 1033"/>
              <a:gd name="T89" fmla="*/ 2147483646 h 1057"/>
              <a:gd name="T90" fmla="*/ 0 w 1033"/>
              <a:gd name="T91" fmla="*/ 2147483646 h 10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3"/>
              <a:gd name="T139" fmla="*/ 0 h 1057"/>
              <a:gd name="T140" fmla="*/ 1033 w 1033"/>
              <a:gd name="T141" fmla="*/ 1057 h 10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3" h="1057">
                <a:moveTo>
                  <a:pt x="0" y="321"/>
                </a:moveTo>
                <a:cubicBezTo>
                  <a:pt x="8" y="316"/>
                  <a:pt x="19" y="313"/>
                  <a:pt x="24" y="305"/>
                </a:cubicBezTo>
                <a:cubicBezTo>
                  <a:pt x="33" y="291"/>
                  <a:pt x="40" y="257"/>
                  <a:pt x="40" y="257"/>
                </a:cubicBezTo>
                <a:cubicBezTo>
                  <a:pt x="37" y="244"/>
                  <a:pt x="32" y="231"/>
                  <a:pt x="32" y="217"/>
                </a:cubicBezTo>
                <a:cubicBezTo>
                  <a:pt x="32" y="209"/>
                  <a:pt x="32" y="194"/>
                  <a:pt x="40" y="193"/>
                </a:cubicBezTo>
                <a:cubicBezTo>
                  <a:pt x="57" y="191"/>
                  <a:pt x="88" y="209"/>
                  <a:pt x="88" y="209"/>
                </a:cubicBezTo>
                <a:cubicBezTo>
                  <a:pt x="145" y="198"/>
                  <a:pt x="115" y="205"/>
                  <a:pt x="176" y="185"/>
                </a:cubicBezTo>
                <a:cubicBezTo>
                  <a:pt x="203" y="176"/>
                  <a:pt x="221" y="146"/>
                  <a:pt x="248" y="137"/>
                </a:cubicBezTo>
                <a:cubicBezTo>
                  <a:pt x="281" y="126"/>
                  <a:pt x="265" y="134"/>
                  <a:pt x="296" y="113"/>
                </a:cubicBezTo>
                <a:cubicBezTo>
                  <a:pt x="333" y="57"/>
                  <a:pt x="312" y="76"/>
                  <a:pt x="352" y="49"/>
                </a:cubicBezTo>
                <a:cubicBezTo>
                  <a:pt x="368" y="0"/>
                  <a:pt x="346" y="39"/>
                  <a:pt x="384" y="33"/>
                </a:cubicBezTo>
                <a:cubicBezTo>
                  <a:pt x="393" y="31"/>
                  <a:pt x="400" y="22"/>
                  <a:pt x="408" y="17"/>
                </a:cubicBezTo>
                <a:cubicBezTo>
                  <a:pt x="419" y="20"/>
                  <a:pt x="431" y="18"/>
                  <a:pt x="440" y="25"/>
                </a:cubicBezTo>
                <a:cubicBezTo>
                  <a:pt x="447" y="30"/>
                  <a:pt x="442" y="43"/>
                  <a:pt x="448" y="49"/>
                </a:cubicBezTo>
                <a:cubicBezTo>
                  <a:pt x="454" y="55"/>
                  <a:pt x="464" y="54"/>
                  <a:pt x="472" y="57"/>
                </a:cubicBezTo>
                <a:cubicBezTo>
                  <a:pt x="500" y="99"/>
                  <a:pt x="515" y="74"/>
                  <a:pt x="528" y="137"/>
                </a:cubicBezTo>
                <a:cubicBezTo>
                  <a:pt x="534" y="167"/>
                  <a:pt x="534" y="247"/>
                  <a:pt x="552" y="265"/>
                </a:cubicBezTo>
                <a:cubicBezTo>
                  <a:pt x="561" y="274"/>
                  <a:pt x="611" y="290"/>
                  <a:pt x="624" y="297"/>
                </a:cubicBezTo>
                <a:cubicBezTo>
                  <a:pt x="641" y="306"/>
                  <a:pt x="672" y="329"/>
                  <a:pt x="672" y="329"/>
                </a:cubicBezTo>
                <a:cubicBezTo>
                  <a:pt x="694" y="361"/>
                  <a:pt x="730" y="376"/>
                  <a:pt x="768" y="385"/>
                </a:cubicBezTo>
                <a:cubicBezTo>
                  <a:pt x="800" y="382"/>
                  <a:pt x="832" y="382"/>
                  <a:pt x="864" y="377"/>
                </a:cubicBezTo>
                <a:cubicBezTo>
                  <a:pt x="881" y="374"/>
                  <a:pt x="912" y="361"/>
                  <a:pt x="912" y="361"/>
                </a:cubicBezTo>
                <a:cubicBezTo>
                  <a:pt x="944" y="364"/>
                  <a:pt x="976" y="365"/>
                  <a:pt x="1008" y="369"/>
                </a:cubicBezTo>
                <a:cubicBezTo>
                  <a:pt x="1016" y="370"/>
                  <a:pt x="1033" y="369"/>
                  <a:pt x="1032" y="377"/>
                </a:cubicBezTo>
                <a:cubicBezTo>
                  <a:pt x="1032" y="377"/>
                  <a:pt x="992" y="437"/>
                  <a:pt x="984" y="449"/>
                </a:cubicBezTo>
                <a:cubicBezTo>
                  <a:pt x="948" y="503"/>
                  <a:pt x="908" y="556"/>
                  <a:pt x="888" y="617"/>
                </a:cubicBezTo>
                <a:cubicBezTo>
                  <a:pt x="866" y="551"/>
                  <a:pt x="835" y="584"/>
                  <a:pt x="784" y="601"/>
                </a:cubicBezTo>
                <a:cubicBezTo>
                  <a:pt x="768" y="606"/>
                  <a:pt x="736" y="617"/>
                  <a:pt x="736" y="617"/>
                </a:cubicBezTo>
                <a:cubicBezTo>
                  <a:pt x="731" y="625"/>
                  <a:pt x="727" y="635"/>
                  <a:pt x="720" y="641"/>
                </a:cubicBezTo>
                <a:cubicBezTo>
                  <a:pt x="706" y="654"/>
                  <a:pt x="672" y="673"/>
                  <a:pt x="672" y="673"/>
                </a:cubicBezTo>
                <a:cubicBezTo>
                  <a:pt x="662" y="704"/>
                  <a:pt x="656" y="718"/>
                  <a:pt x="624" y="729"/>
                </a:cubicBezTo>
                <a:cubicBezTo>
                  <a:pt x="595" y="758"/>
                  <a:pt x="561" y="763"/>
                  <a:pt x="528" y="785"/>
                </a:cubicBezTo>
                <a:cubicBezTo>
                  <a:pt x="492" y="840"/>
                  <a:pt x="477" y="914"/>
                  <a:pt x="456" y="977"/>
                </a:cubicBezTo>
                <a:cubicBezTo>
                  <a:pt x="451" y="993"/>
                  <a:pt x="454" y="1016"/>
                  <a:pt x="440" y="1025"/>
                </a:cubicBezTo>
                <a:cubicBezTo>
                  <a:pt x="424" y="1036"/>
                  <a:pt x="392" y="1057"/>
                  <a:pt x="392" y="1057"/>
                </a:cubicBezTo>
                <a:cubicBezTo>
                  <a:pt x="362" y="1013"/>
                  <a:pt x="363" y="953"/>
                  <a:pt x="336" y="913"/>
                </a:cubicBezTo>
                <a:cubicBezTo>
                  <a:pt x="315" y="882"/>
                  <a:pt x="323" y="898"/>
                  <a:pt x="312" y="865"/>
                </a:cubicBezTo>
                <a:cubicBezTo>
                  <a:pt x="305" y="817"/>
                  <a:pt x="292" y="775"/>
                  <a:pt x="280" y="729"/>
                </a:cubicBezTo>
                <a:cubicBezTo>
                  <a:pt x="277" y="676"/>
                  <a:pt x="283" y="621"/>
                  <a:pt x="272" y="569"/>
                </a:cubicBezTo>
                <a:cubicBezTo>
                  <a:pt x="270" y="561"/>
                  <a:pt x="256" y="577"/>
                  <a:pt x="248" y="577"/>
                </a:cubicBezTo>
                <a:cubicBezTo>
                  <a:pt x="240" y="577"/>
                  <a:pt x="232" y="572"/>
                  <a:pt x="224" y="569"/>
                </a:cubicBezTo>
                <a:cubicBezTo>
                  <a:pt x="213" y="553"/>
                  <a:pt x="203" y="537"/>
                  <a:pt x="192" y="521"/>
                </a:cubicBezTo>
                <a:cubicBezTo>
                  <a:pt x="139" y="441"/>
                  <a:pt x="210" y="495"/>
                  <a:pt x="152" y="457"/>
                </a:cubicBezTo>
                <a:cubicBezTo>
                  <a:pt x="138" y="415"/>
                  <a:pt x="149" y="440"/>
                  <a:pt x="112" y="385"/>
                </a:cubicBezTo>
                <a:cubicBezTo>
                  <a:pt x="103" y="371"/>
                  <a:pt x="78" y="378"/>
                  <a:pt x="64" y="369"/>
                </a:cubicBezTo>
                <a:cubicBezTo>
                  <a:pt x="36" y="350"/>
                  <a:pt x="19" y="350"/>
                  <a:pt x="0" y="321"/>
                </a:cubicBez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8916" name="AutoShape 27">
            <a:extLst>
              <a:ext uri="{FF2B5EF4-FFF2-40B4-BE49-F238E27FC236}">
                <a16:creationId xmlns:a16="http://schemas.microsoft.com/office/drawing/2014/main" id="{78521467-C191-03F4-BE36-12C52F276E27}"/>
              </a:ext>
            </a:extLst>
          </p:cNvPr>
          <p:cNvSpPr>
            <a:spLocks noChangeArrowheads="1"/>
          </p:cNvSpPr>
          <p:nvPr/>
        </p:nvSpPr>
        <p:spPr bwMode="auto">
          <a:xfrm rot="10800000">
            <a:off x="3200400" y="5562600"/>
            <a:ext cx="1371600" cy="762000"/>
          </a:xfrm>
          <a:prstGeom prst="wedgeRoundRectCallout">
            <a:avLst>
              <a:gd name="adj1" fmla="val -59495"/>
              <a:gd name="adj2" fmla="val 98120"/>
              <a:gd name="adj3" fmla="val 16667"/>
            </a:avLst>
          </a:prstGeom>
          <a:solidFill>
            <a:schemeClr val="accent1"/>
          </a:solidFill>
          <a:ln w="9525">
            <a:solidFill>
              <a:schemeClr val="tx1"/>
            </a:solidFill>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prstClr val="black"/>
                </a:solidFill>
                <a:latin typeface="Times New Roman" panose="02020603050405020304" pitchFamily="18" charset="0"/>
              </a:rPr>
              <a:t>Xa van và cây bụi</a:t>
            </a:r>
          </a:p>
        </p:txBody>
      </p:sp>
      <p:sp>
        <p:nvSpPr>
          <p:cNvPr id="38917" name="AutoShape 28">
            <a:extLst>
              <a:ext uri="{FF2B5EF4-FFF2-40B4-BE49-F238E27FC236}">
                <a16:creationId xmlns:a16="http://schemas.microsoft.com/office/drawing/2014/main" id="{BE304711-A0F8-46E9-2B19-A7760F49AB6B}"/>
              </a:ext>
            </a:extLst>
          </p:cNvPr>
          <p:cNvSpPr>
            <a:spLocks noChangeArrowheads="1"/>
          </p:cNvSpPr>
          <p:nvPr/>
        </p:nvSpPr>
        <p:spPr bwMode="auto">
          <a:xfrm>
            <a:off x="5257800" y="3733800"/>
            <a:ext cx="1600200" cy="762000"/>
          </a:xfrm>
          <a:prstGeom prst="wedgeRoundRectCallout">
            <a:avLst>
              <a:gd name="adj1" fmla="val -54167"/>
              <a:gd name="adj2" fmla="val 10333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prstClr val="black"/>
                </a:solidFill>
                <a:latin typeface="Times New Roman" panose="02020603050405020304" pitchFamily="18" charset="0"/>
              </a:rPr>
              <a:t>Rừng nhiệt đới ẩm</a:t>
            </a:r>
          </a:p>
        </p:txBody>
      </p:sp>
      <p:sp>
        <p:nvSpPr>
          <p:cNvPr id="38918" name="AutoShape 29">
            <a:extLst>
              <a:ext uri="{FF2B5EF4-FFF2-40B4-BE49-F238E27FC236}">
                <a16:creationId xmlns:a16="http://schemas.microsoft.com/office/drawing/2014/main" id="{90BB26EA-60FD-8F9F-DA67-0A8C2DFB33E8}"/>
              </a:ext>
            </a:extLst>
          </p:cNvPr>
          <p:cNvSpPr>
            <a:spLocks noChangeArrowheads="1"/>
          </p:cNvSpPr>
          <p:nvPr/>
        </p:nvSpPr>
        <p:spPr bwMode="auto">
          <a:xfrm rot="10800000">
            <a:off x="2743200" y="4572000"/>
            <a:ext cx="1143000" cy="762000"/>
          </a:xfrm>
          <a:prstGeom prst="wedgeRoundRectCallout">
            <a:avLst>
              <a:gd name="adj1" fmla="val -87361"/>
              <a:gd name="adj2" fmla="val 43329"/>
              <a:gd name="adj3" fmla="val 16667"/>
            </a:avLst>
          </a:prstGeom>
          <a:solidFill>
            <a:schemeClr val="accent1"/>
          </a:solidFill>
          <a:ln w="9525">
            <a:solidFill>
              <a:schemeClr val="tx1"/>
            </a:solidFill>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prstClr val="black"/>
                </a:solidFill>
                <a:latin typeface="Times New Roman" panose="02020603050405020304" pitchFamily="18" charset="0"/>
              </a:rPr>
              <a:t>Hoang mạc</a:t>
            </a:r>
          </a:p>
        </p:txBody>
      </p:sp>
      <p:sp>
        <p:nvSpPr>
          <p:cNvPr id="38919" name="AutoShape 30">
            <a:extLst>
              <a:ext uri="{FF2B5EF4-FFF2-40B4-BE49-F238E27FC236}">
                <a16:creationId xmlns:a16="http://schemas.microsoft.com/office/drawing/2014/main" id="{FDF104BF-F20B-F2F3-CB6C-407D1294B0BD}"/>
              </a:ext>
            </a:extLst>
          </p:cNvPr>
          <p:cNvSpPr>
            <a:spLocks noChangeArrowheads="1"/>
          </p:cNvSpPr>
          <p:nvPr/>
        </p:nvSpPr>
        <p:spPr bwMode="auto">
          <a:xfrm>
            <a:off x="3429000" y="3429000"/>
            <a:ext cx="1295400" cy="533400"/>
          </a:xfrm>
          <a:prstGeom prst="wedgeRoundRectCallout">
            <a:avLst>
              <a:gd name="adj1" fmla="val 50000"/>
              <a:gd name="adj2" fmla="val 134819"/>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a:solidFill>
                  <a:prstClr val="black"/>
                </a:solidFill>
                <a:latin typeface="Times New Roman" panose="02020603050405020304" pitchFamily="18" charset="0"/>
              </a:rPr>
              <a:t>Núi cao</a:t>
            </a:r>
          </a:p>
        </p:txBody>
      </p:sp>
      <p:grpSp>
        <p:nvGrpSpPr>
          <p:cNvPr id="38920" name="Group 26">
            <a:extLst>
              <a:ext uri="{FF2B5EF4-FFF2-40B4-BE49-F238E27FC236}">
                <a16:creationId xmlns:a16="http://schemas.microsoft.com/office/drawing/2014/main" id="{B0B4CC56-3946-43AC-58C4-35DC1277EC27}"/>
              </a:ext>
            </a:extLst>
          </p:cNvPr>
          <p:cNvGrpSpPr>
            <a:grpSpLocks/>
          </p:cNvGrpSpPr>
          <p:nvPr/>
        </p:nvGrpSpPr>
        <p:grpSpPr bwMode="auto">
          <a:xfrm>
            <a:off x="1524000" y="1524001"/>
            <a:ext cx="9144000" cy="5140325"/>
            <a:chOff x="0" y="0"/>
            <a:chExt cx="6079" cy="4325"/>
          </a:xfrm>
        </p:grpSpPr>
        <p:grpSp>
          <p:nvGrpSpPr>
            <p:cNvPr id="38922" name="Group 13">
              <a:extLst>
                <a:ext uri="{FF2B5EF4-FFF2-40B4-BE49-F238E27FC236}">
                  <a16:creationId xmlns:a16="http://schemas.microsoft.com/office/drawing/2014/main" id="{8FB20A8B-620E-C178-D470-81A6D9ACD106}"/>
                </a:ext>
              </a:extLst>
            </p:cNvPr>
            <p:cNvGrpSpPr>
              <a:grpSpLocks/>
            </p:cNvGrpSpPr>
            <p:nvPr/>
          </p:nvGrpSpPr>
          <p:grpSpPr bwMode="auto">
            <a:xfrm>
              <a:off x="3120" y="0"/>
              <a:ext cx="2959" cy="2634"/>
              <a:chOff x="48" y="432"/>
              <a:chExt cx="1298" cy="1866"/>
            </a:xfrm>
          </p:grpSpPr>
          <p:grpSp>
            <p:nvGrpSpPr>
              <p:cNvPr id="38929" name="Group 14">
                <a:extLst>
                  <a:ext uri="{FF2B5EF4-FFF2-40B4-BE49-F238E27FC236}">
                    <a16:creationId xmlns:a16="http://schemas.microsoft.com/office/drawing/2014/main" id="{01D938BE-6237-C20B-EDBB-F9E3761998F7}"/>
                  </a:ext>
                </a:extLst>
              </p:cNvPr>
              <p:cNvGrpSpPr>
                <a:grpSpLocks/>
              </p:cNvGrpSpPr>
              <p:nvPr/>
            </p:nvGrpSpPr>
            <p:grpSpPr bwMode="auto">
              <a:xfrm>
                <a:off x="48" y="432"/>
                <a:ext cx="1200" cy="1866"/>
                <a:chOff x="96" y="384"/>
                <a:chExt cx="1200" cy="1866"/>
              </a:xfrm>
            </p:grpSpPr>
            <p:pic>
              <p:nvPicPr>
                <p:cNvPr id="38931" name="Picture 15" descr="alaska-wildlife-conservation-center_big[1]">
                  <a:extLst>
                    <a:ext uri="{FF2B5EF4-FFF2-40B4-BE49-F238E27FC236}">
                      <a16:creationId xmlns:a16="http://schemas.microsoft.com/office/drawing/2014/main" id="{F5ADF5E9-CCCB-AEAD-9019-3FE682408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384"/>
                  <a:ext cx="1166"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Rectangle 16">
                  <a:extLst>
                    <a:ext uri="{FF2B5EF4-FFF2-40B4-BE49-F238E27FC236}">
                      <a16:creationId xmlns:a16="http://schemas.microsoft.com/office/drawing/2014/main" id="{064F2EEF-86E1-789A-4B7B-64D47CB58EB8}"/>
                    </a:ext>
                  </a:extLst>
                </p:cNvPr>
                <p:cNvSpPr>
                  <a:spLocks noChangeArrowheads="1"/>
                </p:cNvSpPr>
                <p:nvPr/>
              </p:nvSpPr>
              <p:spPr bwMode="auto">
                <a:xfrm>
                  <a:off x="96" y="1968"/>
                  <a:ext cx="1200"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endParaRPr lang="vi-VN" altLang="en-US" sz="1800">
                    <a:solidFill>
                      <a:prstClr val="black"/>
                    </a:solidFill>
                    <a:latin typeface="Arial" panose="020B0604020202020204" pitchFamily="34" charset="0"/>
                  </a:endParaRPr>
                </a:p>
              </p:txBody>
            </p:sp>
          </p:grpSp>
          <p:sp>
            <p:nvSpPr>
              <p:cNvPr id="38930" name="Rectangle 17">
                <a:extLst>
                  <a:ext uri="{FF2B5EF4-FFF2-40B4-BE49-F238E27FC236}">
                    <a16:creationId xmlns:a16="http://schemas.microsoft.com/office/drawing/2014/main" id="{0CB00459-16DF-B026-494F-DBAD3853C178}"/>
                  </a:ext>
                </a:extLst>
              </p:cNvPr>
              <p:cNvSpPr>
                <a:spLocks noChangeArrowheads="1"/>
              </p:cNvSpPr>
              <p:nvPr/>
            </p:nvSpPr>
            <p:spPr bwMode="auto">
              <a:xfrm>
                <a:off x="722" y="1658"/>
                <a:ext cx="6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2000" b="1">
                    <a:solidFill>
                      <a:srgbClr val="FFFF00"/>
                    </a:solidFill>
                    <a:latin typeface="Times New Roman" panose="02020603050405020304" pitchFamily="18" charset="0"/>
                  </a:rPr>
                  <a:t>Xa van</a:t>
                </a:r>
              </a:p>
            </p:txBody>
          </p:sp>
        </p:grpSp>
        <p:pic>
          <p:nvPicPr>
            <p:cNvPr id="38923" name="Picture 18" descr="scan0007">
              <a:extLst>
                <a:ext uri="{FF2B5EF4-FFF2-40B4-BE49-F238E27FC236}">
                  <a16:creationId xmlns:a16="http://schemas.microsoft.com/office/drawing/2014/main" id="{186DBE4B-A233-0CF0-7DE7-EBD854B19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7"/>
              <a:ext cx="3072" cy="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9" descr="scan0008">
              <a:extLst>
                <a:ext uri="{FF2B5EF4-FFF2-40B4-BE49-F238E27FC236}">
                  <a16:creationId xmlns:a16="http://schemas.microsoft.com/office/drawing/2014/main" id="{09DB0D88-B4D3-3DBF-14C6-864572C78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 y="2207"/>
              <a:ext cx="2789" cy="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20">
              <a:extLst>
                <a:ext uri="{FF2B5EF4-FFF2-40B4-BE49-F238E27FC236}">
                  <a16:creationId xmlns:a16="http://schemas.microsoft.com/office/drawing/2014/main" id="{7326E970-D4D0-93D1-7F56-E10BA77B90D8}"/>
                </a:ext>
              </a:extLst>
            </p:cNvPr>
            <p:cNvSpPr txBox="1">
              <a:spLocks noChangeArrowheads="1"/>
            </p:cNvSpPr>
            <p:nvPr/>
          </p:nvSpPr>
          <p:spPr bwMode="auto">
            <a:xfrm>
              <a:off x="980" y="3942"/>
              <a:ext cx="13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a:solidFill>
                    <a:prstClr val="black"/>
                  </a:solidFill>
                  <a:latin typeface="Arial" panose="020B0604020202020204" pitchFamily="34" charset="0"/>
                </a:rPr>
                <a:t> </a:t>
              </a:r>
              <a:r>
                <a:rPr lang="en-US" altLang="en-US" sz="2000" b="1">
                  <a:solidFill>
                    <a:srgbClr val="FFFF00"/>
                  </a:solidFill>
                  <a:latin typeface="Times New Roman" panose="02020603050405020304" pitchFamily="18" charset="0"/>
                </a:rPr>
                <a:t>Hoang mạc tha</a:t>
              </a:r>
            </a:p>
          </p:txBody>
        </p:sp>
        <p:sp>
          <p:nvSpPr>
            <p:cNvPr id="38926" name="Text Box 21">
              <a:extLst>
                <a:ext uri="{FF2B5EF4-FFF2-40B4-BE49-F238E27FC236}">
                  <a16:creationId xmlns:a16="http://schemas.microsoft.com/office/drawing/2014/main" id="{48B834CF-8C42-6BFF-224A-B5403BB88DC1}"/>
                </a:ext>
              </a:extLst>
            </p:cNvPr>
            <p:cNvSpPr txBox="1">
              <a:spLocks noChangeArrowheads="1"/>
            </p:cNvSpPr>
            <p:nvPr/>
          </p:nvSpPr>
          <p:spPr bwMode="auto">
            <a:xfrm>
              <a:off x="4155" y="3991"/>
              <a:ext cx="86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1800">
                  <a:solidFill>
                    <a:prstClr val="black"/>
                  </a:solidFill>
                  <a:latin typeface="Arial" panose="020B0604020202020204" pitchFamily="34" charset="0"/>
                </a:rPr>
                <a:t> </a:t>
              </a:r>
              <a:r>
                <a:rPr lang="en-US" altLang="en-US" sz="2000" b="1">
                  <a:solidFill>
                    <a:srgbClr val="FFFF00"/>
                  </a:solidFill>
                  <a:latin typeface="Times New Roman" panose="02020603050405020304" pitchFamily="18" charset="0"/>
                </a:rPr>
                <a:t>Núi cao</a:t>
              </a:r>
            </a:p>
          </p:txBody>
        </p:sp>
        <p:pic>
          <p:nvPicPr>
            <p:cNvPr id="38927" name="Picture 22" descr="036022">
              <a:extLst>
                <a:ext uri="{FF2B5EF4-FFF2-40B4-BE49-F238E27FC236}">
                  <a16:creationId xmlns:a16="http://schemas.microsoft.com/office/drawing/2014/main" id="{689706E3-965F-59CC-2FAD-CAE55B25E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 y="0"/>
              <a:ext cx="3061" cy="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Text Box 23">
              <a:extLst>
                <a:ext uri="{FF2B5EF4-FFF2-40B4-BE49-F238E27FC236}">
                  <a16:creationId xmlns:a16="http://schemas.microsoft.com/office/drawing/2014/main" id="{9336C757-B69C-54FC-5F99-76714669A24A}"/>
                </a:ext>
              </a:extLst>
            </p:cNvPr>
            <p:cNvSpPr txBox="1">
              <a:spLocks noChangeArrowheads="1"/>
            </p:cNvSpPr>
            <p:nvPr/>
          </p:nvSpPr>
          <p:spPr bwMode="auto">
            <a:xfrm>
              <a:off x="492" y="2"/>
              <a:ext cx="182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000" b="1">
                  <a:solidFill>
                    <a:srgbClr val="FFFF00"/>
                  </a:solidFill>
                  <a:latin typeface="Times New Roman" panose="02020603050405020304" pitchFamily="18" charset="0"/>
                </a:rPr>
                <a:t>Rừng Nhiệt đới ẩm</a:t>
              </a:r>
            </a:p>
          </p:txBody>
        </p:sp>
      </p:grpSp>
      <p:sp>
        <p:nvSpPr>
          <p:cNvPr id="38921" name="Rectangle 24">
            <a:extLst>
              <a:ext uri="{FF2B5EF4-FFF2-40B4-BE49-F238E27FC236}">
                <a16:creationId xmlns:a16="http://schemas.microsoft.com/office/drawing/2014/main" id="{24B9896B-7E89-0EE5-0CC5-3C7A21693314}"/>
              </a:ext>
            </a:extLst>
          </p:cNvPr>
          <p:cNvSpPr>
            <a:spLocks noChangeArrowheads="1"/>
          </p:cNvSpPr>
          <p:nvPr/>
        </p:nvSpPr>
        <p:spPr bwMode="auto">
          <a:xfrm>
            <a:off x="2743201" y="14288"/>
            <a:ext cx="6969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2800" b="1">
                <a:solidFill>
                  <a:srgbClr val="FF0000"/>
                </a:solidFill>
                <a:latin typeface="Times New Roman" panose="02020603050405020304" pitchFamily="18" charset="0"/>
              </a:rPr>
              <a:t>Quan sát lược đồ hãy cho biết Nam Á có các kiểu cảnh quan tự nhiên nào?</a:t>
            </a:r>
            <a:r>
              <a:rPr lang="vi-VN" altLang="en-US" sz="2800" b="1">
                <a:solidFill>
                  <a:srgbClr val="FF0000"/>
                </a:solidFill>
                <a:latin typeface="Times New Roman" panose="02020603050405020304" pitchFamily="18" charset="0"/>
              </a:rPr>
              <a:t>Hãy nhận xét cảnh quan Nam </a:t>
            </a:r>
            <a:r>
              <a:rPr lang="en-US" altLang="en-US" sz="2800" b="1">
                <a:solidFill>
                  <a:srgbClr val="FF0000"/>
                </a:solidFill>
                <a:latin typeface="Times New Roman" panose="02020603050405020304" pitchFamily="18" charset="0"/>
              </a:rPr>
              <a:t>Á?</a:t>
            </a:r>
          </a:p>
        </p:txBody>
      </p:sp>
    </p:spTree>
    <p:extLst>
      <p:ext uri="{BB962C8B-B14F-4D97-AF65-F5344CB8AC3E}">
        <p14:creationId xmlns:p14="http://schemas.microsoft.com/office/powerpoint/2010/main" val="217566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7">
            <a:extLst>
              <a:ext uri="{FF2B5EF4-FFF2-40B4-BE49-F238E27FC236}">
                <a16:creationId xmlns:a16="http://schemas.microsoft.com/office/drawing/2014/main" id="{5D295845-E305-9103-6637-5EEA564F3C70}"/>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39939" name="Text Box 5">
            <a:extLst>
              <a:ext uri="{FF2B5EF4-FFF2-40B4-BE49-F238E27FC236}">
                <a16:creationId xmlns:a16="http://schemas.microsoft.com/office/drawing/2014/main" id="{0DFABB28-73A6-9B8B-7770-73B16B9278BA}"/>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39940" name="Text Box 6">
            <a:extLst>
              <a:ext uri="{FF2B5EF4-FFF2-40B4-BE49-F238E27FC236}">
                <a16:creationId xmlns:a16="http://schemas.microsoft.com/office/drawing/2014/main" id="{E55364AB-F175-7E03-C3D2-39FE4084EA2B}"/>
              </a:ext>
            </a:extLst>
          </p:cNvPr>
          <p:cNvSpPr txBox="1">
            <a:spLocks noChangeArrowheads="1"/>
          </p:cNvSpPr>
          <p:nvPr/>
        </p:nvSpPr>
        <p:spPr bwMode="auto">
          <a:xfrm>
            <a:off x="1676400" y="990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39941" name="Text Box 15">
            <a:extLst>
              <a:ext uri="{FF2B5EF4-FFF2-40B4-BE49-F238E27FC236}">
                <a16:creationId xmlns:a16="http://schemas.microsoft.com/office/drawing/2014/main" id="{850FFAE9-568B-A7FD-2BB1-096CC773AD08}"/>
              </a:ext>
            </a:extLst>
          </p:cNvPr>
          <p:cNvSpPr txBox="1">
            <a:spLocks noChangeArrowheads="1"/>
          </p:cNvSpPr>
          <p:nvPr/>
        </p:nvSpPr>
        <p:spPr bwMode="auto">
          <a:xfrm>
            <a:off x="1752600" y="1600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sp>
        <p:nvSpPr>
          <p:cNvPr id="39942" name="Text Box 23">
            <a:extLst>
              <a:ext uri="{FF2B5EF4-FFF2-40B4-BE49-F238E27FC236}">
                <a16:creationId xmlns:a16="http://schemas.microsoft.com/office/drawing/2014/main" id="{D9D1E590-B036-3103-995A-3663C8CB22CC}"/>
              </a:ext>
            </a:extLst>
          </p:cNvPr>
          <p:cNvSpPr txBox="1">
            <a:spLocks noChangeArrowheads="1"/>
          </p:cNvSpPr>
          <p:nvPr/>
        </p:nvSpPr>
        <p:spPr bwMode="auto">
          <a:xfrm>
            <a:off x="381000" y="1905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
        <p:nvSpPr>
          <p:cNvPr id="39943" name="Rectangle 1">
            <a:extLst>
              <a:ext uri="{FF2B5EF4-FFF2-40B4-BE49-F238E27FC236}">
                <a16:creationId xmlns:a16="http://schemas.microsoft.com/office/drawing/2014/main" id="{76350DDB-9AEF-3E77-F5A1-FE87FA5105BB}"/>
              </a:ext>
            </a:extLst>
          </p:cNvPr>
          <p:cNvSpPr>
            <a:spLocks noChangeArrowheads="1"/>
          </p:cNvSpPr>
          <p:nvPr/>
        </p:nvSpPr>
        <p:spPr bwMode="auto">
          <a:xfrm>
            <a:off x="1682750" y="2514601"/>
            <a:ext cx="372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VnTime" pitchFamily="34" charset="0"/>
              </a:rPr>
              <a:t>-</a:t>
            </a:r>
            <a:r>
              <a:rPr lang="en-US" altLang="en-US" sz="2000" b="1">
                <a:solidFill>
                  <a:prstClr val="black"/>
                </a:solidFill>
                <a:latin typeface=".VnTime" pitchFamily="34" charset="0"/>
              </a:rPr>
              <a:t> </a:t>
            </a:r>
            <a:r>
              <a:rPr lang="en-US" altLang="en-US" sz="2000">
                <a:solidFill>
                  <a:prstClr val="black"/>
                </a:solidFill>
                <a:latin typeface="Times New Roman" panose="02020603050405020304" pitchFamily="18" charset="0"/>
              </a:rPr>
              <a:t>Nam Á có lượng mưa nhiều trên thế giới và phân bố không đều.</a:t>
            </a:r>
            <a:endParaRPr lang="en-US" altLang="en-US" sz="2000">
              <a:solidFill>
                <a:prstClr val="black"/>
              </a:solidFill>
              <a:latin typeface="Arial" panose="020B0604020202020204" pitchFamily="34" charset="0"/>
            </a:endParaRPr>
          </a:p>
        </p:txBody>
      </p:sp>
      <p:sp>
        <p:nvSpPr>
          <p:cNvPr id="39944" name="Text Box 22">
            <a:extLst>
              <a:ext uri="{FF2B5EF4-FFF2-40B4-BE49-F238E27FC236}">
                <a16:creationId xmlns:a16="http://schemas.microsoft.com/office/drawing/2014/main" id="{EB48DE97-40C8-0963-4190-AA1FB0FE0ABC}"/>
              </a:ext>
            </a:extLst>
          </p:cNvPr>
          <p:cNvSpPr txBox="1">
            <a:spLocks noChangeArrowheads="1"/>
          </p:cNvSpPr>
          <p:nvPr/>
        </p:nvSpPr>
        <p:spPr bwMode="auto">
          <a:xfrm>
            <a:off x="1828800" y="312420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Sông ngòi</a:t>
            </a:r>
            <a:r>
              <a:rPr lang="en-US" altLang="en-US" sz="2000" b="1">
                <a:solidFill>
                  <a:srgbClr val="FF0000"/>
                </a:solidFill>
                <a:latin typeface="Times New Roman" panose="02020603050405020304" pitchFamily="18" charset="0"/>
              </a:rPr>
              <a:t>:</a:t>
            </a:r>
          </a:p>
        </p:txBody>
      </p:sp>
      <p:pic>
        <p:nvPicPr>
          <p:cNvPr id="39945" name="Picture 2" descr="33">
            <a:extLst>
              <a:ext uri="{FF2B5EF4-FFF2-40B4-BE49-F238E27FC236}">
                <a16:creationId xmlns:a16="http://schemas.microsoft.com/office/drawing/2014/main" id="{299CB42F-E887-28EC-D21A-8BCDA1B2B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00100"/>
            <a:ext cx="50292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2">
            <a:extLst>
              <a:ext uri="{FF2B5EF4-FFF2-40B4-BE49-F238E27FC236}">
                <a16:creationId xmlns:a16="http://schemas.microsoft.com/office/drawing/2014/main" id="{9F613408-026A-CA53-F0F4-C46FFF20B798}"/>
              </a:ext>
            </a:extLst>
          </p:cNvPr>
          <p:cNvSpPr>
            <a:spLocks noChangeArrowheads="1"/>
          </p:cNvSpPr>
          <p:nvPr/>
        </p:nvSpPr>
        <p:spPr bwMode="auto">
          <a:xfrm>
            <a:off x="1752600" y="3482976"/>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a:solidFill>
                  <a:prstClr val="black"/>
                </a:solidFill>
                <a:latin typeface="Times New Roman" panose="02020603050405020304" pitchFamily="18" charset="0"/>
              </a:rPr>
              <a:t>- Có nhiều hệ thống sông lớn: Sông Ấn, sông Hằng, sông Bra-ma-put.</a:t>
            </a:r>
          </a:p>
        </p:txBody>
      </p:sp>
      <p:sp>
        <p:nvSpPr>
          <p:cNvPr id="39947" name="Text Box 32">
            <a:extLst>
              <a:ext uri="{FF2B5EF4-FFF2-40B4-BE49-F238E27FC236}">
                <a16:creationId xmlns:a16="http://schemas.microsoft.com/office/drawing/2014/main" id="{3CEB6015-5099-747A-9EB0-AB3D5198CD38}"/>
              </a:ext>
            </a:extLst>
          </p:cNvPr>
          <p:cNvSpPr txBox="1">
            <a:spLocks noChangeArrowheads="1"/>
          </p:cNvSpPr>
          <p:nvPr/>
        </p:nvSpPr>
        <p:spPr bwMode="auto">
          <a:xfrm>
            <a:off x="1828800" y="41148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c. </a:t>
            </a:r>
            <a:r>
              <a:rPr lang="en-US" altLang="en-US" sz="2000" b="1" u="sng">
                <a:solidFill>
                  <a:srgbClr val="FF0000"/>
                </a:solidFill>
                <a:latin typeface="Times New Roman" panose="02020603050405020304" pitchFamily="18" charset="0"/>
              </a:rPr>
              <a:t>Cảnh quan</a:t>
            </a:r>
            <a:r>
              <a:rPr lang="en-US" altLang="en-US" sz="2000" b="1">
                <a:solidFill>
                  <a:srgbClr val="FF0000"/>
                </a:solidFill>
                <a:latin typeface="Times New Roman" panose="02020603050405020304" pitchFamily="18" charset="0"/>
              </a:rPr>
              <a:t>:</a:t>
            </a:r>
          </a:p>
        </p:txBody>
      </p:sp>
      <p:sp>
        <p:nvSpPr>
          <p:cNvPr id="4" name="Rectangle 3">
            <a:extLst>
              <a:ext uri="{FF2B5EF4-FFF2-40B4-BE49-F238E27FC236}">
                <a16:creationId xmlns:a16="http://schemas.microsoft.com/office/drawing/2014/main" id="{08F8B26D-DDEF-A060-A52B-C964786253D5}"/>
              </a:ext>
            </a:extLst>
          </p:cNvPr>
          <p:cNvSpPr>
            <a:spLocks noChangeArrowheads="1"/>
          </p:cNvSpPr>
          <p:nvPr/>
        </p:nvSpPr>
        <p:spPr bwMode="auto">
          <a:xfrm>
            <a:off x="1752600" y="4521200"/>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a:solidFill>
                  <a:prstClr val="black"/>
                </a:solidFill>
                <a:latin typeface="Times New Roman" panose="02020603050405020304" pitchFamily="18" charset="0"/>
              </a:rPr>
              <a:t>- Đa dạng: có rừng nhiệt đới ẩm, xa van, hoang mạc và cảnh quan núi cao.</a:t>
            </a:r>
          </a:p>
        </p:txBody>
      </p:sp>
    </p:spTree>
    <p:extLst>
      <p:ext uri="{BB962C8B-B14F-4D97-AF65-F5344CB8AC3E}">
        <p14:creationId xmlns:p14="http://schemas.microsoft.com/office/powerpoint/2010/main" val="3186641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E840F1EF-C93E-A9A7-82CE-FA3DE3A8B26E}"/>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40963" name="Rectangle 17">
            <a:extLst>
              <a:ext uri="{FF2B5EF4-FFF2-40B4-BE49-F238E27FC236}">
                <a16:creationId xmlns:a16="http://schemas.microsoft.com/office/drawing/2014/main" id="{2C5FBCAF-84A3-EE83-5995-D947F1BD8625}"/>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40964" name="Text Box 5">
            <a:extLst>
              <a:ext uri="{FF2B5EF4-FFF2-40B4-BE49-F238E27FC236}">
                <a16:creationId xmlns:a16="http://schemas.microsoft.com/office/drawing/2014/main" id="{A432DB39-9558-F4BA-1E04-D619D11D72DD}"/>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40965" name="Text Box 6">
            <a:extLst>
              <a:ext uri="{FF2B5EF4-FFF2-40B4-BE49-F238E27FC236}">
                <a16:creationId xmlns:a16="http://schemas.microsoft.com/office/drawing/2014/main" id="{117B61D1-58E8-7612-45F7-1261848D24DB}"/>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40966" name="Rectangle 7">
            <a:extLst>
              <a:ext uri="{FF2B5EF4-FFF2-40B4-BE49-F238E27FC236}">
                <a16:creationId xmlns:a16="http://schemas.microsoft.com/office/drawing/2014/main" id="{9B517ED0-CBB0-CD25-FD43-B910C04D0AC0}"/>
              </a:ext>
            </a:extLst>
          </p:cNvPr>
          <p:cNvSpPr>
            <a:spLocks noChangeArrowheads="1"/>
          </p:cNvSpPr>
          <p:nvPr/>
        </p:nvSpPr>
        <p:spPr bwMode="auto">
          <a:xfrm>
            <a:off x="1676401" y="1524001"/>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en-US" sz="2000">
                <a:solidFill>
                  <a:prstClr val="black"/>
                </a:solidFill>
                <a:latin typeface="Times New Roman" panose="02020603050405020304" pitchFamily="18" charset="0"/>
              </a:rPr>
              <a:t>Tọa độ địa lí : Nam á nằm từ  9</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-&gt; 37</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B và 62</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 -&gt; 98</a:t>
            </a:r>
            <a:r>
              <a:rPr lang="en-US" altLang="en-US" sz="2000" baseline="30000">
                <a:solidFill>
                  <a:prstClr val="black"/>
                </a:solidFill>
                <a:latin typeface="Times New Roman" panose="02020603050405020304" pitchFamily="18" charset="0"/>
              </a:rPr>
              <a:t>0</a:t>
            </a:r>
            <a:r>
              <a:rPr lang="en-US" altLang="en-US" sz="2000">
                <a:solidFill>
                  <a:prstClr val="black"/>
                </a:solidFill>
                <a:latin typeface="Times New Roman" panose="02020603050405020304" pitchFamily="18" charset="0"/>
              </a:rPr>
              <a:t>Đ</a:t>
            </a:r>
          </a:p>
        </p:txBody>
      </p:sp>
      <p:sp>
        <p:nvSpPr>
          <p:cNvPr id="40967" name="TextBox 13">
            <a:extLst>
              <a:ext uri="{FF2B5EF4-FFF2-40B4-BE49-F238E27FC236}">
                <a16:creationId xmlns:a16="http://schemas.microsoft.com/office/drawing/2014/main" id="{48370E49-E0D0-72F3-B123-5AC422E68DE9}"/>
              </a:ext>
            </a:extLst>
          </p:cNvPr>
          <p:cNvSpPr txBox="1">
            <a:spLocks noChangeArrowheads="1"/>
          </p:cNvSpPr>
          <p:nvPr/>
        </p:nvSpPr>
        <p:spPr bwMode="auto">
          <a:xfrm>
            <a:off x="1676401" y="2133600"/>
            <a:ext cx="392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cs typeface="Times New Roman" panose="02020603050405020304" pitchFamily="18" charset="0"/>
              </a:rPr>
              <a:t>- Nam á tiếp giáp với các khu vực : Tây nam á , Đông nam á , Trung á , biển A ráp và vịnh Ben gan .</a:t>
            </a:r>
            <a:endParaRPr lang="vi-VN" altLang="en-US" sz="2000">
              <a:solidFill>
                <a:prstClr val="black"/>
              </a:solidFill>
              <a:latin typeface="Times New Roman" panose="02020603050405020304" pitchFamily="18" charset="0"/>
              <a:cs typeface="Times New Roman" panose="02020603050405020304" pitchFamily="18" charset="0"/>
            </a:endParaRPr>
          </a:p>
        </p:txBody>
      </p:sp>
      <p:sp>
        <p:nvSpPr>
          <p:cNvPr id="40968" name="Text Box 6">
            <a:extLst>
              <a:ext uri="{FF2B5EF4-FFF2-40B4-BE49-F238E27FC236}">
                <a16:creationId xmlns:a16="http://schemas.microsoft.com/office/drawing/2014/main" id="{2F7FA474-9E2C-E1E3-84C6-CC036B1696D0}"/>
              </a:ext>
            </a:extLst>
          </p:cNvPr>
          <p:cNvSpPr txBox="1">
            <a:spLocks noChangeArrowheads="1"/>
          </p:cNvSpPr>
          <p:nvPr/>
        </p:nvSpPr>
        <p:spPr bwMode="auto">
          <a:xfrm>
            <a:off x="1905000" y="30480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Địa hình:</a:t>
            </a:r>
          </a:p>
        </p:txBody>
      </p:sp>
      <p:sp>
        <p:nvSpPr>
          <p:cNvPr id="40969" name="Rectangle 18">
            <a:extLst>
              <a:ext uri="{FF2B5EF4-FFF2-40B4-BE49-F238E27FC236}">
                <a16:creationId xmlns:a16="http://schemas.microsoft.com/office/drawing/2014/main" id="{6B403C3B-7495-5624-963C-9AB25FA1FC99}"/>
              </a:ext>
            </a:extLst>
          </p:cNvPr>
          <p:cNvSpPr>
            <a:spLocks noChangeArrowheads="1"/>
          </p:cNvSpPr>
          <p:nvPr/>
        </p:nvSpPr>
        <p:spPr bwMode="auto">
          <a:xfrm>
            <a:off x="1752601" y="337661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Gồm 3 miền:</a:t>
            </a:r>
          </a:p>
        </p:txBody>
      </p:sp>
      <p:sp>
        <p:nvSpPr>
          <p:cNvPr id="40970" name="Rectangle 6">
            <a:extLst>
              <a:ext uri="{FF2B5EF4-FFF2-40B4-BE49-F238E27FC236}">
                <a16:creationId xmlns:a16="http://schemas.microsoft.com/office/drawing/2014/main" id="{238C521F-9EA7-1A26-6509-66D2EAFDBA59}"/>
              </a:ext>
            </a:extLst>
          </p:cNvPr>
          <p:cNvSpPr>
            <a:spLocks noChangeArrowheads="1"/>
          </p:cNvSpPr>
          <p:nvPr/>
        </p:nvSpPr>
        <p:spPr bwMode="auto">
          <a:xfrm>
            <a:off x="1752600" y="4586289"/>
            <a:ext cx="4343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 Ở giữa là đồng bằng Ấn - Hằng rộng và bằng phẳng chạy từ bờ biển A ráp tới bờ vịnh Ben gan dài hơn 300km , rộng TB 250- 350km</a:t>
            </a:r>
          </a:p>
        </p:txBody>
      </p:sp>
      <p:sp>
        <p:nvSpPr>
          <p:cNvPr id="40971" name="Rectangle 2">
            <a:extLst>
              <a:ext uri="{FF2B5EF4-FFF2-40B4-BE49-F238E27FC236}">
                <a16:creationId xmlns:a16="http://schemas.microsoft.com/office/drawing/2014/main" id="{BB7EC3E8-588D-6CBC-5C0A-1EFCA5DC13A9}"/>
              </a:ext>
            </a:extLst>
          </p:cNvPr>
          <p:cNvSpPr>
            <a:spLocks noChangeArrowheads="1"/>
          </p:cNvSpPr>
          <p:nvPr/>
        </p:nvSpPr>
        <p:spPr bwMode="auto">
          <a:xfrm>
            <a:off x="1779588" y="5791200"/>
            <a:ext cx="4392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prstClr val="black"/>
                </a:solidFill>
                <a:latin typeface="Times New Roman" panose="02020603050405020304" pitchFamily="18" charset="0"/>
              </a:rPr>
              <a:t>   - Phía Nam là sơn nguyên Đê can tương đối thấp và bằng phẳng.</a:t>
            </a:r>
            <a:r>
              <a:rPr lang="vi-VN" altLang="en-US" sz="2000">
                <a:solidFill>
                  <a:prstClr val="black"/>
                </a:solidFill>
                <a:latin typeface="Times New Roman" panose="02020603050405020304" pitchFamily="18" charset="0"/>
              </a:rPr>
              <a:t> Hai bên rìa có dãy Gát Đông và Gát Tây.</a:t>
            </a:r>
            <a:endParaRPr lang="en-US" altLang="en-US" sz="2000">
              <a:solidFill>
                <a:prstClr val="black"/>
              </a:solidFill>
              <a:latin typeface="Times New Roman" panose="02020603050405020304" pitchFamily="18" charset="0"/>
            </a:endParaRPr>
          </a:p>
        </p:txBody>
      </p:sp>
      <p:sp>
        <p:nvSpPr>
          <p:cNvPr id="40972" name="Rectangle 15">
            <a:extLst>
              <a:ext uri="{FF2B5EF4-FFF2-40B4-BE49-F238E27FC236}">
                <a16:creationId xmlns:a16="http://schemas.microsoft.com/office/drawing/2014/main" id="{5BF82BC2-703B-50AE-00BB-5EA5F32A8C65}"/>
              </a:ext>
            </a:extLst>
          </p:cNvPr>
          <p:cNvSpPr>
            <a:spLocks noChangeArrowheads="1"/>
          </p:cNvSpPr>
          <p:nvPr/>
        </p:nvSpPr>
        <p:spPr bwMode="auto">
          <a:xfrm>
            <a:off x="1600200" y="364807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 Phía Bắc là núi Hi- ma- lay-a : hùng vĩ </a:t>
            </a:r>
          </a:p>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chạy theo hướng tây bắc – đông nam dài gần 2600km , rộng TB 320 – 400km.</a:t>
            </a:r>
            <a:endParaRPr lang="vi-VN" altLang="en-US" sz="2000">
              <a:solidFill>
                <a:prstClr val="black"/>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id="{89591CE7-3761-C468-C86D-29BEAC4EC3AC}"/>
              </a:ext>
            </a:extLst>
          </p:cNvPr>
          <p:cNvCxnSpPr/>
          <p:nvPr/>
        </p:nvCxnSpPr>
        <p:spPr>
          <a:xfrm>
            <a:off x="6172200" y="685801"/>
            <a:ext cx="0" cy="6048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974" name="Text Box 6">
            <a:extLst>
              <a:ext uri="{FF2B5EF4-FFF2-40B4-BE49-F238E27FC236}">
                <a16:creationId xmlns:a16="http://schemas.microsoft.com/office/drawing/2014/main" id="{82C8D610-06BE-1049-5AE4-07D55368AB9C}"/>
              </a:ext>
            </a:extLst>
          </p:cNvPr>
          <p:cNvSpPr txBox="1">
            <a:spLocks noChangeArrowheads="1"/>
          </p:cNvSpPr>
          <p:nvPr/>
        </p:nvSpPr>
        <p:spPr bwMode="auto">
          <a:xfrm>
            <a:off x="6248400" y="609601"/>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b="1" u="sng">
                <a:solidFill>
                  <a:srgbClr val="FF0000"/>
                </a:solidFill>
                <a:latin typeface="Times New Roman" panose="02020603050405020304" pitchFamily="18" charset="0"/>
              </a:rPr>
              <a:t>2. Khí hậu, sông ngòi và cảnh quan tự nhiên:</a:t>
            </a:r>
          </a:p>
        </p:txBody>
      </p:sp>
      <p:sp>
        <p:nvSpPr>
          <p:cNvPr id="40975" name="Text Box 15">
            <a:extLst>
              <a:ext uri="{FF2B5EF4-FFF2-40B4-BE49-F238E27FC236}">
                <a16:creationId xmlns:a16="http://schemas.microsoft.com/office/drawing/2014/main" id="{1C91EFFE-E3C6-2F7B-BB8C-5025F8153B91}"/>
              </a:ext>
            </a:extLst>
          </p:cNvPr>
          <p:cNvSpPr txBox="1">
            <a:spLocks noChangeArrowheads="1"/>
          </p:cNvSpPr>
          <p:nvPr/>
        </p:nvSpPr>
        <p:spPr bwMode="auto">
          <a:xfrm>
            <a:off x="6324600" y="12192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a:t>
            </a:r>
            <a:r>
              <a:rPr lang="en-US" altLang="en-US" sz="2000" b="1" u="sng">
                <a:solidFill>
                  <a:srgbClr val="FF0000"/>
                </a:solidFill>
                <a:latin typeface="Times New Roman" panose="02020603050405020304" pitchFamily="18" charset="0"/>
              </a:rPr>
              <a:t>Khí hậu</a:t>
            </a:r>
            <a:r>
              <a:rPr lang="en-US" altLang="en-US" sz="2000" b="1">
                <a:solidFill>
                  <a:srgbClr val="FF0000"/>
                </a:solidFill>
                <a:latin typeface="Times New Roman" panose="02020603050405020304" pitchFamily="18" charset="0"/>
              </a:rPr>
              <a:t>:</a:t>
            </a:r>
          </a:p>
        </p:txBody>
      </p:sp>
      <p:sp>
        <p:nvSpPr>
          <p:cNvPr id="40976" name="Text Box 23">
            <a:extLst>
              <a:ext uri="{FF2B5EF4-FFF2-40B4-BE49-F238E27FC236}">
                <a16:creationId xmlns:a16="http://schemas.microsoft.com/office/drawing/2014/main" id="{AB381532-AEA0-A07B-7B00-F844A10E2F4D}"/>
              </a:ext>
            </a:extLst>
          </p:cNvPr>
          <p:cNvSpPr txBox="1">
            <a:spLocks noChangeArrowheads="1"/>
          </p:cNvSpPr>
          <p:nvPr/>
        </p:nvSpPr>
        <p:spPr bwMode="auto">
          <a:xfrm>
            <a:off x="4953000" y="1524001"/>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fontAlgn="base">
              <a:spcBef>
                <a:spcPct val="50000"/>
              </a:spcBef>
              <a:spcAft>
                <a:spcPct val="0"/>
              </a:spcAft>
              <a:buNone/>
            </a:pPr>
            <a:r>
              <a:rPr lang="en-US" altLang="en-US">
                <a:solidFill>
                  <a:prstClr val="black"/>
                </a:solidFill>
                <a:latin typeface="Times New Roman" panose="02020603050405020304" pitchFamily="18" charset="0"/>
              </a:rPr>
              <a:t>- Đại bộ phận lãnh thổ Nam Á có khí hậu nhiệt đới gió mùa.</a:t>
            </a:r>
          </a:p>
        </p:txBody>
      </p:sp>
      <p:sp>
        <p:nvSpPr>
          <p:cNvPr id="40977" name="Rectangle 1">
            <a:extLst>
              <a:ext uri="{FF2B5EF4-FFF2-40B4-BE49-F238E27FC236}">
                <a16:creationId xmlns:a16="http://schemas.microsoft.com/office/drawing/2014/main" id="{A601E990-B01C-9744-FADD-066C41BF9B82}"/>
              </a:ext>
            </a:extLst>
          </p:cNvPr>
          <p:cNvSpPr>
            <a:spLocks noChangeArrowheads="1"/>
          </p:cNvSpPr>
          <p:nvPr/>
        </p:nvSpPr>
        <p:spPr bwMode="auto">
          <a:xfrm>
            <a:off x="6254750" y="2133601"/>
            <a:ext cx="372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VnTime" pitchFamily="34" charset="0"/>
              </a:rPr>
              <a:t>-</a:t>
            </a:r>
            <a:r>
              <a:rPr lang="en-US" altLang="en-US" sz="2000" b="1">
                <a:solidFill>
                  <a:prstClr val="black"/>
                </a:solidFill>
                <a:latin typeface=".VnTime" pitchFamily="34" charset="0"/>
              </a:rPr>
              <a:t> </a:t>
            </a:r>
            <a:r>
              <a:rPr lang="en-US" altLang="en-US" sz="2000">
                <a:solidFill>
                  <a:prstClr val="black"/>
                </a:solidFill>
                <a:latin typeface="Times New Roman" panose="02020603050405020304" pitchFamily="18" charset="0"/>
              </a:rPr>
              <a:t>Nam Á có lượng mưa nhiều trên thế giới và phân bố không đều.</a:t>
            </a:r>
            <a:endParaRPr lang="en-US" altLang="en-US" sz="2000">
              <a:solidFill>
                <a:prstClr val="black"/>
              </a:solidFill>
              <a:latin typeface="Arial" panose="020B0604020202020204" pitchFamily="34" charset="0"/>
            </a:endParaRPr>
          </a:p>
        </p:txBody>
      </p:sp>
      <p:sp>
        <p:nvSpPr>
          <p:cNvPr id="40978" name="Text Box 22">
            <a:extLst>
              <a:ext uri="{FF2B5EF4-FFF2-40B4-BE49-F238E27FC236}">
                <a16:creationId xmlns:a16="http://schemas.microsoft.com/office/drawing/2014/main" id="{E4955347-B297-1C61-0979-FE454DDB3F3C}"/>
              </a:ext>
            </a:extLst>
          </p:cNvPr>
          <p:cNvSpPr txBox="1">
            <a:spLocks noChangeArrowheads="1"/>
          </p:cNvSpPr>
          <p:nvPr/>
        </p:nvSpPr>
        <p:spPr bwMode="auto">
          <a:xfrm>
            <a:off x="6400800" y="274320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b. </a:t>
            </a:r>
            <a:r>
              <a:rPr lang="en-US" altLang="en-US" sz="2000" b="1" u="sng">
                <a:solidFill>
                  <a:srgbClr val="FF0000"/>
                </a:solidFill>
                <a:latin typeface="Times New Roman" panose="02020603050405020304" pitchFamily="18" charset="0"/>
              </a:rPr>
              <a:t>Sông ngòi</a:t>
            </a:r>
            <a:r>
              <a:rPr lang="en-US" altLang="en-US" sz="2000" b="1">
                <a:solidFill>
                  <a:srgbClr val="FF0000"/>
                </a:solidFill>
                <a:latin typeface="Times New Roman" panose="02020603050405020304" pitchFamily="18" charset="0"/>
              </a:rPr>
              <a:t>:</a:t>
            </a:r>
          </a:p>
        </p:txBody>
      </p:sp>
      <p:sp>
        <p:nvSpPr>
          <p:cNvPr id="40979" name="Rectangle 2">
            <a:extLst>
              <a:ext uri="{FF2B5EF4-FFF2-40B4-BE49-F238E27FC236}">
                <a16:creationId xmlns:a16="http://schemas.microsoft.com/office/drawing/2014/main" id="{98A29CE5-5162-5A80-8640-A6AB171F07CE}"/>
              </a:ext>
            </a:extLst>
          </p:cNvPr>
          <p:cNvSpPr>
            <a:spLocks noChangeArrowheads="1"/>
          </p:cNvSpPr>
          <p:nvPr/>
        </p:nvSpPr>
        <p:spPr bwMode="auto">
          <a:xfrm>
            <a:off x="6324600" y="3094039"/>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a:solidFill>
                  <a:prstClr val="black"/>
                </a:solidFill>
                <a:latin typeface="Times New Roman" panose="02020603050405020304" pitchFamily="18" charset="0"/>
              </a:rPr>
              <a:t>- Có nhiều hệ thống sông lớn: Sông Ấn, sông Hằng, sông Bra-ma-put.</a:t>
            </a:r>
          </a:p>
        </p:txBody>
      </p:sp>
      <p:sp>
        <p:nvSpPr>
          <p:cNvPr id="40980" name="Text Box 32">
            <a:extLst>
              <a:ext uri="{FF2B5EF4-FFF2-40B4-BE49-F238E27FC236}">
                <a16:creationId xmlns:a16="http://schemas.microsoft.com/office/drawing/2014/main" id="{F9128D4F-71E9-41C8-57B7-2C01135A8AFE}"/>
              </a:ext>
            </a:extLst>
          </p:cNvPr>
          <p:cNvSpPr txBox="1">
            <a:spLocks noChangeArrowheads="1"/>
          </p:cNvSpPr>
          <p:nvPr/>
        </p:nvSpPr>
        <p:spPr bwMode="auto">
          <a:xfrm>
            <a:off x="6400800" y="37338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c. </a:t>
            </a:r>
            <a:r>
              <a:rPr lang="en-US" altLang="en-US" sz="2000" b="1" u="sng">
                <a:solidFill>
                  <a:srgbClr val="FF0000"/>
                </a:solidFill>
                <a:latin typeface="Times New Roman" panose="02020603050405020304" pitchFamily="18" charset="0"/>
              </a:rPr>
              <a:t>Cảnh quan</a:t>
            </a:r>
            <a:r>
              <a:rPr lang="en-US" altLang="en-US" sz="2000" b="1">
                <a:solidFill>
                  <a:srgbClr val="FF0000"/>
                </a:solidFill>
                <a:latin typeface="Times New Roman" panose="02020603050405020304" pitchFamily="18" charset="0"/>
              </a:rPr>
              <a:t>:</a:t>
            </a:r>
          </a:p>
        </p:txBody>
      </p:sp>
      <p:sp>
        <p:nvSpPr>
          <p:cNvPr id="40981" name="Rectangle 24">
            <a:extLst>
              <a:ext uri="{FF2B5EF4-FFF2-40B4-BE49-F238E27FC236}">
                <a16:creationId xmlns:a16="http://schemas.microsoft.com/office/drawing/2014/main" id="{04EB5043-5430-6D44-FFC8-5754EFEA60CE}"/>
              </a:ext>
            </a:extLst>
          </p:cNvPr>
          <p:cNvSpPr>
            <a:spLocks noChangeArrowheads="1"/>
          </p:cNvSpPr>
          <p:nvPr/>
        </p:nvSpPr>
        <p:spPr bwMode="auto">
          <a:xfrm>
            <a:off x="6324600" y="4140200"/>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a:solidFill>
                  <a:prstClr val="black"/>
                </a:solidFill>
                <a:latin typeface="Times New Roman" panose="02020603050405020304" pitchFamily="18" charset="0"/>
              </a:rPr>
              <a:t>- Đa dạng: có rừng nhiệt đới ẩm, xa van, hoang mạc và cảnh quan núi cao.</a:t>
            </a:r>
          </a:p>
        </p:txBody>
      </p:sp>
    </p:spTree>
    <p:extLst>
      <p:ext uri="{BB962C8B-B14F-4D97-AF65-F5344CB8AC3E}">
        <p14:creationId xmlns:p14="http://schemas.microsoft.com/office/powerpoint/2010/main" val="872963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a:extLst>
              <a:ext uri="{FF2B5EF4-FFF2-40B4-BE49-F238E27FC236}">
                <a16:creationId xmlns:a16="http://schemas.microsoft.com/office/drawing/2014/main" id="{4759EEF5-FA7C-32A6-EC4C-63A4ED550CCD}"/>
              </a:ext>
            </a:extLst>
          </p:cNvPr>
          <p:cNvGrpSpPr>
            <a:grpSpLocks/>
          </p:cNvGrpSpPr>
          <p:nvPr/>
        </p:nvGrpSpPr>
        <p:grpSpPr bwMode="auto">
          <a:xfrm>
            <a:off x="4267200" y="2667001"/>
            <a:ext cx="4267200" cy="588963"/>
            <a:chOff x="2064" y="1392"/>
            <a:chExt cx="2688" cy="371"/>
          </a:xfrm>
        </p:grpSpPr>
        <p:sp>
          <p:nvSpPr>
            <p:cNvPr id="42104" name="Text Box 119">
              <a:extLst>
                <a:ext uri="{FF2B5EF4-FFF2-40B4-BE49-F238E27FC236}">
                  <a16:creationId xmlns:a16="http://schemas.microsoft.com/office/drawing/2014/main" id="{B334042E-56D5-7654-BE9E-08A09EBA9F07}"/>
                </a:ext>
              </a:extLst>
            </p:cNvPr>
            <p:cNvSpPr txBox="1">
              <a:spLocks noChangeArrowheads="1"/>
            </p:cNvSpPr>
            <p:nvPr/>
          </p:nvSpPr>
          <p:spPr bwMode="auto">
            <a:xfrm>
              <a:off x="4416"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5" name="Text Box 120">
              <a:extLst>
                <a:ext uri="{FF2B5EF4-FFF2-40B4-BE49-F238E27FC236}">
                  <a16:creationId xmlns:a16="http://schemas.microsoft.com/office/drawing/2014/main" id="{83FC7456-2586-8EE8-79D2-D2DEA532059B}"/>
                </a:ext>
              </a:extLst>
            </p:cNvPr>
            <p:cNvSpPr txBox="1">
              <a:spLocks noChangeArrowheads="1"/>
            </p:cNvSpPr>
            <p:nvPr/>
          </p:nvSpPr>
          <p:spPr bwMode="auto">
            <a:xfrm>
              <a:off x="4080"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6" name="Text Box 121">
              <a:extLst>
                <a:ext uri="{FF2B5EF4-FFF2-40B4-BE49-F238E27FC236}">
                  <a16:creationId xmlns:a16="http://schemas.microsoft.com/office/drawing/2014/main" id="{44E8697C-9BF1-298D-AB0E-A5156202D23D}"/>
                </a:ext>
              </a:extLst>
            </p:cNvPr>
            <p:cNvSpPr txBox="1">
              <a:spLocks noChangeArrowheads="1"/>
            </p:cNvSpPr>
            <p:nvPr/>
          </p:nvSpPr>
          <p:spPr bwMode="auto">
            <a:xfrm>
              <a:off x="3744"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7" name="Text Box 122">
              <a:extLst>
                <a:ext uri="{FF2B5EF4-FFF2-40B4-BE49-F238E27FC236}">
                  <a16:creationId xmlns:a16="http://schemas.microsoft.com/office/drawing/2014/main" id="{ECAC5A88-ED22-9501-0CD4-7EDBE207202C}"/>
                </a:ext>
              </a:extLst>
            </p:cNvPr>
            <p:cNvSpPr txBox="1">
              <a:spLocks noChangeArrowheads="1"/>
            </p:cNvSpPr>
            <p:nvPr/>
          </p:nvSpPr>
          <p:spPr bwMode="auto">
            <a:xfrm>
              <a:off x="3408"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8" name="Text Box 123">
              <a:extLst>
                <a:ext uri="{FF2B5EF4-FFF2-40B4-BE49-F238E27FC236}">
                  <a16:creationId xmlns:a16="http://schemas.microsoft.com/office/drawing/2014/main" id="{96647484-3523-2D40-F50A-D1D936477496}"/>
                </a:ext>
              </a:extLst>
            </p:cNvPr>
            <p:cNvSpPr txBox="1">
              <a:spLocks noChangeArrowheads="1"/>
            </p:cNvSpPr>
            <p:nvPr/>
          </p:nvSpPr>
          <p:spPr bwMode="auto">
            <a:xfrm>
              <a:off x="3072"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9" name="Text Box 124">
              <a:extLst>
                <a:ext uri="{FF2B5EF4-FFF2-40B4-BE49-F238E27FC236}">
                  <a16:creationId xmlns:a16="http://schemas.microsoft.com/office/drawing/2014/main" id="{CD28F3CE-EFE4-4A04-5F4D-BA73954F274B}"/>
                </a:ext>
              </a:extLst>
            </p:cNvPr>
            <p:cNvSpPr txBox="1">
              <a:spLocks noChangeArrowheads="1"/>
            </p:cNvSpPr>
            <p:nvPr/>
          </p:nvSpPr>
          <p:spPr bwMode="auto">
            <a:xfrm>
              <a:off x="2064"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10" name="Text Box 125">
              <a:extLst>
                <a:ext uri="{FF2B5EF4-FFF2-40B4-BE49-F238E27FC236}">
                  <a16:creationId xmlns:a16="http://schemas.microsoft.com/office/drawing/2014/main" id="{A4FA30BE-E176-55B4-21B0-FEF2193D62E5}"/>
                </a:ext>
              </a:extLst>
            </p:cNvPr>
            <p:cNvSpPr txBox="1">
              <a:spLocks noChangeArrowheads="1"/>
            </p:cNvSpPr>
            <p:nvPr/>
          </p:nvSpPr>
          <p:spPr bwMode="auto">
            <a:xfrm>
              <a:off x="2400"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11" name="Text Box 126">
              <a:extLst>
                <a:ext uri="{FF2B5EF4-FFF2-40B4-BE49-F238E27FC236}">
                  <a16:creationId xmlns:a16="http://schemas.microsoft.com/office/drawing/2014/main" id="{EDB202C1-6FA9-9426-CDE8-E8BED0A4D54F}"/>
                </a:ext>
              </a:extLst>
            </p:cNvPr>
            <p:cNvSpPr txBox="1">
              <a:spLocks noChangeArrowheads="1"/>
            </p:cNvSpPr>
            <p:nvPr/>
          </p:nvSpPr>
          <p:spPr bwMode="auto">
            <a:xfrm>
              <a:off x="2736"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sp>
        <p:nvSpPr>
          <p:cNvPr id="41987" name="WordArt 4">
            <a:extLst>
              <a:ext uri="{FF2B5EF4-FFF2-40B4-BE49-F238E27FC236}">
                <a16:creationId xmlns:a16="http://schemas.microsoft.com/office/drawing/2014/main" id="{FD4008D5-8DC0-3925-E16A-1971649372B5}"/>
              </a:ext>
            </a:extLst>
          </p:cNvPr>
          <p:cNvSpPr>
            <a:spLocks noChangeArrowheads="1" noChangeShapeType="1" noTextEdit="1"/>
          </p:cNvSpPr>
          <p:nvPr/>
        </p:nvSpPr>
        <p:spPr bwMode="auto">
          <a:xfrm>
            <a:off x="3962400" y="457200"/>
            <a:ext cx="4572000" cy="685800"/>
          </a:xfrm>
          <a:prstGeom prst="rect">
            <a:avLst/>
          </a:prstGeom>
        </p:spPr>
        <p:txBody>
          <a:bodyPr wrap="none" fromWordArt="1">
            <a:prstTxWarp prst="textDoubleWave1">
              <a:avLst>
                <a:gd name="adj1" fmla="val 6500"/>
                <a:gd name="adj2" fmla="val 0"/>
              </a:avLst>
            </a:prstTxWarp>
          </a:bodyPr>
          <a:lstStyle/>
          <a:p>
            <a:pPr algn="ctr" eaLnBrk="0" fontAlgn="base" hangingPunct="0">
              <a:spcBef>
                <a:spcPct val="0"/>
              </a:spcBef>
              <a:spcAft>
                <a:spcPct val="0"/>
              </a:spcAft>
            </a:pPr>
            <a:r>
              <a:rPr lang="vi-VN" sz="6000" kern="10" spc="-600">
                <a:ln w="12700">
                  <a:solidFill>
                    <a:prstClr val="black"/>
                  </a:solidFill>
                  <a:round/>
                  <a:headEnd/>
                  <a:tailEnd/>
                </a:ln>
                <a:solidFill>
                  <a:prstClr val="black"/>
                </a:solidFill>
                <a:effectLst>
                  <a:outerShdw dist="92457" dir="20643276" algn="ctr" rotWithShape="0">
                    <a:srgbClr val="FF00FF"/>
                  </a:outerShdw>
                </a:effectLst>
                <a:latin typeface="Times New Roman" panose="02020603050405020304" pitchFamily="18" charset="0"/>
                <a:cs typeface="Times New Roman" panose="02020603050405020304" pitchFamily="18" charset="0"/>
              </a:rPr>
              <a:t>Trò chơi ô chữ </a:t>
            </a:r>
            <a:endParaRPr lang="en-US" sz="6000" kern="10" spc="-600">
              <a:ln w="12700">
                <a:solidFill>
                  <a:prstClr val="black"/>
                </a:solidFill>
                <a:round/>
                <a:headEnd/>
                <a:tailEnd/>
              </a:ln>
              <a:solidFill>
                <a:prstClr val="black"/>
              </a:solidFill>
              <a:effectLst>
                <a:outerShdw dist="92457" dir="20643276" algn="ctr" rotWithShape="0">
                  <a:srgbClr val="FF00FF"/>
                </a:outerShdw>
              </a:effectLst>
              <a:latin typeface="Times New Roman" panose="02020603050405020304" pitchFamily="18" charset="0"/>
              <a:cs typeface="Times New Roman" panose="02020603050405020304" pitchFamily="18" charset="0"/>
            </a:endParaRPr>
          </a:p>
        </p:txBody>
      </p:sp>
      <p:grpSp>
        <p:nvGrpSpPr>
          <p:cNvPr id="41988" name="Group 14">
            <a:extLst>
              <a:ext uri="{FF2B5EF4-FFF2-40B4-BE49-F238E27FC236}">
                <a16:creationId xmlns:a16="http://schemas.microsoft.com/office/drawing/2014/main" id="{BB98CDBB-F849-37AD-B013-601D5ACD871F}"/>
              </a:ext>
            </a:extLst>
          </p:cNvPr>
          <p:cNvGrpSpPr>
            <a:grpSpLocks/>
          </p:cNvGrpSpPr>
          <p:nvPr/>
        </p:nvGrpSpPr>
        <p:grpSpPr bwMode="auto">
          <a:xfrm>
            <a:off x="4267200" y="2667001"/>
            <a:ext cx="4267200" cy="588963"/>
            <a:chOff x="2064" y="1392"/>
            <a:chExt cx="2688" cy="371"/>
          </a:xfrm>
        </p:grpSpPr>
        <p:sp>
          <p:nvSpPr>
            <p:cNvPr id="42096" name="Text Box 6">
              <a:extLst>
                <a:ext uri="{FF2B5EF4-FFF2-40B4-BE49-F238E27FC236}">
                  <a16:creationId xmlns:a16="http://schemas.microsoft.com/office/drawing/2014/main" id="{9499B656-02DD-4C9C-BD1B-D1E10B808830}"/>
                </a:ext>
              </a:extLst>
            </p:cNvPr>
            <p:cNvSpPr txBox="1">
              <a:spLocks noChangeArrowheads="1"/>
            </p:cNvSpPr>
            <p:nvPr/>
          </p:nvSpPr>
          <p:spPr bwMode="auto">
            <a:xfrm>
              <a:off x="441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7" name="Text Box 7">
              <a:extLst>
                <a:ext uri="{FF2B5EF4-FFF2-40B4-BE49-F238E27FC236}">
                  <a16:creationId xmlns:a16="http://schemas.microsoft.com/office/drawing/2014/main" id="{4294AA6E-9A86-CB90-F0F5-809C4AD570F0}"/>
                </a:ext>
              </a:extLst>
            </p:cNvPr>
            <p:cNvSpPr txBox="1">
              <a:spLocks noChangeArrowheads="1"/>
            </p:cNvSpPr>
            <p:nvPr/>
          </p:nvSpPr>
          <p:spPr bwMode="auto">
            <a:xfrm>
              <a:off x="408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8" name="Text Box 8">
              <a:extLst>
                <a:ext uri="{FF2B5EF4-FFF2-40B4-BE49-F238E27FC236}">
                  <a16:creationId xmlns:a16="http://schemas.microsoft.com/office/drawing/2014/main" id="{7B4FE6BB-B0F0-32BF-A857-907016336BC4}"/>
                </a:ext>
              </a:extLst>
            </p:cNvPr>
            <p:cNvSpPr txBox="1">
              <a:spLocks noChangeArrowheads="1"/>
            </p:cNvSpPr>
            <p:nvPr/>
          </p:nvSpPr>
          <p:spPr bwMode="auto">
            <a:xfrm>
              <a:off x="374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9" name="Text Box 9">
              <a:extLst>
                <a:ext uri="{FF2B5EF4-FFF2-40B4-BE49-F238E27FC236}">
                  <a16:creationId xmlns:a16="http://schemas.microsoft.com/office/drawing/2014/main" id="{EFC980F7-F236-51CB-7952-8DC6A4452A3A}"/>
                </a:ext>
              </a:extLst>
            </p:cNvPr>
            <p:cNvSpPr txBox="1">
              <a:spLocks noChangeArrowheads="1"/>
            </p:cNvSpPr>
            <p:nvPr/>
          </p:nvSpPr>
          <p:spPr bwMode="auto">
            <a:xfrm>
              <a:off x="3408"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0" name="Text Box 10">
              <a:extLst>
                <a:ext uri="{FF2B5EF4-FFF2-40B4-BE49-F238E27FC236}">
                  <a16:creationId xmlns:a16="http://schemas.microsoft.com/office/drawing/2014/main" id="{71D68008-B860-082B-F1BB-E6E1C10AE4F5}"/>
                </a:ext>
              </a:extLst>
            </p:cNvPr>
            <p:cNvSpPr txBox="1">
              <a:spLocks noChangeArrowheads="1"/>
            </p:cNvSpPr>
            <p:nvPr/>
          </p:nvSpPr>
          <p:spPr bwMode="auto">
            <a:xfrm>
              <a:off x="3072"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1" name="Text Box 11">
              <a:extLst>
                <a:ext uri="{FF2B5EF4-FFF2-40B4-BE49-F238E27FC236}">
                  <a16:creationId xmlns:a16="http://schemas.microsoft.com/office/drawing/2014/main" id="{40A840A9-7E27-08E4-241D-6A1D0651E6C2}"/>
                </a:ext>
              </a:extLst>
            </p:cNvPr>
            <p:cNvSpPr txBox="1">
              <a:spLocks noChangeArrowheads="1"/>
            </p:cNvSpPr>
            <p:nvPr/>
          </p:nvSpPr>
          <p:spPr bwMode="auto">
            <a:xfrm>
              <a:off x="206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2" name="Text Box 12">
              <a:extLst>
                <a:ext uri="{FF2B5EF4-FFF2-40B4-BE49-F238E27FC236}">
                  <a16:creationId xmlns:a16="http://schemas.microsoft.com/office/drawing/2014/main" id="{D0846D88-1E9A-7152-C3E7-01CD559E758A}"/>
                </a:ext>
              </a:extLst>
            </p:cNvPr>
            <p:cNvSpPr txBox="1">
              <a:spLocks noChangeArrowheads="1"/>
            </p:cNvSpPr>
            <p:nvPr/>
          </p:nvSpPr>
          <p:spPr bwMode="auto">
            <a:xfrm>
              <a:off x="240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103" name="Text Box 13">
              <a:extLst>
                <a:ext uri="{FF2B5EF4-FFF2-40B4-BE49-F238E27FC236}">
                  <a16:creationId xmlns:a16="http://schemas.microsoft.com/office/drawing/2014/main" id="{8A131C6B-E30C-42F7-3FC0-311C9C742FD1}"/>
                </a:ext>
              </a:extLst>
            </p:cNvPr>
            <p:cNvSpPr txBox="1">
              <a:spLocks noChangeArrowheads="1"/>
            </p:cNvSpPr>
            <p:nvPr/>
          </p:nvSpPr>
          <p:spPr bwMode="auto">
            <a:xfrm>
              <a:off x="273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4" name="Group 15">
            <a:extLst>
              <a:ext uri="{FF2B5EF4-FFF2-40B4-BE49-F238E27FC236}">
                <a16:creationId xmlns:a16="http://schemas.microsoft.com/office/drawing/2014/main" id="{A43CEA01-B69C-10A5-F21C-958BD79C29B4}"/>
              </a:ext>
            </a:extLst>
          </p:cNvPr>
          <p:cNvGrpSpPr>
            <a:grpSpLocks/>
          </p:cNvGrpSpPr>
          <p:nvPr/>
        </p:nvGrpSpPr>
        <p:grpSpPr bwMode="auto">
          <a:xfrm>
            <a:off x="4267200" y="3276601"/>
            <a:ext cx="4267200" cy="588963"/>
            <a:chOff x="2064" y="1392"/>
            <a:chExt cx="2688" cy="371"/>
          </a:xfrm>
        </p:grpSpPr>
        <p:sp>
          <p:nvSpPr>
            <p:cNvPr id="42088" name="Text Box 16">
              <a:extLst>
                <a:ext uri="{FF2B5EF4-FFF2-40B4-BE49-F238E27FC236}">
                  <a16:creationId xmlns:a16="http://schemas.microsoft.com/office/drawing/2014/main" id="{27DAB9A2-D3E5-31EA-A849-E4EA60CEB723}"/>
                </a:ext>
              </a:extLst>
            </p:cNvPr>
            <p:cNvSpPr txBox="1">
              <a:spLocks noChangeArrowheads="1"/>
            </p:cNvSpPr>
            <p:nvPr/>
          </p:nvSpPr>
          <p:spPr bwMode="auto">
            <a:xfrm>
              <a:off x="4416"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89" name="Text Box 17">
              <a:extLst>
                <a:ext uri="{FF2B5EF4-FFF2-40B4-BE49-F238E27FC236}">
                  <a16:creationId xmlns:a16="http://schemas.microsoft.com/office/drawing/2014/main" id="{987FB271-EA72-9860-63F5-415214C9D5D8}"/>
                </a:ext>
              </a:extLst>
            </p:cNvPr>
            <p:cNvSpPr txBox="1">
              <a:spLocks noChangeArrowheads="1"/>
            </p:cNvSpPr>
            <p:nvPr/>
          </p:nvSpPr>
          <p:spPr bwMode="auto">
            <a:xfrm>
              <a:off x="4080"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0" name="Text Box 18">
              <a:extLst>
                <a:ext uri="{FF2B5EF4-FFF2-40B4-BE49-F238E27FC236}">
                  <a16:creationId xmlns:a16="http://schemas.microsoft.com/office/drawing/2014/main" id="{55461CB7-B185-991B-54BC-017DAD280EEC}"/>
                </a:ext>
              </a:extLst>
            </p:cNvPr>
            <p:cNvSpPr txBox="1">
              <a:spLocks noChangeArrowheads="1"/>
            </p:cNvSpPr>
            <p:nvPr/>
          </p:nvSpPr>
          <p:spPr bwMode="auto">
            <a:xfrm>
              <a:off x="3744"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1" name="Text Box 19">
              <a:extLst>
                <a:ext uri="{FF2B5EF4-FFF2-40B4-BE49-F238E27FC236}">
                  <a16:creationId xmlns:a16="http://schemas.microsoft.com/office/drawing/2014/main" id="{45B7654E-5CBB-3F33-21D2-5BDAA29622D4}"/>
                </a:ext>
              </a:extLst>
            </p:cNvPr>
            <p:cNvSpPr txBox="1">
              <a:spLocks noChangeArrowheads="1"/>
            </p:cNvSpPr>
            <p:nvPr/>
          </p:nvSpPr>
          <p:spPr bwMode="auto">
            <a:xfrm>
              <a:off x="3408"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2" name="Text Box 20">
              <a:extLst>
                <a:ext uri="{FF2B5EF4-FFF2-40B4-BE49-F238E27FC236}">
                  <a16:creationId xmlns:a16="http://schemas.microsoft.com/office/drawing/2014/main" id="{78D6E214-934A-3C06-F8A9-2B4F9EF855C9}"/>
                </a:ext>
              </a:extLst>
            </p:cNvPr>
            <p:cNvSpPr txBox="1">
              <a:spLocks noChangeArrowheads="1"/>
            </p:cNvSpPr>
            <p:nvPr/>
          </p:nvSpPr>
          <p:spPr bwMode="auto">
            <a:xfrm>
              <a:off x="3072"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3" name="Text Box 21">
              <a:extLst>
                <a:ext uri="{FF2B5EF4-FFF2-40B4-BE49-F238E27FC236}">
                  <a16:creationId xmlns:a16="http://schemas.microsoft.com/office/drawing/2014/main" id="{262DE3FC-AC50-FAFF-E79E-2D59565E9030}"/>
                </a:ext>
              </a:extLst>
            </p:cNvPr>
            <p:cNvSpPr txBox="1">
              <a:spLocks noChangeArrowheads="1"/>
            </p:cNvSpPr>
            <p:nvPr/>
          </p:nvSpPr>
          <p:spPr bwMode="auto">
            <a:xfrm>
              <a:off x="2064"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4" name="Text Box 22">
              <a:extLst>
                <a:ext uri="{FF2B5EF4-FFF2-40B4-BE49-F238E27FC236}">
                  <a16:creationId xmlns:a16="http://schemas.microsoft.com/office/drawing/2014/main" id="{614D8567-91BB-7F2A-20FA-CF0AD0F53ED1}"/>
                </a:ext>
              </a:extLst>
            </p:cNvPr>
            <p:cNvSpPr txBox="1">
              <a:spLocks noChangeArrowheads="1"/>
            </p:cNvSpPr>
            <p:nvPr/>
          </p:nvSpPr>
          <p:spPr bwMode="auto">
            <a:xfrm>
              <a:off x="2400"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95" name="Text Box 23">
              <a:extLst>
                <a:ext uri="{FF2B5EF4-FFF2-40B4-BE49-F238E27FC236}">
                  <a16:creationId xmlns:a16="http://schemas.microsoft.com/office/drawing/2014/main" id="{B296C33B-E88F-09D1-39EE-0E0C980AE70E}"/>
                </a:ext>
              </a:extLst>
            </p:cNvPr>
            <p:cNvSpPr txBox="1">
              <a:spLocks noChangeArrowheads="1"/>
            </p:cNvSpPr>
            <p:nvPr/>
          </p:nvSpPr>
          <p:spPr bwMode="auto">
            <a:xfrm>
              <a:off x="2736" y="1392"/>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5" name="Group 24">
            <a:extLst>
              <a:ext uri="{FF2B5EF4-FFF2-40B4-BE49-F238E27FC236}">
                <a16:creationId xmlns:a16="http://schemas.microsoft.com/office/drawing/2014/main" id="{5B12DB4C-A0CE-ED0D-9E2C-FBC67110A31E}"/>
              </a:ext>
            </a:extLst>
          </p:cNvPr>
          <p:cNvGrpSpPr>
            <a:grpSpLocks/>
          </p:cNvGrpSpPr>
          <p:nvPr/>
        </p:nvGrpSpPr>
        <p:grpSpPr bwMode="auto">
          <a:xfrm>
            <a:off x="4267200" y="3276601"/>
            <a:ext cx="4267200" cy="588963"/>
            <a:chOff x="2064" y="1392"/>
            <a:chExt cx="2688" cy="371"/>
          </a:xfrm>
        </p:grpSpPr>
        <p:sp>
          <p:nvSpPr>
            <p:cNvPr id="42080" name="Text Box 25">
              <a:extLst>
                <a:ext uri="{FF2B5EF4-FFF2-40B4-BE49-F238E27FC236}">
                  <a16:creationId xmlns:a16="http://schemas.microsoft.com/office/drawing/2014/main" id="{F10176C7-7989-E8A2-2F37-F1F4DD84B770}"/>
                </a:ext>
              </a:extLst>
            </p:cNvPr>
            <p:cNvSpPr txBox="1">
              <a:spLocks noChangeArrowheads="1"/>
            </p:cNvSpPr>
            <p:nvPr/>
          </p:nvSpPr>
          <p:spPr bwMode="auto">
            <a:xfrm>
              <a:off x="441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A</a:t>
              </a:r>
            </a:p>
          </p:txBody>
        </p:sp>
        <p:sp>
          <p:nvSpPr>
            <p:cNvPr id="42081" name="Text Box 26">
              <a:extLst>
                <a:ext uri="{FF2B5EF4-FFF2-40B4-BE49-F238E27FC236}">
                  <a16:creationId xmlns:a16="http://schemas.microsoft.com/office/drawing/2014/main" id="{D42102B8-2767-0908-05EA-1C5E135A3224}"/>
                </a:ext>
              </a:extLst>
            </p:cNvPr>
            <p:cNvSpPr txBox="1">
              <a:spLocks noChangeArrowheads="1"/>
            </p:cNvSpPr>
            <p:nvPr/>
          </p:nvSpPr>
          <p:spPr bwMode="auto">
            <a:xfrm>
              <a:off x="408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Y</a:t>
              </a:r>
            </a:p>
          </p:txBody>
        </p:sp>
        <p:sp>
          <p:nvSpPr>
            <p:cNvPr id="42082" name="Text Box 27">
              <a:extLst>
                <a:ext uri="{FF2B5EF4-FFF2-40B4-BE49-F238E27FC236}">
                  <a16:creationId xmlns:a16="http://schemas.microsoft.com/office/drawing/2014/main" id="{F376B79E-7B98-E8FC-28DA-10C8D3E4490C}"/>
                </a:ext>
              </a:extLst>
            </p:cNvPr>
            <p:cNvSpPr txBox="1">
              <a:spLocks noChangeArrowheads="1"/>
            </p:cNvSpPr>
            <p:nvPr/>
          </p:nvSpPr>
          <p:spPr bwMode="auto">
            <a:xfrm>
              <a:off x="374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A</a:t>
              </a:r>
            </a:p>
          </p:txBody>
        </p:sp>
        <p:sp>
          <p:nvSpPr>
            <p:cNvPr id="42083" name="Text Box 28">
              <a:extLst>
                <a:ext uri="{FF2B5EF4-FFF2-40B4-BE49-F238E27FC236}">
                  <a16:creationId xmlns:a16="http://schemas.microsoft.com/office/drawing/2014/main" id="{CCC0B596-88C1-3731-9F51-AC6663A7B141}"/>
                </a:ext>
              </a:extLst>
            </p:cNvPr>
            <p:cNvSpPr txBox="1">
              <a:spLocks noChangeArrowheads="1"/>
            </p:cNvSpPr>
            <p:nvPr/>
          </p:nvSpPr>
          <p:spPr bwMode="auto">
            <a:xfrm>
              <a:off x="3408"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L</a:t>
              </a:r>
            </a:p>
          </p:txBody>
        </p:sp>
        <p:sp>
          <p:nvSpPr>
            <p:cNvPr id="42084" name="Text Box 29">
              <a:extLst>
                <a:ext uri="{FF2B5EF4-FFF2-40B4-BE49-F238E27FC236}">
                  <a16:creationId xmlns:a16="http://schemas.microsoft.com/office/drawing/2014/main" id="{3169AEBF-0F3C-9DFD-125C-CE09FF42A22B}"/>
                </a:ext>
              </a:extLst>
            </p:cNvPr>
            <p:cNvSpPr txBox="1">
              <a:spLocks noChangeArrowheads="1"/>
            </p:cNvSpPr>
            <p:nvPr/>
          </p:nvSpPr>
          <p:spPr bwMode="auto">
            <a:xfrm>
              <a:off x="3072"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srgbClr val="0000FF"/>
                  </a:solidFill>
                  <a:latin typeface="Times New Roman" panose="02020603050405020304" pitchFamily="18" charset="0"/>
                </a:rPr>
                <a:t>A</a:t>
              </a:r>
            </a:p>
          </p:txBody>
        </p:sp>
        <p:sp>
          <p:nvSpPr>
            <p:cNvPr id="42085" name="Text Box 30">
              <a:extLst>
                <a:ext uri="{FF2B5EF4-FFF2-40B4-BE49-F238E27FC236}">
                  <a16:creationId xmlns:a16="http://schemas.microsoft.com/office/drawing/2014/main" id="{0407FCA1-436C-A2A8-533C-5A8D5E546C4A}"/>
                </a:ext>
              </a:extLst>
            </p:cNvPr>
            <p:cNvSpPr txBox="1">
              <a:spLocks noChangeArrowheads="1"/>
            </p:cNvSpPr>
            <p:nvPr/>
          </p:nvSpPr>
          <p:spPr bwMode="auto">
            <a:xfrm>
              <a:off x="206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H</a:t>
              </a:r>
            </a:p>
          </p:txBody>
        </p:sp>
        <p:sp>
          <p:nvSpPr>
            <p:cNvPr id="42086" name="Text Box 31">
              <a:extLst>
                <a:ext uri="{FF2B5EF4-FFF2-40B4-BE49-F238E27FC236}">
                  <a16:creationId xmlns:a16="http://schemas.microsoft.com/office/drawing/2014/main" id="{1739800E-3E11-0117-9B85-164CED6C33ED}"/>
                </a:ext>
              </a:extLst>
            </p:cNvPr>
            <p:cNvSpPr txBox="1">
              <a:spLocks noChangeArrowheads="1"/>
            </p:cNvSpPr>
            <p:nvPr/>
          </p:nvSpPr>
          <p:spPr bwMode="auto">
            <a:xfrm>
              <a:off x="240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I</a:t>
              </a:r>
            </a:p>
          </p:txBody>
        </p:sp>
        <p:sp>
          <p:nvSpPr>
            <p:cNvPr id="42087" name="Text Box 32">
              <a:extLst>
                <a:ext uri="{FF2B5EF4-FFF2-40B4-BE49-F238E27FC236}">
                  <a16:creationId xmlns:a16="http://schemas.microsoft.com/office/drawing/2014/main" id="{CF79D1B3-1700-3FF7-7457-1F7036AC5E9A}"/>
                </a:ext>
              </a:extLst>
            </p:cNvPr>
            <p:cNvSpPr txBox="1">
              <a:spLocks noChangeArrowheads="1"/>
            </p:cNvSpPr>
            <p:nvPr/>
          </p:nvSpPr>
          <p:spPr bwMode="auto">
            <a:xfrm>
              <a:off x="273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M</a:t>
              </a:r>
            </a:p>
          </p:txBody>
        </p:sp>
      </p:grpSp>
      <p:grpSp>
        <p:nvGrpSpPr>
          <p:cNvPr id="41991" name="Group 42">
            <a:extLst>
              <a:ext uri="{FF2B5EF4-FFF2-40B4-BE49-F238E27FC236}">
                <a16:creationId xmlns:a16="http://schemas.microsoft.com/office/drawing/2014/main" id="{CFAC7EF8-5AE9-BB67-0F46-A8836B9464EA}"/>
              </a:ext>
            </a:extLst>
          </p:cNvPr>
          <p:cNvGrpSpPr>
            <a:grpSpLocks/>
          </p:cNvGrpSpPr>
          <p:nvPr/>
        </p:nvGrpSpPr>
        <p:grpSpPr bwMode="auto">
          <a:xfrm>
            <a:off x="4267200" y="2112963"/>
            <a:ext cx="3733800" cy="588962"/>
            <a:chOff x="1584" y="2304"/>
            <a:chExt cx="2352" cy="371"/>
          </a:xfrm>
        </p:grpSpPr>
        <p:sp>
          <p:nvSpPr>
            <p:cNvPr id="42073" name="Text Box 35">
              <a:extLst>
                <a:ext uri="{FF2B5EF4-FFF2-40B4-BE49-F238E27FC236}">
                  <a16:creationId xmlns:a16="http://schemas.microsoft.com/office/drawing/2014/main" id="{6B27F60F-D2E5-C0FC-6A30-236CFB9B4401}"/>
                </a:ext>
              </a:extLst>
            </p:cNvPr>
            <p:cNvSpPr txBox="1">
              <a:spLocks noChangeArrowheads="1"/>
            </p:cNvSpPr>
            <p:nvPr/>
          </p:nvSpPr>
          <p:spPr bwMode="auto">
            <a:xfrm>
              <a:off x="3600"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4" name="Text Box 36">
              <a:extLst>
                <a:ext uri="{FF2B5EF4-FFF2-40B4-BE49-F238E27FC236}">
                  <a16:creationId xmlns:a16="http://schemas.microsoft.com/office/drawing/2014/main" id="{65FC3D2A-6637-1A2F-A78D-0DE45F3A5039}"/>
                </a:ext>
              </a:extLst>
            </p:cNvPr>
            <p:cNvSpPr txBox="1">
              <a:spLocks noChangeArrowheads="1"/>
            </p:cNvSpPr>
            <p:nvPr/>
          </p:nvSpPr>
          <p:spPr bwMode="auto">
            <a:xfrm>
              <a:off x="3264"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5" name="Text Box 37">
              <a:extLst>
                <a:ext uri="{FF2B5EF4-FFF2-40B4-BE49-F238E27FC236}">
                  <a16:creationId xmlns:a16="http://schemas.microsoft.com/office/drawing/2014/main" id="{D5BCCE54-3D14-C38B-549D-C0749D4BAC51}"/>
                </a:ext>
              </a:extLst>
            </p:cNvPr>
            <p:cNvSpPr txBox="1">
              <a:spLocks noChangeArrowheads="1"/>
            </p:cNvSpPr>
            <p:nvPr/>
          </p:nvSpPr>
          <p:spPr bwMode="auto">
            <a:xfrm>
              <a:off x="2928"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6" name="Text Box 38">
              <a:extLst>
                <a:ext uri="{FF2B5EF4-FFF2-40B4-BE49-F238E27FC236}">
                  <a16:creationId xmlns:a16="http://schemas.microsoft.com/office/drawing/2014/main" id="{5923C28C-7242-D9A9-C832-923F65C21619}"/>
                </a:ext>
              </a:extLst>
            </p:cNvPr>
            <p:cNvSpPr txBox="1">
              <a:spLocks noChangeArrowheads="1"/>
            </p:cNvSpPr>
            <p:nvPr/>
          </p:nvSpPr>
          <p:spPr bwMode="auto">
            <a:xfrm>
              <a:off x="2592"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7" name="Text Box 39">
              <a:extLst>
                <a:ext uri="{FF2B5EF4-FFF2-40B4-BE49-F238E27FC236}">
                  <a16:creationId xmlns:a16="http://schemas.microsoft.com/office/drawing/2014/main" id="{4137BDCF-C7A9-0576-E088-5C25D83541CE}"/>
                </a:ext>
              </a:extLst>
            </p:cNvPr>
            <p:cNvSpPr txBox="1">
              <a:spLocks noChangeArrowheads="1"/>
            </p:cNvSpPr>
            <p:nvPr/>
          </p:nvSpPr>
          <p:spPr bwMode="auto">
            <a:xfrm>
              <a:off x="1584"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8" name="Text Box 40">
              <a:extLst>
                <a:ext uri="{FF2B5EF4-FFF2-40B4-BE49-F238E27FC236}">
                  <a16:creationId xmlns:a16="http://schemas.microsoft.com/office/drawing/2014/main" id="{96B31C48-4D40-E914-7CF2-F5099C6BFF2D}"/>
                </a:ext>
              </a:extLst>
            </p:cNvPr>
            <p:cNvSpPr txBox="1">
              <a:spLocks noChangeArrowheads="1"/>
            </p:cNvSpPr>
            <p:nvPr/>
          </p:nvSpPr>
          <p:spPr bwMode="auto">
            <a:xfrm>
              <a:off x="1920"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9" name="Text Box 41">
              <a:extLst>
                <a:ext uri="{FF2B5EF4-FFF2-40B4-BE49-F238E27FC236}">
                  <a16:creationId xmlns:a16="http://schemas.microsoft.com/office/drawing/2014/main" id="{6687D362-BCFC-4798-12C4-E69F13283BA8}"/>
                </a:ext>
              </a:extLst>
            </p:cNvPr>
            <p:cNvSpPr txBox="1">
              <a:spLocks noChangeArrowheads="1"/>
            </p:cNvSpPr>
            <p:nvPr/>
          </p:nvSpPr>
          <p:spPr bwMode="auto">
            <a:xfrm>
              <a:off x="2256" y="2304"/>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7" name="Group 43">
            <a:extLst>
              <a:ext uri="{FF2B5EF4-FFF2-40B4-BE49-F238E27FC236}">
                <a16:creationId xmlns:a16="http://schemas.microsoft.com/office/drawing/2014/main" id="{1C242CA5-B428-49E9-E1B8-7DBF519EAD66}"/>
              </a:ext>
            </a:extLst>
          </p:cNvPr>
          <p:cNvGrpSpPr>
            <a:grpSpLocks/>
          </p:cNvGrpSpPr>
          <p:nvPr/>
        </p:nvGrpSpPr>
        <p:grpSpPr bwMode="auto">
          <a:xfrm>
            <a:off x="4267200" y="2112963"/>
            <a:ext cx="3733800" cy="588962"/>
            <a:chOff x="1584" y="2304"/>
            <a:chExt cx="2352" cy="371"/>
          </a:xfrm>
        </p:grpSpPr>
        <p:sp>
          <p:nvSpPr>
            <p:cNvPr id="42066" name="Text Box 44">
              <a:extLst>
                <a:ext uri="{FF2B5EF4-FFF2-40B4-BE49-F238E27FC236}">
                  <a16:creationId xmlns:a16="http://schemas.microsoft.com/office/drawing/2014/main" id="{F5E790BD-1DF1-8D37-4A85-F40B1D295287}"/>
                </a:ext>
              </a:extLst>
            </p:cNvPr>
            <p:cNvSpPr txBox="1">
              <a:spLocks noChangeArrowheads="1"/>
            </p:cNvSpPr>
            <p:nvPr/>
          </p:nvSpPr>
          <p:spPr bwMode="auto">
            <a:xfrm>
              <a:off x="3600"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67" name="Text Box 45">
              <a:extLst>
                <a:ext uri="{FF2B5EF4-FFF2-40B4-BE49-F238E27FC236}">
                  <a16:creationId xmlns:a16="http://schemas.microsoft.com/office/drawing/2014/main" id="{56F1F5C5-7C2F-634D-D356-21F5C1B275D5}"/>
                </a:ext>
              </a:extLst>
            </p:cNvPr>
            <p:cNvSpPr txBox="1">
              <a:spLocks noChangeArrowheads="1"/>
            </p:cNvSpPr>
            <p:nvPr/>
          </p:nvSpPr>
          <p:spPr bwMode="auto">
            <a:xfrm>
              <a:off x="3264"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68" name="Text Box 46">
              <a:extLst>
                <a:ext uri="{FF2B5EF4-FFF2-40B4-BE49-F238E27FC236}">
                  <a16:creationId xmlns:a16="http://schemas.microsoft.com/office/drawing/2014/main" id="{B72715FC-D999-2FB2-626C-90490E1C1AC4}"/>
                </a:ext>
              </a:extLst>
            </p:cNvPr>
            <p:cNvSpPr txBox="1">
              <a:spLocks noChangeArrowheads="1"/>
            </p:cNvSpPr>
            <p:nvPr/>
          </p:nvSpPr>
          <p:spPr bwMode="auto">
            <a:xfrm>
              <a:off x="2928"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69" name="Text Box 47">
              <a:extLst>
                <a:ext uri="{FF2B5EF4-FFF2-40B4-BE49-F238E27FC236}">
                  <a16:creationId xmlns:a16="http://schemas.microsoft.com/office/drawing/2014/main" id="{4FB03EDC-85D4-B030-3228-8F9730695018}"/>
                </a:ext>
              </a:extLst>
            </p:cNvPr>
            <p:cNvSpPr txBox="1">
              <a:spLocks noChangeArrowheads="1"/>
            </p:cNvSpPr>
            <p:nvPr/>
          </p:nvSpPr>
          <p:spPr bwMode="auto">
            <a:xfrm>
              <a:off x="2592"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0" name="Text Box 48">
              <a:extLst>
                <a:ext uri="{FF2B5EF4-FFF2-40B4-BE49-F238E27FC236}">
                  <a16:creationId xmlns:a16="http://schemas.microsoft.com/office/drawing/2014/main" id="{C82E555A-DDE6-F1D5-9A10-33BA5700D05B}"/>
                </a:ext>
              </a:extLst>
            </p:cNvPr>
            <p:cNvSpPr txBox="1">
              <a:spLocks noChangeArrowheads="1"/>
            </p:cNvSpPr>
            <p:nvPr/>
          </p:nvSpPr>
          <p:spPr bwMode="auto">
            <a:xfrm>
              <a:off x="1584"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1" name="Text Box 49">
              <a:extLst>
                <a:ext uri="{FF2B5EF4-FFF2-40B4-BE49-F238E27FC236}">
                  <a16:creationId xmlns:a16="http://schemas.microsoft.com/office/drawing/2014/main" id="{2EEA095B-E433-5D3A-C1A1-B0933927EB40}"/>
                </a:ext>
              </a:extLst>
            </p:cNvPr>
            <p:cNvSpPr txBox="1">
              <a:spLocks noChangeArrowheads="1"/>
            </p:cNvSpPr>
            <p:nvPr/>
          </p:nvSpPr>
          <p:spPr bwMode="auto">
            <a:xfrm>
              <a:off x="1920"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72" name="Text Box 50">
              <a:extLst>
                <a:ext uri="{FF2B5EF4-FFF2-40B4-BE49-F238E27FC236}">
                  <a16:creationId xmlns:a16="http://schemas.microsoft.com/office/drawing/2014/main" id="{E488C2E3-CAB0-95D9-9F77-4CF9DE37EDF8}"/>
                </a:ext>
              </a:extLst>
            </p:cNvPr>
            <p:cNvSpPr txBox="1">
              <a:spLocks noChangeArrowheads="1"/>
            </p:cNvSpPr>
            <p:nvPr/>
          </p:nvSpPr>
          <p:spPr bwMode="auto">
            <a:xfrm>
              <a:off x="2256" y="2304"/>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8" name="Group 60">
            <a:extLst>
              <a:ext uri="{FF2B5EF4-FFF2-40B4-BE49-F238E27FC236}">
                <a16:creationId xmlns:a16="http://schemas.microsoft.com/office/drawing/2014/main" id="{2320E1FC-99C1-EF13-E7B8-0C8961F2A876}"/>
              </a:ext>
            </a:extLst>
          </p:cNvPr>
          <p:cNvGrpSpPr>
            <a:grpSpLocks/>
          </p:cNvGrpSpPr>
          <p:nvPr/>
        </p:nvGrpSpPr>
        <p:grpSpPr bwMode="auto">
          <a:xfrm>
            <a:off x="4267200" y="2098676"/>
            <a:ext cx="3733800" cy="588963"/>
            <a:chOff x="1632" y="3360"/>
            <a:chExt cx="2352" cy="371"/>
          </a:xfrm>
        </p:grpSpPr>
        <p:sp>
          <p:nvSpPr>
            <p:cNvPr id="42059" name="Text Box 53">
              <a:extLst>
                <a:ext uri="{FF2B5EF4-FFF2-40B4-BE49-F238E27FC236}">
                  <a16:creationId xmlns:a16="http://schemas.microsoft.com/office/drawing/2014/main" id="{AD2A3D11-59A6-AB7A-E12F-8C102DA4CF72}"/>
                </a:ext>
              </a:extLst>
            </p:cNvPr>
            <p:cNvSpPr txBox="1">
              <a:spLocks noChangeArrowheads="1"/>
            </p:cNvSpPr>
            <p:nvPr/>
          </p:nvSpPr>
          <p:spPr bwMode="auto">
            <a:xfrm>
              <a:off x="3648"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G</a:t>
              </a:r>
            </a:p>
          </p:txBody>
        </p:sp>
        <p:sp>
          <p:nvSpPr>
            <p:cNvPr id="42060" name="Text Box 54">
              <a:extLst>
                <a:ext uri="{FF2B5EF4-FFF2-40B4-BE49-F238E27FC236}">
                  <a16:creationId xmlns:a16="http://schemas.microsoft.com/office/drawing/2014/main" id="{546FF2AF-3154-17D1-0D11-40DFBC775F29}"/>
                </a:ext>
              </a:extLst>
            </p:cNvPr>
            <p:cNvSpPr txBox="1">
              <a:spLocks noChangeArrowheads="1"/>
            </p:cNvSpPr>
            <p:nvPr/>
          </p:nvSpPr>
          <p:spPr bwMode="auto">
            <a:xfrm>
              <a:off x="3312"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N</a:t>
              </a:r>
            </a:p>
          </p:txBody>
        </p:sp>
        <p:sp>
          <p:nvSpPr>
            <p:cNvPr id="42061" name="Text Box 55">
              <a:extLst>
                <a:ext uri="{FF2B5EF4-FFF2-40B4-BE49-F238E27FC236}">
                  <a16:creationId xmlns:a16="http://schemas.microsoft.com/office/drawing/2014/main" id="{3A0FA554-2FF5-A38D-FDA4-C6CC11B92849}"/>
                </a:ext>
              </a:extLst>
            </p:cNvPr>
            <p:cNvSpPr txBox="1">
              <a:spLocks noChangeArrowheads="1"/>
            </p:cNvSpPr>
            <p:nvPr/>
          </p:nvSpPr>
          <p:spPr bwMode="auto">
            <a:xfrm>
              <a:off x="2976"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Ô</a:t>
              </a:r>
            </a:p>
          </p:txBody>
        </p:sp>
        <p:sp>
          <p:nvSpPr>
            <p:cNvPr id="42062" name="Text Box 56">
              <a:extLst>
                <a:ext uri="{FF2B5EF4-FFF2-40B4-BE49-F238E27FC236}">
                  <a16:creationId xmlns:a16="http://schemas.microsoft.com/office/drawing/2014/main" id="{E073608E-3CF1-9E86-10DB-5D3B7A836CF0}"/>
                </a:ext>
              </a:extLst>
            </p:cNvPr>
            <p:cNvSpPr txBox="1">
              <a:spLocks noChangeArrowheads="1"/>
            </p:cNvSpPr>
            <p:nvPr/>
          </p:nvSpPr>
          <p:spPr bwMode="auto">
            <a:xfrm>
              <a:off x="2640"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Đ</a:t>
              </a:r>
            </a:p>
          </p:txBody>
        </p:sp>
        <p:sp>
          <p:nvSpPr>
            <p:cNvPr id="42063" name="Text Box 57">
              <a:extLst>
                <a:ext uri="{FF2B5EF4-FFF2-40B4-BE49-F238E27FC236}">
                  <a16:creationId xmlns:a16="http://schemas.microsoft.com/office/drawing/2014/main" id="{D03ABC23-FBE1-A3EE-CF00-17D84FC8480A}"/>
                </a:ext>
              </a:extLst>
            </p:cNvPr>
            <p:cNvSpPr txBox="1">
              <a:spLocks noChangeArrowheads="1"/>
            </p:cNvSpPr>
            <p:nvPr/>
          </p:nvSpPr>
          <p:spPr bwMode="auto">
            <a:xfrm>
              <a:off x="1632"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G</a:t>
              </a:r>
            </a:p>
          </p:txBody>
        </p:sp>
        <p:sp>
          <p:nvSpPr>
            <p:cNvPr id="42064" name="Text Box 58">
              <a:extLst>
                <a:ext uri="{FF2B5EF4-FFF2-40B4-BE49-F238E27FC236}">
                  <a16:creationId xmlns:a16="http://schemas.microsoft.com/office/drawing/2014/main" id="{03A86998-1503-9791-94BF-EEA6850F756C}"/>
                </a:ext>
              </a:extLst>
            </p:cNvPr>
            <p:cNvSpPr txBox="1">
              <a:spLocks noChangeArrowheads="1"/>
            </p:cNvSpPr>
            <p:nvPr/>
          </p:nvSpPr>
          <p:spPr bwMode="auto">
            <a:xfrm>
              <a:off x="1968"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srgbClr val="0000FF"/>
                  </a:solidFill>
                  <a:latin typeface="Times New Roman" panose="02020603050405020304" pitchFamily="18" charset="0"/>
                </a:rPr>
                <a:t>Á</a:t>
              </a:r>
            </a:p>
          </p:txBody>
        </p:sp>
        <p:sp>
          <p:nvSpPr>
            <p:cNvPr id="42065" name="Text Box 59">
              <a:extLst>
                <a:ext uri="{FF2B5EF4-FFF2-40B4-BE49-F238E27FC236}">
                  <a16:creationId xmlns:a16="http://schemas.microsoft.com/office/drawing/2014/main" id="{1A5D1AD9-C501-5CB1-C59A-73BE8F0E8D56}"/>
                </a:ext>
              </a:extLst>
            </p:cNvPr>
            <p:cNvSpPr txBox="1">
              <a:spLocks noChangeArrowheads="1"/>
            </p:cNvSpPr>
            <p:nvPr/>
          </p:nvSpPr>
          <p:spPr bwMode="auto">
            <a:xfrm>
              <a:off x="2304" y="336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T</a:t>
              </a:r>
            </a:p>
          </p:txBody>
        </p:sp>
      </p:grpSp>
      <p:grpSp>
        <p:nvGrpSpPr>
          <p:cNvPr id="41994" name="Group 61">
            <a:extLst>
              <a:ext uri="{FF2B5EF4-FFF2-40B4-BE49-F238E27FC236}">
                <a16:creationId xmlns:a16="http://schemas.microsoft.com/office/drawing/2014/main" id="{E56C62B7-4522-D772-D0FA-6CB89CE5B252}"/>
              </a:ext>
            </a:extLst>
          </p:cNvPr>
          <p:cNvGrpSpPr>
            <a:grpSpLocks/>
          </p:cNvGrpSpPr>
          <p:nvPr/>
        </p:nvGrpSpPr>
        <p:grpSpPr bwMode="auto">
          <a:xfrm>
            <a:off x="4267200" y="3276601"/>
            <a:ext cx="4267200" cy="588963"/>
            <a:chOff x="2064" y="1392"/>
            <a:chExt cx="2688" cy="371"/>
          </a:xfrm>
        </p:grpSpPr>
        <p:sp>
          <p:nvSpPr>
            <p:cNvPr id="42051" name="Text Box 62">
              <a:extLst>
                <a:ext uri="{FF2B5EF4-FFF2-40B4-BE49-F238E27FC236}">
                  <a16:creationId xmlns:a16="http://schemas.microsoft.com/office/drawing/2014/main" id="{68288C00-3A6A-66F1-FCC1-6A9A7D75EBD4}"/>
                </a:ext>
              </a:extLst>
            </p:cNvPr>
            <p:cNvSpPr txBox="1">
              <a:spLocks noChangeArrowheads="1"/>
            </p:cNvSpPr>
            <p:nvPr/>
          </p:nvSpPr>
          <p:spPr bwMode="auto">
            <a:xfrm>
              <a:off x="441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52" name="Text Box 63">
              <a:extLst>
                <a:ext uri="{FF2B5EF4-FFF2-40B4-BE49-F238E27FC236}">
                  <a16:creationId xmlns:a16="http://schemas.microsoft.com/office/drawing/2014/main" id="{81821964-67D1-02C8-5BDD-2A69479F8BF2}"/>
                </a:ext>
              </a:extLst>
            </p:cNvPr>
            <p:cNvSpPr txBox="1">
              <a:spLocks noChangeArrowheads="1"/>
            </p:cNvSpPr>
            <p:nvPr/>
          </p:nvSpPr>
          <p:spPr bwMode="auto">
            <a:xfrm>
              <a:off x="408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53" name="Text Box 64">
              <a:extLst>
                <a:ext uri="{FF2B5EF4-FFF2-40B4-BE49-F238E27FC236}">
                  <a16:creationId xmlns:a16="http://schemas.microsoft.com/office/drawing/2014/main" id="{27EBE780-F797-2618-D0F6-316E40EDE7B2}"/>
                </a:ext>
              </a:extLst>
            </p:cNvPr>
            <p:cNvSpPr txBox="1">
              <a:spLocks noChangeArrowheads="1"/>
            </p:cNvSpPr>
            <p:nvPr/>
          </p:nvSpPr>
          <p:spPr bwMode="auto">
            <a:xfrm>
              <a:off x="374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54" name="Text Box 65">
              <a:extLst>
                <a:ext uri="{FF2B5EF4-FFF2-40B4-BE49-F238E27FC236}">
                  <a16:creationId xmlns:a16="http://schemas.microsoft.com/office/drawing/2014/main" id="{CCBBA9D3-718C-FB0E-6D2C-88E6463011E8}"/>
                </a:ext>
              </a:extLst>
            </p:cNvPr>
            <p:cNvSpPr txBox="1">
              <a:spLocks noChangeArrowheads="1"/>
            </p:cNvSpPr>
            <p:nvPr/>
          </p:nvSpPr>
          <p:spPr bwMode="auto">
            <a:xfrm>
              <a:off x="3408"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55" name="Text Box 66">
              <a:extLst>
                <a:ext uri="{FF2B5EF4-FFF2-40B4-BE49-F238E27FC236}">
                  <a16:creationId xmlns:a16="http://schemas.microsoft.com/office/drawing/2014/main" id="{F2E924D2-F156-77CD-1DB7-D93E3F58F109}"/>
                </a:ext>
              </a:extLst>
            </p:cNvPr>
            <p:cNvSpPr txBox="1">
              <a:spLocks noChangeArrowheads="1"/>
            </p:cNvSpPr>
            <p:nvPr/>
          </p:nvSpPr>
          <p:spPr bwMode="auto">
            <a:xfrm>
              <a:off x="3072"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srgbClr val="0000FF"/>
                </a:solidFill>
                <a:latin typeface="Garamond" panose="02020404030301010803" pitchFamily="18" charset="0"/>
              </a:endParaRPr>
            </a:p>
          </p:txBody>
        </p:sp>
        <p:sp>
          <p:nvSpPr>
            <p:cNvPr id="42056" name="Text Box 67">
              <a:extLst>
                <a:ext uri="{FF2B5EF4-FFF2-40B4-BE49-F238E27FC236}">
                  <a16:creationId xmlns:a16="http://schemas.microsoft.com/office/drawing/2014/main" id="{4018C419-7828-EE6B-E571-F5ED1114F214}"/>
                </a:ext>
              </a:extLst>
            </p:cNvPr>
            <p:cNvSpPr txBox="1">
              <a:spLocks noChangeArrowheads="1"/>
            </p:cNvSpPr>
            <p:nvPr/>
          </p:nvSpPr>
          <p:spPr bwMode="auto">
            <a:xfrm>
              <a:off x="206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57" name="Text Box 68">
              <a:extLst>
                <a:ext uri="{FF2B5EF4-FFF2-40B4-BE49-F238E27FC236}">
                  <a16:creationId xmlns:a16="http://schemas.microsoft.com/office/drawing/2014/main" id="{D638657F-68B1-133D-88A6-BB7081472D47}"/>
                </a:ext>
              </a:extLst>
            </p:cNvPr>
            <p:cNvSpPr txBox="1">
              <a:spLocks noChangeArrowheads="1"/>
            </p:cNvSpPr>
            <p:nvPr/>
          </p:nvSpPr>
          <p:spPr bwMode="auto">
            <a:xfrm>
              <a:off x="240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58" name="Text Box 69">
              <a:extLst>
                <a:ext uri="{FF2B5EF4-FFF2-40B4-BE49-F238E27FC236}">
                  <a16:creationId xmlns:a16="http://schemas.microsoft.com/office/drawing/2014/main" id="{1EF5EAEB-F7E5-DDFE-A52E-F7C0A3E2F12F}"/>
                </a:ext>
              </a:extLst>
            </p:cNvPr>
            <p:cNvSpPr txBox="1">
              <a:spLocks noChangeArrowheads="1"/>
            </p:cNvSpPr>
            <p:nvPr/>
          </p:nvSpPr>
          <p:spPr bwMode="auto">
            <a:xfrm>
              <a:off x="273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10" name="Group 79">
            <a:extLst>
              <a:ext uri="{FF2B5EF4-FFF2-40B4-BE49-F238E27FC236}">
                <a16:creationId xmlns:a16="http://schemas.microsoft.com/office/drawing/2014/main" id="{584C902B-FCDA-A38C-E70D-C4B20C63B897}"/>
              </a:ext>
            </a:extLst>
          </p:cNvPr>
          <p:cNvGrpSpPr>
            <a:grpSpLocks/>
          </p:cNvGrpSpPr>
          <p:nvPr/>
        </p:nvGrpSpPr>
        <p:grpSpPr bwMode="auto">
          <a:xfrm>
            <a:off x="4267200" y="2687638"/>
            <a:ext cx="4267200" cy="588962"/>
            <a:chOff x="2064" y="1392"/>
            <a:chExt cx="2688" cy="371"/>
          </a:xfrm>
        </p:grpSpPr>
        <p:sp>
          <p:nvSpPr>
            <p:cNvPr id="42043" name="Text Box 80">
              <a:extLst>
                <a:ext uri="{FF2B5EF4-FFF2-40B4-BE49-F238E27FC236}">
                  <a16:creationId xmlns:a16="http://schemas.microsoft.com/office/drawing/2014/main" id="{46A2CB5D-8AC6-6229-F08D-BC2FCA66D000}"/>
                </a:ext>
              </a:extLst>
            </p:cNvPr>
            <p:cNvSpPr txBox="1">
              <a:spLocks noChangeArrowheads="1"/>
            </p:cNvSpPr>
            <p:nvPr/>
          </p:nvSpPr>
          <p:spPr bwMode="auto">
            <a:xfrm>
              <a:off x="441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G</a:t>
              </a:r>
            </a:p>
          </p:txBody>
        </p:sp>
        <p:sp>
          <p:nvSpPr>
            <p:cNvPr id="42044" name="Text Box 81">
              <a:extLst>
                <a:ext uri="{FF2B5EF4-FFF2-40B4-BE49-F238E27FC236}">
                  <a16:creationId xmlns:a16="http://schemas.microsoft.com/office/drawing/2014/main" id="{DE83101D-34FD-01C8-E765-F6B5DBE958C0}"/>
                </a:ext>
              </a:extLst>
            </p:cNvPr>
            <p:cNvSpPr txBox="1">
              <a:spLocks noChangeArrowheads="1"/>
            </p:cNvSpPr>
            <p:nvPr/>
          </p:nvSpPr>
          <p:spPr bwMode="auto">
            <a:xfrm>
              <a:off x="408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srgbClr val="0000FF"/>
                  </a:solidFill>
                  <a:latin typeface="Times New Roman" panose="02020603050405020304" pitchFamily="18" charset="0"/>
                </a:rPr>
                <a:t>N</a:t>
              </a:r>
            </a:p>
          </p:txBody>
        </p:sp>
        <p:sp>
          <p:nvSpPr>
            <p:cNvPr id="42045" name="Text Box 82">
              <a:extLst>
                <a:ext uri="{FF2B5EF4-FFF2-40B4-BE49-F238E27FC236}">
                  <a16:creationId xmlns:a16="http://schemas.microsoft.com/office/drawing/2014/main" id="{064C54BA-E509-2DF8-62F3-650F2ABC7AA4}"/>
                </a:ext>
              </a:extLst>
            </p:cNvPr>
            <p:cNvSpPr txBox="1">
              <a:spLocks noChangeArrowheads="1"/>
            </p:cNvSpPr>
            <p:nvPr/>
          </p:nvSpPr>
          <p:spPr bwMode="auto">
            <a:xfrm>
              <a:off x="374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Ằ</a:t>
              </a:r>
            </a:p>
          </p:txBody>
        </p:sp>
        <p:sp>
          <p:nvSpPr>
            <p:cNvPr id="42046" name="Text Box 83">
              <a:extLst>
                <a:ext uri="{FF2B5EF4-FFF2-40B4-BE49-F238E27FC236}">
                  <a16:creationId xmlns:a16="http://schemas.microsoft.com/office/drawing/2014/main" id="{42E5F381-E279-7D57-BB2F-D37BC4EC3C03}"/>
                </a:ext>
              </a:extLst>
            </p:cNvPr>
            <p:cNvSpPr txBox="1">
              <a:spLocks noChangeArrowheads="1"/>
            </p:cNvSpPr>
            <p:nvPr/>
          </p:nvSpPr>
          <p:spPr bwMode="auto">
            <a:xfrm>
              <a:off x="3408"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H</a:t>
              </a:r>
            </a:p>
          </p:txBody>
        </p:sp>
        <p:sp>
          <p:nvSpPr>
            <p:cNvPr id="42047" name="Text Box 84">
              <a:extLst>
                <a:ext uri="{FF2B5EF4-FFF2-40B4-BE49-F238E27FC236}">
                  <a16:creationId xmlns:a16="http://schemas.microsoft.com/office/drawing/2014/main" id="{EB0FFC16-2EE9-63A9-E597-FE521507A6F3}"/>
                </a:ext>
              </a:extLst>
            </p:cNvPr>
            <p:cNvSpPr txBox="1">
              <a:spLocks noChangeArrowheads="1"/>
            </p:cNvSpPr>
            <p:nvPr/>
          </p:nvSpPr>
          <p:spPr bwMode="auto">
            <a:xfrm>
              <a:off x="3072"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G</a:t>
              </a:r>
            </a:p>
          </p:txBody>
        </p:sp>
        <p:sp>
          <p:nvSpPr>
            <p:cNvPr id="42048" name="Text Box 85">
              <a:extLst>
                <a:ext uri="{FF2B5EF4-FFF2-40B4-BE49-F238E27FC236}">
                  <a16:creationId xmlns:a16="http://schemas.microsoft.com/office/drawing/2014/main" id="{103D8AE8-7B6C-6127-BE2B-9F284844319D}"/>
                </a:ext>
              </a:extLst>
            </p:cNvPr>
            <p:cNvSpPr txBox="1">
              <a:spLocks noChangeArrowheads="1"/>
            </p:cNvSpPr>
            <p:nvPr/>
          </p:nvSpPr>
          <p:spPr bwMode="auto">
            <a:xfrm>
              <a:off x="2064"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S</a:t>
              </a:r>
            </a:p>
          </p:txBody>
        </p:sp>
        <p:sp>
          <p:nvSpPr>
            <p:cNvPr id="42049" name="Text Box 86">
              <a:extLst>
                <a:ext uri="{FF2B5EF4-FFF2-40B4-BE49-F238E27FC236}">
                  <a16:creationId xmlns:a16="http://schemas.microsoft.com/office/drawing/2014/main" id="{BDD91BDC-7AA4-3251-3F22-F48D4427D865}"/>
                </a:ext>
              </a:extLst>
            </p:cNvPr>
            <p:cNvSpPr txBox="1">
              <a:spLocks noChangeArrowheads="1"/>
            </p:cNvSpPr>
            <p:nvPr/>
          </p:nvSpPr>
          <p:spPr bwMode="auto">
            <a:xfrm>
              <a:off x="2400"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Ô</a:t>
              </a:r>
            </a:p>
          </p:txBody>
        </p:sp>
        <p:sp>
          <p:nvSpPr>
            <p:cNvPr id="42050" name="Text Box 87">
              <a:extLst>
                <a:ext uri="{FF2B5EF4-FFF2-40B4-BE49-F238E27FC236}">
                  <a16:creationId xmlns:a16="http://schemas.microsoft.com/office/drawing/2014/main" id="{BA177358-FF80-FC59-21B2-91A0E9C5EEF9}"/>
                </a:ext>
              </a:extLst>
            </p:cNvPr>
            <p:cNvSpPr txBox="1">
              <a:spLocks noChangeArrowheads="1"/>
            </p:cNvSpPr>
            <p:nvPr/>
          </p:nvSpPr>
          <p:spPr bwMode="auto">
            <a:xfrm>
              <a:off x="2736" y="1392"/>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N</a:t>
              </a:r>
            </a:p>
          </p:txBody>
        </p:sp>
      </p:grpSp>
      <p:grpSp>
        <p:nvGrpSpPr>
          <p:cNvPr id="41996" name="Group 96">
            <a:extLst>
              <a:ext uri="{FF2B5EF4-FFF2-40B4-BE49-F238E27FC236}">
                <a16:creationId xmlns:a16="http://schemas.microsoft.com/office/drawing/2014/main" id="{33DE7295-31F4-96B0-C856-7F712A757347}"/>
              </a:ext>
            </a:extLst>
          </p:cNvPr>
          <p:cNvGrpSpPr>
            <a:grpSpLocks/>
          </p:cNvGrpSpPr>
          <p:nvPr/>
        </p:nvGrpSpPr>
        <p:grpSpPr bwMode="auto">
          <a:xfrm>
            <a:off x="4800600" y="1524001"/>
            <a:ext cx="3200400" cy="588963"/>
            <a:chOff x="0" y="1920"/>
            <a:chExt cx="2016" cy="371"/>
          </a:xfrm>
        </p:grpSpPr>
        <p:sp>
          <p:nvSpPr>
            <p:cNvPr id="42037" name="Text Box 90">
              <a:extLst>
                <a:ext uri="{FF2B5EF4-FFF2-40B4-BE49-F238E27FC236}">
                  <a16:creationId xmlns:a16="http://schemas.microsoft.com/office/drawing/2014/main" id="{5BDE4FFD-70E3-7679-73A0-8B3F66DEF806}"/>
                </a:ext>
              </a:extLst>
            </p:cNvPr>
            <p:cNvSpPr txBox="1">
              <a:spLocks noChangeArrowheads="1"/>
            </p:cNvSpPr>
            <p:nvPr/>
          </p:nvSpPr>
          <p:spPr bwMode="auto">
            <a:xfrm>
              <a:off x="1680" y="192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8" name="Text Box 91">
              <a:extLst>
                <a:ext uri="{FF2B5EF4-FFF2-40B4-BE49-F238E27FC236}">
                  <a16:creationId xmlns:a16="http://schemas.microsoft.com/office/drawing/2014/main" id="{70450EC6-4927-AB48-DF3B-622F16B6040A}"/>
                </a:ext>
              </a:extLst>
            </p:cNvPr>
            <p:cNvSpPr txBox="1">
              <a:spLocks noChangeArrowheads="1"/>
            </p:cNvSpPr>
            <p:nvPr/>
          </p:nvSpPr>
          <p:spPr bwMode="auto">
            <a:xfrm>
              <a:off x="1344" y="192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9" name="Text Box 92">
              <a:extLst>
                <a:ext uri="{FF2B5EF4-FFF2-40B4-BE49-F238E27FC236}">
                  <a16:creationId xmlns:a16="http://schemas.microsoft.com/office/drawing/2014/main" id="{F24A7A7B-D2FB-B918-9709-101D3E4D5EB2}"/>
                </a:ext>
              </a:extLst>
            </p:cNvPr>
            <p:cNvSpPr txBox="1">
              <a:spLocks noChangeArrowheads="1"/>
            </p:cNvSpPr>
            <p:nvPr/>
          </p:nvSpPr>
          <p:spPr bwMode="auto">
            <a:xfrm>
              <a:off x="1008" y="192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40" name="Text Box 93">
              <a:extLst>
                <a:ext uri="{FF2B5EF4-FFF2-40B4-BE49-F238E27FC236}">
                  <a16:creationId xmlns:a16="http://schemas.microsoft.com/office/drawing/2014/main" id="{81CBC310-4631-7BFA-8145-29AC8723ED79}"/>
                </a:ext>
              </a:extLst>
            </p:cNvPr>
            <p:cNvSpPr txBox="1">
              <a:spLocks noChangeArrowheads="1"/>
            </p:cNvSpPr>
            <p:nvPr/>
          </p:nvSpPr>
          <p:spPr bwMode="auto">
            <a:xfrm>
              <a:off x="0" y="192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41" name="Text Box 94">
              <a:extLst>
                <a:ext uri="{FF2B5EF4-FFF2-40B4-BE49-F238E27FC236}">
                  <a16:creationId xmlns:a16="http://schemas.microsoft.com/office/drawing/2014/main" id="{D6EFC8F1-9EF5-EC82-B569-6C55CC13FD18}"/>
                </a:ext>
              </a:extLst>
            </p:cNvPr>
            <p:cNvSpPr txBox="1">
              <a:spLocks noChangeArrowheads="1"/>
            </p:cNvSpPr>
            <p:nvPr/>
          </p:nvSpPr>
          <p:spPr bwMode="auto">
            <a:xfrm>
              <a:off x="336" y="192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42" name="Text Box 95">
              <a:extLst>
                <a:ext uri="{FF2B5EF4-FFF2-40B4-BE49-F238E27FC236}">
                  <a16:creationId xmlns:a16="http://schemas.microsoft.com/office/drawing/2014/main" id="{CFDEC95C-AEBF-EA82-351D-F89A04EF34A7}"/>
                </a:ext>
              </a:extLst>
            </p:cNvPr>
            <p:cNvSpPr txBox="1">
              <a:spLocks noChangeArrowheads="1"/>
            </p:cNvSpPr>
            <p:nvPr/>
          </p:nvSpPr>
          <p:spPr bwMode="auto">
            <a:xfrm>
              <a:off x="672" y="192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12" name="Group 97">
            <a:extLst>
              <a:ext uri="{FF2B5EF4-FFF2-40B4-BE49-F238E27FC236}">
                <a16:creationId xmlns:a16="http://schemas.microsoft.com/office/drawing/2014/main" id="{FF097B6F-4367-194E-2428-E928F95AF24B}"/>
              </a:ext>
            </a:extLst>
          </p:cNvPr>
          <p:cNvGrpSpPr>
            <a:grpSpLocks/>
          </p:cNvGrpSpPr>
          <p:nvPr/>
        </p:nvGrpSpPr>
        <p:grpSpPr bwMode="auto">
          <a:xfrm>
            <a:off x="4800600" y="1524001"/>
            <a:ext cx="3200400" cy="588963"/>
            <a:chOff x="0" y="1920"/>
            <a:chExt cx="2016" cy="371"/>
          </a:xfrm>
        </p:grpSpPr>
        <p:sp>
          <p:nvSpPr>
            <p:cNvPr id="42031" name="Text Box 98">
              <a:extLst>
                <a:ext uri="{FF2B5EF4-FFF2-40B4-BE49-F238E27FC236}">
                  <a16:creationId xmlns:a16="http://schemas.microsoft.com/office/drawing/2014/main" id="{376AB137-5A7C-4804-9942-26365E0DF881}"/>
                </a:ext>
              </a:extLst>
            </p:cNvPr>
            <p:cNvSpPr txBox="1">
              <a:spLocks noChangeArrowheads="1"/>
            </p:cNvSpPr>
            <p:nvPr/>
          </p:nvSpPr>
          <p:spPr bwMode="auto">
            <a:xfrm>
              <a:off x="1680" y="192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2" name="Text Box 99">
              <a:extLst>
                <a:ext uri="{FF2B5EF4-FFF2-40B4-BE49-F238E27FC236}">
                  <a16:creationId xmlns:a16="http://schemas.microsoft.com/office/drawing/2014/main" id="{FA5FBCCC-2FD5-FE4F-2C21-9F9E6131D03B}"/>
                </a:ext>
              </a:extLst>
            </p:cNvPr>
            <p:cNvSpPr txBox="1">
              <a:spLocks noChangeArrowheads="1"/>
            </p:cNvSpPr>
            <p:nvPr/>
          </p:nvSpPr>
          <p:spPr bwMode="auto">
            <a:xfrm>
              <a:off x="1344" y="192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3" name="Text Box 100">
              <a:extLst>
                <a:ext uri="{FF2B5EF4-FFF2-40B4-BE49-F238E27FC236}">
                  <a16:creationId xmlns:a16="http://schemas.microsoft.com/office/drawing/2014/main" id="{B7E584D3-1CC3-8278-1A71-8F3EC40A6D3C}"/>
                </a:ext>
              </a:extLst>
            </p:cNvPr>
            <p:cNvSpPr txBox="1">
              <a:spLocks noChangeArrowheads="1"/>
            </p:cNvSpPr>
            <p:nvPr/>
          </p:nvSpPr>
          <p:spPr bwMode="auto">
            <a:xfrm>
              <a:off x="1008" y="192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4" name="Text Box 101">
              <a:extLst>
                <a:ext uri="{FF2B5EF4-FFF2-40B4-BE49-F238E27FC236}">
                  <a16:creationId xmlns:a16="http://schemas.microsoft.com/office/drawing/2014/main" id="{044D4199-EF2D-4632-46CA-5E64D73A8DFB}"/>
                </a:ext>
              </a:extLst>
            </p:cNvPr>
            <p:cNvSpPr txBox="1">
              <a:spLocks noChangeArrowheads="1"/>
            </p:cNvSpPr>
            <p:nvPr/>
          </p:nvSpPr>
          <p:spPr bwMode="auto">
            <a:xfrm>
              <a:off x="0" y="192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5" name="Text Box 102">
              <a:extLst>
                <a:ext uri="{FF2B5EF4-FFF2-40B4-BE49-F238E27FC236}">
                  <a16:creationId xmlns:a16="http://schemas.microsoft.com/office/drawing/2014/main" id="{2C0D1555-D5EF-E851-9F35-498CFA18F55B}"/>
                </a:ext>
              </a:extLst>
            </p:cNvPr>
            <p:cNvSpPr txBox="1">
              <a:spLocks noChangeArrowheads="1"/>
            </p:cNvSpPr>
            <p:nvPr/>
          </p:nvSpPr>
          <p:spPr bwMode="auto">
            <a:xfrm>
              <a:off x="336" y="192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36" name="Text Box 103">
              <a:extLst>
                <a:ext uri="{FF2B5EF4-FFF2-40B4-BE49-F238E27FC236}">
                  <a16:creationId xmlns:a16="http://schemas.microsoft.com/office/drawing/2014/main" id="{C147254E-799A-54B3-D1E5-C7B828DD4DB0}"/>
                </a:ext>
              </a:extLst>
            </p:cNvPr>
            <p:cNvSpPr txBox="1">
              <a:spLocks noChangeArrowheads="1"/>
            </p:cNvSpPr>
            <p:nvPr/>
          </p:nvSpPr>
          <p:spPr bwMode="auto">
            <a:xfrm>
              <a:off x="672" y="192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13" name="Group 112">
            <a:extLst>
              <a:ext uri="{FF2B5EF4-FFF2-40B4-BE49-F238E27FC236}">
                <a16:creationId xmlns:a16="http://schemas.microsoft.com/office/drawing/2014/main" id="{0ECB56C9-E97D-3927-E5D9-0531FA2A8A74}"/>
              </a:ext>
            </a:extLst>
          </p:cNvPr>
          <p:cNvGrpSpPr>
            <a:grpSpLocks/>
          </p:cNvGrpSpPr>
          <p:nvPr/>
        </p:nvGrpSpPr>
        <p:grpSpPr bwMode="auto">
          <a:xfrm>
            <a:off x="4800600" y="1524001"/>
            <a:ext cx="3200400" cy="588963"/>
            <a:chOff x="-384" y="2496"/>
            <a:chExt cx="2016" cy="371"/>
          </a:xfrm>
        </p:grpSpPr>
        <p:sp>
          <p:nvSpPr>
            <p:cNvPr id="42025" name="Text Box 106">
              <a:extLst>
                <a:ext uri="{FF2B5EF4-FFF2-40B4-BE49-F238E27FC236}">
                  <a16:creationId xmlns:a16="http://schemas.microsoft.com/office/drawing/2014/main" id="{40D25080-4FF0-CFAC-648F-90AEB2B4EF20}"/>
                </a:ext>
              </a:extLst>
            </p:cNvPr>
            <p:cNvSpPr txBox="1">
              <a:spLocks noChangeArrowheads="1"/>
            </p:cNvSpPr>
            <p:nvPr/>
          </p:nvSpPr>
          <p:spPr bwMode="auto">
            <a:xfrm>
              <a:off x="1296" y="2496"/>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A</a:t>
              </a:r>
            </a:p>
          </p:txBody>
        </p:sp>
        <p:sp>
          <p:nvSpPr>
            <p:cNvPr id="42026" name="Text Box 107">
              <a:extLst>
                <a:ext uri="{FF2B5EF4-FFF2-40B4-BE49-F238E27FC236}">
                  <a16:creationId xmlns:a16="http://schemas.microsoft.com/office/drawing/2014/main" id="{05144D15-D1B8-5F23-F12F-164D2499AA49}"/>
                </a:ext>
              </a:extLst>
            </p:cNvPr>
            <p:cNvSpPr txBox="1">
              <a:spLocks noChangeArrowheads="1"/>
            </p:cNvSpPr>
            <p:nvPr/>
          </p:nvSpPr>
          <p:spPr bwMode="auto">
            <a:xfrm>
              <a:off x="960" y="2496"/>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Ù</a:t>
              </a:r>
            </a:p>
          </p:txBody>
        </p:sp>
        <p:sp>
          <p:nvSpPr>
            <p:cNvPr id="42027" name="Text Box 108">
              <a:extLst>
                <a:ext uri="{FF2B5EF4-FFF2-40B4-BE49-F238E27FC236}">
                  <a16:creationId xmlns:a16="http://schemas.microsoft.com/office/drawing/2014/main" id="{C4810254-94BB-D7E4-7224-E1F98F066E77}"/>
                </a:ext>
              </a:extLst>
            </p:cNvPr>
            <p:cNvSpPr txBox="1">
              <a:spLocks noChangeArrowheads="1"/>
            </p:cNvSpPr>
            <p:nvPr/>
          </p:nvSpPr>
          <p:spPr bwMode="auto">
            <a:xfrm>
              <a:off x="624" y="2496"/>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srgbClr val="0000FF"/>
                  </a:solidFill>
                  <a:latin typeface="Times New Roman" panose="02020603050405020304" pitchFamily="18" charset="0"/>
                </a:rPr>
                <a:t>M</a:t>
              </a:r>
            </a:p>
          </p:txBody>
        </p:sp>
        <p:sp>
          <p:nvSpPr>
            <p:cNvPr id="42028" name="Text Box 109">
              <a:extLst>
                <a:ext uri="{FF2B5EF4-FFF2-40B4-BE49-F238E27FC236}">
                  <a16:creationId xmlns:a16="http://schemas.microsoft.com/office/drawing/2014/main" id="{97B0835B-DBA6-1D52-F900-69A5C251B7AA}"/>
                </a:ext>
              </a:extLst>
            </p:cNvPr>
            <p:cNvSpPr txBox="1">
              <a:spLocks noChangeArrowheads="1"/>
            </p:cNvSpPr>
            <p:nvPr/>
          </p:nvSpPr>
          <p:spPr bwMode="auto">
            <a:xfrm>
              <a:off x="-384" y="2496"/>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G</a:t>
              </a:r>
            </a:p>
          </p:txBody>
        </p:sp>
        <p:sp>
          <p:nvSpPr>
            <p:cNvPr id="42029" name="Text Box 110">
              <a:extLst>
                <a:ext uri="{FF2B5EF4-FFF2-40B4-BE49-F238E27FC236}">
                  <a16:creationId xmlns:a16="http://schemas.microsoft.com/office/drawing/2014/main" id="{E730C3B6-0D28-E54F-C0C3-6ABD5A981886}"/>
                </a:ext>
              </a:extLst>
            </p:cNvPr>
            <p:cNvSpPr txBox="1">
              <a:spLocks noChangeArrowheads="1"/>
            </p:cNvSpPr>
            <p:nvPr/>
          </p:nvSpPr>
          <p:spPr bwMode="auto">
            <a:xfrm>
              <a:off x="-48" y="2496"/>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I</a:t>
              </a:r>
            </a:p>
          </p:txBody>
        </p:sp>
        <p:sp>
          <p:nvSpPr>
            <p:cNvPr id="42030" name="Text Box 111">
              <a:extLst>
                <a:ext uri="{FF2B5EF4-FFF2-40B4-BE49-F238E27FC236}">
                  <a16:creationId xmlns:a16="http://schemas.microsoft.com/office/drawing/2014/main" id="{31A47194-98AD-16B5-6378-C956B539C8E0}"/>
                </a:ext>
              </a:extLst>
            </p:cNvPr>
            <p:cNvSpPr txBox="1">
              <a:spLocks noChangeArrowheads="1"/>
            </p:cNvSpPr>
            <p:nvPr/>
          </p:nvSpPr>
          <p:spPr bwMode="auto">
            <a:xfrm>
              <a:off x="288" y="2496"/>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a:solidFill>
                    <a:prstClr val="black"/>
                  </a:solidFill>
                  <a:latin typeface="Times New Roman" panose="02020603050405020304" pitchFamily="18" charset="0"/>
                </a:rPr>
                <a:t>Ó</a:t>
              </a:r>
            </a:p>
          </p:txBody>
        </p:sp>
      </p:grpSp>
      <p:sp>
        <p:nvSpPr>
          <p:cNvPr id="183409" name="AutoShape 113">
            <a:extLst>
              <a:ext uri="{FF2B5EF4-FFF2-40B4-BE49-F238E27FC236}">
                <a16:creationId xmlns:a16="http://schemas.microsoft.com/office/drawing/2014/main" id="{DF3876F8-6C01-4FF3-A88D-2216B053B69D}"/>
              </a:ext>
            </a:extLst>
          </p:cNvPr>
          <p:cNvSpPr>
            <a:spLocks noChangeArrowheads="1"/>
          </p:cNvSpPr>
          <p:nvPr/>
        </p:nvSpPr>
        <p:spPr bwMode="auto">
          <a:xfrm>
            <a:off x="2133600" y="1524000"/>
            <a:ext cx="685800" cy="609600"/>
          </a:xfrm>
          <a:prstGeom prst="star8">
            <a:avLst>
              <a:gd name="adj" fmla="val 38250"/>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400" b="1">
                <a:solidFill>
                  <a:prstClr val="black"/>
                </a:solidFill>
                <a:latin typeface="Times New Roman" panose="02020603050405020304" pitchFamily="18" charset="0"/>
              </a:rPr>
              <a:t>1</a:t>
            </a:r>
          </a:p>
        </p:txBody>
      </p:sp>
      <p:sp>
        <p:nvSpPr>
          <p:cNvPr id="183410" name="AutoShape 114">
            <a:extLst>
              <a:ext uri="{FF2B5EF4-FFF2-40B4-BE49-F238E27FC236}">
                <a16:creationId xmlns:a16="http://schemas.microsoft.com/office/drawing/2014/main" id="{DA75961C-7A20-B6FF-305E-317EB3CF0B7C}"/>
              </a:ext>
            </a:extLst>
          </p:cNvPr>
          <p:cNvSpPr>
            <a:spLocks noChangeArrowheads="1"/>
          </p:cNvSpPr>
          <p:nvPr/>
        </p:nvSpPr>
        <p:spPr bwMode="auto">
          <a:xfrm>
            <a:off x="2133600" y="2133600"/>
            <a:ext cx="685800" cy="609600"/>
          </a:xfrm>
          <a:prstGeom prst="star8">
            <a:avLst>
              <a:gd name="adj" fmla="val 38250"/>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400" b="1">
                <a:solidFill>
                  <a:prstClr val="black"/>
                </a:solidFill>
                <a:latin typeface="Times New Roman" panose="02020603050405020304" pitchFamily="18" charset="0"/>
              </a:rPr>
              <a:t>2</a:t>
            </a:r>
          </a:p>
        </p:txBody>
      </p:sp>
      <p:sp>
        <p:nvSpPr>
          <p:cNvPr id="183411" name="AutoShape 115">
            <a:extLst>
              <a:ext uri="{FF2B5EF4-FFF2-40B4-BE49-F238E27FC236}">
                <a16:creationId xmlns:a16="http://schemas.microsoft.com/office/drawing/2014/main" id="{F218C033-BAFC-3D9A-A5A3-8F0593BB795D}"/>
              </a:ext>
            </a:extLst>
          </p:cNvPr>
          <p:cNvSpPr>
            <a:spLocks noChangeArrowheads="1"/>
          </p:cNvSpPr>
          <p:nvPr/>
        </p:nvSpPr>
        <p:spPr bwMode="auto">
          <a:xfrm>
            <a:off x="2133600" y="2743200"/>
            <a:ext cx="685800" cy="609600"/>
          </a:xfrm>
          <a:prstGeom prst="star8">
            <a:avLst>
              <a:gd name="adj" fmla="val 38250"/>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400" b="1">
                <a:solidFill>
                  <a:prstClr val="black"/>
                </a:solidFill>
                <a:latin typeface="Times New Roman" panose="02020603050405020304" pitchFamily="18" charset="0"/>
              </a:rPr>
              <a:t>3</a:t>
            </a:r>
          </a:p>
        </p:txBody>
      </p:sp>
      <p:sp>
        <p:nvSpPr>
          <p:cNvPr id="183412" name="AutoShape 116">
            <a:extLst>
              <a:ext uri="{FF2B5EF4-FFF2-40B4-BE49-F238E27FC236}">
                <a16:creationId xmlns:a16="http://schemas.microsoft.com/office/drawing/2014/main" id="{5B64C685-D6DF-34E7-1121-A17642D02CA4}"/>
              </a:ext>
            </a:extLst>
          </p:cNvPr>
          <p:cNvSpPr>
            <a:spLocks noChangeArrowheads="1"/>
          </p:cNvSpPr>
          <p:nvPr/>
        </p:nvSpPr>
        <p:spPr bwMode="auto">
          <a:xfrm>
            <a:off x="2133600" y="3352800"/>
            <a:ext cx="685800" cy="609600"/>
          </a:xfrm>
          <a:prstGeom prst="star8">
            <a:avLst>
              <a:gd name="adj" fmla="val 38250"/>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400" b="1">
                <a:solidFill>
                  <a:prstClr val="black"/>
                </a:solidFill>
                <a:latin typeface="Times New Roman" panose="02020603050405020304" pitchFamily="18" charset="0"/>
              </a:rPr>
              <a:t>4</a:t>
            </a:r>
          </a:p>
        </p:txBody>
      </p:sp>
      <p:sp>
        <p:nvSpPr>
          <p:cNvPr id="183413" name="AutoShape 117">
            <a:extLst>
              <a:ext uri="{FF2B5EF4-FFF2-40B4-BE49-F238E27FC236}">
                <a16:creationId xmlns:a16="http://schemas.microsoft.com/office/drawing/2014/main" id="{FE8CDE0F-07BC-7433-E2DE-D6C30CB018A4}"/>
              </a:ext>
            </a:extLst>
          </p:cNvPr>
          <p:cNvSpPr>
            <a:spLocks noChangeArrowheads="1"/>
          </p:cNvSpPr>
          <p:nvPr/>
        </p:nvSpPr>
        <p:spPr bwMode="auto">
          <a:xfrm>
            <a:off x="2057400" y="4114800"/>
            <a:ext cx="762000" cy="762000"/>
          </a:xfrm>
          <a:prstGeom prst="star8">
            <a:avLst>
              <a:gd name="adj" fmla="val 38250"/>
            </a:avLst>
          </a:prstGeom>
          <a:solidFill>
            <a:srgbClr val="FF00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400" b="1">
                <a:solidFill>
                  <a:prstClr val="black"/>
                </a:solidFill>
                <a:latin typeface="Times New Roman" panose="02020603050405020304" pitchFamily="18" charset="0"/>
              </a:rPr>
              <a:t>TK</a:t>
            </a:r>
          </a:p>
        </p:txBody>
      </p:sp>
      <p:sp>
        <p:nvSpPr>
          <p:cNvPr id="183423" name="Text Box 127">
            <a:extLst>
              <a:ext uri="{FF2B5EF4-FFF2-40B4-BE49-F238E27FC236}">
                <a16:creationId xmlns:a16="http://schemas.microsoft.com/office/drawing/2014/main" id="{12E2135D-2ED4-D1A3-E119-A6F3F55DD937}"/>
              </a:ext>
            </a:extLst>
          </p:cNvPr>
          <p:cNvSpPr txBox="1">
            <a:spLocks noChangeArrowheads="1"/>
          </p:cNvSpPr>
          <p:nvPr/>
        </p:nvSpPr>
        <p:spPr bwMode="auto">
          <a:xfrm>
            <a:off x="2895600" y="533400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prstClr val="black"/>
                </a:solidFill>
                <a:latin typeface="Times New Roman" panose="02020603050405020304" pitchFamily="18" charset="0"/>
              </a:rPr>
              <a:t>Gồm 6 chữ cái: Đây là yếu tố ảnh hưởng lớn đến nhịp điệu sản xuất và sinh hoạt của nhân dân Nam Á</a:t>
            </a:r>
          </a:p>
        </p:txBody>
      </p:sp>
      <p:sp>
        <p:nvSpPr>
          <p:cNvPr id="183424" name="Text Box 128">
            <a:extLst>
              <a:ext uri="{FF2B5EF4-FFF2-40B4-BE49-F238E27FC236}">
                <a16:creationId xmlns:a16="http://schemas.microsoft.com/office/drawing/2014/main" id="{B27BBBE8-A89E-1EC6-105C-091A7B008D0D}"/>
              </a:ext>
            </a:extLst>
          </p:cNvPr>
          <p:cNvSpPr txBox="1">
            <a:spLocks noChangeArrowheads="1"/>
          </p:cNvSpPr>
          <p:nvPr/>
        </p:nvSpPr>
        <p:spPr bwMode="auto">
          <a:xfrm>
            <a:off x="2895600" y="541020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prstClr val="black"/>
                </a:solidFill>
                <a:latin typeface="Times New Roman" panose="02020603050405020304" pitchFamily="18" charset="0"/>
              </a:rPr>
              <a:t>Gồm 7 chữ cái: Đây là dãy núi nằm phía Đông của sơn nguyên Đê-can</a:t>
            </a:r>
          </a:p>
        </p:txBody>
      </p:sp>
      <p:sp>
        <p:nvSpPr>
          <p:cNvPr id="183425" name="Text Box 129">
            <a:extLst>
              <a:ext uri="{FF2B5EF4-FFF2-40B4-BE49-F238E27FC236}">
                <a16:creationId xmlns:a16="http://schemas.microsoft.com/office/drawing/2014/main" id="{4BFA7EA4-D3F1-D4BB-0302-DC32859C6143}"/>
              </a:ext>
            </a:extLst>
          </p:cNvPr>
          <p:cNvSpPr txBox="1">
            <a:spLocks noChangeArrowheads="1"/>
          </p:cNvSpPr>
          <p:nvPr/>
        </p:nvSpPr>
        <p:spPr bwMode="auto">
          <a:xfrm>
            <a:off x="2895600" y="5349876"/>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prstClr val="black"/>
                </a:solidFill>
                <a:latin typeface="Times New Roman" panose="02020603050405020304" pitchFamily="18" charset="0"/>
              </a:rPr>
              <a:t>Gồm 8 chữ cái: Đây là một trong những con sông lớn nhất ở Nam Á</a:t>
            </a:r>
          </a:p>
        </p:txBody>
      </p:sp>
      <p:sp>
        <p:nvSpPr>
          <p:cNvPr id="183426" name="Text Box 130">
            <a:extLst>
              <a:ext uri="{FF2B5EF4-FFF2-40B4-BE49-F238E27FC236}">
                <a16:creationId xmlns:a16="http://schemas.microsoft.com/office/drawing/2014/main" id="{40F5F862-CF83-B421-57DE-1A7520635150}"/>
              </a:ext>
            </a:extLst>
          </p:cNvPr>
          <p:cNvSpPr txBox="1">
            <a:spLocks noChangeArrowheads="1"/>
          </p:cNvSpPr>
          <p:nvPr/>
        </p:nvSpPr>
        <p:spPr bwMode="auto">
          <a:xfrm>
            <a:off x="2895600" y="533400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prstClr val="black"/>
                </a:solidFill>
                <a:latin typeface="Times New Roman" panose="02020603050405020304" pitchFamily="18" charset="0"/>
              </a:rPr>
              <a:t>Gồm 8 chữ cái: Đây là dãy núi cao nhất ở châu Á là ranh giới khí hậu giữa Trung Á và Nam Á</a:t>
            </a:r>
          </a:p>
        </p:txBody>
      </p:sp>
      <p:grpSp>
        <p:nvGrpSpPr>
          <p:cNvPr id="42008" name="Group 140">
            <a:extLst>
              <a:ext uri="{FF2B5EF4-FFF2-40B4-BE49-F238E27FC236}">
                <a16:creationId xmlns:a16="http://schemas.microsoft.com/office/drawing/2014/main" id="{5EFD8295-D306-FA9B-E3AA-4806930F1A1D}"/>
              </a:ext>
            </a:extLst>
          </p:cNvPr>
          <p:cNvGrpSpPr>
            <a:grpSpLocks/>
          </p:cNvGrpSpPr>
          <p:nvPr/>
        </p:nvGrpSpPr>
        <p:grpSpPr bwMode="auto">
          <a:xfrm>
            <a:off x="4876800" y="4191001"/>
            <a:ext cx="2133600" cy="588963"/>
            <a:chOff x="1584" y="2640"/>
            <a:chExt cx="1344" cy="371"/>
          </a:xfrm>
        </p:grpSpPr>
        <p:sp>
          <p:nvSpPr>
            <p:cNvPr id="42021" name="Text Box 136">
              <a:extLst>
                <a:ext uri="{FF2B5EF4-FFF2-40B4-BE49-F238E27FC236}">
                  <a16:creationId xmlns:a16="http://schemas.microsoft.com/office/drawing/2014/main" id="{EAFB76A3-7EF6-3D0F-5375-CB371215C34F}"/>
                </a:ext>
              </a:extLst>
            </p:cNvPr>
            <p:cNvSpPr txBox="1">
              <a:spLocks noChangeArrowheads="1"/>
            </p:cNvSpPr>
            <p:nvPr/>
          </p:nvSpPr>
          <p:spPr bwMode="auto">
            <a:xfrm>
              <a:off x="2592"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22" name="Text Box 137">
              <a:extLst>
                <a:ext uri="{FF2B5EF4-FFF2-40B4-BE49-F238E27FC236}">
                  <a16:creationId xmlns:a16="http://schemas.microsoft.com/office/drawing/2014/main" id="{DA9EE4BB-F661-513B-3999-B7B4FBF0B834}"/>
                </a:ext>
              </a:extLst>
            </p:cNvPr>
            <p:cNvSpPr txBox="1">
              <a:spLocks noChangeArrowheads="1"/>
            </p:cNvSpPr>
            <p:nvPr/>
          </p:nvSpPr>
          <p:spPr bwMode="auto">
            <a:xfrm>
              <a:off x="1584"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23" name="Text Box 138">
              <a:extLst>
                <a:ext uri="{FF2B5EF4-FFF2-40B4-BE49-F238E27FC236}">
                  <a16:creationId xmlns:a16="http://schemas.microsoft.com/office/drawing/2014/main" id="{69CB7D8A-D355-8E39-29C2-7F75DB8C6033}"/>
                </a:ext>
              </a:extLst>
            </p:cNvPr>
            <p:cNvSpPr txBox="1">
              <a:spLocks noChangeArrowheads="1"/>
            </p:cNvSpPr>
            <p:nvPr/>
          </p:nvSpPr>
          <p:spPr bwMode="auto">
            <a:xfrm>
              <a:off x="1920"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24" name="Text Box 139">
              <a:extLst>
                <a:ext uri="{FF2B5EF4-FFF2-40B4-BE49-F238E27FC236}">
                  <a16:creationId xmlns:a16="http://schemas.microsoft.com/office/drawing/2014/main" id="{4D6C963F-9E5D-8C6D-FEDA-9BB958DC23AE}"/>
                </a:ext>
              </a:extLst>
            </p:cNvPr>
            <p:cNvSpPr txBox="1">
              <a:spLocks noChangeArrowheads="1"/>
            </p:cNvSpPr>
            <p:nvPr/>
          </p:nvSpPr>
          <p:spPr bwMode="auto">
            <a:xfrm>
              <a:off x="2256"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15" name="Group 141">
            <a:extLst>
              <a:ext uri="{FF2B5EF4-FFF2-40B4-BE49-F238E27FC236}">
                <a16:creationId xmlns:a16="http://schemas.microsoft.com/office/drawing/2014/main" id="{A62BA1DE-5343-C0D3-B9AF-ECAE21AAE1D2}"/>
              </a:ext>
            </a:extLst>
          </p:cNvPr>
          <p:cNvGrpSpPr>
            <a:grpSpLocks/>
          </p:cNvGrpSpPr>
          <p:nvPr/>
        </p:nvGrpSpPr>
        <p:grpSpPr bwMode="auto">
          <a:xfrm>
            <a:off x="4876800" y="4191001"/>
            <a:ext cx="2133600" cy="588963"/>
            <a:chOff x="1584" y="2640"/>
            <a:chExt cx="1344" cy="371"/>
          </a:xfrm>
        </p:grpSpPr>
        <p:sp>
          <p:nvSpPr>
            <p:cNvPr id="42017" name="Text Box 142">
              <a:extLst>
                <a:ext uri="{FF2B5EF4-FFF2-40B4-BE49-F238E27FC236}">
                  <a16:creationId xmlns:a16="http://schemas.microsoft.com/office/drawing/2014/main" id="{4D0C68EB-B8E4-5789-E4EF-CC455C76DA8A}"/>
                </a:ext>
              </a:extLst>
            </p:cNvPr>
            <p:cNvSpPr txBox="1">
              <a:spLocks noChangeArrowheads="1"/>
            </p:cNvSpPr>
            <p:nvPr/>
          </p:nvSpPr>
          <p:spPr bwMode="auto">
            <a:xfrm>
              <a:off x="2592" y="264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18" name="Text Box 143">
              <a:extLst>
                <a:ext uri="{FF2B5EF4-FFF2-40B4-BE49-F238E27FC236}">
                  <a16:creationId xmlns:a16="http://schemas.microsoft.com/office/drawing/2014/main" id="{C5FC9AB6-7672-71C1-0867-03013CD288F7}"/>
                </a:ext>
              </a:extLst>
            </p:cNvPr>
            <p:cNvSpPr txBox="1">
              <a:spLocks noChangeArrowheads="1"/>
            </p:cNvSpPr>
            <p:nvPr/>
          </p:nvSpPr>
          <p:spPr bwMode="auto">
            <a:xfrm>
              <a:off x="1584" y="264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19" name="Text Box 144">
              <a:extLst>
                <a:ext uri="{FF2B5EF4-FFF2-40B4-BE49-F238E27FC236}">
                  <a16:creationId xmlns:a16="http://schemas.microsoft.com/office/drawing/2014/main" id="{2FF6352B-9913-5DE7-BC5D-BF1EE0DEAAA5}"/>
                </a:ext>
              </a:extLst>
            </p:cNvPr>
            <p:cNvSpPr txBox="1">
              <a:spLocks noChangeArrowheads="1"/>
            </p:cNvSpPr>
            <p:nvPr/>
          </p:nvSpPr>
          <p:spPr bwMode="auto">
            <a:xfrm>
              <a:off x="1920" y="264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sp>
          <p:nvSpPr>
            <p:cNvPr id="42020" name="Text Box 145">
              <a:extLst>
                <a:ext uri="{FF2B5EF4-FFF2-40B4-BE49-F238E27FC236}">
                  <a16:creationId xmlns:a16="http://schemas.microsoft.com/office/drawing/2014/main" id="{1DAA30A9-2EFA-C984-7B9B-784FD2C30720}"/>
                </a:ext>
              </a:extLst>
            </p:cNvPr>
            <p:cNvSpPr txBox="1">
              <a:spLocks noChangeArrowheads="1"/>
            </p:cNvSpPr>
            <p:nvPr/>
          </p:nvSpPr>
          <p:spPr bwMode="auto">
            <a:xfrm>
              <a:off x="2256" y="2640"/>
              <a:ext cx="336" cy="371"/>
            </a:xfrm>
            <a:prstGeom prst="rect">
              <a:avLst/>
            </a:prstGeom>
            <a:solidFill>
              <a:srgbClr val="FF0066"/>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a:solidFill>
                  <a:prstClr val="black"/>
                </a:solidFill>
                <a:latin typeface="Garamond" panose="02020404030301010803" pitchFamily="18" charset="0"/>
              </a:endParaRPr>
            </a:p>
          </p:txBody>
        </p:sp>
      </p:grpSp>
      <p:grpSp>
        <p:nvGrpSpPr>
          <p:cNvPr id="16" name="Group 147">
            <a:extLst>
              <a:ext uri="{FF2B5EF4-FFF2-40B4-BE49-F238E27FC236}">
                <a16:creationId xmlns:a16="http://schemas.microsoft.com/office/drawing/2014/main" id="{02F18A76-2859-A78F-F9F8-E9423B7E6509}"/>
              </a:ext>
            </a:extLst>
          </p:cNvPr>
          <p:cNvGrpSpPr>
            <a:grpSpLocks/>
          </p:cNvGrpSpPr>
          <p:nvPr/>
        </p:nvGrpSpPr>
        <p:grpSpPr bwMode="auto">
          <a:xfrm>
            <a:off x="4876800" y="4191001"/>
            <a:ext cx="2133600" cy="588963"/>
            <a:chOff x="1584" y="2640"/>
            <a:chExt cx="1344" cy="371"/>
          </a:xfrm>
        </p:grpSpPr>
        <p:sp>
          <p:nvSpPr>
            <p:cNvPr id="42013" name="Text Box 148">
              <a:extLst>
                <a:ext uri="{FF2B5EF4-FFF2-40B4-BE49-F238E27FC236}">
                  <a16:creationId xmlns:a16="http://schemas.microsoft.com/office/drawing/2014/main" id="{6D98E40D-D8CD-3F9B-B193-02ED048791D4}"/>
                </a:ext>
              </a:extLst>
            </p:cNvPr>
            <p:cNvSpPr txBox="1">
              <a:spLocks noChangeArrowheads="1"/>
            </p:cNvSpPr>
            <p:nvPr/>
          </p:nvSpPr>
          <p:spPr bwMode="auto">
            <a:xfrm>
              <a:off x="2592"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b="1">
                  <a:solidFill>
                    <a:srgbClr val="FFFF00"/>
                  </a:solidFill>
                  <a:latin typeface="Times New Roman" panose="02020603050405020304" pitchFamily="18" charset="0"/>
                </a:rPr>
                <a:t>Á</a:t>
              </a:r>
            </a:p>
          </p:txBody>
        </p:sp>
        <p:sp>
          <p:nvSpPr>
            <p:cNvPr id="42014" name="Text Box 149">
              <a:extLst>
                <a:ext uri="{FF2B5EF4-FFF2-40B4-BE49-F238E27FC236}">
                  <a16:creationId xmlns:a16="http://schemas.microsoft.com/office/drawing/2014/main" id="{D09B083F-946E-E079-B791-384E22B2A86E}"/>
                </a:ext>
              </a:extLst>
            </p:cNvPr>
            <p:cNvSpPr txBox="1">
              <a:spLocks noChangeArrowheads="1"/>
            </p:cNvSpPr>
            <p:nvPr/>
          </p:nvSpPr>
          <p:spPr bwMode="auto">
            <a:xfrm>
              <a:off x="1584"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b="1">
                  <a:solidFill>
                    <a:srgbClr val="FFFF00"/>
                  </a:solidFill>
                  <a:latin typeface="Times New Roman" panose="02020603050405020304" pitchFamily="18" charset="0"/>
                </a:rPr>
                <a:t>N</a:t>
              </a:r>
            </a:p>
          </p:txBody>
        </p:sp>
        <p:sp>
          <p:nvSpPr>
            <p:cNvPr id="42015" name="Text Box 150">
              <a:extLst>
                <a:ext uri="{FF2B5EF4-FFF2-40B4-BE49-F238E27FC236}">
                  <a16:creationId xmlns:a16="http://schemas.microsoft.com/office/drawing/2014/main" id="{B1BC528B-74F3-8C68-3D34-CC0C13F00C3E}"/>
                </a:ext>
              </a:extLst>
            </p:cNvPr>
            <p:cNvSpPr txBox="1">
              <a:spLocks noChangeArrowheads="1"/>
            </p:cNvSpPr>
            <p:nvPr/>
          </p:nvSpPr>
          <p:spPr bwMode="auto">
            <a:xfrm>
              <a:off x="1920"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b="1">
                  <a:solidFill>
                    <a:srgbClr val="FFFF00"/>
                  </a:solidFill>
                  <a:latin typeface="Times New Roman" panose="02020603050405020304" pitchFamily="18" charset="0"/>
                </a:rPr>
                <a:t>A</a:t>
              </a:r>
            </a:p>
          </p:txBody>
        </p:sp>
        <p:sp>
          <p:nvSpPr>
            <p:cNvPr id="42016" name="Text Box 151">
              <a:extLst>
                <a:ext uri="{FF2B5EF4-FFF2-40B4-BE49-F238E27FC236}">
                  <a16:creationId xmlns:a16="http://schemas.microsoft.com/office/drawing/2014/main" id="{85C3530D-310E-B1DC-BDA5-BCC4D9699CAD}"/>
                </a:ext>
              </a:extLst>
            </p:cNvPr>
            <p:cNvSpPr txBox="1">
              <a:spLocks noChangeArrowheads="1"/>
            </p:cNvSpPr>
            <p:nvPr/>
          </p:nvSpPr>
          <p:spPr bwMode="auto">
            <a:xfrm>
              <a:off x="2256" y="2640"/>
              <a:ext cx="336"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b="1">
                  <a:solidFill>
                    <a:srgbClr val="FFFF00"/>
                  </a:solidFill>
                  <a:latin typeface="Times New Roman" panose="02020603050405020304" pitchFamily="18" charset="0"/>
                </a:rPr>
                <a:t>M</a:t>
              </a:r>
            </a:p>
          </p:txBody>
        </p:sp>
      </p:grpSp>
      <p:sp>
        <p:nvSpPr>
          <p:cNvPr id="127" name="Text Box 269">
            <a:extLst>
              <a:ext uri="{FF2B5EF4-FFF2-40B4-BE49-F238E27FC236}">
                <a16:creationId xmlns:a16="http://schemas.microsoft.com/office/drawing/2014/main" id="{6C4A6D82-E5BD-E73A-80E1-5D59BEC353F9}"/>
              </a:ext>
            </a:extLst>
          </p:cNvPr>
          <p:cNvSpPr txBox="1">
            <a:spLocks noChangeArrowheads="1"/>
          </p:cNvSpPr>
          <p:nvPr/>
        </p:nvSpPr>
        <p:spPr bwMode="auto">
          <a:xfrm>
            <a:off x="-2667000" y="6197600"/>
            <a:ext cx="13411200" cy="5842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a:solidFill>
                  <a:prstClr val="black"/>
                </a:solidFill>
                <a:latin typeface="Times New Roman" panose="02020603050405020304" pitchFamily="18" charset="0"/>
                <a:cs typeface="Times New Roman" panose="02020603050405020304" pitchFamily="18" charset="0"/>
              </a:rPr>
              <a:t> </a:t>
            </a:r>
            <a:r>
              <a:rPr lang="en-US" altLang="en-US" sz="2800" b="1">
                <a:solidFill>
                  <a:srgbClr val="FFFF66"/>
                </a:solidFill>
                <a:latin typeface="Times New Roman" panose="02020603050405020304" pitchFamily="18" charset="0"/>
                <a:cs typeface="Times New Roman" panose="02020603050405020304" pitchFamily="18" charset="0"/>
              </a:rPr>
              <a:t>GIẢI MÃ TỪ KHÓA</a:t>
            </a:r>
            <a:r>
              <a:rPr lang="en-US" altLang="en-US" sz="2800" b="1">
                <a:solidFill>
                  <a:srgbClr val="FFFF66"/>
                </a:solidFill>
                <a:latin typeface="Times New Roman" panose="02020603050405020304" pitchFamily="18" charset="0"/>
              </a:rPr>
              <a:t>: </a:t>
            </a:r>
            <a:r>
              <a:rPr lang="vi-VN" altLang="en-US" b="1">
                <a:solidFill>
                  <a:srgbClr val="FFFF66"/>
                </a:solidFill>
                <a:latin typeface="Times New Roman" panose="02020603050405020304" pitchFamily="18" charset="0"/>
              </a:rPr>
              <a:t>Đây là </a:t>
            </a:r>
            <a:r>
              <a:rPr lang="en-US" altLang="en-US" b="1">
                <a:solidFill>
                  <a:srgbClr val="FFFF66"/>
                </a:solidFill>
                <a:latin typeface="Times New Roman" panose="02020603050405020304" pitchFamily="18" charset="0"/>
              </a:rPr>
              <a:t>khu vực nằm ở rìa phía nam của lục địa Á - Âu.</a:t>
            </a:r>
            <a:endParaRPr lang="en-US" altLang="en-US" sz="2800" b="1">
              <a:solidFill>
                <a:srgbClr val="FFFF66"/>
              </a:solidFill>
              <a:latin typeface="Times New Roman" panose="02020603050405020304" pitchFamily="18" charset="0"/>
            </a:endParaRPr>
          </a:p>
        </p:txBody>
      </p:sp>
      <p:sp>
        <p:nvSpPr>
          <p:cNvPr id="42012" name="Title 1">
            <a:extLst>
              <a:ext uri="{FF2B5EF4-FFF2-40B4-BE49-F238E27FC236}">
                <a16:creationId xmlns:a16="http://schemas.microsoft.com/office/drawing/2014/main" id="{F5441287-C59F-166C-3537-7146BD5633B5}"/>
              </a:ext>
            </a:extLst>
          </p:cNvPr>
          <p:cNvSpPr>
            <a:spLocks noGrp="1"/>
          </p:cNvSpPr>
          <p:nvPr>
            <p:ph type="title"/>
          </p:nvPr>
        </p:nvSpPr>
        <p:spPr>
          <a:xfrm>
            <a:off x="1524000" y="0"/>
            <a:ext cx="2743200" cy="762000"/>
          </a:xfrm>
        </p:spPr>
        <p:txBody>
          <a:bodyPr/>
          <a:lstStyle/>
          <a:p>
            <a:pPr eaLnBrk="1" hangingPunct="1"/>
            <a:r>
              <a:rPr lang="en-US" altLang="en-US" sz="4000" b="1" u="sng">
                <a:solidFill>
                  <a:srgbClr val="FFFF00"/>
                </a:solidFill>
              </a:rPr>
              <a:t>TỔNG</a:t>
            </a:r>
            <a:r>
              <a:rPr lang="en-US" altLang="en-US" sz="4000" u="sng">
                <a:solidFill>
                  <a:srgbClr val="FFFF00"/>
                </a:solidFill>
              </a:rPr>
              <a:t> </a:t>
            </a:r>
            <a:r>
              <a:rPr lang="en-US" altLang="en-US" sz="4000" b="1" u="sng">
                <a:solidFill>
                  <a:srgbClr val="FFFF00"/>
                </a:solidFill>
              </a:rPr>
              <a:t>KẾT</a:t>
            </a:r>
          </a:p>
        </p:txBody>
      </p:sp>
    </p:spTree>
    <p:extLst>
      <p:ext uri="{BB962C8B-B14F-4D97-AF65-F5344CB8AC3E}">
        <p14:creationId xmlns:p14="http://schemas.microsoft.com/office/powerpoint/2010/main" val="2425649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30000" fill="hold"/>
                                        <p:tgtEl>
                                          <p:spTgt spid="127"/>
                                        </p:tgtEl>
                                        <p:attrNameLst>
                                          <p:attrName>ppt_x</p:attrName>
                                        </p:attrNameLst>
                                      </p:cBhvr>
                                      <p:tavLst>
                                        <p:tav tm="0">
                                          <p:val>
                                            <p:strVal val="1+#ppt_w/2"/>
                                          </p:val>
                                        </p:tav>
                                        <p:tav tm="100000">
                                          <p:val>
                                            <p:strVal val="#ppt_x"/>
                                          </p:val>
                                        </p:tav>
                                      </p:tavLst>
                                    </p:anim>
                                    <p:anim calcmode="lin" valueType="num">
                                      <p:cBhvr additive="base">
                                        <p:cTn id="8" dur="300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3409"/>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subTnLst>
                                    <p:audio>
                                      <p:cMediaNode vol="70000">
                                        <p:cTn display="0" masterRel="sameClick">
                                          <p:stCondLst>
                                            <p:cond evt="begin" delay="0">
                                              <p:tn val="12"/>
                                            </p:cond>
                                          </p:stCondLst>
                                          <p:endCondLst>
                                            <p:cond evt="onStopAudio" delay="0">
                                              <p:tgtEl>
                                                <p:sldTgt/>
                                              </p:tgtEl>
                                            </p:cond>
                                          </p:endCondLst>
                                        </p:cTn>
                                        <p:tgtEl>
                                          <p:sndTgt r:embed="rId2" name="chimes.wav"/>
                                        </p:tgtEl>
                                      </p:cMediaNode>
                                    </p:audio>
                                  </p:subTnLst>
                                </p:cTn>
                              </p:par>
                              <p:par>
                                <p:cTn id="15" presetID="2" presetClass="entr" presetSubtype="4" fill="hold" nodeType="withEffect">
                                  <p:stCondLst>
                                    <p:cond delay="0"/>
                                  </p:stCondLst>
                                  <p:childTnLst>
                                    <p:set>
                                      <p:cBhvr>
                                        <p:cTn id="16" dur="1" fill="hold">
                                          <p:stCondLst>
                                            <p:cond delay="0"/>
                                          </p:stCondLst>
                                        </p:cTn>
                                        <p:tgtEl>
                                          <p:spTgt spid="183423"/>
                                        </p:tgtEl>
                                        <p:attrNameLst>
                                          <p:attrName>style.visibility</p:attrName>
                                        </p:attrNameLst>
                                      </p:cBhvr>
                                      <p:to>
                                        <p:strVal val="visible"/>
                                      </p:to>
                                    </p:set>
                                    <p:anim calcmode="lin" valueType="num">
                                      <p:cBhvr additive="base">
                                        <p:cTn id="17" dur="500" fill="hold"/>
                                        <p:tgtEl>
                                          <p:spTgt spid="183423"/>
                                        </p:tgtEl>
                                        <p:attrNameLst>
                                          <p:attrName>ppt_x</p:attrName>
                                        </p:attrNameLst>
                                      </p:cBhvr>
                                      <p:tavLst>
                                        <p:tav tm="0">
                                          <p:val>
                                            <p:strVal val="#ppt_x"/>
                                          </p:val>
                                        </p:tav>
                                        <p:tav tm="100000">
                                          <p:val>
                                            <p:strVal val="#ppt_x"/>
                                          </p:val>
                                        </p:tav>
                                      </p:tavLst>
                                    </p:anim>
                                    <p:anim calcmode="lin" valueType="num">
                                      <p:cBhvr additive="base">
                                        <p:cTn id="18" dur="500" fill="hold"/>
                                        <p:tgtEl>
                                          <p:spTgt spid="18342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6" presetID="2" presetClass="exit" presetSubtype="4" fill="hold" nodeType="withEffect">
                                  <p:stCondLst>
                                    <p:cond delay="0"/>
                                  </p:stCondLst>
                                  <p:childTnLst>
                                    <p:anim calcmode="lin" valueType="num">
                                      <p:cBhvr additive="base">
                                        <p:cTn id="27" dur="500"/>
                                        <p:tgtEl>
                                          <p:spTgt spid="183423"/>
                                        </p:tgtEl>
                                        <p:attrNameLst>
                                          <p:attrName>ppt_x</p:attrName>
                                        </p:attrNameLst>
                                      </p:cBhvr>
                                      <p:tavLst>
                                        <p:tav tm="0">
                                          <p:val>
                                            <p:strVal val="ppt_x"/>
                                          </p:val>
                                        </p:tav>
                                        <p:tav tm="100000">
                                          <p:val>
                                            <p:strVal val="ppt_x"/>
                                          </p:val>
                                        </p:tav>
                                      </p:tavLst>
                                    </p:anim>
                                    <p:anim calcmode="lin" valueType="num">
                                      <p:cBhvr additive="base">
                                        <p:cTn id="28" dur="500"/>
                                        <p:tgtEl>
                                          <p:spTgt spid="183423"/>
                                        </p:tgtEl>
                                        <p:attrNameLst>
                                          <p:attrName>ppt_y</p:attrName>
                                        </p:attrNameLst>
                                      </p:cBhvr>
                                      <p:tavLst>
                                        <p:tav tm="0">
                                          <p:val>
                                            <p:strVal val="ppt_y"/>
                                          </p:val>
                                        </p:tav>
                                        <p:tav tm="100000">
                                          <p:val>
                                            <p:strVal val="1+ppt_h/2"/>
                                          </p:val>
                                        </p:tav>
                                      </p:tavLst>
                                    </p:anim>
                                    <p:set>
                                      <p:cBhvr>
                                        <p:cTn id="29" dur="1" fill="hold">
                                          <p:stCondLst>
                                            <p:cond delay="499"/>
                                          </p:stCondLst>
                                        </p:cTn>
                                        <p:tgtEl>
                                          <p:spTgt spid="183423"/>
                                        </p:tgtEl>
                                        <p:attrNameLst>
                                          <p:attrName>style.visibility</p:attrName>
                                        </p:attrNameLst>
                                      </p:cBhvr>
                                      <p:to>
                                        <p:strVal val="hidden"/>
                                      </p:to>
                                    </p:set>
                                  </p:childTnLst>
                                </p:cTn>
                              </p:par>
                            </p:childTnLst>
                          </p:cTn>
                        </p:par>
                      </p:childTnLst>
                    </p:cTn>
                  </p:par>
                </p:childTnLst>
              </p:cTn>
              <p:nextCondLst>
                <p:cond evt="onClick" delay="0">
                  <p:tgtEl>
                    <p:spTgt spid="183409"/>
                  </p:tgtEl>
                </p:cond>
              </p:nextCondLst>
            </p:seq>
            <p:seq concurrent="1" nextAc="seek">
              <p:cTn id="30" restart="whenNotActive" fill="hold" evtFilter="cancelBubble" nodeType="interactiveSeq">
                <p:stCondLst>
                  <p:cond evt="onClick" delay="0">
                    <p:tgtEl>
                      <p:spTgt spid="18341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6" presetID="2" presetClass="entr" presetSubtype="4" fill="hold" nodeType="withEffect">
                                  <p:stCondLst>
                                    <p:cond delay="0"/>
                                  </p:stCondLst>
                                  <p:childTnLst>
                                    <p:set>
                                      <p:cBhvr>
                                        <p:cTn id="37" dur="1" fill="hold">
                                          <p:stCondLst>
                                            <p:cond delay="0"/>
                                          </p:stCondLst>
                                        </p:cTn>
                                        <p:tgtEl>
                                          <p:spTgt spid="183424"/>
                                        </p:tgtEl>
                                        <p:attrNameLst>
                                          <p:attrName>style.visibility</p:attrName>
                                        </p:attrNameLst>
                                      </p:cBhvr>
                                      <p:to>
                                        <p:strVal val="visible"/>
                                      </p:to>
                                    </p:set>
                                    <p:anim calcmode="lin" valueType="num">
                                      <p:cBhvr additive="base">
                                        <p:cTn id="38" dur="500" fill="hold"/>
                                        <p:tgtEl>
                                          <p:spTgt spid="183424"/>
                                        </p:tgtEl>
                                        <p:attrNameLst>
                                          <p:attrName>ppt_x</p:attrName>
                                        </p:attrNameLst>
                                      </p:cBhvr>
                                      <p:tavLst>
                                        <p:tav tm="0">
                                          <p:val>
                                            <p:strVal val="#ppt_x"/>
                                          </p:val>
                                        </p:tav>
                                        <p:tav tm="100000">
                                          <p:val>
                                            <p:strVal val="#ppt_x"/>
                                          </p:val>
                                        </p:tav>
                                      </p:tavLst>
                                    </p:anim>
                                    <p:anim calcmode="lin" valueType="num">
                                      <p:cBhvr additive="base">
                                        <p:cTn id="39" dur="500" fill="hold"/>
                                        <p:tgtEl>
                                          <p:spTgt spid="18342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ppt_x</p:attrName>
                                        </p:attrNameLst>
                                      </p:cBhvr>
                                      <p:tavLst>
                                        <p:tav tm="0">
                                          <p:val>
                                            <p:strVal val="#ppt_x-.2"/>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8"/>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par>
                                <p:cTn id="47" presetID="2" presetClass="exit" presetSubtype="4" fill="hold" nodeType="withEffect">
                                  <p:stCondLst>
                                    <p:cond delay="0"/>
                                  </p:stCondLst>
                                  <p:childTnLst>
                                    <p:anim calcmode="lin" valueType="num">
                                      <p:cBhvr additive="base">
                                        <p:cTn id="48" dur="500"/>
                                        <p:tgtEl>
                                          <p:spTgt spid="183424"/>
                                        </p:tgtEl>
                                        <p:attrNameLst>
                                          <p:attrName>ppt_x</p:attrName>
                                        </p:attrNameLst>
                                      </p:cBhvr>
                                      <p:tavLst>
                                        <p:tav tm="0">
                                          <p:val>
                                            <p:strVal val="ppt_x"/>
                                          </p:val>
                                        </p:tav>
                                        <p:tav tm="100000">
                                          <p:val>
                                            <p:strVal val="ppt_x"/>
                                          </p:val>
                                        </p:tav>
                                      </p:tavLst>
                                    </p:anim>
                                    <p:anim calcmode="lin" valueType="num">
                                      <p:cBhvr additive="base">
                                        <p:cTn id="49" dur="500"/>
                                        <p:tgtEl>
                                          <p:spTgt spid="183424"/>
                                        </p:tgtEl>
                                        <p:attrNameLst>
                                          <p:attrName>ppt_y</p:attrName>
                                        </p:attrNameLst>
                                      </p:cBhvr>
                                      <p:tavLst>
                                        <p:tav tm="0">
                                          <p:val>
                                            <p:strVal val="ppt_y"/>
                                          </p:val>
                                        </p:tav>
                                        <p:tav tm="100000">
                                          <p:val>
                                            <p:strVal val="1+ppt_h/2"/>
                                          </p:val>
                                        </p:tav>
                                      </p:tavLst>
                                    </p:anim>
                                    <p:set>
                                      <p:cBhvr>
                                        <p:cTn id="50" dur="1" fill="hold">
                                          <p:stCondLst>
                                            <p:cond delay="499"/>
                                          </p:stCondLst>
                                        </p:cTn>
                                        <p:tgtEl>
                                          <p:spTgt spid="183424"/>
                                        </p:tgtEl>
                                        <p:attrNameLst>
                                          <p:attrName>style.visibility</p:attrName>
                                        </p:attrNameLst>
                                      </p:cBhvr>
                                      <p:to>
                                        <p:strVal val="hidden"/>
                                      </p:to>
                                    </p:set>
                                  </p:childTnLst>
                                </p:cTn>
                              </p:par>
                            </p:childTnLst>
                          </p:cTn>
                        </p:par>
                      </p:childTnLst>
                    </p:cTn>
                  </p:par>
                </p:childTnLst>
              </p:cTn>
              <p:nextCondLst>
                <p:cond evt="onClick" delay="0">
                  <p:tgtEl>
                    <p:spTgt spid="183410"/>
                  </p:tgtEl>
                </p:cond>
              </p:nextCondLst>
            </p:seq>
            <p:seq concurrent="1" nextAc="seek">
              <p:cTn id="51" restart="whenNotActive" fill="hold" evtFilter="cancelBubble" nodeType="interactiveSeq">
                <p:stCondLst>
                  <p:cond evt="onClick" delay="0">
                    <p:tgtEl>
                      <p:spTgt spid="18341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checkerboard(across)">
                                      <p:cBhvr>
                                        <p:cTn id="56" dur="500"/>
                                        <p:tgtEl>
                                          <p:spTgt spid="2"/>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par>
                                <p:cTn id="57" presetID="2" presetClass="entr" presetSubtype="4" fill="hold" nodeType="withEffect">
                                  <p:stCondLst>
                                    <p:cond delay="0"/>
                                  </p:stCondLst>
                                  <p:childTnLst>
                                    <p:set>
                                      <p:cBhvr>
                                        <p:cTn id="58" dur="1" fill="hold">
                                          <p:stCondLst>
                                            <p:cond delay="0"/>
                                          </p:stCondLst>
                                        </p:cTn>
                                        <p:tgtEl>
                                          <p:spTgt spid="183425"/>
                                        </p:tgtEl>
                                        <p:attrNameLst>
                                          <p:attrName>style.visibility</p:attrName>
                                        </p:attrNameLst>
                                      </p:cBhvr>
                                      <p:to>
                                        <p:strVal val="visible"/>
                                      </p:to>
                                    </p:set>
                                    <p:anim calcmode="lin" valueType="num">
                                      <p:cBhvr additive="base">
                                        <p:cTn id="59" dur="500" fill="hold"/>
                                        <p:tgtEl>
                                          <p:spTgt spid="183425"/>
                                        </p:tgtEl>
                                        <p:attrNameLst>
                                          <p:attrName>ppt_x</p:attrName>
                                        </p:attrNameLst>
                                      </p:cBhvr>
                                      <p:tavLst>
                                        <p:tav tm="0">
                                          <p:val>
                                            <p:strVal val="#ppt_x"/>
                                          </p:val>
                                        </p:tav>
                                        <p:tav tm="100000">
                                          <p:val>
                                            <p:strVal val="#ppt_x"/>
                                          </p:val>
                                        </p:tav>
                                      </p:tavLst>
                                    </p:anim>
                                    <p:anim calcmode="lin" valueType="num">
                                      <p:cBhvr additive="base">
                                        <p:cTn id="60" dur="500" fill="hold"/>
                                        <p:tgtEl>
                                          <p:spTgt spid="18342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ppt_x</p:attrName>
                                        </p:attrNameLst>
                                      </p:cBhvr>
                                      <p:tavLst>
                                        <p:tav tm="0">
                                          <p:val>
                                            <p:strVal val="#ppt_x-.2"/>
                                          </p:val>
                                        </p:tav>
                                        <p:tav tm="100000">
                                          <p:val>
                                            <p:strVal val="#ppt_x"/>
                                          </p:val>
                                        </p:tav>
                                      </p:tavLst>
                                    </p:anim>
                                    <p:anim calcmode="lin" valueType="num">
                                      <p:cBhvr>
                                        <p:cTn id="6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0"/>
                                        </p:tgtEl>
                                      </p:cBhvr>
                                    </p:animEffect>
                                  </p:childTnLst>
                                  <p:subTnLst>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par>
                                <p:cTn id="68" presetID="2" presetClass="exit" presetSubtype="4" fill="hold" nodeType="withEffect">
                                  <p:stCondLst>
                                    <p:cond delay="0"/>
                                  </p:stCondLst>
                                  <p:childTnLst>
                                    <p:anim calcmode="lin" valueType="num">
                                      <p:cBhvr additive="base">
                                        <p:cTn id="69" dur="500"/>
                                        <p:tgtEl>
                                          <p:spTgt spid="183425"/>
                                        </p:tgtEl>
                                        <p:attrNameLst>
                                          <p:attrName>ppt_x</p:attrName>
                                        </p:attrNameLst>
                                      </p:cBhvr>
                                      <p:tavLst>
                                        <p:tav tm="0">
                                          <p:val>
                                            <p:strVal val="ppt_x"/>
                                          </p:val>
                                        </p:tav>
                                        <p:tav tm="100000">
                                          <p:val>
                                            <p:strVal val="ppt_x"/>
                                          </p:val>
                                        </p:tav>
                                      </p:tavLst>
                                    </p:anim>
                                    <p:anim calcmode="lin" valueType="num">
                                      <p:cBhvr additive="base">
                                        <p:cTn id="70" dur="500"/>
                                        <p:tgtEl>
                                          <p:spTgt spid="183425"/>
                                        </p:tgtEl>
                                        <p:attrNameLst>
                                          <p:attrName>ppt_y</p:attrName>
                                        </p:attrNameLst>
                                      </p:cBhvr>
                                      <p:tavLst>
                                        <p:tav tm="0">
                                          <p:val>
                                            <p:strVal val="ppt_y"/>
                                          </p:val>
                                        </p:tav>
                                        <p:tav tm="100000">
                                          <p:val>
                                            <p:strVal val="1+ppt_h/2"/>
                                          </p:val>
                                        </p:tav>
                                      </p:tavLst>
                                    </p:anim>
                                    <p:set>
                                      <p:cBhvr>
                                        <p:cTn id="71" dur="1" fill="hold">
                                          <p:stCondLst>
                                            <p:cond delay="499"/>
                                          </p:stCondLst>
                                        </p:cTn>
                                        <p:tgtEl>
                                          <p:spTgt spid="183425"/>
                                        </p:tgtEl>
                                        <p:attrNameLst>
                                          <p:attrName>style.visibility</p:attrName>
                                        </p:attrNameLst>
                                      </p:cBhvr>
                                      <p:to>
                                        <p:strVal val="hidden"/>
                                      </p:to>
                                    </p:set>
                                  </p:childTnLst>
                                </p:cTn>
                              </p:par>
                            </p:childTnLst>
                          </p:cTn>
                        </p:par>
                      </p:childTnLst>
                    </p:cTn>
                  </p:par>
                </p:childTnLst>
              </p:cTn>
              <p:nextCondLst>
                <p:cond evt="onClick" delay="0">
                  <p:tgtEl>
                    <p:spTgt spid="183411"/>
                  </p:tgtEl>
                </p:cond>
              </p:nextCondLst>
            </p:seq>
            <p:seq concurrent="1" nextAc="seek">
              <p:cTn id="72" restart="whenNotActive" fill="hold" evtFilter="cancelBubble" nodeType="interactiveSeq">
                <p:stCondLst>
                  <p:cond evt="onClick" delay="0">
                    <p:tgtEl>
                      <p:spTgt spid="183412"/>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checkerboard(across)">
                                      <p:cBhvr>
                                        <p:cTn id="77" dur="500"/>
                                        <p:tgtEl>
                                          <p:spTgt spid="4"/>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78" presetID="2" presetClass="entr" presetSubtype="4" fill="hold" nodeType="withEffect">
                                  <p:stCondLst>
                                    <p:cond delay="0"/>
                                  </p:stCondLst>
                                  <p:childTnLst>
                                    <p:set>
                                      <p:cBhvr>
                                        <p:cTn id="79" dur="1" fill="hold">
                                          <p:stCondLst>
                                            <p:cond delay="0"/>
                                          </p:stCondLst>
                                        </p:cTn>
                                        <p:tgtEl>
                                          <p:spTgt spid="183426"/>
                                        </p:tgtEl>
                                        <p:attrNameLst>
                                          <p:attrName>style.visibility</p:attrName>
                                        </p:attrNameLst>
                                      </p:cBhvr>
                                      <p:to>
                                        <p:strVal val="visible"/>
                                      </p:to>
                                    </p:set>
                                    <p:anim calcmode="lin" valueType="num">
                                      <p:cBhvr additive="base">
                                        <p:cTn id="80" dur="500" fill="hold"/>
                                        <p:tgtEl>
                                          <p:spTgt spid="183426"/>
                                        </p:tgtEl>
                                        <p:attrNameLst>
                                          <p:attrName>ppt_x</p:attrName>
                                        </p:attrNameLst>
                                      </p:cBhvr>
                                      <p:tavLst>
                                        <p:tav tm="0">
                                          <p:val>
                                            <p:strVal val="#ppt_x"/>
                                          </p:val>
                                        </p:tav>
                                        <p:tav tm="100000">
                                          <p:val>
                                            <p:strVal val="#ppt_x"/>
                                          </p:val>
                                        </p:tav>
                                      </p:tavLst>
                                    </p:anim>
                                    <p:anim calcmode="lin" valueType="num">
                                      <p:cBhvr additive="base">
                                        <p:cTn id="81" dur="500" fill="hold"/>
                                        <p:tgtEl>
                                          <p:spTgt spid="1834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2" name="chimes.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1000" fill="hold"/>
                                        <p:tgtEl>
                                          <p:spTgt spid="5"/>
                                        </p:tgtEl>
                                        <p:attrNameLst>
                                          <p:attrName>ppt_x</p:attrName>
                                        </p:attrNameLst>
                                      </p:cBhvr>
                                      <p:tavLst>
                                        <p:tav tm="0">
                                          <p:val>
                                            <p:strVal val="#ppt_x-.2"/>
                                          </p:val>
                                        </p:tav>
                                        <p:tav tm="100000">
                                          <p:val>
                                            <p:strVal val="#ppt_x"/>
                                          </p:val>
                                        </p:tav>
                                      </p:tavLst>
                                    </p:anim>
                                    <p:anim calcmode="lin" valueType="num">
                                      <p:cBhvr>
                                        <p:cTn id="8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8" dur="1000"/>
                                        <p:tgtEl>
                                          <p:spTgt spid="5"/>
                                        </p:tgtEl>
                                      </p:cBhvr>
                                    </p:animEffect>
                                  </p:childTnLst>
                                  <p:subTnLst>
                                    <p:audio>
                                      <p:cMediaNode>
                                        <p:cTn display="0" masterRel="sameClick">
                                          <p:stCondLst>
                                            <p:cond evt="begin" delay="0">
                                              <p:tn val="84"/>
                                            </p:cond>
                                          </p:stCondLst>
                                          <p:endCondLst>
                                            <p:cond evt="onStopAudio" delay="0">
                                              <p:tgtEl>
                                                <p:sldTgt/>
                                              </p:tgtEl>
                                            </p:cond>
                                          </p:endCondLst>
                                        </p:cTn>
                                        <p:tgtEl>
                                          <p:sndTgt r:embed="rId3" name="applause.wav"/>
                                        </p:tgtEl>
                                      </p:cMediaNode>
                                    </p:audio>
                                  </p:subTnLst>
                                </p:cTn>
                              </p:par>
                              <p:par>
                                <p:cTn id="89" presetID="2" presetClass="exit" presetSubtype="4" fill="hold" nodeType="withEffect">
                                  <p:stCondLst>
                                    <p:cond delay="0"/>
                                  </p:stCondLst>
                                  <p:childTnLst>
                                    <p:anim calcmode="lin" valueType="num">
                                      <p:cBhvr additive="base">
                                        <p:cTn id="90" dur="500"/>
                                        <p:tgtEl>
                                          <p:spTgt spid="183426"/>
                                        </p:tgtEl>
                                        <p:attrNameLst>
                                          <p:attrName>ppt_x</p:attrName>
                                        </p:attrNameLst>
                                      </p:cBhvr>
                                      <p:tavLst>
                                        <p:tav tm="0">
                                          <p:val>
                                            <p:strVal val="ppt_x"/>
                                          </p:val>
                                        </p:tav>
                                        <p:tav tm="100000">
                                          <p:val>
                                            <p:strVal val="ppt_x"/>
                                          </p:val>
                                        </p:tav>
                                      </p:tavLst>
                                    </p:anim>
                                    <p:anim calcmode="lin" valueType="num">
                                      <p:cBhvr additive="base">
                                        <p:cTn id="91" dur="500"/>
                                        <p:tgtEl>
                                          <p:spTgt spid="183426"/>
                                        </p:tgtEl>
                                        <p:attrNameLst>
                                          <p:attrName>ppt_y</p:attrName>
                                        </p:attrNameLst>
                                      </p:cBhvr>
                                      <p:tavLst>
                                        <p:tav tm="0">
                                          <p:val>
                                            <p:strVal val="ppt_y"/>
                                          </p:val>
                                        </p:tav>
                                        <p:tav tm="100000">
                                          <p:val>
                                            <p:strVal val="1+ppt_h/2"/>
                                          </p:val>
                                        </p:tav>
                                      </p:tavLst>
                                    </p:anim>
                                    <p:set>
                                      <p:cBhvr>
                                        <p:cTn id="92" dur="1" fill="hold">
                                          <p:stCondLst>
                                            <p:cond delay="499"/>
                                          </p:stCondLst>
                                        </p:cTn>
                                        <p:tgtEl>
                                          <p:spTgt spid="183426"/>
                                        </p:tgtEl>
                                        <p:attrNameLst>
                                          <p:attrName>style.visibility</p:attrName>
                                        </p:attrNameLst>
                                      </p:cBhvr>
                                      <p:to>
                                        <p:strVal val="hidden"/>
                                      </p:to>
                                    </p:set>
                                  </p:childTnLst>
                                </p:cTn>
                              </p:par>
                            </p:childTnLst>
                          </p:cTn>
                        </p:par>
                      </p:childTnLst>
                    </p:cTn>
                  </p:par>
                </p:childTnLst>
              </p:cTn>
              <p:nextCondLst>
                <p:cond evt="onClick" delay="0">
                  <p:tgtEl>
                    <p:spTgt spid="183412"/>
                  </p:tgtEl>
                </p:cond>
              </p:nextCondLst>
            </p:seq>
            <p:seq concurrent="1" nextAc="seek">
              <p:cTn id="93" restart="whenNotActive" fill="hold" evtFilter="cancelBubble" nodeType="interactiveSeq">
                <p:stCondLst>
                  <p:cond evt="onClick" delay="0">
                    <p:tgtEl>
                      <p:spTgt spid="18341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9" presetClass="entr" presetSubtype="1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0" fill="hold"/>
                                        <p:tgtEl>
                                          <p:spTgt spid="15"/>
                                        </p:tgtEl>
                                        <p:attrNameLst>
                                          <p:attrName>ppt_w</p:attrName>
                                        </p:attrNameLst>
                                      </p:cBhvr>
                                      <p:tavLst>
                                        <p:tav tm="0" fmla="#ppt_w*sin(2.5*pi*$)">
                                          <p:val>
                                            <p:fltVal val="0"/>
                                          </p:val>
                                        </p:tav>
                                        <p:tav tm="100000">
                                          <p:val>
                                            <p:fltVal val="1"/>
                                          </p:val>
                                        </p:tav>
                                      </p:tavLst>
                                    </p:anim>
                                    <p:anim calcmode="lin" valueType="num">
                                      <p:cBhvr>
                                        <p:cTn id="99" dur="5000" fill="hold"/>
                                        <p:tgtEl>
                                          <p:spTgt spid="1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2" name="chimes.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19" presetClass="entr" presetSubtype="10" fill="hold" nodeType="click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0" fill="hold"/>
                                        <p:tgtEl>
                                          <p:spTgt spid="16"/>
                                        </p:tgtEl>
                                        <p:attrNameLst>
                                          <p:attrName>ppt_w</p:attrName>
                                        </p:attrNameLst>
                                      </p:cBhvr>
                                      <p:tavLst>
                                        <p:tav tm="0" fmla="#ppt_w*sin(2.5*pi*$)">
                                          <p:val>
                                            <p:fltVal val="0"/>
                                          </p:val>
                                        </p:tav>
                                        <p:tav tm="100000">
                                          <p:val>
                                            <p:fltVal val="1"/>
                                          </p:val>
                                        </p:tav>
                                      </p:tavLst>
                                    </p:anim>
                                    <p:anim calcmode="lin" valueType="num">
                                      <p:cBhvr>
                                        <p:cTn id="105" dur="5000" fill="hold"/>
                                        <p:tgtEl>
                                          <p:spTgt spid="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3413"/>
                  </p:tgtEl>
                </p:cond>
              </p:nextCondLst>
            </p:seq>
          </p:childTnLst>
        </p:cTn>
      </p:par>
    </p:tnLst>
    <p:bldLst>
      <p:bldP spid="183423" grpId="0"/>
      <p:bldP spid="183423" grpId="1"/>
      <p:bldP spid="183424" grpId="0"/>
      <p:bldP spid="183424" grpId="1"/>
      <p:bldP spid="183425" grpId="0"/>
      <p:bldP spid="183425" grpId="1"/>
      <p:bldP spid="183426" grpId="0"/>
      <p:bldP spid="183426" grpId="1"/>
      <p:bldP spid="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F062B9-C94F-9795-3178-742CA35650FB}"/>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cxnSp>
        <p:nvCxnSpPr>
          <p:cNvPr id="4" name="Straight Connector 3">
            <a:extLst>
              <a:ext uri="{FF2B5EF4-FFF2-40B4-BE49-F238E27FC236}">
                <a16:creationId xmlns:a16="http://schemas.microsoft.com/office/drawing/2014/main" id="{75B44816-A981-2F4C-619B-1B34561DE9C1}"/>
              </a:ext>
            </a:extLst>
          </p:cNvPr>
          <p:cNvCxnSpPr/>
          <p:nvPr/>
        </p:nvCxnSpPr>
        <p:spPr>
          <a:xfrm>
            <a:off x="5638800" y="609600"/>
            <a:ext cx="0" cy="60960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9" descr="1">
            <a:extLst>
              <a:ext uri="{FF2B5EF4-FFF2-40B4-BE49-F238E27FC236}">
                <a16:creationId xmlns:a16="http://schemas.microsoft.com/office/drawing/2014/main" id="{20642A66-B37A-B595-0EF7-083BC1ED98F3}"/>
              </a:ext>
            </a:extLst>
          </p:cNvPr>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5715000" y="685800"/>
            <a:ext cx="4876800" cy="60960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5">
            <a:extLst>
              <a:ext uri="{FF2B5EF4-FFF2-40B4-BE49-F238E27FC236}">
                <a16:creationId xmlns:a16="http://schemas.microsoft.com/office/drawing/2014/main" id="{99C2FA4E-8496-9003-432A-EE7D6223B38C}"/>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9" name="Text Box 6">
            <a:extLst>
              <a:ext uri="{FF2B5EF4-FFF2-40B4-BE49-F238E27FC236}">
                <a16:creationId xmlns:a16="http://schemas.microsoft.com/office/drawing/2014/main" id="{CB594DCB-14B6-4E41-9758-9D37EB447DDD}"/>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Tree>
    <p:extLst>
      <p:ext uri="{BB962C8B-B14F-4D97-AF65-F5344CB8AC3E}">
        <p14:creationId xmlns:p14="http://schemas.microsoft.com/office/powerpoint/2010/main" val="148302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4"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EEC747E-5568-D2D0-43B9-D1E53F2B269C}"/>
              </a:ext>
            </a:extLst>
          </p:cNvPr>
          <p:cNvSpPr>
            <a:spLocks noChangeArrowheads="1"/>
          </p:cNvSpPr>
          <p:nvPr/>
        </p:nvSpPr>
        <p:spPr bwMode="auto">
          <a:xfrm>
            <a:off x="1524000" y="1009651"/>
            <a:ext cx="9144000" cy="5832475"/>
          </a:xfrm>
          <a:prstGeom prst="rect">
            <a:avLst/>
          </a:prstGeom>
          <a:solidFill>
            <a:srgbClr val="00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1800">
              <a:solidFill>
                <a:prstClr val="black"/>
              </a:solidFill>
              <a:latin typeface="Arial" panose="020B0604020202020204" pitchFamily="34" charset="0"/>
            </a:endParaRPr>
          </a:p>
        </p:txBody>
      </p:sp>
      <p:sp>
        <p:nvSpPr>
          <p:cNvPr id="246793" name="AutoShape 9">
            <a:extLst>
              <a:ext uri="{FF2B5EF4-FFF2-40B4-BE49-F238E27FC236}">
                <a16:creationId xmlns:a16="http://schemas.microsoft.com/office/drawing/2014/main" id="{59DDB9D0-90C4-7229-C5CA-4D34C514CD9E}"/>
              </a:ext>
            </a:extLst>
          </p:cNvPr>
          <p:cNvSpPr>
            <a:spLocks noChangeArrowheads="1"/>
          </p:cNvSpPr>
          <p:nvPr/>
        </p:nvSpPr>
        <p:spPr bwMode="auto">
          <a:xfrm>
            <a:off x="2057400" y="2209800"/>
            <a:ext cx="1676400" cy="1600200"/>
          </a:xfrm>
          <a:prstGeom prst="cube">
            <a:avLst>
              <a:gd name="adj" fmla="val 25000"/>
            </a:avLst>
          </a:prstGeom>
          <a:solidFill>
            <a:schemeClr val="bg1"/>
          </a:solidFill>
          <a:ln w="28575">
            <a:solidFill>
              <a:srgbClr val="FF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1800" b="1">
              <a:solidFill>
                <a:prstClr val="white"/>
              </a:solidFill>
              <a:latin typeface="Garamond" panose="02020404030301010803" pitchFamily="18" charset="0"/>
            </a:endParaRPr>
          </a:p>
        </p:txBody>
      </p:sp>
      <p:sp>
        <p:nvSpPr>
          <p:cNvPr id="246794" name="AutoShape 10">
            <a:extLst>
              <a:ext uri="{FF2B5EF4-FFF2-40B4-BE49-F238E27FC236}">
                <a16:creationId xmlns:a16="http://schemas.microsoft.com/office/drawing/2014/main" id="{821E35B0-AAAC-20FD-AB4A-B2C6DBC84774}"/>
              </a:ext>
            </a:extLst>
          </p:cNvPr>
          <p:cNvSpPr>
            <a:spLocks noChangeArrowheads="1"/>
          </p:cNvSpPr>
          <p:nvPr/>
        </p:nvSpPr>
        <p:spPr bwMode="auto">
          <a:xfrm>
            <a:off x="5105400" y="2209800"/>
            <a:ext cx="1676400" cy="1600200"/>
          </a:xfrm>
          <a:prstGeom prst="cube">
            <a:avLst>
              <a:gd name="adj" fmla="val 25000"/>
            </a:avLst>
          </a:prstGeom>
          <a:solidFill>
            <a:srgbClr val="00FFFF"/>
          </a:solidFill>
          <a:ln w="2857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1800">
              <a:solidFill>
                <a:prstClr val="black"/>
              </a:solidFill>
              <a:latin typeface="Arial" panose="020B0604020202020204" pitchFamily="34" charset="0"/>
            </a:endParaRPr>
          </a:p>
        </p:txBody>
      </p:sp>
      <p:sp>
        <p:nvSpPr>
          <p:cNvPr id="246795" name="AutoShape 11">
            <a:extLst>
              <a:ext uri="{FF2B5EF4-FFF2-40B4-BE49-F238E27FC236}">
                <a16:creationId xmlns:a16="http://schemas.microsoft.com/office/drawing/2014/main" id="{ADFB99E6-1D60-F0C8-6D44-70DBD4CFEF18}"/>
              </a:ext>
            </a:extLst>
          </p:cNvPr>
          <p:cNvSpPr>
            <a:spLocks noChangeArrowheads="1"/>
          </p:cNvSpPr>
          <p:nvPr/>
        </p:nvSpPr>
        <p:spPr bwMode="auto">
          <a:xfrm>
            <a:off x="8077200" y="2133600"/>
            <a:ext cx="1676400" cy="1600200"/>
          </a:xfrm>
          <a:prstGeom prst="cube">
            <a:avLst>
              <a:gd name="adj" fmla="val 25000"/>
            </a:avLst>
          </a:prstGeom>
          <a:solidFill>
            <a:srgbClr val="FF0000"/>
          </a:solidFill>
          <a:ln w="28575">
            <a:solidFill>
              <a:srgbClr val="00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1800">
              <a:solidFill>
                <a:prstClr val="black"/>
              </a:solidFill>
              <a:latin typeface="Arial" panose="020B0604020202020204" pitchFamily="34" charset="0"/>
            </a:endParaRPr>
          </a:p>
        </p:txBody>
      </p:sp>
      <p:sp>
        <p:nvSpPr>
          <p:cNvPr id="246796" name="AutoShape 12">
            <a:hlinkClick r:id="" action="ppaction://noaction">
              <a:snd r:embed="rId3" name="applause.wav"/>
            </a:hlinkClick>
            <a:extLst>
              <a:ext uri="{FF2B5EF4-FFF2-40B4-BE49-F238E27FC236}">
                <a16:creationId xmlns:a16="http://schemas.microsoft.com/office/drawing/2014/main" id="{9E7462D5-2C63-6E2B-78F8-E989AA36EBEF}"/>
              </a:ext>
            </a:extLst>
          </p:cNvPr>
          <p:cNvSpPr>
            <a:spLocks noChangeArrowheads="1"/>
          </p:cNvSpPr>
          <p:nvPr/>
        </p:nvSpPr>
        <p:spPr bwMode="auto">
          <a:xfrm>
            <a:off x="3009901" y="4044950"/>
            <a:ext cx="6480175" cy="1752600"/>
          </a:xfrm>
          <a:prstGeom prst="horizontalScroll">
            <a:avLst>
              <a:gd name="adj" fmla="val 12500"/>
            </a:avLst>
          </a:prstGeom>
          <a:solidFill>
            <a:schemeClr val="bg1"/>
          </a:solidFill>
          <a:ln w="2857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prstClr val="black"/>
                </a:solidFill>
                <a:latin typeface=".VnTime" pitchFamily="34" charset="0"/>
              </a:rPr>
              <a:t>1 con điểm 2x(1+1+1+1+1)</a:t>
            </a:r>
          </a:p>
        </p:txBody>
      </p:sp>
      <p:sp>
        <p:nvSpPr>
          <p:cNvPr id="246797" name="AutoShape 13">
            <a:extLst>
              <a:ext uri="{FF2B5EF4-FFF2-40B4-BE49-F238E27FC236}">
                <a16:creationId xmlns:a16="http://schemas.microsoft.com/office/drawing/2014/main" id="{06F3259E-C8E4-448E-7C66-CBA43B7A9439}"/>
              </a:ext>
            </a:extLst>
          </p:cNvPr>
          <p:cNvSpPr>
            <a:spLocks noChangeArrowheads="1"/>
          </p:cNvSpPr>
          <p:nvPr/>
        </p:nvSpPr>
        <p:spPr bwMode="auto">
          <a:xfrm>
            <a:off x="3009901" y="3983038"/>
            <a:ext cx="6710363" cy="1847850"/>
          </a:xfrm>
          <a:prstGeom prst="horizontalScroll">
            <a:avLst>
              <a:gd name="adj" fmla="val 12500"/>
            </a:avLst>
          </a:prstGeom>
          <a:solidFill>
            <a:srgbClr val="00FFFF"/>
          </a:solidFill>
          <a:ln w="2857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srgbClr val="C00000"/>
                </a:solidFill>
                <a:latin typeface=".VnTime" pitchFamily="34" charset="0"/>
              </a:rPr>
              <a:t>1 trang pháo tay thật nhỏ</a:t>
            </a:r>
          </a:p>
          <a:p>
            <a:pPr algn="ctr" eaLnBrk="0" fontAlgn="base" hangingPunct="0">
              <a:spcBef>
                <a:spcPct val="0"/>
              </a:spcBef>
              <a:spcAft>
                <a:spcPct val="0"/>
              </a:spcAft>
              <a:buNone/>
            </a:pPr>
            <a:endParaRPr lang="en-US" altLang="en-US" sz="2800" b="1">
              <a:solidFill>
                <a:srgbClr val="0000FF"/>
              </a:solidFill>
              <a:latin typeface=".VnTime" pitchFamily="34" charset="0"/>
            </a:endParaRPr>
          </a:p>
        </p:txBody>
      </p:sp>
      <p:sp>
        <p:nvSpPr>
          <p:cNvPr id="246798" name="AutoShape 14">
            <a:extLst>
              <a:ext uri="{FF2B5EF4-FFF2-40B4-BE49-F238E27FC236}">
                <a16:creationId xmlns:a16="http://schemas.microsoft.com/office/drawing/2014/main" id="{C4A9A9F3-CF7E-4E59-E242-BD6981107FD6}"/>
              </a:ext>
            </a:extLst>
          </p:cNvPr>
          <p:cNvSpPr>
            <a:spLocks noChangeArrowheads="1"/>
          </p:cNvSpPr>
          <p:nvPr/>
        </p:nvSpPr>
        <p:spPr bwMode="auto">
          <a:xfrm>
            <a:off x="3009900" y="3987800"/>
            <a:ext cx="6624638" cy="1752600"/>
          </a:xfrm>
          <a:prstGeom prst="horizontalScroll">
            <a:avLst>
              <a:gd name="adj" fmla="val 12500"/>
            </a:avLst>
          </a:prstGeom>
          <a:solidFill>
            <a:srgbClr val="FF0000"/>
          </a:solidFill>
          <a:ln w="28575">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prstClr val="black"/>
                </a:solidFill>
                <a:latin typeface=".VnTime" pitchFamily="34" charset="0"/>
              </a:rPr>
              <a:t>Phần thưởng của em là còn cái nịt.</a:t>
            </a:r>
          </a:p>
        </p:txBody>
      </p:sp>
      <p:sp>
        <p:nvSpPr>
          <p:cNvPr id="246799" name="Text Box 15">
            <a:extLst>
              <a:ext uri="{FF2B5EF4-FFF2-40B4-BE49-F238E27FC236}">
                <a16:creationId xmlns:a16="http://schemas.microsoft.com/office/drawing/2014/main" id="{73EF2913-0E02-11F5-F219-EC649442FC31}"/>
              </a:ext>
            </a:extLst>
          </p:cNvPr>
          <p:cNvSpPr txBox="1">
            <a:spLocks noChangeArrowheads="1"/>
          </p:cNvSpPr>
          <p:nvPr/>
        </p:nvSpPr>
        <p:spPr bwMode="auto">
          <a:xfrm>
            <a:off x="1524000" y="0"/>
            <a:ext cx="9144000" cy="95408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spAutoFit/>
          </a:bodyPr>
          <a:lstStyle/>
          <a:p>
            <a:pPr eaLnBrk="0" fontAlgn="base" hangingPunct="0">
              <a:spcBef>
                <a:spcPct val="50000"/>
              </a:spcBef>
              <a:spcAft>
                <a:spcPct val="0"/>
              </a:spcAft>
              <a:defRPr/>
            </a:pPr>
            <a:r>
              <a:rPr lang="en-US" sz="2800" b="1" i="1" dirty="0">
                <a:solidFill>
                  <a:prstClr val="white"/>
                </a:solidFill>
                <a:latin typeface="Calibri"/>
              </a:rPr>
              <a:t>     </a:t>
            </a:r>
            <a:r>
              <a:rPr lang="en-US" sz="2800" b="1" i="1" dirty="0" err="1">
                <a:solidFill>
                  <a:srgbClr val="FF0000"/>
                </a:solidFill>
                <a:latin typeface="Calibri"/>
              </a:rPr>
              <a:t>Có</a:t>
            </a:r>
            <a:r>
              <a:rPr lang="en-US" sz="2800" b="1" i="1" dirty="0">
                <a:solidFill>
                  <a:srgbClr val="FF0000"/>
                </a:solidFill>
                <a:latin typeface="Calibri"/>
              </a:rPr>
              <a:t> </a:t>
            </a:r>
            <a:r>
              <a:rPr lang="en-US" sz="2800" b="1" i="1" dirty="0" err="1">
                <a:solidFill>
                  <a:srgbClr val="FF0000"/>
                </a:solidFill>
                <a:latin typeface="Calibri"/>
              </a:rPr>
              <a:t>một</a:t>
            </a:r>
            <a:r>
              <a:rPr lang="en-US" sz="2800" b="1" i="1" dirty="0">
                <a:solidFill>
                  <a:srgbClr val="FF0000"/>
                </a:solidFill>
                <a:latin typeface="Calibri"/>
              </a:rPr>
              <a:t> </a:t>
            </a:r>
            <a:r>
              <a:rPr lang="en-US" sz="2800" b="1" i="1" dirty="0" err="1">
                <a:solidFill>
                  <a:srgbClr val="FF0000"/>
                </a:solidFill>
                <a:latin typeface="Calibri"/>
              </a:rPr>
              <a:t>trong</a:t>
            </a:r>
            <a:r>
              <a:rPr lang="en-US" sz="2800" b="1" i="1" dirty="0">
                <a:solidFill>
                  <a:srgbClr val="FF0000"/>
                </a:solidFill>
                <a:latin typeface="Calibri"/>
              </a:rPr>
              <a:t> </a:t>
            </a:r>
            <a:r>
              <a:rPr lang="en-US" sz="2800" b="1" i="1" dirty="0" err="1">
                <a:solidFill>
                  <a:srgbClr val="FF0000"/>
                </a:solidFill>
                <a:latin typeface="Calibri"/>
              </a:rPr>
              <a:t>ba</a:t>
            </a:r>
            <a:r>
              <a:rPr lang="en-US" sz="2800" b="1" i="1" dirty="0">
                <a:solidFill>
                  <a:srgbClr val="FF0000"/>
                </a:solidFill>
                <a:latin typeface="Calibri"/>
              </a:rPr>
              <a:t> </a:t>
            </a:r>
            <a:r>
              <a:rPr lang="en-US" sz="2800" b="1" i="1" dirty="0" err="1">
                <a:solidFill>
                  <a:srgbClr val="FF0000"/>
                </a:solidFill>
                <a:latin typeface="Calibri"/>
              </a:rPr>
              <a:t>phần</a:t>
            </a:r>
            <a:r>
              <a:rPr lang="en-US" sz="2800" b="1" i="1" dirty="0">
                <a:solidFill>
                  <a:srgbClr val="FF0000"/>
                </a:solidFill>
                <a:latin typeface="Calibri"/>
              </a:rPr>
              <a:t> </a:t>
            </a:r>
            <a:r>
              <a:rPr lang="en-US" sz="2800" b="1" i="1" dirty="0" err="1">
                <a:solidFill>
                  <a:srgbClr val="FF0000"/>
                </a:solidFill>
                <a:latin typeface="Calibri"/>
              </a:rPr>
              <a:t>thưởng</a:t>
            </a:r>
            <a:r>
              <a:rPr lang="en-US" sz="2800" b="1" i="1" dirty="0">
                <a:solidFill>
                  <a:srgbClr val="FF0000"/>
                </a:solidFill>
                <a:latin typeface="Calibri"/>
              </a:rPr>
              <a:t> </a:t>
            </a:r>
            <a:r>
              <a:rPr lang="en-US" sz="2800" b="1" i="1" dirty="0" err="1">
                <a:solidFill>
                  <a:srgbClr val="FF0000"/>
                </a:solidFill>
                <a:latin typeface="Calibri"/>
              </a:rPr>
              <a:t>dành</a:t>
            </a:r>
            <a:r>
              <a:rPr lang="en-US" sz="2800" b="1" i="1" dirty="0">
                <a:solidFill>
                  <a:srgbClr val="FF0000"/>
                </a:solidFill>
                <a:latin typeface="Calibri"/>
              </a:rPr>
              <a:t> </a:t>
            </a:r>
            <a:r>
              <a:rPr lang="en-US" sz="2800" b="1" i="1" dirty="0" err="1">
                <a:solidFill>
                  <a:srgbClr val="FF0000"/>
                </a:solidFill>
                <a:latin typeface="Calibri"/>
              </a:rPr>
              <a:t>cho</a:t>
            </a:r>
            <a:r>
              <a:rPr lang="en-US" sz="2800" b="1" i="1" dirty="0">
                <a:solidFill>
                  <a:srgbClr val="FF0000"/>
                </a:solidFill>
                <a:latin typeface="Calibri"/>
              </a:rPr>
              <a:t> </a:t>
            </a:r>
            <a:r>
              <a:rPr lang="en-US" sz="2800" b="1" i="1" dirty="0" err="1">
                <a:solidFill>
                  <a:srgbClr val="FF0000"/>
                </a:solidFill>
                <a:latin typeface="Calibri"/>
              </a:rPr>
              <a:t>em</a:t>
            </a:r>
            <a:r>
              <a:rPr lang="en-US" sz="2800" b="1" i="1" dirty="0">
                <a:solidFill>
                  <a:srgbClr val="FF0000"/>
                </a:solidFill>
                <a:latin typeface="Calibri"/>
              </a:rPr>
              <a:t>, </a:t>
            </a:r>
            <a:r>
              <a:rPr lang="en-US" sz="2800" b="1" i="1" dirty="0" err="1">
                <a:solidFill>
                  <a:srgbClr val="FF0000"/>
                </a:solidFill>
                <a:latin typeface="Calibri"/>
              </a:rPr>
              <a:t>em</a:t>
            </a:r>
            <a:r>
              <a:rPr lang="en-US" sz="2800" b="1" i="1" dirty="0">
                <a:solidFill>
                  <a:srgbClr val="FF0000"/>
                </a:solidFill>
                <a:latin typeface="Calibri"/>
              </a:rPr>
              <a:t> </a:t>
            </a:r>
            <a:r>
              <a:rPr lang="en-US" sz="2800" b="1" i="1" dirty="0" err="1">
                <a:solidFill>
                  <a:srgbClr val="FF0000"/>
                </a:solidFill>
                <a:latin typeface="Calibri"/>
              </a:rPr>
              <a:t>chọn</a:t>
            </a:r>
            <a:r>
              <a:rPr lang="en-US" sz="2800" b="1" i="1" dirty="0">
                <a:solidFill>
                  <a:srgbClr val="FF0000"/>
                </a:solidFill>
                <a:latin typeface="Calibri"/>
              </a:rPr>
              <a:t> </a:t>
            </a:r>
            <a:r>
              <a:rPr lang="en-US" sz="2800" b="1" i="1" dirty="0" err="1">
                <a:solidFill>
                  <a:srgbClr val="FF0000"/>
                </a:solidFill>
                <a:latin typeface="Calibri"/>
              </a:rPr>
              <a:t>phần</a:t>
            </a:r>
            <a:r>
              <a:rPr lang="en-US" sz="2800" b="1" i="1" dirty="0">
                <a:solidFill>
                  <a:srgbClr val="FF0000"/>
                </a:solidFill>
                <a:latin typeface="Calibri"/>
              </a:rPr>
              <a:t> </a:t>
            </a:r>
            <a:r>
              <a:rPr lang="en-US" sz="2800" b="1" i="1" dirty="0" err="1">
                <a:solidFill>
                  <a:srgbClr val="FF0000"/>
                </a:solidFill>
                <a:latin typeface="Calibri"/>
              </a:rPr>
              <a:t>thưởng</a:t>
            </a:r>
            <a:r>
              <a:rPr lang="en-US" sz="2800" b="1" i="1" dirty="0">
                <a:solidFill>
                  <a:srgbClr val="FF0000"/>
                </a:solidFill>
                <a:latin typeface="Calibri"/>
              </a:rPr>
              <a:t> </a:t>
            </a:r>
            <a:r>
              <a:rPr lang="en-US" sz="2800" b="1" i="1" dirty="0" err="1">
                <a:solidFill>
                  <a:srgbClr val="FF0000"/>
                </a:solidFill>
                <a:latin typeface="Calibri"/>
              </a:rPr>
              <a:t>nào</a:t>
            </a:r>
            <a:r>
              <a:rPr lang="en-US" sz="2800" b="1" i="1" dirty="0">
                <a:solidFill>
                  <a:srgbClr val="FF0000"/>
                </a:solidFill>
                <a:latin typeface="Calibri"/>
              </a:rPr>
              <a:t>?</a:t>
            </a:r>
          </a:p>
        </p:txBody>
      </p:sp>
    </p:spTree>
    <p:extLst>
      <p:ext uri="{BB962C8B-B14F-4D97-AF65-F5344CB8AC3E}">
        <p14:creationId xmlns:p14="http://schemas.microsoft.com/office/powerpoint/2010/main" val="1855654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6799"/>
                                        </p:tgtEl>
                                        <p:attrNameLst>
                                          <p:attrName>style.visibility</p:attrName>
                                        </p:attrNameLst>
                                      </p:cBhvr>
                                      <p:to>
                                        <p:strVal val="visible"/>
                                      </p:to>
                                    </p:set>
                                    <p:animEffect transition="in" filter="box(in)">
                                      <p:cBhvr>
                                        <p:cTn id="7" dur="500"/>
                                        <p:tgtEl>
                                          <p:spTgt spid="246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46793"/>
                                        </p:tgtEl>
                                        <p:attrNameLst>
                                          <p:attrName>style.visibility</p:attrName>
                                        </p:attrNameLst>
                                      </p:cBhvr>
                                      <p:to>
                                        <p:strVal val="visible"/>
                                      </p:to>
                                    </p:set>
                                    <p:animEffect transition="in" filter="fade">
                                      <p:cBhvr>
                                        <p:cTn id="12" dur="800" decel="100000"/>
                                        <p:tgtEl>
                                          <p:spTgt spid="246793"/>
                                        </p:tgtEl>
                                      </p:cBhvr>
                                    </p:animEffect>
                                    <p:anim calcmode="lin" valueType="num">
                                      <p:cBhvr>
                                        <p:cTn id="13" dur="800" decel="100000" fill="hold"/>
                                        <p:tgtEl>
                                          <p:spTgt spid="246793"/>
                                        </p:tgtEl>
                                        <p:attrNameLst>
                                          <p:attrName>style.rotation</p:attrName>
                                        </p:attrNameLst>
                                      </p:cBhvr>
                                      <p:tavLst>
                                        <p:tav tm="0">
                                          <p:val>
                                            <p:fltVal val="-90"/>
                                          </p:val>
                                        </p:tav>
                                        <p:tav tm="100000">
                                          <p:val>
                                            <p:fltVal val="0"/>
                                          </p:val>
                                        </p:tav>
                                      </p:tavLst>
                                    </p:anim>
                                    <p:anim calcmode="lin" valueType="num">
                                      <p:cBhvr>
                                        <p:cTn id="14" dur="800" decel="100000" fill="hold"/>
                                        <p:tgtEl>
                                          <p:spTgt spid="246793"/>
                                        </p:tgtEl>
                                        <p:attrNameLst>
                                          <p:attrName>ppt_x</p:attrName>
                                        </p:attrNameLst>
                                      </p:cBhvr>
                                      <p:tavLst>
                                        <p:tav tm="0">
                                          <p:val>
                                            <p:strVal val="#ppt_x+0.4"/>
                                          </p:val>
                                        </p:tav>
                                        <p:tav tm="100000">
                                          <p:val>
                                            <p:strVal val="#ppt_x-0.05"/>
                                          </p:val>
                                        </p:tav>
                                      </p:tavLst>
                                    </p:anim>
                                    <p:anim calcmode="lin" valueType="num">
                                      <p:cBhvr>
                                        <p:cTn id="15" dur="800" decel="100000" fill="hold"/>
                                        <p:tgtEl>
                                          <p:spTgt spid="24679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4679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46793"/>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246794"/>
                                        </p:tgtEl>
                                        <p:attrNameLst>
                                          <p:attrName>style.visibility</p:attrName>
                                        </p:attrNameLst>
                                      </p:cBhvr>
                                      <p:to>
                                        <p:strVal val="visible"/>
                                      </p:to>
                                    </p:set>
                                    <p:animEffect transition="in" filter="fade">
                                      <p:cBhvr>
                                        <p:cTn id="22" dur="800" decel="100000"/>
                                        <p:tgtEl>
                                          <p:spTgt spid="246794"/>
                                        </p:tgtEl>
                                      </p:cBhvr>
                                    </p:animEffect>
                                    <p:anim calcmode="lin" valueType="num">
                                      <p:cBhvr>
                                        <p:cTn id="23" dur="800" decel="100000" fill="hold"/>
                                        <p:tgtEl>
                                          <p:spTgt spid="246794"/>
                                        </p:tgtEl>
                                        <p:attrNameLst>
                                          <p:attrName>style.rotation</p:attrName>
                                        </p:attrNameLst>
                                      </p:cBhvr>
                                      <p:tavLst>
                                        <p:tav tm="0">
                                          <p:val>
                                            <p:fltVal val="-90"/>
                                          </p:val>
                                        </p:tav>
                                        <p:tav tm="100000">
                                          <p:val>
                                            <p:fltVal val="0"/>
                                          </p:val>
                                        </p:tav>
                                      </p:tavLst>
                                    </p:anim>
                                    <p:anim calcmode="lin" valueType="num">
                                      <p:cBhvr>
                                        <p:cTn id="24" dur="800" decel="100000" fill="hold"/>
                                        <p:tgtEl>
                                          <p:spTgt spid="246794"/>
                                        </p:tgtEl>
                                        <p:attrNameLst>
                                          <p:attrName>ppt_x</p:attrName>
                                        </p:attrNameLst>
                                      </p:cBhvr>
                                      <p:tavLst>
                                        <p:tav tm="0">
                                          <p:val>
                                            <p:strVal val="#ppt_x+0.4"/>
                                          </p:val>
                                        </p:tav>
                                        <p:tav tm="100000">
                                          <p:val>
                                            <p:strVal val="#ppt_x-0.05"/>
                                          </p:val>
                                        </p:tav>
                                      </p:tavLst>
                                    </p:anim>
                                    <p:anim calcmode="lin" valueType="num">
                                      <p:cBhvr>
                                        <p:cTn id="25" dur="800" decel="100000" fill="hold"/>
                                        <p:tgtEl>
                                          <p:spTgt spid="24679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4679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46794"/>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46795"/>
                                        </p:tgtEl>
                                        <p:attrNameLst>
                                          <p:attrName>style.visibility</p:attrName>
                                        </p:attrNameLst>
                                      </p:cBhvr>
                                      <p:to>
                                        <p:strVal val="visible"/>
                                      </p:to>
                                    </p:set>
                                    <p:anim calcmode="lin" valueType="num">
                                      <p:cBhvr additive="base">
                                        <p:cTn id="32" dur="500" fill="hold"/>
                                        <p:tgtEl>
                                          <p:spTgt spid="246795"/>
                                        </p:tgtEl>
                                        <p:attrNameLst>
                                          <p:attrName>ppt_x</p:attrName>
                                        </p:attrNameLst>
                                      </p:cBhvr>
                                      <p:tavLst>
                                        <p:tav tm="0">
                                          <p:val>
                                            <p:strVal val="#ppt_x"/>
                                          </p:val>
                                        </p:tav>
                                        <p:tav tm="100000">
                                          <p:val>
                                            <p:strVal val="#ppt_x"/>
                                          </p:val>
                                        </p:tav>
                                      </p:tavLst>
                                    </p:anim>
                                    <p:anim calcmode="lin" valueType="num">
                                      <p:cBhvr additive="base">
                                        <p:cTn id="33" dur="500" fill="hold"/>
                                        <p:tgtEl>
                                          <p:spTgt spid="246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4679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64" presetClass="path" presetSubtype="0" accel="50000" decel="50000" fill="hold" nodeType="clickEffect">
                                  <p:stCondLst>
                                    <p:cond delay="0"/>
                                  </p:stCondLst>
                                  <p:childTnLst>
                                    <p:animMotion origin="layout" path="M 3.33333E-6 -1.50289E-6 L 0.03333 -0.63815 " pathEditMode="relative" rAng="0" ptsTypes="AA">
                                      <p:cBhvr>
                                        <p:cTn id="38" dur="500" fill="hold"/>
                                        <p:tgtEl>
                                          <p:spTgt spid="246793"/>
                                        </p:tgtEl>
                                        <p:attrNameLst>
                                          <p:attrName>ppt_x</p:attrName>
                                          <p:attrName>ppt_y</p:attrName>
                                        </p:attrNameLst>
                                      </p:cBhvr>
                                      <p:rCtr x="17" y="-319"/>
                                    </p:animMotion>
                                  </p:childTnLst>
                                </p:cTn>
                              </p:par>
                              <p:par>
                                <p:cTn id="39" presetID="22" presetClass="entr" presetSubtype="8" fill="hold" nodeType="withEffect">
                                  <p:stCondLst>
                                    <p:cond delay="0"/>
                                  </p:stCondLst>
                                  <p:childTnLst>
                                    <p:set>
                                      <p:cBhvr>
                                        <p:cTn id="40" dur="1" fill="hold">
                                          <p:stCondLst>
                                            <p:cond delay="0"/>
                                          </p:stCondLst>
                                        </p:cTn>
                                        <p:tgtEl>
                                          <p:spTgt spid="246796"/>
                                        </p:tgtEl>
                                        <p:attrNameLst>
                                          <p:attrName>style.visibility</p:attrName>
                                        </p:attrNameLst>
                                      </p:cBhvr>
                                      <p:to>
                                        <p:strVal val="visible"/>
                                      </p:to>
                                    </p:set>
                                    <p:animEffect transition="in" filter="wipe(left)">
                                      <p:cBhvr>
                                        <p:cTn id="41" dur="500"/>
                                        <p:tgtEl>
                                          <p:spTgt spid="246796"/>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6793"/>
                  </p:tgtEl>
                </p:cond>
              </p:nextCondLst>
            </p:seq>
            <p:seq concurrent="1" nextAc="seek">
              <p:cTn id="42" restart="whenNotActive" fill="hold" evtFilter="cancelBubble" nodeType="interactiveSeq">
                <p:stCondLst>
                  <p:cond evt="onClick" delay="0">
                    <p:tgtEl>
                      <p:spTgt spid="246794"/>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64" presetClass="path" presetSubtype="0" accel="50000" decel="50000" fill="hold" nodeType="clickEffect">
                                  <p:stCondLst>
                                    <p:cond delay="0"/>
                                  </p:stCondLst>
                                  <p:childTnLst>
                                    <p:animMotion origin="layout" path="M -3.33333E-6 -1.50289E-6 L -3.33333E-6 -0.58266 " pathEditMode="relative" rAng="0" ptsTypes="AA">
                                      <p:cBhvr>
                                        <p:cTn id="46" dur="500" fill="hold"/>
                                        <p:tgtEl>
                                          <p:spTgt spid="246794"/>
                                        </p:tgtEl>
                                        <p:attrNameLst>
                                          <p:attrName>ppt_x</p:attrName>
                                          <p:attrName>ppt_y</p:attrName>
                                        </p:attrNameLst>
                                      </p:cBhvr>
                                      <p:rCtr x="0" y="-291"/>
                                    </p:animMotion>
                                  </p:childTnLst>
                                </p:cTn>
                              </p:par>
                              <p:par>
                                <p:cTn id="47" presetID="5" presetClass="entr" presetSubtype="10" fill="hold" nodeType="withEffect">
                                  <p:stCondLst>
                                    <p:cond delay="0"/>
                                  </p:stCondLst>
                                  <p:childTnLst>
                                    <p:set>
                                      <p:cBhvr>
                                        <p:cTn id="48" dur="1" fill="hold">
                                          <p:stCondLst>
                                            <p:cond delay="0"/>
                                          </p:stCondLst>
                                        </p:cTn>
                                        <p:tgtEl>
                                          <p:spTgt spid="246797"/>
                                        </p:tgtEl>
                                        <p:attrNameLst>
                                          <p:attrName>style.visibility</p:attrName>
                                        </p:attrNameLst>
                                      </p:cBhvr>
                                      <p:to>
                                        <p:strVal val="visible"/>
                                      </p:to>
                                    </p:set>
                                    <p:animEffect transition="in" filter="checkerboard(across)">
                                      <p:cBhvr>
                                        <p:cTn id="49" dur="500"/>
                                        <p:tgtEl>
                                          <p:spTgt spid="246797"/>
                                        </p:tgtEl>
                                      </p:cBhvr>
                                    </p:animEffec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6794"/>
                  </p:tgtEl>
                </p:cond>
              </p:nextCondLst>
            </p:seq>
            <p:seq concurrent="1" nextAc="seek">
              <p:cTn id="50" restart="whenNotActive" fill="hold" evtFilter="cancelBubble" nodeType="interactiveSeq">
                <p:stCondLst>
                  <p:cond evt="onClick" delay="0">
                    <p:tgtEl>
                      <p:spTgt spid="24679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64" presetClass="path" presetSubtype="0" accel="50000" decel="50000" fill="hold" nodeType="clickEffect">
                                  <p:stCondLst>
                                    <p:cond delay="0"/>
                                  </p:stCondLst>
                                  <p:childTnLst>
                                    <p:animMotion origin="layout" path="M -3.33333E-6 -3.23699E-6 L -0.00833 -0.67144 " pathEditMode="relative" rAng="0" ptsTypes="AA">
                                      <p:cBhvr>
                                        <p:cTn id="54" dur="500" fill="hold"/>
                                        <p:tgtEl>
                                          <p:spTgt spid="246795"/>
                                        </p:tgtEl>
                                        <p:attrNameLst>
                                          <p:attrName>ppt_x</p:attrName>
                                          <p:attrName>ppt_y</p:attrName>
                                        </p:attrNameLst>
                                      </p:cBhvr>
                                      <p:rCtr x="-4" y="-336"/>
                                    </p:animMotion>
                                  </p:childTnLst>
                                </p:cTn>
                              </p:par>
                              <p:par>
                                <p:cTn id="55" presetID="8" presetClass="entr" presetSubtype="16" fill="hold" nodeType="withEffect">
                                  <p:stCondLst>
                                    <p:cond delay="0"/>
                                  </p:stCondLst>
                                  <p:childTnLst>
                                    <p:set>
                                      <p:cBhvr>
                                        <p:cTn id="56" dur="1" fill="hold">
                                          <p:stCondLst>
                                            <p:cond delay="0"/>
                                          </p:stCondLst>
                                        </p:cTn>
                                        <p:tgtEl>
                                          <p:spTgt spid="246798"/>
                                        </p:tgtEl>
                                        <p:attrNameLst>
                                          <p:attrName>style.visibility</p:attrName>
                                        </p:attrNameLst>
                                      </p:cBhvr>
                                      <p:to>
                                        <p:strVal val="visible"/>
                                      </p:to>
                                    </p:set>
                                    <p:animEffect transition="in" filter="diamond(in)">
                                      <p:cBhvr>
                                        <p:cTn id="57" dur="500"/>
                                        <p:tgtEl>
                                          <p:spTgt spid="246798"/>
                                        </p:tgtEl>
                                      </p:cBhvr>
                                    </p:animEffect>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6795"/>
                  </p:tgtEl>
                </p:cond>
              </p:nextCondLst>
            </p:seq>
          </p:childTnLst>
        </p:cTn>
      </p:par>
    </p:tnLst>
    <p:bldLst>
      <p:bldP spid="246793" grpId="0" animBg="1"/>
      <p:bldP spid="246793" grpId="1" animBg="1"/>
      <p:bldP spid="246794" grpId="0" animBg="1"/>
      <p:bldP spid="246794" grpId="1" animBg="1"/>
      <p:bldP spid="246795" grpId="0" animBg="1"/>
      <p:bldP spid="246795" grpId="1" animBg="1"/>
      <p:bldP spid="246796" grpId="0" animBg="1"/>
      <p:bldP spid="246797" grpId="0" animBg="1"/>
      <p:bldP spid="246798" grpId="0" animBg="1"/>
      <p:bldP spid="24679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6428AEB-A5EB-78D3-B45F-BFD3BB068F5A}"/>
              </a:ext>
            </a:extLst>
          </p:cNvPr>
          <p:cNvSpPr>
            <a:spLocks noChangeArrowheads="1"/>
          </p:cNvSpPr>
          <p:nvPr/>
        </p:nvSpPr>
        <p:spPr bwMode="auto">
          <a:xfrm>
            <a:off x="327025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3000" b="1" u="sng">
                <a:solidFill>
                  <a:srgbClr val="FF0000"/>
                </a:solidFill>
                <a:latin typeface="Times New Roman" panose="02020603050405020304" pitchFamily="18" charset="0"/>
                <a:cs typeface="Times New Roman" panose="02020603050405020304" pitchFamily="18" charset="0"/>
              </a:rPr>
              <a:t>HƯỚNG DẪN HỌC TẬP</a:t>
            </a:r>
            <a:r>
              <a:rPr lang="en-US" altLang="en-US" sz="3000" b="1">
                <a:solidFill>
                  <a:srgbClr val="FF0000"/>
                </a:solidFill>
                <a:latin typeface="Times New Roman" panose="02020603050405020304" pitchFamily="18" charset="0"/>
                <a:cs typeface="Times New Roman" panose="02020603050405020304" pitchFamily="18" charset="0"/>
              </a:rPr>
              <a:t>:</a:t>
            </a:r>
          </a:p>
          <a:p>
            <a:pPr algn="ctr" eaLnBrk="0" fontAlgn="base" hangingPunct="0">
              <a:spcBef>
                <a:spcPct val="0"/>
              </a:spcBef>
              <a:spcAft>
                <a:spcPct val="0"/>
              </a:spcAft>
              <a:buNone/>
            </a:pPr>
            <a:endParaRPr lang="en-US" altLang="en-US" sz="3000" b="1">
              <a:solidFill>
                <a:srgbClr val="FF0000"/>
              </a:solidFill>
              <a:latin typeface="Times New Roman" panose="02020603050405020304" pitchFamily="18" charset="0"/>
              <a:cs typeface="Times New Roman" panose="02020603050405020304" pitchFamily="18" charset="0"/>
            </a:endParaRPr>
          </a:p>
        </p:txBody>
      </p:sp>
      <p:sp>
        <p:nvSpPr>
          <p:cNvPr id="45059" name="Rectangle 51">
            <a:extLst>
              <a:ext uri="{FF2B5EF4-FFF2-40B4-BE49-F238E27FC236}">
                <a16:creationId xmlns:a16="http://schemas.microsoft.com/office/drawing/2014/main" id="{6B602F98-E86D-C165-06A2-A039094F8CEA}"/>
              </a:ext>
            </a:extLst>
          </p:cNvPr>
          <p:cNvSpPr>
            <a:spLocks noChangeArrowheads="1"/>
          </p:cNvSpPr>
          <p:nvPr/>
        </p:nvSpPr>
        <p:spPr bwMode="auto">
          <a:xfrm>
            <a:off x="1524000" y="685801"/>
            <a:ext cx="9164638"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b="1" i="1" u="sng">
                <a:solidFill>
                  <a:srgbClr val="0000FF"/>
                </a:solidFill>
                <a:latin typeface="Times New Roman" panose="02020603050405020304" pitchFamily="18" charset="0"/>
                <a:cs typeface="Times New Roman" panose="02020603050405020304" pitchFamily="18" charset="0"/>
              </a:rPr>
              <a:t>*Đối với bài học tiết này:</a:t>
            </a:r>
          </a:p>
          <a:p>
            <a:pPr eaLnBrk="0" fontAlgn="base" hangingPunct="0">
              <a:spcBef>
                <a:spcPct val="0"/>
              </a:spcBef>
              <a:spcAft>
                <a:spcPct val="0"/>
              </a:spcAft>
              <a:buNone/>
            </a:pPr>
            <a:r>
              <a:rPr lang="en-US" altLang="en-US" sz="2400" b="1">
                <a:solidFill>
                  <a:prstClr val="black"/>
                </a:solidFill>
                <a:latin typeface="Times New Roman" panose="02020603050405020304" pitchFamily="18" charset="0"/>
                <a:cs typeface="Times New Roman" panose="02020603050405020304" pitchFamily="18" charset="0"/>
              </a:rPr>
              <a:t>    - </a:t>
            </a:r>
            <a:r>
              <a:rPr lang="en-US" altLang="en-US" b="1">
                <a:solidFill>
                  <a:prstClr val="black"/>
                </a:solidFill>
                <a:latin typeface="Times New Roman" panose="02020603050405020304" pitchFamily="18" charset="0"/>
                <a:cs typeface="Times New Roman" panose="02020603050405020304" pitchFamily="18" charset="0"/>
              </a:rPr>
              <a:t>Học bài, làm bài tập bản đồ.</a:t>
            </a:r>
          </a:p>
          <a:p>
            <a:pPr eaLnBrk="0" fontAlgn="base" hangingPunct="0">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   - Chú ý đặc điểm khí hậu, sông ngòi của khu vực.</a:t>
            </a:r>
          </a:p>
          <a:p>
            <a:pPr eaLnBrk="0" fontAlgn="base" hangingPunct="0">
              <a:spcBef>
                <a:spcPct val="0"/>
              </a:spcBef>
              <a:spcAft>
                <a:spcPct val="0"/>
              </a:spcAft>
              <a:buNone/>
            </a:pPr>
            <a:r>
              <a:rPr lang="en-US" altLang="en-US" sz="1800" b="1" i="1" u="sng">
                <a:solidFill>
                  <a:prstClr val="black"/>
                </a:solidFill>
                <a:latin typeface="Arial" panose="020B0604020202020204" pitchFamily="34" charset="0"/>
              </a:rPr>
              <a:t>* </a:t>
            </a:r>
            <a:r>
              <a:rPr lang="en-US" altLang="en-US" b="1" i="1" u="sng">
                <a:solidFill>
                  <a:srgbClr val="0000FF"/>
                </a:solidFill>
                <a:latin typeface="Arial" panose="020B0604020202020204" pitchFamily="34" charset="0"/>
              </a:rPr>
              <a:t>Đối với bài học tiết sau :</a:t>
            </a:r>
            <a:endParaRPr lang="en-US" altLang="en-US" b="1">
              <a:solidFill>
                <a:srgbClr val="0000FF"/>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-Xem trước bài 11: DÂN CƯ VÀ ĐẶC ĐIỂM         KINH TẾ CỦA KHU VỰC NAM Á.</a:t>
            </a:r>
          </a:p>
          <a:p>
            <a:pPr eaLnBrk="0" fontAlgn="base" hangingPunct="0">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 Dân cư Nam Á phân bố như thế nào?</a:t>
            </a:r>
            <a:r>
              <a:rPr lang="nl-NL" altLang="en-US" sz="3500">
                <a:solidFill>
                  <a:prstClr val="black"/>
                </a:solidFill>
                <a:latin typeface="Arial" panose="020B0604020202020204" pitchFamily="34" charset="0"/>
              </a:rPr>
              <a:t>.</a:t>
            </a:r>
            <a:endParaRPr lang="en-US" altLang="en-US" b="1">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 Khu vực nào đông dân nhất Nam Á?</a:t>
            </a:r>
          </a:p>
          <a:p>
            <a:pPr eaLnBrk="0" fontAlgn="base" hangingPunct="0">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 Nước nào phát triển nhất khu vực nam Á?</a:t>
            </a:r>
          </a:p>
          <a:p>
            <a:pPr eaLnBrk="0" fontAlgn="base" hangingPunct="0">
              <a:spcBef>
                <a:spcPct val="0"/>
              </a:spcBef>
              <a:spcAft>
                <a:spcPct val="0"/>
              </a:spcAft>
              <a:buNone/>
            </a:pPr>
            <a:endParaRPr lang="en-US" altLang="en-US" b="1">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None/>
            </a:pPr>
            <a:endParaRPr lang="en-US" altLang="en-US"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5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3" name="Text Box 13">
            <a:extLst>
              <a:ext uri="{FF2B5EF4-FFF2-40B4-BE49-F238E27FC236}">
                <a16:creationId xmlns:a16="http://schemas.microsoft.com/office/drawing/2014/main" id="{EB6D260B-403B-5767-8E8E-F863BF981228}"/>
              </a:ext>
            </a:extLst>
          </p:cNvPr>
          <p:cNvSpPr txBox="1">
            <a:spLocks noChangeArrowheads="1"/>
          </p:cNvSpPr>
          <p:nvPr/>
        </p:nvSpPr>
        <p:spPr bwMode="auto">
          <a:xfrm>
            <a:off x="1981200" y="1930400"/>
            <a:ext cx="35814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0033CC"/>
                </a:solidFill>
                <a:latin typeface=".VnTime" pitchFamily="34" charset="0"/>
              </a:rPr>
              <a:t>  </a:t>
            </a:r>
            <a:r>
              <a:rPr lang="en-US" altLang="en-US" sz="2800" b="1">
                <a:solidFill>
                  <a:srgbClr val="0033CC"/>
                </a:solidFill>
                <a:latin typeface="Times New Roman" panose="02020603050405020304" pitchFamily="18" charset="0"/>
              </a:rPr>
              <a:t>Quan sát lược đồ hãy xác định khu vực Nam Á nằm ở vị trí nào của châu Á?</a:t>
            </a:r>
          </a:p>
        </p:txBody>
      </p:sp>
      <p:sp>
        <p:nvSpPr>
          <p:cNvPr id="6147" name="Text Box 5">
            <a:extLst>
              <a:ext uri="{FF2B5EF4-FFF2-40B4-BE49-F238E27FC236}">
                <a16:creationId xmlns:a16="http://schemas.microsoft.com/office/drawing/2014/main" id="{A7377CD3-8557-1233-EAA9-626A11180D94}"/>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6148" name="Text Box 6">
            <a:extLst>
              <a:ext uri="{FF2B5EF4-FFF2-40B4-BE49-F238E27FC236}">
                <a16:creationId xmlns:a16="http://schemas.microsoft.com/office/drawing/2014/main" id="{E1A6239C-7B41-6623-8FD6-97F8606BEEA1}"/>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pic>
        <p:nvPicPr>
          <p:cNvPr id="6149" name="Picture 9" descr="1">
            <a:extLst>
              <a:ext uri="{FF2B5EF4-FFF2-40B4-BE49-F238E27FC236}">
                <a16:creationId xmlns:a16="http://schemas.microsoft.com/office/drawing/2014/main" id="{8422E2E3-E9A2-E9BF-B69F-5446A75947DA}"/>
              </a:ext>
            </a:extLst>
          </p:cNvPr>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5715000" y="685800"/>
            <a:ext cx="4876800" cy="60960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Group 10">
            <a:extLst>
              <a:ext uri="{FF2B5EF4-FFF2-40B4-BE49-F238E27FC236}">
                <a16:creationId xmlns:a16="http://schemas.microsoft.com/office/drawing/2014/main" id="{4441EB14-BF28-F783-0123-0046CEA433FC}"/>
              </a:ext>
            </a:extLst>
          </p:cNvPr>
          <p:cNvGrpSpPr>
            <a:grpSpLocks/>
          </p:cNvGrpSpPr>
          <p:nvPr/>
        </p:nvGrpSpPr>
        <p:grpSpPr bwMode="auto">
          <a:xfrm>
            <a:off x="6781800" y="3581400"/>
            <a:ext cx="1600200" cy="1524000"/>
            <a:chOff x="3441" y="2196"/>
            <a:chExt cx="950" cy="959"/>
          </a:xfrm>
        </p:grpSpPr>
        <p:sp>
          <p:nvSpPr>
            <p:cNvPr id="6152" name="Freeform 11">
              <a:extLst>
                <a:ext uri="{FF2B5EF4-FFF2-40B4-BE49-F238E27FC236}">
                  <a16:creationId xmlns:a16="http://schemas.microsoft.com/office/drawing/2014/main" id="{5BF1F399-1428-425B-B386-1D0203CEAF1F}"/>
                </a:ext>
              </a:extLst>
            </p:cNvPr>
            <p:cNvSpPr>
              <a:spLocks/>
            </p:cNvSpPr>
            <p:nvPr/>
          </p:nvSpPr>
          <p:spPr bwMode="auto">
            <a:xfrm>
              <a:off x="3918" y="3045"/>
              <a:ext cx="72" cy="110"/>
            </a:xfrm>
            <a:custGeom>
              <a:avLst/>
              <a:gdLst>
                <a:gd name="T0" fmla="*/ 15 w 72"/>
                <a:gd name="T1" fmla="*/ 0 h 110"/>
                <a:gd name="T2" fmla="*/ 36 w 72"/>
                <a:gd name="T3" fmla="*/ 9 h 110"/>
                <a:gd name="T4" fmla="*/ 48 w 72"/>
                <a:gd name="T5" fmla="*/ 24 h 110"/>
                <a:gd name="T6" fmla="*/ 54 w 72"/>
                <a:gd name="T7" fmla="*/ 33 h 110"/>
                <a:gd name="T8" fmla="*/ 63 w 72"/>
                <a:gd name="T9" fmla="*/ 39 h 110"/>
                <a:gd name="T10" fmla="*/ 72 w 72"/>
                <a:gd name="T11" fmla="*/ 69 h 110"/>
                <a:gd name="T12" fmla="*/ 36 w 72"/>
                <a:gd name="T13" fmla="*/ 108 h 110"/>
                <a:gd name="T14" fmla="*/ 12 w 72"/>
                <a:gd name="T15" fmla="*/ 96 h 110"/>
                <a:gd name="T16" fmla="*/ 0 w 72"/>
                <a:gd name="T17" fmla="*/ 78 h 110"/>
                <a:gd name="T18" fmla="*/ 3 w 72"/>
                <a:gd name="T19" fmla="*/ 57 h 110"/>
                <a:gd name="T20" fmla="*/ 12 w 72"/>
                <a:gd name="T21" fmla="*/ 51 h 110"/>
                <a:gd name="T22" fmla="*/ 15 w 72"/>
                <a:gd name="T23" fmla="*/ 0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10"/>
                <a:gd name="T38" fmla="*/ 72 w 72"/>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10">
                  <a:moveTo>
                    <a:pt x="15" y="0"/>
                  </a:moveTo>
                  <a:cubicBezTo>
                    <a:pt x="21" y="4"/>
                    <a:pt x="31" y="4"/>
                    <a:pt x="36" y="9"/>
                  </a:cubicBezTo>
                  <a:cubicBezTo>
                    <a:pt x="57" y="30"/>
                    <a:pt x="22" y="15"/>
                    <a:pt x="48" y="24"/>
                  </a:cubicBezTo>
                  <a:cubicBezTo>
                    <a:pt x="50" y="27"/>
                    <a:pt x="51" y="30"/>
                    <a:pt x="54" y="33"/>
                  </a:cubicBezTo>
                  <a:cubicBezTo>
                    <a:pt x="57" y="36"/>
                    <a:pt x="61" y="36"/>
                    <a:pt x="63" y="39"/>
                  </a:cubicBezTo>
                  <a:cubicBezTo>
                    <a:pt x="68" y="46"/>
                    <a:pt x="69" y="61"/>
                    <a:pt x="72" y="69"/>
                  </a:cubicBezTo>
                  <a:cubicBezTo>
                    <a:pt x="67" y="110"/>
                    <a:pt x="69" y="97"/>
                    <a:pt x="36" y="108"/>
                  </a:cubicBezTo>
                  <a:cubicBezTo>
                    <a:pt x="21" y="105"/>
                    <a:pt x="21" y="108"/>
                    <a:pt x="12" y="96"/>
                  </a:cubicBezTo>
                  <a:cubicBezTo>
                    <a:pt x="8" y="90"/>
                    <a:pt x="0" y="78"/>
                    <a:pt x="0" y="78"/>
                  </a:cubicBezTo>
                  <a:cubicBezTo>
                    <a:pt x="1" y="71"/>
                    <a:pt x="0" y="63"/>
                    <a:pt x="3" y="57"/>
                  </a:cubicBezTo>
                  <a:cubicBezTo>
                    <a:pt x="4" y="54"/>
                    <a:pt x="10" y="54"/>
                    <a:pt x="12" y="51"/>
                  </a:cubicBezTo>
                  <a:cubicBezTo>
                    <a:pt x="17" y="41"/>
                    <a:pt x="15" y="4"/>
                    <a:pt x="15" y="0"/>
                  </a:cubicBez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6153" name="Freeform 12">
              <a:extLst>
                <a:ext uri="{FF2B5EF4-FFF2-40B4-BE49-F238E27FC236}">
                  <a16:creationId xmlns:a16="http://schemas.microsoft.com/office/drawing/2014/main" id="{624A49CF-4647-1BF6-5783-422C1D69D9E1}"/>
                </a:ext>
              </a:extLst>
            </p:cNvPr>
            <p:cNvSpPr>
              <a:spLocks/>
            </p:cNvSpPr>
            <p:nvPr/>
          </p:nvSpPr>
          <p:spPr bwMode="auto">
            <a:xfrm>
              <a:off x="3441" y="2196"/>
              <a:ext cx="950" cy="894"/>
            </a:xfrm>
            <a:custGeom>
              <a:avLst/>
              <a:gdLst>
                <a:gd name="T0" fmla="*/ 27 w 950"/>
                <a:gd name="T1" fmla="*/ 234 h 894"/>
                <a:gd name="T2" fmla="*/ 96 w 950"/>
                <a:gd name="T3" fmla="*/ 195 h 894"/>
                <a:gd name="T4" fmla="*/ 75 w 950"/>
                <a:gd name="T5" fmla="*/ 120 h 894"/>
                <a:gd name="T6" fmla="*/ 81 w 950"/>
                <a:gd name="T7" fmla="*/ 93 h 894"/>
                <a:gd name="T8" fmla="*/ 255 w 950"/>
                <a:gd name="T9" fmla="*/ 66 h 894"/>
                <a:gd name="T10" fmla="*/ 285 w 950"/>
                <a:gd name="T11" fmla="*/ 51 h 894"/>
                <a:gd name="T12" fmla="*/ 360 w 950"/>
                <a:gd name="T13" fmla="*/ 12 h 894"/>
                <a:gd name="T14" fmla="*/ 396 w 950"/>
                <a:gd name="T15" fmla="*/ 0 h 894"/>
                <a:gd name="T16" fmla="*/ 450 w 950"/>
                <a:gd name="T17" fmla="*/ 84 h 894"/>
                <a:gd name="T18" fmla="*/ 513 w 950"/>
                <a:gd name="T19" fmla="*/ 147 h 894"/>
                <a:gd name="T20" fmla="*/ 543 w 950"/>
                <a:gd name="T21" fmla="*/ 171 h 894"/>
                <a:gd name="T22" fmla="*/ 579 w 950"/>
                <a:gd name="T23" fmla="*/ 192 h 894"/>
                <a:gd name="T24" fmla="*/ 648 w 950"/>
                <a:gd name="T25" fmla="*/ 231 h 894"/>
                <a:gd name="T26" fmla="*/ 735 w 950"/>
                <a:gd name="T27" fmla="*/ 264 h 894"/>
                <a:gd name="T28" fmla="*/ 942 w 950"/>
                <a:gd name="T29" fmla="*/ 276 h 894"/>
                <a:gd name="T30" fmla="*/ 924 w 950"/>
                <a:gd name="T31" fmla="*/ 357 h 894"/>
                <a:gd name="T32" fmla="*/ 891 w 950"/>
                <a:gd name="T33" fmla="*/ 435 h 894"/>
                <a:gd name="T34" fmla="*/ 834 w 950"/>
                <a:gd name="T35" fmla="*/ 492 h 894"/>
                <a:gd name="T36" fmla="*/ 768 w 950"/>
                <a:gd name="T37" fmla="*/ 507 h 894"/>
                <a:gd name="T38" fmla="*/ 723 w 950"/>
                <a:gd name="T39" fmla="*/ 540 h 894"/>
                <a:gd name="T40" fmla="*/ 651 w 950"/>
                <a:gd name="T41" fmla="*/ 585 h 894"/>
                <a:gd name="T42" fmla="*/ 564 w 950"/>
                <a:gd name="T43" fmla="*/ 639 h 894"/>
                <a:gd name="T44" fmla="*/ 513 w 950"/>
                <a:gd name="T45" fmla="*/ 681 h 894"/>
                <a:gd name="T46" fmla="*/ 492 w 950"/>
                <a:gd name="T47" fmla="*/ 810 h 894"/>
                <a:gd name="T48" fmla="*/ 468 w 950"/>
                <a:gd name="T49" fmla="*/ 852 h 894"/>
                <a:gd name="T50" fmla="*/ 423 w 950"/>
                <a:gd name="T51" fmla="*/ 894 h 894"/>
                <a:gd name="T52" fmla="*/ 366 w 950"/>
                <a:gd name="T53" fmla="*/ 843 h 894"/>
                <a:gd name="T54" fmla="*/ 327 w 950"/>
                <a:gd name="T55" fmla="*/ 726 h 894"/>
                <a:gd name="T56" fmla="*/ 297 w 950"/>
                <a:gd name="T57" fmla="*/ 621 h 894"/>
                <a:gd name="T58" fmla="*/ 303 w 950"/>
                <a:gd name="T59" fmla="*/ 468 h 894"/>
                <a:gd name="T60" fmla="*/ 258 w 950"/>
                <a:gd name="T61" fmla="*/ 480 h 894"/>
                <a:gd name="T62" fmla="*/ 219 w 950"/>
                <a:gd name="T63" fmla="*/ 420 h 894"/>
                <a:gd name="T64" fmla="*/ 174 w 950"/>
                <a:gd name="T65" fmla="*/ 363 h 894"/>
                <a:gd name="T66" fmla="*/ 129 w 950"/>
                <a:gd name="T67" fmla="*/ 306 h 894"/>
                <a:gd name="T68" fmla="*/ 15 w 950"/>
                <a:gd name="T69" fmla="*/ 282 h 8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0"/>
                <a:gd name="T106" fmla="*/ 0 h 894"/>
                <a:gd name="T107" fmla="*/ 950 w 950"/>
                <a:gd name="T108" fmla="*/ 894 h 8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0" h="894">
                  <a:moveTo>
                    <a:pt x="15" y="282"/>
                  </a:moveTo>
                  <a:cubicBezTo>
                    <a:pt x="16" y="278"/>
                    <a:pt x="24" y="236"/>
                    <a:pt x="27" y="234"/>
                  </a:cubicBezTo>
                  <a:cubicBezTo>
                    <a:pt x="35" y="228"/>
                    <a:pt x="54" y="225"/>
                    <a:pt x="54" y="225"/>
                  </a:cubicBezTo>
                  <a:cubicBezTo>
                    <a:pt x="69" y="202"/>
                    <a:pt x="67" y="201"/>
                    <a:pt x="96" y="195"/>
                  </a:cubicBezTo>
                  <a:cubicBezTo>
                    <a:pt x="106" y="180"/>
                    <a:pt x="111" y="167"/>
                    <a:pt x="102" y="147"/>
                  </a:cubicBezTo>
                  <a:cubicBezTo>
                    <a:pt x="97" y="135"/>
                    <a:pt x="84" y="129"/>
                    <a:pt x="75" y="120"/>
                  </a:cubicBezTo>
                  <a:cubicBezTo>
                    <a:pt x="72" y="117"/>
                    <a:pt x="66" y="111"/>
                    <a:pt x="66" y="111"/>
                  </a:cubicBezTo>
                  <a:cubicBezTo>
                    <a:pt x="62" y="99"/>
                    <a:pt x="68" y="94"/>
                    <a:pt x="81" y="93"/>
                  </a:cubicBezTo>
                  <a:cubicBezTo>
                    <a:pt x="108" y="91"/>
                    <a:pt x="135" y="91"/>
                    <a:pt x="162" y="90"/>
                  </a:cubicBezTo>
                  <a:cubicBezTo>
                    <a:pt x="196" y="79"/>
                    <a:pt x="217" y="69"/>
                    <a:pt x="255" y="66"/>
                  </a:cubicBezTo>
                  <a:cubicBezTo>
                    <a:pt x="274" y="61"/>
                    <a:pt x="264" y="65"/>
                    <a:pt x="285" y="51"/>
                  </a:cubicBezTo>
                  <a:cubicBezTo>
                    <a:pt x="294" y="48"/>
                    <a:pt x="312" y="42"/>
                    <a:pt x="312" y="42"/>
                  </a:cubicBezTo>
                  <a:cubicBezTo>
                    <a:pt x="330" y="24"/>
                    <a:pt x="335" y="19"/>
                    <a:pt x="360" y="12"/>
                  </a:cubicBezTo>
                  <a:cubicBezTo>
                    <a:pt x="369" y="10"/>
                    <a:pt x="378" y="6"/>
                    <a:pt x="387" y="3"/>
                  </a:cubicBezTo>
                  <a:cubicBezTo>
                    <a:pt x="390" y="2"/>
                    <a:pt x="396" y="0"/>
                    <a:pt x="396" y="0"/>
                  </a:cubicBezTo>
                  <a:cubicBezTo>
                    <a:pt x="421" y="6"/>
                    <a:pt x="411" y="41"/>
                    <a:pt x="435" y="57"/>
                  </a:cubicBezTo>
                  <a:cubicBezTo>
                    <a:pt x="441" y="66"/>
                    <a:pt x="444" y="75"/>
                    <a:pt x="450" y="84"/>
                  </a:cubicBezTo>
                  <a:cubicBezTo>
                    <a:pt x="458" y="97"/>
                    <a:pt x="475" y="103"/>
                    <a:pt x="486" y="114"/>
                  </a:cubicBezTo>
                  <a:cubicBezTo>
                    <a:pt x="490" y="126"/>
                    <a:pt x="501" y="142"/>
                    <a:pt x="513" y="147"/>
                  </a:cubicBezTo>
                  <a:cubicBezTo>
                    <a:pt x="519" y="150"/>
                    <a:pt x="531" y="153"/>
                    <a:pt x="531" y="153"/>
                  </a:cubicBezTo>
                  <a:cubicBezTo>
                    <a:pt x="535" y="159"/>
                    <a:pt x="539" y="165"/>
                    <a:pt x="543" y="171"/>
                  </a:cubicBezTo>
                  <a:cubicBezTo>
                    <a:pt x="547" y="176"/>
                    <a:pt x="561" y="177"/>
                    <a:pt x="561" y="177"/>
                  </a:cubicBezTo>
                  <a:cubicBezTo>
                    <a:pt x="567" y="183"/>
                    <a:pt x="574" y="186"/>
                    <a:pt x="579" y="192"/>
                  </a:cubicBezTo>
                  <a:cubicBezTo>
                    <a:pt x="584" y="197"/>
                    <a:pt x="584" y="208"/>
                    <a:pt x="591" y="210"/>
                  </a:cubicBezTo>
                  <a:cubicBezTo>
                    <a:pt x="610" y="216"/>
                    <a:pt x="629" y="225"/>
                    <a:pt x="648" y="231"/>
                  </a:cubicBezTo>
                  <a:cubicBezTo>
                    <a:pt x="657" y="244"/>
                    <a:pt x="663" y="243"/>
                    <a:pt x="678" y="246"/>
                  </a:cubicBezTo>
                  <a:cubicBezTo>
                    <a:pt x="700" y="239"/>
                    <a:pt x="714" y="261"/>
                    <a:pt x="735" y="264"/>
                  </a:cubicBezTo>
                  <a:cubicBezTo>
                    <a:pt x="748" y="266"/>
                    <a:pt x="761" y="266"/>
                    <a:pt x="774" y="267"/>
                  </a:cubicBezTo>
                  <a:cubicBezTo>
                    <a:pt x="841" y="278"/>
                    <a:pt x="816" y="273"/>
                    <a:pt x="942" y="276"/>
                  </a:cubicBezTo>
                  <a:cubicBezTo>
                    <a:pt x="949" y="296"/>
                    <a:pt x="950" y="296"/>
                    <a:pt x="942" y="330"/>
                  </a:cubicBezTo>
                  <a:cubicBezTo>
                    <a:pt x="939" y="341"/>
                    <a:pt x="924" y="357"/>
                    <a:pt x="924" y="357"/>
                  </a:cubicBezTo>
                  <a:cubicBezTo>
                    <a:pt x="917" y="385"/>
                    <a:pt x="927" y="356"/>
                    <a:pt x="912" y="375"/>
                  </a:cubicBezTo>
                  <a:cubicBezTo>
                    <a:pt x="910" y="377"/>
                    <a:pt x="894" y="427"/>
                    <a:pt x="891" y="435"/>
                  </a:cubicBezTo>
                  <a:cubicBezTo>
                    <a:pt x="888" y="464"/>
                    <a:pt x="884" y="497"/>
                    <a:pt x="867" y="522"/>
                  </a:cubicBezTo>
                  <a:cubicBezTo>
                    <a:pt x="854" y="503"/>
                    <a:pt x="857" y="496"/>
                    <a:pt x="834" y="492"/>
                  </a:cubicBezTo>
                  <a:cubicBezTo>
                    <a:pt x="830" y="486"/>
                    <a:pt x="826" y="468"/>
                    <a:pt x="822" y="474"/>
                  </a:cubicBezTo>
                  <a:cubicBezTo>
                    <a:pt x="806" y="498"/>
                    <a:pt x="795" y="498"/>
                    <a:pt x="768" y="507"/>
                  </a:cubicBezTo>
                  <a:cubicBezTo>
                    <a:pt x="759" y="501"/>
                    <a:pt x="752" y="493"/>
                    <a:pt x="738" y="504"/>
                  </a:cubicBezTo>
                  <a:cubicBezTo>
                    <a:pt x="729" y="511"/>
                    <a:pt x="734" y="532"/>
                    <a:pt x="723" y="540"/>
                  </a:cubicBezTo>
                  <a:cubicBezTo>
                    <a:pt x="712" y="549"/>
                    <a:pt x="693" y="547"/>
                    <a:pt x="681" y="555"/>
                  </a:cubicBezTo>
                  <a:cubicBezTo>
                    <a:pt x="674" y="566"/>
                    <a:pt x="662" y="578"/>
                    <a:pt x="651" y="585"/>
                  </a:cubicBezTo>
                  <a:cubicBezTo>
                    <a:pt x="640" y="602"/>
                    <a:pt x="634" y="600"/>
                    <a:pt x="612" y="603"/>
                  </a:cubicBezTo>
                  <a:cubicBezTo>
                    <a:pt x="589" y="611"/>
                    <a:pt x="584" y="626"/>
                    <a:pt x="564" y="639"/>
                  </a:cubicBezTo>
                  <a:cubicBezTo>
                    <a:pt x="558" y="643"/>
                    <a:pt x="546" y="651"/>
                    <a:pt x="546" y="651"/>
                  </a:cubicBezTo>
                  <a:cubicBezTo>
                    <a:pt x="533" y="670"/>
                    <a:pt x="536" y="677"/>
                    <a:pt x="513" y="681"/>
                  </a:cubicBezTo>
                  <a:cubicBezTo>
                    <a:pt x="507" y="705"/>
                    <a:pt x="503" y="732"/>
                    <a:pt x="495" y="756"/>
                  </a:cubicBezTo>
                  <a:cubicBezTo>
                    <a:pt x="494" y="774"/>
                    <a:pt x="497" y="793"/>
                    <a:pt x="492" y="810"/>
                  </a:cubicBezTo>
                  <a:cubicBezTo>
                    <a:pt x="490" y="817"/>
                    <a:pt x="474" y="822"/>
                    <a:pt x="474" y="822"/>
                  </a:cubicBezTo>
                  <a:cubicBezTo>
                    <a:pt x="471" y="832"/>
                    <a:pt x="473" y="843"/>
                    <a:pt x="468" y="852"/>
                  </a:cubicBezTo>
                  <a:cubicBezTo>
                    <a:pt x="464" y="858"/>
                    <a:pt x="450" y="864"/>
                    <a:pt x="450" y="864"/>
                  </a:cubicBezTo>
                  <a:cubicBezTo>
                    <a:pt x="441" y="878"/>
                    <a:pt x="438" y="889"/>
                    <a:pt x="423" y="894"/>
                  </a:cubicBezTo>
                  <a:cubicBezTo>
                    <a:pt x="395" y="889"/>
                    <a:pt x="402" y="877"/>
                    <a:pt x="381" y="870"/>
                  </a:cubicBezTo>
                  <a:cubicBezTo>
                    <a:pt x="367" y="849"/>
                    <a:pt x="371" y="859"/>
                    <a:pt x="366" y="843"/>
                  </a:cubicBezTo>
                  <a:cubicBezTo>
                    <a:pt x="379" y="804"/>
                    <a:pt x="346" y="793"/>
                    <a:pt x="336" y="762"/>
                  </a:cubicBezTo>
                  <a:cubicBezTo>
                    <a:pt x="332" y="750"/>
                    <a:pt x="330" y="738"/>
                    <a:pt x="327" y="726"/>
                  </a:cubicBezTo>
                  <a:cubicBezTo>
                    <a:pt x="325" y="686"/>
                    <a:pt x="331" y="673"/>
                    <a:pt x="306" y="648"/>
                  </a:cubicBezTo>
                  <a:cubicBezTo>
                    <a:pt x="303" y="639"/>
                    <a:pt x="300" y="630"/>
                    <a:pt x="297" y="621"/>
                  </a:cubicBezTo>
                  <a:cubicBezTo>
                    <a:pt x="295" y="615"/>
                    <a:pt x="291" y="603"/>
                    <a:pt x="291" y="603"/>
                  </a:cubicBezTo>
                  <a:cubicBezTo>
                    <a:pt x="296" y="424"/>
                    <a:pt x="283" y="529"/>
                    <a:pt x="303" y="468"/>
                  </a:cubicBezTo>
                  <a:cubicBezTo>
                    <a:pt x="289" y="463"/>
                    <a:pt x="288" y="468"/>
                    <a:pt x="276" y="474"/>
                  </a:cubicBezTo>
                  <a:cubicBezTo>
                    <a:pt x="270" y="477"/>
                    <a:pt x="258" y="480"/>
                    <a:pt x="258" y="480"/>
                  </a:cubicBezTo>
                  <a:cubicBezTo>
                    <a:pt x="226" y="475"/>
                    <a:pt x="236" y="471"/>
                    <a:pt x="213" y="456"/>
                  </a:cubicBezTo>
                  <a:cubicBezTo>
                    <a:pt x="208" y="442"/>
                    <a:pt x="200" y="426"/>
                    <a:pt x="219" y="420"/>
                  </a:cubicBezTo>
                  <a:cubicBezTo>
                    <a:pt x="215" y="401"/>
                    <a:pt x="205" y="391"/>
                    <a:pt x="189" y="381"/>
                  </a:cubicBezTo>
                  <a:cubicBezTo>
                    <a:pt x="185" y="375"/>
                    <a:pt x="178" y="369"/>
                    <a:pt x="174" y="363"/>
                  </a:cubicBezTo>
                  <a:cubicBezTo>
                    <a:pt x="167" y="352"/>
                    <a:pt x="165" y="337"/>
                    <a:pt x="156" y="327"/>
                  </a:cubicBezTo>
                  <a:cubicBezTo>
                    <a:pt x="149" y="318"/>
                    <a:pt x="129" y="306"/>
                    <a:pt x="129" y="306"/>
                  </a:cubicBezTo>
                  <a:cubicBezTo>
                    <a:pt x="113" y="311"/>
                    <a:pt x="58" y="298"/>
                    <a:pt x="42" y="297"/>
                  </a:cubicBezTo>
                  <a:cubicBezTo>
                    <a:pt x="36" y="293"/>
                    <a:pt x="0" y="259"/>
                    <a:pt x="15" y="282"/>
                  </a:cubicBez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6151" name="Rectangle 10">
            <a:extLst>
              <a:ext uri="{FF2B5EF4-FFF2-40B4-BE49-F238E27FC236}">
                <a16:creationId xmlns:a16="http://schemas.microsoft.com/office/drawing/2014/main" id="{B732405F-1252-0251-A73E-B3C8FF5DC1B6}"/>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Tree>
    <p:extLst>
      <p:ext uri="{BB962C8B-B14F-4D97-AF65-F5344CB8AC3E}">
        <p14:creationId xmlns:p14="http://schemas.microsoft.com/office/powerpoint/2010/main" val="2635613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8253"/>
                                        </p:tgtEl>
                                        <p:attrNameLst>
                                          <p:attrName>style.visibility</p:attrName>
                                        </p:attrNameLst>
                                      </p:cBhvr>
                                      <p:to>
                                        <p:strVal val="visible"/>
                                      </p:to>
                                    </p:set>
                                    <p:animEffect transition="in" filter="box(in)">
                                      <p:cBhvr>
                                        <p:cTn id="7" dur="500"/>
                                        <p:tgtEl>
                                          <p:spTgt spid="138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1000"/>
                                        <p:tgtEl>
                                          <p:spTgt spid="13"/>
                                        </p:tgtEl>
                                      </p:cBhvr>
                                    </p:animEffect>
                                  </p:childTnLst>
                                </p:cTn>
                              </p:par>
                              <p:par>
                                <p:cTn id="13" presetID="35" presetClass="emph" presetSubtype="0" repeatCount="10000" fill="hold" nodeType="withEffect">
                                  <p:stCondLst>
                                    <p:cond delay="0"/>
                                  </p:stCondLst>
                                  <p:childTnLst>
                                    <p:anim calcmode="discrete" valueType="str">
                                      <p:cBhvr>
                                        <p:cTn id="14"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id="{8C248C8C-FD73-9273-0BA4-EA0559FFC8E8}"/>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7171" name="Text Box 6">
            <a:extLst>
              <a:ext uri="{FF2B5EF4-FFF2-40B4-BE49-F238E27FC236}">
                <a16:creationId xmlns:a16="http://schemas.microsoft.com/office/drawing/2014/main" id="{BECE84AA-5F19-A0BD-B35D-E0BD8B3764B1}"/>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pic>
        <p:nvPicPr>
          <p:cNvPr id="7172" name="Picture 9" descr="1">
            <a:extLst>
              <a:ext uri="{FF2B5EF4-FFF2-40B4-BE49-F238E27FC236}">
                <a16:creationId xmlns:a16="http://schemas.microsoft.com/office/drawing/2014/main" id="{05BD176A-8EB7-A5D0-8846-8F2812E0CD89}"/>
              </a:ext>
            </a:extLst>
          </p:cNvPr>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5661025" y="762000"/>
            <a:ext cx="4876800" cy="60960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7173" name="Group 10">
            <a:extLst>
              <a:ext uri="{FF2B5EF4-FFF2-40B4-BE49-F238E27FC236}">
                <a16:creationId xmlns:a16="http://schemas.microsoft.com/office/drawing/2014/main" id="{17D59189-C253-DC69-9A18-9D2BEC298BA9}"/>
              </a:ext>
            </a:extLst>
          </p:cNvPr>
          <p:cNvGrpSpPr>
            <a:grpSpLocks/>
          </p:cNvGrpSpPr>
          <p:nvPr/>
        </p:nvGrpSpPr>
        <p:grpSpPr bwMode="auto">
          <a:xfrm>
            <a:off x="6781800" y="3581401"/>
            <a:ext cx="1600200" cy="1673225"/>
            <a:chOff x="3441" y="2196"/>
            <a:chExt cx="950" cy="959"/>
          </a:xfrm>
        </p:grpSpPr>
        <p:sp>
          <p:nvSpPr>
            <p:cNvPr id="7176" name="Freeform 11">
              <a:extLst>
                <a:ext uri="{FF2B5EF4-FFF2-40B4-BE49-F238E27FC236}">
                  <a16:creationId xmlns:a16="http://schemas.microsoft.com/office/drawing/2014/main" id="{8E954BCF-69DE-42DE-4C68-1D8B4FBE64BD}"/>
                </a:ext>
              </a:extLst>
            </p:cNvPr>
            <p:cNvSpPr>
              <a:spLocks/>
            </p:cNvSpPr>
            <p:nvPr/>
          </p:nvSpPr>
          <p:spPr bwMode="auto">
            <a:xfrm>
              <a:off x="3918" y="3045"/>
              <a:ext cx="72" cy="110"/>
            </a:xfrm>
            <a:custGeom>
              <a:avLst/>
              <a:gdLst>
                <a:gd name="T0" fmla="*/ 15 w 72"/>
                <a:gd name="T1" fmla="*/ 0 h 110"/>
                <a:gd name="T2" fmla="*/ 36 w 72"/>
                <a:gd name="T3" fmla="*/ 9 h 110"/>
                <a:gd name="T4" fmla="*/ 48 w 72"/>
                <a:gd name="T5" fmla="*/ 24 h 110"/>
                <a:gd name="T6" fmla="*/ 54 w 72"/>
                <a:gd name="T7" fmla="*/ 33 h 110"/>
                <a:gd name="T8" fmla="*/ 63 w 72"/>
                <a:gd name="T9" fmla="*/ 39 h 110"/>
                <a:gd name="T10" fmla="*/ 72 w 72"/>
                <a:gd name="T11" fmla="*/ 69 h 110"/>
                <a:gd name="T12" fmla="*/ 36 w 72"/>
                <a:gd name="T13" fmla="*/ 108 h 110"/>
                <a:gd name="T14" fmla="*/ 12 w 72"/>
                <a:gd name="T15" fmla="*/ 96 h 110"/>
                <a:gd name="T16" fmla="*/ 0 w 72"/>
                <a:gd name="T17" fmla="*/ 78 h 110"/>
                <a:gd name="T18" fmla="*/ 3 w 72"/>
                <a:gd name="T19" fmla="*/ 57 h 110"/>
                <a:gd name="T20" fmla="*/ 12 w 72"/>
                <a:gd name="T21" fmla="*/ 51 h 110"/>
                <a:gd name="T22" fmla="*/ 15 w 72"/>
                <a:gd name="T23" fmla="*/ 0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10"/>
                <a:gd name="T38" fmla="*/ 72 w 72"/>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10">
                  <a:moveTo>
                    <a:pt x="15" y="0"/>
                  </a:moveTo>
                  <a:cubicBezTo>
                    <a:pt x="21" y="4"/>
                    <a:pt x="31" y="4"/>
                    <a:pt x="36" y="9"/>
                  </a:cubicBezTo>
                  <a:cubicBezTo>
                    <a:pt x="57" y="30"/>
                    <a:pt x="22" y="15"/>
                    <a:pt x="48" y="24"/>
                  </a:cubicBezTo>
                  <a:cubicBezTo>
                    <a:pt x="50" y="27"/>
                    <a:pt x="51" y="30"/>
                    <a:pt x="54" y="33"/>
                  </a:cubicBezTo>
                  <a:cubicBezTo>
                    <a:pt x="57" y="36"/>
                    <a:pt x="61" y="36"/>
                    <a:pt x="63" y="39"/>
                  </a:cubicBezTo>
                  <a:cubicBezTo>
                    <a:pt x="68" y="46"/>
                    <a:pt x="69" y="61"/>
                    <a:pt x="72" y="69"/>
                  </a:cubicBezTo>
                  <a:cubicBezTo>
                    <a:pt x="67" y="110"/>
                    <a:pt x="69" y="97"/>
                    <a:pt x="36" y="108"/>
                  </a:cubicBezTo>
                  <a:cubicBezTo>
                    <a:pt x="21" y="105"/>
                    <a:pt x="21" y="108"/>
                    <a:pt x="12" y="96"/>
                  </a:cubicBezTo>
                  <a:cubicBezTo>
                    <a:pt x="8" y="90"/>
                    <a:pt x="0" y="78"/>
                    <a:pt x="0" y="78"/>
                  </a:cubicBezTo>
                  <a:cubicBezTo>
                    <a:pt x="1" y="71"/>
                    <a:pt x="0" y="63"/>
                    <a:pt x="3" y="57"/>
                  </a:cubicBezTo>
                  <a:cubicBezTo>
                    <a:pt x="4" y="54"/>
                    <a:pt x="10" y="54"/>
                    <a:pt x="12" y="51"/>
                  </a:cubicBezTo>
                  <a:cubicBezTo>
                    <a:pt x="17" y="41"/>
                    <a:pt x="15" y="4"/>
                    <a:pt x="15" y="0"/>
                  </a:cubicBez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7177" name="Freeform 12">
              <a:extLst>
                <a:ext uri="{FF2B5EF4-FFF2-40B4-BE49-F238E27FC236}">
                  <a16:creationId xmlns:a16="http://schemas.microsoft.com/office/drawing/2014/main" id="{3AA1FE0E-0C78-F5EE-87DC-F2A49FD54CAC}"/>
                </a:ext>
              </a:extLst>
            </p:cNvPr>
            <p:cNvSpPr>
              <a:spLocks/>
            </p:cNvSpPr>
            <p:nvPr/>
          </p:nvSpPr>
          <p:spPr bwMode="auto">
            <a:xfrm>
              <a:off x="3441" y="2196"/>
              <a:ext cx="950" cy="894"/>
            </a:xfrm>
            <a:custGeom>
              <a:avLst/>
              <a:gdLst>
                <a:gd name="T0" fmla="*/ 27 w 950"/>
                <a:gd name="T1" fmla="*/ 234 h 894"/>
                <a:gd name="T2" fmla="*/ 96 w 950"/>
                <a:gd name="T3" fmla="*/ 195 h 894"/>
                <a:gd name="T4" fmla="*/ 75 w 950"/>
                <a:gd name="T5" fmla="*/ 120 h 894"/>
                <a:gd name="T6" fmla="*/ 81 w 950"/>
                <a:gd name="T7" fmla="*/ 93 h 894"/>
                <a:gd name="T8" fmla="*/ 255 w 950"/>
                <a:gd name="T9" fmla="*/ 66 h 894"/>
                <a:gd name="T10" fmla="*/ 285 w 950"/>
                <a:gd name="T11" fmla="*/ 51 h 894"/>
                <a:gd name="T12" fmla="*/ 360 w 950"/>
                <a:gd name="T13" fmla="*/ 12 h 894"/>
                <a:gd name="T14" fmla="*/ 396 w 950"/>
                <a:gd name="T15" fmla="*/ 0 h 894"/>
                <a:gd name="T16" fmla="*/ 450 w 950"/>
                <a:gd name="T17" fmla="*/ 84 h 894"/>
                <a:gd name="T18" fmla="*/ 513 w 950"/>
                <a:gd name="T19" fmla="*/ 147 h 894"/>
                <a:gd name="T20" fmla="*/ 543 w 950"/>
                <a:gd name="T21" fmla="*/ 171 h 894"/>
                <a:gd name="T22" fmla="*/ 579 w 950"/>
                <a:gd name="T23" fmla="*/ 192 h 894"/>
                <a:gd name="T24" fmla="*/ 648 w 950"/>
                <a:gd name="T25" fmla="*/ 231 h 894"/>
                <a:gd name="T26" fmla="*/ 735 w 950"/>
                <a:gd name="T27" fmla="*/ 264 h 894"/>
                <a:gd name="T28" fmla="*/ 942 w 950"/>
                <a:gd name="T29" fmla="*/ 276 h 894"/>
                <a:gd name="T30" fmla="*/ 924 w 950"/>
                <a:gd name="T31" fmla="*/ 357 h 894"/>
                <a:gd name="T32" fmla="*/ 891 w 950"/>
                <a:gd name="T33" fmla="*/ 435 h 894"/>
                <a:gd name="T34" fmla="*/ 834 w 950"/>
                <a:gd name="T35" fmla="*/ 492 h 894"/>
                <a:gd name="T36" fmla="*/ 768 w 950"/>
                <a:gd name="T37" fmla="*/ 507 h 894"/>
                <a:gd name="T38" fmla="*/ 723 w 950"/>
                <a:gd name="T39" fmla="*/ 540 h 894"/>
                <a:gd name="T40" fmla="*/ 651 w 950"/>
                <a:gd name="T41" fmla="*/ 585 h 894"/>
                <a:gd name="T42" fmla="*/ 564 w 950"/>
                <a:gd name="T43" fmla="*/ 639 h 894"/>
                <a:gd name="T44" fmla="*/ 513 w 950"/>
                <a:gd name="T45" fmla="*/ 681 h 894"/>
                <a:gd name="T46" fmla="*/ 492 w 950"/>
                <a:gd name="T47" fmla="*/ 810 h 894"/>
                <a:gd name="T48" fmla="*/ 468 w 950"/>
                <a:gd name="T49" fmla="*/ 852 h 894"/>
                <a:gd name="T50" fmla="*/ 423 w 950"/>
                <a:gd name="T51" fmla="*/ 894 h 894"/>
                <a:gd name="T52" fmla="*/ 366 w 950"/>
                <a:gd name="T53" fmla="*/ 843 h 894"/>
                <a:gd name="T54" fmla="*/ 327 w 950"/>
                <a:gd name="T55" fmla="*/ 726 h 894"/>
                <a:gd name="T56" fmla="*/ 297 w 950"/>
                <a:gd name="T57" fmla="*/ 621 h 894"/>
                <a:gd name="T58" fmla="*/ 303 w 950"/>
                <a:gd name="T59" fmla="*/ 468 h 894"/>
                <a:gd name="T60" fmla="*/ 258 w 950"/>
                <a:gd name="T61" fmla="*/ 480 h 894"/>
                <a:gd name="T62" fmla="*/ 219 w 950"/>
                <a:gd name="T63" fmla="*/ 420 h 894"/>
                <a:gd name="T64" fmla="*/ 174 w 950"/>
                <a:gd name="T65" fmla="*/ 363 h 894"/>
                <a:gd name="T66" fmla="*/ 129 w 950"/>
                <a:gd name="T67" fmla="*/ 306 h 894"/>
                <a:gd name="T68" fmla="*/ 15 w 950"/>
                <a:gd name="T69" fmla="*/ 282 h 8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0"/>
                <a:gd name="T106" fmla="*/ 0 h 894"/>
                <a:gd name="T107" fmla="*/ 950 w 950"/>
                <a:gd name="T108" fmla="*/ 894 h 8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0" h="894">
                  <a:moveTo>
                    <a:pt x="15" y="282"/>
                  </a:moveTo>
                  <a:cubicBezTo>
                    <a:pt x="16" y="278"/>
                    <a:pt x="24" y="236"/>
                    <a:pt x="27" y="234"/>
                  </a:cubicBezTo>
                  <a:cubicBezTo>
                    <a:pt x="35" y="228"/>
                    <a:pt x="54" y="225"/>
                    <a:pt x="54" y="225"/>
                  </a:cubicBezTo>
                  <a:cubicBezTo>
                    <a:pt x="69" y="202"/>
                    <a:pt x="67" y="201"/>
                    <a:pt x="96" y="195"/>
                  </a:cubicBezTo>
                  <a:cubicBezTo>
                    <a:pt x="106" y="180"/>
                    <a:pt x="111" y="167"/>
                    <a:pt x="102" y="147"/>
                  </a:cubicBezTo>
                  <a:cubicBezTo>
                    <a:pt x="97" y="135"/>
                    <a:pt x="84" y="129"/>
                    <a:pt x="75" y="120"/>
                  </a:cubicBezTo>
                  <a:cubicBezTo>
                    <a:pt x="72" y="117"/>
                    <a:pt x="66" y="111"/>
                    <a:pt x="66" y="111"/>
                  </a:cubicBezTo>
                  <a:cubicBezTo>
                    <a:pt x="62" y="99"/>
                    <a:pt x="68" y="94"/>
                    <a:pt x="81" y="93"/>
                  </a:cubicBezTo>
                  <a:cubicBezTo>
                    <a:pt x="108" y="91"/>
                    <a:pt x="135" y="91"/>
                    <a:pt x="162" y="90"/>
                  </a:cubicBezTo>
                  <a:cubicBezTo>
                    <a:pt x="196" y="79"/>
                    <a:pt x="217" y="69"/>
                    <a:pt x="255" y="66"/>
                  </a:cubicBezTo>
                  <a:cubicBezTo>
                    <a:pt x="274" y="61"/>
                    <a:pt x="264" y="65"/>
                    <a:pt x="285" y="51"/>
                  </a:cubicBezTo>
                  <a:cubicBezTo>
                    <a:pt x="294" y="48"/>
                    <a:pt x="312" y="42"/>
                    <a:pt x="312" y="42"/>
                  </a:cubicBezTo>
                  <a:cubicBezTo>
                    <a:pt x="330" y="24"/>
                    <a:pt x="335" y="19"/>
                    <a:pt x="360" y="12"/>
                  </a:cubicBezTo>
                  <a:cubicBezTo>
                    <a:pt x="369" y="10"/>
                    <a:pt x="378" y="6"/>
                    <a:pt x="387" y="3"/>
                  </a:cubicBezTo>
                  <a:cubicBezTo>
                    <a:pt x="390" y="2"/>
                    <a:pt x="396" y="0"/>
                    <a:pt x="396" y="0"/>
                  </a:cubicBezTo>
                  <a:cubicBezTo>
                    <a:pt x="421" y="6"/>
                    <a:pt x="411" y="41"/>
                    <a:pt x="435" y="57"/>
                  </a:cubicBezTo>
                  <a:cubicBezTo>
                    <a:pt x="441" y="66"/>
                    <a:pt x="444" y="75"/>
                    <a:pt x="450" y="84"/>
                  </a:cubicBezTo>
                  <a:cubicBezTo>
                    <a:pt x="458" y="97"/>
                    <a:pt x="475" y="103"/>
                    <a:pt x="486" y="114"/>
                  </a:cubicBezTo>
                  <a:cubicBezTo>
                    <a:pt x="490" y="126"/>
                    <a:pt x="501" y="142"/>
                    <a:pt x="513" y="147"/>
                  </a:cubicBezTo>
                  <a:cubicBezTo>
                    <a:pt x="519" y="150"/>
                    <a:pt x="531" y="153"/>
                    <a:pt x="531" y="153"/>
                  </a:cubicBezTo>
                  <a:cubicBezTo>
                    <a:pt x="535" y="159"/>
                    <a:pt x="539" y="165"/>
                    <a:pt x="543" y="171"/>
                  </a:cubicBezTo>
                  <a:cubicBezTo>
                    <a:pt x="547" y="176"/>
                    <a:pt x="561" y="177"/>
                    <a:pt x="561" y="177"/>
                  </a:cubicBezTo>
                  <a:cubicBezTo>
                    <a:pt x="567" y="183"/>
                    <a:pt x="574" y="186"/>
                    <a:pt x="579" y="192"/>
                  </a:cubicBezTo>
                  <a:cubicBezTo>
                    <a:pt x="584" y="197"/>
                    <a:pt x="584" y="208"/>
                    <a:pt x="591" y="210"/>
                  </a:cubicBezTo>
                  <a:cubicBezTo>
                    <a:pt x="610" y="216"/>
                    <a:pt x="629" y="225"/>
                    <a:pt x="648" y="231"/>
                  </a:cubicBezTo>
                  <a:cubicBezTo>
                    <a:pt x="657" y="244"/>
                    <a:pt x="663" y="243"/>
                    <a:pt x="678" y="246"/>
                  </a:cubicBezTo>
                  <a:cubicBezTo>
                    <a:pt x="700" y="239"/>
                    <a:pt x="714" y="261"/>
                    <a:pt x="735" y="264"/>
                  </a:cubicBezTo>
                  <a:cubicBezTo>
                    <a:pt x="748" y="266"/>
                    <a:pt x="761" y="266"/>
                    <a:pt x="774" y="267"/>
                  </a:cubicBezTo>
                  <a:cubicBezTo>
                    <a:pt x="841" y="278"/>
                    <a:pt x="816" y="273"/>
                    <a:pt x="942" y="276"/>
                  </a:cubicBezTo>
                  <a:cubicBezTo>
                    <a:pt x="949" y="296"/>
                    <a:pt x="950" y="296"/>
                    <a:pt x="942" y="330"/>
                  </a:cubicBezTo>
                  <a:cubicBezTo>
                    <a:pt x="939" y="341"/>
                    <a:pt x="924" y="357"/>
                    <a:pt x="924" y="357"/>
                  </a:cubicBezTo>
                  <a:cubicBezTo>
                    <a:pt x="917" y="385"/>
                    <a:pt x="927" y="356"/>
                    <a:pt x="912" y="375"/>
                  </a:cubicBezTo>
                  <a:cubicBezTo>
                    <a:pt x="910" y="377"/>
                    <a:pt x="894" y="427"/>
                    <a:pt x="891" y="435"/>
                  </a:cubicBezTo>
                  <a:cubicBezTo>
                    <a:pt x="888" y="464"/>
                    <a:pt x="884" y="497"/>
                    <a:pt x="867" y="522"/>
                  </a:cubicBezTo>
                  <a:cubicBezTo>
                    <a:pt x="854" y="503"/>
                    <a:pt x="857" y="496"/>
                    <a:pt x="834" y="492"/>
                  </a:cubicBezTo>
                  <a:cubicBezTo>
                    <a:pt x="830" y="486"/>
                    <a:pt x="826" y="468"/>
                    <a:pt x="822" y="474"/>
                  </a:cubicBezTo>
                  <a:cubicBezTo>
                    <a:pt x="806" y="498"/>
                    <a:pt x="795" y="498"/>
                    <a:pt x="768" y="507"/>
                  </a:cubicBezTo>
                  <a:cubicBezTo>
                    <a:pt x="759" y="501"/>
                    <a:pt x="752" y="493"/>
                    <a:pt x="738" y="504"/>
                  </a:cubicBezTo>
                  <a:cubicBezTo>
                    <a:pt x="729" y="511"/>
                    <a:pt x="734" y="532"/>
                    <a:pt x="723" y="540"/>
                  </a:cubicBezTo>
                  <a:cubicBezTo>
                    <a:pt x="712" y="549"/>
                    <a:pt x="693" y="547"/>
                    <a:pt x="681" y="555"/>
                  </a:cubicBezTo>
                  <a:cubicBezTo>
                    <a:pt x="674" y="566"/>
                    <a:pt x="662" y="578"/>
                    <a:pt x="651" y="585"/>
                  </a:cubicBezTo>
                  <a:cubicBezTo>
                    <a:pt x="640" y="602"/>
                    <a:pt x="634" y="600"/>
                    <a:pt x="612" y="603"/>
                  </a:cubicBezTo>
                  <a:cubicBezTo>
                    <a:pt x="589" y="611"/>
                    <a:pt x="584" y="626"/>
                    <a:pt x="564" y="639"/>
                  </a:cubicBezTo>
                  <a:cubicBezTo>
                    <a:pt x="558" y="643"/>
                    <a:pt x="546" y="651"/>
                    <a:pt x="546" y="651"/>
                  </a:cubicBezTo>
                  <a:cubicBezTo>
                    <a:pt x="533" y="670"/>
                    <a:pt x="536" y="677"/>
                    <a:pt x="513" y="681"/>
                  </a:cubicBezTo>
                  <a:cubicBezTo>
                    <a:pt x="507" y="705"/>
                    <a:pt x="503" y="732"/>
                    <a:pt x="495" y="756"/>
                  </a:cubicBezTo>
                  <a:cubicBezTo>
                    <a:pt x="494" y="774"/>
                    <a:pt x="497" y="793"/>
                    <a:pt x="492" y="810"/>
                  </a:cubicBezTo>
                  <a:cubicBezTo>
                    <a:pt x="490" y="817"/>
                    <a:pt x="474" y="822"/>
                    <a:pt x="474" y="822"/>
                  </a:cubicBezTo>
                  <a:cubicBezTo>
                    <a:pt x="471" y="832"/>
                    <a:pt x="473" y="843"/>
                    <a:pt x="468" y="852"/>
                  </a:cubicBezTo>
                  <a:cubicBezTo>
                    <a:pt x="464" y="858"/>
                    <a:pt x="450" y="864"/>
                    <a:pt x="450" y="864"/>
                  </a:cubicBezTo>
                  <a:cubicBezTo>
                    <a:pt x="441" y="878"/>
                    <a:pt x="438" y="889"/>
                    <a:pt x="423" y="894"/>
                  </a:cubicBezTo>
                  <a:cubicBezTo>
                    <a:pt x="395" y="889"/>
                    <a:pt x="402" y="877"/>
                    <a:pt x="381" y="870"/>
                  </a:cubicBezTo>
                  <a:cubicBezTo>
                    <a:pt x="367" y="849"/>
                    <a:pt x="371" y="859"/>
                    <a:pt x="366" y="843"/>
                  </a:cubicBezTo>
                  <a:cubicBezTo>
                    <a:pt x="379" y="804"/>
                    <a:pt x="346" y="793"/>
                    <a:pt x="336" y="762"/>
                  </a:cubicBezTo>
                  <a:cubicBezTo>
                    <a:pt x="332" y="750"/>
                    <a:pt x="330" y="738"/>
                    <a:pt x="327" y="726"/>
                  </a:cubicBezTo>
                  <a:cubicBezTo>
                    <a:pt x="325" y="686"/>
                    <a:pt x="331" y="673"/>
                    <a:pt x="306" y="648"/>
                  </a:cubicBezTo>
                  <a:cubicBezTo>
                    <a:pt x="303" y="639"/>
                    <a:pt x="300" y="630"/>
                    <a:pt x="297" y="621"/>
                  </a:cubicBezTo>
                  <a:cubicBezTo>
                    <a:pt x="295" y="615"/>
                    <a:pt x="291" y="603"/>
                    <a:pt x="291" y="603"/>
                  </a:cubicBezTo>
                  <a:cubicBezTo>
                    <a:pt x="296" y="424"/>
                    <a:pt x="283" y="529"/>
                    <a:pt x="303" y="468"/>
                  </a:cubicBezTo>
                  <a:cubicBezTo>
                    <a:pt x="289" y="463"/>
                    <a:pt x="288" y="468"/>
                    <a:pt x="276" y="474"/>
                  </a:cubicBezTo>
                  <a:cubicBezTo>
                    <a:pt x="270" y="477"/>
                    <a:pt x="258" y="480"/>
                    <a:pt x="258" y="480"/>
                  </a:cubicBezTo>
                  <a:cubicBezTo>
                    <a:pt x="226" y="475"/>
                    <a:pt x="236" y="471"/>
                    <a:pt x="213" y="456"/>
                  </a:cubicBezTo>
                  <a:cubicBezTo>
                    <a:pt x="208" y="442"/>
                    <a:pt x="200" y="426"/>
                    <a:pt x="219" y="420"/>
                  </a:cubicBezTo>
                  <a:cubicBezTo>
                    <a:pt x="215" y="401"/>
                    <a:pt x="205" y="391"/>
                    <a:pt x="189" y="381"/>
                  </a:cubicBezTo>
                  <a:cubicBezTo>
                    <a:pt x="185" y="375"/>
                    <a:pt x="178" y="369"/>
                    <a:pt x="174" y="363"/>
                  </a:cubicBezTo>
                  <a:cubicBezTo>
                    <a:pt x="167" y="352"/>
                    <a:pt x="165" y="337"/>
                    <a:pt x="156" y="327"/>
                  </a:cubicBezTo>
                  <a:cubicBezTo>
                    <a:pt x="149" y="318"/>
                    <a:pt x="129" y="306"/>
                    <a:pt x="129" y="306"/>
                  </a:cubicBezTo>
                  <a:cubicBezTo>
                    <a:pt x="113" y="311"/>
                    <a:pt x="58" y="298"/>
                    <a:pt x="42" y="297"/>
                  </a:cubicBezTo>
                  <a:cubicBezTo>
                    <a:pt x="36" y="293"/>
                    <a:pt x="0" y="259"/>
                    <a:pt x="15" y="282"/>
                  </a:cubicBez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2" name="Rectangle 1">
            <a:extLst>
              <a:ext uri="{FF2B5EF4-FFF2-40B4-BE49-F238E27FC236}">
                <a16:creationId xmlns:a16="http://schemas.microsoft.com/office/drawing/2014/main" id="{640A7545-2BC8-4D31-43F2-B6737DF01189}"/>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7175" name="Rectangle 10">
            <a:extLst>
              <a:ext uri="{FF2B5EF4-FFF2-40B4-BE49-F238E27FC236}">
                <a16:creationId xmlns:a16="http://schemas.microsoft.com/office/drawing/2014/main" id="{100A2F55-B80E-E624-9FEB-13591017533E}"/>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Tree>
    <p:extLst>
      <p:ext uri="{BB962C8B-B14F-4D97-AF65-F5344CB8AC3E}">
        <p14:creationId xmlns:p14="http://schemas.microsoft.com/office/powerpoint/2010/main" val="850969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FCD839AD-3053-0924-6321-17038897876F}"/>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16" name="Text Box 46">
            <a:extLst>
              <a:ext uri="{FF2B5EF4-FFF2-40B4-BE49-F238E27FC236}">
                <a16:creationId xmlns:a16="http://schemas.microsoft.com/office/drawing/2014/main" id="{CB0CC73E-C058-3ECD-C068-CBD6860638CE}"/>
              </a:ext>
            </a:extLst>
          </p:cNvPr>
          <p:cNvSpPr txBox="1">
            <a:spLocks noChangeArrowheads="1"/>
          </p:cNvSpPr>
          <p:nvPr/>
        </p:nvSpPr>
        <p:spPr bwMode="auto">
          <a:xfrm>
            <a:off x="2133600" y="2362200"/>
            <a:ext cx="3352800" cy="1816100"/>
          </a:xfrm>
          <a:prstGeom prst="rect">
            <a:avLst/>
          </a:prstGeom>
          <a:noFill/>
          <a:ln w="9525">
            <a:solidFill>
              <a:schemeClr val="tx1"/>
            </a:solidFill>
            <a:miter lim="800000"/>
            <a:headEnd/>
            <a:tailEnd/>
          </a:ln>
        </p:spPr>
        <p:txBody>
          <a:bodyPr>
            <a:spAutoFit/>
          </a:bodyPr>
          <a:lstStyle/>
          <a:p>
            <a:pPr eaLnBrk="0" fontAlgn="base" hangingPunct="0">
              <a:spcBef>
                <a:spcPct val="50000"/>
              </a:spcBef>
              <a:spcAft>
                <a:spcPct val="0"/>
              </a:spcAft>
              <a:defRPr/>
            </a:pPr>
            <a:r>
              <a:rPr lang="en-US" sz="2800" b="1" dirty="0">
                <a:solidFill>
                  <a:srgbClr val="4F81BD">
                    <a:lumMod val="20000"/>
                    <a:lumOff val="80000"/>
                  </a:srgbClr>
                </a:solidFill>
                <a:latin typeface="Times New Roman" pitchFamily="18" charset="0"/>
              </a:rPr>
              <a:t>   </a:t>
            </a:r>
            <a:r>
              <a:rPr lang="en-US" sz="2800" b="1" dirty="0" err="1">
                <a:solidFill>
                  <a:srgbClr val="C00000"/>
                </a:solidFill>
                <a:latin typeface="Times New Roman" pitchFamily="18" charset="0"/>
              </a:rPr>
              <a:t>Xác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định</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tọa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độ</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địa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lý</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khu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vực</a:t>
            </a:r>
            <a:r>
              <a:rPr lang="en-US" sz="2800" b="1" dirty="0">
                <a:solidFill>
                  <a:srgbClr val="C00000"/>
                </a:solidFill>
                <a:latin typeface="Times New Roman" pitchFamily="18" charset="0"/>
              </a:rPr>
              <a:t> Nam Á </a:t>
            </a:r>
            <a:r>
              <a:rPr lang="en-US" sz="2800" b="1" dirty="0" err="1">
                <a:solidFill>
                  <a:srgbClr val="C00000"/>
                </a:solidFill>
                <a:latin typeface="Times New Roman" pitchFamily="18" charset="0"/>
              </a:rPr>
              <a:t>trên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lược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đồ</a:t>
            </a:r>
            <a:r>
              <a:rPr lang="en-US" sz="2800" b="1" dirty="0">
                <a:solidFill>
                  <a:srgbClr val="C00000"/>
                </a:solidFill>
                <a:latin typeface="Times New Roman" pitchFamily="18" charset="0"/>
              </a:rPr>
              <a:t>?</a:t>
            </a:r>
          </a:p>
        </p:txBody>
      </p:sp>
      <p:pic>
        <p:nvPicPr>
          <p:cNvPr id="8196" name="Picture 64" descr="33">
            <a:extLst>
              <a:ext uri="{FF2B5EF4-FFF2-40B4-BE49-F238E27FC236}">
                <a16:creationId xmlns:a16="http://schemas.microsoft.com/office/drawing/2014/main" id="{F6741D0B-96A7-6C45-A232-038823E77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6" y="609600"/>
            <a:ext cx="49117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7">
            <a:extLst>
              <a:ext uri="{FF2B5EF4-FFF2-40B4-BE49-F238E27FC236}">
                <a16:creationId xmlns:a16="http://schemas.microsoft.com/office/drawing/2014/main" id="{26BB5730-B6BF-32C3-25C0-574DC15012F7}"/>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8198" name="Text Box 5">
            <a:extLst>
              <a:ext uri="{FF2B5EF4-FFF2-40B4-BE49-F238E27FC236}">
                <a16:creationId xmlns:a16="http://schemas.microsoft.com/office/drawing/2014/main" id="{BE2553D7-32D7-CCD3-0ED0-624C3C6DBC5C}"/>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8199" name="Text Box 6">
            <a:extLst>
              <a:ext uri="{FF2B5EF4-FFF2-40B4-BE49-F238E27FC236}">
                <a16:creationId xmlns:a16="http://schemas.microsoft.com/office/drawing/2014/main" id="{3FD32BBF-9FBD-BC1F-DE94-CF5BCE433941}"/>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Tree>
    <p:extLst>
      <p:ext uri="{BB962C8B-B14F-4D97-AF65-F5344CB8AC3E}">
        <p14:creationId xmlns:p14="http://schemas.microsoft.com/office/powerpoint/2010/main" val="177184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9">
            <a:extLst>
              <a:ext uri="{FF2B5EF4-FFF2-40B4-BE49-F238E27FC236}">
                <a16:creationId xmlns:a16="http://schemas.microsoft.com/office/drawing/2014/main" id="{97EA7872-2014-B5CC-6BFE-5673E90F3104}"/>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9219" name="Text Box 5">
            <a:extLst>
              <a:ext uri="{FF2B5EF4-FFF2-40B4-BE49-F238E27FC236}">
                <a16:creationId xmlns:a16="http://schemas.microsoft.com/office/drawing/2014/main" id="{669E5CD6-5E0F-7227-FCFB-D7BE6BFC8B70}"/>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9220" name="Text Box 6">
            <a:extLst>
              <a:ext uri="{FF2B5EF4-FFF2-40B4-BE49-F238E27FC236}">
                <a16:creationId xmlns:a16="http://schemas.microsoft.com/office/drawing/2014/main" id="{EAE0B404-223F-5D58-544A-B1DDF239185E}"/>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pic>
        <p:nvPicPr>
          <p:cNvPr id="9221" name="Picture 64" descr="33">
            <a:extLst>
              <a:ext uri="{FF2B5EF4-FFF2-40B4-BE49-F238E27FC236}">
                <a16:creationId xmlns:a16="http://schemas.microsoft.com/office/drawing/2014/main" id="{7E6E905F-DC4D-28D7-CD2B-416E3199A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6" y="609600"/>
            <a:ext cx="49117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12">
            <a:extLst>
              <a:ext uri="{FF2B5EF4-FFF2-40B4-BE49-F238E27FC236}">
                <a16:creationId xmlns:a16="http://schemas.microsoft.com/office/drawing/2014/main" id="{2DF42E90-3E05-340B-0693-7C0F3C388991}"/>
              </a:ext>
            </a:extLst>
          </p:cNvPr>
          <p:cNvSpPr>
            <a:spLocks noChangeArrowheads="1"/>
          </p:cNvSpPr>
          <p:nvPr/>
        </p:nvSpPr>
        <p:spPr bwMode="auto">
          <a:xfrm>
            <a:off x="3698875" y="1770063"/>
            <a:ext cx="1447800" cy="838200"/>
          </a:xfrm>
          <a:prstGeom prst="wedgeRectCallout">
            <a:avLst>
              <a:gd name="adj1" fmla="val 216782"/>
              <a:gd name="adj2" fmla="val -140255"/>
            </a:avLst>
          </a:prstGeom>
          <a:solidFill>
            <a:schemeClr val="accent1"/>
          </a:solidFill>
          <a:ln w="9525" algn="ctr">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srgbClr val="FFFF00"/>
                </a:solidFill>
                <a:latin typeface="Times New Roman" panose="02020603050405020304" pitchFamily="18" charset="0"/>
              </a:rPr>
              <a:t>Cực Bắc: 37</a:t>
            </a:r>
            <a:r>
              <a:rPr lang="en-US" altLang="en-US" sz="2000" b="1" baseline="30000">
                <a:solidFill>
                  <a:srgbClr val="FFFF00"/>
                </a:solidFill>
                <a:latin typeface="Times New Roman" panose="02020603050405020304" pitchFamily="18" charset="0"/>
              </a:rPr>
              <a:t>o</a:t>
            </a:r>
            <a:r>
              <a:rPr lang="en-US" altLang="en-US" sz="2000" b="1">
                <a:solidFill>
                  <a:srgbClr val="FFFF00"/>
                </a:solidFill>
                <a:latin typeface="Times New Roman" panose="02020603050405020304" pitchFamily="18" charset="0"/>
              </a:rPr>
              <a:t>B</a:t>
            </a:r>
          </a:p>
        </p:txBody>
      </p:sp>
      <p:sp>
        <p:nvSpPr>
          <p:cNvPr id="9223" name="AutoShape 13">
            <a:extLst>
              <a:ext uri="{FF2B5EF4-FFF2-40B4-BE49-F238E27FC236}">
                <a16:creationId xmlns:a16="http://schemas.microsoft.com/office/drawing/2014/main" id="{37F0F30E-CA0B-197F-A810-CF9311B1170F}"/>
              </a:ext>
            </a:extLst>
          </p:cNvPr>
          <p:cNvSpPr>
            <a:spLocks noChangeArrowheads="1"/>
          </p:cNvSpPr>
          <p:nvPr/>
        </p:nvSpPr>
        <p:spPr bwMode="auto">
          <a:xfrm>
            <a:off x="3886200" y="5181600"/>
            <a:ext cx="1466850" cy="838200"/>
          </a:xfrm>
          <a:prstGeom prst="wedgeRectCallout">
            <a:avLst>
              <a:gd name="adj1" fmla="val 217935"/>
              <a:gd name="adj2" fmla="val 83921"/>
            </a:avLst>
          </a:prstGeom>
          <a:solidFill>
            <a:schemeClr val="accent1"/>
          </a:solidFill>
          <a:ln w="9525" algn="ctr">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srgbClr val="FFFF00"/>
                </a:solidFill>
                <a:latin typeface="Times New Roman" panose="02020603050405020304" pitchFamily="18" charset="0"/>
              </a:rPr>
              <a:t>Cực Nam: 9</a:t>
            </a:r>
            <a:r>
              <a:rPr lang="en-US" altLang="en-US" sz="2000" b="1" baseline="30000">
                <a:solidFill>
                  <a:srgbClr val="FFFF00"/>
                </a:solidFill>
                <a:latin typeface="Times New Roman" panose="02020603050405020304" pitchFamily="18" charset="0"/>
              </a:rPr>
              <a:t>o</a:t>
            </a:r>
            <a:r>
              <a:rPr lang="en-US" altLang="en-US" sz="2000" b="1">
                <a:solidFill>
                  <a:srgbClr val="FFFF00"/>
                </a:solidFill>
                <a:latin typeface="Times New Roman" panose="02020603050405020304" pitchFamily="18" charset="0"/>
              </a:rPr>
              <a:t>B</a:t>
            </a:r>
          </a:p>
        </p:txBody>
      </p:sp>
      <p:sp>
        <p:nvSpPr>
          <p:cNvPr id="9224" name="Rectangle 39">
            <a:extLst>
              <a:ext uri="{FF2B5EF4-FFF2-40B4-BE49-F238E27FC236}">
                <a16:creationId xmlns:a16="http://schemas.microsoft.com/office/drawing/2014/main" id="{124FBB80-8658-E585-0C20-91F42615E6B2}"/>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Tree>
    <p:extLst>
      <p:ext uri="{BB962C8B-B14F-4D97-AF65-F5344CB8AC3E}">
        <p14:creationId xmlns:p14="http://schemas.microsoft.com/office/powerpoint/2010/main" val="524930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ircle(in)">
                                      <p:cBhvr>
                                        <p:cTn id="7" dur="2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circle(in)">
                                      <p:cBhvr>
                                        <p:cTn id="12"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4" descr="33">
            <a:extLst>
              <a:ext uri="{FF2B5EF4-FFF2-40B4-BE49-F238E27FC236}">
                <a16:creationId xmlns:a16="http://schemas.microsoft.com/office/drawing/2014/main" id="{04264B7E-4726-B287-974E-69F8E9E92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6" y="609600"/>
            <a:ext cx="49117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4">
            <a:extLst>
              <a:ext uri="{FF2B5EF4-FFF2-40B4-BE49-F238E27FC236}">
                <a16:creationId xmlns:a16="http://schemas.microsoft.com/office/drawing/2014/main" id="{96B93212-758D-99E5-20EE-176420D9B90A}"/>
              </a:ext>
            </a:extLst>
          </p:cNvPr>
          <p:cNvSpPr>
            <a:spLocks noChangeArrowheads="1"/>
          </p:cNvSpPr>
          <p:nvPr/>
        </p:nvSpPr>
        <p:spPr bwMode="auto">
          <a:xfrm>
            <a:off x="3124200" y="2095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u="sng">
                <a:solidFill>
                  <a:srgbClr val="FF0000"/>
                </a:solidFill>
                <a:latin typeface="Times New Roman" panose="02020603050405020304" pitchFamily="18" charset="0"/>
                <a:cs typeface="Times New Roman" panose="02020603050405020304" pitchFamily="18" charset="0"/>
              </a:rPr>
              <a:t>Bài 10: </a:t>
            </a:r>
            <a:r>
              <a:rPr lang="en-US" altLang="en-US" sz="2000" b="1">
                <a:solidFill>
                  <a:srgbClr val="FF0000"/>
                </a:solidFill>
                <a:latin typeface="Times New Roman" panose="02020603050405020304" pitchFamily="18" charset="0"/>
                <a:cs typeface="Times New Roman" panose="02020603050405020304" pitchFamily="18" charset="0"/>
              </a:rPr>
              <a:t>ĐIỀU KIỆN TỰ NHIÊN KHU VỰC NAM Á</a:t>
            </a:r>
          </a:p>
        </p:txBody>
      </p:sp>
      <p:sp>
        <p:nvSpPr>
          <p:cNvPr id="10244" name="Text Box 5">
            <a:extLst>
              <a:ext uri="{FF2B5EF4-FFF2-40B4-BE49-F238E27FC236}">
                <a16:creationId xmlns:a16="http://schemas.microsoft.com/office/drawing/2014/main" id="{7773F5C1-5CFE-3185-7962-503E68967A80}"/>
              </a:ext>
            </a:extLst>
          </p:cNvPr>
          <p:cNvSpPr txBox="1">
            <a:spLocks noChangeArrowheads="1"/>
          </p:cNvSpPr>
          <p:nvPr/>
        </p:nvSpPr>
        <p:spPr bwMode="auto">
          <a:xfrm>
            <a:off x="1676400" y="609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u="sng">
                <a:solidFill>
                  <a:srgbClr val="FF0000"/>
                </a:solidFill>
                <a:latin typeface="Times New Roman" panose="02020603050405020304" pitchFamily="18" charset="0"/>
              </a:rPr>
              <a:t>1. Vị trí địa lí và địa hình:</a:t>
            </a:r>
          </a:p>
        </p:txBody>
      </p:sp>
      <p:sp>
        <p:nvSpPr>
          <p:cNvPr id="10245" name="Text Box 6">
            <a:extLst>
              <a:ext uri="{FF2B5EF4-FFF2-40B4-BE49-F238E27FC236}">
                <a16:creationId xmlns:a16="http://schemas.microsoft.com/office/drawing/2014/main" id="{D0386B75-F115-00EF-8D3A-FB8F667C7D60}"/>
              </a:ext>
            </a:extLst>
          </p:cNvPr>
          <p:cNvSpPr txBox="1">
            <a:spLocks noChangeArrowheads="1"/>
          </p:cNvSpPr>
          <p:nvPr/>
        </p:nvSpPr>
        <p:spPr bwMode="auto">
          <a:xfrm>
            <a:off x="1828800" y="9144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000" b="1">
                <a:solidFill>
                  <a:srgbClr val="FF0000"/>
                </a:solidFill>
                <a:latin typeface="Times New Roman" panose="02020603050405020304" pitchFamily="18" charset="0"/>
              </a:rPr>
              <a:t>a. Vị trí địa lí:</a:t>
            </a:r>
          </a:p>
        </p:txBody>
      </p:sp>
      <p:sp>
        <p:nvSpPr>
          <p:cNvPr id="10246" name="Rectangle 38">
            <a:extLst>
              <a:ext uri="{FF2B5EF4-FFF2-40B4-BE49-F238E27FC236}">
                <a16:creationId xmlns:a16="http://schemas.microsoft.com/office/drawing/2014/main" id="{6D6379F6-1687-E7A0-F885-8812FF775BDF}"/>
              </a:ext>
            </a:extLst>
          </p:cNvPr>
          <p:cNvSpPr>
            <a:spLocks noChangeArrowheads="1"/>
          </p:cNvSpPr>
          <p:nvPr/>
        </p:nvSpPr>
        <p:spPr bwMode="auto">
          <a:xfrm>
            <a:off x="1676401" y="12192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000">
                <a:solidFill>
                  <a:prstClr val="black"/>
                </a:solidFill>
                <a:latin typeface="Times New Roman" panose="02020603050405020304" pitchFamily="18" charset="0"/>
              </a:rPr>
              <a:t>- Nam Á nằm ở phía nam của châu Á.</a:t>
            </a:r>
          </a:p>
        </p:txBody>
      </p:sp>
      <p:sp>
        <p:nvSpPr>
          <p:cNvPr id="40" name="AutoShape 15">
            <a:extLst>
              <a:ext uri="{FF2B5EF4-FFF2-40B4-BE49-F238E27FC236}">
                <a16:creationId xmlns:a16="http://schemas.microsoft.com/office/drawing/2014/main" id="{F2CEC715-A102-1FB3-E6C4-4CEFA936D3CC}"/>
              </a:ext>
            </a:extLst>
          </p:cNvPr>
          <p:cNvSpPr>
            <a:spLocks noChangeArrowheads="1"/>
          </p:cNvSpPr>
          <p:nvPr/>
        </p:nvSpPr>
        <p:spPr bwMode="auto">
          <a:xfrm>
            <a:off x="2654300" y="3390900"/>
            <a:ext cx="1581150" cy="685800"/>
          </a:xfrm>
          <a:prstGeom prst="wedgeRectCallout">
            <a:avLst>
              <a:gd name="adj1" fmla="val 441838"/>
              <a:gd name="adj2" fmla="val -161782"/>
            </a:avLst>
          </a:prstGeom>
          <a:solidFill>
            <a:schemeClr val="accent1"/>
          </a:solidFill>
          <a:ln w="9525" algn="ctr">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srgbClr val="FFFF00"/>
                </a:solidFill>
                <a:latin typeface="Times New Roman" panose="02020603050405020304" pitchFamily="18" charset="0"/>
              </a:rPr>
              <a:t>Cực Đông: 98</a:t>
            </a:r>
            <a:r>
              <a:rPr lang="en-US" altLang="en-US" sz="2000" b="1" baseline="30000">
                <a:solidFill>
                  <a:srgbClr val="FFFF00"/>
                </a:solidFill>
                <a:latin typeface="Times New Roman" panose="02020603050405020304" pitchFamily="18" charset="0"/>
              </a:rPr>
              <a:t>o</a:t>
            </a:r>
            <a:r>
              <a:rPr lang="en-US" altLang="en-US" sz="2000" b="1">
                <a:solidFill>
                  <a:srgbClr val="FFFF00"/>
                </a:solidFill>
                <a:latin typeface="Times New Roman" panose="02020603050405020304" pitchFamily="18" charset="0"/>
              </a:rPr>
              <a:t>Đ</a:t>
            </a:r>
          </a:p>
        </p:txBody>
      </p:sp>
      <p:sp>
        <p:nvSpPr>
          <p:cNvPr id="41" name="AutoShape 14">
            <a:extLst>
              <a:ext uri="{FF2B5EF4-FFF2-40B4-BE49-F238E27FC236}">
                <a16:creationId xmlns:a16="http://schemas.microsoft.com/office/drawing/2014/main" id="{4A351A82-91F6-23E5-9959-4EEEAB2E4F73}"/>
              </a:ext>
            </a:extLst>
          </p:cNvPr>
          <p:cNvSpPr>
            <a:spLocks noChangeArrowheads="1"/>
          </p:cNvSpPr>
          <p:nvPr/>
        </p:nvSpPr>
        <p:spPr bwMode="auto">
          <a:xfrm>
            <a:off x="2789238" y="1752600"/>
            <a:ext cx="1466850" cy="788988"/>
          </a:xfrm>
          <a:prstGeom prst="wedgeRectCallout">
            <a:avLst>
              <a:gd name="adj1" fmla="val 154014"/>
              <a:gd name="adj2" fmla="val 7917"/>
            </a:avLst>
          </a:prstGeom>
          <a:solidFill>
            <a:schemeClr val="accent1"/>
          </a:solidFill>
          <a:ln w="9525" algn="ctr">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000" b="1">
                <a:solidFill>
                  <a:srgbClr val="FFFF00"/>
                </a:solidFill>
                <a:latin typeface="Times New Roman" panose="02020603050405020304" pitchFamily="18" charset="0"/>
              </a:rPr>
              <a:t>Cực Tây: 62</a:t>
            </a:r>
            <a:r>
              <a:rPr lang="en-US" altLang="en-US" sz="2000" b="1" baseline="30000">
                <a:solidFill>
                  <a:srgbClr val="FFFF00"/>
                </a:solidFill>
                <a:latin typeface="Times New Roman" panose="02020603050405020304" pitchFamily="18" charset="0"/>
              </a:rPr>
              <a:t>o</a:t>
            </a:r>
            <a:r>
              <a:rPr lang="en-US" altLang="en-US" sz="2000" b="1">
                <a:solidFill>
                  <a:srgbClr val="FFFF00"/>
                </a:solidFill>
                <a:latin typeface="Times New Roman" panose="02020603050405020304" pitchFamily="18" charset="0"/>
              </a:rPr>
              <a:t>Đ</a:t>
            </a:r>
          </a:p>
        </p:txBody>
      </p:sp>
    </p:spTree>
    <p:extLst>
      <p:ext uri="{BB962C8B-B14F-4D97-AF65-F5344CB8AC3E}">
        <p14:creationId xmlns:p14="http://schemas.microsoft.com/office/powerpoint/2010/main" val="422701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3083</Words>
  <Application>Microsoft Office PowerPoint</Application>
  <PresentationFormat>Widescreen</PresentationFormat>
  <Paragraphs>320</Paragraphs>
  <Slides>41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.VnTime</vt:lpstr>
      <vt:lpstr>.VnTimeH</vt:lpstr>
      <vt:lpstr>Arial</vt:lpstr>
      <vt:lpstr>Calibri</vt:lpstr>
      <vt:lpstr>Calibri Light</vt:lpstr>
      <vt:lpstr>Garamond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vuquynhmai28@gmail.com</dc:creator>
  <cp:lastModifiedBy>Admin</cp:lastModifiedBy>
  <cp:revision>2</cp:revision>
  <dcterms:created xsi:type="dcterms:W3CDTF">2022-12-19T07:13:50Z</dcterms:created>
  <dcterms:modified xsi:type="dcterms:W3CDTF">2022-12-19T13:52:40Z</dcterms:modified>
</cp:coreProperties>
</file>