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456" r:id="rId3"/>
    <p:sldId id="345" r:id="rId4"/>
    <p:sldId id="259" r:id="rId5"/>
    <p:sldId id="262" r:id="rId6"/>
    <p:sldId id="265" r:id="rId7"/>
    <p:sldId id="268" r:id="rId8"/>
    <p:sldId id="303" r:id="rId9"/>
    <p:sldId id="324" r:id="rId10"/>
    <p:sldId id="304" r:id="rId11"/>
    <p:sldId id="325" r:id="rId12"/>
    <p:sldId id="349" r:id="rId13"/>
    <p:sldId id="339" r:id="rId14"/>
    <p:sldId id="352" r:id="rId15"/>
    <p:sldId id="353" r:id="rId16"/>
    <p:sldId id="308" r:id="rId17"/>
    <p:sldId id="307" r:id="rId18"/>
    <p:sldId id="348" r:id="rId19"/>
    <p:sldId id="350" r:id="rId20"/>
    <p:sldId id="313" r:id="rId21"/>
    <p:sldId id="312" r:id="rId22"/>
    <p:sldId id="341" r:id="rId23"/>
    <p:sldId id="346" r:id="rId24"/>
    <p:sldId id="337" r:id="rId25"/>
    <p:sldId id="318" r:id="rId26"/>
    <p:sldId id="354" r:id="rId27"/>
    <p:sldId id="319" r:id="rId28"/>
    <p:sldId id="351" r:id="rId29"/>
    <p:sldId id="32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D9D29-B66D-F3D9-735A-B5A182E0BE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510986-27DD-2630-DDF7-4A8614D715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DAC52C-8850-6BE1-B1A5-4B667A96197C}"/>
              </a:ext>
            </a:extLst>
          </p:cNvPr>
          <p:cNvSpPr>
            <a:spLocks noGrp="1"/>
          </p:cNvSpPr>
          <p:nvPr>
            <p:ph type="dt" sz="half" idx="10"/>
          </p:nvPr>
        </p:nvSpPr>
        <p:spPr/>
        <p:txBody>
          <a:bodyPr/>
          <a:lstStyle/>
          <a:p>
            <a:fld id="{0CCF0C71-45F7-45F0-B62A-1057EB709D83}" type="datetimeFigureOut">
              <a:rPr lang="en-US" smtClean="0"/>
              <a:t>12/19/2022</a:t>
            </a:fld>
            <a:endParaRPr lang="en-US"/>
          </a:p>
        </p:txBody>
      </p:sp>
      <p:sp>
        <p:nvSpPr>
          <p:cNvPr id="5" name="Footer Placeholder 4">
            <a:extLst>
              <a:ext uri="{FF2B5EF4-FFF2-40B4-BE49-F238E27FC236}">
                <a16:creationId xmlns:a16="http://schemas.microsoft.com/office/drawing/2014/main" id="{FF93CF76-F976-7E07-DD80-5A98ADFFA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620DB5-590B-2905-A60C-FBD838E98C50}"/>
              </a:ext>
            </a:extLst>
          </p:cNvPr>
          <p:cNvSpPr>
            <a:spLocks noGrp="1"/>
          </p:cNvSpPr>
          <p:nvPr>
            <p:ph type="sldNum" sz="quarter" idx="12"/>
          </p:nvPr>
        </p:nvSpPr>
        <p:spPr/>
        <p:txBody>
          <a:bodyPr/>
          <a:lstStyle/>
          <a:p>
            <a:fld id="{B2F0A554-E91F-488A-991C-02A0299B2D0E}" type="slidenum">
              <a:rPr lang="en-US" smtClean="0"/>
              <a:t>‹#›</a:t>
            </a:fld>
            <a:endParaRPr lang="en-US"/>
          </a:p>
        </p:txBody>
      </p:sp>
    </p:spTree>
    <p:extLst>
      <p:ext uri="{BB962C8B-B14F-4D97-AF65-F5344CB8AC3E}">
        <p14:creationId xmlns:p14="http://schemas.microsoft.com/office/powerpoint/2010/main" val="129205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B4B27-9A30-C9F2-68E1-B60A1FF0B4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978AB8-00C3-9749-2075-596ADEC8F1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4CDE65-B7DE-4001-AB4D-36CAFF94A7AE}"/>
              </a:ext>
            </a:extLst>
          </p:cNvPr>
          <p:cNvSpPr>
            <a:spLocks noGrp="1"/>
          </p:cNvSpPr>
          <p:nvPr>
            <p:ph type="dt" sz="half" idx="10"/>
          </p:nvPr>
        </p:nvSpPr>
        <p:spPr/>
        <p:txBody>
          <a:bodyPr/>
          <a:lstStyle/>
          <a:p>
            <a:fld id="{0CCF0C71-45F7-45F0-B62A-1057EB709D83}" type="datetimeFigureOut">
              <a:rPr lang="en-US" smtClean="0"/>
              <a:t>12/19/2022</a:t>
            </a:fld>
            <a:endParaRPr lang="en-US"/>
          </a:p>
        </p:txBody>
      </p:sp>
      <p:sp>
        <p:nvSpPr>
          <p:cNvPr id="5" name="Footer Placeholder 4">
            <a:extLst>
              <a:ext uri="{FF2B5EF4-FFF2-40B4-BE49-F238E27FC236}">
                <a16:creationId xmlns:a16="http://schemas.microsoft.com/office/drawing/2014/main" id="{2EB76FF4-7C17-67FB-4F96-C84B31F9E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31044-9451-14BE-5FE9-F9A255920707}"/>
              </a:ext>
            </a:extLst>
          </p:cNvPr>
          <p:cNvSpPr>
            <a:spLocks noGrp="1"/>
          </p:cNvSpPr>
          <p:nvPr>
            <p:ph type="sldNum" sz="quarter" idx="12"/>
          </p:nvPr>
        </p:nvSpPr>
        <p:spPr/>
        <p:txBody>
          <a:bodyPr/>
          <a:lstStyle/>
          <a:p>
            <a:fld id="{B2F0A554-E91F-488A-991C-02A0299B2D0E}" type="slidenum">
              <a:rPr lang="en-US" smtClean="0"/>
              <a:t>‹#›</a:t>
            </a:fld>
            <a:endParaRPr lang="en-US"/>
          </a:p>
        </p:txBody>
      </p:sp>
    </p:spTree>
    <p:extLst>
      <p:ext uri="{BB962C8B-B14F-4D97-AF65-F5344CB8AC3E}">
        <p14:creationId xmlns:p14="http://schemas.microsoft.com/office/powerpoint/2010/main" val="2293510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C72129-28F5-0EE9-B948-40476D0984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2E6A3C-00C7-F675-F0C8-26D9A0D659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6276A8-84E1-0FF1-E347-0B414BB12B28}"/>
              </a:ext>
            </a:extLst>
          </p:cNvPr>
          <p:cNvSpPr>
            <a:spLocks noGrp="1"/>
          </p:cNvSpPr>
          <p:nvPr>
            <p:ph type="dt" sz="half" idx="10"/>
          </p:nvPr>
        </p:nvSpPr>
        <p:spPr/>
        <p:txBody>
          <a:bodyPr/>
          <a:lstStyle/>
          <a:p>
            <a:fld id="{0CCF0C71-45F7-45F0-B62A-1057EB709D83}" type="datetimeFigureOut">
              <a:rPr lang="en-US" smtClean="0"/>
              <a:t>12/19/2022</a:t>
            </a:fld>
            <a:endParaRPr lang="en-US"/>
          </a:p>
        </p:txBody>
      </p:sp>
      <p:sp>
        <p:nvSpPr>
          <p:cNvPr id="5" name="Footer Placeholder 4">
            <a:extLst>
              <a:ext uri="{FF2B5EF4-FFF2-40B4-BE49-F238E27FC236}">
                <a16:creationId xmlns:a16="http://schemas.microsoft.com/office/drawing/2014/main" id="{761B9FB0-FC87-036C-05B2-302870E91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159C2-018A-E0E1-4F54-22027DC2E790}"/>
              </a:ext>
            </a:extLst>
          </p:cNvPr>
          <p:cNvSpPr>
            <a:spLocks noGrp="1"/>
          </p:cNvSpPr>
          <p:nvPr>
            <p:ph type="sldNum" sz="quarter" idx="12"/>
          </p:nvPr>
        </p:nvSpPr>
        <p:spPr/>
        <p:txBody>
          <a:bodyPr/>
          <a:lstStyle/>
          <a:p>
            <a:fld id="{B2F0A554-E91F-488A-991C-02A0299B2D0E}" type="slidenum">
              <a:rPr lang="en-US" smtClean="0"/>
              <a:t>‹#›</a:t>
            </a:fld>
            <a:endParaRPr lang="en-US"/>
          </a:p>
        </p:txBody>
      </p:sp>
    </p:spTree>
    <p:extLst>
      <p:ext uri="{BB962C8B-B14F-4D97-AF65-F5344CB8AC3E}">
        <p14:creationId xmlns:p14="http://schemas.microsoft.com/office/powerpoint/2010/main" val="645400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6"/>
            <a:ext cx="10363200" cy="1470025"/>
          </a:xfrm>
        </p:spPr>
        <p:txBody>
          <a:bodyPr/>
          <a:lstStyle/>
          <a:p>
            <a:r>
              <a:rPr lang="vi-VN"/>
              <a:t>Bấm &amp; sửa kiểu tiêu đề</a:t>
            </a:r>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p>
        </p:txBody>
      </p:sp>
      <p:sp>
        <p:nvSpPr>
          <p:cNvPr id="4" name="Rectangle 4">
            <a:extLst>
              <a:ext uri="{FF2B5EF4-FFF2-40B4-BE49-F238E27FC236}">
                <a16:creationId xmlns:a16="http://schemas.microsoft.com/office/drawing/2014/main" id="{DD053B43-91AF-9C41-6CDE-DC12BA3DF6AA}"/>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a:extLst>
              <a:ext uri="{FF2B5EF4-FFF2-40B4-BE49-F238E27FC236}">
                <a16:creationId xmlns:a16="http://schemas.microsoft.com/office/drawing/2014/main" id="{13F084BE-C9BE-36D8-6541-783A32348FEF}"/>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a:extLst>
              <a:ext uri="{FF2B5EF4-FFF2-40B4-BE49-F238E27FC236}">
                <a16:creationId xmlns:a16="http://schemas.microsoft.com/office/drawing/2014/main" id="{6CC11F83-B8C1-DA14-2BAB-CCCB9ECD74DF}"/>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pPr>
            <a:fld id="{006939B1-70AB-4541-856B-A0B98A54F7EC}"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83210287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a:extLst>
              <a:ext uri="{FF2B5EF4-FFF2-40B4-BE49-F238E27FC236}">
                <a16:creationId xmlns:a16="http://schemas.microsoft.com/office/drawing/2014/main" id="{505C5F16-C62B-7EB1-BADD-87A161B9F33F}"/>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a:extLst>
              <a:ext uri="{FF2B5EF4-FFF2-40B4-BE49-F238E27FC236}">
                <a16:creationId xmlns:a16="http://schemas.microsoft.com/office/drawing/2014/main" id="{941EA2BD-25CB-974A-FBFA-F7FE3C49350F}"/>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a:extLst>
              <a:ext uri="{FF2B5EF4-FFF2-40B4-BE49-F238E27FC236}">
                <a16:creationId xmlns:a16="http://schemas.microsoft.com/office/drawing/2014/main" id="{3BE51ADC-ADE2-882B-4289-EF5315C22CA2}"/>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pPr>
            <a:fld id="{DA9CC801-AF53-40A9-8343-597FD73E5837}"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32227310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Chỗ dành sẵn cho Nội dung 1"/>
          <p:cNvSpPr>
            <a:spLocks noGrp="1"/>
          </p:cNvSpPr>
          <p:nvPr>
            <p:ph/>
          </p:nvPr>
        </p:nvSpPr>
        <p:spPr>
          <a:xfrm>
            <a:off x="609600" y="274639"/>
            <a:ext cx="10972800" cy="58515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3" name="Rectangle 4">
            <a:extLst>
              <a:ext uri="{FF2B5EF4-FFF2-40B4-BE49-F238E27FC236}">
                <a16:creationId xmlns:a16="http://schemas.microsoft.com/office/drawing/2014/main" id="{BD4A31B2-8AAA-F047-DF3B-66042466FA38}"/>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1FDF4E8D-A541-2A4C-3603-7D4C8E82516B}"/>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3B3AF107-1DDC-B75F-CA36-1E5C0BB6E131}"/>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pPr>
            <a:fld id="{93F6387E-D286-4B21-AE00-7CFFCBB44D31}"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21940601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Trốn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6FC9FDC-1A3C-6BBB-8164-F7693C55D842}"/>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8DEC3240-A63E-3F44-8977-FEBA46395F49}"/>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BD7379B5-097A-1449-B7D2-F9887CD0CC92}"/>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pPr>
            <a:fld id="{23ADED8D-AFF6-4460-859B-139AA4D7FB46}"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0521815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D2E9A-0727-A936-609E-8A06BE78F6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F26C72-05AF-FB37-4683-43475CE37C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78C93-D4F6-ACE3-EA0B-90CA8BF14274}"/>
              </a:ext>
            </a:extLst>
          </p:cNvPr>
          <p:cNvSpPr>
            <a:spLocks noGrp="1"/>
          </p:cNvSpPr>
          <p:nvPr>
            <p:ph type="dt" sz="half" idx="10"/>
          </p:nvPr>
        </p:nvSpPr>
        <p:spPr/>
        <p:txBody>
          <a:bodyPr/>
          <a:lstStyle/>
          <a:p>
            <a:fld id="{0CCF0C71-45F7-45F0-B62A-1057EB709D83}" type="datetimeFigureOut">
              <a:rPr lang="en-US" smtClean="0"/>
              <a:t>12/19/2022</a:t>
            </a:fld>
            <a:endParaRPr lang="en-US"/>
          </a:p>
        </p:txBody>
      </p:sp>
      <p:sp>
        <p:nvSpPr>
          <p:cNvPr id="5" name="Footer Placeholder 4">
            <a:extLst>
              <a:ext uri="{FF2B5EF4-FFF2-40B4-BE49-F238E27FC236}">
                <a16:creationId xmlns:a16="http://schemas.microsoft.com/office/drawing/2014/main" id="{E33C1BEE-88DA-23F2-921F-FF26CA5113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3C2AD-DDDE-8FFF-EF50-886E20BB6CA2}"/>
              </a:ext>
            </a:extLst>
          </p:cNvPr>
          <p:cNvSpPr>
            <a:spLocks noGrp="1"/>
          </p:cNvSpPr>
          <p:nvPr>
            <p:ph type="sldNum" sz="quarter" idx="12"/>
          </p:nvPr>
        </p:nvSpPr>
        <p:spPr/>
        <p:txBody>
          <a:bodyPr/>
          <a:lstStyle/>
          <a:p>
            <a:fld id="{B2F0A554-E91F-488A-991C-02A0299B2D0E}" type="slidenum">
              <a:rPr lang="en-US" smtClean="0"/>
              <a:t>‹#›</a:t>
            </a:fld>
            <a:endParaRPr lang="en-US"/>
          </a:p>
        </p:txBody>
      </p:sp>
    </p:spTree>
    <p:extLst>
      <p:ext uri="{BB962C8B-B14F-4D97-AF65-F5344CB8AC3E}">
        <p14:creationId xmlns:p14="http://schemas.microsoft.com/office/powerpoint/2010/main" val="2503302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8F21-C952-6529-CDBA-E1F580B50C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96FE39-513C-11CF-BD52-E16AF5556A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94FBC4-80C6-A04F-A668-DD1C1AE6F74A}"/>
              </a:ext>
            </a:extLst>
          </p:cNvPr>
          <p:cNvSpPr>
            <a:spLocks noGrp="1"/>
          </p:cNvSpPr>
          <p:nvPr>
            <p:ph type="dt" sz="half" idx="10"/>
          </p:nvPr>
        </p:nvSpPr>
        <p:spPr/>
        <p:txBody>
          <a:bodyPr/>
          <a:lstStyle/>
          <a:p>
            <a:fld id="{0CCF0C71-45F7-45F0-B62A-1057EB709D83}" type="datetimeFigureOut">
              <a:rPr lang="en-US" smtClean="0"/>
              <a:t>12/19/2022</a:t>
            </a:fld>
            <a:endParaRPr lang="en-US"/>
          </a:p>
        </p:txBody>
      </p:sp>
      <p:sp>
        <p:nvSpPr>
          <p:cNvPr id="5" name="Footer Placeholder 4">
            <a:extLst>
              <a:ext uri="{FF2B5EF4-FFF2-40B4-BE49-F238E27FC236}">
                <a16:creationId xmlns:a16="http://schemas.microsoft.com/office/drawing/2014/main" id="{2EBA469F-0067-A8F2-AE56-C9589C1B1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2F613-DF9D-0D07-6EB2-1C7FE71524CC}"/>
              </a:ext>
            </a:extLst>
          </p:cNvPr>
          <p:cNvSpPr>
            <a:spLocks noGrp="1"/>
          </p:cNvSpPr>
          <p:nvPr>
            <p:ph type="sldNum" sz="quarter" idx="12"/>
          </p:nvPr>
        </p:nvSpPr>
        <p:spPr/>
        <p:txBody>
          <a:bodyPr/>
          <a:lstStyle/>
          <a:p>
            <a:fld id="{B2F0A554-E91F-488A-991C-02A0299B2D0E}" type="slidenum">
              <a:rPr lang="en-US" smtClean="0"/>
              <a:t>‹#›</a:t>
            </a:fld>
            <a:endParaRPr lang="en-US"/>
          </a:p>
        </p:txBody>
      </p:sp>
    </p:spTree>
    <p:extLst>
      <p:ext uri="{BB962C8B-B14F-4D97-AF65-F5344CB8AC3E}">
        <p14:creationId xmlns:p14="http://schemas.microsoft.com/office/powerpoint/2010/main" val="68073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65466-7A83-6543-06EF-013A4E6038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4FA5B2-744C-7DC8-24D0-699DF81318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5CECEE-19FA-AA02-65A1-D09F450506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4A134E-75B0-1BF0-3D99-A8CE817462BF}"/>
              </a:ext>
            </a:extLst>
          </p:cNvPr>
          <p:cNvSpPr>
            <a:spLocks noGrp="1"/>
          </p:cNvSpPr>
          <p:nvPr>
            <p:ph type="dt" sz="half" idx="10"/>
          </p:nvPr>
        </p:nvSpPr>
        <p:spPr/>
        <p:txBody>
          <a:bodyPr/>
          <a:lstStyle/>
          <a:p>
            <a:fld id="{0CCF0C71-45F7-45F0-B62A-1057EB709D83}" type="datetimeFigureOut">
              <a:rPr lang="en-US" smtClean="0"/>
              <a:t>12/19/2022</a:t>
            </a:fld>
            <a:endParaRPr lang="en-US"/>
          </a:p>
        </p:txBody>
      </p:sp>
      <p:sp>
        <p:nvSpPr>
          <p:cNvPr id="6" name="Footer Placeholder 5">
            <a:extLst>
              <a:ext uri="{FF2B5EF4-FFF2-40B4-BE49-F238E27FC236}">
                <a16:creationId xmlns:a16="http://schemas.microsoft.com/office/drawing/2014/main" id="{5A6C5153-E9A0-AD98-B4FB-28189CB3A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F2CA66-5BC8-17B0-AC1A-37ED793E5ECD}"/>
              </a:ext>
            </a:extLst>
          </p:cNvPr>
          <p:cNvSpPr>
            <a:spLocks noGrp="1"/>
          </p:cNvSpPr>
          <p:nvPr>
            <p:ph type="sldNum" sz="quarter" idx="12"/>
          </p:nvPr>
        </p:nvSpPr>
        <p:spPr/>
        <p:txBody>
          <a:bodyPr/>
          <a:lstStyle/>
          <a:p>
            <a:fld id="{B2F0A554-E91F-488A-991C-02A0299B2D0E}" type="slidenum">
              <a:rPr lang="en-US" smtClean="0"/>
              <a:t>‹#›</a:t>
            </a:fld>
            <a:endParaRPr lang="en-US"/>
          </a:p>
        </p:txBody>
      </p:sp>
    </p:spTree>
    <p:extLst>
      <p:ext uri="{BB962C8B-B14F-4D97-AF65-F5344CB8AC3E}">
        <p14:creationId xmlns:p14="http://schemas.microsoft.com/office/powerpoint/2010/main" val="69041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A1526-2DE1-40D5-9AB9-CA61101714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3F12D5-8F5E-221C-B05B-F23E727FA5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433839-7174-AB32-2904-92B541F841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532EED-38AB-A128-9BA8-6BF0B32E0C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9C5A2-BC3F-17BA-1124-6765F31983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1CDC73-3A1D-3356-6EEB-AD24849DF567}"/>
              </a:ext>
            </a:extLst>
          </p:cNvPr>
          <p:cNvSpPr>
            <a:spLocks noGrp="1"/>
          </p:cNvSpPr>
          <p:nvPr>
            <p:ph type="dt" sz="half" idx="10"/>
          </p:nvPr>
        </p:nvSpPr>
        <p:spPr/>
        <p:txBody>
          <a:bodyPr/>
          <a:lstStyle/>
          <a:p>
            <a:fld id="{0CCF0C71-45F7-45F0-B62A-1057EB709D83}" type="datetimeFigureOut">
              <a:rPr lang="en-US" smtClean="0"/>
              <a:t>12/19/2022</a:t>
            </a:fld>
            <a:endParaRPr lang="en-US"/>
          </a:p>
        </p:txBody>
      </p:sp>
      <p:sp>
        <p:nvSpPr>
          <p:cNvPr id="8" name="Footer Placeholder 7">
            <a:extLst>
              <a:ext uri="{FF2B5EF4-FFF2-40B4-BE49-F238E27FC236}">
                <a16:creationId xmlns:a16="http://schemas.microsoft.com/office/drawing/2014/main" id="{264DE393-F1AD-2467-5ACD-0C110AD675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8B9D88-EA28-AFB2-E57F-3EF4D288EEB6}"/>
              </a:ext>
            </a:extLst>
          </p:cNvPr>
          <p:cNvSpPr>
            <a:spLocks noGrp="1"/>
          </p:cNvSpPr>
          <p:nvPr>
            <p:ph type="sldNum" sz="quarter" idx="12"/>
          </p:nvPr>
        </p:nvSpPr>
        <p:spPr/>
        <p:txBody>
          <a:bodyPr/>
          <a:lstStyle/>
          <a:p>
            <a:fld id="{B2F0A554-E91F-488A-991C-02A0299B2D0E}" type="slidenum">
              <a:rPr lang="en-US" smtClean="0"/>
              <a:t>‹#›</a:t>
            </a:fld>
            <a:endParaRPr lang="en-US"/>
          </a:p>
        </p:txBody>
      </p:sp>
    </p:spTree>
    <p:extLst>
      <p:ext uri="{BB962C8B-B14F-4D97-AF65-F5344CB8AC3E}">
        <p14:creationId xmlns:p14="http://schemas.microsoft.com/office/powerpoint/2010/main" val="2290043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C0B7A-7B42-DD46-F58D-3995611CBC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3CCC5D-839E-428B-7D2F-E0EF416D096F}"/>
              </a:ext>
            </a:extLst>
          </p:cNvPr>
          <p:cNvSpPr>
            <a:spLocks noGrp="1"/>
          </p:cNvSpPr>
          <p:nvPr>
            <p:ph type="dt" sz="half" idx="10"/>
          </p:nvPr>
        </p:nvSpPr>
        <p:spPr/>
        <p:txBody>
          <a:bodyPr/>
          <a:lstStyle/>
          <a:p>
            <a:fld id="{0CCF0C71-45F7-45F0-B62A-1057EB709D83}" type="datetimeFigureOut">
              <a:rPr lang="en-US" smtClean="0"/>
              <a:t>12/19/2022</a:t>
            </a:fld>
            <a:endParaRPr lang="en-US"/>
          </a:p>
        </p:txBody>
      </p:sp>
      <p:sp>
        <p:nvSpPr>
          <p:cNvPr id="4" name="Footer Placeholder 3">
            <a:extLst>
              <a:ext uri="{FF2B5EF4-FFF2-40B4-BE49-F238E27FC236}">
                <a16:creationId xmlns:a16="http://schemas.microsoft.com/office/drawing/2014/main" id="{B24A5A90-111E-3D96-FC5F-B36B13686D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7ED9F3-D4EC-DF9F-6CFF-2DC95A90987D}"/>
              </a:ext>
            </a:extLst>
          </p:cNvPr>
          <p:cNvSpPr>
            <a:spLocks noGrp="1"/>
          </p:cNvSpPr>
          <p:nvPr>
            <p:ph type="sldNum" sz="quarter" idx="12"/>
          </p:nvPr>
        </p:nvSpPr>
        <p:spPr/>
        <p:txBody>
          <a:bodyPr/>
          <a:lstStyle/>
          <a:p>
            <a:fld id="{B2F0A554-E91F-488A-991C-02A0299B2D0E}" type="slidenum">
              <a:rPr lang="en-US" smtClean="0"/>
              <a:t>‹#›</a:t>
            </a:fld>
            <a:endParaRPr lang="en-US"/>
          </a:p>
        </p:txBody>
      </p:sp>
    </p:spTree>
    <p:extLst>
      <p:ext uri="{BB962C8B-B14F-4D97-AF65-F5344CB8AC3E}">
        <p14:creationId xmlns:p14="http://schemas.microsoft.com/office/powerpoint/2010/main" val="138939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5C3075-27A1-4FAC-7E04-EB8C2CEDD666}"/>
              </a:ext>
            </a:extLst>
          </p:cNvPr>
          <p:cNvSpPr>
            <a:spLocks noGrp="1"/>
          </p:cNvSpPr>
          <p:nvPr>
            <p:ph type="dt" sz="half" idx="10"/>
          </p:nvPr>
        </p:nvSpPr>
        <p:spPr/>
        <p:txBody>
          <a:bodyPr/>
          <a:lstStyle/>
          <a:p>
            <a:fld id="{0CCF0C71-45F7-45F0-B62A-1057EB709D83}" type="datetimeFigureOut">
              <a:rPr lang="en-US" smtClean="0"/>
              <a:t>12/19/2022</a:t>
            </a:fld>
            <a:endParaRPr lang="en-US"/>
          </a:p>
        </p:txBody>
      </p:sp>
      <p:sp>
        <p:nvSpPr>
          <p:cNvPr id="3" name="Footer Placeholder 2">
            <a:extLst>
              <a:ext uri="{FF2B5EF4-FFF2-40B4-BE49-F238E27FC236}">
                <a16:creationId xmlns:a16="http://schemas.microsoft.com/office/drawing/2014/main" id="{C6B93763-AB18-F0EA-3C90-FB54D06462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DF5055-0FDB-36C8-6783-FAD2CD4E1B56}"/>
              </a:ext>
            </a:extLst>
          </p:cNvPr>
          <p:cNvSpPr>
            <a:spLocks noGrp="1"/>
          </p:cNvSpPr>
          <p:nvPr>
            <p:ph type="sldNum" sz="quarter" idx="12"/>
          </p:nvPr>
        </p:nvSpPr>
        <p:spPr/>
        <p:txBody>
          <a:bodyPr/>
          <a:lstStyle/>
          <a:p>
            <a:fld id="{B2F0A554-E91F-488A-991C-02A0299B2D0E}" type="slidenum">
              <a:rPr lang="en-US" smtClean="0"/>
              <a:t>‹#›</a:t>
            </a:fld>
            <a:endParaRPr lang="en-US"/>
          </a:p>
        </p:txBody>
      </p:sp>
    </p:spTree>
    <p:extLst>
      <p:ext uri="{BB962C8B-B14F-4D97-AF65-F5344CB8AC3E}">
        <p14:creationId xmlns:p14="http://schemas.microsoft.com/office/powerpoint/2010/main" val="2445541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74BCD-FFA8-59A5-0B4D-6762E87888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99A798-61B0-68DA-F69D-741A657D09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813FF7-0588-B509-9BE0-8EFD91E9CE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86A342-91E9-CD97-96E7-9746734EF27D}"/>
              </a:ext>
            </a:extLst>
          </p:cNvPr>
          <p:cNvSpPr>
            <a:spLocks noGrp="1"/>
          </p:cNvSpPr>
          <p:nvPr>
            <p:ph type="dt" sz="half" idx="10"/>
          </p:nvPr>
        </p:nvSpPr>
        <p:spPr/>
        <p:txBody>
          <a:bodyPr/>
          <a:lstStyle/>
          <a:p>
            <a:fld id="{0CCF0C71-45F7-45F0-B62A-1057EB709D83}" type="datetimeFigureOut">
              <a:rPr lang="en-US" smtClean="0"/>
              <a:t>12/19/2022</a:t>
            </a:fld>
            <a:endParaRPr lang="en-US"/>
          </a:p>
        </p:txBody>
      </p:sp>
      <p:sp>
        <p:nvSpPr>
          <p:cNvPr id="6" name="Footer Placeholder 5">
            <a:extLst>
              <a:ext uri="{FF2B5EF4-FFF2-40B4-BE49-F238E27FC236}">
                <a16:creationId xmlns:a16="http://schemas.microsoft.com/office/drawing/2014/main" id="{0454CF5D-1227-10E6-A4DC-213ED6A9D1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08DF9C-ADA5-FCE9-146B-6A8422021D3D}"/>
              </a:ext>
            </a:extLst>
          </p:cNvPr>
          <p:cNvSpPr>
            <a:spLocks noGrp="1"/>
          </p:cNvSpPr>
          <p:nvPr>
            <p:ph type="sldNum" sz="quarter" idx="12"/>
          </p:nvPr>
        </p:nvSpPr>
        <p:spPr/>
        <p:txBody>
          <a:bodyPr/>
          <a:lstStyle/>
          <a:p>
            <a:fld id="{B2F0A554-E91F-488A-991C-02A0299B2D0E}" type="slidenum">
              <a:rPr lang="en-US" smtClean="0"/>
              <a:t>‹#›</a:t>
            </a:fld>
            <a:endParaRPr lang="en-US"/>
          </a:p>
        </p:txBody>
      </p:sp>
    </p:spTree>
    <p:extLst>
      <p:ext uri="{BB962C8B-B14F-4D97-AF65-F5344CB8AC3E}">
        <p14:creationId xmlns:p14="http://schemas.microsoft.com/office/powerpoint/2010/main" val="70825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5A8D3-0736-F4F3-9E9E-34540EB22C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D2E866-615A-E054-0C86-DEF19C5754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5B842E-625A-3CAD-DD04-0795FFCBF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C35F5D-510A-6BEF-DB7A-199E8A943FC6}"/>
              </a:ext>
            </a:extLst>
          </p:cNvPr>
          <p:cNvSpPr>
            <a:spLocks noGrp="1"/>
          </p:cNvSpPr>
          <p:nvPr>
            <p:ph type="dt" sz="half" idx="10"/>
          </p:nvPr>
        </p:nvSpPr>
        <p:spPr/>
        <p:txBody>
          <a:bodyPr/>
          <a:lstStyle/>
          <a:p>
            <a:fld id="{0CCF0C71-45F7-45F0-B62A-1057EB709D83}" type="datetimeFigureOut">
              <a:rPr lang="en-US" smtClean="0"/>
              <a:t>12/19/2022</a:t>
            </a:fld>
            <a:endParaRPr lang="en-US"/>
          </a:p>
        </p:txBody>
      </p:sp>
      <p:sp>
        <p:nvSpPr>
          <p:cNvPr id="6" name="Footer Placeholder 5">
            <a:extLst>
              <a:ext uri="{FF2B5EF4-FFF2-40B4-BE49-F238E27FC236}">
                <a16:creationId xmlns:a16="http://schemas.microsoft.com/office/drawing/2014/main" id="{F48EE2F2-9A9B-E7C5-6C8A-6F798E1A81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FFF350-9E05-17B2-7DEB-D0CC04DA0F83}"/>
              </a:ext>
            </a:extLst>
          </p:cNvPr>
          <p:cNvSpPr>
            <a:spLocks noGrp="1"/>
          </p:cNvSpPr>
          <p:nvPr>
            <p:ph type="sldNum" sz="quarter" idx="12"/>
          </p:nvPr>
        </p:nvSpPr>
        <p:spPr/>
        <p:txBody>
          <a:bodyPr/>
          <a:lstStyle/>
          <a:p>
            <a:fld id="{B2F0A554-E91F-488A-991C-02A0299B2D0E}" type="slidenum">
              <a:rPr lang="en-US" smtClean="0"/>
              <a:t>‹#›</a:t>
            </a:fld>
            <a:endParaRPr lang="en-US"/>
          </a:p>
        </p:txBody>
      </p:sp>
    </p:spTree>
    <p:extLst>
      <p:ext uri="{BB962C8B-B14F-4D97-AF65-F5344CB8AC3E}">
        <p14:creationId xmlns:p14="http://schemas.microsoft.com/office/powerpoint/2010/main" val="4026934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6658E0-5F61-892C-AC9B-AC610EC359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27BEC4-B082-EF1E-9DC9-D25922DA51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B189D-267A-BD93-F62E-5656A4AEF3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F0C71-45F7-45F0-B62A-1057EB709D83}" type="datetimeFigureOut">
              <a:rPr lang="en-US" smtClean="0"/>
              <a:t>12/19/2022</a:t>
            </a:fld>
            <a:endParaRPr lang="en-US"/>
          </a:p>
        </p:txBody>
      </p:sp>
      <p:sp>
        <p:nvSpPr>
          <p:cNvPr id="5" name="Footer Placeholder 4">
            <a:extLst>
              <a:ext uri="{FF2B5EF4-FFF2-40B4-BE49-F238E27FC236}">
                <a16:creationId xmlns:a16="http://schemas.microsoft.com/office/drawing/2014/main" id="{C15A7E04-E4BC-6C7E-99CD-A93C122316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34BA5F-A00C-164F-75F3-FD504680BD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0A554-E91F-488A-991C-02A0299B2D0E}" type="slidenum">
              <a:rPr lang="en-US" smtClean="0"/>
              <a:t>‹#›</a:t>
            </a:fld>
            <a:endParaRPr lang="en-US"/>
          </a:p>
        </p:txBody>
      </p:sp>
    </p:spTree>
    <p:extLst>
      <p:ext uri="{BB962C8B-B14F-4D97-AF65-F5344CB8AC3E}">
        <p14:creationId xmlns:p14="http://schemas.microsoft.com/office/powerpoint/2010/main" val="3286886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F02CD76-2FC9-7CED-C891-D7F7F46C1AD3}"/>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9B08D90-EA98-5F62-ED23-D43FFF1E0557}"/>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E195B77-FB15-FE86-DF25-B5FEA397C951}"/>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4790B8D7-A41D-DA23-C16B-9A5BFD7D230F}"/>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C47EBDA3-2C2F-916C-3192-67F2A5320D63}"/>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99048D76-1C88-4E2F-954F-337676CE745F}" type="slidenum">
              <a:rPr lang="en-US" altLang="en-US"/>
              <a:pPr/>
              <a:t>‹#›</a:t>
            </a:fld>
            <a:endParaRPr lang="en-US" altLang="en-US"/>
          </a:p>
        </p:txBody>
      </p:sp>
    </p:spTree>
    <p:extLst>
      <p:ext uri="{BB962C8B-B14F-4D97-AF65-F5344CB8AC3E}">
        <p14:creationId xmlns:p14="http://schemas.microsoft.com/office/powerpoint/2010/main" val="3200556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4.xml"/><Relationship Id="rId1" Type="http://schemas.openxmlformats.org/officeDocument/2006/relationships/video" Target="file:///E:\DIA%208%20LLHT%20(moi)\Carasi.wmv" TargetMode="Externa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1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3.xml"/><Relationship Id="rId5" Type="http://schemas.openxmlformats.org/officeDocument/2006/relationships/image" Target="../media/image48.jpe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22.gif"/></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4.xml"/><Relationship Id="rId1" Type="http://schemas.openxmlformats.org/officeDocument/2006/relationships/video" Target="file:///E:\DIA%208%20LLHT%20(moi)\NEW%20DEHLI%201.wmv" TargetMode="Externa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6"/>
          <p:cNvSpPr>
            <a:spLocks noChangeArrowheads="1" noChangeShapeType="1" noTextEdit="1"/>
          </p:cNvSpPr>
          <p:nvPr/>
        </p:nvSpPr>
        <p:spPr bwMode="auto">
          <a:xfrm>
            <a:off x="3962401" y="2590801"/>
            <a:ext cx="4581525" cy="13239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0000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0" cap="none" spc="0" normalizeH="0" baseline="0" noProof="0">
              <a:ln w="9525">
                <a:round/>
                <a:headEnd/>
                <a:tailEnd/>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3" name="Text Box 18"/>
          <p:cNvSpPr txBox="1">
            <a:spLocks noChangeArrowheads="1"/>
          </p:cNvSpPr>
          <p:nvPr/>
        </p:nvSpPr>
        <p:spPr bwMode="auto">
          <a:xfrm>
            <a:off x="193183" y="1"/>
            <a:ext cx="11822806" cy="830263"/>
          </a:xfrm>
          <a:prstGeom prst="rect">
            <a:avLst/>
          </a:prstGeom>
          <a:gradFill rotWithShape="1">
            <a:gsLst>
              <a:gs pos="0">
                <a:srgbClr val="FF66FF"/>
              </a:gs>
              <a:gs pos="50000">
                <a:schemeClr val="bg1"/>
              </a:gs>
              <a:gs pos="100000">
                <a:srgbClr val="FF66FF"/>
              </a:gs>
            </a:gsLst>
            <a:lin ang="5400000" scaled="1"/>
          </a:gradFill>
          <a:ln w="9525">
            <a:noFill/>
            <a:miter lim="800000"/>
            <a:headEnd/>
            <a:tailEnd/>
          </a:ln>
          <a:effec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PHÒNG GD &amp; ĐT HUYỆN THANH TRÌ</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TRƯỜNG THCS NGỌC HỒI</a:t>
            </a:r>
            <a:endParaRPr kumimoji="0" lang="en-US" alt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p:txBody>
      </p:sp>
      <p:pic>
        <p:nvPicPr>
          <p:cNvPr id="4100"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43" y="0"/>
            <a:ext cx="14668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072230" y="1589"/>
            <a:ext cx="1173162"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WordArt 7"/>
          <p:cNvSpPr>
            <a:spLocks noChangeArrowheads="1" noChangeShapeType="1" noTextEdit="1"/>
          </p:cNvSpPr>
          <p:nvPr/>
        </p:nvSpPr>
        <p:spPr bwMode="auto">
          <a:xfrm>
            <a:off x="682580" y="2137892"/>
            <a:ext cx="10805375" cy="3893473"/>
          </a:xfrm>
          <a:prstGeom prst="rect">
            <a:avLst/>
          </a:prstGeom>
        </p:spPr>
        <p:txBody>
          <a:bodyPr spcFirstLastPara="1" wrap="none" fromWordArt="1">
            <a:prstTxWarp prst="textArchUp">
              <a:avLst>
                <a:gd name="adj" fmla="val 10670284"/>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Chào</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mừng</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các</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em</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đến</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dự</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giờ</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smtClean="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tiết</a:t>
            </a:r>
            <a:r>
              <a:rPr kumimoji="0" lang="en-US" sz="6000" b="1" i="1" u="none" strike="noStrike" kern="10" cap="none" spc="0" normalizeH="0" noProof="0" dirty="0" smtClean="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noProof="0" dirty="0" err="1" smtClean="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học</a:t>
            </a:r>
            <a:r>
              <a:rPr kumimoji="0" lang="en-US" sz="6000" b="1" i="1" u="none" strike="noStrike" kern="10" cap="none" spc="0" normalizeH="0" noProof="0" dirty="0" smtClean="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noProof="0" dirty="0" err="1" smtClean="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hôm</a:t>
            </a:r>
            <a:r>
              <a:rPr kumimoji="0" lang="en-US" sz="6000" b="1" i="1" u="none" strike="noStrike" kern="10" cap="none" spc="0" normalizeH="0" noProof="0" smtClean="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nay</a:t>
            </a:r>
            <a:endPar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4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4103" name="TextBox 152"/>
          <p:cNvSpPr txBox="1">
            <a:spLocks noChangeArrowheads="1"/>
          </p:cNvSpPr>
          <p:nvPr/>
        </p:nvSpPr>
        <p:spPr bwMode="auto">
          <a:xfrm>
            <a:off x="1114816" y="2298673"/>
            <a:ext cx="1037313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MÔN ĐỊA LÍ – LỚP 8A2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Tiết</a:t>
            </a:r>
            <a:r>
              <a:rPr kumimoji="0" lang="en-US" altLang="en-US" sz="4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13 </a:t>
            </a:r>
            <a:r>
              <a:rPr kumimoji="0" lang="en-US" altLang="en-US" sz="4400" b="1" i="1"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1"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Bài</a:t>
            </a:r>
            <a:r>
              <a:rPr kumimoji="0" lang="en-US" altLang="en-US" sz="4400" b="1" i="1"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11</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Giáo</a:t>
            </a:r>
            <a:r>
              <a:rPr kumimoji="0" lang="en-US" altLang="en-US" sz="4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viên</a:t>
            </a:r>
            <a:r>
              <a:rPr kumimoji="0" lang="en-US" altLang="en-US" sz="4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Nguyễn</a:t>
            </a:r>
            <a:r>
              <a:rPr kumimoji="0" lang="en-US" altLang="en-US" sz="4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Thị</a:t>
            </a:r>
            <a:r>
              <a:rPr kumimoji="0" lang="en-US" altLang="en-US" sz="4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Dung</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4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4104" name="Group 1"/>
          <p:cNvGrpSpPr>
            <a:grpSpLocks/>
          </p:cNvGrpSpPr>
          <p:nvPr/>
        </p:nvGrpSpPr>
        <p:grpSpPr bwMode="auto">
          <a:xfrm>
            <a:off x="2268450" y="4800600"/>
            <a:ext cx="7604125" cy="2057400"/>
            <a:chOff x="777875" y="4800600"/>
            <a:chExt cx="7604125" cy="2133600"/>
          </a:xfrm>
        </p:grpSpPr>
        <p:pic>
          <p:nvPicPr>
            <p:cNvPr id="4107" name="Picture 4" descr="daisy_button_pink_h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257800"/>
              <a:ext cx="350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5" descr="daisy_button_whit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5100" y="53340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6" descr="daisy_button_whit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51435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7" descr="daisy_button_pink_hb"/>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638800"/>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8" descr="daisy_button_pink_hb"/>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58674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9" descr="daisy_button_pink_hb"/>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4600" y="60198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0" descr="daisy_button_pink_hb"/>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5000" y="54864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1"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24600" y="5257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2"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4000" y="54102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3"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2600" y="52959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14"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8000" y="51816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15"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0" y="5638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16"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9000" y="5181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Picture 17"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96200" y="4800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18"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57400" y="54864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19"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19300" y="58293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20"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4600" y="56388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21" descr="daisy_button_pink_hb"/>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43000" y="5257800"/>
              <a:ext cx="6858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Picture 22" descr="daisy_button_pink_hb"/>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7875" y="4953000"/>
              <a:ext cx="746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5"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687521" y="5362575"/>
            <a:ext cx="14668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965" y="5393531"/>
            <a:ext cx="14668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4430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uoc do phan bo dan cu Nam A">
            <a:extLst>
              <a:ext uri="{FF2B5EF4-FFF2-40B4-BE49-F238E27FC236}">
                <a16:creationId xmlns:a16="http://schemas.microsoft.com/office/drawing/2014/main" id="{34699462-B240-E388-45D0-7CB6D27CF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762000"/>
            <a:ext cx="36655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a:extLst>
              <a:ext uri="{FF2B5EF4-FFF2-40B4-BE49-F238E27FC236}">
                <a16:creationId xmlns:a16="http://schemas.microsoft.com/office/drawing/2014/main" id="{0C029147-F708-3935-5922-1A3551333C9B}"/>
              </a:ext>
            </a:extLst>
          </p:cNvPr>
          <p:cNvSpPr txBox="1">
            <a:spLocks noChangeArrowheads="1"/>
          </p:cNvSpPr>
          <p:nvPr/>
        </p:nvSpPr>
        <p:spPr bwMode="auto">
          <a:xfrm>
            <a:off x="1447800" y="4800601"/>
            <a:ext cx="4114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1500">
                <a:solidFill>
                  <a:srgbClr val="000000"/>
                </a:solidFill>
              </a:rPr>
              <a:t>Hình 11.1 </a:t>
            </a:r>
            <a:r>
              <a:rPr lang="en-US" altLang="en-US" sz="1500" i="1">
                <a:solidFill>
                  <a:srgbClr val="000000"/>
                </a:solidFill>
              </a:rPr>
              <a:t>Lược đồ phân bố dân cư Nam Á</a:t>
            </a:r>
          </a:p>
        </p:txBody>
      </p:sp>
      <p:sp>
        <p:nvSpPr>
          <p:cNvPr id="11268" name="AutoShape 4">
            <a:extLst>
              <a:ext uri="{FF2B5EF4-FFF2-40B4-BE49-F238E27FC236}">
                <a16:creationId xmlns:a16="http://schemas.microsoft.com/office/drawing/2014/main" id="{6C9CE289-A5FD-6FFE-5FCF-489A44C9561F}"/>
              </a:ext>
            </a:extLst>
          </p:cNvPr>
          <p:cNvSpPr>
            <a:spLocks noChangeArrowheads="1"/>
          </p:cNvSpPr>
          <p:nvPr/>
        </p:nvSpPr>
        <p:spPr bwMode="auto">
          <a:xfrm>
            <a:off x="1600200" y="61914"/>
            <a:ext cx="3962400" cy="573087"/>
          </a:xfrm>
          <a:prstGeom prst="roundRect">
            <a:avLst>
              <a:gd name="adj" fmla="val 16667"/>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200" b="1">
                <a:solidFill>
                  <a:srgbClr val="FFFFFF"/>
                </a:solidFill>
                <a:latin typeface="Times New Roman" panose="02020603050405020304" pitchFamily="18" charset="0"/>
                <a:cs typeface="Times New Roman" panose="02020603050405020304" pitchFamily="18" charset="0"/>
              </a:rPr>
              <a:t>Các đô thị có trên 8 triệu dân</a:t>
            </a:r>
            <a:r>
              <a:rPr lang="en-US" altLang="en-US" sz="2200" b="1">
                <a:solidFill>
                  <a:srgbClr val="000000"/>
                </a:solidFill>
                <a:latin typeface="Times New Roman" panose="02020603050405020304" pitchFamily="18" charset="0"/>
                <a:cs typeface="Times New Roman" panose="02020603050405020304" pitchFamily="18" charset="0"/>
              </a:rPr>
              <a:t> </a:t>
            </a:r>
          </a:p>
        </p:txBody>
      </p:sp>
      <p:sp>
        <p:nvSpPr>
          <p:cNvPr id="83973" name="AutoShape 5">
            <a:extLst>
              <a:ext uri="{FF2B5EF4-FFF2-40B4-BE49-F238E27FC236}">
                <a16:creationId xmlns:a16="http://schemas.microsoft.com/office/drawing/2014/main" id="{19676B16-DB91-A601-1F50-1C33607393AE}"/>
              </a:ext>
            </a:extLst>
          </p:cNvPr>
          <p:cNvSpPr>
            <a:spLocks noChangeArrowheads="1"/>
          </p:cNvSpPr>
          <p:nvPr/>
        </p:nvSpPr>
        <p:spPr bwMode="auto">
          <a:xfrm>
            <a:off x="1752600" y="1624013"/>
            <a:ext cx="228600" cy="228600"/>
          </a:xfrm>
          <a:prstGeom prst="star32">
            <a:avLst>
              <a:gd name="adj" fmla="val 37500"/>
            </a:avLst>
          </a:prstGeom>
          <a:solidFill>
            <a:srgbClr val="FF0000"/>
          </a:solidFill>
          <a:ln w="9525">
            <a:solidFill>
              <a:srgbClr val="0000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sp>
        <p:nvSpPr>
          <p:cNvPr id="11270" name="Rectangle 9">
            <a:extLst>
              <a:ext uri="{FF2B5EF4-FFF2-40B4-BE49-F238E27FC236}">
                <a16:creationId xmlns:a16="http://schemas.microsoft.com/office/drawing/2014/main" id="{3165C2CE-4C2E-3B3C-7064-013AF56B6676}"/>
              </a:ext>
            </a:extLst>
          </p:cNvPr>
          <p:cNvSpPr>
            <a:spLocks noChangeArrowheads="1"/>
          </p:cNvSpPr>
          <p:nvPr/>
        </p:nvSpPr>
        <p:spPr bwMode="auto">
          <a:xfrm>
            <a:off x="5410200" y="4953000"/>
            <a:ext cx="5029200" cy="838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sp>
        <p:nvSpPr>
          <p:cNvPr id="11271" name="Text Box 8">
            <a:extLst>
              <a:ext uri="{FF2B5EF4-FFF2-40B4-BE49-F238E27FC236}">
                <a16:creationId xmlns:a16="http://schemas.microsoft.com/office/drawing/2014/main" id="{C7A893F6-FC22-27CA-C99F-4B742853473E}"/>
              </a:ext>
            </a:extLst>
          </p:cNvPr>
          <p:cNvSpPr txBox="1">
            <a:spLocks noChangeArrowheads="1"/>
          </p:cNvSpPr>
          <p:nvPr/>
        </p:nvSpPr>
        <p:spPr bwMode="auto">
          <a:xfrm>
            <a:off x="5486400" y="4953001"/>
            <a:ext cx="5181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en-US" altLang="en-US" sz="2000" b="1">
                <a:solidFill>
                  <a:srgbClr val="FFFFFF"/>
                </a:solidFill>
                <a:latin typeface="Times New Roman" panose="02020603050405020304" pitchFamily="18" charset="0"/>
                <a:cs typeface="Times New Roman" panose="02020603050405020304" pitchFamily="18" charset="0"/>
              </a:rPr>
              <a:t>Thành phố Ca-ra-si (Pa-ki-xtan)</a:t>
            </a:r>
          </a:p>
          <a:p>
            <a:pPr algn="ctr" fontAlgn="base">
              <a:spcBef>
                <a:spcPct val="50000"/>
              </a:spcBef>
              <a:spcAft>
                <a:spcPct val="0"/>
              </a:spcAft>
              <a:buNone/>
            </a:pPr>
            <a:r>
              <a:rPr lang="en-US" altLang="en-US" sz="2000" b="1">
                <a:solidFill>
                  <a:srgbClr val="FFFFFF"/>
                </a:solidFill>
                <a:latin typeface="Times New Roman" panose="02020603050405020304" pitchFamily="18" charset="0"/>
                <a:cs typeface="Times New Roman" panose="02020603050405020304" pitchFamily="18" charset="0"/>
              </a:rPr>
              <a:t>Số dân: 12,0 triệu người (năm 2000)</a:t>
            </a:r>
          </a:p>
        </p:txBody>
      </p:sp>
      <p:pic>
        <p:nvPicPr>
          <p:cNvPr id="83981" name="Carasi.wmv">
            <a:hlinkClick r:id="" action="ppaction://media"/>
            <a:extLst>
              <a:ext uri="{FF2B5EF4-FFF2-40B4-BE49-F238E27FC236}">
                <a16:creationId xmlns:a16="http://schemas.microsoft.com/office/drawing/2014/main" id="{CEDE913E-137D-6E69-EFCB-A4105F0AAB5A}"/>
              </a:ext>
            </a:extLst>
          </p:cNvPr>
          <p:cNvPicPr>
            <a:picLocks noGrp="1" noRot="1" noChangeAspect="1" noChangeArrowheads="1"/>
          </p:cNvPicPr>
          <p:nvPr>
            <p:ph/>
            <a:videoFile r:link="rId1"/>
          </p:nvPr>
        </p:nvPicPr>
        <p:blipFill>
          <a:blip r:embed="rId4">
            <a:extLst>
              <a:ext uri="{28A0092B-C50C-407E-A947-70E740481C1C}">
                <a14:useLocalDpi xmlns:a14="http://schemas.microsoft.com/office/drawing/2010/main" val="0"/>
              </a:ext>
            </a:extLst>
          </a:blip>
          <a:srcRect/>
          <a:stretch>
            <a:fillRect/>
          </a:stretch>
        </p:blipFill>
        <p:spPr>
          <a:xfrm>
            <a:off x="5486400" y="685800"/>
            <a:ext cx="4876800" cy="4191000"/>
          </a:xfrm>
        </p:spPr>
      </p:pic>
    </p:spTree>
    <p:extLst>
      <p:ext uri="{BB962C8B-B14F-4D97-AF65-F5344CB8AC3E}">
        <p14:creationId xmlns:p14="http://schemas.microsoft.com/office/powerpoint/2010/main" val="36571508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nodeType="afterEffect">
                                  <p:stCondLst>
                                    <p:cond delay="0"/>
                                  </p:stCondLst>
                                  <p:childTnLst>
                                    <p:animClr clrSpc="hsl" dir="cw">
                                      <p:cBhvr override="childStyle">
                                        <p:cTn id="6" dur="500" fill="hold"/>
                                        <p:tgtEl>
                                          <p:spTgt spid="83973"/>
                                        </p:tgtEl>
                                        <p:attrNameLst>
                                          <p:attrName>style.color</p:attrName>
                                        </p:attrNameLst>
                                      </p:cBhvr>
                                      <p:by>
                                        <p:hsl h="-7200000" s="0" l="0"/>
                                      </p:by>
                                    </p:animClr>
                                    <p:animClr clrSpc="hsl" dir="cw">
                                      <p:cBhvr>
                                        <p:cTn id="7" dur="500" fill="hold"/>
                                        <p:tgtEl>
                                          <p:spTgt spid="83973"/>
                                        </p:tgtEl>
                                        <p:attrNameLst>
                                          <p:attrName>fillcolor</p:attrName>
                                        </p:attrNameLst>
                                      </p:cBhvr>
                                      <p:by>
                                        <p:hsl h="-7200000" s="0" l="0"/>
                                      </p:by>
                                    </p:animClr>
                                    <p:animClr clrSpc="hsl" dir="cw">
                                      <p:cBhvr>
                                        <p:cTn id="8" dur="500" fill="hold"/>
                                        <p:tgtEl>
                                          <p:spTgt spid="83973"/>
                                        </p:tgtEl>
                                        <p:attrNameLst>
                                          <p:attrName>stroke.color</p:attrName>
                                        </p:attrNameLst>
                                      </p:cBhvr>
                                      <p:by>
                                        <p:hsl h="-7200000" s="0" l="0"/>
                                      </p:by>
                                    </p:animClr>
                                    <p:set>
                                      <p:cBhvr>
                                        <p:cTn id="9" dur="500" fill="hold"/>
                                        <p:tgtEl>
                                          <p:spTgt spid="8397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3981"/>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2" presetClass="mediacall" presetSubtype="0" fill="hold" nodeType="clickEffect">
                                  <p:stCondLst>
                                    <p:cond delay="0"/>
                                  </p:stCondLst>
                                  <p:childTnLst>
                                    <p:cmd type="call" cmd="togglePause">
                                      <p:cBhvr>
                                        <p:cTn id="14" dur="1" fill="hold"/>
                                        <p:tgtEl>
                                          <p:spTgt spid="83981"/>
                                        </p:tgtEl>
                                      </p:cBhvr>
                                    </p:cmd>
                                  </p:childTnLst>
                                </p:cTn>
                              </p:par>
                            </p:childTnLst>
                          </p:cTn>
                        </p:par>
                      </p:childTnLst>
                    </p:cTn>
                  </p:par>
                </p:childTnLst>
              </p:cTn>
              <p:nextCondLst>
                <p:cond evt="onClick" delay="0">
                  <p:tgtEl>
                    <p:spTgt spid="83981"/>
                  </p:tgtEl>
                </p:cond>
              </p:nextCondLst>
            </p:seq>
            <p:video>
              <p:cMediaNode>
                <p:cTn id="15" fill="hold" display="0">
                  <p:stCondLst>
                    <p:cond delay="indefinite"/>
                  </p:stCondLst>
                  <p:endCondLst>
                    <p:cond evt="onNext" delay="0">
                      <p:tgtEl>
                        <p:sldTgt/>
                      </p:tgtEl>
                    </p:cond>
                    <p:cond evt="onPrev" delay="0">
                      <p:tgtEl>
                        <p:sldTgt/>
                      </p:tgtEl>
                    </p:cond>
                  </p:endCondLst>
                </p:cTn>
                <p:tgtEl>
                  <p:spTgt spid="83981"/>
                </p:tgtEl>
              </p:cMediaNode>
            </p:video>
          </p:childTnLst>
        </p:cTn>
      </p:par>
    </p:tnLst>
    <p:bldLst>
      <p:bldP spid="839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3">
            <a:extLst>
              <a:ext uri="{FF2B5EF4-FFF2-40B4-BE49-F238E27FC236}">
                <a16:creationId xmlns:a16="http://schemas.microsoft.com/office/drawing/2014/main" id="{E395E15A-B554-B2D2-127A-FCB9F60D6574}"/>
              </a:ext>
            </a:extLst>
          </p:cNvPr>
          <p:cNvSpPr>
            <a:spLocks noChangeArrowheads="1"/>
          </p:cNvSpPr>
          <p:nvPr/>
        </p:nvSpPr>
        <p:spPr bwMode="auto">
          <a:xfrm>
            <a:off x="1524000" y="0"/>
            <a:ext cx="9144000" cy="914400"/>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sp>
        <p:nvSpPr>
          <p:cNvPr id="12291" name="Text Box 34">
            <a:extLst>
              <a:ext uri="{FF2B5EF4-FFF2-40B4-BE49-F238E27FC236}">
                <a16:creationId xmlns:a16="http://schemas.microsoft.com/office/drawing/2014/main" id="{7D87B7A6-1218-29B7-5153-D4B6F8751FB4}"/>
              </a:ext>
            </a:extLst>
          </p:cNvPr>
          <p:cNvSpPr txBox="1">
            <a:spLocks noChangeArrowheads="1"/>
          </p:cNvSpPr>
          <p:nvPr/>
        </p:nvSpPr>
        <p:spPr bwMode="auto">
          <a:xfrm>
            <a:off x="152400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400" b="1">
                <a:solidFill>
                  <a:srgbClr val="FF0000"/>
                </a:solidFill>
              </a:rPr>
              <a:t>    </a:t>
            </a:r>
            <a:r>
              <a:rPr lang="en-US" altLang="en-US" sz="2400" b="1">
                <a:solidFill>
                  <a:srgbClr val="FF0000"/>
                </a:solidFill>
                <a:latin typeface="Times New Roman" panose="02020603050405020304" pitchFamily="18" charset="0"/>
                <a:cs typeface="Times New Roman" panose="02020603050405020304" pitchFamily="18" charset="0"/>
              </a:rPr>
              <a:t>BÀI 11: DÂN CƯ VÀ ĐẶC ĐIỂM KINH TẾ KHU VỰC NAM Á</a:t>
            </a:r>
          </a:p>
        </p:txBody>
      </p:sp>
      <p:sp>
        <p:nvSpPr>
          <p:cNvPr id="44036" name="Rectangle 4">
            <a:extLst>
              <a:ext uri="{FF2B5EF4-FFF2-40B4-BE49-F238E27FC236}">
                <a16:creationId xmlns:a16="http://schemas.microsoft.com/office/drawing/2014/main" id="{2FECBEBE-BF0F-6327-789B-1C8FD5D26A79}"/>
              </a:ext>
            </a:extLst>
          </p:cNvPr>
          <p:cNvSpPr>
            <a:spLocks noChangeArrowheads="1"/>
          </p:cNvSpPr>
          <p:nvPr/>
        </p:nvSpPr>
        <p:spPr bwMode="auto">
          <a:xfrm>
            <a:off x="1752600" y="838200"/>
            <a:ext cx="1905000" cy="685800"/>
          </a:xfrm>
          <a:prstGeom prst="rect">
            <a:avLst/>
          </a:prstGeom>
          <a:solidFill>
            <a:schemeClr val="bg1">
              <a:alpha val="20000"/>
            </a:schemeClr>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defRPr/>
            </a:pPr>
            <a:r>
              <a:rPr lang="en-US" altLang="en-US" sz="2800" b="1">
                <a:solidFill>
                  <a:srgbClr val="FF3300"/>
                </a:solidFill>
                <a:latin typeface="Times New Roman" panose="02020603050405020304" pitchFamily="18" charset="0"/>
              </a:rPr>
              <a:t>1. Dân cư:</a:t>
            </a:r>
          </a:p>
        </p:txBody>
      </p:sp>
      <p:sp>
        <p:nvSpPr>
          <p:cNvPr id="206853" name="Rectangle 5">
            <a:extLst>
              <a:ext uri="{FF2B5EF4-FFF2-40B4-BE49-F238E27FC236}">
                <a16:creationId xmlns:a16="http://schemas.microsoft.com/office/drawing/2014/main" id="{F3AECA6E-8ED3-E85B-4D5B-8E25CAE34FDD}"/>
              </a:ext>
            </a:extLst>
          </p:cNvPr>
          <p:cNvSpPr>
            <a:spLocks noChangeArrowheads="1"/>
          </p:cNvSpPr>
          <p:nvPr/>
        </p:nvSpPr>
        <p:spPr bwMode="auto">
          <a:xfrm>
            <a:off x="1524000" y="1600200"/>
            <a:ext cx="4191000" cy="22098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US" altLang="en-US" sz="2800">
                <a:solidFill>
                  <a:srgbClr val="003366"/>
                </a:solidFill>
                <a:cs typeface="Arial" panose="020B0604020202020204" pitchFamily="34" charset="0"/>
              </a:rPr>
              <a:t>- </a:t>
            </a:r>
            <a:r>
              <a:rPr lang="en-US" altLang="en-US" sz="2800" b="1">
                <a:solidFill>
                  <a:srgbClr val="003366"/>
                </a:solidFill>
                <a:latin typeface="Times New Roman" panose="02020603050405020304" pitchFamily="18" charset="0"/>
                <a:cs typeface="Times New Roman" panose="02020603050405020304" pitchFamily="18" charset="0"/>
              </a:rPr>
              <a:t>Nam Á có số dân đông đứng thứ 2 châu Á và có mật độ dân số đông nhất châu Á.</a:t>
            </a:r>
          </a:p>
        </p:txBody>
      </p:sp>
      <p:sp>
        <p:nvSpPr>
          <p:cNvPr id="44038" name="Line 6">
            <a:extLst>
              <a:ext uri="{FF2B5EF4-FFF2-40B4-BE49-F238E27FC236}">
                <a16:creationId xmlns:a16="http://schemas.microsoft.com/office/drawing/2014/main" id="{3308EBAA-BEA6-CD5A-3664-16869ED0656C}"/>
              </a:ext>
            </a:extLst>
          </p:cNvPr>
          <p:cNvSpPr>
            <a:spLocks noChangeShapeType="1"/>
          </p:cNvSpPr>
          <p:nvPr/>
        </p:nvSpPr>
        <p:spPr bwMode="auto">
          <a:xfrm>
            <a:off x="5867400" y="762000"/>
            <a:ext cx="0" cy="6096000"/>
          </a:xfrm>
          <a:prstGeom prst="line">
            <a:avLst/>
          </a:prstGeom>
          <a:noFill/>
          <a:ln w="38100">
            <a:solidFill>
              <a:schemeClr val="tx1"/>
            </a:solidFill>
            <a:round/>
            <a:headEnd/>
            <a:tailEn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sz="20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791268740"/>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06853"/>
                                        </p:tgtEl>
                                        <p:attrNameLst>
                                          <p:attrName>style.visibility</p:attrName>
                                        </p:attrNameLst>
                                      </p:cBhvr>
                                      <p:to>
                                        <p:strVal val="visible"/>
                                      </p:to>
                                    </p:set>
                                    <p:anim calcmode="lin" valueType="num">
                                      <p:cBhvr additive="base">
                                        <p:cTn id="7" dur="500" fill="hold"/>
                                        <p:tgtEl>
                                          <p:spTgt spid="206853"/>
                                        </p:tgtEl>
                                        <p:attrNameLst>
                                          <p:attrName>ppt_x</p:attrName>
                                        </p:attrNameLst>
                                      </p:cBhvr>
                                      <p:tavLst>
                                        <p:tav tm="0">
                                          <p:val>
                                            <p:strVal val="0-#ppt_w/2"/>
                                          </p:val>
                                        </p:tav>
                                        <p:tav tm="100000">
                                          <p:val>
                                            <p:strVal val="#ppt_x"/>
                                          </p:val>
                                        </p:tav>
                                      </p:tavLst>
                                    </p:anim>
                                    <p:anim calcmode="lin" valueType="num">
                                      <p:cBhvr additive="base">
                                        <p:cTn id="8" dur="500" fill="hold"/>
                                        <p:tgtEl>
                                          <p:spTgt spid="2068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6">
            <a:extLst>
              <a:ext uri="{FF2B5EF4-FFF2-40B4-BE49-F238E27FC236}">
                <a16:creationId xmlns:a16="http://schemas.microsoft.com/office/drawing/2014/main" id="{72155088-3FFB-F994-F446-FB95F6F731A1}"/>
              </a:ext>
            </a:extLst>
          </p:cNvPr>
          <p:cNvSpPr>
            <a:spLocks noChangeArrowheads="1"/>
          </p:cNvSpPr>
          <p:nvPr/>
        </p:nvSpPr>
        <p:spPr bwMode="auto">
          <a:xfrm>
            <a:off x="1524000" y="0"/>
            <a:ext cx="9144000" cy="914400"/>
          </a:xfrm>
          <a:prstGeom prst="rect">
            <a:avLst/>
          </a:prstGeom>
          <a:solidFill>
            <a:srgbClr val="D6FDA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grpSp>
        <p:nvGrpSpPr>
          <p:cNvPr id="2" name="Group 35">
            <a:extLst>
              <a:ext uri="{FF2B5EF4-FFF2-40B4-BE49-F238E27FC236}">
                <a16:creationId xmlns:a16="http://schemas.microsoft.com/office/drawing/2014/main" id="{B51F2400-723F-FDEB-501C-87AAE007B741}"/>
              </a:ext>
            </a:extLst>
          </p:cNvPr>
          <p:cNvGrpSpPr>
            <a:grpSpLocks/>
          </p:cNvGrpSpPr>
          <p:nvPr/>
        </p:nvGrpSpPr>
        <p:grpSpPr bwMode="auto">
          <a:xfrm>
            <a:off x="6553200" y="2514600"/>
            <a:ext cx="3657600" cy="1093788"/>
            <a:chOff x="192" y="480"/>
            <a:chExt cx="5280" cy="336"/>
          </a:xfrm>
        </p:grpSpPr>
        <p:sp>
          <p:nvSpPr>
            <p:cNvPr id="13316" name="AutoShape 36">
              <a:extLst>
                <a:ext uri="{FF2B5EF4-FFF2-40B4-BE49-F238E27FC236}">
                  <a16:creationId xmlns:a16="http://schemas.microsoft.com/office/drawing/2014/main" id="{6654A384-795C-8117-6E4F-DD1409BB8A65}"/>
                </a:ext>
              </a:extLst>
            </p:cNvPr>
            <p:cNvSpPr>
              <a:spLocks noChangeArrowheads="1"/>
            </p:cNvSpPr>
            <p:nvPr/>
          </p:nvSpPr>
          <p:spPr bwMode="auto">
            <a:xfrm>
              <a:off x="192" y="480"/>
              <a:ext cx="5136" cy="336"/>
            </a:xfrm>
            <a:prstGeom prst="roundRect">
              <a:avLst>
                <a:gd name="adj" fmla="val 16667"/>
              </a:avLst>
            </a:prstGeom>
            <a:solidFill>
              <a:srgbClr val="0000CC"/>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sp>
          <p:nvSpPr>
            <p:cNvPr id="13317" name="Text Box 37">
              <a:extLst>
                <a:ext uri="{FF2B5EF4-FFF2-40B4-BE49-F238E27FC236}">
                  <a16:creationId xmlns:a16="http://schemas.microsoft.com/office/drawing/2014/main" id="{210C8595-A5C5-DF6E-7A86-06127B9237CE}"/>
                </a:ext>
              </a:extLst>
            </p:cNvPr>
            <p:cNvSpPr txBox="1">
              <a:spLocks noChangeArrowheads="1"/>
            </p:cNvSpPr>
            <p:nvPr/>
          </p:nvSpPr>
          <p:spPr bwMode="auto">
            <a:xfrm>
              <a:off x="192" y="515"/>
              <a:ext cx="5280"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200" b="1">
                  <a:solidFill>
                    <a:srgbClr val="FFFFFF"/>
                  </a:solidFill>
                  <a:latin typeface="Times New Roman" panose="02020603050405020304" pitchFamily="18" charset="0"/>
                  <a:cs typeface="Times New Roman" panose="02020603050405020304" pitchFamily="18" charset="0"/>
                </a:rPr>
                <a:t>Dân cư Nam Á chủ yếu theo những tôn giáo nào?</a:t>
              </a:r>
            </a:p>
          </p:txBody>
        </p:sp>
      </p:grpSp>
    </p:spTree>
    <p:extLst>
      <p:ext uri="{BB962C8B-B14F-4D97-AF65-F5344CB8AC3E}">
        <p14:creationId xmlns:p14="http://schemas.microsoft.com/office/powerpoint/2010/main" val="223485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G:\dentamaha\hoanghon.jpg">
            <a:extLst>
              <a:ext uri="{FF2B5EF4-FFF2-40B4-BE49-F238E27FC236}">
                <a16:creationId xmlns:a16="http://schemas.microsoft.com/office/drawing/2014/main" id="{2CBB1990-305A-5ABD-9D10-585FA4E53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09600"/>
            <a:ext cx="830580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7">
            <a:extLst>
              <a:ext uri="{FF2B5EF4-FFF2-40B4-BE49-F238E27FC236}">
                <a16:creationId xmlns:a16="http://schemas.microsoft.com/office/drawing/2014/main" id="{F4B36F6E-9DFF-C603-CFD2-3410C86F3E9D}"/>
              </a:ext>
            </a:extLst>
          </p:cNvPr>
          <p:cNvSpPr txBox="1">
            <a:spLocks noChangeArrowheads="1"/>
          </p:cNvSpPr>
          <p:nvPr/>
        </p:nvSpPr>
        <p:spPr bwMode="auto">
          <a:xfrm>
            <a:off x="5121276" y="6335713"/>
            <a:ext cx="2044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b="1">
                <a:solidFill>
                  <a:srgbClr val="FF0000"/>
                </a:solidFill>
                <a:latin typeface="Times New Roman" panose="02020603050405020304" pitchFamily="18" charset="0"/>
              </a:rPr>
              <a:t>Đền Tat Ma-han </a:t>
            </a:r>
          </a:p>
        </p:txBody>
      </p:sp>
    </p:spTree>
    <p:extLst>
      <p:ext uri="{BB962C8B-B14F-4D97-AF65-F5344CB8AC3E}">
        <p14:creationId xmlns:p14="http://schemas.microsoft.com/office/powerpoint/2010/main" val="440389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blinds(horizontal)">
                                      <p:cBhvr>
                                        <p:cTn id="10"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4">
            <a:extLst>
              <a:ext uri="{FF2B5EF4-FFF2-40B4-BE49-F238E27FC236}">
                <a16:creationId xmlns:a16="http://schemas.microsoft.com/office/drawing/2014/main" id="{641FDF32-DAD6-87C9-E95B-BE3E0D80FC03}"/>
              </a:ext>
            </a:extLst>
          </p:cNvPr>
          <p:cNvGrpSpPr>
            <a:grpSpLocks/>
          </p:cNvGrpSpPr>
          <p:nvPr/>
        </p:nvGrpSpPr>
        <p:grpSpPr bwMode="auto">
          <a:xfrm>
            <a:off x="1905000" y="304800"/>
            <a:ext cx="8509000" cy="3111500"/>
            <a:chOff x="240" y="192"/>
            <a:chExt cx="5360" cy="1960"/>
          </a:xfrm>
        </p:grpSpPr>
        <p:pic>
          <p:nvPicPr>
            <p:cNvPr id="15368" name="Picture 4" descr="Nhatho_Hoigiao1">
              <a:extLst>
                <a:ext uri="{FF2B5EF4-FFF2-40B4-BE49-F238E27FC236}">
                  <a16:creationId xmlns:a16="http://schemas.microsoft.com/office/drawing/2014/main" id="{67769875-2828-F5FD-A4E4-679A3299A5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 y="192"/>
              <a:ext cx="2592" cy="169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5369" name="Picture 6" descr="nhatho_AnDo_giao">
              <a:extLst>
                <a:ext uri="{FF2B5EF4-FFF2-40B4-BE49-F238E27FC236}">
                  <a16:creationId xmlns:a16="http://schemas.microsoft.com/office/drawing/2014/main" id="{E28F2C7E-1B16-647A-3962-8467EC5E5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 y="192"/>
              <a:ext cx="2576" cy="168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5370" name="TextBox 6">
              <a:extLst>
                <a:ext uri="{FF2B5EF4-FFF2-40B4-BE49-F238E27FC236}">
                  <a16:creationId xmlns:a16="http://schemas.microsoft.com/office/drawing/2014/main" id="{68C2FE75-3F5E-8F5B-0B5C-733DCEB1E115}"/>
                </a:ext>
              </a:extLst>
            </p:cNvPr>
            <p:cNvSpPr txBox="1">
              <a:spLocks noChangeArrowheads="1"/>
            </p:cNvSpPr>
            <p:nvPr/>
          </p:nvSpPr>
          <p:spPr bwMode="auto">
            <a:xfrm>
              <a:off x="3552" y="1902"/>
              <a:ext cx="16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b="1">
                  <a:solidFill>
                    <a:srgbClr val="000000"/>
                  </a:solidFill>
                  <a:latin typeface="Times New Roman" panose="02020603050405020304" pitchFamily="18" charset="0"/>
                  <a:cs typeface="Times New Roman" panose="02020603050405020304" pitchFamily="18" charset="0"/>
                </a:rPr>
                <a:t>Nhà thờ Ấn Độ giáo</a:t>
              </a:r>
            </a:p>
          </p:txBody>
        </p:sp>
        <p:sp>
          <p:nvSpPr>
            <p:cNvPr id="15371" name="TextBox 6">
              <a:extLst>
                <a:ext uri="{FF2B5EF4-FFF2-40B4-BE49-F238E27FC236}">
                  <a16:creationId xmlns:a16="http://schemas.microsoft.com/office/drawing/2014/main" id="{A580F8CE-61F6-1D0B-4D28-E87D20F8FEE2}"/>
                </a:ext>
              </a:extLst>
            </p:cNvPr>
            <p:cNvSpPr txBox="1">
              <a:spLocks noChangeArrowheads="1"/>
            </p:cNvSpPr>
            <p:nvPr/>
          </p:nvSpPr>
          <p:spPr bwMode="auto">
            <a:xfrm>
              <a:off x="831" y="1896"/>
              <a:ext cx="16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b="1">
                  <a:solidFill>
                    <a:srgbClr val="000000"/>
                  </a:solidFill>
                  <a:latin typeface="Times New Roman" panose="02020603050405020304" pitchFamily="18" charset="0"/>
                  <a:cs typeface="Times New Roman" panose="02020603050405020304" pitchFamily="18" charset="0"/>
                </a:rPr>
                <a:t>Nhà thờ Hồi giáo</a:t>
              </a:r>
            </a:p>
          </p:txBody>
        </p:sp>
      </p:grpSp>
      <p:grpSp>
        <p:nvGrpSpPr>
          <p:cNvPr id="3" name="Group 15">
            <a:extLst>
              <a:ext uri="{FF2B5EF4-FFF2-40B4-BE49-F238E27FC236}">
                <a16:creationId xmlns:a16="http://schemas.microsoft.com/office/drawing/2014/main" id="{9AFFE72B-B1D7-8D30-82B3-C1D43FC8C7E0}"/>
              </a:ext>
            </a:extLst>
          </p:cNvPr>
          <p:cNvGrpSpPr>
            <a:grpSpLocks/>
          </p:cNvGrpSpPr>
          <p:nvPr/>
        </p:nvGrpSpPr>
        <p:grpSpPr bwMode="auto">
          <a:xfrm>
            <a:off x="1905001" y="3657601"/>
            <a:ext cx="8532813" cy="2982913"/>
            <a:chOff x="240" y="2304"/>
            <a:chExt cx="5375" cy="1879"/>
          </a:xfrm>
        </p:grpSpPr>
        <p:sp>
          <p:nvSpPr>
            <p:cNvPr id="15364" name="TextBox 7">
              <a:extLst>
                <a:ext uri="{FF2B5EF4-FFF2-40B4-BE49-F238E27FC236}">
                  <a16:creationId xmlns:a16="http://schemas.microsoft.com/office/drawing/2014/main" id="{F26FF377-3DF7-8D97-5EBE-82BFFD2C1679}"/>
                </a:ext>
              </a:extLst>
            </p:cNvPr>
            <p:cNvSpPr txBox="1">
              <a:spLocks noChangeArrowheads="1"/>
            </p:cNvSpPr>
            <p:nvPr/>
          </p:nvSpPr>
          <p:spPr bwMode="auto">
            <a:xfrm>
              <a:off x="417" y="3933"/>
              <a:ext cx="21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000" b="1">
                  <a:solidFill>
                    <a:srgbClr val="000000"/>
                  </a:solidFill>
                  <a:latin typeface="Times New Roman" panose="02020603050405020304" pitchFamily="18" charset="0"/>
                  <a:cs typeface="Times New Roman" panose="02020603050405020304" pitchFamily="18" charset="0"/>
                </a:rPr>
                <a:t>Nhà thờ Thiên Chúa giáo</a:t>
              </a:r>
            </a:p>
          </p:txBody>
        </p:sp>
        <p:sp>
          <p:nvSpPr>
            <p:cNvPr id="15365" name="TextBox 8">
              <a:extLst>
                <a:ext uri="{FF2B5EF4-FFF2-40B4-BE49-F238E27FC236}">
                  <a16:creationId xmlns:a16="http://schemas.microsoft.com/office/drawing/2014/main" id="{8C5C07CF-1BFF-3D7C-8EEC-573242367F15}"/>
                </a:ext>
              </a:extLst>
            </p:cNvPr>
            <p:cNvSpPr txBox="1">
              <a:spLocks noChangeArrowheads="1"/>
            </p:cNvSpPr>
            <p:nvPr/>
          </p:nvSpPr>
          <p:spPr bwMode="auto">
            <a:xfrm>
              <a:off x="3651" y="3924"/>
              <a:ext cx="15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000" b="1">
                  <a:solidFill>
                    <a:srgbClr val="000000"/>
                  </a:solidFill>
                  <a:latin typeface="Times New Roman" panose="02020603050405020304" pitchFamily="18" charset="0"/>
                  <a:cs typeface="Times New Roman" panose="02020603050405020304" pitchFamily="18" charset="0"/>
                </a:rPr>
                <a:t>Chùa Phật giáo</a:t>
              </a:r>
            </a:p>
          </p:txBody>
        </p:sp>
        <p:pic>
          <p:nvPicPr>
            <p:cNvPr id="15366" name="Picture 12" descr="Nhatho_thienchuagiao">
              <a:extLst>
                <a:ext uri="{FF2B5EF4-FFF2-40B4-BE49-F238E27FC236}">
                  <a16:creationId xmlns:a16="http://schemas.microsoft.com/office/drawing/2014/main" id="{B70B8BA0-8BC7-5440-C1EF-5491792A15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2304"/>
              <a:ext cx="2592" cy="1597"/>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5367" name="Picture 13" descr="Chua_Phatgiao">
              <a:extLst>
                <a:ext uri="{FF2B5EF4-FFF2-40B4-BE49-F238E27FC236}">
                  <a16:creationId xmlns:a16="http://schemas.microsoft.com/office/drawing/2014/main" id="{361927D8-9771-FD2A-0D85-377D18D3E7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 y="2304"/>
              <a:ext cx="2591" cy="1599"/>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3499513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a:extLst>
              <a:ext uri="{FF2B5EF4-FFF2-40B4-BE49-F238E27FC236}">
                <a16:creationId xmlns:a16="http://schemas.microsoft.com/office/drawing/2014/main" id="{929F7885-80E3-07AF-EDA7-DBBD9544113D}"/>
              </a:ext>
            </a:extLst>
          </p:cNvPr>
          <p:cNvSpPr>
            <a:spLocks noChangeArrowheads="1"/>
          </p:cNvSpPr>
          <p:nvPr/>
        </p:nvSpPr>
        <p:spPr bwMode="auto">
          <a:xfrm>
            <a:off x="4343401" y="228600"/>
            <a:ext cx="3527425" cy="795338"/>
          </a:xfrm>
          <a:prstGeom prst="roundRect">
            <a:avLst>
              <a:gd name="adj" fmla="val 16667"/>
            </a:avLst>
          </a:prstGeom>
          <a:solidFill>
            <a:schemeClr val="accent2"/>
          </a:solidFill>
          <a:ln w="9525">
            <a:solidFill>
              <a:schemeClr val="bg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200" b="1">
                <a:solidFill>
                  <a:srgbClr val="FFFFFF"/>
                </a:solidFill>
                <a:latin typeface="Times New Roman" panose="02020603050405020304" pitchFamily="18" charset="0"/>
                <a:cs typeface="Times New Roman" panose="02020603050405020304" pitchFamily="18" charset="0"/>
              </a:rPr>
              <a:t>Ấn Độ giáo (</a:t>
            </a:r>
            <a:r>
              <a:rPr lang="en-US" altLang="en-US" sz="2000" b="1">
                <a:solidFill>
                  <a:srgbClr val="FFFFFF"/>
                </a:solidFill>
                <a:latin typeface="Times New Roman" panose="02020603050405020304" pitchFamily="18" charset="0"/>
                <a:cs typeface="Times New Roman" panose="02020603050405020304" pitchFamily="18" charset="0"/>
              </a:rPr>
              <a:t>Đạo </a:t>
            </a:r>
            <a:r>
              <a:rPr lang="en-US" altLang="en-US" sz="2200" b="1">
                <a:solidFill>
                  <a:srgbClr val="FFFFFF"/>
                </a:solidFill>
                <a:latin typeface="Times New Roman" panose="02020603050405020304" pitchFamily="18" charset="0"/>
                <a:cs typeface="Times New Roman" panose="02020603050405020304" pitchFamily="18" charset="0"/>
              </a:rPr>
              <a:t>Hin-</a:t>
            </a:r>
            <a:r>
              <a:rPr lang="en-US" altLang="en-US" sz="2000" b="1">
                <a:solidFill>
                  <a:srgbClr val="FFFFFF"/>
                </a:solidFill>
                <a:latin typeface="Times New Roman" panose="02020603050405020304" pitchFamily="18" charset="0"/>
                <a:cs typeface="Times New Roman" panose="02020603050405020304" pitchFamily="18" charset="0"/>
              </a:rPr>
              <a:t>đ</a:t>
            </a:r>
            <a:r>
              <a:rPr lang="en-US" altLang="en-US" sz="2200" b="1">
                <a:solidFill>
                  <a:srgbClr val="FFFFFF"/>
                </a:solidFill>
                <a:latin typeface="Times New Roman" panose="02020603050405020304" pitchFamily="18" charset="0"/>
                <a:cs typeface="Times New Roman" panose="02020603050405020304" pitchFamily="18" charset="0"/>
              </a:rPr>
              <a:t>u</a:t>
            </a:r>
            <a:r>
              <a:rPr lang="en-US" altLang="en-US" sz="2200" b="1">
                <a:solidFill>
                  <a:srgbClr val="FFFFFF"/>
                </a:solidFill>
              </a:rPr>
              <a:t>) </a:t>
            </a:r>
          </a:p>
        </p:txBody>
      </p:sp>
      <p:grpSp>
        <p:nvGrpSpPr>
          <p:cNvPr id="16387" name="Group 26">
            <a:extLst>
              <a:ext uri="{FF2B5EF4-FFF2-40B4-BE49-F238E27FC236}">
                <a16:creationId xmlns:a16="http://schemas.microsoft.com/office/drawing/2014/main" id="{AF3540EF-EDBE-DF0D-F775-0A0E74FB6CA9}"/>
              </a:ext>
            </a:extLst>
          </p:cNvPr>
          <p:cNvGrpSpPr>
            <a:grpSpLocks/>
          </p:cNvGrpSpPr>
          <p:nvPr/>
        </p:nvGrpSpPr>
        <p:grpSpPr bwMode="auto">
          <a:xfrm>
            <a:off x="2438400" y="1143000"/>
            <a:ext cx="7772400" cy="5181600"/>
            <a:chOff x="480" y="480"/>
            <a:chExt cx="4896" cy="3264"/>
          </a:xfrm>
        </p:grpSpPr>
        <p:pic>
          <p:nvPicPr>
            <p:cNvPr id="16397" name="Picture 27">
              <a:extLst>
                <a:ext uri="{FF2B5EF4-FFF2-40B4-BE49-F238E27FC236}">
                  <a16:creationId xmlns:a16="http://schemas.microsoft.com/office/drawing/2014/main" id="{5F0A408E-7C8F-25C8-BBDE-733D473D60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480"/>
              <a:ext cx="4896"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Rectangle 28">
              <a:extLst>
                <a:ext uri="{FF2B5EF4-FFF2-40B4-BE49-F238E27FC236}">
                  <a16:creationId xmlns:a16="http://schemas.microsoft.com/office/drawing/2014/main" id="{B566D5E9-197B-0D10-4B7F-AE632B9810F4}"/>
                </a:ext>
              </a:extLst>
            </p:cNvPr>
            <p:cNvSpPr>
              <a:spLocks noChangeArrowheads="1"/>
            </p:cNvSpPr>
            <p:nvPr/>
          </p:nvSpPr>
          <p:spPr bwMode="auto">
            <a:xfrm>
              <a:off x="489" y="3530"/>
              <a:ext cx="4887" cy="2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600" b="1">
                  <a:solidFill>
                    <a:srgbClr val="FFFFFF"/>
                  </a:solidFill>
                </a:rPr>
                <a:t>Đền thờ Taj Mahal - Một trong những công trình văn hóa nổi tiếng ở Ấn Độ</a:t>
              </a:r>
            </a:p>
          </p:txBody>
        </p:sp>
      </p:grpSp>
      <p:grpSp>
        <p:nvGrpSpPr>
          <p:cNvPr id="3" name="Group 31">
            <a:extLst>
              <a:ext uri="{FF2B5EF4-FFF2-40B4-BE49-F238E27FC236}">
                <a16:creationId xmlns:a16="http://schemas.microsoft.com/office/drawing/2014/main" id="{B6452B2E-4F59-C10F-AF20-17796D5579EA}"/>
              </a:ext>
            </a:extLst>
          </p:cNvPr>
          <p:cNvGrpSpPr>
            <a:grpSpLocks/>
          </p:cNvGrpSpPr>
          <p:nvPr/>
        </p:nvGrpSpPr>
        <p:grpSpPr bwMode="auto">
          <a:xfrm>
            <a:off x="1866900" y="1028700"/>
            <a:ext cx="8610600" cy="5715000"/>
            <a:chOff x="216" y="648"/>
            <a:chExt cx="5424" cy="3600"/>
          </a:xfrm>
        </p:grpSpPr>
        <p:sp>
          <p:nvSpPr>
            <p:cNvPr id="16393" name="Rectangle 29">
              <a:extLst>
                <a:ext uri="{FF2B5EF4-FFF2-40B4-BE49-F238E27FC236}">
                  <a16:creationId xmlns:a16="http://schemas.microsoft.com/office/drawing/2014/main" id="{0E500189-3F5F-4316-5E5C-67E8ABFD0CDC}"/>
                </a:ext>
              </a:extLst>
            </p:cNvPr>
            <p:cNvSpPr>
              <a:spLocks noChangeArrowheads="1"/>
            </p:cNvSpPr>
            <p:nvPr/>
          </p:nvSpPr>
          <p:spPr bwMode="auto">
            <a:xfrm>
              <a:off x="216" y="648"/>
              <a:ext cx="5424" cy="36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grpSp>
          <p:nvGrpSpPr>
            <p:cNvPr id="16394" name="Group 16">
              <a:extLst>
                <a:ext uri="{FF2B5EF4-FFF2-40B4-BE49-F238E27FC236}">
                  <a16:creationId xmlns:a16="http://schemas.microsoft.com/office/drawing/2014/main" id="{B4D5FC0A-A47D-89D6-453C-6BA4F6C39629}"/>
                </a:ext>
              </a:extLst>
            </p:cNvPr>
            <p:cNvGrpSpPr>
              <a:grpSpLocks/>
            </p:cNvGrpSpPr>
            <p:nvPr/>
          </p:nvGrpSpPr>
          <p:grpSpPr bwMode="auto">
            <a:xfrm>
              <a:off x="768" y="840"/>
              <a:ext cx="4512" cy="3063"/>
              <a:chOff x="768" y="816"/>
              <a:chExt cx="4512" cy="3063"/>
            </a:xfrm>
          </p:grpSpPr>
          <p:pic>
            <p:nvPicPr>
              <p:cNvPr id="16395" name="Picture 15">
                <a:extLst>
                  <a:ext uri="{FF2B5EF4-FFF2-40B4-BE49-F238E27FC236}">
                    <a16:creationId xmlns:a16="http://schemas.microsoft.com/office/drawing/2014/main" id="{D78801B3-2711-E38B-0308-1638F4127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816"/>
                <a:ext cx="4512" cy="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Rectangle 14">
                <a:extLst>
                  <a:ext uri="{FF2B5EF4-FFF2-40B4-BE49-F238E27FC236}">
                    <a16:creationId xmlns:a16="http://schemas.microsoft.com/office/drawing/2014/main" id="{0DE8ADE9-7353-6F8A-3D7E-4A919395BF94}"/>
                  </a:ext>
                </a:extLst>
              </p:cNvPr>
              <p:cNvSpPr>
                <a:spLocks noChangeArrowheads="1"/>
              </p:cNvSpPr>
              <p:nvPr/>
            </p:nvSpPr>
            <p:spPr bwMode="auto">
              <a:xfrm>
                <a:off x="780" y="3624"/>
                <a:ext cx="4464" cy="2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000" b="1">
                    <a:solidFill>
                      <a:srgbClr val="FFFFFF"/>
                    </a:solidFill>
                  </a:rPr>
                  <a:t>Lớp học nhạc và múa của người theo Ấn Độ giáo</a:t>
                </a:r>
              </a:p>
            </p:txBody>
          </p:sp>
        </p:grpSp>
      </p:grpSp>
      <p:grpSp>
        <p:nvGrpSpPr>
          <p:cNvPr id="5" name="Group 40">
            <a:extLst>
              <a:ext uri="{FF2B5EF4-FFF2-40B4-BE49-F238E27FC236}">
                <a16:creationId xmlns:a16="http://schemas.microsoft.com/office/drawing/2014/main" id="{B3E2DF1C-76D5-BC0B-6505-FF7294450FB1}"/>
              </a:ext>
            </a:extLst>
          </p:cNvPr>
          <p:cNvGrpSpPr>
            <a:grpSpLocks/>
          </p:cNvGrpSpPr>
          <p:nvPr/>
        </p:nvGrpSpPr>
        <p:grpSpPr bwMode="auto">
          <a:xfrm>
            <a:off x="1524000" y="1143000"/>
            <a:ext cx="9144000" cy="6096000"/>
            <a:chOff x="-3936" y="720"/>
            <a:chExt cx="5424" cy="3600"/>
          </a:xfrm>
        </p:grpSpPr>
        <p:sp>
          <p:nvSpPr>
            <p:cNvPr id="16390" name="Rectangle 36">
              <a:extLst>
                <a:ext uri="{FF2B5EF4-FFF2-40B4-BE49-F238E27FC236}">
                  <a16:creationId xmlns:a16="http://schemas.microsoft.com/office/drawing/2014/main" id="{B163A40E-884E-7149-A1BB-4700E1B90005}"/>
                </a:ext>
              </a:extLst>
            </p:cNvPr>
            <p:cNvSpPr>
              <a:spLocks noChangeArrowheads="1"/>
            </p:cNvSpPr>
            <p:nvPr/>
          </p:nvSpPr>
          <p:spPr bwMode="auto">
            <a:xfrm>
              <a:off x="-3936" y="720"/>
              <a:ext cx="5424" cy="36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pic>
          <p:nvPicPr>
            <p:cNvPr id="16391" name="Picture 33">
              <a:extLst>
                <a:ext uri="{FF2B5EF4-FFF2-40B4-BE49-F238E27FC236}">
                  <a16:creationId xmlns:a16="http://schemas.microsoft.com/office/drawing/2014/main" id="{E8E2678D-29E0-5A37-6F43-209352482A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960"/>
              <a:ext cx="4272" cy="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34">
              <a:extLst>
                <a:ext uri="{FF2B5EF4-FFF2-40B4-BE49-F238E27FC236}">
                  <a16:creationId xmlns:a16="http://schemas.microsoft.com/office/drawing/2014/main" id="{E3AC3605-0831-435C-3F73-8F00ABD13D0C}"/>
                </a:ext>
              </a:extLst>
            </p:cNvPr>
            <p:cNvSpPr txBox="1">
              <a:spLocks noChangeArrowheads="1"/>
            </p:cNvSpPr>
            <p:nvPr/>
          </p:nvSpPr>
          <p:spPr bwMode="auto">
            <a:xfrm>
              <a:off x="-3222" y="3558"/>
              <a:ext cx="4230" cy="23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en-US" altLang="en-US" sz="2000" b="1">
                  <a:solidFill>
                    <a:srgbClr val="FFFF00"/>
                  </a:solidFill>
                  <a:latin typeface="Times New Roman" panose="02020603050405020304" pitchFamily="18" charset="0"/>
                  <a:cs typeface="Times New Roman" panose="02020603050405020304" pitchFamily="18" charset="0"/>
                </a:rPr>
                <a:t>Bò - con vật thiêng được đi lại tự do trên đường phố</a:t>
              </a:r>
            </a:p>
          </p:txBody>
        </p:sp>
      </p:grpSp>
    </p:spTree>
    <p:extLst>
      <p:ext uri="{BB962C8B-B14F-4D97-AF65-F5344CB8AC3E}">
        <p14:creationId xmlns:p14="http://schemas.microsoft.com/office/powerpoint/2010/main" val="27517516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31">
            <a:extLst>
              <a:ext uri="{FF2B5EF4-FFF2-40B4-BE49-F238E27FC236}">
                <a16:creationId xmlns:a16="http://schemas.microsoft.com/office/drawing/2014/main" id="{9AFCD024-C458-9AFF-F78D-32FE14D36DA8}"/>
              </a:ext>
            </a:extLst>
          </p:cNvPr>
          <p:cNvGrpSpPr>
            <a:grpSpLocks/>
          </p:cNvGrpSpPr>
          <p:nvPr/>
        </p:nvGrpSpPr>
        <p:grpSpPr bwMode="auto">
          <a:xfrm>
            <a:off x="2105025" y="809625"/>
            <a:ext cx="8077200" cy="5429250"/>
            <a:chOff x="1248" y="2304"/>
            <a:chExt cx="5088" cy="3420"/>
          </a:xfrm>
        </p:grpSpPr>
        <p:pic>
          <p:nvPicPr>
            <p:cNvPr id="17421" name="Picture 29" descr="Nhà thơ Đạo Hồi">
              <a:extLst>
                <a:ext uri="{FF2B5EF4-FFF2-40B4-BE49-F238E27FC236}">
                  <a16:creationId xmlns:a16="http://schemas.microsoft.com/office/drawing/2014/main" id="{5229B8E9-EDEB-5335-6761-652FED13E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 y="2304"/>
              <a:ext cx="5088" cy="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30">
              <a:extLst>
                <a:ext uri="{FF2B5EF4-FFF2-40B4-BE49-F238E27FC236}">
                  <a16:creationId xmlns:a16="http://schemas.microsoft.com/office/drawing/2014/main" id="{56EE0550-F602-A7A9-E2FB-8ED611619C77}"/>
                </a:ext>
              </a:extLst>
            </p:cNvPr>
            <p:cNvSpPr txBox="1">
              <a:spLocks noChangeArrowheads="1"/>
            </p:cNvSpPr>
            <p:nvPr/>
          </p:nvSpPr>
          <p:spPr bwMode="auto">
            <a:xfrm>
              <a:off x="1296" y="5462"/>
              <a:ext cx="17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000" b="1">
                  <a:solidFill>
                    <a:srgbClr val="FFFFFF"/>
                  </a:solidFill>
                </a:rPr>
                <a:t>Nhà thờ Hồi giáo</a:t>
              </a:r>
            </a:p>
          </p:txBody>
        </p:sp>
      </p:grpSp>
      <p:grpSp>
        <p:nvGrpSpPr>
          <p:cNvPr id="3" name="Group 26">
            <a:extLst>
              <a:ext uri="{FF2B5EF4-FFF2-40B4-BE49-F238E27FC236}">
                <a16:creationId xmlns:a16="http://schemas.microsoft.com/office/drawing/2014/main" id="{888C8C97-B774-C5AD-9626-68A2A01F9535}"/>
              </a:ext>
            </a:extLst>
          </p:cNvPr>
          <p:cNvGrpSpPr>
            <a:grpSpLocks/>
          </p:cNvGrpSpPr>
          <p:nvPr/>
        </p:nvGrpSpPr>
        <p:grpSpPr bwMode="auto">
          <a:xfrm>
            <a:off x="2162175" y="809625"/>
            <a:ext cx="8001000" cy="5410200"/>
            <a:chOff x="336" y="480"/>
            <a:chExt cx="5040" cy="3408"/>
          </a:xfrm>
        </p:grpSpPr>
        <p:sp>
          <p:nvSpPr>
            <p:cNvPr id="17417" name="Rectangle 23">
              <a:extLst>
                <a:ext uri="{FF2B5EF4-FFF2-40B4-BE49-F238E27FC236}">
                  <a16:creationId xmlns:a16="http://schemas.microsoft.com/office/drawing/2014/main" id="{E804D679-5740-B597-9AF7-68BB79D60C08}"/>
                </a:ext>
              </a:extLst>
            </p:cNvPr>
            <p:cNvSpPr>
              <a:spLocks noChangeArrowheads="1"/>
            </p:cNvSpPr>
            <p:nvPr/>
          </p:nvSpPr>
          <p:spPr bwMode="auto">
            <a:xfrm>
              <a:off x="336" y="480"/>
              <a:ext cx="5040" cy="3408"/>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vi-VN" altLang="en-US" sz="2000">
                <a:solidFill>
                  <a:srgbClr val="000000"/>
                </a:solidFill>
              </a:endParaRPr>
            </a:p>
          </p:txBody>
        </p:sp>
        <p:pic>
          <p:nvPicPr>
            <p:cNvPr id="17418" name="Picture 22" descr="27545_ramadan_foodsale_300x340">
              <a:extLst>
                <a:ext uri="{FF2B5EF4-FFF2-40B4-BE49-F238E27FC236}">
                  <a16:creationId xmlns:a16="http://schemas.microsoft.com/office/drawing/2014/main" id="{1505ED8F-4900-BA39-0AD7-2192FE0E6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965" cy="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Rectangle 24">
              <a:extLst>
                <a:ext uri="{FF2B5EF4-FFF2-40B4-BE49-F238E27FC236}">
                  <a16:creationId xmlns:a16="http://schemas.microsoft.com/office/drawing/2014/main" id="{A977FEF0-5557-0ACF-0BB8-F0DD72B29229}"/>
                </a:ext>
              </a:extLst>
            </p:cNvPr>
            <p:cNvSpPr>
              <a:spLocks noChangeArrowheads="1"/>
            </p:cNvSpPr>
            <p:nvPr/>
          </p:nvSpPr>
          <p:spPr bwMode="auto">
            <a:xfrm>
              <a:off x="360" y="3588"/>
              <a:ext cx="2880" cy="24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000" b="1">
                  <a:solidFill>
                    <a:srgbClr val="FFFFFF"/>
                  </a:solidFill>
                </a:rPr>
                <a:t>Thức ăn chay trong tháng  Ramada</a:t>
              </a:r>
            </a:p>
          </p:txBody>
        </p:sp>
        <p:sp>
          <p:nvSpPr>
            <p:cNvPr id="17420" name="Text Box 25">
              <a:extLst>
                <a:ext uri="{FF2B5EF4-FFF2-40B4-BE49-F238E27FC236}">
                  <a16:creationId xmlns:a16="http://schemas.microsoft.com/office/drawing/2014/main" id="{8F5A68A3-6917-C1F6-0C87-45E3B1A39B79}"/>
                </a:ext>
              </a:extLst>
            </p:cNvPr>
            <p:cNvSpPr txBox="1">
              <a:spLocks noChangeArrowheads="1"/>
            </p:cNvSpPr>
            <p:nvPr/>
          </p:nvSpPr>
          <p:spPr bwMode="auto">
            <a:xfrm>
              <a:off x="3312" y="624"/>
              <a:ext cx="1920" cy="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None/>
              </a:pPr>
              <a:r>
                <a:rPr lang="en-US" altLang="en-US" sz="2400" b="1">
                  <a:solidFill>
                    <a:srgbClr val="000000"/>
                  </a:solidFill>
                </a:rPr>
                <a:t>Tháng ăn chay Ramadan bắt đầu vào tháng thứ 9 theo lịch Mặt Trăng và kéo dài trong 29 hoặc 30 ngày liên tiếp. Vào lễ này, các tín đồ không được ăn trong suốt thời gian từ trước lúc Mặt Trời mọc tới sau Mặt Trời lặn.</a:t>
              </a:r>
            </a:p>
          </p:txBody>
        </p:sp>
      </p:grpSp>
      <p:grpSp>
        <p:nvGrpSpPr>
          <p:cNvPr id="4" name="Group 21">
            <a:extLst>
              <a:ext uri="{FF2B5EF4-FFF2-40B4-BE49-F238E27FC236}">
                <a16:creationId xmlns:a16="http://schemas.microsoft.com/office/drawing/2014/main" id="{43361380-FED4-0863-F49A-4088D73191A2}"/>
              </a:ext>
            </a:extLst>
          </p:cNvPr>
          <p:cNvGrpSpPr>
            <a:grpSpLocks/>
          </p:cNvGrpSpPr>
          <p:nvPr/>
        </p:nvGrpSpPr>
        <p:grpSpPr bwMode="auto">
          <a:xfrm>
            <a:off x="2092325" y="771526"/>
            <a:ext cx="8020050" cy="5381625"/>
            <a:chOff x="672" y="576"/>
            <a:chExt cx="4560" cy="3283"/>
          </a:xfrm>
        </p:grpSpPr>
        <p:pic>
          <p:nvPicPr>
            <p:cNvPr id="17415" name="Picture 13" descr="Cau bnguyen Hồi">
              <a:extLst>
                <a:ext uri="{FF2B5EF4-FFF2-40B4-BE49-F238E27FC236}">
                  <a16:creationId xmlns:a16="http://schemas.microsoft.com/office/drawing/2014/main" id="{9E22BBBF-4220-6AB8-9B07-976EEAA296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576"/>
              <a:ext cx="4560" cy="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20">
              <a:extLst>
                <a:ext uri="{FF2B5EF4-FFF2-40B4-BE49-F238E27FC236}">
                  <a16:creationId xmlns:a16="http://schemas.microsoft.com/office/drawing/2014/main" id="{C342E6AE-051E-392B-A24A-ABB0DDB37135}"/>
                </a:ext>
              </a:extLst>
            </p:cNvPr>
            <p:cNvSpPr txBox="1">
              <a:spLocks noChangeArrowheads="1"/>
            </p:cNvSpPr>
            <p:nvPr/>
          </p:nvSpPr>
          <p:spPr bwMode="auto">
            <a:xfrm>
              <a:off x="672" y="3600"/>
              <a:ext cx="1104" cy="24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000" b="1">
                  <a:solidFill>
                    <a:srgbClr val="FFFFFF"/>
                  </a:solidFill>
                  <a:latin typeface="Times New Roman" panose="02020603050405020304" pitchFamily="18" charset="0"/>
                  <a:cs typeface="Times New Roman" panose="02020603050405020304" pitchFamily="18" charset="0"/>
                </a:rPr>
                <a:t>Cầu nguyện</a:t>
              </a:r>
            </a:p>
          </p:txBody>
        </p:sp>
      </p:grpSp>
      <p:sp>
        <p:nvSpPr>
          <p:cNvPr id="17413" name="AutoShape 28">
            <a:extLst>
              <a:ext uri="{FF2B5EF4-FFF2-40B4-BE49-F238E27FC236}">
                <a16:creationId xmlns:a16="http://schemas.microsoft.com/office/drawing/2014/main" id="{4F3A2026-7F79-FE14-FDCC-549A59E74F1F}"/>
              </a:ext>
            </a:extLst>
          </p:cNvPr>
          <p:cNvSpPr>
            <a:spLocks noChangeArrowheads="1"/>
          </p:cNvSpPr>
          <p:nvPr/>
        </p:nvSpPr>
        <p:spPr bwMode="auto">
          <a:xfrm>
            <a:off x="5257801" y="101600"/>
            <a:ext cx="1622425" cy="541338"/>
          </a:xfrm>
          <a:prstGeom prst="roundRect">
            <a:avLst>
              <a:gd name="adj" fmla="val 16667"/>
            </a:avLst>
          </a:prstGeom>
          <a:solidFill>
            <a:schemeClr val="accent2"/>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200" b="1">
                <a:solidFill>
                  <a:srgbClr val="FFFFFF"/>
                </a:solidFill>
                <a:latin typeface="Times New Roman" panose="02020603050405020304" pitchFamily="18" charset="0"/>
                <a:cs typeface="Times New Roman" panose="02020603050405020304" pitchFamily="18" charset="0"/>
              </a:rPr>
              <a:t>Hồi giáo</a:t>
            </a:r>
          </a:p>
        </p:txBody>
      </p:sp>
      <p:sp>
        <p:nvSpPr>
          <p:cNvPr id="63522" name="AutoShape 34">
            <a:extLst>
              <a:ext uri="{FF2B5EF4-FFF2-40B4-BE49-F238E27FC236}">
                <a16:creationId xmlns:a16="http://schemas.microsoft.com/office/drawing/2014/main" id="{EA87ADA5-FF25-78D7-8089-C2EF6BE69B9D}"/>
              </a:ext>
            </a:extLst>
          </p:cNvPr>
          <p:cNvSpPr>
            <a:spLocks noChangeArrowheads="1"/>
          </p:cNvSpPr>
          <p:nvPr/>
        </p:nvSpPr>
        <p:spPr bwMode="auto">
          <a:xfrm>
            <a:off x="1752600" y="6172200"/>
            <a:ext cx="8610600" cy="609600"/>
          </a:xfrm>
          <a:prstGeom prst="roundRect">
            <a:avLst>
              <a:gd name="adj" fmla="val 16667"/>
            </a:avLst>
          </a:prstGeom>
          <a:solidFill>
            <a:schemeClr val="accent2"/>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000">
                <a:solidFill>
                  <a:srgbClr val="FFFF00"/>
                </a:solidFill>
                <a:latin typeface="Times New Roman" panose="02020603050405020304" pitchFamily="18" charset="0"/>
                <a:cs typeface="Times New Roman" panose="02020603050405020304" pitchFamily="18" charset="0"/>
              </a:rPr>
              <a:t>Tôn giáo ảnh hưởng như thế nào đến đời sống xã hội Nam Á</a:t>
            </a:r>
          </a:p>
        </p:txBody>
      </p:sp>
    </p:spTree>
    <p:extLst>
      <p:ext uri="{BB962C8B-B14F-4D97-AF65-F5344CB8AC3E}">
        <p14:creationId xmlns:p14="http://schemas.microsoft.com/office/powerpoint/2010/main" val="2146958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63522"/>
                                        </p:tgtEl>
                                        <p:attrNameLst>
                                          <p:attrName>style.visibility</p:attrName>
                                        </p:attrNameLst>
                                      </p:cBhvr>
                                      <p:to>
                                        <p:strVal val="visible"/>
                                      </p:to>
                                    </p:set>
                                    <p:animEffect transition="in" filter="checkerboard(across)">
                                      <p:cBhvr>
                                        <p:cTn id="17" dur="500"/>
                                        <p:tgtEl>
                                          <p:spTgt spid="63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3">
            <a:extLst>
              <a:ext uri="{FF2B5EF4-FFF2-40B4-BE49-F238E27FC236}">
                <a16:creationId xmlns:a16="http://schemas.microsoft.com/office/drawing/2014/main" id="{E6A5F2E5-2216-CB59-E5BE-04E9EDFC5DEA}"/>
              </a:ext>
            </a:extLst>
          </p:cNvPr>
          <p:cNvSpPr>
            <a:spLocks noChangeArrowheads="1"/>
          </p:cNvSpPr>
          <p:nvPr/>
        </p:nvSpPr>
        <p:spPr bwMode="auto">
          <a:xfrm>
            <a:off x="1524000" y="0"/>
            <a:ext cx="9144000" cy="914400"/>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sp>
        <p:nvSpPr>
          <p:cNvPr id="18435" name="Text Box 34">
            <a:extLst>
              <a:ext uri="{FF2B5EF4-FFF2-40B4-BE49-F238E27FC236}">
                <a16:creationId xmlns:a16="http://schemas.microsoft.com/office/drawing/2014/main" id="{A191ACCE-1220-2BB2-82F1-D15F7C4CFCD9}"/>
              </a:ext>
            </a:extLst>
          </p:cNvPr>
          <p:cNvSpPr txBox="1">
            <a:spLocks noChangeArrowheads="1"/>
          </p:cNvSpPr>
          <p:nvPr/>
        </p:nvSpPr>
        <p:spPr bwMode="auto">
          <a:xfrm>
            <a:off x="152400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400" b="1">
                <a:solidFill>
                  <a:srgbClr val="FF0000"/>
                </a:solidFill>
              </a:rPr>
              <a:t>    </a:t>
            </a:r>
            <a:r>
              <a:rPr lang="en-US" altLang="en-US" sz="2400" b="1">
                <a:solidFill>
                  <a:srgbClr val="FF0000"/>
                </a:solidFill>
                <a:latin typeface="Times New Roman" panose="02020603050405020304" pitchFamily="18" charset="0"/>
                <a:cs typeface="Times New Roman" panose="02020603050405020304" pitchFamily="18" charset="0"/>
              </a:rPr>
              <a:t>BÀI 11: DÂN CƯ VÀ ĐẶC ĐIỂM KINH TẾ KHU VỰC NAM Á</a:t>
            </a:r>
          </a:p>
        </p:txBody>
      </p:sp>
      <p:sp>
        <p:nvSpPr>
          <p:cNvPr id="43012" name="Rectangle 4">
            <a:extLst>
              <a:ext uri="{FF2B5EF4-FFF2-40B4-BE49-F238E27FC236}">
                <a16:creationId xmlns:a16="http://schemas.microsoft.com/office/drawing/2014/main" id="{6622DE15-8086-273F-7132-94CCB1185A6C}"/>
              </a:ext>
            </a:extLst>
          </p:cNvPr>
          <p:cNvSpPr>
            <a:spLocks noChangeArrowheads="1"/>
          </p:cNvSpPr>
          <p:nvPr/>
        </p:nvSpPr>
        <p:spPr bwMode="auto">
          <a:xfrm>
            <a:off x="1752600" y="838200"/>
            <a:ext cx="1905000" cy="685800"/>
          </a:xfrm>
          <a:prstGeom prst="rect">
            <a:avLst/>
          </a:prstGeom>
          <a:solidFill>
            <a:schemeClr val="bg1">
              <a:alpha val="20000"/>
            </a:schemeClr>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defRPr/>
            </a:pPr>
            <a:r>
              <a:rPr lang="en-US" altLang="en-US" sz="2800" b="1">
                <a:solidFill>
                  <a:srgbClr val="FF3300"/>
                </a:solidFill>
                <a:latin typeface="Times New Roman" panose="02020603050405020304" pitchFamily="18" charset="0"/>
              </a:rPr>
              <a:t>1. Dân cư:</a:t>
            </a:r>
          </a:p>
        </p:txBody>
      </p:sp>
      <p:sp>
        <p:nvSpPr>
          <p:cNvPr id="18437" name="Rectangle 5">
            <a:extLst>
              <a:ext uri="{FF2B5EF4-FFF2-40B4-BE49-F238E27FC236}">
                <a16:creationId xmlns:a16="http://schemas.microsoft.com/office/drawing/2014/main" id="{701E7498-B5C3-4566-A3B6-3F5565A69368}"/>
              </a:ext>
            </a:extLst>
          </p:cNvPr>
          <p:cNvSpPr>
            <a:spLocks noChangeArrowheads="1"/>
          </p:cNvSpPr>
          <p:nvPr/>
        </p:nvSpPr>
        <p:spPr bwMode="auto">
          <a:xfrm>
            <a:off x="1524000" y="1600200"/>
            <a:ext cx="3962400" cy="22098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US" altLang="en-US" sz="2800">
                <a:solidFill>
                  <a:srgbClr val="003366"/>
                </a:solidFill>
                <a:cs typeface="Arial" panose="020B0604020202020204" pitchFamily="34" charset="0"/>
              </a:rPr>
              <a:t>- </a:t>
            </a:r>
            <a:r>
              <a:rPr lang="en-US" altLang="en-US" sz="2800" b="1">
                <a:solidFill>
                  <a:srgbClr val="003366"/>
                </a:solidFill>
                <a:latin typeface="Times New Roman" panose="02020603050405020304" pitchFamily="18" charset="0"/>
                <a:cs typeface="Times New Roman" panose="02020603050405020304" pitchFamily="18" charset="0"/>
              </a:rPr>
              <a:t>Nam Á có số dân đông đứng thứ 2 châu Á và có mật độ dân số đông nhất châu Á.</a:t>
            </a:r>
          </a:p>
        </p:txBody>
      </p:sp>
      <p:sp>
        <p:nvSpPr>
          <p:cNvPr id="43014" name="Line 6">
            <a:extLst>
              <a:ext uri="{FF2B5EF4-FFF2-40B4-BE49-F238E27FC236}">
                <a16:creationId xmlns:a16="http://schemas.microsoft.com/office/drawing/2014/main" id="{8BA785E3-48CC-8CCB-9136-F2B7D2514E5D}"/>
              </a:ext>
            </a:extLst>
          </p:cNvPr>
          <p:cNvSpPr>
            <a:spLocks noChangeShapeType="1"/>
          </p:cNvSpPr>
          <p:nvPr/>
        </p:nvSpPr>
        <p:spPr bwMode="auto">
          <a:xfrm>
            <a:off x="5867400" y="762000"/>
            <a:ext cx="0" cy="6096000"/>
          </a:xfrm>
          <a:prstGeom prst="line">
            <a:avLst/>
          </a:prstGeom>
          <a:noFill/>
          <a:ln w="38100">
            <a:solidFill>
              <a:schemeClr val="tx1"/>
            </a:solidFill>
            <a:round/>
            <a:headEnd/>
            <a:tailEn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sz="2000">
              <a:solidFill>
                <a:srgbClr val="000000"/>
              </a:solidFill>
              <a:latin typeface="Times New Roman" panose="02020603050405020304" pitchFamily="18" charset="0"/>
            </a:endParaRPr>
          </a:p>
        </p:txBody>
      </p:sp>
      <p:sp>
        <p:nvSpPr>
          <p:cNvPr id="2" name="Rectangle 5">
            <a:extLst>
              <a:ext uri="{FF2B5EF4-FFF2-40B4-BE49-F238E27FC236}">
                <a16:creationId xmlns:a16="http://schemas.microsoft.com/office/drawing/2014/main" id="{EA833420-9808-4DB3-0892-62E988017BEE}"/>
              </a:ext>
            </a:extLst>
          </p:cNvPr>
          <p:cNvSpPr>
            <a:spLocks noChangeArrowheads="1"/>
          </p:cNvSpPr>
          <p:nvPr/>
        </p:nvSpPr>
        <p:spPr bwMode="auto">
          <a:xfrm>
            <a:off x="1676400" y="3276600"/>
            <a:ext cx="3962400" cy="22098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US" altLang="en-US" sz="2800">
                <a:solidFill>
                  <a:srgbClr val="003366"/>
                </a:solidFill>
                <a:cs typeface="Arial" panose="020B0604020202020204" pitchFamily="34" charset="0"/>
              </a:rPr>
              <a:t>- </a:t>
            </a:r>
            <a:r>
              <a:rPr lang="en-US" altLang="en-US" sz="2800" b="1">
                <a:solidFill>
                  <a:srgbClr val="003366"/>
                </a:solidFill>
                <a:latin typeface="Times New Roman" panose="02020603050405020304" pitchFamily="18" charset="0"/>
                <a:cs typeface="Times New Roman" panose="02020603050405020304" pitchFamily="18" charset="0"/>
              </a:rPr>
              <a:t>Là khu vực có nền văn minh cổ đại, tôn giáo chính là Hồi giáo và Ấn Độ giáo.</a:t>
            </a:r>
          </a:p>
        </p:txBody>
      </p:sp>
      <p:sp>
        <p:nvSpPr>
          <p:cNvPr id="43016" name="Rectangle 29">
            <a:extLst>
              <a:ext uri="{FF2B5EF4-FFF2-40B4-BE49-F238E27FC236}">
                <a16:creationId xmlns:a16="http://schemas.microsoft.com/office/drawing/2014/main" id="{DE181DD7-DA12-7487-C59A-5BE858F9F523}"/>
              </a:ext>
            </a:extLst>
          </p:cNvPr>
          <p:cNvSpPr>
            <a:spLocks noChangeArrowheads="1"/>
          </p:cNvSpPr>
          <p:nvPr/>
        </p:nvSpPr>
        <p:spPr bwMode="auto">
          <a:xfrm>
            <a:off x="1550988" y="5461001"/>
            <a:ext cx="43354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800" b="1">
                <a:solidFill>
                  <a:srgbClr val="A50021"/>
                </a:solidFill>
                <a:latin typeface="Times New Roman" panose="02020603050405020304" pitchFamily="18" charset="0"/>
              </a:rPr>
              <a:t>2. Đặc điểm kinh tế - xã hội</a:t>
            </a:r>
          </a:p>
        </p:txBody>
      </p:sp>
    </p:spTree>
    <p:extLst>
      <p:ext uri="{BB962C8B-B14F-4D97-AF65-F5344CB8AC3E}">
        <p14:creationId xmlns:p14="http://schemas.microsoft.com/office/powerpoint/2010/main" val="3497104078"/>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nodeType="clickEffect">
                                  <p:stCondLst>
                                    <p:cond delay="0"/>
                                  </p:stCondLst>
                                  <p:childTnLst>
                                    <p:set>
                                      <p:cBhvr>
                                        <p:cTn id="12" dur="1" fill="hold">
                                          <p:stCondLst>
                                            <p:cond delay="0"/>
                                          </p:stCondLst>
                                        </p:cTn>
                                        <p:tgtEl>
                                          <p:spTgt spid="43016"/>
                                        </p:tgtEl>
                                        <p:attrNameLst>
                                          <p:attrName>style.visibility</p:attrName>
                                        </p:attrNameLst>
                                      </p:cBhvr>
                                      <p:to>
                                        <p:strVal val="visible"/>
                                      </p:to>
                                    </p:set>
                                    <p:animEffect transition="in" filter="slide(fromTop)">
                                      <p:cBhvr>
                                        <p:cTn id="13" dur="500"/>
                                        <p:tgtEl>
                                          <p:spTgt spid="43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30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3">
            <a:extLst>
              <a:ext uri="{FF2B5EF4-FFF2-40B4-BE49-F238E27FC236}">
                <a16:creationId xmlns:a16="http://schemas.microsoft.com/office/drawing/2014/main" id="{9E02C7B2-59D6-0250-DFE1-5276609E53D3}"/>
              </a:ext>
            </a:extLst>
          </p:cNvPr>
          <p:cNvSpPr>
            <a:spLocks noChangeArrowheads="1"/>
          </p:cNvSpPr>
          <p:nvPr/>
        </p:nvSpPr>
        <p:spPr bwMode="auto">
          <a:xfrm>
            <a:off x="1524000" y="0"/>
            <a:ext cx="9144000" cy="914400"/>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sp>
        <p:nvSpPr>
          <p:cNvPr id="19459" name="Text Box 34">
            <a:extLst>
              <a:ext uri="{FF2B5EF4-FFF2-40B4-BE49-F238E27FC236}">
                <a16:creationId xmlns:a16="http://schemas.microsoft.com/office/drawing/2014/main" id="{A9F7E876-FA5B-A115-B9B8-EFA93D5E77B7}"/>
              </a:ext>
            </a:extLst>
          </p:cNvPr>
          <p:cNvSpPr txBox="1">
            <a:spLocks noChangeArrowheads="1"/>
          </p:cNvSpPr>
          <p:nvPr/>
        </p:nvSpPr>
        <p:spPr bwMode="auto">
          <a:xfrm>
            <a:off x="152400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400" b="1">
                <a:solidFill>
                  <a:srgbClr val="FF0000"/>
                </a:solidFill>
              </a:rPr>
              <a:t>    </a:t>
            </a:r>
            <a:r>
              <a:rPr lang="en-US" altLang="en-US" sz="2400" b="1">
                <a:solidFill>
                  <a:srgbClr val="FF0000"/>
                </a:solidFill>
                <a:latin typeface="Times New Roman" panose="02020603050405020304" pitchFamily="18" charset="0"/>
                <a:cs typeface="Times New Roman" panose="02020603050405020304" pitchFamily="18" charset="0"/>
              </a:rPr>
              <a:t>BÀI 11: DÂN CƯ VÀ ĐẶC ĐIỂM KINH TẾ KHU VỰC NAM Á</a:t>
            </a:r>
          </a:p>
        </p:txBody>
      </p:sp>
      <p:sp>
        <p:nvSpPr>
          <p:cNvPr id="45060" name="Rectangle 4">
            <a:extLst>
              <a:ext uri="{FF2B5EF4-FFF2-40B4-BE49-F238E27FC236}">
                <a16:creationId xmlns:a16="http://schemas.microsoft.com/office/drawing/2014/main" id="{A8F608CC-F2AC-1183-9161-544FBB46F23E}"/>
              </a:ext>
            </a:extLst>
          </p:cNvPr>
          <p:cNvSpPr>
            <a:spLocks noChangeArrowheads="1"/>
          </p:cNvSpPr>
          <p:nvPr/>
        </p:nvSpPr>
        <p:spPr bwMode="auto">
          <a:xfrm>
            <a:off x="1752600" y="838200"/>
            <a:ext cx="1905000" cy="685800"/>
          </a:xfrm>
          <a:prstGeom prst="rect">
            <a:avLst/>
          </a:prstGeom>
          <a:solidFill>
            <a:schemeClr val="bg1">
              <a:alpha val="20000"/>
            </a:schemeClr>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defRPr/>
            </a:pPr>
            <a:r>
              <a:rPr lang="en-US" altLang="en-US" sz="2800" b="1">
                <a:solidFill>
                  <a:srgbClr val="FF3300"/>
                </a:solidFill>
                <a:latin typeface="Times New Roman" panose="02020603050405020304" pitchFamily="18" charset="0"/>
              </a:rPr>
              <a:t>1. Dân cư:</a:t>
            </a:r>
          </a:p>
        </p:txBody>
      </p:sp>
      <p:sp>
        <p:nvSpPr>
          <p:cNvPr id="45062" name="Line 6">
            <a:extLst>
              <a:ext uri="{FF2B5EF4-FFF2-40B4-BE49-F238E27FC236}">
                <a16:creationId xmlns:a16="http://schemas.microsoft.com/office/drawing/2014/main" id="{82567DBE-496B-2D95-01BC-AE3441286226}"/>
              </a:ext>
            </a:extLst>
          </p:cNvPr>
          <p:cNvSpPr>
            <a:spLocks noChangeShapeType="1"/>
          </p:cNvSpPr>
          <p:nvPr/>
        </p:nvSpPr>
        <p:spPr bwMode="auto">
          <a:xfrm>
            <a:off x="5867400" y="762000"/>
            <a:ext cx="0" cy="6096000"/>
          </a:xfrm>
          <a:prstGeom prst="line">
            <a:avLst/>
          </a:prstGeom>
          <a:noFill/>
          <a:ln w="38100">
            <a:solidFill>
              <a:schemeClr val="tx1"/>
            </a:solidFill>
            <a:round/>
            <a:headEnd/>
            <a:tailEn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sz="2000">
              <a:solidFill>
                <a:srgbClr val="000000"/>
              </a:solidFill>
              <a:latin typeface="Times New Roman" panose="02020603050405020304" pitchFamily="18" charset="0"/>
            </a:endParaRPr>
          </a:p>
        </p:txBody>
      </p:sp>
      <p:sp>
        <p:nvSpPr>
          <p:cNvPr id="19462" name="Rectangle 29">
            <a:extLst>
              <a:ext uri="{FF2B5EF4-FFF2-40B4-BE49-F238E27FC236}">
                <a16:creationId xmlns:a16="http://schemas.microsoft.com/office/drawing/2014/main" id="{D3F20E63-017D-27D5-113A-EEF45598EE03}"/>
              </a:ext>
            </a:extLst>
          </p:cNvPr>
          <p:cNvSpPr>
            <a:spLocks noChangeArrowheads="1"/>
          </p:cNvSpPr>
          <p:nvPr/>
        </p:nvSpPr>
        <p:spPr bwMode="auto">
          <a:xfrm>
            <a:off x="1524001" y="1524001"/>
            <a:ext cx="4335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800" b="1">
                <a:solidFill>
                  <a:srgbClr val="A50021"/>
                </a:solidFill>
                <a:latin typeface="Times New Roman" panose="02020603050405020304" pitchFamily="18" charset="0"/>
              </a:rPr>
              <a:t>2. Đặc điểm kinh tế - xã hội</a:t>
            </a:r>
          </a:p>
        </p:txBody>
      </p:sp>
    </p:spTree>
    <p:extLst>
      <p:ext uri="{BB962C8B-B14F-4D97-AF65-F5344CB8AC3E}">
        <p14:creationId xmlns:p14="http://schemas.microsoft.com/office/powerpoint/2010/main" val="3389198808"/>
      </p:ext>
    </p:extLst>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007CC8DB-F7BE-1C13-AF00-72AEE7229B04}"/>
              </a:ext>
            </a:extLst>
          </p:cNvPr>
          <p:cNvSpPr>
            <a:spLocks noChangeArrowheads="1"/>
          </p:cNvSpPr>
          <p:nvPr/>
        </p:nvSpPr>
        <p:spPr bwMode="auto">
          <a:xfrm>
            <a:off x="5961064" y="3230564"/>
            <a:ext cx="268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3995738" algn="l"/>
              </a:tabLst>
              <a:defRPr sz="3200">
                <a:solidFill>
                  <a:schemeClr val="tx1"/>
                </a:solidFill>
                <a:latin typeface="Arial" panose="020B0604020202020204" pitchFamily="34" charset="0"/>
              </a:defRPr>
            </a:lvl1pPr>
            <a:lvl2pPr marL="742950" indent="-285750">
              <a:spcBef>
                <a:spcPct val="20000"/>
              </a:spcBef>
              <a:buChar char="–"/>
              <a:tabLst>
                <a:tab pos="3995738" algn="l"/>
              </a:tabLst>
              <a:defRPr sz="2800">
                <a:solidFill>
                  <a:schemeClr val="tx1"/>
                </a:solidFill>
                <a:latin typeface="Arial" panose="020B0604020202020204" pitchFamily="34" charset="0"/>
              </a:defRPr>
            </a:lvl2pPr>
            <a:lvl3pPr marL="1143000" indent="-228600">
              <a:spcBef>
                <a:spcPct val="20000"/>
              </a:spcBef>
              <a:buChar char="•"/>
              <a:tabLst>
                <a:tab pos="3995738" algn="l"/>
              </a:tabLst>
              <a:defRPr sz="2400">
                <a:solidFill>
                  <a:schemeClr val="tx1"/>
                </a:solidFill>
                <a:latin typeface="Arial" panose="020B0604020202020204" pitchFamily="34" charset="0"/>
              </a:defRPr>
            </a:lvl3pPr>
            <a:lvl4pPr marL="1600200" indent="-228600">
              <a:spcBef>
                <a:spcPct val="20000"/>
              </a:spcBef>
              <a:buChar char="–"/>
              <a:tabLst>
                <a:tab pos="3995738" algn="l"/>
              </a:tabLst>
              <a:defRPr sz="2000">
                <a:solidFill>
                  <a:schemeClr val="tx1"/>
                </a:solidFill>
                <a:latin typeface="Arial" panose="020B0604020202020204" pitchFamily="34" charset="0"/>
              </a:defRPr>
            </a:lvl4pPr>
            <a:lvl5pPr marL="2057400" indent="-228600">
              <a:spcBef>
                <a:spcPct val="20000"/>
              </a:spcBef>
              <a:buChar char="»"/>
              <a:tabLst>
                <a:tab pos="3995738"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995738"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995738"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995738"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995738" algn="l"/>
              </a:tabLst>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000">
                <a:solidFill>
                  <a:srgbClr val="000000"/>
                </a:solidFill>
              </a:rPr>
              <a:t>-</a:t>
            </a:r>
          </a:p>
        </p:txBody>
      </p:sp>
      <p:pic>
        <p:nvPicPr>
          <p:cNvPr id="20483" name="Picture 8" descr="Hinh 113- Mot vung nong thon o Ne-pan va hinh 114- Thu hai che o Xri Lan-ca">
            <a:extLst>
              <a:ext uri="{FF2B5EF4-FFF2-40B4-BE49-F238E27FC236}">
                <a16:creationId xmlns:a16="http://schemas.microsoft.com/office/drawing/2014/main" id="{CA7EA1E3-3E8E-4E40-118E-6238B9E38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33401"/>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a:extLst>
              <a:ext uri="{FF2B5EF4-FFF2-40B4-BE49-F238E27FC236}">
                <a16:creationId xmlns:a16="http://schemas.microsoft.com/office/drawing/2014/main" id="{B74B3180-4BF0-2A3C-060C-FD4253076FA8}"/>
              </a:ext>
            </a:extLst>
          </p:cNvPr>
          <p:cNvGrpSpPr>
            <a:grpSpLocks/>
          </p:cNvGrpSpPr>
          <p:nvPr/>
        </p:nvGrpSpPr>
        <p:grpSpPr bwMode="auto">
          <a:xfrm>
            <a:off x="1752600" y="4038600"/>
            <a:ext cx="8699500" cy="2516188"/>
            <a:chOff x="136" y="2601"/>
            <a:chExt cx="5624" cy="1436"/>
          </a:xfrm>
        </p:grpSpPr>
        <p:sp>
          <p:nvSpPr>
            <p:cNvPr id="20486" name="AutoShape 10">
              <a:extLst>
                <a:ext uri="{FF2B5EF4-FFF2-40B4-BE49-F238E27FC236}">
                  <a16:creationId xmlns:a16="http://schemas.microsoft.com/office/drawing/2014/main" id="{6E62921B-BDA6-5EB6-5C3C-F752BDA8CCF4}"/>
                </a:ext>
              </a:extLst>
            </p:cNvPr>
            <p:cNvSpPr>
              <a:spLocks noChangeArrowheads="1"/>
            </p:cNvSpPr>
            <p:nvPr/>
          </p:nvSpPr>
          <p:spPr bwMode="auto">
            <a:xfrm>
              <a:off x="136" y="2601"/>
              <a:ext cx="5520" cy="1436"/>
            </a:xfrm>
            <a:prstGeom prst="flowChartAlternateProcess">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vi-VN" altLang="en-US" sz="2000">
                <a:solidFill>
                  <a:srgbClr val="000000"/>
                </a:solidFill>
              </a:endParaRPr>
            </a:p>
          </p:txBody>
        </p:sp>
        <p:sp>
          <p:nvSpPr>
            <p:cNvPr id="20487" name="Rectangle 11">
              <a:extLst>
                <a:ext uri="{FF2B5EF4-FFF2-40B4-BE49-F238E27FC236}">
                  <a16:creationId xmlns:a16="http://schemas.microsoft.com/office/drawing/2014/main" id="{0B2AD161-838F-4ADB-B39E-A78CC1DF4488}"/>
                </a:ext>
              </a:extLst>
            </p:cNvPr>
            <p:cNvSpPr>
              <a:spLocks noChangeArrowheads="1"/>
            </p:cNvSpPr>
            <p:nvPr/>
          </p:nvSpPr>
          <p:spPr bwMode="auto">
            <a:xfrm>
              <a:off x="240" y="2755"/>
              <a:ext cx="5520" cy="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lnSpc>
                  <a:spcPct val="115000"/>
                </a:lnSpc>
                <a:spcBef>
                  <a:spcPct val="0"/>
                </a:spcBef>
                <a:spcAft>
                  <a:spcPct val="0"/>
                </a:spcAft>
              </a:pPr>
              <a:r>
                <a:rPr lang="en-US" altLang="en-US" sz="2200" b="1" u="sng">
                  <a:solidFill>
                    <a:srgbClr val="000000"/>
                  </a:solidFill>
                  <a:cs typeface="Times New Roman" panose="02020603050405020304" pitchFamily="18" charset="0"/>
                </a:rPr>
                <a:t>Câu 1</a:t>
              </a:r>
              <a:r>
                <a:rPr lang="en-US" altLang="en-US" sz="2200" b="1">
                  <a:solidFill>
                    <a:srgbClr val="000000"/>
                  </a:solidFill>
                  <a:cs typeface="Times New Roman" panose="02020603050405020304" pitchFamily="18" charset="0"/>
                </a:rPr>
                <a:t>: Mô tả </a:t>
              </a:r>
              <a:r>
                <a:rPr lang="en-US" altLang="en-US" sz="2100" b="1">
                  <a:solidFill>
                    <a:srgbClr val="000000"/>
                  </a:solidFill>
                  <a:cs typeface="Times New Roman" panose="02020603050405020304" pitchFamily="18" charset="0"/>
                </a:rPr>
                <a:t>hình 11.3 và hình 11.4?</a:t>
              </a:r>
            </a:p>
            <a:p>
              <a:pPr fontAlgn="base">
                <a:lnSpc>
                  <a:spcPct val="115000"/>
                </a:lnSpc>
                <a:spcBef>
                  <a:spcPct val="0"/>
                </a:spcBef>
                <a:spcAft>
                  <a:spcPct val="0"/>
                </a:spcAft>
              </a:pPr>
              <a:r>
                <a:rPr lang="en-US" altLang="en-US" sz="1800" b="1" i="1">
                  <a:solidFill>
                    <a:srgbClr val="0000FF"/>
                  </a:solidFill>
                  <a:cs typeface="Times New Roman" panose="02020603050405020304" pitchFamily="18" charset="0"/>
                </a:rPr>
                <a:t>- Nhà ở được xây dựng như thế nào? </a:t>
              </a:r>
            </a:p>
            <a:p>
              <a:pPr fontAlgn="base">
                <a:lnSpc>
                  <a:spcPct val="115000"/>
                </a:lnSpc>
                <a:spcBef>
                  <a:spcPct val="0"/>
                </a:spcBef>
                <a:spcAft>
                  <a:spcPct val="0"/>
                </a:spcAft>
              </a:pPr>
              <a:r>
                <a:rPr lang="en-US" altLang="en-US" sz="1800" b="1" i="1">
                  <a:solidFill>
                    <a:srgbClr val="0000FF"/>
                  </a:solidFill>
                  <a:cs typeface="Times New Roman" panose="02020603050405020304" pitchFamily="18" charset="0"/>
                </a:rPr>
                <a:t>- Diện tích canh tác? Hình thức lao động? Trình độ sản xuất?</a:t>
              </a:r>
            </a:p>
            <a:p>
              <a:pPr fontAlgn="base">
                <a:lnSpc>
                  <a:spcPct val="115000"/>
                </a:lnSpc>
                <a:spcBef>
                  <a:spcPct val="0"/>
                </a:spcBef>
                <a:spcAft>
                  <a:spcPct val="0"/>
                </a:spcAft>
              </a:pPr>
              <a:r>
                <a:rPr lang="en-US" altLang="en-US" sz="1800" b="1" i="1">
                  <a:solidFill>
                    <a:srgbClr val="0000FF"/>
                  </a:solidFill>
                  <a:cs typeface="Times New Roman" panose="02020603050405020304" pitchFamily="18" charset="0"/>
                </a:rPr>
                <a:t>- Hoạt động kinh tế nào là phổ biến?</a:t>
              </a:r>
            </a:p>
            <a:p>
              <a:pPr fontAlgn="base">
                <a:lnSpc>
                  <a:spcPct val="115000"/>
                </a:lnSpc>
                <a:spcBef>
                  <a:spcPct val="0"/>
                </a:spcBef>
                <a:spcAft>
                  <a:spcPct val="0"/>
                </a:spcAft>
              </a:pPr>
              <a:r>
                <a:rPr lang="en-US" altLang="en-US" sz="2200" b="1" u="sng">
                  <a:solidFill>
                    <a:srgbClr val="000000"/>
                  </a:solidFill>
                  <a:cs typeface="Times New Roman" panose="02020603050405020304" pitchFamily="18" charset="0"/>
                </a:rPr>
                <a:t>Câu 2</a:t>
              </a:r>
              <a:r>
                <a:rPr lang="en-US" altLang="en-US" sz="2200" b="1">
                  <a:solidFill>
                    <a:srgbClr val="000000"/>
                  </a:solidFill>
                  <a:cs typeface="Times New Roman" panose="02020603050405020304" pitchFamily="18" charset="0"/>
                </a:rPr>
                <a:t>: </a:t>
              </a:r>
              <a:r>
                <a:rPr lang="en-US" altLang="en-US" sz="2100" b="1">
                  <a:solidFill>
                    <a:srgbClr val="000000"/>
                  </a:solidFill>
                  <a:cs typeface="Times New Roman" panose="02020603050405020304" pitchFamily="18" charset="0"/>
                </a:rPr>
                <a:t>Qua đó nhận xét khái quát gì về kinh tế các nước Nam Á?</a:t>
              </a:r>
            </a:p>
          </p:txBody>
        </p:sp>
      </p:grpSp>
      <p:sp>
        <p:nvSpPr>
          <p:cNvPr id="20485" name="Rectangle 19">
            <a:extLst>
              <a:ext uri="{FF2B5EF4-FFF2-40B4-BE49-F238E27FC236}">
                <a16:creationId xmlns:a16="http://schemas.microsoft.com/office/drawing/2014/main" id="{9540D87D-1153-53D1-C432-313E02D6FC59}"/>
              </a:ext>
            </a:extLst>
          </p:cNvPr>
          <p:cNvSpPr>
            <a:spLocks noChangeArrowheads="1"/>
          </p:cNvSpPr>
          <p:nvPr/>
        </p:nvSpPr>
        <p:spPr bwMode="auto">
          <a:xfrm>
            <a:off x="4184650" y="50800"/>
            <a:ext cx="374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400" b="1">
                <a:solidFill>
                  <a:srgbClr val="A50021"/>
                </a:solidFill>
                <a:latin typeface="Times New Roman" panose="02020603050405020304" pitchFamily="18" charset="0"/>
              </a:rPr>
              <a:t>2. Đặc điểm kinh tế - xã hội</a:t>
            </a:r>
          </a:p>
        </p:txBody>
      </p:sp>
    </p:spTree>
    <p:extLst>
      <p:ext uri="{BB962C8B-B14F-4D97-AF65-F5344CB8AC3E}">
        <p14:creationId xmlns:p14="http://schemas.microsoft.com/office/powerpoint/2010/main" val="1080025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uoc do phan bo dan cu Nam A">
            <a:extLst>
              <a:ext uri="{FF2B5EF4-FFF2-40B4-BE49-F238E27FC236}">
                <a16:creationId xmlns:a16="http://schemas.microsoft.com/office/drawing/2014/main" id="{CD997062-25C6-1D8A-9D10-599CD9CDE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26" y="-17463"/>
            <a:ext cx="9134475"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6">
            <a:extLst>
              <a:ext uri="{FF2B5EF4-FFF2-40B4-BE49-F238E27FC236}">
                <a16:creationId xmlns:a16="http://schemas.microsoft.com/office/drawing/2014/main" id="{9061B7FF-34F5-271E-8B60-8BE5C35C8403}"/>
              </a:ext>
            </a:extLst>
          </p:cNvPr>
          <p:cNvSpPr txBox="1">
            <a:spLocks noChangeArrowheads="1"/>
          </p:cNvSpPr>
          <p:nvPr/>
        </p:nvSpPr>
        <p:spPr bwMode="auto">
          <a:xfrm>
            <a:off x="1600200" y="1"/>
            <a:ext cx="1676400" cy="701675"/>
          </a:xfrm>
          <a:prstGeom prst="rect">
            <a:avLst/>
          </a:prstGeom>
          <a:solidFill>
            <a:srgbClr val="FFFF00"/>
          </a:solidFill>
          <a:ln>
            <a:noFill/>
          </a:ln>
          <a:effec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fontAlgn="base" hangingPunct="1">
              <a:spcBef>
                <a:spcPct val="50000"/>
              </a:spcBef>
              <a:spcAft>
                <a:spcPct val="0"/>
              </a:spcAft>
              <a:defRPr/>
            </a:pPr>
            <a:r>
              <a:rPr lang="en-US" altLang="en-US" sz="4000" b="1" dirty="0" err="1">
                <a:solidFill>
                  <a:srgbClr val="000099"/>
                </a:solidFill>
                <a:effectLst>
                  <a:outerShdw blurRad="38100" dist="38100" dir="2700000" algn="tl">
                    <a:srgbClr val="C0C0C0"/>
                  </a:outerShdw>
                </a:effectLst>
                <a:cs typeface="Times New Roman" panose="02020603050405020304" pitchFamily="18" charset="0"/>
              </a:rPr>
              <a:t>Bài</a:t>
            </a:r>
            <a:r>
              <a:rPr lang="en-US" altLang="en-US" sz="4000" b="1" dirty="0">
                <a:solidFill>
                  <a:srgbClr val="000099"/>
                </a:solidFill>
                <a:effectLst>
                  <a:outerShdw blurRad="38100" dist="38100" dir="2700000" algn="tl">
                    <a:srgbClr val="C0C0C0"/>
                  </a:outerShdw>
                </a:effectLst>
                <a:cs typeface="Times New Roman" panose="02020603050405020304" pitchFamily="18" charset="0"/>
              </a:rPr>
              <a:t> 11</a:t>
            </a:r>
          </a:p>
        </p:txBody>
      </p:sp>
      <p:sp>
        <p:nvSpPr>
          <p:cNvPr id="8199" name="Text Box 7">
            <a:extLst>
              <a:ext uri="{FF2B5EF4-FFF2-40B4-BE49-F238E27FC236}">
                <a16:creationId xmlns:a16="http://schemas.microsoft.com/office/drawing/2014/main" id="{E1583239-CE3C-47F0-22DD-056E2D933547}"/>
              </a:ext>
            </a:extLst>
          </p:cNvPr>
          <p:cNvSpPr txBox="1">
            <a:spLocks noChangeArrowheads="1"/>
          </p:cNvSpPr>
          <p:nvPr/>
        </p:nvSpPr>
        <p:spPr bwMode="auto">
          <a:xfrm>
            <a:off x="1693863" y="533401"/>
            <a:ext cx="8763000" cy="1616075"/>
          </a:xfrm>
          <a:prstGeom prst="rect">
            <a:avLst/>
          </a:prstGeom>
          <a:solidFill>
            <a:srgbClr val="FFFF00"/>
          </a:solidFill>
          <a:ln>
            <a:noFill/>
          </a:ln>
          <a:effec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fontAlgn="base" hangingPunct="1">
              <a:spcBef>
                <a:spcPct val="50000"/>
              </a:spcBef>
              <a:spcAft>
                <a:spcPct val="0"/>
              </a:spcAft>
              <a:defRPr/>
            </a:pPr>
            <a:r>
              <a:rPr lang="en-US" altLang="en-US" sz="4000" b="1" dirty="0">
                <a:solidFill>
                  <a:srgbClr val="000000"/>
                </a:solidFill>
                <a:effectLst>
                  <a:outerShdw blurRad="38100" dist="38100" dir="2700000" algn="tl">
                    <a:srgbClr val="C0C0C0"/>
                  </a:outerShdw>
                </a:effectLst>
                <a:latin typeface="Arial" panose="020B0604020202020204" pitchFamily="34" charset="0"/>
              </a:rPr>
              <a:t>   </a:t>
            </a:r>
            <a:r>
              <a:rPr lang="en-US" altLang="en-US" sz="4000" b="1" dirty="0">
                <a:solidFill>
                  <a:srgbClr val="000000"/>
                </a:solidFill>
                <a:effectLst>
                  <a:outerShdw blurRad="38100" dist="38100" dir="2700000" algn="tl">
                    <a:srgbClr val="C0C0C0"/>
                  </a:outerShdw>
                </a:effectLst>
                <a:cs typeface="Times New Roman" panose="02020603050405020304" pitchFamily="18" charset="0"/>
              </a:rPr>
              <a:t>DÂN CƯ VÀ ĐẶC ĐIỂM KINH TẾ</a:t>
            </a:r>
          </a:p>
          <a:p>
            <a:pPr eaLnBrk="1" fontAlgn="base" hangingPunct="1">
              <a:spcBef>
                <a:spcPct val="50000"/>
              </a:spcBef>
              <a:spcAft>
                <a:spcPct val="0"/>
              </a:spcAft>
              <a:defRPr/>
            </a:pPr>
            <a:r>
              <a:rPr lang="en-US" altLang="en-US" sz="4000" b="1" dirty="0">
                <a:solidFill>
                  <a:srgbClr val="000000"/>
                </a:solidFill>
                <a:effectLst>
                  <a:outerShdw blurRad="38100" dist="38100" dir="2700000" algn="tl">
                    <a:srgbClr val="C0C0C0"/>
                  </a:outerShdw>
                </a:effectLst>
                <a:cs typeface="Times New Roman" panose="02020603050405020304" pitchFamily="18" charset="0"/>
              </a:rPr>
              <a:t>             KHU VỰC NAM	 Á</a:t>
            </a:r>
          </a:p>
        </p:txBody>
      </p:sp>
    </p:spTree>
    <p:extLst>
      <p:ext uri="{BB962C8B-B14F-4D97-AF65-F5344CB8AC3E}">
        <p14:creationId xmlns:p14="http://schemas.microsoft.com/office/powerpoint/2010/main" val="6626122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circle(in)">
                                      <p:cBhvr>
                                        <p:cTn id="7" dur="2000"/>
                                        <p:tgtEl>
                                          <p:spTgt spid="8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8199"/>
                                        </p:tgtEl>
                                        <p:attrNameLst>
                                          <p:attrName>style.visibility</p:attrName>
                                        </p:attrNameLst>
                                      </p:cBhvr>
                                      <p:to>
                                        <p:strVal val="visible"/>
                                      </p:to>
                                    </p:set>
                                    <p:animEffect transition="in" filter="plus(in)">
                                      <p:cBhvr>
                                        <p:cTn id="12" dur="2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819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749" name="Group 117">
            <a:extLst>
              <a:ext uri="{FF2B5EF4-FFF2-40B4-BE49-F238E27FC236}">
                <a16:creationId xmlns:a16="http://schemas.microsoft.com/office/drawing/2014/main" id="{2F7BBCA9-6EC8-5609-8C62-0516AA7D091F}"/>
              </a:ext>
            </a:extLst>
          </p:cNvPr>
          <p:cNvGraphicFramePr>
            <a:graphicFrameLocks noGrp="1"/>
          </p:cNvGraphicFramePr>
          <p:nvPr/>
        </p:nvGraphicFramePr>
        <p:xfrm>
          <a:off x="1905000" y="1022350"/>
          <a:ext cx="8358188" cy="2133600"/>
        </p:xfrm>
        <a:graphic>
          <a:graphicData uri="http://schemas.openxmlformats.org/drawingml/2006/table">
            <a:tbl>
              <a:tblPr/>
              <a:tblGrid>
                <a:gridCol w="3276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728788">
                  <a:extLst>
                    <a:ext uri="{9D8B030D-6E8A-4147-A177-3AD203B41FA5}">
                      <a16:colId xmlns:a16="http://schemas.microsoft.com/office/drawing/2014/main" val="20003"/>
                    </a:ext>
                  </a:extLst>
                </a:gridCol>
              </a:tblGrid>
              <a:tr h="39687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3995738" algn="l"/>
                        </a:tabLst>
                      </a:pP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ngành</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kinh</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tế</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3995738" algn="l"/>
                        </a:tabLst>
                      </a:pPr>
                      <a:r>
                        <a:rPr kumimoji="0" lang="en-US" sz="2200" b="1" i="0" u="none" strike="noStrike" cap="none" normalizeH="0" baseline="0">
                          <a:ln>
                            <a:noFill/>
                          </a:ln>
                          <a:solidFill>
                            <a:schemeClr val="tx1"/>
                          </a:solidFill>
                          <a:effectLst/>
                          <a:latin typeface="Times New Roman" pitchFamily="18" charset="0"/>
                          <a:cs typeface="Times New Roman" pitchFamily="18" charset="0"/>
                        </a:rPr>
                        <a:t>Tỉ trọng trong cơ cấu GDP (%)</a:t>
                      </a:r>
                      <a:r>
                        <a:rPr kumimoji="0" lang="en-US" sz="2200" b="0" i="0" u="none" strike="noStrike" cap="none" normalizeH="0" baseline="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274638">
                <a:tc vMerge="1">
                  <a:txBody>
                    <a:bodyPr/>
                    <a:lstStyle/>
                    <a:p>
                      <a:endParaRPr lang="vi-VN"/>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995738" algn="l"/>
                        </a:tabLst>
                      </a:pPr>
                      <a:r>
                        <a:rPr kumimoji="0" lang="en-US" sz="2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1995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FDA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995738" algn="l"/>
                        </a:tabLst>
                      </a:pPr>
                      <a:r>
                        <a:rPr kumimoji="0" lang="en-US" sz="22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1999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FDA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Times New Roman" pitchFamily="18" charset="0"/>
                          <a:cs typeface="Times New Roman" pitchFamily="18" charset="0"/>
                        </a:rPr>
                        <a:t>2001</a:t>
                      </a:r>
                    </a:p>
                  </a:txBody>
                  <a:tcPr anchor="b"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FDA1"/>
                    </a:solidFill>
                  </a:tcPr>
                </a:tc>
                <a:extLst>
                  <a:ext uri="{0D108BD9-81ED-4DB2-BD59-A6C34878D82A}">
                    <a16:rowId xmlns:a16="http://schemas.microsoft.com/office/drawing/2014/main" val="10001"/>
                  </a:ext>
                </a:extLst>
              </a:tr>
              <a:tr h="274638">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3995738" algn="l"/>
                        </a:tabLst>
                      </a:pP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Nông</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Lâm</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Thủy</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sản</a:t>
                      </a:r>
                      <a:endParaRPr kumimoji="0" lang="en-US" sz="2000" b="1" i="1"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995738" algn="l"/>
                        </a:tabLst>
                      </a:pPr>
                      <a:r>
                        <a:rPr kumimoji="0" lang="en-US" sz="2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28,4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995738" algn="l"/>
                        </a:tabLst>
                      </a:pPr>
                      <a:r>
                        <a:rPr kumimoji="0" lang="en-US" sz="22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27,7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Times New Roman" pitchFamily="18" charset="0"/>
                          <a:cs typeface="Times New Roman" pitchFamily="18" charset="0"/>
                        </a:rPr>
                        <a:t>25,0</a:t>
                      </a:r>
                    </a:p>
                  </a:txBody>
                  <a:tcPr anchor="b"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274638">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3995738" algn="l"/>
                        </a:tabLst>
                      </a:pPr>
                      <a:r>
                        <a:rPr kumimoji="0" lang="en-US" sz="2000" b="1" i="1" u="none" strike="noStrike" cap="none" normalizeH="0" baseline="0">
                          <a:ln>
                            <a:noFill/>
                          </a:ln>
                          <a:solidFill>
                            <a:schemeClr val="tx1"/>
                          </a:solidFill>
                          <a:effectLst/>
                          <a:latin typeface="Times New Roman" pitchFamily="18" charset="0"/>
                          <a:cs typeface="Times New Roman" pitchFamily="18" charset="0"/>
                        </a:rPr>
                        <a:t>Công nghiệp - Xây dựng</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995738" algn="l"/>
                        </a:tabLst>
                      </a:pPr>
                      <a:r>
                        <a:rPr kumimoji="0" lang="en-US" sz="2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27,1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995738" algn="l"/>
                        </a:tabLst>
                      </a:pPr>
                      <a:r>
                        <a:rPr kumimoji="0" lang="en-US" sz="22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26,3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27,0</a:t>
                      </a:r>
                    </a:p>
                  </a:txBody>
                  <a:tcPr anchor="b"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FF"/>
                    </a:solidFill>
                  </a:tcPr>
                </a:tc>
                <a:extLst>
                  <a:ext uri="{0D108BD9-81ED-4DB2-BD59-A6C34878D82A}">
                    <a16:rowId xmlns:a16="http://schemas.microsoft.com/office/drawing/2014/main" val="10003"/>
                  </a:ext>
                </a:extLst>
              </a:tr>
              <a:tr h="274638">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3995738" algn="l"/>
                        </a:tabLst>
                      </a:pPr>
                      <a:r>
                        <a:rPr kumimoji="0" lang="en-US" sz="2000" b="1" i="1" u="none" strike="noStrike" cap="none" normalizeH="0" baseline="0">
                          <a:ln>
                            <a:noFill/>
                          </a:ln>
                          <a:solidFill>
                            <a:schemeClr val="tx1"/>
                          </a:solidFill>
                          <a:effectLst/>
                          <a:latin typeface="Arial" charset="0"/>
                        </a:rPr>
                        <a:t>Dịch vụ</a:t>
                      </a:r>
                      <a:endParaRPr kumimoji="0" lang="en-US" sz="2000" b="1" i="1"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995738" algn="l"/>
                        </a:tabLst>
                      </a:pPr>
                      <a:r>
                        <a:rPr kumimoji="0" lang="en-US" sz="2200" b="1" i="0" u="none" strike="noStrike" cap="none" normalizeH="0" baseline="0" dirty="0">
                          <a:ln>
                            <a:noFill/>
                          </a:ln>
                          <a:solidFill>
                            <a:schemeClr val="tx1"/>
                          </a:solidFill>
                          <a:effectLst/>
                          <a:latin typeface="Arial" charset="0"/>
                          <a:ea typeface="Times New Roman" pitchFamily="18" charset="0"/>
                          <a:cs typeface="Arial" charset="0"/>
                        </a:rPr>
                        <a:t>44,5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995738" algn="l"/>
                        </a:tabLst>
                      </a:pPr>
                      <a:r>
                        <a:rPr kumimoji="0" lang="en-US" sz="2200" b="1" i="0" u="none" strike="noStrike" cap="none" normalizeH="0" baseline="0" dirty="0">
                          <a:ln>
                            <a:noFill/>
                          </a:ln>
                          <a:solidFill>
                            <a:schemeClr val="tx1"/>
                          </a:solidFill>
                          <a:effectLst/>
                          <a:latin typeface="Arial" charset="0"/>
                          <a:ea typeface="Times New Roman" pitchFamily="18" charset="0"/>
                          <a:cs typeface="Arial" charset="0"/>
                        </a:rPr>
                        <a:t>46,0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rPr>
                        <a:t>48,0</a:t>
                      </a:r>
                    </a:p>
                  </a:txBody>
                  <a:tcPr anchor="b"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0004"/>
                  </a:ext>
                </a:extLst>
              </a:tr>
            </a:tbl>
          </a:graphicData>
        </a:graphic>
      </p:graphicFrame>
      <p:grpSp>
        <p:nvGrpSpPr>
          <p:cNvPr id="2" name="Group 108">
            <a:extLst>
              <a:ext uri="{FF2B5EF4-FFF2-40B4-BE49-F238E27FC236}">
                <a16:creationId xmlns:a16="http://schemas.microsoft.com/office/drawing/2014/main" id="{B15E592C-08E2-DC11-2AE9-14A5B21EBCA8}"/>
              </a:ext>
            </a:extLst>
          </p:cNvPr>
          <p:cNvGrpSpPr>
            <a:grpSpLocks/>
          </p:cNvGrpSpPr>
          <p:nvPr/>
        </p:nvGrpSpPr>
        <p:grpSpPr bwMode="auto">
          <a:xfrm>
            <a:off x="1752601" y="3276600"/>
            <a:ext cx="8539163" cy="1524000"/>
            <a:chOff x="144" y="1824"/>
            <a:chExt cx="5379" cy="960"/>
          </a:xfrm>
        </p:grpSpPr>
        <p:sp>
          <p:nvSpPr>
            <p:cNvPr id="21542" name="AutoShape 42">
              <a:extLst>
                <a:ext uri="{FF2B5EF4-FFF2-40B4-BE49-F238E27FC236}">
                  <a16:creationId xmlns:a16="http://schemas.microsoft.com/office/drawing/2014/main" id="{EB5ED156-18AB-A1EB-0AAB-79B2505FF94B}"/>
                </a:ext>
              </a:extLst>
            </p:cNvPr>
            <p:cNvSpPr>
              <a:spLocks noChangeArrowheads="1"/>
            </p:cNvSpPr>
            <p:nvPr/>
          </p:nvSpPr>
          <p:spPr bwMode="auto">
            <a:xfrm>
              <a:off x="144" y="1824"/>
              <a:ext cx="5379" cy="960"/>
            </a:xfrm>
            <a:prstGeom prst="flowChartAlternateProcess">
              <a:avLst/>
            </a:prstGeom>
            <a:solidFill>
              <a:schemeClr val="accent2"/>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vi-VN" altLang="en-US" sz="2000">
                <a:solidFill>
                  <a:srgbClr val="000000"/>
                </a:solidFill>
              </a:endParaRPr>
            </a:p>
          </p:txBody>
        </p:sp>
        <p:sp>
          <p:nvSpPr>
            <p:cNvPr id="21543" name="Rectangle 43">
              <a:extLst>
                <a:ext uri="{FF2B5EF4-FFF2-40B4-BE49-F238E27FC236}">
                  <a16:creationId xmlns:a16="http://schemas.microsoft.com/office/drawing/2014/main" id="{5E828EEC-B4F2-324E-92EF-04B679B578A1}"/>
                </a:ext>
              </a:extLst>
            </p:cNvPr>
            <p:cNvSpPr>
              <a:spLocks noChangeArrowheads="1"/>
            </p:cNvSpPr>
            <p:nvPr/>
          </p:nvSpPr>
          <p:spPr bwMode="auto">
            <a:xfrm>
              <a:off x="144" y="1842"/>
              <a:ext cx="5379"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115000"/>
                </a:lnSpc>
                <a:spcBef>
                  <a:spcPct val="0"/>
                </a:spcBef>
                <a:spcAft>
                  <a:spcPct val="0"/>
                </a:spcAft>
                <a:buNone/>
              </a:pPr>
              <a:r>
                <a:rPr lang="en-US" altLang="en-US" sz="2200" b="1">
                  <a:solidFill>
                    <a:srgbClr val="FFFFFF"/>
                  </a:solidFill>
                </a:rPr>
                <a:t> </a:t>
              </a:r>
              <a:r>
                <a:rPr lang="en-US" altLang="en-US" sz="2400" b="1">
                  <a:solidFill>
                    <a:srgbClr val="FFFFFF"/>
                  </a:solidFill>
                  <a:latin typeface="Times New Roman" panose="02020603050405020304" pitchFamily="18" charset="0"/>
                </a:rPr>
                <a:t>Dựa vào bảng số liệu trên, hãy nhận xét về sự chuyển dịch cơ cấu ngành kinh tế của Ấn Độ?</a:t>
              </a:r>
            </a:p>
          </p:txBody>
        </p:sp>
      </p:grpSp>
      <p:sp>
        <p:nvSpPr>
          <p:cNvPr id="21536" name="Text Box 44">
            <a:extLst>
              <a:ext uri="{FF2B5EF4-FFF2-40B4-BE49-F238E27FC236}">
                <a16:creationId xmlns:a16="http://schemas.microsoft.com/office/drawing/2014/main" id="{7BF9B29E-00FC-C2A7-7534-1017C63FFCE4}"/>
              </a:ext>
            </a:extLst>
          </p:cNvPr>
          <p:cNvSpPr txBox="1">
            <a:spLocks noChangeArrowheads="1"/>
          </p:cNvSpPr>
          <p:nvPr/>
        </p:nvSpPr>
        <p:spPr bwMode="auto">
          <a:xfrm>
            <a:off x="2133600" y="644526"/>
            <a:ext cx="792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000" b="1">
                <a:solidFill>
                  <a:srgbClr val="000000"/>
                </a:solidFill>
                <a:latin typeface="Times New Roman" panose="02020603050405020304" pitchFamily="18" charset="0"/>
                <a:cs typeface="Times New Roman" panose="02020603050405020304" pitchFamily="18" charset="0"/>
              </a:rPr>
              <a:t>Bảng 11.2. Cơ cấu tổng sản phẩm trong nước (GDP) của Ấn Độ</a:t>
            </a:r>
          </a:p>
        </p:txBody>
      </p:sp>
      <p:sp>
        <p:nvSpPr>
          <p:cNvPr id="69750" name="Rectangle 118">
            <a:extLst>
              <a:ext uri="{FF2B5EF4-FFF2-40B4-BE49-F238E27FC236}">
                <a16:creationId xmlns:a16="http://schemas.microsoft.com/office/drawing/2014/main" id="{DFDB3225-1FA4-FE89-3B85-C637543B5C73}"/>
              </a:ext>
            </a:extLst>
          </p:cNvPr>
          <p:cNvSpPr>
            <a:spLocks noChangeArrowheads="1"/>
          </p:cNvSpPr>
          <p:nvPr/>
        </p:nvSpPr>
        <p:spPr bwMode="auto">
          <a:xfrm>
            <a:off x="5257800" y="1981200"/>
            <a:ext cx="1143000" cy="330200"/>
          </a:xfrm>
          <a:prstGeom prst="rect">
            <a:avLst/>
          </a:prstGeom>
          <a:solidFill>
            <a:srgbClr val="00FF00">
              <a:alpha val="23921"/>
            </a:srgbClr>
          </a:solidFill>
          <a:ln w="9525">
            <a:solidFill>
              <a:srgbClr val="FFFF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b="1">
              <a:solidFill>
                <a:srgbClr val="FFFFFF"/>
              </a:solidFill>
              <a:latin typeface="Times New Roman" panose="02020603050405020304" pitchFamily="18" charset="0"/>
            </a:endParaRPr>
          </a:p>
        </p:txBody>
      </p:sp>
      <p:sp>
        <p:nvSpPr>
          <p:cNvPr id="69751" name="Rectangle 119">
            <a:extLst>
              <a:ext uri="{FF2B5EF4-FFF2-40B4-BE49-F238E27FC236}">
                <a16:creationId xmlns:a16="http://schemas.microsoft.com/office/drawing/2014/main" id="{C367E342-34A0-A93B-75FC-BE9D8EF2EBCE}"/>
              </a:ext>
            </a:extLst>
          </p:cNvPr>
          <p:cNvSpPr>
            <a:spLocks noChangeArrowheads="1"/>
          </p:cNvSpPr>
          <p:nvPr/>
        </p:nvSpPr>
        <p:spPr bwMode="auto">
          <a:xfrm>
            <a:off x="8839200" y="1905000"/>
            <a:ext cx="1143000" cy="330200"/>
          </a:xfrm>
          <a:prstGeom prst="rect">
            <a:avLst/>
          </a:prstGeom>
          <a:solidFill>
            <a:srgbClr val="00FF00">
              <a:alpha val="23921"/>
            </a:srgbClr>
          </a:solidFill>
          <a:ln w="9525">
            <a:solidFill>
              <a:srgbClr val="FFFF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b="1">
              <a:solidFill>
                <a:srgbClr val="FF3300"/>
              </a:solidFill>
              <a:latin typeface="Times New Roman" panose="02020603050405020304" pitchFamily="18" charset="0"/>
            </a:endParaRPr>
          </a:p>
        </p:txBody>
      </p:sp>
      <p:sp>
        <p:nvSpPr>
          <p:cNvPr id="69752" name="Rectangle 120">
            <a:extLst>
              <a:ext uri="{FF2B5EF4-FFF2-40B4-BE49-F238E27FC236}">
                <a16:creationId xmlns:a16="http://schemas.microsoft.com/office/drawing/2014/main" id="{727DA149-DB91-C86B-53D7-C3F0FA5BCC20}"/>
              </a:ext>
            </a:extLst>
          </p:cNvPr>
          <p:cNvSpPr>
            <a:spLocks noChangeArrowheads="1"/>
          </p:cNvSpPr>
          <p:nvPr/>
        </p:nvSpPr>
        <p:spPr bwMode="auto">
          <a:xfrm>
            <a:off x="5334000" y="2743200"/>
            <a:ext cx="1143000" cy="330200"/>
          </a:xfrm>
          <a:prstGeom prst="rect">
            <a:avLst/>
          </a:prstGeom>
          <a:solidFill>
            <a:srgbClr val="00FF00">
              <a:alpha val="2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b="1">
              <a:solidFill>
                <a:srgbClr val="000000"/>
              </a:solidFill>
              <a:latin typeface="Times New Roman" panose="02020603050405020304" pitchFamily="18" charset="0"/>
            </a:endParaRPr>
          </a:p>
        </p:txBody>
      </p:sp>
      <p:sp>
        <p:nvSpPr>
          <p:cNvPr id="69753" name="Rectangle 121">
            <a:extLst>
              <a:ext uri="{FF2B5EF4-FFF2-40B4-BE49-F238E27FC236}">
                <a16:creationId xmlns:a16="http://schemas.microsoft.com/office/drawing/2014/main" id="{88ECE6C3-F724-08C5-0CCF-EF035A990E3A}"/>
              </a:ext>
            </a:extLst>
          </p:cNvPr>
          <p:cNvSpPr>
            <a:spLocks noChangeArrowheads="1"/>
          </p:cNvSpPr>
          <p:nvPr/>
        </p:nvSpPr>
        <p:spPr bwMode="auto">
          <a:xfrm>
            <a:off x="8839200" y="2743200"/>
            <a:ext cx="1143000" cy="330200"/>
          </a:xfrm>
          <a:prstGeom prst="rect">
            <a:avLst/>
          </a:prstGeom>
          <a:solidFill>
            <a:srgbClr val="00FF00">
              <a:alpha val="2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b="1">
              <a:solidFill>
                <a:srgbClr val="000000"/>
              </a:solidFill>
              <a:latin typeface="Times New Roman" panose="02020603050405020304" pitchFamily="18" charset="0"/>
            </a:endParaRPr>
          </a:p>
        </p:txBody>
      </p:sp>
      <p:sp>
        <p:nvSpPr>
          <p:cNvPr id="21541" name="Rectangle 122">
            <a:extLst>
              <a:ext uri="{FF2B5EF4-FFF2-40B4-BE49-F238E27FC236}">
                <a16:creationId xmlns:a16="http://schemas.microsoft.com/office/drawing/2014/main" id="{95BE4AC2-8F57-38DA-B30B-3BF5C99CE8D5}"/>
              </a:ext>
            </a:extLst>
          </p:cNvPr>
          <p:cNvSpPr>
            <a:spLocks noChangeArrowheads="1"/>
          </p:cNvSpPr>
          <p:nvPr/>
        </p:nvSpPr>
        <p:spPr bwMode="auto">
          <a:xfrm>
            <a:off x="4184650" y="50800"/>
            <a:ext cx="374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400" b="1">
                <a:solidFill>
                  <a:srgbClr val="A50021"/>
                </a:solidFill>
                <a:latin typeface="Times New Roman" panose="02020603050405020304" pitchFamily="18" charset="0"/>
              </a:rPr>
              <a:t>2. Đặc điểm kinh tế - xã hội</a:t>
            </a:r>
          </a:p>
        </p:txBody>
      </p:sp>
    </p:spTree>
    <p:extLst>
      <p:ext uri="{BB962C8B-B14F-4D97-AF65-F5344CB8AC3E}">
        <p14:creationId xmlns:p14="http://schemas.microsoft.com/office/powerpoint/2010/main" val="15670128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nodeType="clickEffect">
                                  <p:stCondLst>
                                    <p:cond delay="0"/>
                                  </p:stCondLst>
                                  <p:childTnLst>
                                    <p:set>
                                      <p:cBhvr>
                                        <p:cTn id="13" dur="1" fill="hold">
                                          <p:stCondLst>
                                            <p:cond delay="0"/>
                                          </p:stCondLst>
                                        </p:cTn>
                                        <p:tgtEl>
                                          <p:spTgt spid="69750"/>
                                        </p:tgtEl>
                                        <p:attrNameLst>
                                          <p:attrName>style.visibility</p:attrName>
                                        </p:attrNameLst>
                                      </p:cBhvr>
                                      <p:to>
                                        <p:strVal val="visible"/>
                                      </p:to>
                                    </p:set>
                                    <p:animEffect transition="in" filter="slide(fromBottom)">
                                      <p:cBhvr>
                                        <p:cTn id="14" dur="500"/>
                                        <p:tgtEl>
                                          <p:spTgt spid="6975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69751"/>
                                        </p:tgtEl>
                                        <p:attrNameLst>
                                          <p:attrName>style.visibility</p:attrName>
                                        </p:attrNameLst>
                                      </p:cBhvr>
                                      <p:to>
                                        <p:strVal val="visible"/>
                                      </p:to>
                                    </p:set>
                                    <p:animEffect transition="in" filter="slide(fromBottom)">
                                      <p:cBhvr>
                                        <p:cTn id="19" dur="500"/>
                                        <p:tgtEl>
                                          <p:spTgt spid="6975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69752"/>
                                        </p:tgtEl>
                                        <p:attrNameLst>
                                          <p:attrName>style.visibility</p:attrName>
                                        </p:attrNameLst>
                                      </p:cBhvr>
                                      <p:to>
                                        <p:strVal val="visible"/>
                                      </p:to>
                                    </p:set>
                                    <p:animEffect transition="in" filter="slide(fromBottom)">
                                      <p:cBhvr>
                                        <p:cTn id="24" dur="500"/>
                                        <p:tgtEl>
                                          <p:spTgt spid="6975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nodeType="clickEffect">
                                  <p:stCondLst>
                                    <p:cond delay="0"/>
                                  </p:stCondLst>
                                  <p:childTnLst>
                                    <p:set>
                                      <p:cBhvr>
                                        <p:cTn id="28" dur="1" fill="hold">
                                          <p:stCondLst>
                                            <p:cond delay="0"/>
                                          </p:stCondLst>
                                        </p:cTn>
                                        <p:tgtEl>
                                          <p:spTgt spid="69753"/>
                                        </p:tgtEl>
                                        <p:attrNameLst>
                                          <p:attrName>style.visibility</p:attrName>
                                        </p:attrNameLst>
                                      </p:cBhvr>
                                      <p:to>
                                        <p:strVal val="visible"/>
                                      </p:to>
                                    </p:set>
                                    <p:animEffect transition="in" filter="slide(fromBottom)">
                                      <p:cBhvr>
                                        <p:cTn id="29" dur="500"/>
                                        <p:tgtEl>
                                          <p:spTgt spid="69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50" grpId="0" animBg="1"/>
      <p:bldP spid="69751" grpId="0" animBg="1"/>
      <p:bldP spid="69752" grpId="0" animBg="1"/>
      <p:bldP spid="697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594" name="Group 2">
            <a:extLst>
              <a:ext uri="{FF2B5EF4-FFF2-40B4-BE49-F238E27FC236}">
                <a16:creationId xmlns:a16="http://schemas.microsoft.com/office/drawing/2014/main" id="{AA45BFAE-FE4F-FE14-0D85-3675CF2E6FA9}"/>
              </a:ext>
            </a:extLst>
          </p:cNvPr>
          <p:cNvGraphicFramePr>
            <a:graphicFrameLocks noGrp="1"/>
          </p:cNvGraphicFramePr>
          <p:nvPr/>
        </p:nvGraphicFramePr>
        <p:xfrm>
          <a:off x="1905000" y="1022350"/>
          <a:ext cx="8358188" cy="2133600"/>
        </p:xfrm>
        <a:graphic>
          <a:graphicData uri="http://schemas.openxmlformats.org/drawingml/2006/table">
            <a:tbl>
              <a:tblPr/>
              <a:tblGrid>
                <a:gridCol w="3276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728788">
                  <a:extLst>
                    <a:ext uri="{9D8B030D-6E8A-4147-A177-3AD203B41FA5}">
                      <a16:colId xmlns:a16="http://schemas.microsoft.com/office/drawing/2014/main" val="20003"/>
                    </a:ext>
                  </a:extLst>
                </a:gridCol>
              </a:tblGrid>
              <a:tr h="39687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3995738" algn="l"/>
                        </a:tabLst>
                      </a:pP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ngành</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kinh</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tế</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3995738" algn="l"/>
                        </a:tabLst>
                      </a:pPr>
                      <a:r>
                        <a:rPr kumimoji="0" lang="en-US" sz="2200" b="1" i="0" u="none" strike="noStrike" cap="none" normalizeH="0" baseline="0">
                          <a:ln>
                            <a:noFill/>
                          </a:ln>
                          <a:solidFill>
                            <a:schemeClr val="tx1"/>
                          </a:solidFill>
                          <a:effectLst/>
                          <a:latin typeface="Arial" charset="0"/>
                        </a:rPr>
                        <a:t>Tỉ trọng trong cơ cấu GDP (%)</a:t>
                      </a:r>
                      <a:r>
                        <a:rPr kumimoji="0" lang="en-US" sz="2200" b="0" i="0" u="none" strike="noStrike" cap="none" normalizeH="0" baseline="0">
                          <a:ln>
                            <a:noFill/>
                          </a:ln>
                          <a:solidFill>
                            <a:schemeClr val="tx1"/>
                          </a:solidFill>
                          <a:effectLst/>
                          <a:latin typeface="Arial" charset="0"/>
                        </a:rPr>
                        <a:t> </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274638">
                <a:tc vMerge="1">
                  <a:txBody>
                    <a:bodyPr/>
                    <a:lstStyle/>
                    <a:p>
                      <a:endParaRPr lang="vi-VN"/>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995738" algn="l"/>
                        </a:tabLst>
                      </a:pPr>
                      <a:r>
                        <a:rPr kumimoji="0" lang="en-US" sz="22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1995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FDA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995738" algn="l"/>
                        </a:tabLst>
                      </a:pPr>
                      <a:r>
                        <a:rPr kumimoji="0" lang="en-US" sz="22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1999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FDA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2001</a:t>
                      </a:r>
                    </a:p>
                  </a:txBody>
                  <a:tcPr anchor="b"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FDA1"/>
                    </a:solidFill>
                  </a:tcPr>
                </a:tc>
                <a:extLst>
                  <a:ext uri="{0D108BD9-81ED-4DB2-BD59-A6C34878D82A}">
                    <a16:rowId xmlns:a16="http://schemas.microsoft.com/office/drawing/2014/main" val="10001"/>
                  </a:ext>
                </a:extLst>
              </a:tr>
              <a:tr h="274638">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3995738" algn="l"/>
                        </a:tabLst>
                      </a:pP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Nông</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Lâm</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Thủy</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sản</a:t>
                      </a:r>
                      <a:endParaRPr kumimoji="0" lang="en-US" sz="2000" b="1" i="1"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995738" algn="l"/>
                        </a:tabLst>
                      </a:pPr>
                      <a:r>
                        <a:rPr kumimoji="0" lang="en-US" sz="22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28,4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995738" algn="l"/>
                        </a:tabLst>
                      </a:pPr>
                      <a:r>
                        <a:rPr kumimoji="0" lang="en-US" sz="22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27,7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25,0</a:t>
                      </a:r>
                    </a:p>
                  </a:txBody>
                  <a:tcPr anchor="b"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274638">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3995738" algn="l"/>
                        </a:tabLst>
                      </a:pP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Công</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nghiệp</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Xây</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dựng</a:t>
                      </a:r>
                      <a:endParaRPr kumimoji="0" lang="en-US" sz="2000" b="1" i="1"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995738" algn="l"/>
                        </a:tabLst>
                      </a:pPr>
                      <a:r>
                        <a:rPr kumimoji="0" lang="en-US" sz="2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27,1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995738" algn="l"/>
                        </a:tabLst>
                      </a:pPr>
                      <a:r>
                        <a:rPr kumimoji="0" lang="en-US" sz="2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26,3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27,0</a:t>
                      </a:r>
                    </a:p>
                  </a:txBody>
                  <a:tcPr anchor="b"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FF"/>
                    </a:solidFill>
                  </a:tcPr>
                </a:tc>
                <a:extLst>
                  <a:ext uri="{0D108BD9-81ED-4DB2-BD59-A6C34878D82A}">
                    <a16:rowId xmlns:a16="http://schemas.microsoft.com/office/drawing/2014/main" val="10003"/>
                  </a:ext>
                </a:extLst>
              </a:tr>
              <a:tr h="274638">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3995738" algn="l"/>
                        </a:tabLst>
                      </a:pPr>
                      <a:r>
                        <a:rPr kumimoji="0" lang="en-US" sz="2000" b="1" i="1" u="none" strike="noStrike" cap="none" normalizeH="0" baseline="0">
                          <a:ln>
                            <a:noFill/>
                          </a:ln>
                          <a:solidFill>
                            <a:schemeClr val="tx1"/>
                          </a:solidFill>
                          <a:effectLst/>
                          <a:latin typeface="Times New Roman" pitchFamily="18" charset="0"/>
                          <a:cs typeface="Times New Roman" pitchFamily="18" charset="0"/>
                        </a:rPr>
                        <a:t>Dịch vụ</a:t>
                      </a:r>
                      <a:endParaRPr kumimoji="0" lang="en-US" sz="2000" b="1" i="1" u="none" strike="noStrike" cap="none" normalizeH="0" baseline="0">
                        <a:ln>
                          <a:noFill/>
                        </a:ln>
                        <a:solidFill>
                          <a:schemeClr val="tx1"/>
                        </a:solidFill>
                        <a:effectLst/>
                        <a:latin typeface="Times New Roman" pitchFamily="18" charset="0"/>
                        <a:ea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995738" algn="l"/>
                        </a:tabLst>
                      </a:pPr>
                      <a:r>
                        <a:rPr kumimoji="0" lang="en-US" sz="2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44,5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995738" algn="l"/>
                        </a:tabLst>
                      </a:pPr>
                      <a:r>
                        <a:rPr kumimoji="0" lang="en-US" sz="2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46,0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48,0</a:t>
                      </a:r>
                    </a:p>
                  </a:txBody>
                  <a:tcPr anchor="b"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0004"/>
                  </a:ext>
                </a:extLst>
              </a:tr>
            </a:tbl>
          </a:graphicData>
        </a:graphic>
      </p:graphicFrame>
      <p:sp>
        <p:nvSpPr>
          <p:cNvPr id="22559" name="Text Box 34">
            <a:extLst>
              <a:ext uri="{FF2B5EF4-FFF2-40B4-BE49-F238E27FC236}">
                <a16:creationId xmlns:a16="http://schemas.microsoft.com/office/drawing/2014/main" id="{8F4AD7CE-EC36-151E-2A93-0D5A33DA5A44}"/>
              </a:ext>
            </a:extLst>
          </p:cNvPr>
          <p:cNvSpPr txBox="1">
            <a:spLocks noChangeArrowheads="1"/>
          </p:cNvSpPr>
          <p:nvPr/>
        </p:nvSpPr>
        <p:spPr bwMode="auto">
          <a:xfrm>
            <a:off x="2133600" y="644526"/>
            <a:ext cx="792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000" b="1">
                <a:solidFill>
                  <a:srgbClr val="000000"/>
                </a:solidFill>
                <a:latin typeface="Times New Roman" panose="02020603050405020304" pitchFamily="18" charset="0"/>
                <a:cs typeface="Times New Roman" panose="02020603050405020304" pitchFamily="18" charset="0"/>
              </a:rPr>
              <a:t>Bảng 11.2. Cơ cấu tổng sản phẩm trong nước (GDP) của Ấn Độ</a:t>
            </a:r>
          </a:p>
        </p:txBody>
      </p:sp>
      <p:sp>
        <p:nvSpPr>
          <p:cNvPr id="22560" name="Rectangle 41">
            <a:extLst>
              <a:ext uri="{FF2B5EF4-FFF2-40B4-BE49-F238E27FC236}">
                <a16:creationId xmlns:a16="http://schemas.microsoft.com/office/drawing/2014/main" id="{0B4E9606-F117-817B-DAC1-758EEE3DA22C}"/>
              </a:ext>
            </a:extLst>
          </p:cNvPr>
          <p:cNvSpPr>
            <a:spLocks noChangeArrowheads="1"/>
          </p:cNvSpPr>
          <p:nvPr/>
        </p:nvSpPr>
        <p:spPr bwMode="auto">
          <a:xfrm>
            <a:off x="4184650" y="50800"/>
            <a:ext cx="374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400" b="1">
                <a:solidFill>
                  <a:srgbClr val="A50021"/>
                </a:solidFill>
                <a:latin typeface="Times New Roman" panose="02020603050405020304" pitchFamily="18" charset="0"/>
              </a:rPr>
              <a:t>2. Đặc điểm kinh tế - xã hội</a:t>
            </a:r>
          </a:p>
        </p:txBody>
      </p:sp>
      <p:grpSp>
        <p:nvGrpSpPr>
          <p:cNvPr id="2" name="Group 42">
            <a:extLst>
              <a:ext uri="{FF2B5EF4-FFF2-40B4-BE49-F238E27FC236}">
                <a16:creationId xmlns:a16="http://schemas.microsoft.com/office/drawing/2014/main" id="{8FBC813A-FBE4-ACCD-AD5F-13BEC88C6160}"/>
              </a:ext>
            </a:extLst>
          </p:cNvPr>
          <p:cNvGrpSpPr>
            <a:grpSpLocks/>
          </p:cNvGrpSpPr>
          <p:nvPr/>
        </p:nvGrpSpPr>
        <p:grpSpPr bwMode="auto">
          <a:xfrm>
            <a:off x="2209801" y="3429000"/>
            <a:ext cx="7777163" cy="990600"/>
            <a:chOff x="333" y="2016"/>
            <a:chExt cx="5427" cy="624"/>
          </a:xfrm>
        </p:grpSpPr>
        <p:sp>
          <p:nvSpPr>
            <p:cNvPr id="22563" name="AutoShape 43">
              <a:extLst>
                <a:ext uri="{FF2B5EF4-FFF2-40B4-BE49-F238E27FC236}">
                  <a16:creationId xmlns:a16="http://schemas.microsoft.com/office/drawing/2014/main" id="{9BB68CAA-A333-CC30-75DF-DEB95AD80897}"/>
                </a:ext>
              </a:extLst>
            </p:cNvPr>
            <p:cNvSpPr>
              <a:spLocks noChangeArrowheads="1"/>
            </p:cNvSpPr>
            <p:nvPr/>
          </p:nvSpPr>
          <p:spPr bwMode="auto">
            <a:xfrm>
              <a:off x="333" y="2016"/>
              <a:ext cx="5379" cy="624"/>
            </a:xfrm>
            <a:prstGeom prst="flowChartAlternateProcess">
              <a:avLst/>
            </a:prstGeom>
            <a:solidFill>
              <a:schemeClr val="accent2"/>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vi-VN" altLang="en-US" sz="2000">
                <a:solidFill>
                  <a:srgbClr val="000000"/>
                </a:solidFill>
              </a:endParaRPr>
            </a:p>
          </p:txBody>
        </p:sp>
        <p:sp>
          <p:nvSpPr>
            <p:cNvPr id="22564" name="Rectangle 44">
              <a:extLst>
                <a:ext uri="{FF2B5EF4-FFF2-40B4-BE49-F238E27FC236}">
                  <a16:creationId xmlns:a16="http://schemas.microsoft.com/office/drawing/2014/main" id="{119ADA77-BF47-DE64-A9E4-E8950E5E3285}"/>
                </a:ext>
              </a:extLst>
            </p:cNvPr>
            <p:cNvSpPr>
              <a:spLocks noChangeArrowheads="1"/>
            </p:cNvSpPr>
            <p:nvPr/>
          </p:nvSpPr>
          <p:spPr bwMode="auto">
            <a:xfrm>
              <a:off x="381" y="2016"/>
              <a:ext cx="537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115000"/>
                </a:lnSpc>
                <a:spcBef>
                  <a:spcPct val="0"/>
                </a:spcBef>
                <a:spcAft>
                  <a:spcPct val="0"/>
                </a:spcAft>
                <a:buNone/>
              </a:pPr>
              <a:r>
                <a:rPr lang="en-US" altLang="en-US" sz="2200" b="1">
                  <a:solidFill>
                    <a:srgbClr val="FFFFFF"/>
                  </a:solidFill>
                  <a:latin typeface="Times New Roman" panose="02020603050405020304" pitchFamily="18" charset="0"/>
                  <a:cs typeface="Times New Roman" panose="02020603050405020304" pitchFamily="18" charset="0"/>
                </a:rPr>
                <a:t>Sự chuyển dịch đó phản ánh xu hướng phát triển kinh tế như thế nào của Ấn Độ?</a:t>
              </a:r>
            </a:p>
          </p:txBody>
        </p:sp>
      </p:grpSp>
      <p:sp>
        <p:nvSpPr>
          <p:cNvPr id="110637" name="Rectangle 45">
            <a:extLst>
              <a:ext uri="{FF2B5EF4-FFF2-40B4-BE49-F238E27FC236}">
                <a16:creationId xmlns:a16="http://schemas.microsoft.com/office/drawing/2014/main" id="{D0A90DDE-3D7C-F72B-6D48-E08BA691204D}"/>
              </a:ext>
            </a:extLst>
          </p:cNvPr>
          <p:cNvSpPr>
            <a:spLocks noChangeArrowheads="1"/>
          </p:cNvSpPr>
          <p:nvPr/>
        </p:nvSpPr>
        <p:spPr bwMode="auto">
          <a:xfrm>
            <a:off x="2667000" y="4572001"/>
            <a:ext cx="69342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130000"/>
              </a:lnSpc>
              <a:spcBef>
                <a:spcPct val="0"/>
              </a:spcBef>
              <a:spcAft>
                <a:spcPct val="0"/>
              </a:spcAft>
              <a:buNone/>
            </a:pPr>
            <a:r>
              <a:rPr lang="en-US" altLang="en-US" sz="2200" b="1" i="1">
                <a:solidFill>
                  <a:srgbClr val="FF0000"/>
                </a:solidFill>
                <a:latin typeface="Times New Roman" panose="02020603050405020304" pitchFamily="18" charset="0"/>
                <a:cs typeface="Times New Roman" panose="02020603050405020304" pitchFamily="18" charset="0"/>
              </a:rPr>
              <a:t>-&gt; Phản ảnh xu hướng công nghiệp hóa, hiện đại hóa nền kinh tế của Ấn Độ.</a:t>
            </a:r>
          </a:p>
        </p:txBody>
      </p:sp>
    </p:spTree>
    <p:extLst>
      <p:ext uri="{BB962C8B-B14F-4D97-AF65-F5344CB8AC3E}">
        <p14:creationId xmlns:p14="http://schemas.microsoft.com/office/powerpoint/2010/main" val="24673686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10637"/>
                                        </p:tgtEl>
                                        <p:attrNameLst>
                                          <p:attrName>style.visibility</p:attrName>
                                        </p:attrNameLst>
                                      </p:cBhvr>
                                      <p:to>
                                        <p:strVal val="visible"/>
                                      </p:to>
                                    </p:set>
                                    <p:anim calcmode="lin" valueType="num">
                                      <p:cBhvr>
                                        <p:cTn id="7" dur="500" fill="hold"/>
                                        <p:tgtEl>
                                          <p:spTgt spid="110637"/>
                                        </p:tgtEl>
                                        <p:attrNameLst>
                                          <p:attrName>ppt_w</p:attrName>
                                        </p:attrNameLst>
                                      </p:cBhvr>
                                      <p:tavLst>
                                        <p:tav tm="0">
                                          <p:val>
                                            <p:fltVal val="0"/>
                                          </p:val>
                                        </p:tav>
                                        <p:tav tm="100000">
                                          <p:val>
                                            <p:strVal val="#ppt_w"/>
                                          </p:val>
                                        </p:tav>
                                      </p:tavLst>
                                    </p:anim>
                                    <p:anim calcmode="lin" valueType="num">
                                      <p:cBhvr>
                                        <p:cTn id="8" dur="500" fill="hold"/>
                                        <p:tgtEl>
                                          <p:spTgt spid="110637"/>
                                        </p:tgtEl>
                                        <p:attrNameLst>
                                          <p:attrName>ppt_h</p:attrName>
                                        </p:attrNameLst>
                                      </p:cBhvr>
                                      <p:tavLst>
                                        <p:tav tm="0">
                                          <p:val>
                                            <p:fltVal val="0"/>
                                          </p:val>
                                        </p:tav>
                                        <p:tav tm="100000">
                                          <p:val>
                                            <p:strVal val="#ppt_h"/>
                                          </p:val>
                                        </p:tav>
                                      </p:tavLst>
                                    </p:anim>
                                    <p:animEffect transition="in" filter="fade">
                                      <p:cBhvr>
                                        <p:cTn id="9" dur="500"/>
                                        <p:tgtEl>
                                          <p:spTgt spid="11063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xit" presetSubtype="10" fill="hold" nodeType="clickEffect">
                                  <p:stCondLst>
                                    <p:cond delay="0"/>
                                  </p:stCondLst>
                                  <p:childTnLst>
                                    <p:animEffect transition="out" filter="checkerboard(across)">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par>
                                <p:cTn id="15" presetID="5" presetClass="exit" presetSubtype="10" fill="hold" nodeType="withEffect">
                                  <p:stCondLst>
                                    <p:cond delay="0"/>
                                  </p:stCondLst>
                                  <p:childTnLst>
                                    <p:animEffect transition="out" filter="checkerboard(across)">
                                      <p:cBhvr>
                                        <p:cTn id="16" dur="500"/>
                                        <p:tgtEl>
                                          <p:spTgt spid="110637"/>
                                        </p:tgtEl>
                                      </p:cBhvr>
                                    </p:animEffect>
                                    <p:set>
                                      <p:cBhvr>
                                        <p:cTn id="17" dur="1" fill="hold">
                                          <p:stCondLst>
                                            <p:cond delay="499"/>
                                          </p:stCondLst>
                                        </p:cTn>
                                        <p:tgtEl>
                                          <p:spTgt spid="1106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37" grpId="0"/>
      <p:bldP spid="11063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7E8769A-77EA-5783-766D-6D9347DE5453}"/>
              </a:ext>
            </a:extLst>
          </p:cNvPr>
          <p:cNvSpPr>
            <a:spLocks noGrp="1"/>
          </p:cNvSpPr>
          <p:nvPr>
            <p:ph type="title"/>
          </p:nvPr>
        </p:nvSpPr>
        <p:spPr/>
        <p:txBody>
          <a:bodyPr/>
          <a:lstStyle/>
          <a:p>
            <a:endParaRPr lang="en-US" altLang="en-US"/>
          </a:p>
        </p:txBody>
      </p:sp>
      <p:grpSp>
        <p:nvGrpSpPr>
          <p:cNvPr id="2" name="Group 46">
            <a:extLst>
              <a:ext uri="{FF2B5EF4-FFF2-40B4-BE49-F238E27FC236}">
                <a16:creationId xmlns:a16="http://schemas.microsoft.com/office/drawing/2014/main" id="{F48EBC8F-6049-54D4-49F8-F8F2118F8777}"/>
              </a:ext>
            </a:extLst>
          </p:cNvPr>
          <p:cNvGrpSpPr>
            <a:grpSpLocks/>
          </p:cNvGrpSpPr>
          <p:nvPr/>
        </p:nvGrpSpPr>
        <p:grpSpPr bwMode="auto">
          <a:xfrm>
            <a:off x="2590801" y="1371600"/>
            <a:ext cx="6710363" cy="2590800"/>
            <a:chOff x="141" y="192"/>
            <a:chExt cx="5423" cy="1488"/>
          </a:xfrm>
        </p:grpSpPr>
        <p:sp>
          <p:nvSpPr>
            <p:cNvPr id="23556" name="AutoShape 47">
              <a:extLst>
                <a:ext uri="{FF2B5EF4-FFF2-40B4-BE49-F238E27FC236}">
                  <a16:creationId xmlns:a16="http://schemas.microsoft.com/office/drawing/2014/main" id="{B89F9D33-12D9-D307-3B73-1210BFB7E5EE}"/>
                </a:ext>
              </a:extLst>
            </p:cNvPr>
            <p:cNvSpPr>
              <a:spLocks noChangeArrowheads="1"/>
            </p:cNvSpPr>
            <p:nvPr/>
          </p:nvSpPr>
          <p:spPr bwMode="auto">
            <a:xfrm>
              <a:off x="141" y="192"/>
              <a:ext cx="5378" cy="1488"/>
            </a:xfrm>
            <a:prstGeom prst="flowChartAlternateProcess">
              <a:avLst/>
            </a:prstGeom>
            <a:solidFill>
              <a:schemeClr val="accent2"/>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vi-VN" altLang="en-US" sz="2000">
                <a:solidFill>
                  <a:srgbClr val="000000"/>
                </a:solidFill>
              </a:endParaRPr>
            </a:p>
          </p:txBody>
        </p:sp>
        <p:sp>
          <p:nvSpPr>
            <p:cNvPr id="23557" name="Rectangle 48">
              <a:extLst>
                <a:ext uri="{FF2B5EF4-FFF2-40B4-BE49-F238E27FC236}">
                  <a16:creationId xmlns:a16="http://schemas.microsoft.com/office/drawing/2014/main" id="{9C6CA85F-E7A7-5C6F-2C8D-E85AAF897A85}"/>
                </a:ext>
              </a:extLst>
            </p:cNvPr>
            <p:cNvSpPr>
              <a:spLocks noChangeArrowheads="1"/>
            </p:cNvSpPr>
            <p:nvPr/>
          </p:nvSpPr>
          <p:spPr bwMode="auto">
            <a:xfrm>
              <a:off x="195" y="271"/>
              <a:ext cx="5369" cy="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3995738" algn="l"/>
                </a:tabLst>
                <a:defRPr sz="3200">
                  <a:solidFill>
                    <a:schemeClr val="tx1"/>
                  </a:solidFill>
                  <a:latin typeface="Arial" panose="020B0604020202020204" pitchFamily="34" charset="0"/>
                </a:defRPr>
              </a:lvl1pPr>
              <a:lvl2pPr marL="742950" indent="-285750">
                <a:spcBef>
                  <a:spcPct val="20000"/>
                </a:spcBef>
                <a:buChar char="–"/>
                <a:tabLst>
                  <a:tab pos="3995738" algn="l"/>
                </a:tabLst>
                <a:defRPr sz="2800">
                  <a:solidFill>
                    <a:schemeClr val="tx1"/>
                  </a:solidFill>
                  <a:latin typeface="Arial" panose="020B0604020202020204" pitchFamily="34" charset="0"/>
                </a:defRPr>
              </a:lvl2pPr>
              <a:lvl3pPr marL="1143000" indent="-228600">
                <a:spcBef>
                  <a:spcPct val="20000"/>
                </a:spcBef>
                <a:buChar char="•"/>
                <a:tabLst>
                  <a:tab pos="3995738" algn="l"/>
                </a:tabLst>
                <a:defRPr sz="2400">
                  <a:solidFill>
                    <a:schemeClr val="tx1"/>
                  </a:solidFill>
                  <a:latin typeface="Arial" panose="020B0604020202020204" pitchFamily="34" charset="0"/>
                </a:defRPr>
              </a:lvl3pPr>
              <a:lvl4pPr marL="1600200" indent="-228600">
                <a:spcBef>
                  <a:spcPct val="20000"/>
                </a:spcBef>
                <a:buChar char="–"/>
                <a:tabLst>
                  <a:tab pos="3995738" algn="l"/>
                </a:tabLst>
                <a:defRPr sz="2000">
                  <a:solidFill>
                    <a:schemeClr val="tx1"/>
                  </a:solidFill>
                  <a:latin typeface="Arial" panose="020B0604020202020204" pitchFamily="34" charset="0"/>
                </a:defRPr>
              </a:lvl4pPr>
              <a:lvl5pPr marL="2057400" indent="-228600">
                <a:spcBef>
                  <a:spcPct val="20000"/>
                </a:spcBef>
                <a:buChar char="»"/>
                <a:tabLst>
                  <a:tab pos="3995738"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995738"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995738"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995738"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995738" algn="l"/>
                </a:tabLst>
                <a:defRPr sz="2000">
                  <a:solidFill>
                    <a:schemeClr val="tx1"/>
                  </a:solidFill>
                  <a:latin typeface="Arial" panose="020B0604020202020204" pitchFamily="34" charset="0"/>
                </a:defRPr>
              </a:lvl9pPr>
            </a:lstStyle>
            <a:p>
              <a:pPr fontAlgn="base">
                <a:lnSpc>
                  <a:spcPct val="130000"/>
                </a:lnSpc>
                <a:spcBef>
                  <a:spcPct val="0"/>
                </a:spcBef>
                <a:spcAft>
                  <a:spcPct val="0"/>
                </a:spcAft>
                <a:buNone/>
              </a:pPr>
              <a:r>
                <a:rPr lang="en-US" altLang="en-US" sz="2200" b="1">
                  <a:solidFill>
                    <a:srgbClr val="FFFFFF"/>
                  </a:solidFill>
                  <a:latin typeface="Times New Roman" panose="02020603050405020304" pitchFamily="18" charset="0"/>
                  <a:cs typeface="Times New Roman" panose="02020603050405020304" pitchFamily="18" charset="0"/>
                </a:rPr>
                <a:t>Dựa vào SGK cho biết các dấu hiệu thể hiện sự phát triển của nền kinh tế Ấn Độ?</a:t>
              </a:r>
              <a:endParaRPr lang="en-US" altLang="en-US" sz="2200" b="1" i="1">
                <a:solidFill>
                  <a:srgbClr val="FFFFFF"/>
                </a:solidFill>
                <a:latin typeface="Times New Roman" panose="02020603050405020304" pitchFamily="18" charset="0"/>
                <a:cs typeface="Times New Roman" panose="02020603050405020304" pitchFamily="18" charset="0"/>
              </a:endParaRPr>
            </a:p>
            <a:p>
              <a:pPr fontAlgn="base">
                <a:lnSpc>
                  <a:spcPct val="130000"/>
                </a:lnSpc>
                <a:spcBef>
                  <a:spcPct val="0"/>
                </a:spcBef>
                <a:spcAft>
                  <a:spcPct val="0"/>
                </a:spcAft>
                <a:buNone/>
              </a:pPr>
              <a:r>
                <a:rPr lang="en-US" altLang="en-US" sz="2200" b="1" i="1">
                  <a:solidFill>
                    <a:srgbClr val="FFFFFF"/>
                  </a:solidFill>
                  <a:latin typeface="Times New Roman" panose="02020603050405020304" pitchFamily="18" charset="0"/>
                  <a:cs typeface="Times New Roman" panose="02020603050405020304" pitchFamily="18" charset="0"/>
                </a:rPr>
                <a:t>- Công nghiệp?</a:t>
              </a:r>
            </a:p>
            <a:p>
              <a:pPr fontAlgn="base">
                <a:lnSpc>
                  <a:spcPct val="130000"/>
                </a:lnSpc>
                <a:spcBef>
                  <a:spcPct val="0"/>
                </a:spcBef>
                <a:spcAft>
                  <a:spcPct val="0"/>
                </a:spcAft>
                <a:buNone/>
              </a:pPr>
              <a:r>
                <a:rPr lang="en-US" altLang="en-US" sz="2200" b="1" i="1">
                  <a:solidFill>
                    <a:srgbClr val="FFFFFF"/>
                  </a:solidFill>
                  <a:latin typeface="Times New Roman" panose="02020603050405020304" pitchFamily="18" charset="0"/>
                  <a:cs typeface="Times New Roman" panose="02020603050405020304" pitchFamily="18" charset="0"/>
                </a:rPr>
                <a:t>- Nông nghiệp?</a:t>
              </a:r>
            </a:p>
            <a:p>
              <a:pPr fontAlgn="base">
                <a:lnSpc>
                  <a:spcPct val="130000"/>
                </a:lnSpc>
                <a:spcBef>
                  <a:spcPct val="0"/>
                </a:spcBef>
                <a:spcAft>
                  <a:spcPct val="0"/>
                </a:spcAft>
                <a:buNone/>
              </a:pPr>
              <a:r>
                <a:rPr lang="en-US" altLang="en-US" sz="2200" b="1" i="1">
                  <a:solidFill>
                    <a:srgbClr val="FFFFFF"/>
                  </a:solidFill>
                  <a:latin typeface="Times New Roman" panose="02020603050405020304" pitchFamily="18" charset="0"/>
                  <a:cs typeface="Times New Roman" panose="02020603050405020304" pitchFamily="18" charset="0"/>
                </a:rPr>
                <a:t>- Dịch vụ?</a:t>
              </a:r>
              <a:r>
                <a:rPr lang="en-US" altLang="en-US" sz="2200" b="1">
                  <a:solidFill>
                    <a:srgbClr val="FFFFFF"/>
                  </a:solidFill>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9923902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5">
            <a:extLst>
              <a:ext uri="{FF2B5EF4-FFF2-40B4-BE49-F238E27FC236}">
                <a16:creationId xmlns:a16="http://schemas.microsoft.com/office/drawing/2014/main" id="{43AA73CB-5EBB-9C02-7F25-BDDB5715415C}"/>
              </a:ext>
            </a:extLst>
          </p:cNvPr>
          <p:cNvSpPr>
            <a:spLocks noChangeArrowheads="1"/>
          </p:cNvSpPr>
          <p:nvPr/>
        </p:nvSpPr>
        <p:spPr bwMode="auto">
          <a:xfrm>
            <a:off x="2514601" y="1600200"/>
            <a:ext cx="1927225" cy="566738"/>
          </a:xfrm>
          <a:prstGeom prst="roundRect">
            <a:avLst>
              <a:gd name="adj" fmla="val 16667"/>
            </a:avLst>
          </a:prstGeom>
          <a:solidFill>
            <a:schemeClr val="accent2"/>
          </a:solidFill>
          <a:ln w="9525">
            <a:solidFill>
              <a:schemeClr val="bg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200" b="1">
                <a:solidFill>
                  <a:srgbClr val="FFFFFF"/>
                </a:solidFill>
                <a:latin typeface="Times New Roman" panose="02020603050405020304" pitchFamily="18" charset="0"/>
                <a:cs typeface="Times New Roman" panose="02020603050405020304" pitchFamily="18" charset="0"/>
              </a:rPr>
              <a:t>Công nghiệp</a:t>
            </a:r>
          </a:p>
        </p:txBody>
      </p:sp>
      <p:grpSp>
        <p:nvGrpSpPr>
          <p:cNvPr id="2" name="Group 6">
            <a:extLst>
              <a:ext uri="{FF2B5EF4-FFF2-40B4-BE49-F238E27FC236}">
                <a16:creationId xmlns:a16="http://schemas.microsoft.com/office/drawing/2014/main" id="{56426042-C564-771D-6665-43759378EB73}"/>
              </a:ext>
            </a:extLst>
          </p:cNvPr>
          <p:cNvGrpSpPr>
            <a:grpSpLocks/>
          </p:cNvGrpSpPr>
          <p:nvPr/>
        </p:nvGrpSpPr>
        <p:grpSpPr bwMode="auto">
          <a:xfrm>
            <a:off x="6451600" y="1143001"/>
            <a:ext cx="4216400" cy="4206875"/>
            <a:chOff x="2832" y="1296"/>
            <a:chExt cx="2656" cy="2650"/>
          </a:xfrm>
        </p:grpSpPr>
        <p:pic>
          <p:nvPicPr>
            <p:cNvPr id="24606" name="Picture 7" descr="Luyen kim AD">
              <a:extLst>
                <a:ext uri="{FF2B5EF4-FFF2-40B4-BE49-F238E27FC236}">
                  <a16:creationId xmlns:a16="http://schemas.microsoft.com/office/drawing/2014/main" id="{2325B56B-F48A-C1EE-335C-027A59131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 y="1296"/>
              <a:ext cx="2656"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7" name="Text Box 8">
              <a:extLst>
                <a:ext uri="{FF2B5EF4-FFF2-40B4-BE49-F238E27FC236}">
                  <a16:creationId xmlns:a16="http://schemas.microsoft.com/office/drawing/2014/main" id="{45420FAB-2B77-DC71-50AE-180E2AD4D99C}"/>
                </a:ext>
              </a:extLst>
            </p:cNvPr>
            <p:cNvSpPr txBox="1">
              <a:spLocks noChangeArrowheads="1"/>
            </p:cNvSpPr>
            <p:nvPr/>
          </p:nvSpPr>
          <p:spPr bwMode="auto">
            <a:xfrm>
              <a:off x="3072" y="3696"/>
              <a:ext cx="22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000" b="1">
                  <a:solidFill>
                    <a:srgbClr val="000000"/>
                  </a:solidFill>
                </a:rPr>
                <a:t>Công nghiệp luyện kim</a:t>
              </a:r>
            </a:p>
          </p:txBody>
        </p:sp>
      </p:grpSp>
      <p:grpSp>
        <p:nvGrpSpPr>
          <p:cNvPr id="3" name="Group 9">
            <a:extLst>
              <a:ext uri="{FF2B5EF4-FFF2-40B4-BE49-F238E27FC236}">
                <a16:creationId xmlns:a16="http://schemas.microsoft.com/office/drawing/2014/main" id="{478F4C7E-1A6F-0143-8FDC-177094F4D09B}"/>
              </a:ext>
            </a:extLst>
          </p:cNvPr>
          <p:cNvGrpSpPr>
            <a:grpSpLocks/>
          </p:cNvGrpSpPr>
          <p:nvPr/>
        </p:nvGrpSpPr>
        <p:grpSpPr bwMode="auto">
          <a:xfrm>
            <a:off x="5524500" y="209550"/>
            <a:ext cx="5143500" cy="6477000"/>
            <a:chOff x="2520" y="132"/>
            <a:chExt cx="3240" cy="4080"/>
          </a:xfrm>
        </p:grpSpPr>
        <p:sp>
          <p:nvSpPr>
            <p:cNvPr id="24602" name="Rectangle 10">
              <a:extLst>
                <a:ext uri="{FF2B5EF4-FFF2-40B4-BE49-F238E27FC236}">
                  <a16:creationId xmlns:a16="http://schemas.microsoft.com/office/drawing/2014/main" id="{E2022814-72C1-4984-A59C-4F07FB7E2B0F}"/>
                </a:ext>
              </a:extLst>
            </p:cNvPr>
            <p:cNvSpPr>
              <a:spLocks noChangeArrowheads="1"/>
            </p:cNvSpPr>
            <p:nvPr/>
          </p:nvSpPr>
          <p:spPr bwMode="auto">
            <a:xfrm>
              <a:off x="2520" y="132"/>
              <a:ext cx="3240" cy="408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grpSp>
          <p:nvGrpSpPr>
            <p:cNvPr id="24603" name="Group 11">
              <a:extLst>
                <a:ext uri="{FF2B5EF4-FFF2-40B4-BE49-F238E27FC236}">
                  <a16:creationId xmlns:a16="http://schemas.microsoft.com/office/drawing/2014/main" id="{70624885-6529-E890-FA65-5ABE7250471D}"/>
                </a:ext>
              </a:extLst>
            </p:cNvPr>
            <p:cNvGrpSpPr>
              <a:grpSpLocks/>
            </p:cNvGrpSpPr>
            <p:nvPr/>
          </p:nvGrpSpPr>
          <p:grpSpPr bwMode="auto">
            <a:xfrm>
              <a:off x="2592" y="816"/>
              <a:ext cx="3120" cy="2704"/>
              <a:chOff x="2592" y="816"/>
              <a:chExt cx="3120" cy="2704"/>
            </a:xfrm>
          </p:grpSpPr>
          <p:sp>
            <p:nvSpPr>
              <p:cNvPr id="24604" name="Text Box 12">
                <a:extLst>
                  <a:ext uri="{FF2B5EF4-FFF2-40B4-BE49-F238E27FC236}">
                    <a16:creationId xmlns:a16="http://schemas.microsoft.com/office/drawing/2014/main" id="{FEC19027-E4A5-571F-3FB1-E7C3CE88CCE8}"/>
                  </a:ext>
                </a:extLst>
              </p:cNvPr>
              <p:cNvSpPr txBox="1">
                <a:spLocks noChangeArrowheads="1"/>
              </p:cNvSpPr>
              <p:nvPr/>
            </p:nvSpPr>
            <p:spPr bwMode="auto">
              <a:xfrm>
                <a:off x="2784" y="3264"/>
                <a:ext cx="2592" cy="25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000">
                    <a:solidFill>
                      <a:srgbClr val="000000"/>
                    </a:solidFill>
                  </a:rPr>
                  <a:t>Xưởng sản xuất Ôtô ở Mum-bai</a:t>
                </a:r>
              </a:p>
            </p:txBody>
          </p:sp>
          <p:pic>
            <p:nvPicPr>
              <p:cNvPr id="24605" name="Picture 13" descr="otô">
                <a:extLst>
                  <a:ext uri="{FF2B5EF4-FFF2-40B4-BE49-F238E27FC236}">
                    <a16:creationId xmlns:a16="http://schemas.microsoft.com/office/drawing/2014/main" id="{8CBD697A-CB9F-8867-D482-8958A4938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 y="816"/>
                <a:ext cx="3120" cy="234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grpSp>
      <p:grpSp>
        <p:nvGrpSpPr>
          <p:cNvPr id="5" name="Group 14">
            <a:extLst>
              <a:ext uri="{FF2B5EF4-FFF2-40B4-BE49-F238E27FC236}">
                <a16:creationId xmlns:a16="http://schemas.microsoft.com/office/drawing/2014/main" id="{6A823609-A34C-94A0-C161-6020E2C1D7AC}"/>
              </a:ext>
            </a:extLst>
          </p:cNvPr>
          <p:cNvGrpSpPr>
            <a:grpSpLocks/>
          </p:cNvGrpSpPr>
          <p:nvPr/>
        </p:nvGrpSpPr>
        <p:grpSpPr bwMode="auto">
          <a:xfrm>
            <a:off x="5524500" y="381000"/>
            <a:ext cx="5143500" cy="6477000"/>
            <a:chOff x="6432" y="528"/>
            <a:chExt cx="3240" cy="4080"/>
          </a:xfrm>
        </p:grpSpPr>
        <p:sp>
          <p:nvSpPr>
            <p:cNvPr id="24599" name="Rectangle 15">
              <a:extLst>
                <a:ext uri="{FF2B5EF4-FFF2-40B4-BE49-F238E27FC236}">
                  <a16:creationId xmlns:a16="http://schemas.microsoft.com/office/drawing/2014/main" id="{478314A0-4D12-C365-CF90-CBF714DBCA0D}"/>
                </a:ext>
              </a:extLst>
            </p:cNvPr>
            <p:cNvSpPr>
              <a:spLocks noChangeArrowheads="1"/>
            </p:cNvSpPr>
            <p:nvPr/>
          </p:nvSpPr>
          <p:spPr bwMode="auto">
            <a:xfrm>
              <a:off x="6432" y="528"/>
              <a:ext cx="3240" cy="408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pic>
          <p:nvPicPr>
            <p:cNvPr id="24600" name="Picture 16" descr="vaivn">
              <a:extLst>
                <a:ext uri="{FF2B5EF4-FFF2-40B4-BE49-F238E27FC236}">
                  <a16:creationId xmlns:a16="http://schemas.microsoft.com/office/drawing/2014/main" id="{94F323B7-67DE-E55D-2868-9948DC9BFB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6" y="624"/>
              <a:ext cx="3072" cy="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1" name="Text Box 17">
              <a:extLst>
                <a:ext uri="{FF2B5EF4-FFF2-40B4-BE49-F238E27FC236}">
                  <a16:creationId xmlns:a16="http://schemas.microsoft.com/office/drawing/2014/main" id="{3BDD9D2D-A19F-DEBF-EC4D-17922B0703A1}"/>
                </a:ext>
              </a:extLst>
            </p:cNvPr>
            <p:cNvSpPr txBox="1">
              <a:spLocks noChangeArrowheads="1"/>
            </p:cNvSpPr>
            <p:nvPr/>
          </p:nvSpPr>
          <p:spPr bwMode="auto">
            <a:xfrm>
              <a:off x="6576" y="3264"/>
              <a:ext cx="27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000">
                  <a:solidFill>
                    <a:srgbClr val="000000"/>
                  </a:solidFill>
                </a:rPr>
                <a:t>Công nghiệp dệt</a:t>
              </a:r>
            </a:p>
          </p:txBody>
        </p:sp>
      </p:grpSp>
      <p:grpSp>
        <p:nvGrpSpPr>
          <p:cNvPr id="6" name="Group 18">
            <a:extLst>
              <a:ext uri="{FF2B5EF4-FFF2-40B4-BE49-F238E27FC236}">
                <a16:creationId xmlns:a16="http://schemas.microsoft.com/office/drawing/2014/main" id="{23188B2B-235E-E552-DAA6-B005034482C4}"/>
              </a:ext>
            </a:extLst>
          </p:cNvPr>
          <p:cNvGrpSpPr>
            <a:grpSpLocks/>
          </p:cNvGrpSpPr>
          <p:nvPr/>
        </p:nvGrpSpPr>
        <p:grpSpPr bwMode="auto">
          <a:xfrm>
            <a:off x="5600700" y="76200"/>
            <a:ext cx="5143500" cy="6477000"/>
            <a:chOff x="4140" y="1008"/>
            <a:chExt cx="3240" cy="4080"/>
          </a:xfrm>
        </p:grpSpPr>
        <p:sp>
          <p:nvSpPr>
            <p:cNvPr id="24596" name="Rectangle 19">
              <a:extLst>
                <a:ext uri="{FF2B5EF4-FFF2-40B4-BE49-F238E27FC236}">
                  <a16:creationId xmlns:a16="http://schemas.microsoft.com/office/drawing/2014/main" id="{115E0A6A-CBB1-8EE2-61CE-5AD2400BD773}"/>
                </a:ext>
              </a:extLst>
            </p:cNvPr>
            <p:cNvSpPr>
              <a:spLocks noChangeArrowheads="1"/>
            </p:cNvSpPr>
            <p:nvPr/>
          </p:nvSpPr>
          <p:spPr bwMode="auto">
            <a:xfrm>
              <a:off x="4140" y="1008"/>
              <a:ext cx="3240" cy="408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sp>
          <p:nvSpPr>
            <p:cNvPr id="24597" name="Text Box 20">
              <a:extLst>
                <a:ext uri="{FF2B5EF4-FFF2-40B4-BE49-F238E27FC236}">
                  <a16:creationId xmlns:a16="http://schemas.microsoft.com/office/drawing/2014/main" id="{2326180C-6339-CAF0-D322-7A78158ADA4C}"/>
                </a:ext>
              </a:extLst>
            </p:cNvPr>
            <p:cNvSpPr txBox="1">
              <a:spLocks noChangeArrowheads="1"/>
            </p:cNvSpPr>
            <p:nvPr/>
          </p:nvSpPr>
          <p:spPr bwMode="auto">
            <a:xfrm>
              <a:off x="4368" y="3552"/>
              <a:ext cx="27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000">
                  <a:solidFill>
                    <a:srgbClr val="000000"/>
                  </a:solidFill>
                </a:rPr>
                <a:t>Sản xuất máy bay</a:t>
              </a:r>
            </a:p>
          </p:txBody>
        </p:sp>
        <p:pic>
          <p:nvPicPr>
            <p:cNvPr id="24598" name="Picture 21" descr="thumb">
              <a:extLst>
                <a:ext uri="{FF2B5EF4-FFF2-40B4-BE49-F238E27FC236}">
                  <a16:creationId xmlns:a16="http://schemas.microsoft.com/office/drawing/2014/main" id="{1511F50E-C2D3-A4DC-F7C0-06FD6A3529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 y="1920"/>
              <a:ext cx="3138" cy="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2">
            <a:extLst>
              <a:ext uri="{FF2B5EF4-FFF2-40B4-BE49-F238E27FC236}">
                <a16:creationId xmlns:a16="http://schemas.microsoft.com/office/drawing/2014/main" id="{4F64917A-E6B3-2244-BCAD-B548D69AF327}"/>
              </a:ext>
            </a:extLst>
          </p:cNvPr>
          <p:cNvGrpSpPr>
            <a:grpSpLocks/>
          </p:cNvGrpSpPr>
          <p:nvPr/>
        </p:nvGrpSpPr>
        <p:grpSpPr bwMode="auto">
          <a:xfrm>
            <a:off x="5524500" y="0"/>
            <a:ext cx="5143500" cy="6477000"/>
            <a:chOff x="4140" y="4992"/>
            <a:chExt cx="3240" cy="4080"/>
          </a:xfrm>
        </p:grpSpPr>
        <p:sp>
          <p:nvSpPr>
            <p:cNvPr id="24592" name="Rectangle 23">
              <a:extLst>
                <a:ext uri="{FF2B5EF4-FFF2-40B4-BE49-F238E27FC236}">
                  <a16:creationId xmlns:a16="http://schemas.microsoft.com/office/drawing/2014/main" id="{45F29306-9901-09C3-5CB8-9D3D078F3F8D}"/>
                </a:ext>
              </a:extLst>
            </p:cNvPr>
            <p:cNvSpPr>
              <a:spLocks noChangeArrowheads="1"/>
            </p:cNvSpPr>
            <p:nvPr/>
          </p:nvSpPr>
          <p:spPr bwMode="auto">
            <a:xfrm>
              <a:off x="4140" y="4992"/>
              <a:ext cx="3240" cy="408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grpSp>
          <p:nvGrpSpPr>
            <p:cNvPr id="24593" name="Group 24">
              <a:extLst>
                <a:ext uri="{FF2B5EF4-FFF2-40B4-BE49-F238E27FC236}">
                  <a16:creationId xmlns:a16="http://schemas.microsoft.com/office/drawing/2014/main" id="{53F6F528-E577-EAEC-5C59-95795EFAD2B1}"/>
                </a:ext>
              </a:extLst>
            </p:cNvPr>
            <p:cNvGrpSpPr>
              <a:grpSpLocks/>
            </p:cNvGrpSpPr>
            <p:nvPr/>
          </p:nvGrpSpPr>
          <p:grpSpPr bwMode="auto">
            <a:xfrm>
              <a:off x="4224" y="5520"/>
              <a:ext cx="3072" cy="3051"/>
              <a:chOff x="4656" y="5109"/>
              <a:chExt cx="3072" cy="3051"/>
            </a:xfrm>
          </p:grpSpPr>
          <p:sp>
            <p:nvSpPr>
              <p:cNvPr id="24594" name="Text Box 25">
                <a:extLst>
                  <a:ext uri="{FF2B5EF4-FFF2-40B4-BE49-F238E27FC236}">
                    <a16:creationId xmlns:a16="http://schemas.microsoft.com/office/drawing/2014/main" id="{E40B32A6-7114-F0A0-A665-9B2676985D23}"/>
                  </a:ext>
                </a:extLst>
              </p:cNvPr>
              <p:cNvSpPr txBox="1">
                <a:spLocks noChangeArrowheads="1"/>
              </p:cNvSpPr>
              <p:nvPr/>
            </p:nvSpPr>
            <p:spPr bwMode="auto">
              <a:xfrm>
                <a:off x="4800" y="7718"/>
                <a:ext cx="278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000">
                    <a:solidFill>
                      <a:srgbClr val="000000"/>
                    </a:solidFill>
                  </a:rPr>
                  <a:t>Một hình ảnh quảng cáo cho sản phẩm phần mềm vi tính của Ấn Độ</a:t>
                </a:r>
              </a:p>
            </p:txBody>
          </p:sp>
          <p:pic>
            <p:nvPicPr>
              <p:cNvPr id="24595" name="Picture 26" descr="may tinh AD">
                <a:extLst>
                  <a:ext uri="{FF2B5EF4-FFF2-40B4-BE49-F238E27FC236}">
                    <a16:creationId xmlns:a16="http://schemas.microsoft.com/office/drawing/2014/main" id="{7B3296F9-6CA5-7BF0-B5A7-187990DD53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 y="5109"/>
                <a:ext cx="3072" cy="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9" name="Group 27">
            <a:extLst>
              <a:ext uri="{FF2B5EF4-FFF2-40B4-BE49-F238E27FC236}">
                <a16:creationId xmlns:a16="http://schemas.microsoft.com/office/drawing/2014/main" id="{F4E052FD-FC43-0694-52E4-330F056C7A24}"/>
              </a:ext>
            </a:extLst>
          </p:cNvPr>
          <p:cNvGrpSpPr>
            <a:grpSpLocks/>
          </p:cNvGrpSpPr>
          <p:nvPr/>
        </p:nvGrpSpPr>
        <p:grpSpPr bwMode="auto">
          <a:xfrm>
            <a:off x="5524500" y="0"/>
            <a:ext cx="5143500" cy="6477000"/>
            <a:chOff x="-1872" y="2280"/>
            <a:chExt cx="3240" cy="4080"/>
          </a:xfrm>
        </p:grpSpPr>
        <p:sp>
          <p:nvSpPr>
            <p:cNvPr id="24589" name="Rectangle 28">
              <a:extLst>
                <a:ext uri="{FF2B5EF4-FFF2-40B4-BE49-F238E27FC236}">
                  <a16:creationId xmlns:a16="http://schemas.microsoft.com/office/drawing/2014/main" id="{D7EF7132-7399-A840-C60E-282BE8460258}"/>
                </a:ext>
              </a:extLst>
            </p:cNvPr>
            <p:cNvSpPr>
              <a:spLocks noChangeArrowheads="1"/>
            </p:cNvSpPr>
            <p:nvPr/>
          </p:nvSpPr>
          <p:spPr bwMode="auto">
            <a:xfrm>
              <a:off x="-1872" y="2280"/>
              <a:ext cx="3240" cy="408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sp>
          <p:nvSpPr>
            <p:cNvPr id="24590" name="Text Box 29">
              <a:extLst>
                <a:ext uri="{FF2B5EF4-FFF2-40B4-BE49-F238E27FC236}">
                  <a16:creationId xmlns:a16="http://schemas.microsoft.com/office/drawing/2014/main" id="{06AD9BEA-6D3F-4C33-18C7-83129EB8C521}"/>
                </a:ext>
              </a:extLst>
            </p:cNvPr>
            <p:cNvSpPr txBox="1">
              <a:spLocks noChangeArrowheads="1"/>
            </p:cNvSpPr>
            <p:nvPr/>
          </p:nvSpPr>
          <p:spPr bwMode="auto">
            <a:xfrm>
              <a:off x="-1632" y="5568"/>
              <a:ext cx="27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000">
                  <a:solidFill>
                    <a:srgbClr val="000000"/>
                  </a:solidFill>
                  <a:latin typeface="Times New Roman" panose="02020603050405020304" pitchFamily="18" charset="0"/>
                  <a:cs typeface="Times New Roman" panose="02020603050405020304" pitchFamily="18" charset="0"/>
                </a:rPr>
                <a:t>Công nghiệp quân sự</a:t>
              </a:r>
            </a:p>
          </p:txBody>
        </p:sp>
        <p:pic>
          <p:nvPicPr>
            <p:cNvPr id="24591" name="Picture 30" descr="Ten lua Ân Độ">
              <a:extLst>
                <a:ext uri="{FF2B5EF4-FFF2-40B4-BE49-F238E27FC236}">
                  <a16:creationId xmlns:a16="http://schemas.microsoft.com/office/drawing/2014/main" id="{2AF943F3-9CBE-9E47-114C-AB67BDCE54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8" y="3150"/>
              <a:ext cx="3120" cy="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5" name="Rectangle 35">
            <a:extLst>
              <a:ext uri="{FF2B5EF4-FFF2-40B4-BE49-F238E27FC236}">
                <a16:creationId xmlns:a16="http://schemas.microsoft.com/office/drawing/2014/main" id="{C9893947-2E44-8FC7-4A22-0BE8EEA5B8D3}"/>
              </a:ext>
            </a:extLst>
          </p:cNvPr>
          <p:cNvSpPr>
            <a:spLocks noChangeArrowheads="1"/>
          </p:cNvSpPr>
          <p:nvPr/>
        </p:nvSpPr>
        <p:spPr bwMode="auto">
          <a:xfrm>
            <a:off x="1524000" y="0"/>
            <a:ext cx="9144000" cy="914400"/>
          </a:xfrm>
          <a:prstGeom prst="rect">
            <a:avLst/>
          </a:prstGeom>
          <a:solidFill>
            <a:srgbClr val="D6FDA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sp>
        <p:nvSpPr>
          <p:cNvPr id="24586" name="Text Box 36">
            <a:extLst>
              <a:ext uri="{FF2B5EF4-FFF2-40B4-BE49-F238E27FC236}">
                <a16:creationId xmlns:a16="http://schemas.microsoft.com/office/drawing/2014/main" id="{28E4132E-037C-F655-1EB8-C27C9CDCD7A2}"/>
              </a:ext>
            </a:extLst>
          </p:cNvPr>
          <p:cNvSpPr txBox="1">
            <a:spLocks noChangeArrowheads="1"/>
          </p:cNvSpPr>
          <p:nvPr/>
        </p:nvSpPr>
        <p:spPr bwMode="auto">
          <a:xfrm>
            <a:off x="152400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400" b="1">
                <a:solidFill>
                  <a:srgbClr val="FF0000"/>
                </a:solidFill>
              </a:rPr>
              <a:t>    </a:t>
            </a:r>
            <a:r>
              <a:rPr lang="en-US" altLang="en-US" sz="2400" b="1">
                <a:solidFill>
                  <a:srgbClr val="FF0000"/>
                </a:solidFill>
                <a:latin typeface="Times New Roman" panose="02020603050405020304" pitchFamily="18" charset="0"/>
                <a:cs typeface="Times New Roman" panose="02020603050405020304" pitchFamily="18" charset="0"/>
              </a:rPr>
              <a:t>BÀI 11: DÂN CƯ VÀ ĐẶC ĐIỂM KINH TẾ KHU VỰC NAM Á</a:t>
            </a:r>
          </a:p>
        </p:txBody>
      </p:sp>
      <p:sp>
        <p:nvSpPr>
          <p:cNvPr id="24587" name="Rectangle 37">
            <a:extLst>
              <a:ext uri="{FF2B5EF4-FFF2-40B4-BE49-F238E27FC236}">
                <a16:creationId xmlns:a16="http://schemas.microsoft.com/office/drawing/2014/main" id="{54704F63-997A-C5FF-28D7-F86815DD14E5}"/>
              </a:ext>
            </a:extLst>
          </p:cNvPr>
          <p:cNvSpPr>
            <a:spLocks noChangeArrowheads="1"/>
          </p:cNvSpPr>
          <p:nvPr/>
        </p:nvSpPr>
        <p:spPr bwMode="auto">
          <a:xfrm>
            <a:off x="1828801" y="914401"/>
            <a:ext cx="4335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800" b="1">
                <a:solidFill>
                  <a:srgbClr val="A50021"/>
                </a:solidFill>
                <a:latin typeface="Times New Roman" panose="02020603050405020304" pitchFamily="18" charset="0"/>
              </a:rPr>
              <a:t>2. Đặc điểm kinh tế - xã hội</a:t>
            </a:r>
          </a:p>
        </p:txBody>
      </p:sp>
      <p:sp>
        <p:nvSpPr>
          <p:cNvPr id="31" name="Rectangle 4">
            <a:extLst>
              <a:ext uri="{FF2B5EF4-FFF2-40B4-BE49-F238E27FC236}">
                <a16:creationId xmlns:a16="http://schemas.microsoft.com/office/drawing/2014/main" id="{4FA91D0D-FCB7-986F-D768-1B85DDA251CD}"/>
              </a:ext>
            </a:extLst>
          </p:cNvPr>
          <p:cNvSpPr>
            <a:spLocks noChangeArrowheads="1"/>
          </p:cNvSpPr>
          <p:nvPr/>
        </p:nvSpPr>
        <p:spPr bwMode="auto">
          <a:xfrm>
            <a:off x="1828801" y="2552700"/>
            <a:ext cx="3590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3995738" algn="l"/>
              </a:tabLst>
              <a:defRPr sz="3200">
                <a:solidFill>
                  <a:schemeClr val="tx1"/>
                </a:solidFill>
                <a:latin typeface="Arial" panose="020B0604020202020204" pitchFamily="34" charset="0"/>
              </a:defRPr>
            </a:lvl1pPr>
            <a:lvl2pPr marL="742950" indent="-285750">
              <a:spcBef>
                <a:spcPct val="20000"/>
              </a:spcBef>
              <a:buChar char="–"/>
              <a:tabLst>
                <a:tab pos="3995738" algn="l"/>
              </a:tabLst>
              <a:defRPr sz="2800">
                <a:solidFill>
                  <a:schemeClr val="tx1"/>
                </a:solidFill>
                <a:latin typeface="Arial" panose="020B0604020202020204" pitchFamily="34" charset="0"/>
              </a:defRPr>
            </a:lvl2pPr>
            <a:lvl3pPr marL="1143000" indent="-228600">
              <a:spcBef>
                <a:spcPct val="20000"/>
              </a:spcBef>
              <a:buChar char="•"/>
              <a:tabLst>
                <a:tab pos="3995738" algn="l"/>
              </a:tabLst>
              <a:defRPr sz="2400">
                <a:solidFill>
                  <a:schemeClr val="tx1"/>
                </a:solidFill>
                <a:latin typeface="Arial" panose="020B0604020202020204" pitchFamily="34" charset="0"/>
              </a:defRPr>
            </a:lvl3pPr>
            <a:lvl4pPr marL="1600200" indent="-228600">
              <a:spcBef>
                <a:spcPct val="20000"/>
              </a:spcBef>
              <a:buChar char="–"/>
              <a:tabLst>
                <a:tab pos="3995738" algn="l"/>
              </a:tabLst>
              <a:defRPr sz="2000">
                <a:solidFill>
                  <a:schemeClr val="tx1"/>
                </a:solidFill>
                <a:latin typeface="Arial" panose="020B0604020202020204" pitchFamily="34" charset="0"/>
              </a:defRPr>
            </a:lvl4pPr>
            <a:lvl5pPr marL="2057400" indent="-228600">
              <a:spcBef>
                <a:spcPct val="20000"/>
              </a:spcBef>
              <a:buChar char="»"/>
              <a:tabLst>
                <a:tab pos="3995738"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995738"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995738"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995738"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995738" algn="l"/>
              </a:tabLst>
              <a:defRPr sz="2000">
                <a:solidFill>
                  <a:schemeClr val="tx1"/>
                </a:solidFill>
                <a:latin typeface="Arial" panose="020B0604020202020204" pitchFamily="34" charset="0"/>
              </a:defRPr>
            </a:lvl9pPr>
          </a:lstStyle>
          <a:p>
            <a:pPr algn="just" fontAlgn="base">
              <a:spcBef>
                <a:spcPct val="0"/>
              </a:spcBef>
              <a:spcAft>
                <a:spcPct val="0"/>
              </a:spcAft>
              <a:buNone/>
            </a:pPr>
            <a:r>
              <a:rPr lang="en-US" altLang="en-US" sz="2400">
                <a:solidFill>
                  <a:srgbClr val="0000FF"/>
                </a:solidFill>
                <a:latin typeface="Times New Roman" panose="02020603050405020304" pitchFamily="18" charset="0"/>
              </a:rPr>
              <a:t> - Hiện đại, đa dạng sản lượng công nghiệp đứng thứ 10 thế giới</a:t>
            </a:r>
          </a:p>
        </p:txBody>
      </p:sp>
    </p:spTree>
    <p:extLst>
      <p:ext uri="{BB962C8B-B14F-4D97-AF65-F5344CB8AC3E}">
        <p14:creationId xmlns:p14="http://schemas.microsoft.com/office/powerpoint/2010/main" val="33332777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nodeType="clickEffect">
                                  <p:stCondLst>
                                    <p:cond delay="0"/>
                                  </p:stCondLst>
                                  <p:iterate type="lt">
                                    <p:tmPct val="50000"/>
                                  </p:iterate>
                                  <p:childTnLst>
                                    <p:set>
                                      <p:cBhvr>
                                        <p:cTn id="40" dur="1" fill="hold">
                                          <p:stCondLst>
                                            <p:cond delay="0"/>
                                          </p:stCondLst>
                                        </p:cTn>
                                        <p:tgtEl>
                                          <p:spTgt spid="31"/>
                                        </p:tgtEl>
                                        <p:attrNameLst>
                                          <p:attrName>style.visibility</p:attrName>
                                        </p:attrNameLst>
                                      </p:cBhvr>
                                      <p:to>
                                        <p:strVal val="visible"/>
                                      </p:to>
                                    </p:set>
                                    <p:anim calcmode="discrete" valueType="clr">
                                      <p:cBhvr override="childStyle">
                                        <p:cTn id="41"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31"/>
                                        </p:tgtEl>
                                        <p:attrNameLst>
                                          <p:attrName>fillcolor</p:attrName>
                                        </p:attrNameLst>
                                      </p:cBhvr>
                                      <p:tavLst>
                                        <p:tav tm="0">
                                          <p:val>
                                            <p:clrVal>
                                              <a:schemeClr val="accent2"/>
                                            </p:clrVal>
                                          </p:val>
                                        </p:tav>
                                        <p:tav tm="50000">
                                          <p:val>
                                            <p:clrVal>
                                              <a:schemeClr val="hlink"/>
                                            </p:clrVal>
                                          </p:val>
                                        </p:tav>
                                      </p:tavLst>
                                    </p:anim>
                                    <p:set>
                                      <p:cBhvr>
                                        <p:cTn id="43" dur="80"/>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a:extLst>
              <a:ext uri="{FF2B5EF4-FFF2-40B4-BE49-F238E27FC236}">
                <a16:creationId xmlns:a16="http://schemas.microsoft.com/office/drawing/2014/main" id="{ECB8609A-BCF2-558E-ECA6-6BB48B7615DA}"/>
              </a:ext>
            </a:extLst>
          </p:cNvPr>
          <p:cNvGrpSpPr>
            <a:grpSpLocks/>
          </p:cNvGrpSpPr>
          <p:nvPr/>
        </p:nvGrpSpPr>
        <p:grpSpPr bwMode="auto">
          <a:xfrm>
            <a:off x="5524500" y="381000"/>
            <a:ext cx="5143500" cy="6477000"/>
            <a:chOff x="9072" y="1344"/>
            <a:chExt cx="3240" cy="4080"/>
          </a:xfrm>
        </p:grpSpPr>
        <p:sp>
          <p:nvSpPr>
            <p:cNvPr id="25621" name="Rectangle 5">
              <a:extLst>
                <a:ext uri="{FF2B5EF4-FFF2-40B4-BE49-F238E27FC236}">
                  <a16:creationId xmlns:a16="http://schemas.microsoft.com/office/drawing/2014/main" id="{9A46D415-F9E8-278A-5E08-860082B9AFED}"/>
                </a:ext>
              </a:extLst>
            </p:cNvPr>
            <p:cNvSpPr>
              <a:spLocks noChangeArrowheads="1"/>
            </p:cNvSpPr>
            <p:nvPr/>
          </p:nvSpPr>
          <p:spPr bwMode="auto">
            <a:xfrm>
              <a:off x="9072" y="1344"/>
              <a:ext cx="3240" cy="40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pic>
          <p:nvPicPr>
            <p:cNvPr id="25622" name="Picture 32">
              <a:extLst>
                <a:ext uri="{FF2B5EF4-FFF2-40B4-BE49-F238E27FC236}">
                  <a16:creationId xmlns:a16="http://schemas.microsoft.com/office/drawing/2014/main" id="{3C5CED08-1B81-04C0-0071-175C0531A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0" y="1584"/>
              <a:ext cx="3114"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3" name="Text Box 35">
              <a:extLst>
                <a:ext uri="{FF2B5EF4-FFF2-40B4-BE49-F238E27FC236}">
                  <a16:creationId xmlns:a16="http://schemas.microsoft.com/office/drawing/2014/main" id="{D089384E-11E1-EBE0-91CC-20EDE829E698}"/>
                </a:ext>
              </a:extLst>
            </p:cNvPr>
            <p:cNvSpPr txBox="1">
              <a:spLocks noChangeArrowheads="1"/>
            </p:cNvSpPr>
            <p:nvPr/>
          </p:nvSpPr>
          <p:spPr bwMode="auto">
            <a:xfrm>
              <a:off x="9168" y="3360"/>
              <a:ext cx="1728" cy="2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000">
                  <a:solidFill>
                    <a:srgbClr val="FFFFFF"/>
                  </a:solidFill>
                </a:rPr>
                <a:t>         Sản xuất lúa</a:t>
              </a:r>
            </a:p>
          </p:txBody>
        </p:sp>
      </p:grpSp>
      <p:grpSp>
        <p:nvGrpSpPr>
          <p:cNvPr id="3" name="Group 41">
            <a:extLst>
              <a:ext uri="{FF2B5EF4-FFF2-40B4-BE49-F238E27FC236}">
                <a16:creationId xmlns:a16="http://schemas.microsoft.com/office/drawing/2014/main" id="{7DA9D1F9-347C-AC7A-58A9-6FC2E0D17801}"/>
              </a:ext>
            </a:extLst>
          </p:cNvPr>
          <p:cNvGrpSpPr>
            <a:grpSpLocks/>
          </p:cNvGrpSpPr>
          <p:nvPr/>
        </p:nvGrpSpPr>
        <p:grpSpPr bwMode="auto">
          <a:xfrm>
            <a:off x="5524500" y="381000"/>
            <a:ext cx="5143500" cy="6477000"/>
            <a:chOff x="6048" y="1872"/>
            <a:chExt cx="3240" cy="4080"/>
          </a:xfrm>
        </p:grpSpPr>
        <p:sp>
          <p:nvSpPr>
            <p:cNvPr id="25618" name="Rectangle 38">
              <a:extLst>
                <a:ext uri="{FF2B5EF4-FFF2-40B4-BE49-F238E27FC236}">
                  <a16:creationId xmlns:a16="http://schemas.microsoft.com/office/drawing/2014/main" id="{AF11892D-E5BE-A3A9-8F84-A61A7846909C}"/>
                </a:ext>
              </a:extLst>
            </p:cNvPr>
            <p:cNvSpPr>
              <a:spLocks noChangeArrowheads="1"/>
            </p:cNvSpPr>
            <p:nvPr/>
          </p:nvSpPr>
          <p:spPr bwMode="auto">
            <a:xfrm>
              <a:off x="6048" y="1872"/>
              <a:ext cx="3240" cy="40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pic>
          <p:nvPicPr>
            <p:cNvPr id="25619" name="Picture 30" descr="Nong dan Ấn Độ">
              <a:extLst>
                <a:ext uri="{FF2B5EF4-FFF2-40B4-BE49-F238E27FC236}">
                  <a16:creationId xmlns:a16="http://schemas.microsoft.com/office/drawing/2014/main" id="{9A5CF4F5-6DA7-3B4E-0FF0-6A64F3A68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 y="2160"/>
              <a:ext cx="3168" cy="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0" name="Text Box 40">
              <a:extLst>
                <a:ext uri="{FF2B5EF4-FFF2-40B4-BE49-F238E27FC236}">
                  <a16:creationId xmlns:a16="http://schemas.microsoft.com/office/drawing/2014/main" id="{5F80A41C-3644-809B-F976-929C7644C191}"/>
                </a:ext>
              </a:extLst>
            </p:cNvPr>
            <p:cNvSpPr txBox="1">
              <a:spLocks noChangeArrowheads="1"/>
            </p:cNvSpPr>
            <p:nvPr/>
          </p:nvSpPr>
          <p:spPr bwMode="auto">
            <a:xfrm>
              <a:off x="6096" y="4310"/>
              <a:ext cx="1728" cy="2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000">
                  <a:solidFill>
                    <a:srgbClr val="FFFFFF"/>
                  </a:solidFill>
                </a:rPr>
                <a:t>         Bừa ruộng</a:t>
              </a:r>
            </a:p>
          </p:txBody>
        </p:sp>
      </p:grpSp>
      <p:grpSp>
        <p:nvGrpSpPr>
          <p:cNvPr id="4" name="Group 47">
            <a:extLst>
              <a:ext uri="{FF2B5EF4-FFF2-40B4-BE49-F238E27FC236}">
                <a16:creationId xmlns:a16="http://schemas.microsoft.com/office/drawing/2014/main" id="{54D15AC5-3938-4DD4-E6D5-09EB48AE5F10}"/>
              </a:ext>
            </a:extLst>
          </p:cNvPr>
          <p:cNvGrpSpPr>
            <a:grpSpLocks/>
          </p:cNvGrpSpPr>
          <p:nvPr/>
        </p:nvGrpSpPr>
        <p:grpSpPr bwMode="auto">
          <a:xfrm>
            <a:off x="5524500" y="762000"/>
            <a:ext cx="5143500" cy="6477000"/>
            <a:chOff x="-2064" y="1920"/>
            <a:chExt cx="3240" cy="4080"/>
          </a:xfrm>
        </p:grpSpPr>
        <p:sp>
          <p:nvSpPr>
            <p:cNvPr id="25615" name="Rectangle 44">
              <a:extLst>
                <a:ext uri="{FF2B5EF4-FFF2-40B4-BE49-F238E27FC236}">
                  <a16:creationId xmlns:a16="http://schemas.microsoft.com/office/drawing/2014/main" id="{86226E36-63FC-1403-3F56-F204E4199B2D}"/>
                </a:ext>
              </a:extLst>
            </p:cNvPr>
            <p:cNvSpPr>
              <a:spLocks noChangeArrowheads="1"/>
            </p:cNvSpPr>
            <p:nvPr/>
          </p:nvSpPr>
          <p:spPr bwMode="auto">
            <a:xfrm>
              <a:off x="-2064" y="1920"/>
              <a:ext cx="3240" cy="40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sp>
          <p:nvSpPr>
            <p:cNvPr id="25616" name="Text Box 46">
              <a:extLst>
                <a:ext uri="{FF2B5EF4-FFF2-40B4-BE49-F238E27FC236}">
                  <a16:creationId xmlns:a16="http://schemas.microsoft.com/office/drawing/2014/main" id="{922681BE-BABD-4F71-D548-619A51F32510}"/>
                </a:ext>
              </a:extLst>
            </p:cNvPr>
            <p:cNvSpPr txBox="1">
              <a:spLocks noChangeArrowheads="1"/>
            </p:cNvSpPr>
            <p:nvPr/>
          </p:nvSpPr>
          <p:spPr bwMode="auto">
            <a:xfrm>
              <a:off x="-2016" y="4358"/>
              <a:ext cx="3120" cy="2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000">
                  <a:solidFill>
                    <a:srgbClr val="FFFFFF"/>
                  </a:solidFill>
                </a:rPr>
                <a:t>        Nông dân đang thái ớt để xuất khẩu </a:t>
              </a:r>
            </a:p>
          </p:txBody>
        </p:sp>
        <p:pic>
          <p:nvPicPr>
            <p:cNvPr id="25617" name="Picture 42" descr="nong dan dang thơi ot">
              <a:extLst>
                <a:ext uri="{FF2B5EF4-FFF2-40B4-BE49-F238E27FC236}">
                  <a16:creationId xmlns:a16="http://schemas.microsoft.com/office/drawing/2014/main" id="{FD81C695-ACC9-FEE2-B9CD-E89951867C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 y="2435"/>
              <a:ext cx="3168" cy="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54">
            <a:extLst>
              <a:ext uri="{FF2B5EF4-FFF2-40B4-BE49-F238E27FC236}">
                <a16:creationId xmlns:a16="http://schemas.microsoft.com/office/drawing/2014/main" id="{F57C05CE-4D64-742D-694A-A8F06443C950}"/>
              </a:ext>
            </a:extLst>
          </p:cNvPr>
          <p:cNvGrpSpPr>
            <a:grpSpLocks/>
          </p:cNvGrpSpPr>
          <p:nvPr/>
        </p:nvGrpSpPr>
        <p:grpSpPr bwMode="auto">
          <a:xfrm>
            <a:off x="5397500" y="1419225"/>
            <a:ext cx="5295900" cy="6794500"/>
            <a:chOff x="-2976" y="-624"/>
            <a:chExt cx="3240" cy="4080"/>
          </a:xfrm>
        </p:grpSpPr>
        <p:sp>
          <p:nvSpPr>
            <p:cNvPr id="25611" name="Rectangle 50">
              <a:extLst>
                <a:ext uri="{FF2B5EF4-FFF2-40B4-BE49-F238E27FC236}">
                  <a16:creationId xmlns:a16="http://schemas.microsoft.com/office/drawing/2014/main" id="{7BE9EA5E-F88F-C56E-896B-3C4EA9639732}"/>
                </a:ext>
              </a:extLst>
            </p:cNvPr>
            <p:cNvSpPr>
              <a:spLocks noChangeArrowheads="1"/>
            </p:cNvSpPr>
            <p:nvPr/>
          </p:nvSpPr>
          <p:spPr bwMode="auto">
            <a:xfrm>
              <a:off x="-2976" y="-624"/>
              <a:ext cx="3240" cy="40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grpSp>
          <p:nvGrpSpPr>
            <p:cNvPr id="25612" name="Group 53">
              <a:extLst>
                <a:ext uri="{FF2B5EF4-FFF2-40B4-BE49-F238E27FC236}">
                  <a16:creationId xmlns:a16="http://schemas.microsoft.com/office/drawing/2014/main" id="{D9B5942C-4D1F-6A37-3368-A391FD667152}"/>
                </a:ext>
              </a:extLst>
            </p:cNvPr>
            <p:cNvGrpSpPr>
              <a:grpSpLocks/>
            </p:cNvGrpSpPr>
            <p:nvPr/>
          </p:nvGrpSpPr>
          <p:grpSpPr bwMode="auto">
            <a:xfrm>
              <a:off x="-2958" y="-330"/>
              <a:ext cx="3216" cy="2147"/>
              <a:chOff x="-2958" y="-330"/>
              <a:chExt cx="3216" cy="2147"/>
            </a:xfrm>
          </p:grpSpPr>
          <p:pic>
            <p:nvPicPr>
              <p:cNvPr id="25613" name="Picture 48" descr="bosua">
                <a:extLst>
                  <a:ext uri="{FF2B5EF4-FFF2-40B4-BE49-F238E27FC236}">
                    <a16:creationId xmlns:a16="http://schemas.microsoft.com/office/drawing/2014/main" id="{E91F304E-D571-EB0C-EF26-587D6D2BFF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8" y="-330"/>
                <a:ext cx="3216" cy="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4" name="Text Box 51">
                <a:extLst>
                  <a:ext uri="{FF2B5EF4-FFF2-40B4-BE49-F238E27FC236}">
                    <a16:creationId xmlns:a16="http://schemas.microsoft.com/office/drawing/2014/main" id="{23FB7532-B0EB-A322-6EA5-DB18DD10ED80}"/>
                  </a:ext>
                </a:extLst>
              </p:cNvPr>
              <p:cNvSpPr txBox="1">
                <a:spLocks noChangeArrowheads="1"/>
              </p:cNvSpPr>
              <p:nvPr/>
            </p:nvSpPr>
            <p:spPr bwMode="auto">
              <a:xfrm>
                <a:off x="-2928" y="1536"/>
                <a:ext cx="3120" cy="2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000">
                    <a:solidFill>
                      <a:srgbClr val="FFFFFF"/>
                    </a:solidFill>
                  </a:rPr>
                  <a:t>        </a:t>
                </a:r>
                <a:r>
                  <a:rPr lang="en-US" altLang="en-US" sz="2000">
                    <a:solidFill>
                      <a:srgbClr val="FFFFFF"/>
                    </a:solidFill>
                    <a:latin typeface="Times New Roman" panose="02020603050405020304" pitchFamily="18" charset="0"/>
                    <a:cs typeface="Times New Roman" panose="02020603050405020304" pitchFamily="18" charset="0"/>
                  </a:rPr>
                  <a:t>Đồng cỏ chăn nuôi bò sữa</a:t>
                </a:r>
              </a:p>
            </p:txBody>
          </p:sp>
        </p:grpSp>
      </p:grpSp>
      <p:sp>
        <p:nvSpPr>
          <p:cNvPr id="25606" name="Rectangle 62">
            <a:extLst>
              <a:ext uri="{FF2B5EF4-FFF2-40B4-BE49-F238E27FC236}">
                <a16:creationId xmlns:a16="http://schemas.microsoft.com/office/drawing/2014/main" id="{A43D7853-9DDC-2D79-2409-74ADDBAAFE1B}"/>
              </a:ext>
            </a:extLst>
          </p:cNvPr>
          <p:cNvSpPr>
            <a:spLocks noChangeArrowheads="1"/>
          </p:cNvSpPr>
          <p:nvPr/>
        </p:nvSpPr>
        <p:spPr bwMode="auto">
          <a:xfrm>
            <a:off x="1524000" y="0"/>
            <a:ext cx="9144000" cy="914400"/>
          </a:xfrm>
          <a:prstGeom prst="rect">
            <a:avLst/>
          </a:prstGeom>
          <a:solidFill>
            <a:srgbClr val="D6FDA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sp>
        <p:nvSpPr>
          <p:cNvPr id="25607" name="Text Box 63">
            <a:extLst>
              <a:ext uri="{FF2B5EF4-FFF2-40B4-BE49-F238E27FC236}">
                <a16:creationId xmlns:a16="http://schemas.microsoft.com/office/drawing/2014/main" id="{149A618E-7DA4-569D-ECD1-D763DE05DD25}"/>
              </a:ext>
            </a:extLst>
          </p:cNvPr>
          <p:cNvSpPr txBox="1">
            <a:spLocks noChangeArrowheads="1"/>
          </p:cNvSpPr>
          <p:nvPr/>
        </p:nvSpPr>
        <p:spPr bwMode="auto">
          <a:xfrm>
            <a:off x="152400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400" b="1">
                <a:solidFill>
                  <a:srgbClr val="FF0000"/>
                </a:solidFill>
              </a:rPr>
              <a:t>    </a:t>
            </a:r>
            <a:r>
              <a:rPr lang="en-US" altLang="en-US" sz="2400" b="1">
                <a:solidFill>
                  <a:srgbClr val="FF0000"/>
                </a:solidFill>
                <a:latin typeface="Times New Roman" panose="02020603050405020304" pitchFamily="18" charset="0"/>
                <a:cs typeface="Times New Roman" panose="02020603050405020304" pitchFamily="18" charset="0"/>
              </a:rPr>
              <a:t>BÀI 11: DÂN CƯ VÀ ĐẶC ĐIỂM KINH TẾ KHU VỰC NAM Á</a:t>
            </a:r>
          </a:p>
        </p:txBody>
      </p:sp>
      <p:sp>
        <p:nvSpPr>
          <p:cNvPr id="25608" name="Rectangle 64">
            <a:extLst>
              <a:ext uri="{FF2B5EF4-FFF2-40B4-BE49-F238E27FC236}">
                <a16:creationId xmlns:a16="http://schemas.microsoft.com/office/drawing/2014/main" id="{5C9E3407-30B4-50FB-643A-9ACD2A8825BF}"/>
              </a:ext>
            </a:extLst>
          </p:cNvPr>
          <p:cNvSpPr>
            <a:spLocks noChangeArrowheads="1"/>
          </p:cNvSpPr>
          <p:nvPr/>
        </p:nvSpPr>
        <p:spPr bwMode="auto">
          <a:xfrm>
            <a:off x="1828801" y="914401"/>
            <a:ext cx="4335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800" b="1">
                <a:solidFill>
                  <a:srgbClr val="A50021"/>
                </a:solidFill>
                <a:latin typeface="Times New Roman" panose="02020603050405020304" pitchFamily="18" charset="0"/>
              </a:rPr>
              <a:t>2. Đặc điểm kinh tế - xã hội</a:t>
            </a:r>
          </a:p>
        </p:txBody>
      </p:sp>
      <p:sp>
        <p:nvSpPr>
          <p:cNvPr id="25609" name="AutoShape 3">
            <a:extLst>
              <a:ext uri="{FF2B5EF4-FFF2-40B4-BE49-F238E27FC236}">
                <a16:creationId xmlns:a16="http://schemas.microsoft.com/office/drawing/2014/main" id="{047F5D8B-F8A5-0F73-D1C0-C02249D66197}"/>
              </a:ext>
            </a:extLst>
          </p:cNvPr>
          <p:cNvSpPr>
            <a:spLocks noChangeArrowheads="1"/>
          </p:cNvSpPr>
          <p:nvPr/>
        </p:nvSpPr>
        <p:spPr bwMode="auto">
          <a:xfrm>
            <a:off x="1981200" y="1371600"/>
            <a:ext cx="2971800" cy="566738"/>
          </a:xfrm>
          <a:prstGeom prst="roundRect">
            <a:avLst>
              <a:gd name="adj" fmla="val 16667"/>
            </a:avLst>
          </a:prstGeom>
          <a:solidFill>
            <a:schemeClr val="accent2"/>
          </a:solidFill>
          <a:ln w="9525">
            <a:solidFill>
              <a:schemeClr val="bg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200" b="1">
                <a:solidFill>
                  <a:srgbClr val="FFFFFF"/>
                </a:solidFill>
                <a:latin typeface="Times New Roman" panose="02020603050405020304" pitchFamily="18" charset="0"/>
                <a:cs typeface="Times New Roman" panose="02020603050405020304" pitchFamily="18" charset="0"/>
              </a:rPr>
              <a:t>Nông nghiệp</a:t>
            </a:r>
          </a:p>
        </p:txBody>
      </p:sp>
      <p:sp>
        <p:nvSpPr>
          <p:cNvPr id="23" name="Text Box 27">
            <a:extLst>
              <a:ext uri="{FF2B5EF4-FFF2-40B4-BE49-F238E27FC236}">
                <a16:creationId xmlns:a16="http://schemas.microsoft.com/office/drawing/2014/main" id="{D9B2B937-3EA3-A294-EA01-F7FD1FE93BA7}"/>
              </a:ext>
            </a:extLst>
          </p:cNvPr>
          <p:cNvSpPr txBox="1">
            <a:spLocks noChangeArrowheads="1"/>
          </p:cNvSpPr>
          <p:nvPr/>
        </p:nvSpPr>
        <p:spPr bwMode="auto">
          <a:xfrm>
            <a:off x="1592263" y="2395538"/>
            <a:ext cx="3657600" cy="21236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FontTx/>
              <a:buChar char="-"/>
            </a:pPr>
            <a:r>
              <a:rPr lang="en-US" altLang="en-US" sz="2400">
                <a:solidFill>
                  <a:srgbClr val="FF0000"/>
                </a:solidFill>
                <a:latin typeface="Times New Roman" panose="02020603050405020304" pitchFamily="18" charset="0"/>
              </a:rPr>
              <a:t>Tiến hành 2 cuộc cách mạng lớn :</a:t>
            </a:r>
          </a:p>
          <a:p>
            <a:pPr algn="just" fontAlgn="base">
              <a:spcBef>
                <a:spcPct val="50000"/>
              </a:spcBef>
              <a:spcAft>
                <a:spcPct val="0"/>
              </a:spcAft>
              <a:buNone/>
            </a:pPr>
            <a:r>
              <a:rPr lang="en-US" altLang="en-US" sz="2400">
                <a:solidFill>
                  <a:srgbClr val="FF0000"/>
                </a:solidFill>
                <a:latin typeface="Times New Roman" panose="02020603050405020304" pitchFamily="18" charset="0"/>
              </a:rPr>
              <a:t>  Cách mạng xanh trong trồng trọt và Cách mạng trắng trong chăn nuôi</a:t>
            </a:r>
            <a:endParaRPr lang="en-US" altLang="en-US"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723703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a:extLst>
              <a:ext uri="{FF2B5EF4-FFF2-40B4-BE49-F238E27FC236}">
                <a16:creationId xmlns:a16="http://schemas.microsoft.com/office/drawing/2014/main" id="{54D2782E-71FF-43F6-960E-01F273C60F22}"/>
              </a:ext>
            </a:extLst>
          </p:cNvPr>
          <p:cNvSpPr txBox="1">
            <a:spLocks noChangeArrowheads="1"/>
          </p:cNvSpPr>
          <p:nvPr/>
        </p:nvSpPr>
        <p:spPr bwMode="auto">
          <a:xfrm>
            <a:off x="3067050" y="414338"/>
            <a:ext cx="7067550" cy="831850"/>
          </a:xfrm>
          <a:prstGeom prst="rect">
            <a:avLst/>
          </a:prstGeom>
          <a:gradFill rotWithShape="1">
            <a:gsLst>
              <a:gs pos="0">
                <a:srgbClr val="FFFFCC"/>
              </a:gs>
              <a:gs pos="100000">
                <a:srgbClr val="CCFF99"/>
              </a:gs>
            </a:gsLst>
            <a:lin ang="5400000" scaled="1"/>
          </a:gradFill>
          <a:ln w="9525">
            <a:solidFill>
              <a:srgbClr val="FF33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en-US" altLang="en-US" sz="2400">
                <a:solidFill>
                  <a:srgbClr val="FF0000"/>
                </a:solidFill>
                <a:latin typeface="Times New Roman" panose="02020603050405020304" pitchFamily="18" charset="0"/>
              </a:rPr>
              <a:t> </a:t>
            </a:r>
            <a:r>
              <a:rPr lang="en-US" altLang="en-US" sz="2400" b="1" i="1">
                <a:solidFill>
                  <a:srgbClr val="FF0000"/>
                </a:solidFill>
                <a:latin typeface="Times New Roman" panose="02020603050405020304" pitchFamily="18" charset="0"/>
              </a:rPr>
              <a:t>Em biết gì về cuộc “cách mạng xanh” và cuộc “cách mạng trắng” của Ấn Độ ?</a:t>
            </a:r>
          </a:p>
        </p:txBody>
      </p:sp>
      <p:sp>
        <p:nvSpPr>
          <p:cNvPr id="50179" name="AutoShape 3">
            <a:extLst>
              <a:ext uri="{FF2B5EF4-FFF2-40B4-BE49-F238E27FC236}">
                <a16:creationId xmlns:a16="http://schemas.microsoft.com/office/drawing/2014/main" id="{5A642363-9DD4-6EDB-4173-8045D5ADB1A4}"/>
              </a:ext>
            </a:extLst>
          </p:cNvPr>
          <p:cNvSpPr>
            <a:spLocks noChangeArrowheads="1"/>
          </p:cNvSpPr>
          <p:nvPr/>
        </p:nvSpPr>
        <p:spPr bwMode="gray">
          <a:xfrm>
            <a:off x="2819400" y="1481138"/>
            <a:ext cx="7010400" cy="1524000"/>
          </a:xfrm>
          <a:prstGeom prst="roundRect">
            <a:avLst>
              <a:gd name="adj" fmla="val 10889"/>
            </a:avLst>
          </a:prstGeom>
          <a:solidFill>
            <a:srgbClr val="CCFFCC"/>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endParaRPr lang="en-US" altLang="en-US" sz="2000">
              <a:solidFill>
                <a:srgbClr val="FF0000"/>
              </a:solidFill>
              <a:latin typeface="Times New Roman" panose="02020603050405020304" pitchFamily="18" charset="0"/>
              <a:cs typeface="Times New Roman" panose="02020603050405020304" pitchFamily="18" charset="0"/>
            </a:endParaRPr>
          </a:p>
          <a:p>
            <a:pPr algn="ctr" fontAlgn="base">
              <a:spcBef>
                <a:spcPct val="50000"/>
              </a:spcBef>
              <a:spcAft>
                <a:spcPct val="0"/>
              </a:spcAft>
              <a:buNone/>
            </a:pPr>
            <a:endParaRPr lang="en-US" altLang="en-US" sz="2000">
              <a:solidFill>
                <a:srgbClr val="FF0000"/>
              </a:solidFill>
              <a:latin typeface="Times New Roman" panose="02020603050405020304" pitchFamily="18" charset="0"/>
              <a:cs typeface="Times New Roman" panose="02020603050405020304" pitchFamily="18" charset="0"/>
            </a:endParaRPr>
          </a:p>
          <a:p>
            <a:pPr algn="ctr" fontAlgn="base">
              <a:spcBef>
                <a:spcPct val="50000"/>
              </a:spcBef>
              <a:spcAft>
                <a:spcPct val="0"/>
              </a:spcAft>
              <a:buNone/>
            </a:pPr>
            <a:r>
              <a:rPr lang="en-US" altLang="en-US" sz="2000">
                <a:solidFill>
                  <a:srgbClr val="FF0000"/>
                </a:solidFill>
                <a:latin typeface="Times New Roman" panose="02020603050405020304" pitchFamily="18" charset="0"/>
                <a:cs typeface="Times New Roman" panose="02020603050405020304" pitchFamily="18" charset="0"/>
              </a:rPr>
              <a:t>“Cách mạng xanh”: </a:t>
            </a:r>
            <a:r>
              <a:rPr lang="en-US" altLang="en-US" sz="2000">
                <a:solidFill>
                  <a:srgbClr val="0000FF"/>
                </a:solidFill>
                <a:latin typeface="Times New Roman" panose="02020603050405020304" pitchFamily="18" charset="0"/>
                <a:cs typeface="Times New Roman" panose="02020603050405020304" pitchFamily="18" charset="0"/>
              </a:rPr>
              <a:t>Tiến hành trong ngành trồng trọt:</a:t>
            </a:r>
          </a:p>
          <a:p>
            <a:pPr algn="ctr" fontAlgn="base">
              <a:spcBef>
                <a:spcPct val="50000"/>
              </a:spcBef>
              <a:spcAft>
                <a:spcPct val="0"/>
              </a:spcAft>
              <a:buNone/>
            </a:pPr>
            <a:r>
              <a:rPr lang="en-US" altLang="en-US" sz="2000">
                <a:solidFill>
                  <a:srgbClr val="0000FF"/>
                </a:solidFill>
                <a:latin typeface="Times New Roman" panose="02020603050405020304" pitchFamily="18" charset="0"/>
                <a:cs typeface="Times New Roman" panose="02020603050405020304" pitchFamily="18" charset="0"/>
              </a:rPr>
              <a:t>thay đổi giống cây trồng, cơ khí hoá,điện khí hoá nông nghiệp</a:t>
            </a:r>
          </a:p>
          <a:p>
            <a:pPr algn="ctr" fontAlgn="base">
              <a:spcBef>
                <a:spcPct val="50000"/>
              </a:spcBef>
              <a:spcAft>
                <a:spcPct val="0"/>
              </a:spcAft>
              <a:buNone/>
            </a:pPr>
            <a:r>
              <a:rPr lang="en-US" altLang="en-US" sz="2000">
                <a:solidFill>
                  <a:srgbClr val="0000FF"/>
                </a:solidFill>
                <a:latin typeface="Times New Roman" panose="02020603050405020304" pitchFamily="18" charset="0"/>
                <a:cs typeface="Times New Roman" panose="02020603050405020304" pitchFamily="18" charset="0"/>
              </a:rPr>
              <a:t>làm tăng sản lượng</a:t>
            </a:r>
            <a:r>
              <a:rPr lang="en-US" altLang="en-US" sz="2000">
                <a:solidFill>
                  <a:srgbClr val="6600FF"/>
                </a:solidFill>
                <a:latin typeface="Times New Roman" panose="02020603050405020304" pitchFamily="18" charset="0"/>
                <a:cs typeface="Times New Roman" panose="02020603050405020304" pitchFamily="18" charset="0"/>
              </a:rPr>
              <a:t> </a:t>
            </a:r>
            <a:r>
              <a:rPr lang="en-US" altLang="en-US" sz="2000">
                <a:solidFill>
                  <a:srgbClr val="0000FF"/>
                </a:solidFill>
                <a:latin typeface="Times New Roman" panose="02020603050405020304" pitchFamily="18" charset="0"/>
                <a:cs typeface="Times New Roman" panose="02020603050405020304" pitchFamily="18" charset="0"/>
              </a:rPr>
              <a:t>lương thực của Ấn Độ.</a:t>
            </a:r>
          </a:p>
          <a:p>
            <a:pPr algn="ctr" fontAlgn="base">
              <a:spcBef>
                <a:spcPct val="50000"/>
              </a:spcBef>
              <a:spcAft>
                <a:spcPct val="0"/>
              </a:spcAft>
              <a:buNone/>
            </a:pPr>
            <a:endParaRPr lang="en-US" altLang="en-US" b="1">
              <a:solidFill>
                <a:srgbClr val="000000"/>
              </a:solidFill>
              <a:latin typeface="Times New Roman" panose="02020603050405020304" pitchFamily="18" charset="0"/>
              <a:cs typeface="Times New Roman" panose="02020603050405020304" pitchFamily="18" charset="0"/>
            </a:endParaRPr>
          </a:p>
        </p:txBody>
      </p:sp>
      <p:sp>
        <p:nvSpPr>
          <p:cNvPr id="50180" name="AutoShape 4">
            <a:extLst>
              <a:ext uri="{FF2B5EF4-FFF2-40B4-BE49-F238E27FC236}">
                <a16:creationId xmlns:a16="http://schemas.microsoft.com/office/drawing/2014/main" id="{A2F02331-B286-11B6-D834-C64E60C76CF7}"/>
              </a:ext>
            </a:extLst>
          </p:cNvPr>
          <p:cNvSpPr>
            <a:spLocks noChangeArrowheads="1"/>
          </p:cNvSpPr>
          <p:nvPr/>
        </p:nvSpPr>
        <p:spPr bwMode="gray">
          <a:xfrm>
            <a:off x="2819401" y="3276600"/>
            <a:ext cx="7402513" cy="152400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endParaRPr lang="en-US" altLang="en-US" sz="2000">
              <a:solidFill>
                <a:srgbClr val="FF0000"/>
              </a:solidFill>
              <a:latin typeface="Times New Roman" panose="02020603050405020304" pitchFamily="18" charset="0"/>
              <a:cs typeface="Times New Roman" panose="02020603050405020304" pitchFamily="18" charset="0"/>
            </a:endParaRPr>
          </a:p>
          <a:p>
            <a:pPr algn="ctr" fontAlgn="base">
              <a:spcBef>
                <a:spcPct val="50000"/>
              </a:spcBef>
              <a:spcAft>
                <a:spcPct val="0"/>
              </a:spcAft>
              <a:buNone/>
            </a:pPr>
            <a:r>
              <a:rPr lang="en-US" altLang="en-US" sz="2000">
                <a:solidFill>
                  <a:srgbClr val="000000"/>
                </a:solidFill>
                <a:latin typeface="Times New Roman" panose="02020603050405020304" pitchFamily="18" charset="0"/>
                <a:cs typeface="Times New Roman" panose="02020603050405020304" pitchFamily="18" charset="0"/>
              </a:rPr>
              <a:t> </a:t>
            </a:r>
            <a:r>
              <a:rPr lang="en-US" altLang="en-US" sz="2000">
                <a:solidFill>
                  <a:srgbClr val="FF0000"/>
                </a:solidFill>
                <a:latin typeface="Times New Roman" panose="02020603050405020304" pitchFamily="18" charset="0"/>
                <a:cs typeface="Times New Roman" panose="02020603050405020304" pitchFamily="18" charset="0"/>
              </a:rPr>
              <a:t>“Cách mạng trắng”: </a:t>
            </a:r>
            <a:r>
              <a:rPr lang="en-US" altLang="en-US" sz="2000">
                <a:solidFill>
                  <a:srgbClr val="0000FF"/>
                </a:solidFill>
                <a:latin typeface="Times New Roman" panose="02020603050405020304" pitchFamily="18" charset="0"/>
                <a:cs typeface="Times New Roman" panose="02020603050405020304" pitchFamily="18" charset="0"/>
              </a:rPr>
              <a:t>Tập trung vào ngành chăn nuôi</a:t>
            </a:r>
          </a:p>
          <a:p>
            <a:pPr algn="ctr" fontAlgn="base">
              <a:spcBef>
                <a:spcPct val="50000"/>
              </a:spcBef>
              <a:spcAft>
                <a:spcPct val="0"/>
              </a:spcAft>
              <a:buNone/>
            </a:pPr>
            <a:r>
              <a:rPr lang="en-US" altLang="en-US" sz="2000">
                <a:solidFill>
                  <a:srgbClr val="0000FF"/>
                </a:solidFill>
                <a:latin typeface="Times New Roman" panose="02020603050405020304" pitchFamily="18" charset="0"/>
                <a:cs typeface="Times New Roman" panose="02020603050405020304" pitchFamily="18" charset="0"/>
              </a:rPr>
              <a:t>làm tăng sản lượng sữa, món ăn ưa thích của người Ấn Độ.</a:t>
            </a:r>
          </a:p>
          <a:p>
            <a:pPr algn="ctr" fontAlgn="base">
              <a:spcBef>
                <a:spcPct val="50000"/>
              </a:spcBef>
              <a:spcAft>
                <a:spcPct val="0"/>
              </a:spcAft>
              <a:buNone/>
            </a:pPr>
            <a:endParaRPr lang="en-US" altLang="en-US" sz="2000" b="1">
              <a:solidFill>
                <a:srgbClr val="000000"/>
              </a:solidFill>
              <a:latin typeface="Times New Roman" panose="02020603050405020304" pitchFamily="18" charset="0"/>
              <a:cs typeface="Times New Roman" panose="02020603050405020304" pitchFamily="18" charset="0"/>
            </a:endParaRPr>
          </a:p>
        </p:txBody>
      </p:sp>
      <p:sp>
        <p:nvSpPr>
          <p:cNvPr id="50181" name="Rectangle 5">
            <a:extLst>
              <a:ext uri="{FF2B5EF4-FFF2-40B4-BE49-F238E27FC236}">
                <a16:creationId xmlns:a16="http://schemas.microsoft.com/office/drawing/2014/main" id="{CE54DE38-79E0-6D28-675B-58B761FE0330}"/>
              </a:ext>
            </a:extLst>
          </p:cNvPr>
          <p:cNvSpPr>
            <a:spLocks noChangeArrowheads="1"/>
          </p:cNvSpPr>
          <p:nvPr/>
        </p:nvSpPr>
        <p:spPr bwMode="auto">
          <a:xfrm>
            <a:off x="3295651" y="5153026"/>
            <a:ext cx="69262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000">
                <a:solidFill>
                  <a:srgbClr val="FF0000"/>
                </a:solidFill>
                <a:latin typeface="Times New Roman" panose="02020603050405020304" pitchFamily="18" charset="0"/>
                <a:cs typeface="Times New Roman" panose="02020603050405020304" pitchFamily="18" charset="0"/>
              </a:rPr>
              <a:t>Nhờ hai cuộc “cách mạng” này mà Ấn Độ không những cung cấp</a:t>
            </a:r>
          </a:p>
          <a:p>
            <a:pPr fontAlgn="base">
              <a:spcBef>
                <a:spcPct val="50000"/>
              </a:spcBef>
              <a:spcAft>
                <a:spcPct val="0"/>
              </a:spcAft>
              <a:buNone/>
            </a:pPr>
            <a:r>
              <a:rPr lang="en-US" altLang="en-US" sz="2000">
                <a:solidFill>
                  <a:srgbClr val="FF0000"/>
                </a:solidFill>
                <a:latin typeface="Times New Roman" panose="02020603050405020304" pitchFamily="18" charset="0"/>
                <a:cs typeface="Times New Roman" panose="02020603050405020304" pitchFamily="18" charset="0"/>
              </a:rPr>
              <a:t>đủ nhu cầu lương thực, thực phẩm cho nhân dân mà còn dư thừa</a:t>
            </a:r>
          </a:p>
          <a:p>
            <a:pPr fontAlgn="base">
              <a:spcBef>
                <a:spcPct val="50000"/>
              </a:spcBef>
              <a:spcAft>
                <a:spcPct val="0"/>
              </a:spcAft>
              <a:buNone/>
            </a:pPr>
            <a:r>
              <a:rPr lang="en-US" altLang="en-US" sz="2000">
                <a:solidFill>
                  <a:srgbClr val="FF0000"/>
                </a:solidFill>
                <a:latin typeface="Times New Roman" panose="02020603050405020304" pitchFamily="18" charset="0"/>
                <a:cs typeface="Times New Roman" panose="02020603050405020304" pitchFamily="18" charset="0"/>
              </a:rPr>
              <a:t>để xuất khẩu.</a:t>
            </a:r>
          </a:p>
        </p:txBody>
      </p:sp>
      <p:sp>
        <p:nvSpPr>
          <p:cNvPr id="2" name="Striped Right Arrow 1">
            <a:extLst>
              <a:ext uri="{FF2B5EF4-FFF2-40B4-BE49-F238E27FC236}">
                <a16:creationId xmlns:a16="http://schemas.microsoft.com/office/drawing/2014/main" id="{17A36FEA-9BA6-2277-5FE0-B82B56FB2748}"/>
              </a:ext>
            </a:extLst>
          </p:cNvPr>
          <p:cNvSpPr/>
          <p:nvPr/>
        </p:nvSpPr>
        <p:spPr>
          <a:xfrm>
            <a:off x="2168526" y="5500689"/>
            <a:ext cx="1033463" cy="600075"/>
          </a:xfrm>
          <a:prstGeom prst="striped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a:solidFill>
                <a:srgbClr val="FFFFFF"/>
              </a:solidFill>
              <a:latin typeface="Arial"/>
            </a:endParaRPr>
          </a:p>
        </p:txBody>
      </p:sp>
    </p:spTree>
    <p:extLst>
      <p:ext uri="{BB962C8B-B14F-4D97-AF65-F5344CB8AC3E}">
        <p14:creationId xmlns:p14="http://schemas.microsoft.com/office/powerpoint/2010/main" val="23447363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1000" fill="hold"/>
                                        <p:tgtEl>
                                          <p:spTgt spid="50178"/>
                                        </p:tgtEl>
                                        <p:attrNameLst>
                                          <p:attrName>ppt_x</p:attrName>
                                        </p:attrNameLst>
                                      </p:cBhvr>
                                      <p:tavLst>
                                        <p:tav tm="0">
                                          <p:val>
                                            <p:strVal val="#ppt_x-.2"/>
                                          </p:val>
                                        </p:tav>
                                        <p:tav tm="100000">
                                          <p:val>
                                            <p:strVal val="#ppt_x"/>
                                          </p:val>
                                        </p:tav>
                                      </p:tavLst>
                                    </p:anim>
                                    <p:anim calcmode="lin" valueType="num">
                                      <p:cBhvr>
                                        <p:cTn id="8" dur="1000" fill="hold"/>
                                        <p:tgtEl>
                                          <p:spTgt spid="501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01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50179"/>
                                        </p:tgtEl>
                                        <p:attrNameLst>
                                          <p:attrName>style.visibility</p:attrName>
                                        </p:attrNameLst>
                                      </p:cBhvr>
                                      <p:to>
                                        <p:strVal val="visible"/>
                                      </p:to>
                                    </p:set>
                                    <p:anim calcmode="lin" valueType="num">
                                      <p:cBhvr>
                                        <p:cTn id="14" dur="1000" fill="hold"/>
                                        <p:tgtEl>
                                          <p:spTgt spid="50179"/>
                                        </p:tgtEl>
                                        <p:attrNameLst>
                                          <p:attrName>ppt_x</p:attrName>
                                        </p:attrNameLst>
                                      </p:cBhvr>
                                      <p:tavLst>
                                        <p:tav tm="0">
                                          <p:val>
                                            <p:strVal val="#ppt_x-.2"/>
                                          </p:val>
                                        </p:tav>
                                        <p:tav tm="100000">
                                          <p:val>
                                            <p:strVal val="#ppt_x"/>
                                          </p:val>
                                        </p:tav>
                                      </p:tavLst>
                                    </p:anim>
                                    <p:anim calcmode="lin" valueType="num">
                                      <p:cBhvr>
                                        <p:cTn id="15" dur="1000" fill="hold"/>
                                        <p:tgtEl>
                                          <p:spTgt spid="5017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017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50180"/>
                                        </p:tgtEl>
                                        <p:attrNameLst>
                                          <p:attrName>style.visibility</p:attrName>
                                        </p:attrNameLst>
                                      </p:cBhvr>
                                      <p:to>
                                        <p:strVal val="visible"/>
                                      </p:to>
                                    </p:set>
                                    <p:anim calcmode="lin" valueType="num">
                                      <p:cBhvr>
                                        <p:cTn id="21" dur="1000" fill="hold"/>
                                        <p:tgtEl>
                                          <p:spTgt spid="50180"/>
                                        </p:tgtEl>
                                        <p:attrNameLst>
                                          <p:attrName>ppt_x</p:attrName>
                                        </p:attrNameLst>
                                      </p:cBhvr>
                                      <p:tavLst>
                                        <p:tav tm="0">
                                          <p:val>
                                            <p:strVal val="#ppt_x-.2"/>
                                          </p:val>
                                        </p:tav>
                                        <p:tav tm="100000">
                                          <p:val>
                                            <p:strVal val="#ppt_x"/>
                                          </p:val>
                                        </p:tav>
                                      </p:tavLst>
                                    </p:anim>
                                    <p:anim calcmode="lin" valueType="num">
                                      <p:cBhvr>
                                        <p:cTn id="22" dur="1000" fill="hold"/>
                                        <p:tgtEl>
                                          <p:spTgt spid="5018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018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par>
                                <p:cTn id="29" presetID="29" presetClass="entr" presetSubtype="0" fill="hold" nodeType="withEffect">
                                  <p:stCondLst>
                                    <p:cond delay="0"/>
                                  </p:stCondLst>
                                  <p:childTnLst>
                                    <p:set>
                                      <p:cBhvr>
                                        <p:cTn id="30" dur="1" fill="hold">
                                          <p:stCondLst>
                                            <p:cond delay="0"/>
                                          </p:stCondLst>
                                        </p:cTn>
                                        <p:tgtEl>
                                          <p:spTgt spid="50181"/>
                                        </p:tgtEl>
                                        <p:attrNameLst>
                                          <p:attrName>style.visibility</p:attrName>
                                        </p:attrNameLst>
                                      </p:cBhvr>
                                      <p:to>
                                        <p:strVal val="visible"/>
                                      </p:to>
                                    </p:set>
                                    <p:anim calcmode="lin" valueType="num">
                                      <p:cBhvr>
                                        <p:cTn id="31" dur="1000" fill="hold"/>
                                        <p:tgtEl>
                                          <p:spTgt spid="50181"/>
                                        </p:tgtEl>
                                        <p:attrNameLst>
                                          <p:attrName>ppt_x</p:attrName>
                                        </p:attrNameLst>
                                      </p:cBhvr>
                                      <p:tavLst>
                                        <p:tav tm="0">
                                          <p:val>
                                            <p:strVal val="#ppt_x-.2"/>
                                          </p:val>
                                        </p:tav>
                                        <p:tav tm="100000">
                                          <p:val>
                                            <p:strVal val="#ppt_x"/>
                                          </p:val>
                                        </p:tav>
                                      </p:tavLst>
                                    </p:anim>
                                    <p:anim calcmode="lin" valueType="num">
                                      <p:cBhvr>
                                        <p:cTn id="32" dur="1000" fill="hold"/>
                                        <p:tgtEl>
                                          <p:spTgt spid="50181"/>
                                        </p:tgtEl>
                                        <p:attrNameLst>
                                          <p:attrName>ppt_y</p:attrName>
                                        </p:attrNameLst>
                                      </p:cBhvr>
                                      <p:tavLst>
                                        <p:tav tm="0">
                                          <p:val>
                                            <p:strVal val="#ppt_y"/>
                                          </p:val>
                                        </p:tav>
                                        <p:tav tm="100000">
                                          <p:val>
                                            <p:strVal val="#ppt_y"/>
                                          </p:val>
                                        </p:tav>
                                      </p:tavLst>
                                    </p:anim>
                                    <p:animEffect transition="in" filter="wipe(right)" prLst="gradientSize: 0.1">
                                      <p:cBhvr>
                                        <p:cTn id="33" dur="10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nimBg="1"/>
      <p:bldP spid="50179" grpId="0" animBg="1"/>
      <p:bldP spid="50180" grpId="0" animBg="1"/>
      <p:bldP spid="5018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a:extLst>
              <a:ext uri="{FF2B5EF4-FFF2-40B4-BE49-F238E27FC236}">
                <a16:creationId xmlns:a16="http://schemas.microsoft.com/office/drawing/2014/main" id="{9D078E56-6A45-8843-0D74-3DBDA724D8AB}"/>
              </a:ext>
            </a:extLst>
          </p:cNvPr>
          <p:cNvSpPr>
            <a:spLocks noChangeArrowheads="1"/>
          </p:cNvSpPr>
          <p:nvPr/>
        </p:nvSpPr>
        <p:spPr bwMode="auto">
          <a:xfrm>
            <a:off x="2286001" y="1752600"/>
            <a:ext cx="1927225" cy="566738"/>
          </a:xfrm>
          <a:prstGeom prst="roundRect">
            <a:avLst>
              <a:gd name="adj" fmla="val 16667"/>
            </a:avLst>
          </a:prstGeom>
          <a:solidFill>
            <a:schemeClr val="accent2"/>
          </a:solidFill>
          <a:ln w="9525">
            <a:solidFill>
              <a:schemeClr val="bg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200" b="1">
                <a:solidFill>
                  <a:srgbClr val="FFFFFF"/>
                </a:solidFill>
                <a:latin typeface="Times New Roman" panose="02020603050405020304" pitchFamily="18" charset="0"/>
                <a:cs typeface="Times New Roman" panose="02020603050405020304" pitchFamily="18" charset="0"/>
              </a:rPr>
              <a:t>D</a:t>
            </a:r>
            <a:r>
              <a:rPr lang="en-US" altLang="en-US" sz="2000" b="1">
                <a:solidFill>
                  <a:srgbClr val="FFFFFF"/>
                </a:solidFill>
                <a:latin typeface="Times New Roman" panose="02020603050405020304" pitchFamily="18" charset="0"/>
                <a:cs typeface="Times New Roman" panose="02020603050405020304" pitchFamily="18" charset="0"/>
              </a:rPr>
              <a:t>ịch vụ</a:t>
            </a:r>
            <a:endParaRPr lang="en-US" altLang="en-US" sz="2200" b="1">
              <a:solidFill>
                <a:srgbClr val="FFFFFF"/>
              </a:solidFill>
              <a:latin typeface="Times New Roman" panose="02020603050405020304" pitchFamily="18" charset="0"/>
              <a:cs typeface="Times New Roman" panose="02020603050405020304" pitchFamily="18" charset="0"/>
            </a:endParaRPr>
          </a:p>
        </p:txBody>
      </p:sp>
      <p:sp>
        <p:nvSpPr>
          <p:cNvPr id="27651" name="Rectangle 23">
            <a:extLst>
              <a:ext uri="{FF2B5EF4-FFF2-40B4-BE49-F238E27FC236}">
                <a16:creationId xmlns:a16="http://schemas.microsoft.com/office/drawing/2014/main" id="{8258C678-16E5-7D88-31BE-450E8E231DC5}"/>
              </a:ext>
            </a:extLst>
          </p:cNvPr>
          <p:cNvSpPr>
            <a:spLocks noChangeArrowheads="1"/>
          </p:cNvSpPr>
          <p:nvPr/>
        </p:nvSpPr>
        <p:spPr bwMode="auto">
          <a:xfrm>
            <a:off x="-4419600" y="4203670"/>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grpSp>
        <p:nvGrpSpPr>
          <p:cNvPr id="2" name="Group 26">
            <a:extLst>
              <a:ext uri="{FF2B5EF4-FFF2-40B4-BE49-F238E27FC236}">
                <a16:creationId xmlns:a16="http://schemas.microsoft.com/office/drawing/2014/main" id="{8183DA6B-29A6-285A-1BF1-AE3A7415D122}"/>
              </a:ext>
            </a:extLst>
          </p:cNvPr>
          <p:cNvGrpSpPr>
            <a:grpSpLocks/>
          </p:cNvGrpSpPr>
          <p:nvPr/>
        </p:nvGrpSpPr>
        <p:grpSpPr bwMode="auto">
          <a:xfrm>
            <a:off x="5486400" y="0"/>
            <a:ext cx="5181600" cy="6477000"/>
            <a:chOff x="2496" y="0"/>
            <a:chExt cx="3264" cy="4080"/>
          </a:xfrm>
        </p:grpSpPr>
        <p:sp>
          <p:nvSpPr>
            <p:cNvPr id="27665" name="Rectangle 17">
              <a:extLst>
                <a:ext uri="{FF2B5EF4-FFF2-40B4-BE49-F238E27FC236}">
                  <a16:creationId xmlns:a16="http://schemas.microsoft.com/office/drawing/2014/main" id="{F20CB9B5-999D-9D22-334E-6670F2E6FDBD}"/>
                </a:ext>
              </a:extLst>
            </p:cNvPr>
            <p:cNvSpPr>
              <a:spLocks noChangeArrowheads="1"/>
            </p:cNvSpPr>
            <p:nvPr/>
          </p:nvSpPr>
          <p:spPr bwMode="auto">
            <a:xfrm>
              <a:off x="2496" y="0"/>
              <a:ext cx="3240" cy="40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pic>
          <p:nvPicPr>
            <p:cNvPr id="27666" name="Picture 25">
              <a:extLst>
                <a:ext uri="{FF2B5EF4-FFF2-40B4-BE49-F238E27FC236}">
                  <a16:creationId xmlns:a16="http://schemas.microsoft.com/office/drawing/2014/main" id="{28ED3178-3C50-EED5-73B0-7C5D1BD099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 y="720"/>
              <a:ext cx="3048" cy="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7" name="Text Box 20">
              <a:extLst>
                <a:ext uri="{FF2B5EF4-FFF2-40B4-BE49-F238E27FC236}">
                  <a16:creationId xmlns:a16="http://schemas.microsoft.com/office/drawing/2014/main" id="{CBBDFC45-16B2-3F82-5D0E-55B9BCB43073}"/>
                </a:ext>
              </a:extLst>
            </p:cNvPr>
            <p:cNvSpPr txBox="1">
              <a:spLocks noChangeArrowheads="1"/>
            </p:cNvSpPr>
            <p:nvPr/>
          </p:nvSpPr>
          <p:spPr bwMode="auto">
            <a:xfrm>
              <a:off x="2640" y="2640"/>
              <a:ext cx="3120" cy="2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en-US" altLang="en-US" sz="2000">
                  <a:solidFill>
                    <a:srgbClr val="FFFFFF"/>
                  </a:solidFill>
                </a:rPr>
                <a:t>        Lễ hội đua voi</a:t>
              </a:r>
            </a:p>
          </p:txBody>
        </p:sp>
      </p:grpSp>
      <p:grpSp>
        <p:nvGrpSpPr>
          <p:cNvPr id="3" name="Group 31">
            <a:extLst>
              <a:ext uri="{FF2B5EF4-FFF2-40B4-BE49-F238E27FC236}">
                <a16:creationId xmlns:a16="http://schemas.microsoft.com/office/drawing/2014/main" id="{52C8A066-EACC-18D2-29C9-16E97EC5D146}"/>
              </a:ext>
            </a:extLst>
          </p:cNvPr>
          <p:cNvGrpSpPr>
            <a:grpSpLocks/>
          </p:cNvGrpSpPr>
          <p:nvPr/>
        </p:nvGrpSpPr>
        <p:grpSpPr bwMode="auto">
          <a:xfrm>
            <a:off x="5448300" y="76200"/>
            <a:ext cx="5143500" cy="6477000"/>
            <a:chOff x="-3408" y="1584"/>
            <a:chExt cx="3240" cy="4080"/>
          </a:xfrm>
        </p:grpSpPr>
        <p:sp>
          <p:nvSpPr>
            <p:cNvPr id="27662" name="Rectangle 28">
              <a:extLst>
                <a:ext uri="{FF2B5EF4-FFF2-40B4-BE49-F238E27FC236}">
                  <a16:creationId xmlns:a16="http://schemas.microsoft.com/office/drawing/2014/main" id="{7D2FEDA7-96EF-BF90-9CE4-CF5E74DC8EC9}"/>
                </a:ext>
              </a:extLst>
            </p:cNvPr>
            <p:cNvSpPr>
              <a:spLocks noChangeArrowheads="1"/>
            </p:cNvSpPr>
            <p:nvPr/>
          </p:nvSpPr>
          <p:spPr bwMode="auto">
            <a:xfrm>
              <a:off x="-3408" y="1584"/>
              <a:ext cx="3240" cy="40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sp>
          <p:nvSpPr>
            <p:cNvPr id="27663" name="Text Box 30">
              <a:extLst>
                <a:ext uri="{FF2B5EF4-FFF2-40B4-BE49-F238E27FC236}">
                  <a16:creationId xmlns:a16="http://schemas.microsoft.com/office/drawing/2014/main" id="{05783D5C-E9AF-2DC8-D84D-F616F57AF7C2}"/>
                </a:ext>
              </a:extLst>
            </p:cNvPr>
            <p:cNvSpPr txBox="1">
              <a:spLocks noChangeArrowheads="1"/>
            </p:cNvSpPr>
            <p:nvPr/>
          </p:nvSpPr>
          <p:spPr bwMode="auto">
            <a:xfrm>
              <a:off x="-3096" y="5088"/>
              <a:ext cx="2904" cy="48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en-US" altLang="en-US" sz="2200">
                  <a:solidFill>
                    <a:srgbClr val="FFFFFF"/>
                  </a:solidFill>
                </a:rPr>
                <a:t>Bollywood - Được mệnh danh là Hollyood của Ấn Độ</a:t>
              </a:r>
            </a:p>
          </p:txBody>
        </p:sp>
        <p:pic>
          <p:nvPicPr>
            <p:cNvPr id="27664" name="Picture 21">
              <a:extLst>
                <a:ext uri="{FF2B5EF4-FFF2-40B4-BE49-F238E27FC236}">
                  <a16:creationId xmlns:a16="http://schemas.microsoft.com/office/drawing/2014/main" id="{2E2C6079-E6BF-CE91-B14E-B10C23B2F1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 y="1776"/>
              <a:ext cx="2158" cy="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6">
            <a:extLst>
              <a:ext uri="{FF2B5EF4-FFF2-40B4-BE49-F238E27FC236}">
                <a16:creationId xmlns:a16="http://schemas.microsoft.com/office/drawing/2014/main" id="{27CC03E0-E118-1824-D58F-F671009F0CDD}"/>
              </a:ext>
            </a:extLst>
          </p:cNvPr>
          <p:cNvGrpSpPr>
            <a:grpSpLocks/>
          </p:cNvGrpSpPr>
          <p:nvPr/>
        </p:nvGrpSpPr>
        <p:grpSpPr bwMode="auto">
          <a:xfrm>
            <a:off x="5375275" y="381000"/>
            <a:ext cx="5143500" cy="6477000"/>
            <a:chOff x="-3240" y="1200"/>
            <a:chExt cx="3240" cy="4080"/>
          </a:xfrm>
        </p:grpSpPr>
        <p:sp>
          <p:nvSpPr>
            <p:cNvPr id="27659" name="Rectangle 33">
              <a:extLst>
                <a:ext uri="{FF2B5EF4-FFF2-40B4-BE49-F238E27FC236}">
                  <a16:creationId xmlns:a16="http://schemas.microsoft.com/office/drawing/2014/main" id="{D7E24085-6094-F93D-30F9-845066667513}"/>
                </a:ext>
              </a:extLst>
            </p:cNvPr>
            <p:cNvSpPr>
              <a:spLocks noChangeArrowheads="1"/>
            </p:cNvSpPr>
            <p:nvPr/>
          </p:nvSpPr>
          <p:spPr bwMode="auto">
            <a:xfrm>
              <a:off x="-3240" y="1200"/>
              <a:ext cx="3240" cy="40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pic>
          <p:nvPicPr>
            <p:cNvPr id="27660" name="Picture 22">
              <a:extLst>
                <a:ext uri="{FF2B5EF4-FFF2-40B4-BE49-F238E27FC236}">
                  <a16:creationId xmlns:a16="http://schemas.microsoft.com/office/drawing/2014/main" id="{8D1C9D10-0768-D3AD-D849-E571FD6724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 y="2448"/>
              <a:ext cx="3216" cy="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Text Box 34">
              <a:extLst>
                <a:ext uri="{FF2B5EF4-FFF2-40B4-BE49-F238E27FC236}">
                  <a16:creationId xmlns:a16="http://schemas.microsoft.com/office/drawing/2014/main" id="{0A2231E6-695F-99DC-4A20-B9539E118D92}"/>
                </a:ext>
              </a:extLst>
            </p:cNvPr>
            <p:cNvSpPr txBox="1">
              <a:spLocks noChangeArrowheads="1"/>
            </p:cNvSpPr>
            <p:nvPr/>
          </p:nvSpPr>
          <p:spPr bwMode="auto">
            <a:xfrm>
              <a:off x="-3216" y="4416"/>
              <a:ext cx="3192" cy="48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en-US" altLang="en-US" sz="2200">
                  <a:solidFill>
                    <a:srgbClr val="FFFFFF"/>
                  </a:solidFill>
                  <a:latin typeface="Times New Roman" panose="02020603050405020304" pitchFamily="18" charset="0"/>
                  <a:cs typeface="Times New Roman" panose="02020603050405020304" pitchFamily="18" charset="0"/>
                </a:rPr>
                <a:t>Bollywood - Được mệnh danh là Hollyood của Ấn Độ</a:t>
              </a:r>
            </a:p>
          </p:txBody>
        </p:sp>
      </p:grpSp>
      <p:sp>
        <p:nvSpPr>
          <p:cNvPr id="27655" name="Rectangle 41">
            <a:extLst>
              <a:ext uri="{FF2B5EF4-FFF2-40B4-BE49-F238E27FC236}">
                <a16:creationId xmlns:a16="http://schemas.microsoft.com/office/drawing/2014/main" id="{14B9B3E9-EB89-1EA3-7A5E-F17F87A7BBCD}"/>
              </a:ext>
            </a:extLst>
          </p:cNvPr>
          <p:cNvSpPr>
            <a:spLocks noChangeArrowheads="1"/>
          </p:cNvSpPr>
          <p:nvPr/>
        </p:nvSpPr>
        <p:spPr bwMode="auto">
          <a:xfrm>
            <a:off x="1524000" y="0"/>
            <a:ext cx="9144000" cy="914400"/>
          </a:xfrm>
          <a:prstGeom prst="rect">
            <a:avLst/>
          </a:prstGeom>
          <a:solidFill>
            <a:srgbClr val="D6FDA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sp>
        <p:nvSpPr>
          <p:cNvPr id="27656" name="Text Box 42">
            <a:extLst>
              <a:ext uri="{FF2B5EF4-FFF2-40B4-BE49-F238E27FC236}">
                <a16:creationId xmlns:a16="http://schemas.microsoft.com/office/drawing/2014/main" id="{8E5067A1-93C0-0610-530F-E7E0EF44E855}"/>
              </a:ext>
            </a:extLst>
          </p:cNvPr>
          <p:cNvSpPr txBox="1">
            <a:spLocks noChangeArrowheads="1"/>
          </p:cNvSpPr>
          <p:nvPr/>
        </p:nvSpPr>
        <p:spPr bwMode="auto">
          <a:xfrm>
            <a:off x="152400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400" b="1">
                <a:solidFill>
                  <a:srgbClr val="FF0000"/>
                </a:solidFill>
              </a:rPr>
              <a:t>    </a:t>
            </a:r>
            <a:r>
              <a:rPr lang="en-US" altLang="en-US" sz="2400" b="1">
                <a:solidFill>
                  <a:srgbClr val="FF0000"/>
                </a:solidFill>
                <a:latin typeface="Times New Roman" panose="02020603050405020304" pitchFamily="18" charset="0"/>
                <a:cs typeface="Times New Roman" panose="02020603050405020304" pitchFamily="18" charset="0"/>
              </a:rPr>
              <a:t>BÀI 11: DÂN CƯ VÀ ĐẶC ĐIỂM KINH TẾ KHU VỰC NAM Á</a:t>
            </a:r>
          </a:p>
        </p:txBody>
      </p:sp>
      <p:sp>
        <p:nvSpPr>
          <p:cNvPr id="27657" name="Rectangle 43">
            <a:extLst>
              <a:ext uri="{FF2B5EF4-FFF2-40B4-BE49-F238E27FC236}">
                <a16:creationId xmlns:a16="http://schemas.microsoft.com/office/drawing/2014/main" id="{4388AD9D-E396-0DDB-0B99-3DE5C8138E2C}"/>
              </a:ext>
            </a:extLst>
          </p:cNvPr>
          <p:cNvSpPr>
            <a:spLocks noChangeArrowheads="1"/>
          </p:cNvSpPr>
          <p:nvPr/>
        </p:nvSpPr>
        <p:spPr bwMode="auto">
          <a:xfrm>
            <a:off x="1828801" y="914401"/>
            <a:ext cx="4335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800" b="1">
                <a:solidFill>
                  <a:srgbClr val="A50021"/>
                </a:solidFill>
                <a:latin typeface="Times New Roman" panose="02020603050405020304" pitchFamily="18" charset="0"/>
              </a:rPr>
              <a:t>2. Đặc điểm kinh tế - xã hội</a:t>
            </a:r>
          </a:p>
        </p:txBody>
      </p:sp>
      <p:sp>
        <p:nvSpPr>
          <p:cNvPr id="19" name="Text Box 3">
            <a:extLst>
              <a:ext uri="{FF2B5EF4-FFF2-40B4-BE49-F238E27FC236}">
                <a16:creationId xmlns:a16="http://schemas.microsoft.com/office/drawing/2014/main" id="{8A3B2B95-930D-BBF8-7F08-DB8D58E2D5F9}"/>
              </a:ext>
            </a:extLst>
          </p:cNvPr>
          <p:cNvSpPr txBox="1">
            <a:spLocks noChangeArrowheads="1"/>
          </p:cNvSpPr>
          <p:nvPr/>
        </p:nvSpPr>
        <p:spPr bwMode="auto">
          <a:xfrm>
            <a:off x="1857375" y="2867026"/>
            <a:ext cx="3048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None/>
            </a:pPr>
            <a:r>
              <a:rPr lang="en-US" altLang="en-US" sz="2000">
                <a:solidFill>
                  <a:srgbClr val="000099"/>
                </a:solidFill>
              </a:rPr>
              <a:t>Đang phát triển, chiếm 48% GDP, nhiều ngành dịch vụ rất phát triển như sản xuất phim, du lịch... GDP đầu người đạt 460 USD.</a:t>
            </a:r>
          </a:p>
        </p:txBody>
      </p:sp>
    </p:spTree>
    <p:extLst>
      <p:ext uri="{BB962C8B-B14F-4D97-AF65-F5344CB8AC3E}">
        <p14:creationId xmlns:p14="http://schemas.microsoft.com/office/powerpoint/2010/main" val="4511676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3">
            <a:extLst>
              <a:ext uri="{FF2B5EF4-FFF2-40B4-BE49-F238E27FC236}">
                <a16:creationId xmlns:a16="http://schemas.microsoft.com/office/drawing/2014/main" id="{60D2C14B-2F62-16A7-09BC-90D4E473E5E1}"/>
              </a:ext>
            </a:extLst>
          </p:cNvPr>
          <p:cNvSpPr>
            <a:spLocks noChangeArrowheads="1"/>
          </p:cNvSpPr>
          <p:nvPr/>
        </p:nvSpPr>
        <p:spPr bwMode="auto">
          <a:xfrm>
            <a:off x="1524000" y="0"/>
            <a:ext cx="9144000" cy="914400"/>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sp>
        <p:nvSpPr>
          <p:cNvPr id="28675" name="Text Box 34">
            <a:extLst>
              <a:ext uri="{FF2B5EF4-FFF2-40B4-BE49-F238E27FC236}">
                <a16:creationId xmlns:a16="http://schemas.microsoft.com/office/drawing/2014/main" id="{A0C847B1-74C3-5269-15EF-C40D4C9C308C}"/>
              </a:ext>
            </a:extLst>
          </p:cNvPr>
          <p:cNvSpPr txBox="1">
            <a:spLocks noChangeArrowheads="1"/>
          </p:cNvSpPr>
          <p:nvPr/>
        </p:nvSpPr>
        <p:spPr bwMode="auto">
          <a:xfrm>
            <a:off x="152400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400" b="1">
                <a:solidFill>
                  <a:srgbClr val="FF0000"/>
                </a:solidFill>
              </a:rPr>
              <a:t>    </a:t>
            </a:r>
            <a:r>
              <a:rPr lang="en-US" altLang="en-US" sz="2400" b="1">
                <a:solidFill>
                  <a:srgbClr val="FF0000"/>
                </a:solidFill>
                <a:latin typeface="Times New Roman" panose="02020603050405020304" pitchFamily="18" charset="0"/>
                <a:cs typeface="Times New Roman" panose="02020603050405020304" pitchFamily="18" charset="0"/>
              </a:rPr>
              <a:t>BÀI 11: DÂN CƯ VÀ ĐẶC ĐIỂM KINH TẾ KHU VỰC NAM Á</a:t>
            </a:r>
          </a:p>
        </p:txBody>
      </p:sp>
      <p:sp>
        <p:nvSpPr>
          <p:cNvPr id="46084" name="Rectangle 4">
            <a:extLst>
              <a:ext uri="{FF2B5EF4-FFF2-40B4-BE49-F238E27FC236}">
                <a16:creationId xmlns:a16="http://schemas.microsoft.com/office/drawing/2014/main" id="{E8CEFFA2-1B39-E8A8-44CC-5F7525646652}"/>
              </a:ext>
            </a:extLst>
          </p:cNvPr>
          <p:cNvSpPr>
            <a:spLocks noChangeArrowheads="1"/>
          </p:cNvSpPr>
          <p:nvPr/>
        </p:nvSpPr>
        <p:spPr bwMode="auto">
          <a:xfrm>
            <a:off x="1752600" y="838200"/>
            <a:ext cx="1905000" cy="685800"/>
          </a:xfrm>
          <a:prstGeom prst="rect">
            <a:avLst/>
          </a:prstGeom>
          <a:solidFill>
            <a:schemeClr val="bg1">
              <a:alpha val="20000"/>
            </a:schemeClr>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defRPr/>
            </a:pPr>
            <a:r>
              <a:rPr lang="en-US" altLang="en-US" sz="2800" b="1">
                <a:solidFill>
                  <a:srgbClr val="FF3300"/>
                </a:solidFill>
                <a:latin typeface="Times New Roman" panose="02020603050405020304" pitchFamily="18" charset="0"/>
              </a:rPr>
              <a:t>1. Dân cư:</a:t>
            </a:r>
          </a:p>
        </p:txBody>
      </p:sp>
      <p:sp>
        <p:nvSpPr>
          <p:cNvPr id="46085" name="Line 5">
            <a:extLst>
              <a:ext uri="{FF2B5EF4-FFF2-40B4-BE49-F238E27FC236}">
                <a16:creationId xmlns:a16="http://schemas.microsoft.com/office/drawing/2014/main" id="{C33D0D58-6EA8-6460-0299-32DBE6FAD75F}"/>
              </a:ext>
            </a:extLst>
          </p:cNvPr>
          <p:cNvSpPr>
            <a:spLocks noChangeShapeType="1"/>
          </p:cNvSpPr>
          <p:nvPr/>
        </p:nvSpPr>
        <p:spPr bwMode="auto">
          <a:xfrm>
            <a:off x="5867400" y="762000"/>
            <a:ext cx="0" cy="6096000"/>
          </a:xfrm>
          <a:prstGeom prst="line">
            <a:avLst/>
          </a:prstGeom>
          <a:noFill/>
          <a:ln w="38100">
            <a:solidFill>
              <a:schemeClr val="tx1"/>
            </a:solidFill>
            <a:round/>
            <a:headEnd/>
            <a:tailEn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sz="2000">
              <a:solidFill>
                <a:srgbClr val="000000"/>
              </a:solidFill>
              <a:latin typeface="Times New Roman" panose="02020603050405020304" pitchFamily="18" charset="0"/>
            </a:endParaRPr>
          </a:p>
        </p:txBody>
      </p:sp>
      <p:sp>
        <p:nvSpPr>
          <p:cNvPr id="28678" name="Rectangle 29">
            <a:extLst>
              <a:ext uri="{FF2B5EF4-FFF2-40B4-BE49-F238E27FC236}">
                <a16:creationId xmlns:a16="http://schemas.microsoft.com/office/drawing/2014/main" id="{5D701A51-C5EC-D69F-9420-54014BDCE4D0}"/>
              </a:ext>
            </a:extLst>
          </p:cNvPr>
          <p:cNvSpPr>
            <a:spLocks noChangeArrowheads="1"/>
          </p:cNvSpPr>
          <p:nvPr/>
        </p:nvSpPr>
        <p:spPr bwMode="auto">
          <a:xfrm>
            <a:off x="1565276" y="1492251"/>
            <a:ext cx="4335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800" b="1">
                <a:solidFill>
                  <a:srgbClr val="A50021"/>
                </a:solidFill>
                <a:latin typeface="Times New Roman" panose="02020603050405020304" pitchFamily="18" charset="0"/>
              </a:rPr>
              <a:t>2. Đặc điểm kinh tế - xã hội</a:t>
            </a:r>
          </a:p>
        </p:txBody>
      </p:sp>
      <p:sp>
        <p:nvSpPr>
          <p:cNvPr id="2" name="Rectangle 5">
            <a:extLst>
              <a:ext uri="{FF2B5EF4-FFF2-40B4-BE49-F238E27FC236}">
                <a16:creationId xmlns:a16="http://schemas.microsoft.com/office/drawing/2014/main" id="{6A5A1FF0-B996-63C0-8A9B-590C891A2CDD}"/>
              </a:ext>
            </a:extLst>
          </p:cNvPr>
          <p:cNvSpPr>
            <a:spLocks noChangeArrowheads="1"/>
          </p:cNvSpPr>
          <p:nvPr/>
        </p:nvSpPr>
        <p:spPr bwMode="auto">
          <a:xfrm>
            <a:off x="1658938" y="2098675"/>
            <a:ext cx="4114800" cy="20574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US" altLang="en-US" sz="2800" b="1">
                <a:solidFill>
                  <a:srgbClr val="003366"/>
                </a:solidFill>
                <a:cs typeface="Arial" panose="020B0604020202020204" pitchFamily="34" charset="0"/>
              </a:rPr>
              <a:t>=&gt; Nam Á có nền kinh tế đang phát triển, trong đó Ấn Độ là nước có nền kinh tế phát triển nhất</a:t>
            </a:r>
            <a:r>
              <a:rPr lang="en-US" altLang="en-US" sz="2800" b="1">
                <a:solidFill>
                  <a:srgbClr val="003366"/>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13296342"/>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5">
            <a:extLst>
              <a:ext uri="{FF2B5EF4-FFF2-40B4-BE49-F238E27FC236}">
                <a16:creationId xmlns:a16="http://schemas.microsoft.com/office/drawing/2014/main" id="{13F7AEBA-7071-110C-99A3-EA448A2854E6}"/>
              </a:ext>
            </a:extLst>
          </p:cNvPr>
          <p:cNvSpPr>
            <a:spLocks noChangeArrowheads="1"/>
          </p:cNvSpPr>
          <p:nvPr/>
        </p:nvSpPr>
        <p:spPr bwMode="auto">
          <a:xfrm>
            <a:off x="1752600" y="1066800"/>
            <a:ext cx="5715000" cy="685800"/>
          </a:xfrm>
          <a:prstGeom prst="roundRect">
            <a:avLst>
              <a:gd name="adj" fmla="val 16667"/>
            </a:avLst>
          </a:prstGeom>
          <a:solidFill>
            <a:srgbClr val="0000CC"/>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sp>
        <p:nvSpPr>
          <p:cNvPr id="29699" name="Text Box 6">
            <a:extLst>
              <a:ext uri="{FF2B5EF4-FFF2-40B4-BE49-F238E27FC236}">
                <a16:creationId xmlns:a16="http://schemas.microsoft.com/office/drawing/2014/main" id="{F07958F5-418C-8035-D1A6-B16C69535A68}"/>
              </a:ext>
            </a:extLst>
          </p:cNvPr>
          <p:cNvSpPr txBox="1">
            <a:spLocks noChangeArrowheads="1"/>
          </p:cNvSpPr>
          <p:nvPr/>
        </p:nvSpPr>
        <p:spPr bwMode="auto">
          <a:xfrm>
            <a:off x="1752600" y="1066800"/>
            <a:ext cx="579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000" b="1" u="sng">
                <a:solidFill>
                  <a:srgbClr val="FFFFFF"/>
                </a:solidFill>
                <a:latin typeface="Times New Roman" panose="02020603050405020304" pitchFamily="18" charset="0"/>
                <a:cs typeface="Times New Roman" panose="02020603050405020304" pitchFamily="18" charset="0"/>
              </a:rPr>
              <a:t>Câu 1</a:t>
            </a:r>
            <a:r>
              <a:rPr lang="en-US" altLang="en-US" sz="2000" b="1">
                <a:solidFill>
                  <a:srgbClr val="FFFFFF"/>
                </a:solidFill>
                <a:latin typeface="Times New Roman" panose="02020603050405020304" pitchFamily="18" charset="0"/>
                <a:cs typeface="Times New Roman" panose="02020603050405020304" pitchFamily="18" charset="0"/>
              </a:rPr>
              <a:t>: Dân cư Nam Á chủ yếu thuộc tôn giáo nào?</a:t>
            </a:r>
          </a:p>
        </p:txBody>
      </p:sp>
      <p:sp>
        <p:nvSpPr>
          <p:cNvPr id="29700" name="AutoShape 52">
            <a:extLst>
              <a:ext uri="{FF2B5EF4-FFF2-40B4-BE49-F238E27FC236}">
                <a16:creationId xmlns:a16="http://schemas.microsoft.com/office/drawing/2014/main" id="{E540E858-176B-1B10-9101-F21614522C81}"/>
              </a:ext>
            </a:extLst>
          </p:cNvPr>
          <p:cNvSpPr>
            <a:spLocks noChangeArrowheads="1"/>
          </p:cNvSpPr>
          <p:nvPr/>
        </p:nvSpPr>
        <p:spPr bwMode="auto">
          <a:xfrm>
            <a:off x="4114800" y="228600"/>
            <a:ext cx="3924300" cy="533400"/>
          </a:xfrm>
          <a:prstGeom prst="flowChartDocument">
            <a:avLst/>
          </a:prstGeom>
          <a:solidFill>
            <a:schemeClr val="accent2"/>
          </a:solidFill>
          <a:ln>
            <a:noFill/>
          </a:ln>
          <a:effectLst>
            <a:outerShdw dist="107763" dir="81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000" b="1">
                <a:solidFill>
                  <a:srgbClr val="FFFFFF"/>
                </a:solidFill>
                <a:latin typeface="Times New Roman" panose="02020603050405020304" pitchFamily="18" charset="0"/>
                <a:cs typeface="Times New Roman" panose="02020603050405020304" pitchFamily="18" charset="0"/>
              </a:rPr>
              <a:t>Củng cố</a:t>
            </a:r>
          </a:p>
        </p:txBody>
      </p:sp>
      <p:sp>
        <p:nvSpPr>
          <p:cNvPr id="79927" name="AutoShape 55">
            <a:extLst>
              <a:ext uri="{FF2B5EF4-FFF2-40B4-BE49-F238E27FC236}">
                <a16:creationId xmlns:a16="http://schemas.microsoft.com/office/drawing/2014/main" id="{59119C7B-DF69-9A52-6418-BB99DCC11431}"/>
              </a:ext>
            </a:extLst>
          </p:cNvPr>
          <p:cNvSpPr>
            <a:spLocks noChangeArrowheads="1"/>
          </p:cNvSpPr>
          <p:nvPr/>
        </p:nvSpPr>
        <p:spPr bwMode="auto">
          <a:xfrm>
            <a:off x="2133600" y="1752600"/>
            <a:ext cx="2286000" cy="457200"/>
          </a:xfrm>
          <a:prstGeom prst="roundRect">
            <a:avLst>
              <a:gd name="adj" fmla="val 16667"/>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b="1">
                <a:solidFill>
                  <a:srgbClr val="000000"/>
                </a:solidFill>
              </a:rPr>
              <a:t>A. Hồi giáo</a:t>
            </a:r>
          </a:p>
        </p:txBody>
      </p:sp>
      <p:sp>
        <p:nvSpPr>
          <p:cNvPr id="29702" name="AutoShape 56">
            <a:extLst>
              <a:ext uri="{FF2B5EF4-FFF2-40B4-BE49-F238E27FC236}">
                <a16:creationId xmlns:a16="http://schemas.microsoft.com/office/drawing/2014/main" id="{A55152CF-B117-D3AD-F768-F4D1954F10D9}"/>
              </a:ext>
            </a:extLst>
          </p:cNvPr>
          <p:cNvSpPr>
            <a:spLocks noChangeArrowheads="1"/>
          </p:cNvSpPr>
          <p:nvPr/>
        </p:nvSpPr>
        <p:spPr bwMode="auto">
          <a:xfrm>
            <a:off x="2133600" y="2362200"/>
            <a:ext cx="2286000" cy="457200"/>
          </a:xfrm>
          <a:prstGeom prst="roundRect">
            <a:avLst>
              <a:gd name="adj" fmla="val 16667"/>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b="1">
                <a:solidFill>
                  <a:srgbClr val="000000"/>
                </a:solidFill>
              </a:rPr>
              <a:t>B.Thiên chúa giáo</a:t>
            </a:r>
          </a:p>
        </p:txBody>
      </p:sp>
      <p:sp>
        <p:nvSpPr>
          <p:cNvPr id="79929" name="AutoShape 57">
            <a:extLst>
              <a:ext uri="{FF2B5EF4-FFF2-40B4-BE49-F238E27FC236}">
                <a16:creationId xmlns:a16="http://schemas.microsoft.com/office/drawing/2014/main" id="{7FBC5907-66DA-0E0C-0FD8-4D0085081664}"/>
              </a:ext>
            </a:extLst>
          </p:cNvPr>
          <p:cNvSpPr>
            <a:spLocks noChangeArrowheads="1"/>
          </p:cNvSpPr>
          <p:nvPr/>
        </p:nvSpPr>
        <p:spPr bwMode="auto">
          <a:xfrm>
            <a:off x="5410200" y="1752600"/>
            <a:ext cx="2286000" cy="457200"/>
          </a:xfrm>
          <a:prstGeom prst="roundRect">
            <a:avLst>
              <a:gd name="adj" fmla="val 16667"/>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b="1">
                <a:solidFill>
                  <a:srgbClr val="000000"/>
                </a:solidFill>
              </a:rPr>
              <a:t>C. Ấn Độ giáo</a:t>
            </a:r>
          </a:p>
        </p:txBody>
      </p:sp>
      <p:sp>
        <p:nvSpPr>
          <p:cNvPr id="29704" name="AutoShape 58">
            <a:extLst>
              <a:ext uri="{FF2B5EF4-FFF2-40B4-BE49-F238E27FC236}">
                <a16:creationId xmlns:a16="http://schemas.microsoft.com/office/drawing/2014/main" id="{FC61DF34-8D29-8686-9566-0005D28A44A2}"/>
              </a:ext>
            </a:extLst>
          </p:cNvPr>
          <p:cNvSpPr>
            <a:spLocks noChangeArrowheads="1"/>
          </p:cNvSpPr>
          <p:nvPr/>
        </p:nvSpPr>
        <p:spPr bwMode="auto">
          <a:xfrm>
            <a:off x="5410200" y="2362200"/>
            <a:ext cx="2286000" cy="457200"/>
          </a:xfrm>
          <a:prstGeom prst="roundRect">
            <a:avLst>
              <a:gd name="adj" fmla="val 16667"/>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b="1">
                <a:solidFill>
                  <a:srgbClr val="000000"/>
                </a:solidFill>
              </a:rPr>
              <a:t>D. Phật giáo</a:t>
            </a:r>
          </a:p>
        </p:txBody>
      </p:sp>
      <p:grpSp>
        <p:nvGrpSpPr>
          <p:cNvPr id="2" name="Group 65">
            <a:extLst>
              <a:ext uri="{FF2B5EF4-FFF2-40B4-BE49-F238E27FC236}">
                <a16:creationId xmlns:a16="http://schemas.microsoft.com/office/drawing/2014/main" id="{3607100A-66EB-0E0E-E925-C77F42043474}"/>
              </a:ext>
            </a:extLst>
          </p:cNvPr>
          <p:cNvGrpSpPr>
            <a:grpSpLocks/>
          </p:cNvGrpSpPr>
          <p:nvPr/>
        </p:nvGrpSpPr>
        <p:grpSpPr bwMode="auto">
          <a:xfrm>
            <a:off x="1676400" y="3505200"/>
            <a:ext cx="8458200" cy="457200"/>
            <a:chOff x="96" y="2064"/>
            <a:chExt cx="5328" cy="288"/>
          </a:xfrm>
        </p:grpSpPr>
        <p:sp>
          <p:nvSpPr>
            <p:cNvPr id="29710" name="AutoShape 62">
              <a:extLst>
                <a:ext uri="{FF2B5EF4-FFF2-40B4-BE49-F238E27FC236}">
                  <a16:creationId xmlns:a16="http://schemas.microsoft.com/office/drawing/2014/main" id="{73831CCE-0A6E-FA37-9AD7-21EEDDC0D47B}"/>
                </a:ext>
              </a:extLst>
            </p:cNvPr>
            <p:cNvSpPr>
              <a:spLocks noChangeArrowheads="1"/>
            </p:cNvSpPr>
            <p:nvPr/>
          </p:nvSpPr>
          <p:spPr bwMode="auto">
            <a:xfrm>
              <a:off x="96" y="2064"/>
              <a:ext cx="5328" cy="288"/>
            </a:xfrm>
            <a:prstGeom prst="roundRect">
              <a:avLst>
                <a:gd name="adj" fmla="val 16667"/>
              </a:avLst>
            </a:prstGeom>
            <a:solidFill>
              <a:srgbClr val="0000CC"/>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sp>
          <p:nvSpPr>
            <p:cNvPr id="29711" name="Text Box 63">
              <a:extLst>
                <a:ext uri="{FF2B5EF4-FFF2-40B4-BE49-F238E27FC236}">
                  <a16:creationId xmlns:a16="http://schemas.microsoft.com/office/drawing/2014/main" id="{2198C3D2-2104-18DB-605F-96777C5EB1B2}"/>
                </a:ext>
              </a:extLst>
            </p:cNvPr>
            <p:cNvSpPr txBox="1">
              <a:spLocks noChangeArrowheads="1"/>
            </p:cNvSpPr>
            <p:nvPr/>
          </p:nvSpPr>
          <p:spPr bwMode="auto">
            <a:xfrm>
              <a:off x="96" y="2064"/>
              <a:ext cx="52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000" b="1" u="sng">
                  <a:solidFill>
                    <a:srgbClr val="FFFFFF"/>
                  </a:solidFill>
                  <a:latin typeface="Times New Roman" panose="02020603050405020304" pitchFamily="18" charset="0"/>
                  <a:cs typeface="Times New Roman" panose="02020603050405020304" pitchFamily="18" charset="0"/>
                </a:rPr>
                <a:t>Câu 2</a:t>
              </a:r>
              <a:r>
                <a:rPr lang="en-US" altLang="en-US" sz="2000" b="1">
                  <a:solidFill>
                    <a:srgbClr val="FFFFFF"/>
                  </a:solidFill>
                  <a:latin typeface="Times New Roman" panose="02020603050405020304" pitchFamily="18" charset="0"/>
                  <a:cs typeface="Times New Roman" panose="02020603050405020304" pitchFamily="18" charset="0"/>
                </a:rPr>
                <a:t>: Điền các từ, cụm từ thích hợp vào phần trống phía dưới.</a:t>
              </a:r>
            </a:p>
          </p:txBody>
        </p:sp>
      </p:grpSp>
      <p:sp>
        <p:nvSpPr>
          <p:cNvPr id="79936" name="AutoShape 64">
            <a:extLst>
              <a:ext uri="{FF2B5EF4-FFF2-40B4-BE49-F238E27FC236}">
                <a16:creationId xmlns:a16="http://schemas.microsoft.com/office/drawing/2014/main" id="{69C760BB-B394-CDF7-6DAC-4F023EAF086D}"/>
              </a:ext>
            </a:extLst>
          </p:cNvPr>
          <p:cNvSpPr>
            <a:spLocks noChangeArrowheads="1"/>
          </p:cNvSpPr>
          <p:nvPr/>
        </p:nvSpPr>
        <p:spPr bwMode="auto">
          <a:xfrm>
            <a:off x="1752600" y="4343400"/>
            <a:ext cx="8305800" cy="1676400"/>
          </a:xfrm>
          <a:prstGeom prst="roundRect">
            <a:avLst>
              <a:gd name="adj" fmla="val 16667"/>
            </a:avLst>
          </a:prstGeom>
          <a:solidFill>
            <a:schemeClr val="accent1"/>
          </a:solidFill>
          <a:ln w="9525">
            <a:solidFill>
              <a:schemeClr val="tx1"/>
            </a:solidFill>
            <a:round/>
            <a:headEnd/>
            <a:tailEnd/>
          </a:ln>
          <a:effectLst>
            <a:outerShdw dist="35921" dir="2700000" algn="ctr" rotWithShape="0">
              <a:schemeClr val="bg2"/>
            </a:outerShdw>
          </a:effec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155000"/>
              </a:lnSpc>
              <a:spcBef>
                <a:spcPct val="0"/>
              </a:spcBef>
              <a:spcAft>
                <a:spcPct val="0"/>
              </a:spcAft>
              <a:buNone/>
            </a:pPr>
            <a:r>
              <a:rPr lang="en-US" altLang="en-US" sz="2000" b="1">
                <a:solidFill>
                  <a:srgbClr val="000000"/>
                </a:solidFill>
                <a:latin typeface="Times New Roman" panose="02020603050405020304" pitchFamily="18" charset="0"/>
                <a:cs typeface="Times New Roman" panose="02020603050405020304" pitchFamily="18" charset="0"/>
              </a:rPr>
              <a:t>Nam Á có mật độ dân số……………………… trong các khu vực của </a:t>
            </a:r>
          </a:p>
          <a:p>
            <a:pPr fontAlgn="base">
              <a:lnSpc>
                <a:spcPct val="155000"/>
              </a:lnSpc>
              <a:spcBef>
                <a:spcPct val="0"/>
              </a:spcBef>
              <a:spcAft>
                <a:spcPct val="0"/>
              </a:spcAft>
              <a:buNone/>
            </a:pPr>
            <a:r>
              <a:rPr lang="en-US" altLang="en-US" sz="2000" b="1">
                <a:solidFill>
                  <a:srgbClr val="000000"/>
                </a:solidFill>
                <a:latin typeface="Times New Roman" panose="02020603050405020304" pitchFamily="18" charset="0"/>
                <a:cs typeface="Times New Roman" panose="02020603050405020304" pitchFamily="18" charset="0"/>
              </a:rPr>
              <a:t>Châu Á. Các nước trong khu vực có nền kinh tế……………………….</a:t>
            </a:r>
          </a:p>
          <a:p>
            <a:pPr fontAlgn="base">
              <a:lnSpc>
                <a:spcPct val="155000"/>
              </a:lnSpc>
              <a:spcBef>
                <a:spcPct val="0"/>
              </a:spcBef>
              <a:spcAft>
                <a:spcPct val="0"/>
              </a:spcAft>
              <a:buNone/>
            </a:pPr>
            <a:r>
              <a:rPr lang="en-US" altLang="en-US" sz="2000" b="1">
                <a:solidFill>
                  <a:srgbClr val="000000"/>
                </a:solidFill>
                <a:latin typeface="Times New Roman" panose="02020603050405020304" pitchFamily="18" charset="0"/>
                <a:cs typeface="Times New Roman" panose="02020603050405020304" pitchFamily="18" charset="0"/>
              </a:rPr>
              <a:t>Quốc gia có nền kinh tế phát triển nhất ở Nam Á là…………</a:t>
            </a:r>
          </a:p>
        </p:txBody>
      </p:sp>
      <p:sp>
        <p:nvSpPr>
          <p:cNvPr id="79938" name="Text Box 66">
            <a:extLst>
              <a:ext uri="{FF2B5EF4-FFF2-40B4-BE49-F238E27FC236}">
                <a16:creationId xmlns:a16="http://schemas.microsoft.com/office/drawing/2014/main" id="{E44B77CE-EE73-4364-D38B-943465F5CB3C}"/>
              </a:ext>
            </a:extLst>
          </p:cNvPr>
          <p:cNvSpPr txBox="1">
            <a:spLocks noChangeArrowheads="1"/>
          </p:cNvSpPr>
          <p:nvPr/>
        </p:nvSpPr>
        <p:spPr bwMode="auto">
          <a:xfrm>
            <a:off x="5334000" y="4495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400" b="1">
                <a:solidFill>
                  <a:srgbClr val="FF0000"/>
                </a:solidFill>
              </a:rPr>
              <a:t>cao nhất</a:t>
            </a:r>
          </a:p>
        </p:txBody>
      </p:sp>
      <p:sp>
        <p:nvSpPr>
          <p:cNvPr id="79939" name="Text Box 67">
            <a:extLst>
              <a:ext uri="{FF2B5EF4-FFF2-40B4-BE49-F238E27FC236}">
                <a16:creationId xmlns:a16="http://schemas.microsoft.com/office/drawing/2014/main" id="{D1A3DE67-78D6-4CA9-636F-0F28DBC0FC14}"/>
              </a:ext>
            </a:extLst>
          </p:cNvPr>
          <p:cNvSpPr txBox="1">
            <a:spLocks noChangeArrowheads="1"/>
          </p:cNvSpPr>
          <p:nvPr/>
        </p:nvSpPr>
        <p:spPr bwMode="auto">
          <a:xfrm>
            <a:off x="7696200" y="49530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400" b="1">
                <a:solidFill>
                  <a:srgbClr val="FF0000"/>
                </a:solidFill>
              </a:rPr>
              <a:t>đang phát triển</a:t>
            </a:r>
          </a:p>
        </p:txBody>
      </p:sp>
      <p:sp>
        <p:nvSpPr>
          <p:cNvPr id="79940" name="Text Box 68">
            <a:extLst>
              <a:ext uri="{FF2B5EF4-FFF2-40B4-BE49-F238E27FC236}">
                <a16:creationId xmlns:a16="http://schemas.microsoft.com/office/drawing/2014/main" id="{EEB3FC61-D1D3-DA28-04A0-907E0BFF3BA0}"/>
              </a:ext>
            </a:extLst>
          </p:cNvPr>
          <p:cNvSpPr txBox="1">
            <a:spLocks noChangeArrowheads="1"/>
          </p:cNvSpPr>
          <p:nvPr/>
        </p:nvSpPr>
        <p:spPr bwMode="auto">
          <a:xfrm>
            <a:off x="8021638" y="5430838"/>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400" b="1">
                <a:solidFill>
                  <a:srgbClr val="FF0000"/>
                </a:solidFill>
              </a:rPr>
              <a:t>Ấn Độ</a:t>
            </a:r>
          </a:p>
        </p:txBody>
      </p:sp>
    </p:spTree>
    <p:extLst>
      <p:ext uri="{BB962C8B-B14F-4D97-AF65-F5344CB8AC3E}">
        <p14:creationId xmlns:p14="http://schemas.microsoft.com/office/powerpoint/2010/main" val="23265718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repeatCount="3000" fill="hold" nodeType="clickEffect">
                                  <p:stCondLst>
                                    <p:cond delay="0"/>
                                  </p:stCondLst>
                                  <p:childTnLst>
                                    <p:animClr clrSpc="rgb" dir="cw">
                                      <p:cBhvr>
                                        <p:cTn id="6" dur="1000" fill="hold"/>
                                        <p:tgtEl>
                                          <p:spTgt spid="79927"/>
                                        </p:tgtEl>
                                        <p:attrNameLst>
                                          <p:attrName>fillcolor</p:attrName>
                                        </p:attrNameLst>
                                      </p:cBhvr>
                                      <p:to>
                                        <a:srgbClr val="FF0000"/>
                                      </p:to>
                                    </p:animClr>
                                    <p:set>
                                      <p:cBhvr>
                                        <p:cTn id="7" dur="1000" fill="hold"/>
                                        <p:tgtEl>
                                          <p:spTgt spid="79927"/>
                                        </p:tgtEl>
                                        <p:attrNameLst>
                                          <p:attrName>fill.type</p:attrName>
                                        </p:attrNameLst>
                                      </p:cBhvr>
                                      <p:to>
                                        <p:strVal val="solid"/>
                                      </p:to>
                                    </p:set>
                                    <p:set>
                                      <p:cBhvr>
                                        <p:cTn id="8" dur="1000" fill="hold"/>
                                        <p:tgtEl>
                                          <p:spTgt spid="79927"/>
                                        </p:tgtEl>
                                        <p:attrNameLst>
                                          <p:attrName>fill.on</p:attrName>
                                        </p:attrNameLst>
                                      </p:cBhvr>
                                      <p:to>
                                        <p:strVal val="true"/>
                                      </p:to>
                                    </p:set>
                                  </p:childTnLst>
                                </p:cTn>
                              </p:par>
                              <p:par>
                                <p:cTn id="9" presetID="1" presetClass="emph" presetSubtype="2" repeatCount="3000" fill="hold" nodeType="withEffect">
                                  <p:stCondLst>
                                    <p:cond delay="0"/>
                                  </p:stCondLst>
                                  <p:childTnLst>
                                    <p:animClr clrSpc="rgb" dir="cw">
                                      <p:cBhvr>
                                        <p:cTn id="10" dur="1000" fill="hold"/>
                                        <p:tgtEl>
                                          <p:spTgt spid="79929"/>
                                        </p:tgtEl>
                                        <p:attrNameLst>
                                          <p:attrName>fillcolor</p:attrName>
                                        </p:attrNameLst>
                                      </p:cBhvr>
                                      <p:to>
                                        <a:srgbClr val="FF0000"/>
                                      </p:to>
                                    </p:animClr>
                                    <p:set>
                                      <p:cBhvr>
                                        <p:cTn id="11" dur="1000" fill="hold"/>
                                        <p:tgtEl>
                                          <p:spTgt spid="79929"/>
                                        </p:tgtEl>
                                        <p:attrNameLst>
                                          <p:attrName>fill.type</p:attrName>
                                        </p:attrNameLst>
                                      </p:cBhvr>
                                      <p:to>
                                        <p:strVal val="solid"/>
                                      </p:to>
                                    </p:set>
                                    <p:set>
                                      <p:cBhvr>
                                        <p:cTn id="12" dur="1000" fill="hold"/>
                                        <p:tgtEl>
                                          <p:spTgt spid="79929"/>
                                        </p:tgtEl>
                                        <p:attrNameLst>
                                          <p:attrName>fill.on</p:attrName>
                                        </p:attrNameLst>
                                      </p:cBhvr>
                                      <p:to>
                                        <p:strVal val="tru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9936"/>
                                        </p:tgtEl>
                                        <p:attrNameLst>
                                          <p:attrName>style.visibility</p:attrName>
                                        </p:attrNameLst>
                                      </p:cBhvr>
                                      <p:to>
                                        <p:strVal val="visible"/>
                                      </p:to>
                                    </p:set>
                                    <p:animEffect transition="in" filter="fade">
                                      <p:cBhvr>
                                        <p:cTn id="22" dur="500"/>
                                        <p:tgtEl>
                                          <p:spTgt spid="799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9938"/>
                                        </p:tgtEl>
                                        <p:attrNameLst>
                                          <p:attrName>style.visibility</p:attrName>
                                        </p:attrNameLst>
                                      </p:cBhvr>
                                      <p:to>
                                        <p:strVal val="visible"/>
                                      </p:to>
                                    </p:set>
                                    <p:animEffect transition="in" filter="fade">
                                      <p:cBhvr>
                                        <p:cTn id="27" dur="500"/>
                                        <p:tgtEl>
                                          <p:spTgt spid="799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9939"/>
                                        </p:tgtEl>
                                        <p:attrNameLst>
                                          <p:attrName>style.visibility</p:attrName>
                                        </p:attrNameLst>
                                      </p:cBhvr>
                                      <p:to>
                                        <p:strVal val="visible"/>
                                      </p:to>
                                    </p:set>
                                    <p:animEffect transition="in" filter="fade">
                                      <p:cBhvr>
                                        <p:cTn id="32" dur="500"/>
                                        <p:tgtEl>
                                          <p:spTgt spid="7993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79940"/>
                                        </p:tgtEl>
                                        <p:attrNameLst>
                                          <p:attrName>style.visibility</p:attrName>
                                        </p:attrNameLst>
                                      </p:cBhvr>
                                      <p:to>
                                        <p:strVal val="visible"/>
                                      </p:to>
                                    </p:set>
                                    <p:animEffect transition="in" filter="fade">
                                      <p:cBhvr>
                                        <p:cTn id="37" dur="500"/>
                                        <p:tgtEl>
                                          <p:spTgt spid="7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36" grpId="0" animBg="1"/>
      <p:bldP spid="79938" grpId="0"/>
      <p:bldP spid="79939" grpId="0"/>
      <p:bldP spid="799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 Box 6">
            <a:extLst>
              <a:ext uri="{FF2B5EF4-FFF2-40B4-BE49-F238E27FC236}">
                <a16:creationId xmlns:a16="http://schemas.microsoft.com/office/drawing/2014/main" id="{01B300CD-C689-1CF1-7D9E-9A633B0A8496}"/>
              </a:ext>
            </a:extLst>
          </p:cNvPr>
          <p:cNvSpPr txBox="1">
            <a:spLocks noChangeArrowheads="1"/>
          </p:cNvSpPr>
          <p:nvPr/>
        </p:nvSpPr>
        <p:spPr bwMode="auto">
          <a:xfrm>
            <a:off x="1524000" y="1"/>
            <a:ext cx="1752600" cy="701675"/>
          </a:xfrm>
          <a:prstGeom prst="rect">
            <a:avLst/>
          </a:prstGeom>
          <a:noFill/>
          <a:ln>
            <a:noFill/>
          </a:ln>
          <a:effec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fontAlgn="base" hangingPunct="1">
              <a:spcBef>
                <a:spcPct val="50000"/>
              </a:spcBef>
              <a:spcAft>
                <a:spcPct val="0"/>
              </a:spcAft>
              <a:defRPr/>
            </a:pPr>
            <a:r>
              <a:rPr lang="en-US" altLang="en-US" sz="4000" b="1">
                <a:solidFill>
                  <a:srgbClr val="FF3300"/>
                </a:solidFill>
                <a:effectLst>
                  <a:outerShdw blurRad="38100" dist="38100" dir="2700000" algn="tl">
                    <a:srgbClr val="C0C0C0"/>
                  </a:outerShdw>
                </a:effectLst>
                <a:cs typeface="Times New Roman" panose="02020603050405020304" pitchFamily="18" charset="0"/>
              </a:rPr>
              <a:t>Bài 11</a:t>
            </a:r>
          </a:p>
        </p:txBody>
      </p:sp>
      <p:sp>
        <p:nvSpPr>
          <p:cNvPr id="8199" name="Text Box 7">
            <a:extLst>
              <a:ext uri="{FF2B5EF4-FFF2-40B4-BE49-F238E27FC236}">
                <a16:creationId xmlns:a16="http://schemas.microsoft.com/office/drawing/2014/main" id="{91D4F596-9868-7642-76AC-513B896A7449}"/>
              </a:ext>
            </a:extLst>
          </p:cNvPr>
          <p:cNvSpPr txBox="1">
            <a:spLocks noChangeArrowheads="1"/>
          </p:cNvSpPr>
          <p:nvPr/>
        </p:nvSpPr>
        <p:spPr bwMode="auto">
          <a:xfrm>
            <a:off x="3429000" y="46039"/>
            <a:ext cx="6794500" cy="1311275"/>
          </a:xfrm>
          <a:prstGeom prst="rect">
            <a:avLst/>
          </a:prstGeom>
          <a:noFill/>
          <a:ln>
            <a:noFill/>
          </a:ln>
          <a:effec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fontAlgn="base" hangingPunct="1">
              <a:spcBef>
                <a:spcPct val="50000"/>
              </a:spcBef>
              <a:spcAft>
                <a:spcPct val="0"/>
              </a:spcAft>
              <a:defRPr/>
            </a:pPr>
            <a:r>
              <a:rPr lang="en-US" altLang="en-US" sz="4000" b="1" dirty="0">
                <a:solidFill>
                  <a:srgbClr val="FF3300"/>
                </a:solidFill>
                <a:effectLst>
                  <a:outerShdw blurRad="38100" dist="38100" dir="2700000" algn="tl">
                    <a:srgbClr val="C0C0C0"/>
                  </a:outerShdw>
                </a:effectLst>
                <a:latin typeface="Arial" panose="020B0604020202020204" pitchFamily="34" charset="0"/>
              </a:rPr>
              <a:t>   </a:t>
            </a:r>
            <a:r>
              <a:rPr lang="en-US" altLang="en-US" sz="4000" b="1" dirty="0">
                <a:solidFill>
                  <a:srgbClr val="FF3300"/>
                </a:solidFill>
                <a:effectLst>
                  <a:outerShdw blurRad="38100" dist="38100" dir="2700000" algn="tl">
                    <a:srgbClr val="C0C0C0"/>
                  </a:outerShdw>
                </a:effectLst>
                <a:cs typeface="Times New Roman" panose="02020603050405020304" pitchFamily="18" charset="0"/>
              </a:rPr>
              <a:t>DÂN CƯ VÀ ĐẶC ĐIỂM KINH TẾ KHU VỰC NAM Á</a:t>
            </a:r>
          </a:p>
        </p:txBody>
      </p:sp>
    </p:spTree>
    <p:extLst>
      <p:ext uri="{BB962C8B-B14F-4D97-AF65-F5344CB8AC3E}">
        <p14:creationId xmlns:p14="http://schemas.microsoft.com/office/powerpoint/2010/main" val="17781944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circle(in)">
                                      <p:cBhvr>
                                        <p:cTn id="7" dur="2000"/>
                                        <p:tgtEl>
                                          <p:spTgt spid="8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8199"/>
                                        </p:tgtEl>
                                        <p:attrNameLst>
                                          <p:attrName>style.visibility</p:attrName>
                                        </p:attrNameLst>
                                      </p:cBhvr>
                                      <p:to>
                                        <p:strVal val="visible"/>
                                      </p:to>
                                    </p:set>
                                    <p:animEffect transition="in" filter="plus(in)">
                                      <p:cBhvr>
                                        <p:cTn id="12" dur="2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19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83">
            <a:extLst>
              <a:ext uri="{FF2B5EF4-FFF2-40B4-BE49-F238E27FC236}">
                <a16:creationId xmlns:a16="http://schemas.microsoft.com/office/drawing/2014/main" id="{56613DCB-70FB-96E4-7D90-E7DEDFFBE2AE}"/>
              </a:ext>
            </a:extLst>
          </p:cNvPr>
          <p:cNvGrpSpPr>
            <a:grpSpLocks/>
          </p:cNvGrpSpPr>
          <p:nvPr/>
        </p:nvGrpSpPr>
        <p:grpSpPr bwMode="auto">
          <a:xfrm>
            <a:off x="4648200" y="-76200"/>
            <a:ext cx="6019800" cy="6886575"/>
            <a:chOff x="1998" y="0"/>
            <a:chExt cx="3762" cy="4338"/>
          </a:xfrm>
        </p:grpSpPr>
        <p:pic>
          <p:nvPicPr>
            <p:cNvPr id="5158" name="Picture 82" descr="Ban do chinh tri Nam Á (1)">
              <a:extLst>
                <a:ext uri="{FF2B5EF4-FFF2-40B4-BE49-F238E27FC236}">
                  <a16:creationId xmlns:a16="http://schemas.microsoft.com/office/drawing/2014/main" id="{2D0397C6-7F6A-8EBB-B9A4-9CA5C81EF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 y="0"/>
              <a:ext cx="3762" cy="4320"/>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159" name="Text Box 5">
              <a:extLst>
                <a:ext uri="{FF2B5EF4-FFF2-40B4-BE49-F238E27FC236}">
                  <a16:creationId xmlns:a16="http://schemas.microsoft.com/office/drawing/2014/main" id="{21A47D71-EBC0-BF67-51E8-4F553866A3E5}"/>
                </a:ext>
              </a:extLst>
            </p:cNvPr>
            <p:cNvSpPr txBox="1">
              <a:spLocks noChangeArrowheads="1"/>
            </p:cNvSpPr>
            <p:nvPr/>
          </p:nvSpPr>
          <p:spPr bwMode="auto">
            <a:xfrm>
              <a:off x="2375" y="4088"/>
              <a:ext cx="2976"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en-US" altLang="en-US" sz="2000" b="1">
                  <a:solidFill>
                    <a:srgbClr val="000000"/>
                  </a:solidFill>
                  <a:latin typeface="Times New Roman" panose="02020603050405020304" pitchFamily="18" charset="0"/>
                  <a:cs typeface="Times New Roman" panose="02020603050405020304" pitchFamily="18" charset="0"/>
                </a:rPr>
                <a:t>Bản đồ hành chính các nước Nam Á </a:t>
              </a:r>
            </a:p>
          </p:txBody>
        </p:sp>
      </p:grpSp>
      <p:sp>
        <p:nvSpPr>
          <p:cNvPr id="5123" name="Text Box 8">
            <a:extLst>
              <a:ext uri="{FF2B5EF4-FFF2-40B4-BE49-F238E27FC236}">
                <a16:creationId xmlns:a16="http://schemas.microsoft.com/office/drawing/2014/main" id="{D40F1D50-9822-2334-75E9-5EFB46A72F07}"/>
              </a:ext>
            </a:extLst>
          </p:cNvPr>
          <p:cNvSpPr txBox="1">
            <a:spLocks noChangeArrowheads="1"/>
          </p:cNvSpPr>
          <p:nvPr/>
        </p:nvSpPr>
        <p:spPr bwMode="auto">
          <a:xfrm>
            <a:off x="1414463" y="792164"/>
            <a:ext cx="327660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en-US" altLang="en-US" sz="2000" b="1">
                <a:solidFill>
                  <a:srgbClr val="FF0000"/>
                </a:solidFill>
                <a:latin typeface="Times New Roman" panose="02020603050405020304" pitchFamily="18" charset="0"/>
                <a:cs typeface="Times New Roman" panose="02020603050405020304" pitchFamily="18" charset="0"/>
              </a:rPr>
              <a:t>Xác định vị trí các nước thuộc khu vực Nam Á?</a:t>
            </a:r>
          </a:p>
        </p:txBody>
      </p:sp>
      <p:grpSp>
        <p:nvGrpSpPr>
          <p:cNvPr id="3" name="Group 104">
            <a:extLst>
              <a:ext uri="{FF2B5EF4-FFF2-40B4-BE49-F238E27FC236}">
                <a16:creationId xmlns:a16="http://schemas.microsoft.com/office/drawing/2014/main" id="{81E276D7-ED63-69CE-5498-DEB3503E34E2}"/>
              </a:ext>
            </a:extLst>
          </p:cNvPr>
          <p:cNvGrpSpPr>
            <a:grpSpLocks/>
          </p:cNvGrpSpPr>
          <p:nvPr/>
        </p:nvGrpSpPr>
        <p:grpSpPr bwMode="auto">
          <a:xfrm>
            <a:off x="4732338" y="120651"/>
            <a:ext cx="2506662" cy="2252663"/>
            <a:chOff x="2021" y="76"/>
            <a:chExt cx="1579" cy="1419"/>
          </a:xfrm>
        </p:grpSpPr>
        <p:sp>
          <p:nvSpPr>
            <p:cNvPr id="5155" name="Freeform 93">
              <a:extLst>
                <a:ext uri="{FF2B5EF4-FFF2-40B4-BE49-F238E27FC236}">
                  <a16:creationId xmlns:a16="http://schemas.microsoft.com/office/drawing/2014/main" id="{567D67E6-D750-277D-EF8C-DB888675EFD1}"/>
                </a:ext>
              </a:extLst>
            </p:cNvPr>
            <p:cNvSpPr>
              <a:spLocks/>
            </p:cNvSpPr>
            <p:nvPr/>
          </p:nvSpPr>
          <p:spPr bwMode="auto">
            <a:xfrm>
              <a:off x="2021" y="76"/>
              <a:ext cx="1579" cy="1419"/>
            </a:xfrm>
            <a:custGeom>
              <a:avLst/>
              <a:gdLst>
                <a:gd name="T0" fmla="*/ 1459 w 1579"/>
                <a:gd name="T1" fmla="*/ 4 h 1419"/>
                <a:gd name="T2" fmla="*/ 1290 w 1579"/>
                <a:gd name="T3" fmla="*/ 117 h 1419"/>
                <a:gd name="T4" fmla="*/ 1194 w 1579"/>
                <a:gd name="T5" fmla="*/ 249 h 1419"/>
                <a:gd name="T6" fmla="*/ 1122 w 1579"/>
                <a:gd name="T7" fmla="*/ 285 h 1419"/>
                <a:gd name="T8" fmla="*/ 1026 w 1579"/>
                <a:gd name="T9" fmla="*/ 387 h 1419"/>
                <a:gd name="T10" fmla="*/ 960 w 1579"/>
                <a:gd name="T11" fmla="*/ 435 h 1419"/>
                <a:gd name="T12" fmla="*/ 768 w 1579"/>
                <a:gd name="T13" fmla="*/ 513 h 1419"/>
                <a:gd name="T14" fmla="*/ 642 w 1579"/>
                <a:gd name="T15" fmla="*/ 579 h 1419"/>
                <a:gd name="T16" fmla="*/ 534 w 1579"/>
                <a:gd name="T17" fmla="*/ 621 h 1419"/>
                <a:gd name="T18" fmla="*/ 276 w 1579"/>
                <a:gd name="T19" fmla="*/ 615 h 1419"/>
                <a:gd name="T20" fmla="*/ 138 w 1579"/>
                <a:gd name="T21" fmla="*/ 561 h 1419"/>
                <a:gd name="T22" fmla="*/ 156 w 1579"/>
                <a:gd name="T23" fmla="*/ 651 h 1419"/>
                <a:gd name="T24" fmla="*/ 204 w 1579"/>
                <a:gd name="T25" fmla="*/ 819 h 1419"/>
                <a:gd name="T26" fmla="*/ 234 w 1579"/>
                <a:gd name="T27" fmla="*/ 891 h 1419"/>
                <a:gd name="T28" fmla="*/ 132 w 1579"/>
                <a:gd name="T29" fmla="*/ 921 h 1419"/>
                <a:gd name="T30" fmla="*/ 12 w 1579"/>
                <a:gd name="T31" fmla="*/ 1041 h 1419"/>
                <a:gd name="T32" fmla="*/ 132 w 1579"/>
                <a:gd name="T33" fmla="*/ 1101 h 1419"/>
                <a:gd name="T34" fmla="*/ 426 w 1579"/>
                <a:gd name="T35" fmla="*/ 1149 h 1419"/>
                <a:gd name="T36" fmla="*/ 456 w 1579"/>
                <a:gd name="T37" fmla="*/ 1179 h 1419"/>
                <a:gd name="T38" fmla="*/ 534 w 1579"/>
                <a:gd name="T39" fmla="*/ 1263 h 1419"/>
                <a:gd name="T40" fmla="*/ 588 w 1579"/>
                <a:gd name="T41" fmla="*/ 1299 h 1419"/>
                <a:gd name="T42" fmla="*/ 660 w 1579"/>
                <a:gd name="T43" fmla="*/ 1401 h 1419"/>
                <a:gd name="T44" fmla="*/ 810 w 1579"/>
                <a:gd name="T45" fmla="*/ 1383 h 1419"/>
                <a:gd name="T46" fmla="*/ 978 w 1579"/>
                <a:gd name="T47" fmla="*/ 1371 h 1419"/>
                <a:gd name="T48" fmla="*/ 918 w 1579"/>
                <a:gd name="T49" fmla="*/ 1191 h 1419"/>
                <a:gd name="T50" fmla="*/ 924 w 1579"/>
                <a:gd name="T51" fmla="*/ 1041 h 1419"/>
                <a:gd name="T52" fmla="*/ 1026 w 1579"/>
                <a:gd name="T53" fmla="*/ 987 h 1419"/>
                <a:gd name="T54" fmla="*/ 1170 w 1579"/>
                <a:gd name="T55" fmla="*/ 999 h 1419"/>
                <a:gd name="T56" fmla="*/ 1242 w 1579"/>
                <a:gd name="T57" fmla="*/ 951 h 1419"/>
                <a:gd name="T58" fmla="*/ 1380 w 1579"/>
                <a:gd name="T59" fmla="*/ 837 h 1419"/>
                <a:gd name="T60" fmla="*/ 1482 w 1579"/>
                <a:gd name="T61" fmla="*/ 687 h 1419"/>
                <a:gd name="T62" fmla="*/ 1512 w 1579"/>
                <a:gd name="T63" fmla="*/ 489 h 1419"/>
                <a:gd name="T64" fmla="*/ 1470 w 1579"/>
                <a:gd name="T65" fmla="*/ 201 h 1419"/>
                <a:gd name="T66" fmla="*/ 1488 w 1579"/>
                <a:gd name="T67" fmla="*/ 69 h 1419"/>
                <a:gd name="T68" fmla="*/ 1566 w 1579"/>
                <a:gd name="T69" fmla="*/ 27 h 1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79"/>
                <a:gd name="T106" fmla="*/ 0 h 1419"/>
                <a:gd name="T107" fmla="*/ 1579 w 1579"/>
                <a:gd name="T108" fmla="*/ 1419 h 14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79" h="1419">
                  <a:moveTo>
                    <a:pt x="1566" y="27"/>
                  </a:moveTo>
                  <a:cubicBezTo>
                    <a:pt x="1553" y="26"/>
                    <a:pt x="1503" y="0"/>
                    <a:pt x="1459" y="4"/>
                  </a:cubicBezTo>
                  <a:cubicBezTo>
                    <a:pt x="1415" y="8"/>
                    <a:pt x="1330" y="32"/>
                    <a:pt x="1302" y="51"/>
                  </a:cubicBezTo>
                  <a:cubicBezTo>
                    <a:pt x="1299" y="73"/>
                    <a:pt x="1306" y="101"/>
                    <a:pt x="1290" y="117"/>
                  </a:cubicBezTo>
                  <a:cubicBezTo>
                    <a:pt x="1280" y="127"/>
                    <a:pt x="1254" y="141"/>
                    <a:pt x="1254" y="141"/>
                  </a:cubicBezTo>
                  <a:cubicBezTo>
                    <a:pt x="1239" y="185"/>
                    <a:pt x="1206" y="214"/>
                    <a:pt x="1194" y="249"/>
                  </a:cubicBezTo>
                  <a:cubicBezTo>
                    <a:pt x="1189" y="265"/>
                    <a:pt x="1190" y="274"/>
                    <a:pt x="1170" y="279"/>
                  </a:cubicBezTo>
                  <a:cubicBezTo>
                    <a:pt x="1154" y="283"/>
                    <a:pt x="1138" y="283"/>
                    <a:pt x="1122" y="285"/>
                  </a:cubicBezTo>
                  <a:cubicBezTo>
                    <a:pt x="1078" y="300"/>
                    <a:pt x="1095" y="288"/>
                    <a:pt x="1068" y="315"/>
                  </a:cubicBezTo>
                  <a:cubicBezTo>
                    <a:pt x="1060" y="385"/>
                    <a:pt x="1068" y="359"/>
                    <a:pt x="1026" y="387"/>
                  </a:cubicBezTo>
                  <a:cubicBezTo>
                    <a:pt x="1004" y="420"/>
                    <a:pt x="1027" y="394"/>
                    <a:pt x="996" y="411"/>
                  </a:cubicBezTo>
                  <a:cubicBezTo>
                    <a:pt x="983" y="418"/>
                    <a:pt x="960" y="435"/>
                    <a:pt x="960" y="435"/>
                  </a:cubicBezTo>
                  <a:cubicBezTo>
                    <a:pt x="958" y="441"/>
                    <a:pt x="948" y="481"/>
                    <a:pt x="936" y="489"/>
                  </a:cubicBezTo>
                  <a:cubicBezTo>
                    <a:pt x="893" y="516"/>
                    <a:pt x="805" y="511"/>
                    <a:pt x="768" y="513"/>
                  </a:cubicBezTo>
                  <a:cubicBezTo>
                    <a:pt x="741" y="553"/>
                    <a:pt x="727" y="544"/>
                    <a:pt x="672" y="549"/>
                  </a:cubicBezTo>
                  <a:cubicBezTo>
                    <a:pt x="656" y="560"/>
                    <a:pt x="650" y="560"/>
                    <a:pt x="642" y="579"/>
                  </a:cubicBezTo>
                  <a:cubicBezTo>
                    <a:pt x="637" y="591"/>
                    <a:pt x="643" y="614"/>
                    <a:pt x="630" y="615"/>
                  </a:cubicBezTo>
                  <a:cubicBezTo>
                    <a:pt x="598" y="617"/>
                    <a:pt x="566" y="619"/>
                    <a:pt x="534" y="621"/>
                  </a:cubicBezTo>
                  <a:cubicBezTo>
                    <a:pt x="485" y="637"/>
                    <a:pt x="516" y="641"/>
                    <a:pt x="450" y="633"/>
                  </a:cubicBezTo>
                  <a:cubicBezTo>
                    <a:pt x="370" y="606"/>
                    <a:pt x="427" y="622"/>
                    <a:pt x="276" y="615"/>
                  </a:cubicBezTo>
                  <a:cubicBezTo>
                    <a:pt x="219" y="577"/>
                    <a:pt x="231" y="580"/>
                    <a:pt x="156" y="573"/>
                  </a:cubicBezTo>
                  <a:cubicBezTo>
                    <a:pt x="150" y="569"/>
                    <a:pt x="143" y="566"/>
                    <a:pt x="138" y="561"/>
                  </a:cubicBezTo>
                  <a:cubicBezTo>
                    <a:pt x="133" y="556"/>
                    <a:pt x="126" y="536"/>
                    <a:pt x="126" y="543"/>
                  </a:cubicBezTo>
                  <a:cubicBezTo>
                    <a:pt x="126" y="638"/>
                    <a:pt x="114" y="623"/>
                    <a:pt x="156" y="651"/>
                  </a:cubicBezTo>
                  <a:cubicBezTo>
                    <a:pt x="162" y="690"/>
                    <a:pt x="170" y="719"/>
                    <a:pt x="198" y="747"/>
                  </a:cubicBezTo>
                  <a:cubicBezTo>
                    <a:pt x="200" y="771"/>
                    <a:pt x="194" y="797"/>
                    <a:pt x="204" y="819"/>
                  </a:cubicBezTo>
                  <a:cubicBezTo>
                    <a:pt x="210" y="832"/>
                    <a:pt x="240" y="843"/>
                    <a:pt x="240" y="843"/>
                  </a:cubicBezTo>
                  <a:cubicBezTo>
                    <a:pt x="238" y="859"/>
                    <a:pt x="243" y="878"/>
                    <a:pt x="234" y="891"/>
                  </a:cubicBezTo>
                  <a:cubicBezTo>
                    <a:pt x="227" y="901"/>
                    <a:pt x="210" y="899"/>
                    <a:pt x="198" y="903"/>
                  </a:cubicBezTo>
                  <a:cubicBezTo>
                    <a:pt x="175" y="911"/>
                    <a:pt x="156" y="916"/>
                    <a:pt x="132" y="921"/>
                  </a:cubicBezTo>
                  <a:cubicBezTo>
                    <a:pt x="109" y="955"/>
                    <a:pt x="75" y="992"/>
                    <a:pt x="36" y="1005"/>
                  </a:cubicBezTo>
                  <a:cubicBezTo>
                    <a:pt x="28" y="1017"/>
                    <a:pt x="20" y="1029"/>
                    <a:pt x="12" y="1041"/>
                  </a:cubicBezTo>
                  <a:cubicBezTo>
                    <a:pt x="0" y="1059"/>
                    <a:pt x="32" y="1063"/>
                    <a:pt x="36" y="1065"/>
                  </a:cubicBezTo>
                  <a:cubicBezTo>
                    <a:pt x="82" y="1091"/>
                    <a:pt x="76" y="1093"/>
                    <a:pt x="132" y="1101"/>
                  </a:cubicBezTo>
                  <a:cubicBezTo>
                    <a:pt x="164" y="1123"/>
                    <a:pt x="199" y="1113"/>
                    <a:pt x="234" y="1101"/>
                  </a:cubicBezTo>
                  <a:cubicBezTo>
                    <a:pt x="275" y="1162"/>
                    <a:pt x="364" y="1146"/>
                    <a:pt x="426" y="1149"/>
                  </a:cubicBezTo>
                  <a:cubicBezTo>
                    <a:pt x="432" y="1153"/>
                    <a:pt x="439" y="1156"/>
                    <a:pt x="444" y="1161"/>
                  </a:cubicBezTo>
                  <a:cubicBezTo>
                    <a:pt x="449" y="1166"/>
                    <a:pt x="450" y="1175"/>
                    <a:pt x="456" y="1179"/>
                  </a:cubicBezTo>
                  <a:cubicBezTo>
                    <a:pt x="468" y="1187"/>
                    <a:pt x="484" y="1186"/>
                    <a:pt x="498" y="1191"/>
                  </a:cubicBezTo>
                  <a:cubicBezTo>
                    <a:pt x="508" y="1206"/>
                    <a:pt x="526" y="1255"/>
                    <a:pt x="534" y="1263"/>
                  </a:cubicBezTo>
                  <a:cubicBezTo>
                    <a:pt x="544" y="1273"/>
                    <a:pt x="558" y="1279"/>
                    <a:pt x="570" y="1287"/>
                  </a:cubicBezTo>
                  <a:cubicBezTo>
                    <a:pt x="576" y="1291"/>
                    <a:pt x="588" y="1299"/>
                    <a:pt x="588" y="1299"/>
                  </a:cubicBezTo>
                  <a:cubicBezTo>
                    <a:pt x="603" y="1322"/>
                    <a:pt x="617" y="1373"/>
                    <a:pt x="636" y="1389"/>
                  </a:cubicBezTo>
                  <a:cubicBezTo>
                    <a:pt x="643" y="1395"/>
                    <a:pt x="653" y="1396"/>
                    <a:pt x="660" y="1401"/>
                  </a:cubicBezTo>
                  <a:cubicBezTo>
                    <a:pt x="667" y="1406"/>
                    <a:pt x="672" y="1413"/>
                    <a:pt x="678" y="1419"/>
                  </a:cubicBezTo>
                  <a:cubicBezTo>
                    <a:pt x="712" y="1369"/>
                    <a:pt x="737" y="1387"/>
                    <a:pt x="810" y="1383"/>
                  </a:cubicBezTo>
                  <a:cubicBezTo>
                    <a:pt x="843" y="1372"/>
                    <a:pt x="870" y="1380"/>
                    <a:pt x="900" y="1395"/>
                  </a:cubicBezTo>
                  <a:cubicBezTo>
                    <a:pt x="937" y="1390"/>
                    <a:pt x="947" y="1381"/>
                    <a:pt x="978" y="1371"/>
                  </a:cubicBezTo>
                  <a:cubicBezTo>
                    <a:pt x="985" y="1327"/>
                    <a:pt x="995" y="1272"/>
                    <a:pt x="954" y="1245"/>
                  </a:cubicBezTo>
                  <a:cubicBezTo>
                    <a:pt x="940" y="1224"/>
                    <a:pt x="936" y="1209"/>
                    <a:pt x="918" y="1191"/>
                  </a:cubicBezTo>
                  <a:cubicBezTo>
                    <a:pt x="908" y="1162"/>
                    <a:pt x="903" y="1104"/>
                    <a:pt x="900" y="1077"/>
                  </a:cubicBezTo>
                  <a:cubicBezTo>
                    <a:pt x="901" y="1052"/>
                    <a:pt x="912" y="1051"/>
                    <a:pt x="924" y="1041"/>
                  </a:cubicBezTo>
                  <a:cubicBezTo>
                    <a:pt x="966" y="1035"/>
                    <a:pt x="959" y="1021"/>
                    <a:pt x="972" y="1017"/>
                  </a:cubicBezTo>
                  <a:cubicBezTo>
                    <a:pt x="981" y="989"/>
                    <a:pt x="997" y="993"/>
                    <a:pt x="1026" y="987"/>
                  </a:cubicBezTo>
                  <a:cubicBezTo>
                    <a:pt x="1126" y="998"/>
                    <a:pt x="1047" y="1015"/>
                    <a:pt x="1152" y="1005"/>
                  </a:cubicBezTo>
                  <a:cubicBezTo>
                    <a:pt x="1158" y="1003"/>
                    <a:pt x="1166" y="1004"/>
                    <a:pt x="1170" y="999"/>
                  </a:cubicBezTo>
                  <a:cubicBezTo>
                    <a:pt x="1177" y="989"/>
                    <a:pt x="1170" y="965"/>
                    <a:pt x="1182" y="963"/>
                  </a:cubicBezTo>
                  <a:cubicBezTo>
                    <a:pt x="1226" y="956"/>
                    <a:pt x="1206" y="960"/>
                    <a:pt x="1242" y="951"/>
                  </a:cubicBezTo>
                  <a:cubicBezTo>
                    <a:pt x="1255" y="912"/>
                    <a:pt x="1265" y="918"/>
                    <a:pt x="1296" y="897"/>
                  </a:cubicBezTo>
                  <a:cubicBezTo>
                    <a:pt x="1314" y="842"/>
                    <a:pt x="1321" y="847"/>
                    <a:pt x="1380" y="837"/>
                  </a:cubicBezTo>
                  <a:cubicBezTo>
                    <a:pt x="1388" y="813"/>
                    <a:pt x="1404" y="807"/>
                    <a:pt x="1422" y="789"/>
                  </a:cubicBezTo>
                  <a:cubicBezTo>
                    <a:pt x="1433" y="755"/>
                    <a:pt x="1448" y="698"/>
                    <a:pt x="1482" y="687"/>
                  </a:cubicBezTo>
                  <a:cubicBezTo>
                    <a:pt x="1494" y="669"/>
                    <a:pt x="1500" y="651"/>
                    <a:pt x="1512" y="633"/>
                  </a:cubicBezTo>
                  <a:cubicBezTo>
                    <a:pt x="1518" y="569"/>
                    <a:pt x="1523" y="556"/>
                    <a:pt x="1512" y="489"/>
                  </a:cubicBezTo>
                  <a:cubicBezTo>
                    <a:pt x="1505" y="445"/>
                    <a:pt x="1481" y="401"/>
                    <a:pt x="1470" y="357"/>
                  </a:cubicBezTo>
                  <a:cubicBezTo>
                    <a:pt x="1473" y="311"/>
                    <a:pt x="1482" y="249"/>
                    <a:pt x="1470" y="201"/>
                  </a:cubicBezTo>
                  <a:cubicBezTo>
                    <a:pt x="1464" y="177"/>
                    <a:pt x="1466" y="138"/>
                    <a:pt x="1452" y="117"/>
                  </a:cubicBezTo>
                  <a:cubicBezTo>
                    <a:pt x="1470" y="93"/>
                    <a:pt x="1452" y="81"/>
                    <a:pt x="1488" y="69"/>
                  </a:cubicBezTo>
                  <a:cubicBezTo>
                    <a:pt x="1510" y="35"/>
                    <a:pt x="1514" y="20"/>
                    <a:pt x="1542" y="39"/>
                  </a:cubicBezTo>
                  <a:cubicBezTo>
                    <a:pt x="1550" y="27"/>
                    <a:pt x="1579" y="40"/>
                    <a:pt x="1566" y="27"/>
                  </a:cubicBezTo>
                  <a:close/>
                </a:path>
              </a:pathLst>
            </a:custGeom>
            <a:solidFill>
              <a:srgbClr val="0099CC"/>
            </a:solidFill>
            <a:ln w="50800">
              <a:solidFill>
                <a:schemeClr val="tx1"/>
              </a:solidFill>
              <a:round/>
              <a:headEnd/>
              <a:tailEnd/>
            </a:ln>
          </p:spPr>
          <p:txBody>
            <a:bodyPr/>
            <a:lstStyle/>
            <a:p>
              <a:pPr eaLnBrk="0" fontAlgn="base" hangingPunct="0">
                <a:spcBef>
                  <a:spcPct val="0"/>
                </a:spcBef>
                <a:spcAft>
                  <a:spcPct val="0"/>
                </a:spcAft>
              </a:pPr>
              <a:endParaRPr lang="en-US" sz="2000">
                <a:solidFill>
                  <a:srgbClr val="000000"/>
                </a:solidFill>
                <a:latin typeface="Times New Roman" panose="02020603050405020304" pitchFamily="18" charset="0"/>
              </a:endParaRPr>
            </a:p>
          </p:txBody>
        </p:sp>
        <p:pic>
          <p:nvPicPr>
            <p:cNvPr id="5156" name="Picture 97" descr="Flag_of_Pakistan">
              <a:extLst>
                <a:ext uri="{FF2B5EF4-FFF2-40B4-BE49-F238E27FC236}">
                  <a16:creationId xmlns:a16="http://schemas.microsoft.com/office/drawing/2014/main" id="{9A9E28B2-DF82-F3FF-3078-BC2E92405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 y="775"/>
              <a:ext cx="624" cy="41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157" name="Rectangle 98">
              <a:extLst>
                <a:ext uri="{FF2B5EF4-FFF2-40B4-BE49-F238E27FC236}">
                  <a16:creationId xmlns:a16="http://schemas.microsoft.com/office/drawing/2014/main" id="{E03B144D-E8E6-8F27-7110-0A2DB3948194}"/>
                </a:ext>
              </a:extLst>
            </p:cNvPr>
            <p:cNvSpPr>
              <a:spLocks noChangeArrowheads="1"/>
            </p:cNvSpPr>
            <p:nvPr/>
          </p:nvSpPr>
          <p:spPr bwMode="auto">
            <a:xfrm>
              <a:off x="2612" y="564"/>
              <a:ext cx="84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b="1">
                  <a:solidFill>
                    <a:srgbClr val="FFFFFF"/>
                  </a:solidFill>
                  <a:latin typeface="Times New Roman" panose="02020603050405020304" pitchFamily="18" charset="0"/>
                  <a:cs typeface="Times New Roman" panose="02020603050405020304" pitchFamily="18" charset="0"/>
                </a:rPr>
                <a:t>Pa-ki-xtan</a:t>
              </a:r>
            </a:p>
          </p:txBody>
        </p:sp>
      </p:grpSp>
      <p:sp>
        <p:nvSpPr>
          <p:cNvPr id="14446" name="Freeform 110">
            <a:extLst>
              <a:ext uri="{FF2B5EF4-FFF2-40B4-BE49-F238E27FC236}">
                <a16:creationId xmlns:a16="http://schemas.microsoft.com/office/drawing/2014/main" id="{CA237618-C05C-CCCE-81C2-65EAAC0C5B83}"/>
              </a:ext>
            </a:extLst>
          </p:cNvPr>
          <p:cNvSpPr>
            <a:spLocks/>
          </p:cNvSpPr>
          <p:nvPr/>
        </p:nvSpPr>
        <p:spPr bwMode="auto">
          <a:xfrm>
            <a:off x="7907338" y="1457325"/>
            <a:ext cx="1257300" cy="762000"/>
          </a:xfrm>
          <a:custGeom>
            <a:avLst/>
            <a:gdLst>
              <a:gd name="T0" fmla="*/ 2147483646 w 792"/>
              <a:gd name="T1" fmla="*/ 0 h 480"/>
              <a:gd name="T2" fmla="*/ 2147483646 w 792"/>
              <a:gd name="T3" fmla="*/ 2147483646 h 480"/>
              <a:gd name="T4" fmla="*/ 2147483646 w 792"/>
              <a:gd name="T5" fmla="*/ 2147483646 h 480"/>
              <a:gd name="T6" fmla="*/ 2147483646 w 792"/>
              <a:gd name="T7" fmla="*/ 2147483646 h 480"/>
              <a:gd name="T8" fmla="*/ 2147483646 w 792"/>
              <a:gd name="T9" fmla="*/ 2147483646 h 480"/>
              <a:gd name="T10" fmla="*/ 2147483646 w 792"/>
              <a:gd name="T11" fmla="*/ 2147483646 h 480"/>
              <a:gd name="T12" fmla="*/ 2147483646 w 792"/>
              <a:gd name="T13" fmla="*/ 2147483646 h 480"/>
              <a:gd name="T14" fmla="*/ 2147483646 w 792"/>
              <a:gd name="T15" fmla="*/ 2147483646 h 480"/>
              <a:gd name="T16" fmla="*/ 2147483646 w 792"/>
              <a:gd name="T17" fmla="*/ 2147483646 h 480"/>
              <a:gd name="T18" fmla="*/ 2147483646 w 792"/>
              <a:gd name="T19" fmla="*/ 2147483646 h 480"/>
              <a:gd name="T20" fmla="*/ 2147483646 w 792"/>
              <a:gd name="T21" fmla="*/ 2147483646 h 480"/>
              <a:gd name="T22" fmla="*/ 2147483646 w 792"/>
              <a:gd name="T23" fmla="*/ 2147483646 h 480"/>
              <a:gd name="T24" fmla="*/ 2147483646 w 792"/>
              <a:gd name="T25" fmla="*/ 2147483646 h 480"/>
              <a:gd name="T26" fmla="*/ 2147483646 w 792"/>
              <a:gd name="T27" fmla="*/ 2147483646 h 480"/>
              <a:gd name="T28" fmla="*/ 2147483646 w 792"/>
              <a:gd name="T29" fmla="*/ 2147483646 h 480"/>
              <a:gd name="T30" fmla="*/ 2147483646 w 792"/>
              <a:gd name="T31" fmla="*/ 2147483646 h 480"/>
              <a:gd name="T32" fmla="*/ 2147483646 w 792"/>
              <a:gd name="T33" fmla="*/ 2147483646 h 480"/>
              <a:gd name="T34" fmla="*/ 2147483646 w 792"/>
              <a:gd name="T35" fmla="*/ 2147483646 h 480"/>
              <a:gd name="T36" fmla="*/ 2147483646 w 792"/>
              <a:gd name="T37" fmla="*/ 2147483646 h 480"/>
              <a:gd name="T38" fmla="*/ 2147483646 w 792"/>
              <a:gd name="T39" fmla="*/ 2147483646 h 480"/>
              <a:gd name="T40" fmla="*/ 2147483646 w 792"/>
              <a:gd name="T41" fmla="*/ 2147483646 h 480"/>
              <a:gd name="T42" fmla="*/ 2147483646 w 792"/>
              <a:gd name="T43" fmla="*/ 2147483646 h 480"/>
              <a:gd name="T44" fmla="*/ 2147483646 w 792"/>
              <a:gd name="T45" fmla="*/ 2147483646 h 480"/>
              <a:gd name="T46" fmla="*/ 2147483646 w 792"/>
              <a:gd name="T47" fmla="*/ 2147483646 h 480"/>
              <a:gd name="T48" fmla="*/ 2147483646 w 792"/>
              <a:gd name="T49" fmla="*/ 2147483646 h 480"/>
              <a:gd name="T50" fmla="*/ 2147483646 w 792"/>
              <a:gd name="T51" fmla="*/ 2147483646 h 480"/>
              <a:gd name="T52" fmla="*/ 2147483646 w 792"/>
              <a:gd name="T53" fmla="*/ 2147483646 h 480"/>
              <a:gd name="T54" fmla="*/ 2147483646 w 792"/>
              <a:gd name="T55" fmla="*/ 2147483646 h 480"/>
              <a:gd name="T56" fmla="*/ 2147483646 w 792"/>
              <a:gd name="T57" fmla="*/ 0 h 4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92"/>
              <a:gd name="T88" fmla="*/ 0 h 480"/>
              <a:gd name="T89" fmla="*/ 792 w 792"/>
              <a:gd name="T90" fmla="*/ 480 h 4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92" h="480">
                <a:moveTo>
                  <a:pt x="47" y="0"/>
                </a:moveTo>
                <a:cubicBezTo>
                  <a:pt x="96" y="4"/>
                  <a:pt x="137" y="13"/>
                  <a:pt x="185" y="18"/>
                </a:cubicBezTo>
                <a:cubicBezTo>
                  <a:pt x="241" y="37"/>
                  <a:pt x="215" y="31"/>
                  <a:pt x="251" y="84"/>
                </a:cubicBezTo>
                <a:cubicBezTo>
                  <a:pt x="260" y="98"/>
                  <a:pt x="283" y="91"/>
                  <a:pt x="299" y="96"/>
                </a:cubicBezTo>
                <a:cubicBezTo>
                  <a:pt x="308" y="133"/>
                  <a:pt x="327" y="139"/>
                  <a:pt x="359" y="150"/>
                </a:cubicBezTo>
                <a:cubicBezTo>
                  <a:pt x="378" y="178"/>
                  <a:pt x="401" y="170"/>
                  <a:pt x="431" y="180"/>
                </a:cubicBezTo>
                <a:cubicBezTo>
                  <a:pt x="446" y="226"/>
                  <a:pt x="430" y="212"/>
                  <a:pt x="467" y="222"/>
                </a:cubicBezTo>
                <a:cubicBezTo>
                  <a:pt x="473" y="224"/>
                  <a:pt x="479" y="225"/>
                  <a:pt x="485" y="228"/>
                </a:cubicBezTo>
                <a:cubicBezTo>
                  <a:pt x="498" y="235"/>
                  <a:pt x="521" y="252"/>
                  <a:pt x="521" y="252"/>
                </a:cubicBezTo>
                <a:cubicBezTo>
                  <a:pt x="535" y="294"/>
                  <a:pt x="588" y="279"/>
                  <a:pt x="629" y="282"/>
                </a:cubicBezTo>
                <a:cubicBezTo>
                  <a:pt x="659" y="326"/>
                  <a:pt x="705" y="309"/>
                  <a:pt x="761" y="312"/>
                </a:cubicBezTo>
                <a:cubicBezTo>
                  <a:pt x="767" y="314"/>
                  <a:pt x="775" y="313"/>
                  <a:pt x="779" y="318"/>
                </a:cubicBezTo>
                <a:cubicBezTo>
                  <a:pt x="792" y="334"/>
                  <a:pt x="771" y="409"/>
                  <a:pt x="761" y="426"/>
                </a:cubicBezTo>
                <a:cubicBezTo>
                  <a:pt x="754" y="439"/>
                  <a:pt x="745" y="450"/>
                  <a:pt x="737" y="462"/>
                </a:cubicBezTo>
                <a:cubicBezTo>
                  <a:pt x="733" y="468"/>
                  <a:pt x="725" y="480"/>
                  <a:pt x="725" y="480"/>
                </a:cubicBezTo>
                <a:cubicBezTo>
                  <a:pt x="667" y="478"/>
                  <a:pt x="609" y="479"/>
                  <a:pt x="551" y="474"/>
                </a:cubicBezTo>
                <a:cubicBezTo>
                  <a:pt x="538" y="473"/>
                  <a:pt x="515" y="462"/>
                  <a:pt x="515" y="462"/>
                </a:cubicBezTo>
                <a:cubicBezTo>
                  <a:pt x="493" y="396"/>
                  <a:pt x="516" y="427"/>
                  <a:pt x="407" y="420"/>
                </a:cubicBezTo>
                <a:cubicBezTo>
                  <a:pt x="381" y="402"/>
                  <a:pt x="384" y="351"/>
                  <a:pt x="347" y="348"/>
                </a:cubicBezTo>
                <a:cubicBezTo>
                  <a:pt x="303" y="344"/>
                  <a:pt x="259" y="344"/>
                  <a:pt x="215" y="342"/>
                </a:cubicBezTo>
                <a:cubicBezTo>
                  <a:pt x="209" y="340"/>
                  <a:pt x="201" y="341"/>
                  <a:pt x="197" y="336"/>
                </a:cubicBezTo>
                <a:cubicBezTo>
                  <a:pt x="190" y="326"/>
                  <a:pt x="189" y="312"/>
                  <a:pt x="185" y="300"/>
                </a:cubicBezTo>
                <a:cubicBezTo>
                  <a:pt x="180" y="286"/>
                  <a:pt x="169" y="276"/>
                  <a:pt x="161" y="264"/>
                </a:cubicBezTo>
                <a:cubicBezTo>
                  <a:pt x="153" y="252"/>
                  <a:pt x="133" y="256"/>
                  <a:pt x="119" y="252"/>
                </a:cubicBezTo>
                <a:cubicBezTo>
                  <a:pt x="107" y="248"/>
                  <a:pt x="95" y="244"/>
                  <a:pt x="83" y="240"/>
                </a:cubicBezTo>
                <a:cubicBezTo>
                  <a:pt x="77" y="238"/>
                  <a:pt x="65" y="234"/>
                  <a:pt x="65" y="234"/>
                </a:cubicBezTo>
                <a:cubicBezTo>
                  <a:pt x="48" y="184"/>
                  <a:pt x="60" y="209"/>
                  <a:pt x="29" y="162"/>
                </a:cubicBezTo>
                <a:cubicBezTo>
                  <a:pt x="25" y="156"/>
                  <a:pt x="17" y="144"/>
                  <a:pt x="17" y="144"/>
                </a:cubicBezTo>
                <a:cubicBezTo>
                  <a:pt x="20" y="86"/>
                  <a:pt x="0" y="31"/>
                  <a:pt x="47" y="0"/>
                </a:cubicBezTo>
                <a:close/>
              </a:path>
            </a:pathLst>
          </a:custGeom>
          <a:solidFill>
            <a:srgbClr val="FF0000"/>
          </a:solidFill>
          <a:ln w="44450">
            <a:solidFill>
              <a:schemeClr val="tx1"/>
            </a:solidFill>
            <a:round/>
            <a:headEnd/>
            <a:tailEnd/>
          </a:ln>
        </p:spPr>
        <p:txBody>
          <a:bodyPr/>
          <a:lstStyle/>
          <a:p>
            <a:pPr eaLnBrk="0" fontAlgn="base" hangingPunct="0">
              <a:spcBef>
                <a:spcPct val="0"/>
              </a:spcBef>
              <a:spcAft>
                <a:spcPct val="0"/>
              </a:spcAft>
            </a:pPr>
            <a:endParaRPr lang="en-US" sz="2000">
              <a:solidFill>
                <a:srgbClr val="000000"/>
              </a:solidFill>
              <a:latin typeface="Times New Roman" panose="02020603050405020304" pitchFamily="18" charset="0"/>
            </a:endParaRPr>
          </a:p>
        </p:txBody>
      </p:sp>
      <p:sp>
        <p:nvSpPr>
          <p:cNvPr id="14458" name="Freeform 122">
            <a:extLst>
              <a:ext uri="{FF2B5EF4-FFF2-40B4-BE49-F238E27FC236}">
                <a16:creationId xmlns:a16="http://schemas.microsoft.com/office/drawing/2014/main" id="{AD5B49B8-2AEB-CB49-78C3-48371247D88C}"/>
              </a:ext>
            </a:extLst>
          </p:cNvPr>
          <p:cNvSpPr>
            <a:spLocks/>
          </p:cNvSpPr>
          <p:nvPr/>
        </p:nvSpPr>
        <p:spPr bwMode="auto">
          <a:xfrm>
            <a:off x="9264651" y="1924050"/>
            <a:ext cx="542925" cy="260350"/>
          </a:xfrm>
          <a:custGeom>
            <a:avLst/>
            <a:gdLst>
              <a:gd name="T0" fmla="*/ 2147483646 w 342"/>
              <a:gd name="T1" fmla="*/ 2147483646 h 164"/>
              <a:gd name="T2" fmla="*/ 2147483646 w 342"/>
              <a:gd name="T3" fmla="*/ 0 h 164"/>
              <a:gd name="T4" fmla="*/ 2147483646 w 342"/>
              <a:gd name="T5" fmla="*/ 2147483646 h 164"/>
              <a:gd name="T6" fmla="*/ 2147483646 w 342"/>
              <a:gd name="T7" fmla="*/ 2147483646 h 164"/>
              <a:gd name="T8" fmla="*/ 2147483646 w 342"/>
              <a:gd name="T9" fmla="*/ 2147483646 h 164"/>
              <a:gd name="T10" fmla="*/ 2147483646 w 342"/>
              <a:gd name="T11" fmla="*/ 2147483646 h 164"/>
              <a:gd name="T12" fmla="*/ 2147483646 w 342"/>
              <a:gd name="T13" fmla="*/ 2147483646 h 164"/>
              <a:gd name="T14" fmla="*/ 2147483646 w 342"/>
              <a:gd name="T15" fmla="*/ 2147483646 h 164"/>
              <a:gd name="T16" fmla="*/ 0 60000 65536"/>
              <a:gd name="T17" fmla="*/ 0 60000 65536"/>
              <a:gd name="T18" fmla="*/ 0 60000 65536"/>
              <a:gd name="T19" fmla="*/ 0 60000 65536"/>
              <a:gd name="T20" fmla="*/ 0 60000 65536"/>
              <a:gd name="T21" fmla="*/ 0 60000 65536"/>
              <a:gd name="T22" fmla="*/ 0 60000 65536"/>
              <a:gd name="T23" fmla="*/ 0 60000 65536"/>
              <a:gd name="T24" fmla="*/ 0 w 342"/>
              <a:gd name="T25" fmla="*/ 0 h 164"/>
              <a:gd name="T26" fmla="*/ 342 w 342"/>
              <a:gd name="T27" fmla="*/ 164 h 1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2" h="164">
                <a:moveTo>
                  <a:pt x="8" y="30"/>
                </a:moveTo>
                <a:cubicBezTo>
                  <a:pt x="54" y="23"/>
                  <a:pt x="96" y="11"/>
                  <a:pt x="140" y="0"/>
                </a:cubicBezTo>
                <a:cubicBezTo>
                  <a:pt x="291" y="7"/>
                  <a:pt x="232" y="4"/>
                  <a:pt x="314" y="24"/>
                </a:cubicBezTo>
                <a:cubicBezTo>
                  <a:pt x="342" y="43"/>
                  <a:pt x="333" y="29"/>
                  <a:pt x="326" y="72"/>
                </a:cubicBezTo>
                <a:cubicBezTo>
                  <a:pt x="318" y="125"/>
                  <a:pt x="326" y="144"/>
                  <a:pt x="284" y="132"/>
                </a:cubicBezTo>
                <a:cubicBezTo>
                  <a:pt x="284" y="150"/>
                  <a:pt x="220" y="164"/>
                  <a:pt x="176" y="162"/>
                </a:cubicBezTo>
                <a:cubicBezTo>
                  <a:pt x="132" y="160"/>
                  <a:pt x="48" y="142"/>
                  <a:pt x="20" y="120"/>
                </a:cubicBezTo>
                <a:cubicBezTo>
                  <a:pt x="2" y="67"/>
                  <a:pt x="0" y="105"/>
                  <a:pt x="8" y="30"/>
                </a:cubicBezTo>
                <a:close/>
              </a:path>
            </a:pathLst>
          </a:custGeom>
          <a:solidFill>
            <a:srgbClr val="0000FF"/>
          </a:solidFill>
          <a:ln w="31750">
            <a:solidFill>
              <a:schemeClr val="tx1"/>
            </a:solidFill>
            <a:round/>
            <a:headEnd/>
            <a:tailEnd/>
          </a:ln>
        </p:spPr>
        <p:txBody>
          <a:bodyPr/>
          <a:lstStyle/>
          <a:p>
            <a:pPr eaLnBrk="0" fontAlgn="base" hangingPunct="0">
              <a:spcBef>
                <a:spcPct val="0"/>
              </a:spcBef>
              <a:spcAft>
                <a:spcPct val="0"/>
              </a:spcAft>
            </a:pPr>
            <a:endParaRPr lang="en-US" sz="2000">
              <a:solidFill>
                <a:srgbClr val="000000"/>
              </a:solidFill>
              <a:latin typeface="Times New Roman" panose="02020603050405020304" pitchFamily="18" charset="0"/>
            </a:endParaRPr>
          </a:p>
        </p:txBody>
      </p:sp>
      <p:grpSp>
        <p:nvGrpSpPr>
          <p:cNvPr id="4" name="Group 119">
            <a:extLst>
              <a:ext uri="{FF2B5EF4-FFF2-40B4-BE49-F238E27FC236}">
                <a16:creationId xmlns:a16="http://schemas.microsoft.com/office/drawing/2014/main" id="{1CDC6669-0A67-7C07-F6D7-68D70CCF8EB1}"/>
              </a:ext>
            </a:extLst>
          </p:cNvPr>
          <p:cNvGrpSpPr>
            <a:grpSpLocks/>
          </p:cNvGrpSpPr>
          <p:nvPr/>
        </p:nvGrpSpPr>
        <p:grpSpPr bwMode="auto">
          <a:xfrm>
            <a:off x="7869238" y="60326"/>
            <a:ext cx="1295400" cy="1158875"/>
            <a:chOff x="3984" y="38"/>
            <a:chExt cx="816" cy="730"/>
          </a:xfrm>
        </p:grpSpPr>
        <p:sp>
          <p:nvSpPr>
            <p:cNvPr id="5152" name="AutoShape 114">
              <a:extLst>
                <a:ext uri="{FF2B5EF4-FFF2-40B4-BE49-F238E27FC236}">
                  <a16:creationId xmlns:a16="http://schemas.microsoft.com/office/drawing/2014/main" id="{1906AC10-7BB5-ED07-FDC0-C5D7753DE8A7}"/>
                </a:ext>
              </a:extLst>
            </p:cNvPr>
            <p:cNvSpPr>
              <a:spLocks noChangeArrowheads="1"/>
            </p:cNvSpPr>
            <p:nvPr/>
          </p:nvSpPr>
          <p:spPr bwMode="auto">
            <a:xfrm>
              <a:off x="3984" y="48"/>
              <a:ext cx="672" cy="720"/>
            </a:xfrm>
            <a:prstGeom prst="wedgeRectCallout">
              <a:avLst>
                <a:gd name="adj1" fmla="val 5806"/>
                <a:gd name="adj2" fmla="val 109444"/>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vi-VN" altLang="en-US" sz="1800" b="1">
                <a:solidFill>
                  <a:srgbClr val="000000"/>
                </a:solidFill>
              </a:endParaRPr>
            </a:p>
          </p:txBody>
        </p:sp>
        <p:pic>
          <p:nvPicPr>
            <p:cNvPr id="5153" name="Picture 116" descr="lag_of_Nepal">
              <a:extLst>
                <a:ext uri="{FF2B5EF4-FFF2-40B4-BE49-F238E27FC236}">
                  <a16:creationId xmlns:a16="http://schemas.microsoft.com/office/drawing/2014/main" id="{3920933C-F44D-D332-CCB0-C0012E3A6D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3" y="186"/>
              <a:ext cx="640"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4" name="Text Box 117">
              <a:extLst>
                <a:ext uri="{FF2B5EF4-FFF2-40B4-BE49-F238E27FC236}">
                  <a16:creationId xmlns:a16="http://schemas.microsoft.com/office/drawing/2014/main" id="{7212CF90-BAED-DCAC-F237-A353E10DA2B1}"/>
                </a:ext>
              </a:extLst>
            </p:cNvPr>
            <p:cNvSpPr txBox="1">
              <a:spLocks noChangeArrowheads="1"/>
            </p:cNvSpPr>
            <p:nvPr/>
          </p:nvSpPr>
          <p:spPr bwMode="auto">
            <a:xfrm>
              <a:off x="4032" y="38"/>
              <a:ext cx="76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000" b="1">
                  <a:solidFill>
                    <a:srgbClr val="FFFFFF"/>
                  </a:solidFill>
                  <a:latin typeface="Times New Roman" panose="02020603050405020304" pitchFamily="18" charset="0"/>
                  <a:cs typeface="Times New Roman" panose="02020603050405020304" pitchFamily="18" charset="0"/>
                </a:rPr>
                <a:t>Nê-pan</a:t>
              </a:r>
            </a:p>
          </p:txBody>
        </p:sp>
      </p:grpSp>
      <p:grpSp>
        <p:nvGrpSpPr>
          <p:cNvPr id="5" name="Group 103">
            <a:extLst>
              <a:ext uri="{FF2B5EF4-FFF2-40B4-BE49-F238E27FC236}">
                <a16:creationId xmlns:a16="http://schemas.microsoft.com/office/drawing/2014/main" id="{FDC8A2BC-A37E-8973-B80F-29ACDC4D8F7C}"/>
              </a:ext>
            </a:extLst>
          </p:cNvPr>
          <p:cNvGrpSpPr>
            <a:grpSpLocks/>
          </p:cNvGrpSpPr>
          <p:nvPr/>
        </p:nvGrpSpPr>
        <p:grpSpPr bwMode="auto">
          <a:xfrm>
            <a:off x="5791201" y="85726"/>
            <a:ext cx="4830763" cy="5324475"/>
            <a:chOff x="2688" y="54"/>
            <a:chExt cx="3043" cy="3354"/>
          </a:xfrm>
        </p:grpSpPr>
        <p:sp>
          <p:nvSpPr>
            <p:cNvPr id="5149" name="Freeform 86">
              <a:extLst>
                <a:ext uri="{FF2B5EF4-FFF2-40B4-BE49-F238E27FC236}">
                  <a16:creationId xmlns:a16="http://schemas.microsoft.com/office/drawing/2014/main" id="{5A5E61FC-4F5A-A127-FAF0-3F3D0D0B44BB}"/>
                </a:ext>
              </a:extLst>
            </p:cNvPr>
            <p:cNvSpPr>
              <a:spLocks/>
            </p:cNvSpPr>
            <p:nvPr/>
          </p:nvSpPr>
          <p:spPr bwMode="auto">
            <a:xfrm>
              <a:off x="2688" y="54"/>
              <a:ext cx="3043" cy="3354"/>
            </a:xfrm>
            <a:custGeom>
              <a:avLst/>
              <a:gdLst>
                <a:gd name="T0" fmla="*/ 970 w 3043"/>
                <a:gd name="T1" fmla="*/ 101 h 3354"/>
                <a:gd name="T2" fmla="*/ 1075 w 3043"/>
                <a:gd name="T3" fmla="*/ 207 h 3354"/>
                <a:gd name="T4" fmla="*/ 1248 w 3043"/>
                <a:gd name="T5" fmla="*/ 332 h 3354"/>
                <a:gd name="T6" fmla="*/ 1354 w 3043"/>
                <a:gd name="T7" fmla="*/ 812 h 3354"/>
                <a:gd name="T8" fmla="*/ 1382 w 3043"/>
                <a:gd name="T9" fmla="*/ 1042 h 3354"/>
                <a:gd name="T10" fmla="*/ 1526 w 3043"/>
                <a:gd name="T11" fmla="*/ 1196 h 3354"/>
                <a:gd name="T12" fmla="*/ 1718 w 3043"/>
                <a:gd name="T13" fmla="*/ 1272 h 3354"/>
                <a:gd name="T14" fmla="*/ 2074 w 3043"/>
                <a:gd name="T15" fmla="*/ 1330 h 3354"/>
                <a:gd name="T16" fmla="*/ 2218 w 3043"/>
                <a:gd name="T17" fmla="*/ 1301 h 3354"/>
                <a:gd name="T18" fmla="*/ 2515 w 3043"/>
                <a:gd name="T19" fmla="*/ 1282 h 3354"/>
                <a:gd name="T20" fmla="*/ 2678 w 3043"/>
                <a:gd name="T21" fmla="*/ 1109 h 3354"/>
                <a:gd name="T22" fmla="*/ 3034 w 3043"/>
                <a:gd name="T23" fmla="*/ 1186 h 3354"/>
                <a:gd name="T24" fmla="*/ 2928 w 3043"/>
                <a:gd name="T25" fmla="*/ 1282 h 3354"/>
                <a:gd name="T26" fmla="*/ 2832 w 3043"/>
                <a:gd name="T27" fmla="*/ 1455 h 3354"/>
                <a:gd name="T28" fmla="*/ 2707 w 3043"/>
                <a:gd name="T29" fmla="*/ 1676 h 3354"/>
                <a:gd name="T30" fmla="*/ 2554 w 3043"/>
                <a:gd name="T31" fmla="*/ 1714 h 3354"/>
                <a:gd name="T32" fmla="*/ 2515 w 3043"/>
                <a:gd name="T33" fmla="*/ 1599 h 3354"/>
                <a:gd name="T34" fmla="*/ 2285 w 3043"/>
                <a:gd name="T35" fmla="*/ 1397 h 3354"/>
                <a:gd name="T36" fmla="*/ 2246 w 3043"/>
                <a:gd name="T37" fmla="*/ 1810 h 3354"/>
                <a:gd name="T38" fmla="*/ 2006 w 3043"/>
                <a:gd name="T39" fmla="*/ 2021 h 3354"/>
                <a:gd name="T40" fmla="*/ 1795 w 3043"/>
                <a:gd name="T41" fmla="*/ 2165 h 3354"/>
                <a:gd name="T42" fmla="*/ 1603 w 3043"/>
                <a:gd name="T43" fmla="*/ 2300 h 3354"/>
                <a:gd name="T44" fmla="*/ 1430 w 3043"/>
                <a:gd name="T45" fmla="*/ 2386 h 3354"/>
                <a:gd name="T46" fmla="*/ 1210 w 3043"/>
                <a:gd name="T47" fmla="*/ 2540 h 3354"/>
                <a:gd name="T48" fmla="*/ 1094 w 3043"/>
                <a:gd name="T49" fmla="*/ 2981 h 3354"/>
                <a:gd name="T50" fmla="*/ 931 w 3043"/>
                <a:gd name="T51" fmla="*/ 3260 h 3354"/>
                <a:gd name="T52" fmla="*/ 826 w 3043"/>
                <a:gd name="T53" fmla="*/ 3327 h 3354"/>
                <a:gd name="T54" fmla="*/ 643 w 3043"/>
                <a:gd name="T55" fmla="*/ 2991 h 3354"/>
                <a:gd name="T56" fmla="*/ 518 w 3043"/>
                <a:gd name="T57" fmla="*/ 2789 h 3354"/>
                <a:gd name="T58" fmla="*/ 442 w 3043"/>
                <a:gd name="T59" fmla="*/ 2386 h 3354"/>
                <a:gd name="T60" fmla="*/ 394 w 3043"/>
                <a:gd name="T61" fmla="*/ 2184 h 3354"/>
                <a:gd name="T62" fmla="*/ 413 w 3043"/>
                <a:gd name="T63" fmla="*/ 1752 h 3354"/>
                <a:gd name="T64" fmla="*/ 374 w 3043"/>
                <a:gd name="T65" fmla="*/ 1743 h 3354"/>
                <a:gd name="T66" fmla="*/ 115 w 3043"/>
                <a:gd name="T67" fmla="*/ 1743 h 3354"/>
                <a:gd name="T68" fmla="*/ 58 w 3043"/>
                <a:gd name="T69" fmla="*/ 1628 h 3354"/>
                <a:gd name="T70" fmla="*/ 58 w 3043"/>
                <a:gd name="T71" fmla="*/ 1493 h 3354"/>
                <a:gd name="T72" fmla="*/ 307 w 3043"/>
                <a:gd name="T73" fmla="*/ 1359 h 3354"/>
                <a:gd name="T74" fmla="*/ 259 w 3043"/>
                <a:gd name="T75" fmla="*/ 1013 h 3354"/>
                <a:gd name="T76" fmla="*/ 422 w 3043"/>
                <a:gd name="T77" fmla="*/ 1013 h 3354"/>
                <a:gd name="T78" fmla="*/ 528 w 3043"/>
                <a:gd name="T79" fmla="*/ 965 h 3354"/>
                <a:gd name="T80" fmla="*/ 624 w 3043"/>
                <a:gd name="T81" fmla="*/ 888 h 3354"/>
                <a:gd name="T82" fmla="*/ 749 w 3043"/>
                <a:gd name="T83" fmla="*/ 783 h 3354"/>
                <a:gd name="T84" fmla="*/ 826 w 3043"/>
                <a:gd name="T85" fmla="*/ 495 h 3354"/>
                <a:gd name="T86" fmla="*/ 768 w 3043"/>
                <a:gd name="T87" fmla="*/ 82 h 3354"/>
                <a:gd name="T88" fmla="*/ 883 w 3043"/>
                <a:gd name="T89" fmla="*/ 15 h 33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43"/>
                <a:gd name="T136" fmla="*/ 0 h 3354"/>
                <a:gd name="T137" fmla="*/ 3043 w 3043"/>
                <a:gd name="T138" fmla="*/ 3354 h 33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43" h="3354">
                  <a:moveTo>
                    <a:pt x="912" y="15"/>
                  </a:moveTo>
                  <a:cubicBezTo>
                    <a:pt x="915" y="47"/>
                    <a:pt x="931" y="52"/>
                    <a:pt x="941" y="82"/>
                  </a:cubicBezTo>
                  <a:cubicBezTo>
                    <a:pt x="945" y="93"/>
                    <a:pt x="963" y="92"/>
                    <a:pt x="970" y="101"/>
                  </a:cubicBezTo>
                  <a:cubicBezTo>
                    <a:pt x="976" y="109"/>
                    <a:pt x="971" y="124"/>
                    <a:pt x="979" y="130"/>
                  </a:cubicBezTo>
                  <a:cubicBezTo>
                    <a:pt x="996" y="142"/>
                    <a:pt x="1037" y="149"/>
                    <a:pt x="1037" y="149"/>
                  </a:cubicBezTo>
                  <a:cubicBezTo>
                    <a:pt x="1050" y="168"/>
                    <a:pt x="1067" y="185"/>
                    <a:pt x="1075" y="207"/>
                  </a:cubicBezTo>
                  <a:cubicBezTo>
                    <a:pt x="1078" y="217"/>
                    <a:pt x="1075" y="233"/>
                    <a:pt x="1085" y="236"/>
                  </a:cubicBezTo>
                  <a:cubicBezTo>
                    <a:pt x="1128" y="247"/>
                    <a:pt x="1174" y="242"/>
                    <a:pt x="1219" y="245"/>
                  </a:cubicBezTo>
                  <a:cubicBezTo>
                    <a:pt x="1238" y="299"/>
                    <a:pt x="1267" y="276"/>
                    <a:pt x="1248" y="332"/>
                  </a:cubicBezTo>
                  <a:cubicBezTo>
                    <a:pt x="1277" y="442"/>
                    <a:pt x="1254" y="551"/>
                    <a:pt x="1229" y="658"/>
                  </a:cubicBezTo>
                  <a:cubicBezTo>
                    <a:pt x="1239" y="713"/>
                    <a:pt x="1243" y="715"/>
                    <a:pt x="1286" y="744"/>
                  </a:cubicBezTo>
                  <a:cubicBezTo>
                    <a:pt x="1319" y="791"/>
                    <a:pt x="1294" y="797"/>
                    <a:pt x="1354" y="812"/>
                  </a:cubicBezTo>
                  <a:cubicBezTo>
                    <a:pt x="1372" y="869"/>
                    <a:pt x="1364" y="928"/>
                    <a:pt x="1344" y="984"/>
                  </a:cubicBezTo>
                  <a:cubicBezTo>
                    <a:pt x="1347" y="997"/>
                    <a:pt x="1347" y="1012"/>
                    <a:pt x="1354" y="1023"/>
                  </a:cubicBezTo>
                  <a:cubicBezTo>
                    <a:pt x="1360" y="1032"/>
                    <a:pt x="1376" y="1032"/>
                    <a:pt x="1382" y="1042"/>
                  </a:cubicBezTo>
                  <a:cubicBezTo>
                    <a:pt x="1420" y="1102"/>
                    <a:pt x="1377" y="1093"/>
                    <a:pt x="1430" y="1119"/>
                  </a:cubicBezTo>
                  <a:cubicBezTo>
                    <a:pt x="1457" y="1132"/>
                    <a:pt x="1517" y="1148"/>
                    <a:pt x="1517" y="1148"/>
                  </a:cubicBezTo>
                  <a:cubicBezTo>
                    <a:pt x="1520" y="1164"/>
                    <a:pt x="1517" y="1182"/>
                    <a:pt x="1526" y="1196"/>
                  </a:cubicBezTo>
                  <a:cubicBezTo>
                    <a:pt x="1532" y="1204"/>
                    <a:pt x="1545" y="1204"/>
                    <a:pt x="1555" y="1205"/>
                  </a:cubicBezTo>
                  <a:cubicBezTo>
                    <a:pt x="1798" y="1239"/>
                    <a:pt x="1570" y="1198"/>
                    <a:pt x="1709" y="1224"/>
                  </a:cubicBezTo>
                  <a:cubicBezTo>
                    <a:pt x="1712" y="1240"/>
                    <a:pt x="1707" y="1260"/>
                    <a:pt x="1718" y="1272"/>
                  </a:cubicBezTo>
                  <a:cubicBezTo>
                    <a:pt x="1728" y="1282"/>
                    <a:pt x="1795" y="1296"/>
                    <a:pt x="1814" y="1301"/>
                  </a:cubicBezTo>
                  <a:cubicBezTo>
                    <a:pt x="1832" y="1352"/>
                    <a:pt x="1856" y="1341"/>
                    <a:pt x="1910" y="1349"/>
                  </a:cubicBezTo>
                  <a:cubicBezTo>
                    <a:pt x="1966" y="1368"/>
                    <a:pt x="2029" y="1372"/>
                    <a:pt x="2074" y="1330"/>
                  </a:cubicBezTo>
                  <a:cubicBezTo>
                    <a:pt x="2083" y="1302"/>
                    <a:pt x="2094" y="1232"/>
                    <a:pt x="2122" y="1215"/>
                  </a:cubicBezTo>
                  <a:cubicBezTo>
                    <a:pt x="2128" y="1211"/>
                    <a:pt x="2173" y="1198"/>
                    <a:pt x="2179" y="1196"/>
                  </a:cubicBezTo>
                  <a:cubicBezTo>
                    <a:pt x="2201" y="1228"/>
                    <a:pt x="2203" y="1285"/>
                    <a:pt x="2218" y="1301"/>
                  </a:cubicBezTo>
                  <a:cubicBezTo>
                    <a:pt x="2227" y="1310"/>
                    <a:pt x="2293" y="1320"/>
                    <a:pt x="2294" y="1320"/>
                  </a:cubicBezTo>
                  <a:cubicBezTo>
                    <a:pt x="2365" y="1317"/>
                    <a:pt x="2436" y="1323"/>
                    <a:pt x="2506" y="1311"/>
                  </a:cubicBezTo>
                  <a:cubicBezTo>
                    <a:pt x="2516" y="1309"/>
                    <a:pt x="2513" y="1292"/>
                    <a:pt x="2515" y="1282"/>
                  </a:cubicBezTo>
                  <a:cubicBezTo>
                    <a:pt x="2519" y="1260"/>
                    <a:pt x="2516" y="1236"/>
                    <a:pt x="2525" y="1215"/>
                  </a:cubicBezTo>
                  <a:cubicBezTo>
                    <a:pt x="2533" y="1197"/>
                    <a:pt x="2584" y="1173"/>
                    <a:pt x="2602" y="1167"/>
                  </a:cubicBezTo>
                  <a:cubicBezTo>
                    <a:pt x="2615" y="1124"/>
                    <a:pt x="2635" y="1120"/>
                    <a:pt x="2678" y="1109"/>
                  </a:cubicBezTo>
                  <a:cubicBezTo>
                    <a:pt x="2751" y="1039"/>
                    <a:pt x="2864" y="1100"/>
                    <a:pt x="2957" y="1071"/>
                  </a:cubicBezTo>
                  <a:cubicBezTo>
                    <a:pt x="3004" y="1142"/>
                    <a:pt x="2973" y="1123"/>
                    <a:pt x="3043" y="1138"/>
                  </a:cubicBezTo>
                  <a:cubicBezTo>
                    <a:pt x="3040" y="1154"/>
                    <a:pt x="3043" y="1172"/>
                    <a:pt x="3034" y="1186"/>
                  </a:cubicBezTo>
                  <a:cubicBezTo>
                    <a:pt x="3028" y="1195"/>
                    <a:pt x="3013" y="1190"/>
                    <a:pt x="3005" y="1196"/>
                  </a:cubicBezTo>
                  <a:cubicBezTo>
                    <a:pt x="2989" y="1209"/>
                    <a:pt x="2981" y="1229"/>
                    <a:pt x="2966" y="1244"/>
                  </a:cubicBezTo>
                  <a:cubicBezTo>
                    <a:pt x="2942" y="1317"/>
                    <a:pt x="2978" y="1232"/>
                    <a:pt x="2928" y="1282"/>
                  </a:cubicBezTo>
                  <a:cubicBezTo>
                    <a:pt x="2921" y="1289"/>
                    <a:pt x="2923" y="1302"/>
                    <a:pt x="2918" y="1311"/>
                  </a:cubicBezTo>
                  <a:cubicBezTo>
                    <a:pt x="2907" y="1331"/>
                    <a:pt x="2887" y="1346"/>
                    <a:pt x="2880" y="1368"/>
                  </a:cubicBezTo>
                  <a:cubicBezTo>
                    <a:pt x="2869" y="1399"/>
                    <a:pt x="2832" y="1455"/>
                    <a:pt x="2832" y="1455"/>
                  </a:cubicBezTo>
                  <a:cubicBezTo>
                    <a:pt x="2827" y="1492"/>
                    <a:pt x="2834" y="1533"/>
                    <a:pt x="2803" y="1560"/>
                  </a:cubicBezTo>
                  <a:cubicBezTo>
                    <a:pt x="2786" y="1575"/>
                    <a:pt x="2746" y="1599"/>
                    <a:pt x="2746" y="1599"/>
                  </a:cubicBezTo>
                  <a:cubicBezTo>
                    <a:pt x="2723" y="1665"/>
                    <a:pt x="2740" y="1641"/>
                    <a:pt x="2707" y="1676"/>
                  </a:cubicBezTo>
                  <a:cubicBezTo>
                    <a:pt x="2699" y="1701"/>
                    <a:pt x="2686" y="1770"/>
                    <a:pt x="2659" y="1791"/>
                  </a:cubicBezTo>
                  <a:cubicBezTo>
                    <a:pt x="2643" y="1803"/>
                    <a:pt x="2621" y="1803"/>
                    <a:pt x="2602" y="1810"/>
                  </a:cubicBezTo>
                  <a:cubicBezTo>
                    <a:pt x="2586" y="1764"/>
                    <a:pt x="2598" y="1744"/>
                    <a:pt x="2554" y="1714"/>
                  </a:cubicBezTo>
                  <a:cubicBezTo>
                    <a:pt x="2538" y="1668"/>
                    <a:pt x="2523" y="1678"/>
                    <a:pt x="2477" y="1666"/>
                  </a:cubicBezTo>
                  <a:cubicBezTo>
                    <a:pt x="2480" y="1647"/>
                    <a:pt x="2476" y="1625"/>
                    <a:pt x="2486" y="1608"/>
                  </a:cubicBezTo>
                  <a:cubicBezTo>
                    <a:pt x="2491" y="1599"/>
                    <a:pt x="2508" y="1606"/>
                    <a:pt x="2515" y="1599"/>
                  </a:cubicBezTo>
                  <a:cubicBezTo>
                    <a:pt x="2522" y="1592"/>
                    <a:pt x="2522" y="1580"/>
                    <a:pt x="2525" y="1570"/>
                  </a:cubicBezTo>
                  <a:cubicBezTo>
                    <a:pt x="2507" y="1484"/>
                    <a:pt x="2479" y="1511"/>
                    <a:pt x="2381" y="1503"/>
                  </a:cubicBezTo>
                  <a:cubicBezTo>
                    <a:pt x="2359" y="1440"/>
                    <a:pt x="2353" y="1420"/>
                    <a:pt x="2285" y="1397"/>
                  </a:cubicBezTo>
                  <a:cubicBezTo>
                    <a:pt x="2087" y="1414"/>
                    <a:pt x="2162" y="1369"/>
                    <a:pt x="2179" y="1666"/>
                  </a:cubicBezTo>
                  <a:cubicBezTo>
                    <a:pt x="2181" y="1699"/>
                    <a:pt x="2179" y="1736"/>
                    <a:pt x="2198" y="1762"/>
                  </a:cubicBezTo>
                  <a:cubicBezTo>
                    <a:pt x="2211" y="1780"/>
                    <a:pt x="2246" y="1810"/>
                    <a:pt x="2246" y="1810"/>
                  </a:cubicBezTo>
                  <a:cubicBezTo>
                    <a:pt x="2248" y="1822"/>
                    <a:pt x="2269" y="1901"/>
                    <a:pt x="2246" y="1916"/>
                  </a:cubicBezTo>
                  <a:cubicBezTo>
                    <a:pt x="2232" y="1925"/>
                    <a:pt x="2214" y="1909"/>
                    <a:pt x="2198" y="1906"/>
                  </a:cubicBezTo>
                  <a:cubicBezTo>
                    <a:pt x="1943" y="1920"/>
                    <a:pt x="2054" y="1954"/>
                    <a:pt x="2006" y="2021"/>
                  </a:cubicBezTo>
                  <a:cubicBezTo>
                    <a:pt x="1990" y="2072"/>
                    <a:pt x="1923" y="2101"/>
                    <a:pt x="1872" y="2117"/>
                  </a:cubicBezTo>
                  <a:cubicBezTo>
                    <a:pt x="1852" y="2137"/>
                    <a:pt x="1848" y="2142"/>
                    <a:pt x="1824" y="2156"/>
                  </a:cubicBezTo>
                  <a:cubicBezTo>
                    <a:pt x="1815" y="2161"/>
                    <a:pt x="1805" y="2162"/>
                    <a:pt x="1795" y="2165"/>
                  </a:cubicBezTo>
                  <a:cubicBezTo>
                    <a:pt x="1776" y="2171"/>
                    <a:pt x="1738" y="2184"/>
                    <a:pt x="1738" y="2184"/>
                  </a:cubicBezTo>
                  <a:cubicBezTo>
                    <a:pt x="1723" y="2226"/>
                    <a:pt x="1707" y="2223"/>
                    <a:pt x="1670" y="2242"/>
                  </a:cubicBezTo>
                  <a:cubicBezTo>
                    <a:pt x="1641" y="2257"/>
                    <a:pt x="1628" y="2281"/>
                    <a:pt x="1603" y="2300"/>
                  </a:cubicBezTo>
                  <a:cubicBezTo>
                    <a:pt x="1585" y="2314"/>
                    <a:pt x="1565" y="2325"/>
                    <a:pt x="1546" y="2338"/>
                  </a:cubicBezTo>
                  <a:cubicBezTo>
                    <a:pt x="1530" y="2349"/>
                    <a:pt x="1507" y="2345"/>
                    <a:pt x="1488" y="2348"/>
                  </a:cubicBezTo>
                  <a:cubicBezTo>
                    <a:pt x="1469" y="2361"/>
                    <a:pt x="1449" y="2373"/>
                    <a:pt x="1430" y="2386"/>
                  </a:cubicBezTo>
                  <a:cubicBezTo>
                    <a:pt x="1404" y="2403"/>
                    <a:pt x="1417" y="2453"/>
                    <a:pt x="1392" y="2472"/>
                  </a:cubicBezTo>
                  <a:cubicBezTo>
                    <a:pt x="1364" y="2494"/>
                    <a:pt x="1322" y="2487"/>
                    <a:pt x="1286" y="2492"/>
                  </a:cubicBezTo>
                  <a:cubicBezTo>
                    <a:pt x="1253" y="2502"/>
                    <a:pt x="1234" y="2515"/>
                    <a:pt x="1210" y="2540"/>
                  </a:cubicBezTo>
                  <a:cubicBezTo>
                    <a:pt x="1199" y="2570"/>
                    <a:pt x="1181" y="2586"/>
                    <a:pt x="1171" y="2616"/>
                  </a:cubicBezTo>
                  <a:cubicBezTo>
                    <a:pt x="1164" y="2635"/>
                    <a:pt x="1152" y="2674"/>
                    <a:pt x="1152" y="2674"/>
                  </a:cubicBezTo>
                  <a:cubicBezTo>
                    <a:pt x="1147" y="2794"/>
                    <a:pt x="1180" y="2900"/>
                    <a:pt x="1094" y="2981"/>
                  </a:cubicBezTo>
                  <a:cubicBezTo>
                    <a:pt x="1072" y="3052"/>
                    <a:pt x="1080" y="3136"/>
                    <a:pt x="998" y="3164"/>
                  </a:cubicBezTo>
                  <a:cubicBezTo>
                    <a:pt x="989" y="3192"/>
                    <a:pt x="998" y="3228"/>
                    <a:pt x="979" y="3250"/>
                  </a:cubicBezTo>
                  <a:cubicBezTo>
                    <a:pt x="968" y="3262"/>
                    <a:pt x="947" y="3257"/>
                    <a:pt x="931" y="3260"/>
                  </a:cubicBezTo>
                  <a:cubicBezTo>
                    <a:pt x="914" y="3263"/>
                    <a:pt x="890" y="3276"/>
                    <a:pt x="874" y="3279"/>
                  </a:cubicBezTo>
                  <a:cubicBezTo>
                    <a:pt x="858" y="3282"/>
                    <a:pt x="843" y="3271"/>
                    <a:pt x="835" y="3279"/>
                  </a:cubicBezTo>
                  <a:cubicBezTo>
                    <a:pt x="832" y="3295"/>
                    <a:pt x="841" y="3320"/>
                    <a:pt x="826" y="3327"/>
                  </a:cubicBezTo>
                  <a:cubicBezTo>
                    <a:pt x="770" y="3354"/>
                    <a:pt x="744" y="3291"/>
                    <a:pt x="710" y="3269"/>
                  </a:cubicBezTo>
                  <a:cubicBezTo>
                    <a:pt x="678" y="3222"/>
                    <a:pt x="669" y="3205"/>
                    <a:pt x="653" y="3154"/>
                  </a:cubicBezTo>
                  <a:cubicBezTo>
                    <a:pt x="650" y="3100"/>
                    <a:pt x="655" y="3044"/>
                    <a:pt x="643" y="2991"/>
                  </a:cubicBezTo>
                  <a:cubicBezTo>
                    <a:pt x="638" y="2968"/>
                    <a:pt x="618" y="2952"/>
                    <a:pt x="605" y="2933"/>
                  </a:cubicBezTo>
                  <a:cubicBezTo>
                    <a:pt x="575" y="2887"/>
                    <a:pt x="590" y="2915"/>
                    <a:pt x="566" y="2847"/>
                  </a:cubicBezTo>
                  <a:cubicBezTo>
                    <a:pt x="558" y="2823"/>
                    <a:pt x="532" y="2810"/>
                    <a:pt x="518" y="2789"/>
                  </a:cubicBezTo>
                  <a:cubicBezTo>
                    <a:pt x="495" y="2715"/>
                    <a:pt x="497" y="2643"/>
                    <a:pt x="480" y="2568"/>
                  </a:cubicBezTo>
                  <a:cubicBezTo>
                    <a:pt x="475" y="2547"/>
                    <a:pt x="458" y="2531"/>
                    <a:pt x="451" y="2511"/>
                  </a:cubicBezTo>
                  <a:cubicBezTo>
                    <a:pt x="448" y="2469"/>
                    <a:pt x="450" y="2427"/>
                    <a:pt x="442" y="2386"/>
                  </a:cubicBezTo>
                  <a:cubicBezTo>
                    <a:pt x="440" y="2377"/>
                    <a:pt x="426" y="2375"/>
                    <a:pt x="422" y="2367"/>
                  </a:cubicBezTo>
                  <a:cubicBezTo>
                    <a:pt x="413" y="2349"/>
                    <a:pt x="403" y="2309"/>
                    <a:pt x="403" y="2309"/>
                  </a:cubicBezTo>
                  <a:cubicBezTo>
                    <a:pt x="400" y="2267"/>
                    <a:pt x="401" y="2225"/>
                    <a:pt x="394" y="2184"/>
                  </a:cubicBezTo>
                  <a:cubicBezTo>
                    <a:pt x="391" y="2164"/>
                    <a:pt x="374" y="2127"/>
                    <a:pt x="374" y="2127"/>
                  </a:cubicBezTo>
                  <a:cubicBezTo>
                    <a:pt x="416" y="2087"/>
                    <a:pt x="402" y="2044"/>
                    <a:pt x="384" y="1992"/>
                  </a:cubicBezTo>
                  <a:cubicBezTo>
                    <a:pt x="390" y="1925"/>
                    <a:pt x="399" y="1817"/>
                    <a:pt x="413" y="1752"/>
                  </a:cubicBezTo>
                  <a:cubicBezTo>
                    <a:pt x="418" y="1731"/>
                    <a:pt x="435" y="1715"/>
                    <a:pt x="442" y="1695"/>
                  </a:cubicBezTo>
                  <a:cubicBezTo>
                    <a:pt x="439" y="1685"/>
                    <a:pt x="442" y="1669"/>
                    <a:pt x="432" y="1666"/>
                  </a:cubicBezTo>
                  <a:cubicBezTo>
                    <a:pt x="387" y="1655"/>
                    <a:pt x="410" y="1736"/>
                    <a:pt x="374" y="1743"/>
                  </a:cubicBezTo>
                  <a:cubicBezTo>
                    <a:pt x="333" y="1751"/>
                    <a:pt x="310" y="1769"/>
                    <a:pt x="269" y="1772"/>
                  </a:cubicBezTo>
                  <a:cubicBezTo>
                    <a:pt x="266" y="1782"/>
                    <a:pt x="250" y="1778"/>
                    <a:pt x="240" y="1781"/>
                  </a:cubicBezTo>
                  <a:cubicBezTo>
                    <a:pt x="199" y="1792"/>
                    <a:pt x="148" y="1765"/>
                    <a:pt x="115" y="1743"/>
                  </a:cubicBezTo>
                  <a:cubicBezTo>
                    <a:pt x="109" y="1724"/>
                    <a:pt x="101" y="1705"/>
                    <a:pt x="96" y="1685"/>
                  </a:cubicBezTo>
                  <a:cubicBezTo>
                    <a:pt x="93" y="1672"/>
                    <a:pt x="93" y="1658"/>
                    <a:pt x="86" y="1647"/>
                  </a:cubicBezTo>
                  <a:cubicBezTo>
                    <a:pt x="80" y="1638"/>
                    <a:pt x="67" y="1634"/>
                    <a:pt x="58" y="1628"/>
                  </a:cubicBezTo>
                  <a:cubicBezTo>
                    <a:pt x="39" y="1572"/>
                    <a:pt x="17" y="1571"/>
                    <a:pt x="67" y="1560"/>
                  </a:cubicBezTo>
                  <a:cubicBezTo>
                    <a:pt x="86" y="1556"/>
                    <a:pt x="106" y="1554"/>
                    <a:pt x="125" y="1551"/>
                  </a:cubicBezTo>
                  <a:cubicBezTo>
                    <a:pt x="104" y="1519"/>
                    <a:pt x="94" y="1506"/>
                    <a:pt x="58" y="1493"/>
                  </a:cubicBezTo>
                  <a:cubicBezTo>
                    <a:pt x="3" y="1438"/>
                    <a:pt x="17" y="1466"/>
                    <a:pt x="0" y="1416"/>
                  </a:cubicBezTo>
                  <a:cubicBezTo>
                    <a:pt x="18" y="1347"/>
                    <a:pt x="48" y="1367"/>
                    <a:pt x="125" y="1359"/>
                  </a:cubicBezTo>
                  <a:cubicBezTo>
                    <a:pt x="149" y="1361"/>
                    <a:pt x="279" y="1380"/>
                    <a:pt x="307" y="1359"/>
                  </a:cubicBezTo>
                  <a:cubicBezTo>
                    <a:pt x="325" y="1346"/>
                    <a:pt x="277" y="1265"/>
                    <a:pt x="269" y="1253"/>
                  </a:cubicBezTo>
                  <a:cubicBezTo>
                    <a:pt x="260" y="1209"/>
                    <a:pt x="256" y="1184"/>
                    <a:pt x="230" y="1148"/>
                  </a:cubicBezTo>
                  <a:cubicBezTo>
                    <a:pt x="213" y="1093"/>
                    <a:pt x="236" y="1060"/>
                    <a:pt x="259" y="1013"/>
                  </a:cubicBezTo>
                  <a:cubicBezTo>
                    <a:pt x="264" y="1004"/>
                    <a:pt x="262" y="991"/>
                    <a:pt x="269" y="984"/>
                  </a:cubicBezTo>
                  <a:cubicBezTo>
                    <a:pt x="276" y="977"/>
                    <a:pt x="288" y="978"/>
                    <a:pt x="298" y="975"/>
                  </a:cubicBezTo>
                  <a:cubicBezTo>
                    <a:pt x="354" y="982"/>
                    <a:pt x="378" y="983"/>
                    <a:pt x="422" y="1013"/>
                  </a:cubicBezTo>
                  <a:cubicBezTo>
                    <a:pt x="435" y="1010"/>
                    <a:pt x="451" y="1012"/>
                    <a:pt x="461" y="1004"/>
                  </a:cubicBezTo>
                  <a:cubicBezTo>
                    <a:pt x="469" y="998"/>
                    <a:pt x="461" y="980"/>
                    <a:pt x="470" y="975"/>
                  </a:cubicBezTo>
                  <a:cubicBezTo>
                    <a:pt x="487" y="965"/>
                    <a:pt x="509" y="968"/>
                    <a:pt x="528" y="965"/>
                  </a:cubicBezTo>
                  <a:cubicBezTo>
                    <a:pt x="534" y="955"/>
                    <a:pt x="538" y="943"/>
                    <a:pt x="547" y="936"/>
                  </a:cubicBezTo>
                  <a:cubicBezTo>
                    <a:pt x="555" y="930"/>
                    <a:pt x="567" y="931"/>
                    <a:pt x="576" y="927"/>
                  </a:cubicBezTo>
                  <a:cubicBezTo>
                    <a:pt x="602" y="915"/>
                    <a:pt x="606" y="907"/>
                    <a:pt x="624" y="888"/>
                  </a:cubicBezTo>
                  <a:cubicBezTo>
                    <a:pt x="643" y="798"/>
                    <a:pt x="612" y="870"/>
                    <a:pt x="701" y="831"/>
                  </a:cubicBezTo>
                  <a:cubicBezTo>
                    <a:pt x="712" y="826"/>
                    <a:pt x="712" y="810"/>
                    <a:pt x="720" y="802"/>
                  </a:cubicBezTo>
                  <a:cubicBezTo>
                    <a:pt x="728" y="794"/>
                    <a:pt x="739" y="789"/>
                    <a:pt x="749" y="783"/>
                  </a:cubicBezTo>
                  <a:cubicBezTo>
                    <a:pt x="754" y="754"/>
                    <a:pt x="747" y="717"/>
                    <a:pt x="768" y="696"/>
                  </a:cubicBezTo>
                  <a:cubicBezTo>
                    <a:pt x="783" y="682"/>
                    <a:pt x="807" y="684"/>
                    <a:pt x="826" y="677"/>
                  </a:cubicBezTo>
                  <a:cubicBezTo>
                    <a:pt x="837" y="599"/>
                    <a:pt x="850" y="573"/>
                    <a:pt x="826" y="495"/>
                  </a:cubicBezTo>
                  <a:cubicBezTo>
                    <a:pt x="819" y="448"/>
                    <a:pt x="811" y="414"/>
                    <a:pt x="797" y="370"/>
                  </a:cubicBezTo>
                  <a:cubicBezTo>
                    <a:pt x="803" y="270"/>
                    <a:pt x="820" y="217"/>
                    <a:pt x="768" y="140"/>
                  </a:cubicBezTo>
                  <a:cubicBezTo>
                    <a:pt x="771" y="130"/>
                    <a:pt x="761" y="89"/>
                    <a:pt x="768" y="82"/>
                  </a:cubicBezTo>
                  <a:cubicBezTo>
                    <a:pt x="775" y="75"/>
                    <a:pt x="797" y="67"/>
                    <a:pt x="806" y="63"/>
                  </a:cubicBezTo>
                  <a:cubicBezTo>
                    <a:pt x="877" y="27"/>
                    <a:pt x="786" y="74"/>
                    <a:pt x="856" y="50"/>
                  </a:cubicBezTo>
                  <a:cubicBezTo>
                    <a:pt x="863" y="31"/>
                    <a:pt x="869" y="29"/>
                    <a:pt x="883" y="15"/>
                  </a:cubicBezTo>
                  <a:cubicBezTo>
                    <a:pt x="890" y="8"/>
                    <a:pt x="903" y="10"/>
                    <a:pt x="912" y="5"/>
                  </a:cubicBezTo>
                  <a:cubicBezTo>
                    <a:pt x="920" y="0"/>
                    <a:pt x="906" y="21"/>
                    <a:pt x="912" y="15"/>
                  </a:cubicBezTo>
                  <a:close/>
                </a:path>
              </a:pathLst>
            </a:custGeom>
            <a:solidFill>
              <a:srgbClr val="990099"/>
            </a:solidFill>
            <a:ln w="50800">
              <a:solidFill>
                <a:schemeClr val="tx1"/>
              </a:solidFill>
              <a:round/>
              <a:headEnd/>
              <a:tailEnd/>
            </a:ln>
          </p:spPr>
          <p:txBody>
            <a:bodyPr/>
            <a:lstStyle/>
            <a:p>
              <a:pPr eaLnBrk="0" fontAlgn="base" hangingPunct="0">
                <a:spcBef>
                  <a:spcPct val="0"/>
                </a:spcBef>
                <a:spcAft>
                  <a:spcPct val="0"/>
                </a:spcAft>
              </a:pPr>
              <a:endParaRPr lang="en-US" sz="2000">
                <a:solidFill>
                  <a:srgbClr val="000000"/>
                </a:solidFill>
                <a:latin typeface="Times New Roman" panose="02020603050405020304" pitchFamily="18" charset="0"/>
              </a:endParaRPr>
            </a:p>
          </p:txBody>
        </p:sp>
        <p:pic>
          <p:nvPicPr>
            <p:cNvPr id="5150" name="Picture 90" descr="An do">
              <a:extLst>
                <a:ext uri="{FF2B5EF4-FFF2-40B4-BE49-F238E27FC236}">
                  <a16:creationId xmlns:a16="http://schemas.microsoft.com/office/drawing/2014/main" id="{D8AA82DA-A46A-4AE6-89C8-D0A49706C0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4" y="1488"/>
              <a:ext cx="864" cy="57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151" name="Text Box 89">
              <a:extLst>
                <a:ext uri="{FF2B5EF4-FFF2-40B4-BE49-F238E27FC236}">
                  <a16:creationId xmlns:a16="http://schemas.microsoft.com/office/drawing/2014/main" id="{A959291A-AF64-A03B-3C96-14888F0AA7C8}"/>
                </a:ext>
              </a:extLst>
            </p:cNvPr>
            <p:cNvSpPr txBox="1">
              <a:spLocks noChangeArrowheads="1"/>
            </p:cNvSpPr>
            <p:nvPr/>
          </p:nvSpPr>
          <p:spPr bwMode="auto">
            <a:xfrm>
              <a:off x="3264" y="1104"/>
              <a:ext cx="100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800" b="1">
                  <a:solidFill>
                    <a:srgbClr val="FFFFFF"/>
                  </a:solidFill>
                  <a:latin typeface="Times New Roman" panose="02020603050405020304" pitchFamily="18" charset="0"/>
                  <a:cs typeface="Times New Roman" panose="02020603050405020304" pitchFamily="18" charset="0"/>
                </a:rPr>
                <a:t>Ấn Độ</a:t>
              </a:r>
            </a:p>
          </p:txBody>
        </p:sp>
      </p:grpSp>
      <p:grpSp>
        <p:nvGrpSpPr>
          <p:cNvPr id="6" name="Group 148">
            <a:extLst>
              <a:ext uri="{FF2B5EF4-FFF2-40B4-BE49-F238E27FC236}">
                <a16:creationId xmlns:a16="http://schemas.microsoft.com/office/drawing/2014/main" id="{E66AEBE1-FBFD-4253-FE05-D0B1436FF623}"/>
              </a:ext>
            </a:extLst>
          </p:cNvPr>
          <p:cNvGrpSpPr>
            <a:grpSpLocks/>
          </p:cNvGrpSpPr>
          <p:nvPr/>
        </p:nvGrpSpPr>
        <p:grpSpPr bwMode="auto">
          <a:xfrm>
            <a:off x="9220200" y="76200"/>
            <a:ext cx="1219200" cy="1123950"/>
            <a:chOff x="4848" y="48"/>
            <a:chExt cx="768" cy="708"/>
          </a:xfrm>
        </p:grpSpPr>
        <p:sp>
          <p:nvSpPr>
            <p:cNvPr id="5145" name="AutoShape 126">
              <a:extLst>
                <a:ext uri="{FF2B5EF4-FFF2-40B4-BE49-F238E27FC236}">
                  <a16:creationId xmlns:a16="http://schemas.microsoft.com/office/drawing/2014/main" id="{FBD3A7B1-3B9A-2998-3817-B1C523F4D496}"/>
                </a:ext>
              </a:extLst>
            </p:cNvPr>
            <p:cNvSpPr>
              <a:spLocks noChangeArrowheads="1"/>
            </p:cNvSpPr>
            <p:nvPr/>
          </p:nvSpPr>
          <p:spPr bwMode="auto">
            <a:xfrm>
              <a:off x="4848" y="84"/>
              <a:ext cx="768" cy="672"/>
            </a:xfrm>
            <a:prstGeom prst="wedgeRectCallout">
              <a:avLst>
                <a:gd name="adj1" fmla="val -23306"/>
                <a:gd name="adj2" fmla="val 131250"/>
              </a:avLst>
            </a:prstGeom>
            <a:solidFill>
              <a:schemeClr val="tx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vi-VN" altLang="en-US" sz="1800" b="1">
                <a:solidFill>
                  <a:srgbClr val="000000"/>
                </a:solidFill>
              </a:endParaRPr>
            </a:p>
          </p:txBody>
        </p:sp>
        <p:grpSp>
          <p:nvGrpSpPr>
            <p:cNvPr id="5146" name="Group 147">
              <a:extLst>
                <a:ext uri="{FF2B5EF4-FFF2-40B4-BE49-F238E27FC236}">
                  <a16:creationId xmlns:a16="http://schemas.microsoft.com/office/drawing/2014/main" id="{03F4E558-DD54-8E8A-A950-6ED1C2BA3FD4}"/>
                </a:ext>
              </a:extLst>
            </p:cNvPr>
            <p:cNvGrpSpPr>
              <a:grpSpLocks/>
            </p:cNvGrpSpPr>
            <p:nvPr/>
          </p:nvGrpSpPr>
          <p:grpSpPr bwMode="auto">
            <a:xfrm>
              <a:off x="4900" y="48"/>
              <a:ext cx="680" cy="672"/>
              <a:chOff x="4900" y="48"/>
              <a:chExt cx="680" cy="672"/>
            </a:xfrm>
          </p:grpSpPr>
          <p:pic>
            <p:nvPicPr>
              <p:cNvPr id="5147" name="Picture 128" descr="of_Bhutan">
                <a:extLst>
                  <a:ext uri="{FF2B5EF4-FFF2-40B4-BE49-F238E27FC236}">
                    <a16:creationId xmlns:a16="http://schemas.microsoft.com/office/drawing/2014/main" id="{FE4F4BC2-BCDC-EFA3-0C0F-0FFBEEFBC9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0" y="263"/>
                <a:ext cx="680" cy="45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148" name="Rectangle 129">
                <a:extLst>
                  <a:ext uri="{FF2B5EF4-FFF2-40B4-BE49-F238E27FC236}">
                    <a16:creationId xmlns:a16="http://schemas.microsoft.com/office/drawing/2014/main" id="{96262585-A6DD-F8AE-A7AA-37222B4237D8}"/>
                  </a:ext>
                </a:extLst>
              </p:cNvPr>
              <p:cNvSpPr>
                <a:spLocks noChangeArrowheads="1"/>
              </p:cNvSpPr>
              <p:nvPr/>
            </p:nvSpPr>
            <p:spPr bwMode="auto">
              <a:xfrm>
                <a:off x="4944" y="48"/>
                <a:ext cx="5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b="1">
                    <a:solidFill>
                      <a:srgbClr val="FFFFFF"/>
                    </a:solidFill>
                    <a:latin typeface="Times New Roman" panose="02020603050405020304" pitchFamily="18" charset="0"/>
                    <a:cs typeface="Times New Roman" panose="02020603050405020304" pitchFamily="18" charset="0"/>
                  </a:rPr>
                  <a:t>Bu-tan</a:t>
                </a:r>
              </a:p>
            </p:txBody>
          </p:sp>
        </p:grpSp>
      </p:grpSp>
      <p:grpSp>
        <p:nvGrpSpPr>
          <p:cNvPr id="8" name="Group 154">
            <a:extLst>
              <a:ext uri="{FF2B5EF4-FFF2-40B4-BE49-F238E27FC236}">
                <a16:creationId xmlns:a16="http://schemas.microsoft.com/office/drawing/2014/main" id="{604D66F4-CEBC-F001-EC29-4926DA7E354A}"/>
              </a:ext>
            </a:extLst>
          </p:cNvPr>
          <p:cNvGrpSpPr>
            <a:grpSpLocks/>
          </p:cNvGrpSpPr>
          <p:nvPr/>
        </p:nvGrpSpPr>
        <p:grpSpPr bwMode="auto">
          <a:xfrm>
            <a:off x="4800600" y="4495801"/>
            <a:ext cx="1371600" cy="1185863"/>
            <a:chOff x="2064" y="2832"/>
            <a:chExt cx="864" cy="747"/>
          </a:xfrm>
        </p:grpSpPr>
        <p:sp>
          <p:nvSpPr>
            <p:cNvPr id="5142" name="AutoShape 142">
              <a:extLst>
                <a:ext uri="{FF2B5EF4-FFF2-40B4-BE49-F238E27FC236}">
                  <a16:creationId xmlns:a16="http://schemas.microsoft.com/office/drawing/2014/main" id="{B3D14534-68EE-A47D-B6BA-1935486859B6}"/>
                </a:ext>
              </a:extLst>
            </p:cNvPr>
            <p:cNvSpPr>
              <a:spLocks noChangeArrowheads="1"/>
            </p:cNvSpPr>
            <p:nvPr/>
          </p:nvSpPr>
          <p:spPr bwMode="auto">
            <a:xfrm>
              <a:off x="2064" y="2859"/>
              <a:ext cx="816" cy="720"/>
            </a:xfrm>
            <a:prstGeom prst="wedgeRectCallout">
              <a:avLst>
                <a:gd name="adj1" fmla="val 56616"/>
                <a:gd name="adj2" fmla="val 77083"/>
              </a:avLst>
            </a:prstGeom>
            <a:solidFill>
              <a:schemeClr val="tx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vi-VN" altLang="en-US" sz="1800" b="1">
                <a:solidFill>
                  <a:srgbClr val="000000"/>
                </a:solidFill>
              </a:endParaRPr>
            </a:p>
          </p:txBody>
        </p:sp>
        <p:pic>
          <p:nvPicPr>
            <p:cNvPr id="5143" name="Picture 143" descr="Flag_of_Maldives">
              <a:extLst>
                <a:ext uri="{FF2B5EF4-FFF2-40B4-BE49-F238E27FC236}">
                  <a16:creationId xmlns:a16="http://schemas.microsoft.com/office/drawing/2014/main" id="{97F8B759-5288-3A3B-D94E-BD7FE80046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2" y="3051"/>
              <a:ext cx="720" cy="50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144" name="Rectangle 144">
              <a:extLst>
                <a:ext uri="{FF2B5EF4-FFF2-40B4-BE49-F238E27FC236}">
                  <a16:creationId xmlns:a16="http://schemas.microsoft.com/office/drawing/2014/main" id="{78B2521B-5A04-C470-EE8C-88F52E246B66}"/>
                </a:ext>
              </a:extLst>
            </p:cNvPr>
            <p:cNvSpPr>
              <a:spLocks noChangeArrowheads="1"/>
            </p:cNvSpPr>
            <p:nvPr/>
          </p:nvSpPr>
          <p:spPr bwMode="auto">
            <a:xfrm>
              <a:off x="2064" y="2832"/>
              <a:ext cx="8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b="1">
                  <a:solidFill>
                    <a:srgbClr val="FFFFFF"/>
                  </a:solidFill>
                  <a:latin typeface="Times New Roman" panose="02020603050405020304" pitchFamily="18" charset="0"/>
                  <a:cs typeface="Times New Roman" panose="02020603050405020304" pitchFamily="18" charset="0"/>
                </a:rPr>
                <a:t>Man-đi-vơ</a:t>
              </a:r>
            </a:p>
          </p:txBody>
        </p:sp>
      </p:grpSp>
      <p:sp>
        <p:nvSpPr>
          <p:cNvPr id="14485" name="Freeform 149">
            <a:extLst>
              <a:ext uri="{FF2B5EF4-FFF2-40B4-BE49-F238E27FC236}">
                <a16:creationId xmlns:a16="http://schemas.microsoft.com/office/drawing/2014/main" id="{ACFEF4FE-214B-63BF-FFA6-DD3191AB19A3}"/>
              </a:ext>
            </a:extLst>
          </p:cNvPr>
          <p:cNvSpPr>
            <a:spLocks/>
          </p:cNvSpPr>
          <p:nvPr/>
        </p:nvSpPr>
        <p:spPr bwMode="auto">
          <a:xfrm>
            <a:off x="9207501" y="2312988"/>
            <a:ext cx="747713" cy="957262"/>
          </a:xfrm>
          <a:custGeom>
            <a:avLst/>
            <a:gdLst>
              <a:gd name="T0" fmla="*/ 2147483646 w 471"/>
              <a:gd name="T1" fmla="*/ 2147483646 h 603"/>
              <a:gd name="T2" fmla="*/ 2147483646 w 471"/>
              <a:gd name="T3" fmla="*/ 2147483646 h 603"/>
              <a:gd name="T4" fmla="*/ 2147483646 w 471"/>
              <a:gd name="T5" fmla="*/ 2147483646 h 603"/>
              <a:gd name="T6" fmla="*/ 2147483646 w 471"/>
              <a:gd name="T7" fmla="*/ 2147483646 h 603"/>
              <a:gd name="T8" fmla="*/ 2147483646 w 471"/>
              <a:gd name="T9" fmla="*/ 2147483646 h 603"/>
              <a:gd name="T10" fmla="*/ 2147483646 w 471"/>
              <a:gd name="T11" fmla="*/ 2147483646 h 603"/>
              <a:gd name="T12" fmla="*/ 2147483646 w 471"/>
              <a:gd name="T13" fmla="*/ 2147483646 h 603"/>
              <a:gd name="T14" fmla="*/ 2147483646 w 471"/>
              <a:gd name="T15" fmla="*/ 2147483646 h 603"/>
              <a:gd name="T16" fmla="*/ 2147483646 w 471"/>
              <a:gd name="T17" fmla="*/ 2147483646 h 603"/>
              <a:gd name="T18" fmla="*/ 2147483646 w 471"/>
              <a:gd name="T19" fmla="*/ 2147483646 h 603"/>
              <a:gd name="T20" fmla="*/ 2147483646 w 471"/>
              <a:gd name="T21" fmla="*/ 2147483646 h 603"/>
              <a:gd name="T22" fmla="*/ 2147483646 w 471"/>
              <a:gd name="T23" fmla="*/ 2147483646 h 603"/>
              <a:gd name="T24" fmla="*/ 2147483646 w 471"/>
              <a:gd name="T25" fmla="*/ 2147483646 h 603"/>
              <a:gd name="T26" fmla="*/ 2147483646 w 471"/>
              <a:gd name="T27" fmla="*/ 2147483646 h 603"/>
              <a:gd name="T28" fmla="*/ 2147483646 w 471"/>
              <a:gd name="T29" fmla="*/ 2147483646 h 603"/>
              <a:gd name="T30" fmla="*/ 2147483646 w 471"/>
              <a:gd name="T31" fmla="*/ 2147483646 h 603"/>
              <a:gd name="T32" fmla="*/ 2147483646 w 471"/>
              <a:gd name="T33" fmla="*/ 2147483646 h 603"/>
              <a:gd name="T34" fmla="*/ 2147483646 w 471"/>
              <a:gd name="T35" fmla="*/ 2147483646 h 603"/>
              <a:gd name="T36" fmla="*/ 2147483646 w 471"/>
              <a:gd name="T37" fmla="*/ 2147483646 h 603"/>
              <a:gd name="T38" fmla="*/ 2147483646 w 471"/>
              <a:gd name="T39" fmla="*/ 2147483646 h 603"/>
              <a:gd name="T40" fmla="*/ 2147483646 w 471"/>
              <a:gd name="T41" fmla="*/ 2147483646 h 603"/>
              <a:gd name="T42" fmla="*/ 2147483646 w 471"/>
              <a:gd name="T43" fmla="*/ 2147483646 h 603"/>
              <a:gd name="T44" fmla="*/ 2147483646 w 471"/>
              <a:gd name="T45" fmla="*/ 2147483646 h 603"/>
              <a:gd name="T46" fmla="*/ 2147483646 w 471"/>
              <a:gd name="T47" fmla="*/ 2147483646 h 603"/>
              <a:gd name="T48" fmla="*/ 2147483646 w 471"/>
              <a:gd name="T49" fmla="*/ 2147483646 h 603"/>
              <a:gd name="T50" fmla="*/ 2147483646 w 471"/>
              <a:gd name="T51" fmla="*/ 2147483646 h 603"/>
              <a:gd name="T52" fmla="*/ 2147483646 w 471"/>
              <a:gd name="T53" fmla="*/ 2147483646 h 603"/>
              <a:gd name="T54" fmla="*/ 2147483646 w 471"/>
              <a:gd name="T55" fmla="*/ 2147483646 h 603"/>
              <a:gd name="T56" fmla="*/ 2147483646 w 471"/>
              <a:gd name="T57" fmla="*/ 2147483646 h 6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1"/>
              <a:gd name="T88" fmla="*/ 0 h 603"/>
              <a:gd name="T89" fmla="*/ 471 w 471"/>
              <a:gd name="T90" fmla="*/ 603 h 6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1" h="603">
                <a:moveTo>
                  <a:pt x="410" y="601"/>
                </a:moveTo>
                <a:cubicBezTo>
                  <a:pt x="446" y="589"/>
                  <a:pt x="418" y="582"/>
                  <a:pt x="452" y="559"/>
                </a:cubicBezTo>
                <a:cubicBezTo>
                  <a:pt x="457" y="552"/>
                  <a:pt x="471" y="534"/>
                  <a:pt x="470" y="523"/>
                </a:cubicBezTo>
                <a:cubicBezTo>
                  <a:pt x="469" y="510"/>
                  <a:pt x="462" y="499"/>
                  <a:pt x="458" y="487"/>
                </a:cubicBezTo>
                <a:cubicBezTo>
                  <a:pt x="456" y="481"/>
                  <a:pt x="452" y="469"/>
                  <a:pt x="452" y="469"/>
                </a:cubicBezTo>
                <a:cubicBezTo>
                  <a:pt x="445" y="384"/>
                  <a:pt x="454" y="420"/>
                  <a:pt x="434" y="361"/>
                </a:cubicBezTo>
                <a:cubicBezTo>
                  <a:pt x="430" y="349"/>
                  <a:pt x="434" y="329"/>
                  <a:pt x="422" y="325"/>
                </a:cubicBezTo>
                <a:cubicBezTo>
                  <a:pt x="397" y="317"/>
                  <a:pt x="409" y="323"/>
                  <a:pt x="386" y="307"/>
                </a:cubicBezTo>
                <a:cubicBezTo>
                  <a:pt x="373" y="269"/>
                  <a:pt x="350" y="266"/>
                  <a:pt x="314" y="259"/>
                </a:cubicBezTo>
                <a:cubicBezTo>
                  <a:pt x="316" y="249"/>
                  <a:pt x="315" y="238"/>
                  <a:pt x="320" y="229"/>
                </a:cubicBezTo>
                <a:cubicBezTo>
                  <a:pt x="324" y="223"/>
                  <a:pt x="333" y="222"/>
                  <a:pt x="338" y="217"/>
                </a:cubicBezTo>
                <a:cubicBezTo>
                  <a:pt x="350" y="205"/>
                  <a:pt x="351" y="196"/>
                  <a:pt x="356" y="181"/>
                </a:cubicBezTo>
                <a:cubicBezTo>
                  <a:pt x="345" y="79"/>
                  <a:pt x="334" y="104"/>
                  <a:pt x="224" y="97"/>
                </a:cubicBezTo>
                <a:cubicBezTo>
                  <a:pt x="194" y="52"/>
                  <a:pt x="169" y="19"/>
                  <a:pt x="116" y="1"/>
                </a:cubicBezTo>
                <a:cubicBezTo>
                  <a:pt x="82" y="3"/>
                  <a:pt x="47" y="0"/>
                  <a:pt x="14" y="7"/>
                </a:cubicBezTo>
                <a:cubicBezTo>
                  <a:pt x="7" y="8"/>
                  <a:pt x="2" y="18"/>
                  <a:pt x="2" y="25"/>
                </a:cubicBezTo>
                <a:cubicBezTo>
                  <a:pt x="0" y="48"/>
                  <a:pt x="15" y="89"/>
                  <a:pt x="20" y="127"/>
                </a:cubicBezTo>
                <a:cubicBezTo>
                  <a:pt x="25" y="165"/>
                  <a:pt x="28" y="217"/>
                  <a:pt x="32" y="253"/>
                </a:cubicBezTo>
                <a:cubicBezTo>
                  <a:pt x="38" y="283"/>
                  <a:pt x="37" y="314"/>
                  <a:pt x="44" y="343"/>
                </a:cubicBezTo>
                <a:cubicBezTo>
                  <a:pt x="49" y="364"/>
                  <a:pt x="92" y="385"/>
                  <a:pt x="92" y="385"/>
                </a:cubicBezTo>
                <a:cubicBezTo>
                  <a:pt x="110" y="438"/>
                  <a:pt x="99" y="470"/>
                  <a:pt x="140" y="511"/>
                </a:cubicBezTo>
                <a:cubicBezTo>
                  <a:pt x="161" y="480"/>
                  <a:pt x="179" y="486"/>
                  <a:pt x="218" y="481"/>
                </a:cubicBezTo>
                <a:cubicBezTo>
                  <a:pt x="230" y="455"/>
                  <a:pt x="219" y="384"/>
                  <a:pt x="224" y="361"/>
                </a:cubicBezTo>
                <a:cubicBezTo>
                  <a:pt x="229" y="338"/>
                  <a:pt x="239" y="337"/>
                  <a:pt x="248" y="343"/>
                </a:cubicBezTo>
                <a:cubicBezTo>
                  <a:pt x="256" y="368"/>
                  <a:pt x="255" y="382"/>
                  <a:pt x="278" y="397"/>
                </a:cubicBezTo>
                <a:cubicBezTo>
                  <a:pt x="294" y="386"/>
                  <a:pt x="332" y="373"/>
                  <a:pt x="332" y="373"/>
                </a:cubicBezTo>
                <a:cubicBezTo>
                  <a:pt x="353" y="437"/>
                  <a:pt x="360" y="502"/>
                  <a:pt x="398" y="559"/>
                </a:cubicBezTo>
                <a:cubicBezTo>
                  <a:pt x="400" y="569"/>
                  <a:pt x="398" y="581"/>
                  <a:pt x="404" y="589"/>
                </a:cubicBezTo>
                <a:cubicBezTo>
                  <a:pt x="413" y="603"/>
                  <a:pt x="437" y="588"/>
                  <a:pt x="410" y="601"/>
                </a:cubicBezTo>
                <a:close/>
              </a:path>
            </a:pathLst>
          </a:custGeom>
          <a:solidFill>
            <a:schemeClr val="bg1"/>
          </a:solidFill>
          <a:ln w="38100">
            <a:solidFill>
              <a:schemeClr val="tx1"/>
            </a:solidFill>
            <a:round/>
            <a:headEnd/>
            <a:tailEnd/>
          </a:ln>
        </p:spPr>
        <p:txBody>
          <a:bodyPr/>
          <a:lstStyle/>
          <a:p>
            <a:pPr eaLnBrk="0" fontAlgn="base" hangingPunct="0">
              <a:spcBef>
                <a:spcPct val="0"/>
              </a:spcBef>
              <a:spcAft>
                <a:spcPct val="0"/>
              </a:spcAft>
            </a:pPr>
            <a:endParaRPr lang="en-US" sz="2000">
              <a:solidFill>
                <a:srgbClr val="000000"/>
              </a:solidFill>
              <a:latin typeface="Times New Roman" panose="02020603050405020304" pitchFamily="18" charset="0"/>
            </a:endParaRPr>
          </a:p>
        </p:txBody>
      </p:sp>
      <p:sp>
        <p:nvSpPr>
          <p:cNvPr id="14486" name="Freeform 150">
            <a:extLst>
              <a:ext uri="{FF2B5EF4-FFF2-40B4-BE49-F238E27FC236}">
                <a16:creationId xmlns:a16="http://schemas.microsoft.com/office/drawing/2014/main" id="{B54295B1-52EB-FF7A-B9D2-CB9A3C9986FA}"/>
              </a:ext>
            </a:extLst>
          </p:cNvPr>
          <p:cNvSpPr>
            <a:spLocks/>
          </p:cNvSpPr>
          <p:nvPr/>
        </p:nvSpPr>
        <p:spPr bwMode="auto">
          <a:xfrm>
            <a:off x="7451725" y="5133976"/>
            <a:ext cx="484188" cy="708025"/>
          </a:xfrm>
          <a:custGeom>
            <a:avLst/>
            <a:gdLst>
              <a:gd name="T0" fmla="*/ 2147483646 w 305"/>
              <a:gd name="T1" fmla="*/ 0 h 446"/>
              <a:gd name="T2" fmla="*/ 2147483646 w 305"/>
              <a:gd name="T3" fmla="*/ 2147483646 h 446"/>
              <a:gd name="T4" fmla="*/ 2147483646 w 305"/>
              <a:gd name="T5" fmla="*/ 2147483646 h 446"/>
              <a:gd name="T6" fmla="*/ 2147483646 w 305"/>
              <a:gd name="T7" fmla="*/ 2147483646 h 446"/>
              <a:gd name="T8" fmla="*/ 2147483646 w 305"/>
              <a:gd name="T9" fmla="*/ 2147483646 h 446"/>
              <a:gd name="T10" fmla="*/ 2147483646 w 305"/>
              <a:gd name="T11" fmla="*/ 2147483646 h 446"/>
              <a:gd name="T12" fmla="*/ 2147483646 w 305"/>
              <a:gd name="T13" fmla="*/ 2147483646 h 446"/>
              <a:gd name="T14" fmla="*/ 2147483646 w 305"/>
              <a:gd name="T15" fmla="*/ 2147483646 h 446"/>
              <a:gd name="T16" fmla="*/ 2147483646 w 305"/>
              <a:gd name="T17" fmla="*/ 2147483646 h 446"/>
              <a:gd name="T18" fmla="*/ 2147483646 w 305"/>
              <a:gd name="T19" fmla="*/ 2147483646 h 446"/>
              <a:gd name="T20" fmla="*/ 2147483646 w 305"/>
              <a:gd name="T21" fmla="*/ 2147483646 h 446"/>
              <a:gd name="T22" fmla="*/ 2147483646 w 305"/>
              <a:gd name="T23" fmla="*/ 2147483646 h 446"/>
              <a:gd name="T24" fmla="*/ 2147483646 w 305"/>
              <a:gd name="T25" fmla="*/ 2147483646 h 446"/>
              <a:gd name="T26" fmla="*/ 2147483646 w 305"/>
              <a:gd name="T27" fmla="*/ 2147483646 h 446"/>
              <a:gd name="T28" fmla="*/ 2147483646 w 305"/>
              <a:gd name="T29" fmla="*/ 0 h 4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5"/>
              <a:gd name="T46" fmla="*/ 0 h 446"/>
              <a:gd name="T47" fmla="*/ 305 w 305"/>
              <a:gd name="T48" fmla="*/ 446 h 4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5" h="446">
                <a:moveTo>
                  <a:pt x="52" y="0"/>
                </a:moveTo>
                <a:cubicBezTo>
                  <a:pt x="113" y="41"/>
                  <a:pt x="40" y="27"/>
                  <a:pt x="154" y="36"/>
                </a:cubicBezTo>
                <a:cubicBezTo>
                  <a:pt x="156" y="46"/>
                  <a:pt x="154" y="58"/>
                  <a:pt x="160" y="66"/>
                </a:cubicBezTo>
                <a:cubicBezTo>
                  <a:pt x="169" y="77"/>
                  <a:pt x="196" y="90"/>
                  <a:pt x="196" y="90"/>
                </a:cubicBezTo>
                <a:cubicBezTo>
                  <a:pt x="204" y="102"/>
                  <a:pt x="212" y="114"/>
                  <a:pt x="220" y="126"/>
                </a:cubicBezTo>
                <a:cubicBezTo>
                  <a:pt x="232" y="143"/>
                  <a:pt x="228" y="174"/>
                  <a:pt x="238" y="192"/>
                </a:cubicBezTo>
                <a:cubicBezTo>
                  <a:pt x="246" y="206"/>
                  <a:pt x="259" y="215"/>
                  <a:pt x="268" y="228"/>
                </a:cubicBezTo>
                <a:cubicBezTo>
                  <a:pt x="260" y="420"/>
                  <a:pt x="305" y="347"/>
                  <a:pt x="232" y="396"/>
                </a:cubicBezTo>
                <a:cubicBezTo>
                  <a:pt x="198" y="446"/>
                  <a:pt x="174" y="419"/>
                  <a:pt x="100" y="414"/>
                </a:cubicBezTo>
                <a:cubicBezTo>
                  <a:pt x="82" y="396"/>
                  <a:pt x="76" y="380"/>
                  <a:pt x="52" y="372"/>
                </a:cubicBezTo>
                <a:cubicBezTo>
                  <a:pt x="41" y="339"/>
                  <a:pt x="15" y="315"/>
                  <a:pt x="4" y="282"/>
                </a:cubicBezTo>
                <a:cubicBezTo>
                  <a:pt x="8" y="238"/>
                  <a:pt x="0" y="215"/>
                  <a:pt x="34" y="192"/>
                </a:cubicBezTo>
                <a:cubicBezTo>
                  <a:pt x="65" y="145"/>
                  <a:pt x="47" y="130"/>
                  <a:pt x="58" y="60"/>
                </a:cubicBezTo>
                <a:cubicBezTo>
                  <a:pt x="59" y="53"/>
                  <a:pt x="71" y="49"/>
                  <a:pt x="70" y="42"/>
                </a:cubicBezTo>
                <a:cubicBezTo>
                  <a:pt x="68" y="27"/>
                  <a:pt x="58" y="14"/>
                  <a:pt x="52" y="0"/>
                </a:cubicBezTo>
                <a:close/>
              </a:path>
            </a:pathLst>
          </a:custGeom>
          <a:solidFill>
            <a:srgbClr val="A50021"/>
          </a:solidFill>
          <a:ln w="34925">
            <a:solidFill>
              <a:schemeClr val="tx1"/>
            </a:solidFill>
            <a:round/>
            <a:headEnd/>
            <a:tailEnd/>
          </a:ln>
        </p:spPr>
        <p:txBody>
          <a:bodyPr/>
          <a:lstStyle/>
          <a:p>
            <a:pPr eaLnBrk="0" fontAlgn="base" hangingPunct="0">
              <a:spcBef>
                <a:spcPct val="0"/>
              </a:spcBef>
              <a:spcAft>
                <a:spcPct val="0"/>
              </a:spcAft>
            </a:pPr>
            <a:endParaRPr lang="en-US" sz="2000">
              <a:solidFill>
                <a:srgbClr val="000000"/>
              </a:solidFill>
              <a:latin typeface="Times New Roman" panose="02020603050405020304" pitchFamily="18" charset="0"/>
            </a:endParaRPr>
          </a:p>
        </p:txBody>
      </p:sp>
      <p:sp>
        <p:nvSpPr>
          <p:cNvPr id="14487" name="Freeform 151">
            <a:extLst>
              <a:ext uri="{FF2B5EF4-FFF2-40B4-BE49-F238E27FC236}">
                <a16:creationId xmlns:a16="http://schemas.microsoft.com/office/drawing/2014/main" id="{118B2575-F209-CA2A-B755-934ED031918B}"/>
              </a:ext>
            </a:extLst>
          </p:cNvPr>
          <p:cNvSpPr>
            <a:spLocks/>
          </p:cNvSpPr>
          <p:nvPr/>
        </p:nvSpPr>
        <p:spPr bwMode="auto">
          <a:xfrm>
            <a:off x="6183314" y="5891214"/>
            <a:ext cx="147637" cy="219075"/>
          </a:xfrm>
          <a:custGeom>
            <a:avLst/>
            <a:gdLst>
              <a:gd name="T0" fmla="*/ 2147483646 w 93"/>
              <a:gd name="T1" fmla="*/ 2147483646 h 138"/>
              <a:gd name="T2" fmla="*/ 2147483646 w 93"/>
              <a:gd name="T3" fmla="*/ 2147483646 h 138"/>
              <a:gd name="T4" fmla="*/ 2147483646 w 93"/>
              <a:gd name="T5" fmla="*/ 2147483646 h 138"/>
              <a:gd name="T6" fmla="*/ 2147483646 w 93"/>
              <a:gd name="T7" fmla="*/ 2147483646 h 138"/>
              <a:gd name="T8" fmla="*/ 2147483646 w 93"/>
              <a:gd name="T9" fmla="*/ 2147483646 h 138"/>
              <a:gd name="T10" fmla="*/ 0 w 93"/>
              <a:gd name="T11" fmla="*/ 2147483646 h 138"/>
              <a:gd name="T12" fmla="*/ 2147483646 w 93"/>
              <a:gd name="T13" fmla="*/ 2147483646 h 138"/>
              <a:gd name="T14" fmla="*/ 2147483646 w 93"/>
              <a:gd name="T15" fmla="*/ 2147483646 h 138"/>
              <a:gd name="T16" fmla="*/ 0 60000 65536"/>
              <a:gd name="T17" fmla="*/ 0 60000 65536"/>
              <a:gd name="T18" fmla="*/ 0 60000 65536"/>
              <a:gd name="T19" fmla="*/ 0 60000 65536"/>
              <a:gd name="T20" fmla="*/ 0 60000 65536"/>
              <a:gd name="T21" fmla="*/ 0 60000 65536"/>
              <a:gd name="T22" fmla="*/ 0 60000 65536"/>
              <a:gd name="T23" fmla="*/ 0 60000 65536"/>
              <a:gd name="T24" fmla="*/ 0 w 93"/>
              <a:gd name="T25" fmla="*/ 0 h 138"/>
              <a:gd name="T26" fmla="*/ 93 w 93"/>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 h="138">
                <a:moveTo>
                  <a:pt x="27" y="19"/>
                </a:moveTo>
                <a:cubicBezTo>
                  <a:pt x="42" y="22"/>
                  <a:pt x="61" y="18"/>
                  <a:pt x="73" y="28"/>
                </a:cubicBezTo>
                <a:cubicBezTo>
                  <a:pt x="93" y="45"/>
                  <a:pt x="73" y="137"/>
                  <a:pt x="73" y="138"/>
                </a:cubicBezTo>
                <a:cubicBezTo>
                  <a:pt x="61" y="135"/>
                  <a:pt x="46" y="137"/>
                  <a:pt x="36" y="129"/>
                </a:cubicBezTo>
                <a:cubicBezTo>
                  <a:pt x="29" y="123"/>
                  <a:pt x="34" y="109"/>
                  <a:pt x="27" y="102"/>
                </a:cubicBezTo>
                <a:cubicBezTo>
                  <a:pt x="20" y="95"/>
                  <a:pt x="9" y="95"/>
                  <a:pt x="0" y="92"/>
                </a:cubicBezTo>
                <a:cubicBezTo>
                  <a:pt x="6" y="74"/>
                  <a:pt x="12" y="56"/>
                  <a:pt x="18" y="38"/>
                </a:cubicBezTo>
                <a:cubicBezTo>
                  <a:pt x="28" y="8"/>
                  <a:pt x="27" y="0"/>
                  <a:pt x="27" y="19"/>
                </a:cubicBezTo>
                <a:close/>
              </a:path>
            </a:pathLst>
          </a:custGeom>
          <a:solidFill>
            <a:srgbClr val="003366"/>
          </a:solidFill>
          <a:ln w="34925">
            <a:solidFill>
              <a:schemeClr val="tx1"/>
            </a:solidFill>
            <a:round/>
            <a:headEnd/>
            <a:tailEnd/>
          </a:ln>
        </p:spPr>
        <p:txBody>
          <a:bodyPr/>
          <a:lstStyle/>
          <a:p>
            <a:pPr eaLnBrk="0" fontAlgn="base" hangingPunct="0">
              <a:spcBef>
                <a:spcPct val="0"/>
              </a:spcBef>
              <a:spcAft>
                <a:spcPct val="0"/>
              </a:spcAft>
            </a:pPr>
            <a:endParaRPr lang="en-US" sz="2000">
              <a:solidFill>
                <a:srgbClr val="000000"/>
              </a:solidFill>
              <a:latin typeface="Times New Roman" panose="02020603050405020304" pitchFamily="18" charset="0"/>
            </a:endParaRPr>
          </a:p>
        </p:txBody>
      </p:sp>
      <p:grpSp>
        <p:nvGrpSpPr>
          <p:cNvPr id="9" name="Group 153">
            <a:extLst>
              <a:ext uri="{FF2B5EF4-FFF2-40B4-BE49-F238E27FC236}">
                <a16:creationId xmlns:a16="http://schemas.microsoft.com/office/drawing/2014/main" id="{F9ED2C99-F302-BB3C-E6FF-2A3CB8CE640C}"/>
              </a:ext>
            </a:extLst>
          </p:cNvPr>
          <p:cNvGrpSpPr>
            <a:grpSpLocks/>
          </p:cNvGrpSpPr>
          <p:nvPr/>
        </p:nvGrpSpPr>
        <p:grpSpPr bwMode="auto">
          <a:xfrm>
            <a:off x="8591551" y="3600450"/>
            <a:ext cx="1565275" cy="1371600"/>
            <a:chOff x="4416" y="2256"/>
            <a:chExt cx="986" cy="864"/>
          </a:xfrm>
        </p:grpSpPr>
        <p:sp>
          <p:nvSpPr>
            <p:cNvPr id="5139" name="AutoShape 132">
              <a:extLst>
                <a:ext uri="{FF2B5EF4-FFF2-40B4-BE49-F238E27FC236}">
                  <a16:creationId xmlns:a16="http://schemas.microsoft.com/office/drawing/2014/main" id="{F9E5F729-65DC-760C-E29F-67D6C1CF2057}"/>
                </a:ext>
              </a:extLst>
            </p:cNvPr>
            <p:cNvSpPr>
              <a:spLocks noChangeArrowheads="1"/>
            </p:cNvSpPr>
            <p:nvPr/>
          </p:nvSpPr>
          <p:spPr bwMode="auto">
            <a:xfrm>
              <a:off x="4452" y="2256"/>
              <a:ext cx="950" cy="864"/>
            </a:xfrm>
            <a:prstGeom prst="wedgeRectCallout">
              <a:avLst>
                <a:gd name="adj1" fmla="val 8843"/>
                <a:gd name="adj2" fmla="val -120949"/>
              </a:avLst>
            </a:prstGeom>
            <a:solidFill>
              <a:schemeClr val="tx1"/>
            </a:solidFill>
            <a:ln w="222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vi-VN" altLang="en-US" sz="1800" b="1">
                <a:solidFill>
                  <a:srgbClr val="000000"/>
                </a:solidFill>
              </a:endParaRPr>
            </a:p>
          </p:txBody>
        </p:sp>
        <p:pic>
          <p:nvPicPr>
            <p:cNvPr id="5140" name="Picture 133" descr="bg-lgflag băng la dét">
              <a:extLst>
                <a:ext uri="{FF2B5EF4-FFF2-40B4-BE49-F238E27FC236}">
                  <a16:creationId xmlns:a16="http://schemas.microsoft.com/office/drawing/2014/main" id="{537E2A44-F462-2876-F138-A9AA445215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6" y="2520"/>
              <a:ext cx="878" cy="54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141" name="Rectangle 134">
              <a:extLst>
                <a:ext uri="{FF2B5EF4-FFF2-40B4-BE49-F238E27FC236}">
                  <a16:creationId xmlns:a16="http://schemas.microsoft.com/office/drawing/2014/main" id="{EB8CE534-6FF7-9825-896C-B92D9216F3E1}"/>
                </a:ext>
              </a:extLst>
            </p:cNvPr>
            <p:cNvSpPr>
              <a:spLocks noChangeArrowheads="1"/>
            </p:cNvSpPr>
            <p:nvPr/>
          </p:nvSpPr>
          <p:spPr bwMode="auto">
            <a:xfrm>
              <a:off x="4416" y="2280"/>
              <a:ext cx="92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b="1">
                  <a:solidFill>
                    <a:srgbClr val="FFFFFF"/>
                  </a:solidFill>
                  <a:latin typeface="Times New Roman" panose="02020603050405020304" pitchFamily="18" charset="0"/>
                  <a:cs typeface="Times New Roman" panose="02020603050405020304" pitchFamily="18" charset="0"/>
                </a:rPr>
                <a:t>Băng-la-đét</a:t>
              </a:r>
            </a:p>
          </p:txBody>
        </p:sp>
      </p:grpSp>
      <p:grpSp>
        <p:nvGrpSpPr>
          <p:cNvPr id="10" name="Group 157">
            <a:extLst>
              <a:ext uri="{FF2B5EF4-FFF2-40B4-BE49-F238E27FC236}">
                <a16:creationId xmlns:a16="http://schemas.microsoft.com/office/drawing/2014/main" id="{98B7E2CD-AC77-3CAE-5E32-426F0E20371C}"/>
              </a:ext>
            </a:extLst>
          </p:cNvPr>
          <p:cNvGrpSpPr>
            <a:grpSpLocks/>
          </p:cNvGrpSpPr>
          <p:nvPr/>
        </p:nvGrpSpPr>
        <p:grpSpPr bwMode="auto">
          <a:xfrm>
            <a:off x="8229600" y="5105400"/>
            <a:ext cx="1333500" cy="1181100"/>
            <a:chOff x="4224" y="3216"/>
            <a:chExt cx="840" cy="744"/>
          </a:xfrm>
        </p:grpSpPr>
        <p:sp>
          <p:nvSpPr>
            <p:cNvPr id="5136" name="AutoShape 137">
              <a:extLst>
                <a:ext uri="{FF2B5EF4-FFF2-40B4-BE49-F238E27FC236}">
                  <a16:creationId xmlns:a16="http://schemas.microsoft.com/office/drawing/2014/main" id="{AA5F9DFF-A16A-5904-0163-D79DEFCA1959}"/>
                </a:ext>
              </a:extLst>
            </p:cNvPr>
            <p:cNvSpPr>
              <a:spLocks noChangeArrowheads="1"/>
            </p:cNvSpPr>
            <p:nvPr/>
          </p:nvSpPr>
          <p:spPr bwMode="auto">
            <a:xfrm>
              <a:off x="4224" y="3235"/>
              <a:ext cx="816" cy="725"/>
            </a:xfrm>
            <a:prstGeom prst="wedgeRectCallout">
              <a:avLst>
                <a:gd name="adj1" fmla="val -99264"/>
                <a:gd name="adj2" fmla="val -12481"/>
              </a:avLst>
            </a:prstGeom>
            <a:solidFill>
              <a:schemeClr val="tx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vi-VN" altLang="en-US" sz="1800" b="1">
                <a:solidFill>
                  <a:srgbClr val="000000"/>
                </a:solidFill>
              </a:endParaRPr>
            </a:p>
          </p:txBody>
        </p:sp>
        <p:pic>
          <p:nvPicPr>
            <p:cNvPr id="5137" name="Picture 138" descr="co_srilanka">
              <a:extLst>
                <a:ext uri="{FF2B5EF4-FFF2-40B4-BE49-F238E27FC236}">
                  <a16:creationId xmlns:a16="http://schemas.microsoft.com/office/drawing/2014/main" id="{72A24DBC-52BF-15AA-0DF6-CC84A9484A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6" y="3449"/>
              <a:ext cx="720" cy="4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138" name="Rectangle 139">
              <a:extLst>
                <a:ext uri="{FF2B5EF4-FFF2-40B4-BE49-F238E27FC236}">
                  <a16:creationId xmlns:a16="http://schemas.microsoft.com/office/drawing/2014/main" id="{A21FF58B-9BEC-25B8-959C-91219B481C45}"/>
                </a:ext>
              </a:extLst>
            </p:cNvPr>
            <p:cNvSpPr>
              <a:spLocks noChangeArrowheads="1"/>
            </p:cNvSpPr>
            <p:nvPr/>
          </p:nvSpPr>
          <p:spPr bwMode="auto">
            <a:xfrm>
              <a:off x="4252" y="3216"/>
              <a:ext cx="8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b="1">
                  <a:solidFill>
                    <a:srgbClr val="FFFFFF"/>
                  </a:solidFill>
                  <a:latin typeface="Times New Roman" panose="02020603050405020304" pitchFamily="18" charset="0"/>
                  <a:cs typeface="Times New Roman" panose="02020603050405020304" pitchFamily="18" charset="0"/>
                </a:rPr>
                <a:t>Xri Lan-ca</a:t>
              </a:r>
            </a:p>
          </p:txBody>
        </p:sp>
      </p:grpSp>
    </p:spTree>
    <p:extLst>
      <p:ext uri="{BB962C8B-B14F-4D97-AF65-F5344CB8AC3E}">
        <p14:creationId xmlns:p14="http://schemas.microsoft.com/office/powerpoint/2010/main" val="28098451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4446"/>
                                        </p:tgtEl>
                                        <p:attrNameLst>
                                          <p:attrName>style.visibility</p:attrName>
                                        </p:attrNameLst>
                                      </p:cBhvr>
                                      <p:to>
                                        <p:strVal val="visible"/>
                                      </p:to>
                                    </p:set>
                                    <p:animEffect transition="in" filter="wedge">
                                      <p:cBhvr>
                                        <p:cTn id="17" dur="1000"/>
                                        <p:tgtEl>
                                          <p:spTgt spid="14446"/>
                                        </p:tgtEl>
                                      </p:cBhvr>
                                    </p:animEffect>
                                  </p:childTnLst>
                                </p:cTn>
                              </p:par>
                              <p:par>
                                <p:cTn id="18" presetID="53"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nodeType="clickEffect">
                                  <p:stCondLst>
                                    <p:cond delay="0"/>
                                  </p:stCondLst>
                                  <p:childTnLst>
                                    <p:set>
                                      <p:cBhvr>
                                        <p:cTn id="26" dur="1" fill="hold">
                                          <p:stCondLst>
                                            <p:cond delay="0"/>
                                          </p:stCondLst>
                                        </p:cTn>
                                        <p:tgtEl>
                                          <p:spTgt spid="14458"/>
                                        </p:tgtEl>
                                        <p:attrNameLst>
                                          <p:attrName>style.visibility</p:attrName>
                                        </p:attrNameLst>
                                      </p:cBhvr>
                                      <p:to>
                                        <p:strVal val="visible"/>
                                      </p:to>
                                    </p:set>
                                    <p:animEffect transition="in" filter="wedge">
                                      <p:cBhvr>
                                        <p:cTn id="27" dur="500"/>
                                        <p:tgtEl>
                                          <p:spTgt spid="14458"/>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0" presetClass="entr" presetSubtype="0" fill="hold" nodeType="clickEffect">
                                  <p:stCondLst>
                                    <p:cond delay="0"/>
                                  </p:stCondLst>
                                  <p:childTnLst>
                                    <p:set>
                                      <p:cBhvr>
                                        <p:cTn id="34" dur="1" fill="hold">
                                          <p:stCondLst>
                                            <p:cond delay="0"/>
                                          </p:stCondLst>
                                        </p:cTn>
                                        <p:tgtEl>
                                          <p:spTgt spid="14485"/>
                                        </p:tgtEl>
                                        <p:attrNameLst>
                                          <p:attrName>style.visibility</p:attrName>
                                        </p:attrNameLst>
                                      </p:cBhvr>
                                      <p:to>
                                        <p:strVal val="visible"/>
                                      </p:to>
                                    </p:set>
                                    <p:animEffect transition="in" filter="wedge">
                                      <p:cBhvr>
                                        <p:cTn id="35" dur="1000"/>
                                        <p:tgtEl>
                                          <p:spTgt spid="14485"/>
                                        </p:tgtEl>
                                      </p:cBhvr>
                                    </p:animEffect>
                                  </p:childTnLst>
                                </p:cTn>
                              </p:par>
                              <p:par>
                                <p:cTn id="36" presetID="10"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0" presetClass="entr" presetSubtype="0" fill="hold" nodeType="clickEffect">
                                  <p:stCondLst>
                                    <p:cond delay="0"/>
                                  </p:stCondLst>
                                  <p:childTnLst>
                                    <p:set>
                                      <p:cBhvr>
                                        <p:cTn id="42" dur="1" fill="hold">
                                          <p:stCondLst>
                                            <p:cond delay="0"/>
                                          </p:stCondLst>
                                        </p:cTn>
                                        <p:tgtEl>
                                          <p:spTgt spid="14486"/>
                                        </p:tgtEl>
                                        <p:attrNameLst>
                                          <p:attrName>style.visibility</p:attrName>
                                        </p:attrNameLst>
                                      </p:cBhvr>
                                      <p:to>
                                        <p:strVal val="visible"/>
                                      </p:to>
                                    </p:set>
                                    <p:animEffect transition="in" filter="wedge">
                                      <p:cBhvr>
                                        <p:cTn id="43" dur="500"/>
                                        <p:tgtEl>
                                          <p:spTgt spid="14486"/>
                                        </p:tgtEl>
                                      </p:cBhvr>
                                    </p:animEffect>
                                  </p:childTnLst>
                                </p:cTn>
                              </p:par>
                              <p:par>
                                <p:cTn id="44" presetID="10"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0" presetClass="entr" presetSubtype="0" fill="hold" nodeType="clickEffect">
                                  <p:stCondLst>
                                    <p:cond delay="0"/>
                                  </p:stCondLst>
                                  <p:childTnLst>
                                    <p:set>
                                      <p:cBhvr>
                                        <p:cTn id="50" dur="1" fill="hold">
                                          <p:stCondLst>
                                            <p:cond delay="0"/>
                                          </p:stCondLst>
                                        </p:cTn>
                                        <p:tgtEl>
                                          <p:spTgt spid="14487"/>
                                        </p:tgtEl>
                                        <p:attrNameLst>
                                          <p:attrName>style.visibility</p:attrName>
                                        </p:attrNameLst>
                                      </p:cBhvr>
                                      <p:to>
                                        <p:strVal val="visible"/>
                                      </p:to>
                                    </p:set>
                                    <p:animEffect transition="in" filter="wedge">
                                      <p:cBhvr>
                                        <p:cTn id="51" dur="500"/>
                                        <p:tgtEl>
                                          <p:spTgt spid="14487"/>
                                        </p:tgtEl>
                                      </p:cBhvr>
                                    </p:animEffect>
                                  </p:childTnLst>
                                </p:cTn>
                              </p:par>
                              <p:par>
                                <p:cTn id="52" presetID="10" presetClass="entr" presetSubtype="0"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324">
            <a:extLst>
              <a:ext uri="{FF2B5EF4-FFF2-40B4-BE49-F238E27FC236}">
                <a16:creationId xmlns:a16="http://schemas.microsoft.com/office/drawing/2014/main" id="{FF29C10E-0275-BF01-455A-20797367FCCF}"/>
              </a:ext>
            </a:extLst>
          </p:cNvPr>
          <p:cNvSpPr>
            <a:spLocks noChangeArrowheads="1"/>
          </p:cNvSpPr>
          <p:nvPr/>
        </p:nvSpPr>
        <p:spPr bwMode="auto">
          <a:xfrm>
            <a:off x="1524000" y="0"/>
            <a:ext cx="9144000" cy="914400"/>
          </a:xfrm>
          <a:prstGeom prst="rect">
            <a:avLst/>
          </a:prstGeom>
          <a:solidFill>
            <a:schemeClr val="bg1">
              <a:alpha val="784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b="1">
              <a:solidFill>
                <a:srgbClr val="000000"/>
              </a:solidFill>
              <a:latin typeface="Times New Roman" panose="02020603050405020304" pitchFamily="18" charset="0"/>
            </a:endParaRPr>
          </a:p>
        </p:txBody>
      </p:sp>
      <p:graphicFrame>
        <p:nvGraphicFramePr>
          <p:cNvPr id="17721" name="Group 313">
            <a:extLst>
              <a:ext uri="{FF2B5EF4-FFF2-40B4-BE49-F238E27FC236}">
                <a16:creationId xmlns:a16="http://schemas.microsoft.com/office/drawing/2014/main" id="{7614D929-9846-DDE3-CCE6-5184D0F3C8DC}"/>
              </a:ext>
            </a:extLst>
          </p:cNvPr>
          <p:cNvGraphicFramePr>
            <a:graphicFrameLocks noGrp="1"/>
          </p:cNvGraphicFramePr>
          <p:nvPr/>
        </p:nvGraphicFramePr>
        <p:xfrm>
          <a:off x="1905000" y="2209800"/>
          <a:ext cx="8358188" cy="2895600"/>
        </p:xfrm>
        <a:graphic>
          <a:graphicData uri="http://schemas.openxmlformats.org/drawingml/2006/table">
            <a:tbl>
              <a:tblPr/>
              <a:tblGrid>
                <a:gridCol w="1895475">
                  <a:extLst>
                    <a:ext uri="{9D8B030D-6E8A-4147-A177-3AD203B41FA5}">
                      <a16:colId xmlns:a16="http://schemas.microsoft.com/office/drawing/2014/main" val="20000"/>
                    </a:ext>
                  </a:extLst>
                </a:gridCol>
                <a:gridCol w="1914525">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1957388">
                  <a:extLst>
                    <a:ext uri="{9D8B030D-6E8A-4147-A177-3AD203B41FA5}">
                      <a16:colId xmlns:a16="http://schemas.microsoft.com/office/drawing/2014/main" val="20003"/>
                    </a:ext>
                  </a:extLst>
                </a:gridCol>
              </a:tblGrid>
              <a:tr h="3968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995738" algn="l"/>
                        </a:tabLst>
                      </a:pPr>
                      <a:endParaRPr kumimoji="0" lang="en-US" sz="2200" b="1" i="0" u="none" strike="noStrike" cap="none" normalizeH="0" baseline="0">
                        <a:ln>
                          <a:noFill/>
                        </a:ln>
                        <a:solidFill>
                          <a:schemeClr val="tx1"/>
                        </a:solidFill>
                        <a:effectLst/>
                        <a:latin typeface="Arial"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tab pos="3995738" algn="l"/>
                        </a:tabLst>
                      </a:pPr>
                      <a:r>
                        <a:rPr kumimoji="0" lang="en-US" sz="2200" b="1" i="0" u="none" strike="noStrike" cap="none" normalizeH="0" baseline="0">
                          <a:ln>
                            <a:noFill/>
                          </a:ln>
                          <a:solidFill>
                            <a:schemeClr val="tx1"/>
                          </a:solidFill>
                          <a:effectLst/>
                          <a:latin typeface="Times New Roman" pitchFamily="18" charset="0"/>
                          <a:ea typeface="Times New Roman" pitchFamily="18" charset="0"/>
                          <a:cs typeface="Arial" charset="0"/>
                        </a:rPr>
                        <a:t>Khu vực</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995738" algn="l"/>
                        </a:tabLst>
                      </a:pPr>
                      <a:r>
                        <a:rPr kumimoji="0" lang="en-US" sz="2100" b="1" i="0" u="none" strike="noStrike" cap="none" normalizeH="0" baseline="0">
                          <a:ln>
                            <a:noFill/>
                          </a:ln>
                          <a:solidFill>
                            <a:schemeClr val="tx1"/>
                          </a:solidFill>
                          <a:effectLst/>
                          <a:latin typeface="Times New Roman" pitchFamily="18" charset="0"/>
                          <a:ea typeface="Times New Roman" pitchFamily="18" charset="0"/>
                          <a:cs typeface="Arial" charset="0"/>
                        </a:rPr>
                        <a:t>Diện tích</a:t>
                      </a:r>
                    </a:p>
                    <a:p>
                      <a:pPr marL="342900" marR="0" lvl="0" indent="-342900" algn="ctr" defTabSz="914400" rtl="0" eaLnBrk="0" fontAlgn="base" latinLnBrk="0" hangingPunct="0">
                        <a:lnSpc>
                          <a:spcPct val="100000"/>
                        </a:lnSpc>
                        <a:spcBef>
                          <a:spcPct val="0"/>
                        </a:spcBef>
                        <a:spcAft>
                          <a:spcPct val="0"/>
                        </a:spcAft>
                        <a:buClrTx/>
                        <a:buSzTx/>
                        <a:buFontTx/>
                        <a:buNone/>
                        <a:tabLst>
                          <a:tab pos="3995738" algn="l"/>
                        </a:tabLst>
                      </a:pPr>
                      <a:r>
                        <a:rPr kumimoji="0" lang="en-US" sz="2100" b="1" i="0" u="none" strike="noStrike" cap="none" normalizeH="0" baseline="0">
                          <a:ln>
                            <a:noFill/>
                          </a:ln>
                          <a:solidFill>
                            <a:schemeClr val="tx1"/>
                          </a:solidFill>
                          <a:effectLst/>
                          <a:latin typeface="Times New Roman" pitchFamily="18" charset="0"/>
                          <a:ea typeface="Times New Roman" pitchFamily="18" charset="0"/>
                          <a:cs typeface="Arial" charset="0"/>
                        </a:rPr>
                        <a:t>(nghìn km</a:t>
                      </a:r>
                      <a:r>
                        <a:rPr kumimoji="0" lang="en-US" sz="2100" b="1" i="0" u="none" strike="noStrike" cap="none" normalizeH="0" baseline="30000">
                          <a:ln>
                            <a:noFill/>
                          </a:ln>
                          <a:solidFill>
                            <a:schemeClr val="tx1"/>
                          </a:solidFill>
                          <a:effectLst/>
                          <a:latin typeface="Times New Roman" pitchFamily="18" charset="0"/>
                          <a:ea typeface="Times New Roman" pitchFamily="18" charset="0"/>
                          <a:cs typeface="Arial" charset="0"/>
                        </a:rPr>
                        <a:t>2</a:t>
                      </a:r>
                      <a:r>
                        <a:rPr kumimoji="0" lang="en-US" sz="2100" b="1" i="0" u="none" strike="noStrike" cap="none" normalizeH="0" baseline="0">
                          <a:ln>
                            <a:noFill/>
                          </a:ln>
                          <a:solidFill>
                            <a:schemeClr val="tx1"/>
                          </a:solidFill>
                          <a:effectLst/>
                          <a:latin typeface="Times New Roman" pitchFamily="18"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995738" algn="l"/>
                        </a:tabLst>
                      </a:pPr>
                      <a:r>
                        <a:rPr kumimoji="0" lang="en-US" sz="2100" b="1" i="0" u="none" strike="noStrike" cap="none" normalizeH="0" baseline="0">
                          <a:ln>
                            <a:noFill/>
                          </a:ln>
                          <a:solidFill>
                            <a:schemeClr val="tx1"/>
                          </a:solidFill>
                          <a:effectLst/>
                          <a:latin typeface="Times New Roman" pitchFamily="18" charset="0"/>
                          <a:ea typeface="Times New Roman" pitchFamily="18" charset="0"/>
                          <a:cs typeface="Arial" charset="0"/>
                        </a:rPr>
                        <a:t>Dân số năm 2001 (triệu người)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995738" algn="l"/>
                        </a:tabLst>
                      </a:pPr>
                      <a:r>
                        <a:rPr kumimoji="0" lang="en-US" sz="2100" b="1" i="0" u="none" strike="noStrike" cap="none" normalizeH="0" baseline="0">
                          <a:ln>
                            <a:noFill/>
                          </a:ln>
                          <a:solidFill>
                            <a:schemeClr val="tx1"/>
                          </a:solidFill>
                          <a:effectLst/>
                          <a:latin typeface="Times New Roman" pitchFamily="18" charset="0"/>
                          <a:ea typeface="Times New Roman" pitchFamily="18" charset="0"/>
                          <a:cs typeface="Arial" charset="0"/>
                        </a:rPr>
                        <a:t>Mật độ dân số (người/km</a:t>
                      </a:r>
                      <a:r>
                        <a:rPr kumimoji="0" lang="en-US" sz="2100" b="1" i="0" u="none" strike="noStrike" cap="none" normalizeH="0" baseline="30000">
                          <a:ln>
                            <a:noFill/>
                          </a:ln>
                          <a:solidFill>
                            <a:schemeClr val="tx1"/>
                          </a:solidFill>
                          <a:effectLst/>
                          <a:latin typeface="Times New Roman" pitchFamily="18" charset="0"/>
                          <a:ea typeface="Times New Roman" pitchFamily="18" charset="0"/>
                          <a:cs typeface="Arial" charset="0"/>
                        </a:rPr>
                        <a:t>2</a:t>
                      </a:r>
                      <a:r>
                        <a:rPr kumimoji="0" lang="en-US" sz="2100" b="1" i="0" u="none" strike="noStrike" cap="none" normalizeH="0" baseline="0">
                          <a:ln>
                            <a:noFill/>
                          </a:ln>
                          <a:solidFill>
                            <a:schemeClr val="tx1"/>
                          </a:solidFill>
                          <a:effectLst/>
                          <a:latin typeface="Times New Roman" pitchFamily="18"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746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3995738" algn="l"/>
                        </a:tabLst>
                      </a:pPr>
                      <a:endParaRPr kumimoji="0" lang="vi-VN" sz="2200" b="1" i="1"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995738" algn="l"/>
                        </a:tabLst>
                      </a:pPr>
                      <a:r>
                        <a:rPr kumimoji="0" lang="en-US" sz="2000" b="1" i="0" u="none" strike="noStrike" cap="none" normalizeH="0" baseline="0">
                          <a:ln>
                            <a:noFill/>
                          </a:ln>
                          <a:solidFill>
                            <a:schemeClr val="tx1"/>
                          </a:solidFill>
                          <a:effectLst/>
                          <a:latin typeface="Arial" charset="0"/>
                          <a:ea typeface="Times New Roman" pitchFamily="18" charset="0"/>
                          <a:cs typeface="Arial" charset="0"/>
                        </a:rPr>
                        <a:t>11762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995738" algn="l"/>
                        </a:tabLst>
                      </a:pPr>
                      <a:endParaRPr kumimoji="0" lang="vi-VN"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vi-VN" sz="2200" b="1" i="0" u="none" strike="noStrike" cap="none" normalizeH="0" baseline="0">
                        <a:ln>
                          <a:noFill/>
                        </a:ln>
                        <a:solidFill>
                          <a:srgbClr val="FF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143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3995738" algn="l"/>
                        </a:tabLst>
                      </a:pPr>
                      <a:endParaRPr kumimoji="0" lang="vi-VN" sz="2200" b="1" i="1"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995738" algn="l"/>
                        </a:tabLst>
                      </a:pPr>
                      <a:r>
                        <a:rPr kumimoji="0" lang="en-US" sz="2000" b="1" i="0" u="none" strike="noStrike" cap="none" normalizeH="0" baseline="0">
                          <a:ln>
                            <a:noFill/>
                          </a:ln>
                          <a:solidFill>
                            <a:schemeClr val="tx1"/>
                          </a:solidFill>
                          <a:effectLst/>
                          <a:latin typeface="Arial" charset="0"/>
                          <a:ea typeface="Times New Roman" pitchFamily="18" charset="0"/>
                          <a:cs typeface="Arial" charset="0"/>
                        </a:rPr>
                        <a:t>4489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995738" algn="l"/>
                        </a:tabLst>
                      </a:pPr>
                      <a:endParaRPr kumimoji="0" lang="vi-VN" sz="20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vi-VN" sz="2200" b="1" i="0" u="none" strike="noStrike" cap="none" normalizeH="0" baseline="0">
                        <a:ln>
                          <a:noFill/>
                        </a:ln>
                        <a:solidFill>
                          <a:srgbClr val="FF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746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3995738" algn="l"/>
                        </a:tabLst>
                      </a:pPr>
                      <a:r>
                        <a:rPr kumimoji="0" lang="en-US" sz="2000" b="1" i="1" u="none" strike="noStrike" cap="none" normalizeH="0" baseline="0">
                          <a:ln>
                            <a:noFill/>
                          </a:ln>
                          <a:solidFill>
                            <a:schemeClr val="tx1"/>
                          </a:solidFill>
                          <a:effectLst/>
                          <a:latin typeface="Arial" charset="0"/>
                          <a:ea typeface="Times New Roman" pitchFamily="18" charset="0"/>
                          <a:cs typeface="Arial" charset="0"/>
                        </a:rPr>
                        <a:t>Đông Nam Á</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995738" algn="l"/>
                        </a:tabLst>
                      </a:pPr>
                      <a:r>
                        <a:rPr kumimoji="0" lang="en-US" sz="2000" b="1" i="0" u="none" strike="noStrike" cap="none" normalizeH="0" baseline="0">
                          <a:ln>
                            <a:noFill/>
                          </a:ln>
                          <a:solidFill>
                            <a:schemeClr val="tx1"/>
                          </a:solidFill>
                          <a:effectLst/>
                          <a:latin typeface="Arial" charset="0"/>
                          <a:ea typeface="Times New Roman" pitchFamily="18" charset="0"/>
                          <a:cs typeface="Arial" charset="0"/>
                        </a:rPr>
                        <a:t>4495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995738" algn="l"/>
                        </a:tabLst>
                      </a:pPr>
                      <a:r>
                        <a:rPr kumimoji="0" lang="en-US" sz="2000" b="1" i="0" u="none" strike="noStrike" cap="none" normalizeH="0" baseline="0">
                          <a:ln>
                            <a:noFill/>
                          </a:ln>
                          <a:solidFill>
                            <a:schemeClr val="tx1"/>
                          </a:solidFill>
                          <a:effectLst/>
                          <a:latin typeface="Arial" charset="0"/>
                          <a:ea typeface="Times New Roman" pitchFamily="18" charset="0"/>
                          <a:cs typeface="Arial" charset="0"/>
                        </a:rPr>
                        <a:t>519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vi-VN" sz="2200" b="1" i="0" u="none" strike="noStrike" cap="none" normalizeH="0" baseline="0">
                        <a:ln>
                          <a:noFill/>
                        </a:ln>
                        <a:solidFill>
                          <a:srgbClr val="FF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746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3995738" algn="l"/>
                        </a:tabLst>
                      </a:pPr>
                      <a:r>
                        <a:rPr kumimoji="0" lang="en-US" sz="2000" b="1" i="1" u="none" strike="noStrike" cap="none" normalizeH="0" baseline="0">
                          <a:ln>
                            <a:noFill/>
                          </a:ln>
                          <a:solidFill>
                            <a:schemeClr val="tx1"/>
                          </a:solidFill>
                          <a:effectLst/>
                          <a:latin typeface="Arial" charset="0"/>
                          <a:ea typeface="Times New Roman" pitchFamily="18" charset="0"/>
                          <a:cs typeface="Arial" charset="0"/>
                        </a:rPr>
                        <a:t>Trung Á</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995738" algn="l"/>
                        </a:tabLst>
                      </a:pPr>
                      <a:r>
                        <a:rPr kumimoji="0" lang="en-US" sz="2000" b="1" i="0" u="none" strike="noStrike" cap="none" normalizeH="0" baseline="0">
                          <a:ln>
                            <a:noFill/>
                          </a:ln>
                          <a:solidFill>
                            <a:schemeClr val="tx1"/>
                          </a:solidFill>
                          <a:effectLst/>
                          <a:latin typeface="Arial" charset="0"/>
                          <a:ea typeface="Times New Roman" pitchFamily="18" charset="0"/>
                          <a:cs typeface="Arial" charset="0"/>
                        </a:rPr>
                        <a:t>4002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995738" algn="l"/>
                        </a:tabLst>
                      </a:pPr>
                      <a:r>
                        <a:rPr kumimoji="0" lang="en-US" sz="2000" b="1" i="0" u="none" strike="noStrike" cap="none" normalizeH="0" baseline="0">
                          <a:ln>
                            <a:noFill/>
                          </a:ln>
                          <a:solidFill>
                            <a:schemeClr val="tx1"/>
                          </a:solidFill>
                          <a:effectLst/>
                          <a:latin typeface="Arial" charset="0"/>
                          <a:ea typeface="Times New Roman" pitchFamily="18" charset="0"/>
                          <a:cs typeface="Arial" charset="0"/>
                        </a:rPr>
                        <a:t>56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vi-VN" sz="2200" b="1" i="0" u="none" strike="noStrike" cap="none" normalizeH="0" baseline="0">
                        <a:ln>
                          <a:noFill/>
                        </a:ln>
                        <a:solidFill>
                          <a:srgbClr val="FF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746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3995738" algn="l"/>
                        </a:tabLst>
                      </a:pPr>
                      <a:r>
                        <a:rPr kumimoji="0" lang="en-US" sz="2000" b="1" i="1" u="none" strike="noStrike" cap="none" normalizeH="0" baseline="0">
                          <a:ln>
                            <a:noFill/>
                          </a:ln>
                          <a:solidFill>
                            <a:schemeClr val="tx1"/>
                          </a:solidFill>
                          <a:effectLst/>
                          <a:latin typeface="Arial" charset="0"/>
                          <a:ea typeface="Times New Roman" pitchFamily="18" charset="0"/>
                          <a:cs typeface="Arial" charset="0"/>
                        </a:rPr>
                        <a:t>Tây Nam Á</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995738" algn="l"/>
                        </a:tabLst>
                      </a:pPr>
                      <a:r>
                        <a:rPr kumimoji="0" lang="en-US" sz="2000" b="1" i="0" u="none" strike="noStrike" cap="none" normalizeH="0" baseline="0">
                          <a:ln>
                            <a:noFill/>
                          </a:ln>
                          <a:solidFill>
                            <a:schemeClr val="tx1"/>
                          </a:solidFill>
                          <a:effectLst/>
                          <a:latin typeface="Arial" charset="0"/>
                          <a:ea typeface="Times New Roman" pitchFamily="18" charset="0"/>
                          <a:cs typeface="Arial" charset="0"/>
                        </a:rPr>
                        <a:t>7016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995738" algn="l"/>
                        </a:tabLst>
                      </a:pPr>
                      <a:r>
                        <a:rPr kumimoji="0" lang="en-US" sz="2000" b="1" i="0" u="none" strike="noStrike" cap="none" normalizeH="0" baseline="0">
                          <a:ln>
                            <a:noFill/>
                          </a:ln>
                          <a:solidFill>
                            <a:schemeClr val="tx1"/>
                          </a:solidFill>
                          <a:effectLst/>
                          <a:latin typeface="Arial" charset="0"/>
                          <a:ea typeface="Times New Roman" pitchFamily="18" charset="0"/>
                          <a:cs typeface="Arial" charset="0"/>
                        </a:rPr>
                        <a:t>286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vi-VN" sz="2200" b="1" i="0" u="none" strike="noStrike" cap="none" normalizeH="0" baseline="0" dirty="0">
                        <a:ln>
                          <a:noFill/>
                        </a:ln>
                        <a:solidFill>
                          <a:srgbClr val="FF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6184" name="Text Box 42">
            <a:extLst>
              <a:ext uri="{FF2B5EF4-FFF2-40B4-BE49-F238E27FC236}">
                <a16:creationId xmlns:a16="http://schemas.microsoft.com/office/drawing/2014/main" id="{FC620DF7-1A3F-2A54-E905-BB53275A500C}"/>
              </a:ext>
            </a:extLst>
          </p:cNvPr>
          <p:cNvSpPr txBox="1">
            <a:spLocks noChangeArrowheads="1"/>
          </p:cNvSpPr>
          <p:nvPr/>
        </p:nvSpPr>
        <p:spPr bwMode="auto">
          <a:xfrm>
            <a:off x="1828800" y="1676400"/>
            <a:ext cx="792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1900" b="1">
                <a:solidFill>
                  <a:srgbClr val="000000"/>
                </a:solidFill>
                <a:latin typeface="Times New Roman" panose="02020603050405020304" pitchFamily="18" charset="0"/>
                <a:cs typeface="Times New Roman" panose="02020603050405020304" pitchFamily="18" charset="0"/>
              </a:rPr>
              <a:t>Bảng 11.1. Diện tích và dân số một số khu vực của châu Á</a:t>
            </a:r>
          </a:p>
        </p:txBody>
      </p:sp>
      <p:grpSp>
        <p:nvGrpSpPr>
          <p:cNvPr id="2" name="Group 299">
            <a:extLst>
              <a:ext uri="{FF2B5EF4-FFF2-40B4-BE49-F238E27FC236}">
                <a16:creationId xmlns:a16="http://schemas.microsoft.com/office/drawing/2014/main" id="{8A1DC4CC-FD1E-C048-A9C9-2ECA0D12D30D}"/>
              </a:ext>
            </a:extLst>
          </p:cNvPr>
          <p:cNvGrpSpPr>
            <a:grpSpLocks/>
          </p:cNvGrpSpPr>
          <p:nvPr/>
        </p:nvGrpSpPr>
        <p:grpSpPr bwMode="auto">
          <a:xfrm>
            <a:off x="1752600" y="5346700"/>
            <a:ext cx="6324600" cy="533400"/>
            <a:chOff x="288" y="3840"/>
            <a:chExt cx="5171" cy="336"/>
          </a:xfrm>
        </p:grpSpPr>
        <p:sp>
          <p:nvSpPr>
            <p:cNvPr id="6201" name="AutoShape 300">
              <a:extLst>
                <a:ext uri="{FF2B5EF4-FFF2-40B4-BE49-F238E27FC236}">
                  <a16:creationId xmlns:a16="http://schemas.microsoft.com/office/drawing/2014/main" id="{237750EC-2084-D572-82C2-8185FD3249A3}"/>
                </a:ext>
              </a:extLst>
            </p:cNvPr>
            <p:cNvSpPr>
              <a:spLocks noChangeArrowheads="1"/>
            </p:cNvSpPr>
            <p:nvPr/>
          </p:nvSpPr>
          <p:spPr bwMode="auto">
            <a:xfrm>
              <a:off x="288" y="3840"/>
              <a:ext cx="4992" cy="336"/>
            </a:xfrm>
            <a:prstGeom prst="roundRect">
              <a:avLst>
                <a:gd name="adj" fmla="val 16667"/>
              </a:avLst>
            </a:prstGeom>
            <a:solidFill>
              <a:srgbClr val="0000CC"/>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sp>
          <p:nvSpPr>
            <p:cNvPr id="6202" name="Text Box 301">
              <a:extLst>
                <a:ext uri="{FF2B5EF4-FFF2-40B4-BE49-F238E27FC236}">
                  <a16:creationId xmlns:a16="http://schemas.microsoft.com/office/drawing/2014/main" id="{16CC0A77-44BF-57EF-279A-73D3251A8114}"/>
                </a:ext>
              </a:extLst>
            </p:cNvPr>
            <p:cNvSpPr txBox="1">
              <a:spLocks noChangeArrowheads="1"/>
            </p:cNvSpPr>
            <p:nvPr/>
          </p:nvSpPr>
          <p:spPr bwMode="auto">
            <a:xfrm>
              <a:off x="419" y="3862"/>
              <a:ext cx="50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200" b="1">
                  <a:solidFill>
                    <a:srgbClr val="FFFFFF"/>
                  </a:solidFill>
                </a:rPr>
                <a:t>Kể tên hai khu vực đông dân nhất châu Á?</a:t>
              </a:r>
            </a:p>
          </p:txBody>
        </p:sp>
      </p:grpSp>
      <p:sp>
        <p:nvSpPr>
          <p:cNvPr id="17711" name="Rectangle 303">
            <a:extLst>
              <a:ext uri="{FF2B5EF4-FFF2-40B4-BE49-F238E27FC236}">
                <a16:creationId xmlns:a16="http://schemas.microsoft.com/office/drawing/2014/main" id="{7BA36761-CD06-C8F9-18A4-A3E9644531C1}"/>
              </a:ext>
            </a:extLst>
          </p:cNvPr>
          <p:cNvSpPr>
            <a:spLocks noChangeArrowheads="1"/>
          </p:cNvSpPr>
          <p:nvPr/>
        </p:nvSpPr>
        <p:spPr bwMode="auto">
          <a:xfrm>
            <a:off x="6515100" y="2995614"/>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b="1">
                <a:solidFill>
                  <a:srgbClr val="000000"/>
                </a:solidFill>
              </a:rPr>
              <a:t>1503</a:t>
            </a:r>
          </a:p>
        </p:txBody>
      </p:sp>
      <p:sp>
        <p:nvSpPr>
          <p:cNvPr id="17712" name="Rectangle 304">
            <a:extLst>
              <a:ext uri="{FF2B5EF4-FFF2-40B4-BE49-F238E27FC236}">
                <a16:creationId xmlns:a16="http://schemas.microsoft.com/office/drawing/2014/main" id="{F27C3086-F690-DE12-EBC3-64581CC498D5}"/>
              </a:ext>
            </a:extLst>
          </p:cNvPr>
          <p:cNvSpPr>
            <a:spLocks noChangeArrowheads="1"/>
          </p:cNvSpPr>
          <p:nvPr/>
        </p:nvSpPr>
        <p:spPr bwMode="auto">
          <a:xfrm>
            <a:off x="6515100" y="3394076"/>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b="1">
                <a:solidFill>
                  <a:srgbClr val="000000"/>
                </a:solidFill>
              </a:rPr>
              <a:t>1356</a:t>
            </a:r>
          </a:p>
        </p:txBody>
      </p:sp>
      <p:sp>
        <p:nvSpPr>
          <p:cNvPr id="17713" name="Rectangle 305">
            <a:extLst>
              <a:ext uri="{FF2B5EF4-FFF2-40B4-BE49-F238E27FC236}">
                <a16:creationId xmlns:a16="http://schemas.microsoft.com/office/drawing/2014/main" id="{838648F1-2E64-2143-A111-E4FAECE629DA}"/>
              </a:ext>
            </a:extLst>
          </p:cNvPr>
          <p:cNvSpPr>
            <a:spLocks noChangeArrowheads="1"/>
          </p:cNvSpPr>
          <p:nvPr/>
        </p:nvSpPr>
        <p:spPr bwMode="auto">
          <a:xfrm>
            <a:off x="1924050" y="2986089"/>
            <a:ext cx="1181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b="1" i="1">
                <a:solidFill>
                  <a:srgbClr val="000000"/>
                </a:solidFill>
              </a:rPr>
              <a:t>Đông Á</a:t>
            </a:r>
          </a:p>
        </p:txBody>
      </p:sp>
      <p:sp>
        <p:nvSpPr>
          <p:cNvPr id="17714" name="Rectangle 306">
            <a:extLst>
              <a:ext uri="{FF2B5EF4-FFF2-40B4-BE49-F238E27FC236}">
                <a16:creationId xmlns:a16="http://schemas.microsoft.com/office/drawing/2014/main" id="{2EAC2013-0C4A-8297-D045-4622ADA71BF3}"/>
              </a:ext>
            </a:extLst>
          </p:cNvPr>
          <p:cNvSpPr>
            <a:spLocks noChangeArrowheads="1"/>
          </p:cNvSpPr>
          <p:nvPr/>
        </p:nvSpPr>
        <p:spPr bwMode="auto">
          <a:xfrm>
            <a:off x="1924051" y="3409951"/>
            <a:ext cx="989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b="1" i="1">
                <a:solidFill>
                  <a:srgbClr val="000000"/>
                </a:solidFill>
              </a:rPr>
              <a:t>Nam Á</a:t>
            </a:r>
          </a:p>
        </p:txBody>
      </p:sp>
      <p:grpSp>
        <p:nvGrpSpPr>
          <p:cNvPr id="3" name="Group 311">
            <a:extLst>
              <a:ext uri="{FF2B5EF4-FFF2-40B4-BE49-F238E27FC236}">
                <a16:creationId xmlns:a16="http://schemas.microsoft.com/office/drawing/2014/main" id="{0812070E-5E63-0618-7DC1-6BCF2DAEFB45}"/>
              </a:ext>
            </a:extLst>
          </p:cNvPr>
          <p:cNvGrpSpPr>
            <a:grpSpLocks/>
          </p:cNvGrpSpPr>
          <p:nvPr/>
        </p:nvGrpSpPr>
        <p:grpSpPr bwMode="auto">
          <a:xfrm>
            <a:off x="1752600" y="5329238"/>
            <a:ext cx="8610600" cy="614362"/>
            <a:chOff x="-48" y="2880"/>
            <a:chExt cx="5424" cy="387"/>
          </a:xfrm>
        </p:grpSpPr>
        <p:sp>
          <p:nvSpPr>
            <p:cNvPr id="6199" name="AutoShape 309">
              <a:extLst>
                <a:ext uri="{FF2B5EF4-FFF2-40B4-BE49-F238E27FC236}">
                  <a16:creationId xmlns:a16="http://schemas.microsoft.com/office/drawing/2014/main" id="{E78F8053-FD5E-E081-80FE-766E1A1C09ED}"/>
                </a:ext>
              </a:extLst>
            </p:cNvPr>
            <p:cNvSpPr>
              <a:spLocks noChangeArrowheads="1"/>
            </p:cNvSpPr>
            <p:nvPr/>
          </p:nvSpPr>
          <p:spPr bwMode="auto">
            <a:xfrm>
              <a:off x="-48" y="2880"/>
              <a:ext cx="5424" cy="387"/>
            </a:xfrm>
            <a:prstGeom prst="roundRect">
              <a:avLst>
                <a:gd name="adj" fmla="val 16667"/>
              </a:avLst>
            </a:prstGeom>
            <a:solidFill>
              <a:srgbClr val="0000CC"/>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sp>
          <p:nvSpPr>
            <p:cNvPr id="6200" name="Text Box 310">
              <a:extLst>
                <a:ext uri="{FF2B5EF4-FFF2-40B4-BE49-F238E27FC236}">
                  <a16:creationId xmlns:a16="http://schemas.microsoft.com/office/drawing/2014/main" id="{53DD767E-2B15-8E1C-D83E-4BE188E60584}"/>
                </a:ext>
              </a:extLst>
            </p:cNvPr>
            <p:cNvSpPr txBox="1">
              <a:spLocks noChangeArrowheads="1"/>
            </p:cNvSpPr>
            <p:nvPr/>
          </p:nvSpPr>
          <p:spPr bwMode="auto">
            <a:xfrm>
              <a:off x="-48" y="2881"/>
              <a:ext cx="542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140000"/>
                </a:lnSpc>
                <a:spcBef>
                  <a:spcPct val="0"/>
                </a:spcBef>
                <a:spcAft>
                  <a:spcPct val="0"/>
                </a:spcAft>
                <a:buNone/>
              </a:pPr>
              <a:r>
                <a:rPr lang="en-US" altLang="en-US" sz="2200" b="1">
                  <a:solidFill>
                    <a:srgbClr val="FFFFFF"/>
                  </a:solidFill>
                  <a:latin typeface="Times New Roman" panose="02020603050405020304" pitchFamily="18" charset="0"/>
                  <a:cs typeface="Times New Roman" panose="02020603050405020304" pitchFamily="18" charset="0"/>
                </a:rPr>
                <a:t>Tính mật độ dân số của các khu vực thuộc Châu Á?</a:t>
              </a:r>
            </a:p>
          </p:txBody>
        </p:sp>
      </p:grpSp>
      <p:sp>
        <p:nvSpPr>
          <p:cNvPr id="17723" name="Rectangle 315">
            <a:extLst>
              <a:ext uri="{FF2B5EF4-FFF2-40B4-BE49-F238E27FC236}">
                <a16:creationId xmlns:a16="http://schemas.microsoft.com/office/drawing/2014/main" id="{AAE94EBF-0853-EB3B-2C67-8B81AFC9558A}"/>
              </a:ext>
            </a:extLst>
          </p:cNvPr>
          <p:cNvSpPr>
            <a:spLocks noChangeArrowheads="1"/>
          </p:cNvSpPr>
          <p:nvPr/>
        </p:nvSpPr>
        <p:spPr bwMode="auto">
          <a:xfrm>
            <a:off x="8788400" y="2997200"/>
            <a:ext cx="8842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200" b="1">
                <a:solidFill>
                  <a:srgbClr val="FF0000"/>
                </a:solidFill>
                <a:ea typeface="Times New Roman" panose="02020603050405020304" pitchFamily="18" charset="0"/>
                <a:cs typeface="Arial" panose="020B0604020202020204" pitchFamily="34" charset="0"/>
              </a:rPr>
              <a:t>127,7</a:t>
            </a:r>
          </a:p>
        </p:txBody>
      </p:sp>
      <p:sp>
        <p:nvSpPr>
          <p:cNvPr id="17724" name="Rectangle 316">
            <a:extLst>
              <a:ext uri="{FF2B5EF4-FFF2-40B4-BE49-F238E27FC236}">
                <a16:creationId xmlns:a16="http://schemas.microsoft.com/office/drawing/2014/main" id="{3651C1C1-792A-9FF3-DD6B-C45C6CCFAFDD}"/>
              </a:ext>
            </a:extLst>
          </p:cNvPr>
          <p:cNvSpPr>
            <a:spLocks noChangeArrowheads="1"/>
          </p:cNvSpPr>
          <p:nvPr/>
        </p:nvSpPr>
        <p:spPr bwMode="auto">
          <a:xfrm>
            <a:off x="8788400" y="3414714"/>
            <a:ext cx="884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200" b="1">
                <a:solidFill>
                  <a:srgbClr val="FF0000"/>
                </a:solidFill>
              </a:rPr>
              <a:t>302,1</a:t>
            </a:r>
          </a:p>
        </p:txBody>
      </p:sp>
      <p:sp>
        <p:nvSpPr>
          <p:cNvPr id="17725" name="Rectangle 317">
            <a:extLst>
              <a:ext uri="{FF2B5EF4-FFF2-40B4-BE49-F238E27FC236}">
                <a16:creationId xmlns:a16="http://schemas.microsoft.com/office/drawing/2014/main" id="{6EE108A8-3FC8-1BF0-2DF1-098148CDF8B1}"/>
              </a:ext>
            </a:extLst>
          </p:cNvPr>
          <p:cNvSpPr>
            <a:spLocks noChangeArrowheads="1"/>
          </p:cNvSpPr>
          <p:nvPr/>
        </p:nvSpPr>
        <p:spPr bwMode="auto">
          <a:xfrm>
            <a:off x="8788400" y="3835400"/>
            <a:ext cx="8842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200" b="1">
                <a:solidFill>
                  <a:srgbClr val="FF0000"/>
                </a:solidFill>
              </a:rPr>
              <a:t>115,4</a:t>
            </a:r>
          </a:p>
        </p:txBody>
      </p:sp>
      <p:sp>
        <p:nvSpPr>
          <p:cNvPr id="17726" name="Rectangle 318">
            <a:extLst>
              <a:ext uri="{FF2B5EF4-FFF2-40B4-BE49-F238E27FC236}">
                <a16:creationId xmlns:a16="http://schemas.microsoft.com/office/drawing/2014/main" id="{CC999DFC-D818-24E0-301B-99F04877165C}"/>
              </a:ext>
            </a:extLst>
          </p:cNvPr>
          <p:cNvSpPr>
            <a:spLocks noChangeArrowheads="1"/>
          </p:cNvSpPr>
          <p:nvPr/>
        </p:nvSpPr>
        <p:spPr bwMode="auto">
          <a:xfrm>
            <a:off x="8897938" y="4273550"/>
            <a:ext cx="7286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200" b="1">
                <a:solidFill>
                  <a:srgbClr val="FF0000"/>
                </a:solidFill>
              </a:rPr>
              <a:t>14,0</a:t>
            </a:r>
          </a:p>
        </p:txBody>
      </p:sp>
      <p:sp>
        <p:nvSpPr>
          <p:cNvPr id="17727" name="Rectangle 319">
            <a:extLst>
              <a:ext uri="{FF2B5EF4-FFF2-40B4-BE49-F238E27FC236}">
                <a16:creationId xmlns:a16="http://schemas.microsoft.com/office/drawing/2014/main" id="{A9D65551-8CFC-3B79-7FCD-D3C1E5D583BB}"/>
              </a:ext>
            </a:extLst>
          </p:cNvPr>
          <p:cNvSpPr>
            <a:spLocks noChangeArrowheads="1"/>
          </p:cNvSpPr>
          <p:nvPr/>
        </p:nvSpPr>
        <p:spPr bwMode="auto">
          <a:xfrm>
            <a:off x="8940801" y="4692650"/>
            <a:ext cx="7286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200" b="1">
                <a:solidFill>
                  <a:srgbClr val="FF0000"/>
                </a:solidFill>
              </a:rPr>
              <a:t>40,7</a:t>
            </a:r>
          </a:p>
        </p:txBody>
      </p:sp>
      <p:sp>
        <p:nvSpPr>
          <p:cNvPr id="17722" name="Rectangle 314">
            <a:extLst>
              <a:ext uri="{FF2B5EF4-FFF2-40B4-BE49-F238E27FC236}">
                <a16:creationId xmlns:a16="http://schemas.microsoft.com/office/drawing/2014/main" id="{C1C6E346-1F75-6A6A-78E0-A82D375CF0FB}"/>
              </a:ext>
            </a:extLst>
          </p:cNvPr>
          <p:cNvSpPr>
            <a:spLocks noChangeArrowheads="1"/>
          </p:cNvSpPr>
          <p:nvPr/>
        </p:nvSpPr>
        <p:spPr bwMode="auto">
          <a:xfrm>
            <a:off x="8328025" y="2116138"/>
            <a:ext cx="1981200" cy="31242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sp>
        <p:nvSpPr>
          <p:cNvPr id="6197" name="Text Box 322">
            <a:extLst>
              <a:ext uri="{FF2B5EF4-FFF2-40B4-BE49-F238E27FC236}">
                <a16:creationId xmlns:a16="http://schemas.microsoft.com/office/drawing/2014/main" id="{6F910B55-2FF1-33B7-42C8-C7D553CA439D}"/>
              </a:ext>
            </a:extLst>
          </p:cNvPr>
          <p:cNvSpPr txBox="1">
            <a:spLocks noChangeArrowheads="1"/>
          </p:cNvSpPr>
          <p:nvPr/>
        </p:nvSpPr>
        <p:spPr bwMode="auto">
          <a:xfrm>
            <a:off x="152400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400" b="1">
                <a:solidFill>
                  <a:srgbClr val="FF0000"/>
                </a:solidFill>
              </a:rPr>
              <a:t>    </a:t>
            </a:r>
            <a:r>
              <a:rPr lang="en-US" altLang="en-US" sz="2400" b="1">
                <a:solidFill>
                  <a:srgbClr val="FF0000"/>
                </a:solidFill>
                <a:latin typeface="Times New Roman" panose="02020603050405020304" pitchFamily="18" charset="0"/>
                <a:cs typeface="Times New Roman" panose="02020603050405020304" pitchFamily="18" charset="0"/>
              </a:rPr>
              <a:t>BÀI 11: DÂN CƯ VÀ ĐẶC ĐIỂM KINH TẾ KHU VỰC NAM Á</a:t>
            </a:r>
          </a:p>
        </p:txBody>
      </p:sp>
      <p:sp>
        <p:nvSpPr>
          <p:cNvPr id="6198" name="Rectangle 323">
            <a:extLst>
              <a:ext uri="{FF2B5EF4-FFF2-40B4-BE49-F238E27FC236}">
                <a16:creationId xmlns:a16="http://schemas.microsoft.com/office/drawing/2014/main" id="{73C8E374-F141-C040-01A6-9630993DB1CF}"/>
              </a:ext>
            </a:extLst>
          </p:cNvPr>
          <p:cNvSpPr>
            <a:spLocks noChangeArrowheads="1"/>
          </p:cNvSpPr>
          <p:nvPr/>
        </p:nvSpPr>
        <p:spPr bwMode="auto">
          <a:xfrm>
            <a:off x="1676400" y="990600"/>
            <a:ext cx="2057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800" b="1">
                <a:solidFill>
                  <a:srgbClr val="CC3300"/>
                </a:solidFill>
                <a:latin typeface="Times New Roman" panose="02020603050405020304" pitchFamily="18" charset="0"/>
              </a:rPr>
              <a:t>1. Dân cư</a:t>
            </a:r>
          </a:p>
        </p:txBody>
      </p:sp>
    </p:spTree>
    <p:extLst>
      <p:ext uri="{BB962C8B-B14F-4D97-AF65-F5344CB8AC3E}">
        <p14:creationId xmlns:p14="http://schemas.microsoft.com/office/powerpoint/2010/main" val="25474942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mph" presetSubtype="1" nodeType="clickEffect">
                                  <p:stCondLst>
                                    <p:cond delay="0"/>
                                  </p:stCondLst>
                                  <p:childTnLst>
                                    <p:set>
                                      <p:cBhvr>
                                        <p:cTn id="11" dur="indefinite"/>
                                        <p:tgtEl>
                                          <p:spTgt spid="17711"/>
                                        </p:tgtEl>
                                        <p:attrNameLst>
                                          <p:attrName>fillcolor</p:attrName>
                                        </p:attrNameLst>
                                      </p:cBhvr>
                                      <p:to>
                                        <p:clrVal>
                                          <a:srgbClr val="00CCFF"/>
                                        </p:clrVal>
                                      </p:to>
                                    </p:set>
                                    <p:set>
                                      <p:cBhvr>
                                        <p:cTn id="12" dur="indefinite"/>
                                        <p:tgtEl>
                                          <p:spTgt spid="17711"/>
                                        </p:tgtEl>
                                        <p:attrNameLst>
                                          <p:attrName>fill.type</p:attrName>
                                        </p:attrNameLst>
                                      </p:cBhvr>
                                      <p:to>
                                        <p:strVal val="solid"/>
                                      </p:to>
                                    </p:set>
                                    <p:set>
                                      <p:cBhvr>
                                        <p:cTn id="13" dur="indefinite"/>
                                        <p:tgtEl>
                                          <p:spTgt spid="17711"/>
                                        </p:tgtEl>
                                        <p:attrNameLst>
                                          <p:attrName>fill.on</p:attrName>
                                        </p:attrNameLst>
                                      </p:cBhvr>
                                      <p:to>
                                        <p:strVal val="true"/>
                                      </p:to>
                                    </p:set>
                                  </p:childTnLst>
                                </p:cTn>
                              </p:par>
                              <p:par>
                                <p:cTn id="14" presetID="1" presetClass="emph" presetSubtype="1" nodeType="withEffect">
                                  <p:stCondLst>
                                    <p:cond delay="0"/>
                                  </p:stCondLst>
                                  <p:childTnLst>
                                    <p:set>
                                      <p:cBhvr>
                                        <p:cTn id="15" dur="indefinite"/>
                                        <p:tgtEl>
                                          <p:spTgt spid="17713"/>
                                        </p:tgtEl>
                                        <p:attrNameLst>
                                          <p:attrName>fillcolor</p:attrName>
                                        </p:attrNameLst>
                                      </p:cBhvr>
                                      <p:to>
                                        <p:clrVal>
                                          <a:srgbClr val="00CCFF"/>
                                        </p:clrVal>
                                      </p:to>
                                    </p:set>
                                    <p:set>
                                      <p:cBhvr>
                                        <p:cTn id="16" dur="indefinite"/>
                                        <p:tgtEl>
                                          <p:spTgt spid="17713"/>
                                        </p:tgtEl>
                                        <p:attrNameLst>
                                          <p:attrName>fill.type</p:attrName>
                                        </p:attrNameLst>
                                      </p:cBhvr>
                                      <p:to>
                                        <p:strVal val="solid"/>
                                      </p:to>
                                    </p:set>
                                    <p:set>
                                      <p:cBhvr>
                                        <p:cTn id="17" dur="indefinite"/>
                                        <p:tgtEl>
                                          <p:spTgt spid="17713"/>
                                        </p:tgtEl>
                                        <p:attrNameLst>
                                          <p:attrName>fill.on</p:attrName>
                                        </p:attrNameLst>
                                      </p:cBhvr>
                                      <p:to>
                                        <p:strVal val="tru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mph" presetSubtype="1" nodeType="clickEffect">
                                  <p:stCondLst>
                                    <p:cond delay="0"/>
                                  </p:stCondLst>
                                  <p:childTnLst>
                                    <p:set>
                                      <p:cBhvr>
                                        <p:cTn id="21" dur="indefinite"/>
                                        <p:tgtEl>
                                          <p:spTgt spid="17712"/>
                                        </p:tgtEl>
                                        <p:attrNameLst>
                                          <p:attrName>fillcolor</p:attrName>
                                        </p:attrNameLst>
                                      </p:cBhvr>
                                      <p:to>
                                        <p:clrVal>
                                          <a:srgbClr val="66FFFF"/>
                                        </p:clrVal>
                                      </p:to>
                                    </p:set>
                                    <p:set>
                                      <p:cBhvr>
                                        <p:cTn id="22" dur="indefinite"/>
                                        <p:tgtEl>
                                          <p:spTgt spid="17712"/>
                                        </p:tgtEl>
                                        <p:attrNameLst>
                                          <p:attrName>fill.type</p:attrName>
                                        </p:attrNameLst>
                                      </p:cBhvr>
                                      <p:to>
                                        <p:strVal val="solid"/>
                                      </p:to>
                                    </p:set>
                                    <p:set>
                                      <p:cBhvr>
                                        <p:cTn id="23" dur="indefinite"/>
                                        <p:tgtEl>
                                          <p:spTgt spid="17712"/>
                                        </p:tgtEl>
                                        <p:attrNameLst>
                                          <p:attrName>fill.on</p:attrName>
                                        </p:attrNameLst>
                                      </p:cBhvr>
                                      <p:to>
                                        <p:strVal val="true"/>
                                      </p:to>
                                    </p:set>
                                  </p:childTnLst>
                                </p:cTn>
                              </p:par>
                              <p:par>
                                <p:cTn id="24" presetID="1" presetClass="emph" presetSubtype="1" nodeType="withEffect">
                                  <p:stCondLst>
                                    <p:cond delay="0"/>
                                  </p:stCondLst>
                                  <p:childTnLst>
                                    <p:set>
                                      <p:cBhvr>
                                        <p:cTn id="25" dur="indefinite"/>
                                        <p:tgtEl>
                                          <p:spTgt spid="17714"/>
                                        </p:tgtEl>
                                        <p:attrNameLst>
                                          <p:attrName>fillcolor</p:attrName>
                                        </p:attrNameLst>
                                      </p:cBhvr>
                                      <p:to>
                                        <p:clrVal>
                                          <a:srgbClr val="66FFFF"/>
                                        </p:clrVal>
                                      </p:to>
                                    </p:set>
                                    <p:set>
                                      <p:cBhvr>
                                        <p:cTn id="26" dur="indefinite"/>
                                        <p:tgtEl>
                                          <p:spTgt spid="17714"/>
                                        </p:tgtEl>
                                        <p:attrNameLst>
                                          <p:attrName>fill.type</p:attrName>
                                        </p:attrNameLst>
                                      </p:cBhvr>
                                      <p:to>
                                        <p:strVal val="solid"/>
                                      </p:to>
                                    </p:set>
                                    <p:set>
                                      <p:cBhvr>
                                        <p:cTn id="27" dur="indefinite"/>
                                        <p:tgtEl>
                                          <p:spTgt spid="17714"/>
                                        </p:tgtEl>
                                        <p:attrNameLst>
                                          <p:attrName>fill.on</p:attrName>
                                        </p:attrNameLst>
                                      </p:cBhvr>
                                      <p:to>
                                        <p:strVal val="tru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8" fill="hold" nodeType="clickEffect">
                                  <p:stCondLst>
                                    <p:cond delay="0"/>
                                  </p:stCondLst>
                                  <p:childTnLst>
                                    <p:animEffect transition="out" filter="wipe(left)">
                                      <p:cBhvr>
                                        <p:cTn id="36" dur="500"/>
                                        <p:tgtEl>
                                          <p:spTgt spid="17722"/>
                                        </p:tgtEl>
                                      </p:cBhvr>
                                    </p:animEffect>
                                    <p:set>
                                      <p:cBhvr>
                                        <p:cTn id="37" dur="1" fill="hold">
                                          <p:stCondLst>
                                            <p:cond delay="499"/>
                                          </p:stCondLst>
                                        </p:cTn>
                                        <p:tgtEl>
                                          <p:spTgt spid="17722"/>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7723"/>
                                        </p:tgtEl>
                                        <p:attrNameLst>
                                          <p:attrName>style.visibility</p:attrName>
                                        </p:attrNameLst>
                                      </p:cBhvr>
                                      <p:to>
                                        <p:strVal val="visible"/>
                                      </p:to>
                                    </p:set>
                                    <p:animEffect transition="in" filter="fade">
                                      <p:cBhvr>
                                        <p:cTn id="42" dur="500"/>
                                        <p:tgtEl>
                                          <p:spTgt spid="177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iterate type="lt">
                                    <p:tmPct val="0"/>
                                  </p:iterate>
                                  <p:childTnLst>
                                    <p:set>
                                      <p:cBhvr>
                                        <p:cTn id="46" dur="1" fill="hold">
                                          <p:stCondLst>
                                            <p:cond delay="0"/>
                                          </p:stCondLst>
                                        </p:cTn>
                                        <p:tgtEl>
                                          <p:spTgt spid="17724"/>
                                        </p:tgtEl>
                                        <p:attrNameLst>
                                          <p:attrName>style.visibility</p:attrName>
                                        </p:attrNameLst>
                                      </p:cBhvr>
                                      <p:to>
                                        <p:strVal val="visible"/>
                                      </p:to>
                                    </p:set>
                                    <p:animEffect transition="in" filter="fade">
                                      <p:cBhvr>
                                        <p:cTn id="47" dur="1000"/>
                                        <p:tgtEl>
                                          <p:spTgt spid="1772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0" presetClass="emph" presetSubtype="0" fill="hold" nodeType="clickEffect">
                                  <p:stCondLst>
                                    <p:cond delay="0"/>
                                  </p:stCondLst>
                                  <p:iterate type="lt">
                                    <p:tmPct val="10000"/>
                                  </p:iterate>
                                  <p:childTnLst>
                                    <p:set>
                                      <p:cBhvr override="childStyle">
                                        <p:cTn id="51" dur="1000" autoRev="1" fill="hold"/>
                                        <p:tgtEl>
                                          <p:spTgt spid="17724"/>
                                        </p:tgtEl>
                                        <p:attrNameLst>
                                          <p:attrName>style.color</p:attrName>
                                        </p:attrNameLst>
                                      </p:cBhvr>
                                      <p:to>
                                        <p:clrVal>
                                          <a:srgbClr val="0000FF"/>
                                        </p:clrVal>
                                      </p:to>
                                    </p:set>
                                    <p:set>
                                      <p:cBhvr>
                                        <p:cTn id="52" dur="1000" autoRev="1" fill="hold"/>
                                        <p:tgtEl>
                                          <p:spTgt spid="17724"/>
                                        </p:tgtEl>
                                        <p:attrNameLst>
                                          <p:attrName>fillcolor</p:attrName>
                                        </p:attrNameLst>
                                      </p:cBhvr>
                                      <p:to>
                                        <p:clrVal>
                                          <a:srgbClr val="0000FF"/>
                                        </p:clrVal>
                                      </p:to>
                                    </p:set>
                                    <p:set>
                                      <p:cBhvr>
                                        <p:cTn id="53" dur="1000" autoRev="1" fill="hold"/>
                                        <p:tgtEl>
                                          <p:spTgt spid="17724"/>
                                        </p:tgtEl>
                                        <p:attrNameLst>
                                          <p:attrName>fill.type</p:attrName>
                                        </p:attrNameLst>
                                      </p:cBhvr>
                                      <p:to>
                                        <p:strVal val="solid"/>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2" presetClass="entr" presetSubtype="2" fill="hold" nodeType="clickEffect">
                                  <p:stCondLst>
                                    <p:cond delay="0"/>
                                  </p:stCondLst>
                                  <p:childTnLst>
                                    <p:set>
                                      <p:cBhvr>
                                        <p:cTn id="57" dur="1" fill="hold">
                                          <p:stCondLst>
                                            <p:cond delay="0"/>
                                          </p:stCondLst>
                                        </p:cTn>
                                        <p:tgtEl>
                                          <p:spTgt spid="17725"/>
                                        </p:tgtEl>
                                        <p:attrNameLst>
                                          <p:attrName>style.visibility</p:attrName>
                                        </p:attrNameLst>
                                      </p:cBhvr>
                                      <p:to>
                                        <p:strVal val="visible"/>
                                      </p:to>
                                    </p:set>
                                    <p:animEffect transition="in" filter="slide(fromRight)">
                                      <p:cBhvr>
                                        <p:cTn id="58" dur="500"/>
                                        <p:tgtEl>
                                          <p:spTgt spid="17725"/>
                                        </p:tgtEl>
                                      </p:cBhvr>
                                    </p:animEffect>
                                  </p:childTnLst>
                                </p:cTn>
                              </p:par>
                              <p:par>
                                <p:cTn id="59" presetID="12" presetClass="entr" presetSubtype="2" fill="hold" nodeType="withEffect">
                                  <p:stCondLst>
                                    <p:cond delay="0"/>
                                  </p:stCondLst>
                                  <p:childTnLst>
                                    <p:set>
                                      <p:cBhvr>
                                        <p:cTn id="60" dur="1" fill="hold">
                                          <p:stCondLst>
                                            <p:cond delay="0"/>
                                          </p:stCondLst>
                                        </p:cTn>
                                        <p:tgtEl>
                                          <p:spTgt spid="17726"/>
                                        </p:tgtEl>
                                        <p:attrNameLst>
                                          <p:attrName>style.visibility</p:attrName>
                                        </p:attrNameLst>
                                      </p:cBhvr>
                                      <p:to>
                                        <p:strVal val="visible"/>
                                      </p:to>
                                    </p:set>
                                    <p:animEffect transition="in" filter="slide(fromRight)">
                                      <p:cBhvr>
                                        <p:cTn id="61" dur="500"/>
                                        <p:tgtEl>
                                          <p:spTgt spid="17726"/>
                                        </p:tgtEl>
                                      </p:cBhvr>
                                    </p:animEffect>
                                  </p:childTnLst>
                                </p:cTn>
                              </p:par>
                              <p:par>
                                <p:cTn id="62" presetID="12" presetClass="entr" presetSubtype="2" fill="hold" nodeType="withEffect">
                                  <p:stCondLst>
                                    <p:cond delay="0"/>
                                  </p:stCondLst>
                                  <p:childTnLst>
                                    <p:set>
                                      <p:cBhvr>
                                        <p:cTn id="63" dur="1" fill="hold">
                                          <p:stCondLst>
                                            <p:cond delay="0"/>
                                          </p:stCondLst>
                                        </p:cTn>
                                        <p:tgtEl>
                                          <p:spTgt spid="17727"/>
                                        </p:tgtEl>
                                        <p:attrNameLst>
                                          <p:attrName>style.visibility</p:attrName>
                                        </p:attrNameLst>
                                      </p:cBhvr>
                                      <p:to>
                                        <p:strVal val="visible"/>
                                      </p:to>
                                    </p:set>
                                    <p:animEffect transition="in" filter="slide(fromRight)">
                                      <p:cBhvr>
                                        <p:cTn id="64" dur="500"/>
                                        <p:tgtEl>
                                          <p:spTgt spid="17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23" grpId="0"/>
      <p:bldP spid="17724" grpId="0"/>
      <p:bldP spid="17724" grpId="1"/>
      <p:bldP spid="17725" grpId="0"/>
      <p:bldP spid="17726" grpId="0"/>
      <p:bldP spid="17727" grpId="0"/>
      <p:bldP spid="177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Luoc do phan bo dan cu Nam A">
            <a:extLst>
              <a:ext uri="{FF2B5EF4-FFF2-40B4-BE49-F238E27FC236}">
                <a16:creationId xmlns:a16="http://schemas.microsoft.com/office/drawing/2014/main" id="{D10FFA2A-5213-EB25-42EC-403B4BE27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488" y="1066800"/>
            <a:ext cx="4648200" cy="5791200"/>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171" name="Text Box 5">
            <a:extLst>
              <a:ext uri="{FF2B5EF4-FFF2-40B4-BE49-F238E27FC236}">
                <a16:creationId xmlns:a16="http://schemas.microsoft.com/office/drawing/2014/main" id="{1529A59C-AC5B-6E08-ED93-21C3C172DC78}"/>
              </a:ext>
            </a:extLst>
          </p:cNvPr>
          <p:cNvSpPr txBox="1">
            <a:spLocks noChangeArrowheads="1"/>
          </p:cNvSpPr>
          <p:nvPr/>
        </p:nvSpPr>
        <p:spPr bwMode="auto">
          <a:xfrm>
            <a:off x="6096001" y="6415088"/>
            <a:ext cx="4481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en-US" altLang="en-US" sz="1800">
                <a:solidFill>
                  <a:srgbClr val="000099"/>
                </a:solidFill>
              </a:rPr>
              <a:t>Hình 11.1 </a:t>
            </a:r>
            <a:r>
              <a:rPr lang="en-US" altLang="en-US" sz="1800" i="1">
                <a:solidFill>
                  <a:srgbClr val="000099"/>
                </a:solidFill>
              </a:rPr>
              <a:t>Lược đồ phân bố dân cư Nam Á</a:t>
            </a:r>
          </a:p>
        </p:txBody>
      </p:sp>
      <p:sp>
        <p:nvSpPr>
          <p:cNvPr id="21518" name="Oval 14">
            <a:extLst>
              <a:ext uri="{FF2B5EF4-FFF2-40B4-BE49-F238E27FC236}">
                <a16:creationId xmlns:a16="http://schemas.microsoft.com/office/drawing/2014/main" id="{C1D5E96B-340A-0863-139A-8743AD96BE1F}"/>
              </a:ext>
            </a:extLst>
          </p:cNvPr>
          <p:cNvSpPr>
            <a:spLocks noChangeArrowheads="1"/>
          </p:cNvSpPr>
          <p:nvPr/>
        </p:nvSpPr>
        <p:spPr bwMode="auto">
          <a:xfrm flipH="1" flipV="1">
            <a:off x="7048500" y="3676650"/>
            <a:ext cx="247650" cy="285750"/>
          </a:xfrm>
          <a:prstGeom prst="ellipse">
            <a:avLst/>
          </a:prstGeom>
          <a:solidFill>
            <a:srgbClr val="FF0000"/>
          </a:solidFill>
          <a:ln w="9525">
            <a:solidFill>
              <a:srgbClr val="FF0000"/>
            </a:solidFill>
            <a:round/>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vi-VN" altLang="en-US" sz="2000">
              <a:solidFill>
                <a:srgbClr val="FF0000"/>
              </a:solidFill>
            </a:endParaRPr>
          </a:p>
        </p:txBody>
      </p:sp>
      <p:sp>
        <p:nvSpPr>
          <p:cNvPr id="21526" name="Rectangle 22">
            <a:extLst>
              <a:ext uri="{FF2B5EF4-FFF2-40B4-BE49-F238E27FC236}">
                <a16:creationId xmlns:a16="http://schemas.microsoft.com/office/drawing/2014/main" id="{34421A1C-AF1A-A30B-CA08-8B3D894B20C8}"/>
              </a:ext>
            </a:extLst>
          </p:cNvPr>
          <p:cNvSpPr>
            <a:spLocks noChangeArrowheads="1"/>
          </p:cNvSpPr>
          <p:nvPr/>
        </p:nvSpPr>
        <p:spPr bwMode="auto">
          <a:xfrm>
            <a:off x="6629400" y="39624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1800" b="1">
                <a:solidFill>
                  <a:srgbClr val="0033CC"/>
                </a:solidFill>
                <a:latin typeface=".VnTime" pitchFamily="34" charset="0"/>
              </a:rPr>
              <a:t>MumBai</a:t>
            </a:r>
          </a:p>
        </p:txBody>
      </p:sp>
      <p:sp>
        <p:nvSpPr>
          <p:cNvPr id="21527" name="Rectangle 23">
            <a:extLst>
              <a:ext uri="{FF2B5EF4-FFF2-40B4-BE49-F238E27FC236}">
                <a16:creationId xmlns:a16="http://schemas.microsoft.com/office/drawing/2014/main" id="{1357678F-99A2-D1A0-4757-80ED0EDEFEBA}"/>
              </a:ext>
            </a:extLst>
          </p:cNvPr>
          <p:cNvSpPr>
            <a:spLocks noChangeArrowheads="1"/>
          </p:cNvSpPr>
          <p:nvPr/>
        </p:nvSpPr>
        <p:spPr bwMode="auto">
          <a:xfrm>
            <a:off x="5715000" y="25908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1800" b="1">
                <a:solidFill>
                  <a:srgbClr val="333399"/>
                </a:solidFill>
                <a:latin typeface=".VnTime" pitchFamily="34" charset="0"/>
              </a:rPr>
              <a:t>Carasi</a:t>
            </a:r>
          </a:p>
        </p:txBody>
      </p:sp>
      <p:sp>
        <p:nvSpPr>
          <p:cNvPr id="21528" name="Rectangle 24">
            <a:extLst>
              <a:ext uri="{FF2B5EF4-FFF2-40B4-BE49-F238E27FC236}">
                <a16:creationId xmlns:a16="http://schemas.microsoft.com/office/drawing/2014/main" id="{30794AB0-DEFC-5A87-A7EC-ADC35052014D}"/>
              </a:ext>
            </a:extLst>
          </p:cNvPr>
          <p:cNvSpPr>
            <a:spLocks noChangeArrowheads="1"/>
          </p:cNvSpPr>
          <p:nvPr/>
        </p:nvSpPr>
        <p:spPr bwMode="auto">
          <a:xfrm>
            <a:off x="7162800" y="23622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1800" b="1">
                <a:solidFill>
                  <a:srgbClr val="333399"/>
                </a:solidFill>
                <a:latin typeface=".VnTime" pitchFamily="34" charset="0"/>
              </a:rPr>
              <a:t>Niu®ªli</a:t>
            </a:r>
          </a:p>
        </p:txBody>
      </p:sp>
      <p:sp>
        <p:nvSpPr>
          <p:cNvPr id="21529" name="Rectangle 25">
            <a:extLst>
              <a:ext uri="{FF2B5EF4-FFF2-40B4-BE49-F238E27FC236}">
                <a16:creationId xmlns:a16="http://schemas.microsoft.com/office/drawing/2014/main" id="{8AB5CB4A-B38C-E3F8-4DE1-22AC6A1EC288}"/>
              </a:ext>
            </a:extLst>
          </p:cNvPr>
          <p:cNvSpPr>
            <a:spLocks noChangeArrowheads="1"/>
          </p:cNvSpPr>
          <p:nvPr/>
        </p:nvSpPr>
        <p:spPr bwMode="auto">
          <a:xfrm>
            <a:off x="8915400" y="34290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1800" b="1">
                <a:solidFill>
                  <a:srgbClr val="333399"/>
                </a:solidFill>
                <a:latin typeface=".VnTime" pitchFamily="34" charset="0"/>
              </a:rPr>
              <a:t>C«ncata</a:t>
            </a:r>
          </a:p>
        </p:txBody>
      </p:sp>
      <p:sp>
        <p:nvSpPr>
          <p:cNvPr id="7177" name="Rectangle 33">
            <a:extLst>
              <a:ext uri="{FF2B5EF4-FFF2-40B4-BE49-F238E27FC236}">
                <a16:creationId xmlns:a16="http://schemas.microsoft.com/office/drawing/2014/main" id="{EE454AC0-6800-9BFA-59A7-C0D08EEE9787}"/>
              </a:ext>
            </a:extLst>
          </p:cNvPr>
          <p:cNvSpPr>
            <a:spLocks noChangeArrowheads="1"/>
          </p:cNvSpPr>
          <p:nvPr/>
        </p:nvSpPr>
        <p:spPr bwMode="auto">
          <a:xfrm>
            <a:off x="1524000" y="0"/>
            <a:ext cx="9144000" cy="914400"/>
          </a:xfrm>
          <a:prstGeom prst="rect">
            <a:avLst/>
          </a:prstGeom>
          <a:solidFill>
            <a:srgbClr val="D6FDA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sp>
        <p:nvSpPr>
          <p:cNvPr id="7178" name="Text Box 34">
            <a:extLst>
              <a:ext uri="{FF2B5EF4-FFF2-40B4-BE49-F238E27FC236}">
                <a16:creationId xmlns:a16="http://schemas.microsoft.com/office/drawing/2014/main" id="{AF4DCDDC-2E72-5568-E5F6-EEF26C1AADA3}"/>
              </a:ext>
            </a:extLst>
          </p:cNvPr>
          <p:cNvSpPr txBox="1">
            <a:spLocks noChangeArrowheads="1"/>
          </p:cNvSpPr>
          <p:nvPr/>
        </p:nvSpPr>
        <p:spPr bwMode="auto">
          <a:xfrm>
            <a:off x="152400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400" b="1">
                <a:solidFill>
                  <a:srgbClr val="FF0000"/>
                </a:solidFill>
              </a:rPr>
              <a:t>    </a:t>
            </a:r>
            <a:r>
              <a:rPr lang="en-US" altLang="en-US" sz="2400" b="1">
                <a:solidFill>
                  <a:srgbClr val="FF0000"/>
                </a:solidFill>
                <a:latin typeface="Times New Roman" panose="02020603050405020304" pitchFamily="18" charset="0"/>
                <a:cs typeface="Times New Roman" panose="02020603050405020304" pitchFamily="18" charset="0"/>
              </a:rPr>
              <a:t>BÀI 11: DÂN CƯ VÀ ĐẶC ĐIỂM KINH TẾ KHU VỰC NAM Á</a:t>
            </a:r>
          </a:p>
        </p:txBody>
      </p:sp>
      <p:sp>
        <p:nvSpPr>
          <p:cNvPr id="21553" name="Oval 49">
            <a:extLst>
              <a:ext uri="{FF2B5EF4-FFF2-40B4-BE49-F238E27FC236}">
                <a16:creationId xmlns:a16="http://schemas.microsoft.com/office/drawing/2014/main" id="{257A16B3-4FEC-A497-6653-DEB80DD85010}"/>
              </a:ext>
            </a:extLst>
          </p:cNvPr>
          <p:cNvSpPr>
            <a:spLocks noChangeArrowheads="1"/>
          </p:cNvSpPr>
          <p:nvPr/>
        </p:nvSpPr>
        <p:spPr bwMode="auto">
          <a:xfrm flipH="1" flipV="1">
            <a:off x="7620000" y="2133600"/>
            <a:ext cx="247650" cy="285750"/>
          </a:xfrm>
          <a:prstGeom prst="ellipse">
            <a:avLst/>
          </a:prstGeom>
          <a:solidFill>
            <a:srgbClr val="FF0000"/>
          </a:solidFill>
          <a:ln w="9525">
            <a:solidFill>
              <a:srgbClr val="FF0000"/>
            </a:solidFill>
            <a:round/>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vi-VN" altLang="en-US" sz="2000">
              <a:solidFill>
                <a:srgbClr val="FF0000"/>
              </a:solidFill>
            </a:endParaRPr>
          </a:p>
        </p:txBody>
      </p:sp>
      <p:sp>
        <p:nvSpPr>
          <p:cNvPr id="21554" name="Oval 50">
            <a:extLst>
              <a:ext uri="{FF2B5EF4-FFF2-40B4-BE49-F238E27FC236}">
                <a16:creationId xmlns:a16="http://schemas.microsoft.com/office/drawing/2014/main" id="{A852C1C6-B828-5795-B528-42836DF6A25D}"/>
              </a:ext>
            </a:extLst>
          </p:cNvPr>
          <p:cNvSpPr>
            <a:spLocks noChangeArrowheads="1"/>
          </p:cNvSpPr>
          <p:nvPr/>
        </p:nvSpPr>
        <p:spPr bwMode="auto">
          <a:xfrm flipH="1" flipV="1">
            <a:off x="9220200" y="3200400"/>
            <a:ext cx="247650" cy="285750"/>
          </a:xfrm>
          <a:prstGeom prst="ellipse">
            <a:avLst/>
          </a:prstGeom>
          <a:solidFill>
            <a:srgbClr val="FF0000"/>
          </a:solidFill>
          <a:ln w="9525">
            <a:solidFill>
              <a:srgbClr val="FF0000"/>
            </a:solidFill>
            <a:round/>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vi-VN" altLang="en-US" sz="2000">
              <a:solidFill>
                <a:srgbClr val="FF0000"/>
              </a:solidFill>
            </a:endParaRPr>
          </a:p>
        </p:txBody>
      </p:sp>
      <p:sp>
        <p:nvSpPr>
          <p:cNvPr id="21555" name="Oval 51">
            <a:extLst>
              <a:ext uri="{FF2B5EF4-FFF2-40B4-BE49-F238E27FC236}">
                <a16:creationId xmlns:a16="http://schemas.microsoft.com/office/drawing/2014/main" id="{CD8DBB50-51C8-4ACB-837F-C0010017C9DE}"/>
              </a:ext>
            </a:extLst>
          </p:cNvPr>
          <p:cNvSpPr>
            <a:spLocks noChangeArrowheads="1"/>
          </p:cNvSpPr>
          <p:nvPr/>
        </p:nvSpPr>
        <p:spPr bwMode="auto">
          <a:xfrm flipH="1" flipV="1">
            <a:off x="6115050" y="2343150"/>
            <a:ext cx="247650" cy="285750"/>
          </a:xfrm>
          <a:prstGeom prst="ellipse">
            <a:avLst/>
          </a:prstGeom>
          <a:solidFill>
            <a:srgbClr val="FF0000"/>
          </a:solidFill>
          <a:ln w="9525">
            <a:solidFill>
              <a:srgbClr val="FF0000"/>
            </a:solidFill>
            <a:round/>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vi-VN" altLang="en-US" sz="2000">
              <a:solidFill>
                <a:srgbClr val="FF0000"/>
              </a:solidFill>
            </a:endParaRPr>
          </a:p>
        </p:txBody>
      </p:sp>
      <p:graphicFrame>
        <p:nvGraphicFramePr>
          <p:cNvPr id="33" name="Table 32">
            <a:extLst>
              <a:ext uri="{FF2B5EF4-FFF2-40B4-BE49-F238E27FC236}">
                <a16:creationId xmlns:a16="http://schemas.microsoft.com/office/drawing/2014/main" id="{8123E11E-8703-E124-BF10-C85DBE03AF34}"/>
              </a:ext>
            </a:extLst>
          </p:cNvPr>
          <p:cNvGraphicFramePr>
            <a:graphicFrameLocks noGrp="1"/>
          </p:cNvGraphicFramePr>
          <p:nvPr/>
        </p:nvGraphicFramePr>
        <p:xfrm>
          <a:off x="1752600" y="6400800"/>
          <a:ext cx="3657600" cy="45720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tblGrid>
              <a:tr h="457200">
                <a:tc>
                  <a:txBody>
                    <a:bodyPr/>
                    <a:lstStyle/>
                    <a:p>
                      <a:r>
                        <a:rPr lang="en-US" dirty="0" err="1">
                          <a:solidFill>
                            <a:schemeClr val="tx2"/>
                          </a:solidFill>
                          <a:latin typeface="Times New Roman" pitchFamily="18" charset="0"/>
                          <a:cs typeface="Times New Roman" pitchFamily="18" charset="0"/>
                        </a:rPr>
                        <a:t>Lược</a:t>
                      </a:r>
                      <a:r>
                        <a:rPr lang="en-US" baseline="0" dirty="0">
                          <a:solidFill>
                            <a:schemeClr val="tx2"/>
                          </a:solidFill>
                          <a:latin typeface="Times New Roman" pitchFamily="18" charset="0"/>
                          <a:cs typeface="Times New Roman" pitchFamily="18" charset="0"/>
                        </a:rPr>
                        <a:t> </a:t>
                      </a:r>
                      <a:r>
                        <a:rPr lang="en-US" baseline="0" dirty="0" err="1">
                          <a:solidFill>
                            <a:schemeClr val="tx2"/>
                          </a:solidFill>
                          <a:latin typeface="Times New Roman" pitchFamily="18" charset="0"/>
                          <a:cs typeface="Times New Roman" pitchFamily="18" charset="0"/>
                        </a:rPr>
                        <a:t>đồ</a:t>
                      </a:r>
                      <a:r>
                        <a:rPr lang="en-US" baseline="0" dirty="0">
                          <a:solidFill>
                            <a:schemeClr val="tx2"/>
                          </a:solidFill>
                          <a:latin typeface="Times New Roman" pitchFamily="18" charset="0"/>
                          <a:cs typeface="Times New Roman" pitchFamily="18" charset="0"/>
                        </a:rPr>
                        <a:t> </a:t>
                      </a:r>
                      <a:r>
                        <a:rPr lang="en-US" baseline="0" dirty="0" err="1">
                          <a:solidFill>
                            <a:schemeClr val="tx2"/>
                          </a:solidFill>
                          <a:latin typeface="Times New Roman" pitchFamily="18" charset="0"/>
                          <a:cs typeface="Times New Roman" pitchFamily="18" charset="0"/>
                        </a:rPr>
                        <a:t>tự</a:t>
                      </a:r>
                      <a:r>
                        <a:rPr lang="en-US" baseline="0" dirty="0">
                          <a:solidFill>
                            <a:schemeClr val="tx2"/>
                          </a:solidFill>
                          <a:latin typeface="Times New Roman" pitchFamily="18" charset="0"/>
                          <a:cs typeface="Times New Roman" pitchFamily="18" charset="0"/>
                        </a:rPr>
                        <a:t> </a:t>
                      </a:r>
                      <a:r>
                        <a:rPr lang="en-US" baseline="0" dirty="0" err="1">
                          <a:solidFill>
                            <a:schemeClr val="tx2"/>
                          </a:solidFill>
                          <a:latin typeface="Times New Roman" pitchFamily="18" charset="0"/>
                          <a:cs typeface="Times New Roman" pitchFamily="18" charset="0"/>
                        </a:rPr>
                        <a:t>nhiên</a:t>
                      </a:r>
                      <a:r>
                        <a:rPr lang="en-US" baseline="0" dirty="0">
                          <a:solidFill>
                            <a:schemeClr val="tx2"/>
                          </a:solidFill>
                          <a:latin typeface="Times New Roman" pitchFamily="18" charset="0"/>
                          <a:cs typeface="Times New Roman" pitchFamily="18" charset="0"/>
                        </a:rPr>
                        <a:t> Nam Á</a:t>
                      </a:r>
                      <a:endParaRPr lang="en-US" dirty="0">
                        <a:solidFill>
                          <a:schemeClr val="tx2"/>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bl>
          </a:graphicData>
        </a:graphic>
      </p:graphicFrame>
      <p:pic>
        <p:nvPicPr>
          <p:cNvPr id="16" name="Picture 24" descr="MT- thu">
            <a:hlinkClick r:id="rId3" action="ppaction://hlinksldjump"/>
            <a:extLst>
              <a:ext uri="{FF2B5EF4-FFF2-40B4-BE49-F238E27FC236}">
                <a16:creationId xmlns:a16="http://schemas.microsoft.com/office/drawing/2014/main" id="{ACF7842D-E9BB-E976-3867-0561D075C45D}"/>
              </a:ext>
            </a:extLst>
          </p:cNvPr>
          <p:cNvPicPr>
            <a:picLocks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914400"/>
            <a:ext cx="4343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720880"/>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repeatCount="indefinite" fill="hold" nodeType="clickEffect">
                                  <p:stCondLst>
                                    <p:cond delay="0"/>
                                  </p:stCondLst>
                                  <p:iterate type="lt">
                                    <p:tmPct val="0"/>
                                  </p:iterate>
                                  <p:childTnLst>
                                    <p:set>
                                      <p:cBhvr>
                                        <p:cTn id="6" dur="1" fill="hold">
                                          <p:stCondLst>
                                            <p:cond delay="0"/>
                                          </p:stCondLst>
                                        </p:cTn>
                                        <p:tgtEl>
                                          <p:spTgt spid="21518"/>
                                        </p:tgtEl>
                                        <p:attrNameLst>
                                          <p:attrName>style.visibility</p:attrName>
                                        </p:attrNameLst>
                                      </p:cBhvr>
                                      <p:to>
                                        <p:strVal val="visible"/>
                                      </p:to>
                                    </p:set>
                                    <p:animEffect transition="in" filter="wheel(8)">
                                      <p:cBhvr>
                                        <p:cTn id="7" dur="1000"/>
                                        <p:tgtEl>
                                          <p:spTgt spid="21518"/>
                                        </p:tgtEl>
                                      </p:cBhvr>
                                    </p:animEffect>
                                  </p:childTnLst>
                                </p:cTn>
                              </p:par>
                            </p:childTnLst>
                          </p:cTn>
                        </p:par>
                        <p:par>
                          <p:cTn id="8" fill="hold" nodeType="afterGroup">
                            <p:stCondLst>
                              <p:cond delay="1000"/>
                            </p:stCondLst>
                            <p:childTnLst>
                              <p:par>
                                <p:cTn id="9" presetID="16" presetClass="emph" presetSubtype="0" repeatCount="indefinite" fill="hold" nodeType="afterEffect">
                                  <p:stCondLst>
                                    <p:cond delay="0"/>
                                  </p:stCondLst>
                                  <p:iterate type="lt">
                                    <p:tmPct val="4000"/>
                                  </p:iterate>
                                  <p:childTnLst>
                                    <p:set>
                                      <p:cBhvr override="childStyle">
                                        <p:cTn id="10" dur="1000" fill="hold"/>
                                        <p:tgtEl>
                                          <p:spTgt spid="21518"/>
                                        </p:tgtEl>
                                        <p:attrNameLst>
                                          <p:attrName>style.color</p:attrName>
                                        </p:attrNameLst>
                                      </p:cBhvr>
                                      <p:to>
                                        <p:clrVal>
                                          <a:srgbClr val="0000FF"/>
                                        </p:clrVal>
                                      </p:to>
                                    </p:set>
                                    <p:set>
                                      <p:cBhvr>
                                        <p:cTn id="11" dur="1000" fill="hold"/>
                                        <p:tgtEl>
                                          <p:spTgt spid="21518"/>
                                        </p:tgtEl>
                                        <p:attrNameLst>
                                          <p:attrName>fillcolor</p:attrName>
                                        </p:attrNameLst>
                                      </p:cBhvr>
                                      <p:to>
                                        <p:clrVal>
                                          <a:srgbClr val="0000FF"/>
                                        </p:clrVal>
                                      </p:to>
                                    </p:set>
                                    <p:set>
                                      <p:cBhvr>
                                        <p:cTn id="12" dur="1000" fill="hold"/>
                                        <p:tgtEl>
                                          <p:spTgt spid="21518"/>
                                        </p:tgtEl>
                                        <p:attrNameLst>
                                          <p:attrName>fill.type</p:attrName>
                                        </p:attrNameLst>
                                      </p:cBhvr>
                                      <p:to>
                                        <p:strVal val="solid"/>
                                      </p:to>
                                    </p:set>
                                  </p:childTnLst>
                                </p:cTn>
                              </p:par>
                              <p:par>
                                <p:cTn id="13" presetID="6" presetClass="entr" presetSubtype="16" fill="hold" nodeType="withEffect">
                                  <p:stCondLst>
                                    <p:cond delay="0"/>
                                  </p:stCondLst>
                                  <p:childTnLst>
                                    <p:set>
                                      <p:cBhvr>
                                        <p:cTn id="14" dur="1" fill="hold">
                                          <p:stCondLst>
                                            <p:cond delay="0"/>
                                          </p:stCondLst>
                                        </p:cTn>
                                        <p:tgtEl>
                                          <p:spTgt spid="21526"/>
                                        </p:tgtEl>
                                        <p:attrNameLst>
                                          <p:attrName>style.visibility</p:attrName>
                                        </p:attrNameLst>
                                      </p:cBhvr>
                                      <p:to>
                                        <p:strVal val="visible"/>
                                      </p:to>
                                    </p:set>
                                    <p:animEffect transition="in" filter="circle(in)">
                                      <p:cBhvr>
                                        <p:cTn id="15" dur="2000"/>
                                        <p:tgtEl>
                                          <p:spTgt spid="215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8" repeatCount="indefinite" fill="hold" nodeType="clickEffect">
                                  <p:stCondLst>
                                    <p:cond delay="0"/>
                                  </p:stCondLst>
                                  <p:iterate type="lt">
                                    <p:tmPct val="0"/>
                                  </p:iterate>
                                  <p:childTnLst>
                                    <p:set>
                                      <p:cBhvr>
                                        <p:cTn id="19" dur="1" fill="hold">
                                          <p:stCondLst>
                                            <p:cond delay="0"/>
                                          </p:stCondLst>
                                        </p:cTn>
                                        <p:tgtEl>
                                          <p:spTgt spid="21553"/>
                                        </p:tgtEl>
                                        <p:attrNameLst>
                                          <p:attrName>style.visibility</p:attrName>
                                        </p:attrNameLst>
                                      </p:cBhvr>
                                      <p:to>
                                        <p:strVal val="visible"/>
                                      </p:to>
                                    </p:set>
                                    <p:animEffect transition="in" filter="wheel(8)">
                                      <p:cBhvr>
                                        <p:cTn id="20" dur="1000"/>
                                        <p:tgtEl>
                                          <p:spTgt spid="21553"/>
                                        </p:tgtEl>
                                      </p:cBhvr>
                                    </p:animEffect>
                                  </p:childTnLst>
                                </p:cTn>
                              </p:par>
                            </p:childTnLst>
                          </p:cTn>
                        </p:par>
                        <p:par>
                          <p:cTn id="21" fill="hold" nodeType="afterGroup">
                            <p:stCondLst>
                              <p:cond delay="1000"/>
                            </p:stCondLst>
                            <p:childTnLst>
                              <p:par>
                                <p:cTn id="22" presetID="16" presetClass="emph" presetSubtype="0" repeatCount="indefinite" fill="hold" nodeType="afterEffect">
                                  <p:stCondLst>
                                    <p:cond delay="0"/>
                                  </p:stCondLst>
                                  <p:iterate type="lt">
                                    <p:tmPct val="4000"/>
                                  </p:iterate>
                                  <p:childTnLst>
                                    <p:set>
                                      <p:cBhvr override="childStyle">
                                        <p:cTn id="23" dur="1000" fill="hold"/>
                                        <p:tgtEl>
                                          <p:spTgt spid="21553"/>
                                        </p:tgtEl>
                                        <p:attrNameLst>
                                          <p:attrName>style.color</p:attrName>
                                        </p:attrNameLst>
                                      </p:cBhvr>
                                      <p:to>
                                        <p:clrVal>
                                          <a:srgbClr val="0000FF"/>
                                        </p:clrVal>
                                      </p:to>
                                    </p:set>
                                    <p:set>
                                      <p:cBhvr>
                                        <p:cTn id="24" dur="1000" fill="hold"/>
                                        <p:tgtEl>
                                          <p:spTgt spid="21553"/>
                                        </p:tgtEl>
                                        <p:attrNameLst>
                                          <p:attrName>fillcolor</p:attrName>
                                        </p:attrNameLst>
                                      </p:cBhvr>
                                      <p:to>
                                        <p:clrVal>
                                          <a:srgbClr val="0000FF"/>
                                        </p:clrVal>
                                      </p:to>
                                    </p:set>
                                    <p:set>
                                      <p:cBhvr>
                                        <p:cTn id="25" dur="1000" fill="hold"/>
                                        <p:tgtEl>
                                          <p:spTgt spid="21553"/>
                                        </p:tgtEl>
                                        <p:attrNameLst>
                                          <p:attrName>fill.type</p:attrName>
                                        </p:attrNameLst>
                                      </p:cBhvr>
                                      <p:to>
                                        <p:strVal val="solid"/>
                                      </p:to>
                                    </p:set>
                                  </p:childTnLst>
                                </p:cTn>
                              </p:par>
                              <p:par>
                                <p:cTn id="26" presetID="29" presetClass="entr" presetSubtype="0" fill="hold" nodeType="withEffect">
                                  <p:stCondLst>
                                    <p:cond delay="0"/>
                                  </p:stCondLst>
                                  <p:childTnLst>
                                    <p:set>
                                      <p:cBhvr>
                                        <p:cTn id="27" dur="1" fill="hold">
                                          <p:stCondLst>
                                            <p:cond delay="0"/>
                                          </p:stCondLst>
                                        </p:cTn>
                                        <p:tgtEl>
                                          <p:spTgt spid="21528"/>
                                        </p:tgtEl>
                                        <p:attrNameLst>
                                          <p:attrName>style.visibility</p:attrName>
                                        </p:attrNameLst>
                                      </p:cBhvr>
                                      <p:to>
                                        <p:strVal val="visible"/>
                                      </p:to>
                                    </p:set>
                                    <p:anim calcmode="lin" valueType="num">
                                      <p:cBhvr>
                                        <p:cTn id="28" dur="1000" fill="hold"/>
                                        <p:tgtEl>
                                          <p:spTgt spid="21528"/>
                                        </p:tgtEl>
                                        <p:attrNameLst>
                                          <p:attrName>ppt_x</p:attrName>
                                        </p:attrNameLst>
                                      </p:cBhvr>
                                      <p:tavLst>
                                        <p:tav tm="0">
                                          <p:val>
                                            <p:strVal val="#ppt_x-.2"/>
                                          </p:val>
                                        </p:tav>
                                        <p:tav tm="100000">
                                          <p:val>
                                            <p:strVal val="#ppt_x"/>
                                          </p:val>
                                        </p:tav>
                                      </p:tavLst>
                                    </p:anim>
                                    <p:anim calcmode="lin" valueType="num">
                                      <p:cBhvr>
                                        <p:cTn id="29" dur="1000" fill="hold"/>
                                        <p:tgtEl>
                                          <p:spTgt spid="21528"/>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152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1" presetClass="entr" presetSubtype="8" repeatCount="indefinite" fill="hold" nodeType="clickEffect">
                                  <p:stCondLst>
                                    <p:cond delay="0"/>
                                  </p:stCondLst>
                                  <p:iterate type="lt">
                                    <p:tmPct val="0"/>
                                  </p:iterate>
                                  <p:childTnLst>
                                    <p:set>
                                      <p:cBhvr>
                                        <p:cTn id="34" dur="1" fill="hold">
                                          <p:stCondLst>
                                            <p:cond delay="0"/>
                                          </p:stCondLst>
                                        </p:cTn>
                                        <p:tgtEl>
                                          <p:spTgt spid="21554"/>
                                        </p:tgtEl>
                                        <p:attrNameLst>
                                          <p:attrName>style.visibility</p:attrName>
                                        </p:attrNameLst>
                                      </p:cBhvr>
                                      <p:to>
                                        <p:strVal val="visible"/>
                                      </p:to>
                                    </p:set>
                                    <p:animEffect transition="in" filter="wheel(8)">
                                      <p:cBhvr>
                                        <p:cTn id="35" dur="1000"/>
                                        <p:tgtEl>
                                          <p:spTgt spid="21554"/>
                                        </p:tgtEl>
                                      </p:cBhvr>
                                    </p:animEffect>
                                  </p:childTnLst>
                                </p:cTn>
                              </p:par>
                            </p:childTnLst>
                          </p:cTn>
                        </p:par>
                        <p:par>
                          <p:cTn id="36" fill="hold" nodeType="afterGroup">
                            <p:stCondLst>
                              <p:cond delay="1000"/>
                            </p:stCondLst>
                            <p:childTnLst>
                              <p:par>
                                <p:cTn id="37" presetID="16" presetClass="emph" presetSubtype="0" repeatCount="indefinite" fill="hold" nodeType="afterEffect">
                                  <p:stCondLst>
                                    <p:cond delay="0"/>
                                  </p:stCondLst>
                                  <p:iterate type="lt">
                                    <p:tmPct val="4000"/>
                                  </p:iterate>
                                  <p:childTnLst>
                                    <p:set>
                                      <p:cBhvr override="childStyle">
                                        <p:cTn id="38" dur="1000" fill="hold"/>
                                        <p:tgtEl>
                                          <p:spTgt spid="21554"/>
                                        </p:tgtEl>
                                        <p:attrNameLst>
                                          <p:attrName>style.color</p:attrName>
                                        </p:attrNameLst>
                                      </p:cBhvr>
                                      <p:to>
                                        <p:clrVal>
                                          <a:srgbClr val="0000FF"/>
                                        </p:clrVal>
                                      </p:to>
                                    </p:set>
                                    <p:set>
                                      <p:cBhvr>
                                        <p:cTn id="39" dur="1000" fill="hold"/>
                                        <p:tgtEl>
                                          <p:spTgt spid="21554"/>
                                        </p:tgtEl>
                                        <p:attrNameLst>
                                          <p:attrName>fillcolor</p:attrName>
                                        </p:attrNameLst>
                                      </p:cBhvr>
                                      <p:to>
                                        <p:clrVal>
                                          <a:srgbClr val="0000FF"/>
                                        </p:clrVal>
                                      </p:to>
                                    </p:set>
                                    <p:set>
                                      <p:cBhvr>
                                        <p:cTn id="40" dur="1000" fill="hold"/>
                                        <p:tgtEl>
                                          <p:spTgt spid="21554"/>
                                        </p:tgtEl>
                                        <p:attrNameLst>
                                          <p:attrName>fill.type</p:attrName>
                                        </p:attrNameLst>
                                      </p:cBhvr>
                                      <p:to>
                                        <p:strVal val="solid"/>
                                      </p:to>
                                    </p:set>
                                  </p:childTnLst>
                                </p:cTn>
                              </p:par>
                              <p:par>
                                <p:cTn id="41" presetID="22" presetClass="entr" presetSubtype="4" fill="hold" nodeType="withEffect">
                                  <p:stCondLst>
                                    <p:cond delay="0"/>
                                  </p:stCondLst>
                                  <p:childTnLst>
                                    <p:set>
                                      <p:cBhvr>
                                        <p:cTn id="42" dur="1" fill="hold">
                                          <p:stCondLst>
                                            <p:cond delay="0"/>
                                          </p:stCondLst>
                                        </p:cTn>
                                        <p:tgtEl>
                                          <p:spTgt spid="21529"/>
                                        </p:tgtEl>
                                        <p:attrNameLst>
                                          <p:attrName>style.visibility</p:attrName>
                                        </p:attrNameLst>
                                      </p:cBhvr>
                                      <p:to>
                                        <p:strVal val="visible"/>
                                      </p:to>
                                    </p:set>
                                    <p:animEffect transition="in" filter="wipe(down)">
                                      <p:cBhvr>
                                        <p:cTn id="43" dur="500"/>
                                        <p:tgtEl>
                                          <p:spTgt spid="2152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1" presetClass="entr" presetSubtype="8" repeatCount="indefinite" fill="hold" nodeType="clickEffect">
                                  <p:stCondLst>
                                    <p:cond delay="0"/>
                                  </p:stCondLst>
                                  <p:iterate type="lt">
                                    <p:tmPct val="0"/>
                                  </p:iterate>
                                  <p:childTnLst>
                                    <p:set>
                                      <p:cBhvr>
                                        <p:cTn id="47" dur="1" fill="hold">
                                          <p:stCondLst>
                                            <p:cond delay="0"/>
                                          </p:stCondLst>
                                        </p:cTn>
                                        <p:tgtEl>
                                          <p:spTgt spid="21555"/>
                                        </p:tgtEl>
                                        <p:attrNameLst>
                                          <p:attrName>style.visibility</p:attrName>
                                        </p:attrNameLst>
                                      </p:cBhvr>
                                      <p:to>
                                        <p:strVal val="visible"/>
                                      </p:to>
                                    </p:set>
                                    <p:animEffect transition="in" filter="wheel(8)">
                                      <p:cBhvr>
                                        <p:cTn id="48" dur="1000"/>
                                        <p:tgtEl>
                                          <p:spTgt spid="21555"/>
                                        </p:tgtEl>
                                      </p:cBhvr>
                                    </p:animEffect>
                                  </p:childTnLst>
                                </p:cTn>
                              </p:par>
                            </p:childTnLst>
                          </p:cTn>
                        </p:par>
                        <p:par>
                          <p:cTn id="49" fill="hold" nodeType="afterGroup">
                            <p:stCondLst>
                              <p:cond delay="1000"/>
                            </p:stCondLst>
                            <p:childTnLst>
                              <p:par>
                                <p:cTn id="50" presetID="16" presetClass="emph" presetSubtype="0" repeatCount="indefinite" fill="hold" nodeType="afterEffect">
                                  <p:stCondLst>
                                    <p:cond delay="0"/>
                                  </p:stCondLst>
                                  <p:iterate type="lt">
                                    <p:tmPct val="4000"/>
                                  </p:iterate>
                                  <p:childTnLst>
                                    <p:set>
                                      <p:cBhvr override="childStyle">
                                        <p:cTn id="51" dur="1000" fill="hold"/>
                                        <p:tgtEl>
                                          <p:spTgt spid="21555"/>
                                        </p:tgtEl>
                                        <p:attrNameLst>
                                          <p:attrName>style.color</p:attrName>
                                        </p:attrNameLst>
                                      </p:cBhvr>
                                      <p:to>
                                        <p:clrVal>
                                          <a:srgbClr val="0000FF"/>
                                        </p:clrVal>
                                      </p:to>
                                    </p:set>
                                    <p:set>
                                      <p:cBhvr>
                                        <p:cTn id="52" dur="1000" fill="hold"/>
                                        <p:tgtEl>
                                          <p:spTgt spid="21555"/>
                                        </p:tgtEl>
                                        <p:attrNameLst>
                                          <p:attrName>fillcolor</p:attrName>
                                        </p:attrNameLst>
                                      </p:cBhvr>
                                      <p:to>
                                        <p:clrVal>
                                          <a:srgbClr val="0000FF"/>
                                        </p:clrVal>
                                      </p:to>
                                    </p:set>
                                    <p:set>
                                      <p:cBhvr>
                                        <p:cTn id="53" dur="1000" fill="hold"/>
                                        <p:tgtEl>
                                          <p:spTgt spid="21555"/>
                                        </p:tgtEl>
                                        <p:attrNameLst>
                                          <p:attrName>fill.type</p:attrName>
                                        </p:attrNameLst>
                                      </p:cBhvr>
                                      <p:to>
                                        <p:strVal val="solid"/>
                                      </p:to>
                                    </p:set>
                                  </p:childTnLst>
                                </p:cTn>
                              </p:par>
                              <p:par>
                                <p:cTn id="54" presetID="22" presetClass="entr" presetSubtype="4" fill="hold" nodeType="withEffect">
                                  <p:stCondLst>
                                    <p:cond delay="0"/>
                                  </p:stCondLst>
                                  <p:childTnLst>
                                    <p:set>
                                      <p:cBhvr>
                                        <p:cTn id="55" dur="1" fill="hold">
                                          <p:stCondLst>
                                            <p:cond delay="0"/>
                                          </p:stCondLst>
                                        </p:cTn>
                                        <p:tgtEl>
                                          <p:spTgt spid="21527"/>
                                        </p:tgtEl>
                                        <p:attrNameLst>
                                          <p:attrName>style.visibility</p:attrName>
                                        </p:attrNameLst>
                                      </p:cBhvr>
                                      <p:to>
                                        <p:strVal val="visible"/>
                                      </p:to>
                                    </p:set>
                                    <p:animEffect transition="in" filter="wipe(down)">
                                      <p:cBhvr>
                                        <p:cTn id="56" dur="500"/>
                                        <p:tgtEl>
                                          <p:spTgt spid="2152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blinds(horizontal)">
                                      <p:cBhvr>
                                        <p:cTn id="61" dur="500"/>
                                        <p:tgtEl>
                                          <p:spTgt spid="3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1" fill="hold"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up)">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8" grpId="0" animBg="1"/>
      <p:bldP spid="21518" grpId="1" animBg="1"/>
      <p:bldP spid="21526" grpId="0"/>
      <p:bldP spid="21527" grpId="0"/>
      <p:bldP spid="21528" grpId="0"/>
      <p:bldP spid="21529" grpId="0"/>
      <p:bldP spid="21553" grpId="0" animBg="1"/>
      <p:bldP spid="21553" grpId="1" animBg="1"/>
      <p:bldP spid="21554" grpId="0" animBg="1"/>
      <p:bldP spid="21554" grpId="1" animBg="1"/>
      <p:bldP spid="21555" grpId="0" animBg="1"/>
      <p:bldP spid="2155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uoc do phan bo dan cu Nam A">
            <a:extLst>
              <a:ext uri="{FF2B5EF4-FFF2-40B4-BE49-F238E27FC236}">
                <a16:creationId xmlns:a16="http://schemas.microsoft.com/office/drawing/2014/main" id="{3D1F9868-35B7-F992-0CC4-E288E3771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62000"/>
            <a:ext cx="36655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a:extLst>
              <a:ext uri="{FF2B5EF4-FFF2-40B4-BE49-F238E27FC236}">
                <a16:creationId xmlns:a16="http://schemas.microsoft.com/office/drawing/2014/main" id="{3FDC6223-4739-D524-5375-1C26C656D40B}"/>
              </a:ext>
            </a:extLst>
          </p:cNvPr>
          <p:cNvSpPr txBox="1">
            <a:spLocks noChangeArrowheads="1"/>
          </p:cNvSpPr>
          <p:nvPr/>
        </p:nvSpPr>
        <p:spPr bwMode="auto">
          <a:xfrm>
            <a:off x="1447800" y="4800601"/>
            <a:ext cx="4114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1500">
                <a:solidFill>
                  <a:srgbClr val="000000"/>
                </a:solidFill>
              </a:rPr>
              <a:t>Hình 11.1 </a:t>
            </a:r>
            <a:r>
              <a:rPr lang="en-US" altLang="en-US" sz="1500" i="1">
                <a:solidFill>
                  <a:srgbClr val="000000"/>
                </a:solidFill>
              </a:rPr>
              <a:t>Lược đồ phân bố dân cư Nam Á</a:t>
            </a:r>
          </a:p>
        </p:txBody>
      </p:sp>
      <p:sp>
        <p:nvSpPr>
          <p:cNvPr id="8196" name="AutoShape 4">
            <a:extLst>
              <a:ext uri="{FF2B5EF4-FFF2-40B4-BE49-F238E27FC236}">
                <a16:creationId xmlns:a16="http://schemas.microsoft.com/office/drawing/2014/main" id="{13388A58-B738-42CE-3161-8BFCCBF6BE16}"/>
              </a:ext>
            </a:extLst>
          </p:cNvPr>
          <p:cNvSpPr>
            <a:spLocks noChangeArrowheads="1"/>
          </p:cNvSpPr>
          <p:nvPr/>
        </p:nvSpPr>
        <p:spPr bwMode="auto">
          <a:xfrm>
            <a:off x="1600200" y="61914"/>
            <a:ext cx="4038600" cy="573087"/>
          </a:xfrm>
          <a:prstGeom prst="roundRect">
            <a:avLst>
              <a:gd name="adj" fmla="val 16667"/>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200" b="1">
                <a:solidFill>
                  <a:srgbClr val="FFFFFF"/>
                </a:solidFill>
                <a:latin typeface="Times New Roman" panose="02020603050405020304" pitchFamily="18" charset="0"/>
                <a:cs typeface="Times New Roman" panose="02020603050405020304" pitchFamily="18" charset="0"/>
              </a:rPr>
              <a:t>Các đô thị có trên 8 triệu dân</a:t>
            </a:r>
            <a:r>
              <a:rPr lang="en-US" altLang="en-US" sz="2200" b="1">
                <a:solidFill>
                  <a:srgbClr val="000000"/>
                </a:solidFill>
                <a:latin typeface="Times New Roman" panose="02020603050405020304" pitchFamily="18" charset="0"/>
                <a:cs typeface="Times New Roman" panose="02020603050405020304" pitchFamily="18" charset="0"/>
              </a:rPr>
              <a:t> </a:t>
            </a:r>
          </a:p>
        </p:txBody>
      </p:sp>
      <p:sp>
        <p:nvSpPr>
          <p:cNvPr id="59403" name="AutoShape 11">
            <a:extLst>
              <a:ext uri="{FF2B5EF4-FFF2-40B4-BE49-F238E27FC236}">
                <a16:creationId xmlns:a16="http://schemas.microsoft.com/office/drawing/2014/main" id="{353F69C6-F4CE-40F6-C973-AEFFA25E752D}"/>
              </a:ext>
            </a:extLst>
          </p:cNvPr>
          <p:cNvSpPr>
            <a:spLocks noChangeArrowheads="1"/>
          </p:cNvSpPr>
          <p:nvPr/>
        </p:nvSpPr>
        <p:spPr bwMode="auto">
          <a:xfrm>
            <a:off x="2476500" y="2540000"/>
            <a:ext cx="228600" cy="228600"/>
          </a:xfrm>
          <a:prstGeom prst="star32">
            <a:avLst>
              <a:gd name="adj" fmla="val 37500"/>
            </a:avLst>
          </a:prstGeom>
          <a:solidFill>
            <a:srgbClr val="FF0000"/>
          </a:solidFill>
          <a:ln w="9525">
            <a:solidFill>
              <a:srgbClr val="0000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sp>
        <p:nvSpPr>
          <p:cNvPr id="8198" name="Rectangle 14">
            <a:extLst>
              <a:ext uri="{FF2B5EF4-FFF2-40B4-BE49-F238E27FC236}">
                <a16:creationId xmlns:a16="http://schemas.microsoft.com/office/drawing/2014/main" id="{C836FF96-0FA0-0F48-414D-A7CD1352A108}"/>
              </a:ext>
            </a:extLst>
          </p:cNvPr>
          <p:cNvSpPr>
            <a:spLocks noChangeArrowheads="1"/>
          </p:cNvSpPr>
          <p:nvPr/>
        </p:nvSpPr>
        <p:spPr bwMode="auto">
          <a:xfrm>
            <a:off x="5410200" y="762000"/>
            <a:ext cx="5029200" cy="4953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sp>
        <p:nvSpPr>
          <p:cNvPr id="8199" name="Text Box 15">
            <a:extLst>
              <a:ext uri="{FF2B5EF4-FFF2-40B4-BE49-F238E27FC236}">
                <a16:creationId xmlns:a16="http://schemas.microsoft.com/office/drawing/2014/main" id="{07A68AE0-B33F-6538-DC53-3FED4B28649A}"/>
              </a:ext>
            </a:extLst>
          </p:cNvPr>
          <p:cNvSpPr txBox="1">
            <a:spLocks noChangeArrowheads="1"/>
          </p:cNvSpPr>
          <p:nvPr/>
        </p:nvSpPr>
        <p:spPr bwMode="auto">
          <a:xfrm>
            <a:off x="5562600" y="4724401"/>
            <a:ext cx="4800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en-US" altLang="en-US" sz="2000" b="1">
                <a:solidFill>
                  <a:srgbClr val="FFFFFF"/>
                </a:solidFill>
                <a:latin typeface="Times New Roman" panose="02020603050405020304" pitchFamily="18" charset="0"/>
                <a:cs typeface="Times New Roman" panose="02020603050405020304" pitchFamily="18" charset="0"/>
              </a:rPr>
              <a:t>Thành phố Mum-bai (Ấn Độ)</a:t>
            </a:r>
          </a:p>
          <a:p>
            <a:pPr fontAlgn="base">
              <a:spcBef>
                <a:spcPct val="50000"/>
              </a:spcBef>
              <a:spcAft>
                <a:spcPct val="0"/>
              </a:spcAft>
              <a:buNone/>
            </a:pPr>
            <a:r>
              <a:rPr lang="en-US" altLang="en-US" sz="2000" b="1">
                <a:solidFill>
                  <a:srgbClr val="FFFFFF"/>
                </a:solidFill>
                <a:latin typeface="Times New Roman" panose="02020603050405020304" pitchFamily="18" charset="0"/>
                <a:cs typeface="Times New Roman" panose="02020603050405020304" pitchFamily="18" charset="0"/>
              </a:rPr>
              <a:t>Số dân: 15,0 triệu người (năm 2000)</a:t>
            </a:r>
          </a:p>
        </p:txBody>
      </p:sp>
      <p:pic>
        <p:nvPicPr>
          <p:cNvPr id="8200" name="Picture 23" descr="a2">
            <a:extLst>
              <a:ext uri="{FF2B5EF4-FFF2-40B4-BE49-F238E27FC236}">
                <a16:creationId xmlns:a16="http://schemas.microsoft.com/office/drawing/2014/main" id="{16EA9C45-9FC0-2D05-7D36-8BE339C7CC6A}"/>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410200" y="1752600"/>
            <a:ext cx="5029200" cy="2971800"/>
          </a:xfrm>
          <a:noFill/>
        </p:spPr>
      </p:pic>
    </p:spTree>
    <p:extLst>
      <p:ext uri="{BB962C8B-B14F-4D97-AF65-F5344CB8AC3E}">
        <p14:creationId xmlns:p14="http://schemas.microsoft.com/office/powerpoint/2010/main" val="32731853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nodeType="afterEffect">
                                  <p:stCondLst>
                                    <p:cond delay="0"/>
                                  </p:stCondLst>
                                  <p:childTnLst>
                                    <p:animClr clrSpc="hsl" dir="cw">
                                      <p:cBhvr override="childStyle">
                                        <p:cTn id="6" dur="500" fill="hold"/>
                                        <p:tgtEl>
                                          <p:spTgt spid="59403"/>
                                        </p:tgtEl>
                                        <p:attrNameLst>
                                          <p:attrName>style.color</p:attrName>
                                        </p:attrNameLst>
                                      </p:cBhvr>
                                      <p:by>
                                        <p:hsl h="-7200000" s="0" l="0"/>
                                      </p:by>
                                    </p:animClr>
                                    <p:animClr clrSpc="hsl" dir="cw">
                                      <p:cBhvr>
                                        <p:cTn id="7" dur="500" fill="hold"/>
                                        <p:tgtEl>
                                          <p:spTgt spid="59403"/>
                                        </p:tgtEl>
                                        <p:attrNameLst>
                                          <p:attrName>fillcolor</p:attrName>
                                        </p:attrNameLst>
                                      </p:cBhvr>
                                      <p:by>
                                        <p:hsl h="-7200000" s="0" l="0"/>
                                      </p:by>
                                    </p:animClr>
                                    <p:animClr clrSpc="hsl" dir="cw">
                                      <p:cBhvr>
                                        <p:cTn id="8" dur="500" fill="hold"/>
                                        <p:tgtEl>
                                          <p:spTgt spid="59403"/>
                                        </p:tgtEl>
                                        <p:attrNameLst>
                                          <p:attrName>stroke.color</p:attrName>
                                        </p:attrNameLst>
                                      </p:cBhvr>
                                      <p:by>
                                        <p:hsl h="-7200000" s="0" l="0"/>
                                      </p:by>
                                    </p:animClr>
                                    <p:set>
                                      <p:cBhvr>
                                        <p:cTn id="9" dur="500" fill="hold"/>
                                        <p:tgtEl>
                                          <p:spTgt spid="5940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uoc do phan bo dan cu Nam A">
            <a:extLst>
              <a:ext uri="{FF2B5EF4-FFF2-40B4-BE49-F238E27FC236}">
                <a16:creationId xmlns:a16="http://schemas.microsoft.com/office/drawing/2014/main" id="{F09D59CF-ED32-E317-06C7-CD87EBC1C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762000"/>
            <a:ext cx="36655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a:extLst>
              <a:ext uri="{FF2B5EF4-FFF2-40B4-BE49-F238E27FC236}">
                <a16:creationId xmlns:a16="http://schemas.microsoft.com/office/drawing/2014/main" id="{1AE5A98B-F4EC-F7DE-39DB-14C5CE0F038E}"/>
              </a:ext>
            </a:extLst>
          </p:cNvPr>
          <p:cNvSpPr txBox="1">
            <a:spLocks noChangeArrowheads="1"/>
          </p:cNvSpPr>
          <p:nvPr/>
        </p:nvSpPr>
        <p:spPr bwMode="auto">
          <a:xfrm>
            <a:off x="1447800" y="4800601"/>
            <a:ext cx="4114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1500">
                <a:solidFill>
                  <a:srgbClr val="000000"/>
                </a:solidFill>
              </a:rPr>
              <a:t>Hình 11.1 </a:t>
            </a:r>
            <a:r>
              <a:rPr lang="en-US" altLang="en-US" sz="1500" i="1">
                <a:solidFill>
                  <a:srgbClr val="000000"/>
                </a:solidFill>
              </a:rPr>
              <a:t>Lược đồ phân bố dân cư Nam Á</a:t>
            </a:r>
          </a:p>
        </p:txBody>
      </p:sp>
      <p:sp>
        <p:nvSpPr>
          <p:cNvPr id="9220" name="AutoShape 4">
            <a:extLst>
              <a:ext uri="{FF2B5EF4-FFF2-40B4-BE49-F238E27FC236}">
                <a16:creationId xmlns:a16="http://schemas.microsoft.com/office/drawing/2014/main" id="{D6226182-D33A-9761-DBF6-C339AE3BD482}"/>
              </a:ext>
            </a:extLst>
          </p:cNvPr>
          <p:cNvSpPr>
            <a:spLocks noChangeArrowheads="1"/>
          </p:cNvSpPr>
          <p:nvPr/>
        </p:nvSpPr>
        <p:spPr bwMode="auto">
          <a:xfrm>
            <a:off x="1600200" y="61914"/>
            <a:ext cx="4114800" cy="573087"/>
          </a:xfrm>
          <a:prstGeom prst="roundRect">
            <a:avLst>
              <a:gd name="adj" fmla="val 16667"/>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200" b="1">
                <a:solidFill>
                  <a:srgbClr val="000000"/>
                </a:solidFill>
                <a:latin typeface="Times New Roman" panose="02020603050405020304" pitchFamily="18" charset="0"/>
                <a:cs typeface="Times New Roman" panose="02020603050405020304" pitchFamily="18" charset="0"/>
              </a:rPr>
              <a:t>Các đô thị có trên 8 triệu dân </a:t>
            </a:r>
          </a:p>
        </p:txBody>
      </p:sp>
      <p:sp>
        <p:nvSpPr>
          <p:cNvPr id="82955" name="AutoShape 11">
            <a:extLst>
              <a:ext uri="{FF2B5EF4-FFF2-40B4-BE49-F238E27FC236}">
                <a16:creationId xmlns:a16="http://schemas.microsoft.com/office/drawing/2014/main" id="{1551A855-2585-DCEC-0651-3C0B8DE61D41}"/>
              </a:ext>
            </a:extLst>
          </p:cNvPr>
          <p:cNvSpPr>
            <a:spLocks noChangeArrowheads="1"/>
          </p:cNvSpPr>
          <p:nvPr/>
        </p:nvSpPr>
        <p:spPr bwMode="auto">
          <a:xfrm>
            <a:off x="2914650" y="1485900"/>
            <a:ext cx="228600" cy="228600"/>
          </a:xfrm>
          <a:prstGeom prst="star32">
            <a:avLst>
              <a:gd name="adj" fmla="val 37500"/>
            </a:avLst>
          </a:prstGeom>
          <a:solidFill>
            <a:srgbClr val="FF0000"/>
          </a:solidFill>
          <a:ln w="9525">
            <a:solidFill>
              <a:srgbClr val="0000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sp>
        <p:nvSpPr>
          <p:cNvPr id="9222" name="Rectangle 12">
            <a:extLst>
              <a:ext uri="{FF2B5EF4-FFF2-40B4-BE49-F238E27FC236}">
                <a16:creationId xmlns:a16="http://schemas.microsoft.com/office/drawing/2014/main" id="{20FF8C18-7D50-D0E0-642C-81295D65B631}"/>
              </a:ext>
            </a:extLst>
          </p:cNvPr>
          <p:cNvSpPr>
            <a:spLocks noChangeArrowheads="1"/>
          </p:cNvSpPr>
          <p:nvPr/>
        </p:nvSpPr>
        <p:spPr bwMode="auto">
          <a:xfrm>
            <a:off x="5410200" y="685800"/>
            <a:ext cx="5105400" cy="52578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sp>
        <p:nvSpPr>
          <p:cNvPr id="9223" name="Text Box 13">
            <a:extLst>
              <a:ext uri="{FF2B5EF4-FFF2-40B4-BE49-F238E27FC236}">
                <a16:creationId xmlns:a16="http://schemas.microsoft.com/office/drawing/2014/main" id="{372F6783-0544-345C-6B81-445C6467649F}"/>
              </a:ext>
            </a:extLst>
          </p:cNvPr>
          <p:cNvSpPr txBox="1">
            <a:spLocks noChangeArrowheads="1"/>
          </p:cNvSpPr>
          <p:nvPr/>
        </p:nvSpPr>
        <p:spPr bwMode="auto">
          <a:xfrm>
            <a:off x="5638800" y="4876801"/>
            <a:ext cx="47244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en-US" altLang="en-US" sz="2000" b="1">
                <a:solidFill>
                  <a:srgbClr val="FFFFFF"/>
                </a:solidFill>
                <a:latin typeface="Times New Roman" panose="02020603050405020304" pitchFamily="18" charset="0"/>
                <a:cs typeface="Times New Roman" panose="02020603050405020304" pitchFamily="18" charset="0"/>
              </a:rPr>
              <a:t>Thành phố Niu Đê-li (Ấn Độ)</a:t>
            </a:r>
          </a:p>
          <a:p>
            <a:pPr fontAlgn="base">
              <a:spcBef>
                <a:spcPct val="50000"/>
              </a:spcBef>
              <a:spcAft>
                <a:spcPct val="0"/>
              </a:spcAft>
              <a:buNone/>
            </a:pPr>
            <a:r>
              <a:rPr lang="en-US" altLang="en-US" sz="2000" b="1">
                <a:solidFill>
                  <a:srgbClr val="FFFFFF"/>
                </a:solidFill>
                <a:latin typeface="Times New Roman" panose="02020603050405020304" pitchFamily="18" charset="0"/>
                <a:cs typeface="Times New Roman" panose="02020603050405020304" pitchFamily="18" charset="0"/>
              </a:rPr>
              <a:t>Số dân: 13,2 triệu người (năm 2000)</a:t>
            </a:r>
          </a:p>
        </p:txBody>
      </p:sp>
      <p:pic>
        <p:nvPicPr>
          <p:cNvPr id="82985" name="NEW DEHLI 1.wmv">
            <a:hlinkClick r:id="" action="ppaction://media"/>
            <a:extLst>
              <a:ext uri="{FF2B5EF4-FFF2-40B4-BE49-F238E27FC236}">
                <a16:creationId xmlns:a16="http://schemas.microsoft.com/office/drawing/2014/main" id="{8B2E706F-C5BA-DCDF-7817-3A6B2ADC2E7F}"/>
              </a:ext>
            </a:extLst>
          </p:cNvPr>
          <p:cNvPicPr>
            <a:picLocks noGrp="1" noRot="1" noChangeAspect="1" noChangeArrowheads="1"/>
          </p:cNvPicPr>
          <p:nvPr>
            <p:ph/>
            <a:videoFile r:link="rId1"/>
          </p:nvPr>
        </p:nvPicPr>
        <p:blipFill>
          <a:blip r:embed="rId4">
            <a:extLst>
              <a:ext uri="{28A0092B-C50C-407E-A947-70E740481C1C}">
                <a14:useLocalDpi xmlns:a14="http://schemas.microsoft.com/office/drawing/2010/main" val="0"/>
              </a:ext>
            </a:extLst>
          </a:blip>
          <a:srcRect/>
          <a:stretch>
            <a:fillRect/>
          </a:stretch>
        </p:blipFill>
        <p:spPr>
          <a:xfrm>
            <a:off x="5562600" y="762000"/>
            <a:ext cx="4876800" cy="4038600"/>
          </a:xfrm>
        </p:spPr>
      </p:pic>
    </p:spTree>
    <p:extLst>
      <p:ext uri="{BB962C8B-B14F-4D97-AF65-F5344CB8AC3E}">
        <p14:creationId xmlns:p14="http://schemas.microsoft.com/office/powerpoint/2010/main" val="40749015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nodeType="afterEffect">
                                  <p:stCondLst>
                                    <p:cond delay="0"/>
                                  </p:stCondLst>
                                  <p:childTnLst>
                                    <p:animClr clrSpc="hsl" dir="cw">
                                      <p:cBhvr override="childStyle">
                                        <p:cTn id="6" dur="500" fill="hold"/>
                                        <p:tgtEl>
                                          <p:spTgt spid="82955"/>
                                        </p:tgtEl>
                                        <p:attrNameLst>
                                          <p:attrName>style.color</p:attrName>
                                        </p:attrNameLst>
                                      </p:cBhvr>
                                      <p:by>
                                        <p:hsl h="-7200000" s="0" l="0"/>
                                      </p:by>
                                    </p:animClr>
                                    <p:animClr clrSpc="hsl" dir="cw">
                                      <p:cBhvr>
                                        <p:cTn id="7" dur="500" fill="hold"/>
                                        <p:tgtEl>
                                          <p:spTgt spid="82955"/>
                                        </p:tgtEl>
                                        <p:attrNameLst>
                                          <p:attrName>fillcolor</p:attrName>
                                        </p:attrNameLst>
                                      </p:cBhvr>
                                      <p:by>
                                        <p:hsl h="-7200000" s="0" l="0"/>
                                      </p:by>
                                    </p:animClr>
                                    <p:animClr clrSpc="hsl" dir="cw">
                                      <p:cBhvr>
                                        <p:cTn id="8" dur="500" fill="hold"/>
                                        <p:tgtEl>
                                          <p:spTgt spid="82955"/>
                                        </p:tgtEl>
                                        <p:attrNameLst>
                                          <p:attrName>stroke.color</p:attrName>
                                        </p:attrNameLst>
                                      </p:cBhvr>
                                      <p:by>
                                        <p:hsl h="-7200000" s="0" l="0"/>
                                      </p:by>
                                    </p:animClr>
                                    <p:set>
                                      <p:cBhvr>
                                        <p:cTn id="9" dur="500" fill="hold"/>
                                        <p:tgtEl>
                                          <p:spTgt spid="829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2985"/>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2" presetClass="mediacall" presetSubtype="0" fill="hold" nodeType="clickEffect">
                                  <p:stCondLst>
                                    <p:cond delay="0"/>
                                  </p:stCondLst>
                                  <p:childTnLst>
                                    <p:cmd type="call" cmd="togglePause">
                                      <p:cBhvr>
                                        <p:cTn id="14" dur="1" fill="hold"/>
                                        <p:tgtEl>
                                          <p:spTgt spid="82985"/>
                                        </p:tgtEl>
                                      </p:cBhvr>
                                    </p:cmd>
                                  </p:childTnLst>
                                </p:cTn>
                              </p:par>
                            </p:childTnLst>
                          </p:cTn>
                        </p:par>
                      </p:childTnLst>
                    </p:cTn>
                  </p:par>
                </p:childTnLst>
              </p:cTn>
              <p:nextCondLst>
                <p:cond evt="onClick" delay="0">
                  <p:tgtEl>
                    <p:spTgt spid="82985"/>
                  </p:tgtEl>
                </p:cond>
              </p:nextCondLst>
            </p:seq>
            <p:video>
              <p:cMediaNode>
                <p:cTn id="15" fill="hold" display="0">
                  <p:stCondLst>
                    <p:cond delay="indefinite"/>
                  </p:stCondLst>
                  <p:endCondLst>
                    <p:cond evt="onNext" delay="0">
                      <p:tgtEl>
                        <p:sldTgt/>
                      </p:tgtEl>
                    </p:cond>
                    <p:cond evt="onPrev" delay="0">
                      <p:tgtEl>
                        <p:sldTgt/>
                      </p:tgtEl>
                    </p:cond>
                  </p:endCondLst>
                </p:cTn>
                <p:tgtEl>
                  <p:spTgt spid="82985"/>
                </p:tgtEl>
              </p:cMediaNode>
            </p:video>
          </p:childTnLst>
        </p:cTn>
      </p:par>
    </p:tnLst>
    <p:bldLst>
      <p:bldP spid="829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Luoc do phan bo dan cu Nam A">
            <a:extLst>
              <a:ext uri="{FF2B5EF4-FFF2-40B4-BE49-F238E27FC236}">
                <a16:creationId xmlns:a16="http://schemas.microsoft.com/office/drawing/2014/main" id="{63417A3F-DC19-9DC3-B7A7-F9E7AB1D1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0"/>
            <a:ext cx="36655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a:extLst>
              <a:ext uri="{FF2B5EF4-FFF2-40B4-BE49-F238E27FC236}">
                <a16:creationId xmlns:a16="http://schemas.microsoft.com/office/drawing/2014/main" id="{6221C54C-1C3A-D00C-E827-5B2D41E50060}"/>
              </a:ext>
            </a:extLst>
          </p:cNvPr>
          <p:cNvSpPr txBox="1">
            <a:spLocks noChangeArrowheads="1"/>
          </p:cNvSpPr>
          <p:nvPr/>
        </p:nvSpPr>
        <p:spPr bwMode="auto">
          <a:xfrm>
            <a:off x="1447800" y="4800601"/>
            <a:ext cx="4114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1500">
                <a:solidFill>
                  <a:srgbClr val="000000"/>
                </a:solidFill>
              </a:rPr>
              <a:t>Hình 11.1 </a:t>
            </a:r>
            <a:r>
              <a:rPr lang="en-US" altLang="en-US" sz="1500" i="1">
                <a:solidFill>
                  <a:srgbClr val="000000"/>
                </a:solidFill>
              </a:rPr>
              <a:t>Lược đồ phân bố dân cư Nam Á</a:t>
            </a:r>
          </a:p>
        </p:txBody>
      </p:sp>
      <p:sp>
        <p:nvSpPr>
          <p:cNvPr id="10244" name="AutoShape 4">
            <a:extLst>
              <a:ext uri="{FF2B5EF4-FFF2-40B4-BE49-F238E27FC236}">
                <a16:creationId xmlns:a16="http://schemas.microsoft.com/office/drawing/2014/main" id="{05154F54-DC12-212B-B488-9C7C86666C6B}"/>
              </a:ext>
            </a:extLst>
          </p:cNvPr>
          <p:cNvSpPr>
            <a:spLocks noChangeArrowheads="1"/>
          </p:cNvSpPr>
          <p:nvPr/>
        </p:nvSpPr>
        <p:spPr bwMode="auto">
          <a:xfrm>
            <a:off x="1600200" y="61914"/>
            <a:ext cx="4038600" cy="573087"/>
          </a:xfrm>
          <a:prstGeom prst="roundRect">
            <a:avLst>
              <a:gd name="adj" fmla="val 16667"/>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200" b="1">
                <a:solidFill>
                  <a:srgbClr val="FFFFFF"/>
                </a:solidFill>
                <a:latin typeface="Times New Roman" panose="02020603050405020304" pitchFamily="18" charset="0"/>
                <a:cs typeface="Times New Roman" panose="02020603050405020304" pitchFamily="18" charset="0"/>
              </a:rPr>
              <a:t>Các đô thị có trên 8 triệu dân</a:t>
            </a:r>
            <a:r>
              <a:rPr lang="en-US" altLang="en-US" sz="2200" b="1">
                <a:solidFill>
                  <a:srgbClr val="000000"/>
                </a:solidFill>
                <a:latin typeface="Times New Roman" panose="02020603050405020304" pitchFamily="18" charset="0"/>
                <a:cs typeface="Times New Roman" panose="02020603050405020304" pitchFamily="18" charset="0"/>
              </a:rPr>
              <a:t> </a:t>
            </a:r>
          </a:p>
        </p:txBody>
      </p:sp>
      <p:sp>
        <p:nvSpPr>
          <p:cNvPr id="60421" name="AutoShape 5">
            <a:extLst>
              <a:ext uri="{FF2B5EF4-FFF2-40B4-BE49-F238E27FC236}">
                <a16:creationId xmlns:a16="http://schemas.microsoft.com/office/drawing/2014/main" id="{0FC9ADB7-F88F-7FAB-1DA7-E28303551C9A}"/>
              </a:ext>
            </a:extLst>
          </p:cNvPr>
          <p:cNvSpPr>
            <a:spLocks noChangeArrowheads="1"/>
          </p:cNvSpPr>
          <p:nvPr/>
        </p:nvSpPr>
        <p:spPr bwMode="auto">
          <a:xfrm>
            <a:off x="4191000" y="2225675"/>
            <a:ext cx="228600" cy="228600"/>
          </a:xfrm>
          <a:prstGeom prst="star32">
            <a:avLst>
              <a:gd name="adj" fmla="val 37500"/>
            </a:avLst>
          </a:prstGeom>
          <a:solidFill>
            <a:srgbClr val="FF0000"/>
          </a:solidFill>
          <a:ln w="9525">
            <a:solidFill>
              <a:srgbClr val="0000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2000">
              <a:solidFill>
                <a:srgbClr val="000000"/>
              </a:solidFill>
              <a:latin typeface="Times New Roman" panose="02020603050405020304" pitchFamily="18" charset="0"/>
            </a:endParaRPr>
          </a:p>
        </p:txBody>
      </p:sp>
      <p:grpSp>
        <p:nvGrpSpPr>
          <p:cNvPr id="10246" name="Group 24">
            <a:extLst>
              <a:ext uri="{FF2B5EF4-FFF2-40B4-BE49-F238E27FC236}">
                <a16:creationId xmlns:a16="http://schemas.microsoft.com/office/drawing/2014/main" id="{CD753955-B35E-B3B2-5B29-6A360173D463}"/>
              </a:ext>
            </a:extLst>
          </p:cNvPr>
          <p:cNvGrpSpPr>
            <a:grpSpLocks/>
          </p:cNvGrpSpPr>
          <p:nvPr/>
        </p:nvGrpSpPr>
        <p:grpSpPr bwMode="auto">
          <a:xfrm>
            <a:off x="5346700" y="762001"/>
            <a:ext cx="5321300" cy="4703763"/>
            <a:chOff x="2448" y="629"/>
            <a:chExt cx="3312" cy="2819"/>
          </a:xfrm>
        </p:grpSpPr>
        <p:sp>
          <p:nvSpPr>
            <p:cNvPr id="10247" name="Text Box 16">
              <a:extLst>
                <a:ext uri="{FF2B5EF4-FFF2-40B4-BE49-F238E27FC236}">
                  <a16:creationId xmlns:a16="http://schemas.microsoft.com/office/drawing/2014/main" id="{97115E0D-315A-F6D3-2851-2CE7F7A15DAD}"/>
                </a:ext>
              </a:extLst>
            </p:cNvPr>
            <p:cNvSpPr txBox="1">
              <a:spLocks noChangeArrowheads="1"/>
            </p:cNvSpPr>
            <p:nvPr/>
          </p:nvSpPr>
          <p:spPr bwMode="auto">
            <a:xfrm>
              <a:off x="2496" y="2913"/>
              <a:ext cx="3264"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en-US" altLang="en-US" sz="2200" b="1">
                  <a:solidFill>
                    <a:srgbClr val="000000"/>
                  </a:solidFill>
                  <a:latin typeface="Times New Roman" panose="02020603050405020304" pitchFamily="18" charset="0"/>
                  <a:cs typeface="Times New Roman" panose="02020603050405020304" pitchFamily="18" charset="0"/>
                </a:rPr>
                <a:t>Thành phố Côn-ca-ta (</a:t>
              </a:r>
              <a:r>
                <a:rPr lang="en-US" altLang="en-US" sz="2000" b="1">
                  <a:solidFill>
                    <a:srgbClr val="000000"/>
                  </a:solidFill>
                  <a:latin typeface="Times New Roman" panose="02020603050405020304" pitchFamily="18" charset="0"/>
                  <a:cs typeface="Times New Roman" panose="02020603050405020304" pitchFamily="18" charset="0"/>
                </a:rPr>
                <a:t>Ấn Độ)</a:t>
              </a:r>
            </a:p>
            <a:p>
              <a:pPr algn="ctr" fontAlgn="base">
                <a:spcBef>
                  <a:spcPct val="50000"/>
                </a:spcBef>
                <a:spcAft>
                  <a:spcPct val="0"/>
                </a:spcAft>
                <a:buNone/>
              </a:pPr>
              <a:r>
                <a:rPr lang="en-US" altLang="en-US" sz="2000" b="1">
                  <a:solidFill>
                    <a:srgbClr val="000000"/>
                  </a:solidFill>
                  <a:latin typeface="Times New Roman" panose="02020603050405020304" pitchFamily="18" charset="0"/>
                  <a:cs typeface="Times New Roman" panose="02020603050405020304" pitchFamily="18" charset="0"/>
                </a:rPr>
                <a:t>Số dân: 12,0 triệu người (năm2000)</a:t>
              </a:r>
            </a:p>
          </p:txBody>
        </p:sp>
        <p:pic>
          <p:nvPicPr>
            <p:cNvPr id="10248" name="Picture 21" descr="thanhph">
              <a:extLst>
                <a:ext uri="{FF2B5EF4-FFF2-40B4-BE49-F238E27FC236}">
                  <a16:creationId xmlns:a16="http://schemas.microsoft.com/office/drawing/2014/main" id="{88400E95-ED89-FD02-1A58-2B54A3E04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 y="629"/>
              <a:ext cx="3216" cy="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458102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nodeType="afterEffect">
                                  <p:stCondLst>
                                    <p:cond delay="0"/>
                                  </p:stCondLst>
                                  <p:childTnLst>
                                    <p:animClr clrSpc="hsl" dir="cw">
                                      <p:cBhvr override="childStyle">
                                        <p:cTn id="6" dur="500" fill="hold"/>
                                        <p:tgtEl>
                                          <p:spTgt spid="60421"/>
                                        </p:tgtEl>
                                        <p:attrNameLst>
                                          <p:attrName>style.color</p:attrName>
                                        </p:attrNameLst>
                                      </p:cBhvr>
                                      <p:by>
                                        <p:hsl h="-7200000" s="0" l="0"/>
                                      </p:by>
                                    </p:animClr>
                                    <p:animClr clrSpc="hsl" dir="cw">
                                      <p:cBhvr>
                                        <p:cTn id="7" dur="500" fill="hold"/>
                                        <p:tgtEl>
                                          <p:spTgt spid="60421"/>
                                        </p:tgtEl>
                                        <p:attrNameLst>
                                          <p:attrName>fillcolor</p:attrName>
                                        </p:attrNameLst>
                                      </p:cBhvr>
                                      <p:by>
                                        <p:hsl h="-7200000" s="0" l="0"/>
                                      </p:by>
                                    </p:animClr>
                                    <p:animClr clrSpc="hsl" dir="cw">
                                      <p:cBhvr>
                                        <p:cTn id="8" dur="500" fill="hold"/>
                                        <p:tgtEl>
                                          <p:spTgt spid="60421"/>
                                        </p:tgtEl>
                                        <p:attrNameLst>
                                          <p:attrName>stroke.color</p:attrName>
                                        </p:attrNameLst>
                                      </p:cBhvr>
                                      <p:by>
                                        <p:hsl h="-7200000" s="0" l="0"/>
                                      </p:by>
                                    </p:animClr>
                                    <p:set>
                                      <p:cBhvr>
                                        <p:cTn id="9" dur="500" fill="hold"/>
                                        <p:tgtEl>
                                          <p:spTgt spid="604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TotalTime>
  <Words>1464</Words>
  <Application>Microsoft Office PowerPoint</Application>
  <PresentationFormat>Widescreen</PresentationFormat>
  <Paragraphs>211</Paragraphs>
  <Slides>28</Slides>
  <Notes>0</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.VnTime</vt:lpstr>
      <vt:lpstr>Arial</vt:lpstr>
      <vt:lpstr>Calibri</vt:lpstr>
      <vt:lpstr>Calibri Light</vt:lpstr>
      <vt:lpstr>Times New Roman</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vuquynhmai28@gmail.com</dc:creator>
  <cp:lastModifiedBy>Admin</cp:lastModifiedBy>
  <cp:revision>2</cp:revision>
  <dcterms:created xsi:type="dcterms:W3CDTF">2022-12-19T07:17:08Z</dcterms:created>
  <dcterms:modified xsi:type="dcterms:W3CDTF">2022-12-19T13:54:02Z</dcterms:modified>
</cp:coreProperties>
</file>