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4" r:id="rId3"/>
    <p:sldId id="265" r:id="rId4"/>
    <p:sldId id="266" r:id="rId5"/>
    <p:sldId id="267" r:id="rId6"/>
    <p:sldId id="268" r:id="rId7"/>
    <p:sldId id="269" r:id="rId8"/>
    <p:sldId id="270" r:id="rId9"/>
    <p:sldId id="271" r:id="rId10"/>
    <p:sldId id="256" r:id="rId11"/>
    <p:sldId id="272" r:id="rId12"/>
    <p:sldId id="273" r:id="rId13"/>
    <p:sldId id="274" r:id="rId14"/>
    <p:sldId id="275" r:id="rId15"/>
    <p:sldId id="276" r:id="rId16"/>
    <p:sldId id="277" r:id="rId17"/>
    <p:sldId id="278" r:id="rId18"/>
    <p:sldId id="257" r:id="rId19"/>
    <p:sldId id="279" r:id="rId20"/>
    <p:sldId id="258" r:id="rId21"/>
    <p:sldId id="259" r:id="rId22"/>
    <p:sldId id="260"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A5841F-DC05-40C1-B28E-A5CFDA177A80}"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5841F-DC05-40C1-B28E-A5CFDA177A80}"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5841F-DC05-40C1-B28E-A5CFDA177A80}"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5841F-DC05-40C1-B28E-A5CFDA177A80}"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A5841F-DC05-40C1-B28E-A5CFDA177A80}"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841F-DC05-40C1-B28E-A5CFDA177A80}" type="datetimeFigureOut">
              <a:rPr lang="en-US" smtClean="0"/>
              <a:t>19/12/2022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5841F-DC05-40C1-B28E-A5CFDA177A80}" type="datetimeFigureOut">
              <a:rPr lang="en-US" smtClean="0"/>
              <a:t>19/12/2022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19/12/2022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19/12/2022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emf"/><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3962401" y="2590801"/>
            <a:ext cx="4581525" cy="1323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0" cap="none" spc="0" normalizeH="0" baseline="0" noProof="0">
              <a:ln w="9525">
                <a:round/>
                <a:headEnd/>
                <a:tailEnd/>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Text Box 18"/>
          <p:cNvSpPr txBox="1">
            <a:spLocks noChangeArrowheads="1"/>
          </p:cNvSpPr>
          <p:nvPr/>
        </p:nvSpPr>
        <p:spPr bwMode="auto">
          <a:xfrm>
            <a:off x="193183" y="1"/>
            <a:ext cx="11822806" cy="830263"/>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PHÒNG GD &amp; ĐT HUYỆN THANH TRÌ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TRƯỜNG THCS NGỌC HỒI</a:t>
            </a:r>
            <a:endParaRPr kumimoji="0" lang="en-US"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3" y="0"/>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072230" y="1589"/>
            <a:ext cx="11731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615571" y="1867438"/>
            <a:ext cx="10805375" cy="3893473"/>
          </a:xfrm>
          <a:prstGeom prst="rect">
            <a:avLst/>
          </a:prstGeom>
        </p:spPr>
        <p:txBody>
          <a:bodyPr spcFirstLastPara="1" wrap="none" fromWordArt="1">
            <a:prstTxWarp prst="textArchUp">
              <a:avLst>
                <a:gd name="adj" fmla="val 1067028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Chào</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mừng</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các</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em</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đến</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dự</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giờ</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chuyên</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đề</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cấp</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trường</a:t>
            </a: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103" name="TextBox 152"/>
          <p:cNvSpPr txBox="1">
            <a:spLocks noChangeArrowheads="1"/>
          </p:cNvSpPr>
          <p:nvPr/>
        </p:nvSpPr>
        <p:spPr bwMode="auto">
          <a:xfrm>
            <a:off x="1066593" y="2201899"/>
            <a:ext cx="1037313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MÔN </a:t>
            </a:r>
            <a:r>
              <a:rPr kumimoji="0" lang="en-US" altLang="en-US" sz="40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GDCD</a:t>
            </a:r>
            <a:r>
              <a:rPr kumimoji="0" lang="en-US" altLang="en-US" sz="40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LỚP </a:t>
            </a:r>
            <a:r>
              <a:rPr kumimoji="0" lang="en-US" altLang="en-US" sz="40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6A1</a:t>
            </a:r>
            <a:endPar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Tiết</a:t>
            </a:r>
            <a:r>
              <a:rPr kumimoji="0" lang="en-US" altLang="en-US" sz="4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14+15+17</a:t>
            </a:r>
            <a:endParaRPr kumimoji="0" lang="en-US" altLang="en-US" sz="4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1"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altLang="en-US" sz="40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6: </a:t>
            </a:r>
            <a:r>
              <a:rPr kumimoji="0" lang="en-US" altLang="en-US" sz="4000" b="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TỰ</a:t>
            </a:r>
            <a:r>
              <a:rPr kumimoji="0" lang="en-US" altLang="en-US" sz="4000" b="1"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NHẬN THỨC BẢN THÂN</a:t>
            </a:r>
            <a:endParaRPr kumimoji="0" lang="en-US" altLang="en-US" sz="4000" b="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Giáo</a:t>
            </a:r>
            <a:r>
              <a:rPr kumimoji="0" lang="en-US" altLang="en-US" sz="4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viên</a:t>
            </a:r>
            <a:r>
              <a:rPr kumimoji="0" lang="en-US" altLang="en-US" sz="4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altLang="en-US" sz="4000" b="1"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Ngọc</a:t>
            </a:r>
            <a:r>
              <a:rPr kumimoji="0" lang="en-US" altLang="en-US" sz="4000" b="1"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Anh</a:t>
            </a:r>
            <a:endParaRPr kumimoji="0" lang="en-US" alt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104" name="Group 1"/>
          <p:cNvGrpSpPr>
            <a:grpSpLocks/>
          </p:cNvGrpSpPr>
          <p:nvPr/>
        </p:nvGrpSpPr>
        <p:grpSpPr bwMode="auto">
          <a:xfrm>
            <a:off x="2268450" y="4800600"/>
            <a:ext cx="7604125" cy="205740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87521" y="5362575"/>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965" y="5393531"/>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291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p>
        </p:txBody>
      </p:sp>
      <p:sp>
        <p:nvSpPr>
          <p:cNvPr id="9"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2636" y="731349"/>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dirty="0">
                <a:solidFill>
                  <a:srgbClr val="FF0000"/>
                </a:solidFill>
                <a:latin typeface="Times" panose="02020603050405020304" pitchFamily="18" charset="0"/>
                <a:cs typeface="Times" panose="02020603050405020304" pitchFamily="18" charset="0"/>
              </a:rPr>
              <a:t>2. Ý </a:t>
            </a:r>
            <a:r>
              <a:rPr lang="en-US" sz="3200" b="1" dirty="0" err="1">
                <a:solidFill>
                  <a:srgbClr val="FF0000"/>
                </a:solidFill>
                <a:latin typeface="Times" panose="02020603050405020304" pitchFamily="18" charset="0"/>
                <a:cs typeface="Times" panose="02020603050405020304" pitchFamily="18" charset="0"/>
              </a:rPr>
              <a:t>nghĩa</a:t>
            </a:r>
            <a:r>
              <a:rPr lang="en-US" sz="3200" b="1" dirty="0">
                <a:solidFill>
                  <a:srgbClr val="FF0000"/>
                </a:solidFill>
                <a:latin typeface="Times" panose="02020603050405020304" pitchFamily="18" charset="0"/>
                <a:cs typeface="Times" panose="02020603050405020304" pitchFamily="18" charset="0"/>
              </a:rPr>
              <a:t> </a:t>
            </a:r>
            <a:r>
              <a:rPr lang="en-US" sz="3200" b="1" dirty="0" err="1">
                <a:solidFill>
                  <a:srgbClr val="FF0000"/>
                </a:solidFill>
                <a:latin typeface="Times" panose="02020603050405020304" pitchFamily="18" charset="0"/>
                <a:cs typeface="Times" panose="02020603050405020304" pitchFamily="18" charset="0"/>
              </a:rPr>
              <a:t>của</a:t>
            </a:r>
            <a:r>
              <a:rPr lang="en-US" sz="3200" b="1" dirty="0">
                <a:solidFill>
                  <a:srgbClr val="FF0000"/>
                </a:solidFill>
                <a:latin typeface="Times" panose="02020603050405020304" pitchFamily="18" charset="0"/>
                <a:cs typeface="Times" panose="02020603050405020304" pitchFamily="18" charset="0"/>
              </a:rPr>
              <a:t> </a:t>
            </a:r>
            <a:r>
              <a:rPr lang="en-US" sz="3200" b="1" dirty="0" err="1">
                <a:solidFill>
                  <a:srgbClr val="FF0000"/>
                </a:solidFill>
                <a:latin typeface="Times" panose="02020603050405020304" pitchFamily="18" charset="0"/>
                <a:cs typeface="Times" panose="02020603050405020304" pitchFamily="18" charset="0"/>
              </a:rPr>
              <a:t>tự</a:t>
            </a:r>
            <a:r>
              <a:rPr lang="en-US" sz="3200" b="1" dirty="0">
                <a:solidFill>
                  <a:srgbClr val="FF0000"/>
                </a:solidFill>
                <a:latin typeface="Times" panose="02020603050405020304" pitchFamily="18" charset="0"/>
                <a:cs typeface="Times" panose="02020603050405020304" pitchFamily="18" charset="0"/>
              </a:rPr>
              <a:t> </a:t>
            </a:r>
            <a:r>
              <a:rPr lang="en-US" sz="3200" b="1" dirty="0" err="1">
                <a:solidFill>
                  <a:srgbClr val="FF0000"/>
                </a:solidFill>
                <a:latin typeface="Times" panose="02020603050405020304" pitchFamily="18" charset="0"/>
                <a:cs typeface="Times" panose="02020603050405020304" pitchFamily="18" charset="0"/>
              </a:rPr>
              <a:t>nhận</a:t>
            </a:r>
            <a:r>
              <a:rPr lang="en-US" sz="3200" b="1" dirty="0">
                <a:solidFill>
                  <a:srgbClr val="FF0000"/>
                </a:solidFill>
                <a:latin typeface="Times" panose="02020603050405020304" pitchFamily="18" charset="0"/>
                <a:cs typeface="Times" panose="02020603050405020304" pitchFamily="18" charset="0"/>
              </a:rPr>
              <a:t> </a:t>
            </a:r>
            <a:r>
              <a:rPr lang="en-US" sz="3200" b="1" dirty="0" err="1">
                <a:solidFill>
                  <a:srgbClr val="FF0000"/>
                </a:solidFill>
                <a:latin typeface="Times" panose="02020603050405020304" pitchFamily="18" charset="0"/>
                <a:cs typeface="Times" panose="02020603050405020304" pitchFamily="18" charset="0"/>
              </a:rPr>
              <a:t>thức</a:t>
            </a:r>
            <a:r>
              <a:rPr lang="en-US" sz="3200" b="1" dirty="0">
                <a:solidFill>
                  <a:srgbClr val="FF0000"/>
                </a:solidFill>
                <a:latin typeface="Times" panose="02020603050405020304" pitchFamily="18" charset="0"/>
                <a:cs typeface="Times" panose="02020603050405020304" pitchFamily="18" charset="0"/>
              </a:rPr>
              <a:t> </a:t>
            </a:r>
            <a:r>
              <a:rPr lang="en-US" sz="3200" b="1" dirty="0" err="1">
                <a:solidFill>
                  <a:srgbClr val="FF0000"/>
                </a:solidFill>
                <a:latin typeface="Times" panose="02020603050405020304" pitchFamily="18" charset="0"/>
                <a:cs typeface="Times" panose="02020603050405020304" pitchFamily="18" charset="0"/>
              </a:rPr>
              <a:t>bản</a:t>
            </a:r>
            <a:r>
              <a:rPr lang="en-US" sz="3200" b="1" dirty="0">
                <a:solidFill>
                  <a:srgbClr val="FF0000"/>
                </a:solidFill>
                <a:latin typeface="Times" panose="02020603050405020304" pitchFamily="18" charset="0"/>
                <a:cs typeface="Times" panose="02020603050405020304" pitchFamily="18" charset="0"/>
              </a:rPr>
              <a:t> </a:t>
            </a:r>
            <a:r>
              <a:rPr lang="en-US" sz="3200" b="1" dirty="0" err="1">
                <a:solidFill>
                  <a:srgbClr val="FF0000"/>
                </a:solidFill>
                <a:latin typeface="Times" panose="02020603050405020304" pitchFamily="18" charset="0"/>
                <a:cs typeface="Times" panose="02020603050405020304" pitchFamily="18" charset="0"/>
              </a:rPr>
              <a:t>thân</a:t>
            </a:r>
            <a:endParaRPr lang="en-US" sz="3200" b="1"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78526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923637"/>
            <a:ext cx="12192000" cy="593436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14036" y="251460"/>
            <a:ext cx="2645276" cy="584775"/>
          </a:xfrm>
          <a:prstGeom prst="rect">
            <a:avLst/>
          </a:prstGeom>
          <a:noFill/>
        </p:spPr>
        <p:txBody>
          <a:bodyPr wrap="none" rtlCol="0">
            <a:spAutoFit/>
          </a:bodyPr>
          <a:lstStyle/>
          <a:p>
            <a:r>
              <a:rPr lang="en-US" sz="3200" b="1" i="1" u="sng" dirty="0" err="1" smtClean="0">
                <a:latin typeface="Times" panose="02020603050405020304" pitchFamily="18" charset="0"/>
                <a:cs typeface="Times" panose="02020603050405020304" pitchFamily="18" charset="0"/>
              </a:rPr>
              <a:t>Đọc</a:t>
            </a:r>
            <a:r>
              <a:rPr lang="en-US" sz="3200" b="1" i="1" u="sng" dirty="0" smtClean="0">
                <a:latin typeface="Times" panose="02020603050405020304" pitchFamily="18" charset="0"/>
                <a:cs typeface="Times" panose="02020603050405020304" pitchFamily="18" charset="0"/>
              </a:rPr>
              <a:t> </a:t>
            </a:r>
            <a:r>
              <a:rPr lang="en-US" sz="3200" b="1" i="1" u="sng" dirty="0" err="1" smtClean="0">
                <a:latin typeface="Times" panose="02020603050405020304" pitchFamily="18" charset="0"/>
                <a:cs typeface="Times" panose="02020603050405020304" pitchFamily="18" charset="0"/>
              </a:rPr>
              <a:t>thông</a:t>
            </a:r>
            <a:r>
              <a:rPr lang="en-US" sz="3200" b="1" i="1" u="sng" dirty="0" smtClean="0">
                <a:latin typeface="Times" panose="02020603050405020304" pitchFamily="18" charset="0"/>
                <a:cs typeface="Times" panose="02020603050405020304" pitchFamily="18" charset="0"/>
              </a:rPr>
              <a:t> tin:</a:t>
            </a:r>
            <a:endParaRPr lang="en-US" sz="3200" b="1" i="1" u="sng"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14781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906982" cy="2946400"/>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panose="02020603050405020304" pitchFamily="18" charset="0"/>
                <a:cs typeface="Times" panose="02020603050405020304" pitchFamily="18" charset="0"/>
              </a:rPr>
              <a:t>Theo </a:t>
            </a:r>
            <a:r>
              <a:rPr lang="en-US" sz="2000" b="1" dirty="0" err="1">
                <a:latin typeface="Times" panose="02020603050405020304" pitchFamily="18" charset="0"/>
                <a:cs typeface="Times" panose="02020603050405020304" pitchFamily="18" charset="0"/>
              </a:rPr>
              <a:t>em</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tự</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nhận</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thức</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bản</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thân</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có</a:t>
            </a:r>
            <a:r>
              <a:rPr lang="en-US" sz="2000" b="1" dirty="0">
                <a:latin typeface="Times" panose="02020603050405020304" pitchFamily="18" charset="0"/>
                <a:cs typeface="Times" panose="02020603050405020304" pitchFamily="18" charset="0"/>
              </a:rPr>
              <a:t> ý </a:t>
            </a:r>
            <a:r>
              <a:rPr lang="en-US" sz="2000" b="1" dirty="0" err="1">
                <a:latin typeface="Times" panose="02020603050405020304" pitchFamily="18" charset="0"/>
                <a:cs typeface="Times" panose="02020603050405020304" pitchFamily="18" charset="0"/>
              </a:rPr>
              <a:t>nghĩa</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như</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thế</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nào</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đối</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với</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mỗi</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chúng</a:t>
            </a:r>
            <a:r>
              <a:rPr lang="en-US" sz="2000" b="1" dirty="0">
                <a:latin typeface="Times" panose="02020603050405020304" pitchFamily="18" charset="0"/>
                <a:cs typeface="Times" panose="02020603050405020304" pitchFamily="18" charset="0"/>
              </a:rPr>
              <a:t> ta?</a:t>
            </a:r>
          </a:p>
        </p:txBody>
      </p:sp>
      <p:sp>
        <p:nvSpPr>
          <p:cNvPr id="5" name="Cloud Callout 4"/>
          <p:cNvSpPr/>
          <p:nvPr/>
        </p:nvSpPr>
        <p:spPr>
          <a:xfrm>
            <a:off x="-83128" y="375866"/>
            <a:ext cx="3733800" cy="2860841"/>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err="1">
                <a:latin typeface="Times" panose="02020603050405020304" pitchFamily="18" charset="0"/>
                <a:cs typeface="Times" panose="02020603050405020304" pitchFamily="18" charset="0"/>
              </a:rPr>
              <a:t>Những</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nội</a:t>
            </a:r>
            <a:r>
              <a:rPr lang="en-US" sz="2000" b="1" dirty="0">
                <a:latin typeface="Times" panose="02020603050405020304" pitchFamily="18" charset="0"/>
                <a:cs typeface="Times" panose="02020603050405020304" pitchFamily="18" charset="0"/>
              </a:rPr>
              <a:t> dung </a:t>
            </a:r>
            <a:r>
              <a:rPr lang="en-US" sz="2000" b="1" dirty="0" err="1">
                <a:latin typeface="Times" panose="02020603050405020304" pitchFamily="18" charset="0"/>
                <a:cs typeface="Times" panose="02020603050405020304" pitchFamily="18" charset="0"/>
              </a:rPr>
              <a:t>nào</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trong</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thông</a:t>
            </a:r>
            <a:r>
              <a:rPr lang="en-US" sz="2000" b="1" dirty="0">
                <a:latin typeface="Times" panose="02020603050405020304" pitchFamily="18" charset="0"/>
                <a:cs typeface="Times" panose="02020603050405020304" pitchFamily="18" charset="0"/>
              </a:rPr>
              <a:t> tin </a:t>
            </a:r>
            <a:r>
              <a:rPr lang="en-US" sz="2000" b="1" dirty="0" err="1">
                <a:latin typeface="Times" panose="02020603050405020304" pitchFamily="18" charset="0"/>
                <a:cs typeface="Times" panose="02020603050405020304" pitchFamily="18" charset="0"/>
              </a:rPr>
              <a:t>trên</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cho</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thấy</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Quân</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đã</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tự</a:t>
            </a:r>
            <a:r>
              <a:rPr lang="en-US" sz="2000" b="1" dirty="0">
                <a:latin typeface="Times" panose="02020603050405020304" pitchFamily="18" charset="0"/>
                <a:cs typeface="Times" panose="02020603050405020304" pitchFamily="18" charset="0"/>
              </a:rPr>
              <a:t> tin </a:t>
            </a:r>
            <a:r>
              <a:rPr lang="en-US" sz="2000" b="1" dirty="0" err="1">
                <a:latin typeface="Times" panose="02020603050405020304" pitchFamily="18" charset="0"/>
                <a:cs typeface="Times" panose="02020603050405020304" pitchFamily="18" charset="0"/>
              </a:rPr>
              <a:t>vào</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bản</a:t>
            </a:r>
            <a:r>
              <a:rPr lang="en-US" sz="2000" b="1" dirty="0">
                <a:latin typeface="Times" panose="02020603050405020304" pitchFamily="18" charset="0"/>
                <a:cs typeface="Times" panose="02020603050405020304" pitchFamily="18" charset="0"/>
              </a:rPr>
              <a:t> </a:t>
            </a:r>
            <a:r>
              <a:rPr lang="en-US" sz="2000" b="1" dirty="0" err="1">
                <a:latin typeface="Times" panose="02020603050405020304" pitchFamily="18" charset="0"/>
                <a:cs typeface="Times" panose="02020603050405020304" pitchFamily="18" charset="0"/>
              </a:rPr>
              <a:t>thân</a:t>
            </a:r>
            <a:r>
              <a:rPr lang="en-US" sz="2000" b="1" dirty="0">
                <a:latin typeface="Times" panose="02020603050405020304" pitchFamily="18" charset="0"/>
                <a:cs typeface="Times" panose="02020603050405020304" pitchFamily="18" charset="0"/>
              </a:rPr>
              <a:t>?</a:t>
            </a:r>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dirty="0">
                <a:solidFill>
                  <a:srgbClr val="FF0000"/>
                </a:solidFill>
                <a:latin typeface="Times" panose="02020603050405020304" pitchFamily="18" charset="0"/>
                <a:cs typeface="Times" panose="02020603050405020304" pitchFamily="18" charset="0"/>
              </a:rPr>
              <a:t>CẶP ĐÔI CHIA SẺ</a:t>
            </a:r>
          </a:p>
        </p:txBody>
      </p:sp>
    </p:spTree>
    <p:extLst>
      <p:ext uri="{BB962C8B-B14F-4D97-AF65-F5344CB8AC3E}">
        <p14:creationId xmlns:p14="http://schemas.microsoft.com/office/powerpoint/2010/main" val="3657028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98180" y="2498982"/>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74" y="4784429"/>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957811" y="258618"/>
            <a:ext cx="9922625" cy="6225308"/>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2411215" y="918612"/>
            <a:ext cx="7508640" cy="3629070"/>
          </a:xfrm>
          <a:prstGeom prst="rect">
            <a:avLst/>
          </a:prstGeom>
        </p:spPr>
        <p:txBody>
          <a:bodyPr wrap="square">
            <a:spAutoFit/>
          </a:bodyPr>
          <a:lstStyle/>
          <a:p>
            <a:pPr>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Ý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a:t>
            </a:r>
          </a:p>
          <a:p>
            <a:pPr algn="just">
              <a:lnSpc>
                <a:spcPct val="115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a:t>
            </a:r>
          </a:p>
          <a:p>
            <a:pPr algn="just">
              <a:lnSpc>
                <a:spcPct val="115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607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9125" y="185125"/>
            <a:ext cx="5989973" cy="553357"/>
          </a:xfrm>
          <a:prstGeom prst="rect">
            <a:avLst/>
          </a:prstGeom>
        </p:spPr>
        <p:txBody>
          <a:bodyPr wrap="none">
            <a:spAutoFit/>
          </a:bodyPr>
          <a:lstStyle/>
          <a:p>
            <a:pPr>
              <a:lnSpc>
                <a:spcPct val="107000"/>
              </a:lnSpc>
              <a:spcAft>
                <a:spcPts val="800"/>
              </a:spcAft>
            </a:pPr>
            <a:r>
              <a:rPr lang="en-US" sz="2800">
                <a:solidFill>
                  <a:srgbClr val="FF0000"/>
                </a:solidFill>
                <a:latin typeface="Snap ITC" panose="04040A07060A02020202" pitchFamily="82" charset="0"/>
                <a:ea typeface="Calibri" panose="020F0502020204030204" pitchFamily="34" charset="0"/>
                <a:cs typeface="Times New Roman" panose="02020603050405020304" pitchFamily="18" charset="0"/>
              </a:rPr>
              <a:t>Trò chơi “ Thử tài hiểu biết”</a:t>
            </a:r>
            <a:endParaRPr lang="en-US" sz="2800">
              <a:solidFill>
                <a:srgbClr val="FF0000"/>
              </a:solidFill>
              <a:effectLst/>
              <a:latin typeface="Snap ITC" panose="04040A07060A02020202" pitchFamily="82"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23305" t="19639" r="23465" b="43553"/>
          <a:stretch/>
        </p:blipFill>
        <p:spPr bwMode="auto">
          <a:xfrm>
            <a:off x="230187" y="1486217"/>
            <a:ext cx="5321527" cy="221946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187447" y="3850442"/>
            <a:ext cx="5843443" cy="3007558"/>
          </a:xfrm>
          <a:prstGeom prst="rect">
            <a:avLst/>
          </a:prstGeom>
        </p:spPr>
      </p:pic>
      <p:pic>
        <p:nvPicPr>
          <p:cNvPr id="7" name="Picture 6"/>
          <p:cNvPicPr>
            <a:picLocks noChangeAspect="1"/>
          </p:cNvPicPr>
          <p:nvPr/>
        </p:nvPicPr>
        <p:blipFill>
          <a:blip r:embed="rId4"/>
          <a:stretch>
            <a:fillRect/>
          </a:stretch>
        </p:blipFill>
        <p:spPr>
          <a:xfrm>
            <a:off x="69670" y="3850442"/>
            <a:ext cx="6187446" cy="2876929"/>
          </a:xfrm>
          <a:prstGeom prst="rect">
            <a:avLst/>
          </a:prstGeom>
        </p:spPr>
      </p:pic>
      <p:pic>
        <p:nvPicPr>
          <p:cNvPr id="8" name="Picture 7"/>
          <p:cNvPicPr>
            <a:picLocks noChangeAspect="1"/>
          </p:cNvPicPr>
          <p:nvPr/>
        </p:nvPicPr>
        <p:blipFill>
          <a:blip r:embed="rId5"/>
          <a:stretch>
            <a:fillRect/>
          </a:stretch>
        </p:blipFill>
        <p:spPr>
          <a:xfrm>
            <a:off x="6187447" y="1436602"/>
            <a:ext cx="5843443" cy="2269077"/>
          </a:xfrm>
          <a:prstGeom prst="rect">
            <a:avLst/>
          </a:prstGeom>
        </p:spPr>
      </p:pic>
      <p:sp>
        <p:nvSpPr>
          <p:cNvPr id="9" name="Rectangle 8"/>
          <p:cNvSpPr/>
          <p:nvPr/>
        </p:nvSpPr>
        <p:spPr>
          <a:xfrm>
            <a:off x="422364" y="738482"/>
            <a:ext cx="11608525" cy="468077"/>
          </a:xfrm>
          <a:prstGeom prst="rect">
            <a:avLst/>
          </a:prstGeom>
        </p:spPr>
        <p:txBody>
          <a:bodyPr wrap="square">
            <a:spAutoFit/>
          </a:bodyPr>
          <a:lstStyle/>
          <a:p>
            <a:pPr>
              <a:lnSpc>
                <a:spcPct val="107000"/>
              </a:lnSpc>
              <a:spcAft>
                <a:spcPts val="800"/>
              </a:spcAft>
            </a:pPr>
            <a:r>
              <a:rPr 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bạn học sinh dưới đây đang sử dụng cách nào để có thể tự nhận thức bản thân?</a:t>
            </a:r>
            <a:endParaRPr lang="en-US" sz="2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2034872"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1</a:t>
            </a:r>
          </a:p>
        </p:txBody>
      </p:sp>
      <p:sp>
        <p:nvSpPr>
          <p:cNvPr id="16" name="Rounded Rectangle 15"/>
          <p:cNvSpPr/>
          <p:nvPr/>
        </p:nvSpPr>
        <p:spPr>
          <a:xfrm>
            <a:off x="8730973"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2</a:t>
            </a:r>
          </a:p>
        </p:txBody>
      </p:sp>
      <p:sp>
        <p:nvSpPr>
          <p:cNvPr id="17" name="Rounded Rectangle 16"/>
          <p:cNvSpPr/>
          <p:nvPr/>
        </p:nvSpPr>
        <p:spPr>
          <a:xfrm>
            <a:off x="2890950" y="6425433"/>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3</a:t>
            </a:r>
          </a:p>
        </p:txBody>
      </p:sp>
      <p:sp>
        <p:nvSpPr>
          <p:cNvPr id="18" name="Rounded Rectangle 17"/>
          <p:cNvSpPr/>
          <p:nvPr/>
        </p:nvSpPr>
        <p:spPr>
          <a:xfrm>
            <a:off x="8434468" y="6451938"/>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4</a:t>
            </a:r>
          </a:p>
        </p:txBody>
      </p:sp>
    </p:spTree>
    <p:extLst>
      <p:ext uri="{BB962C8B-B14F-4D97-AF65-F5344CB8AC3E}">
        <p14:creationId xmlns:p14="http://schemas.microsoft.com/office/powerpoint/2010/main" val="2735768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274617" y="121394"/>
            <a:ext cx="9584442" cy="6526023"/>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2806930" y="881773"/>
            <a:ext cx="6900487" cy="4007572"/>
          </a:xfrm>
          <a:prstGeom prst="rect">
            <a:avLst/>
          </a:prstGeom>
        </p:spPr>
        <p:txBody>
          <a:bodyPr wrap="square">
            <a:spAutoFit/>
          </a:bodyPr>
          <a:lstStyle/>
          <a:p>
            <a:pPr>
              <a:lnSpc>
                <a:spcPct val="107000"/>
              </a:lnSpc>
              <a:spcAft>
                <a:spcPts val="8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thân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So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So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cần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Lập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huy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ưu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sửa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chữa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thân</a:t>
            </a:r>
            <a:r>
              <a:rPr lang="en-US" sz="2400" dirty="0">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3255362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2795958"/>
          </a:xfrm>
          <a:prstGeom prst="rect">
            <a:avLst/>
          </a:prstGeom>
        </p:spPr>
        <p:txBody>
          <a:bodyPr wrap="square">
            <a:spAutoFit/>
          </a:bodyPr>
          <a:lstStyle/>
          <a:p>
            <a:pPr>
              <a:lnSpc>
                <a:spcPct val="150000"/>
              </a:lnSpc>
            </a:pP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A.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Tự</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suy</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nghĩ</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về</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những</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nhược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điểm</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của</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mình</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để</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sửa</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chữa</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a:t>
            </a:r>
          </a:p>
          <a:p>
            <a:pPr>
              <a:lnSpc>
                <a:spcPct val="150000"/>
              </a:lnSpc>
            </a:pP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B.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Hỏi</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những</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người</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thân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và</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bạn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bè</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về</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ưu</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điểm</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nhược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điểm</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của</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mình</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a:t>
            </a:r>
          </a:p>
          <a:p>
            <a:pPr>
              <a:lnSpc>
                <a:spcPct val="150000"/>
              </a:lnSpc>
            </a:pP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C.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Xem</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bói</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để</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tìm</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hiểu</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các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đặc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điểm</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của</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bản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thân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a:t>
            </a:r>
          </a:p>
          <a:p>
            <a:pPr>
              <a:lnSpc>
                <a:spcPct val="150000"/>
              </a:lnSpc>
            </a:pP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D.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Thường</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xuyên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đặt</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ra</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các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mục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tiêu</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và</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tự</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đánh</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giá</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việc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thực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hiện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mục</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tiêu</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a:t>
            </a:r>
          </a:p>
          <a:p>
            <a:pPr>
              <a:lnSpc>
                <a:spcPct val="150000"/>
              </a:lnSpc>
            </a:pP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E.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Luôn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tự</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trách</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bản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thân</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ngay</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cả</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khi</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không</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có</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khuyết</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 </a:t>
            </a:r>
            <a:r>
              <a:rPr lang="en-US" sz="2400" dirty="0" err="1">
                <a:solidFill>
                  <a:prstClr val="black"/>
                </a:solidFill>
                <a:latin typeface="Times" panose="02020603050405020304" pitchFamily="18" charset="0"/>
                <a:ea typeface="Calibri" panose="020F0502020204030204" pitchFamily="34" charset="0"/>
                <a:cs typeface="Times" panose="02020603050405020304" pitchFamily="18" charset="0"/>
              </a:rPr>
              <a:t>điểm</a:t>
            </a:r>
            <a:r>
              <a:rPr lang="en-US" sz="2400" dirty="0">
                <a:solidFill>
                  <a:prstClr val="black"/>
                </a:solidFill>
                <a:latin typeface="Times" panose="02020603050405020304" pitchFamily="18" charset="0"/>
                <a:ea typeface="Calibri" panose="020F0502020204030204" pitchFamily="34" charset="0"/>
                <a:cs typeface="Times" panose="02020603050405020304" pitchFamily="18" charset="0"/>
              </a:rPr>
              <a:t>.</a:t>
            </a: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chemeClr val="tx1"/>
                </a:solidFill>
                <a:latin typeface="Times New Roman" panose="02020603050405020304" pitchFamily="18" charset="0"/>
                <a:cs typeface="Times New Roman" panose="02020603050405020304" pitchFamily="18" charset="0"/>
              </a:rPr>
              <a:t> BÀI TẬP </a:t>
            </a:r>
            <a:endParaRPr lang="en-US" alt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dirty="0" err="1">
                <a:latin typeface="Segoe Print" panose="02000600000000000000" pitchFamily="2" charset="0"/>
                <a:ea typeface="Calibri" panose="020F0502020204030204" pitchFamily="34" charset="0"/>
                <a:cs typeface="Times New Roman" panose="02020603050405020304" pitchFamily="18" charset="0"/>
              </a:rPr>
              <a:t>Việc</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nên</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làm</a:t>
            </a:r>
            <a:r>
              <a:rPr lang="en-US" sz="2400" dirty="0">
                <a:latin typeface="Segoe Print" panose="02000600000000000000" pitchFamily="2"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Segoe Print" panose="02000600000000000000" pitchFamily="2" charset="0"/>
                <a:ea typeface="Calibri" panose="020F0502020204030204" pitchFamily="34" charset="0"/>
                <a:cs typeface="Times New Roman" panose="02020603050405020304" pitchFamily="18" charset="0"/>
              </a:rPr>
              <a:t>A. </a:t>
            </a:r>
            <a:r>
              <a:rPr lang="en-US" sz="2400" dirty="0" err="1">
                <a:latin typeface="Segoe Print" panose="02000600000000000000" pitchFamily="2" charset="0"/>
                <a:ea typeface="Calibri" panose="020F0502020204030204" pitchFamily="34" charset="0"/>
                <a:cs typeface="Times New Roman" panose="02020603050405020304" pitchFamily="18" charset="0"/>
              </a:rPr>
              <a:t>Tự</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suy</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nghĩ</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về</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những</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nhược</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điểm</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của</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mình</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để</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sửa</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chữa</a:t>
            </a:r>
            <a:r>
              <a:rPr lang="en-US" sz="2400" dirty="0">
                <a:latin typeface="Segoe Print" panose="02000600000000000000" pitchFamily="2"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Segoe Print" panose="02000600000000000000" pitchFamily="2" charset="0"/>
                <a:ea typeface="Calibri" panose="020F0502020204030204" pitchFamily="34" charset="0"/>
                <a:cs typeface="Times New Roman" panose="02020603050405020304" pitchFamily="18" charset="0"/>
              </a:rPr>
              <a:t>D. </a:t>
            </a:r>
            <a:r>
              <a:rPr lang="en-US" sz="2400" dirty="0" err="1">
                <a:latin typeface="Segoe Print" panose="02000600000000000000" pitchFamily="2" charset="0"/>
                <a:ea typeface="Calibri" panose="020F0502020204030204" pitchFamily="34" charset="0"/>
                <a:cs typeface="Times New Roman" panose="02020603050405020304" pitchFamily="18" charset="0"/>
              </a:rPr>
              <a:t>Thường</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xuyên</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đặt</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ra</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các</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mục</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tiêu</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và</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tự</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đánh</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giá</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việc</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thực</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hiện</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mục</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tiêu</a:t>
            </a:r>
            <a:r>
              <a:rPr lang="en-US" sz="2400" dirty="0">
                <a:latin typeface="Segoe Print" panose="02000600000000000000" pitchFamily="2"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Segoe Print" panose="02000600000000000000" pitchFamily="2" charset="0"/>
                <a:ea typeface="Calibri" panose="020F0502020204030204" pitchFamily="34" charset="0"/>
                <a:cs typeface="Times New Roman" panose="02020603050405020304" pitchFamily="18" charset="0"/>
              </a:rPr>
              <a:t>B. </a:t>
            </a:r>
            <a:r>
              <a:rPr lang="en-US" sz="2400" dirty="0" err="1">
                <a:latin typeface="Segoe Print" panose="02000600000000000000" pitchFamily="2" charset="0"/>
                <a:ea typeface="Calibri" panose="020F0502020204030204" pitchFamily="34" charset="0"/>
                <a:cs typeface="Times New Roman" panose="02020603050405020304" pitchFamily="18" charset="0"/>
              </a:rPr>
              <a:t>Hỏi</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những</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người</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thân</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và</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bạn</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bè</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về</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ưu</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điểm</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nhược</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điểm</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của</a:t>
            </a:r>
            <a:r>
              <a:rPr lang="en-US" sz="2400" dirty="0">
                <a:latin typeface="Segoe Print" panose="02000600000000000000" pitchFamily="2" charset="0"/>
                <a:ea typeface="Calibri" panose="020F0502020204030204" pitchFamily="34" charset="0"/>
                <a:cs typeface="Times New Roman" panose="02020603050405020304" pitchFamily="18" charset="0"/>
              </a:rPr>
              <a:t> </a:t>
            </a:r>
            <a:r>
              <a:rPr lang="en-US" sz="2400" dirty="0" err="1">
                <a:latin typeface="Segoe Print" panose="02000600000000000000" pitchFamily="2" charset="0"/>
                <a:ea typeface="Calibri" panose="020F0502020204030204" pitchFamily="34" charset="0"/>
                <a:cs typeface="Times New Roman" panose="02020603050405020304" pitchFamily="18" charset="0"/>
              </a:rPr>
              <a:t>mình</a:t>
            </a:r>
            <a:r>
              <a:rPr lang="en-US" sz="2400" dirty="0">
                <a:latin typeface="Segoe Print" panose="02000600000000000000" pitchFamily="2" charset="0"/>
                <a:ea typeface="Calibri" panose="020F0502020204030204" pitchFamily="34" charset="0"/>
                <a:cs typeface="Times New Roman" panose="02020603050405020304" pitchFamily="18" charset="0"/>
              </a:rPr>
              <a:t>.</a:t>
            </a:r>
            <a:endParaRPr lang="en-US" sz="2400" dirty="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3509818"/>
            <a:ext cx="5951218" cy="3348182"/>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40780" y="0"/>
            <a:ext cx="5951219" cy="3509818"/>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3509818"/>
            <a:ext cx="6240780" cy="3348182"/>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3509818"/>
          </a:xfrm>
          <a:prstGeom prst="rect">
            <a:avLst/>
          </a:prstGeom>
        </p:spPr>
      </p:pic>
    </p:spTree>
    <p:extLst>
      <p:ext uri="{BB962C8B-B14F-4D97-AF65-F5344CB8AC3E}">
        <p14:creationId xmlns:p14="http://schemas.microsoft.com/office/powerpoint/2010/main" val="351879570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p:cNvSpPr>
            <a:spLocks noChangeArrowheads="1"/>
          </p:cNvSpPr>
          <p:nvPr/>
        </p:nvSpPr>
        <p:spPr bwMode="auto">
          <a:xfrm>
            <a:off x="5476394" y="774441"/>
            <a:ext cx="3916987" cy="2596058"/>
          </a:xfrm>
          <a:prstGeom prst="cloudCallout">
            <a:avLst>
              <a:gd name="adj1" fmla="val -17685"/>
              <a:gd name="adj2" fmla="val 85880"/>
            </a:avLst>
          </a:prstGeom>
          <a:solidFill>
            <a:srgbClr val="FFCCFF"/>
          </a:solidFill>
          <a:ln w="9525">
            <a:solidFill>
              <a:sysClr val="windowText" lastClr="000000"/>
            </a:solidFill>
            <a:round/>
            <a:headEnd/>
            <a:tailE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Em</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có</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đồng</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ý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với</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suy</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nghĩ</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của</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Hồng</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không</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Vì</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sao</a:t>
            </a:r>
            <a:r>
              <a:rPr kumimoji="0" lang="en-US" sz="24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a:t>
            </a:r>
            <a:endPar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rPr>
              <a:t>.</a:t>
            </a:r>
          </a:p>
        </p:txBody>
      </p:sp>
      <p:sp>
        <p:nvSpPr>
          <p:cNvPr id="5" name="AutoShape 7"/>
          <p:cNvSpPr>
            <a:spLocks noChangeArrowheads="1"/>
          </p:cNvSpPr>
          <p:nvPr/>
        </p:nvSpPr>
        <p:spPr bwMode="auto">
          <a:xfrm>
            <a:off x="9067800" y="1209190"/>
            <a:ext cx="3124200" cy="1915498"/>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9Slide05 Brannboll Ny" panose="02000000000000000000" pitchFamily="2" charset="0"/>
              </a:rPr>
              <a:t>…</a:t>
            </a:r>
            <a:endParaRPr kumimoji="0" lang="en-US" sz="2000" b="0" i="0" u="none" strike="noStrike" kern="0" cap="none" spc="0" normalizeH="0" baseline="0" noProof="0" dirty="0">
              <a:ln>
                <a:noFill/>
              </a:ln>
              <a:solidFill>
                <a:prstClr val="black"/>
              </a:solidFill>
              <a:effectLst/>
              <a:uLnTx/>
              <a:uFillTx/>
              <a:latin typeface="#9Slide05 Brannboll Ny" panose="02000000000000000000" pitchFamily="2" charset="0"/>
            </a:endParaRPr>
          </a:p>
        </p:txBody>
      </p:sp>
      <p:pic>
        <p:nvPicPr>
          <p:cNvPr id="6" name="Google Shape;154;p8"/>
          <p:cNvPicPr preferRelativeResize="0"/>
          <p:nvPr/>
        </p:nvPicPr>
        <p:blipFill rotWithShape="1">
          <a:blip r:embed="rId3">
            <a:alphaModFix/>
          </a:blip>
          <a:srcRect l="16992" t="-937" r="50159" b="17086"/>
          <a:stretch/>
        </p:blipFill>
        <p:spPr>
          <a:xfrm>
            <a:off x="233265" y="774441"/>
            <a:ext cx="5153445" cy="6176866"/>
          </a:xfrm>
          <a:prstGeom prst="rect">
            <a:avLst/>
          </a:prstGeom>
          <a:noFill/>
          <a:ln>
            <a:noFill/>
          </a:ln>
        </p:spPr>
      </p:pic>
      <p:sp>
        <p:nvSpPr>
          <p:cNvPr id="7" name="Snip Diagonal Corner Rectangle 6"/>
          <p:cNvSpPr/>
          <p:nvPr/>
        </p:nvSpPr>
        <p:spPr>
          <a:xfrm>
            <a:off x="489784" y="1209190"/>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9" name="Table 8"/>
          <p:cNvGraphicFramePr>
            <a:graphicFrameLocks noGrp="1"/>
          </p:cNvGraphicFramePr>
          <p:nvPr>
            <p:extLst>
              <p:ext uri="{D42A27DB-BD31-4B8C-83A1-F6EECF244321}">
                <p14:modId xmlns:p14="http://schemas.microsoft.com/office/powerpoint/2010/main" val="4292199823"/>
              </p:ext>
            </p:extLst>
          </p:nvPr>
        </p:nvGraphicFramePr>
        <p:xfrm>
          <a:off x="601705" y="2497270"/>
          <a:ext cx="4147577" cy="2926080"/>
        </p:xfrm>
        <a:graphic>
          <a:graphicData uri="http://schemas.openxmlformats.org/drawingml/2006/table">
            <a:tbl>
              <a:tblPr/>
              <a:tblGrid>
                <a:gridCol w="4147577">
                  <a:extLst>
                    <a:ext uri="{9D8B030D-6E8A-4147-A177-3AD203B41FA5}">
                      <a16:colId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dirty="0">
                          <a:solidFill>
                            <a:schemeClr val="tx1"/>
                          </a:solidFill>
                          <a:effectLst/>
                          <a:latin typeface="Times" panose="02020603050405020304" pitchFamily="18" charset="0"/>
                          <a:ea typeface="+mn-ea"/>
                          <a:cs typeface="Times" panose="02020603050405020304" pitchFamily="18" charset="0"/>
                        </a:rPr>
                        <a:t>2.</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Hồng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rất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tự</a:t>
                      </a:r>
                      <a:r>
                        <a:rPr lang="en-US" sz="2400" kern="1200" baseline="0" dirty="0">
                          <a:solidFill>
                            <a:schemeClr val="tx1"/>
                          </a:solidFill>
                          <a:effectLst/>
                          <a:latin typeface="Times" panose="02020603050405020304" pitchFamily="18" charset="0"/>
                          <a:ea typeface="+mn-ea"/>
                          <a:cs typeface="Times" panose="02020603050405020304" pitchFamily="18" charset="0"/>
                        </a:rPr>
                        <a:t> tin </a:t>
                      </a:r>
                      <a:r>
                        <a:rPr lang="en-US" sz="2400" kern="1200" baseline="0" dirty="0" err="1">
                          <a:solidFill>
                            <a:schemeClr val="tx1"/>
                          </a:solidFill>
                          <a:effectLst/>
                          <a:latin typeface="Times" panose="02020603050405020304" pitchFamily="18" charset="0"/>
                          <a:ea typeface="+mn-ea"/>
                          <a:cs typeface="Times" panose="02020603050405020304" pitchFamily="18" charset="0"/>
                        </a:rPr>
                        <a:t>vào</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những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ưu</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điểm</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của</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bản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thân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Mặc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dù</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hát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không</a:t>
                      </a:r>
                      <a:r>
                        <a:rPr lang="en-US" sz="2400" kern="1200" baseline="0" dirty="0">
                          <a:solidFill>
                            <a:schemeClr val="tx1"/>
                          </a:solidFill>
                          <a:effectLst/>
                          <a:latin typeface="Times" panose="02020603050405020304" pitchFamily="18" charset="0"/>
                          <a:ea typeface="+mn-ea"/>
                          <a:cs typeface="Times" panose="02020603050405020304" pitchFamily="18" charset="0"/>
                        </a:rPr>
                        <a:t> hay, </a:t>
                      </a:r>
                      <a:r>
                        <a:rPr lang="en-US" sz="2400" kern="1200" baseline="0" dirty="0" err="1">
                          <a:solidFill>
                            <a:schemeClr val="tx1"/>
                          </a:solidFill>
                          <a:effectLst/>
                          <a:latin typeface="Times" panose="02020603050405020304" pitchFamily="18" charset="0"/>
                          <a:ea typeface="+mn-ea"/>
                          <a:cs typeface="Times" panose="02020603050405020304" pitchFamily="18" charset="0"/>
                        </a:rPr>
                        <a:t>nhưng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Hồng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luôn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mơ</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ước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trở</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thành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một</a:t>
                      </a:r>
                      <a:r>
                        <a:rPr lang="en-US" sz="2400" kern="1200" baseline="0" dirty="0">
                          <a:solidFill>
                            <a:schemeClr val="tx1"/>
                          </a:solidFill>
                          <a:effectLst/>
                          <a:latin typeface="Times" panose="02020603050405020304" pitchFamily="18" charset="0"/>
                          <a:ea typeface="+mn-ea"/>
                          <a:cs typeface="Times" panose="02020603050405020304" pitchFamily="18" charset="0"/>
                        </a:rPr>
                        <a:t> ca </a:t>
                      </a:r>
                      <a:r>
                        <a:rPr lang="en-US" sz="2400" kern="1200" baseline="0" dirty="0" err="1">
                          <a:solidFill>
                            <a:schemeClr val="tx1"/>
                          </a:solidFill>
                          <a:effectLst/>
                          <a:latin typeface="Times" panose="02020603050405020304" pitchFamily="18" charset="0"/>
                          <a:ea typeface="+mn-ea"/>
                          <a:cs typeface="Times" panose="02020603050405020304" pitchFamily="18" charset="0"/>
                        </a:rPr>
                        <a:t>sĩ</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nổi</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tiếng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Hồng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nghĩ</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rằng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muốn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làm</a:t>
                      </a:r>
                      <a:r>
                        <a:rPr lang="en-US" sz="2400" kern="1200" baseline="0" dirty="0">
                          <a:solidFill>
                            <a:schemeClr val="tx1"/>
                          </a:solidFill>
                          <a:effectLst/>
                          <a:latin typeface="Times" panose="02020603050405020304" pitchFamily="18" charset="0"/>
                          <a:ea typeface="+mn-ea"/>
                          <a:cs typeface="Times" panose="02020603050405020304" pitchFamily="18" charset="0"/>
                        </a:rPr>
                        <a:t> ca </a:t>
                      </a:r>
                      <a:r>
                        <a:rPr lang="en-US" sz="2400" kern="1200" baseline="0" dirty="0" err="1">
                          <a:solidFill>
                            <a:schemeClr val="tx1"/>
                          </a:solidFill>
                          <a:effectLst/>
                          <a:latin typeface="Times" panose="02020603050405020304" pitchFamily="18" charset="0"/>
                          <a:ea typeface="+mn-ea"/>
                          <a:cs typeface="Times" panose="02020603050405020304" pitchFamily="18" charset="0"/>
                        </a:rPr>
                        <a:t>sĩ</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thì</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không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cần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phải</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hát</a:t>
                      </a:r>
                      <a:r>
                        <a:rPr lang="en-US" sz="2400" kern="1200" baseline="0" dirty="0">
                          <a:solidFill>
                            <a:schemeClr val="tx1"/>
                          </a:solidFill>
                          <a:effectLst/>
                          <a:latin typeface="Times" panose="02020603050405020304" pitchFamily="18" charset="0"/>
                          <a:ea typeface="+mn-ea"/>
                          <a:cs typeface="Times" panose="02020603050405020304" pitchFamily="18" charset="0"/>
                        </a:rPr>
                        <a:t> hay, </a:t>
                      </a:r>
                      <a:r>
                        <a:rPr lang="en-US" sz="2400" kern="1200" baseline="0" dirty="0" err="1">
                          <a:solidFill>
                            <a:schemeClr val="tx1"/>
                          </a:solidFill>
                          <a:effectLst/>
                          <a:latin typeface="Times" panose="02020603050405020304" pitchFamily="18" charset="0"/>
                          <a:ea typeface="+mn-ea"/>
                          <a:cs typeface="Times" panose="02020603050405020304" pitchFamily="18" charset="0"/>
                        </a:rPr>
                        <a:t>chỉ</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cần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xinh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đẹp</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ăn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mặc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thời</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trang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biết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nhảy</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múa</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là</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được</a:t>
                      </a:r>
                      <a:r>
                        <a:rPr lang="en-US" sz="2400" kern="1200" baseline="0" dirty="0">
                          <a:solidFill>
                            <a:schemeClr val="tx1"/>
                          </a:solidFill>
                          <a:effectLst/>
                          <a:latin typeface="Times" panose="02020603050405020304" pitchFamily="18" charset="0"/>
                          <a:ea typeface="+mn-ea"/>
                          <a:cs typeface="Times" panose="02020603050405020304" pitchFamily="18" charset="0"/>
                        </a:rPr>
                        <a:t>.</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251296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7680959" y="3985328"/>
            <a:ext cx="4511041"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5943600" y="774441"/>
            <a:ext cx="3255818" cy="2343822"/>
          </a:xfrm>
          <a:prstGeom prst="cloudCallout">
            <a:avLst>
              <a:gd name="adj1" fmla="val 34580"/>
              <a:gd name="adj2" fmla="val 99349"/>
            </a:avLst>
          </a:prstGeom>
          <a:solidFill>
            <a:srgbClr val="FFCCFF"/>
          </a:solidFill>
          <a:ln w="9525">
            <a:solidFill>
              <a:sysClr val="windowText" lastClr="000000"/>
            </a:solidFill>
            <a:round/>
            <a:headEnd/>
            <a:tailE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Minh </a:t>
            </a:r>
            <a:r>
              <a:rPr kumimoji="0" lang="en-US" sz="20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đã</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sử</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dụng</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cách</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thức</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nào</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để</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tự</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nhận</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thức</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bản</a:t>
            </a:r>
            <a:r>
              <a:rPr kumimoji="0" lang="en-US" sz="2000" b="0" i="0" u="none" strike="noStrike" kern="0" cap="none" spc="0" normalizeH="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000" b="0" i="0" u="none" strike="noStrike" kern="0" cap="none" spc="0" normalizeH="0" noProof="0" dirty="0" err="1">
                <a:ln>
                  <a:noFill/>
                </a:ln>
                <a:solidFill>
                  <a:prstClr val="black"/>
                </a:solidFill>
                <a:effectLst/>
                <a:uLnTx/>
                <a:uFillTx/>
                <a:latin typeface="Times" panose="02020603050405020304" pitchFamily="18" charset="0"/>
                <a:cs typeface="Times" panose="02020603050405020304" pitchFamily="18" charset="0"/>
              </a:rPr>
              <a:t>thân</a:t>
            </a:r>
            <a:r>
              <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rPr>
              <a:t>.</a:t>
            </a:r>
          </a:p>
        </p:txBody>
      </p:sp>
      <p:sp>
        <p:nvSpPr>
          <p:cNvPr id="6" name="AutoShape 7"/>
          <p:cNvSpPr>
            <a:spLocks noChangeArrowheads="1"/>
          </p:cNvSpPr>
          <p:nvPr/>
        </p:nvSpPr>
        <p:spPr bwMode="auto">
          <a:xfrm>
            <a:off x="9067800" y="574766"/>
            <a:ext cx="3124200" cy="2549922"/>
          </a:xfrm>
          <a:prstGeom prst="cloudCallout">
            <a:avLst>
              <a:gd name="adj1" fmla="val 18273"/>
              <a:gd name="adj2" fmla="val 102785"/>
            </a:avLst>
          </a:prstGeom>
          <a:solidFill>
            <a:srgbClr val="9BBB59">
              <a:lumMod val="20000"/>
              <a:lumOff val="80000"/>
            </a:srgbClr>
          </a:solidFill>
          <a:ln w="9525">
            <a:solidFill>
              <a:sysClr val="windowText" lastClr="000000"/>
            </a:solidFill>
            <a:round/>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err="1">
                <a:solidFill>
                  <a:prstClr val="black"/>
                </a:solidFill>
                <a:latin typeface="Times" panose="02020603050405020304" pitchFamily="18" charset="0"/>
                <a:cs typeface="Times" panose="02020603050405020304" pitchFamily="18" charset="0"/>
              </a:rPr>
              <a:t>Để</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tự</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nhận</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thức</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bản</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thân</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tốt</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hơn</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theo</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Em</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bạn</a:t>
            </a:r>
            <a:r>
              <a:rPr lang="en-US" sz="2000" kern="0" dirty="0">
                <a:solidFill>
                  <a:prstClr val="black"/>
                </a:solidFill>
                <a:latin typeface="Times" panose="02020603050405020304" pitchFamily="18" charset="0"/>
                <a:cs typeface="Times" panose="02020603050405020304" pitchFamily="18" charset="0"/>
              </a:rPr>
              <a:t> Minh </a:t>
            </a:r>
            <a:r>
              <a:rPr lang="en-US" sz="2000" kern="0" dirty="0" err="1">
                <a:solidFill>
                  <a:prstClr val="black"/>
                </a:solidFill>
                <a:latin typeface="Times" panose="02020603050405020304" pitchFamily="18" charset="0"/>
                <a:cs typeface="Times" panose="02020603050405020304" pitchFamily="18" charset="0"/>
              </a:rPr>
              <a:t>nên</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áp</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dụng</a:t>
            </a:r>
            <a:r>
              <a:rPr lang="en-US" sz="2000" kern="0" dirty="0">
                <a:solidFill>
                  <a:prstClr val="black"/>
                </a:solidFill>
                <a:latin typeface="Times" panose="02020603050405020304" pitchFamily="18" charset="0"/>
                <a:cs typeface="Times" panose="02020603050405020304" pitchFamily="18" charset="0"/>
              </a:rPr>
              <a:t> them </a:t>
            </a:r>
            <a:r>
              <a:rPr lang="en-US" sz="2000" kern="0" dirty="0" err="1">
                <a:solidFill>
                  <a:prstClr val="black"/>
                </a:solidFill>
                <a:latin typeface="Times" panose="02020603050405020304" pitchFamily="18" charset="0"/>
                <a:cs typeface="Times" panose="02020603050405020304" pitchFamily="18" charset="0"/>
              </a:rPr>
              <a:t>cách</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thức</a:t>
            </a:r>
            <a:r>
              <a:rPr lang="en-US" sz="2000" kern="0" dirty="0">
                <a:solidFill>
                  <a:prstClr val="black"/>
                </a:solidFill>
                <a:latin typeface="Times" panose="02020603050405020304" pitchFamily="18" charset="0"/>
                <a:cs typeface="Times" panose="02020603050405020304" pitchFamily="18" charset="0"/>
              </a:rPr>
              <a:t> </a:t>
            </a:r>
            <a:r>
              <a:rPr lang="en-US" sz="2000" kern="0" dirty="0" err="1">
                <a:solidFill>
                  <a:prstClr val="black"/>
                </a:solidFill>
                <a:latin typeface="Times" panose="02020603050405020304" pitchFamily="18" charset="0"/>
                <a:cs typeface="Times" panose="02020603050405020304" pitchFamily="18" charset="0"/>
              </a:rPr>
              <a:t>nào</a:t>
            </a:r>
            <a:r>
              <a:rPr lang="en-US" sz="2000" kern="0" dirty="0">
                <a:solidFill>
                  <a:prstClr val="black"/>
                </a:solidFill>
                <a:latin typeface="Times" panose="02020603050405020304" pitchFamily="18" charset="0"/>
                <a:cs typeface="Times" panose="02020603050405020304" pitchFamily="18" charset="0"/>
              </a:rPr>
              <a:t>?</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7" name="Google Shape;154;p8"/>
          <p:cNvPicPr preferRelativeResize="0"/>
          <p:nvPr/>
        </p:nvPicPr>
        <p:blipFill rotWithShape="1">
          <a:blip r:embed="rId3">
            <a:alphaModFix/>
          </a:blip>
          <a:srcRect l="16992" t="-937" r="50159" b="17086"/>
          <a:stretch/>
        </p:blipFill>
        <p:spPr>
          <a:xfrm>
            <a:off x="233265" y="774441"/>
            <a:ext cx="6376541" cy="6176866"/>
          </a:xfrm>
          <a:prstGeom prst="rect">
            <a:avLst/>
          </a:prstGeom>
          <a:noFill/>
          <a:ln>
            <a:noFill/>
          </a:ln>
        </p:spPr>
      </p:pic>
      <p:sp>
        <p:nvSpPr>
          <p:cNvPr id="8" name="Snip Diagonal Corner Rectangle 7"/>
          <p:cNvSpPr/>
          <p:nvPr/>
        </p:nvSpPr>
        <p:spPr>
          <a:xfrm>
            <a:off x="435996" y="11671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0" name="Table 9"/>
          <p:cNvGraphicFramePr>
            <a:graphicFrameLocks noGrp="1"/>
          </p:cNvGraphicFramePr>
          <p:nvPr>
            <p:extLst>
              <p:ext uri="{D42A27DB-BD31-4B8C-83A1-F6EECF244321}">
                <p14:modId xmlns:p14="http://schemas.microsoft.com/office/powerpoint/2010/main" val="856742452"/>
              </p:ext>
            </p:extLst>
          </p:nvPr>
        </p:nvGraphicFramePr>
        <p:xfrm>
          <a:off x="601705" y="2497270"/>
          <a:ext cx="5341895" cy="3657600"/>
        </p:xfrm>
        <a:graphic>
          <a:graphicData uri="http://schemas.openxmlformats.org/drawingml/2006/table">
            <a:tbl>
              <a:tblPr/>
              <a:tblGrid>
                <a:gridCol w="5341895">
                  <a:extLst>
                    <a:ext uri="{9D8B030D-6E8A-4147-A177-3AD203B41FA5}">
                      <a16:colId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dirty="0">
                          <a:solidFill>
                            <a:schemeClr val="tx1"/>
                          </a:solidFill>
                          <a:effectLst/>
                          <a:latin typeface="Times" panose="02020603050405020304" pitchFamily="18" charset="0"/>
                          <a:ea typeface="+mn-ea"/>
                          <a:cs typeface="Times" panose="02020603050405020304" pitchFamily="18" charset="0"/>
                        </a:rPr>
                        <a:t>3.</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B</a:t>
                      </a:r>
                      <a:r>
                        <a:rPr lang="en-US" sz="2400" kern="1200" baseline="0" dirty="0" err="1" smtClean="0">
                          <a:solidFill>
                            <a:schemeClr val="tx1"/>
                          </a:solidFill>
                          <a:effectLst/>
                          <a:latin typeface="Times" panose="02020603050405020304" pitchFamily="18" charset="0"/>
                          <a:ea typeface="+mn-ea"/>
                          <a:cs typeface="Times" panose="02020603050405020304" pitchFamily="18" charset="0"/>
                        </a:rPr>
                        <a:t>ạn</a:t>
                      </a:r>
                      <a:r>
                        <a:rPr lang="en-US" sz="2400" kern="1200" baseline="0" dirty="0" smtClean="0">
                          <a:solidFill>
                            <a:schemeClr val="tx1"/>
                          </a:solidFill>
                          <a:effectLst/>
                          <a:latin typeface="Times" panose="02020603050405020304" pitchFamily="18" charset="0"/>
                          <a:ea typeface="+mn-ea"/>
                          <a:cs typeface="Times" panose="02020603050405020304" pitchFamily="18" charset="0"/>
                        </a:rPr>
                        <a:t> </a:t>
                      </a:r>
                      <a:r>
                        <a:rPr lang="en-US" sz="2400" kern="1200" baseline="0" dirty="0">
                          <a:solidFill>
                            <a:schemeClr val="tx1"/>
                          </a:solidFill>
                          <a:effectLst/>
                          <a:latin typeface="Times" panose="02020603050405020304" pitchFamily="18" charset="0"/>
                          <a:ea typeface="+mn-ea"/>
                          <a:cs typeface="Times" panose="02020603050405020304" pitchFamily="18" charset="0"/>
                        </a:rPr>
                        <a:t>Minh ở </a:t>
                      </a:r>
                      <a:r>
                        <a:rPr lang="en-US" sz="2400" kern="1200" baseline="0" dirty="0" err="1">
                          <a:solidFill>
                            <a:schemeClr val="tx1"/>
                          </a:solidFill>
                          <a:effectLst/>
                          <a:latin typeface="Times" panose="02020603050405020304" pitchFamily="18" charset="0"/>
                          <a:ea typeface="+mn-ea"/>
                          <a:cs typeface="Times" panose="02020603050405020304" pitchFamily="18" charset="0"/>
                        </a:rPr>
                        <a:t>lớp</a:t>
                      </a:r>
                      <a:r>
                        <a:rPr lang="en-US" sz="2400" kern="1200" baseline="0" dirty="0">
                          <a:solidFill>
                            <a:schemeClr val="tx1"/>
                          </a:solidFill>
                          <a:effectLst/>
                          <a:latin typeface="Times" panose="02020603050405020304" pitchFamily="18" charset="0"/>
                          <a:ea typeface="+mn-ea"/>
                          <a:cs typeface="Times" panose="02020603050405020304" pitchFamily="18" charset="0"/>
                        </a:rPr>
                        <a:t> 6A </a:t>
                      </a:r>
                      <a:r>
                        <a:rPr lang="en-US" sz="2400" kern="1200" baseline="0" dirty="0" err="1">
                          <a:solidFill>
                            <a:schemeClr val="tx1"/>
                          </a:solidFill>
                          <a:effectLst/>
                          <a:latin typeface="Times" panose="02020603050405020304" pitchFamily="18" charset="0"/>
                          <a:ea typeface="+mn-ea"/>
                          <a:cs typeface="Times" panose="02020603050405020304" pitchFamily="18" charset="0"/>
                        </a:rPr>
                        <a:t>có</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hoàn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cảnh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gia</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đình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khó</a:t>
                      </a:r>
                      <a:r>
                        <a:rPr lang="en-US" sz="2400" kern="1200" baseline="0" dirty="0">
                          <a:solidFill>
                            <a:schemeClr val="tx1"/>
                          </a:solidFill>
                          <a:effectLst/>
                          <a:latin typeface="Times" panose="02020603050405020304" pitchFamily="18" charset="0"/>
                          <a:ea typeface="+mn-ea"/>
                          <a:cs typeface="Times" panose="02020603050405020304" pitchFamily="18" charset="0"/>
                        </a:rPr>
                        <a:t> khan </a:t>
                      </a:r>
                      <a:r>
                        <a:rPr lang="en-US" sz="2400" kern="1200" baseline="0" dirty="0" err="1">
                          <a:solidFill>
                            <a:schemeClr val="tx1"/>
                          </a:solidFill>
                          <a:effectLst/>
                          <a:latin typeface="Times" panose="02020603050405020304" pitchFamily="18" charset="0"/>
                          <a:ea typeface="+mn-ea"/>
                          <a:cs typeface="Times" panose="02020603050405020304" pitchFamily="18" charset="0"/>
                        </a:rPr>
                        <a:t>nên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thường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cảm</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thấy</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tự</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ti</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mặc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cảm</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về</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bản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thân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nhiều</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lúc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muốn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thôi</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học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Một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lần</a:t>
                      </a:r>
                      <a:r>
                        <a:rPr lang="en-US" sz="2400" kern="1200" baseline="0" dirty="0">
                          <a:solidFill>
                            <a:schemeClr val="tx1"/>
                          </a:solidFill>
                          <a:effectLst/>
                          <a:latin typeface="Times" panose="02020603050405020304" pitchFamily="18" charset="0"/>
                          <a:ea typeface="+mn-ea"/>
                          <a:cs typeface="Times" panose="02020603050405020304" pitchFamily="18" charset="0"/>
                        </a:rPr>
                        <a:t>, Minh </a:t>
                      </a:r>
                      <a:r>
                        <a:rPr lang="en-US" sz="2400" kern="1200" baseline="0" dirty="0" err="1">
                          <a:solidFill>
                            <a:schemeClr val="tx1"/>
                          </a:solidFill>
                          <a:effectLst/>
                          <a:latin typeface="Times" panose="02020603050405020304" pitchFamily="18" charset="0"/>
                          <a:ea typeface="+mn-ea"/>
                          <a:cs typeface="Times" panose="02020603050405020304" pitchFamily="18" charset="0"/>
                        </a:rPr>
                        <a:t>đã</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đọc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trên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báo</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về</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một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tấm</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gương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vượt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khó</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cũng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có</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hoàn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cảnh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khó</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khăn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như</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mình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nhưng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đã</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nỗ</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lực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vươn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lên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trở</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thành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một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sinh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viên</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ưu</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tú</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được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ra</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nước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ngoài</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học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tập</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và</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thành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đạt</a:t>
                      </a:r>
                      <a:r>
                        <a:rPr lang="en-US" sz="2400" kern="1200" baseline="0" dirty="0">
                          <a:solidFill>
                            <a:schemeClr val="tx1"/>
                          </a:solidFill>
                          <a:effectLst/>
                          <a:latin typeface="Times" panose="02020603050405020304" pitchFamily="18" charset="0"/>
                          <a:ea typeface="+mn-ea"/>
                          <a:cs typeface="Times" panose="02020603050405020304" pitchFamily="18" charset="0"/>
                        </a:rPr>
                        <a:t>. Minh </a:t>
                      </a:r>
                      <a:r>
                        <a:rPr lang="en-US" sz="2400" kern="1200" baseline="0" dirty="0" err="1">
                          <a:solidFill>
                            <a:schemeClr val="tx1"/>
                          </a:solidFill>
                          <a:effectLst/>
                          <a:latin typeface="Times" panose="02020603050405020304" pitchFamily="18" charset="0"/>
                          <a:ea typeface="+mn-ea"/>
                          <a:cs typeface="Times" panose="02020603050405020304" pitchFamily="18" charset="0"/>
                        </a:rPr>
                        <a:t>đã</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quyết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tâm</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lấy</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tấm</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gương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đó</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làm</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động</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lực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để</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mình</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học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giỏi</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và</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đạt</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được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ước</a:t>
                      </a:r>
                      <a:r>
                        <a:rPr lang="en-US" sz="2400" kern="1200" baseline="0" dirty="0">
                          <a:solidFill>
                            <a:schemeClr val="tx1"/>
                          </a:solidFill>
                          <a:effectLst/>
                          <a:latin typeface="Times" panose="02020603050405020304" pitchFamily="18" charset="0"/>
                          <a:ea typeface="+mn-ea"/>
                          <a:cs typeface="Times" panose="02020603050405020304" pitchFamily="18" charset="0"/>
                        </a:rPr>
                        <a:t> </a:t>
                      </a:r>
                      <a:r>
                        <a:rPr lang="en-US" sz="2400" kern="1200" baseline="0" dirty="0" err="1">
                          <a:solidFill>
                            <a:schemeClr val="tx1"/>
                          </a:solidFill>
                          <a:effectLst/>
                          <a:latin typeface="Times" panose="02020603050405020304" pitchFamily="18" charset="0"/>
                          <a:ea typeface="+mn-ea"/>
                          <a:cs typeface="Times" panose="02020603050405020304" pitchFamily="18" charset="0"/>
                        </a:rPr>
                        <a:t>mơ</a:t>
                      </a:r>
                      <a:r>
                        <a:rPr lang="en-US" sz="2400" kern="1200" baseline="0" dirty="0">
                          <a:solidFill>
                            <a:schemeClr val="tx1"/>
                          </a:solidFill>
                          <a:effectLst/>
                          <a:latin typeface="Times" panose="02020603050405020304" pitchFamily="18" charset="0"/>
                          <a:ea typeface="+mn-ea"/>
                          <a:cs typeface="Times" panose="02020603050405020304" pitchFamily="18" charset="0"/>
                        </a:rPr>
                        <a:t>.</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144838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9842864" y="2498982"/>
            <a:ext cx="2516829" cy="4359018"/>
          </a:xfrm>
          <a:prstGeom prst="rect">
            <a:avLst/>
          </a:prstGeom>
        </p:spPr>
      </p:pic>
      <p:pic>
        <p:nvPicPr>
          <p:cNvPr id="2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6" name="Shape 1"/>
          <p:cNvPicPr/>
          <p:nvPr/>
        </p:nvPicPr>
        <p:blipFill>
          <a:blip r:embed="rId4"/>
          <a:stretch/>
        </p:blipFill>
        <p:spPr>
          <a:xfrm>
            <a:off x="11033760" y="0"/>
            <a:ext cx="1158240" cy="1048385"/>
          </a:xfrm>
          <a:prstGeom prst="rect">
            <a:avLst/>
          </a:prstGeom>
          <a:noFill/>
          <a:ln>
            <a:noFill/>
          </a:ln>
        </p:spPr>
      </p:pic>
      <p:sp>
        <p:nvSpPr>
          <p:cNvPr id="27" name="Rounded Rectangle 26"/>
          <p:cNvSpPr/>
          <p:nvPr/>
        </p:nvSpPr>
        <p:spPr>
          <a:xfrm>
            <a:off x="0" y="3163094"/>
            <a:ext cx="2207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panose="02020603050405020304" pitchFamily="18" charset="0"/>
                <a:cs typeface="Times" panose="02020603050405020304" pitchFamily="18" charset="0"/>
              </a:rPr>
              <a:t>Tự nhận thức bản thân</a:t>
            </a:r>
          </a:p>
        </p:txBody>
      </p:sp>
      <p:sp>
        <p:nvSpPr>
          <p:cNvPr id="28" name="Rounded Rectangle 27"/>
          <p:cNvSpPr/>
          <p:nvPr/>
        </p:nvSpPr>
        <p:spPr>
          <a:xfrm>
            <a:off x="2926078" y="382180"/>
            <a:ext cx="1045029" cy="66620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a:latin typeface="Times" panose="02020603050405020304" pitchFamily="18" charset="0"/>
                <a:cs typeface="Times" panose="02020603050405020304" pitchFamily="18" charset="0"/>
              </a:rPr>
              <a:t>Khái niệm</a:t>
            </a:r>
          </a:p>
        </p:txBody>
      </p:sp>
      <p:sp>
        <p:nvSpPr>
          <p:cNvPr id="29" name="Rounded Rectangle 28"/>
          <p:cNvSpPr/>
          <p:nvPr/>
        </p:nvSpPr>
        <p:spPr>
          <a:xfrm>
            <a:off x="4739639" y="201469"/>
            <a:ext cx="5525589" cy="1028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Times New Roman" panose="02020603050405020304" pitchFamily="18" charset="0"/>
                <a:cs typeface="Times" panose="02020603050405020304" pitchFamily="18" charset="0"/>
              </a:rPr>
              <a:t>Tự nhận thức bản thân là tự nhận ra những điểm mạnh, điểm yếu, đặc điểm riêng của mình để từ đó hoàn thiện bản thân.</a:t>
            </a:r>
            <a:endParaRPr lang="en-US" sz="2000">
              <a:latin typeface="Times" panose="02020603050405020304" pitchFamily="18" charset="0"/>
              <a:cs typeface="Times" panose="02020603050405020304" pitchFamily="18" charset="0"/>
            </a:endParaRPr>
          </a:p>
        </p:txBody>
      </p:sp>
      <p:sp>
        <p:nvSpPr>
          <p:cNvPr id="30" name="Rounded Rectangle 29"/>
          <p:cNvSpPr/>
          <p:nvPr/>
        </p:nvSpPr>
        <p:spPr>
          <a:xfrm>
            <a:off x="2963039" y="2248694"/>
            <a:ext cx="10080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a:latin typeface="Times" panose="02020603050405020304" pitchFamily="18" charset="0"/>
                <a:cs typeface="Times" panose="02020603050405020304" pitchFamily="18" charset="0"/>
              </a:rPr>
              <a:t>Ý nghĩa</a:t>
            </a:r>
          </a:p>
        </p:txBody>
      </p:sp>
      <p:sp>
        <p:nvSpPr>
          <p:cNvPr id="31" name="Rounded Rectangle 30"/>
          <p:cNvSpPr/>
          <p:nvPr/>
        </p:nvSpPr>
        <p:spPr>
          <a:xfrm>
            <a:off x="4739640" y="1709127"/>
            <a:ext cx="5525588" cy="1603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Tự nhận thức bản thân giúp chúng ta tin tưởng vào những giá trị của mình để phát huy những ưu điểm, hạn chế nhược điểm và kiên định với những mục tiêu đã đặt ra.</a:t>
            </a:r>
            <a:endParaRPr lang="en-US" sz="2000">
              <a:latin typeface="Times" panose="02020603050405020304" pitchFamily="18" charset="0"/>
              <a:cs typeface="Times" panose="02020603050405020304" pitchFamily="18" charset="0"/>
            </a:endParaRPr>
          </a:p>
        </p:txBody>
      </p:sp>
      <p:sp>
        <p:nvSpPr>
          <p:cNvPr id="32" name="Rounded Rectangle 31"/>
          <p:cNvSpPr/>
          <p:nvPr/>
        </p:nvSpPr>
        <p:spPr>
          <a:xfrm>
            <a:off x="2926078" y="4183471"/>
            <a:ext cx="1045029" cy="253083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a:latin typeface="Times" panose="02020603050405020304" pitchFamily="18" charset="0"/>
                <a:cs typeface="Times" panose="02020603050405020304" pitchFamily="18" charset="0"/>
              </a:rPr>
              <a:t>Các cách tự nhận thức bản thân</a:t>
            </a:r>
          </a:p>
        </p:txBody>
      </p:sp>
      <p:sp>
        <p:nvSpPr>
          <p:cNvPr id="33" name="Rounded Rectangle 32"/>
          <p:cNvSpPr/>
          <p:nvPr/>
        </p:nvSpPr>
        <p:spPr>
          <a:xfrm>
            <a:off x="4739639" y="3791551"/>
            <a:ext cx="5525588" cy="685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Tự suy nghĩ, phân tích, đánh giá điểm mạnh, điểm yếu, sở thích, tính cách của bản thân.</a:t>
            </a:r>
          </a:p>
        </p:txBody>
      </p:sp>
      <p:sp>
        <p:nvSpPr>
          <p:cNvPr id="34" name="Rounded Rectangle 33"/>
          <p:cNvSpPr/>
          <p:nvPr/>
        </p:nvSpPr>
        <p:spPr>
          <a:xfrm>
            <a:off x="4739639" y="4581406"/>
            <a:ext cx="5525588" cy="701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những nhận xét, đánh giá của người khác về mình với tự nhận xét, tự đánh giá của bản thân.</a:t>
            </a:r>
          </a:p>
        </p:txBody>
      </p:sp>
      <p:sp>
        <p:nvSpPr>
          <p:cNvPr id="35" name="Rounded Rectangle 34"/>
          <p:cNvSpPr/>
          <p:nvPr/>
        </p:nvSpPr>
        <p:spPr>
          <a:xfrm>
            <a:off x="4739639" y="5374618"/>
            <a:ext cx="5525588" cy="75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mình với những tấm gương tốt, việc tốt để thấy mình cần phát huy và cần cố gắng điều gì.</a:t>
            </a:r>
          </a:p>
        </p:txBody>
      </p:sp>
      <p:sp>
        <p:nvSpPr>
          <p:cNvPr id="36" name="Rounded Rectangle 35"/>
          <p:cNvSpPr/>
          <p:nvPr/>
        </p:nvSpPr>
        <p:spPr>
          <a:xfrm>
            <a:off x="4739639" y="6226328"/>
            <a:ext cx="5525588" cy="707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Lập kế hoạch phát huy ưu điểm và sửa chữa nhược điểm của bản thân.</a:t>
            </a:r>
            <a:endParaRPr lang="en-US" sz="2000">
              <a:latin typeface="Times" panose="02020603050405020304" pitchFamily="18" charset="0"/>
              <a:cs typeface="Times" panose="02020603050405020304" pitchFamily="18" charset="0"/>
            </a:endParaRPr>
          </a:p>
        </p:txBody>
      </p:sp>
      <p:cxnSp>
        <p:nvCxnSpPr>
          <p:cNvPr id="38" name="Straight Arrow Connector 37"/>
          <p:cNvCxnSpPr>
            <a:stCxn id="27" idx="3"/>
            <a:endCxn id="28" idx="1"/>
          </p:cNvCxnSpPr>
          <p:nvPr/>
        </p:nvCxnSpPr>
        <p:spPr>
          <a:xfrm flipV="1">
            <a:off x="2207623" y="715283"/>
            <a:ext cx="718455" cy="29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30" idx="1"/>
          </p:cNvCxnSpPr>
          <p:nvPr/>
        </p:nvCxnSpPr>
        <p:spPr>
          <a:xfrm flipV="1">
            <a:off x="2207623" y="2705894"/>
            <a:ext cx="75541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3"/>
            <a:endCxn id="32" idx="1"/>
          </p:cNvCxnSpPr>
          <p:nvPr/>
        </p:nvCxnSpPr>
        <p:spPr>
          <a:xfrm>
            <a:off x="2207623" y="3620294"/>
            <a:ext cx="718455" cy="182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29" idx="1"/>
          </p:cNvCxnSpPr>
          <p:nvPr/>
        </p:nvCxnSpPr>
        <p:spPr>
          <a:xfrm>
            <a:off x="3971107" y="715283"/>
            <a:ext cx="768532" cy="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p:cNvCxnSpPr>
          <p:nvPr/>
        </p:nvCxnSpPr>
        <p:spPr>
          <a:xfrm>
            <a:off x="3971107" y="2705894"/>
            <a:ext cx="768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3"/>
            <a:endCxn id="33" idx="1"/>
          </p:cNvCxnSpPr>
          <p:nvPr/>
        </p:nvCxnSpPr>
        <p:spPr>
          <a:xfrm flipV="1">
            <a:off x="3971107" y="4134238"/>
            <a:ext cx="768532" cy="13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a:endCxn id="34" idx="1"/>
          </p:cNvCxnSpPr>
          <p:nvPr/>
        </p:nvCxnSpPr>
        <p:spPr>
          <a:xfrm flipV="1">
            <a:off x="3971107" y="4931993"/>
            <a:ext cx="768532" cy="51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3"/>
            <a:endCxn id="35" idx="1"/>
          </p:cNvCxnSpPr>
          <p:nvPr/>
        </p:nvCxnSpPr>
        <p:spPr>
          <a:xfrm>
            <a:off x="3971107" y="5448890"/>
            <a:ext cx="768532" cy="30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36" idx="1"/>
          </p:cNvCxnSpPr>
          <p:nvPr/>
        </p:nvCxnSpPr>
        <p:spPr>
          <a:xfrm>
            <a:off x="3971107" y="5448890"/>
            <a:ext cx="768532" cy="113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4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465" y="2730137"/>
            <a:ext cx="2837840"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gray">
          <a:xfrm>
            <a:off x="0" y="-50483"/>
            <a:ext cx="6088653"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3"/>
          <a:stretch>
            <a:fillRect/>
          </a:stretch>
        </p:blipFill>
        <p:spPr>
          <a:xfrm>
            <a:off x="-438568" y="-365760"/>
            <a:ext cx="11477554" cy="7223760"/>
          </a:xfrm>
          <a:prstGeom prst="rect">
            <a:avLst/>
          </a:prstGeom>
        </p:spPr>
      </p:pic>
      <p:pic>
        <p:nvPicPr>
          <p:cNvPr id="7" name="Shape 1"/>
          <p:cNvPicPr/>
          <p:nvPr/>
        </p:nvPicPr>
        <p:blipFill>
          <a:blip r:embed="rId4"/>
          <a:stretch/>
        </p:blipFill>
        <p:spPr>
          <a:xfrm>
            <a:off x="10880819" y="0"/>
            <a:ext cx="1311181" cy="1048385"/>
          </a:xfrm>
          <a:prstGeom prst="rect">
            <a:avLst/>
          </a:prstGeom>
          <a:noFill/>
          <a:ln>
            <a:noFill/>
          </a:ln>
        </p:spPr>
      </p:pic>
      <p:sp>
        <p:nvSpPr>
          <p:cNvPr id="8" name="Rectangle 7"/>
          <p:cNvSpPr/>
          <p:nvPr/>
        </p:nvSpPr>
        <p:spPr>
          <a:xfrm>
            <a:off x="570745" y="1709048"/>
            <a:ext cx="9174146" cy="1289007"/>
          </a:xfrm>
          <a:prstGeom prst="rect">
            <a:avLst/>
          </a:prstGeom>
        </p:spPr>
        <p:txBody>
          <a:bodyPr wrap="square">
            <a:spAutoFit/>
          </a:bodyPr>
          <a:lstStyle/>
          <a:p>
            <a:pPr lvl="0">
              <a:lnSpc>
                <a:spcPct val="144000"/>
              </a:lnSpc>
              <a:spcAft>
                <a:spcPts val="575"/>
              </a:spcAft>
              <a:buClr>
                <a:srgbClr val="787D22"/>
              </a:buClr>
              <a:buSzPts val="400"/>
              <a:tabLst>
                <a:tab pos="113030" algn="l"/>
              </a:tabLs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xác định những điều em thấy hài lòng và những điều em chư</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hài lòng về bàn thân trong cuộc sống.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kế hoạch phát huy những điều em hài lòng và khắc phục những điêu em chưa hài lòng theo b</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đây:</a:t>
            </a:r>
            <a:endParaRPr lang="en-US"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50852195"/>
              </p:ext>
            </p:extLst>
          </p:nvPr>
        </p:nvGraphicFramePr>
        <p:xfrm>
          <a:off x="882469" y="2998053"/>
          <a:ext cx="8128000" cy="31023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313346596"/>
                    </a:ext>
                  </a:extLst>
                </a:gridCol>
                <a:gridCol w="2032000">
                  <a:extLst>
                    <a:ext uri="{9D8B030D-6E8A-4147-A177-3AD203B41FA5}">
                      <a16:colId xmlns:a16="http://schemas.microsoft.com/office/drawing/2014/main" val="3155192893"/>
                    </a:ext>
                  </a:extLst>
                </a:gridCol>
                <a:gridCol w="2032000">
                  <a:extLst>
                    <a:ext uri="{9D8B030D-6E8A-4147-A177-3AD203B41FA5}">
                      <a16:colId xmlns:a16="http://schemas.microsoft.com/office/drawing/2014/main" val="948684975"/>
                    </a:ext>
                  </a:extLst>
                </a:gridCol>
                <a:gridCol w="2032000">
                  <a:extLst>
                    <a:ext uri="{9D8B030D-6E8A-4147-A177-3AD203B41FA5}">
                      <a16:colId xmlns:a16="http://schemas.microsoft.com/office/drawing/2014/main" val="2485827338"/>
                    </a:ext>
                  </a:extLst>
                </a:gridCol>
              </a:tblGrid>
              <a:tr h="517050">
                <a:tc rowSpan="3">
                  <a:txBody>
                    <a:bodyPr/>
                    <a:lstStyle/>
                    <a:p>
                      <a:pPr algn="ctr"/>
                      <a:r>
                        <a:rPr lang="en-US">
                          <a:solidFill>
                            <a:srgbClr val="FF0000"/>
                          </a:solidFill>
                          <a:latin typeface="Times" panose="02020603050405020304" pitchFamily="18" charset="0"/>
                          <a:cs typeface="Times" panose="02020603050405020304" pitchFamily="18" charset="0"/>
                        </a:rPr>
                        <a:t>Những</a:t>
                      </a:r>
                      <a:r>
                        <a:rPr lang="en-US" baseline="0">
                          <a:solidFill>
                            <a:srgbClr val="FF0000"/>
                          </a:solidFill>
                          <a:latin typeface="Times" panose="02020603050405020304" pitchFamily="18" charset="0"/>
                          <a:cs typeface="Times" panose="02020603050405020304" pitchFamily="18" charset="0"/>
                        </a:rPr>
                        <a:t> điều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a:solidFill>
                            <a:srgbClr val="FF0000"/>
                          </a:solidFill>
                          <a:latin typeface="Times" panose="02020603050405020304" pitchFamily="18" charset="0"/>
                          <a:cs typeface="Times" panose="02020603050405020304" pitchFamily="18" charset="0"/>
                        </a:rPr>
                        <a:t>Cách</a:t>
                      </a:r>
                      <a:r>
                        <a:rPr lang="en-US" baseline="0">
                          <a:solidFill>
                            <a:srgbClr val="FF0000"/>
                          </a:solidFill>
                          <a:latin typeface="Times" panose="02020603050405020304" pitchFamily="18" charset="0"/>
                          <a:cs typeface="Times" panose="02020603050405020304" pitchFamily="18" charset="0"/>
                        </a:rPr>
                        <a:t> phát huy</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solidFill>
                      <a:schemeClr val="bg1">
                        <a:lumMod val="95000"/>
                      </a:schemeClr>
                    </a:solidFill>
                  </a:tcPr>
                </a:tc>
                <a:extLst>
                  <a:ext uri="{0D108BD9-81ED-4DB2-BD59-A6C34878D82A}">
                    <a16:rowId xmlns:a16="http://schemas.microsoft.com/office/drawing/2014/main" val="367537787"/>
                  </a:ext>
                </a:extLst>
              </a:tr>
              <a:tr h="517050">
                <a:tc vMerge="1">
                  <a:txBody>
                    <a:bodyPr/>
                    <a:lstStyle/>
                    <a:p>
                      <a:endParaRPr lang="en-US"/>
                    </a:p>
                  </a:txBody>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vMerge="1">
                  <a:txBody>
                    <a:bodyPr/>
                    <a:lstStyle/>
                    <a:p>
                      <a:endParaRPr lang="en-US"/>
                    </a:p>
                  </a:txBody>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tc>
                <a:extLst>
                  <a:ext uri="{0D108BD9-81ED-4DB2-BD59-A6C34878D82A}">
                    <a16:rowId xmlns:a16="http://schemas.microsoft.com/office/drawing/2014/main" val="1497519754"/>
                  </a:ext>
                </a:extLst>
              </a:tr>
              <a:tr h="517050">
                <a:tc vMerge="1">
                  <a:txBody>
                    <a:bodyPr/>
                    <a:lstStyle/>
                    <a:p>
                      <a:endParaRPr lang="en-US"/>
                    </a:p>
                  </a:txBody>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vMerge="1">
                  <a:txBody>
                    <a:bodyPr/>
                    <a:lstStyle/>
                    <a:p>
                      <a:endParaRPr lang="en-US"/>
                    </a:p>
                  </a:txBody>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tc>
                <a:extLst>
                  <a:ext uri="{0D108BD9-81ED-4DB2-BD59-A6C34878D82A}">
                    <a16:rowId xmlns:a16="http://schemas.microsoft.com/office/drawing/2014/main" val="209829829"/>
                  </a:ext>
                </a:extLst>
              </a:tr>
              <a:tr h="517050">
                <a:tc rowSpan="3">
                  <a:txBody>
                    <a:bodyPr/>
                    <a:lstStyle/>
                    <a:p>
                      <a:pPr algn="ctr"/>
                      <a:r>
                        <a:rPr lang="en-US" b="1" dirty="0" err="1">
                          <a:solidFill>
                            <a:srgbClr val="FF0000"/>
                          </a:solidFill>
                          <a:latin typeface="Times" panose="02020603050405020304" pitchFamily="18" charset="0"/>
                          <a:cs typeface="Times" panose="02020603050405020304" pitchFamily="18" charset="0"/>
                        </a:rPr>
                        <a:t>Những</a:t>
                      </a:r>
                      <a:r>
                        <a:rPr lang="en-US" b="1" baseline="0" dirty="0">
                          <a:solidFill>
                            <a:srgbClr val="FF0000"/>
                          </a:solidFill>
                          <a:latin typeface="Times" panose="02020603050405020304" pitchFamily="18" charset="0"/>
                          <a:cs typeface="Times" panose="02020603050405020304" pitchFamily="18" charset="0"/>
                        </a:rPr>
                        <a:t> </a:t>
                      </a:r>
                      <a:r>
                        <a:rPr lang="en-US" b="1" baseline="0" dirty="0" err="1">
                          <a:solidFill>
                            <a:srgbClr val="FF0000"/>
                          </a:solidFill>
                          <a:latin typeface="Times" panose="02020603050405020304" pitchFamily="18" charset="0"/>
                          <a:cs typeface="Times" panose="02020603050405020304" pitchFamily="18" charset="0"/>
                        </a:rPr>
                        <a:t>điều</a:t>
                      </a:r>
                      <a:r>
                        <a:rPr lang="en-US" b="1" baseline="0" dirty="0">
                          <a:solidFill>
                            <a:srgbClr val="FF0000"/>
                          </a:solidFill>
                          <a:latin typeface="Times" panose="02020603050405020304" pitchFamily="18" charset="0"/>
                          <a:cs typeface="Times" panose="02020603050405020304" pitchFamily="18" charset="0"/>
                        </a:rPr>
                        <a:t> </a:t>
                      </a:r>
                      <a:r>
                        <a:rPr lang="en-US" b="1" baseline="0" dirty="0" err="1">
                          <a:solidFill>
                            <a:srgbClr val="FF0000"/>
                          </a:solidFill>
                          <a:latin typeface="Times" panose="02020603050405020304" pitchFamily="18" charset="0"/>
                          <a:cs typeface="Times" panose="02020603050405020304" pitchFamily="18" charset="0"/>
                        </a:rPr>
                        <a:t>chưa</a:t>
                      </a:r>
                      <a:r>
                        <a:rPr lang="en-US" b="1" baseline="0" dirty="0">
                          <a:solidFill>
                            <a:srgbClr val="FF0000"/>
                          </a:solidFill>
                          <a:latin typeface="Times" panose="02020603050405020304" pitchFamily="18" charset="0"/>
                          <a:cs typeface="Times" panose="02020603050405020304" pitchFamily="18" charset="0"/>
                        </a:rPr>
                        <a:t> </a:t>
                      </a:r>
                      <a:r>
                        <a:rPr lang="en-US" b="1" baseline="0" dirty="0" err="1">
                          <a:solidFill>
                            <a:srgbClr val="FF0000"/>
                          </a:solidFill>
                          <a:latin typeface="Times" panose="02020603050405020304" pitchFamily="18" charset="0"/>
                          <a:cs typeface="Times" panose="02020603050405020304" pitchFamily="18" charset="0"/>
                        </a:rPr>
                        <a:t>hài</a:t>
                      </a:r>
                      <a:r>
                        <a:rPr lang="en-US" b="1" baseline="0" dirty="0">
                          <a:solidFill>
                            <a:srgbClr val="FF0000"/>
                          </a:solidFill>
                          <a:latin typeface="Times" panose="02020603050405020304" pitchFamily="18" charset="0"/>
                          <a:cs typeface="Times" panose="02020603050405020304" pitchFamily="18" charset="0"/>
                        </a:rPr>
                        <a:t> </a:t>
                      </a:r>
                      <a:r>
                        <a:rPr lang="en-US" b="1" baseline="0" dirty="0" err="1">
                          <a:solidFill>
                            <a:srgbClr val="FF0000"/>
                          </a:solidFill>
                          <a:latin typeface="Times" panose="02020603050405020304" pitchFamily="18" charset="0"/>
                          <a:cs typeface="Times" panose="02020603050405020304" pitchFamily="18" charset="0"/>
                        </a:rPr>
                        <a:t>lòng</a:t>
                      </a:r>
                      <a:endParaRPr lang="en-US" b="1" dirty="0">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b="1" dirty="0" err="1">
                          <a:solidFill>
                            <a:srgbClr val="FF0000"/>
                          </a:solidFill>
                          <a:latin typeface="Times" panose="02020603050405020304" pitchFamily="18" charset="0"/>
                          <a:cs typeface="Times" panose="02020603050405020304" pitchFamily="18" charset="0"/>
                        </a:rPr>
                        <a:t>Cách</a:t>
                      </a:r>
                      <a:r>
                        <a:rPr lang="en-US" b="1" baseline="0" dirty="0">
                          <a:solidFill>
                            <a:srgbClr val="FF0000"/>
                          </a:solidFill>
                          <a:latin typeface="Times" panose="02020603050405020304" pitchFamily="18" charset="0"/>
                          <a:cs typeface="Times" panose="02020603050405020304" pitchFamily="18" charset="0"/>
                        </a:rPr>
                        <a:t> </a:t>
                      </a:r>
                      <a:r>
                        <a:rPr lang="en-US" b="1" baseline="0" dirty="0" err="1">
                          <a:solidFill>
                            <a:srgbClr val="FF0000"/>
                          </a:solidFill>
                          <a:latin typeface="Times" panose="02020603050405020304" pitchFamily="18" charset="0"/>
                          <a:cs typeface="Times" panose="02020603050405020304" pitchFamily="18" charset="0"/>
                        </a:rPr>
                        <a:t>khắc</a:t>
                      </a:r>
                      <a:r>
                        <a:rPr lang="en-US" b="1" baseline="0" dirty="0">
                          <a:solidFill>
                            <a:srgbClr val="FF0000"/>
                          </a:solidFill>
                          <a:latin typeface="Times" panose="02020603050405020304" pitchFamily="18" charset="0"/>
                          <a:cs typeface="Times" panose="02020603050405020304" pitchFamily="18" charset="0"/>
                        </a:rPr>
                        <a:t> </a:t>
                      </a:r>
                      <a:r>
                        <a:rPr lang="en-US" b="1" baseline="0" dirty="0" err="1">
                          <a:solidFill>
                            <a:srgbClr val="FF0000"/>
                          </a:solidFill>
                          <a:latin typeface="Times" panose="02020603050405020304" pitchFamily="18" charset="0"/>
                          <a:cs typeface="Times" panose="02020603050405020304" pitchFamily="18" charset="0"/>
                        </a:rPr>
                        <a:t>phục</a:t>
                      </a:r>
                      <a:endParaRPr lang="en-US" b="1" dirty="0">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dirty="0">
                          <a:solidFill>
                            <a:srgbClr val="FF0000"/>
                          </a:solidFill>
                          <a:latin typeface="Times" panose="02020603050405020304" pitchFamily="18" charset="0"/>
                          <a:cs typeface="Times" panose="02020603050405020304" pitchFamily="18" charset="0"/>
                        </a:rPr>
                        <a:t>?</a:t>
                      </a:r>
                    </a:p>
                  </a:txBody>
                  <a:tcPr/>
                </a:tc>
                <a:extLst>
                  <a:ext uri="{0D108BD9-81ED-4DB2-BD59-A6C34878D82A}">
                    <a16:rowId xmlns:a16="http://schemas.microsoft.com/office/drawing/2014/main" val="2513690341"/>
                  </a:ext>
                </a:extLst>
              </a:tr>
              <a:tr h="517050">
                <a:tc vMerge="1">
                  <a:txBody>
                    <a:bodyPr/>
                    <a:lstStyle/>
                    <a:p>
                      <a:endParaRPr lang="en-US"/>
                    </a:p>
                  </a:txBody>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vMerge="1">
                  <a:txBody>
                    <a:bodyPr/>
                    <a:lstStyle/>
                    <a:p>
                      <a:endParaRPr lang="en-US"/>
                    </a:p>
                  </a:txBody>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tc>
                <a:extLst>
                  <a:ext uri="{0D108BD9-81ED-4DB2-BD59-A6C34878D82A}">
                    <a16:rowId xmlns:a16="http://schemas.microsoft.com/office/drawing/2014/main" val="2324186601"/>
                  </a:ext>
                </a:extLst>
              </a:tr>
              <a:tr h="517050">
                <a:tc vMerge="1">
                  <a:txBody>
                    <a:bodyPr/>
                    <a:lstStyle/>
                    <a:p>
                      <a:endParaRPr lang="en-US"/>
                    </a:p>
                  </a:txBody>
                  <a:tcPr/>
                </a:tc>
                <a:tc>
                  <a:txBody>
                    <a:bodyPr/>
                    <a:lstStyle/>
                    <a:p>
                      <a:pPr algn="ctr"/>
                      <a:r>
                        <a:rPr lang="en-US">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vMerge="1">
                  <a:txBody>
                    <a:bodyPr/>
                    <a:lstStyle/>
                    <a:p>
                      <a:endParaRPr lang="en-US"/>
                    </a:p>
                  </a:txBody>
                  <a:tcPr/>
                </a:tc>
                <a:tc>
                  <a:txBody>
                    <a:bodyPr/>
                    <a:lstStyle/>
                    <a:p>
                      <a:pPr algn="ctr"/>
                      <a:r>
                        <a:rPr lang="en-US" dirty="0">
                          <a:solidFill>
                            <a:srgbClr val="FF0000"/>
                          </a:solidFill>
                          <a:latin typeface="Times" panose="02020603050405020304" pitchFamily="18" charset="0"/>
                          <a:cs typeface="Times" panose="02020603050405020304" pitchFamily="18" charset="0"/>
                        </a:rPr>
                        <a:t>?</a:t>
                      </a:r>
                    </a:p>
                  </a:txBody>
                  <a:tcPr/>
                </a:tc>
                <a:extLst>
                  <a:ext uri="{0D108BD9-81ED-4DB2-BD59-A6C34878D82A}">
                    <a16:rowId xmlns:a16="http://schemas.microsoft.com/office/drawing/2014/main" val="3082770032"/>
                  </a:ext>
                </a:extLst>
              </a:tr>
            </a:tbl>
          </a:graphicData>
        </a:graphic>
      </p:graphicFrame>
    </p:spTree>
    <p:extLst>
      <p:ext uri="{BB962C8B-B14F-4D97-AF65-F5344CB8AC3E}">
        <p14:creationId xmlns:p14="http://schemas.microsoft.com/office/powerpoint/2010/main" val="3793732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4;p8"/>
          <p:cNvPicPr preferRelativeResize="0"/>
          <p:nvPr/>
        </p:nvPicPr>
        <p:blipFill rotWithShape="1">
          <a:blip r:embed="rId2">
            <a:alphaModFix/>
          </a:blip>
          <a:srcRect l="16992" t="-937" r="50159" b="17086"/>
          <a:stretch/>
        </p:blipFill>
        <p:spPr>
          <a:xfrm>
            <a:off x="-143691" y="-130629"/>
            <a:ext cx="13062857" cy="7707086"/>
          </a:xfrm>
          <a:prstGeom prst="rect">
            <a:avLst/>
          </a:prstGeom>
          <a:noFill/>
          <a:ln>
            <a:noFill/>
          </a:ln>
        </p:spPr>
      </p:pic>
      <p:sp>
        <p:nvSpPr>
          <p:cNvPr id="6" name="Rectangle 5"/>
          <p:cNvSpPr/>
          <p:nvPr/>
        </p:nvSpPr>
        <p:spPr>
          <a:xfrm>
            <a:off x="934193" y="1834546"/>
            <a:ext cx="10685416" cy="4832092"/>
          </a:xfrm>
          <a:prstGeom prst="rect">
            <a:avLst/>
          </a:prstGeom>
        </p:spPr>
        <p:txBody>
          <a:bodyPr wrap="square">
            <a:spAutoFit/>
          </a:bodyPr>
          <a:lstStyle/>
          <a:p>
            <a:pPr>
              <a:spcAft>
                <a:spcPts val="0"/>
              </a:spcAft>
            </a:pPr>
            <a:r>
              <a:rPr lang="en-US" sz="2200" dirty="0" err="1" smtClean="0">
                <a:latin typeface="Times" panose="02020603050405020304" pitchFamily="18" charset="0"/>
                <a:cs typeface="Times" panose="02020603050405020304" pitchFamily="18" charset="0"/>
              </a:rPr>
              <a:t>Lời</a:t>
            </a:r>
            <a:r>
              <a:rPr lang="en-US" sz="2200" dirty="0" smtClean="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dạy</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của</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Chủ</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tịch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Hồ</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Chí</a:t>
            </a:r>
            <a:r>
              <a:rPr lang="en-US" sz="2200" dirty="0">
                <a:latin typeface="Times" panose="02020603050405020304" pitchFamily="18" charset="0"/>
                <a:cs typeface="Times" panose="02020603050405020304" pitchFamily="18" charset="0"/>
              </a:rPr>
              <a:t> Minh </a:t>
            </a:r>
            <a:r>
              <a:rPr lang="en-US" sz="2200" dirty="0" err="1">
                <a:latin typeface="Times" panose="02020603050405020304" pitchFamily="18" charset="0"/>
                <a:cs typeface="Times" panose="02020603050405020304" pitchFamily="18" charset="0"/>
              </a:rPr>
              <a:t>trong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Thư</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gửi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cán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bộ</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và</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chiến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sĩ</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Hải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quân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Báo</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dân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đăng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số</a:t>
            </a:r>
            <a:r>
              <a:rPr lang="en-US" sz="2200" dirty="0">
                <a:latin typeface="Times" panose="02020603050405020304" pitchFamily="18" charset="0"/>
                <a:cs typeface="Times" panose="02020603050405020304" pitchFamily="18" charset="0"/>
              </a:rPr>
              <a:t> 4147, </a:t>
            </a:r>
            <a:r>
              <a:rPr lang="en-US" sz="2200" dirty="0" err="1">
                <a:latin typeface="Times" panose="02020603050405020304" pitchFamily="18" charset="0"/>
                <a:cs typeface="Times" panose="02020603050405020304" pitchFamily="18" charset="0"/>
              </a:rPr>
              <a:t>ngày</a:t>
            </a:r>
            <a:r>
              <a:rPr lang="en-US" sz="2200" dirty="0">
                <a:latin typeface="Times" panose="02020603050405020304" pitchFamily="18" charset="0"/>
                <a:cs typeface="Times" panose="02020603050405020304" pitchFamily="18" charset="0"/>
              </a:rPr>
              <a:t> 11 </a:t>
            </a:r>
            <a:r>
              <a:rPr lang="en-US" sz="2200" dirty="0" err="1">
                <a:latin typeface="Times" panose="02020603050405020304" pitchFamily="18" charset="0"/>
                <a:cs typeface="Times" panose="02020603050405020304" pitchFamily="18" charset="0"/>
              </a:rPr>
              <a:t>tháng</a:t>
            </a:r>
            <a:r>
              <a:rPr lang="en-US" sz="2200" dirty="0">
                <a:latin typeface="Times" panose="02020603050405020304" pitchFamily="18" charset="0"/>
                <a:cs typeface="Times" panose="02020603050405020304" pitchFamily="18" charset="0"/>
              </a:rPr>
              <a:t> 8 </a:t>
            </a:r>
            <a:r>
              <a:rPr lang="en-US" sz="2200" dirty="0" err="1">
                <a:latin typeface="Times" panose="02020603050405020304" pitchFamily="18" charset="0"/>
                <a:cs typeface="Times" panose="02020603050405020304" pitchFamily="18" charset="0"/>
              </a:rPr>
              <a:t>năm</a:t>
            </a:r>
            <a:r>
              <a:rPr lang="en-US" sz="2200" dirty="0">
                <a:latin typeface="Times" panose="02020603050405020304" pitchFamily="18" charset="0"/>
                <a:cs typeface="Times" panose="02020603050405020304" pitchFamily="18" charset="0"/>
              </a:rPr>
              <a:t> 1965. </a:t>
            </a:r>
          </a:p>
          <a:p>
            <a:pPr>
              <a:spcAft>
                <a:spcPts val="0"/>
              </a:spcAft>
            </a:pPr>
            <a:r>
              <a:rPr lang="en-US" sz="2200" dirty="0">
                <a:latin typeface="Times" panose="02020603050405020304" pitchFamily="18" charset="0"/>
                <a:cs typeface="Times" panose="02020603050405020304" pitchFamily="18" charset="0"/>
              </a:rPr>
              <a:t> </a:t>
            </a:r>
          </a:p>
          <a:p>
            <a:pPr>
              <a:spcAft>
                <a:spcPts val="0"/>
              </a:spcAft>
            </a:pPr>
            <a:r>
              <a:rPr lang="en-US" sz="2200" dirty="0" err="1">
                <a:latin typeface="Times" panose="02020603050405020304" pitchFamily="18" charset="0"/>
                <a:cs typeface="Times" panose="02020603050405020304" pitchFamily="18" charset="0"/>
              </a:rPr>
              <a:t>Ngày</a:t>
            </a:r>
            <a:r>
              <a:rPr lang="en-US" sz="2200" dirty="0">
                <a:latin typeface="Times" panose="02020603050405020304" pitchFamily="18" charset="0"/>
                <a:cs typeface="Times" panose="02020603050405020304" pitchFamily="18" charset="0"/>
              </a:rPr>
              <a:t> 11 </a:t>
            </a:r>
            <a:r>
              <a:rPr lang="en-US" sz="2200" dirty="0" err="1">
                <a:latin typeface="Times" panose="02020603050405020304" pitchFamily="18" charset="0"/>
                <a:cs typeface="Times" panose="02020603050405020304" pitchFamily="18" charset="0"/>
              </a:rPr>
              <a:t>tháng</a:t>
            </a:r>
            <a:r>
              <a:rPr lang="en-US" sz="2200" dirty="0">
                <a:latin typeface="Times" panose="02020603050405020304" pitchFamily="18" charset="0"/>
                <a:cs typeface="Times" panose="02020603050405020304" pitchFamily="18" charset="0"/>
              </a:rPr>
              <a:t> 8 “</a:t>
            </a:r>
            <a:r>
              <a:rPr lang="en-US" sz="2200" dirty="0" err="1">
                <a:latin typeface="Times" panose="02020603050405020304" pitchFamily="18" charset="0"/>
                <a:cs typeface="Times" panose="02020603050405020304" pitchFamily="18" charset="0"/>
              </a:rPr>
              <a:t>Các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chú</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hãy</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ra</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sức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phát</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huy</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ưu</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điểm</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sữa</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chữa</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nhược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điểm</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khó</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không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nản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thắng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không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kiêu</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cùng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với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đơn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vị</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bạn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và</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dân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quyết</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tâm</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đánh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thắng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giặc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Mỹ</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xâm</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lược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góp</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phần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xứng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đáng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vào</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sự</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nghiệp</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bảo</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vệ</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miền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Bắc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ủng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hộ</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cách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mạng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giải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phóng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miền</a:t>
            </a:r>
            <a:r>
              <a:rPr lang="en-US" sz="2200" dirty="0">
                <a:latin typeface="Times" panose="02020603050405020304" pitchFamily="18" charset="0"/>
                <a:cs typeface="Times" panose="02020603050405020304" pitchFamily="18" charset="0"/>
              </a:rPr>
              <a:t> Nam </a:t>
            </a:r>
            <a:r>
              <a:rPr lang="en-US" sz="2200" dirty="0" err="1">
                <a:latin typeface="Times" panose="02020603050405020304" pitchFamily="18" charset="0"/>
                <a:cs typeface="Times" panose="02020603050405020304" pitchFamily="18" charset="0"/>
              </a:rPr>
              <a:t>tiến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tới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hòa</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bình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thống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nhất</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nước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nhà</a:t>
            </a:r>
            <a:r>
              <a:rPr lang="en-US" sz="2200" dirty="0" smtClean="0">
                <a:latin typeface="Times" panose="02020603050405020304" pitchFamily="18" charset="0"/>
                <a:cs typeface="Times" panose="02020603050405020304" pitchFamily="18" charset="0"/>
              </a:rPr>
              <a:t>”.</a:t>
            </a:r>
            <a:endParaRPr lang="en-US" sz="2200" dirty="0">
              <a:latin typeface="Times" panose="02020603050405020304" pitchFamily="18" charset="0"/>
              <a:cs typeface="Times" panose="02020603050405020304" pitchFamily="18" charset="0"/>
            </a:endParaRPr>
          </a:p>
          <a:p>
            <a:pPr>
              <a:spcAft>
                <a:spcPts val="0"/>
              </a:spcAft>
            </a:pPr>
            <a:r>
              <a:rPr lang="en-US" sz="2200" dirty="0">
                <a:latin typeface="Times" panose="02020603050405020304" pitchFamily="18" charset="0"/>
                <a:cs typeface="Times" panose="02020603050405020304" pitchFamily="18" charset="0"/>
              </a:rPr>
              <a:t> </a:t>
            </a:r>
          </a:p>
          <a:p>
            <a:pPr>
              <a:spcAft>
                <a:spcPts val="0"/>
              </a:spcAft>
            </a:pPr>
            <a:r>
              <a:rPr lang="en-US" sz="2200" dirty="0" err="1">
                <a:latin typeface="Times" panose="02020603050405020304" pitchFamily="18" charset="0"/>
                <a:cs typeface="Times" panose="02020603050405020304" pitchFamily="18" charset="0"/>
              </a:rPr>
              <a:t>Nhân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dịp</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Kỷ</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niệm</a:t>
            </a:r>
            <a:r>
              <a:rPr lang="en-US" sz="2200" dirty="0">
                <a:latin typeface="Times" panose="02020603050405020304" pitchFamily="18" charset="0"/>
                <a:cs typeface="Times" panose="02020603050405020304" pitchFamily="18" charset="0"/>
              </a:rPr>
              <a:t> 10 </a:t>
            </a:r>
            <a:r>
              <a:rPr lang="en-US" sz="2200" dirty="0" err="1">
                <a:latin typeface="Times" panose="02020603050405020304" pitchFamily="18" charset="0"/>
                <a:cs typeface="Times" panose="02020603050405020304" pitchFamily="18" charset="0"/>
              </a:rPr>
              <a:t>năm</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Ngày</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truyền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thống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của</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Quân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chủng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Hải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quân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Bác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Hồ</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đã</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gửi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thư</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chúc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mừng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và</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biểu</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dương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thành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tích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trong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xây</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dựng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chiến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đấu</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và</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chiến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thắng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của</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Hải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quân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đồng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thời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Người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nhắc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nhở</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cán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bộ</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chiến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sĩ</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Quân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chủng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Hải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quân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cần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tiếp</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tục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phát</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huy</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truyền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thống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và</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thành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tích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đã</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đạt</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được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chủ</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động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khắc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phục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khó</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khăn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gian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khổ</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phấn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đấu</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hoàn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thành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xuất</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sắc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mọi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nhiệm</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vụ</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được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giao</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Nhờ</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những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lời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kêu</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gọi</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đó</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quân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và</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dân</a:t>
            </a:r>
            <a:r>
              <a:rPr lang="en-US" sz="2200" dirty="0">
                <a:latin typeface="Times" panose="02020603050405020304" pitchFamily="18" charset="0"/>
                <a:cs typeface="Times" panose="02020603050405020304" pitchFamily="18" charset="0"/>
              </a:rPr>
              <a:t> ta </a:t>
            </a:r>
            <a:r>
              <a:rPr lang="en-US" sz="2200" dirty="0" err="1">
                <a:latin typeface="Times" panose="02020603050405020304" pitchFamily="18" charset="0"/>
                <a:cs typeface="Times" panose="02020603050405020304" pitchFamily="18" charset="0"/>
              </a:rPr>
              <a:t>đãnh</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khắc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phục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nhược</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điểm</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chung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tay</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đồng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lòng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kháng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chiến</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chông</a:t>
            </a:r>
            <a:r>
              <a:rPr lang="en-US" sz="2200" dirty="0">
                <a:latin typeface="Times" panose="02020603050405020304" pitchFamily="18" charset="0"/>
                <a:cs typeface="Times" panose="02020603050405020304" pitchFamily="18" charset="0"/>
              </a:rPr>
              <a:t> </a:t>
            </a:r>
            <a:r>
              <a:rPr lang="en-US" sz="2200" dirty="0" err="1">
                <a:latin typeface="Times" panose="02020603050405020304" pitchFamily="18" charset="0"/>
                <a:cs typeface="Times" panose="02020603050405020304" pitchFamily="18" charset="0"/>
              </a:rPr>
              <a:t>Mĩ</a:t>
            </a:r>
            <a:r>
              <a:rPr lang="en-US" sz="2200" dirty="0">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3956323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300003" y="3278205"/>
            <a:ext cx="3861955" cy="830997"/>
          </a:xfrm>
          <a:prstGeom prst="rect">
            <a:avLst/>
          </a:prstGeom>
          <a:noFill/>
        </p:spPr>
        <p:txBody>
          <a:bodyPr wrap="none" rtlCol="0">
            <a:spAutoFit/>
          </a:bodyPr>
          <a:lstStyle/>
          <a:p>
            <a:r>
              <a:rPr lang="en-US" sz="4800" b="1" dirty="0" smtClean="0">
                <a:latin typeface="Times" panose="02020603050405020304" pitchFamily="18" charset="0"/>
                <a:cs typeface="Times" panose="02020603050405020304" pitchFamily="18" charset="0"/>
              </a:rPr>
              <a:t>KHỞI </a:t>
            </a:r>
            <a:r>
              <a:rPr lang="en-US" sz="4800" b="1" dirty="0">
                <a:latin typeface="Times" panose="02020603050405020304" pitchFamily="18" charset="0"/>
                <a:cs typeface="Times" panose="02020603050405020304" pitchFamily="18" charset="0"/>
              </a:rPr>
              <a:t>ĐỘNG</a:t>
            </a:r>
          </a:p>
        </p:txBody>
      </p:sp>
    </p:spTree>
    <p:extLst>
      <p:ext uri="{BB962C8B-B14F-4D97-AF65-F5344CB8AC3E}">
        <p14:creationId xmlns:p14="http://schemas.microsoft.com/office/powerpoint/2010/main" val="184322740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407169" y="3278205"/>
            <a:ext cx="3621504" cy="830997"/>
          </a:xfrm>
          <a:prstGeom prst="rect">
            <a:avLst/>
          </a:prstGeom>
          <a:noFill/>
        </p:spPr>
        <p:txBody>
          <a:bodyPr wrap="none" rtlCol="0">
            <a:spAutoFit/>
          </a:bodyPr>
          <a:lstStyle/>
          <a:p>
            <a:r>
              <a:rPr lang="en-US" sz="4800" b="1" dirty="0" smtClean="0">
                <a:latin typeface="Times" panose="02020603050405020304" pitchFamily="18" charset="0"/>
                <a:cs typeface="Times" panose="02020603050405020304" pitchFamily="18" charset="0"/>
              </a:rPr>
              <a:t>KHÁM </a:t>
            </a:r>
            <a:r>
              <a:rPr lang="en-US" sz="4800" b="1" dirty="0">
                <a:latin typeface="Times" panose="02020603050405020304" pitchFamily="18" charset="0"/>
                <a:cs typeface="Times" panose="02020603050405020304" pitchFamily="18" charset="0"/>
              </a:rPr>
              <a:t>PHÁ</a:t>
            </a:r>
          </a:p>
        </p:txBody>
      </p:sp>
    </p:spTree>
    <p:extLst>
      <p:ext uri="{BB962C8B-B14F-4D97-AF65-F5344CB8AC3E}">
        <p14:creationId xmlns:p14="http://schemas.microsoft.com/office/powerpoint/2010/main" val="33553521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7" name="Rectangle 6"/>
          <p:cNvSpPr/>
          <p:nvPr/>
        </p:nvSpPr>
        <p:spPr>
          <a:xfrm>
            <a:off x="3066473" y="2493911"/>
            <a:ext cx="5889855" cy="1366528"/>
          </a:xfrm>
          <a:prstGeom prst="rect">
            <a:avLst/>
          </a:prstGeom>
        </p:spPr>
        <p:txBody>
          <a:bodyPr wrap="square">
            <a:spAutoFit/>
          </a:bodyPr>
          <a:lstStyle/>
          <a:p>
            <a:pPr algn="ctr">
              <a:lnSpc>
                <a:spcPct val="115000"/>
              </a:lnSpc>
              <a:spcAft>
                <a:spcPts val="500"/>
              </a:spcAft>
              <a:buClr>
                <a:srgbClr val="000000"/>
              </a:buClr>
              <a:buSzPts val="1200"/>
              <a:tabLst>
                <a:tab pos="252730" algn="l"/>
              </a:tabLst>
            </a:pP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1. </a:t>
            </a:r>
            <a:r>
              <a:rPr lang="en-US" sz="3600" b="1" dirty="0" err="1">
                <a:solidFill>
                  <a:srgbClr val="FF0000"/>
                </a:solidFill>
                <a:latin typeface="Times" panose="02020603050405020304" pitchFamily="18" charset="0"/>
                <a:ea typeface="Arial" panose="020B0604020202020204" pitchFamily="34" charset="0"/>
                <a:cs typeface="Times" panose="02020603050405020304" pitchFamily="18" charset="0"/>
              </a:rPr>
              <a:t>Thế</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a:solidFill>
                  <a:srgbClr val="FF0000"/>
                </a:solidFill>
                <a:latin typeface="Times" panose="02020603050405020304" pitchFamily="18" charset="0"/>
                <a:ea typeface="Arial" panose="020B0604020202020204" pitchFamily="34" charset="0"/>
                <a:cs typeface="Times" panose="02020603050405020304" pitchFamily="18" charset="0"/>
              </a:rPr>
              <a:t>nào</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a:solidFill>
                  <a:srgbClr val="FF0000"/>
                </a:solidFill>
                <a:latin typeface="Times" panose="02020603050405020304" pitchFamily="18" charset="0"/>
                <a:ea typeface="Arial" panose="020B0604020202020204" pitchFamily="34" charset="0"/>
                <a:cs typeface="Times" panose="02020603050405020304" pitchFamily="18" charset="0"/>
              </a:rPr>
              <a:t>là</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a:solidFill>
                  <a:srgbClr val="FF0000"/>
                </a:solidFill>
                <a:latin typeface="Times" panose="02020603050405020304" pitchFamily="18" charset="0"/>
                <a:ea typeface="Arial" panose="020B0604020202020204" pitchFamily="34" charset="0"/>
                <a:cs typeface="Times" panose="02020603050405020304" pitchFamily="18" charset="0"/>
              </a:rPr>
              <a:t>tự</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a:solidFill>
                  <a:srgbClr val="FF0000"/>
                </a:solidFill>
                <a:latin typeface="Times" panose="02020603050405020304" pitchFamily="18" charset="0"/>
                <a:ea typeface="Arial" panose="020B0604020202020204" pitchFamily="34" charset="0"/>
                <a:cs typeface="Times" panose="02020603050405020304" pitchFamily="18" charset="0"/>
              </a:rPr>
              <a:t>nhận</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a:solidFill>
                  <a:srgbClr val="FF0000"/>
                </a:solidFill>
                <a:latin typeface="Times" panose="02020603050405020304" pitchFamily="18" charset="0"/>
                <a:ea typeface="Arial" panose="020B0604020202020204" pitchFamily="34" charset="0"/>
                <a:cs typeface="Times" panose="02020603050405020304" pitchFamily="18" charset="0"/>
              </a:rPr>
              <a:t>thức</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a:solidFill>
                  <a:srgbClr val="FF0000"/>
                </a:solidFill>
                <a:latin typeface="Times" panose="02020603050405020304" pitchFamily="18" charset="0"/>
                <a:ea typeface="Arial" panose="020B0604020202020204" pitchFamily="34" charset="0"/>
                <a:cs typeface="Times" panose="02020603050405020304" pitchFamily="18" charset="0"/>
              </a:rPr>
              <a:t>bản</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600" b="1" dirty="0" err="1">
                <a:solidFill>
                  <a:srgbClr val="FF0000"/>
                </a:solidFill>
                <a:latin typeface="Times" panose="02020603050405020304" pitchFamily="18" charset="0"/>
                <a:ea typeface="Arial" panose="020B0604020202020204" pitchFamily="34" charset="0"/>
                <a:cs typeface="Times" panose="02020603050405020304" pitchFamily="18" charset="0"/>
              </a:rPr>
              <a:t>thân</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a:t>
            </a:r>
          </a:p>
        </p:txBody>
      </p:sp>
    </p:spTree>
    <p:extLst>
      <p:ext uri="{BB962C8B-B14F-4D97-AF65-F5344CB8AC3E}">
        <p14:creationId xmlns:p14="http://schemas.microsoft.com/office/powerpoint/2010/main" val="1536531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9791121"/>
              </p:ext>
            </p:extLst>
          </p:nvPr>
        </p:nvGraphicFramePr>
        <p:xfrm>
          <a:off x="0" y="0"/>
          <a:ext cx="12192000" cy="6858000"/>
        </p:xfrm>
        <a:graphic>
          <a:graphicData uri="http://schemas.openxmlformats.org/drawingml/2006/table">
            <a:tbl>
              <a:tblPr firstRow="1" firstCol="1" bandRow="1"/>
              <a:tblGrid>
                <a:gridCol w="12192000">
                  <a:extLst>
                    <a:ext uri="{9D8B030D-6E8A-4147-A177-3AD203B41FA5}">
                      <a16:colId xmlns:a16="http://schemas.microsoft.com/office/drawing/2014/main" val="1544106080"/>
                    </a:ext>
                  </a:extLst>
                </a:gridCol>
              </a:tblGrid>
              <a:tr h="6858000">
                <a:tc>
                  <a:txBody>
                    <a:bodyPr/>
                    <a:lstStyle/>
                    <a:p>
                      <a:pPr marR="91440">
                        <a:lnSpc>
                          <a:spcPct val="107000"/>
                        </a:lnSpc>
                        <a:spcAft>
                          <a:spcPts val="0"/>
                        </a:spcAft>
                      </a:pPr>
                      <a:r>
                        <a:rPr lang="es-ES" sz="3200" b="1" i="1" u="sng" dirty="0" err="1" smtClean="0">
                          <a:effectLst/>
                          <a:latin typeface="Times" panose="02020603050405020304" pitchFamily="18" charset="0"/>
                          <a:ea typeface="Calibri" panose="020F0502020204030204" pitchFamily="34" charset="0"/>
                          <a:cs typeface="Times" panose="02020603050405020304" pitchFamily="18" charset="0"/>
                        </a:rPr>
                        <a:t>Đọc</a:t>
                      </a:r>
                      <a:r>
                        <a:rPr lang="es-ES" sz="3200" b="1" i="1" u="sng" baseline="0" dirty="0" smtClean="0">
                          <a:effectLst/>
                          <a:latin typeface="Times" panose="02020603050405020304" pitchFamily="18" charset="0"/>
                          <a:ea typeface="Calibri" panose="020F0502020204030204" pitchFamily="34" charset="0"/>
                          <a:cs typeface="Times" panose="02020603050405020304" pitchFamily="18" charset="0"/>
                        </a:rPr>
                        <a:t> </a:t>
                      </a:r>
                      <a:r>
                        <a:rPr lang="es-ES" sz="3200" b="1" i="1" u="sng" baseline="0" dirty="0" err="1" smtClean="0">
                          <a:effectLst/>
                          <a:latin typeface="Times" panose="02020603050405020304" pitchFamily="18" charset="0"/>
                          <a:ea typeface="Calibri" panose="020F0502020204030204" pitchFamily="34" charset="0"/>
                          <a:cs typeface="Times" panose="02020603050405020304" pitchFamily="18" charset="0"/>
                        </a:rPr>
                        <a:t>thông</a:t>
                      </a:r>
                      <a:r>
                        <a:rPr lang="es-ES" sz="3200" b="1" i="1" u="sng" baseline="0" dirty="0" smtClean="0">
                          <a:effectLst/>
                          <a:latin typeface="Times" panose="02020603050405020304" pitchFamily="18" charset="0"/>
                          <a:ea typeface="Calibri" panose="020F0502020204030204" pitchFamily="34" charset="0"/>
                          <a:cs typeface="Times" panose="02020603050405020304" pitchFamily="18" charset="0"/>
                        </a:rPr>
                        <a:t> </a:t>
                      </a:r>
                      <a:r>
                        <a:rPr lang="es-ES" sz="3200" b="1" i="1" u="sng" baseline="0" dirty="0" err="1" smtClean="0">
                          <a:effectLst/>
                          <a:latin typeface="Times" panose="02020603050405020304" pitchFamily="18" charset="0"/>
                          <a:ea typeface="Calibri" panose="020F0502020204030204" pitchFamily="34" charset="0"/>
                          <a:cs typeface="Times" panose="02020603050405020304" pitchFamily="18" charset="0"/>
                        </a:rPr>
                        <a:t>tin</a:t>
                      </a:r>
                      <a:r>
                        <a:rPr lang="es-ES" sz="3200" b="1" i="1" u="sng" baseline="0" dirty="0" smtClean="0">
                          <a:effectLst/>
                          <a:latin typeface="Times" panose="02020603050405020304" pitchFamily="18" charset="0"/>
                          <a:ea typeface="Calibri" panose="020F0502020204030204" pitchFamily="34" charset="0"/>
                          <a:cs typeface="Times" panose="02020603050405020304" pitchFamily="18" charset="0"/>
                        </a:rPr>
                        <a:t>:</a:t>
                      </a:r>
                    </a:p>
                    <a:p>
                      <a:pPr marR="91440">
                        <a:lnSpc>
                          <a:spcPct val="107000"/>
                        </a:lnSpc>
                        <a:spcAft>
                          <a:spcPts val="0"/>
                        </a:spcAft>
                      </a:pPr>
                      <a:endParaRPr lang="en-US" sz="3200" b="1" i="1" u="sng" dirty="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cap="none" spc="0" dirty="0">
                          <a:ln w="22225">
                            <a:solidFill>
                              <a:schemeClr val="accent2"/>
                            </a:solidFill>
                            <a:prstDash val="solid"/>
                          </a:ln>
                          <a:solidFill>
                            <a:schemeClr val="accent2">
                              <a:lumMod val="40000"/>
                              <a:lumOff val="60000"/>
                            </a:schemeClr>
                          </a:solidFill>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b="1" cap="none" spc="0" dirty="0">
                        <a:ln w="22225">
                          <a:solidFill>
                            <a:schemeClr val="accent2"/>
                          </a:solidFill>
                          <a:prstDash val="solid"/>
                        </a:ln>
                        <a:solidFill>
                          <a:schemeClr val="accent2">
                            <a:lumMod val="40000"/>
                            <a:lumOff val="60000"/>
                          </a:schemeClr>
                        </a:solidFill>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học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giỏi</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rất</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nhiều</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môn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học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nhưng</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môn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Khoa</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học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Tự</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nhiên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là</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một</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trở</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ngại</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của</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em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Lần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nào</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làm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bài</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kiểm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tra</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cũng</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bị</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điểm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kém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rất</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buồn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và</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cảm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thấy</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thất</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vọng</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về</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bản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thân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Biết</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được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điều</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này</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cô</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giáo</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khuyên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nên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tự</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khám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phá</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bản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thân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và</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có</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niềm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tin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vào</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chính</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mình</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Nghe</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lời</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khuyên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của</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cô</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đã</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đặt</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mục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tiêu</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khám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phá</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điểm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mạnh</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điểm</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yếu</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và</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cố</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gắng</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vượt</a:t>
                      </a:r>
                      <a:r>
                        <a:rPr lang="es-ES" sz="3200" dirty="0">
                          <a:effectLst/>
                          <a:latin typeface="Times" panose="02020603050405020304" pitchFamily="18" charset="0"/>
                          <a:ea typeface="Calibri" panose="020F0502020204030204" pitchFamily="34" charset="0"/>
                          <a:cs typeface="Times" panose="02020603050405020304" pitchFamily="18" charset="0"/>
                        </a:rPr>
                        <a:t> qua </a:t>
                      </a:r>
                      <a:r>
                        <a:rPr lang="es-ES" sz="3200" dirty="0" err="1">
                          <a:effectLst/>
                          <a:latin typeface="Times" panose="02020603050405020304" pitchFamily="18" charset="0"/>
                          <a:ea typeface="Calibri" panose="020F0502020204030204" pitchFamily="34" charset="0"/>
                          <a:cs typeface="Times" panose="02020603050405020304" pitchFamily="18" charset="0"/>
                        </a:rPr>
                        <a:t>thử</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thách</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của</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môn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Khoa</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học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Tự</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nhiên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Kể</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từ</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đó</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môn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Khoa</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học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Tự</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nhiên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không</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còn</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là</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trở</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ngại</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đối</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với</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Ngọc</a:t>
                      </a:r>
                      <a:r>
                        <a:rPr lang="es-ES" sz="3200" dirty="0">
                          <a:effectLst/>
                          <a:latin typeface="Times" panose="02020603050405020304" pitchFamily="18" charset="0"/>
                          <a:ea typeface="Calibri" panose="020F0502020204030204" pitchFamily="34" charset="0"/>
                          <a:cs typeface="Times" panose="02020603050405020304" pitchFamily="18" charset="0"/>
                        </a:rPr>
                        <a:t> </a:t>
                      </a:r>
                      <a:r>
                        <a:rPr lang="es-ES" sz="3200" dirty="0" err="1">
                          <a:effectLst/>
                          <a:latin typeface="Times" panose="02020603050405020304" pitchFamily="18" charset="0"/>
                          <a:ea typeface="Calibri" panose="020F0502020204030204" pitchFamily="34" charset="0"/>
                          <a:cs typeface="Times" panose="02020603050405020304" pitchFamily="18" charset="0"/>
                        </a:rPr>
                        <a:t>nữa</a:t>
                      </a:r>
                      <a:r>
                        <a:rPr lang="es-ES" sz="3200" dirty="0">
                          <a:effectLst/>
                          <a:latin typeface="Times" panose="02020603050405020304" pitchFamily="18" charset="0"/>
                          <a:ea typeface="Calibri" panose="020F0502020204030204" pitchFamily="34" charset="0"/>
                          <a:cs typeface="Times" panose="02020603050405020304" pitchFamily="18" charset="0"/>
                        </a:rPr>
                        <a:t>.</a:t>
                      </a:r>
                      <a:endParaRPr lang="en-US" sz="32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19301"/>
                  </a:ext>
                </a:extLst>
              </a:tr>
            </a:tbl>
          </a:graphicData>
        </a:graphic>
      </p:graphicFrame>
    </p:spTree>
    <p:extLst>
      <p:ext uri="{BB962C8B-B14F-4D97-AF65-F5344CB8AC3E}">
        <p14:creationId xmlns:p14="http://schemas.microsoft.com/office/powerpoint/2010/main" val="268587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a:solidFill>
                  <a:srgbClr val="FF0000"/>
                </a:solidFill>
                <a:latin typeface="Times" panose="02020603050405020304" pitchFamily="18" charset="0"/>
                <a:cs typeface="Times" panose="02020603050405020304" pitchFamily="18" charset="0"/>
              </a:rPr>
              <a:t>QUAN SÁT HÌNH ẢNH</a:t>
            </a:r>
          </a:p>
        </p:txBody>
      </p:sp>
    </p:spTree>
    <p:extLst>
      <p:ext uri="{BB962C8B-B14F-4D97-AF65-F5344CB8AC3E}">
        <p14:creationId xmlns:p14="http://schemas.microsoft.com/office/powerpoint/2010/main" val="3027161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5"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1453</Words>
  <Application>Microsoft Office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#9Slide05 Brannboll Ny</vt:lpstr>
      <vt:lpstr>Arial</vt:lpstr>
      <vt:lpstr>Calibri</vt:lpstr>
      <vt:lpstr>Calibri Light</vt:lpstr>
      <vt:lpstr>Segoe Print</vt:lpstr>
      <vt:lpstr>Snap ITC</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55</cp:revision>
  <dcterms:created xsi:type="dcterms:W3CDTF">2021-07-10T07:14:28Z</dcterms:created>
  <dcterms:modified xsi:type="dcterms:W3CDTF">2022-12-19T07:19:57Z</dcterms:modified>
</cp:coreProperties>
</file>