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5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3" r:id="rId20"/>
    <p:sldId id="274" r:id="rId21"/>
  </p:sldIdLst>
  <p:sldSz cx="18288000" cy="10287000"/>
  <p:notesSz cx="6858000" cy="9144000"/>
  <p:embeddedFontLst>
    <p:embeddedFont>
      <p:font typeface="Muli Regular Italics" panose="020B0604020202020204" charset="0"/>
      <p:regular r:id="rId22"/>
    </p:embeddedFont>
    <p:embeddedFont>
      <p:font typeface="Muli Regular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uli Regular Bold Italics" panose="020B0604020202020204" charset="0"/>
      <p:regular r:id="rId28"/>
    </p:embeddedFont>
    <p:embeddedFont>
      <p:font typeface="Pattaya" panose="020B0604020202020204" charset="-34"/>
      <p:regular r:id="rId29"/>
    </p:embeddedFont>
    <p:embeddedFont>
      <p:font typeface="Muli Regular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3.sv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svg"/><Relationship Id="rId7" Type="http://schemas.openxmlformats.org/officeDocument/2006/relationships/image" Target="../media/image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svg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1.svg"/><Relationship Id="rId5" Type="http://schemas.openxmlformats.org/officeDocument/2006/relationships/image" Target="../media/image9.sv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svg"/><Relationship Id="rId7" Type="http://schemas.openxmlformats.org/officeDocument/2006/relationships/image" Target="../media/image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7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9.sv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9.sv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DF7F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8298" y="3515059"/>
            <a:ext cx="3397538" cy="999275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93739" y="1924003"/>
            <a:ext cx="13700522" cy="3479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2B2B2B"/>
                </a:solidFill>
                <a:latin typeface="Pattaya"/>
              </a:rPr>
              <a:t>Chào mừng </a:t>
            </a:r>
          </a:p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2B2B2B"/>
                </a:solidFill>
                <a:latin typeface="Pattaya"/>
              </a:rPr>
              <a:t>các thầy cô về dự giờ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93739" y="6369785"/>
            <a:ext cx="13700522" cy="2616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696767"/>
                </a:solidFill>
                <a:latin typeface="Muli Regular Bold"/>
              </a:rPr>
              <a:t>MÔN: NGỮ VĂN</a:t>
            </a:r>
          </a:p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696767"/>
                </a:solidFill>
                <a:latin typeface="Muli Regular Bold"/>
              </a:rPr>
              <a:t>LỚP: 7A4</a:t>
            </a:r>
          </a:p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696767"/>
                </a:solidFill>
                <a:latin typeface="Muli Regular Bold"/>
              </a:rPr>
              <a:t>TRƯỜNG: THCS NGỌC HỒI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15046751" y="-3328019"/>
            <a:ext cx="3397538" cy="9992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1" b="3021"/>
          <a:stretch>
            <a:fillRect/>
          </a:stretch>
        </p:blipFill>
        <p:spPr>
          <a:xfrm>
            <a:off x="1400997" y="0"/>
            <a:ext cx="15486005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70" r="5261"/>
          <a:stretch>
            <a:fillRect/>
          </a:stretch>
        </p:blipFill>
        <p:spPr>
          <a:xfrm>
            <a:off x="-171047" y="2613082"/>
            <a:ext cx="9515574" cy="58262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44527" y="2364709"/>
            <a:ext cx="8943473" cy="632303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42162" y="933450"/>
            <a:ext cx="4860730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Muli Regular Bold Italics"/>
              </a:rPr>
              <a:t>TỔ 1, 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20560" y="933450"/>
            <a:ext cx="5868860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Muli Regular Bold Italics"/>
              </a:rPr>
              <a:t>TỔ 3, 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00353" y="-238317"/>
            <a:ext cx="14887295" cy="10525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486005" y="-904150"/>
            <a:ext cx="3800214" cy="49353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91200" y="1181100"/>
            <a:ext cx="7346788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415616" y="0"/>
            <a:ext cx="1872384" cy="20547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7955158"/>
            <a:ext cx="2124891" cy="23318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734339" y="3056962"/>
            <a:ext cx="1698295" cy="149874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43600" y="4076700"/>
            <a:ext cx="5783680" cy="1524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99"/>
              </a:lnSpc>
              <a:spcBef>
                <a:spcPct val="0"/>
              </a:spcBef>
            </a:pPr>
            <a:r>
              <a:rPr lang="en-US" sz="8999" dirty="0" err="1">
                <a:solidFill>
                  <a:srgbClr val="FF0202"/>
                </a:solidFill>
                <a:latin typeface="Pattaya"/>
              </a:rPr>
              <a:t>Viết</a:t>
            </a:r>
            <a:r>
              <a:rPr lang="en-US" sz="8999" dirty="0">
                <a:solidFill>
                  <a:srgbClr val="FF0202"/>
                </a:solidFill>
                <a:latin typeface="Pattaya"/>
              </a:rPr>
              <a:t> </a:t>
            </a:r>
            <a:r>
              <a:rPr lang="en-US" sz="8999" dirty="0" err="1">
                <a:solidFill>
                  <a:srgbClr val="FF0202"/>
                </a:solidFill>
                <a:latin typeface="Pattaya"/>
              </a:rPr>
              <a:t>bài</a:t>
            </a:r>
            <a:endParaRPr lang="en-US" sz="8999" dirty="0">
              <a:solidFill>
                <a:srgbClr val="FF0202"/>
              </a:solidFill>
              <a:latin typeface="Pattay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806652" y="2648675"/>
            <a:ext cx="22053703" cy="49896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8095" y="4300535"/>
            <a:ext cx="16861205" cy="1524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>
                <a:solidFill>
                  <a:srgbClr val="FF0202"/>
                </a:solidFill>
                <a:latin typeface="Pattaya"/>
              </a:rPr>
              <a:t>Chỉnh sửa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752098" y="6344925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512157" y="1793815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454928">
            <a:off x="-555498" y="-1223124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277920">
            <a:off x="15407088" y="7200900"/>
            <a:ext cx="3168396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569"/>
          <a:stretch>
            <a:fillRect/>
          </a:stretch>
        </p:blipFill>
        <p:spPr>
          <a:xfrm>
            <a:off x="0" y="2391642"/>
            <a:ext cx="18288000" cy="716744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13397" y="670927"/>
            <a:ext cx="16861205" cy="103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F0202"/>
                </a:solidFill>
                <a:latin typeface="Pattaya"/>
              </a:rPr>
              <a:t>Phiếu đánh giá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15075" y="6815072"/>
            <a:ext cx="881128" cy="88112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82A44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880826" y="0"/>
            <a:ext cx="3919931" cy="33809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75866" y="2530903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38325" y="5300242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996184">
            <a:off x="-555498" y="7200900"/>
            <a:ext cx="3168396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766" r="2019"/>
          <a:stretch>
            <a:fillRect/>
          </a:stretch>
        </p:blipFill>
        <p:spPr>
          <a:xfrm>
            <a:off x="3970289" y="1"/>
            <a:ext cx="13768022" cy="1028699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4800" y="2160155"/>
            <a:ext cx="3499944" cy="2441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dirty="0">
                <a:solidFill>
                  <a:srgbClr val="FF0202"/>
                </a:solidFill>
                <a:latin typeface="Pattaya"/>
              </a:rPr>
              <a:t>*</a:t>
            </a:r>
            <a:r>
              <a:rPr lang="en-US" sz="7000" dirty="0" err="1">
                <a:solidFill>
                  <a:srgbClr val="FF0202"/>
                </a:solidFill>
                <a:latin typeface="Pattaya"/>
              </a:rPr>
              <a:t>Một</a:t>
            </a:r>
            <a:r>
              <a:rPr lang="en-US" sz="7000" dirty="0">
                <a:solidFill>
                  <a:srgbClr val="FF0202"/>
                </a:solidFill>
                <a:latin typeface="Pattaya"/>
              </a:rPr>
              <a:t> </a:t>
            </a:r>
            <a:r>
              <a:rPr lang="en-US" sz="7000" dirty="0" err="1">
                <a:solidFill>
                  <a:srgbClr val="FF0202"/>
                </a:solidFill>
                <a:latin typeface="Pattaya"/>
              </a:rPr>
              <a:t>số</a:t>
            </a:r>
            <a:r>
              <a:rPr lang="en-US" sz="7000" dirty="0">
                <a:solidFill>
                  <a:srgbClr val="FF0202"/>
                </a:solidFill>
                <a:latin typeface="Pattaya"/>
              </a:rPr>
              <a:t> </a:t>
            </a:r>
          </a:p>
          <a:p>
            <a:pPr marL="0" lvl="0" indent="0" algn="ctr">
              <a:lnSpc>
                <a:spcPts val="9800"/>
              </a:lnSpc>
              <a:spcBef>
                <a:spcPct val="0"/>
              </a:spcBef>
            </a:pPr>
            <a:r>
              <a:rPr lang="en-US" sz="7000" dirty="0" err="1">
                <a:solidFill>
                  <a:srgbClr val="FF0202"/>
                </a:solidFill>
                <a:latin typeface="Pattaya"/>
              </a:rPr>
              <a:t>lưu</a:t>
            </a:r>
            <a:r>
              <a:rPr lang="en-US" sz="7000" dirty="0">
                <a:solidFill>
                  <a:srgbClr val="FF0202"/>
                </a:solidFill>
                <a:latin typeface="Pattaya"/>
              </a:rPr>
              <a:t> 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3469" t="6274" r="4358" b="3536"/>
          <a:stretch>
            <a:fillRect/>
          </a:stretch>
        </p:blipFill>
        <p:spPr>
          <a:xfrm>
            <a:off x="5715000" y="0"/>
            <a:ext cx="11409824" cy="10287000"/>
          </a:xfrm>
          <a:prstGeom prst="rect">
            <a:avLst/>
          </a:prstGeom>
        </p:spPr>
      </p:pic>
      <p:pic>
        <p:nvPicPr>
          <p:cNvPr id="3" name="yt1s.com - nhạc đọc vè dà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3467100"/>
            <a:ext cx="4064000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70744" y="1028700"/>
            <a:ext cx="7346788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415616" y="0"/>
            <a:ext cx="1872384" cy="20547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7955158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40153" y="3348784"/>
            <a:ext cx="6311655" cy="57722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481500" y="5006279"/>
            <a:ext cx="2296807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26361" y="3844156"/>
            <a:ext cx="6156112" cy="470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Muli Regular Italics"/>
              </a:rPr>
              <a:t>Em hãy tóm tắt buổi sinh hoạt đầu tuần Tuyên truyền phòng cháy chữa cháy – cứu hộ cứu nạn tại trường THCS Ngọc Hồi.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25364" y="1902967"/>
            <a:ext cx="6257109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dirty="0" err="1">
                <a:solidFill>
                  <a:srgbClr val="FF0202"/>
                </a:solidFill>
                <a:latin typeface="Pattaya"/>
              </a:rPr>
              <a:t>Nhiệm</a:t>
            </a:r>
            <a:r>
              <a:rPr lang="en-US" sz="6999" dirty="0">
                <a:solidFill>
                  <a:srgbClr val="FF0202"/>
                </a:solidFill>
                <a:latin typeface="Pattaya"/>
              </a:rPr>
              <a:t> </a:t>
            </a:r>
            <a:r>
              <a:rPr lang="en-US" sz="6999" dirty="0" err="1">
                <a:solidFill>
                  <a:srgbClr val="FF0202"/>
                </a:solidFill>
                <a:latin typeface="Pattaya"/>
              </a:rPr>
              <a:t>vụ</a:t>
            </a:r>
            <a:r>
              <a:rPr lang="en-US" sz="6999" dirty="0">
                <a:solidFill>
                  <a:srgbClr val="FF0202"/>
                </a:solidFill>
                <a:latin typeface="Pattaya"/>
              </a:rPr>
              <a:t> </a:t>
            </a:r>
            <a:r>
              <a:rPr lang="en-US" sz="6999" dirty="0" err="1">
                <a:solidFill>
                  <a:srgbClr val="FF0202"/>
                </a:solidFill>
                <a:latin typeface="Pattaya"/>
              </a:rPr>
              <a:t>về</a:t>
            </a:r>
            <a:r>
              <a:rPr lang="en-US" sz="6999" dirty="0">
                <a:solidFill>
                  <a:srgbClr val="FF0202"/>
                </a:solidFill>
                <a:latin typeface="Pattaya"/>
              </a:rPr>
              <a:t> </a:t>
            </a:r>
            <a:r>
              <a:rPr lang="en-US" sz="6999" dirty="0" err="1">
                <a:solidFill>
                  <a:srgbClr val="FF0202"/>
                </a:solidFill>
                <a:latin typeface="Pattaya"/>
              </a:rPr>
              <a:t>nhà</a:t>
            </a:r>
            <a:endParaRPr lang="en-US" sz="6999" dirty="0">
              <a:solidFill>
                <a:srgbClr val="FF0202"/>
              </a:solidFill>
              <a:latin typeface="Pattaya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3931893"/>
            <a:ext cx="2208154" cy="24232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47821" y="409598"/>
            <a:ext cx="15792358" cy="98774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592603" y="3277553"/>
            <a:ext cx="2208154" cy="24232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96184">
            <a:off x="-179908" y="6800270"/>
            <a:ext cx="3168396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980355" y="1334741"/>
            <a:ext cx="1174745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Chuyên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đề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: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Rèn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luyện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kỹ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năng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tóm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tắt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văn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bản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theo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những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yêu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cầu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khác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nhau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về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độ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dài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bằng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sơ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đồ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tư</a:t>
            </a:r>
            <a:r>
              <a:rPr lang="en-US" sz="3999" dirty="0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Pattaya" panose="020B0604020202020204" charset="-34"/>
                <a:cs typeface="Pattaya" panose="020B0604020202020204" charset="-34"/>
              </a:rPr>
              <a:t>duy</a:t>
            </a:r>
            <a:endParaRPr lang="en-US" sz="3999" dirty="0">
              <a:solidFill>
                <a:srgbClr val="082A44"/>
              </a:solidFill>
              <a:latin typeface="Pattaya" panose="020B0604020202020204" charset="-34"/>
              <a:cs typeface="Pattaya" panose="020B0604020202020204" charset="-3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961665" y="7617031"/>
            <a:ext cx="9784835" cy="636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200" dirty="0" err="1">
                <a:solidFill>
                  <a:srgbClr val="082A44"/>
                </a:solidFill>
                <a:latin typeface="Muli Regular Bold Italics"/>
              </a:rPr>
              <a:t>Giáo</a:t>
            </a:r>
            <a:r>
              <a:rPr lang="en-US" sz="3200" dirty="0">
                <a:solidFill>
                  <a:srgbClr val="082A44"/>
                </a:solidFill>
                <a:latin typeface="Muli Regular Bold Italics"/>
              </a:rPr>
              <a:t> </a:t>
            </a:r>
            <a:r>
              <a:rPr lang="en-US" sz="3200" dirty="0" err="1">
                <a:solidFill>
                  <a:srgbClr val="082A44"/>
                </a:solidFill>
                <a:latin typeface="Muli Regular Bold Italics"/>
              </a:rPr>
              <a:t>viên</a:t>
            </a:r>
            <a:r>
              <a:rPr lang="en-US" sz="3200" dirty="0">
                <a:solidFill>
                  <a:srgbClr val="082A44"/>
                </a:solidFill>
                <a:latin typeface="Muli Regular Bold Italics"/>
              </a:rPr>
              <a:t> </a:t>
            </a:r>
            <a:r>
              <a:rPr lang="en-US" sz="3200" dirty="0" err="1">
                <a:solidFill>
                  <a:srgbClr val="082A44"/>
                </a:solidFill>
                <a:latin typeface="Muli Regular Bold Italics"/>
              </a:rPr>
              <a:t>giảng</a:t>
            </a:r>
            <a:r>
              <a:rPr lang="en-US" sz="3200" dirty="0">
                <a:solidFill>
                  <a:srgbClr val="082A44"/>
                </a:solidFill>
                <a:latin typeface="Muli Regular Bold Italics"/>
              </a:rPr>
              <a:t> </a:t>
            </a:r>
            <a:r>
              <a:rPr lang="en-US" sz="3200" dirty="0" err="1">
                <a:solidFill>
                  <a:srgbClr val="082A44"/>
                </a:solidFill>
                <a:latin typeface="Muli Regular Bold Italics"/>
              </a:rPr>
              <a:t>dạy</a:t>
            </a:r>
            <a:r>
              <a:rPr lang="en-US" sz="3200" dirty="0">
                <a:solidFill>
                  <a:srgbClr val="082A44"/>
                </a:solidFill>
                <a:latin typeface="Muli Regular Bold Italics"/>
              </a:rPr>
              <a:t>: </a:t>
            </a:r>
            <a:r>
              <a:rPr lang="en-US" sz="3200" dirty="0" err="1">
                <a:solidFill>
                  <a:srgbClr val="082A44"/>
                </a:solidFill>
                <a:latin typeface="Muli Regular Bold Italics"/>
              </a:rPr>
              <a:t>Nguyễn</a:t>
            </a:r>
            <a:r>
              <a:rPr lang="en-US" sz="3200" dirty="0">
                <a:solidFill>
                  <a:srgbClr val="082A44"/>
                </a:solidFill>
                <a:latin typeface="Muli Regular Bold Italics"/>
              </a:rPr>
              <a:t> </a:t>
            </a:r>
            <a:r>
              <a:rPr lang="en-US" sz="3200" dirty="0" err="1">
                <a:solidFill>
                  <a:srgbClr val="082A44"/>
                </a:solidFill>
                <a:latin typeface="Muli Regular Bold Italics"/>
              </a:rPr>
              <a:t>Ngọc</a:t>
            </a:r>
            <a:r>
              <a:rPr lang="en-US" sz="3200" dirty="0">
                <a:solidFill>
                  <a:srgbClr val="082A44"/>
                </a:solidFill>
                <a:latin typeface="Muli Regular Bold Italics"/>
              </a:rPr>
              <a:t> </a:t>
            </a:r>
            <a:r>
              <a:rPr lang="en-US" sz="3200" dirty="0" err="1">
                <a:solidFill>
                  <a:srgbClr val="082A44"/>
                </a:solidFill>
                <a:latin typeface="Muli Regular Bold Italics"/>
              </a:rPr>
              <a:t>Anh</a:t>
            </a:r>
            <a:endParaRPr lang="en-US" sz="3200" dirty="0">
              <a:solidFill>
                <a:srgbClr val="082A44"/>
              </a:solidFill>
              <a:latin typeface="Muli Regular Bold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306764" y="4265667"/>
            <a:ext cx="11094637" cy="279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82A44"/>
                </a:solidFill>
                <a:latin typeface="Muli Regular"/>
              </a:rPr>
              <a:t>TIẾT 10: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82A44"/>
                </a:solidFill>
                <a:latin typeface="Muli Regular"/>
              </a:rPr>
              <a:t>TÓM TẮT VĂN BẢN THEO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82A44"/>
                </a:solidFill>
                <a:latin typeface="Muli Regular"/>
              </a:rPr>
              <a:t>NHỮNG YÊU CẦU KHÁC NHAU VỀ ĐỘ DÀI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82A44"/>
                </a:solidFill>
                <a:latin typeface="Muli Regular"/>
              </a:rPr>
              <a:t>(</a:t>
            </a:r>
            <a:r>
              <a:rPr lang="en-US" sz="3999" dirty="0" err="1">
                <a:solidFill>
                  <a:srgbClr val="082A44"/>
                </a:solidFill>
                <a:latin typeface="Muli Regular"/>
              </a:rPr>
              <a:t>Thực</a:t>
            </a:r>
            <a:r>
              <a:rPr lang="en-US" sz="3999" dirty="0">
                <a:solidFill>
                  <a:srgbClr val="082A44"/>
                </a:solidFill>
                <a:latin typeface="Muli Regular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Muli Regular"/>
              </a:rPr>
              <a:t>hành</a:t>
            </a:r>
            <a:r>
              <a:rPr lang="en-US" sz="3999" dirty="0">
                <a:solidFill>
                  <a:srgbClr val="082A44"/>
                </a:solidFill>
                <a:latin typeface="Muli Regular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Muli Regular"/>
              </a:rPr>
              <a:t>viết</a:t>
            </a:r>
            <a:r>
              <a:rPr lang="en-US" sz="3999" dirty="0">
                <a:solidFill>
                  <a:srgbClr val="082A44"/>
                </a:solidFill>
                <a:latin typeface="Muli Regular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Muli Regular"/>
              </a:rPr>
              <a:t>theo</a:t>
            </a:r>
            <a:r>
              <a:rPr lang="en-US" sz="3999" dirty="0">
                <a:solidFill>
                  <a:srgbClr val="082A44"/>
                </a:solidFill>
                <a:latin typeface="Muli Regular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Muli Regular"/>
              </a:rPr>
              <a:t>các</a:t>
            </a:r>
            <a:r>
              <a:rPr lang="en-US" sz="3999" dirty="0">
                <a:solidFill>
                  <a:srgbClr val="082A44"/>
                </a:solidFill>
                <a:latin typeface="Muli Regular"/>
              </a:rPr>
              <a:t> </a:t>
            </a:r>
            <a:r>
              <a:rPr lang="en-US" sz="3999" dirty="0" err="1">
                <a:solidFill>
                  <a:srgbClr val="082A44"/>
                </a:solidFill>
                <a:latin typeface="Muli Regular"/>
              </a:rPr>
              <a:t>bước</a:t>
            </a:r>
            <a:r>
              <a:rPr lang="en-US" sz="3999" dirty="0">
                <a:solidFill>
                  <a:srgbClr val="082A44"/>
                </a:solidFill>
                <a:latin typeface="Muli Regular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DF7F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8298" y="3515059"/>
            <a:ext cx="3397538" cy="999275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93739" y="3353134"/>
            <a:ext cx="13700522" cy="3173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2B2B2B"/>
                </a:solidFill>
                <a:latin typeface="Pattaya"/>
              </a:rPr>
              <a:t>Cảm</a:t>
            </a:r>
            <a:r>
              <a:rPr lang="en-US" sz="9000" dirty="0">
                <a:solidFill>
                  <a:srgbClr val="2B2B2B"/>
                </a:solidFill>
                <a:latin typeface="Pattaya"/>
              </a:rPr>
              <a:t> </a:t>
            </a:r>
            <a:r>
              <a:rPr lang="en-US" sz="9000" dirty="0" err="1">
                <a:solidFill>
                  <a:srgbClr val="2B2B2B"/>
                </a:solidFill>
                <a:latin typeface="Pattaya"/>
              </a:rPr>
              <a:t>ơn</a:t>
            </a:r>
            <a:r>
              <a:rPr lang="en-US" sz="9000" dirty="0">
                <a:solidFill>
                  <a:srgbClr val="2B2B2B"/>
                </a:solidFill>
                <a:latin typeface="Pattaya"/>
              </a:rPr>
              <a:t> </a:t>
            </a:r>
            <a:r>
              <a:rPr lang="en-US" sz="9000" dirty="0" err="1">
                <a:solidFill>
                  <a:srgbClr val="2B2B2B"/>
                </a:solidFill>
                <a:latin typeface="Pattaya"/>
              </a:rPr>
              <a:t>sự</a:t>
            </a:r>
            <a:r>
              <a:rPr lang="en-US" sz="9000" dirty="0">
                <a:solidFill>
                  <a:srgbClr val="2B2B2B"/>
                </a:solidFill>
                <a:latin typeface="Pattaya"/>
              </a:rPr>
              <a:t> </a:t>
            </a:r>
            <a:r>
              <a:rPr lang="en-US" sz="9000" dirty="0" err="1">
                <a:solidFill>
                  <a:srgbClr val="2B2B2B"/>
                </a:solidFill>
                <a:latin typeface="Pattaya"/>
              </a:rPr>
              <a:t>có</a:t>
            </a:r>
            <a:r>
              <a:rPr lang="en-US" sz="9000" dirty="0">
                <a:solidFill>
                  <a:srgbClr val="2B2B2B"/>
                </a:solidFill>
                <a:latin typeface="Pattaya"/>
              </a:rPr>
              <a:t> </a:t>
            </a:r>
            <a:r>
              <a:rPr lang="en-US" sz="9000" dirty="0" err="1">
                <a:solidFill>
                  <a:srgbClr val="2B2B2B"/>
                </a:solidFill>
                <a:latin typeface="Pattaya"/>
              </a:rPr>
              <a:t>mặt</a:t>
            </a:r>
            <a:r>
              <a:rPr lang="en-US" sz="9000" dirty="0">
                <a:solidFill>
                  <a:srgbClr val="2B2B2B"/>
                </a:solidFill>
                <a:latin typeface="Pattaya"/>
              </a:rPr>
              <a:t> </a:t>
            </a:r>
          </a:p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2B2B2B"/>
                </a:solidFill>
                <a:latin typeface="Pattaya"/>
              </a:rPr>
              <a:t>của</a:t>
            </a:r>
            <a:r>
              <a:rPr lang="en-US" sz="9000" dirty="0">
                <a:solidFill>
                  <a:srgbClr val="2B2B2B"/>
                </a:solidFill>
                <a:latin typeface="Pattaya"/>
              </a:rPr>
              <a:t> </a:t>
            </a:r>
            <a:r>
              <a:rPr lang="en-US" sz="9000" dirty="0" err="1">
                <a:solidFill>
                  <a:srgbClr val="2B2B2B"/>
                </a:solidFill>
                <a:latin typeface="Pattaya"/>
              </a:rPr>
              <a:t>các</a:t>
            </a:r>
            <a:r>
              <a:rPr lang="en-US" sz="9000" dirty="0">
                <a:solidFill>
                  <a:srgbClr val="2B2B2B"/>
                </a:solidFill>
                <a:latin typeface="Pattaya"/>
              </a:rPr>
              <a:t> </a:t>
            </a:r>
            <a:r>
              <a:rPr lang="en-US" sz="9000" dirty="0" err="1">
                <a:solidFill>
                  <a:srgbClr val="2B2B2B"/>
                </a:solidFill>
                <a:latin typeface="Pattaya"/>
              </a:rPr>
              <a:t>thầy</a:t>
            </a:r>
            <a:r>
              <a:rPr lang="en-US" sz="9000" dirty="0">
                <a:solidFill>
                  <a:srgbClr val="2B2B2B"/>
                </a:solidFill>
                <a:latin typeface="Pattaya"/>
              </a:rPr>
              <a:t> </a:t>
            </a:r>
            <a:r>
              <a:rPr lang="en-US" sz="9000" dirty="0" err="1" smtClean="0">
                <a:solidFill>
                  <a:srgbClr val="2B2B2B"/>
                </a:solidFill>
                <a:latin typeface="Pattaya"/>
              </a:rPr>
              <a:t>cô</a:t>
            </a:r>
            <a:r>
              <a:rPr lang="en-US" sz="9000" dirty="0" smtClean="0">
                <a:solidFill>
                  <a:srgbClr val="2B2B2B"/>
                </a:solidFill>
                <a:latin typeface="Pattaya"/>
              </a:rPr>
              <a:t>!</a:t>
            </a:r>
            <a:endParaRPr lang="en-US" sz="9000" dirty="0">
              <a:solidFill>
                <a:srgbClr val="2B2B2B"/>
              </a:solidFill>
              <a:latin typeface="Pattaya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15046751" y="-3328019"/>
            <a:ext cx="3397538" cy="9992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tích bông hoa cúc trắng _ Sách Cùng học để phát triển năng lực _ Kể chuyện lớ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09994" y="7896870"/>
            <a:ext cx="2178006" cy="23901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23311">
            <a:off x="7086719" y="2848153"/>
            <a:ext cx="4114562" cy="53435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00781" y="567269"/>
            <a:ext cx="8170652" cy="9152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861848" y="3456198"/>
            <a:ext cx="2124891" cy="233184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446900" y="1331458"/>
            <a:ext cx="664777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0202"/>
                </a:solidFill>
                <a:latin typeface="Pattaya"/>
              </a:rPr>
              <a:t>Trò chơi tiếp sức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06055">
            <a:off x="16291268" y="502836"/>
            <a:ext cx="597328" cy="262561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972063" y="2914035"/>
            <a:ext cx="542162" cy="54216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82A4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8972063" y="3799098"/>
            <a:ext cx="542162" cy="54216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82A4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972063" y="7522165"/>
            <a:ext cx="542162" cy="54216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82A44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9738401" y="2767223"/>
            <a:ext cx="6836213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082A44"/>
                </a:solidFill>
                <a:latin typeface="Muli Regular Bold"/>
              </a:rPr>
              <a:t>Hai đội chơi - mỗi đội 5 bạn.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38401" y="3630823"/>
            <a:ext cx="6356275" cy="350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082A44"/>
                </a:solidFill>
                <a:latin typeface="Muli Regular Bold"/>
              </a:rPr>
              <a:t>Nhiệm vụ: Mỗi thành viên cầm một tấm thẻ và lần lượt sắp xếp lại theo đúng thứ tự các bước tóm tắt văn bản.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53719" y="7053472"/>
            <a:ext cx="6836213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082A44"/>
                </a:solidFill>
                <a:latin typeface="Muli Regular Bold"/>
              </a:rPr>
              <a:t>Đội xếp đúng, nhanh và đẹp hơn sẽ dành chiến thắng.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7893" y="2691023"/>
            <a:ext cx="7714763" cy="4789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 dirty="0" err="1">
                <a:solidFill>
                  <a:srgbClr val="FF0202"/>
                </a:solidFill>
                <a:latin typeface="Pattaya" panose="020B0604020202020204" charset="-34"/>
                <a:cs typeface="Pattaya" panose="020B0604020202020204" charset="-34"/>
              </a:rPr>
              <a:t>Trò</a:t>
            </a:r>
            <a:r>
              <a:rPr lang="en-US" sz="8999" dirty="0">
                <a:solidFill>
                  <a:srgbClr val="FF0202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8999" dirty="0" err="1">
                <a:solidFill>
                  <a:srgbClr val="FF0202"/>
                </a:solidFill>
                <a:latin typeface="Pattaya" panose="020B0604020202020204" charset="-34"/>
                <a:cs typeface="Pattaya" panose="020B0604020202020204" charset="-34"/>
              </a:rPr>
              <a:t>chơi</a:t>
            </a:r>
            <a:r>
              <a:rPr lang="en-US" sz="8999" dirty="0">
                <a:solidFill>
                  <a:srgbClr val="FF0202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</a:p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 dirty="0" err="1">
                <a:solidFill>
                  <a:srgbClr val="FF0202"/>
                </a:solidFill>
                <a:latin typeface="Pattaya" panose="020B0604020202020204" charset="-34"/>
                <a:cs typeface="Pattaya" panose="020B0604020202020204" charset="-34"/>
              </a:rPr>
              <a:t>củng</a:t>
            </a:r>
            <a:r>
              <a:rPr lang="en-US" sz="8999" dirty="0">
                <a:solidFill>
                  <a:srgbClr val="FF0202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8999" dirty="0" err="1">
                <a:solidFill>
                  <a:srgbClr val="FF0202"/>
                </a:solidFill>
                <a:latin typeface="Pattaya" panose="020B0604020202020204" charset="-34"/>
                <a:cs typeface="Pattaya" panose="020B0604020202020204" charset="-34"/>
              </a:rPr>
              <a:t>cố</a:t>
            </a:r>
            <a:r>
              <a:rPr lang="en-US" sz="8999" dirty="0">
                <a:solidFill>
                  <a:srgbClr val="FF0202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</a:p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 dirty="0" err="1">
                <a:solidFill>
                  <a:srgbClr val="FF0202"/>
                </a:solidFill>
                <a:latin typeface="Pattaya" panose="020B0604020202020204" charset="-34"/>
                <a:cs typeface="Pattaya" panose="020B0604020202020204" charset="-34"/>
              </a:rPr>
              <a:t>kiến</a:t>
            </a:r>
            <a:r>
              <a:rPr lang="en-US" sz="8999" dirty="0">
                <a:solidFill>
                  <a:srgbClr val="FF0202"/>
                </a:solidFill>
                <a:latin typeface="Pattaya" panose="020B0604020202020204" charset="-34"/>
                <a:cs typeface="Pattaya" panose="020B0604020202020204" charset="-34"/>
              </a:rPr>
              <a:t> </a:t>
            </a:r>
            <a:r>
              <a:rPr lang="en-US" sz="8999" dirty="0" err="1">
                <a:solidFill>
                  <a:srgbClr val="FF0202"/>
                </a:solidFill>
                <a:latin typeface="Pattaya" panose="020B0604020202020204" charset="-34"/>
                <a:cs typeface="Pattaya" panose="020B0604020202020204" charset="-34"/>
              </a:rPr>
              <a:t>thức</a:t>
            </a:r>
            <a:endParaRPr lang="en-US" sz="8999" dirty="0">
              <a:solidFill>
                <a:srgbClr val="FF0202"/>
              </a:solidFill>
              <a:latin typeface="Pattaya" panose="020B0604020202020204" charset="-34"/>
              <a:cs typeface="Pattaya" panose="020B060402020202020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09994" y="7896870"/>
            <a:ext cx="2178006" cy="23901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23311">
            <a:off x="7086719" y="2848153"/>
            <a:ext cx="4114562" cy="53435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861848" y="3456198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8700" y="1279210"/>
            <a:ext cx="8115300" cy="15317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80397" y="3001473"/>
            <a:ext cx="7880957" cy="14875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33871" y="4622332"/>
            <a:ext cx="7816132" cy="14752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20875" y="6097627"/>
            <a:ext cx="7816132" cy="14752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43950" y="7726537"/>
            <a:ext cx="8115300" cy="153176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28750" y="1598940"/>
            <a:ext cx="7315200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0202"/>
                </a:solidFill>
                <a:latin typeface="Muli Regular Bold"/>
              </a:rPr>
              <a:t>Bước 1:</a:t>
            </a:r>
            <a:r>
              <a:rPr lang="en-US" sz="3500">
                <a:solidFill>
                  <a:srgbClr val="082A44"/>
                </a:solidFill>
                <a:latin typeface="Muli Regular Bold"/>
              </a:rPr>
              <a:t> Đọc kỹ văn bản gốc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51901" y="3268095"/>
            <a:ext cx="6840877" cy="627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0202"/>
                </a:solidFill>
                <a:latin typeface="Muli Regular Bold"/>
              </a:rPr>
              <a:t>Bước</a:t>
            </a:r>
            <a:r>
              <a:rPr lang="en-US" sz="3500" dirty="0">
                <a:solidFill>
                  <a:srgbClr val="FF0202"/>
                </a:solidFill>
                <a:latin typeface="Muli Regular Bold"/>
              </a:rPr>
              <a:t> 2:</a:t>
            </a:r>
            <a:r>
              <a:rPr lang="en-US" sz="3500" dirty="0">
                <a:solidFill>
                  <a:srgbClr val="082A44"/>
                </a:solidFill>
                <a:latin typeface="Muli Regular Bold"/>
              </a:rPr>
              <a:t> </a:t>
            </a:r>
            <a:r>
              <a:rPr lang="en-US" sz="3500" dirty="0" err="1">
                <a:solidFill>
                  <a:srgbClr val="082A44"/>
                </a:solidFill>
                <a:latin typeface="Muli Regular Bold"/>
              </a:rPr>
              <a:t>Xác</a:t>
            </a:r>
            <a:r>
              <a:rPr lang="en-US" sz="3500" dirty="0">
                <a:solidFill>
                  <a:srgbClr val="082A44"/>
                </a:solidFill>
                <a:latin typeface="Muli Regular Bold"/>
              </a:rPr>
              <a:t> </a:t>
            </a:r>
            <a:r>
              <a:rPr lang="en-US" sz="3500" dirty="0" err="1">
                <a:solidFill>
                  <a:srgbClr val="082A44"/>
                </a:solidFill>
                <a:latin typeface="Muli Regular Bold"/>
              </a:rPr>
              <a:t>định</a:t>
            </a:r>
            <a:r>
              <a:rPr lang="en-US" sz="3500" dirty="0">
                <a:solidFill>
                  <a:srgbClr val="082A44"/>
                </a:solidFill>
                <a:latin typeface="Muli Regular Bold"/>
              </a:rPr>
              <a:t> </a:t>
            </a:r>
            <a:r>
              <a:rPr lang="en-US" sz="3500" dirty="0" err="1">
                <a:solidFill>
                  <a:srgbClr val="082A44"/>
                </a:solidFill>
                <a:latin typeface="Muli Regular Bold"/>
              </a:rPr>
              <a:t>nội</a:t>
            </a:r>
            <a:r>
              <a:rPr lang="en-US" sz="3500" dirty="0">
                <a:solidFill>
                  <a:srgbClr val="082A44"/>
                </a:solidFill>
                <a:latin typeface="Muli Regular Bold"/>
              </a:rPr>
              <a:t> dung </a:t>
            </a:r>
            <a:r>
              <a:rPr lang="en-US" sz="3500" dirty="0" err="1">
                <a:solidFill>
                  <a:srgbClr val="082A44"/>
                </a:solidFill>
                <a:latin typeface="Muli Regular Bold"/>
              </a:rPr>
              <a:t>chính</a:t>
            </a:r>
            <a:endParaRPr lang="en-US" sz="3500" dirty="0">
              <a:solidFill>
                <a:srgbClr val="082A44"/>
              </a:solidFill>
              <a:latin typeface="Muli Regular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594904" y="4945781"/>
            <a:ext cx="507309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0202"/>
                </a:solidFill>
                <a:latin typeface="Muli Regular Bold"/>
              </a:rPr>
              <a:t>Bước</a:t>
            </a:r>
            <a:r>
              <a:rPr lang="en-US" sz="3500" dirty="0">
                <a:solidFill>
                  <a:srgbClr val="FF0202"/>
                </a:solidFill>
                <a:latin typeface="Muli Regular Bold"/>
              </a:rPr>
              <a:t> 3: </a:t>
            </a:r>
            <a:r>
              <a:rPr lang="en-US" sz="3500" dirty="0" err="1">
                <a:solidFill>
                  <a:srgbClr val="082A44"/>
                </a:solidFill>
                <a:latin typeface="Muli Regular Bold"/>
              </a:rPr>
              <a:t>Xác</a:t>
            </a:r>
            <a:r>
              <a:rPr lang="en-US" sz="3500" dirty="0">
                <a:solidFill>
                  <a:srgbClr val="082A44"/>
                </a:solidFill>
                <a:latin typeface="Muli Regular Bold"/>
              </a:rPr>
              <a:t> </a:t>
            </a:r>
            <a:r>
              <a:rPr lang="en-US" sz="3500" dirty="0" err="1">
                <a:solidFill>
                  <a:srgbClr val="082A44"/>
                </a:solidFill>
                <a:latin typeface="Muli Regular Bold"/>
              </a:rPr>
              <a:t>định</a:t>
            </a:r>
            <a:r>
              <a:rPr lang="en-US" sz="3500" dirty="0">
                <a:solidFill>
                  <a:srgbClr val="082A44"/>
                </a:solidFill>
                <a:latin typeface="Muli Regular Bold"/>
              </a:rPr>
              <a:t> </a:t>
            </a:r>
            <a:r>
              <a:rPr lang="en-US" sz="3500" dirty="0" err="1">
                <a:solidFill>
                  <a:srgbClr val="082A44"/>
                </a:solidFill>
                <a:latin typeface="Muli Regular Bold"/>
              </a:rPr>
              <a:t>độ</a:t>
            </a:r>
            <a:r>
              <a:rPr lang="en-US" sz="3500" dirty="0">
                <a:solidFill>
                  <a:srgbClr val="082A44"/>
                </a:solidFill>
                <a:latin typeface="Muli Regular Bold"/>
              </a:rPr>
              <a:t> </a:t>
            </a:r>
            <a:r>
              <a:rPr lang="en-US" sz="3500" dirty="0" err="1">
                <a:solidFill>
                  <a:srgbClr val="082A44"/>
                </a:solidFill>
                <a:latin typeface="Muli Regular Bold"/>
              </a:rPr>
              <a:t>dài</a:t>
            </a:r>
            <a:endParaRPr lang="en-US" sz="3500" dirty="0">
              <a:solidFill>
                <a:srgbClr val="082A44"/>
              </a:solidFill>
              <a:latin typeface="Muli Regular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31369" y="6421477"/>
            <a:ext cx="7315200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0202"/>
                </a:solidFill>
                <a:latin typeface="Muli Regular Bold"/>
              </a:rPr>
              <a:t>Bước 4: </a:t>
            </a:r>
            <a:r>
              <a:rPr lang="en-US" sz="3500">
                <a:solidFill>
                  <a:srgbClr val="082A44"/>
                </a:solidFill>
                <a:latin typeface="Muli Regular Bold"/>
              </a:rPr>
              <a:t>Viết bài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09424" y="7977282"/>
            <a:ext cx="7315200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0202"/>
                </a:solidFill>
                <a:latin typeface="Muli Regular Bold"/>
              </a:rPr>
              <a:t>Bước</a:t>
            </a:r>
            <a:r>
              <a:rPr lang="en-US" sz="3500" dirty="0">
                <a:solidFill>
                  <a:srgbClr val="FF0202"/>
                </a:solidFill>
                <a:latin typeface="Muli Regular Bold"/>
              </a:rPr>
              <a:t> 5:</a:t>
            </a:r>
            <a:r>
              <a:rPr lang="en-US" sz="3500" dirty="0">
                <a:solidFill>
                  <a:srgbClr val="082A44"/>
                </a:solidFill>
                <a:latin typeface="Muli Regular Bold"/>
              </a:rPr>
              <a:t> </a:t>
            </a:r>
            <a:r>
              <a:rPr lang="en-US" sz="3500" dirty="0" err="1">
                <a:solidFill>
                  <a:srgbClr val="082A44"/>
                </a:solidFill>
                <a:latin typeface="Muli Regular Bold"/>
              </a:rPr>
              <a:t>Chỉnh</a:t>
            </a:r>
            <a:r>
              <a:rPr lang="en-US" sz="3500" dirty="0">
                <a:solidFill>
                  <a:srgbClr val="082A44"/>
                </a:solidFill>
                <a:latin typeface="Muli Regular Bold"/>
              </a:rPr>
              <a:t> </a:t>
            </a:r>
            <a:r>
              <a:rPr lang="en-US" sz="3500" dirty="0" err="1">
                <a:solidFill>
                  <a:srgbClr val="082A44"/>
                </a:solidFill>
                <a:latin typeface="Muli Regular Bold"/>
              </a:rPr>
              <a:t>sửa</a:t>
            </a:r>
            <a:endParaRPr lang="en-US" sz="3500" dirty="0">
              <a:solidFill>
                <a:srgbClr val="082A44"/>
              </a:solidFill>
              <a:latin typeface="Muli Regular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806652" y="2648675"/>
            <a:ext cx="22053703" cy="49896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97190" y="3770466"/>
            <a:ext cx="12493621" cy="2432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0202"/>
                </a:solidFill>
                <a:latin typeface="Pattaya"/>
              </a:rPr>
              <a:t>Thực hành viết tóm tắt văn bản</a:t>
            </a:r>
          </a:p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0202"/>
                </a:solidFill>
                <a:latin typeface="Pattaya"/>
              </a:rPr>
              <a:t> theo những độ dài khác nhau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752098" y="6344925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512157" y="1793815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454928">
            <a:off x="-555498" y="-1223124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277920">
            <a:off x="15407088" y="7200900"/>
            <a:ext cx="3168396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750887" y="702762"/>
            <a:ext cx="6510566" cy="9194960"/>
            <a:chOff x="0" y="0"/>
            <a:chExt cx="3267456" cy="46146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2"/>
              <a:stretch>
                <a:fillRect l="-4" r="-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3"/>
              <a:stretch>
                <a:fillRect l="-22108" r="-22108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75866" y="2530903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38325" y="5300242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880826" y="0"/>
            <a:ext cx="3919931" cy="3380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996184">
            <a:off x="-555498" y="7200900"/>
            <a:ext cx="3168396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689112" y="3580045"/>
            <a:ext cx="5959228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0202"/>
                </a:solidFill>
                <a:latin typeface="Pattaya"/>
              </a:rPr>
              <a:t>Văn bản 1: </a:t>
            </a:r>
          </a:p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0202"/>
                </a:solidFill>
                <a:latin typeface="Pattaya"/>
              </a:rPr>
              <a:t>Cô bé bán diêm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750887" y="702762"/>
            <a:ext cx="6510566" cy="9194960"/>
            <a:chOff x="0" y="0"/>
            <a:chExt cx="3267456" cy="46146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2"/>
              <a:stretch>
                <a:fillRect l="-4" r="-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3"/>
              <a:stretch>
                <a:fillRect l="-99108" r="-99108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75866" y="2530903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38325" y="5300242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880826" y="0"/>
            <a:ext cx="3919931" cy="3380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996184">
            <a:off x="-555498" y="7200900"/>
            <a:ext cx="3168396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82225" y="3580045"/>
            <a:ext cx="7061775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0202"/>
                </a:solidFill>
                <a:latin typeface="Pattaya"/>
              </a:rPr>
              <a:t>Văn bản 2: </a:t>
            </a:r>
          </a:p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0202"/>
                </a:solidFill>
                <a:latin typeface="Pattaya"/>
              </a:rPr>
              <a:t>Bầy chim chìa vôi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259</Words>
  <Application>Microsoft Office PowerPoint</Application>
  <PresentationFormat>Custom</PresentationFormat>
  <Paragraphs>40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Muli Regular Italics</vt:lpstr>
      <vt:lpstr>Arial</vt:lpstr>
      <vt:lpstr>Muli Regular</vt:lpstr>
      <vt:lpstr>Calibri</vt:lpstr>
      <vt:lpstr>Muli Regular Bold Italics</vt:lpstr>
      <vt:lpstr>Pattaya</vt:lpstr>
      <vt:lpstr>Muli Regular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Chuyên đề TTVB final</dc:title>
  <cp:lastModifiedBy>ADMIN</cp:lastModifiedBy>
  <cp:revision>11</cp:revision>
  <dcterms:created xsi:type="dcterms:W3CDTF">2006-08-16T00:00:00Z</dcterms:created>
  <dcterms:modified xsi:type="dcterms:W3CDTF">2022-09-22T23:51:12Z</dcterms:modified>
  <dc:identifier>DAFMxzQyxmk</dc:identifier>
</cp:coreProperties>
</file>